
<file path=[Content_Types].xml><?xml version="1.0" encoding="utf-8"?>
<Types xmlns="http://schemas.openxmlformats.org/package/2006/content-types">
  <Default Extension="gif" ContentType="image/gif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7" r:id="rId4"/>
  </p:sldMasterIdLst>
  <p:notesMasterIdLst>
    <p:notesMasterId r:id="rId27"/>
  </p:notesMasterIdLst>
  <p:handoutMasterIdLst>
    <p:handoutMasterId r:id="rId28"/>
  </p:handoutMasterIdLst>
  <p:sldIdLst>
    <p:sldId id="1865" r:id="rId5"/>
    <p:sldId id="1866" r:id="rId6"/>
    <p:sldId id="1871" r:id="rId7"/>
    <p:sldId id="257" r:id="rId8"/>
    <p:sldId id="1874" r:id="rId9"/>
    <p:sldId id="1867" r:id="rId10"/>
    <p:sldId id="1875" r:id="rId11"/>
    <p:sldId id="1869" r:id="rId12"/>
    <p:sldId id="1872" r:id="rId13"/>
    <p:sldId id="266" r:id="rId14"/>
    <p:sldId id="1876" r:id="rId15"/>
    <p:sldId id="1873" r:id="rId16"/>
    <p:sldId id="269" r:id="rId17"/>
    <p:sldId id="276" r:id="rId18"/>
    <p:sldId id="1870" r:id="rId19"/>
    <p:sldId id="271" r:id="rId20"/>
    <p:sldId id="1877" r:id="rId21"/>
    <p:sldId id="1880" r:id="rId22"/>
    <p:sldId id="1878" r:id="rId23"/>
    <p:sldId id="1879" r:id="rId24"/>
    <p:sldId id="1881" r:id="rId25"/>
    <p:sldId id="277" r:id="rId26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et 1" id="{1CA46CF7-019E-4A07-AEE4-E178E9B912FC}">
          <p14:sldIdLst>
            <p14:sldId id="1865"/>
            <p14:sldId id="1866"/>
            <p14:sldId id="1871"/>
            <p14:sldId id="257"/>
            <p14:sldId id="1874"/>
            <p14:sldId id="1867"/>
            <p14:sldId id="1875"/>
            <p14:sldId id="1869"/>
            <p14:sldId id="1872"/>
            <p14:sldId id="266"/>
            <p14:sldId id="1876"/>
            <p14:sldId id="1873"/>
            <p14:sldId id="269"/>
            <p14:sldId id="276"/>
            <p14:sldId id="1870"/>
            <p14:sldId id="271"/>
            <p14:sldId id="1877"/>
            <p14:sldId id="1880"/>
            <p14:sldId id="1878"/>
            <p14:sldId id="1879"/>
            <p14:sldId id="1881"/>
            <p14:sldId id="277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84" userDrawn="1">
          <p15:clr>
            <a:srgbClr val="A4A3A4"/>
          </p15:clr>
        </p15:guide>
        <p15:guide id="2" pos="552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5C68"/>
    <a:srgbClr val="FF2625"/>
    <a:srgbClr val="007788"/>
    <a:srgbClr val="297C2A"/>
    <a:srgbClr val="FE4387"/>
    <a:srgbClr val="F69000"/>
    <a:srgbClr val="01C2D1"/>
    <a:srgbClr val="D6D734"/>
    <a:srgbClr val="3B2E58"/>
    <a:srgbClr val="6B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41" autoAdjust="0"/>
  </p:normalViewPr>
  <p:slideViewPr>
    <p:cSldViewPr snapToGrid="0">
      <p:cViewPr varScale="1">
        <p:scale>
          <a:sx n="98" d="100"/>
          <a:sy n="98" d="100"/>
        </p:scale>
        <p:origin x="78" y="234"/>
      </p:cViewPr>
      <p:guideLst>
        <p:guide orient="horz" pos="2184"/>
        <p:guide pos="552"/>
        <p:guide pos="7200"/>
        <p:guide pos="4368"/>
      </p:guideLst>
    </p:cSldViewPr>
  </p:slideViewPr>
  <p:outlineViewPr>
    <p:cViewPr>
      <p:scale>
        <a:sx n="33" d="100"/>
        <a:sy n="33" d="100"/>
      </p:scale>
      <p:origin x="0" y="-244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4"/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4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3B56F2-DE1F-4EB6-9C0C-808BCE37C3F4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0F7FBA3D-6CC2-4842-A006-7A44BC73B3E8}">
      <dgm:prSet phldrT="[Text]" custT="1"/>
      <dgm:spPr/>
      <dgm:t>
        <a:bodyPr/>
        <a:lstStyle/>
        <a:p>
          <a:r>
            <a:rPr lang="en-GB" sz="2400" b="1" dirty="0"/>
            <a:t>Is it current</a:t>
          </a:r>
          <a:r>
            <a:rPr lang="en-GB" sz="2800" b="1" dirty="0"/>
            <a:t>?</a:t>
          </a:r>
          <a:endParaRPr lang="en-GB" sz="2800" dirty="0"/>
        </a:p>
      </dgm:t>
    </dgm:pt>
    <dgm:pt modelId="{77B704AA-64A5-4715-B464-EFC60189AC77}" type="parTrans" cxnId="{21E515FB-886E-4A08-8614-FAA2A20AD0DD}">
      <dgm:prSet/>
      <dgm:spPr/>
      <dgm:t>
        <a:bodyPr/>
        <a:lstStyle/>
        <a:p>
          <a:endParaRPr lang="en-GB"/>
        </a:p>
      </dgm:t>
    </dgm:pt>
    <dgm:pt modelId="{835C05F0-5B7F-4FA9-B2E5-6406952F2787}" type="sibTrans" cxnId="{21E515FB-886E-4A08-8614-FAA2A20AD0DD}">
      <dgm:prSet custT="1"/>
      <dgm:spPr/>
      <dgm:t>
        <a:bodyPr/>
        <a:lstStyle/>
        <a:p>
          <a:endParaRPr lang="en-GB" sz="2000"/>
        </a:p>
      </dgm:t>
    </dgm:pt>
    <dgm:pt modelId="{D0393DED-7EB1-4406-9920-827332F58E94}">
      <dgm:prSet phldrT="[Text]" custT="1"/>
      <dgm:spPr/>
      <dgm:t>
        <a:bodyPr/>
        <a:lstStyle/>
        <a:p>
          <a:r>
            <a:rPr lang="en-GB" sz="2800" b="1" dirty="0"/>
            <a:t>Is it </a:t>
          </a:r>
          <a:r>
            <a:rPr lang="en-GB" sz="2400" b="1" dirty="0"/>
            <a:t>relevant</a:t>
          </a:r>
          <a:r>
            <a:rPr lang="en-GB" sz="2800" b="1" dirty="0"/>
            <a:t>?</a:t>
          </a:r>
          <a:endParaRPr lang="en-GB" sz="2800" dirty="0"/>
        </a:p>
      </dgm:t>
    </dgm:pt>
    <dgm:pt modelId="{EAEC458B-7948-440D-ABD5-203449F47A06}" type="parTrans" cxnId="{1BDD9259-D29D-482D-97DF-03D07FCBFAF5}">
      <dgm:prSet/>
      <dgm:spPr/>
      <dgm:t>
        <a:bodyPr/>
        <a:lstStyle/>
        <a:p>
          <a:endParaRPr lang="en-GB"/>
        </a:p>
      </dgm:t>
    </dgm:pt>
    <dgm:pt modelId="{801B188A-2F8A-4D72-9C01-11C3E8611353}" type="sibTrans" cxnId="{1BDD9259-D29D-482D-97DF-03D07FCBFAF5}">
      <dgm:prSet custT="1"/>
      <dgm:spPr/>
      <dgm:t>
        <a:bodyPr/>
        <a:lstStyle/>
        <a:p>
          <a:endParaRPr lang="en-GB" sz="2000"/>
        </a:p>
      </dgm:t>
    </dgm:pt>
    <dgm:pt modelId="{79491034-9A1A-4C24-AE9C-73D8DBC9B5F5}">
      <dgm:prSet phldrT="[Text]" custT="1"/>
      <dgm:spPr/>
      <dgm:t>
        <a:bodyPr/>
        <a:lstStyle/>
        <a:p>
          <a:r>
            <a:rPr lang="en-GB" sz="2400" b="1" dirty="0"/>
            <a:t>Who is behind it?</a:t>
          </a:r>
          <a:endParaRPr lang="en-GB" sz="2400" dirty="0"/>
        </a:p>
      </dgm:t>
    </dgm:pt>
    <dgm:pt modelId="{857C2DF6-797B-4CB7-A343-9D53625A20AD}" type="parTrans" cxnId="{78ECDC15-05BD-4B82-9185-5C4C25DDEA91}">
      <dgm:prSet/>
      <dgm:spPr/>
      <dgm:t>
        <a:bodyPr/>
        <a:lstStyle/>
        <a:p>
          <a:endParaRPr lang="en-GB"/>
        </a:p>
      </dgm:t>
    </dgm:pt>
    <dgm:pt modelId="{DC0B57DD-28A3-4482-B742-ED7B425082FB}" type="sibTrans" cxnId="{78ECDC15-05BD-4B82-9185-5C4C25DDEA91}">
      <dgm:prSet custT="1"/>
      <dgm:spPr/>
      <dgm:t>
        <a:bodyPr/>
        <a:lstStyle/>
        <a:p>
          <a:endParaRPr lang="en-GB" sz="2000"/>
        </a:p>
      </dgm:t>
    </dgm:pt>
    <dgm:pt modelId="{489619A4-F8AA-479D-9405-557795BCC87A}">
      <dgm:prSet phldrT="[Text]" custT="1"/>
      <dgm:spPr/>
      <dgm:t>
        <a:bodyPr/>
        <a:lstStyle/>
        <a:p>
          <a:r>
            <a:rPr lang="en-GB" sz="2400" b="1"/>
            <a:t>What supports it?</a:t>
          </a:r>
          <a:endParaRPr lang="en-GB" sz="2400" dirty="0"/>
        </a:p>
      </dgm:t>
    </dgm:pt>
    <dgm:pt modelId="{74076E07-9D47-48E8-84AA-8253E58BCB70}" type="parTrans" cxnId="{14977907-3822-45D9-9AD5-A7C301802622}">
      <dgm:prSet/>
      <dgm:spPr/>
      <dgm:t>
        <a:bodyPr/>
        <a:lstStyle/>
        <a:p>
          <a:endParaRPr lang="en-GB"/>
        </a:p>
      </dgm:t>
    </dgm:pt>
    <dgm:pt modelId="{C8C719F3-8D7A-4133-90DD-48FED2745E7E}" type="sibTrans" cxnId="{14977907-3822-45D9-9AD5-A7C301802622}">
      <dgm:prSet custT="1"/>
      <dgm:spPr/>
      <dgm:t>
        <a:bodyPr/>
        <a:lstStyle/>
        <a:p>
          <a:endParaRPr lang="en-GB" sz="2000"/>
        </a:p>
      </dgm:t>
    </dgm:pt>
    <dgm:pt modelId="{2407C245-D5EC-4B14-8039-0626D055767D}">
      <dgm:prSet phldrT="[Text]" custT="1"/>
      <dgm:spPr/>
      <dgm:t>
        <a:bodyPr/>
        <a:lstStyle/>
        <a:p>
          <a:r>
            <a:rPr lang="en-GB" sz="2400" b="1" dirty="0"/>
            <a:t>What is its </a:t>
          </a:r>
          <a:r>
            <a:rPr lang="en-GB" sz="2000" b="1" dirty="0"/>
            <a:t>purpose</a:t>
          </a:r>
          <a:r>
            <a:rPr lang="en-GB" sz="2400" b="1" dirty="0"/>
            <a:t>?</a:t>
          </a:r>
          <a:endParaRPr lang="en-GB" sz="2400" dirty="0"/>
        </a:p>
      </dgm:t>
    </dgm:pt>
    <dgm:pt modelId="{77AF80D1-EBE9-40B4-B819-B02AEEF8FD98}" type="parTrans" cxnId="{93F06B23-923B-46FA-8DFE-051A758356FA}">
      <dgm:prSet/>
      <dgm:spPr/>
      <dgm:t>
        <a:bodyPr/>
        <a:lstStyle/>
        <a:p>
          <a:endParaRPr lang="en-GB"/>
        </a:p>
      </dgm:t>
    </dgm:pt>
    <dgm:pt modelId="{4CDD0014-C10E-4148-8E98-0A4BB1785F23}" type="sibTrans" cxnId="{93F06B23-923B-46FA-8DFE-051A758356FA}">
      <dgm:prSet/>
      <dgm:spPr/>
      <dgm:t>
        <a:bodyPr/>
        <a:lstStyle/>
        <a:p>
          <a:endParaRPr lang="en-GB"/>
        </a:p>
      </dgm:t>
    </dgm:pt>
    <dgm:pt modelId="{9F82AB16-1F5A-4F5F-878E-13740387CA4B}" type="pres">
      <dgm:prSet presAssocID="{9E3B56F2-DE1F-4EB6-9C0C-808BCE37C3F4}" presName="Name0" presStyleCnt="0">
        <dgm:presLayoutVars>
          <dgm:dir/>
          <dgm:resizeHandles val="exact"/>
        </dgm:presLayoutVars>
      </dgm:prSet>
      <dgm:spPr/>
    </dgm:pt>
    <dgm:pt modelId="{DC06CF21-9DBC-4999-A67D-885634C9FC90}" type="pres">
      <dgm:prSet presAssocID="{0F7FBA3D-6CC2-4842-A006-7A44BC73B3E8}" presName="node" presStyleLbl="node1" presStyleIdx="0" presStyleCnt="5">
        <dgm:presLayoutVars>
          <dgm:bulletEnabled val="1"/>
        </dgm:presLayoutVars>
      </dgm:prSet>
      <dgm:spPr/>
    </dgm:pt>
    <dgm:pt modelId="{C5439F47-5C6C-4FA2-8197-AA76F3E8F624}" type="pres">
      <dgm:prSet presAssocID="{835C05F0-5B7F-4FA9-B2E5-6406952F2787}" presName="sibTrans" presStyleLbl="sibTrans2D1" presStyleIdx="0" presStyleCnt="4"/>
      <dgm:spPr/>
    </dgm:pt>
    <dgm:pt modelId="{CEEDD841-53ED-4734-A110-D7001D768843}" type="pres">
      <dgm:prSet presAssocID="{835C05F0-5B7F-4FA9-B2E5-6406952F2787}" presName="connectorText" presStyleLbl="sibTrans2D1" presStyleIdx="0" presStyleCnt="4"/>
      <dgm:spPr/>
    </dgm:pt>
    <dgm:pt modelId="{8F122FE0-7574-45D3-BEBB-54B73F684381}" type="pres">
      <dgm:prSet presAssocID="{D0393DED-7EB1-4406-9920-827332F58E94}" presName="node" presStyleLbl="node1" presStyleIdx="1" presStyleCnt="5">
        <dgm:presLayoutVars>
          <dgm:bulletEnabled val="1"/>
        </dgm:presLayoutVars>
      </dgm:prSet>
      <dgm:spPr/>
    </dgm:pt>
    <dgm:pt modelId="{F03F60B9-E888-4A83-B07A-B5C934E0F50E}" type="pres">
      <dgm:prSet presAssocID="{801B188A-2F8A-4D72-9C01-11C3E8611353}" presName="sibTrans" presStyleLbl="sibTrans2D1" presStyleIdx="1" presStyleCnt="4"/>
      <dgm:spPr/>
    </dgm:pt>
    <dgm:pt modelId="{A528BCAE-0D4E-442B-A914-86D52097DB12}" type="pres">
      <dgm:prSet presAssocID="{801B188A-2F8A-4D72-9C01-11C3E8611353}" presName="connectorText" presStyleLbl="sibTrans2D1" presStyleIdx="1" presStyleCnt="4"/>
      <dgm:spPr/>
    </dgm:pt>
    <dgm:pt modelId="{2B1B43CD-B83F-4000-AAA9-1F9C2B9FE2A7}" type="pres">
      <dgm:prSet presAssocID="{79491034-9A1A-4C24-AE9C-73D8DBC9B5F5}" presName="node" presStyleLbl="node1" presStyleIdx="2" presStyleCnt="5">
        <dgm:presLayoutVars>
          <dgm:bulletEnabled val="1"/>
        </dgm:presLayoutVars>
      </dgm:prSet>
      <dgm:spPr/>
    </dgm:pt>
    <dgm:pt modelId="{10C451DC-785E-4CCD-90BD-921D44B9D208}" type="pres">
      <dgm:prSet presAssocID="{DC0B57DD-28A3-4482-B742-ED7B425082FB}" presName="sibTrans" presStyleLbl="sibTrans2D1" presStyleIdx="2" presStyleCnt="4"/>
      <dgm:spPr/>
    </dgm:pt>
    <dgm:pt modelId="{04F93F41-9528-4883-937E-D9315F1F10E7}" type="pres">
      <dgm:prSet presAssocID="{DC0B57DD-28A3-4482-B742-ED7B425082FB}" presName="connectorText" presStyleLbl="sibTrans2D1" presStyleIdx="2" presStyleCnt="4"/>
      <dgm:spPr/>
    </dgm:pt>
    <dgm:pt modelId="{A07EA7C2-3D3D-47DE-80F0-A6463DC387DA}" type="pres">
      <dgm:prSet presAssocID="{489619A4-F8AA-479D-9405-557795BCC87A}" presName="node" presStyleLbl="node1" presStyleIdx="3" presStyleCnt="5">
        <dgm:presLayoutVars>
          <dgm:bulletEnabled val="1"/>
        </dgm:presLayoutVars>
      </dgm:prSet>
      <dgm:spPr/>
    </dgm:pt>
    <dgm:pt modelId="{EDD43039-F244-44CA-8837-B521B18BF0BA}" type="pres">
      <dgm:prSet presAssocID="{C8C719F3-8D7A-4133-90DD-48FED2745E7E}" presName="sibTrans" presStyleLbl="sibTrans2D1" presStyleIdx="3" presStyleCnt="4"/>
      <dgm:spPr/>
    </dgm:pt>
    <dgm:pt modelId="{9041620F-4850-4D1D-9B4C-BC18F4CE3C10}" type="pres">
      <dgm:prSet presAssocID="{C8C719F3-8D7A-4133-90DD-48FED2745E7E}" presName="connectorText" presStyleLbl="sibTrans2D1" presStyleIdx="3" presStyleCnt="4"/>
      <dgm:spPr/>
    </dgm:pt>
    <dgm:pt modelId="{DFEDEFD6-BE35-4F5A-8195-5AA1A8E40975}" type="pres">
      <dgm:prSet presAssocID="{2407C245-D5EC-4B14-8039-0626D055767D}" presName="node" presStyleLbl="node1" presStyleIdx="4" presStyleCnt="5">
        <dgm:presLayoutVars>
          <dgm:bulletEnabled val="1"/>
        </dgm:presLayoutVars>
      </dgm:prSet>
      <dgm:spPr/>
    </dgm:pt>
  </dgm:ptLst>
  <dgm:cxnLst>
    <dgm:cxn modelId="{EF52E503-217C-46A4-A5D6-AFF23EB1EF76}" type="presOf" srcId="{C8C719F3-8D7A-4133-90DD-48FED2745E7E}" destId="{EDD43039-F244-44CA-8837-B521B18BF0BA}" srcOrd="0" destOrd="0" presId="urn:microsoft.com/office/officeart/2005/8/layout/process1"/>
    <dgm:cxn modelId="{14977907-3822-45D9-9AD5-A7C301802622}" srcId="{9E3B56F2-DE1F-4EB6-9C0C-808BCE37C3F4}" destId="{489619A4-F8AA-479D-9405-557795BCC87A}" srcOrd="3" destOrd="0" parTransId="{74076E07-9D47-48E8-84AA-8253E58BCB70}" sibTransId="{C8C719F3-8D7A-4133-90DD-48FED2745E7E}"/>
    <dgm:cxn modelId="{78ECDC15-05BD-4B82-9185-5C4C25DDEA91}" srcId="{9E3B56F2-DE1F-4EB6-9C0C-808BCE37C3F4}" destId="{79491034-9A1A-4C24-AE9C-73D8DBC9B5F5}" srcOrd="2" destOrd="0" parTransId="{857C2DF6-797B-4CB7-A343-9D53625A20AD}" sibTransId="{DC0B57DD-28A3-4482-B742-ED7B425082FB}"/>
    <dgm:cxn modelId="{93F06B23-923B-46FA-8DFE-051A758356FA}" srcId="{9E3B56F2-DE1F-4EB6-9C0C-808BCE37C3F4}" destId="{2407C245-D5EC-4B14-8039-0626D055767D}" srcOrd="4" destOrd="0" parTransId="{77AF80D1-EBE9-40B4-B819-B02AEEF8FD98}" sibTransId="{4CDD0014-C10E-4148-8E98-0A4BB1785F23}"/>
    <dgm:cxn modelId="{BA695623-B0BC-4BFD-B111-CD1384E478C9}" type="presOf" srcId="{9E3B56F2-DE1F-4EB6-9C0C-808BCE37C3F4}" destId="{9F82AB16-1F5A-4F5F-878E-13740387CA4B}" srcOrd="0" destOrd="0" presId="urn:microsoft.com/office/officeart/2005/8/layout/process1"/>
    <dgm:cxn modelId="{55A16F34-F664-46B2-9681-EC7944E355C8}" type="presOf" srcId="{2407C245-D5EC-4B14-8039-0626D055767D}" destId="{DFEDEFD6-BE35-4F5A-8195-5AA1A8E40975}" srcOrd="0" destOrd="0" presId="urn:microsoft.com/office/officeart/2005/8/layout/process1"/>
    <dgm:cxn modelId="{42AE145F-FB3A-440F-A533-0A8B4296B4C6}" type="presOf" srcId="{835C05F0-5B7F-4FA9-B2E5-6406952F2787}" destId="{CEEDD841-53ED-4734-A110-D7001D768843}" srcOrd="1" destOrd="0" presId="urn:microsoft.com/office/officeart/2005/8/layout/process1"/>
    <dgm:cxn modelId="{E3009848-FD32-4CCB-BF57-7D248F4127F6}" type="presOf" srcId="{0F7FBA3D-6CC2-4842-A006-7A44BC73B3E8}" destId="{DC06CF21-9DBC-4999-A67D-885634C9FC90}" srcOrd="0" destOrd="0" presId="urn:microsoft.com/office/officeart/2005/8/layout/process1"/>
    <dgm:cxn modelId="{31EF7656-2154-4D2C-AF65-F9B901F453E9}" type="presOf" srcId="{C8C719F3-8D7A-4133-90DD-48FED2745E7E}" destId="{9041620F-4850-4D1D-9B4C-BC18F4CE3C10}" srcOrd="1" destOrd="0" presId="urn:microsoft.com/office/officeart/2005/8/layout/process1"/>
    <dgm:cxn modelId="{1BDD9259-D29D-482D-97DF-03D07FCBFAF5}" srcId="{9E3B56F2-DE1F-4EB6-9C0C-808BCE37C3F4}" destId="{D0393DED-7EB1-4406-9920-827332F58E94}" srcOrd="1" destOrd="0" parTransId="{EAEC458B-7948-440D-ABD5-203449F47A06}" sibTransId="{801B188A-2F8A-4D72-9C01-11C3E8611353}"/>
    <dgm:cxn modelId="{AA267C7E-A86F-4421-9D82-852BBE9B5740}" type="presOf" srcId="{835C05F0-5B7F-4FA9-B2E5-6406952F2787}" destId="{C5439F47-5C6C-4FA2-8197-AA76F3E8F624}" srcOrd="0" destOrd="0" presId="urn:microsoft.com/office/officeart/2005/8/layout/process1"/>
    <dgm:cxn modelId="{525A8F94-378C-4D82-81BD-D83CCC2625BE}" type="presOf" srcId="{489619A4-F8AA-479D-9405-557795BCC87A}" destId="{A07EA7C2-3D3D-47DE-80F0-A6463DC387DA}" srcOrd="0" destOrd="0" presId="urn:microsoft.com/office/officeart/2005/8/layout/process1"/>
    <dgm:cxn modelId="{AD22609B-F060-4B66-9136-5E887589764B}" type="presOf" srcId="{DC0B57DD-28A3-4482-B742-ED7B425082FB}" destId="{10C451DC-785E-4CCD-90BD-921D44B9D208}" srcOrd="0" destOrd="0" presId="urn:microsoft.com/office/officeart/2005/8/layout/process1"/>
    <dgm:cxn modelId="{36622EA3-A945-40A9-9F5A-D0B65CBC3616}" type="presOf" srcId="{801B188A-2F8A-4D72-9C01-11C3E8611353}" destId="{F03F60B9-E888-4A83-B07A-B5C934E0F50E}" srcOrd="0" destOrd="0" presId="urn:microsoft.com/office/officeart/2005/8/layout/process1"/>
    <dgm:cxn modelId="{C6492BC9-429D-4A3B-AE96-59E19F09AC90}" type="presOf" srcId="{79491034-9A1A-4C24-AE9C-73D8DBC9B5F5}" destId="{2B1B43CD-B83F-4000-AAA9-1F9C2B9FE2A7}" srcOrd="0" destOrd="0" presId="urn:microsoft.com/office/officeart/2005/8/layout/process1"/>
    <dgm:cxn modelId="{8B7E7AF0-21E1-41EE-8257-088A686CF45D}" type="presOf" srcId="{D0393DED-7EB1-4406-9920-827332F58E94}" destId="{8F122FE0-7574-45D3-BEBB-54B73F684381}" srcOrd="0" destOrd="0" presId="urn:microsoft.com/office/officeart/2005/8/layout/process1"/>
    <dgm:cxn modelId="{58E3EBF5-40C6-480D-BD4B-E5291A50A6FE}" type="presOf" srcId="{DC0B57DD-28A3-4482-B742-ED7B425082FB}" destId="{04F93F41-9528-4883-937E-D9315F1F10E7}" srcOrd="1" destOrd="0" presId="urn:microsoft.com/office/officeart/2005/8/layout/process1"/>
    <dgm:cxn modelId="{16E562F9-1A84-47C7-B2C2-18B66888242F}" type="presOf" srcId="{801B188A-2F8A-4D72-9C01-11C3E8611353}" destId="{A528BCAE-0D4E-442B-A914-86D52097DB12}" srcOrd="1" destOrd="0" presId="urn:microsoft.com/office/officeart/2005/8/layout/process1"/>
    <dgm:cxn modelId="{21E515FB-886E-4A08-8614-FAA2A20AD0DD}" srcId="{9E3B56F2-DE1F-4EB6-9C0C-808BCE37C3F4}" destId="{0F7FBA3D-6CC2-4842-A006-7A44BC73B3E8}" srcOrd="0" destOrd="0" parTransId="{77B704AA-64A5-4715-B464-EFC60189AC77}" sibTransId="{835C05F0-5B7F-4FA9-B2E5-6406952F2787}"/>
    <dgm:cxn modelId="{CB337344-057E-4441-A043-776F8EA2DB05}" type="presParOf" srcId="{9F82AB16-1F5A-4F5F-878E-13740387CA4B}" destId="{DC06CF21-9DBC-4999-A67D-885634C9FC90}" srcOrd="0" destOrd="0" presId="urn:microsoft.com/office/officeart/2005/8/layout/process1"/>
    <dgm:cxn modelId="{C5164784-2CBE-4D07-82A9-D3F883D6DAE7}" type="presParOf" srcId="{9F82AB16-1F5A-4F5F-878E-13740387CA4B}" destId="{C5439F47-5C6C-4FA2-8197-AA76F3E8F624}" srcOrd="1" destOrd="0" presId="urn:microsoft.com/office/officeart/2005/8/layout/process1"/>
    <dgm:cxn modelId="{9B2CA050-0302-48AF-A849-480463D49183}" type="presParOf" srcId="{C5439F47-5C6C-4FA2-8197-AA76F3E8F624}" destId="{CEEDD841-53ED-4734-A110-D7001D768843}" srcOrd="0" destOrd="0" presId="urn:microsoft.com/office/officeart/2005/8/layout/process1"/>
    <dgm:cxn modelId="{614EAE8E-13EF-4225-AE38-03C137C75212}" type="presParOf" srcId="{9F82AB16-1F5A-4F5F-878E-13740387CA4B}" destId="{8F122FE0-7574-45D3-BEBB-54B73F684381}" srcOrd="2" destOrd="0" presId="urn:microsoft.com/office/officeart/2005/8/layout/process1"/>
    <dgm:cxn modelId="{2AB5A52F-81B5-45C0-A166-2CEAB0BC5BCF}" type="presParOf" srcId="{9F82AB16-1F5A-4F5F-878E-13740387CA4B}" destId="{F03F60B9-E888-4A83-B07A-B5C934E0F50E}" srcOrd="3" destOrd="0" presId="urn:microsoft.com/office/officeart/2005/8/layout/process1"/>
    <dgm:cxn modelId="{403373E6-4F44-4B6B-91F5-D944F7EEE69C}" type="presParOf" srcId="{F03F60B9-E888-4A83-B07A-B5C934E0F50E}" destId="{A528BCAE-0D4E-442B-A914-86D52097DB12}" srcOrd="0" destOrd="0" presId="urn:microsoft.com/office/officeart/2005/8/layout/process1"/>
    <dgm:cxn modelId="{4B9AAD56-B0F1-4E41-802B-0FF08282E5E1}" type="presParOf" srcId="{9F82AB16-1F5A-4F5F-878E-13740387CA4B}" destId="{2B1B43CD-B83F-4000-AAA9-1F9C2B9FE2A7}" srcOrd="4" destOrd="0" presId="urn:microsoft.com/office/officeart/2005/8/layout/process1"/>
    <dgm:cxn modelId="{D7F39981-AE58-46DD-82AB-92F394F0653E}" type="presParOf" srcId="{9F82AB16-1F5A-4F5F-878E-13740387CA4B}" destId="{10C451DC-785E-4CCD-90BD-921D44B9D208}" srcOrd="5" destOrd="0" presId="urn:microsoft.com/office/officeart/2005/8/layout/process1"/>
    <dgm:cxn modelId="{2B5ACB44-28D9-461B-80BB-CCB5898AC0ED}" type="presParOf" srcId="{10C451DC-785E-4CCD-90BD-921D44B9D208}" destId="{04F93F41-9528-4883-937E-D9315F1F10E7}" srcOrd="0" destOrd="0" presId="urn:microsoft.com/office/officeart/2005/8/layout/process1"/>
    <dgm:cxn modelId="{B9BEF6CD-69A5-457F-97E3-466770A2ECAD}" type="presParOf" srcId="{9F82AB16-1F5A-4F5F-878E-13740387CA4B}" destId="{A07EA7C2-3D3D-47DE-80F0-A6463DC387DA}" srcOrd="6" destOrd="0" presId="urn:microsoft.com/office/officeart/2005/8/layout/process1"/>
    <dgm:cxn modelId="{B92278A5-01D7-42A2-A62A-76E9BC0D466D}" type="presParOf" srcId="{9F82AB16-1F5A-4F5F-878E-13740387CA4B}" destId="{EDD43039-F244-44CA-8837-B521B18BF0BA}" srcOrd="7" destOrd="0" presId="urn:microsoft.com/office/officeart/2005/8/layout/process1"/>
    <dgm:cxn modelId="{EDE869D4-F888-45DE-B7D4-46D090E28DF4}" type="presParOf" srcId="{EDD43039-F244-44CA-8837-B521B18BF0BA}" destId="{9041620F-4850-4D1D-9B4C-BC18F4CE3C10}" srcOrd="0" destOrd="0" presId="urn:microsoft.com/office/officeart/2005/8/layout/process1"/>
    <dgm:cxn modelId="{E6A990B3-75AD-43CD-8D79-D47DF8712974}" type="presParOf" srcId="{9F82AB16-1F5A-4F5F-878E-13740387CA4B}" destId="{DFEDEFD6-BE35-4F5A-8195-5AA1A8E40975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06CF21-9DBC-4999-A67D-885634C9FC90}">
      <dsp:nvSpPr>
        <dsp:cNvPr id="0" name=""/>
        <dsp:cNvSpPr/>
      </dsp:nvSpPr>
      <dsp:spPr>
        <a:xfrm>
          <a:off x="5455" y="2381111"/>
          <a:ext cx="1691199" cy="137043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Is it current</a:t>
          </a:r>
          <a:r>
            <a:rPr lang="en-GB" sz="2800" b="1" kern="1200" dirty="0"/>
            <a:t>?</a:t>
          </a:r>
          <a:endParaRPr lang="en-GB" sz="2800" kern="1200" dirty="0"/>
        </a:p>
      </dsp:txBody>
      <dsp:txXfrm>
        <a:off x="45594" y="2421250"/>
        <a:ext cx="1610921" cy="1290156"/>
      </dsp:txXfrm>
    </dsp:sp>
    <dsp:sp modelId="{C5439F47-5C6C-4FA2-8197-AA76F3E8F624}">
      <dsp:nvSpPr>
        <dsp:cNvPr id="0" name=""/>
        <dsp:cNvSpPr/>
      </dsp:nvSpPr>
      <dsp:spPr>
        <a:xfrm>
          <a:off x="1865774" y="2856619"/>
          <a:ext cx="358534" cy="4194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1865774" y="2940502"/>
        <a:ext cx="250974" cy="251651"/>
      </dsp:txXfrm>
    </dsp:sp>
    <dsp:sp modelId="{8F122FE0-7574-45D3-BEBB-54B73F684381}">
      <dsp:nvSpPr>
        <dsp:cNvPr id="0" name=""/>
        <dsp:cNvSpPr/>
      </dsp:nvSpPr>
      <dsp:spPr>
        <a:xfrm>
          <a:off x="2373134" y="2381111"/>
          <a:ext cx="1691199" cy="1370434"/>
        </a:xfrm>
        <a:prstGeom prst="roundRect">
          <a:avLst>
            <a:gd name="adj" fmla="val 10000"/>
          </a:avLst>
        </a:prstGeom>
        <a:solidFill>
          <a:schemeClr val="accent4">
            <a:hueOff val="-217957"/>
            <a:satOff val="-2806"/>
            <a:lumOff val="-14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/>
            <a:t>Is it </a:t>
          </a:r>
          <a:r>
            <a:rPr lang="en-GB" sz="2400" b="1" kern="1200" dirty="0"/>
            <a:t>relevant</a:t>
          </a:r>
          <a:r>
            <a:rPr lang="en-GB" sz="2800" b="1" kern="1200" dirty="0"/>
            <a:t>?</a:t>
          </a:r>
          <a:endParaRPr lang="en-GB" sz="2800" kern="1200" dirty="0"/>
        </a:p>
      </dsp:txBody>
      <dsp:txXfrm>
        <a:off x="2413273" y="2421250"/>
        <a:ext cx="1610921" cy="1290156"/>
      </dsp:txXfrm>
    </dsp:sp>
    <dsp:sp modelId="{F03F60B9-E888-4A83-B07A-B5C934E0F50E}">
      <dsp:nvSpPr>
        <dsp:cNvPr id="0" name=""/>
        <dsp:cNvSpPr/>
      </dsp:nvSpPr>
      <dsp:spPr>
        <a:xfrm>
          <a:off x="4233453" y="2856619"/>
          <a:ext cx="358534" cy="4194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290609"/>
            <a:satOff val="-3742"/>
            <a:lumOff val="-189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4233453" y="2940502"/>
        <a:ext cx="250974" cy="251651"/>
      </dsp:txXfrm>
    </dsp:sp>
    <dsp:sp modelId="{2B1B43CD-B83F-4000-AAA9-1F9C2B9FE2A7}">
      <dsp:nvSpPr>
        <dsp:cNvPr id="0" name=""/>
        <dsp:cNvSpPr/>
      </dsp:nvSpPr>
      <dsp:spPr>
        <a:xfrm>
          <a:off x="4740812" y="2381111"/>
          <a:ext cx="1691199" cy="1370434"/>
        </a:xfrm>
        <a:prstGeom prst="roundRect">
          <a:avLst>
            <a:gd name="adj" fmla="val 10000"/>
          </a:avLst>
        </a:prstGeom>
        <a:solidFill>
          <a:schemeClr val="accent4">
            <a:hueOff val="-435913"/>
            <a:satOff val="-5612"/>
            <a:lumOff val="-2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Who is behind it?</a:t>
          </a:r>
          <a:endParaRPr lang="en-GB" sz="2400" kern="1200" dirty="0"/>
        </a:p>
      </dsp:txBody>
      <dsp:txXfrm>
        <a:off x="4780951" y="2421250"/>
        <a:ext cx="1610921" cy="1290156"/>
      </dsp:txXfrm>
    </dsp:sp>
    <dsp:sp modelId="{10C451DC-785E-4CCD-90BD-921D44B9D208}">
      <dsp:nvSpPr>
        <dsp:cNvPr id="0" name=""/>
        <dsp:cNvSpPr/>
      </dsp:nvSpPr>
      <dsp:spPr>
        <a:xfrm>
          <a:off x="6601131" y="2856619"/>
          <a:ext cx="358534" cy="4194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581217"/>
            <a:satOff val="-7483"/>
            <a:lumOff val="-37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6601131" y="2940502"/>
        <a:ext cx="250974" cy="251651"/>
      </dsp:txXfrm>
    </dsp:sp>
    <dsp:sp modelId="{A07EA7C2-3D3D-47DE-80F0-A6463DC387DA}">
      <dsp:nvSpPr>
        <dsp:cNvPr id="0" name=""/>
        <dsp:cNvSpPr/>
      </dsp:nvSpPr>
      <dsp:spPr>
        <a:xfrm>
          <a:off x="7108491" y="2381111"/>
          <a:ext cx="1691199" cy="1370434"/>
        </a:xfrm>
        <a:prstGeom prst="roundRect">
          <a:avLst>
            <a:gd name="adj" fmla="val 10000"/>
          </a:avLst>
        </a:prstGeom>
        <a:solidFill>
          <a:schemeClr val="accent4">
            <a:hueOff val="-653870"/>
            <a:satOff val="-8419"/>
            <a:lumOff val="-42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What supports it?</a:t>
          </a:r>
          <a:endParaRPr lang="en-GB" sz="2400" kern="1200" dirty="0"/>
        </a:p>
      </dsp:txBody>
      <dsp:txXfrm>
        <a:off x="7148630" y="2421250"/>
        <a:ext cx="1610921" cy="1290156"/>
      </dsp:txXfrm>
    </dsp:sp>
    <dsp:sp modelId="{EDD43039-F244-44CA-8837-B521B18BF0BA}">
      <dsp:nvSpPr>
        <dsp:cNvPr id="0" name=""/>
        <dsp:cNvSpPr/>
      </dsp:nvSpPr>
      <dsp:spPr>
        <a:xfrm>
          <a:off x="8968810" y="2856619"/>
          <a:ext cx="358534" cy="41941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871826"/>
            <a:satOff val="-11225"/>
            <a:lumOff val="-5687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/>
        </a:p>
      </dsp:txBody>
      <dsp:txXfrm>
        <a:off x="8968810" y="2940502"/>
        <a:ext cx="250974" cy="251651"/>
      </dsp:txXfrm>
    </dsp:sp>
    <dsp:sp modelId="{DFEDEFD6-BE35-4F5A-8195-5AA1A8E40975}">
      <dsp:nvSpPr>
        <dsp:cNvPr id="0" name=""/>
        <dsp:cNvSpPr/>
      </dsp:nvSpPr>
      <dsp:spPr>
        <a:xfrm>
          <a:off x="9476170" y="2381111"/>
          <a:ext cx="1691199" cy="1370434"/>
        </a:xfrm>
        <a:prstGeom prst="roundRect">
          <a:avLst>
            <a:gd name="adj" fmla="val 10000"/>
          </a:avLst>
        </a:prstGeom>
        <a:solidFill>
          <a:schemeClr val="accent4">
            <a:hueOff val="-871826"/>
            <a:satOff val="-11225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What is its </a:t>
          </a:r>
          <a:r>
            <a:rPr lang="en-GB" sz="2000" b="1" kern="1200" dirty="0"/>
            <a:t>purpose</a:t>
          </a:r>
          <a:r>
            <a:rPr lang="en-GB" sz="2400" b="1" kern="1200" dirty="0"/>
            <a:t>?</a:t>
          </a:r>
          <a:endParaRPr lang="en-GB" sz="2400" kern="1200" dirty="0"/>
        </a:p>
      </dsp:txBody>
      <dsp:txXfrm>
        <a:off x="9516309" y="2421250"/>
        <a:ext cx="1610921" cy="12901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0E63EFB-A45E-45D2-917C-2262C9B2BC0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7B3576-EAA7-4886-8787-F094B8D8EE2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E40A2C-D4F8-447C-8646-65B623846323}" type="datetimeFigureOut">
              <a:rPr lang="en-US" smtClean="0"/>
              <a:t>8/27/2026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269D18-8FB0-418D-B70C-328BCC81257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E3EAB1-782C-4544-A059-833371A45B2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CE8B11-E9E4-46BC-B69D-DFCBD15173A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8142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3350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48787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Invite a quick show of hands: believable / unsure / not believable. Do not reveal a “correct” answer yet. Emphasise patient safety and professional responsibility. (3 minutes)</a:t>
            </a:r>
          </a:p>
          <a:p>
            <a:endParaRPr/>
          </a:p>
          <a:p>
            <a:r>
              <a:t>[Sources]</a:t>
            </a:r>
          </a:p>
          <a:p>
            <a:r>
              <a:t>- NHS England (2020) NHS chief warns social media is fertile ground for quacks, charlatans and cranks.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706722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7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3939108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877370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364410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Distinguish authority from status or confidence. Check whether expertise matches the precise topic. (3 minutes)</a:t>
            </a:r>
          </a:p>
          <a:p>
            <a:endParaRPr/>
          </a:p>
          <a:p>
            <a:r>
              <a:t>[Sources]</a:t>
            </a:r>
          </a:p>
          <a:p>
            <a:r>
              <a:t>- No external sources; teaching content created for this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Demonstrate verbally: open a questionable site, then imagine a new tab searching the organisation’s name plus “about”, “funding” or “review”. (3 minutes)</a:t>
            </a:r>
          </a:p>
          <a:p>
            <a:endParaRPr/>
          </a:p>
          <a:p>
            <a:r>
              <a:t>[Sources]</a:t>
            </a:r>
          </a:p>
          <a:p>
            <a:r>
              <a:t>- Caulfield, M. (2019) SIFT (The Four Moves).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Learners complete the sentence individually. Collect responses or ask for two volunteers. Use answers to plan the next session. (2 minutes)</a:t>
            </a:r>
          </a:p>
          <a:p>
            <a:endParaRPr/>
          </a:p>
          <a:p>
            <a:r>
              <a:t>[Sources]</a:t>
            </a:r>
          </a:p>
          <a:p>
            <a:r>
              <a:t>- No external sources; teaching content created for this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Explain author/organisation + year in text, then full details alphabetically in the reference list. Local programme guidance may vary, so learners should use their institution’s Harvard guide. (3 minutes)</a:t>
            </a:r>
          </a:p>
          <a:p>
            <a:endParaRPr/>
          </a:p>
          <a:p>
            <a:r>
              <a:t>[Sources]</a:t>
            </a:r>
          </a:p>
          <a:p>
            <a:r>
              <a:t>- CILIP Information Literacy Group (2018) CILIP definition of information literacy.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C38ED-4B1F-4FC1-5DE2-F34CABE079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31EFEA-EE25-5B93-D6B0-D66A4C44C9F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1A9B897-E428-6979-233C-2FB61CEAD8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FBF72D-EEBE-24AE-A663-B784DA0368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EB7EE2-04A2-4FB2-9625-C9C73AC4D32F}" type="slidenum">
              <a:rPr lang="en-US" altLang="en-US" smtClean="0"/>
              <a:pPr/>
              <a:t>20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080378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This is the final slide and the full Harvard-style reference list for the session. Adjust punctuation only if the institution’s house Harvard guide differs.</a:t>
            </a:r>
          </a:p>
          <a:p>
            <a:endParaRPr/>
          </a:p>
          <a:p>
            <a:r>
              <a:t>[Sources]</a:t>
            </a:r>
          </a:p>
          <a:p>
            <a:r>
              <a:t>- Blakeslee, S. (2004) ‘The CRAAP Test’, LOEX Quarterly, 31(3), article 4. Available at: https://commons.emich.edu/loexquarterly/vol31/iss3/4/ (Accessed: 27 August 2026).</a:t>
            </a:r>
          </a:p>
          <a:p>
            <a:r>
              <a:t>- Caulfield, M. (2019) SIFT (The Four Moves). Available at: https://hapgood.us/2019/06/19/sift-the-four-moves/ (Accessed: 27 August 2026).</a:t>
            </a:r>
          </a:p>
          <a:p>
            <a:r>
              <a:t>- CILIP Information Literacy Group (2018) CILIP definition of information literacy. Available at: https://infolit.org.uk/ILdefinitionCILIP2018.pdf (Accessed: 27 August 2026).</a:t>
            </a:r>
          </a:p>
          <a:p>
            <a:r>
              <a:t>- NHS (n.d.) Herbal medicines. Available at: https://www.nhs.uk/conditions/herbal-medicines/ (Accessed: 27 August 2026).</a:t>
            </a:r>
          </a:p>
          <a:p>
            <a:r>
              <a:t>- NHS England (2020) NHS chief warns social media is fertile ground for quacks, charlatans and cranks. Available at: https://www.england.nhs.uk/2020/01/nhs-chief-warns-social-media-is-fertile-ground-for-quacks-charlatans-and-cranks/ (Accessed: 27 August 2026).</a:t>
            </a:r>
          </a:p>
          <a:p>
            <a:r>
              <a:t>- NHS England Knowledge and Library Services (n.d.) Health information: Misinformation UnMASKED. Available at: https://library.nhs.uk/health-information/ (Accessed: 27 August 2026).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CFA415FA-D077-4CB7-8CBC-8F39C7C5174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840480" y="2770632"/>
            <a:ext cx="7443216" cy="1325563"/>
          </a:xfrm>
        </p:spPr>
        <p:txBody>
          <a:bodyPr anchor="ctr">
            <a:normAutofit/>
          </a:bodyPr>
          <a:lstStyle>
            <a:lvl1pPr algn="ctr">
              <a:defRPr sz="4800" b="1"/>
            </a:lvl1pPr>
          </a:lstStyle>
          <a:p>
            <a:r>
              <a:rPr lang="en-US" dirty="0"/>
              <a:t>Click to add title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4484D66F-7657-44F5-BAE9-F676B76CBA7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0" y="0"/>
            <a:ext cx="38004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3085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7202624" y="715962"/>
            <a:ext cx="4227375" cy="4727907"/>
          </a:xfrm>
          <a:solidFill>
            <a:schemeClr val="accent3">
              <a:lumMod val="75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64D0D78-72DF-43BD-8B4F-DE52DA013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DAFD71A9-C105-43A7-88DA-9FFC5174CC1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6000750"/>
            <a:ext cx="12192000" cy="85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0591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48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  <a:solidFill>
            <a:schemeClr val="accent3">
              <a:lumMod val="75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  <a:solidFill>
            <a:schemeClr val="accent3">
              <a:lumMod val="75000"/>
            </a:schemeClr>
          </a:solidFill>
        </p:spPr>
        <p:txBody>
          <a:bodyPr/>
          <a:lstStyle>
            <a:lvl1pPr algn="ctr"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74AC9B3-247D-45E3-9C91-C248ADAFBAFA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6000750"/>
            <a:ext cx="12192000" cy="85725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BB8295CA-882D-4533-80DA-6D6EA0125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2929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8" name="Graphic 7" hidden="1">
            <a:extLst>
              <a:ext uri="{FF2B5EF4-FFF2-40B4-BE49-F238E27FC236}">
                <a16:creationId xmlns:a16="http://schemas.microsoft.com/office/drawing/2014/main" id="{606CCDFE-8488-471E-A2E2-3C7504F25FF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633874" y="0"/>
            <a:ext cx="3558126" cy="68580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9A7A9776-2781-49A6-AD44-CE45C0543F4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0" y="0"/>
            <a:ext cx="381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FE0FB-930A-4056-8430-A6353A5DA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6477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281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Yellow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8" name="Graphic 7" hidden="1">
            <a:extLst>
              <a:ext uri="{FF2B5EF4-FFF2-40B4-BE49-F238E27FC236}">
                <a16:creationId xmlns:a16="http://schemas.microsoft.com/office/drawing/2014/main" id="{606CCDFE-8488-471E-A2E2-3C7504F25FF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633874" y="0"/>
            <a:ext cx="3558126" cy="6858000"/>
          </a:xfrm>
          <a:prstGeom prst="rect">
            <a:avLst/>
          </a:prstGeom>
        </p:spPr>
      </p:pic>
      <p:pic>
        <p:nvPicPr>
          <p:cNvPr id="7" name="Graphic 6">
            <a:extLst>
              <a:ext uri="{FF2B5EF4-FFF2-40B4-BE49-F238E27FC236}">
                <a16:creationId xmlns:a16="http://schemas.microsoft.com/office/drawing/2014/main" id="{9A7A9776-2781-49A6-AD44-CE45C0543F4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0" y="0"/>
            <a:ext cx="381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FE0FB-930A-4056-8430-A6353A5DA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6477000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2499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33900" y="1905000"/>
            <a:ext cx="6955734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tx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13" name="Graphic 12" hidden="1">
            <a:extLst>
              <a:ext uri="{FF2B5EF4-FFF2-40B4-BE49-F238E27FC236}">
                <a16:creationId xmlns:a16="http://schemas.microsoft.com/office/drawing/2014/main" id="{8393C3A4-D09E-47EB-B9F0-C1DDDEB3B18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0" y="0"/>
            <a:ext cx="3810000" cy="6858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B829B5F1-1C12-4A1B-A83C-BFE17D26D9C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81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62E947-C679-46EB-896A-20E355781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3898" y="715961"/>
            <a:ext cx="6955735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i="0" cap="none" spc="-50" baseline="0">
                <a:ln w="3175">
                  <a:noFill/>
                </a:ln>
                <a:solidFill>
                  <a:schemeClr val="tx1"/>
                </a:solidFill>
                <a:effectLst/>
                <a:ea typeface="+mn-ea"/>
                <a:cs typeface="Segoe UI" pitchFamily="34" charset="0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4198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56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 Yellow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33900" y="1905000"/>
            <a:ext cx="6955734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/>
                </a:solidFill>
              </a:defRPr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pic>
        <p:nvPicPr>
          <p:cNvPr id="13" name="Graphic 12" hidden="1">
            <a:extLst>
              <a:ext uri="{FF2B5EF4-FFF2-40B4-BE49-F238E27FC236}">
                <a16:creationId xmlns:a16="http://schemas.microsoft.com/office/drawing/2014/main" id="{8393C3A4-D09E-47EB-B9F0-C1DDDEB3B18F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0" y="0"/>
            <a:ext cx="3810000" cy="6858000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B829B5F1-1C12-4A1B-A83C-BFE17D26D9C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810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62E947-C679-46EB-896A-20E355781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3898" y="715961"/>
            <a:ext cx="6955735" cy="1189038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i="0" cap="none" spc="-50" baseline="0">
                <a:ln w="3175">
                  <a:noFill/>
                </a:ln>
                <a:solidFill>
                  <a:schemeClr val="accent1"/>
                </a:solidFill>
                <a:effectLst/>
                <a:ea typeface="+mn-ea"/>
                <a:cs typeface="Segoe UI" pitchFamily="34" charset="0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19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56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Purpl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75104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3"/>
                </a:solidFill>
                <a:effectLst/>
                <a:latin typeface="+mn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EEE98737-74D2-46C7-8655-74871A420396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131248"/>
            <a:ext cx="12192000" cy="428625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7146B861-BC3C-4898-95DE-944AB08755D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6340659"/>
            <a:ext cx="1219200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644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4104" userDrawn="1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16" userDrawn="1">
          <p15:clr>
            <a:srgbClr val="5ACBF0"/>
          </p15:clr>
        </p15:guide>
        <p15:guide id="4" orient="horz" pos="1560" userDrawn="1">
          <p15:clr>
            <a:srgbClr val="5ACBF0"/>
          </p15:clr>
        </p15:guide>
        <p15:guide id="5" orient="horz" pos="3936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Blu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75104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B4FBE5B2-2D6A-4DC6-9944-CF3D7EC50A40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131248"/>
            <a:ext cx="12192000" cy="4286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B9407BD0-C2EE-44A7-8749-433953FD1FD4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6340659"/>
            <a:ext cx="12192000" cy="42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1056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84" userDrawn="1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16" userDrawn="1">
          <p15:clr>
            <a:srgbClr val="5ACBF0"/>
          </p15:clr>
        </p15:guide>
        <p15:guide id="4" orient="horz" pos="4128" userDrawn="1">
          <p15:clr>
            <a:srgbClr val="5ACBF0"/>
          </p15:clr>
        </p15:guide>
        <p15:guide id="5" orient="horz" pos="3936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75104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n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Text Here</a:t>
            </a:r>
          </a:p>
        </p:txBody>
      </p:sp>
      <p:pic>
        <p:nvPicPr>
          <p:cNvPr id="6" name="Graphic 5" hidden="1">
            <a:extLst>
              <a:ext uri="{FF2B5EF4-FFF2-40B4-BE49-F238E27FC236}">
                <a16:creationId xmlns:a16="http://schemas.microsoft.com/office/drawing/2014/main" id="{1979441F-BDF5-41C8-933A-7E284F67033B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852905"/>
            <a:ext cx="12192000" cy="857250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E4C7544D-BD57-4504-AC5A-951E353C248D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833855"/>
            <a:ext cx="1219200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78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3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Insert text here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66358F-3531-4B96-B041-02BD184014A9}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5833855"/>
            <a:ext cx="12192000" cy="87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204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7E4664-9EEE-4A2F-B223-5F295C6BF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4"/>
            <a:ext cx="10667999" cy="646332"/>
          </a:xfrm>
        </p:spPr>
        <p:txBody>
          <a:bodyPr vert="horz" lIns="0" tIns="45720" rIns="91440" bIns="45720" rtlCol="0">
            <a:normAutofit/>
          </a:bodyPr>
          <a:lstStyle>
            <a:lvl1pPr>
              <a:defRPr lang="en-US" sz="4000" dirty="0">
                <a:solidFill>
                  <a:schemeClr val="accent3"/>
                </a:solidFill>
                <a:latin typeface="+mj-lt"/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512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8/27/2026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3212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24944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8/27/2026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59558641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9" r:id="rId5"/>
    <p:sldLayoutId id="2147483730" r:id="rId6"/>
    <p:sldLayoutId id="2147483722" r:id="rId7"/>
    <p:sldLayoutId id="2147483723" r:id="rId8"/>
    <p:sldLayoutId id="2147483724" r:id="rId9"/>
    <p:sldLayoutId id="2147483725" r:id="rId10"/>
    <p:sldLayoutId id="2147483726" r:id="rId11"/>
    <p:sldLayoutId id="2147483727" r:id="rId12"/>
    <p:sldLayoutId id="2147483728" r:id="rId13"/>
    <p:sldLayoutId id="2147483731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A2BEF3C-D821-07AD-F595-EA8CD15EC6C2}"/>
              </a:ext>
            </a:extLst>
          </p:cNvPr>
          <p:cNvSpPr>
            <a:spLocks noGrp="1"/>
          </p:cNvSpPr>
          <p:nvPr/>
        </p:nvSpPr>
        <p:spPr>
          <a:xfrm>
            <a:off x="5769864" y="197358"/>
            <a:ext cx="3714750" cy="323850"/>
          </a:xfrm>
          <a:prstGeom prst="roundRect">
            <a:avLst>
              <a:gd name="adj" fmla="val 35294"/>
            </a:avLst>
          </a:prstGeom>
          <a:solidFill>
            <a:srgbClr val="D1E9F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04E372-4948-C00F-0A1E-F681DC14CC3A}"/>
              </a:ext>
            </a:extLst>
          </p:cNvPr>
          <p:cNvSpPr>
            <a:spLocks noGrp="1"/>
          </p:cNvSpPr>
          <p:nvPr/>
        </p:nvSpPr>
        <p:spPr>
          <a:xfrm>
            <a:off x="5769864" y="211645"/>
            <a:ext cx="348615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125" b="1">
                <a:solidFill>
                  <a:srgbClr val="1849A9"/>
                </a:solidFill>
              </a:defRPr>
            </a:pPr>
            <a:r>
              <a:rPr sz="1125" b="1" dirty="0">
                <a:solidFill>
                  <a:srgbClr val="1849A9"/>
                </a:solidFill>
              </a:rPr>
              <a:t>LEVEL 4 • INTEGRATED HEALTH &amp; SOCIAL CARE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554F596-E8D6-4DBB-343F-E7EDD3832AE0}"/>
              </a:ext>
            </a:extLst>
          </p:cNvPr>
          <p:cNvSpPr>
            <a:spLocks noGrp="1"/>
          </p:cNvSpPr>
          <p:nvPr/>
        </p:nvSpPr>
        <p:spPr>
          <a:xfrm>
            <a:off x="4315968" y="1000601"/>
            <a:ext cx="7048500" cy="2571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4350" b="1">
                <a:solidFill>
                  <a:srgbClr val="101828"/>
                </a:solidFill>
              </a:defRPr>
            </a:pPr>
            <a:r>
              <a:rPr sz="4800" b="1" dirty="0">
                <a:solidFill>
                  <a:schemeClr val="tx1">
                    <a:lumMod val="95000"/>
                  </a:schemeClr>
                </a:solidFill>
              </a:rPr>
              <a:t>Finding, evaluating</a:t>
            </a:r>
          </a:p>
          <a:p>
            <a:pPr algn="l">
              <a:defRPr sz="4350" b="1">
                <a:solidFill>
                  <a:srgbClr val="101828"/>
                </a:solidFill>
              </a:defRPr>
            </a:pPr>
            <a:r>
              <a:rPr sz="4800" b="1" dirty="0">
                <a:solidFill>
                  <a:schemeClr val="tx1">
                    <a:lumMod val="95000"/>
                  </a:schemeClr>
                </a:solidFill>
              </a:rPr>
              <a:t>and communicating</a:t>
            </a:r>
          </a:p>
          <a:p>
            <a:pPr algn="l">
              <a:defRPr sz="4350" b="1">
                <a:solidFill>
                  <a:srgbClr val="101828"/>
                </a:solidFill>
              </a:defRPr>
            </a:pPr>
            <a:r>
              <a:rPr sz="4800" b="1" dirty="0">
                <a:solidFill>
                  <a:schemeClr val="tx1">
                    <a:lumMod val="95000"/>
                  </a:schemeClr>
                </a:solidFill>
              </a:rPr>
              <a:t>information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FACBA3E-9B49-F069-14FB-56D13B3F3055}"/>
              </a:ext>
            </a:extLst>
          </p:cNvPr>
          <p:cNvSpPr>
            <a:spLocks noGrp="1"/>
          </p:cNvSpPr>
          <p:nvPr/>
        </p:nvSpPr>
        <p:spPr>
          <a:xfrm>
            <a:off x="4133088" y="4037457"/>
            <a:ext cx="619125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0">
                <a:solidFill>
                  <a:srgbClr val="475467"/>
                </a:solidFill>
              </a:defRPr>
            </a:pPr>
            <a:r>
              <a:rPr lang="en-GB" sz="2800" b="0" dirty="0">
                <a:solidFill>
                  <a:schemeClr val="tx1">
                    <a:lumMod val="95000"/>
                  </a:schemeClr>
                </a:solidFill>
              </a:rPr>
              <a:t>Different types of information and identifying what you can trust</a:t>
            </a:r>
            <a:r>
              <a:rPr sz="2800" b="0" dirty="0">
                <a:solidFill>
                  <a:schemeClr val="tx1">
                    <a:lumMod val="9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47525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2A6E4DE-0103-D71B-AECE-E754E739F4CE}"/>
              </a:ext>
            </a:extLst>
          </p:cNvPr>
          <p:cNvSpPr>
            <a:spLocks noGrp="1"/>
          </p:cNvSpPr>
          <p:nvPr/>
        </p:nvSpPr>
        <p:spPr>
          <a:xfrm>
            <a:off x="2304288" y="378714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lang="en-GB" sz="3600" b="1" dirty="0">
                <a:solidFill>
                  <a:srgbClr val="101828"/>
                </a:solidFill>
              </a:rPr>
              <a:t>Learning outcomes:</a:t>
            </a:r>
            <a:endParaRPr sz="3600" b="1" dirty="0">
              <a:solidFill>
                <a:srgbClr val="101828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6F4D4E3-6D39-56E6-0BF8-C38099947395}"/>
              </a:ext>
            </a:extLst>
          </p:cNvPr>
          <p:cNvSpPr>
            <a:spLocks noGrp="1"/>
          </p:cNvSpPr>
          <p:nvPr/>
        </p:nvSpPr>
        <p:spPr>
          <a:xfrm>
            <a:off x="0" y="1350264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9E8F6F-DF94-F033-57EF-EEF7447B7B05}"/>
              </a:ext>
            </a:extLst>
          </p:cNvPr>
          <p:cNvSpPr>
            <a:spLocks noGrp="1"/>
          </p:cNvSpPr>
          <p:nvPr/>
        </p:nvSpPr>
        <p:spPr>
          <a:xfrm>
            <a:off x="10363200" y="6484239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1050" b="1">
                <a:solidFill>
                  <a:srgbClr val="475467"/>
                </a:solidFill>
              </a:rPr>
              <a:t>03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9643E9B-3F62-23CA-A1FE-CE1F247E0BB9}"/>
              </a:ext>
            </a:extLst>
          </p:cNvPr>
          <p:cNvSpPr>
            <a:spLocks noGrp="1"/>
          </p:cNvSpPr>
          <p:nvPr/>
        </p:nvSpPr>
        <p:spPr>
          <a:xfrm>
            <a:off x="114300" y="1788414"/>
            <a:ext cx="6858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450" b="1">
                <a:solidFill>
                  <a:srgbClr val="2E90FA"/>
                </a:solidFill>
              </a:defRPr>
            </a:pPr>
            <a:r>
              <a:rPr sz="4000" b="1">
                <a:solidFill>
                  <a:srgbClr val="2E90FA"/>
                </a:solidFill>
              </a:rPr>
              <a:t>1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4CE82C4-B58D-FCC8-9517-A87A4F177C28}"/>
              </a:ext>
            </a:extLst>
          </p:cNvPr>
          <p:cNvSpPr>
            <a:spLocks noGrp="1"/>
          </p:cNvSpPr>
          <p:nvPr/>
        </p:nvSpPr>
        <p:spPr>
          <a:xfrm>
            <a:off x="800100" y="1826133"/>
            <a:ext cx="809625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0">
                <a:solidFill>
                  <a:srgbClr val="101828"/>
                </a:solidFill>
              </a:defRPr>
            </a:pPr>
            <a:r>
              <a:rPr sz="2400" b="0" dirty="0" err="1">
                <a:solidFill>
                  <a:srgbClr val="101828"/>
                </a:solidFill>
              </a:rPr>
              <a:t>Recognise</a:t>
            </a:r>
            <a:r>
              <a:rPr sz="2400" b="0" dirty="0">
                <a:solidFill>
                  <a:srgbClr val="101828"/>
                </a:solidFill>
              </a:rPr>
              <a:t> different types and formats of information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6D51CB9-74DE-501B-BD80-AC2A1F7E85FA}"/>
              </a:ext>
            </a:extLst>
          </p:cNvPr>
          <p:cNvSpPr>
            <a:spLocks noGrp="1"/>
          </p:cNvSpPr>
          <p:nvPr/>
        </p:nvSpPr>
        <p:spPr>
          <a:xfrm>
            <a:off x="114300" y="2874264"/>
            <a:ext cx="6858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450" b="1">
                <a:solidFill>
                  <a:srgbClr val="2E90FA"/>
                </a:solidFill>
              </a:defRPr>
            </a:pPr>
            <a:r>
              <a:rPr sz="4000" b="1">
                <a:solidFill>
                  <a:srgbClr val="2E90FA"/>
                </a:solidFill>
              </a:rPr>
              <a:t>2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F070EFE-BF35-A787-D845-CBE621381C18}"/>
              </a:ext>
            </a:extLst>
          </p:cNvPr>
          <p:cNvSpPr>
            <a:spLocks noGrp="1"/>
          </p:cNvSpPr>
          <p:nvPr/>
        </p:nvSpPr>
        <p:spPr>
          <a:xfrm>
            <a:off x="800100" y="2873502"/>
            <a:ext cx="809625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0">
                <a:solidFill>
                  <a:srgbClr val="101828"/>
                </a:solidFill>
              </a:defRPr>
            </a:pPr>
            <a:r>
              <a:rPr sz="2400" b="0" dirty="0">
                <a:solidFill>
                  <a:srgbClr val="101828"/>
                </a:solidFill>
              </a:rPr>
              <a:t>Match a source to a health or social care purpose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FE8377-761A-F8FF-AA87-3BC4E582EA61}"/>
              </a:ext>
            </a:extLst>
          </p:cNvPr>
          <p:cNvSpPr>
            <a:spLocks noGrp="1"/>
          </p:cNvSpPr>
          <p:nvPr/>
        </p:nvSpPr>
        <p:spPr>
          <a:xfrm>
            <a:off x="114300" y="3960114"/>
            <a:ext cx="6858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450" b="1">
                <a:solidFill>
                  <a:srgbClr val="2E90FA"/>
                </a:solidFill>
              </a:defRPr>
            </a:pPr>
            <a:r>
              <a:rPr sz="4000" b="1">
                <a:solidFill>
                  <a:srgbClr val="2E90FA"/>
                </a:solidFill>
              </a:rPr>
              <a:t>3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4082E02-A530-6D6C-4269-FC3F674A7319}"/>
              </a:ext>
            </a:extLst>
          </p:cNvPr>
          <p:cNvSpPr>
            <a:spLocks noGrp="1"/>
          </p:cNvSpPr>
          <p:nvPr/>
        </p:nvSpPr>
        <p:spPr>
          <a:xfrm>
            <a:off x="800100" y="3960876"/>
            <a:ext cx="7502652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0">
                <a:solidFill>
                  <a:srgbClr val="101828"/>
                </a:solidFill>
              </a:defRPr>
            </a:pPr>
            <a:r>
              <a:rPr sz="2400" b="0" dirty="0">
                <a:solidFill>
                  <a:srgbClr val="101828"/>
                </a:solidFill>
              </a:rPr>
              <a:t>Use five checks to judge whether a source is trustworthy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40F219F-4FAA-D4E6-714E-849C872D4AA8}"/>
              </a:ext>
            </a:extLst>
          </p:cNvPr>
          <p:cNvSpPr>
            <a:spLocks noGrp="1"/>
          </p:cNvSpPr>
          <p:nvPr/>
        </p:nvSpPr>
        <p:spPr>
          <a:xfrm>
            <a:off x="114300" y="5045964"/>
            <a:ext cx="68580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450" b="1">
                <a:solidFill>
                  <a:srgbClr val="2E90FA"/>
                </a:solidFill>
              </a:defRPr>
            </a:pPr>
            <a:r>
              <a:rPr sz="4000" b="1">
                <a:solidFill>
                  <a:srgbClr val="2E90FA"/>
                </a:solidFill>
              </a:rPr>
              <a:t>4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F1A9F74-C551-D1B3-5981-33D8A629FF92}"/>
              </a:ext>
            </a:extLst>
          </p:cNvPr>
          <p:cNvSpPr>
            <a:spLocks noGrp="1"/>
          </p:cNvSpPr>
          <p:nvPr/>
        </p:nvSpPr>
        <p:spPr>
          <a:xfrm>
            <a:off x="800100" y="5045964"/>
            <a:ext cx="8096250" cy="5905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1">
                <a:solidFill>
                  <a:srgbClr val="101828"/>
                </a:solidFill>
              </a:defRPr>
            </a:pPr>
            <a:r>
              <a:rPr sz="2400" dirty="0">
                <a:solidFill>
                  <a:srgbClr val="101828"/>
                </a:solidFill>
              </a:rPr>
              <a:t>Communicate a claim clearly, ethically and with a reference</a:t>
            </a:r>
          </a:p>
        </p:txBody>
      </p:sp>
    </p:spTree>
    <p:extLst>
      <p:ext uri="{BB962C8B-B14F-4D97-AF65-F5344CB8AC3E}">
        <p14:creationId xmlns:p14="http://schemas.microsoft.com/office/powerpoint/2010/main" val="3951904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96DB916-B1D0-8C34-3D0D-871AB5C7C684}"/>
              </a:ext>
            </a:extLst>
          </p:cNvPr>
          <p:cNvSpPr>
            <a:spLocks noGrp="1"/>
          </p:cNvSpPr>
          <p:nvPr/>
        </p:nvSpPr>
        <p:spPr>
          <a:xfrm>
            <a:off x="2313432" y="114300"/>
            <a:ext cx="7854696" cy="5334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975" b="1">
                <a:solidFill>
                  <a:srgbClr val="2E90FA"/>
                </a:solidFill>
              </a:defRPr>
            </a:pPr>
            <a:r>
              <a:rPr sz="1600" b="1" dirty="0">
                <a:solidFill>
                  <a:schemeClr val="tx1">
                    <a:lumMod val="95000"/>
                  </a:schemeClr>
                </a:solidFill>
              </a:rPr>
              <a:t>TWO USEFUL DISTINCTIONS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832A44-E0A9-5761-3D18-42634F6FE028}"/>
              </a:ext>
            </a:extLst>
          </p:cNvPr>
          <p:cNvSpPr>
            <a:spLocks noGrp="1"/>
          </p:cNvSpPr>
          <p:nvPr/>
        </p:nvSpPr>
        <p:spPr>
          <a:xfrm>
            <a:off x="685800" y="6477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850" b="1">
                <a:solidFill>
                  <a:srgbClr val="101828"/>
                </a:solidFill>
              </a:defRPr>
            </a:pPr>
            <a:r>
              <a:rPr sz="2800" b="1" dirty="0">
                <a:solidFill>
                  <a:srgbClr val="101828"/>
                </a:solidFill>
              </a:rPr>
              <a:t>Information is content; the format is how it reaches you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738F5CC-C4D7-10A2-BFA0-8AA1EC4AA7E0}"/>
              </a:ext>
            </a:extLst>
          </p:cNvPr>
          <p:cNvSpPr>
            <a:spLocks noGrp="1"/>
          </p:cNvSpPr>
          <p:nvPr/>
        </p:nvSpPr>
        <p:spPr>
          <a:xfrm>
            <a:off x="685800" y="1514475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628366C-50F6-8BF0-6D5A-FCA89B5C84B6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1050" b="1">
                <a:solidFill>
                  <a:srgbClr val="475467"/>
                </a:solidFill>
              </a:rPr>
              <a:t>05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DAD2450-20ED-FA42-D61E-A757877F1C79}"/>
              </a:ext>
            </a:extLst>
          </p:cNvPr>
          <p:cNvSpPr>
            <a:spLocks noGrp="1"/>
          </p:cNvSpPr>
          <p:nvPr/>
        </p:nvSpPr>
        <p:spPr>
          <a:xfrm>
            <a:off x="781050" y="167640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950" b="1">
                <a:solidFill>
                  <a:srgbClr val="1849A9"/>
                </a:solidFill>
              </a:defRPr>
            </a:pPr>
            <a:r>
              <a:rPr sz="2400" b="1">
                <a:solidFill>
                  <a:srgbClr val="1849A9"/>
                </a:solidFill>
              </a:rPr>
              <a:t>TYPE: what kind of content?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898E302-4CF9-5342-BA86-BB8341C2E180}"/>
              </a:ext>
            </a:extLst>
          </p:cNvPr>
          <p:cNvSpPr>
            <a:spLocks noGrp="1"/>
          </p:cNvSpPr>
          <p:nvPr/>
        </p:nvSpPr>
        <p:spPr>
          <a:xfrm>
            <a:off x="781050" y="22479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D25418F-C91A-BAD3-773E-D7C0D03F4B62}"/>
              </a:ext>
            </a:extLst>
          </p:cNvPr>
          <p:cNvSpPr>
            <a:spLocks noGrp="1"/>
          </p:cNvSpPr>
          <p:nvPr/>
        </p:nvSpPr>
        <p:spPr>
          <a:xfrm>
            <a:off x="1066800" y="22479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Facts: claims that can be checked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2791B2B-FA12-07C7-4664-5F9BD20B6AE2}"/>
              </a:ext>
            </a:extLst>
          </p:cNvPr>
          <p:cNvSpPr>
            <a:spLocks noGrp="1"/>
          </p:cNvSpPr>
          <p:nvPr/>
        </p:nvSpPr>
        <p:spPr>
          <a:xfrm>
            <a:off x="781050" y="28194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A428BCD8-CCC5-76AF-4830-A6B57D546406}"/>
              </a:ext>
            </a:extLst>
          </p:cNvPr>
          <p:cNvSpPr>
            <a:spLocks noGrp="1"/>
          </p:cNvSpPr>
          <p:nvPr/>
        </p:nvSpPr>
        <p:spPr>
          <a:xfrm>
            <a:off x="1066800" y="28194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Data: numbers, measurements or records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BB75B6F-A137-AA94-7CA0-7D855B1197C0}"/>
              </a:ext>
            </a:extLst>
          </p:cNvPr>
          <p:cNvSpPr>
            <a:spLocks noGrp="1"/>
          </p:cNvSpPr>
          <p:nvPr/>
        </p:nvSpPr>
        <p:spPr>
          <a:xfrm>
            <a:off x="781050" y="33909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59E8976-1543-798C-77BB-2DFF1C899F85}"/>
              </a:ext>
            </a:extLst>
          </p:cNvPr>
          <p:cNvSpPr>
            <a:spLocks noGrp="1"/>
          </p:cNvSpPr>
          <p:nvPr/>
        </p:nvSpPr>
        <p:spPr>
          <a:xfrm>
            <a:off x="1066800" y="33909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Opinion: a view or interpretation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FA1673A-7417-B44D-E71B-74F24032571A}"/>
              </a:ext>
            </a:extLst>
          </p:cNvPr>
          <p:cNvSpPr>
            <a:spLocks noGrp="1"/>
          </p:cNvSpPr>
          <p:nvPr/>
        </p:nvSpPr>
        <p:spPr>
          <a:xfrm>
            <a:off x="781050" y="39624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2B6C625-3695-E79F-4B49-B36F4E55CBF5}"/>
              </a:ext>
            </a:extLst>
          </p:cNvPr>
          <p:cNvSpPr>
            <a:spLocks noGrp="1"/>
          </p:cNvSpPr>
          <p:nvPr/>
        </p:nvSpPr>
        <p:spPr>
          <a:xfrm>
            <a:off x="1066800" y="39624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Experience: a person’s account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E0E3D71-62B5-DDFB-2017-CEDAFF62E414}"/>
              </a:ext>
            </a:extLst>
          </p:cNvPr>
          <p:cNvSpPr>
            <a:spLocks noGrp="1"/>
          </p:cNvSpPr>
          <p:nvPr/>
        </p:nvSpPr>
        <p:spPr>
          <a:xfrm>
            <a:off x="781050" y="45339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A7FFECC-EC39-FB42-E624-283E2DE86BC0}"/>
              </a:ext>
            </a:extLst>
          </p:cNvPr>
          <p:cNvSpPr>
            <a:spLocks noGrp="1"/>
          </p:cNvSpPr>
          <p:nvPr/>
        </p:nvSpPr>
        <p:spPr>
          <a:xfrm>
            <a:off x="1066800" y="45339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Guidance: recommended action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68A910F-D7F1-FF4B-CA89-A115045D8AEF}"/>
              </a:ext>
            </a:extLst>
          </p:cNvPr>
          <p:cNvSpPr>
            <a:spLocks noGrp="1"/>
          </p:cNvSpPr>
          <p:nvPr/>
        </p:nvSpPr>
        <p:spPr>
          <a:xfrm>
            <a:off x="6076950" y="1619250"/>
            <a:ext cx="19050" cy="381000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52EBDD91-9314-C89F-B7D8-D7CF6B069FBB}"/>
              </a:ext>
            </a:extLst>
          </p:cNvPr>
          <p:cNvSpPr>
            <a:spLocks noGrp="1"/>
          </p:cNvSpPr>
          <p:nvPr/>
        </p:nvSpPr>
        <p:spPr>
          <a:xfrm>
            <a:off x="6572250" y="1676400"/>
            <a:ext cx="4762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950" b="1">
                <a:solidFill>
                  <a:srgbClr val="0E9384"/>
                </a:solidFill>
              </a:defRPr>
            </a:pPr>
            <a:r>
              <a:rPr sz="2400" b="1" dirty="0">
                <a:solidFill>
                  <a:srgbClr val="002060"/>
                </a:solidFill>
              </a:rPr>
              <a:t>FORMAT: how is it presented?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2ABA3EE4-0BFF-2A53-065F-9AFB7770CB77}"/>
              </a:ext>
            </a:extLst>
          </p:cNvPr>
          <p:cNvSpPr>
            <a:spLocks noGrp="1"/>
          </p:cNvSpPr>
          <p:nvPr/>
        </p:nvSpPr>
        <p:spPr>
          <a:xfrm>
            <a:off x="6572250" y="22479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A4BFD42-4951-F9E6-A542-1DDDDAFAAE81}"/>
              </a:ext>
            </a:extLst>
          </p:cNvPr>
          <p:cNvSpPr>
            <a:spLocks noGrp="1"/>
          </p:cNvSpPr>
          <p:nvPr/>
        </p:nvSpPr>
        <p:spPr>
          <a:xfrm>
            <a:off x="6858000" y="22479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Journal article or report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DE09D232-C799-490D-6106-B1D15B4A3F28}"/>
              </a:ext>
            </a:extLst>
          </p:cNvPr>
          <p:cNvSpPr>
            <a:spLocks noGrp="1"/>
          </p:cNvSpPr>
          <p:nvPr/>
        </p:nvSpPr>
        <p:spPr>
          <a:xfrm>
            <a:off x="6572250" y="28194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47DE1DF3-A7A9-0C85-B9CB-BC92A59936D4}"/>
              </a:ext>
            </a:extLst>
          </p:cNvPr>
          <p:cNvSpPr>
            <a:spLocks noGrp="1"/>
          </p:cNvSpPr>
          <p:nvPr/>
        </p:nvSpPr>
        <p:spPr>
          <a:xfrm>
            <a:off x="6858000" y="28194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 dirty="0">
                <a:solidFill>
                  <a:srgbClr val="101828"/>
                </a:solidFill>
              </a:rPr>
              <a:t>Book or textbook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46CC728-114B-E80F-2515-7D1B38FE21C2}"/>
              </a:ext>
            </a:extLst>
          </p:cNvPr>
          <p:cNvSpPr>
            <a:spLocks noGrp="1"/>
          </p:cNvSpPr>
          <p:nvPr/>
        </p:nvSpPr>
        <p:spPr>
          <a:xfrm>
            <a:off x="6572250" y="33909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65D31622-1A41-16AC-319A-FC8DAF14476F}"/>
              </a:ext>
            </a:extLst>
          </p:cNvPr>
          <p:cNvSpPr>
            <a:spLocks noGrp="1"/>
          </p:cNvSpPr>
          <p:nvPr/>
        </p:nvSpPr>
        <p:spPr>
          <a:xfrm>
            <a:off x="6858000" y="33909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Webpage or leaflet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B42BFBA4-C8A5-62E7-18B1-DD4F2980A96B}"/>
              </a:ext>
            </a:extLst>
          </p:cNvPr>
          <p:cNvSpPr>
            <a:spLocks noGrp="1"/>
          </p:cNvSpPr>
          <p:nvPr/>
        </p:nvSpPr>
        <p:spPr>
          <a:xfrm>
            <a:off x="6572250" y="39624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0039484F-71F8-3103-6ABE-6BFB6B4CA903}"/>
              </a:ext>
            </a:extLst>
          </p:cNvPr>
          <p:cNvSpPr>
            <a:spLocks noGrp="1"/>
          </p:cNvSpPr>
          <p:nvPr/>
        </p:nvSpPr>
        <p:spPr>
          <a:xfrm>
            <a:off x="6858000" y="39624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Video, podcast or social post</a:t>
            </a: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4277715F-3E10-C20A-63EA-AB1B84C96233}"/>
              </a:ext>
            </a:extLst>
          </p:cNvPr>
          <p:cNvSpPr>
            <a:spLocks noGrp="1"/>
          </p:cNvSpPr>
          <p:nvPr/>
        </p:nvSpPr>
        <p:spPr>
          <a:xfrm>
            <a:off x="6572250" y="45339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94A20497-1F4C-0E26-9C52-6EC864203F64}"/>
              </a:ext>
            </a:extLst>
          </p:cNvPr>
          <p:cNvSpPr>
            <a:spLocks noGrp="1"/>
          </p:cNvSpPr>
          <p:nvPr/>
        </p:nvSpPr>
        <p:spPr>
          <a:xfrm>
            <a:off x="6858000" y="45339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b="0">
                <a:solidFill>
                  <a:srgbClr val="101828"/>
                </a:solidFill>
              </a:rPr>
              <a:t>Conversation, interview or lecture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03A9BE16-C3A6-B588-E3C4-855A1ACA689F}"/>
              </a:ext>
            </a:extLst>
          </p:cNvPr>
          <p:cNvSpPr>
            <a:spLocks noGrp="1"/>
          </p:cNvSpPr>
          <p:nvPr/>
        </p:nvSpPr>
        <p:spPr>
          <a:xfrm>
            <a:off x="781050" y="5829300"/>
            <a:ext cx="10477500" cy="762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650" b="1">
                <a:solidFill>
                  <a:srgbClr val="F79009"/>
                </a:solidFill>
              </a:defRPr>
            </a:pPr>
            <a:r>
              <a:rPr b="1" dirty="0">
                <a:solidFill>
                  <a:schemeClr val="tx1">
                    <a:lumMod val="95000"/>
                  </a:schemeClr>
                </a:solidFill>
              </a:rPr>
              <a:t>One source can contain several types of information.</a:t>
            </a:r>
          </a:p>
        </p:txBody>
      </p:sp>
    </p:spTree>
    <p:extLst>
      <p:ext uri="{BB962C8B-B14F-4D97-AF65-F5344CB8AC3E}">
        <p14:creationId xmlns:p14="http://schemas.microsoft.com/office/powerpoint/2010/main" val="2670795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204A945-0E86-4BBB-895A-3B201E119660}"/>
              </a:ext>
            </a:extLst>
          </p:cNvPr>
          <p:cNvSpPr>
            <a:spLocks noGrp="1"/>
          </p:cNvSpPr>
          <p:nvPr/>
        </p:nvSpPr>
        <p:spPr>
          <a:xfrm>
            <a:off x="685800" y="3810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sz="4400" b="1" dirty="0">
                <a:solidFill>
                  <a:schemeClr val="tx1">
                    <a:lumMod val="85000"/>
                  </a:schemeClr>
                </a:solidFill>
              </a:rPr>
              <a:t>A believable post is not always a safe source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A036A06-0466-4238-8D19-03DA6F12A1D3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419AEB-C397-4A8A-9F88-3DA679A6E540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1050" b="1">
                <a:solidFill>
                  <a:srgbClr val="475467"/>
                </a:solidFill>
              </a:rPr>
              <a:t>02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2E7350F-5AF7-4D57-9C28-03EF67C0EC0D}"/>
              </a:ext>
            </a:extLst>
          </p:cNvPr>
          <p:cNvSpPr>
            <a:spLocks noGrp="1"/>
          </p:cNvSpPr>
          <p:nvPr/>
        </p:nvSpPr>
        <p:spPr>
          <a:xfrm>
            <a:off x="857250" y="2228850"/>
            <a:ext cx="6096000" cy="876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550" b="1">
                <a:solidFill>
                  <a:srgbClr val="101828"/>
                </a:solidFill>
              </a:defRPr>
            </a:pPr>
            <a:r>
              <a:rPr sz="3200" b="1" dirty="0">
                <a:solidFill>
                  <a:schemeClr val="tx1">
                    <a:lumMod val="95000"/>
                  </a:schemeClr>
                </a:solidFill>
              </a:rPr>
              <a:t>“This supplement cures anxiety in 7 days.”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58983CF-674A-443E-AB0B-0F357074259A}"/>
              </a:ext>
            </a:extLst>
          </p:cNvPr>
          <p:cNvSpPr>
            <a:spLocks noGrp="1"/>
          </p:cNvSpPr>
          <p:nvPr/>
        </p:nvSpPr>
        <p:spPr>
          <a:xfrm>
            <a:off x="838200" y="3137154"/>
            <a:ext cx="5905500" cy="190119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725" b="0">
                <a:solidFill>
                  <a:srgbClr val="475467"/>
                </a:solidFill>
              </a:defRPr>
            </a:pPr>
            <a:r>
              <a:rPr b="0" dirty="0">
                <a:solidFill>
                  <a:schemeClr val="tx1">
                    <a:lumMod val="95000"/>
                  </a:schemeClr>
                </a:solidFill>
              </a:rPr>
              <a:t>The video has 1.2 million views, confident language and hundreds of positive comments.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E3F316C-21F8-452E-B62B-BE65F07D9B66}"/>
              </a:ext>
            </a:extLst>
          </p:cNvPr>
          <p:cNvSpPr>
            <a:spLocks noGrp="1"/>
          </p:cNvSpPr>
          <p:nvPr/>
        </p:nvSpPr>
        <p:spPr>
          <a:xfrm>
            <a:off x="7524750" y="1676400"/>
            <a:ext cx="3981450" cy="3429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 sz="240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0DD6F73-CE48-431E-AA7C-3D2AC327951E}"/>
              </a:ext>
            </a:extLst>
          </p:cNvPr>
          <p:cNvSpPr>
            <a:spLocks noGrp="1"/>
          </p:cNvSpPr>
          <p:nvPr/>
        </p:nvSpPr>
        <p:spPr>
          <a:xfrm>
            <a:off x="7867650" y="2000250"/>
            <a:ext cx="2686050" cy="381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01828"/>
                </a:solidFill>
              </a:defRPr>
            </a:pPr>
            <a:r>
              <a:rPr sz="2400" b="1">
                <a:solidFill>
                  <a:srgbClr val="101828"/>
                </a:solidFill>
              </a:rPr>
              <a:t>Before you share it…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D963B4-24C9-49EB-B04A-A051A147050E}"/>
              </a:ext>
            </a:extLst>
          </p:cNvPr>
          <p:cNvSpPr>
            <a:spLocks noGrp="1"/>
          </p:cNvSpPr>
          <p:nvPr/>
        </p:nvSpPr>
        <p:spPr>
          <a:xfrm>
            <a:off x="7867650" y="260985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98117A-528B-46DB-9B2F-D30E58BDE304}"/>
              </a:ext>
            </a:extLst>
          </p:cNvPr>
          <p:cNvSpPr>
            <a:spLocks noGrp="1"/>
          </p:cNvSpPr>
          <p:nvPr/>
        </p:nvSpPr>
        <p:spPr>
          <a:xfrm>
            <a:off x="8153400" y="2609850"/>
            <a:ext cx="24384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Who created it?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84E11A9-93D1-43E6-82BA-B2D884EC648C}"/>
              </a:ext>
            </a:extLst>
          </p:cNvPr>
          <p:cNvSpPr>
            <a:spLocks noGrp="1"/>
          </p:cNvSpPr>
          <p:nvPr/>
        </p:nvSpPr>
        <p:spPr>
          <a:xfrm>
            <a:off x="7867650" y="310515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233BF87-16C7-4F5D-8EA2-621EE37F5696}"/>
              </a:ext>
            </a:extLst>
          </p:cNvPr>
          <p:cNvSpPr>
            <a:spLocks noGrp="1"/>
          </p:cNvSpPr>
          <p:nvPr/>
        </p:nvSpPr>
        <p:spPr>
          <a:xfrm>
            <a:off x="8153400" y="3105150"/>
            <a:ext cx="24384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What evidence supports it?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333BB2-6A9D-456F-BABB-2C20464B40C1}"/>
              </a:ext>
            </a:extLst>
          </p:cNvPr>
          <p:cNvSpPr>
            <a:spLocks noGrp="1"/>
          </p:cNvSpPr>
          <p:nvPr/>
        </p:nvSpPr>
        <p:spPr>
          <a:xfrm>
            <a:off x="7867650" y="360045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B7C9E44-AC95-48F0-B761-E3A996F968F4}"/>
              </a:ext>
            </a:extLst>
          </p:cNvPr>
          <p:cNvSpPr>
            <a:spLocks noGrp="1"/>
          </p:cNvSpPr>
          <p:nvPr/>
        </p:nvSpPr>
        <p:spPr>
          <a:xfrm>
            <a:off x="8153400" y="3600450"/>
            <a:ext cx="24384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Could acting on it cause harm?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7DF457A-1914-404E-8E8D-2888EC99A930}"/>
              </a:ext>
            </a:extLst>
          </p:cNvPr>
          <p:cNvSpPr>
            <a:spLocks noGrp="1"/>
          </p:cNvSpPr>
          <p:nvPr/>
        </p:nvSpPr>
        <p:spPr>
          <a:xfrm>
            <a:off x="7867650" y="409575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1">
                <a:solidFill>
                  <a:srgbClr val="2E90FA"/>
                </a:solidFill>
              </a:defRPr>
            </a:pPr>
            <a:r>
              <a:rPr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0FB7444-5DF6-4A29-B7E8-6C97765FD2C4}"/>
              </a:ext>
            </a:extLst>
          </p:cNvPr>
          <p:cNvSpPr>
            <a:spLocks noGrp="1"/>
          </p:cNvSpPr>
          <p:nvPr/>
        </p:nvSpPr>
        <p:spPr>
          <a:xfrm>
            <a:off x="8153400" y="4095750"/>
            <a:ext cx="24384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What do trusted sources say?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8DBFE9E-3F86-4BB9-A591-787F900BDCF5}"/>
              </a:ext>
            </a:extLst>
          </p:cNvPr>
          <p:cNvSpPr>
            <a:spLocks noGrp="1"/>
          </p:cNvSpPr>
          <p:nvPr/>
        </p:nvSpPr>
        <p:spPr>
          <a:xfrm>
            <a:off x="1286256" y="5632704"/>
            <a:ext cx="10058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250" b="1">
                <a:solidFill>
                  <a:srgbClr val="D92D20"/>
                </a:solidFill>
              </a:defRPr>
            </a:pPr>
            <a:r>
              <a:rPr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Popularity is evidence of reach</a:t>
            </a:r>
            <a:r>
              <a:rPr lang="en-GB"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 </a:t>
            </a:r>
            <a:r>
              <a:rPr sz="36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not evidence of truth.</a:t>
            </a:r>
          </a:p>
        </p:txBody>
      </p:sp>
    </p:spTree>
    <p:extLst>
      <p:ext uri="{BB962C8B-B14F-4D97-AF65-F5344CB8AC3E}">
        <p14:creationId xmlns:p14="http://schemas.microsoft.com/office/powerpoint/2010/main" val="1752959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D9E38B3-4686-8247-9625-49018D29F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706" y="609601"/>
            <a:ext cx="9848087" cy="741807"/>
          </a:xfrm>
        </p:spPr>
        <p:txBody>
          <a:bodyPr>
            <a:noAutofit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How close to the source is the evidence?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5CDEAD-5135-ADC8-0B51-01D7BE47261A}"/>
              </a:ext>
            </a:extLst>
          </p:cNvPr>
          <p:cNvSpPr>
            <a:spLocks noGrp="1"/>
          </p:cNvSpPr>
          <p:nvPr/>
        </p:nvSpPr>
        <p:spPr>
          <a:xfrm>
            <a:off x="1261872" y="5667375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sz="2800" b="1" dirty="0">
                <a:solidFill>
                  <a:srgbClr val="101828"/>
                </a:solidFill>
              </a:rPr>
              <a:t>Primary, secondary and tertiary sources do different jobs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2C6CA89-A179-F419-38C2-F43252CB5E1C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E9D1329-09EE-0B8A-E408-8156E94B1E7D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rgbClr val="475467"/>
                </a:solidFill>
              </a:rPr>
              <a:t>06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D6C3D9C-0288-7CDE-E095-4ECE795C044D}"/>
              </a:ext>
            </a:extLst>
          </p:cNvPr>
          <p:cNvSpPr>
            <a:spLocks noGrp="1"/>
          </p:cNvSpPr>
          <p:nvPr/>
        </p:nvSpPr>
        <p:spPr>
          <a:xfrm>
            <a:off x="723900" y="1752600"/>
            <a:ext cx="3238500" cy="3429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5572F23-0DB6-B658-D755-54A2411796A6}"/>
              </a:ext>
            </a:extLst>
          </p:cNvPr>
          <p:cNvSpPr>
            <a:spLocks noGrp="1"/>
          </p:cNvSpPr>
          <p:nvPr/>
        </p:nvSpPr>
        <p:spPr>
          <a:xfrm>
            <a:off x="723900" y="1752600"/>
            <a:ext cx="3238500" cy="95250"/>
          </a:xfrm>
          <a:prstGeom prst="rect">
            <a:avLst/>
          </a:prstGeom>
          <a:solidFill>
            <a:srgbClr val="2E90FA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1A1D1D5-826A-CCB2-D087-B461A62FFD54}"/>
              </a:ext>
            </a:extLst>
          </p:cNvPr>
          <p:cNvSpPr>
            <a:spLocks noGrp="1"/>
          </p:cNvSpPr>
          <p:nvPr/>
        </p:nvSpPr>
        <p:spPr>
          <a:xfrm>
            <a:off x="990600" y="2038350"/>
            <a:ext cx="266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725" b="1">
                <a:solidFill>
                  <a:srgbClr val="2E90FA"/>
                </a:solidFill>
              </a:defRPr>
            </a:pPr>
            <a:r>
              <a:rPr sz="1400" b="1">
                <a:solidFill>
                  <a:srgbClr val="2E90FA"/>
                </a:solidFill>
              </a:rPr>
              <a:t>PRIMARY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89FC1C1-E347-A06E-5730-8EF2FF6CE673}"/>
              </a:ext>
            </a:extLst>
          </p:cNvPr>
          <p:cNvSpPr>
            <a:spLocks noGrp="1"/>
          </p:cNvSpPr>
          <p:nvPr/>
        </p:nvSpPr>
        <p:spPr>
          <a:xfrm>
            <a:off x="990600" y="2533649"/>
            <a:ext cx="2667000" cy="471863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101828"/>
                </a:solidFill>
              </a:defRPr>
            </a:pPr>
            <a:r>
              <a:rPr sz="1600" b="1" dirty="0">
                <a:solidFill>
                  <a:srgbClr val="101828"/>
                </a:solidFill>
              </a:rPr>
              <a:t>Original evidence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C27F968-8D0B-1D79-7525-01D947C38529}"/>
              </a:ext>
            </a:extLst>
          </p:cNvPr>
          <p:cNvSpPr>
            <a:spLocks noGrp="1"/>
          </p:cNvSpPr>
          <p:nvPr/>
        </p:nvSpPr>
        <p:spPr>
          <a:xfrm>
            <a:off x="990600" y="3105150"/>
            <a:ext cx="2667000" cy="1371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Interview transcript</a:t>
            </a:r>
          </a:p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Survey data</a:t>
            </a:r>
          </a:p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Clinical trial report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3050E68-419C-1D48-CE1C-9FA65C68F4A9}"/>
              </a:ext>
            </a:extLst>
          </p:cNvPr>
          <p:cNvSpPr>
            <a:spLocks noGrp="1"/>
          </p:cNvSpPr>
          <p:nvPr/>
        </p:nvSpPr>
        <p:spPr>
          <a:xfrm>
            <a:off x="4381500" y="1752600"/>
            <a:ext cx="3238500" cy="3429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E2786DA-6F86-CA4E-0645-798E42E1F7A1}"/>
              </a:ext>
            </a:extLst>
          </p:cNvPr>
          <p:cNvSpPr>
            <a:spLocks noGrp="1"/>
          </p:cNvSpPr>
          <p:nvPr/>
        </p:nvSpPr>
        <p:spPr>
          <a:xfrm>
            <a:off x="4381500" y="1752600"/>
            <a:ext cx="3238500" cy="95250"/>
          </a:xfrm>
          <a:prstGeom prst="rect">
            <a:avLst/>
          </a:prstGeom>
          <a:solidFill>
            <a:srgbClr val="0E9384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A3A3E12-1A09-1387-B956-60DE855CAF41}"/>
              </a:ext>
            </a:extLst>
          </p:cNvPr>
          <p:cNvSpPr>
            <a:spLocks noGrp="1"/>
          </p:cNvSpPr>
          <p:nvPr/>
        </p:nvSpPr>
        <p:spPr>
          <a:xfrm>
            <a:off x="4648200" y="2038350"/>
            <a:ext cx="266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725" b="1">
                <a:solidFill>
                  <a:srgbClr val="0E9384"/>
                </a:solidFill>
              </a:defRPr>
            </a:pPr>
            <a:r>
              <a:rPr sz="1400" b="1">
                <a:solidFill>
                  <a:srgbClr val="0E9384"/>
                </a:solidFill>
              </a:rPr>
              <a:t>SECONDARY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C66744F-9877-1FF7-0C0D-C8B772A82BC4}"/>
              </a:ext>
            </a:extLst>
          </p:cNvPr>
          <p:cNvSpPr>
            <a:spLocks noGrp="1"/>
          </p:cNvSpPr>
          <p:nvPr/>
        </p:nvSpPr>
        <p:spPr>
          <a:xfrm>
            <a:off x="4667250" y="2607655"/>
            <a:ext cx="266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101828"/>
                </a:solidFill>
              </a:defRPr>
            </a:pPr>
            <a:r>
              <a:rPr sz="1600" b="1" dirty="0">
                <a:solidFill>
                  <a:srgbClr val="101828"/>
                </a:solidFill>
              </a:rPr>
              <a:t>Analysis of evidence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1E00870-2E82-FF8E-6EA6-4A762894DAF0}"/>
              </a:ext>
            </a:extLst>
          </p:cNvPr>
          <p:cNvSpPr>
            <a:spLocks noGrp="1"/>
          </p:cNvSpPr>
          <p:nvPr/>
        </p:nvSpPr>
        <p:spPr>
          <a:xfrm>
            <a:off x="4648200" y="3105150"/>
            <a:ext cx="2667000" cy="1371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Systematic review</a:t>
            </a:r>
          </a:p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Policy analysis</a:t>
            </a:r>
          </a:p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Academic textbook chapter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DBFD06E-11EE-FB4F-8923-3F9BDAB7F89E}"/>
              </a:ext>
            </a:extLst>
          </p:cNvPr>
          <p:cNvSpPr>
            <a:spLocks noGrp="1"/>
          </p:cNvSpPr>
          <p:nvPr/>
        </p:nvSpPr>
        <p:spPr>
          <a:xfrm>
            <a:off x="8039100" y="1752600"/>
            <a:ext cx="3238500" cy="3429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E25ACCB-B229-35C1-3B1F-46B595966BDB}"/>
              </a:ext>
            </a:extLst>
          </p:cNvPr>
          <p:cNvSpPr>
            <a:spLocks noGrp="1"/>
          </p:cNvSpPr>
          <p:nvPr/>
        </p:nvSpPr>
        <p:spPr>
          <a:xfrm>
            <a:off x="8039100" y="1752600"/>
            <a:ext cx="3238500" cy="95250"/>
          </a:xfrm>
          <a:prstGeom prst="rect">
            <a:avLst/>
          </a:prstGeom>
          <a:solidFill>
            <a:srgbClr val="F79009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6E15AE9-1B25-7E4F-E4B0-DBAD0F5AF0E7}"/>
              </a:ext>
            </a:extLst>
          </p:cNvPr>
          <p:cNvSpPr>
            <a:spLocks noGrp="1"/>
          </p:cNvSpPr>
          <p:nvPr/>
        </p:nvSpPr>
        <p:spPr>
          <a:xfrm>
            <a:off x="8305800" y="2038350"/>
            <a:ext cx="266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725" b="1">
                <a:solidFill>
                  <a:srgbClr val="F79009"/>
                </a:solidFill>
              </a:defRPr>
            </a:pPr>
            <a:r>
              <a:rPr sz="1400" b="1">
                <a:solidFill>
                  <a:srgbClr val="F79009"/>
                </a:solidFill>
              </a:rPr>
              <a:t>TERTIARY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C702B35-1855-F869-A8A1-7D47E2C62CF8}"/>
              </a:ext>
            </a:extLst>
          </p:cNvPr>
          <p:cNvSpPr>
            <a:spLocks noGrp="1"/>
          </p:cNvSpPr>
          <p:nvPr/>
        </p:nvSpPr>
        <p:spPr>
          <a:xfrm>
            <a:off x="8305800" y="2619000"/>
            <a:ext cx="2667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101828"/>
                </a:solidFill>
              </a:defRPr>
            </a:pPr>
            <a:r>
              <a:rPr sz="1600" b="1" dirty="0">
                <a:solidFill>
                  <a:srgbClr val="101828"/>
                </a:solidFill>
              </a:rPr>
              <a:t>Overview or quick access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C1E02FAB-33D3-F9D5-79C8-F4B9ED8B24B9}"/>
              </a:ext>
            </a:extLst>
          </p:cNvPr>
          <p:cNvSpPr>
            <a:spLocks noGrp="1"/>
          </p:cNvSpPr>
          <p:nvPr/>
        </p:nvSpPr>
        <p:spPr>
          <a:xfrm>
            <a:off x="8305800" y="3105150"/>
            <a:ext cx="2667000" cy="1371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Encyclopedia</a:t>
            </a:r>
          </a:p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Revision guide</a:t>
            </a:r>
          </a:p>
          <a:p>
            <a:pPr algn="l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General health webpage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B7ED068D-C8AB-19AE-37F8-C4C04F6A3983}"/>
              </a:ext>
            </a:extLst>
          </p:cNvPr>
          <p:cNvSpPr>
            <a:spLocks noGrp="1"/>
          </p:cNvSpPr>
          <p:nvPr/>
        </p:nvSpPr>
        <p:spPr>
          <a:xfrm>
            <a:off x="723900" y="5281237"/>
            <a:ext cx="105537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800" b="1">
                <a:solidFill>
                  <a:srgbClr val="101828"/>
                </a:solidFill>
              </a:defRPr>
            </a:pPr>
            <a:r>
              <a:rPr sz="3200" b="1" dirty="0">
                <a:solidFill>
                  <a:srgbClr val="101828"/>
                </a:solidFill>
              </a:rPr>
              <a:t>“Closer” is not automatically “better”:</a:t>
            </a:r>
          </a:p>
        </p:txBody>
      </p:sp>
    </p:spTree>
    <p:extLst>
      <p:ext uri="{BB962C8B-B14F-4D97-AF65-F5344CB8AC3E}">
        <p14:creationId xmlns:p14="http://schemas.microsoft.com/office/powerpoint/2010/main" val="3724489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E3BB5E6-3518-3469-A1B6-A4D7361404C7}"/>
              </a:ext>
            </a:extLst>
          </p:cNvPr>
          <p:cNvSpPr>
            <a:spLocks noGrp="1"/>
          </p:cNvSpPr>
          <p:nvPr/>
        </p:nvSpPr>
        <p:spPr>
          <a:xfrm>
            <a:off x="685800" y="6477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850" b="1">
                <a:solidFill>
                  <a:srgbClr val="101828"/>
                </a:solidFill>
              </a:defRPr>
            </a:pPr>
            <a:r>
              <a:rPr lang="en-GB" sz="285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Choosing a helpful source: </a:t>
            </a:r>
            <a:r>
              <a:rPr sz="285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Start with what you are trying to find out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90FB6B-958E-6DFE-0CA3-E2B8ADA8D76A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262C469-3A03-68FF-A0C3-4C986DC9DC8E}"/>
              </a:ext>
            </a:extLst>
          </p:cNvPr>
          <p:cNvSpPr>
            <a:spLocks noGrp="1"/>
          </p:cNvSpPr>
          <p:nvPr/>
        </p:nvSpPr>
        <p:spPr>
          <a:xfrm>
            <a:off x="1066800" y="5753100"/>
            <a:ext cx="100584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650" b="1">
                <a:solidFill>
                  <a:srgbClr val="F79009"/>
                </a:solidFill>
              </a:defRPr>
            </a:pPr>
            <a:r>
              <a:rPr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There is no single “best” source</a:t>
            </a:r>
            <a:r>
              <a:rPr lang="en-GB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, </a:t>
            </a:r>
            <a:r>
              <a:rPr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the right choice depends on your question.</a:t>
            </a:r>
          </a:p>
        </p:txBody>
      </p:sp>
      <p:graphicFrame>
        <p:nvGraphicFramePr>
          <p:cNvPr id="58" name="Table 57">
            <a:extLst>
              <a:ext uri="{FF2B5EF4-FFF2-40B4-BE49-F238E27FC236}">
                <a16:creationId xmlns:a16="http://schemas.microsoft.com/office/drawing/2014/main" id="{F1CFE5FA-222C-EB92-0208-330F64C916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16001497"/>
              </p:ext>
            </p:extLst>
          </p:nvPr>
        </p:nvGraphicFramePr>
        <p:xfrm>
          <a:off x="585216" y="1409700"/>
          <a:ext cx="11036808" cy="41441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678936">
                  <a:extLst>
                    <a:ext uri="{9D8B030D-6E8A-4147-A177-3AD203B41FA5}">
                      <a16:colId xmlns:a16="http://schemas.microsoft.com/office/drawing/2014/main" val="1780519509"/>
                    </a:ext>
                  </a:extLst>
                </a:gridCol>
                <a:gridCol w="3678936">
                  <a:extLst>
                    <a:ext uri="{9D8B030D-6E8A-4147-A177-3AD203B41FA5}">
                      <a16:colId xmlns:a16="http://schemas.microsoft.com/office/drawing/2014/main" val="3942174545"/>
                    </a:ext>
                  </a:extLst>
                </a:gridCol>
                <a:gridCol w="3678936">
                  <a:extLst>
                    <a:ext uri="{9D8B030D-6E8A-4147-A177-3AD203B41FA5}">
                      <a16:colId xmlns:a16="http://schemas.microsoft.com/office/drawing/2014/main" val="562137528"/>
                    </a:ext>
                  </a:extLst>
                </a:gridCol>
              </a:tblGrid>
              <a:tr h="267998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1"/>
                          </a:solidFill>
                        </a:rPr>
                        <a:t>The question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1"/>
                          </a:solidFill>
                        </a:rPr>
                        <a:t>A helpful place to start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bg1"/>
                          </a:solidFill>
                        </a:rPr>
                        <a:t>Why it helps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6696123"/>
                  </a:ext>
                </a:extLst>
              </a:tr>
              <a:tr h="6699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“What does diabetes mean?”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An NHS page or textbook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rgbClr val="005C68"/>
                          </a:solidFill>
                        </a:rPr>
                        <a:t>Gives a clear, checked introduction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8139042"/>
                  </a:ext>
                </a:extLst>
              </a:tr>
              <a:tr h="6699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“Which approach works best?”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A research review or guideline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rgbClr val="005C68"/>
                          </a:solidFill>
                        </a:rPr>
                        <a:t>Brings together evidence from studies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663501"/>
                  </a:ext>
                </a:extLst>
              </a:tr>
              <a:tr h="6699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“What matters to this person?”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Ask the person or use lived experience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rgbClr val="005C68"/>
                          </a:solidFill>
                        </a:rPr>
                        <a:t>The person is the expert in their own life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6850579"/>
                  </a:ext>
                </a:extLst>
              </a:tr>
              <a:tr h="6699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“What should I do about it?”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The current local policy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rgbClr val="005C68"/>
                          </a:solidFill>
                        </a:rPr>
                        <a:t>Explains the rules for particular settings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6635570"/>
                  </a:ext>
                </a:extLst>
              </a:tr>
              <a:tr h="6699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“How common is this?”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solidFill>
                            <a:srgbClr val="005C68"/>
                          </a:solidFill>
                        </a:rPr>
                        <a:t>Government or public-health data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dirty="0">
                          <a:solidFill>
                            <a:srgbClr val="005C68"/>
                          </a:solidFill>
                        </a:rPr>
                        <a:t>Uses large sets of recorded information</a:t>
                      </a:r>
                    </a:p>
                    <a:p>
                      <a:endParaRPr lang="en-GB" sz="1600" dirty="0">
                        <a:solidFill>
                          <a:srgbClr val="005C68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39243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1621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F4E541C-26FB-ADC8-5E28-AE55381FD4F5}"/>
              </a:ext>
            </a:extLst>
          </p:cNvPr>
          <p:cNvSpPr>
            <a:spLocks noGrp="1"/>
          </p:cNvSpPr>
          <p:nvPr/>
        </p:nvSpPr>
        <p:spPr>
          <a:xfrm>
            <a:off x="685800" y="2667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850" b="1">
                <a:solidFill>
                  <a:srgbClr val="101828"/>
                </a:solidFill>
              </a:defRPr>
            </a:pPr>
            <a:r>
              <a:rPr sz="3200" b="1" dirty="0">
                <a:solidFill>
                  <a:schemeClr val="tx1">
                    <a:lumMod val="95000"/>
                  </a:schemeClr>
                </a:solidFill>
              </a:rPr>
              <a:t>Not every credible source is suitable for every task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877180-556F-A98B-D0E4-A8E48BD08AE4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3AC00C2-0943-7D28-810F-8240B5D4CBD6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rgbClr val="475467"/>
                </a:solidFill>
              </a:rPr>
              <a:t>08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AA051E7-3525-E663-D41E-7EE35F218E34}"/>
              </a:ext>
            </a:extLst>
          </p:cNvPr>
          <p:cNvSpPr>
            <a:spLocks noGrp="1"/>
          </p:cNvSpPr>
          <p:nvPr/>
        </p:nvSpPr>
        <p:spPr>
          <a:xfrm>
            <a:off x="762000" y="1657350"/>
            <a:ext cx="39052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1">
                <a:solidFill>
                  <a:srgbClr val="0E9384"/>
                </a:solidFill>
              </a:defRPr>
            </a:pPr>
            <a:r>
              <a:rPr sz="1425" b="1">
                <a:solidFill>
                  <a:srgbClr val="0E9384"/>
                </a:solidFill>
              </a:rPr>
              <a:t>Usually stronger for assessed work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09F8FB-A0C6-8A69-7E41-DF98DEE9A658}"/>
              </a:ext>
            </a:extLst>
          </p:cNvPr>
          <p:cNvSpPr>
            <a:spLocks noGrp="1"/>
          </p:cNvSpPr>
          <p:nvPr/>
        </p:nvSpPr>
        <p:spPr>
          <a:xfrm>
            <a:off x="7524750" y="1657350"/>
            <a:ext cx="381000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1425" b="1">
                <a:solidFill>
                  <a:srgbClr val="F79009"/>
                </a:solidFill>
              </a:defRPr>
            </a:pPr>
            <a:r>
              <a:rPr sz="1425" b="1">
                <a:solidFill>
                  <a:srgbClr val="F79009"/>
                </a:solidFill>
              </a:rPr>
              <a:t>Useful with more checking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74F553E-3C2C-1F18-6944-3F7576D03823}"/>
              </a:ext>
            </a:extLst>
          </p:cNvPr>
          <p:cNvSpPr>
            <a:spLocks noGrp="1"/>
          </p:cNvSpPr>
          <p:nvPr/>
        </p:nvSpPr>
        <p:spPr>
          <a:xfrm>
            <a:off x="876300" y="2209800"/>
            <a:ext cx="10248900" cy="114300"/>
          </a:xfrm>
          <a:prstGeom prst="rect">
            <a:avLst/>
          </a:prstGeom>
          <a:solidFill>
            <a:srgbClr val="D1E9F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806A8B-05AC-D29A-3A67-48201B63AF1C}"/>
              </a:ext>
            </a:extLst>
          </p:cNvPr>
          <p:cNvSpPr>
            <a:spLocks noGrp="1"/>
          </p:cNvSpPr>
          <p:nvPr/>
        </p:nvSpPr>
        <p:spPr>
          <a:xfrm>
            <a:off x="876300" y="2209800"/>
            <a:ext cx="5143500" cy="114300"/>
          </a:xfrm>
          <a:prstGeom prst="rect">
            <a:avLst/>
          </a:prstGeom>
          <a:solidFill>
            <a:srgbClr val="0E9384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98964E6-0F7B-D204-9297-D5ED8AB8DFAE}"/>
              </a:ext>
            </a:extLst>
          </p:cNvPr>
          <p:cNvSpPr>
            <a:spLocks noGrp="1"/>
          </p:cNvSpPr>
          <p:nvPr/>
        </p:nvSpPr>
        <p:spPr>
          <a:xfrm>
            <a:off x="876300" y="2095500"/>
            <a:ext cx="190500" cy="342900"/>
          </a:xfrm>
          <a:prstGeom prst="rect">
            <a:avLst/>
          </a:prstGeom>
          <a:solidFill>
            <a:srgbClr val="0E9384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2645086-862D-3BB5-F5FF-6511E2153895}"/>
              </a:ext>
            </a:extLst>
          </p:cNvPr>
          <p:cNvSpPr>
            <a:spLocks noGrp="1"/>
          </p:cNvSpPr>
          <p:nvPr/>
        </p:nvSpPr>
        <p:spPr>
          <a:xfrm>
            <a:off x="419100" y="2686050"/>
            <a:ext cx="110490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350" b="1">
                <a:solidFill>
                  <a:srgbClr val="101828"/>
                </a:solidFill>
              </a:defRPr>
            </a:pPr>
            <a:r>
              <a:rPr sz="1350" b="1" dirty="0">
                <a:solidFill>
                  <a:schemeClr val="tx1">
                    <a:lumMod val="95000"/>
                  </a:schemeClr>
                </a:solidFill>
              </a:rPr>
              <a:t>Peer-reviewed</a:t>
            </a:r>
          </a:p>
          <a:p>
            <a:pPr algn="ctr">
              <a:defRPr sz="1350" b="1">
                <a:solidFill>
                  <a:srgbClr val="101828"/>
                </a:solidFill>
              </a:defRPr>
            </a:pPr>
            <a:r>
              <a:rPr sz="1350" b="1" dirty="0">
                <a:solidFill>
                  <a:schemeClr val="tx1">
                    <a:lumMod val="95000"/>
                  </a:schemeClr>
                </a:solidFill>
              </a:rPr>
              <a:t>research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89CCBFA-07C3-7E57-A948-0B9BDB3F5746}"/>
              </a:ext>
            </a:extLst>
          </p:cNvPr>
          <p:cNvSpPr>
            <a:spLocks noGrp="1"/>
          </p:cNvSpPr>
          <p:nvPr/>
        </p:nvSpPr>
        <p:spPr>
          <a:xfrm>
            <a:off x="2724150" y="2095500"/>
            <a:ext cx="190500" cy="342900"/>
          </a:xfrm>
          <a:prstGeom prst="rect">
            <a:avLst/>
          </a:prstGeom>
          <a:solidFill>
            <a:srgbClr val="0E9384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F2E396D-0EAB-747A-4E54-CD04C4D514BF}"/>
              </a:ext>
            </a:extLst>
          </p:cNvPr>
          <p:cNvSpPr>
            <a:spLocks noGrp="1"/>
          </p:cNvSpPr>
          <p:nvPr/>
        </p:nvSpPr>
        <p:spPr>
          <a:xfrm>
            <a:off x="2266950" y="2686050"/>
            <a:ext cx="1261872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350" b="1">
                <a:solidFill>
                  <a:srgbClr val="101828"/>
                </a:solidFill>
              </a:defRPr>
            </a:pPr>
            <a:r>
              <a:rPr sz="1350" b="1" dirty="0">
                <a:solidFill>
                  <a:schemeClr val="tx1">
                    <a:lumMod val="95000"/>
                  </a:schemeClr>
                </a:solidFill>
              </a:rPr>
              <a:t>Government /</a:t>
            </a:r>
          </a:p>
          <a:p>
            <a:pPr algn="ctr">
              <a:defRPr sz="1350" b="1">
                <a:solidFill>
                  <a:srgbClr val="101828"/>
                </a:solidFill>
              </a:defRPr>
            </a:pPr>
            <a:r>
              <a:rPr sz="1350" b="1" dirty="0">
                <a:solidFill>
                  <a:schemeClr val="tx1">
                    <a:lumMod val="95000"/>
                  </a:schemeClr>
                </a:solidFill>
              </a:rPr>
              <a:t>NHS guidance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C7AC266-4472-1E8B-4AB4-0E8DB42B5724}"/>
              </a:ext>
            </a:extLst>
          </p:cNvPr>
          <p:cNvSpPr>
            <a:spLocks noGrp="1"/>
          </p:cNvSpPr>
          <p:nvPr/>
        </p:nvSpPr>
        <p:spPr>
          <a:xfrm>
            <a:off x="4572000" y="2095500"/>
            <a:ext cx="190500" cy="342900"/>
          </a:xfrm>
          <a:prstGeom prst="rect">
            <a:avLst/>
          </a:prstGeom>
          <a:solidFill>
            <a:srgbClr val="0E9384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ADDEEB6-A298-205C-4D25-29C2F4A6C66B}"/>
              </a:ext>
            </a:extLst>
          </p:cNvPr>
          <p:cNvSpPr>
            <a:spLocks noGrp="1"/>
          </p:cNvSpPr>
          <p:nvPr/>
        </p:nvSpPr>
        <p:spPr>
          <a:xfrm>
            <a:off x="4114800" y="2686050"/>
            <a:ext cx="1261872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350" b="1">
                <a:solidFill>
                  <a:srgbClr val="101828"/>
                </a:solidFill>
              </a:defRPr>
            </a:pPr>
            <a:r>
              <a:rPr sz="1350" b="1" dirty="0">
                <a:solidFill>
                  <a:schemeClr val="tx1">
                    <a:lumMod val="95000"/>
                  </a:schemeClr>
                </a:solidFill>
              </a:rPr>
              <a:t>Professional</a:t>
            </a:r>
          </a:p>
          <a:p>
            <a:pPr algn="ctr">
              <a:defRPr sz="1350" b="1">
                <a:solidFill>
                  <a:srgbClr val="101828"/>
                </a:solidFill>
              </a:defRPr>
            </a:pPr>
            <a:r>
              <a:rPr sz="1350" b="1" dirty="0">
                <a:solidFill>
                  <a:schemeClr val="tx1">
                    <a:lumMod val="95000"/>
                  </a:schemeClr>
                </a:solidFill>
              </a:rPr>
              <a:t>body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CCA9013-EDE8-303A-4744-CFD82D868887}"/>
              </a:ext>
            </a:extLst>
          </p:cNvPr>
          <p:cNvSpPr>
            <a:spLocks noGrp="1"/>
          </p:cNvSpPr>
          <p:nvPr/>
        </p:nvSpPr>
        <p:spPr>
          <a:xfrm>
            <a:off x="6419850" y="2095500"/>
            <a:ext cx="190500" cy="342900"/>
          </a:xfrm>
          <a:prstGeom prst="rect">
            <a:avLst/>
          </a:prstGeom>
          <a:solidFill>
            <a:srgbClr val="F79009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A6CDDE4-A8A7-8C36-F816-80BCAC0286F6}"/>
              </a:ext>
            </a:extLst>
          </p:cNvPr>
          <p:cNvSpPr>
            <a:spLocks noGrp="1"/>
          </p:cNvSpPr>
          <p:nvPr/>
        </p:nvSpPr>
        <p:spPr>
          <a:xfrm>
            <a:off x="5962650" y="2686050"/>
            <a:ext cx="110490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350" b="0">
                <a:solidFill>
                  <a:srgbClr val="101828"/>
                </a:solidFill>
              </a:defRPr>
            </a:pPr>
            <a:r>
              <a:rPr sz="1350" b="0" dirty="0">
                <a:solidFill>
                  <a:schemeClr val="tx1">
                    <a:lumMod val="95000"/>
                  </a:schemeClr>
                </a:solidFill>
              </a:rPr>
              <a:t>Reputable</a:t>
            </a:r>
          </a:p>
          <a:p>
            <a:pPr algn="ctr">
              <a:defRPr sz="1350" b="0">
                <a:solidFill>
                  <a:srgbClr val="101828"/>
                </a:solidFill>
              </a:defRPr>
            </a:pPr>
            <a:r>
              <a:rPr sz="1350" b="0" dirty="0">
                <a:solidFill>
                  <a:schemeClr val="tx1">
                    <a:lumMod val="95000"/>
                  </a:schemeClr>
                </a:solidFill>
              </a:rPr>
              <a:t>news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F01ECFE-4E12-68DB-68D2-9A852234A201}"/>
              </a:ext>
            </a:extLst>
          </p:cNvPr>
          <p:cNvSpPr>
            <a:spLocks noGrp="1"/>
          </p:cNvSpPr>
          <p:nvPr/>
        </p:nvSpPr>
        <p:spPr>
          <a:xfrm>
            <a:off x="8267700" y="2095500"/>
            <a:ext cx="190500" cy="342900"/>
          </a:xfrm>
          <a:prstGeom prst="rect">
            <a:avLst/>
          </a:prstGeom>
          <a:solidFill>
            <a:srgbClr val="F79009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9016ACF-38DB-E070-AA6F-504EBC62C386}"/>
              </a:ext>
            </a:extLst>
          </p:cNvPr>
          <p:cNvSpPr>
            <a:spLocks noGrp="1"/>
          </p:cNvSpPr>
          <p:nvPr/>
        </p:nvSpPr>
        <p:spPr>
          <a:xfrm>
            <a:off x="7810500" y="2686050"/>
            <a:ext cx="110490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350" b="0">
                <a:solidFill>
                  <a:srgbClr val="101828"/>
                </a:solidFill>
              </a:defRPr>
            </a:pPr>
            <a:r>
              <a:rPr sz="1350" b="0" dirty="0">
                <a:solidFill>
                  <a:schemeClr val="tx1">
                    <a:lumMod val="95000"/>
                  </a:schemeClr>
                </a:solidFill>
              </a:rPr>
              <a:t>General</a:t>
            </a:r>
          </a:p>
          <a:p>
            <a:pPr algn="ctr">
              <a:defRPr sz="1350" b="0">
                <a:solidFill>
                  <a:srgbClr val="101828"/>
                </a:solidFill>
              </a:defRPr>
            </a:pPr>
            <a:r>
              <a:rPr sz="1350" b="0" dirty="0">
                <a:solidFill>
                  <a:schemeClr val="tx1">
                    <a:lumMod val="95000"/>
                  </a:schemeClr>
                </a:solidFill>
              </a:rPr>
              <a:t>website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A9F5861F-E6EF-365E-5EFA-F7C54E707307}"/>
              </a:ext>
            </a:extLst>
          </p:cNvPr>
          <p:cNvSpPr>
            <a:spLocks noGrp="1"/>
          </p:cNvSpPr>
          <p:nvPr/>
        </p:nvSpPr>
        <p:spPr>
          <a:xfrm>
            <a:off x="10115550" y="2095500"/>
            <a:ext cx="190500" cy="342900"/>
          </a:xfrm>
          <a:prstGeom prst="rect">
            <a:avLst/>
          </a:prstGeom>
          <a:solidFill>
            <a:srgbClr val="F79009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783CED1-A268-A340-2253-FFBDAC181D26}"/>
              </a:ext>
            </a:extLst>
          </p:cNvPr>
          <p:cNvSpPr>
            <a:spLocks noGrp="1"/>
          </p:cNvSpPr>
          <p:nvPr/>
        </p:nvSpPr>
        <p:spPr>
          <a:xfrm>
            <a:off x="9658350" y="2686050"/>
            <a:ext cx="1104900" cy="723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350" b="0">
                <a:solidFill>
                  <a:srgbClr val="101828"/>
                </a:solidFill>
              </a:defRPr>
            </a:pPr>
            <a:r>
              <a:rPr sz="1350" b="0" dirty="0">
                <a:solidFill>
                  <a:schemeClr val="tx1">
                    <a:lumMod val="95000"/>
                  </a:schemeClr>
                </a:solidFill>
              </a:rPr>
              <a:t>Social post /</a:t>
            </a:r>
          </a:p>
          <a:p>
            <a:pPr algn="ctr">
              <a:defRPr sz="1350" b="0">
                <a:solidFill>
                  <a:srgbClr val="101828"/>
                </a:solidFill>
              </a:defRPr>
            </a:pPr>
            <a:r>
              <a:rPr sz="1350" b="0" dirty="0">
                <a:solidFill>
                  <a:schemeClr val="tx1">
                    <a:lumMod val="95000"/>
                  </a:schemeClr>
                </a:solidFill>
              </a:rPr>
              <a:t>AI answer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A03E137E-6CC5-75F5-181F-10D082DACC87}"/>
              </a:ext>
            </a:extLst>
          </p:cNvPr>
          <p:cNvSpPr>
            <a:spLocks noGrp="1"/>
          </p:cNvSpPr>
          <p:nvPr/>
        </p:nvSpPr>
        <p:spPr>
          <a:xfrm>
            <a:off x="1257300" y="4152900"/>
            <a:ext cx="9677400" cy="685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250" b="1">
                <a:solidFill>
                  <a:srgbClr val="101828"/>
                </a:solidFill>
              </a:defRPr>
            </a:pPr>
            <a:r>
              <a:rPr sz="2800" b="1" dirty="0">
                <a:solidFill>
                  <a:schemeClr val="tx1">
                    <a:lumMod val="95000"/>
                  </a:schemeClr>
                </a:solidFill>
              </a:rPr>
              <a:t>Check the author, evidence and purpose</a:t>
            </a:r>
            <a:r>
              <a:rPr lang="en-GB" sz="2800" b="1" dirty="0">
                <a:solidFill>
                  <a:schemeClr val="tx1">
                    <a:lumMod val="95000"/>
                  </a:schemeClr>
                </a:solidFill>
              </a:rPr>
              <a:t>, </a:t>
            </a:r>
            <a:r>
              <a:rPr sz="2800" b="1" dirty="0">
                <a:solidFill>
                  <a:schemeClr val="tx1">
                    <a:lumMod val="95000"/>
                  </a:schemeClr>
                </a:solidFill>
              </a:rPr>
              <a:t>do not judge by appearance alone.</a:t>
            </a:r>
          </a:p>
        </p:txBody>
      </p:sp>
    </p:spTree>
    <p:extLst>
      <p:ext uri="{BB962C8B-B14F-4D97-AF65-F5344CB8AC3E}">
        <p14:creationId xmlns:p14="http://schemas.microsoft.com/office/powerpoint/2010/main" val="2443785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2D9156-71A5-9E48-A9F3-1C5B8727033B}"/>
              </a:ext>
            </a:extLst>
          </p:cNvPr>
          <p:cNvSpPr>
            <a:spLocks noGrp="1"/>
          </p:cNvSpPr>
          <p:nvPr/>
        </p:nvSpPr>
        <p:spPr>
          <a:xfrm>
            <a:off x="797814" y="442913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lang="en-GB" sz="4000" b="1" dirty="0">
                <a:solidFill>
                  <a:schemeClr val="accent3">
                    <a:lumMod val="75000"/>
                  </a:schemeClr>
                </a:solidFill>
              </a:rPr>
              <a:t>Quality checking: Introduction to</a:t>
            </a:r>
            <a:r>
              <a:rPr sz="4000" b="1" dirty="0">
                <a:solidFill>
                  <a:schemeClr val="accent3">
                    <a:lumMod val="75000"/>
                  </a:schemeClr>
                </a:solidFill>
              </a:rPr>
              <a:t> CRAAP as five questions</a:t>
            </a:r>
            <a:r>
              <a:rPr lang="en-GB" sz="4000" b="1" dirty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sz="40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4B0514-F5BA-F29C-9092-EC263B122D38}"/>
              </a:ext>
            </a:extLst>
          </p:cNvPr>
          <p:cNvSpPr>
            <a:spLocks noGrp="1"/>
          </p:cNvSpPr>
          <p:nvPr/>
        </p:nvSpPr>
        <p:spPr>
          <a:xfrm>
            <a:off x="685800" y="1436751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4CF01E-E13B-DEF9-D3B1-51220B43C478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rgbClr val="475467"/>
                </a:solidFill>
              </a:rPr>
              <a:t>09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3C781CF-232F-D770-83AC-1A84D85D6A9B}"/>
              </a:ext>
            </a:extLst>
          </p:cNvPr>
          <p:cNvSpPr>
            <a:spLocks noGrp="1"/>
          </p:cNvSpPr>
          <p:nvPr/>
        </p:nvSpPr>
        <p:spPr>
          <a:xfrm>
            <a:off x="762000" y="1600200"/>
            <a:ext cx="64770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150" b="1">
                <a:solidFill>
                  <a:srgbClr val="2E90FA"/>
                </a:solidFill>
              </a:defRPr>
            </a:pPr>
            <a:r>
              <a:rPr sz="3150" b="1">
                <a:solidFill>
                  <a:srgbClr val="2E90FA"/>
                </a:solidFill>
              </a:rPr>
              <a:t>C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768F8CA-9F34-8F5E-3DAA-21353E10D338}"/>
              </a:ext>
            </a:extLst>
          </p:cNvPr>
          <p:cNvSpPr>
            <a:spLocks noGrp="1"/>
          </p:cNvSpPr>
          <p:nvPr/>
        </p:nvSpPr>
        <p:spPr>
          <a:xfrm>
            <a:off x="1676400" y="1600200"/>
            <a:ext cx="2190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01828"/>
                </a:solidFill>
              </a:defRPr>
            </a:pPr>
            <a:r>
              <a:rPr sz="2400" dirty="0">
                <a:solidFill>
                  <a:srgbClr val="00B0F0"/>
                </a:solidFill>
              </a:rPr>
              <a:t>Currency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033291F-3591-F332-CDDC-9195BC544E04}"/>
              </a:ext>
            </a:extLst>
          </p:cNvPr>
          <p:cNvSpPr>
            <a:spLocks noGrp="1"/>
          </p:cNvSpPr>
          <p:nvPr/>
        </p:nvSpPr>
        <p:spPr>
          <a:xfrm>
            <a:off x="4000500" y="1600200"/>
            <a:ext cx="69532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475467"/>
                </a:solidFill>
              </a:defRPr>
            </a:pPr>
            <a:r>
              <a:rPr sz="1650" b="0" dirty="0">
                <a:solidFill>
                  <a:srgbClr val="FFC000"/>
                </a:solidFill>
              </a:rPr>
              <a:t>Is it up to date enough?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8C6CA1A-DB93-99AF-5EDB-C4F848763E62}"/>
              </a:ext>
            </a:extLst>
          </p:cNvPr>
          <p:cNvSpPr>
            <a:spLocks noGrp="1"/>
          </p:cNvSpPr>
          <p:nvPr/>
        </p:nvSpPr>
        <p:spPr>
          <a:xfrm>
            <a:off x="1676400" y="2247900"/>
            <a:ext cx="92773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85B4D8FB-135B-A0FB-1198-37A356FD3FD4}"/>
              </a:ext>
            </a:extLst>
          </p:cNvPr>
          <p:cNvSpPr>
            <a:spLocks noGrp="1"/>
          </p:cNvSpPr>
          <p:nvPr/>
        </p:nvSpPr>
        <p:spPr>
          <a:xfrm>
            <a:off x="762000" y="2438400"/>
            <a:ext cx="64770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150" b="1">
                <a:solidFill>
                  <a:srgbClr val="0E9384"/>
                </a:solidFill>
              </a:defRPr>
            </a:pPr>
            <a:r>
              <a:rPr sz="3150" b="1">
                <a:solidFill>
                  <a:srgbClr val="0E9384"/>
                </a:solidFill>
              </a:rPr>
              <a:t>R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D6FD91B-19A1-70FD-3236-7E5B1355ED8D}"/>
              </a:ext>
            </a:extLst>
          </p:cNvPr>
          <p:cNvSpPr>
            <a:spLocks noGrp="1"/>
          </p:cNvSpPr>
          <p:nvPr/>
        </p:nvSpPr>
        <p:spPr>
          <a:xfrm>
            <a:off x="1676400" y="2438400"/>
            <a:ext cx="2190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01828"/>
                </a:solidFill>
              </a:defRPr>
            </a:pPr>
            <a:r>
              <a:rPr sz="2400" b="1" dirty="0">
                <a:solidFill>
                  <a:schemeClr val="accent2">
                    <a:lumMod val="75000"/>
                  </a:schemeClr>
                </a:solidFill>
              </a:rPr>
              <a:t>Relevance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883159F-7F5E-EE5E-B014-DFEFD8BEEC3A}"/>
              </a:ext>
            </a:extLst>
          </p:cNvPr>
          <p:cNvSpPr>
            <a:spLocks noGrp="1"/>
          </p:cNvSpPr>
          <p:nvPr/>
        </p:nvSpPr>
        <p:spPr>
          <a:xfrm>
            <a:off x="4000500" y="2438400"/>
            <a:ext cx="69532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475467"/>
                </a:solidFill>
              </a:defRPr>
            </a:pPr>
            <a:r>
              <a:rPr sz="1650" b="0" dirty="0">
                <a:solidFill>
                  <a:srgbClr val="FFC000"/>
                </a:solidFill>
              </a:rPr>
              <a:t>Does it answer this question?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E458C6B-5CAF-C6B8-49DD-AF085EF41BF8}"/>
              </a:ext>
            </a:extLst>
          </p:cNvPr>
          <p:cNvSpPr>
            <a:spLocks noGrp="1"/>
          </p:cNvSpPr>
          <p:nvPr/>
        </p:nvSpPr>
        <p:spPr>
          <a:xfrm>
            <a:off x="1676400" y="3086100"/>
            <a:ext cx="92773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4130760-BA39-2F07-83C0-20AB09281F34}"/>
              </a:ext>
            </a:extLst>
          </p:cNvPr>
          <p:cNvSpPr>
            <a:spLocks noGrp="1"/>
          </p:cNvSpPr>
          <p:nvPr/>
        </p:nvSpPr>
        <p:spPr>
          <a:xfrm>
            <a:off x="762000" y="3276600"/>
            <a:ext cx="64770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150" b="1">
                <a:solidFill>
                  <a:srgbClr val="1849A9"/>
                </a:solidFill>
              </a:defRPr>
            </a:pPr>
            <a:r>
              <a:rPr sz="3150" b="1">
                <a:solidFill>
                  <a:srgbClr val="1849A9"/>
                </a:solidFill>
              </a:rPr>
              <a:t>A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DADDCAC-5054-6635-0270-030691BD8BAB}"/>
              </a:ext>
            </a:extLst>
          </p:cNvPr>
          <p:cNvSpPr>
            <a:spLocks noGrp="1"/>
          </p:cNvSpPr>
          <p:nvPr/>
        </p:nvSpPr>
        <p:spPr>
          <a:xfrm>
            <a:off x="1676400" y="3276600"/>
            <a:ext cx="2190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01828"/>
                </a:solidFill>
              </a:defRPr>
            </a:pPr>
            <a:r>
              <a:rPr sz="2400" b="1" dirty="0">
                <a:solidFill>
                  <a:srgbClr val="0070C0"/>
                </a:solidFill>
              </a:rPr>
              <a:t>Authority</a:t>
            </a:r>
            <a:endParaRPr sz="2000" b="1" dirty="0">
              <a:solidFill>
                <a:srgbClr val="0070C0"/>
              </a:solidFill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1D455E2-E470-DD92-D68E-44028B974AE2}"/>
              </a:ext>
            </a:extLst>
          </p:cNvPr>
          <p:cNvSpPr>
            <a:spLocks noGrp="1"/>
          </p:cNvSpPr>
          <p:nvPr/>
        </p:nvSpPr>
        <p:spPr>
          <a:xfrm>
            <a:off x="4000500" y="3276600"/>
            <a:ext cx="69532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475467"/>
                </a:solidFill>
              </a:defRPr>
            </a:pPr>
            <a:r>
              <a:rPr sz="1650" b="0" dirty="0">
                <a:solidFill>
                  <a:srgbClr val="FFC000"/>
                </a:solidFill>
              </a:rPr>
              <a:t>Who created </a:t>
            </a:r>
            <a:r>
              <a:rPr sz="1650" b="0" dirty="0" err="1">
                <a:solidFill>
                  <a:srgbClr val="FFC000"/>
                </a:solidFill>
              </a:rPr>
              <a:t>i</a:t>
            </a:r>
            <a:r>
              <a:rPr lang="en-GB" sz="1650" b="0" dirty="0">
                <a:solidFill>
                  <a:srgbClr val="FFC000"/>
                </a:solidFill>
              </a:rPr>
              <a:t>t </a:t>
            </a:r>
            <a:r>
              <a:rPr sz="1650" b="0" dirty="0">
                <a:solidFill>
                  <a:srgbClr val="FFC000"/>
                </a:solidFill>
              </a:rPr>
              <a:t>and why trust them?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D73E1B3-0B22-5D96-F225-6AA290CF8FC3}"/>
              </a:ext>
            </a:extLst>
          </p:cNvPr>
          <p:cNvSpPr>
            <a:spLocks noGrp="1"/>
          </p:cNvSpPr>
          <p:nvPr/>
        </p:nvSpPr>
        <p:spPr>
          <a:xfrm>
            <a:off x="1676400" y="3924300"/>
            <a:ext cx="92773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467CC72-692E-6E29-49D5-0F81792EC198}"/>
              </a:ext>
            </a:extLst>
          </p:cNvPr>
          <p:cNvSpPr>
            <a:spLocks noGrp="1"/>
          </p:cNvSpPr>
          <p:nvPr/>
        </p:nvSpPr>
        <p:spPr>
          <a:xfrm>
            <a:off x="762000" y="4114800"/>
            <a:ext cx="64770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150" b="1">
                <a:solidFill>
                  <a:srgbClr val="F79009"/>
                </a:solidFill>
              </a:defRPr>
            </a:pPr>
            <a:r>
              <a:rPr sz="3150" b="1">
                <a:solidFill>
                  <a:srgbClr val="F79009"/>
                </a:solidFill>
              </a:rPr>
              <a:t>A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C28B6C20-6C15-5593-9F01-E0B1BC2D1021}"/>
              </a:ext>
            </a:extLst>
          </p:cNvPr>
          <p:cNvSpPr>
            <a:spLocks noGrp="1"/>
          </p:cNvSpPr>
          <p:nvPr/>
        </p:nvSpPr>
        <p:spPr>
          <a:xfrm>
            <a:off x="1676400" y="4114800"/>
            <a:ext cx="2190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01828"/>
                </a:solidFill>
              </a:defRPr>
            </a:pPr>
            <a:r>
              <a:rPr sz="2400" b="1" dirty="0">
                <a:solidFill>
                  <a:schemeClr val="accent4">
                    <a:lumMod val="75000"/>
                  </a:schemeClr>
                </a:solidFill>
              </a:rPr>
              <a:t>Accuracy</a:t>
            </a:r>
            <a:endParaRPr sz="20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A994051-AB93-9B7B-7740-5B38B0D0A3F1}"/>
              </a:ext>
            </a:extLst>
          </p:cNvPr>
          <p:cNvSpPr>
            <a:spLocks noGrp="1"/>
          </p:cNvSpPr>
          <p:nvPr/>
        </p:nvSpPr>
        <p:spPr>
          <a:xfrm>
            <a:off x="4000500" y="4114800"/>
            <a:ext cx="69532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475467"/>
                </a:solidFill>
              </a:defRPr>
            </a:pPr>
            <a:r>
              <a:rPr sz="1650" b="0" dirty="0">
                <a:solidFill>
                  <a:srgbClr val="FFC000"/>
                </a:solidFill>
              </a:rPr>
              <a:t>Can the claims be checked?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E54CBAFE-DBC1-5E27-6EEA-8CD5AE8E7D49}"/>
              </a:ext>
            </a:extLst>
          </p:cNvPr>
          <p:cNvSpPr>
            <a:spLocks noGrp="1"/>
          </p:cNvSpPr>
          <p:nvPr/>
        </p:nvSpPr>
        <p:spPr>
          <a:xfrm>
            <a:off x="1676400" y="4762500"/>
            <a:ext cx="92773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90FA7118-8D58-DAEC-4A2C-B4EFCD4FF889}"/>
              </a:ext>
            </a:extLst>
          </p:cNvPr>
          <p:cNvSpPr>
            <a:spLocks noGrp="1"/>
          </p:cNvSpPr>
          <p:nvPr/>
        </p:nvSpPr>
        <p:spPr>
          <a:xfrm>
            <a:off x="762000" y="4953000"/>
            <a:ext cx="64770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3150" b="1">
                <a:solidFill>
                  <a:srgbClr val="D92D20"/>
                </a:solidFill>
              </a:defRPr>
            </a:pPr>
            <a:r>
              <a:rPr sz="3150" b="1">
                <a:solidFill>
                  <a:srgbClr val="D92D20"/>
                </a:solidFill>
              </a:rPr>
              <a:t>P</a:t>
            </a: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248632E1-AE94-F4ED-B425-5CC11A1A666D}"/>
              </a:ext>
            </a:extLst>
          </p:cNvPr>
          <p:cNvSpPr>
            <a:spLocks noGrp="1"/>
          </p:cNvSpPr>
          <p:nvPr/>
        </p:nvSpPr>
        <p:spPr>
          <a:xfrm>
            <a:off x="1676400" y="4953000"/>
            <a:ext cx="21907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01828"/>
                </a:solidFill>
              </a:defRPr>
            </a:pPr>
            <a:r>
              <a:rPr sz="2400" b="1" dirty="0">
                <a:solidFill>
                  <a:srgbClr val="FF0000"/>
                </a:solidFill>
              </a:rPr>
              <a:t>Purpose</a:t>
            </a:r>
            <a:endParaRPr sz="2000" b="1" dirty="0">
              <a:solidFill>
                <a:srgbClr val="FF0000"/>
              </a:solidFill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1B9ABE84-5DB9-23BC-14E0-2FB7149E457B}"/>
              </a:ext>
            </a:extLst>
          </p:cNvPr>
          <p:cNvSpPr>
            <a:spLocks noGrp="1"/>
          </p:cNvSpPr>
          <p:nvPr/>
        </p:nvSpPr>
        <p:spPr>
          <a:xfrm>
            <a:off x="4000500" y="4953000"/>
            <a:ext cx="695325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475467"/>
                </a:solidFill>
              </a:defRPr>
            </a:pPr>
            <a:r>
              <a:rPr sz="1650" b="0" dirty="0">
                <a:solidFill>
                  <a:srgbClr val="FFC000"/>
                </a:solidFill>
              </a:rPr>
              <a:t>To inform, sell, persuade or entertain?</a:t>
            </a:r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4BF6D61-F3CD-1A2B-BBDB-D346A846D125}"/>
              </a:ext>
            </a:extLst>
          </p:cNvPr>
          <p:cNvSpPr>
            <a:spLocks noGrp="1"/>
          </p:cNvSpPr>
          <p:nvPr/>
        </p:nvSpPr>
        <p:spPr>
          <a:xfrm>
            <a:off x="1676400" y="5600700"/>
            <a:ext cx="92773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789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A081DA-4028-4204-A51C-7F62D45B6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857" y="316293"/>
            <a:ext cx="5334000" cy="1189038"/>
          </a:xfrm>
        </p:spPr>
        <p:txBody>
          <a:bodyPr>
            <a:noAutofit/>
          </a:bodyPr>
          <a:lstStyle/>
          <a:p>
            <a:pPr algn="ctr"/>
            <a:r>
              <a:rPr lang="en-US" sz="4400" dirty="0">
                <a:solidFill>
                  <a:srgbClr val="0070C0"/>
                </a:solidFill>
              </a:rPr>
              <a:t>Checks 1 and 2:</a:t>
            </a:r>
            <a:br>
              <a:rPr lang="en-US" sz="4400" dirty="0">
                <a:solidFill>
                  <a:srgbClr val="0070C0"/>
                </a:solidFill>
              </a:rPr>
            </a:br>
            <a:br>
              <a:rPr lang="en-US" sz="4400" dirty="0">
                <a:solidFill>
                  <a:srgbClr val="0070C0"/>
                </a:solidFill>
              </a:rPr>
            </a:br>
            <a:r>
              <a:rPr lang="en-GB" sz="4400" dirty="0">
                <a:solidFill>
                  <a:srgbClr val="0070C0"/>
                </a:solidFill>
              </a:rPr>
              <a:t>Currency and Relevance</a:t>
            </a:r>
            <a:br>
              <a:rPr lang="en-US" altLang="en-US" sz="4400" dirty="0">
                <a:solidFill>
                  <a:srgbClr val="0070C0"/>
                </a:solidFill>
              </a:rPr>
            </a:br>
            <a:endParaRPr lang="en-US" sz="4400" dirty="0">
              <a:solidFill>
                <a:srgbClr val="0070C0"/>
              </a:solidFill>
            </a:endParaRPr>
          </a:p>
        </p:txBody>
      </p:sp>
      <p:sp>
        <p:nvSpPr>
          <p:cNvPr id="5" name="Picture Placeholder 4" descr="picture placeholder">
            <a:extLst>
              <a:ext uri="{FF2B5EF4-FFF2-40B4-BE49-F238E27FC236}">
                <a16:creationId xmlns:a16="http://schemas.microsoft.com/office/drawing/2014/main" id="{9EEAAEA5-07F2-4368-BAEF-9182E6651EB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Picture Placeholder 3" descr="picture placeholder">
            <a:extLst>
              <a:ext uri="{FF2B5EF4-FFF2-40B4-BE49-F238E27FC236}">
                <a16:creationId xmlns:a16="http://schemas.microsoft.com/office/drawing/2014/main" id="{E84F491E-FC00-4DFF-B5E5-9022A349136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67101"/>
            <a:ext cx="4572000" cy="2362200"/>
          </a:xfrm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4E9478B-23C3-7A4F-4D3C-1218FFEC5BC9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rgbClr val="475467"/>
                </a:solidFill>
              </a:rPr>
              <a:t>10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6AEDC7B-1069-080C-9B0F-89936BB14761}"/>
              </a:ext>
            </a:extLst>
          </p:cNvPr>
          <p:cNvSpPr>
            <a:spLocks noGrp="1"/>
          </p:cNvSpPr>
          <p:nvPr/>
        </p:nvSpPr>
        <p:spPr>
          <a:xfrm>
            <a:off x="7824216" y="689769"/>
            <a:ext cx="4095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1">
                <a:solidFill>
                  <a:srgbClr val="2E90FA"/>
                </a:solidFill>
              </a:defRPr>
            </a:pPr>
            <a:r>
              <a:rPr sz="1875" b="1" dirty="0">
                <a:solidFill>
                  <a:srgbClr val="2E90FA"/>
                </a:solidFill>
              </a:rPr>
              <a:t>CURRENT ENOUGH?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7DA5676-9D9A-6614-A9B7-3D93E47BA391}"/>
              </a:ext>
            </a:extLst>
          </p:cNvPr>
          <p:cNvSpPr>
            <a:spLocks noGrp="1"/>
          </p:cNvSpPr>
          <p:nvPr/>
        </p:nvSpPr>
        <p:spPr>
          <a:xfrm>
            <a:off x="7811262" y="1052100"/>
            <a:ext cx="4000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500" b="0" dirty="0">
                <a:solidFill>
                  <a:srgbClr val="101828"/>
                </a:solidFill>
              </a:rPr>
              <a:t>Publication and update date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2172BAA-75A7-A676-4230-EFDB8E2446D4}"/>
              </a:ext>
            </a:extLst>
          </p:cNvPr>
          <p:cNvSpPr>
            <a:spLocks noGrp="1"/>
          </p:cNvSpPr>
          <p:nvPr/>
        </p:nvSpPr>
        <p:spPr>
          <a:xfrm>
            <a:off x="7674483" y="1505331"/>
            <a:ext cx="4000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500" b="0" dirty="0">
                <a:solidFill>
                  <a:srgbClr val="101828"/>
                </a:solidFill>
              </a:rPr>
              <a:t>Are links and guidance still active?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974A24B-AE1C-B653-018F-7575D0BFC3EC}"/>
              </a:ext>
            </a:extLst>
          </p:cNvPr>
          <p:cNvSpPr>
            <a:spLocks noGrp="1"/>
          </p:cNvSpPr>
          <p:nvPr/>
        </p:nvSpPr>
        <p:spPr>
          <a:xfrm>
            <a:off x="7486650" y="2066544"/>
            <a:ext cx="4000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500" b="0" dirty="0">
                <a:solidFill>
                  <a:srgbClr val="101828"/>
                </a:solidFill>
              </a:rPr>
              <a:t>Fast-changing topic or stable history?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E790EB85-D8B4-DF3E-B2DE-E1050DEB1A34}"/>
              </a:ext>
            </a:extLst>
          </p:cNvPr>
          <p:cNvSpPr>
            <a:spLocks noGrp="1"/>
          </p:cNvSpPr>
          <p:nvPr/>
        </p:nvSpPr>
        <p:spPr>
          <a:xfrm>
            <a:off x="7716012" y="3476625"/>
            <a:ext cx="4095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1">
                <a:solidFill>
                  <a:srgbClr val="0E9384"/>
                </a:solidFill>
              </a:defRPr>
            </a:pPr>
            <a:r>
              <a:rPr sz="1875" b="1" dirty="0">
                <a:solidFill>
                  <a:srgbClr val="0E9384"/>
                </a:solidFill>
              </a:rPr>
              <a:t>RELEVANT ENOUGH?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A3176D7-8D15-F809-BA86-3EDF2F79385F}"/>
              </a:ext>
            </a:extLst>
          </p:cNvPr>
          <p:cNvSpPr>
            <a:spLocks noGrp="1"/>
          </p:cNvSpPr>
          <p:nvPr/>
        </p:nvSpPr>
        <p:spPr>
          <a:xfrm>
            <a:off x="7620381" y="4219575"/>
            <a:ext cx="4000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500" b="0" dirty="0">
                <a:solidFill>
                  <a:srgbClr val="101828"/>
                </a:solidFill>
              </a:rPr>
              <a:t>Directly answers your question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51BDAC8-7A21-3C53-3B5D-94B4B397BBA5}"/>
              </a:ext>
            </a:extLst>
          </p:cNvPr>
          <p:cNvSpPr>
            <a:spLocks noGrp="1"/>
          </p:cNvSpPr>
          <p:nvPr/>
        </p:nvSpPr>
        <p:spPr>
          <a:xfrm>
            <a:off x="7674483" y="4922075"/>
            <a:ext cx="4000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500" b="0" dirty="0">
                <a:solidFill>
                  <a:srgbClr val="101828"/>
                </a:solidFill>
              </a:rPr>
              <a:t>Right population and setting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BE21AC76-593A-0234-AB6D-800F5EA895FB}"/>
              </a:ext>
            </a:extLst>
          </p:cNvPr>
          <p:cNvSpPr>
            <a:spLocks noGrp="1"/>
          </p:cNvSpPr>
          <p:nvPr/>
        </p:nvSpPr>
        <p:spPr>
          <a:xfrm>
            <a:off x="6572250" y="3657600"/>
            <a:ext cx="2857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endParaRPr sz="1500" b="1" dirty="0">
              <a:solidFill>
                <a:srgbClr val="2E90FA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C9AF6BF-8EF0-CA4E-0B9B-B72C40177A1C}"/>
              </a:ext>
            </a:extLst>
          </p:cNvPr>
          <p:cNvSpPr>
            <a:spLocks noGrp="1"/>
          </p:cNvSpPr>
          <p:nvPr/>
        </p:nvSpPr>
        <p:spPr>
          <a:xfrm>
            <a:off x="7919466" y="3817175"/>
            <a:ext cx="4000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500" b="0" dirty="0">
                <a:solidFill>
                  <a:srgbClr val="101828"/>
                </a:solidFill>
              </a:rPr>
              <a:t>Right depth for the task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EB708077-FBA8-4761-7E3C-03CCB2360501}"/>
              </a:ext>
            </a:extLst>
          </p:cNvPr>
          <p:cNvSpPr>
            <a:spLocks noGrp="1"/>
          </p:cNvSpPr>
          <p:nvPr/>
        </p:nvSpPr>
        <p:spPr>
          <a:xfrm>
            <a:off x="323851" y="3099054"/>
            <a:ext cx="6200012" cy="1792985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C902107-2659-B53D-C2AA-725F8D5C0D1E}"/>
              </a:ext>
            </a:extLst>
          </p:cNvPr>
          <p:cNvSpPr>
            <a:spLocks noGrp="1"/>
          </p:cNvSpPr>
          <p:nvPr/>
        </p:nvSpPr>
        <p:spPr>
          <a:xfrm>
            <a:off x="493394" y="3143249"/>
            <a:ext cx="1938909" cy="6739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350" b="1">
                <a:solidFill>
                  <a:srgbClr val="1849A9"/>
                </a:solidFill>
              </a:defRPr>
            </a:pPr>
            <a:r>
              <a:rPr sz="1600" b="1" dirty="0">
                <a:solidFill>
                  <a:srgbClr val="1849A9"/>
                </a:solidFill>
              </a:rPr>
              <a:t>Example</a:t>
            </a:r>
            <a:endParaRPr sz="1350" b="1" dirty="0">
              <a:solidFill>
                <a:srgbClr val="1849A9"/>
              </a:solidFill>
            </a:endParaRP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A67C4339-36C3-CB40-3CA6-95E1AF22DB35}"/>
              </a:ext>
            </a:extLst>
          </p:cNvPr>
          <p:cNvSpPr>
            <a:spLocks noGrp="1"/>
          </p:cNvSpPr>
          <p:nvPr/>
        </p:nvSpPr>
        <p:spPr>
          <a:xfrm>
            <a:off x="380238" y="3530425"/>
            <a:ext cx="5857875" cy="10892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1">
                <a:solidFill>
                  <a:srgbClr val="101828"/>
                </a:solidFill>
              </a:defRPr>
            </a:pPr>
            <a:r>
              <a:rPr b="1" dirty="0">
                <a:solidFill>
                  <a:srgbClr val="101828"/>
                </a:solidFill>
              </a:rPr>
              <a:t>A 2016 safeguarding policy may be authoritative</a:t>
            </a:r>
            <a:r>
              <a:rPr lang="en-GB" b="1" dirty="0">
                <a:solidFill>
                  <a:srgbClr val="101828"/>
                </a:solidFill>
              </a:rPr>
              <a:t>, </a:t>
            </a:r>
            <a:r>
              <a:rPr b="1" dirty="0">
                <a:solidFill>
                  <a:srgbClr val="101828"/>
                </a:solidFill>
              </a:rPr>
              <a:t>but unsuitable if a newer local policy replaced it.</a:t>
            </a:r>
          </a:p>
        </p:txBody>
      </p:sp>
    </p:spTree>
    <p:extLst>
      <p:ext uri="{BB962C8B-B14F-4D97-AF65-F5344CB8AC3E}">
        <p14:creationId xmlns:p14="http://schemas.microsoft.com/office/powerpoint/2010/main" val="66866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60336F5-B76D-428B-82CE-1BB198BDC79F}"/>
              </a:ext>
            </a:extLst>
          </p:cNvPr>
          <p:cNvSpPr>
            <a:spLocks noGrp="1"/>
          </p:cNvSpPr>
          <p:nvPr/>
        </p:nvSpPr>
        <p:spPr>
          <a:xfrm>
            <a:off x="685800" y="4572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lang="en-GB" sz="3600" b="1" dirty="0">
                <a:solidFill>
                  <a:schemeClr val="tx1">
                    <a:lumMod val="95000"/>
                  </a:schemeClr>
                </a:solidFill>
              </a:rPr>
              <a:t>Check 3: </a:t>
            </a:r>
            <a:r>
              <a:rPr sz="3600" b="1" dirty="0">
                <a:solidFill>
                  <a:schemeClr val="tx1">
                    <a:lumMod val="95000"/>
                  </a:schemeClr>
                </a:solidFill>
              </a:rPr>
              <a:t>Authority means relevant expertise and accountability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6762079-9F6D-488D-8AC7-A7CF2925C9F9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DF42E1-31D2-4263-BD4B-EA1CEB9E6DDF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rgbClr val="475467"/>
                </a:solidFill>
              </a:rPr>
              <a:t>11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EBEB9BE-80E2-47FB-A9F0-3241BD5B78BF}"/>
              </a:ext>
            </a:extLst>
          </p:cNvPr>
          <p:cNvSpPr>
            <a:spLocks noGrp="1"/>
          </p:cNvSpPr>
          <p:nvPr/>
        </p:nvSpPr>
        <p:spPr>
          <a:xfrm>
            <a:off x="800100" y="1676400"/>
            <a:ext cx="2857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950" b="1">
                <a:solidFill>
                  <a:srgbClr val="1849A9"/>
                </a:solidFill>
              </a:defRPr>
            </a:pPr>
            <a:r>
              <a:rPr sz="1950" b="1" dirty="0">
                <a:solidFill>
                  <a:schemeClr val="accent3">
                    <a:lumMod val="75000"/>
                  </a:schemeClr>
                </a:solidFill>
              </a:rPr>
              <a:t>Look for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6D1352F-1D2C-415E-9A74-698F4F3F9135}"/>
              </a:ext>
            </a:extLst>
          </p:cNvPr>
          <p:cNvSpPr>
            <a:spLocks noGrp="1"/>
          </p:cNvSpPr>
          <p:nvPr/>
        </p:nvSpPr>
        <p:spPr>
          <a:xfrm>
            <a:off x="800100" y="22479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sz="1500"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38F8ED-FEFC-47D8-9D59-C3997296DB29}"/>
              </a:ext>
            </a:extLst>
          </p:cNvPr>
          <p:cNvSpPr>
            <a:spLocks noGrp="1"/>
          </p:cNvSpPr>
          <p:nvPr/>
        </p:nvSpPr>
        <p:spPr>
          <a:xfrm>
            <a:off x="1085850" y="22479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1" dirty="0">
                <a:solidFill>
                  <a:schemeClr val="accent3">
                    <a:lumMod val="75000"/>
                  </a:schemeClr>
                </a:solidFill>
              </a:rPr>
              <a:t>Named author or </a:t>
            </a:r>
            <a:r>
              <a:rPr sz="1600" b="1" dirty="0" err="1">
                <a:solidFill>
                  <a:schemeClr val="accent3">
                    <a:lumMod val="75000"/>
                  </a:schemeClr>
                </a:solidFill>
              </a:rPr>
              <a:t>organisation</a:t>
            </a:r>
            <a:endParaRPr sz="1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01DF94-D2A8-4A30-ACF9-57C0CE0ACA18}"/>
              </a:ext>
            </a:extLst>
          </p:cNvPr>
          <p:cNvSpPr>
            <a:spLocks noGrp="1"/>
          </p:cNvSpPr>
          <p:nvPr/>
        </p:nvSpPr>
        <p:spPr>
          <a:xfrm>
            <a:off x="800100" y="287655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sz="1500"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47FDEDA-D76A-453F-814E-13FE8A410968}"/>
              </a:ext>
            </a:extLst>
          </p:cNvPr>
          <p:cNvSpPr>
            <a:spLocks noGrp="1"/>
          </p:cNvSpPr>
          <p:nvPr/>
        </p:nvSpPr>
        <p:spPr>
          <a:xfrm>
            <a:off x="1085850" y="287655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1" dirty="0">
                <a:solidFill>
                  <a:schemeClr val="accent3">
                    <a:lumMod val="75000"/>
                  </a:schemeClr>
                </a:solidFill>
              </a:rPr>
              <a:t>Relevant qualifications or </a:t>
            </a:r>
            <a:r>
              <a:rPr b="1" dirty="0">
                <a:solidFill>
                  <a:schemeClr val="accent3">
                    <a:lumMod val="75000"/>
                  </a:schemeClr>
                </a:solidFill>
              </a:rPr>
              <a:t>role</a:t>
            </a:r>
            <a:endParaRPr sz="1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9798653-82F3-4DC6-8281-686E06A1A35A}"/>
              </a:ext>
            </a:extLst>
          </p:cNvPr>
          <p:cNvSpPr>
            <a:spLocks noGrp="1"/>
          </p:cNvSpPr>
          <p:nvPr/>
        </p:nvSpPr>
        <p:spPr>
          <a:xfrm>
            <a:off x="800100" y="350520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sz="1500"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74FBEF-A989-4F44-966A-5B76A6D7530F}"/>
              </a:ext>
            </a:extLst>
          </p:cNvPr>
          <p:cNvSpPr>
            <a:spLocks noGrp="1"/>
          </p:cNvSpPr>
          <p:nvPr/>
        </p:nvSpPr>
        <p:spPr>
          <a:xfrm>
            <a:off x="1085850" y="350520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1" dirty="0">
                <a:solidFill>
                  <a:schemeClr val="accent3">
                    <a:lumMod val="75000"/>
                  </a:schemeClr>
                </a:solidFill>
              </a:rPr>
              <a:t>Publisher or </a:t>
            </a:r>
            <a:r>
              <a:rPr sz="1600" b="1" dirty="0" err="1">
                <a:solidFill>
                  <a:schemeClr val="accent3">
                    <a:lumMod val="75000"/>
                  </a:schemeClr>
                </a:solidFill>
              </a:rPr>
              <a:t>organisation</a:t>
            </a:r>
            <a:r>
              <a:rPr sz="1600" b="1" dirty="0">
                <a:solidFill>
                  <a:schemeClr val="accent3">
                    <a:lumMod val="75000"/>
                  </a:schemeClr>
                </a:solidFill>
              </a:rPr>
              <a:t> you can verify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6656F1-156A-4A3F-84EC-089C17D84601}"/>
              </a:ext>
            </a:extLst>
          </p:cNvPr>
          <p:cNvSpPr>
            <a:spLocks noGrp="1"/>
          </p:cNvSpPr>
          <p:nvPr/>
        </p:nvSpPr>
        <p:spPr>
          <a:xfrm>
            <a:off x="800100" y="4133850"/>
            <a:ext cx="2286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2E90FA"/>
                </a:solidFill>
              </a:defRPr>
            </a:pPr>
            <a:r>
              <a:rPr sz="1500" b="1">
                <a:solidFill>
                  <a:srgbClr val="2E90FA"/>
                </a:solidFill>
              </a:rPr>
              <a:t>•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66B9C8B-1CB2-4E45-9F9F-C9F6AA16E920}"/>
              </a:ext>
            </a:extLst>
          </p:cNvPr>
          <p:cNvSpPr>
            <a:spLocks noGrp="1"/>
          </p:cNvSpPr>
          <p:nvPr/>
        </p:nvSpPr>
        <p:spPr>
          <a:xfrm>
            <a:off x="1085850" y="4133850"/>
            <a:ext cx="44767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1" dirty="0">
                <a:solidFill>
                  <a:schemeClr val="accent3">
                    <a:lumMod val="75000"/>
                  </a:schemeClr>
                </a:solidFill>
              </a:rPr>
              <a:t>Contact details, editorial process or accountability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B833685-047B-425F-92B0-BE51C97C62FC}"/>
              </a:ext>
            </a:extLst>
          </p:cNvPr>
          <p:cNvSpPr>
            <a:spLocks noGrp="1"/>
          </p:cNvSpPr>
          <p:nvPr/>
        </p:nvSpPr>
        <p:spPr>
          <a:xfrm>
            <a:off x="6339078" y="1758696"/>
            <a:ext cx="4610100" cy="318135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AE46423-F11D-4555-A5D1-35C1D6E6A539}"/>
              </a:ext>
            </a:extLst>
          </p:cNvPr>
          <p:cNvSpPr>
            <a:spLocks noGrp="1"/>
          </p:cNvSpPr>
          <p:nvPr/>
        </p:nvSpPr>
        <p:spPr>
          <a:xfrm>
            <a:off x="6572250" y="2038350"/>
            <a:ext cx="390525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725" b="1">
                <a:solidFill>
                  <a:srgbClr val="0E9384"/>
                </a:solidFill>
              </a:defRPr>
            </a:pPr>
            <a:r>
              <a:rPr sz="1725" b="1" dirty="0">
                <a:solidFill>
                  <a:srgbClr val="0E9384"/>
                </a:solidFill>
              </a:rPr>
              <a:t>Ask </a:t>
            </a:r>
            <a:r>
              <a:rPr lang="en-GB" sz="1725" b="1" dirty="0">
                <a:solidFill>
                  <a:srgbClr val="0E9384"/>
                </a:solidFill>
              </a:rPr>
              <a:t>the question:</a:t>
            </a:r>
            <a:endParaRPr sz="1725" b="1" dirty="0">
              <a:solidFill>
                <a:srgbClr val="0E9384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0216386-958C-496C-84D3-4511030D4A37}"/>
              </a:ext>
            </a:extLst>
          </p:cNvPr>
          <p:cNvSpPr>
            <a:spLocks noGrp="1"/>
          </p:cNvSpPr>
          <p:nvPr/>
        </p:nvSpPr>
        <p:spPr>
          <a:xfrm>
            <a:off x="6572250" y="2628900"/>
            <a:ext cx="3810000" cy="1257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325" b="1">
                <a:solidFill>
                  <a:srgbClr val="101828"/>
                </a:solidFill>
              </a:defRPr>
            </a:pPr>
            <a:r>
              <a:rPr sz="2325" b="1" dirty="0">
                <a:solidFill>
                  <a:srgbClr val="101828"/>
                </a:solidFill>
              </a:rPr>
              <a:t>“What makes this person or </a:t>
            </a:r>
            <a:r>
              <a:rPr sz="2325" b="1" dirty="0" err="1">
                <a:solidFill>
                  <a:srgbClr val="101828"/>
                </a:solidFill>
              </a:rPr>
              <a:t>organisation</a:t>
            </a:r>
            <a:r>
              <a:rPr sz="2325" b="1" dirty="0">
                <a:solidFill>
                  <a:srgbClr val="101828"/>
                </a:solidFill>
              </a:rPr>
              <a:t> qualified to make this particular claim?”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CADB8D9-5EB7-4B67-8DA9-7D71FED4D567}"/>
              </a:ext>
            </a:extLst>
          </p:cNvPr>
          <p:cNvSpPr>
            <a:spLocks noGrp="1"/>
          </p:cNvSpPr>
          <p:nvPr/>
        </p:nvSpPr>
        <p:spPr>
          <a:xfrm>
            <a:off x="6572250" y="4267200"/>
            <a:ext cx="3810000" cy="524256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1">
                <a:solidFill>
                  <a:srgbClr val="D92D20"/>
                </a:solidFill>
              </a:defRPr>
            </a:pPr>
            <a:r>
              <a:rPr sz="1600" b="1" dirty="0">
                <a:solidFill>
                  <a:srgbClr val="0070C0"/>
                </a:solidFill>
              </a:rPr>
              <a:t>A doctor is not automatically an expert in every health topic.</a:t>
            </a:r>
          </a:p>
        </p:txBody>
      </p:sp>
    </p:spTree>
    <p:extLst>
      <p:ext uri="{BB962C8B-B14F-4D97-AF65-F5344CB8AC3E}">
        <p14:creationId xmlns:p14="http://schemas.microsoft.com/office/powerpoint/2010/main" val="333603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399AE34-62C5-7C70-3E47-D72D44FDBB26}"/>
              </a:ext>
            </a:extLst>
          </p:cNvPr>
          <p:cNvSpPr>
            <a:spLocks noGrp="1"/>
          </p:cNvSpPr>
          <p:nvPr/>
        </p:nvSpPr>
        <p:spPr>
          <a:xfrm>
            <a:off x="4215384" y="125411"/>
            <a:ext cx="7290816" cy="1074739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850" b="1">
                <a:solidFill>
                  <a:srgbClr val="101828"/>
                </a:solidFill>
              </a:defRPr>
            </a:pPr>
            <a:r>
              <a:rPr lang="en-GB" sz="4000" b="1" dirty="0">
                <a:solidFill>
                  <a:schemeClr val="tx1">
                    <a:lumMod val="95000"/>
                  </a:schemeClr>
                </a:solidFill>
              </a:rPr>
              <a:t> Check 4: </a:t>
            </a:r>
            <a:r>
              <a:rPr sz="4000" b="1" dirty="0">
                <a:solidFill>
                  <a:schemeClr val="tx1">
                    <a:lumMod val="95000"/>
                  </a:schemeClr>
                </a:solidFill>
              </a:rPr>
              <a:t>Accuracy is visible in the evidence trail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640406-E3F9-CEDF-834E-F9E61EDDC1BE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1100" b="1">
                <a:solidFill>
                  <a:srgbClr val="475467"/>
                </a:solidFill>
              </a:rPr>
              <a:t>12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638B92F-3372-25F3-E900-5A23C409F945}"/>
              </a:ext>
            </a:extLst>
          </p:cNvPr>
          <p:cNvSpPr>
            <a:spLocks noGrp="1"/>
          </p:cNvSpPr>
          <p:nvPr/>
        </p:nvSpPr>
        <p:spPr>
          <a:xfrm>
            <a:off x="4254246" y="1657350"/>
            <a:ext cx="4476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1">
                <a:solidFill>
                  <a:srgbClr val="0E9384"/>
                </a:solidFill>
              </a:defRPr>
            </a:pPr>
            <a:r>
              <a:rPr sz="2800" b="1" dirty="0">
                <a:solidFill>
                  <a:srgbClr val="92D050"/>
                </a:solidFill>
              </a:rPr>
              <a:t>GREEN FLAGS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7A3562C-BCD8-B637-507B-9CB2B29BC800}"/>
              </a:ext>
            </a:extLst>
          </p:cNvPr>
          <p:cNvSpPr>
            <a:spLocks noGrp="1"/>
          </p:cNvSpPr>
          <p:nvPr/>
        </p:nvSpPr>
        <p:spPr>
          <a:xfrm>
            <a:off x="4444746" y="2142744"/>
            <a:ext cx="4286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Claims link to evidence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62B1900-3324-AA64-D207-BA1CEC71AC7A}"/>
              </a:ext>
            </a:extLst>
          </p:cNvPr>
          <p:cNvSpPr>
            <a:spLocks noGrp="1"/>
          </p:cNvSpPr>
          <p:nvPr/>
        </p:nvSpPr>
        <p:spPr>
          <a:xfrm>
            <a:off x="4215384" y="2696908"/>
            <a:ext cx="4286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Methods or data are explained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EEA6AE4-B7F8-A7D0-CEFD-973508A353C2}"/>
              </a:ext>
            </a:extLst>
          </p:cNvPr>
          <p:cNvSpPr>
            <a:spLocks noGrp="1"/>
          </p:cNvSpPr>
          <p:nvPr/>
        </p:nvSpPr>
        <p:spPr>
          <a:xfrm>
            <a:off x="3973449" y="3270695"/>
            <a:ext cx="4286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Limits and uncertainty are acknowledged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581C122-471F-9EBC-00BE-03C2C59EBC8D}"/>
              </a:ext>
            </a:extLst>
          </p:cNvPr>
          <p:cNvSpPr>
            <a:spLocks noGrp="1"/>
          </p:cNvSpPr>
          <p:nvPr/>
        </p:nvSpPr>
        <p:spPr>
          <a:xfrm>
            <a:off x="3973449" y="3844482"/>
            <a:ext cx="4286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Other credible sources broadly agree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562BB89-A44E-B292-D008-B317D8425A73}"/>
              </a:ext>
            </a:extLst>
          </p:cNvPr>
          <p:cNvSpPr>
            <a:spLocks noGrp="1"/>
          </p:cNvSpPr>
          <p:nvPr/>
        </p:nvSpPr>
        <p:spPr>
          <a:xfrm>
            <a:off x="8810625" y="1714500"/>
            <a:ext cx="44767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75" b="1">
                <a:solidFill>
                  <a:srgbClr val="D92D20"/>
                </a:solidFill>
              </a:defRPr>
            </a:pPr>
            <a:r>
              <a:rPr sz="2800" b="1" dirty="0">
                <a:solidFill>
                  <a:srgbClr val="D92D20"/>
                </a:solidFill>
              </a:rPr>
              <a:t>WARNING SIGNS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082B660-CE89-EBF0-DE62-BE14CEC15B73}"/>
              </a:ext>
            </a:extLst>
          </p:cNvPr>
          <p:cNvSpPr>
            <a:spLocks noGrp="1"/>
          </p:cNvSpPr>
          <p:nvPr/>
        </p:nvSpPr>
        <p:spPr>
          <a:xfrm>
            <a:off x="9363075" y="2127504"/>
            <a:ext cx="4286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“Everyone knows…”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EBA21645-0B7C-C985-B2B5-9ACD041B7DDB}"/>
              </a:ext>
            </a:extLst>
          </p:cNvPr>
          <p:cNvSpPr>
            <a:spLocks noGrp="1"/>
          </p:cNvSpPr>
          <p:nvPr/>
        </p:nvSpPr>
        <p:spPr>
          <a:xfrm>
            <a:off x="9001125" y="2578608"/>
            <a:ext cx="428625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No author, date or references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4B24F2EF-A8CA-5E4F-FF1D-70190DDE41FB}"/>
              </a:ext>
            </a:extLst>
          </p:cNvPr>
          <p:cNvSpPr>
            <a:spLocks noGrp="1"/>
          </p:cNvSpPr>
          <p:nvPr/>
        </p:nvSpPr>
        <p:spPr>
          <a:xfrm>
            <a:off x="9393936" y="3188970"/>
            <a:ext cx="2112264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One dramatic story proves a general claim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6C7FA40-5199-9BF7-9DEA-4246A0652883}"/>
              </a:ext>
            </a:extLst>
          </p:cNvPr>
          <p:cNvSpPr>
            <a:spLocks noGrp="1"/>
          </p:cNvSpPr>
          <p:nvPr/>
        </p:nvSpPr>
        <p:spPr>
          <a:xfrm>
            <a:off x="9200388" y="3919062"/>
            <a:ext cx="249936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425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Certainty, fear or miracle language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A1E6AC45-6B53-9C61-FDEB-4FA3BA48544F}"/>
              </a:ext>
            </a:extLst>
          </p:cNvPr>
          <p:cNvSpPr>
            <a:spLocks noGrp="1"/>
          </p:cNvSpPr>
          <p:nvPr/>
        </p:nvSpPr>
        <p:spPr>
          <a:xfrm>
            <a:off x="5013198" y="5367528"/>
            <a:ext cx="6493002" cy="1490472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650" b="1">
                <a:solidFill>
                  <a:srgbClr val="101828"/>
                </a:solidFill>
              </a:defRPr>
            </a:pPr>
            <a:r>
              <a:rPr b="1" dirty="0">
                <a:solidFill>
                  <a:srgbClr val="101828"/>
                </a:solidFill>
              </a:rPr>
              <a:t>A personal story can be valuable evidence of experience</a:t>
            </a:r>
            <a:r>
              <a:rPr lang="en-GB" b="1" dirty="0">
                <a:solidFill>
                  <a:srgbClr val="101828"/>
                </a:solidFill>
              </a:rPr>
              <a:t>, </a:t>
            </a:r>
            <a:r>
              <a:rPr b="1" dirty="0">
                <a:solidFill>
                  <a:srgbClr val="101828"/>
                </a:solidFill>
              </a:rPr>
              <a:t>but not proof that a treatment works for everyone.</a:t>
            </a:r>
          </a:p>
        </p:txBody>
      </p:sp>
    </p:spTree>
    <p:extLst>
      <p:ext uri="{BB962C8B-B14F-4D97-AF65-F5344CB8AC3E}">
        <p14:creationId xmlns:p14="http://schemas.microsoft.com/office/powerpoint/2010/main" val="132009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DB84655-4595-10EA-4909-D945D75C5995}"/>
              </a:ext>
            </a:extLst>
          </p:cNvPr>
          <p:cNvSpPr>
            <a:spLocks noGrp="1"/>
          </p:cNvSpPr>
          <p:nvPr/>
        </p:nvSpPr>
        <p:spPr>
          <a:xfrm>
            <a:off x="457200" y="400050"/>
            <a:ext cx="7562088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lang="en-GB" sz="2850" b="1" dirty="0">
                <a:solidFill>
                  <a:srgbClr val="101828"/>
                </a:solidFill>
              </a:rPr>
              <a:t>Check 5: </a:t>
            </a:r>
            <a:r>
              <a:rPr sz="2850" b="1" dirty="0">
                <a:solidFill>
                  <a:srgbClr val="101828"/>
                </a:solidFill>
              </a:rPr>
              <a:t>Purpose shapes what is selected, omitted and </a:t>
            </a:r>
            <a:r>
              <a:rPr sz="2850" b="1" dirty="0" err="1">
                <a:solidFill>
                  <a:srgbClr val="101828"/>
                </a:solidFill>
              </a:rPr>
              <a:t>emphasised</a:t>
            </a:r>
            <a:endParaRPr sz="2850" b="1" dirty="0">
              <a:solidFill>
                <a:srgbClr val="101828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93D87C-DCE0-93D0-C83E-8362E200B2F8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rgbClr val="475467"/>
                </a:solidFill>
              </a:rPr>
              <a:t>13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560A577-1E0C-18D3-32C7-438FF320D973}"/>
              </a:ext>
            </a:extLst>
          </p:cNvPr>
          <p:cNvSpPr>
            <a:spLocks noGrp="1"/>
          </p:cNvSpPr>
          <p:nvPr/>
        </p:nvSpPr>
        <p:spPr>
          <a:xfrm>
            <a:off x="99822" y="1885950"/>
            <a:ext cx="1809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025" b="1">
                <a:solidFill>
                  <a:srgbClr val="0E9384"/>
                </a:solidFill>
              </a:defRPr>
            </a:pPr>
            <a:r>
              <a:rPr sz="2025" b="1" dirty="0">
                <a:solidFill>
                  <a:srgbClr val="0E9384"/>
                </a:solidFill>
              </a:rPr>
              <a:t>INFORM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DB34EEB-1295-E918-3B58-1496816A84B4}"/>
              </a:ext>
            </a:extLst>
          </p:cNvPr>
          <p:cNvSpPr>
            <a:spLocks noGrp="1"/>
          </p:cNvSpPr>
          <p:nvPr/>
        </p:nvSpPr>
        <p:spPr>
          <a:xfrm>
            <a:off x="1504950" y="2552700"/>
            <a:ext cx="1809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025" b="1">
                <a:solidFill>
                  <a:srgbClr val="F79009"/>
                </a:solidFill>
              </a:defRPr>
            </a:pPr>
            <a:r>
              <a:rPr sz="2025" b="1" dirty="0">
                <a:solidFill>
                  <a:srgbClr val="F79009"/>
                </a:solidFill>
              </a:rPr>
              <a:t>SELL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5A7AD1A-AC2E-D54D-4728-3850ADDCEF62}"/>
              </a:ext>
            </a:extLst>
          </p:cNvPr>
          <p:cNvSpPr>
            <a:spLocks noGrp="1"/>
          </p:cNvSpPr>
          <p:nvPr/>
        </p:nvSpPr>
        <p:spPr>
          <a:xfrm>
            <a:off x="3201162" y="3422142"/>
            <a:ext cx="18097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025" b="1">
                <a:solidFill>
                  <a:srgbClr val="D92D20"/>
                </a:solidFill>
              </a:defRPr>
            </a:pPr>
            <a:r>
              <a:rPr sz="2025" b="1" dirty="0">
                <a:solidFill>
                  <a:srgbClr val="D92D20"/>
                </a:solidFill>
              </a:rPr>
              <a:t>PERSUADE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90C713D-E644-E9CF-C649-8C354877884C}"/>
              </a:ext>
            </a:extLst>
          </p:cNvPr>
          <p:cNvSpPr>
            <a:spLocks noGrp="1"/>
          </p:cNvSpPr>
          <p:nvPr/>
        </p:nvSpPr>
        <p:spPr>
          <a:xfrm>
            <a:off x="5154168" y="4171950"/>
            <a:ext cx="2381250" cy="4191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025" b="1">
                <a:solidFill>
                  <a:srgbClr val="1849A9"/>
                </a:solidFill>
              </a:defRPr>
            </a:pPr>
            <a:r>
              <a:rPr sz="2025" b="1" dirty="0">
                <a:solidFill>
                  <a:srgbClr val="1849A9"/>
                </a:solidFill>
              </a:rPr>
              <a:t>ENTERTAIN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F8201E-7F43-099B-3E80-43F2F1ED53B7}"/>
              </a:ext>
            </a:extLst>
          </p:cNvPr>
          <p:cNvSpPr>
            <a:spLocks noGrp="1"/>
          </p:cNvSpPr>
          <p:nvPr/>
        </p:nvSpPr>
        <p:spPr>
          <a:xfrm>
            <a:off x="118110" y="4743450"/>
            <a:ext cx="883920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700" b="1">
                <a:solidFill>
                  <a:srgbClr val="101828"/>
                </a:solidFill>
              </a:defRPr>
            </a:pPr>
            <a:r>
              <a:rPr sz="2700" b="1" dirty="0">
                <a:solidFill>
                  <a:srgbClr val="101828"/>
                </a:solidFill>
              </a:rPr>
              <a:t>Who benefits if I believe or act on this?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D75DE44-5824-89ED-DA01-1C0A0255C9F0}"/>
              </a:ext>
            </a:extLst>
          </p:cNvPr>
          <p:cNvSpPr>
            <a:spLocks noGrp="1"/>
          </p:cNvSpPr>
          <p:nvPr/>
        </p:nvSpPr>
        <p:spPr>
          <a:xfrm>
            <a:off x="674370" y="5522976"/>
            <a:ext cx="7726680" cy="830199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650" b="0">
                <a:solidFill>
                  <a:srgbClr val="475467"/>
                </a:solidFill>
              </a:defRPr>
            </a:pPr>
            <a:r>
              <a:rPr b="0" dirty="0">
                <a:solidFill>
                  <a:srgbClr val="475467"/>
                </a:solidFill>
              </a:rPr>
              <a:t>Bias does not automatically make a source useless. It means you read it with context and compare it</a:t>
            </a:r>
            <a:r>
              <a:rPr sz="1650" b="0" dirty="0">
                <a:solidFill>
                  <a:srgbClr val="475467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943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9FE2D04-CC70-4420-80FE-5CBF3B8CD8A1}"/>
              </a:ext>
            </a:extLst>
          </p:cNvPr>
          <p:cNvSpPr>
            <a:spLocks noGrp="1"/>
          </p:cNvSpPr>
          <p:nvPr/>
        </p:nvSpPr>
        <p:spPr>
          <a:xfrm>
            <a:off x="685800" y="6477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sz="3600" b="1" dirty="0">
                <a:solidFill>
                  <a:schemeClr val="accent3"/>
                </a:solidFill>
              </a:rPr>
              <a:t>Leave the page: check what other sources say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AC8D6C6-9C54-4BA9-9031-D9A5EAE8EC06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8D3A8-E7C5-4054-86F5-9F08A446251F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rgbClr val="475467"/>
                </a:solidFill>
              </a:rPr>
              <a:t>14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FB5059-5CE6-4E6E-B6FE-0B54E935E6BD}"/>
              </a:ext>
            </a:extLst>
          </p:cNvPr>
          <p:cNvSpPr>
            <a:spLocks noGrp="1"/>
          </p:cNvSpPr>
          <p:nvPr/>
        </p:nvSpPr>
        <p:spPr>
          <a:xfrm>
            <a:off x="685800" y="1790700"/>
            <a:ext cx="2476500" cy="3048000"/>
          </a:xfrm>
          <a:prstGeom prst="rect">
            <a:avLst/>
          </a:prstGeom>
          <a:solidFill>
            <a:srgbClr val="D1E9FF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92863E0-F523-4027-A5AE-AE9F4F22B06D}"/>
              </a:ext>
            </a:extLst>
          </p:cNvPr>
          <p:cNvSpPr>
            <a:spLocks noGrp="1"/>
          </p:cNvSpPr>
          <p:nvPr/>
        </p:nvSpPr>
        <p:spPr>
          <a:xfrm>
            <a:off x="914400" y="2095500"/>
            <a:ext cx="20193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2E90FA"/>
                </a:solidFill>
              </a:defRPr>
            </a:pPr>
            <a:r>
              <a:rPr sz="1800" b="1">
                <a:solidFill>
                  <a:srgbClr val="2E90FA"/>
                </a:solidFill>
              </a:rPr>
              <a:t>STOP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D396337-F8CD-456F-A552-96AF82EA3EA3}"/>
              </a:ext>
            </a:extLst>
          </p:cNvPr>
          <p:cNvSpPr>
            <a:spLocks noGrp="1"/>
          </p:cNvSpPr>
          <p:nvPr/>
        </p:nvSpPr>
        <p:spPr>
          <a:xfrm>
            <a:off x="914400" y="2647950"/>
            <a:ext cx="4953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700" b="1">
                <a:solidFill>
                  <a:srgbClr val="101828"/>
                </a:solidFill>
              </a:defRPr>
            </a:pPr>
            <a:r>
              <a:rPr sz="2700" b="1">
                <a:solidFill>
                  <a:srgbClr val="101828"/>
                </a:solidFill>
              </a:rPr>
              <a:t>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620F7D7-5D48-44EB-B6D4-7268A9BFBADA}"/>
              </a:ext>
            </a:extLst>
          </p:cNvPr>
          <p:cNvSpPr>
            <a:spLocks noGrp="1"/>
          </p:cNvSpPr>
          <p:nvPr/>
        </p:nvSpPr>
        <p:spPr>
          <a:xfrm>
            <a:off x="914400" y="3352800"/>
            <a:ext cx="2019300" cy="990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475467"/>
                </a:solidFill>
              </a:defRPr>
            </a:pPr>
            <a:r>
              <a:rPr sz="1575" b="0" dirty="0">
                <a:solidFill>
                  <a:srgbClr val="475467"/>
                </a:solidFill>
              </a:rPr>
              <a:t>Notice your reaction. Do not share yet.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664D54-55E6-49C9-B587-3B40944D926B}"/>
              </a:ext>
            </a:extLst>
          </p:cNvPr>
          <p:cNvSpPr>
            <a:spLocks noGrp="1"/>
          </p:cNvSpPr>
          <p:nvPr/>
        </p:nvSpPr>
        <p:spPr>
          <a:xfrm>
            <a:off x="3409950" y="1790700"/>
            <a:ext cx="2476500" cy="3048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AF6057A-CC7B-4C15-87C7-2211D041F4E0}"/>
              </a:ext>
            </a:extLst>
          </p:cNvPr>
          <p:cNvSpPr>
            <a:spLocks noGrp="1"/>
          </p:cNvSpPr>
          <p:nvPr/>
        </p:nvSpPr>
        <p:spPr>
          <a:xfrm>
            <a:off x="3638550" y="2095500"/>
            <a:ext cx="20193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0E9384"/>
                </a:solidFill>
              </a:defRPr>
            </a:pPr>
            <a:r>
              <a:rPr sz="1800" b="1">
                <a:solidFill>
                  <a:srgbClr val="0E9384"/>
                </a:solidFill>
              </a:rPr>
              <a:t>INVESTIGATE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ABC678-FB65-47AF-8CE4-21DC30BA6D17}"/>
              </a:ext>
            </a:extLst>
          </p:cNvPr>
          <p:cNvSpPr>
            <a:spLocks noGrp="1"/>
          </p:cNvSpPr>
          <p:nvPr/>
        </p:nvSpPr>
        <p:spPr>
          <a:xfrm>
            <a:off x="3638550" y="2647950"/>
            <a:ext cx="4953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700" b="1">
                <a:solidFill>
                  <a:srgbClr val="101828"/>
                </a:solidFill>
              </a:defRPr>
            </a:pPr>
            <a:r>
              <a:rPr sz="2700" b="1">
                <a:solidFill>
                  <a:srgbClr val="101828"/>
                </a:solidFill>
              </a:rPr>
              <a:t>2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D1E9CD-67F7-400E-B780-5FABF423F8D2}"/>
              </a:ext>
            </a:extLst>
          </p:cNvPr>
          <p:cNvSpPr>
            <a:spLocks noGrp="1"/>
          </p:cNvSpPr>
          <p:nvPr/>
        </p:nvSpPr>
        <p:spPr>
          <a:xfrm>
            <a:off x="3638550" y="3352800"/>
            <a:ext cx="2019300" cy="990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475467"/>
                </a:solidFill>
              </a:defRPr>
            </a:pPr>
            <a:r>
              <a:rPr sz="1575" b="0" dirty="0">
                <a:solidFill>
                  <a:srgbClr val="475467"/>
                </a:solidFill>
              </a:rPr>
              <a:t>Search the author or </a:t>
            </a:r>
            <a:r>
              <a:rPr sz="1575" b="0" dirty="0" err="1">
                <a:solidFill>
                  <a:srgbClr val="475467"/>
                </a:solidFill>
              </a:rPr>
              <a:t>organisation</a:t>
            </a:r>
            <a:r>
              <a:rPr sz="1575" b="0" dirty="0">
                <a:solidFill>
                  <a:srgbClr val="475467"/>
                </a:solidFill>
              </a:rPr>
              <a:t>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E869358-46D1-4C47-89CC-4A23DE356D88}"/>
              </a:ext>
            </a:extLst>
          </p:cNvPr>
          <p:cNvSpPr>
            <a:spLocks noGrp="1"/>
          </p:cNvSpPr>
          <p:nvPr/>
        </p:nvSpPr>
        <p:spPr>
          <a:xfrm>
            <a:off x="6134100" y="1790700"/>
            <a:ext cx="2476500" cy="3048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B2E3E8D-B724-4063-B0E5-83E027AEB5A4}"/>
              </a:ext>
            </a:extLst>
          </p:cNvPr>
          <p:cNvSpPr>
            <a:spLocks noGrp="1"/>
          </p:cNvSpPr>
          <p:nvPr/>
        </p:nvSpPr>
        <p:spPr>
          <a:xfrm>
            <a:off x="6362700" y="2095500"/>
            <a:ext cx="20193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849A9"/>
                </a:solidFill>
              </a:defRPr>
            </a:pPr>
            <a:r>
              <a:rPr sz="1800" b="1">
                <a:solidFill>
                  <a:srgbClr val="1849A9"/>
                </a:solidFill>
              </a:rPr>
              <a:t>FIND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6543AB-21B8-4EE7-A3BA-9F68565078C5}"/>
              </a:ext>
            </a:extLst>
          </p:cNvPr>
          <p:cNvSpPr>
            <a:spLocks noGrp="1"/>
          </p:cNvSpPr>
          <p:nvPr/>
        </p:nvSpPr>
        <p:spPr>
          <a:xfrm>
            <a:off x="6362700" y="2647950"/>
            <a:ext cx="4953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700" b="1">
                <a:solidFill>
                  <a:srgbClr val="101828"/>
                </a:solidFill>
              </a:defRPr>
            </a:pPr>
            <a:r>
              <a:rPr sz="2700" b="1">
                <a:solidFill>
                  <a:srgbClr val="101828"/>
                </a:solidFill>
              </a:rPr>
              <a:t>3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E5306C8-F045-446E-9737-F643F302FDAE}"/>
              </a:ext>
            </a:extLst>
          </p:cNvPr>
          <p:cNvSpPr>
            <a:spLocks noGrp="1"/>
          </p:cNvSpPr>
          <p:nvPr/>
        </p:nvSpPr>
        <p:spPr>
          <a:xfrm>
            <a:off x="6362700" y="3352800"/>
            <a:ext cx="2019300" cy="990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475467"/>
                </a:solidFill>
              </a:defRPr>
            </a:pPr>
            <a:r>
              <a:rPr sz="1575" b="0">
                <a:solidFill>
                  <a:srgbClr val="475467"/>
                </a:solidFill>
              </a:rPr>
              <a:t>Look for better, independent coverage.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C1226CC-9A40-4BFA-BF4E-30D435F72D99}"/>
              </a:ext>
            </a:extLst>
          </p:cNvPr>
          <p:cNvSpPr>
            <a:spLocks noGrp="1"/>
          </p:cNvSpPr>
          <p:nvPr/>
        </p:nvSpPr>
        <p:spPr>
          <a:xfrm>
            <a:off x="8858250" y="1790700"/>
            <a:ext cx="2476500" cy="3048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56BD3F5-A5F2-45F9-B7A4-A8D0025C12C0}"/>
              </a:ext>
            </a:extLst>
          </p:cNvPr>
          <p:cNvSpPr>
            <a:spLocks noGrp="1"/>
          </p:cNvSpPr>
          <p:nvPr/>
        </p:nvSpPr>
        <p:spPr>
          <a:xfrm>
            <a:off x="9086850" y="2095500"/>
            <a:ext cx="20193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F79009"/>
                </a:solidFill>
              </a:defRPr>
            </a:pPr>
            <a:r>
              <a:rPr sz="1800" b="1">
                <a:solidFill>
                  <a:srgbClr val="F79009"/>
                </a:solidFill>
              </a:rPr>
              <a:t>TRACE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E1AF3A4-2198-408C-BF5A-CEDDED6A8CE7}"/>
              </a:ext>
            </a:extLst>
          </p:cNvPr>
          <p:cNvSpPr>
            <a:spLocks noGrp="1"/>
          </p:cNvSpPr>
          <p:nvPr/>
        </p:nvSpPr>
        <p:spPr>
          <a:xfrm>
            <a:off x="9086850" y="2647950"/>
            <a:ext cx="495300" cy="495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700" b="1">
                <a:solidFill>
                  <a:srgbClr val="101828"/>
                </a:solidFill>
              </a:defRPr>
            </a:pPr>
            <a:r>
              <a:rPr sz="2700" b="1">
                <a:solidFill>
                  <a:srgbClr val="101828"/>
                </a:solidFill>
              </a:rPr>
              <a:t>4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E0A0D1-22D4-4818-8EA1-6D5F1AD1DE61}"/>
              </a:ext>
            </a:extLst>
          </p:cNvPr>
          <p:cNvSpPr>
            <a:spLocks noGrp="1"/>
          </p:cNvSpPr>
          <p:nvPr/>
        </p:nvSpPr>
        <p:spPr>
          <a:xfrm>
            <a:off x="9086850" y="3352800"/>
            <a:ext cx="2019300" cy="990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475467"/>
                </a:solidFill>
              </a:defRPr>
            </a:pPr>
            <a:r>
              <a:rPr sz="1575" b="0">
                <a:solidFill>
                  <a:srgbClr val="475467"/>
                </a:solidFill>
              </a:rPr>
              <a:t>Follow the claim back to original evidence.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8E59AB-8DE9-41F1-9D68-663D4A27D4F1}"/>
              </a:ext>
            </a:extLst>
          </p:cNvPr>
          <p:cNvSpPr>
            <a:spLocks noGrp="1"/>
          </p:cNvSpPr>
          <p:nvPr/>
        </p:nvSpPr>
        <p:spPr>
          <a:xfrm>
            <a:off x="1352550" y="5295899"/>
            <a:ext cx="9486900" cy="11334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875" b="1">
                <a:solidFill>
                  <a:srgbClr val="101828"/>
                </a:solidFill>
              </a:defRPr>
            </a:pPr>
            <a:r>
              <a:rPr sz="2800" b="1" dirty="0">
                <a:solidFill>
                  <a:schemeClr val="accent3"/>
                </a:solidFill>
              </a:rPr>
              <a:t>Reading “about” a source is often faster than reading every word “within” it.</a:t>
            </a:r>
          </a:p>
        </p:txBody>
      </p:sp>
    </p:spTree>
    <p:extLst>
      <p:ext uri="{BB962C8B-B14F-4D97-AF65-F5344CB8AC3E}">
        <p14:creationId xmlns:p14="http://schemas.microsoft.com/office/powerpoint/2010/main" val="3910407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6682410-3D19-45B8-A7F7-9A46A1E86073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 sz="36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AE190E9-7531-43F5-9A66-8BFB88F9399E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1400" b="1">
                <a:solidFill>
                  <a:srgbClr val="475467"/>
                </a:solidFill>
              </a:rPr>
              <a:t>21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E15F1C7-3ACA-49EE-9108-6E7E13BE165D}"/>
              </a:ext>
            </a:extLst>
          </p:cNvPr>
          <p:cNvSpPr>
            <a:spLocks noGrp="1"/>
          </p:cNvSpPr>
          <p:nvPr/>
        </p:nvSpPr>
        <p:spPr>
          <a:xfrm>
            <a:off x="1524000" y="530802"/>
            <a:ext cx="9220200" cy="389082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100" b="1">
                <a:solidFill>
                  <a:srgbClr val="101828"/>
                </a:solidFill>
              </a:defRPr>
            </a:pPr>
            <a:r>
              <a:rPr sz="4400" b="1" dirty="0">
                <a:solidFill>
                  <a:schemeClr val="tx1">
                    <a:lumMod val="95000"/>
                  </a:schemeClr>
                </a:solidFill>
              </a:rPr>
              <a:t>Before you use or share a source, ask: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790EEE-B039-4F15-9C42-9C40F62E1CD7}"/>
              </a:ext>
            </a:extLst>
          </p:cNvPr>
          <p:cNvSpPr>
            <a:spLocks noGrp="1"/>
          </p:cNvSpPr>
          <p:nvPr/>
        </p:nvSpPr>
        <p:spPr>
          <a:xfrm>
            <a:off x="333375" y="1977159"/>
            <a:ext cx="23812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025" b="1">
                <a:solidFill>
                  <a:srgbClr val="2E90FA"/>
                </a:solidFill>
              </a:defRPr>
            </a:pPr>
            <a:endParaRPr sz="4000" b="1" dirty="0">
              <a:solidFill>
                <a:srgbClr val="2E90FA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67BDBF-F3C2-48A7-80BA-3F675AD9FC7D}"/>
              </a:ext>
            </a:extLst>
          </p:cNvPr>
          <p:cNvSpPr>
            <a:spLocks noGrp="1"/>
          </p:cNvSpPr>
          <p:nvPr/>
        </p:nvSpPr>
        <p:spPr>
          <a:xfrm>
            <a:off x="3600450" y="2590223"/>
            <a:ext cx="23812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025" b="1">
                <a:solidFill>
                  <a:srgbClr val="0E9384"/>
                </a:solidFill>
              </a:defRPr>
            </a:pPr>
            <a:endParaRPr sz="4000" b="1" dirty="0">
              <a:solidFill>
                <a:srgbClr val="0E9384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41E784-0FBD-4330-BC69-67866166D219}"/>
              </a:ext>
            </a:extLst>
          </p:cNvPr>
          <p:cNvSpPr>
            <a:spLocks noGrp="1"/>
          </p:cNvSpPr>
          <p:nvPr/>
        </p:nvSpPr>
        <p:spPr>
          <a:xfrm>
            <a:off x="6632864" y="2543752"/>
            <a:ext cx="23812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025" b="1">
                <a:solidFill>
                  <a:srgbClr val="1849A9"/>
                </a:solidFill>
              </a:defRPr>
            </a:pPr>
            <a:endParaRPr sz="4000" b="1" dirty="0">
              <a:solidFill>
                <a:srgbClr val="1849A9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4707821-AF90-4670-8FF4-FE90279CA978}"/>
              </a:ext>
            </a:extLst>
          </p:cNvPr>
          <p:cNvSpPr>
            <a:spLocks noGrp="1"/>
          </p:cNvSpPr>
          <p:nvPr/>
        </p:nvSpPr>
        <p:spPr>
          <a:xfrm>
            <a:off x="9332768" y="2000250"/>
            <a:ext cx="2381250" cy="476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025" b="1">
                <a:solidFill>
                  <a:srgbClr val="F79009"/>
                </a:solidFill>
              </a:defRPr>
            </a:pPr>
            <a:endParaRPr sz="4000" b="1" dirty="0">
              <a:solidFill>
                <a:srgbClr val="F79009"/>
              </a:solidFill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00078066-76A4-D8FE-81CA-91265D73D8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8487054"/>
              </p:ext>
            </p:extLst>
          </p:nvPr>
        </p:nvGraphicFramePr>
        <p:xfrm>
          <a:off x="685799" y="725343"/>
          <a:ext cx="11172825" cy="6132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843742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Rectangle 62">
            <a:extLst>
              <a:ext uri="{FF2B5EF4-FFF2-40B4-BE49-F238E27FC236}">
                <a16:creationId xmlns:a16="http://schemas.microsoft.com/office/drawing/2014/main" id="{A51E45DF-945F-18F0-2479-426B40EEEB8F}"/>
              </a:ext>
            </a:extLst>
          </p:cNvPr>
          <p:cNvSpPr>
            <a:spLocks noGrp="1"/>
          </p:cNvSpPr>
          <p:nvPr/>
        </p:nvSpPr>
        <p:spPr>
          <a:xfrm>
            <a:off x="4197096" y="118872"/>
            <a:ext cx="7309104" cy="1081278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lang="en-GB" sz="2800" b="1" dirty="0">
                <a:solidFill>
                  <a:srgbClr val="101828"/>
                </a:solidFill>
              </a:rPr>
              <a:t>Communicate what you found: </a:t>
            </a:r>
            <a:r>
              <a:rPr sz="2800" b="1" dirty="0">
                <a:solidFill>
                  <a:srgbClr val="101828"/>
                </a:solidFill>
              </a:rPr>
              <a:t>A strong claim is clear, cautious and traceable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257AAEA7-9631-AC6A-8B67-31CCE1263FA3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1000" b="1">
                <a:solidFill>
                  <a:srgbClr val="475467"/>
                </a:solidFill>
              </a:rPr>
              <a:t>15</a:t>
            </a: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B3817CC3-E045-D8D8-F3F4-EAB6A8EF1B02}"/>
              </a:ext>
            </a:extLst>
          </p:cNvPr>
          <p:cNvSpPr>
            <a:spLocks noGrp="1"/>
          </p:cNvSpPr>
          <p:nvPr/>
        </p:nvSpPr>
        <p:spPr>
          <a:xfrm>
            <a:off x="4059174" y="1714309"/>
            <a:ext cx="2095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2E90FA"/>
                </a:solidFill>
              </a:defRPr>
            </a:pPr>
            <a:r>
              <a:rPr sz="2000" b="1" dirty="0">
                <a:solidFill>
                  <a:srgbClr val="2E90FA"/>
                </a:solidFill>
              </a:rPr>
              <a:t>1  CLAIM</a:t>
            </a: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06D1F7C0-8294-1268-3BBD-9F32210A9176}"/>
              </a:ext>
            </a:extLst>
          </p:cNvPr>
          <p:cNvSpPr>
            <a:spLocks noGrp="1"/>
          </p:cNvSpPr>
          <p:nvPr/>
        </p:nvSpPr>
        <p:spPr>
          <a:xfrm>
            <a:off x="6096000" y="1714500"/>
            <a:ext cx="379084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101828"/>
                </a:solidFill>
              </a:defRPr>
            </a:pPr>
            <a:r>
              <a:rPr b="0" dirty="0">
                <a:solidFill>
                  <a:srgbClr val="101828"/>
                </a:solidFill>
              </a:rPr>
              <a:t>State the key point in your own words.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601C2E3-2907-614D-9F00-85205ECBA62F}"/>
              </a:ext>
            </a:extLst>
          </p:cNvPr>
          <p:cNvSpPr>
            <a:spLocks noGrp="1"/>
          </p:cNvSpPr>
          <p:nvPr/>
        </p:nvSpPr>
        <p:spPr>
          <a:xfrm>
            <a:off x="4059174" y="2624138"/>
            <a:ext cx="2095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0E9384"/>
                </a:solidFill>
              </a:defRPr>
            </a:pPr>
            <a:r>
              <a:rPr sz="2000" b="1" dirty="0">
                <a:solidFill>
                  <a:srgbClr val="0E9384"/>
                </a:solidFill>
              </a:rPr>
              <a:t>2  EVIDENCE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21473702-D6A7-9C78-C2AE-67447C5494B6}"/>
              </a:ext>
            </a:extLst>
          </p:cNvPr>
          <p:cNvSpPr>
            <a:spLocks noGrp="1"/>
          </p:cNvSpPr>
          <p:nvPr/>
        </p:nvSpPr>
        <p:spPr>
          <a:xfrm>
            <a:off x="6096000" y="2624138"/>
            <a:ext cx="7048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101828"/>
                </a:solidFill>
              </a:defRPr>
            </a:pPr>
            <a:r>
              <a:rPr b="0" dirty="0">
                <a:solidFill>
                  <a:srgbClr val="101828"/>
                </a:solidFill>
              </a:rPr>
              <a:t>Name the source and the evidence supporting the point.</a:t>
            </a: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A1EACAA-EEC4-EA01-6C03-77FF6F16A1B2}"/>
              </a:ext>
            </a:extLst>
          </p:cNvPr>
          <p:cNvSpPr>
            <a:spLocks noGrp="1"/>
          </p:cNvSpPr>
          <p:nvPr/>
        </p:nvSpPr>
        <p:spPr>
          <a:xfrm>
            <a:off x="4059174" y="3500438"/>
            <a:ext cx="2095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849A9"/>
                </a:solidFill>
              </a:defRPr>
            </a:pPr>
            <a:r>
              <a:rPr sz="2000" b="1" dirty="0">
                <a:solidFill>
                  <a:srgbClr val="1849A9"/>
                </a:solidFill>
              </a:rPr>
              <a:t>3  MEANING</a:t>
            </a:r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F999300B-7B21-9B97-38CD-B194DAAA8B96}"/>
              </a:ext>
            </a:extLst>
          </p:cNvPr>
          <p:cNvSpPr>
            <a:spLocks noGrp="1"/>
          </p:cNvSpPr>
          <p:nvPr/>
        </p:nvSpPr>
        <p:spPr>
          <a:xfrm>
            <a:off x="6075426" y="3462337"/>
            <a:ext cx="7048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101828"/>
                </a:solidFill>
              </a:defRPr>
            </a:pPr>
            <a:r>
              <a:rPr b="0" dirty="0">
                <a:solidFill>
                  <a:srgbClr val="101828"/>
                </a:solidFill>
              </a:rPr>
              <a:t>Explain why it matters for the person, practice or assignment.</a:t>
            </a:r>
          </a:p>
        </p:txBody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AE838F54-24A8-1C16-75CB-A1C9EEE095A0}"/>
              </a:ext>
            </a:extLst>
          </p:cNvPr>
          <p:cNvSpPr>
            <a:spLocks noGrp="1"/>
          </p:cNvSpPr>
          <p:nvPr/>
        </p:nvSpPr>
        <p:spPr>
          <a:xfrm>
            <a:off x="4197096" y="4410075"/>
            <a:ext cx="2095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F79009"/>
                </a:solidFill>
              </a:defRPr>
            </a:pPr>
            <a:r>
              <a:rPr sz="2000" b="1" dirty="0">
                <a:solidFill>
                  <a:srgbClr val="F79009"/>
                </a:solidFill>
              </a:rPr>
              <a:t>4  LIMIT</a:t>
            </a: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69DB5714-480A-4AE6-3C63-FE73991CC9B6}"/>
              </a:ext>
            </a:extLst>
          </p:cNvPr>
          <p:cNvSpPr>
            <a:spLocks noGrp="1"/>
          </p:cNvSpPr>
          <p:nvPr/>
        </p:nvSpPr>
        <p:spPr>
          <a:xfrm>
            <a:off x="6096000" y="4319397"/>
            <a:ext cx="70485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650" b="0">
                <a:solidFill>
                  <a:srgbClr val="101828"/>
                </a:solidFill>
              </a:defRPr>
            </a:pPr>
            <a:r>
              <a:rPr b="0" dirty="0">
                <a:solidFill>
                  <a:srgbClr val="101828"/>
                </a:solidFill>
              </a:rPr>
              <a:t>Acknowledge uncertainty, scope or missing evidence.</a:t>
            </a:r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4079DA9C-612B-73D5-C81D-08A2DD578B32}"/>
              </a:ext>
            </a:extLst>
          </p:cNvPr>
          <p:cNvSpPr>
            <a:spLocks noGrp="1"/>
          </p:cNvSpPr>
          <p:nvPr/>
        </p:nvSpPr>
        <p:spPr>
          <a:xfrm>
            <a:off x="4076700" y="5814631"/>
            <a:ext cx="7429500" cy="400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1800" b="1">
                <a:solidFill>
                  <a:srgbClr val="475467"/>
                </a:solidFill>
              </a:defRPr>
            </a:pPr>
            <a:r>
              <a:rPr lang="en-GB" sz="2000" b="1" dirty="0">
                <a:solidFill>
                  <a:srgbClr val="475467"/>
                </a:solidFill>
              </a:rPr>
              <a:t>(</a:t>
            </a:r>
            <a:r>
              <a:rPr sz="2000" b="1" dirty="0">
                <a:solidFill>
                  <a:srgbClr val="475467"/>
                </a:solidFill>
              </a:rPr>
              <a:t>NHS England</a:t>
            </a:r>
            <a:r>
              <a:rPr lang="en-GB" sz="2000" b="1" dirty="0">
                <a:solidFill>
                  <a:srgbClr val="475467"/>
                </a:solidFill>
              </a:rPr>
              <a:t>, </a:t>
            </a:r>
            <a:r>
              <a:rPr sz="2000" b="1" dirty="0">
                <a:solidFill>
                  <a:srgbClr val="475467"/>
                </a:solidFill>
              </a:rPr>
              <a:t>2020)</a:t>
            </a:r>
          </a:p>
        </p:txBody>
      </p:sp>
    </p:spTree>
    <p:extLst>
      <p:ext uri="{BB962C8B-B14F-4D97-AF65-F5344CB8AC3E}">
        <p14:creationId xmlns:p14="http://schemas.microsoft.com/office/powerpoint/2010/main" val="1840677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2A525E95-502D-4F6D-88D5-5826EFEB9DC7}"/>
              </a:ext>
            </a:extLst>
          </p:cNvPr>
          <p:cNvSpPr>
            <a:spLocks noGrp="1"/>
          </p:cNvSpPr>
          <p:nvPr/>
        </p:nvSpPr>
        <p:spPr>
          <a:xfrm>
            <a:off x="685800" y="6477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sz="3200" b="1" dirty="0">
                <a:solidFill>
                  <a:schemeClr val="tx1">
                    <a:lumMod val="95000"/>
                  </a:schemeClr>
                </a:solidFill>
              </a:rPr>
              <a:t>Referencing shows where an idea came from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9262FF6-C149-4CA5-9A20-5BD9721E9700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CA2F42-225F-45CB-8413-FF967450965D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rgbClr val="475467"/>
                </a:solidFill>
              </a:rPr>
              <a:t>16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97122CE-07A1-4304-B9D8-12D58DB6B910}"/>
              </a:ext>
            </a:extLst>
          </p:cNvPr>
          <p:cNvSpPr>
            <a:spLocks noGrp="1"/>
          </p:cNvSpPr>
          <p:nvPr/>
        </p:nvSpPr>
        <p:spPr>
          <a:xfrm>
            <a:off x="819150" y="1752600"/>
            <a:ext cx="38100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1849A9"/>
                </a:solidFill>
              </a:defRPr>
            </a:pPr>
            <a:r>
              <a:rPr sz="1800" b="1" dirty="0">
                <a:solidFill>
                  <a:srgbClr val="1849A9"/>
                </a:solidFill>
              </a:rPr>
              <a:t>IN YOUR SENTENCE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760C9E2-CC09-4387-BFA3-AAC875982AC5}"/>
              </a:ext>
            </a:extLst>
          </p:cNvPr>
          <p:cNvSpPr>
            <a:spLocks noGrp="1"/>
          </p:cNvSpPr>
          <p:nvPr/>
        </p:nvSpPr>
        <p:spPr>
          <a:xfrm>
            <a:off x="781050" y="2247900"/>
            <a:ext cx="4686300" cy="10668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0C39BEA-0484-49D0-9E77-32D3654196E0}"/>
              </a:ext>
            </a:extLst>
          </p:cNvPr>
          <p:cNvSpPr>
            <a:spLocks noGrp="1"/>
          </p:cNvSpPr>
          <p:nvPr/>
        </p:nvSpPr>
        <p:spPr>
          <a:xfrm>
            <a:off x="1009650" y="2400300"/>
            <a:ext cx="4229100" cy="7810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01828"/>
                </a:solidFill>
              </a:defRPr>
            </a:pPr>
            <a:r>
              <a:rPr sz="1575" b="0">
                <a:solidFill>
                  <a:srgbClr val="101828"/>
                </a:solidFill>
              </a:rPr>
              <a:t>Information literacy involves critical and balanced judgement (CILIP Information Literacy Group, 2018).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56A3578-97C5-4CD9-9E4D-829CDCB25BFC}"/>
              </a:ext>
            </a:extLst>
          </p:cNvPr>
          <p:cNvSpPr>
            <a:spLocks noGrp="1"/>
          </p:cNvSpPr>
          <p:nvPr/>
        </p:nvSpPr>
        <p:spPr>
          <a:xfrm>
            <a:off x="6134100" y="1752600"/>
            <a:ext cx="43815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800" b="1">
                <a:solidFill>
                  <a:srgbClr val="0E9384"/>
                </a:solidFill>
              </a:defRPr>
            </a:pPr>
            <a:r>
              <a:rPr sz="1800" b="1">
                <a:solidFill>
                  <a:srgbClr val="0E9384"/>
                </a:solidFill>
              </a:rPr>
              <a:t>IN THE REFERENCE LIST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1A2EF33-F45A-4D02-9A21-337D8AE142E6}"/>
              </a:ext>
            </a:extLst>
          </p:cNvPr>
          <p:cNvSpPr>
            <a:spLocks noGrp="1"/>
          </p:cNvSpPr>
          <p:nvPr/>
        </p:nvSpPr>
        <p:spPr>
          <a:xfrm>
            <a:off x="6096000" y="2247900"/>
            <a:ext cx="4857750" cy="177165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62DE02-1BD3-4100-9D36-C8344A7D5E9A}"/>
              </a:ext>
            </a:extLst>
          </p:cNvPr>
          <p:cNvSpPr>
            <a:spLocks noGrp="1"/>
          </p:cNvSpPr>
          <p:nvPr/>
        </p:nvSpPr>
        <p:spPr>
          <a:xfrm>
            <a:off x="6324600" y="2400300"/>
            <a:ext cx="4400550" cy="1466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350" b="0">
                <a:solidFill>
                  <a:srgbClr val="101828"/>
                </a:solidFill>
              </a:defRPr>
            </a:pPr>
            <a:r>
              <a:rPr sz="1350" b="0" dirty="0">
                <a:solidFill>
                  <a:srgbClr val="101828"/>
                </a:solidFill>
              </a:rPr>
              <a:t>CILIP Information Literacy Group (2018) CILIP definition of information literacy. Available at: https://infolit.org.uk/ILdefinitionCILIP2018.pdf (Accessed: 27 August 2026).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2BE3B9-4CA4-4D00-9079-D3E2F640865E}"/>
              </a:ext>
            </a:extLst>
          </p:cNvPr>
          <p:cNvSpPr>
            <a:spLocks noGrp="1"/>
          </p:cNvSpPr>
          <p:nvPr/>
        </p:nvSpPr>
        <p:spPr>
          <a:xfrm>
            <a:off x="1127760" y="4799076"/>
            <a:ext cx="9296400" cy="609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100" b="1">
                <a:solidFill>
                  <a:srgbClr val="101828"/>
                </a:solidFill>
              </a:defRPr>
            </a:pPr>
            <a:r>
              <a:rPr sz="2800" b="1" dirty="0">
                <a:solidFill>
                  <a:schemeClr val="accent3"/>
                </a:solidFill>
              </a:rPr>
              <a:t>Paraphrase the idea, cite the author and year, then give full details at the end.</a:t>
            </a:r>
            <a:endParaRPr lang="en-GB" sz="2800" b="1" dirty="0">
              <a:solidFill>
                <a:schemeClr val="accent3"/>
              </a:solidFill>
            </a:endParaRPr>
          </a:p>
          <a:p>
            <a:pPr algn="ctr">
              <a:defRPr sz="2100" b="1">
                <a:solidFill>
                  <a:srgbClr val="101828"/>
                </a:solidFill>
              </a:defRPr>
            </a:pPr>
            <a:r>
              <a:rPr lang="en-GB" sz="2800" b="1" dirty="0">
                <a:solidFill>
                  <a:schemeClr val="accent3"/>
                </a:solidFill>
              </a:rPr>
              <a:t>You will be covering how to reference in your academic skills module.</a:t>
            </a:r>
            <a:endParaRPr sz="2800" b="1" dirty="0"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476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B504C8-7FCB-8D17-0168-AC0CFE1AA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2AFC0D9-B5A0-5FC2-AF5E-1BD85207BB5B}"/>
              </a:ext>
            </a:extLst>
          </p:cNvPr>
          <p:cNvSpPr>
            <a:spLocks noGrp="1"/>
          </p:cNvSpPr>
          <p:nvPr/>
        </p:nvSpPr>
        <p:spPr>
          <a:xfrm>
            <a:off x="4690872" y="1499616"/>
            <a:ext cx="6777228" cy="4937760"/>
          </a:xfrm>
          <a:prstGeom prst="rect">
            <a:avLst/>
          </a:prstGeom>
          <a:solidFill>
            <a:srgbClr val="D1E9FF"/>
          </a:solidFill>
          <a:ln w="0">
            <a:noFill/>
            <a:prstDash val="solid"/>
          </a:ln>
        </p:spPr>
        <p:txBody>
          <a:bodyPr/>
          <a:lstStyle/>
          <a:p>
            <a:pPr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You are preparing a 150-word information note for a family carer: “Can St John’s wort be taken safely with prescribed medicines?”</a:t>
            </a: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  <a:p>
            <a:pPr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Work in small groups to complete the following tasks:</a:t>
            </a: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Evaluate each of the sources using CRAAP.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Agree which sources to accept or reject and rationalise your choice.</a:t>
            </a:r>
          </a:p>
          <a:p>
            <a:pPr marL="285750" indent="-285750">
              <a:buFont typeface="Arial" panose="020B0604020202020204" pitchFamily="34" charset="0"/>
              <a:buChar char="•"/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Write a short paragraph for the family carer, which </a:t>
            </a:r>
          </a:p>
          <a:p>
            <a:pPr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-makes a relevant claim.</a:t>
            </a:r>
          </a:p>
          <a:p>
            <a:pPr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-Shows its evidence base.</a:t>
            </a:r>
          </a:p>
          <a:p>
            <a:pPr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-Explains its meaning</a:t>
            </a:r>
          </a:p>
          <a:p>
            <a:pPr>
              <a:defRPr sz="1800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-Includes one in-text citation.</a:t>
            </a: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  <a:p>
            <a:pPr algn="ctr">
              <a:defRPr sz="1800" b="1">
                <a:solidFill>
                  <a:srgbClr val="101828"/>
                </a:solidFill>
              </a:defRPr>
            </a:pPr>
            <a:r>
              <a:rPr lang="en-GB" b="1" i="1" dirty="0">
                <a:solidFill>
                  <a:srgbClr val="101828"/>
                </a:solidFill>
              </a:rPr>
              <a:t>A worksheet will be provided to support you.</a:t>
            </a: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  <a:p>
            <a:pPr>
              <a:defRPr sz="1800" b="1">
                <a:solidFill>
                  <a:srgbClr val="101828"/>
                </a:solidFill>
              </a:defRPr>
            </a:pPr>
            <a:endParaRPr lang="en-GB" b="1" dirty="0">
              <a:solidFill>
                <a:srgbClr val="101828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71AD66-E0D7-C2C6-3C17-010D2F8767E3}"/>
              </a:ext>
            </a:extLst>
          </p:cNvPr>
          <p:cNvSpPr txBox="1"/>
          <p:nvPr/>
        </p:nvSpPr>
        <p:spPr>
          <a:xfrm>
            <a:off x="5455920" y="557784"/>
            <a:ext cx="498405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Group work activity</a:t>
            </a:r>
          </a:p>
        </p:txBody>
      </p:sp>
    </p:spTree>
    <p:extLst>
      <p:ext uri="{BB962C8B-B14F-4D97-AF65-F5344CB8AC3E}">
        <p14:creationId xmlns:p14="http://schemas.microsoft.com/office/powerpoint/2010/main" val="1488169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9DF6CDE-445A-5FEE-2DE2-C30B49BD6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4182" y="280987"/>
            <a:ext cx="9342582" cy="1189038"/>
          </a:xfrm>
        </p:spPr>
        <p:txBody>
          <a:bodyPr anchor="t">
            <a:normAutofit/>
          </a:bodyPr>
          <a:lstStyle/>
          <a:p>
            <a:r>
              <a:rPr lang="en-GB" sz="4400" dirty="0"/>
              <a:t>Which source would you trust?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2956E2-8C9E-D027-FF43-998AB0C13902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81DDD8C-870A-E1CB-604E-91FB7B55F6B1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1000" b="1">
                <a:solidFill>
                  <a:srgbClr val="475467"/>
                </a:solidFill>
              </a:rPr>
              <a:t>18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B75D0C9-1440-D218-AB4C-3CC112695C40}"/>
              </a:ext>
            </a:extLst>
          </p:cNvPr>
          <p:cNvSpPr>
            <a:spLocks noGrp="1"/>
          </p:cNvSpPr>
          <p:nvPr/>
        </p:nvSpPr>
        <p:spPr>
          <a:xfrm>
            <a:off x="666750" y="1657350"/>
            <a:ext cx="3429000" cy="3810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495D04-C598-31BE-CF0F-DEBE33216470}"/>
              </a:ext>
            </a:extLst>
          </p:cNvPr>
          <p:cNvSpPr>
            <a:spLocks noGrp="1"/>
          </p:cNvSpPr>
          <p:nvPr/>
        </p:nvSpPr>
        <p:spPr>
          <a:xfrm>
            <a:off x="666750" y="1657350"/>
            <a:ext cx="3429000" cy="85725"/>
          </a:xfrm>
          <a:prstGeom prst="rect">
            <a:avLst/>
          </a:prstGeom>
          <a:solidFill>
            <a:srgbClr val="D92D20"/>
          </a:solidFill>
          <a:ln w="0">
            <a:noFill/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B00A0A7-151D-84D5-F2B8-46FDDE398053}"/>
              </a:ext>
            </a:extLst>
          </p:cNvPr>
          <p:cNvSpPr>
            <a:spLocks noGrp="1"/>
          </p:cNvSpPr>
          <p:nvPr/>
        </p:nvSpPr>
        <p:spPr>
          <a:xfrm>
            <a:off x="895350" y="1924050"/>
            <a:ext cx="29718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D92D20"/>
                </a:solidFill>
              </a:defRPr>
            </a:pPr>
            <a:r>
              <a:rPr sz="1600" b="1" dirty="0">
                <a:solidFill>
                  <a:srgbClr val="D92D20"/>
                </a:solidFill>
              </a:rPr>
              <a:t>SOURCE A • SOCIAL POST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C668E61-77F4-3668-684F-88C1575F088E}"/>
              </a:ext>
            </a:extLst>
          </p:cNvPr>
          <p:cNvSpPr>
            <a:spLocks noGrp="1"/>
          </p:cNvSpPr>
          <p:nvPr/>
        </p:nvSpPr>
        <p:spPr>
          <a:xfrm>
            <a:off x="895350" y="2609850"/>
            <a:ext cx="2971800" cy="2400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@NaturalHealthNow • posted yesterday</a:t>
            </a:r>
          </a:p>
          <a:p>
            <a:endParaRPr sz="1600" b="0" dirty="0">
              <a:solidFill>
                <a:srgbClr val="101828"/>
              </a:solidFill>
            </a:endParaRPr>
          </a:p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“St John’s wort is natural, so it is safe with all medicines.”</a:t>
            </a:r>
          </a:p>
          <a:p>
            <a:endParaRPr sz="1600" b="0" dirty="0">
              <a:solidFill>
                <a:srgbClr val="101828"/>
              </a:solidFill>
            </a:endParaRPr>
          </a:p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0" dirty="0">
                <a:solidFill>
                  <a:srgbClr val="101828"/>
                </a:solidFill>
              </a:rPr>
              <a:t>No author qualifications. Links to a shop selling supplements.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FF7955-3BC2-BE21-069C-30907F57F22E}"/>
              </a:ext>
            </a:extLst>
          </p:cNvPr>
          <p:cNvSpPr>
            <a:spLocks noGrp="1"/>
          </p:cNvSpPr>
          <p:nvPr/>
        </p:nvSpPr>
        <p:spPr>
          <a:xfrm>
            <a:off x="4238625" y="1657350"/>
            <a:ext cx="3429000" cy="3810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5D199FB9-C3F5-D383-7E04-2CA35201A28A}"/>
              </a:ext>
            </a:extLst>
          </p:cNvPr>
          <p:cNvSpPr>
            <a:spLocks noGrp="1"/>
          </p:cNvSpPr>
          <p:nvPr/>
        </p:nvSpPr>
        <p:spPr>
          <a:xfrm>
            <a:off x="4238625" y="1647825"/>
            <a:ext cx="3429000" cy="85725"/>
          </a:xfrm>
          <a:prstGeom prst="rect">
            <a:avLst/>
          </a:prstGeom>
          <a:solidFill>
            <a:srgbClr val="0E9384"/>
          </a:solidFill>
          <a:ln w="0">
            <a:noFill/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3B63FB2-D242-AE79-8DE7-7A1285CA4B7C}"/>
              </a:ext>
            </a:extLst>
          </p:cNvPr>
          <p:cNvSpPr>
            <a:spLocks noGrp="1"/>
          </p:cNvSpPr>
          <p:nvPr/>
        </p:nvSpPr>
        <p:spPr>
          <a:xfrm>
            <a:off x="4467225" y="1924050"/>
            <a:ext cx="29718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0E9384"/>
                </a:solidFill>
              </a:defRPr>
            </a:pPr>
            <a:r>
              <a:rPr sz="1600" b="1">
                <a:solidFill>
                  <a:srgbClr val="0E9384"/>
                </a:solidFill>
              </a:rPr>
              <a:t>SOURCE B • NHS WEBPAGE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9E1DA0E-F06D-EF46-1D6A-23ECF5F6A42C}"/>
              </a:ext>
            </a:extLst>
          </p:cNvPr>
          <p:cNvSpPr>
            <a:spLocks noGrp="1"/>
          </p:cNvSpPr>
          <p:nvPr/>
        </p:nvSpPr>
        <p:spPr>
          <a:xfrm>
            <a:off x="4467225" y="2609850"/>
            <a:ext cx="2971800" cy="2400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0">
                <a:solidFill>
                  <a:srgbClr val="101828"/>
                </a:solidFill>
              </a:rPr>
              <a:t>NHS: St John’s wort</a:t>
            </a:r>
          </a:p>
          <a:p>
            <a:endParaRPr sz="1600" b="0">
              <a:solidFill>
                <a:srgbClr val="101828"/>
              </a:solidFill>
            </a:endParaRPr>
          </a:p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0">
                <a:solidFill>
                  <a:srgbClr val="101828"/>
                </a:solidFill>
              </a:rPr>
              <a:t>Named medicine information, safety warnings and interactions. Reviewed 14 March 2025. Links to further medicine guidance.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042A89A-0580-DFD1-216B-6E7B8C0D8BCB}"/>
              </a:ext>
            </a:extLst>
          </p:cNvPr>
          <p:cNvSpPr>
            <a:spLocks noGrp="1"/>
          </p:cNvSpPr>
          <p:nvPr/>
        </p:nvSpPr>
        <p:spPr>
          <a:xfrm>
            <a:off x="7810500" y="1657350"/>
            <a:ext cx="3429000" cy="38100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28A1371-A9F6-1993-F38E-0A63B1827A75}"/>
              </a:ext>
            </a:extLst>
          </p:cNvPr>
          <p:cNvSpPr>
            <a:spLocks noGrp="1"/>
          </p:cNvSpPr>
          <p:nvPr/>
        </p:nvSpPr>
        <p:spPr>
          <a:xfrm>
            <a:off x="7810500" y="1657350"/>
            <a:ext cx="3429000" cy="85725"/>
          </a:xfrm>
          <a:prstGeom prst="rect">
            <a:avLst/>
          </a:prstGeom>
          <a:solidFill>
            <a:srgbClr val="F79009"/>
          </a:solidFill>
          <a:ln w="0">
            <a:noFill/>
            <a:prstDash val="solid"/>
          </a:ln>
        </p:spPr>
        <p:txBody>
          <a:bodyPr/>
          <a:lstStyle/>
          <a:p>
            <a:endParaRPr lang="en-GB" sz="20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D7ECB48-0989-13D0-8FF8-4F625062D4D3}"/>
              </a:ext>
            </a:extLst>
          </p:cNvPr>
          <p:cNvSpPr>
            <a:spLocks noGrp="1"/>
          </p:cNvSpPr>
          <p:nvPr/>
        </p:nvSpPr>
        <p:spPr>
          <a:xfrm>
            <a:off x="8039100" y="1924050"/>
            <a:ext cx="29718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1">
                <a:solidFill>
                  <a:srgbClr val="F79009"/>
                </a:solidFill>
              </a:defRPr>
            </a:pPr>
            <a:r>
              <a:rPr sz="1600" b="1">
                <a:solidFill>
                  <a:srgbClr val="F79009"/>
                </a:solidFill>
              </a:rPr>
              <a:t>SOURCE C • PERSONAL BLOG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60A96CB-3A7A-78DA-F472-741DCC103C56}"/>
              </a:ext>
            </a:extLst>
          </p:cNvPr>
          <p:cNvSpPr>
            <a:spLocks noGrp="1"/>
          </p:cNvSpPr>
          <p:nvPr/>
        </p:nvSpPr>
        <p:spPr>
          <a:xfrm>
            <a:off x="8039100" y="2609850"/>
            <a:ext cx="2971800" cy="2400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0">
                <a:solidFill>
                  <a:srgbClr val="101828"/>
                </a:solidFill>
              </a:rPr>
              <a:t>“My year using St John’s wort”</a:t>
            </a:r>
          </a:p>
          <a:p>
            <a:endParaRPr sz="1600" b="0">
              <a:solidFill>
                <a:srgbClr val="101828"/>
              </a:solidFill>
            </a:endParaRPr>
          </a:p>
          <a:p>
            <a:pPr algn="l">
              <a:defRPr sz="1500" b="0">
                <a:solidFill>
                  <a:srgbClr val="101828"/>
                </a:solidFill>
              </a:defRPr>
            </a:pPr>
            <a:r>
              <a:rPr sz="1600" b="0">
                <a:solidFill>
                  <a:srgbClr val="101828"/>
                </a:solidFill>
              </a:rPr>
              <a:t>A detailed first-person experience. Written in 2021. No references; the writer says it worked for them.</a:t>
            </a:r>
          </a:p>
        </p:txBody>
      </p:sp>
    </p:spTree>
    <p:extLst>
      <p:ext uri="{BB962C8B-B14F-4D97-AF65-F5344CB8AC3E}">
        <p14:creationId xmlns:p14="http://schemas.microsoft.com/office/powerpoint/2010/main" val="13072770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C64195-6F81-5586-0E18-E67A06A0E2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6">
            <a:extLst>
              <a:ext uri="{FF2B5EF4-FFF2-40B4-BE49-F238E27FC236}">
                <a16:creationId xmlns:a16="http://schemas.microsoft.com/office/drawing/2014/main" id="{99936509-4FA2-525A-34AA-674891669F4E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1000" b="1">
                <a:solidFill>
                  <a:srgbClr val="475467"/>
                </a:solidFill>
              </a:rPr>
              <a:t>15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296A72-28AA-BDA9-9E70-20FED2FA7E75}"/>
              </a:ext>
            </a:extLst>
          </p:cNvPr>
          <p:cNvSpPr>
            <a:spLocks noGrp="1"/>
          </p:cNvSpPr>
          <p:nvPr/>
        </p:nvSpPr>
        <p:spPr>
          <a:xfrm>
            <a:off x="4476640" y="119253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sz="2850" b="1" dirty="0">
                <a:solidFill>
                  <a:srgbClr val="101828"/>
                </a:solidFill>
              </a:rPr>
              <a:t>Record a judgement, not just a score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658A75-7EE3-1DF0-5C1B-F3AAC54691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0804806"/>
              </p:ext>
            </p:extLst>
          </p:nvPr>
        </p:nvGraphicFramePr>
        <p:xfrm>
          <a:off x="3926788" y="1059031"/>
          <a:ext cx="8082960" cy="41751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7160">
                  <a:extLst>
                    <a:ext uri="{9D8B030D-6E8A-4147-A177-3AD203B41FA5}">
                      <a16:colId xmlns:a16="http://schemas.microsoft.com/office/drawing/2014/main" val="3458811514"/>
                    </a:ext>
                  </a:extLst>
                </a:gridCol>
                <a:gridCol w="1347160">
                  <a:extLst>
                    <a:ext uri="{9D8B030D-6E8A-4147-A177-3AD203B41FA5}">
                      <a16:colId xmlns:a16="http://schemas.microsoft.com/office/drawing/2014/main" val="14363186"/>
                    </a:ext>
                  </a:extLst>
                </a:gridCol>
                <a:gridCol w="1347160">
                  <a:extLst>
                    <a:ext uri="{9D8B030D-6E8A-4147-A177-3AD203B41FA5}">
                      <a16:colId xmlns:a16="http://schemas.microsoft.com/office/drawing/2014/main" val="3685992801"/>
                    </a:ext>
                  </a:extLst>
                </a:gridCol>
                <a:gridCol w="1347160">
                  <a:extLst>
                    <a:ext uri="{9D8B030D-6E8A-4147-A177-3AD203B41FA5}">
                      <a16:colId xmlns:a16="http://schemas.microsoft.com/office/drawing/2014/main" val="3741974506"/>
                    </a:ext>
                  </a:extLst>
                </a:gridCol>
                <a:gridCol w="1347160">
                  <a:extLst>
                    <a:ext uri="{9D8B030D-6E8A-4147-A177-3AD203B41FA5}">
                      <a16:colId xmlns:a16="http://schemas.microsoft.com/office/drawing/2014/main" val="3647489336"/>
                    </a:ext>
                  </a:extLst>
                </a:gridCol>
                <a:gridCol w="1347160">
                  <a:extLst>
                    <a:ext uri="{9D8B030D-6E8A-4147-A177-3AD203B41FA5}">
                      <a16:colId xmlns:a16="http://schemas.microsoft.com/office/drawing/2014/main" val="175710046"/>
                    </a:ext>
                  </a:extLst>
                </a:gridCol>
              </a:tblGrid>
              <a:tr h="458685">
                <a:tc>
                  <a:txBody>
                    <a:bodyPr/>
                    <a:lstStyle/>
                    <a:p>
                      <a:r>
                        <a:rPr lang="en-GB" dirty="0"/>
                        <a:t>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Currency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Relevance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Accuracy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Purpose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1542719"/>
                  </a:ext>
                </a:extLst>
              </a:tr>
              <a:tr h="1238818"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2721691"/>
                  </a:ext>
                </a:extLst>
              </a:tr>
              <a:tr h="1238818">
                <a:tc>
                  <a:txBody>
                    <a:bodyPr/>
                    <a:lstStyle/>
                    <a:p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4521920"/>
                  </a:ext>
                </a:extLst>
              </a:tr>
              <a:tr h="1238818">
                <a:tc>
                  <a:txBody>
                    <a:bodyPr/>
                    <a:lstStyle/>
                    <a:p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839118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826EDCF8-B10E-242C-945F-C5E7EBE1013E}"/>
              </a:ext>
            </a:extLst>
          </p:cNvPr>
          <p:cNvSpPr txBox="1"/>
          <p:nvPr/>
        </p:nvSpPr>
        <p:spPr>
          <a:xfrm>
            <a:off x="4345756" y="5621498"/>
            <a:ext cx="76639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Our choice: </a:t>
            </a:r>
          </a:p>
          <a:p>
            <a:r>
              <a:rPr lang="en-GB" sz="2000" dirty="0">
                <a:solidFill>
                  <a:srgbClr val="002060"/>
                </a:solidFill>
              </a:rPr>
              <a:t>Because: </a:t>
            </a:r>
          </a:p>
          <a:p>
            <a:r>
              <a:rPr lang="en-GB" sz="2000" dirty="0">
                <a:solidFill>
                  <a:srgbClr val="002060"/>
                </a:solidFill>
              </a:rPr>
              <a:t>Any limitations?</a:t>
            </a:r>
          </a:p>
        </p:txBody>
      </p:sp>
    </p:spTree>
    <p:extLst>
      <p:ext uri="{BB962C8B-B14F-4D97-AF65-F5344CB8AC3E}">
        <p14:creationId xmlns:p14="http://schemas.microsoft.com/office/powerpoint/2010/main" val="101044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882DE7-D9F7-B8A0-45AC-5911DDDF54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5C6FD7C-17BF-13A4-E6D8-FCDD984A0F65}"/>
              </a:ext>
            </a:extLst>
          </p:cNvPr>
          <p:cNvSpPr>
            <a:spLocks noGrp="1"/>
          </p:cNvSpPr>
          <p:nvPr/>
        </p:nvSpPr>
        <p:spPr>
          <a:xfrm>
            <a:off x="685800" y="6477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ctr">
              <a:defRPr sz="2850" b="1">
                <a:solidFill>
                  <a:srgbClr val="101828"/>
                </a:solidFill>
              </a:defRPr>
            </a:pPr>
            <a:r>
              <a:rPr lang="en-GB" sz="44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Answer:</a:t>
            </a:r>
            <a:endParaRPr sz="4400" b="1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449BF25-E444-6DF0-A958-EA6C99208BAA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F8B9F6-FD58-B421-9793-6A62404DAB11}"/>
              </a:ext>
            </a:extLst>
          </p:cNvPr>
          <p:cNvSpPr>
            <a:spLocks noGrp="1"/>
          </p:cNvSpPr>
          <p:nvPr/>
        </p:nvSpPr>
        <p:spPr>
          <a:xfrm>
            <a:off x="742950" y="1676400"/>
            <a:ext cx="10477500" cy="971550"/>
          </a:xfrm>
          <a:prstGeom prst="rect">
            <a:avLst/>
          </a:prstGeom>
          <a:solidFill>
            <a:srgbClr val="D1E9FF"/>
          </a:solidFill>
          <a:ln w="0">
            <a:noFill/>
            <a:prstDash val="solid"/>
          </a:ln>
        </p:spPr>
        <p:txBody>
          <a:bodyPr/>
          <a:lstStyle/>
          <a:p>
            <a:pPr>
              <a:defRPr sz="1725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 Best choice: Source B: </a:t>
            </a:r>
          </a:p>
          <a:p>
            <a:pPr>
              <a:defRPr sz="1725" b="1">
                <a:solidFill>
                  <a:srgbClr val="101828"/>
                </a:solidFill>
              </a:defRPr>
            </a:pPr>
            <a:r>
              <a:rPr lang="en-GB" b="1" dirty="0">
                <a:solidFill>
                  <a:srgbClr val="101828"/>
                </a:solidFill>
              </a:rPr>
              <a:t>Current, directly relevant, accountable and designed to provide medicine safety information.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1DF2690-E2E9-38FB-CFF8-A8465BBB9D20}"/>
              </a:ext>
            </a:extLst>
          </p:cNvPr>
          <p:cNvSpPr>
            <a:spLocks noGrp="1"/>
          </p:cNvSpPr>
          <p:nvPr/>
        </p:nvSpPr>
        <p:spPr>
          <a:xfrm>
            <a:off x="742950" y="5010150"/>
            <a:ext cx="10477500" cy="1104900"/>
          </a:xfrm>
          <a:prstGeom prst="rect">
            <a:avLst/>
          </a:prstGeom>
          <a:solidFill>
            <a:srgbClr val="F2F4F7"/>
          </a:solidFill>
          <a:ln w="0">
            <a:noFill/>
            <a:prstDash val="solid"/>
          </a:ln>
        </p:spPr>
        <p:txBody>
          <a:bodyPr/>
          <a:lstStyle/>
          <a:p>
            <a:pPr>
              <a:defRPr sz="1500" b="0">
                <a:solidFill>
                  <a:srgbClr val="101828"/>
                </a:solidFill>
              </a:defRPr>
            </a:pPr>
            <a:r>
              <a:rPr lang="en-GB" dirty="0">
                <a:solidFill>
                  <a:srgbClr val="101828"/>
                </a:solidFill>
              </a:rPr>
              <a:t>Model answer: </a:t>
            </a:r>
            <a:r>
              <a:rPr lang="en-GB" i="1" dirty="0">
                <a:solidFill>
                  <a:srgbClr val="101828"/>
                </a:solidFill>
              </a:rPr>
              <a:t>“The NHS warns that herbal medicines may interact with other medicines (NHS, n.d.). Therefore, a person taking prescribed medication should seek advice from a doctor or pharmacist. The webpage is general guidance, not individual clinical advice”.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9912F05-9307-7327-FAA8-E5BF934E033C}"/>
              </a:ext>
            </a:extLst>
          </p:cNvPr>
          <p:cNvSpPr>
            <a:spLocks noGrp="1"/>
          </p:cNvSpPr>
          <p:nvPr/>
        </p:nvSpPr>
        <p:spPr>
          <a:xfrm>
            <a:off x="742950" y="2809875"/>
            <a:ext cx="10477500" cy="81838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0">
            <a:noFill/>
            <a:prstDash val="solid"/>
          </a:ln>
        </p:spPr>
        <p:txBody>
          <a:bodyPr anchor="ctr"/>
          <a:lstStyle/>
          <a:p>
            <a:pPr algn="l">
              <a:defRPr sz="1575" b="0">
                <a:solidFill>
                  <a:srgbClr val="101828"/>
                </a:solidFill>
              </a:defRPr>
            </a:pPr>
            <a:r>
              <a:rPr lang="en-GB" sz="1575" b="0" dirty="0">
                <a:solidFill>
                  <a:srgbClr val="101828"/>
                </a:solidFill>
              </a:rPr>
              <a:t>Source A: </a:t>
            </a:r>
            <a:r>
              <a:rPr sz="1575" b="0" dirty="0">
                <a:solidFill>
                  <a:srgbClr val="101828"/>
                </a:solidFill>
              </a:rPr>
              <a:t>Reject for this task: </a:t>
            </a:r>
            <a:r>
              <a:rPr lang="en-GB" sz="1575" b="0" dirty="0">
                <a:solidFill>
                  <a:srgbClr val="101828"/>
                </a:solidFill>
              </a:rPr>
              <a:t>N</a:t>
            </a:r>
            <a:r>
              <a:rPr sz="1575" b="0" dirty="0">
                <a:solidFill>
                  <a:srgbClr val="101828"/>
                </a:solidFill>
              </a:rPr>
              <a:t>o relevant authority or evidence, absolute claim, and commercial purpose.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37590C0-E0F8-E67E-2176-19131C640F5A}"/>
              </a:ext>
            </a:extLst>
          </p:cNvPr>
          <p:cNvSpPr>
            <a:spLocks noGrp="1"/>
          </p:cNvSpPr>
          <p:nvPr/>
        </p:nvSpPr>
        <p:spPr>
          <a:xfrm>
            <a:off x="742950" y="3790188"/>
            <a:ext cx="10477500" cy="818388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0">
            <a:noFill/>
            <a:prstDash val="solid"/>
          </a:ln>
        </p:spPr>
        <p:txBody>
          <a:bodyPr anchor="ctr"/>
          <a:lstStyle/>
          <a:p>
            <a:pPr>
              <a:defRPr sz="1575" b="0">
                <a:solidFill>
                  <a:srgbClr val="101828"/>
                </a:solidFill>
              </a:defRPr>
            </a:pPr>
            <a:r>
              <a:rPr lang="en-GB" sz="1575" dirty="0">
                <a:solidFill>
                  <a:srgbClr val="101828"/>
                </a:solidFill>
              </a:rPr>
              <a:t>Source C: Useful only to understand one person’s experience; it cannot establish safety for everyone.</a:t>
            </a:r>
          </a:p>
        </p:txBody>
      </p:sp>
    </p:spTree>
    <p:extLst>
      <p:ext uri="{BB962C8B-B14F-4D97-AF65-F5344CB8AC3E}">
        <p14:creationId xmlns:p14="http://schemas.microsoft.com/office/powerpoint/2010/main" val="1042864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9881B-0F33-DE8A-F0C1-ABD88F2F2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301" y="1359551"/>
            <a:ext cx="9141397" cy="1231106"/>
          </a:xfrm>
        </p:spPr>
        <p:txBody>
          <a:bodyPr/>
          <a:lstStyle/>
          <a:p>
            <a:r>
              <a:rPr lang="en-GB" dirty="0"/>
              <a:t>Provide 3 key points as a summary for the session (What did you learn)</a:t>
            </a:r>
          </a:p>
        </p:txBody>
      </p:sp>
      <p:pic>
        <p:nvPicPr>
          <p:cNvPr id="4" name="Picture 3" descr="Happy Art GIF by commotion.tv">
            <a:extLst>
              <a:ext uri="{FF2B5EF4-FFF2-40B4-BE49-F238E27FC236}">
                <a16:creationId xmlns:a16="http://schemas.microsoft.com/office/drawing/2014/main" id="{BDEEA928-02CE-AE55-D41B-B3BD646B62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707" y="2762654"/>
            <a:ext cx="3388063" cy="3388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781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7DECB36-3571-4AB8-AF39-3A672575D173}"/>
              </a:ext>
            </a:extLst>
          </p:cNvPr>
          <p:cNvSpPr>
            <a:spLocks noGrp="1"/>
          </p:cNvSpPr>
          <p:nvPr/>
        </p:nvSpPr>
        <p:spPr>
          <a:xfrm>
            <a:off x="685800" y="647700"/>
            <a:ext cx="108204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2850" b="1">
                <a:solidFill>
                  <a:srgbClr val="101828"/>
                </a:solidFill>
              </a:defRPr>
            </a:pPr>
            <a:r>
              <a:rPr sz="2850" b="1">
                <a:solidFill>
                  <a:schemeClr val="tx1">
                    <a:lumMod val="95000"/>
                  </a:schemeClr>
                </a:solidFill>
              </a:rPr>
              <a:t>References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0F5B60C-442B-43E4-95FE-FA3344C0D7A7}"/>
              </a:ext>
            </a:extLst>
          </p:cNvPr>
          <p:cNvSpPr>
            <a:spLocks noGrp="1"/>
          </p:cNvSpPr>
          <p:nvPr/>
        </p:nvSpPr>
        <p:spPr>
          <a:xfrm>
            <a:off x="685800" y="1295400"/>
            <a:ext cx="10820400" cy="19050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77F89DD-06FA-424A-BD20-996F7B7C9C59}"/>
              </a:ext>
            </a:extLst>
          </p:cNvPr>
          <p:cNvSpPr>
            <a:spLocks noGrp="1"/>
          </p:cNvSpPr>
          <p:nvPr/>
        </p:nvSpPr>
        <p:spPr>
          <a:xfrm>
            <a:off x="11049000" y="6429375"/>
            <a:ext cx="457200" cy="190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r">
              <a:defRPr sz="900" b="1">
                <a:solidFill>
                  <a:srgbClr val="475467"/>
                </a:solidFill>
              </a:defRPr>
            </a:pPr>
            <a:r>
              <a:rPr sz="900" b="1">
                <a:solidFill>
                  <a:schemeClr val="tx1">
                    <a:lumMod val="95000"/>
                  </a:schemeClr>
                </a:solidFill>
              </a:rPr>
              <a:t>22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84C458-B325-44D2-BE3B-EA77AEDF03BD}"/>
              </a:ext>
            </a:extLst>
          </p:cNvPr>
          <p:cNvSpPr>
            <a:spLocks noGrp="1"/>
          </p:cNvSpPr>
          <p:nvPr/>
        </p:nvSpPr>
        <p:spPr>
          <a:xfrm>
            <a:off x="781050" y="1504950"/>
            <a:ext cx="1047750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75" b="0">
                <a:solidFill>
                  <a:srgbClr val="101828"/>
                </a:solidFill>
              </a:defRPr>
            </a:pPr>
            <a:r>
              <a:rPr sz="1275" b="0">
                <a:solidFill>
                  <a:schemeClr val="tx1">
                    <a:lumMod val="95000"/>
                  </a:schemeClr>
                </a:solidFill>
              </a:rPr>
              <a:t>Blakeslee, S. (2004) ‘The CRAAP Test’, LOEX Quarterly, 31(3), article 4. Available at: https://commons.emich.edu/loexquarterly/vol31/iss3/4/ (Accessed: 27 August 2026).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DDC9C2-4D48-42E1-AD43-2FBACE3F284B}"/>
              </a:ext>
            </a:extLst>
          </p:cNvPr>
          <p:cNvSpPr>
            <a:spLocks noGrp="1"/>
          </p:cNvSpPr>
          <p:nvPr/>
        </p:nvSpPr>
        <p:spPr>
          <a:xfrm>
            <a:off x="781050" y="2152650"/>
            <a:ext cx="103822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4B6F395-5392-44F0-B690-6A50FD9BC32A}"/>
              </a:ext>
            </a:extLst>
          </p:cNvPr>
          <p:cNvSpPr>
            <a:spLocks noGrp="1"/>
          </p:cNvSpPr>
          <p:nvPr/>
        </p:nvSpPr>
        <p:spPr>
          <a:xfrm>
            <a:off x="781050" y="2247900"/>
            <a:ext cx="1047750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75" b="0">
                <a:solidFill>
                  <a:srgbClr val="101828"/>
                </a:solidFill>
              </a:defRPr>
            </a:pPr>
            <a:r>
              <a:rPr sz="1275" b="0">
                <a:solidFill>
                  <a:schemeClr val="tx1">
                    <a:lumMod val="95000"/>
                  </a:schemeClr>
                </a:solidFill>
              </a:rPr>
              <a:t>Caulfield, M. (2019) SIFT (The Four Moves). Available at: https://hapgood.us/2019/06/19/sift-the-four-moves/ (Accessed: 27 August 2026).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4CA177-4897-463A-A4D7-63E5F6CE112D}"/>
              </a:ext>
            </a:extLst>
          </p:cNvPr>
          <p:cNvSpPr>
            <a:spLocks noGrp="1"/>
          </p:cNvSpPr>
          <p:nvPr/>
        </p:nvSpPr>
        <p:spPr>
          <a:xfrm>
            <a:off x="781050" y="2895600"/>
            <a:ext cx="103822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9BE39BE-1BB1-4242-B66B-5A8B7DE4EB29}"/>
              </a:ext>
            </a:extLst>
          </p:cNvPr>
          <p:cNvSpPr>
            <a:spLocks noGrp="1"/>
          </p:cNvSpPr>
          <p:nvPr/>
        </p:nvSpPr>
        <p:spPr>
          <a:xfrm>
            <a:off x="781050" y="2990850"/>
            <a:ext cx="1047750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75" b="0">
                <a:solidFill>
                  <a:srgbClr val="101828"/>
                </a:solidFill>
              </a:defRPr>
            </a:pPr>
            <a:r>
              <a:rPr sz="1275" b="0">
                <a:solidFill>
                  <a:schemeClr val="tx1">
                    <a:lumMod val="95000"/>
                  </a:schemeClr>
                </a:solidFill>
              </a:rPr>
              <a:t>CILIP Information Literacy Group (2018) CILIP definition of information literacy. Available at: https://infolit.org.uk/ILdefinitionCILIP2018.pdf (Accessed: 27 August 2026).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E24D0A4-8E44-43AE-A512-31075C33B3A0}"/>
              </a:ext>
            </a:extLst>
          </p:cNvPr>
          <p:cNvSpPr>
            <a:spLocks noGrp="1"/>
          </p:cNvSpPr>
          <p:nvPr/>
        </p:nvSpPr>
        <p:spPr>
          <a:xfrm>
            <a:off x="781050" y="3638550"/>
            <a:ext cx="103822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2CBC95-0C64-40EF-AE34-C907EDB2E191}"/>
              </a:ext>
            </a:extLst>
          </p:cNvPr>
          <p:cNvSpPr>
            <a:spLocks noGrp="1"/>
          </p:cNvSpPr>
          <p:nvPr/>
        </p:nvSpPr>
        <p:spPr>
          <a:xfrm>
            <a:off x="781050" y="3733800"/>
            <a:ext cx="1047750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75" b="0">
                <a:solidFill>
                  <a:srgbClr val="101828"/>
                </a:solidFill>
              </a:defRPr>
            </a:pPr>
            <a:r>
              <a:rPr sz="1275" b="0">
                <a:solidFill>
                  <a:schemeClr val="tx1">
                    <a:lumMod val="95000"/>
                  </a:schemeClr>
                </a:solidFill>
              </a:rPr>
              <a:t>NHS (n.d.) Herbal medicines. Available at: https://www.nhs.uk/conditions/herbal-medicines/ (Accessed: 27 August 2026).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6DE8B8-CDEC-40AB-B5D0-CE730FAB8FE4}"/>
              </a:ext>
            </a:extLst>
          </p:cNvPr>
          <p:cNvSpPr>
            <a:spLocks noGrp="1"/>
          </p:cNvSpPr>
          <p:nvPr/>
        </p:nvSpPr>
        <p:spPr>
          <a:xfrm>
            <a:off x="781050" y="4381500"/>
            <a:ext cx="103822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88F5FA-1EFD-4C71-84FD-CBCC84D37D94}"/>
              </a:ext>
            </a:extLst>
          </p:cNvPr>
          <p:cNvSpPr>
            <a:spLocks noGrp="1"/>
          </p:cNvSpPr>
          <p:nvPr/>
        </p:nvSpPr>
        <p:spPr>
          <a:xfrm>
            <a:off x="781050" y="4476750"/>
            <a:ext cx="1047750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75" b="0">
                <a:solidFill>
                  <a:srgbClr val="101828"/>
                </a:solidFill>
              </a:defRPr>
            </a:pPr>
            <a:r>
              <a:rPr sz="1275" b="0">
                <a:solidFill>
                  <a:schemeClr val="tx1">
                    <a:lumMod val="95000"/>
                  </a:schemeClr>
                </a:solidFill>
              </a:rPr>
              <a:t>NHS England (2020) NHS chief warns social media is fertile ground for quacks, charlatans and cranks. Available at: https://www.england.nhs.uk/2020/01/nhs-chief-warns-social-media-is-fertile-ground-for-quacks-charlatans-and-cranks/ (Accessed: 27 August 2026).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D2A0432-EA0B-406A-A41B-335EA3760335}"/>
              </a:ext>
            </a:extLst>
          </p:cNvPr>
          <p:cNvSpPr>
            <a:spLocks noGrp="1"/>
          </p:cNvSpPr>
          <p:nvPr/>
        </p:nvSpPr>
        <p:spPr>
          <a:xfrm>
            <a:off x="781050" y="5124450"/>
            <a:ext cx="10382250" cy="9525"/>
          </a:xfrm>
          <a:prstGeom prst="rect">
            <a:avLst/>
          </a:prstGeom>
          <a:solidFill>
            <a:srgbClr val="D0D5DD"/>
          </a:solidFill>
          <a:ln w="0">
            <a:noFill/>
            <a:prstDash val="solid"/>
          </a:ln>
        </p:spPr>
        <p:txBody>
          <a:bodyPr/>
          <a:lstStyle/>
          <a:p>
            <a:endParaRPr lang="en-GB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037CD6-FAAC-4E6C-B53D-DAF512225ADB}"/>
              </a:ext>
            </a:extLst>
          </p:cNvPr>
          <p:cNvSpPr>
            <a:spLocks noGrp="1"/>
          </p:cNvSpPr>
          <p:nvPr/>
        </p:nvSpPr>
        <p:spPr>
          <a:xfrm>
            <a:off x="781050" y="5219700"/>
            <a:ext cx="1047750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ctr"/>
          <a:lstStyle/>
          <a:p>
            <a:pPr algn="l">
              <a:defRPr sz="1275" b="0">
                <a:solidFill>
                  <a:srgbClr val="101828"/>
                </a:solidFill>
              </a:defRPr>
            </a:pPr>
            <a:r>
              <a:rPr sz="1275" b="0">
                <a:solidFill>
                  <a:schemeClr val="tx1">
                    <a:lumMod val="95000"/>
                  </a:schemeClr>
                </a:solidFill>
              </a:rPr>
              <a:t>NHS England Knowledge and Library Services (n.d.) Health information: Misinformation UnMASKED. Available at: https://library.nhs.uk/health-information/ (Accessed: 27 August 2026).</a:t>
            </a:r>
          </a:p>
        </p:txBody>
      </p:sp>
    </p:spTree>
    <p:extLst>
      <p:ext uri="{BB962C8B-B14F-4D97-AF65-F5344CB8AC3E}">
        <p14:creationId xmlns:p14="http://schemas.microsoft.com/office/powerpoint/2010/main" val="577473201"/>
      </p:ext>
    </p:extLst>
  </p:cSld>
  <p:clrMapOvr>
    <a:masterClrMapping/>
  </p:clrMapOvr>
</p:sld>
</file>

<file path=ppt/theme/theme1.xml><?xml version="1.0" encoding="utf-8"?>
<a:theme xmlns:a="http://schemas.openxmlformats.org/drawingml/2006/main" name="2_Office Theme">
  <a:themeElements>
    <a:clrScheme name="Custom 24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264653"/>
      </a:accent1>
      <a:accent2>
        <a:srgbClr val="2A9D8F"/>
      </a:accent2>
      <a:accent3>
        <a:srgbClr val="E9C46A"/>
      </a:accent3>
      <a:accent4>
        <a:srgbClr val="F4A261"/>
      </a:accent4>
      <a:accent5>
        <a:srgbClr val="E76F51"/>
      </a:accent5>
      <a:accent6>
        <a:srgbClr val="FFFFFF"/>
      </a:accent6>
      <a:hlink>
        <a:srgbClr val="FFFFFF"/>
      </a:hlink>
      <a:folHlink>
        <a:srgbClr val="FFFFFF"/>
      </a:folHlink>
    </a:clrScheme>
    <a:fontScheme name="Heritage and History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ack History Month_TM10103076_Win32_LH_v4" id="{5AE25372-5B71-4B3F-A332-C4D84C968E46}" vid="{07F4610E-88B6-4CC8-AAA7-899DFEA9E17B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8A967B1-A0A0-415E-82CC-A85AEE3A679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F89EEA4-141F-4066-B57B-E44468FB3D6E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3CFAAC47-BD84-465D-B982-7A75BCC08F7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Black History Month presentation</Template>
  <TotalTime>75</TotalTime>
  <Words>2148</Words>
  <Application>Microsoft Office PowerPoint</Application>
  <PresentationFormat>Widescreen</PresentationFormat>
  <Paragraphs>313</Paragraphs>
  <Slides>22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Segoe UI</vt:lpstr>
      <vt:lpstr>2_Office Theme</vt:lpstr>
      <vt:lpstr>PowerPoint Presentation</vt:lpstr>
      <vt:lpstr>PowerPoint Presentation</vt:lpstr>
      <vt:lpstr>PowerPoint Presentation</vt:lpstr>
      <vt:lpstr>PowerPoint Presentation</vt:lpstr>
      <vt:lpstr>How close to the source is the evidence?</vt:lpstr>
      <vt:lpstr>PowerPoint Presentation</vt:lpstr>
      <vt:lpstr>PowerPoint Presentation</vt:lpstr>
      <vt:lpstr>PowerPoint Presentation</vt:lpstr>
      <vt:lpstr>Checks 1 and 2:  Currency and Relevance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source would you trust?</vt:lpstr>
      <vt:lpstr>PowerPoint Presentation</vt:lpstr>
      <vt:lpstr>PowerPoint Presentation</vt:lpstr>
      <vt:lpstr>Provide 3 key points as a summary for the session (What did you learn)</vt:lpstr>
      <vt:lpstr>PowerPoint Presentation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Stephanie John</dc:creator>
  <cp:keywords/>
  <dc:description/>
  <cp:lastModifiedBy>Stephanie John</cp:lastModifiedBy>
  <cp:revision>1</cp:revision>
  <dcterms:created xsi:type="dcterms:W3CDTF">2026-08-27T15:25:46Z</dcterms:created>
  <dcterms:modified xsi:type="dcterms:W3CDTF">2026-08-27T16:41:16Z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