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sldIdLst>
    <p:sldId id="256" r:id="rId2"/>
    <p:sldId id="257" r:id="rId3"/>
    <p:sldId id="258" r:id="rId4"/>
    <p:sldId id="268" r:id="rId5"/>
    <p:sldId id="259" r:id="rId6"/>
    <p:sldId id="260" r:id="rId7"/>
    <p:sldId id="261" r:id="rId8"/>
    <p:sldId id="262" r:id="rId9"/>
    <p:sldId id="263"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5" autoAdjust="0"/>
    <p:restoredTop sz="92229" autoAdjust="0"/>
  </p:normalViewPr>
  <p:slideViewPr>
    <p:cSldViewPr snapToGrid="0">
      <p:cViewPr varScale="1">
        <p:scale>
          <a:sx n="76" d="100"/>
          <a:sy n="76" d="100"/>
        </p:scale>
        <p:origin x="850"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tko Malamov" userId="117b26a581e084ba" providerId="LiveId" clId="{D59EFBD5-8830-4215-A669-0D9E59F9A731}"/>
    <pc:docChg chg="custSel modSld">
      <pc:chgData name="Mitko Malamov" userId="117b26a581e084ba" providerId="LiveId" clId="{D59EFBD5-8830-4215-A669-0D9E59F9A731}" dt="2023-07-25T20:38:45.650" v="1" actId="27636"/>
      <pc:docMkLst>
        <pc:docMk/>
      </pc:docMkLst>
      <pc:sldChg chg="modSp mod">
        <pc:chgData name="Mitko Malamov" userId="117b26a581e084ba" providerId="LiveId" clId="{D59EFBD5-8830-4215-A669-0D9E59F9A731}" dt="2023-07-25T20:38:45.650" v="1" actId="27636"/>
        <pc:sldMkLst>
          <pc:docMk/>
          <pc:sldMk cId="1583416122" sldId="257"/>
        </pc:sldMkLst>
        <pc:spChg chg="mod">
          <ac:chgData name="Mitko Malamov" userId="117b26a581e084ba" providerId="LiveId" clId="{D59EFBD5-8830-4215-A669-0D9E59F9A731}" dt="2023-07-25T20:38:45.650" v="1" actId="27636"/>
          <ac:spMkLst>
            <pc:docMk/>
            <pc:sldMk cId="1583416122" sldId="257"/>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6B151A-678C-4E33-A25C-04DB598BFEEF}" type="datetimeFigureOut">
              <a:rPr lang="en-US" smtClean="0"/>
              <a:t>7/25/2023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EDD8C6-E95E-44C5-BB84-0AAB56292F41}" type="slidenum">
              <a:rPr lang="en-US" smtClean="0"/>
              <a:t>‹#›</a:t>
            </a:fld>
            <a:endParaRPr lang="en-US"/>
          </a:p>
        </p:txBody>
      </p:sp>
    </p:spTree>
    <p:extLst>
      <p:ext uri="{BB962C8B-B14F-4D97-AF65-F5344CB8AC3E}">
        <p14:creationId xmlns:p14="http://schemas.microsoft.com/office/powerpoint/2010/main" val="496297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lack of cultural adaptability create various culture various cultural and communication challenges for these organizations. However, there are some intercultural communication theories through the help of which organizations can overcome from these challenges. This presentation is  going to be revolved around a scenario in which an UK based organization is planning to make joint venture with a Chinese company. The aim of this presentation is to highlight the cultural challenges that might need to be faced by that UK based company while making partnership with its new Chinese partner. This presentation will also include some recommendations along with intercultural communication theories to avoid these challenges. This situation can also lead to the failure of the business. </a:t>
            </a:r>
            <a:endParaRPr lang="en-US" dirty="0"/>
          </a:p>
        </p:txBody>
      </p:sp>
      <p:sp>
        <p:nvSpPr>
          <p:cNvPr id="4" name="Slide Number Placeholder 3"/>
          <p:cNvSpPr>
            <a:spLocks noGrp="1"/>
          </p:cNvSpPr>
          <p:nvPr>
            <p:ph type="sldNum" sz="quarter" idx="10"/>
          </p:nvPr>
        </p:nvSpPr>
        <p:spPr/>
        <p:txBody>
          <a:bodyPr/>
          <a:lstStyle/>
          <a:p>
            <a:fld id="{5AEDD8C6-E95E-44C5-BB84-0AAB56292F41}" type="slidenum">
              <a:rPr lang="en-US" smtClean="0"/>
              <a:t>3</a:t>
            </a:fld>
            <a:endParaRPr lang="en-US"/>
          </a:p>
        </p:txBody>
      </p:sp>
    </p:spTree>
    <p:extLst>
      <p:ext uri="{BB962C8B-B14F-4D97-AF65-F5344CB8AC3E}">
        <p14:creationId xmlns:p14="http://schemas.microsoft.com/office/powerpoint/2010/main" val="1158683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EDD8C6-E95E-44C5-BB84-0AAB56292F41}" type="slidenum">
              <a:rPr lang="en-US" smtClean="0"/>
              <a:t>4</a:t>
            </a:fld>
            <a:endParaRPr lang="en-US"/>
          </a:p>
        </p:txBody>
      </p:sp>
    </p:spTree>
    <p:extLst>
      <p:ext uri="{BB962C8B-B14F-4D97-AF65-F5344CB8AC3E}">
        <p14:creationId xmlns:p14="http://schemas.microsoft.com/office/powerpoint/2010/main" val="3870305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b="1" kern="1200" dirty="0">
                <a:solidFill>
                  <a:schemeClr val="tx1"/>
                </a:solidFill>
                <a:effectLst/>
                <a:latin typeface="+mn-lt"/>
                <a:ea typeface="+mn-ea"/>
                <a:cs typeface="+mn-cs"/>
              </a:rPr>
              <a:t>Difficult to understand consumer's attitude:</a:t>
            </a:r>
            <a:r>
              <a:rPr lang="en-GB" sz="1200" kern="1200" dirty="0">
                <a:solidFill>
                  <a:schemeClr val="tx1"/>
                </a:solidFill>
                <a:effectLst/>
                <a:latin typeface="+mn-lt"/>
                <a:ea typeface="+mn-ea"/>
                <a:cs typeface="+mn-cs"/>
              </a:rPr>
              <a:t> If the British company fails to understand the culture prevailing in China then it will be difficult for the former one to effectively fulfil consumer's needs since customs, habits and preferences of consumers remains significantly influenced by country's culture. </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Local business practices: </a:t>
            </a:r>
            <a:r>
              <a:rPr lang="en-GB" sz="1200" kern="1200" dirty="0">
                <a:solidFill>
                  <a:schemeClr val="tx1"/>
                </a:solidFill>
                <a:effectLst/>
                <a:latin typeface="+mn-lt"/>
                <a:ea typeface="+mn-ea"/>
                <a:cs typeface="+mn-cs"/>
              </a:rPr>
              <a:t>International businesses need to have proper understanding of other country's culture otherwise it will be difficult for them to meet the requirements of their stakeholders.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AEDD8C6-E95E-44C5-BB84-0AAB56292F41}" type="slidenum">
              <a:rPr lang="en-US" smtClean="0"/>
              <a:t>5</a:t>
            </a:fld>
            <a:endParaRPr lang="en-US"/>
          </a:p>
        </p:txBody>
      </p:sp>
    </p:spTree>
    <p:extLst>
      <p:ext uri="{BB962C8B-B14F-4D97-AF65-F5344CB8AC3E}">
        <p14:creationId xmlns:p14="http://schemas.microsoft.com/office/powerpoint/2010/main" val="3013009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b="1" kern="1200" dirty="0">
                <a:solidFill>
                  <a:schemeClr val="tx1"/>
                </a:solidFill>
                <a:effectLst/>
                <a:latin typeface="+mn-lt"/>
                <a:ea typeface="+mn-ea"/>
                <a:cs typeface="+mn-cs"/>
              </a:rPr>
              <a:t>Individualism:</a:t>
            </a:r>
            <a:r>
              <a:rPr lang="en-GB" sz="1200" kern="1200" dirty="0">
                <a:solidFill>
                  <a:schemeClr val="tx1"/>
                </a:solidFill>
                <a:effectLst/>
                <a:latin typeface="+mn-lt"/>
                <a:ea typeface="+mn-ea"/>
                <a:cs typeface="+mn-cs"/>
              </a:rPr>
              <a:t> Due to this cultural challenge, British company may face difficulty while carrying out their team related activities.</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Diversity issue: </a:t>
            </a:r>
            <a:r>
              <a:rPr lang="en-GB" sz="1200" kern="1200" dirty="0">
                <a:solidFill>
                  <a:schemeClr val="tx1"/>
                </a:solidFill>
                <a:effectLst/>
                <a:latin typeface="+mn-lt"/>
                <a:ea typeface="+mn-ea"/>
                <a:cs typeface="+mn-cs"/>
              </a:rPr>
              <a:t>This cultural issue may even lead to the failure to the joint venture of both the companies.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AEDD8C6-E95E-44C5-BB84-0AAB56292F41}" type="slidenum">
              <a:rPr lang="en-US" smtClean="0"/>
              <a:t>6</a:t>
            </a:fld>
            <a:endParaRPr lang="en-US"/>
          </a:p>
        </p:txBody>
      </p:sp>
    </p:spTree>
    <p:extLst>
      <p:ext uri="{BB962C8B-B14F-4D97-AF65-F5344CB8AC3E}">
        <p14:creationId xmlns:p14="http://schemas.microsoft.com/office/powerpoint/2010/main" val="17688681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b="1" kern="1200" dirty="0">
                <a:solidFill>
                  <a:schemeClr val="tx1"/>
                </a:solidFill>
                <a:effectLst/>
                <a:latin typeface="+mn-lt"/>
                <a:ea typeface="+mn-ea"/>
                <a:cs typeface="+mn-cs"/>
              </a:rPr>
              <a:t>Stakeholder conflict: </a:t>
            </a:r>
            <a:r>
              <a:rPr lang="en-GB" sz="1200" kern="1200" dirty="0">
                <a:solidFill>
                  <a:schemeClr val="tx1"/>
                </a:solidFill>
                <a:effectLst/>
                <a:latin typeface="+mn-lt"/>
                <a:ea typeface="+mn-ea"/>
                <a:cs typeface="+mn-cs"/>
              </a:rPr>
              <a:t>This cultural challenge can create ambiguity and value conflict along with the differences in the decision-making process of the joint venture. </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Understanding local ethical issues:</a:t>
            </a:r>
            <a:r>
              <a:rPr lang="en-GB" sz="1200" kern="1200" dirty="0">
                <a:solidFill>
                  <a:schemeClr val="tx1"/>
                </a:solidFill>
                <a:effectLst/>
                <a:latin typeface="+mn-lt"/>
                <a:ea typeface="+mn-ea"/>
                <a:cs typeface="+mn-cs"/>
              </a:rPr>
              <a:t> It is possible that different cultures may have their distinct ethical values. This differentiation may force the company to indulge itself in local ethical issues.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AEDD8C6-E95E-44C5-BB84-0AAB56292F41}" type="slidenum">
              <a:rPr lang="en-US" smtClean="0"/>
              <a:t>7</a:t>
            </a:fld>
            <a:endParaRPr lang="en-US"/>
          </a:p>
        </p:txBody>
      </p:sp>
    </p:spTree>
    <p:extLst>
      <p:ext uri="{BB962C8B-B14F-4D97-AF65-F5344CB8AC3E}">
        <p14:creationId xmlns:p14="http://schemas.microsoft.com/office/powerpoint/2010/main" val="397266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Hofstede's Cultural Dimensions Theory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This theory helps in analysing the differences encompassing in the cultures of different countries. It identifies these differences on the basis of four 5 distinct dimensions namely power distance index, uncertainty avoidance index, indulgence vs restraint, long term orientation, individualism and masculinity vs femininity. The distinct dimensions of Hofstede's cultural dimensions’ theory have been highlighted below in context to the cultures of UK and China. </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Power distance index: </a:t>
            </a:r>
            <a:r>
              <a:rPr lang="en-GB" sz="1200" kern="1200" dirty="0">
                <a:solidFill>
                  <a:schemeClr val="tx1"/>
                </a:solidFill>
                <a:effectLst/>
                <a:latin typeface="+mn-lt"/>
                <a:ea typeface="+mn-ea"/>
                <a:cs typeface="+mn-cs"/>
              </a:rPr>
              <a:t>This dimension of the theory displays the degree to which less powerful members of institutions or organizations expect and accept that the power is divided in an unequal manner. It has been identified that China scores 80 in this index which in turn indicates the superior-subordinate relationship in this country is more polarised and superiors don't exercise their authority on subordinates in an adverse manner. While Britain sits lower in this index as it scores only 35 in power distance index. </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Uncertainty avoidance index: </a:t>
            </a:r>
            <a:r>
              <a:rPr lang="en-GB" sz="1200" kern="1200" dirty="0">
                <a:solidFill>
                  <a:schemeClr val="tx1"/>
                </a:solidFill>
                <a:effectLst/>
                <a:latin typeface="+mn-lt"/>
                <a:ea typeface="+mn-ea"/>
                <a:cs typeface="+mn-cs"/>
              </a:rPr>
              <a:t>This index demonstrate the extent to which society can tolerate the situation of ambiguity. This dimension show the way through which society and individuals deals with the fact that future or upcoming event is uncertain.  China scores 30 in this uncertainty avoidance index which in turn shows that Chinese individuals are comfortable with ambiguous situation which can also be seen from the fact that there are various ambiguous meanings in Chinese language due to which Western people may find these meanings difficult to understand. UK scores around 35 in this index which is somewhere similar to the former one. </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Indulgence vs restraint: </a:t>
            </a:r>
            <a:r>
              <a:rPr lang="en-GB" sz="1200" kern="1200" dirty="0">
                <a:solidFill>
                  <a:schemeClr val="tx1"/>
                </a:solidFill>
                <a:effectLst/>
                <a:latin typeface="+mn-lt"/>
                <a:ea typeface="+mn-ea"/>
                <a:cs typeface="+mn-cs"/>
              </a:rPr>
              <a:t>This dimension of the theory shows the extent to which individuals have the freedom t fulfil their human desires. In context to countries, it has been identified that China has a score of 24 in this particular dimension which in points out the society's inclined nature towards pessimism and cynicism. On the other, UK has score of 69 in this dimension which shows that British culture is indulgent and stimulate individuals to fulfil their desires. </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Individualism vs collectivism: </a:t>
            </a:r>
            <a:r>
              <a:rPr lang="en-GB" sz="1200" kern="1200" dirty="0">
                <a:solidFill>
                  <a:schemeClr val="tx1"/>
                </a:solidFill>
                <a:effectLst/>
                <a:latin typeface="+mn-lt"/>
                <a:ea typeface="+mn-ea"/>
                <a:cs typeface="+mn-cs"/>
              </a:rPr>
              <a:t>This dimension analyses the degree to which individuals are integrated into groups. China has a score of 20 in this dimension which is regarded as collectivist culture in which individuals work for group's interests where as UK scores 89 which in turn indicates towards individualist culture.  </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Long term orientation: </a:t>
            </a:r>
            <a:r>
              <a:rPr lang="en-GB" sz="1200" kern="1200" dirty="0">
                <a:solidFill>
                  <a:schemeClr val="tx1"/>
                </a:solidFill>
                <a:effectLst/>
                <a:latin typeface="+mn-lt"/>
                <a:ea typeface="+mn-ea"/>
                <a:cs typeface="+mn-cs"/>
              </a:rPr>
              <a:t>This particular dimension link the </a:t>
            </a:r>
            <a:r>
              <a:rPr lang="en-GB" sz="1200" kern="1200" dirty="0" err="1">
                <a:solidFill>
                  <a:schemeClr val="tx1"/>
                </a:solidFill>
                <a:effectLst/>
                <a:latin typeface="+mn-lt"/>
                <a:ea typeface="+mn-ea"/>
                <a:cs typeface="+mn-cs"/>
              </a:rPr>
              <a:t>the</a:t>
            </a:r>
            <a:r>
              <a:rPr lang="en-GB" sz="1200" kern="1200" dirty="0">
                <a:solidFill>
                  <a:schemeClr val="tx1"/>
                </a:solidFill>
                <a:effectLst/>
                <a:latin typeface="+mn-lt"/>
                <a:ea typeface="+mn-ea"/>
                <a:cs typeface="+mn-cs"/>
              </a:rPr>
              <a:t> connection between the past as well as future challenges. The score of China in this dimension is 87 which in turn means that it has a very pragmatic culture while UK scores 51 in this specific dimension. </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Masculinity vs femininity: </a:t>
            </a:r>
            <a:r>
              <a:rPr lang="en-GB" sz="1200" kern="1200" dirty="0">
                <a:solidFill>
                  <a:schemeClr val="tx1"/>
                </a:solidFill>
                <a:effectLst/>
                <a:latin typeface="+mn-lt"/>
                <a:ea typeface="+mn-ea"/>
                <a:cs typeface="+mn-cs"/>
              </a:rPr>
              <a:t>Masculinity defines the society's preference towards heroism, achievement and assertiveness whereas femininity highlights the society's preference towards modesty and cooperation. It has been identified that both China and UK have masculine society since they have a score of 66 in this dimension which in turn shows that both societies are highly success driven and oriented.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AEDD8C6-E95E-44C5-BB84-0AAB56292F41}" type="slidenum">
              <a:rPr lang="en-US" smtClean="0"/>
              <a:t>8</a:t>
            </a:fld>
            <a:endParaRPr lang="en-US"/>
          </a:p>
        </p:txBody>
      </p:sp>
    </p:spTree>
    <p:extLst>
      <p:ext uri="{BB962C8B-B14F-4D97-AF65-F5344CB8AC3E}">
        <p14:creationId xmlns:p14="http://schemas.microsoft.com/office/powerpoint/2010/main" val="31567046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theory facilitates in explaining the reason behind the distinct ways through the help of which individuals of distinct cultures manage conflicts. The face negotiation theory puts significant emphasis on the differences encompassing in the viewpoints of individuals belonging to individualistic and collectivist cultures. In collectivist culture, individuals usually place their importance on collectivism and try to prevent all those things that can bring damages to the group. While people belonging to individualistic cultures often feel that an attempt to avoid the conflict may lead them to losing their faces.  It is possible that the culture of UK has some distinct priorities when it comes to saving faces. This indicates that Britain company is firstly required to ensure clarity in its priority to save face.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AEDD8C6-E95E-44C5-BB84-0AAB56292F41}" type="slidenum">
              <a:rPr lang="en-US" smtClean="0"/>
              <a:t>9</a:t>
            </a:fld>
            <a:endParaRPr lang="en-US"/>
          </a:p>
        </p:txBody>
      </p:sp>
    </p:spTree>
    <p:extLst>
      <p:ext uri="{BB962C8B-B14F-4D97-AF65-F5344CB8AC3E}">
        <p14:creationId xmlns:p14="http://schemas.microsoft.com/office/powerpoint/2010/main" val="2518003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b="1" kern="1200" dirty="0">
                <a:solidFill>
                  <a:schemeClr val="tx1"/>
                </a:solidFill>
                <a:effectLst/>
                <a:latin typeface="+mn-lt"/>
                <a:ea typeface="+mn-ea"/>
                <a:cs typeface="+mn-cs"/>
              </a:rPr>
              <a:t>Cross cultural training:</a:t>
            </a:r>
            <a:r>
              <a:rPr lang="en-GB" sz="1200" kern="1200" dirty="0">
                <a:solidFill>
                  <a:schemeClr val="tx1"/>
                </a:solidFill>
                <a:effectLst/>
                <a:latin typeface="+mn-lt"/>
                <a:ea typeface="+mn-ea"/>
                <a:cs typeface="+mn-cs"/>
              </a:rPr>
              <a:t> This cross-cultural training will facilitate the company in making their employees adaptable to the culture of China. This will not only enhance the coordination and interaction among employees but it will also assist the business in fulfilling their customer's needs in a better manner. </a:t>
            </a: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Team working activities:</a:t>
            </a:r>
            <a:r>
              <a:rPr lang="en-GB" sz="1200" kern="1200" dirty="0">
                <a:solidFill>
                  <a:schemeClr val="tx1"/>
                </a:solidFill>
                <a:effectLst/>
                <a:latin typeface="+mn-lt"/>
                <a:ea typeface="+mn-ea"/>
                <a:cs typeface="+mn-cs"/>
              </a:rPr>
              <a:t> Britain company can consider to push their employees to participate in team oriented activities with staff members of Chinese company in order to make joint venture successful. These activities will allow employees of both the joint venture companies to know more about each other and strengthening their relationship. </a:t>
            </a: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Obtain feedback:</a:t>
            </a:r>
            <a:r>
              <a:rPr lang="en-GB" sz="1200" kern="1200" dirty="0">
                <a:solidFill>
                  <a:schemeClr val="tx1"/>
                </a:solidFill>
                <a:effectLst/>
                <a:latin typeface="+mn-lt"/>
                <a:ea typeface="+mn-ea"/>
                <a:cs typeface="+mn-cs"/>
              </a:rPr>
              <a:t> Through feedbacks, employees will be able to raise their concerns regarding culture and provide their own suggestion in order to reduce those concerns.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AEDD8C6-E95E-44C5-BB84-0AAB56292F41}" type="slidenum">
              <a:rPr lang="en-US" smtClean="0"/>
              <a:t>10</a:t>
            </a:fld>
            <a:endParaRPr lang="en-US"/>
          </a:p>
        </p:txBody>
      </p:sp>
    </p:spTree>
    <p:extLst>
      <p:ext uri="{BB962C8B-B14F-4D97-AF65-F5344CB8AC3E}">
        <p14:creationId xmlns:p14="http://schemas.microsoft.com/office/powerpoint/2010/main" val="3173591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EDD8C6-E95E-44C5-BB84-0AAB56292F41}" type="slidenum">
              <a:rPr lang="en-US" smtClean="0"/>
              <a:t>11</a:t>
            </a:fld>
            <a:endParaRPr lang="en-US"/>
          </a:p>
        </p:txBody>
      </p:sp>
    </p:spTree>
    <p:extLst>
      <p:ext uri="{BB962C8B-B14F-4D97-AF65-F5344CB8AC3E}">
        <p14:creationId xmlns:p14="http://schemas.microsoft.com/office/powerpoint/2010/main" val="12587495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Tekeş</a:t>
            </a:r>
            <a:r>
              <a:rPr lang="en-GB" dirty="0"/>
              <a:t>, B., </a:t>
            </a:r>
            <a:r>
              <a:rPr lang="en-GB" dirty="0" err="1"/>
              <a:t>Üzümcüoğlu</a:t>
            </a:r>
            <a:r>
              <a:rPr lang="en-GB" dirty="0"/>
              <a:t>, Y., Hoe, C. and </a:t>
            </a:r>
            <a:r>
              <a:rPr lang="en-GB" dirty="0" err="1"/>
              <a:t>Özkan</a:t>
            </a:r>
            <a:r>
              <a:rPr lang="en-GB" dirty="0"/>
              <a:t>, T., 2019. The relationship between Hofstede’s cultural dimensions, Schwartz’s cultural values, and obesity. Psychological reports, 122(3), pp.968-987.</a:t>
            </a:r>
            <a:endParaRPr lang="en-US" dirty="0"/>
          </a:p>
          <a:p>
            <a:r>
              <a:rPr lang="en-GB" dirty="0" err="1"/>
              <a:t>Zainuddin</a:t>
            </a:r>
            <a:r>
              <a:rPr lang="en-GB" dirty="0"/>
              <a:t>, M., </a:t>
            </a:r>
            <a:r>
              <a:rPr lang="en-GB" dirty="0" err="1"/>
              <a:t>Yasin</a:t>
            </a:r>
            <a:r>
              <a:rPr lang="en-GB" dirty="0"/>
              <a:t>, I.M., </a:t>
            </a:r>
            <a:r>
              <a:rPr lang="en-GB" dirty="0" err="1"/>
              <a:t>Arif</a:t>
            </a:r>
            <a:r>
              <a:rPr lang="en-GB" dirty="0"/>
              <a:t>, I. and Abdul Hamid, A.B., 2018, December. Alternative cross-cultural theories: Why still Hofstede?. In Proceedings of International Conference on </a:t>
            </a:r>
            <a:endParaRPr lang="en-US" dirty="0"/>
          </a:p>
          <a:p>
            <a:endParaRPr lang="en-US" dirty="0"/>
          </a:p>
        </p:txBody>
      </p:sp>
      <p:sp>
        <p:nvSpPr>
          <p:cNvPr id="4" name="Slide Number Placeholder 3"/>
          <p:cNvSpPr>
            <a:spLocks noGrp="1"/>
          </p:cNvSpPr>
          <p:nvPr>
            <p:ph type="sldNum" sz="quarter" idx="10"/>
          </p:nvPr>
        </p:nvSpPr>
        <p:spPr/>
        <p:txBody>
          <a:bodyPr/>
          <a:lstStyle/>
          <a:p>
            <a:fld id="{5AEDD8C6-E95E-44C5-BB84-0AAB56292F41}" type="slidenum">
              <a:rPr lang="en-US" smtClean="0"/>
              <a:t>12</a:t>
            </a:fld>
            <a:endParaRPr lang="en-US"/>
          </a:p>
        </p:txBody>
      </p:sp>
    </p:spTree>
    <p:extLst>
      <p:ext uri="{BB962C8B-B14F-4D97-AF65-F5344CB8AC3E}">
        <p14:creationId xmlns:p14="http://schemas.microsoft.com/office/powerpoint/2010/main" val="323415202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7/25/2023</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7/25/2023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7/25/2023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7/25/2023</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49368" y="2979169"/>
            <a:ext cx="6815669" cy="1515533"/>
          </a:xfrm>
        </p:spPr>
        <p:txBody>
          <a:bodyPr/>
          <a:lstStyle/>
          <a:p>
            <a:br>
              <a:rPr lang="en-GB" sz="4000" b="1" dirty="0"/>
            </a:br>
            <a:r>
              <a:rPr lang="en-GB" sz="4000" b="1" dirty="0"/>
              <a:t>Practical: </a:t>
            </a:r>
            <a:br>
              <a:rPr lang="en-GB" sz="4000" b="1" dirty="0"/>
            </a:br>
            <a:r>
              <a:rPr lang="en-GB" sz="4000" b="1" dirty="0"/>
              <a:t>Individual Presentation</a:t>
            </a:r>
            <a:br>
              <a:rPr lang="en-US" sz="3200" dirty="0"/>
            </a:br>
            <a:r>
              <a:rPr lang="en-US" sz="2800" b="1" dirty="0"/>
              <a:t>name: Mariya Georgieva Malamova</a:t>
            </a:r>
            <a:br>
              <a:rPr lang="en-US" sz="2800" b="1" dirty="0"/>
            </a:br>
            <a:r>
              <a:rPr lang="en-US" sz="2800" b="1" dirty="0"/>
              <a:t>Student number: 2028275</a:t>
            </a:r>
            <a:br>
              <a:rPr lang="en-US" sz="2800" b="1" dirty="0"/>
            </a:br>
            <a:r>
              <a:rPr lang="en-US" sz="2800" b="1" dirty="0"/>
              <a:t>Module: International Business Communication</a:t>
            </a:r>
            <a:endParaRPr lang="en-US" sz="2800" dirty="0"/>
          </a:p>
        </p:txBody>
      </p:sp>
    </p:spTree>
    <p:extLst>
      <p:ext uri="{BB962C8B-B14F-4D97-AF65-F5344CB8AC3E}">
        <p14:creationId xmlns:p14="http://schemas.microsoft.com/office/powerpoint/2010/main" val="1565595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Table of contents</a:t>
            </a:r>
          </a:p>
        </p:txBody>
      </p:sp>
      <p:sp>
        <p:nvSpPr>
          <p:cNvPr id="3" name="Content Placeholder 2"/>
          <p:cNvSpPr>
            <a:spLocks noGrp="1"/>
          </p:cNvSpPr>
          <p:nvPr>
            <p:ph idx="1"/>
          </p:nvPr>
        </p:nvSpPr>
        <p:spPr/>
        <p:txBody>
          <a:bodyPr>
            <a:normAutofit lnSpcReduction="10000"/>
          </a:bodyPr>
          <a:lstStyle/>
          <a:p>
            <a:r>
              <a:rPr lang="en-GB" sz="2000" dirty="0">
                <a:latin typeface="Times New Roman" panose="02020603050405020304" pitchFamily="18" charset="0"/>
                <a:cs typeface="Times New Roman" panose="02020603050405020304" pitchFamily="18" charset="0"/>
              </a:rPr>
              <a:t>Introduction</a:t>
            </a:r>
          </a:p>
          <a:p>
            <a:r>
              <a:rPr lang="en-GB" sz="2000" dirty="0">
                <a:latin typeface="Times New Roman" panose="02020603050405020304" pitchFamily="18" charset="0"/>
                <a:cs typeface="Times New Roman" panose="02020603050405020304" pitchFamily="18" charset="0"/>
              </a:rPr>
              <a:t>Cultural challenges likely to be experienced by British Company in China </a:t>
            </a:r>
          </a:p>
          <a:p>
            <a:r>
              <a:rPr lang="en-GB" sz="2000" dirty="0">
                <a:latin typeface="Times New Roman" panose="02020603050405020304" pitchFamily="18" charset="0"/>
                <a:cs typeface="Times New Roman" panose="02020603050405020304" pitchFamily="18" charset="0"/>
              </a:rPr>
              <a:t>Intercultural communication theories </a:t>
            </a:r>
          </a:p>
          <a:p>
            <a:r>
              <a:rPr lang="en-US" sz="2000" dirty="0">
                <a:latin typeface="Times New Roman" panose="02020603050405020304" pitchFamily="18" charset="0"/>
                <a:cs typeface="Times New Roman" panose="02020603050405020304" pitchFamily="18" charset="0"/>
              </a:rPr>
              <a:t>Recommendations </a:t>
            </a:r>
          </a:p>
          <a:p>
            <a:r>
              <a:rPr lang="en-US" sz="2000" dirty="0">
                <a:latin typeface="Times New Roman" panose="02020603050405020304" pitchFamily="18" charset="0"/>
                <a:cs typeface="Times New Roman" panose="02020603050405020304" pitchFamily="18" charset="0"/>
              </a:rPr>
              <a:t>Conclusion</a:t>
            </a:r>
          </a:p>
          <a:p>
            <a:r>
              <a:rPr lang="en-US" sz="2000">
                <a:latin typeface="Times New Roman" panose="02020603050405020304" pitchFamily="18" charset="0"/>
                <a:cs typeface="Times New Roman" panose="02020603050405020304" pitchFamily="18" charset="0"/>
              </a:rPr>
              <a:t>References </a:t>
            </a:r>
            <a:br>
              <a:rPr lang="en-US" b="1" dirty="0"/>
            </a:br>
            <a:br>
              <a:rPr lang="en-US" b="1" dirty="0"/>
            </a:br>
            <a:r>
              <a:rPr lang="en-GB" b="1" dirty="0"/>
              <a:t> </a:t>
            </a:r>
            <a:endParaRPr lang="en-US" dirty="0"/>
          </a:p>
        </p:txBody>
      </p:sp>
    </p:spTree>
    <p:extLst>
      <p:ext uri="{BB962C8B-B14F-4D97-AF65-F5344CB8AC3E}">
        <p14:creationId xmlns:p14="http://schemas.microsoft.com/office/powerpoint/2010/main" val="15834161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GB" sz="4000" b="1" dirty="0">
                <a:latin typeface="Times New Roman" panose="02020603050405020304" pitchFamily="18" charset="0"/>
                <a:cs typeface="Times New Roman" panose="02020603050405020304" pitchFamily="18" charset="0"/>
              </a:rPr>
              <a:t>INTRODUCTION </a:t>
            </a:r>
            <a:endParaRPr lang="en-US"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95402" y="2556931"/>
            <a:ext cx="4395394" cy="3510381"/>
          </a:xfrm>
        </p:spPr>
        <p:txBody>
          <a:bodyPr>
            <a:normAutofit/>
          </a:bodyPr>
          <a:lstStyle/>
          <a:p>
            <a:pPr marL="0" indent="0" algn="just">
              <a:buNone/>
            </a:pPr>
            <a:r>
              <a:rPr lang="en-GB" sz="2000" dirty="0">
                <a:latin typeface="Times New Roman" panose="02020603050405020304" pitchFamily="18" charset="0"/>
                <a:cs typeface="Times New Roman" panose="02020603050405020304" pitchFamily="18" charset="0"/>
              </a:rPr>
              <a:t>Different countries generally have their own distinct cultures which in turn unique in nature. Organizations, who are seeking to establish their businesses or make partnership with the company of different country, needs to gain proper knowledge about the cultures prevailing in those countries. It is not easy for organizations and their employees to adapt to the culture of other country. </a:t>
            </a:r>
            <a:endParaRPr lang="en-US" sz="2000" dirty="0">
              <a:latin typeface="Times New Roman" panose="02020603050405020304" pitchFamily="18" charset="0"/>
              <a:cs typeface="Times New Roman" panose="02020603050405020304" pitchFamily="18" charset="0"/>
            </a:endParaRPr>
          </a:p>
        </p:txBody>
      </p:sp>
      <p:pic>
        <p:nvPicPr>
          <p:cNvPr id="1026" name="Picture 2" descr="The concept, characteristics and components of culture – article1000.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2710" y="2911149"/>
            <a:ext cx="3493888" cy="2295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791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GB" sz="4000" b="1" dirty="0">
                <a:latin typeface="Times New Roman" panose="02020603050405020304" pitchFamily="18" charset="0"/>
                <a:cs typeface="Times New Roman" panose="02020603050405020304" pitchFamily="18" charset="0"/>
              </a:rPr>
              <a:t>Company and Scenario Overview </a:t>
            </a:r>
            <a:endParaRPr lang="en-US"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95402" y="2556931"/>
            <a:ext cx="4395394" cy="3510381"/>
          </a:xfrm>
        </p:spPr>
        <p:txBody>
          <a:bodyPr>
            <a:normAutofit/>
          </a:bodyPr>
          <a:lstStyle/>
          <a:p>
            <a:pPr marL="0" indent="0" algn="just">
              <a:buNone/>
            </a:pPr>
            <a:r>
              <a:rPr lang="en-US" sz="1800" dirty="0">
                <a:latin typeface="Times New Roman" panose="02020603050405020304" pitchFamily="18" charset="0"/>
                <a:cs typeface="Times New Roman" panose="02020603050405020304" pitchFamily="18" charset="0"/>
              </a:rPr>
              <a:t>The main objective of this presentation is to help a British Multinational company TK Maxx come into a successful joint venture with a Chinese company for expanding their business operations. In order to establish a successful company base in China, the company will have to face various challenges pertaining to cultural differences between nations along with establishing proper corporate communication with the Chinese company. </a:t>
            </a:r>
          </a:p>
        </p:txBody>
      </p:sp>
      <p:pic>
        <p:nvPicPr>
          <p:cNvPr id="4" name="Picture 2" descr="Valuing cultural differences: Why it matters and how to do it righ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875" y="2556931"/>
            <a:ext cx="4735228" cy="2841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44566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358650"/>
            <a:ext cx="9601196" cy="1303867"/>
          </a:xfrm>
        </p:spPr>
        <p:txBody>
          <a:bodyPr>
            <a:noAutofit/>
          </a:bodyPr>
          <a:lstStyle/>
          <a:p>
            <a:pPr lvl="1" algn="ctr" defTabSz="457200" rtl="0">
              <a:spcBef>
                <a:spcPct val="0"/>
              </a:spcBef>
            </a:pPr>
            <a:r>
              <a:rPr lang="en-GB" sz="4000" b="1" dirty="0">
                <a:latin typeface="Times New Roman" panose="02020603050405020304" pitchFamily="18" charset="0"/>
                <a:cs typeface="Times New Roman" panose="02020603050405020304" pitchFamily="18" charset="0"/>
              </a:rPr>
              <a:t>Cultural challenges likely to be experienced by British Company in China </a:t>
            </a:r>
            <a:br>
              <a:rPr lang="en-US" sz="4000" b="1" dirty="0">
                <a:latin typeface="Times New Roman" panose="02020603050405020304" pitchFamily="18" charset="0"/>
                <a:cs typeface="Times New Roman" panose="02020603050405020304" pitchFamily="18" charset="0"/>
              </a:rPr>
            </a:b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95401" y="2556932"/>
            <a:ext cx="5273350" cy="3340016"/>
          </a:xfrm>
        </p:spPr>
        <p:txBody>
          <a:bodyPr>
            <a:normAutofit/>
          </a:bodyPr>
          <a:lstStyle/>
          <a:p>
            <a:pPr algn="just"/>
            <a:r>
              <a:rPr lang="en-GB" sz="2000" b="1" dirty="0">
                <a:solidFill>
                  <a:schemeClr val="tx1"/>
                </a:solidFill>
                <a:latin typeface="Times New Roman" panose="02020603050405020304" pitchFamily="18" charset="0"/>
                <a:cs typeface="Times New Roman" panose="02020603050405020304" pitchFamily="18" charset="0"/>
              </a:rPr>
              <a:t>Difficult to understand consumer's attitude:</a:t>
            </a:r>
            <a:r>
              <a:rPr lang="en-GB" sz="2000" dirty="0">
                <a:solidFill>
                  <a:schemeClr val="tx1"/>
                </a:solidFill>
                <a:latin typeface="Times New Roman" panose="02020603050405020304" pitchFamily="18" charset="0"/>
                <a:cs typeface="Times New Roman" panose="02020603050405020304" pitchFamily="18" charset="0"/>
              </a:rPr>
              <a:t> This is one of the major challenge that may be faced by British company in China because culture put heavy influence over consumer's attitudes</a:t>
            </a:r>
          </a:p>
          <a:p>
            <a:pPr algn="just"/>
            <a:r>
              <a:rPr lang="en-GB" sz="2000" b="1" dirty="0">
                <a:solidFill>
                  <a:schemeClr val="tx1"/>
                </a:solidFill>
                <a:latin typeface="Times New Roman" panose="02020603050405020304" pitchFamily="18" charset="0"/>
                <a:cs typeface="Times New Roman" panose="02020603050405020304" pitchFamily="18" charset="0"/>
              </a:rPr>
              <a:t>Local business practices: </a:t>
            </a:r>
            <a:r>
              <a:rPr lang="en-GB" sz="2000" dirty="0">
                <a:solidFill>
                  <a:schemeClr val="tx1"/>
                </a:solidFill>
                <a:latin typeface="Times New Roman" panose="02020603050405020304" pitchFamily="18" charset="0"/>
                <a:cs typeface="Times New Roman" panose="02020603050405020304" pitchFamily="18" charset="0"/>
              </a:rPr>
              <a:t>This is an another cultural challenge that British company may suffer in China because the business practices prevailing in the country may be distinct due to differentiation in country's culture. </a:t>
            </a:r>
            <a:endParaRPr lang="en-US" sz="2000" dirty="0">
              <a:latin typeface="Times New Roman" panose="02020603050405020304" pitchFamily="18" charset="0"/>
              <a:cs typeface="Times New Roman" panose="02020603050405020304" pitchFamily="18" charset="0"/>
            </a:endParaRPr>
          </a:p>
        </p:txBody>
      </p:sp>
      <p:pic>
        <p:nvPicPr>
          <p:cNvPr id="2050" name="Picture 2" descr="Overcoming cultural challenges in the workplace when adopting new  technologies - European Pharmaceutical Manufactur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3387" y="2662517"/>
            <a:ext cx="3313210" cy="2629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7408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253065"/>
            <a:ext cx="9601196" cy="1303867"/>
          </a:xfrm>
        </p:spPr>
        <p:txBody>
          <a:bodyPr>
            <a:normAutofit fontScale="90000"/>
          </a:bodyPr>
          <a:lstStyle/>
          <a:p>
            <a:r>
              <a:rPr lang="en-US" b="1" dirty="0">
                <a:latin typeface="Times New Roman" panose="02020603050405020304" pitchFamily="18" charset="0"/>
                <a:cs typeface="Times New Roman" panose="02020603050405020304" pitchFamily="18" charset="0"/>
              </a:rPr>
              <a:t>Continue</a:t>
            </a:r>
            <a:r>
              <a:rPr lang="en-US" dirty="0">
                <a:latin typeface="Times New Roman" panose="02020603050405020304" pitchFamily="18" charset="0"/>
                <a:cs typeface="Times New Roman" panose="02020603050405020304" pitchFamily="18" charset="0"/>
              </a:rPr>
              <a:t> </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95401" y="2556932"/>
            <a:ext cx="5236028" cy="3209386"/>
          </a:xfrm>
        </p:spPr>
        <p:txBody>
          <a:bodyPr>
            <a:noAutofit/>
          </a:bodyPr>
          <a:lstStyle/>
          <a:p>
            <a:pPr algn="just"/>
            <a:r>
              <a:rPr lang="en-GB" sz="2000" b="1" dirty="0">
                <a:solidFill>
                  <a:schemeClr val="tx1"/>
                </a:solidFill>
                <a:latin typeface="Times New Roman" panose="02020603050405020304" pitchFamily="18" charset="0"/>
                <a:cs typeface="Times New Roman" panose="02020603050405020304" pitchFamily="18" charset="0"/>
              </a:rPr>
              <a:t>Individualism:</a:t>
            </a:r>
            <a:r>
              <a:rPr lang="en-GB" sz="2000" dirty="0">
                <a:solidFill>
                  <a:schemeClr val="tx1"/>
                </a:solidFill>
                <a:latin typeface="Times New Roman" panose="02020603050405020304" pitchFamily="18" charset="0"/>
                <a:cs typeface="Times New Roman" panose="02020603050405020304" pitchFamily="18" charset="0"/>
              </a:rPr>
              <a:t> Staff members of British company may find it challenging to coordinate and collaborate with employees of Chinese company because different culture may have their own way of doing particular work. </a:t>
            </a:r>
          </a:p>
          <a:p>
            <a:pPr algn="just"/>
            <a:r>
              <a:rPr lang="en-GB" sz="2000" b="1" dirty="0">
                <a:solidFill>
                  <a:schemeClr val="tx1"/>
                </a:solidFill>
                <a:latin typeface="Times New Roman" panose="02020603050405020304" pitchFamily="18" charset="0"/>
                <a:cs typeface="Times New Roman" panose="02020603050405020304" pitchFamily="18" charset="0"/>
              </a:rPr>
              <a:t>Diversity issue: </a:t>
            </a:r>
            <a:r>
              <a:rPr lang="en-GB" sz="2000" dirty="0">
                <a:solidFill>
                  <a:schemeClr val="tx1"/>
                </a:solidFill>
                <a:latin typeface="Times New Roman" panose="02020603050405020304" pitchFamily="18" charset="0"/>
                <a:cs typeface="Times New Roman" panose="02020603050405020304" pitchFamily="18" charset="0"/>
              </a:rPr>
              <a:t>There is no doubt that British company can make its workforce diversified by making joint venture with Chinese company but ineffective diversity management will restrain employees from making effective coordination</a:t>
            </a:r>
            <a:endParaRPr lang="en-US" sz="2000" dirty="0">
              <a:latin typeface="Times New Roman" panose="02020603050405020304" pitchFamily="18" charset="0"/>
              <a:cs typeface="Times New Roman" panose="02020603050405020304" pitchFamily="18" charset="0"/>
            </a:endParaRPr>
          </a:p>
        </p:txBody>
      </p:sp>
      <p:pic>
        <p:nvPicPr>
          <p:cNvPr id="3074" name="Picture 2" descr="The Consequences Of Raising Cultural Challenges As An Employee Of Color,  And How Managers Can Help | Grads of Lif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6253" y="2556932"/>
            <a:ext cx="3710344" cy="3209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6045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a:latin typeface="Times New Roman" panose="02020603050405020304" pitchFamily="18" charset="0"/>
                <a:cs typeface="Times New Roman" panose="02020603050405020304" pitchFamily="18" charset="0"/>
              </a:rPr>
              <a:t>Continue</a:t>
            </a:r>
            <a:r>
              <a:rPr lang="en-US" dirty="0"/>
              <a:t> </a:t>
            </a:r>
          </a:p>
        </p:txBody>
      </p:sp>
      <p:sp>
        <p:nvSpPr>
          <p:cNvPr id="3" name="Content Placeholder 2"/>
          <p:cNvSpPr>
            <a:spLocks noGrp="1"/>
          </p:cNvSpPr>
          <p:nvPr>
            <p:ph idx="1"/>
          </p:nvPr>
        </p:nvSpPr>
        <p:spPr>
          <a:xfrm>
            <a:off x="1295401" y="2556931"/>
            <a:ext cx="4638868" cy="3526627"/>
          </a:xfrm>
        </p:spPr>
        <p:txBody>
          <a:bodyPr>
            <a:normAutofit/>
          </a:bodyPr>
          <a:lstStyle/>
          <a:p>
            <a:pPr algn="just"/>
            <a:r>
              <a:rPr lang="en-GB" sz="2000" b="1" dirty="0">
                <a:solidFill>
                  <a:schemeClr val="tx1"/>
                </a:solidFill>
                <a:latin typeface="Times New Roman" panose="02020603050405020304" pitchFamily="18" charset="0"/>
                <a:cs typeface="Times New Roman" panose="02020603050405020304" pitchFamily="18" charset="0"/>
              </a:rPr>
              <a:t>Stakeholder conflict: </a:t>
            </a:r>
            <a:r>
              <a:rPr lang="en-GB" sz="2000" dirty="0">
                <a:solidFill>
                  <a:schemeClr val="tx1"/>
                </a:solidFill>
                <a:latin typeface="Times New Roman" panose="02020603050405020304" pitchFamily="18" charset="0"/>
                <a:cs typeface="Times New Roman" panose="02020603050405020304" pitchFamily="18" charset="0"/>
              </a:rPr>
              <a:t>Stakeholders of British and Chinese company may indulge into conflict due to differences encompassing in the cultures of both the countries.</a:t>
            </a:r>
          </a:p>
          <a:p>
            <a:pPr algn="just"/>
            <a:r>
              <a:rPr lang="en-GB" sz="2000" b="1" dirty="0">
                <a:solidFill>
                  <a:schemeClr val="tx1"/>
                </a:solidFill>
                <a:latin typeface="Times New Roman" panose="02020603050405020304" pitchFamily="18" charset="0"/>
                <a:cs typeface="Times New Roman" panose="02020603050405020304" pitchFamily="18" charset="0"/>
              </a:rPr>
              <a:t>Understanding local ethical issues:</a:t>
            </a:r>
            <a:r>
              <a:rPr lang="en-GB" sz="2000" dirty="0">
                <a:solidFill>
                  <a:schemeClr val="tx1"/>
                </a:solidFill>
                <a:latin typeface="Times New Roman" panose="02020603050405020304" pitchFamily="18" charset="0"/>
                <a:cs typeface="Times New Roman" panose="02020603050405020304" pitchFamily="18" charset="0"/>
              </a:rPr>
              <a:t> British company may fail to understand local ethical issues of China due to ethical differentiation. </a:t>
            </a:r>
            <a:endParaRPr lang="en-US" sz="2000" dirty="0">
              <a:latin typeface="Times New Roman" panose="02020603050405020304" pitchFamily="18" charset="0"/>
              <a:cs typeface="Times New Roman" panose="02020603050405020304" pitchFamily="18" charset="0"/>
            </a:endParaRPr>
          </a:p>
        </p:txBody>
      </p:sp>
      <p:pic>
        <p:nvPicPr>
          <p:cNvPr id="4098" name="Picture 2" descr="Challenges Faced by Startups in India - New Busines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6757" y="2556932"/>
            <a:ext cx="3209841" cy="2665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67580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253065"/>
            <a:ext cx="9601196" cy="1303867"/>
          </a:xfrm>
        </p:spPr>
        <p:txBody>
          <a:bodyPr>
            <a:noAutofit/>
          </a:bodyPr>
          <a:lstStyle/>
          <a:p>
            <a:pPr lvl="1" algn="ctr" defTabSz="457200" rtl="0">
              <a:spcBef>
                <a:spcPct val="0"/>
              </a:spcBef>
            </a:pPr>
            <a:r>
              <a:rPr lang="en-GB" sz="4000" b="1" dirty="0">
                <a:latin typeface="Times New Roman" panose="02020603050405020304" pitchFamily="18" charset="0"/>
                <a:cs typeface="Times New Roman" panose="02020603050405020304" pitchFamily="18" charset="0"/>
              </a:rPr>
              <a:t>Intercultural communication theories </a:t>
            </a:r>
            <a:br>
              <a:rPr lang="en-US" sz="4000" b="1" dirty="0">
                <a:latin typeface="Times New Roman" panose="02020603050405020304" pitchFamily="18" charset="0"/>
                <a:cs typeface="Times New Roman" panose="02020603050405020304" pitchFamily="18" charset="0"/>
              </a:rPr>
            </a:br>
            <a:endParaRPr lang="en-US"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95401" y="2556932"/>
            <a:ext cx="5571930" cy="3246709"/>
          </a:xfrm>
        </p:spPr>
        <p:txBody>
          <a:bodyPr>
            <a:normAutofit lnSpcReduction="10000"/>
          </a:bodyPr>
          <a:lstStyle/>
          <a:p>
            <a:pPr marL="0" indent="0" algn="just">
              <a:buNone/>
            </a:pPr>
            <a:r>
              <a:rPr lang="en-GB" sz="2000" dirty="0">
                <a:latin typeface="Times New Roman" panose="02020603050405020304" pitchFamily="18" charset="0"/>
                <a:cs typeface="Times New Roman" panose="02020603050405020304" pitchFamily="18" charset="0"/>
              </a:rPr>
              <a:t>There are some intercultural communication theories highlighted below that can be considered by British company to overcome its cultural challenges in China. </a:t>
            </a:r>
            <a:endParaRPr lang="en-US" sz="2000" dirty="0">
              <a:latin typeface="Times New Roman" panose="02020603050405020304" pitchFamily="18" charset="0"/>
              <a:cs typeface="Times New Roman" panose="02020603050405020304" pitchFamily="18" charset="0"/>
            </a:endParaRPr>
          </a:p>
          <a:p>
            <a:pPr marL="0" indent="0" algn="just">
              <a:buNone/>
            </a:pPr>
            <a:r>
              <a:rPr lang="en-GB" sz="2000" b="1" dirty="0">
                <a:latin typeface="Times New Roman" panose="02020603050405020304" pitchFamily="18" charset="0"/>
                <a:cs typeface="Times New Roman" panose="02020603050405020304" pitchFamily="18" charset="0"/>
              </a:rPr>
              <a:t>Hofstede's Cultural Dimensions Theory </a:t>
            </a:r>
            <a:r>
              <a:rPr lang="en-US" sz="2000" dirty="0">
                <a:latin typeface="Times New Roman" panose="02020603050405020304" pitchFamily="18" charset="0"/>
                <a:cs typeface="Times New Roman" panose="02020603050405020304" pitchFamily="18" charset="0"/>
              </a:rPr>
              <a:t> </a:t>
            </a:r>
          </a:p>
          <a:p>
            <a:pPr marL="0" indent="0" algn="just">
              <a:buNone/>
            </a:pPr>
            <a:r>
              <a:rPr lang="en-GB" sz="2000" dirty="0">
                <a:latin typeface="Times New Roman" panose="02020603050405020304" pitchFamily="18" charset="0"/>
                <a:cs typeface="Times New Roman" panose="02020603050405020304" pitchFamily="18" charset="0"/>
              </a:rPr>
              <a:t>It is regarded as an effective cross-cultural communication theory that was proposed by Geert Hofstede in order to demonstrate the impact of society's culture on the values and behaviour of individuals. </a:t>
            </a:r>
            <a:endParaRPr lang="en-US" sz="2000" dirty="0">
              <a:latin typeface="Times New Roman" panose="02020603050405020304" pitchFamily="18" charset="0"/>
              <a:cs typeface="Times New Roman" panose="02020603050405020304" pitchFamily="18" charset="0"/>
            </a:endParaRPr>
          </a:p>
        </p:txBody>
      </p:sp>
      <p:pic>
        <p:nvPicPr>
          <p:cNvPr id="5122" name="Picture 2" descr="Hofstede's cultural dimens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9500" y="2556932"/>
            <a:ext cx="3467097" cy="2796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2309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Continue </a:t>
            </a:r>
          </a:p>
        </p:txBody>
      </p:sp>
      <p:sp>
        <p:nvSpPr>
          <p:cNvPr id="3" name="Content Placeholder 2"/>
          <p:cNvSpPr>
            <a:spLocks noGrp="1"/>
          </p:cNvSpPr>
          <p:nvPr>
            <p:ph idx="1"/>
          </p:nvPr>
        </p:nvSpPr>
        <p:spPr>
          <a:xfrm>
            <a:off x="1295401" y="2556932"/>
            <a:ext cx="4937448" cy="3302692"/>
          </a:xfrm>
        </p:spPr>
        <p:txBody>
          <a:bodyPr>
            <a:normAutofit lnSpcReduction="10000"/>
          </a:bodyPr>
          <a:lstStyle/>
          <a:p>
            <a:pPr marL="0" indent="0" algn="just">
              <a:buNone/>
            </a:pPr>
            <a:r>
              <a:rPr lang="en-GB" sz="2000" b="1" dirty="0">
                <a:latin typeface="Times New Roman" panose="02020603050405020304" pitchFamily="18" charset="0"/>
                <a:cs typeface="Times New Roman" panose="02020603050405020304" pitchFamily="18" charset="0"/>
              </a:rPr>
              <a:t>Face negotiation theory</a:t>
            </a:r>
            <a:r>
              <a:rPr lang="en-GB" sz="2000" dirty="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a:p>
            <a:pPr marL="0" indent="0" algn="just">
              <a:buNone/>
            </a:pPr>
            <a:r>
              <a:rPr lang="en-GB" sz="2000" dirty="0">
                <a:latin typeface="Times New Roman" panose="02020603050405020304" pitchFamily="18" charset="0"/>
                <a:cs typeface="Times New Roman" panose="02020603050405020304" pitchFamily="18" charset="0"/>
              </a:rPr>
              <a:t>It is also an intercultural communication theory that was proposed by Stella Ting-Toomey with the purpose to define the way through which individuals belonging to distinct cultures communicate since they have to manage sensitive situations and disagreements. This particular theory is based on the assumption that people are generally concerned with saving their faces irrespective of their cultures. </a:t>
            </a:r>
            <a:endParaRPr lang="en-US" sz="2000" dirty="0">
              <a:latin typeface="Times New Roman" panose="02020603050405020304" pitchFamily="18" charset="0"/>
              <a:cs typeface="Times New Roman" panose="02020603050405020304" pitchFamily="18" charset="0"/>
            </a:endParaRPr>
          </a:p>
        </p:txBody>
      </p:sp>
      <p:pic>
        <p:nvPicPr>
          <p:cNvPr id="6146" name="Picture 2" descr="My Understanding on Face Negotiation Theory Part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3300" y="2772228"/>
            <a:ext cx="3543298" cy="2728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709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Recommendations </a:t>
            </a:r>
          </a:p>
        </p:txBody>
      </p:sp>
      <p:sp>
        <p:nvSpPr>
          <p:cNvPr id="3" name="Content Placeholder 2"/>
          <p:cNvSpPr>
            <a:spLocks noGrp="1"/>
          </p:cNvSpPr>
          <p:nvPr>
            <p:ph idx="1"/>
          </p:nvPr>
        </p:nvSpPr>
        <p:spPr>
          <a:xfrm>
            <a:off x="1295401" y="2556932"/>
            <a:ext cx="6206411" cy="3545288"/>
          </a:xfrm>
        </p:spPr>
        <p:txBody>
          <a:bodyPr>
            <a:normAutofit lnSpcReduction="10000"/>
          </a:bodyPr>
          <a:lstStyle/>
          <a:p>
            <a:pPr algn="just"/>
            <a:r>
              <a:rPr lang="en-GB" sz="2000" b="1" dirty="0">
                <a:latin typeface="Times New Roman" panose="02020603050405020304" pitchFamily="18" charset="0"/>
                <a:cs typeface="Times New Roman" panose="02020603050405020304" pitchFamily="18" charset="0"/>
              </a:rPr>
              <a:t>Cross cultural training:</a:t>
            </a:r>
            <a:r>
              <a:rPr lang="en-GB" sz="2000" dirty="0">
                <a:latin typeface="Times New Roman" panose="02020603050405020304" pitchFamily="18" charset="0"/>
                <a:cs typeface="Times New Roman" panose="02020603050405020304" pitchFamily="18" charset="0"/>
              </a:rPr>
              <a:t> The concerned Britain company is recommended to provide cross cultural training to their employees to overcome cultural challenges</a:t>
            </a:r>
            <a:endParaRPr lang="en-US" sz="2000" dirty="0">
              <a:latin typeface="Times New Roman" panose="02020603050405020304" pitchFamily="18" charset="0"/>
              <a:cs typeface="Times New Roman" panose="02020603050405020304" pitchFamily="18" charset="0"/>
            </a:endParaRPr>
          </a:p>
          <a:p>
            <a:pPr algn="just"/>
            <a:r>
              <a:rPr lang="en-GB" sz="2000" b="1" dirty="0">
                <a:latin typeface="Times New Roman" panose="02020603050405020304" pitchFamily="18" charset="0"/>
                <a:cs typeface="Times New Roman" panose="02020603050405020304" pitchFamily="18" charset="0"/>
              </a:rPr>
              <a:t>Team working activities:</a:t>
            </a:r>
            <a:r>
              <a:rPr lang="en-GB" sz="2000" dirty="0">
                <a:latin typeface="Times New Roman" panose="02020603050405020304" pitchFamily="18" charset="0"/>
                <a:cs typeface="Times New Roman" panose="02020603050405020304" pitchFamily="18" charset="0"/>
              </a:rPr>
              <a:t> Team working activities can found to be very fruitful for organizations in terms of reducing cultural challenges</a:t>
            </a:r>
            <a:endParaRPr lang="en-US" sz="2000" dirty="0">
              <a:latin typeface="Times New Roman" panose="02020603050405020304" pitchFamily="18" charset="0"/>
              <a:cs typeface="Times New Roman" panose="02020603050405020304" pitchFamily="18" charset="0"/>
            </a:endParaRPr>
          </a:p>
          <a:p>
            <a:pPr algn="just"/>
            <a:r>
              <a:rPr lang="en-GB" sz="2000" b="1" dirty="0">
                <a:latin typeface="Times New Roman" panose="02020603050405020304" pitchFamily="18" charset="0"/>
                <a:cs typeface="Times New Roman" panose="02020603050405020304" pitchFamily="18" charset="0"/>
              </a:rPr>
              <a:t>Obtain feedback:</a:t>
            </a:r>
            <a:r>
              <a:rPr lang="en-GB" sz="2000" dirty="0">
                <a:latin typeface="Times New Roman" panose="02020603050405020304" pitchFamily="18" charset="0"/>
                <a:cs typeface="Times New Roman" panose="02020603050405020304" pitchFamily="18" charset="0"/>
              </a:rPr>
              <a:t> It is recommended for the Britain company to obtain feedbacks from their employees regarding the issues that they have been facing due to cultural differentiation between UK and China</a:t>
            </a:r>
            <a:endParaRPr lang="en-US" sz="20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170" name="Picture 2" descr="How Should I Obtain Letters Of Recommend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7086" y="2556932"/>
            <a:ext cx="3308320" cy="3103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5361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253065"/>
            <a:ext cx="9601196" cy="1303867"/>
          </a:xfrm>
        </p:spPr>
        <p:txBody>
          <a:bodyPr>
            <a:normAutofit fontScale="90000"/>
          </a:bodyPr>
          <a:lstStyle/>
          <a:p>
            <a:pPr lvl="0"/>
            <a:r>
              <a:rPr lang="en-GB" b="1" dirty="0">
                <a:latin typeface="Times New Roman" panose="02020603050405020304" pitchFamily="18" charset="0"/>
                <a:cs typeface="Times New Roman" panose="02020603050405020304" pitchFamily="18" charset="0"/>
              </a:rPr>
              <a:t>CONCLUSION </a:t>
            </a:r>
            <a:br>
              <a:rPr lang="en-US" b="1"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lgn="just">
              <a:buNone/>
            </a:pPr>
            <a:r>
              <a:rPr lang="en-GB" sz="2000" dirty="0">
                <a:latin typeface="Times New Roman" panose="02020603050405020304" pitchFamily="18" charset="0"/>
                <a:cs typeface="Times New Roman" panose="02020603050405020304" pitchFamily="18" charset="0"/>
              </a:rPr>
              <a:t>From this presentation, it can be concluded that culture plays an influential role in the success of an international business. If an organization who is seeking to expand its business in other country may face several number of cultural challenges due to the differences encompassing in the culture of distinct countries.  It has been identified that these cultural challenges can be in the form of diversity issue, stakeholder conflict and individualism etc. This presentation has included some recommendations and intercultural communication theories through the utilisation of which organizations can effectively overcome its cultural challenges. </a:t>
            </a:r>
          </a:p>
          <a:p>
            <a:pPr marL="0" indent="0" algn="just">
              <a:buNone/>
            </a:pPr>
            <a:endParaRPr lang="en-US" sz="20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7786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p:txBody>
          <a:bodyPr>
            <a:normAutofit fontScale="77500" lnSpcReduction="20000"/>
          </a:bodyPr>
          <a:lstStyle/>
          <a:p>
            <a:r>
              <a:rPr lang="en-GB"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r>
              <a:rPr lang="en-GB" dirty="0" err="1">
                <a:latin typeface="Times New Roman" panose="02020603050405020304" pitchFamily="18" charset="0"/>
                <a:cs typeface="Times New Roman" panose="02020603050405020304" pitchFamily="18" charset="0"/>
              </a:rPr>
              <a:t>Dzhalilova</a:t>
            </a:r>
            <a:r>
              <a:rPr lang="en-GB" dirty="0">
                <a:latin typeface="Times New Roman" panose="02020603050405020304" pitchFamily="18" charset="0"/>
                <a:cs typeface="Times New Roman" panose="02020603050405020304" pitchFamily="18" charset="0"/>
              </a:rPr>
              <a:t>, Z.O., </a:t>
            </a:r>
            <a:r>
              <a:rPr lang="en-GB" dirty="0" err="1">
                <a:latin typeface="Times New Roman" panose="02020603050405020304" pitchFamily="18" charset="0"/>
                <a:cs typeface="Times New Roman" panose="02020603050405020304" pitchFamily="18" charset="0"/>
              </a:rPr>
              <a:t>Izomova</a:t>
            </a:r>
            <a:r>
              <a:rPr lang="en-GB" dirty="0">
                <a:latin typeface="Times New Roman" panose="02020603050405020304" pitchFamily="18" charset="0"/>
                <a:cs typeface="Times New Roman" panose="02020603050405020304" pitchFamily="18" charset="0"/>
              </a:rPr>
              <a:t>, S.G. and </a:t>
            </a:r>
            <a:r>
              <a:rPr lang="en-GB" dirty="0" err="1">
                <a:latin typeface="Times New Roman" panose="02020603050405020304" pitchFamily="18" charset="0"/>
                <a:cs typeface="Times New Roman" panose="02020603050405020304" pitchFamily="18" charset="0"/>
              </a:rPr>
              <a:t>Ahmedova</a:t>
            </a:r>
            <a:r>
              <a:rPr lang="en-GB" dirty="0">
                <a:latin typeface="Times New Roman" panose="02020603050405020304" pitchFamily="18" charset="0"/>
                <a:cs typeface="Times New Roman" panose="02020603050405020304" pitchFamily="18" charset="0"/>
              </a:rPr>
              <a:t>, G.A., 2021. Intercultural communication and the Latin language. </a:t>
            </a:r>
            <a:r>
              <a:rPr lang="en-GB" dirty="0" err="1">
                <a:latin typeface="Times New Roman" panose="02020603050405020304" pitchFamily="18" charset="0"/>
                <a:cs typeface="Times New Roman" panose="02020603050405020304" pitchFamily="18" charset="0"/>
              </a:rPr>
              <a:t>Молодой</a:t>
            </a:r>
            <a:r>
              <a:rPr lang="en-GB" dirty="0">
                <a:latin typeface="Times New Roman" panose="02020603050405020304" pitchFamily="18" charset="0"/>
                <a:cs typeface="Times New Roman" panose="02020603050405020304" pitchFamily="18" charset="0"/>
              </a:rPr>
              <a:t> </a:t>
            </a:r>
            <a:r>
              <a:rPr lang="en-GB" dirty="0" err="1">
                <a:latin typeface="Times New Roman" panose="02020603050405020304" pitchFamily="18" charset="0"/>
                <a:cs typeface="Times New Roman" panose="02020603050405020304" pitchFamily="18" charset="0"/>
              </a:rPr>
              <a:t>ученый</a:t>
            </a:r>
            <a:r>
              <a:rPr lang="en-GB" dirty="0">
                <a:latin typeface="Times New Roman" panose="02020603050405020304" pitchFamily="18" charset="0"/>
                <a:cs typeface="Times New Roman" panose="02020603050405020304" pitchFamily="18" charset="0"/>
              </a:rPr>
              <a:t>, (24), pp.398-400.</a:t>
            </a:r>
            <a:endParaRPr lang="en-US" dirty="0">
              <a:latin typeface="Times New Roman" panose="02020603050405020304" pitchFamily="18" charset="0"/>
              <a:cs typeface="Times New Roman" panose="02020603050405020304" pitchFamily="18" charset="0"/>
            </a:endParaRPr>
          </a:p>
          <a:p>
            <a:r>
              <a:rPr lang="en-GB" dirty="0" err="1">
                <a:latin typeface="Times New Roman" panose="02020603050405020304" pitchFamily="18" charset="0"/>
                <a:cs typeface="Times New Roman" panose="02020603050405020304" pitchFamily="18" charset="0"/>
              </a:rPr>
              <a:t>Minkov</a:t>
            </a:r>
            <a:r>
              <a:rPr lang="en-GB" dirty="0">
                <a:latin typeface="Times New Roman" panose="02020603050405020304" pitchFamily="18" charset="0"/>
                <a:cs typeface="Times New Roman" panose="02020603050405020304" pitchFamily="18" charset="0"/>
              </a:rPr>
              <a:t>, M. and </a:t>
            </a:r>
            <a:r>
              <a:rPr lang="en-GB" dirty="0" err="1">
                <a:latin typeface="Times New Roman" panose="02020603050405020304" pitchFamily="18" charset="0"/>
                <a:cs typeface="Times New Roman" panose="02020603050405020304" pitchFamily="18" charset="0"/>
              </a:rPr>
              <a:t>Kaasa</a:t>
            </a:r>
            <a:r>
              <a:rPr lang="en-GB" dirty="0">
                <a:latin typeface="Times New Roman" panose="02020603050405020304" pitchFamily="18" charset="0"/>
                <a:cs typeface="Times New Roman" panose="02020603050405020304" pitchFamily="18" charset="0"/>
              </a:rPr>
              <a:t>, A., 2022. Do dimensions of culture exist objectively? A validation of the revised </a:t>
            </a:r>
            <a:r>
              <a:rPr lang="en-GB" dirty="0" err="1">
                <a:latin typeface="Times New Roman" panose="02020603050405020304" pitchFamily="18" charset="0"/>
                <a:cs typeface="Times New Roman" panose="02020603050405020304" pitchFamily="18" charset="0"/>
              </a:rPr>
              <a:t>Minkov</a:t>
            </a:r>
            <a:r>
              <a:rPr lang="en-GB" dirty="0">
                <a:latin typeface="Times New Roman" panose="02020603050405020304" pitchFamily="18" charset="0"/>
                <a:cs typeface="Times New Roman" panose="02020603050405020304" pitchFamily="18" charset="0"/>
              </a:rPr>
              <a:t>-Hofstede model of culture with World Values Survey items and scores for 102 countries. Journal of International Management, 28(4), p.100971.</a:t>
            </a:r>
            <a:endParaRPr lang="en-US" dirty="0">
              <a:latin typeface="Times New Roman" panose="02020603050405020304" pitchFamily="18" charset="0"/>
              <a:cs typeface="Times New Roman" panose="02020603050405020304" pitchFamily="18" charset="0"/>
            </a:endParaRPr>
          </a:p>
          <a:p>
            <a:r>
              <a:rPr lang="en-GB" dirty="0" err="1">
                <a:latin typeface="Times New Roman" panose="02020603050405020304" pitchFamily="18" charset="0"/>
                <a:cs typeface="Times New Roman" panose="02020603050405020304" pitchFamily="18" charset="0"/>
              </a:rPr>
              <a:t>Mohanty</a:t>
            </a:r>
            <a:r>
              <a:rPr lang="en-GB" dirty="0">
                <a:latin typeface="Times New Roman" panose="02020603050405020304" pitchFamily="18" charset="0"/>
                <a:cs typeface="Times New Roman" panose="02020603050405020304" pitchFamily="18" charset="0"/>
              </a:rPr>
              <a:t>, D.A. and Mukherjee, S., 2018. Face Negotiation and Politeness in" Interpreter of Maladies". IUP Journal of English Studies, 13(4).</a:t>
            </a:r>
            <a:endParaRPr lang="en-US" dirty="0">
              <a:latin typeface="Times New Roman" panose="02020603050405020304" pitchFamily="18" charset="0"/>
              <a:cs typeface="Times New Roman" panose="02020603050405020304" pitchFamily="18" charset="0"/>
            </a:endParaRPr>
          </a:p>
          <a:p>
            <a:r>
              <a:rPr lang="en-GB" dirty="0" err="1">
                <a:latin typeface="Times New Roman" panose="02020603050405020304" pitchFamily="18" charset="0"/>
                <a:cs typeface="Times New Roman" panose="02020603050405020304" pitchFamily="18" charset="0"/>
              </a:rPr>
              <a:t>Steinfatt</a:t>
            </a:r>
            <a:r>
              <a:rPr lang="en-GB" dirty="0">
                <a:latin typeface="Times New Roman" panose="02020603050405020304" pitchFamily="18" charset="0"/>
                <a:cs typeface="Times New Roman" panose="02020603050405020304" pitchFamily="18" charset="0"/>
              </a:rPr>
              <a:t>, T.M. and </a:t>
            </a:r>
            <a:r>
              <a:rPr lang="en-GB" dirty="0" err="1">
                <a:latin typeface="Times New Roman" panose="02020603050405020304" pitchFamily="18" charset="0"/>
                <a:cs typeface="Times New Roman" panose="02020603050405020304" pitchFamily="18" charset="0"/>
              </a:rPr>
              <a:t>Millette</a:t>
            </a:r>
            <a:r>
              <a:rPr lang="en-GB" dirty="0">
                <a:latin typeface="Times New Roman" panose="02020603050405020304" pitchFamily="18" charset="0"/>
                <a:cs typeface="Times New Roman" panose="02020603050405020304" pitchFamily="18" charset="0"/>
              </a:rPr>
              <a:t>, D.M., 2019. Intercultural communication. In An integrated approach to communication theory and research (pp. 307-320). Routledge.</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84838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107</TotalTime>
  <Words>2010</Words>
  <Application>Microsoft Office PowerPoint</Application>
  <PresentationFormat>Widescreen</PresentationFormat>
  <Paragraphs>71</Paragraphs>
  <Slides>12</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Garamond</vt:lpstr>
      <vt:lpstr>Times New Roman</vt:lpstr>
      <vt:lpstr>Organic</vt:lpstr>
      <vt:lpstr> Practical:  Individual Presentation name: Mariya Georgieva Malamova Student number: 2028275 Module: International Business Communication</vt:lpstr>
      <vt:lpstr>Table of contents</vt:lpstr>
      <vt:lpstr>INTRODUCTION </vt:lpstr>
      <vt:lpstr>Company and Scenario Overview </vt:lpstr>
      <vt:lpstr>Cultural challenges likely to be experienced by British Company in China  </vt:lpstr>
      <vt:lpstr>Continue  </vt:lpstr>
      <vt:lpstr>Continue </vt:lpstr>
      <vt:lpstr>Intercultural communication theories  </vt:lpstr>
      <vt:lpstr>Continue </vt:lpstr>
      <vt:lpstr>Recommendations </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Practical: Individual Presentation</dc:title>
  <dc:creator>user</dc:creator>
  <cp:lastModifiedBy>Mitko Malamov</cp:lastModifiedBy>
  <cp:revision>9</cp:revision>
  <dcterms:created xsi:type="dcterms:W3CDTF">2023-07-05T08:14:22Z</dcterms:created>
  <dcterms:modified xsi:type="dcterms:W3CDTF">2023-07-25T20:38:49Z</dcterms:modified>
</cp:coreProperties>
</file>