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6"/>
  </p:notesMasterIdLst>
  <p:sldIdLst>
    <p:sldId id="290" r:id="rId2"/>
    <p:sldId id="293" r:id="rId3"/>
    <p:sldId id="289" r:id="rId4"/>
    <p:sldId id="291" r:id="rId5"/>
    <p:sldId id="286" r:id="rId6"/>
    <p:sldId id="259" r:id="rId7"/>
    <p:sldId id="260" r:id="rId8"/>
    <p:sldId id="272" r:id="rId9"/>
    <p:sldId id="258" r:id="rId10"/>
    <p:sldId id="288" r:id="rId11"/>
    <p:sldId id="287" r:id="rId12"/>
    <p:sldId id="275" r:id="rId13"/>
    <p:sldId id="257" r:id="rId14"/>
    <p:sldId id="279" r:id="rId15"/>
    <p:sldId id="277" r:id="rId16"/>
    <p:sldId id="280" r:id="rId17"/>
    <p:sldId id="262" r:id="rId18"/>
    <p:sldId id="261" r:id="rId19"/>
    <p:sldId id="273" r:id="rId20"/>
    <p:sldId id="274" r:id="rId21"/>
    <p:sldId id="263" r:id="rId22"/>
    <p:sldId id="264" r:id="rId23"/>
    <p:sldId id="265" r:id="rId24"/>
    <p:sldId id="266" r:id="rId25"/>
    <p:sldId id="267" r:id="rId26"/>
    <p:sldId id="268" r:id="rId27"/>
    <p:sldId id="269" r:id="rId28"/>
    <p:sldId id="282" r:id="rId29"/>
    <p:sldId id="281" r:id="rId30"/>
    <p:sldId id="270" r:id="rId31"/>
    <p:sldId id="285" r:id="rId32"/>
    <p:sldId id="271" r:id="rId33"/>
    <p:sldId id="276" r:id="rId34"/>
    <p:sldId id="284"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3" autoAdjust="0"/>
    <p:restoredTop sz="94660"/>
  </p:normalViewPr>
  <p:slideViewPr>
    <p:cSldViewPr snapToGrid="0">
      <p:cViewPr varScale="1">
        <p:scale>
          <a:sx n="71" d="100"/>
          <a:sy n="71" d="100"/>
        </p:scale>
        <p:origin x="600" y="60"/>
      </p:cViewPr>
      <p:guideLst/>
    </p:cSldViewPr>
  </p:slideViewPr>
  <p:notesTextViewPr>
    <p:cViewPr>
      <p:scale>
        <a:sx n="1" d="1"/>
        <a:sy n="1" d="1"/>
      </p:scale>
      <p:origin x="0" y="0"/>
    </p:cViewPr>
  </p:notesTextViewPr>
  <p:sorterViewPr>
    <p:cViewPr>
      <p:scale>
        <a:sx n="90" d="100"/>
        <a:sy n="90" d="100"/>
      </p:scale>
      <p:origin x="0" y="0"/>
    </p:cViewPr>
  </p:sorterViewPr>
  <p:notesViewPr>
    <p:cSldViewPr snapToGrid="0">
      <p:cViewPr varScale="1">
        <p:scale>
          <a:sx n="54" d="100"/>
          <a:sy n="54" d="100"/>
        </p:scale>
        <p:origin x="280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D625D4-CDC6-4498-B06A-21A682672DBD}" type="datetimeFigureOut">
              <a:rPr lang="en-GB" smtClean="0"/>
              <a:t>03/03/2020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083ABD-4B81-40F0-A72F-3A11091FFA68}" type="slidenum">
              <a:rPr lang="en-GB" smtClean="0"/>
              <a:t>‹#›</a:t>
            </a:fld>
            <a:endParaRPr lang="en-GB"/>
          </a:p>
        </p:txBody>
      </p:sp>
    </p:spTree>
    <p:extLst>
      <p:ext uri="{BB962C8B-B14F-4D97-AF65-F5344CB8AC3E}">
        <p14:creationId xmlns:p14="http://schemas.microsoft.com/office/powerpoint/2010/main" val="42451756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Add value. Continuously develop yourself so that you can add more value for people.</a:t>
            </a:r>
            <a:endParaRPr lang="en-GB" dirty="0"/>
          </a:p>
        </p:txBody>
      </p:sp>
      <p:sp>
        <p:nvSpPr>
          <p:cNvPr id="4" name="Slide Number Placeholder 3"/>
          <p:cNvSpPr>
            <a:spLocks noGrp="1"/>
          </p:cNvSpPr>
          <p:nvPr>
            <p:ph type="sldNum" sz="quarter" idx="10"/>
          </p:nvPr>
        </p:nvSpPr>
        <p:spPr/>
        <p:txBody>
          <a:bodyPr/>
          <a:lstStyle/>
          <a:p>
            <a:fld id="{EC083ABD-4B81-40F0-A72F-3A11091FFA68}" type="slidenum">
              <a:rPr lang="en-GB" smtClean="0"/>
              <a:t>8</a:t>
            </a:fld>
            <a:endParaRPr lang="en-GB"/>
          </a:p>
        </p:txBody>
      </p:sp>
    </p:spTree>
    <p:extLst>
      <p:ext uri="{BB962C8B-B14F-4D97-AF65-F5344CB8AC3E}">
        <p14:creationId xmlns:p14="http://schemas.microsoft.com/office/powerpoint/2010/main" val="38686333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3/3/2020</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3/3/2020</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tandfonline.com/keyword/Systems+Thinking" TargetMode="External"/><Relationship Id="rId2" Type="http://schemas.openxmlformats.org/officeDocument/2006/relationships/hyperlink" Target="https://www.tandfonline.com/keyword/Practice+Theory" TargetMode="External"/><Relationship Id="rId1" Type="http://schemas.openxmlformats.org/officeDocument/2006/relationships/slideLayout" Target="../slideLayouts/slideLayout2.xml"/><Relationship Id="rId6" Type="http://schemas.openxmlformats.org/officeDocument/2006/relationships/hyperlink" Target="https://www.tandfonline.com/keyword/Human+Agency" TargetMode="External"/><Relationship Id="rId5" Type="http://schemas.openxmlformats.org/officeDocument/2006/relationships/hyperlink" Target="https://www.tandfonline.com/keyword/Organizational+Change" TargetMode="External"/><Relationship Id="rId4" Type="http://schemas.openxmlformats.org/officeDocument/2006/relationships/hyperlink" Target="https://www.tandfonline.com/keyword/Learning+Organization"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burgehugheswalsh.co.uk/systems-thinking/tools.aspx"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Management theories &amp; Criticality</a:t>
            </a:r>
            <a:endParaRPr lang="en-GB" dirty="0"/>
          </a:p>
        </p:txBody>
      </p:sp>
      <p:sp>
        <p:nvSpPr>
          <p:cNvPr id="3" name="Subtitle 2"/>
          <p:cNvSpPr>
            <a:spLocks noGrp="1"/>
          </p:cNvSpPr>
          <p:nvPr>
            <p:ph type="subTitle" idx="1"/>
          </p:nvPr>
        </p:nvSpPr>
        <p:spPr/>
        <p:txBody>
          <a:bodyPr/>
          <a:lstStyle/>
          <a:p>
            <a:r>
              <a:rPr lang="en-GB" dirty="0" smtClean="0"/>
              <a:t>Dr Nandish v. patel</a:t>
            </a:r>
            <a:endParaRPr lang="en-GB" dirty="0"/>
          </a:p>
        </p:txBody>
      </p:sp>
    </p:spTree>
    <p:extLst>
      <p:ext uri="{BB962C8B-B14F-4D97-AF65-F5344CB8AC3E}">
        <p14:creationId xmlns:p14="http://schemas.microsoft.com/office/powerpoint/2010/main" val="19629696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87506" y="2008566"/>
            <a:ext cx="10945906" cy="2554545"/>
          </a:xfrm>
          <a:prstGeom prst="rect">
            <a:avLst/>
          </a:prstGeom>
        </p:spPr>
        <p:txBody>
          <a:bodyPr wrap="square">
            <a:spAutoFit/>
          </a:bodyPr>
          <a:lstStyle/>
          <a:p>
            <a:pPr marL="571500" indent="-571500">
              <a:buFont typeface="Arial" panose="020B0604020202020204" pitchFamily="34" charset="0"/>
              <a:buChar char="•"/>
            </a:pPr>
            <a:r>
              <a:rPr lang="en-GB" sz="4000" dirty="0"/>
              <a:t>Learning outcomes</a:t>
            </a:r>
          </a:p>
          <a:p>
            <a:pPr marL="571500" indent="-571500">
              <a:buFont typeface="Arial" panose="020B0604020202020204" pitchFamily="34" charset="0"/>
              <a:buChar char="•"/>
            </a:pPr>
            <a:r>
              <a:rPr lang="en-GB" sz="4000" dirty="0"/>
              <a:t>Management and ‘problem’</a:t>
            </a:r>
          </a:p>
          <a:p>
            <a:pPr marL="571500" indent="-571500">
              <a:buFont typeface="Arial" panose="020B0604020202020204" pitchFamily="34" charset="0"/>
              <a:buChar char="•"/>
            </a:pPr>
            <a:r>
              <a:rPr lang="en-GB" sz="4000" dirty="0"/>
              <a:t>Systems Thinking, the </a:t>
            </a:r>
            <a:r>
              <a:rPr lang="en-GB" sz="4000" dirty="0" smtClean="0"/>
              <a:t>Fifth Discipline</a:t>
            </a:r>
            <a:endParaRPr lang="en-GB" sz="4000" dirty="0"/>
          </a:p>
          <a:p>
            <a:pPr marL="571500" indent="-571500">
              <a:buFont typeface="Arial" panose="020B0604020202020204" pitchFamily="34" charset="0"/>
              <a:buChar char="•"/>
            </a:pPr>
            <a:r>
              <a:rPr lang="en-GB" sz="4000" dirty="0"/>
              <a:t>Being critical</a:t>
            </a:r>
            <a:endParaRPr lang="en-GB" sz="4000" dirty="0"/>
          </a:p>
        </p:txBody>
      </p:sp>
    </p:spTree>
    <p:extLst>
      <p:ext uri="{BB962C8B-B14F-4D97-AF65-F5344CB8AC3E}">
        <p14:creationId xmlns:p14="http://schemas.microsoft.com/office/powerpoint/2010/main" val="1479882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lstStyle/>
          <a:p>
            <a:r>
              <a:rPr lang="en-GB" dirty="0" smtClean="0"/>
              <a:t>Apply systems thinking tools to management and management problems</a:t>
            </a:r>
          </a:p>
          <a:p>
            <a:r>
              <a:rPr lang="en-GB" dirty="0" smtClean="0"/>
              <a:t>Know how to analyse management theories critically</a:t>
            </a:r>
          </a:p>
          <a:p>
            <a:endParaRPr lang="en-GB" dirty="0"/>
          </a:p>
        </p:txBody>
      </p:sp>
    </p:spTree>
    <p:extLst>
      <p:ext uri="{BB962C8B-B14F-4D97-AF65-F5344CB8AC3E}">
        <p14:creationId xmlns:p14="http://schemas.microsoft.com/office/powerpoint/2010/main" val="1997878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468205" y="2666110"/>
            <a:ext cx="5458546" cy="769441"/>
          </a:xfrm>
          <a:prstGeom prst="rect">
            <a:avLst/>
          </a:prstGeom>
        </p:spPr>
        <p:txBody>
          <a:bodyPr wrap="none">
            <a:spAutoFit/>
          </a:bodyPr>
          <a:lstStyle/>
          <a:p>
            <a:r>
              <a:rPr lang="en-GB" sz="4400" b="1" dirty="0">
                <a:solidFill>
                  <a:schemeClr val="accent4"/>
                </a:solidFill>
                <a:latin typeface="Anonymous" panose="02000409000000000000" pitchFamily="49" charset="0"/>
              </a:rPr>
              <a:t>Define problem</a:t>
            </a:r>
            <a:endParaRPr lang="en-GB" sz="4400" b="1" dirty="0">
              <a:latin typeface="Anonymous" panose="02000409000000000000" pitchFamily="49" charset="0"/>
            </a:endParaRPr>
          </a:p>
        </p:txBody>
      </p:sp>
    </p:spTree>
    <p:extLst>
      <p:ext uri="{BB962C8B-B14F-4D97-AF65-F5344CB8AC3E}">
        <p14:creationId xmlns:p14="http://schemas.microsoft.com/office/powerpoint/2010/main" val="2336225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Problem is…</a:t>
            </a:r>
            <a:endParaRPr lang="en-GB" dirty="0"/>
          </a:p>
        </p:txBody>
      </p:sp>
      <p:sp>
        <p:nvSpPr>
          <p:cNvPr id="3" name="Content Placeholder 2"/>
          <p:cNvSpPr>
            <a:spLocks noGrp="1"/>
          </p:cNvSpPr>
          <p:nvPr>
            <p:ph idx="1"/>
          </p:nvPr>
        </p:nvSpPr>
        <p:spPr/>
        <p:txBody>
          <a:bodyPr>
            <a:normAutofit lnSpcReduction="10000"/>
          </a:bodyPr>
          <a:lstStyle/>
          <a:p>
            <a:r>
              <a:rPr lang="en-GB" dirty="0"/>
              <a:t>Outcomes, produced by the complexity of interaction, that people don’t </a:t>
            </a:r>
            <a:r>
              <a:rPr lang="en-GB" dirty="0" smtClean="0"/>
              <a:t>want</a:t>
            </a:r>
          </a:p>
          <a:p>
            <a:endParaRPr lang="en-GB" dirty="0" smtClean="0"/>
          </a:p>
          <a:p>
            <a:r>
              <a:rPr lang="en-GB" dirty="0" smtClean="0">
                <a:solidFill>
                  <a:srgbClr val="FFC000"/>
                </a:solidFill>
              </a:rPr>
              <a:t>Problems are outcomes of culture!</a:t>
            </a:r>
          </a:p>
          <a:p>
            <a:r>
              <a:rPr lang="en-GB" dirty="0" smtClean="0">
                <a:solidFill>
                  <a:srgbClr val="FFC000"/>
                </a:solidFill>
              </a:rPr>
              <a:t>Culture is a problem-solving mechanism</a:t>
            </a:r>
          </a:p>
          <a:p>
            <a:r>
              <a:rPr lang="en-GB" dirty="0" smtClean="0">
                <a:solidFill>
                  <a:srgbClr val="FFC000"/>
                </a:solidFill>
              </a:rPr>
              <a:t>Culture and problems are recursive </a:t>
            </a:r>
          </a:p>
          <a:p>
            <a:pPr lvl="1"/>
            <a:r>
              <a:rPr lang="en-GB" dirty="0">
                <a:solidFill>
                  <a:srgbClr val="FFC000"/>
                </a:solidFill>
              </a:rPr>
              <a:t>H</a:t>
            </a:r>
            <a:r>
              <a:rPr lang="en-GB" dirty="0" smtClean="0">
                <a:solidFill>
                  <a:srgbClr val="FFC000"/>
                </a:solidFill>
              </a:rPr>
              <a:t>ow would you represent </a:t>
            </a:r>
            <a:r>
              <a:rPr lang="en-GB" dirty="0" smtClean="0">
                <a:solidFill>
                  <a:srgbClr val="FFC000"/>
                </a:solidFill>
              </a:rPr>
              <a:t>this relationship diagrammatically?</a:t>
            </a:r>
            <a:endParaRPr lang="en-GB" dirty="0">
              <a:solidFill>
                <a:srgbClr val="FFC000"/>
              </a:solidFill>
            </a:endParaRPr>
          </a:p>
        </p:txBody>
      </p:sp>
    </p:spTree>
    <p:extLst>
      <p:ext uri="{BB962C8B-B14F-4D97-AF65-F5344CB8AC3E}">
        <p14:creationId xmlns:p14="http://schemas.microsoft.com/office/powerpoint/2010/main" val="41650203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Management Problems</a:t>
            </a:r>
            <a:endParaRPr lang="en-GB" b="1" dirty="0"/>
          </a:p>
        </p:txBody>
      </p:sp>
      <p:sp>
        <p:nvSpPr>
          <p:cNvPr id="3" name="Content Placeholder 2"/>
          <p:cNvSpPr>
            <a:spLocks noGrp="1"/>
          </p:cNvSpPr>
          <p:nvPr>
            <p:ph idx="1"/>
          </p:nvPr>
        </p:nvSpPr>
        <p:spPr/>
        <p:txBody>
          <a:bodyPr>
            <a:normAutofit fontScale="85000" lnSpcReduction="20000"/>
          </a:bodyPr>
          <a:lstStyle/>
          <a:p>
            <a:r>
              <a:rPr lang="en-GB" dirty="0" smtClean="0"/>
              <a:t>What is the major problem?</a:t>
            </a:r>
          </a:p>
          <a:p>
            <a:r>
              <a:rPr lang="en-GB" dirty="0" smtClean="0"/>
              <a:t>New product or service</a:t>
            </a:r>
          </a:p>
          <a:p>
            <a:pPr lvl="1"/>
            <a:r>
              <a:rPr lang="en-GB" dirty="0" smtClean="0"/>
              <a:t>Electric cars</a:t>
            </a:r>
          </a:p>
          <a:p>
            <a:r>
              <a:rPr lang="en-GB" dirty="0" smtClean="0"/>
              <a:t>Poor quality products</a:t>
            </a:r>
          </a:p>
          <a:p>
            <a:pPr lvl="1"/>
            <a:r>
              <a:rPr lang="en-GB" dirty="0" smtClean="0"/>
              <a:t>Recalls</a:t>
            </a:r>
          </a:p>
          <a:p>
            <a:r>
              <a:rPr lang="en-GB" dirty="0" smtClean="0"/>
              <a:t>Inefficiencies and ineffectiveness</a:t>
            </a:r>
          </a:p>
          <a:p>
            <a:pPr lvl="1"/>
            <a:r>
              <a:rPr lang="en-GB" dirty="0" smtClean="0"/>
              <a:t>Overuse of resources</a:t>
            </a:r>
          </a:p>
          <a:p>
            <a:r>
              <a:rPr lang="en-GB" dirty="0" smtClean="0"/>
              <a:t>Cost overruns</a:t>
            </a:r>
          </a:p>
          <a:p>
            <a:pPr lvl="1"/>
            <a:r>
              <a:rPr lang="en-GB" dirty="0" smtClean="0"/>
              <a:t>Unnecessary expenditures</a:t>
            </a:r>
            <a:endParaRPr lang="en-GB" dirty="0"/>
          </a:p>
        </p:txBody>
      </p:sp>
    </p:spTree>
    <p:extLst>
      <p:ext uri="{BB962C8B-B14F-4D97-AF65-F5344CB8AC3E}">
        <p14:creationId xmlns:p14="http://schemas.microsoft.com/office/powerpoint/2010/main" val="27311599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Management Problems</a:t>
            </a:r>
            <a:endParaRPr lang="en-GB" b="1" dirty="0"/>
          </a:p>
        </p:txBody>
      </p:sp>
      <p:sp>
        <p:nvSpPr>
          <p:cNvPr id="3" name="Text Placeholder 2"/>
          <p:cNvSpPr>
            <a:spLocks noGrp="1"/>
          </p:cNvSpPr>
          <p:nvPr>
            <p:ph type="body" idx="1"/>
          </p:nvPr>
        </p:nvSpPr>
        <p:spPr/>
        <p:txBody>
          <a:bodyPr/>
          <a:lstStyle/>
          <a:p>
            <a:r>
              <a:rPr lang="en-GB" dirty="0" smtClean="0"/>
              <a:t>Traditional Analysis</a:t>
            </a:r>
            <a:endParaRPr lang="en-GB" dirty="0"/>
          </a:p>
        </p:txBody>
      </p:sp>
      <p:sp>
        <p:nvSpPr>
          <p:cNvPr id="4" name="Content Placeholder 3"/>
          <p:cNvSpPr>
            <a:spLocks noGrp="1"/>
          </p:cNvSpPr>
          <p:nvPr>
            <p:ph sz="half" idx="2"/>
          </p:nvPr>
        </p:nvSpPr>
        <p:spPr/>
        <p:txBody>
          <a:bodyPr/>
          <a:lstStyle/>
          <a:p>
            <a:r>
              <a:rPr lang="en-GB" dirty="0" smtClean="0"/>
              <a:t>Problem</a:t>
            </a:r>
          </a:p>
          <a:p>
            <a:r>
              <a:rPr lang="en-GB" dirty="0" smtClean="0"/>
              <a:t>Decomposition</a:t>
            </a:r>
          </a:p>
          <a:p>
            <a:r>
              <a:rPr lang="en-GB" dirty="0" smtClean="0"/>
              <a:t>Analyse individual parts</a:t>
            </a:r>
          </a:p>
          <a:p>
            <a:r>
              <a:rPr lang="en-GB" dirty="0" smtClean="0"/>
              <a:t>Put it all back together</a:t>
            </a:r>
            <a:endParaRPr lang="en-GB" dirty="0"/>
          </a:p>
        </p:txBody>
      </p:sp>
      <p:sp>
        <p:nvSpPr>
          <p:cNvPr id="5" name="Text Placeholder 4"/>
          <p:cNvSpPr>
            <a:spLocks noGrp="1"/>
          </p:cNvSpPr>
          <p:nvPr>
            <p:ph type="body" sz="quarter" idx="3"/>
          </p:nvPr>
        </p:nvSpPr>
        <p:spPr/>
        <p:txBody>
          <a:bodyPr/>
          <a:lstStyle/>
          <a:p>
            <a:r>
              <a:rPr lang="en-GB" dirty="0" smtClean="0"/>
              <a:t>Systems Analysis</a:t>
            </a:r>
            <a:endParaRPr lang="en-GB" dirty="0"/>
          </a:p>
        </p:txBody>
      </p:sp>
      <p:sp>
        <p:nvSpPr>
          <p:cNvPr id="6" name="Content Placeholder 5"/>
          <p:cNvSpPr>
            <a:spLocks noGrp="1"/>
          </p:cNvSpPr>
          <p:nvPr>
            <p:ph sz="quarter" idx="4"/>
          </p:nvPr>
        </p:nvSpPr>
        <p:spPr/>
        <p:txBody>
          <a:bodyPr>
            <a:normAutofit fontScale="70000" lnSpcReduction="20000"/>
          </a:bodyPr>
          <a:lstStyle/>
          <a:p>
            <a:r>
              <a:rPr lang="en-GB" dirty="0" smtClean="0"/>
              <a:t>Problem</a:t>
            </a:r>
          </a:p>
          <a:p>
            <a:r>
              <a:rPr lang="en-GB" dirty="0" smtClean="0"/>
              <a:t>Look for events</a:t>
            </a:r>
          </a:p>
          <a:p>
            <a:r>
              <a:rPr lang="en-GB" dirty="0" smtClean="0"/>
              <a:t>Establish connections and interdependencies</a:t>
            </a:r>
          </a:p>
          <a:p>
            <a:r>
              <a:rPr lang="en-GB" dirty="0"/>
              <a:t>E</a:t>
            </a:r>
            <a:r>
              <a:rPr lang="en-GB" dirty="0" smtClean="0"/>
              <a:t>xpand</a:t>
            </a:r>
          </a:p>
          <a:p>
            <a:r>
              <a:rPr lang="en-GB" dirty="0" smtClean="0"/>
              <a:t>Look for patterns</a:t>
            </a:r>
          </a:p>
          <a:p>
            <a:r>
              <a:rPr lang="en-GB" dirty="0" smtClean="0"/>
              <a:t>Create systems </a:t>
            </a:r>
            <a:endParaRPr lang="en-GB" dirty="0"/>
          </a:p>
        </p:txBody>
      </p:sp>
    </p:spTree>
    <p:extLst>
      <p:ext uri="{BB962C8B-B14F-4D97-AF65-F5344CB8AC3E}">
        <p14:creationId xmlns:p14="http://schemas.microsoft.com/office/powerpoint/2010/main" val="39648034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4"/>
                </a:solidFill>
              </a:rPr>
              <a:t>Emerging Ideas: Management Sandpit</a:t>
            </a:r>
            <a:endParaRPr lang="en-GB" dirty="0">
              <a:solidFill>
                <a:schemeClr val="accent4"/>
              </a:solidFill>
            </a:endParaRPr>
          </a:p>
        </p:txBody>
      </p:sp>
      <p:sp>
        <p:nvSpPr>
          <p:cNvPr id="3" name="Content Placeholder 2"/>
          <p:cNvSpPr>
            <a:spLocks noGrp="1"/>
          </p:cNvSpPr>
          <p:nvPr>
            <p:ph idx="1"/>
          </p:nvPr>
        </p:nvSpPr>
        <p:spPr/>
        <p:txBody>
          <a:bodyPr>
            <a:normAutofit fontScale="92500" lnSpcReduction="10000"/>
          </a:bodyPr>
          <a:lstStyle/>
          <a:p>
            <a:r>
              <a:rPr lang="en-GB" b="1" dirty="0"/>
              <a:t>Philosophy of Management</a:t>
            </a:r>
            <a:endParaRPr lang="en-GB" dirty="0"/>
          </a:p>
          <a:p>
            <a:r>
              <a:rPr lang="en-GB" dirty="0"/>
              <a:t>What are your </a:t>
            </a:r>
            <a:r>
              <a:rPr lang="en-GB" dirty="0" smtClean="0"/>
              <a:t>principles </a:t>
            </a:r>
            <a:r>
              <a:rPr lang="en-GB" dirty="0"/>
              <a:t>for doing business?</a:t>
            </a:r>
          </a:p>
          <a:p>
            <a:r>
              <a:rPr lang="en-GB" dirty="0"/>
              <a:t>What are your business ethics?</a:t>
            </a:r>
          </a:p>
          <a:p>
            <a:pPr marL="0" indent="0">
              <a:buNone/>
            </a:pPr>
            <a:r>
              <a:rPr lang="en-GB" dirty="0"/>
              <a:t> </a:t>
            </a:r>
          </a:p>
          <a:p>
            <a:pPr marL="0" indent="0">
              <a:buNone/>
            </a:pPr>
            <a:r>
              <a:rPr lang="en-GB" b="1" dirty="0"/>
              <a:t> </a:t>
            </a:r>
            <a:endParaRPr lang="en-GB" dirty="0"/>
          </a:p>
          <a:p>
            <a:r>
              <a:rPr lang="en-GB" b="1" dirty="0"/>
              <a:t>Management Skill</a:t>
            </a:r>
            <a:endParaRPr lang="en-GB" dirty="0"/>
          </a:p>
          <a:p>
            <a:r>
              <a:rPr lang="en-GB" dirty="0"/>
              <a:t>What is the best advise you got?  </a:t>
            </a:r>
          </a:p>
          <a:p>
            <a:endParaRPr lang="en-GB" dirty="0"/>
          </a:p>
        </p:txBody>
      </p:sp>
      <p:sp>
        <p:nvSpPr>
          <p:cNvPr id="4" name="TextBox 3"/>
          <p:cNvSpPr txBox="1"/>
          <p:nvPr/>
        </p:nvSpPr>
        <p:spPr>
          <a:xfrm>
            <a:off x="5957047" y="1727756"/>
            <a:ext cx="4676280" cy="369332"/>
          </a:xfrm>
          <a:prstGeom prst="rect">
            <a:avLst/>
          </a:prstGeom>
          <a:noFill/>
        </p:spPr>
        <p:txBody>
          <a:bodyPr wrap="none" rtlCol="0">
            <a:spAutoFit/>
          </a:bodyPr>
          <a:lstStyle/>
          <a:p>
            <a:r>
              <a:rPr lang="en-GB" dirty="0" smtClean="0">
                <a:solidFill>
                  <a:schemeClr val="bg1"/>
                </a:solidFill>
              </a:rPr>
              <a:t>‘Emerging ideas’ is itself a systems tool!</a:t>
            </a:r>
            <a:endParaRPr lang="en-GB" dirty="0">
              <a:solidFill>
                <a:schemeClr val="bg1"/>
              </a:solidFill>
            </a:endParaRPr>
          </a:p>
        </p:txBody>
      </p:sp>
    </p:spTree>
    <p:extLst>
      <p:ext uri="{BB962C8B-B14F-4D97-AF65-F5344CB8AC3E}">
        <p14:creationId xmlns:p14="http://schemas.microsoft.com/office/powerpoint/2010/main" val="3175772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a:t>
            </a:r>
            <a:endParaRPr lang="en-GB" dirty="0"/>
          </a:p>
        </p:txBody>
      </p:sp>
      <p:sp>
        <p:nvSpPr>
          <p:cNvPr id="3" name="Content Placeholder 2"/>
          <p:cNvSpPr>
            <a:spLocks noGrp="1"/>
          </p:cNvSpPr>
          <p:nvPr>
            <p:ph idx="1"/>
          </p:nvPr>
        </p:nvSpPr>
        <p:spPr/>
        <p:txBody>
          <a:bodyPr/>
          <a:lstStyle/>
          <a:p>
            <a:pPr marL="0" indent="0">
              <a:buNone/>
            </a:pPr>
            <a:r>
              <a:rPr lang="en-GB" sz="5400" dirty="0"/>
              <a:t>How would you manage </a:t>
            </a:r>
            <a:r>
              <a:rPr lang="en-GB" sz="5400" dirty="0" smtClean="0"/>
              <a:t>Apple, </a:t>
            </a:r>
            <a:r>
              <a:rPr lang="en-GB" sz="5400" dirty="0"/>
              <a:t>$1 trillion capitalised company?</a:t>
            </a:r>
          </a:p>
          <a:p>
            <a:endParaRPr lang="en-GB" dirty="0"/>
          </a:p>
        </p:txBody>
      </p:sp>
    </p:spTree>
    <p:extLst>
      <p:ext uri="{BB962C8B-B14F-4D97-AF65-F5344CB8AC3E}">
        <p14:creationId xmlns:p14="http://schemas.microsoft.com/office/powerpoint/2010/main" val="340913964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4"/>
                </a:solidFill>
              </a:rPr>
              <a:t>Management innovation: Define critical</a:t>
            </a:r>
            <a:endParaRPr lang="en-GB" dirty="0">
              <a:solidFill>
                <a:schemeClr val="accent4"/>
              </a:solidFill>
            </a:endParaRPr>
          </a:p>
        </p:txBody>
      </p:sp>
      <p:sp>
        <p:nvSpPr>
          <p:cNvPr id="3" name="Content Placeholder 2"/>
          <p:cNvSpPr>
            <a:spLocks noGrp="1"/>
          </p:cNvSpPr>
          <p:nvPr>
            <p:ph idx="1"/>
          </p:nvPr>
        </p:nvSpPr>
        <p:spPr/>
        <p:txBody>
          <a:bodyPr>
            <a:normAutofit fontScale="92500"/>
          </a:bodyPr>
          <a:lstStyle/>
          <a:p>
            <a:r>
              <a:rPr lang="en-GB" dirty="0" smtClean="0"/>
              <a:t>To innovate management you need to be critical of the status quo</a:t>
            </a:r>
          </a:p>
          <a:p>
            <a:r>
              <a:rPr lang="en-GB" dirty="0" smtClean="0"/>
              <a:t>Individually, explain how yourself think critically and how you thinking critically about management</a:t>
            </a:r>
          </a:p>
          <a:p>
            <a:r>
              <a:rPr lang="en-GB" dirty="0" smtClean="0"/>
              <a:t>In groups, compare your notes to arrive a group definition of being critical</a:t>
            </a:r>
          </a:p>
          <a:p>
            <a:r>
              <a:rPr lang="en-GB" dirty="0" smtClean="0">
                <a:solidFill>
                  <a:srgbClr val="FFFF00"/>
                </a:solidFill>
              </a:rPr>
              <a:t>Being critical will improve the quality of your research project in Part 2 of the DBA</a:t>
            </a:r>
            <a:endParaRPr lang="en-GB" dirty="0">
              <a:solidFill>
                <a:srgbClr val="FFFF00"/>
              </a:solidFill>
            </a:endParaRPr>
          </a:p>
        </p:txBody>
      </p:sp>
    </p:spTree>
    <p:extLst>
      <p:ext uri="{BB962C8B-B14F-4D97-AF65-F5344CB8AC3E}">
        <p14:creationId xmlns:p14="http://schemas.microsoft.com/office/powerpoint/2010/main" val="1409803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Being critical</a:t>
            </a:r>
            <a:endParaRPr lang="en-GB" dirty="0"/>
          </a:p>
        </p:txBody>
      </p:sp>
      <p:sp>
        <p:nvSpPr>
          <p:cNvPr id="3" name="Content Placeholder 2"/>
          <p:cNvSpPr>
            <a:spLocks noGrp="1"/>
          </p:cNvSpPr>
          <p:nvPr>
            <p:ph idx="1"/>
          </p:nvPr>
        </p:nvSpPr>
        <p:spPr/>
        <p:txBody>
          <a:bodyPr>
            <a:normAutofit/>
          </a:bodyPr>
          <a:lstStyle/>
          <a:p>
            <a:pPr marL="0" indent="0" algn="ctr">
              <a:buNone/>
            </a:pPr>
            <a:r>
              <a:rPr lang="en-GB" sz="3600" dirty="0">
                <a:solidFill>
                  <a:schemeClr val="bg1"/>
                </a:solidFill>
                <a:latin typeface="Arial Narrow" panose="020B0606020202030204" pitchFamily="34" charset="0"/>
              </a:rPr>
              <a:t>‘Criticality is the predisposition that the object of attention can be better than it is.’ </a:t>
            </a:r>
            <a:r>
              <a:rPr lang="en-GB" sz="2000" dirty="0">
                <a:solidFill>
                  <a:srgbClr val="FFFF00"/>
                </a:solidFill>
                <a:latin typeface="Arial Narrow" panose="020B0606020202030204" pitchFamily="34" charset="0"/>
              </a:rPr>
              <a:t>(Barnett, 1997)</a:t>
            </a:r>
          </a:p>
          <a:p>
            <a:pPr marL="0" indent="0" algn="ctr">
              <a:buNone/>
            </a:pPr>
            <a:endParaRPr lang="en-GB" sz="3600" dirty="0"/>
          </a:p>
        </p:txBody>
      </p:sp>
    </p:spTree>
    <p:extLst>
      <p:ext uri="{BB962C8B-B14F-4D97-AF65-F5344CB8AC3E}">
        <p14:creationId xmlns:p14="http://schemas.microsoft.com/office/powerpoint/2010/main" val="837539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307368"/>
            <a:ext cx="9905998" cy="1121382"/>
          </a:xfrm>
        </p:spPr>
        <p:txBody>
          <a:bodyPr/>
          <a:lstStyle/>
          <a:p>
            <a:r>
              <a:rPr lang="en-GB" dirty="0" smtClean="0">
                <a:solidFill>
                  <a:schemeClr val="accent4"/>
                </a:solidFill>
              </a:rPr>
              <a:t>Critical analysis</a:t>
            </a:r>
            <a:endParaRPr lang="en-GB" dirty="0">
              <a:solidFill>
                <a:schemeClr val="accent4"/>
              </a:solidFill>
            </a:endParaRPr>
          </a:p>
        </p:txBody>
      </p:sp>
      <p:sp>
        <p:nvSpPr>
          <p:cNvPr id="3" name="Content Placeholder 2"/>
          <p:cNvSpPr>
            <a:spLocks noGrp="1"/>
          </p:cNvSpPr>
          <p:nvPr>
            <p:ph idx="1"/>
          </p:nvPr>
        </p:nvSpPr>
        <p:spPr>
          <a:xfrm>
            <a:off x="1141412" y="1428750"/>
            <a:ext cx="9905999" cy="4843463"/>
          </a:xfrm>
        </p:spPr>
        <p:txBody>
          <a:bodyPr>
            <a:normAutofit fontScale="92500" lnSpcReduction="10000"/>
          </a:bodyPr>
          <a:lstStyle/>
          <a:p>
            <a:pPr algn="just"/>
            <a:r>
              <a:rPr lang="en-GB" sz="2900" dirty="0" smtClean="0">
                <a:solidFill>
                  <a:srgbClr val="FFC000"/>
                </a:solidFill>
                <a:latin typeface="Arial Narrow" panose="020B0606020202030204" pitchFamily="34" charset="0"/>
              </a:rPr>
              <a:t>‘</a:t>
            </a:r>
            <a:r>
              <a:rPr lang="en-GB" dirty="0" smtClean="0">
                <a:solidFill>
                  <a:srgbClr val="FFFF00"/>
                </a:solidFill>
              </a:rPr>
              <a:t>ARGUMENT</a:t>
            </a:r>
            <a:r>
              <a:rPr lang="en-GB" dirty="0" smtClean="0"/>
              <a:t> Veracity of the argument. Is it believable? What is a counter argument?</a:t>
            </a:r>
          </a:p>
          <a:p>
            <a:r>
              <a:rPr lang="en-GB" dirty="0" smtClean="0">
                <a:solidFill>
                  <a:srgbClr val="FFFF00"/>
                </a:solidFill>
              </a:rPr>
              <a:t>ABSTRACTIONS</a:t>
            </a:r>
            <a:r>
              <a:rPr lang="en-GB" dirty="0" smtClean="0"/>
              <a:t> Are they valid against your experience of reality? Definitions, concepts/constructs, relationships, and terms</a:t>
            </a:r>
          </a:p>
          <a:p>
            <a:r>
              <a:rPr lang="en-GB" dirty="0" smtClean="0">
                <a:solidFill>
                  <a:srgbClr val="FFFF00"/>
                </a:solidFill>
              </a:rPr>
              <a:t>PROPOSITIONS</a:t>
            </a:r>
            <a:r>
              <a:rPr lang="en-GB" dirty="0" smtClean="0"/>
              <a:t> Are they believable?</a:t>
            </a:r>
          </a:p>
          <a:p>
            <a:r>
              <a:rPr lang="en-GB" dirty="0" smtClean="0">
                <a:solidFill>
                  <a:srgbClr val="FFFF00"/>
                </a:solidFill>
              </a:rPr>
              <a:t>ASSUMPTIONS</a:t>
            </a:r>
            <a:r>
              <a:rPr lang="en-GB" dirty="0" smtClean="0"/>
              <a:t> What is stated without evidence?</a:t>
            </a:r>
          </a:p>
          <a:p>
            <a:r>
              <a:rPr lang="en-GB" dirty="0" smtClean="0">
                <a:solidFill>
                  <a:srgbClr val="FFFF00"/>
                </a:solidFill>
              </a:rPr>
              <a:t>EVIDENCE </a:t>
            </a:r>
            <a:r>
              <a:rPr lang="en-GB" dirty="0" smtClean="0"/>
              <a:t>Is it reliable?</a:t>
            </a:r>
          </a:p>
          <a:p>
            <a:r>
              <a:rPr lang="en-GB" dirty="0" smtClean="0">
                <a:solidFill>
                  <a:srgbClr val="FFFF00"/>
                </a:solidFill>
              </a:rPr>
              <a:t>METHODOLOGY </a:t>
            </a:r>
            <a:r>
              <a:rPr lang="en-GB" dirty="0" smtClean="0"/>
              <a:t>Is the data, data collection and analysis appropriate?</a:t>
            </a:r>
          </a:p>
          <a:p>
            <a:r>
              <a:rPr lang="en-GB" dirty="0" smtClean="0">
                <a:solidFill>
                  <a:srgbClr val="FFFF00"/>
                </a:solidFill>
              </a:rPr>
              <a:t>IMPACT/IMPLICATION </a:t>
            </a:r>
            <a:r>
              <a:rPr lang="en-GB" dirty="0" smtClean="0"/>
              <a:t>Is </a:t>
            </a:r>
            <a:r>
              <a:rPr lang="en-GB" dirty="0"/>
              <a:t>it applicable to practice?</a:t>
            </a:r>
            <a:endParaRPr lang="en-GB" dirty="0" smtClean="0">
              <a:solidFill>
                <a:srgbClr val="FFFF00"/>
              </a:solidFill>
            </a:endParaRPr>
          </a:p>
          <a:p>
            <a:r>
              <a:rPr lang="en-GB" dirty="0" smtClean="0">
                <a:solidFill>
                  <a:srgbClr val="FFFF00"/>
                </a:solidFill>
              </a:rPr>
              <a:t>CONTRIBUTION </a:t>
            </a:r>
            <a:r>
              <a:rPr lang="en-GB" dirty="0" smtClean="0"/>
              <a:t>Is the stock of knowledge improved? </a:t>
            </a:r>
          </a:p>
          <a:p>
            <a:endParaRPr lang="en-GB" dirty="0"/>
          </a:p>
        </p:txBody>
      </p:sp>
    </p:spTree>
    <p:extLst>
      <p:ext uri="{BB962C8B-B14F-4D97-AF65-F5344CB8AC3E}">
        <p14:creationId xmlns:p14="http://schemas.microsoft.com/office/powerpoint/2010/main" val="853308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Systems Thinking</a:t>
            </a:r>
            <a:endParaRPr lang="en-GB" dirty="0"/>
          </a:p>
        </p:txBody>
      </p:sp>
      <p:sp>
        <p:nvSpPr>
          <p:cNvPr id="3" name="Subtitle 2"/>
          <p:cNvSpPr>
            <a:spLocks noGrp="1"/>
          </p:cNvSpPr>
          <p:nvPr>
            <p:ph type="subTitle" idx="1"/>
          </p:nvPr>
        </p:nvSpPr>
        <p:spPr/>
        <p:txBody>
          <a:bodyPr/>
          <a:lstStyle/>
          <a:p>
            <a:r>
              <a:rPr lang="en-GB" smtClean="0"/>
              <a:t>Start Thinking Differently About Management</a:t>
            </a:r>
            <a:endParaRPr lang="en-GB" dirty="0" smtClean="0"/>
          </a:p>
        </p:txBody>
      </p:sp>
    </p:spTree>
    <p:extLst>
      <p:ext uri="{BB962C8B-B14F-4D97-AF65-F5344CB8AC3E}">
        <p14:creationId xmlns:p14="http://schemas.microsoft.com/office/powerpoint/2010/main" val="150790382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Systems thinking</a:t>
            </a:r>
            <a:endParaRPr lang="en-GB" dirty="0"/>
          </a:p>
        </p:txBody>
      </p:sp>
      <p:sp>
        <p:nvSpPr>
          <p:cNvPr id="4" name="Rectangle 1"/>
          <p:cNvSpPr>
            <a:spLocks noGrp="1" noChangeArrowheads="1"/>
          </p:cNvSpPr>
          <p:nvPr>
            <p:ph idx="1"/>
          </p:nvPr>
        </p:nvSpPr>
        <p:spPr bwMode="auto">
          <a:xfrm>
            <a:off x="1492624" y="1958589"/>
            <a:ext cx="8894020" cy="2215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anose="020B0604020202020204" pitchFamily="34" charset="0"/>
            </a:endParaRPr>
          </a:p>
          <a:p>
            <a:pPr marL="0" indent="0" algn="just" eaLnBrk="0" fontAlgn="base" hangingPunct="0">
              <a:lnSpc>
                <a:spcPct val="100000"/>
              </a:lnSpc>
              <a:spcBef>
                <a:spcPct val="0"/>
              </a:spcBef>
              <a:spcAft>
                <a:spcPct val="0"/>
              </a:spcAft>
              <a:buSzTx/>
              <a:buNone/>
            </a:pPr>
            <a:r>
              <a:rPr kumimoji="0" lang="en-US" altLang="en-US" b="0" i="0" u="none" strike="noStrike" cap="none" normalizeH="0" baseline="0" dirty="0" smtClean="0">
                <a:ln>
                  <a:noFill/>
                </a:ln>
                <a:solidFill>
                  <a:schemeClr val="tx1"/>
                </a:solidFill>
                <a:effectLst/>
                <a:latin typeface="Arial" panose="020B0604020202020204" pitchFamily="34" charset="0"/>
              </a:rPr>
              <a:t>Systems Thinking is the art and science of making reliable inferences about behavior by </a:t>
            </a:r>
            <a:r>
              <a:rPr kumimoji="0" lang="en-US" altLang="en-US" b="0" i="0" u="none" strike="noStrike" cap="none" normalizeH="0" dirty="0" smtClean="0">
                <a:ln>
                  <a:noFill/>
                </a:ln>
                <a:solidFill>
                  <a:schemeClr val="tx1"/>
                </a:solidFill>
                <a:effectLst/>
                <a:latin typeface="Arial" panose="020B0604020202020204" pitchFamily="34" charset="0"/>
              </a:rPr>
              <a:t> </a:t>
            </a:r>
            <a:r>
              <a:rPr kumimoji="0" lang="en-US" altLang="en-US" b="0" i="0" u="none" strike="noStrike" cap="none" normalizeH="0" baseline="0" dirty="0" smtClean="0">
                <a:ln>
                  <a:noFill/>
                </a:ln>
                <a:solidFill>
                  <a:schemeClr val="tx1"/>
                </a:solidFill>
                <a:effectLst/>
                <a:latin typeface="Arial" panose="020B0604020202020204" pitchFamily="34" charset="0"/>
              </a:rPr>
              <a:t>developing an increasingly deep </a:t>
            </a:r>
          </a:p>
          <a:p>
            <a:pPr marL="0" indent="0" algn="just" eaLnBrk="0" fontAlgn="base" hangingPunct="0">
              <a:lnSpc>
                <a:spcPct val="100000"/>
              </a:lnSpc>
              <a:spcBef>
                <a:spcPct val="0"/>
              </a:spcBef>
              <a:spcAft>
                <a:spcPct val="0"/>
              </a:spcAft>
              <a:buSzTx/>
              <a:buNone/>
            </a:pPr>
            <a:r>
              <a:rPr kumimoji="0" lang="en-US" altLang="en-US" b="0" i="0" u="none" strike="noStrike" cap="none" normalizeH="0" baseline="0" dirty="0" smtClean="0">
                <a:ln>
                  <a:noFill/>
                </a:ln>
                <a:solidFill>
                  <a:schemeClr val="tx1"/>
                </a:solidFill>
                <a:effectLst/>
                <a:latin typeface="Arial" panose="020B0604020202020204" pitchFamily="34" charset="0"/>
              </a:rPr>
              <a:t>understanding of underlying structure.</a:t>
            </a:r>
            <a:r>
              <a:rPr lang="en-US" altLang="en-US" dirty="0" smtClean="0">
                <a:latin typeface="Arial" panose="020B0604020202020204" pitchFamily="34" charset="0"/>
              </a:rPr>
              <a:t> </a:t>
            </a:r>
            <a:r>
              <a:rPr lang="en-US" altLang="en-US" sz="1800" dirty="0" smtClean="0">
                <a:solidFill>
                  <a:srgbClr val="FFFF00"/>
                </a:solidFill>
                <a:latin typeface="Arial" panose="020B0604020202020204" pitchFamily="34" charset="0"/>
              </a:rPr>
              <a:t>Barry Richmond coined the term in 1987:</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31391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Learning organisation &amp; systems thinking </a:t>
            </a:r>
            <a:r>
              <a:rPr lang="en-GB" sz="2000" dirty="0" smtClean="0"/>
              <a:t>Peter </a:t>
            </a:r>
            <a:r>
              <a:rPr lang="en-GB" sz="2000" dirty="0" err="1"/>
              <a:t>Senge</a:t>
            </a:r>
            <a:r>
              <a:rPr lang="en-GB" sz="2000" dirty="0"/>
              <a:t> – The Fifth Discipline</a:t>
            </a:r>
            <a:br>
              <a:rPr lang="en-GB" sz="2000" dirty="0"/>
            </a:b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Learning organisation is based on systems thinking</a:t>
            </a:r>
          </a:p>
          <a:p>
            <a:r>
              <a:rPr lang="en-GB" dirty="0" smtClean="0"/>
              <a:t>‘…those organisations that encourage adaptive and generative learning, encouraging their employees to think outside the box and with in conjunction with other employees to find the best answers to any problems.’</a:t>
            </a:r>
          </a:p>
          <a:p>
            <a:r>
              <a:rPr lang="en-GB" dirty="0">
                <a:solidFill>
                  <a:schemeClr val="tx2"/>
                </a:solidFill>
              </a:rPr>
              <a:t>Democracy – decentralised problem-solving and decision making; no command and control but working </a:t>
            </a:r>
            <a:r>
              <a:rPr lang="en-GB" dirty="0" smtClean="0">
                <a:solidFill>
                  <a:schemeClr val="tx2"/>
                </a:solidFill>
              </a:rPr>
              <a:t>together. An example of management innovation.</a:t>
            </a:r>
            <a:endParaRPr lang="en-GB" dirty="0">
              <a:solidFill>
                <a:schemeClr val="tx2"/>
              </a:solidFill>
            </a:endParaRPr>
          </a:p>
          <a:p>
            <a:endParaRPr lang="en-GB" dirty="0" smtClean="0"/>
          </a:p>
        </p:txBody>
      </p:sp>
    </p:spTree>
    <p:extLst>
      <p:ext uri="{BB962C8B-B14F-4D97-AF65-F5344CB8AC3E}">
        <p14:creationId xmlns:p14="http://schemas.microsoft.com/office/powerpoint/2010/main" val="16902395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idx="1"/>
          </p:nvPr>
        </p:nvSpPr>
        <p:spPr>
          <a:xfrm>
            <a:off x="1141412" y="1842247"/>
            <a:ext cx="9905999" cy="3948954"/>
          </a:xfrm>
        </p:spPr>
        <p:txBody>
          <a:bodyPr/>
          <a:lstStyle/>
          <a:p>
            <a:pPr marL="0" lvl="0" indent="0" eaLnBrk="0" fontAlgn="base" hangingPunct="0">
              <a:lnSpc>
                <a:spcPct val="100000"/>
              </a:lnSpc>
              <a:spcBef>
                <a:spcPct val="0"/>
              </a:spcBef>
              <a:spcAft>
                <a:spcPct val="0"/>
              </a:spcAft>
              <a:buSzTx/>
              <a:buNone/>
            </a:pPr>
            <a:r>
              <a:rPr lang="en-US" altLang="en-US" dirty="0" smtClean="0">
                <a:latin typeface="Arial" panose="020B0604020202020204" pitchFamily="34" charset="0"/>
              </a:rPr>
              <a:t>Systems </a:t>
            </a:r>
            <a:r>
              <a:rPr lang="en-US" altLang="en-US" dirty="0">
                <a:latin typeface="Arial" panose="020B0604020202020204" pitchFamily="34" charset="0"/>
              </a:rPr>
              <a:t>thinking [is] a way of thinking about, and a language for describing and understanding, </a:t>
            </a:r>
            <a:r>
              <a:rPr lang="en-US" altLang="en-US" dirty="0" smtClean="0">
                <a:latin typeface="Arial" panose="020B0604020202020204" pitchFamily="34" charset="0"/>
              </a:rPr>
              <a:t>the </a:t>
            </a:r>
            <a:r>
              <a:rPr lang="en-US" altLang="en-US" dirty="0">
                <a:latin typeface="Arial" panose="020B0604020202020204" pitchFamily="34" charset="0"/>
              </a:rPr>
              <a:t>forces and interrelationships that shape the behavior of </a:t>
            </a:r>
            <a:r>
              <a:rPr lang="en-US" altLang="en-US" dirty="0" smtClean="0">
                <a:latin typeface="Arial" panose="020B0604020202020204" pitchFamily="34" charset="0"/>
              </a:rPr>
              <a:t>systems. This </a:t>
            </a:r>
            <a:r>
              <a:rPr lang="en-US" altLang="en-US" dirty="0">
                <a:latin typeface="Arial" panose="020B0604020202020204" pitchFamily="34" charset="0"/>
              </a:rPr>
              <a:t>discipline helps us to see how to change systems more effectively, </a:t>
            </a:r>
            <a:r>
              <a:rPr lang="en-US" altLang="en-US" dirty="0" smtClean="0">
                <a:latin typeface="Arial" panose="020B0604020202020204" pitchFamily="34" charset="0"/>
              </a:rPr>
              <a:t>and </a:t>
            </a:r>
            <a:r>
              <a:rPr lang="en-US" altLang="en-US" dirty="0">
                <a:latin typeface="Arial" panose="020B0604020202020204" pitchFamily="34" charset="0"/>
              </a:rPr>
              <a:t>to act more in tune with the natural processes of the natural and economic world.</a:t>
            </a:r>
          </a:p>
          <a:p>
            <a:pPr marL="0" indent="0">
              <a:buNone/>
            </a:pPr>
            <a:r>
              <a:rPr lang="en-US" altLang="en-US" sz="1800" dirty="0">
                <a:solidFill>
                  <a:srgbClr val="FFFF00"/>
                </a:solidFill>
                <a:latin typeface="Arial" panose="020B0604020202020204" pitchFamily="34" charset="0"/>
              </a:rPr>
              <a:t>Peter </a:t>
            </a:r>
            <a:r>
              <a:rPr lang="en-US" altLang="en-US" sz="1800" dirty="0" err="1" smtClean="0">
                <a:solidFill>
                  <a:srgbClr val="FFFF00"/>
                </a:solidFill>
                <a:latin typeface="Arial" panose="020B0604020202020204" pitchFamily="34" charset="0"/>
              </a:rPr>
              <a:t>Senge</a:t>
            </a:r>
            <a:r>
              <a:rPr lang="en-US" altLang="en-US" sz="1800" dirty="0" smtClean="0">
                <a:solidFill>
                  <a:srgbClr val="FFFF00"/>
                </a:solidFill>
                <a:latin typeface="Arial" panose="020B0604020202020204" pitchFamily="34" charset="0"/>
              </a:rPr>
              <a:t>, </a:t>
            </a:r>
            <a:r>
              <a:rPr lang="en-US" altLang="en-US" sz="1800" i="1" dirty="0">
                <a:solidFill>
                  <a:srgbClr val="FFFF00"/>
                </a:solidFill>
                <a:latin typeface="Arial" panose="020B0604020202020204" pitchFamily="34" charset="0"/>
              </a:rPr>
              <a:t>The Fifth Discipline </a:t>
            </a:r>
            <a:r>
              <a:rPr lang="en-US" altLang="en-US" sz="1800" i="1" dirty="0" err="1" smtClean="0">
                <a:solidFill>
                  <a:srgbClr val="FFFF00"/>
                </a:solidFill>
                <a:latin typeface="Arial" panose="020B0604020202020204" pitchFamily="34" charset="0"/>
              </a:rPr>
              <a:t>Fieldbook</a:t>
            </a:r>
            <a:endParaRPr lang="en-US" altLang="en-US" sz="1800" dirty="0">
              <a:solidFill>
                <a:srgbClr val="FFFF0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3321210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System</a:t>
            </a:r>
            <a:endParaRPr lang="en-GB" b="1" dirty="0"/>
          </a:p>
        </p:txBody>
      </p:sp>
      <p:sp>
        <p:nvSpPr>
          <p:cNvPr id="3" name="Content Placeholder 2"/>
          <p:cNvSpPr>
            <a:spLocks noGrp="1"/>
          </p:cNvSpPr>
          <p:nvPr>
            <p:ph idx="1"/>
          </p:nvPr>
        </p:nvSpPr>
        <p:spPr/>
        <p:txBody>
          <a:bodyPr>
            <a:normAutofit lnSpcReduction="10000"/>
          </a:bodyPr>
          <a:lstStyle/>
          <a:p>
            <a:r>
              <a:rPr lang="en-GB" dirty="0" smtClean="0"/>
              <a:t>A system is more than the sum of its parts</a:t>
            </a:r>
          </a:p>
          <a:p>
            <a:pPr lvl="1"/>
            <a:r>
              <a:rPr lang="en-GB" dirty="0" smtClean="0"/>
              <a:t>Arms, legs, fingers, hands, ears, eyes, nose, head, </a:t>
            </a:r>
          </a:p>
          <a:p>
            <a:pPr lvl="1"/>
            <a:r>
              <a:rPr lang="en-GB" dirty="0" smtClean="0"/>
              <a:t>All these together is the body (system)</a:t>
            </a:r>
          </a:p>
          <a:p>
            <a:pPr lvl="1"/>
            <a:r>
              <a:rPr lang="en-GB" dirty="0" smtClean="0"/>
              <a:t>Where are the boundaries of the body?</a:t>
            </a:r>
          </a:p>
          <a:p>
            <a:pPr lvl="1"/>
            <a:r>
              <a:rPr lang="en-GB" dirty="0" smtClean="0"/>
              <a:t>What are the sub-systems of the body?</a:t>
            </a:r>
          </a:p>
          <a:p>
            <a:r>
              <a:rPr lang="en-GB" dirty="0" smtClean="0"/>
              <a:t>How is an illness (problem) in the body cured?</a:t>
            </a:r>
          </a:p>
          <a:p>
            <a:pPr lvl="1"/>
            <a:r>
              <a:rPr lang="en-GB" dirty="0" err="1" smtClean="0"/>
              <a:t>Allopaths</a:t>
            </a:r>
            <a:r>
              <a:rPr lang="en-GB" dirty="0" smtClean="0"/>
              <a:t> treat the symptoms &amp; isolated organism  </a:t>
            </a:r>
          </a:p>
          <a:p>
            <a:pPr lvl="1"/>
            <a:r>
              <a:rPr lang="en-GB" dirty="0" smtClean="0"/>
              <a:t>Naturopaths treat the whole body - holistic </a:t>
            </a:r>
          </a:p>
          <a:p>
            <a:pPr marL="0" indent="0">
              <a:buNone/>
            </a:pPr>
            <a:endParaRPr lang="en-GB" dirty="0"/>
          </a:p>
        </p:txBody>
      </p:sp>
      <p:sp>
        <p:nvSpPr>
          <p:cNvPr id="4" name="TextBox 3"/>
          <p:cNvSpPr txBox="1"/>
          <p:nvPr/>
        </p:nvSpPr>
        <p:spPr>
          <a:xfrm>
            <a:off x="7436223" y="5082988"/>
            <a:ext cx="2369559" cy="369332"/>
          </a:xfrm>
          <a:prstGeom prst="rect">
            <a:avLst/>
          </a:prstGeom>
          <a:noFill/>
        </p:spPr>
        <p:txBody>
          <a:bodyPr wrap="none" rtlCol="0">
            <a:spAutoFit/>
          </a:bodyPr>
          <a:lstStyle/>
          <a:p>
            <a:r>
              <a:rPr lang="en-GB" dirty="0" smtClean="0">
                <a:solidFill>
                  <a:srgbClr val="FFFF00"/>
                </a:solidFill>
              </a:rPr>
              <a:t>Root cause analysis</a:t>
            </a:r>
            <a:endParaRPr lang="en-GB" dirty="0">
              <a:solidFill>
                <a:srgbClr val="FFFF00"/>
              </a:solidFill>
            </a:endParaRPr>
          </a:p>
        </p:txBody>
      </p:sp>
      <p:sp>
        <p:nvSpPr>
          <p:cNvPr id="5" name="TextBox 4"/>
          <p:cNvSpPr txBox="1"/>
          <p:nvPr/>
        </p:nvSpPr>
        <p:spPr>
          <a:xfrm>
            <a:off x="8231038" y="4637457"/>
            <a:ext cx="3789820" cy="369332"/>
          </a:xfrm>
          <a:prstGeom prst="rect">
            <a:avLst/>
          </a:prstGeom>
          <a:noFill/>
        </p:spPr>
        <p:txBody>
          <a:bodyPr wrap="none" rtlCol="0">
            <a:spAutoFit/>
          </a:bodyPr>
          <a:lstStyle/>
          <a:p>
            <a:r>
              <a:rPr lang="en-GB" dirty="0" smtClean="0">
                <a:solidFill>
                  <a:srgbClr val="FFFF00"/>
                </a:solidFill>
              </a:rPr>
              <a:t>Superficial cause-effect analysis</a:t>
            </a:r>
            <a:endParaRPr lang="en-GB" dirty="0">
              <a:solidFill>
                <a:srgbClr val="FFFF00"/>
              </a:solidFill>
            </a:endParaRPr>
          </a:p>
        </p:txBody>
      </p:sp>
      <p:sp>
        <p:nvSpPr>
          <p:cNvPr id="6" name="TextBox 5"/>
          <p:cNvSpPr txBox="1"/>
          <p:nvPr/>
        </p:nvSpPr>
        <p:spPr>
          <a:xfrm>
            <a:off x="8416619" y="3258806"/>
            <a:ext cx="2778325" cy="369332"/>
          </a:xfrm>
          <a:prstGeom prst="rect">
            <a:avLst/>
          </a:prstGeom>
          <a:noFill/>
        </p:spPr>
        <p:txBody>
          <a:bodyPr wrap="none" rtlCol="0">
            <a:spAutoFit/>
          </a:bodyPr>
          <a:lstStyle/>
          <a:p>
            <a:r>
              <a:rPr lang="en-GB" b="1" dirty="0" smtClean="0">
                <a:solidFill>
                  <a:schemeClr val="bg1"/>
                </a:solidFill>
              </a:rPr>
              <a:t>Draw biological system</a:t>
            </a:r>
            <a:endParaRPr lang="en-GB" b="1" dirty="0">
              <a:solidFill>
                <a:schemeClr val="bg1"/>
              </a:solidFill>
            </a:endParaRPr>
          </a:p>
        </p:txBody>
      </p:sp>
    </p:spTree>
    <p:extLst>
      <p:ext uri="{BB962C8B-B14F-4D97-AF65-F5344CB8AC3E}">
        <p14:creationId xmlns:p14="http://schemas.microsoft.com/office/powerpoint/2010/main" val="192567048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System</a:t>
            </a:r>
            <a:endParaRPr lang="en-GB" b="1" dirty="0"/>
          </a:p>
        </p:txBody>
      </p:sp>
      <p:sp>
        <p:nvSpPr>
          <p:cNvPr id="3" name="Content Placeholder 2"/>
          <p:cNvSpPr>
            <a:spLocks noGrp="1"/>
          </p:cNvSpPr>
          <p:nvPr>
            <p:ph idx="1"/>
          </p:nvPr>
        </p:nvSpPr>
        <p:spPr/>
        <p:txBody>
          <a:bodyPr>
            <a:normAutofit fontScale="62500" lnSpcReduction="20000"/>
          </a:bodyPr>
          <a:lstStyle/>
          <a:p>
            <a:r>
              <a:rPr lang="en-GB" dirty="0" smtClean="0"/>
              <a:t>In the real world boundaries do not exist</a:t>
            </a:r>
          </a:p>
          <a:p>
            <a:r>
              <a:rPr lang="en-GB" dirty="0" smtClean="0"/>
              <a:t>You perceive boundaries</a:t>
            </a:r>
          </a:p>
          <a:p>
            <a:pPr lvl="1"/>
            <a:r>
              <a:rPr lang="en-GB" dirty="0" smtClean="0"/>
              <a:t>Company</a:t>
            </a:r>
          </a:p>
          <a:p>
            <a:pPr lvl="2"/>
            <a:r>
              <a:rPr lang="en-GB" dirty="0" smtClean="0"/>
              <a:t>Departments</a:t>
            </a:r>
          </a:p>
          <a:p>
            <a:pPr lvl="3"/>
            <a:r>
              <a:rPr lang="en-GB" dirty="0" smtClean="0"/>
              <a:t>Sections</a:t>
            </a:r>
          </a:p>
          <a:p>
            <a:pPr marL="201168" indent="0">
              <a:buNone/>
            </a:pPr>
            <a:r>
              <a:rPr lang="en-GB" dirty="0" smtClean="0"/>
              <a:t>Are you part of a family? </a:t>
            </a:r>
          </a:p>
          <a:p>
            <a:pPr marL="201168" indent="0">
              <a:buNone/>
            </a:pPr>
            <a:r>
              <a:rPr lang="en-GB" dirty="0"/>
              <a:t>	</a:t>
            </a:r>
            <a:r>
              <a:rPr lang="en-GB" dirty="0" smtClean="0"/>
              <a:t>People in a family produces consequences – feelings/actions that are not intended</a:t>
            </a:r>
          </a:p>
          <a:p>
            <a:pPr marL="201168" indent="0">
              <a:buNone/>
            </a:pPr>
            <a:r>
              <a:rPr lang="en-GB" dirty="0" smtClean="0"/>
              <a:t>		How does that happen? </a:t>
            </a:r>
          </a:p>
          <a:p>
            <a:pPr marL="201168" indent="0">
              <a:buNone/>
            </a:pPr>
            <a:r>
              <a:rPr lang="en-GB" dirty="0" smtClean="0"/>
              <a:t>			Webs of interdependence; complexity of interactions</a:t>
            </a:r>
          </a:p>
          <a:p>
            <a:pPr marL="201168" indent="0">
              <a:buNone/>
            </a:pPr>
            <a:r>
              <a:rPr lang="en-GB" dirty="0"/>
              <a:t>	</a:t>
            </a:r>
            <a:r>
              <a:rPr lang="en-GB" dirty="0" smtClean="0"/>
              <a:t>Outcomes, produced by the complexity of interaction, that people don’t want (Problem)</a:t>
            </a:r>
          </a:p>
          <a:p>
            <a:pPr lvl="1"/>
            <a:r>
              <a:rPr lang="en-GB" dirty="0" smtClean="0"/>
              <a:t>Systems Thinking is for understanding how outcomes or problems occur.</a:t>
            </a:r>
          </a:p>
        </p:txBody>
      </p:sp>
      <p:sp>
        <p:nvSpPr>
          <p:cNvPr id="4" name="TextBox 3"/>
          <p:cNvSpPr txBox="1"/>
          <p:nvPr/>
        </p:nvSpPr>
        <p:spPr>
          <a:xfrm>
            <a:off x="6360459" y="2770094"/>
            <a:ext cx="3424335" cy="369332"/>
          </a:xfrm>
          <a:prstGeom prst="rect">
            <a:avLst/>
          </a:prstGeom>
          <a:noFill/>
        </p:spPr>
        <p:txBody>
          <a:bodyPr wrap="none" rtlCol="0">
            <a:spAutoFit/>
          </a:bodyPr>
          <a:lstStyle/>
          <a:p>
            <a:r>
              <a:rPr lang="en-GB" dirty="0" smtClean="0">
                <a:solidFill>
                  <a:schemeClr val="bg1"/>
                </a:solidFill>
              </a:rPr>
              <a:t>Draw a company as a system</a:t>
            </a:r>
            <a:endParaRPr lang="en-GB" dirty="0">
              <a:solidFill>
                <a:schemeClr val="bg1"/>
              </a:solidFill>
            </a:endParaRPr>
          </a:p>
        </p:txBody>
      </p:sp>
      <p:sp>
        <p:nvSpPr>
          <p:cNvPr id="5" name="TextBox 4"/>
          <p:cNvSpPr txBox="1"/>
          <p:nvPr/>
        </p:nvSpPr>
        <p:spPr>
          <a:xfrm>
            <a:off x="5517352" y="5758934"/>
            <a:ext cx="3360215" cy="369332"/>
          </a:xfrm>
          <a:prstGeom prst="rect">
            <a:avLst/>
          </a:prstGeom>
          <a:noFill/>
        </p:spPr>
        <p:txBody>
          <a:bodyPr wrap="none" rtlCol="0">
            <a:spAutoFit/>
          </a:bodyPr>
          <a:lstStyle/>
          <a:p>
            <a:r>
              <a:rPr lang="en-GB" dirty="0">
                <a:solidFill>
                  <a:schemeClr val="bg1"/>
                </a:solidFill>
              </a:rPr>
              <a:t>T</a:t>
            </a:r>
            <a:r>
              <a:rPr lang="en-GB" dirty="0" smtClean="0">
                <a:solidFill>
                  <a:schemeClr val="bg1"/>
                </a:solidFill>
              </a:rPr>
              <a:t>he definition of a problem?</a:t>
            </a:r>
            <a:endParaRPr lang="en-GB" dirty="0">
              <a:solidFill>
                <a:schemeClr val="bg1"/>
              </a:solidFill>
            </a:endParaRPr>
          </a:p>
        </p:txBody>
      </p:sp>
    </p:spTree>
    <p:extLst>
      <p:ext uri="{BB962C8B-B14F-4D97-AF65-F5344CB8AC3E}">
        <p14:creationId xmlns:p14="http://schemas.microsoft.com/office/powerpoint/2010/main" val="136268020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Systems thinking Keywords</a:t>
            </a:r>
            <a:endParaRPr lang="en-GB" dirty="0"/>
          </a:p>
        </p:txBody>
      </p:sp>
      <p:sp>
        <p:nvSpPr>
          <p:cNvPr id="3" name="Content Placeholder 2"/>
          <p:cNvSpPr>
            <a:spLocks noGrp="1"/>
          </p:cNvSpPr>
          <p:nvPr>
            <p:ph idx="1"/>
          </p:nvPr>
        </p:nvSpPr>
        <p:spPr/>
        <p:txBody>
          <a:bodyPr/>
          <a:lstStyle/>
          <a:p>
            <a:r>
              <a:rPr lang="en-GB" dirty="0" smtClean="0">
                <a:solidFill>
                  <a:schemeClr val="bg1"/>
                </a:solidFill>
                <a:hlinkClick r:id="rId2"/>
              </a:rPr>
              <a:t>Practice theory</a:t>
            </a:r>
            <a:endParaRPr lang="en-GB" dirty="0" smtClean="0">
              <a:solidFill>
                <a:schemeClr val="bg1"/>
              </a:solidFill>
            </a:endParaRPr>
          </a:p>
          <a:p>
            <a:r>
              <a:rPr lang="en-GB" dirty="0">
                <a:solidFill>
                  <a:schemeClr val="bg1"/>
                </a:solidFill>
                <a:hlinkClick r:id="rId3"/>
              </a:rPr>
              <a:t>S</a:t>
            </a:r>
            <a:r>
              <a:rPr lang="en-GB" dirty="0" smtClean="0">
                <a:solidFill>
                  <a:schemeClr val="bg1"/>
                </a:solidFill>
                <a:hlinkClick r:id="rId3"/>
              </a:rPr>
              <a:t>ystems thinking</a:t>
            </a:r>
            <a:r>
              <a:rPr lang="en-GB" dirty="0">
                <a:solidFill>
                  <a:schemeClr val="bg1"/>
                </a:solidFill>
              </a:rPr>
              <a:t> </a:t>
            </a:r>
            <a:endParaRPr lang="en-GB" dirty="0" smtClean="0">
              <a:solidFill>
                <a:schemeClr val="bg1"/>
              </a:solidFill>
            </a:endParaRPr>
          </a:p>
          <a:p>
            <a:r>
              <a:rPr lang="en-GB" dirty="0">
                <a:solidFill>
                  <a:schemeClr val="bg1"/>
                </a:solidFill>
                <a:hlinkClick r:id="rId4"/>
              </a:rPr>
              <a:t>Learning organization</a:t>
            </a:r>
            <a:endParaRPr lang="en-GB" dirty="0">
              <a:solidFill>
                <a:schemeClr val="bg1"/>
              </a:solidFill>
            </a:endParaRPr>
          </a:p>
          <a:p>
            <a:r>
              <a:rPr lang="en-GB" dirty="0" smtClean="0">
                <a:solidFill>
                  <a:schemeClr val="bg1"/>
                </a:solidFill>
                <a:hlinkClick r:id="rId5"/>
              </a:rPr>
              <a:t>Organizational change</a:t>
            </a:r>
            <a:r>
              <a:rPr lang="en-GB" dirty="0">
                <a:solidFill>
                  <a:schemeClr val="bg1"/>
                </a:solidFill>
              </a:rPr>
              <a:t> </a:t>
            </a:r>
            <a:endParaRPr lang="en-GB" dirty="0" smtClean="0">
              <a:solidFill>
                <a:schemeClr val="bg1"/>
              </a:solidFill>
            </a:endParaRPr>
          </a:p>
          <a:p>
            <a:r>
              <a:rPr lang="en-GB" dirty="0">
                <a:solidFill>
                  <a:schemeClr val="bg1"/>
                </a:solidFill>
                <a:hlinkClick r:id="rId6"/>
              </a:rPr>
              <a:t>H</a:t>
            </a:r>
            <a:r>
              <a:rPr lang="en-GB" dirty="0" smtClean="0">
                <a:solidFill>
                  <a:schemeClr val="bg1"/>
                </a:solidFill>
                <a:hlinkClick r:id="rId6"/>
              </a:rPr>
              <a:t>uman agency</a:t>
            </a:r>
            <a:r>
              <a:rPr lang="en-GB" dirty="0">
                <a:solidFill>
                  <a:schemeClr val="bg1"/>
                </a:solidFill>
              </a:rPr>
              <a:t> </a:t>
            </a:r>
            <a:endParaRPr lang="en-GB" dirty="0" smtClean="0">
              <a:solidFill>
                <a:schemeClr val="bg1"/>
              </a:solidFill>
            </a:endParaRPr>
          </a:p>
        </p:txBody>
      </p:sp>
    </p:spTree>
    <p:extLst>
      <p:ext uri="{BB962C8B-B14F-4D97-AF65-F5344CB8AC3E}">
        <p14:creationId xmlns:p14="http://schemas.microsoft.com/office/powerpoint/2010/main" val="14040627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4"/>
                </a:solidFill>
              </a:rPr>
              <a:t>Drawing simple organisational systems</a:t>
            </a:r>
            <a:endParaRPr lang="en-GB" dirty="0">
              <a:solidFill>
                <a:schemeClr val="accent4"/>
              </a:solidFill>
            </a:endParaRPr>
          </a:p>
        </p:txBody>
      </p:sp>
      <p:sp>
        <p:nvSpPr>
          <p:cNvPr id="3" name="Content Placeholder 2"/>
          <p:cNvSpPr>
            <a:spLocks noGrp="1"/>
          </p:cNvSpPr>
          <p:nvPr>
            <p:ph idx="1"/>
          </p:nvPr>
        </p:nvSpPr>
        <p:spPr/>
        <p:txBody>
          <a:bodyPr/>
          <a:lstStyle/>
          <a:p>
            <a:r>
              <a:rPr lang="en-GB" dirty="0" smtClean="0"/>
              <a:t>Setting the system boundary</a:t>
            </a:r>
          </a:p>
          <a:p>
            <a:r>
              <a:rPr lang="en-GB" dirty="0" smtClean="0"/>
              <a:t>Identifying the sub-systems</a:t>
            </a:r>
          </a:p>
          <a:p>
            <a:r>
              <a:rPr lang="en-GB" dirty="0" smtClean="0"/>
              <a:t>Connecting system components and sub-systems</a:t>
            </a:r>
          </a:p>
          <a:p>
            <a:r>
              <a:rPr lang="en-GB" dirty="0" smtClean="0"/>
              <a:t>Learning and creating value</a:t>
            </a:r>
            <a:endParaRPr lang="en-GB" dirty="0"/>
          </a:p>
        </p:txBody>
      </p:sp>
      <p:sp>
        <p:nvSpPr>
          <p:cNvPr id="4" name="TextBox 3"/>
          <p:cNvSpPr txBox="1"/>
          <p:nvPr/>
        </p:nvSpPr>
        <p:spPr>
          <a:xfrm>
            <a:off x="1680883" y="4908176"/>
            <a:ext cx="9143999" cy="1200329"/>
          </a:xfrm>
          <a:prstGeom prst="rect">
            <a:avLst/>
          </a:prstGeom>
          <a:noFill/>
        </p:spPr>
        <p:txBody>
          <a:bodyPr wrap="square" rtlCol="0">
            <a:spAutoFit/>
          </a:bodyPr>
          <a:lstStyle/>
          <a:p>
            <a:r>
              <a:rPr lang="en-GB" sz="2400" b="1" dirty="0" smtClean="0">
                <a:solidFill>
                  <a:srgbClr val="FFFF00"/>
                </a:solidFill>
              </a:rPr>
              <a:t>Select a company or industrial sector and assess its competitiveness problem/issues by applying systems thinking. </a:t>
            </a:r>
            <a:endParaRPr lang="en-GB" sz="2400" b="1" dirty="0">
              <a:solidFill>
                <a:srgbClr val="FFFF00"/>
              </a:solidFill>
            </a:endParaRPr>
          </a:p>
        </p:txBody>
      </p:sp>
    </p:spTree>
    <p:extLst>
      <p:ext uri="{BB962C8B-B14F-4D97-AF65-F5344CB8AC3E}">
        <p14:creationId xmlns:p14="http://schemas.microsoft.com/office/powerpoint/2010/main" val="42408831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Fifth Discipline: Learning Organisation</a:t>
            </a:r>
            <a:endParaRPr lang="en-GB" b="1" dirty="0"/>
          </a:p>
        </p:txBody>
      </p:sp>
      <p:sp>
        <p:nvSpPr>
          <p:cNvPr id="3" name="Content Placeholder 2"/>
          <p:cNvSpPr>
            <a:spLocks noGrp="1"/>
          </p:cNvSpPr>
          <p:nvPr>
            <p:ph idx="1"/>
          </p:nvPr>
        </p:nvSpPr>
        <p:spPr>
          <a:xfrm>
            <a:off x="1141412" y="2249486"/>
            <a:ext cx="9905999" cy="3976501"/>
          </a:xfrm>
        </p:spPr>
        <p:txBody>
          <a:bodyPr>
            <a:normAutofit/>
          </a:bodyPr>
          <a:lstStyle/>
          <a:p>
            <a:r>
              <a:rPr lang="en-GB" dirty="0" smtClean="0"/>
              <a:t>Managing the company as a learning organisation</a:t>
            </a:r>
          </a:p>
          <a:p>
            <a:r>
              <a:rPr lang="en-GB" dirty="0" smtClean="0"/>
              <a:t>Five characteristics of a learning organisation</a:t>
            </a:r>
          </a:p>
          <a:p>
            <a:pPr lvl="1"/>
            <a:r>
              <a:rPr lang="en-GB" dirty="0" smtClean="0"/>
              <a:t>Personal Mastery – a person’s view of the issues</a:t>
            </a:r>
          </a:p>
          <a:p>
            <a:pPr lvl="1"/>
            <a:r>
              <a:rPr lang="en-GB" dirty="0" smtClean="0"/>
              <a:t>Mental Models – a person’s deeply ingrained assumptions</a:t>
            </a:r>
          </a:p>
          <a:p>
            <a:pPr lvl="1"/>
            <a:r>
              <a:rPr lang="en-GB" dirty="0" smtClean="0"/>
              <a:t>Team Learning – people acting together</a:t>
            </a:r>
          </a:p>
          <a:p>
            <a:pPr lvl="1"/>
            <a:r>
              <a:rPr lang="en-GB" dirty="0" smtClean="0"/>
              <a:t>Building Shared Vision – experimenting &amp; innovating together</a:t>
            </a:r>
          </a:p>
          <a:p>
            <a:pPr lvl="1"/>
            <a:r>
              <a:rPr lang="en-GB" dirty="0" smtClean="0"/>
              <a:t>Systems Thinking – looking at the whole rather than a single problem</a:t>
            </a:r>
          </a:p>
          <a:p>
            <a:r>
              <a:rPr lang="en-GB" dirty="0" smtClean="0"/>
              <a:t>Leaders build organisations by enabling individuals’ to learn</a:t>
            </a:r>
            <a:endParaRPr lang="en-GB" dirty="0"/>
          </a:p>
        </p:txBody>
      </p:sp>
    </p:spTree>
    <p:extLst>
      <p:ext uri="{BB962C8B-B14F-4D97-AF65-F5344CB8AC3E}">
        <p14:creationId xmlns:p14="http://schemas.microsoft.com/office/powerpoint/2010/main" val="63071963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five Disciplines</a:t>
            </a:r>
            <a:endParaRPr lang="en-GB" b="1" dirty="0"/>
          </a:p>
        </p:txBody>
      </p:sp>
      <p:sp>
        <p:nvSpPr>
          <p:cNvPr id="3" name="Content Placeholder 2"/>
          <p:cNvSpPr>
            <a:spLocks noGrp="1"/>
          </p:cNvSpPr>
          <p:nvPr>
            <p:ph idx="1"/>
          </p:nvPr>
        </p:nvSpPr>
        <p:spPr/>
        <p:txBody>
          <a:bodyPr>
            <a:normAutofit fontScale="70000" lnSpcReduction="20000"/>
          </a:bodyPr>
          <a:lstStyle/>
          <a:p>
            <a:r>
              <a:rPr lang="en-GB" dirty="0" smtClean="0">
                <a:solidFill>
                  <a:srgbClr val="FFC000"/>
                </a:solidFill>
              </a:rPr>
              <a:t>First:</a:t>
            </a:r>
            <a:r>
              <a:rPr lang="en-GB" dirty="0" smtClean="0">
                <a:solidFill>
                  <a:schemeClr val="tx1"/>
                </a:solidFill>
              </a:rPr>
              <a:t> "Personal </a:t>
            </a:r>
            <a:r>
              <a:rPr lang="en-GB" dirty="0">
                <a:solidFill>
                  <a:schemeClr val="tx1"/>
                </a:solidFill>
              </a:rPr>
              <a:t>mastery is a discipline of continually clarifying and deepening our personal vision, of focusing our energies, of developing patience, and of seeing reality objectively</a:t>
            </a:r>
            <a:r>
              <a:rPr lang="en-GB" dirty="0" smtClean="0">
                <a:solidFill>
                  <a:schemeClr val="tx1"/>
                </a:solidFill>
              </a:rPr>
              <a:t>."</a:t>
            </a:r>
            <a:endParaRPr lang="en-GB" dirty="0">
              <a:solidFill>
                <a:schemeClr val="tx1"/>
              </a:solidFill>
            </a:endParaRPr>
          </a:p>
          <a:p>
            <a:r>
              <a:rPr lang="en-GB" dirty="0" smtClean="0">
                <a:solidFill>
                  <a:srgbClr val="FFC000"/>
                </a:solidFill>
              </a:rPr>
              <a:t>Second</a:t>
            </a:r>
            <a:r>
              <a:rPr lang="en-GB" dirty="0" smtClean="0">
                <a:solidFill>
                  <a:schemeClr val="tx1"/>
                </a:solidFill>
              </a:rPr>
              <a:t>: "Mental models are </a:t>
            </a:r>
            <a:r>
              <a:rPr lang="en-GB" dirty="0">
                <a:solidFill>
                  <a:schemeClr val="tx1"/>
                </a:solidFill>
              </a:rPr>
              <a:t>deeply ingrained assumptions, generalizations, or even pictures of images that influence how we understand the world and how we take action</a:t>
            </a:r>
            <a:r>
              <a:rPr lang="en-GB" dirty="0" smtClean="0">
                <a:solidFill>
                  <a:schemeClr val="tx1"/>
                </a:solidFill>
              </a:rPr>
              <a:t>."</a:t>
            </a:r>
            <a:endParaRPr lang="en-GB" dirty="0">
              <a:solidFill>
                <a:schemeClr val="tx1"/>
              </a:solidFill>
            </a:endParaRPr>
          </a:p>
          <a:p>
            <a:r>
              <a:rPr lang="en-GB" dirty="0" smtClean="0">
                <a:solidFill>
                  <a:srgbClr val="FFC000"/>
                </a:solidFill>
              </a:rPr>
              <a:t>Third:</a:t>
            </a:r>
            <a:r>
              <a:rPr lang="en-GB" dirty="0" smtClean="0">
                <a:solidFill>
                  <a:schemeClr val="tx1"/>
                </a:solidFill>
              </a:rPr>
              <a:t> "Building </a:t>
            </a:r>
            <a:r>
              <a:rPr lang="en-GB" dirty="0">
                <a:solidFill>
                  <a:schemeClr val="tx1"/>
                </a:solidFill>
              </a:rPr>
              <a:t>shared vision - a practice of unearthing shared pictures of the future that foster genuine commitment and </a:t>
            </a:r>
            <a:r>
              <a:rPr lang="en-GB" dirty="0" smtClean="0">
                <a:solidFill>
                  <a:schemeClr val="tx1"/>
                </a:solidFill>
              </a:rPr>
              <a:t>enrolment </a:t>
            </a:r>
            <a:r>
              <a:rPr lang="en-GB" dirty="0">
                <a:solidFill>
                  <a:schemeClr val="tx1"/>
                </a:solidFill>
              </a:rPr>
              <a:t>rather than compliance</a:t>
            </a:r>
            <a:r>
              <a:rPr lang="en-GB" dirty="0" smtClean="0">
                <a:solidFill>
                  <a:schemeClr val="tx1"/>
                </a:solidFill>
              </a:rPr>
              <a:t>."</a:t>
            </a:r>
            <a:endParaRPr lang="en-GB" dirty="0">
              <a:solidFill>
                <a:schemeClr val="tx1"/>
              </a:solidFill>
            </a:endParaRPr>
          </a:p>
          <a:p>
            <a:r>
              <a:rPr lang="en-GB" dirty="0" smtClean="0">
                <a:solidFill>
                  <a:srgbClr val="FFC000"/>
                </a:solidFill>
              </a:rPr>
              <a:t>Fourth:</a:t>
            </a:r>
            <a:r>
              <a:rPr lang="en-GB" dirty="0" smtClean="0">
                <a:solidFill>
                  <a:schemeClr val="tx1"/>
                </a:solidFill>
              </a:rPr>
              <a:t> "Team learning starts </a:t>
            </a:r>
            <a:r>
              <a:rPr lang="en-GB" dirty="0">
                <a:solidFill>
                  <a:schemeClr val="tx1"/>
                </a:solidFill>
              </a:rPr>
              <a:t>with 'dialogue', the capacity of members of a team to suspend assumptions and enter into genuine 'thinking together</a:t>
            </a:r>
            <a:r>
              <a:rPr lang="en-GB" dirty="0" smtClean="0">
                <a:solidFill>
                  <a:schemeClr val="tx1"/>
                </a:solidFill>
              </a:rPr>
              <a:t>'."</a:t>
            </a:r>
            <a:endParaRPr lang="en-GB" dirty="0">
              <a:solidFill>
                <a:schemeClr val="tx1"/>
              </a:solidFill>
            </a:endParaRPr>
          </a:p>
          <a:p>
            <a:r>
              <a:rPr lang="en-GB" dirty="0" smtClean="0">
                <a:solidFill>
                  <a:srgbClr val="FFC000"/>
                </a:solidFill>
              </a:rPr>
              <a:t>Fifth:</a:t>
            </a:r>
            <a:r>
              <a:rPr lang="en-GB" dirty="0" smtClean="0">
                <a:solidFill>
                  <a:schemeClr val="tx1"/>
                </a:solidFill>
              </a:rPr>
              <a:t> "Systems Thinking - The </a:t>
            </a:r>
            <a:r>
              <a:rPr lang="en-GB" dirty="0">
                <a:solidFill>
                  <a:schemeClr val="tx1"/>
                </a:solidFill>
              </a:rPr>
              <a:t>Fifth Discipline that integrates the other four</a:t>
            </a:r>
            <a:r>
              <a:rPr lang="en-GB" dirty="0" smtClean="0">
                <a:solidFill>
                  <a:schemeClr val="tx1"/>
                </a:solidFill>
              </a:rPr>
              <a:t>."</a:t>
            </a:r>
            <a:endParaRPr 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23812411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Leaders as Designers (Management)</a:t>
            </a:r>
            <a:endParaRPr lang="en-GB" b="1" dirty="0"/>
          </a:p>
        </p:txBody>
      </p:sp>
      <p:sp>
        <p:nvSpPr>
          <p:cNvPr id="3" name="Content Placeholder 2"/>
          <p:cNvSpPr>
            <a:spLocks noGrp="1"/>
          </p:cNvSpPr>
          <p:nvPr>
            <p:ph idx="1"/>
          </p:nvPr>
        </p:nvSpPr>
        <p:spPr/>
        <p:txBody>
          <a:bodyPr/>
          <a:lstStyle/>
          <a:p>
            <a:r>
              <a:rPr lang="en-GB" dirty="0" smtClean="0"/>
              <a:t>Building a foundation of purpose and core values (governing ideas)</a:t>
            </a:r>
          </a:p>
          <a:p>
            <a:r>
              <a:rPr lang="en-GB" dirty="0" smtClean="0"/>
              <a:t>Develop vision, strategies, policies, processes and structures that translate governing ideas into decisions</a:t>
            </a:r>
          </a:p>
          <a:p>
            <a:r>
              <a:rPr lang="en-GB" dirty="0" smtClean="0"/>
              <a:t>Develop learning processes</a:t>
            </a:r>
            <a:endParaRPr lang="en-GB" dirty="0"/>
          </a:p>
        </p:txBody>
      </p:sp>
    </p:spTree>
    <p:extLst>
      <p:ext uri="{BB962C8B-B14F-4D97-AF65-F5344CB8AC3E}">
        <p14:creationId xmlns:p14="http://schemas.microsoft.com/office/powerpoint/2010/main" val="400787042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From Events to Systems</a:t>
            </a:r>
            <a:endParaRPr lang="en-GB" b="1" dirty="0"/>
          </a:p>
        </p:txBody>
      </p:sp>
      <p:graphicFrame>
        <p:nvGraphicFramePr>
          <p:cNvPr id="4" name="Content Placeholder 3"/>
          <p:cNvGraphicFramePr>
            <a:graphicFrameLocks noGrp="1"/>
          </p:cNvGraphicFramePr>
          <p:nvPr>
            <p:ph idx="1"/>
            <p:extLst/>
          </p:nvPr>
        </p:nvGraphicFramePr>
        <p:xfrm>
          <a:off x="676275" y="2011363"/>
          <a:ext cx="10753726" cy="1854200"/>
        </p:xfrm>
        <a:graphic>
          <a:graphicData uri="http://schemas.openxmlformats.org/drawingml/2006/table">
            <a:tbl>
              <a:tblPr firstRow="1" bandRow="1">
                <a:tableStyleId>{5C22544A-7EE6-4342-B048-85BDC9FD1C3A}</a:tableStyleId>
              </a:tblPr>
              <a:tblGrid>
                <a:gridCol w="5376863"/>
                <a:gridCol w="5376863"/>
              </a:tblGrid>
              <a:tr h="370840">
                <a:tc>
                  <a:txBody>
                    <a:bodyPr/>
                    <a:lstStyle/>
                    <a:p>
                      <a:endParaRPr lang="en-GB" dirty="0"/>
                    </a:p>
                  </a:txBody>
                  <a:tcPr marL="93511" marR="93511"/>
                </a:tc>
                <a:tc>
                  <a:txBody>
                    <a:bodyPr/>
                    <a:lstStyle/>
                    <a:p>
                      <a:r>
                        <a:rPr lang="en-GB" dirty="0" smtClean="0"/>
                        <a:t>Example</a:t>
                      </a:r>
                      <a:endParaRPr lang="en-GB" dirty="0"/>
                    </a:p>
                  </a:txBody>
                  <a:tcPr marL="93511" marR="93511"/>
                </a:tc>
              </a:tr>
              <a:tr h="370840">
                <a:tc>
                  <a:txBody>
                    <a:bodyPr/>
                    <a:lstStyle/>
                    <a:p>
                      <a:r>
                        <a:rPr lang="en-GB" dirty="0" smtClean="0"/>
                        <a:t>Mental</a:t>
                      </a:r>
                      <a:r>
                        <a:rPr lang="en-GB" baseline="0" dirty="0" smtClean="0"/>
                        <a:t> Models</a:t>
                      </a:r>
                      <a:endParaRPr lang="en-GB" dirty="0"/>
                    </a:p>
                  </a:txBody>
                  <a:tcPr marL="93511" marR="93511"/>
                </a:tc>
                <a:tc>
                  <a:txBody>
                    <a:bodyPr/>
                    <a:lstStyle/>
                    <a:p>
                      <a:endParaRPr lang="en-GB"/>
                    </a:p>
                  </a:txBody>
                  <a:tcPr marL="93511" marR="93511"/>
                </a:tc>
              </a:tr>
              <a:tr h="370840">
                <a:tc>
                  <a:txBody>
                    <a:bodyPr/>
                    <a:lstStyle/>
                    <a:p>
                      <a:r>
                        <a:rPr lang="en-GB" dirty="0" smtClean="0"/>
                        <a:t>Systems</a:t>
                      </a:r>
                      <a:endParaRPr lang="en-GB" dirty="0"/>
                    </a:p>
                  </a:txBody>
                  <a:tcPr marL="93511" marR="93511"/>
                </a:tc>
                <a:tc>
                  <a:txBody>
                    <a:bodyPr/>
                    <a:lstStyle/>
                    <a:p>
                      <a:endParaRPr lang="en-GB"/>
                    </a:p>
                  </a:txBody>
                  <a:tcPr marL="93511" marR="93511"/>
                </a:tc>
              </a:tr>
              <a:tr h="370840">
                <a:tc>
                  <a:txBody>
                    <a:bodyPr/>
                    <a:lstStyle/>
                    <a:p>
                      <a:r>
                        <a:rPr lang="en-GB" dirty="0" smtClean="0"/>
                        <a:t>Patterns of Behaviour</a:t>
                      </a:r>
                      <a:endParaRPr lang="en-GB" dirty="0"/>
                    </a:p>
                  </a:txBody>
                  <a:tcPr marL="93511" marR="93511"/>
                </a:tc>
                <a:tc>
                  <a:txBody>
                    <a:bodyPr/>
                    <a:lstStyle/>
                    <a:p>
                      <a:endParaRPr lang="en-GB" dirty="0"/>
                    </a:p>
                  </a:txBody>
                  <a:tcPr marL="93511" marR="93511"/>
                </a:tc>
              </a:tr>
              <a:tr h="370840">
                <a:tc>
                  <a:txBody>
                    <a:bodyPr/>
                    <a:lstStyle/>
                    <a:p>
                      <a:r>
                        <a:rPr lang="en-GB" dirty="0" smtClean="0"/>
                        <a:t>Events</a:t>
                      </a:r>
                      <a:endParaRPr lang="en-GB" dirty="0"/>
                    </a:p>
                  </a:txBody>
                  <a:tcPr marL="93511" marR="93511"/>
                </a:tc>
                <a:tc>
                  <a:txBody>
                    <a:bodyPr/>
                    <a:lstStyle/>
                    <a:p>
                      <a:endParaRPr lang="en-GB" dirty="0"/>
                    </a:p>
                  </a:txBody>
                  <a:tcPr marL="93511" marR="93511"/>
                </a:tc>
              </a:tr>
            </a:tbl>
          </a:graphicData>
        </a:graphic>
      </p:graphicFrame>
    </p:spTree>
    <p:extLst>
      <p:ext uri="{BB962C8B-B14F-4D97-AF65-F5344CB8AC3E}">
        <p14:creationId xmlns:p14="http://schemas.microsoft.com/office/powerpoint/2010/main" val="1104784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Systems Adapt</a:t>
            </a:r>
            <a:endParaRPr lang="en-GB" b="1" dirty="0"/>
          </a:p>
        </p:txBody>
      </p:sp>
      <p:sp>
        <p:nvSpPr>
          <p:cNvPr id="3" name="Content Placeholder 2"/>
          <p:cNvSpPr>
            <a:spLocks noGrp="1"/>
          </p:cNvSpPr>
          <p:nvPr>
            <p:ph idx="1"/>
          </p:nvPr>
        </p:nvSpPr>
        <p:spPr/>
        <p:txBody>
          <a:bodyPr/>
          <a:lstStyle/>
          <a:p>
            <a:r>
              <a:rPr lang="en-GB" dirty="0" smtClean="0"/>
              <a:t>Companies operate in a competitive market</a:t>
            </a:r>
          </a:p>
          <a:p>
            <a:r>
              <a:rPr lang="en-GB" dirty="0" smtClean="0"/>
              <a:t>They must change to deliver customers preferences, otherwise they fail or liquidate</a:t>
            </a:r>
          </a:p>
          <a:p>
            <a:pPr lvl="1"/>
            <a:r>
              <a:rPr lang="en-GB" dirty="0" smtClean="0"/>
              <a:t>Nokia failed terribly losing in market domination</a:t>
            </a:r>
            <a:endParaRPr lang="en-GB" dirty="0"/>
          </a:p>
        </p:txBody>
      </p:sp>
    </p:spTree>
    <p:extLst>
      <p:ext uri="{BB962C8B-B14F-4D97-AF65-F5344CB8AC3E}">
        <p14:creationId xmlns:p14="http://schemas.microsoft.com/office/powerpoint/2010/main" val="21244283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Systems Toolkit</a:t>
            </a:r>
            <a:endParaRPr lang="en-GB" b="1" dirty="0"/>
          </a:p>
        </p:txBody>
      </p:sp>
      <p:sp>
        <p:nvSpPr>
          <p:cNvPr id="3" name="Content Placeholder 2"/>
          <p:cNvSpPr>
            <a:spLocks noGrp="1"/>
          </p:cNvSpPr>
          <p:nvPr>
            <p:ph idx="1"/>
          </p:nvPr>
        </p:nvSpPr>
        <p:spPr/>
        <p:txBody>
          <a:bodyPr/>
          <a:lstStyle/>
          <a:p>
            <a:r>
              <a:rPr lang="en-GB" dirty="0" smtClean="0"/>
              <a:t>Links are arrows that represent influence between elements in a system</a:t>
            </a:r>
          </a:p>
          <a:p>
            <a:pPr lvl="1"/>
            <a:r>
              <a:rPr lang="en-GB" dirty="0" smtClean="0"/>
              <a:t>Cause-Effect</a:t>
            </a:r>
          </a:p>
          <a:p>
            <a:pPr lvl="2"/>
            <a:r>
              <a:rPr lang="en-GB" dirty="0" smtClean="0"/>
              <a:t>Customer satisfaction </a:t>
            </a:r>
            <a:r>
              <a:rPr lang="en-GB" dirty="0" smtClean="0">
                <a:sym typeface="Wingdings" panose="05000000000000000000" pitchFamily="2" charset="2"/>
              </a:rPr>
              <a:t>increased revenue</a:t>
            </a:r>
          </a:p>
          <a:p>
            <a:r>
              <a:rPr lang="en-GB" dirty="0" smtClean="0">
                <a:sym typeface="Wingdings" panose="05000000000000000000" pitchFamily="2" charset="2"/>
              </a:rPr>
              <a:t>Loops are combination of links that reveal interdependencies</a:t>
            </a:r>
          </a:p>
          <a:p>
            <a:pPr marL="457200" lvl="1" indent="0">
              <a:buNone/>
            </a:pPr>
            <a:endParaRPr lang="en-GB" dirty="0" smtClean="0"/>
          </a:p>
          <a:p>
            <a:pPr marL="1371600" lvl="3" indent="0">
              <a:buNone/>
            </a:pPr>
            <a:r>
              <a:rPr lang="en-GB" dirty="0" smtClean="0"/>
              <a:t>Service	Customer Satisfaction </a:t>
            </a:r>
          </a:p>
          <a:p>
            <a:pPr marL="1371600" lvl="3" indent="0">
              <a:buNone/>
            </a:pPr>
            <a:endParaRPr lang="en-GB" dirty="0"/>
          </a:p>
        </p:txBody>
      </p:sp>
    </p:spTree>
    <p:extLst>
      <p:ext uri="{BB962C8B-B14F-4D97-AF65-F5344CB8AC3E}">
        <p14:creationId xmlns:p14="http://schemas.microsoft.com/office/powerpoint/2010/main" val="9565405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Systems Toolkit</a:t>
            </a:r>
            <a:endParaRPr lang="en-GB" b="1" dirty="0"/>
          </a:p>
        </p:txBody>
      </p:sp>
      <p:sp>
        <p:nvSpPr>
          <p:cNvPr id="3" name="Content Placeholder 2"/>
          <p:cNvSpPr>
            <a:spLocks noGrp="1"/>
          </p:cNvSpPr>
          <p:nvPr>
            <p:ph idx="1"/>
          </p:nvPr>
        </p:nvSpPr>
        <p:spPr/>
        <p:txBody>
          <a:bodyPr>
            <a:normAutofit fontScale="55000" lnSpcReduction="20000"/>
          </a:bodyPr>
          <a:lstStyle/>
          <a:p>
            <a:r>
              <a:rPr lang="en-GB" dirty="0" smtClean="0"/>
              <a:t>Balancing Loops</a:t>
            </a:r>
          </a:p>
          <a:p>
            <a:r>
              <a:rPr lang="en-GB" dirty="0" smtClean="0"/>
              <a:t>Reinforcing Loops</a:t>
            </a:r>
          </a:p>
          <a:p>
            <a:r>
              <a:rPr lang="en-GB" dirty="0" smtClean="0"/>
              <a:t>Causal Loop Diagrams</a:t>
            </a:r>
          </a:p>
          <a:p>
            <a:r>
              <a:rPr lang="en-GB" dirty="0" smtClean="0"/>
              <a:t>System Archetypes</a:t>
            </a:r>
          </a:p>
          <a:p>
            <a:r>
              <a:rPr lang="en-GB" dirty="0" smtClean="0"/>
              <a:t>Stocks and Flows</a:t>
            </a:r>
          </a:p>
          <a:p>
            <a:r>
              <a:rPr lang="en-GB" dirty="0" smtClean="0"/>
              <a:t>Iceberg</a:t>
            </a:r>
          </a:p>
          <a:p>
            <a:endParaRPr lang="en-GB" dirty="0" smtClean="0"/>
          </a:p>
          <a:p>
            <a:r>
              <a:rPr lang="en-GB" dirty="0" smtClean="0">
                <a:solidFill>
                  <a:srgbClr val="FFFF00"/>
                </a:solidFill>
              </a:rPr>
              <a:t>Examples of how to use these tools and many others can be found at</a:t>
            </a:r>
            <a:r>
              <a:rPr lang="en-GB" dirty="0" smtClean="0">
                <a:solidFill>
                  <a:srgbClr val="FFFF00"/>
                </a:solidFill>
              </a:rPr>
              <a:t>:</a:t>
            </a:r>
          </a:p>
          <a:p>
            <a:r>
              <a:rPr lang="en-GB" dirty="0">
                <a:hlinkClick r:id="rId2"/>
              </a:rPr>
              <a:t>https://www.burgehugheswalsh.co.uk/systems-thinking/tools.aspx</a:t>
            </a:r>
            <a:endParaRPr lang="en-GB" dirty="0" smtClean="0">
              <a:solidFill>
                <a:srgbClr val="FFFF00"/>
              </a:solidFill>
            </a:endParaRPr>
          </a:p>
          <a:p>
            <a:r>
              <a:rPr lang="en-GB" dirty="0">
                <a:solidFill>
                  <a:srgbClr val="FFFF00"/>
                </a:solidFill>
              </a:rPr>
              <a:t>https://www.thwink.org/sustain/glossary/SystemsThinking.htm</a:t>
            </a:r>
            <a:endParaRPr lang="en-GB" dirty="0" smtClean="0">
              <a:solidFill>
                <a:srgbClr val="FFFF00"/>
              </a:solidFill>
            </a:endParaRPr>
          </a:p>
          <a:p>
            <a:r>
              <a:rPr lang="en-GB" dirty="0">
                <a:solidFill>
                  <a:srgbClr val="FFFF00"/>
                </a:solidFill>
              </a:rPr>
              <a:t>https://www.slideshare.net/bargeguy/executive-systems-thinking-seminar-march-3-2015</a:t>
            </a:r>
          </a:p>
        </p:txBody>
      </p:sp>
    </p:spTree>
    <p:extLst>
      <p:ext uri="{BB962C8B-B14F-4D97-AF65-F5344CB8AC3E}">
        <p14:creationId xmlns:p14="http://schemas.microsoft.com/office/powerpoint/2010/main" val="34189438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Causal loop diagram</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21682" y="2097088"/>
            <a:ext cx="5391150" cy="2733675"/>
          </a:xfrm>
        </p:spPr>
      </p:pic>
      <p:sp>
        <p:nvSpPr>
          <p:cNvPr id="5" name="TextBox 4"/>
          <p:cNvSpPr txBox="1"/>
          <p:nvPr/>
        </p:nvSpPr>
        <p:spPr>
          <a:xfrm>
            <a:off x="1627094" y="5298141"/>
            <a:ext cx="9371476" cy="1015663"/>
          </a:xfrm>
          <a:prstGeom prst="rect">
            <a:avLst/>
          </a:prstGeom>
          <a:noFill/>
        </p:spPr>
        <p:txBody>
          <a:bodyPr wrap="none" rtlCol="0">
            <a:spAutoFit/>
          </a:bodyPr>
          <a:lstStyle/>
          <a:p>
            <a:r>
              <a:rPr lang="en-GB" sz="2000" dirty="0" smtClean="0"/>
              <a:t>R = reinforcing loop. Graph shows the loops general behaviour over time.</a:t>
            </a:r>
          </a:p>
          <a:p>
            <a:r>
              <a:rPr lang="en-GB" sz="2000" dirty="0"/>
              <a:t> </a:t>
            </a:r>
            <a:endParaRPr lang="en-GB" sz="2000" dirty="0" smtClean="0"/>
          </a:p>
          <a:p>
            <a:r>
              <a:rPr lang="en-GB" sz="2000" dirty="0" smtClean="0"/>
              <a:t>What HR management issue could you replace in the two nodes? </a:t>
            </a:r>
            <a:endParaRPr lang="en-GB" sz="2000"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12741" y="1607843"/>
            <a:ext cx="2994212" cy="3456609"/>
          </a:xfrm>
          <a:prstGeom prst="rect">
            <a:avLst/>
          </a:prstGeom>
        </p:spPr>
      </p:pic>
    </p:spTree>
    <p:extLst>
      <p:ext uri="{BB962C8B-B14F-4D97-AF65-F5344CB8AC3E}">
        <p14:creationId xmlns:p14="http://schemas.microsoft.com/office/powerpoint/2010/main" val="2230431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Root cause analysis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08271" y="2097088"/>
            <a:ext cx="7572281" cy="4480267"/>
          </a:xfrm>
        </p:spPr>
      </p:pic>
    </p:spTree>
    <p:extLst>
      <p:ext uri="{BB962C8B-B14F-4D97-AF65-F5344CB8AC3E}">
        <p14:creationId xmlns:p14="http://schemas.microsoft.com/office/powerpoint/2010/main" val="10795566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Putting Systems Thinking into Practice</a:t>
            </a:r>
            <a:endParaRPr lang="en-GB" b="1" dirty="0"/>
          </a:p>
        </p:txBody>
      </p:sp>
      <p:sp>
        <p:nvSpPr>
          <p:cNvPr id="3" name="Content Placeholder 2"/>
          <p:cNvSpPr>
            <a:spLocks noGrp="1"/>
          </p:cNvSpPr>
          <p:nvPr>
            <p:ph idx="1"/>
          </p:nvPr>
        </p:nvSpPr>
        <p:spPr/>
        <p:txBody>
          <a:bodyPr/>
          <a:lstStyle/>
          <a:p>
            <a:r>
              <a:rPr lang="en-GB" dirty="0" smtClean="0"/>
              <a:t>Elon Musk is the best example of a systems thinker</a:t>
            </a:r>
          </a:p>
          <a:p>
            <a:pPr lvl="1"/>
            <a:r>
              <a:rPr lang="en-GB" dirty="0" smtClean="0"/>
              <a:t>Tesla, SpaceX, Boring Company, Solar Glass Roof</a:t>
            </a:r>
          </a:p>
          <a:p>
            <a:r>
              <a:rPr lang="en-GB" dirty="0" smtClean="0"/>
              <a:t>Musk solves all his entrepreneurial and management problems by the First Principals of physics and systems thinking</a:t>
            </a:r>
            <a:endParaRPr lang="en-GB" dirty="0"/>
          </a:p>
        </p:txBody>
      </p:sp>
    </p:spTree>
    <p:extLst>
      <p:ext uri="{BB962C8B-B14F-4D97-AF65-F5344CB8AC3E}">
        <p14:creationId xmlns:p14="http://schemas.microsoft.com/office/powerpoint/2010/main" val="36161871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Creating value</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Systems </a:t>
            </a:r>
            <a:r>
              <a:rPr lang="en-GB" dirty="0"/>
              <a:t>Thinking can be applied to create value. Discuss.</a:t>
            </a:r>
          </a:p>
          <a:p>
            <a:endParaRPr lang="en-GB" dirty="0"/>
          </a:p>
        </p:txBody>
      </p:sp>
    </p:spTree>
    <p:extLst>
      <p:ext uri="{BB962C8B-B14F-4D97-AF65-F5344CB8AC3E}">
        <p14:creationId xmlns:p14="http://schemas.microsoft.com/office/powerpoint/2010/main" val="40679508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4"/>
                </a:solidFill>
              </a:rPr>
              <a:t>Critique of Systems Thinking</a:t>
            </a:r>
            <a:endParaRPr lang="en-GB" dirty="0">
              <a:solidFill>
                <a:schemeClr val="accent4"/>
              </a:solidFill>
            </a:endParaRPr>
          </a:p>
        </p:txBody>
      </p:sp>
      <p:sp>
        <p:nvSpPr>
          <p:cNvPr id="3" name="Content Placeholder 2"/>
          <p:cNvSpPr>
            <a:spLocks noGrp="1"/>
          </p:cNvSpPr>
          <p:nvPr>
            <p:ph idx="1"/>
          </p:nvPr>
        </p:nvSpPr>
        <p:spPr/>
        <p:txBody>
          <a:bodyPr/>
          <a:lstStyle/>
          <a:p>
            <a:r>
              <a:rPr lang="en-GB" dirty="0" smtClean="0"/>
              <a:t>The assignment requires critical analysis of management theory and its application in practice.</a:t>
            </a:r>
          </a:p>
          <a:p>
            <a:endParaRPr lang="en-GB" dirty="0" smtClean="0"/>
          </a:p>
          <a:p>
            <a:r>
              <a:rPr lang="en-GB" dirty="0" smtClean="0"/>
              <a:t>How do you do such a critical analysis?</a:t>
            </a:r>
            <a:endParaRPr lang="en-GB" dirty="0"/>
          </a:p>
        </p:txBody>
      </p:sp>
    </p:spTree>
    <p:extLst>
      <p:ext uri="{BB962C8B-B14F-4D97-AF65-F5344CB8AC3E}">
        <p14:creationId xmlns:p14="http://schemas.microsoft.com/office/powerpoint/2010/main" val="38435681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4"/>
                </a:solidFill>
              </a:rPr>
              <a:t>Critique of systems thinking</a:t>
            </a:r>
            <a:endParaRPr lang="en-GB" dirty="0">
              <a:solidFill>
                <a:schemeClr val="accent4"/>
              </a:solidFill>
            </a:endParaRPr>
          </a:p>
        </p:txBody>
      </p:sp>
      <p:sp>
        <p:nvSpPr>
          <p:cNvPr id="3" name="Content Placeholder 2"/>
          <p:cNvSpPr>
            <a:spLocks noGrp="1"/>
          </p:cNvSpPr>
          <p:nvPr>
            <p:ph idx="1"/>
          </p:nvPr>
        </p:nvSpPr>
        <p:spPr/>
        <p:txBody>
          <a:bodyPr/>
          <a:lstStyle/>
          <a:p>
            <a:r>
              <a:rPr lang="en-GB" dirty="0" smtClean="0"/>
              <a:t>Example critique</a:t>
            </a:r>
            <a:endParaRPr lang="en-GB" dirty="0"/>
          </a:p>
        </p:txBody>
      </p:sp>
    </p:spTree>
    <p:extLst>
      <p:ext uri="{BB962C8B-B14F-4D97-AF65-F5344CB8AC3E}">
        <p14:creationId xmlns:p14="http://schemas.microsoft.com/office/powerpoint/2010/main" val="22935159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chemeClr val="accent4"/>
                </a:solidFill>
              </a:rPr>
              <a:t>ASSIGNMENT SURGERY I</a:t>
            </a:r>
            <a:r>
              <a:rPr lang="en-GB" dirty="0">
                <a:solidFill>
                  <a:schemeClr val="accent4"/>
                </a:solidFill>
              </a:rPr>
              <a:t/>
            </a:r>
            <a:br>
              <a:rPr lang="en-GB" dirty="0">
                <a:solidFill>
                  <a:schemeClr val="accent4"/>
                </a:solidFill>
              </a:rPr>
            </a:br>
            <a:endParaRPr lang="en-GB" dirty="0">
              <a:solidFill>
                <a:schemeClr val="accent4"/>
              </a:solidFill>
            </a:endParaRPr>
          </a:p>
        </p:txBody>
      </p:sp>
      <p:sp>
        <p:nvSpPr>
          <p:cNvPr id="3" name="Content Placeholder 2"/>
          <p:cNvSpPr>
            <a:spLocks noGrp="1"/>
          </p:cNvSpPr>
          <p:nvPr>
            <p:ph idx="1"/>
          </p:nvPr>
        </p:nvSpPr>
        <p:spPr/>
        <p:txBody>
          <a:bodyPr/>
          <a:lstStyle/>
          <a:p>
            <a:r>
              <a:rPr lang="en-GB" dirty="0" smtClean="0"/>
              <a:t>Understanding the requirements</a:t>
            </a:r>
          </a:p>
          <a:p>
            <a:r>
              <a:rPr lang="en-GB" dirty="0" smtClean="0"/>
              <a:t>Group </a:t>
            </a:r>
            <a:r>
              <a:rPr lang="en-GB" dirty="0"/>
              <a:t>allocation</a:t>
            </a:r>
          </a:p>
          <a:p>
            <a:endParaRPr lang="en-GB" dirty="0"/>
          </a:p>
        </p:txBody>
      </p:sp>
    </p:spTree>
    <p:extLst>
      <p:ext uri="{BB962C8B-B14F-4D97-AF65-F5344CB8AC3E}">
        <p14:creationId xmlns:p14="http://schemas.microsoft.com/office/powerpoint/2010/main" val="22328389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291</TotalTime>
  <Words>1191</Words>
  <Application>Microsoft Office PowerPoint</Application>
  <PresentationFormat>Widescreen</PresentationFormat>
  <Paragraphs>188</Paragraphs>
  <Slides>34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Anonymous</vt:lpstr>
      <vt:lpstr>Arial</vt:lpstr>
      <vt:lpstr>Arial Narrow</vt:lpstr>
      <vt:lpstr>Calibri</vt:lpstr>
      <vt:lpstr>Trebuchet MS</vt:lpstr>
      <vt:lpstr>Tw Cen MT</vt:lpstr>
      <vt:lpstr>Wingdings</vt:lpstr>
      <vt:lpstr>Circuit</vt:lpstr>
      <vt:lpstr>Management theories &amp; Criticality</vt:lpstr>
      <vt:lpstr>PowerPoint Presentation</vt:lpstr>
      <vt:lpstr>Learning outcomes</vt:lpstr>
      <vt:lpstr>PowerPoint Presentation</vt:lpstr>
      <vt:lpstr>Problem is…</vt:lpstr>
      <vt:lpstr>Management Problems</vt:lpstr>
      <vt:lpstr>Management Problems</vt:lpstr>
      <vt:lpstr>Emerging Ideas: Management Sandpit</vt:lpstr>
      <vt:lpstr>Management</vt:lpstr>
      <vt:lpstr>Management innovation: Define critical</vt:lpstr>
      <vt:lpstr>Being critical</vt:lpstr>
      <vt:lpstr>Critical analysis</vt:lpstr>
      <vt:lpstr>Systems Thinking</vt:lpstr>
      <vt:lpstr>Systems thinking</vt:lpstr>
      <vt:lpstr>Learning organisation &amp; systems thinking Peter Senge – The Fifth Discipline </vt:lpstr>
      <vt:lpstr>Definition</vt:lpstr>
      <vt:lpstr>System</vt:lpstr>
      <vt:lpstr>System</vt:lpstr>
      <vt:lpstr>Systems thinking Keywords</vt:lpstr>
      <vt:lpstr>Drawing simple organisational systems</vt:lpstr>
      <vt:lpstr>The Fifth Discipline: Learning Organisation</vt:lpstr>
      <vt:lpstr>The five Disciplines</vt:lpstr>
      <vt:lpstr>Leaders as Designers (Management)</vt:lpstr>
      <vt:lpstr>From Events to Systems</vt:lpstr>
      <vt:lpstr>Systems Adapt</vt:lpstr>
      <vt:lpstr>Systems Toolkit</vt:lpstr>
      <vt:lpstr>Systems Toolkit</vt:lpstr>
      <vt:lpstr>Causal loop diagram</vt:lpstr>
      <vt:lpstr>Root cause analysis</vt:lpstr>
      <vt:lpstr>Putting Systems Thinking into Practice</vt:lpstr>
      <vt:lpstr>Creating value </vt:lpstr>
      <vt:lpstr>Critique of Systems Thinking</vt:lpstr>
      <vt:lpstr>Critique of systems thinking</vt:lpstr>
      <vt:lpstr>ASSIGNMENT SURGERY I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Systems Thinking</dc:title>
  <dc:creator>Author</dc:creator>
  <cp:lastModifiedBy>Author</cp:lastModifiedBy>
  <cp:revision>45</cp:revision>
  <dcterms:created xsi:type="dcterms:W3CDTF">2020-02-12T17:22:47Z</dcterms:created>
  <dcterms:modified xsi:type="dcterms:W3CDTF">2020-03-03T19:42:40Z</dcterms:modified>
</cp:coreProperties>
</file>