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notesMasterIdLst>
    <p:notesMasterId r:id="rId13"/>
  </p:notesMasterIdLst>
  <p:sldIdLst>
    <p:sldId id="263" r:id="rId2"/>
    <p:sldId id="302" r:id="rId3"/>
    <p:sldId id="303" r:id="rId4"/>
    <p:sldId id="271" r:id="rId5"/>
    <p:sldId id="289" r:id="rId6"/>
    <p:sldId id="300" r:id="rId7"/>
    <p:sldId id="290" r:id="rId8"/>
    <p:sldId id="273" r:id="rId9"/>
    <p:sldId id="291" r:id="rId10"/>
    <p:sldId id="274" r:id="rId11"/>
    <p:sldId id="292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rbel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588"/>
    <p:restoredTop sz="90674" autoAdjust="0"/>
  </p:normalViewPr>
  <p:slideViewPr>
    <p:cSldViewPr>
      <p:cViewPr varScale="1">
        <p:scale>
          <a:sx n="65" d="100"/>
          <a:sy n="65" d="100"/>
        </p:scale>
        <p:origin x="190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2AB1D35-83F9-47A4-89F8-B940080D27BB}" type="datetimeFigureOut">
              <a:rPr lang="en-GB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E9871A0-518B-41B6-911E-6E36390881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8076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>
            <a:extLst>
              <a:ext uri="{FF2B5EF4-FFF2-40B4-BE49-F238E27FC236}">
                <a16:creationId xmlns:a16="http://schemas.microsoft.com/office/drawing/2014/main" id="{D623A770-0213-2D4D-BD94-F81DA7A6AC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B55E0A-D6C6-7C4A-A89B-5572C1735FC2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GB" altLang="en-US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34F6F769-4B46-F149-AF0B-334A6482B5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CA5A3F9E-42E5-5344-A7A9-A30D72BE93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807848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8">
            <a:extLst>
              <a:ext uri="{FF2B5EF4-FFF2-40B4-BE49-F238E27FC236}">
                <a16:creationId xmlns:a16="http://schemas.microsoft.com/office/drawing/2014/main" id="{77A9F216-EFAB-8045-A0A9-14D59DEAD80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1F7780-E146-6548-8A67-83E3BBE73075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/>
          </a:p>
        </p:txBody>
      </p:sp>
      <p:sp>
        <p:nvSpPr>
          <p:cNvPr id="10243" name="Rectangle 2">
            <a:extLst>
              <a:ext uri="{FF2B5EF4-FFF2-40B4-BE49-F238E27FC236}">
                <a16:creationId xmlns:a16="http://schemas.microsoft.com/office/drawing/2014/main" id="{3317E0C2-9F6B-AB42-AA55-6FA757DF202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4" name="Rectangle 3">
            <a:extLst>
              <a:ext uri="{FF2B5EF4-FFF2-40B4-BE49-F238E27FC236}">
                <a16:creationId xmlns:a16="http://schemas.microsoft.com/office/drawing/2014/main" id="{FF65F2E4-7F28-E74F-8BE1-AF7BC53202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90336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8">
            <a:extLst>
              <a:ext uri="{FF2B5EF4-FFF2-40B4-BE49-F238E27FC236}">
                <a16:creationId xmlns:a16="http://schemas.microsoft.com/office/drawing/2014/main" id="{D623A770-0213-2D4D-BD94-F81DA7A6AC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0B55E0A-D6C6-7C4A-A89B-5572C1735FC2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/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34F6F769-4B46-F149-AF0B-334A6482B5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CA5A3F9E-42E5-5344-A7A9-A30D72BE93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28854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8">
            <a:extLst>
              <a:ext uri="{FF2B5EF4-FFF2-40B4-BE49-F238E27FC236}">
                <a16:creationId xmlns:a16="http://schemas.microsoft.com/office/drawing/2014/main" id="{337324D6-10E5-5C42-BE1F-FE7BE295B91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6DB390-368F-864A-97F0-640ADA13E00B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4B8516EE-2CE2-DB47-95F1-8651AEF542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6DC8273D-B696-EB46-A1B2-28D59BE40B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72651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8">
            <a:extLst>
              <a:ext uri="{FF2B5EF4-FFF2-40B4-BE49-F238E27FC236}">
                <a16:creationId xmlns:a16="http://schemas.microsoft.com/office/drawing/2014/main" id="{97A571D7-A9BD-5E4D-B141-3750C67426C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CE59FFA-4ED5-8943-ADE5-06450CACB10A}" type="slidenum">
              <a:rPr lang="en-GB" altLang="en-US"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/>
          </a:p>
        </p:txBody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66CB96A2-1661-8E4A-AB34-5F40C901B9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44588" y="685800"/>
            <a:ext cx="4567237" cy="3425825"/>
          </a:xfrm>
          <a:noFill/>
          <a:ln cap="flat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E59126C2-EFCA-984F-BED6-B7236B6222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4584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pPr>
              <a:defRPr/>
            </a:pPr>
            <a:fld id="{4908F19B-3057-4558-A76C-5E092891AD71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E2BC3E-5565-4413-B352-D2D12C8853C2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53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2D68B7E-024B-4F75-ACB5-27525B99FA66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79AA6D-10F2-4C30-849F-BCCCB9BA83A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286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0F14D8-47EA-4D4F-A9A2-AD80C0250A83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AE2928-7436-4DE7-9B7C-C940EF7842F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973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47057F-DC6D-4814-8E2A-AE2C9024A933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B321168-5FDE-4571-8779-84AEBAC8691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684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94EB3B7-11E8-4B0F-8360-0C697E1E7979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3AAC6C-F47F-4E08-883B-073273FD972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530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82E962-E3A5-4203-BA6E-664669C01FE6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92F3D88-C136-4943-AB93-F9B82A4B7E8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007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7D5D9C-D303-48E9-A406-AD8D549A55B0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50ACF8-0D57-4422-928A-D83F0C35007D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6218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492F42C-2FEE-4550-9A1E-D24F040C5199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0FA4FB-F0EF-4BBC-B462-550A9900853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740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62543EF-A6BB-4D57-9863-5C178E5F39AC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5DBA12-0AD4-492B-856F-731F28A52AA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8872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B6CB8B6-FC8B-44F5-B7DA-77C3EE65952D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0B593BF-135C-40B2-94FD-6397498AD30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37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5D429C-C447-4ED0-B910-CF229D280D0B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9C7178-6626-4808-AC81-83ED1E5169DC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2674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A3462AFA-8D6E-4A06-BE3F-4FC0C7261DC6}" type="datetimeFigureOut">
              <a:rPr lang="en-GB" smtClean="0"/>
              <a:pPr>
                <a:defRPr/>
              </a:pPr>
              <a:t>24/02/2019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FAAB697-3407-4B2C-B195-CD78B8E487A8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402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BMSK5002 </a:t>
            </a:r>
            <a:br>
              <a:rPr lang="en-GB" dirty="0"/>
            </a:br>
            <a:r>
              <a:rPr lang="en-GB" dirty="0"/>
              <a:t>Developing relationships and workplace achievement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bg2"/>
                </a:solidFill>
              </a:rPr>
              <a:t>Assignment Guidance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0"/>
            <a:ext cx="13176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3702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6B92E91-8B66-2044-B499-1BDCCD05BD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  <a:br>
              <a:rPr lang="en-GB" altLang="en-US" sz="3600" dirty="0"/>
            </a:br>
            <a:r>
              <a:rPr lang="en-GB" altLang="en-US" sz="3600" dirty="0"/>
              <a:t>Task 1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31F91DF-27CC-AA4F-B2C2-5458B847A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484784"/>
            <a:ext cx="7499350" cy="4572000"/>
          </a:xfrm>
        </p:spPr>
        <p:txBody>
          <a:bodyPr>
            <a:normAutofit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/>
              <a:t>Critically evaluate development vehicles available to an organisation appropriate to the development needs of the individual.</a:t>
            </a:r>
            <a:r>
              <a:rPr lang="en-GB" altLang="en-US" dirty="0">
                <a:solidFill>
                  <a:srgbClr val="0070C0"/>
                </a:solidFill>
              </a:rPr>
              <a:t> 1200 words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</a:rPr>
              <a:t>Three from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 Motivation, engagement, performance management and training</a:t>
            </a: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/>
          </a:p>
        </p:txBody>
      </p:sp>
      <p:sp>
        <p:nvSpPr>
          <p:cNvPr id="12292" name="Slide Number Placeholder 4">
            <a:extLst>
              <a:ext uri="{FF2B5EF4-FFF2-40B4-BE49-F238E27FC236}">
                <a16:creationId xmlns:a16="http://schemas.microsoft.com/office/drawing/2014/main" id="{186E1B0C-0573-0445-A53C-2C9F36201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B5431929-C15A-BD43-8EE5-58502DDDC9E7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id="{87879DBA-EB62-FE46-A445-9119911D2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924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>
            <a:extLst>
              <a:ext uri="{FF2B5EF4-FFF2-40B4-BE49-F238E27FC236}">
                <a16:creationId xmlns:a16="http://schemas.microsoft.com/office/drawing/2014/main" id="{1479CC2D-1A20-164A-AC1C-9E50A58053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A448E-4CEB-453F-B80A-E790CE31D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3916363"/>
          </a:xfrm>
        </p:spPr>
        <p:txBody>
          <a:bodyPr rtlCol="0">
            <a:normAutofit fontScale="700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is Critical Evaluation?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Compare and contrast models/theorists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2060"/>
                </a:solidFill>
              </a:rPr>
              <a:t>What is a  development vehicle? </a:t>
            </a:r>
            <a:endParaRPr lang="en-GB" altLang="en-US" dirty="0"/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sorts of development vehicles do companies use?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Use case studies from organisations on the different vehicles they use </a:t>
            </a:r>
            <a:r>
              <a:rPr lang="en-GB" altLang="en-US" dirty="0" err="1"/>
              <a:t>ie</a:t>
            </a:r>
            <a:r>
              <a:rPr lang="en-GB" altLang="en-US" dirty="0"/>
              <a:t> examples of motivation, training, appraisal etc.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5F1C18-C4C7-422C-90CF-718B19901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586A0-8AC2-864E-A512-F1BFFC65A8EE}" type="slidenum">
              <a:rPr lang="en-GB" altLang="en-US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7493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A495E442-395B-984C-81E6-FAFF2A9FC9B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  <a:br>
              <a:rPr lang="en-GB" altLang="en-US" sz="3600" dirty="0"/>
            </a:br>
            <a:r>
              <a:rPr lang="en-GB" altLang="en-US" sz="3600" dirty="0"/>
              <a:t>TASK 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794D8D9-1C52-BC49-9664-9CE4833E8FB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92163" y="1524000"/>
            <a:ext cx="7499350" cy="4572000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US" dirty="0">
                <a:solidFill>
                  <a:srgbClr val="FF0000"/>
                </a:solidFill>
              </a:rPr>
              <a:t>Critically assess the potential benefits to the organisation and the individual of personally developing individuals in the workplace  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dirty="0">
                <a:solidFill>
                  <a:srgbClr val="FF0000"/>
                </a:solidFill>
              </a:rPr>
              <a:t>1200 words                                          </a:t>
            </a:r>
            <a:endParaRPr lang="en-GB" altLang="en-US" b="1" dirty="0"/>
          </a:p>
          <a:p>
            <a:pPr marL="0" indent="0">
              <a:lnSpc>
                <a:spcPct val="90000"/>
              </a:lnSpc>
              <a:buNone/>
            </a:pPr>
            <a:r>
              <a:rPr lang="en-GB" altLang="en-US" b="1" dirty="0"/>
              <a:t>Individual – more productive, more motivated , promotion , pay rise, self esteem, better at job, happy in work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altLang="en-US" b="1" dirty="0"/>
              <a:t>Organisation – more competitive, more </a:t>
            </a:r>
            <a:r>
              <a:rPr lang="en-GB" altLang="en-US" b="1" dirty="0" err="1"/>
              <a:t>efficient,better</a:t>
            </a:r>
            <a:r>
              <a:rPr lang="en-GB" altLang="en-US" b="1" dirty="0"/>
              <a:t> reputation, profits</a:t>
            </a:r>
          </a:p>
        </p:txBody>
      </p:sp>
      <p:sp>
        <p:nvSpPr>
          <p:cNvPr id="9220" name="Slide Number Placeholder 4">
            <a:extLst>
              <a:ext uri="{FF2B5EF4-FFF2-40B4-BE49-F238E27FC236}">
                <a16:creationId xmlns:a16="http://schemas.microsoft.com/office/drawing/2014/main" id="{581F8D81-FBE4-7246-B953-7FFEA1FECC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46E2FA88-617A-7E44-9761-599E3A83CE2C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9221" name="Picture 3">
            <a:extLst>
              <a:ext uri="{FF2B5EF4-FFF2-40B4-BE49-F238E27FC236}">
                <a16:creationId xmlns:a16="http://schemas.microsoft.com/office/drawing/2014/main" id="{1D39218A-ED8A-304D-A4FE-77FF101B61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3569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B22D9DD3-B871-B246-B7FA-96944372299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30D66-545C-40EA-A51C-5DEFC1592B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is Critically Assess?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Are these benefits true or exaggerated?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What do authors say? e.g. motivation theorists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are the potential benefits? 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Use theorists/models from  motivation, performance management, appraisal to discuss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How would the Organisation Benefit? Case studies?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/>
              <a:t>How would the Individual Benefit? Case studies?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2BBBCED-8DDF-4442-8118-F157275F1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800B02-77F5-1544-A3A3-DB2489258A01}" type="slidenum">
              <a:rPr lang="en-GB" altLang="en-US"/>
              <a:pPr>
                <a:defRPr/>
              </a:pPr>
              <a:t>5</a:t>
            </a:fld>
            <a:endParaRPr lang="en-GB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306F7D3-7551-6642-99E3-A3095B7B7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191764"/>
            <a:ext cx="1645196" cy="1316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813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A6B92E91-8B66-2044-B499-1BDCCD05BD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031F91DF-27CC-AA4F-B2C2-5458B847A76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484784"/>
            <a:ext cx="7499350" cy="3888432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15000"/>
              </a:lnSpc>
              <a:buNone/>
            </a:pPr>
            <a:r>
              <a:rPr lang="en-US" dirty="0"/>
              <a:t>Develop a plan to meet the identified development needs and expectations of an individual.</a:t>
            </a:r>
            <a:r>
              <a:rPr lang="en-GB" altLang="en-US" dirty="0">
                <a:solidFill>
                  <a:srgbClr val="0070C0"/>
                </a:solidFill>
              </a:rPr>
              <a:t> 600 words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Produce a plan – see example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Use appraisal, training, personal development etc to help you.</a:t>
            </a:r>
          </a:p>
          <a:p>
            <a:pPr marL="0" indent="0">
              <a:lnSpc>
                <a:spcPct val="115000"/>
              </a:lnSpc>
              <a:buNone/>
            </a:pPr>
            <a:r>
              <a:rPr lang="en-GB" altLang="en-US" dirty="0">
                <a:solidFill>
                  <a:srgbClr val="0070C0"/>
                </a:solidFill>
                <a:latin typeface="Tahoma" panose="020B0604030504040204" pitchFamily="34" charset="0"/>
                <a:cs typeface="Times New Roman" panose="02020603050405020304" pitchFamily="18" charset="0"/>
              </a:rPr>
              <a:t>PDP</a:t>
            </a: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/>
          </a:p>
        </p:txBody>
      </p:sp>
      <p:sp>
        <p:nvSpPr>
          <p:cNvPr id="12292" name="Slide Number Placeholder 4">
            <a:extLst>
              <a:ext uri="{FF2B5EF4-FFF2-40B4-BE49-F238E27FC236}">
                <a16:creationId xmlns:a16="http://schemas.microsoft.com/office/drawing/2014/main" id="{186E1B0C-0573-0445-A53C-2C9F36201C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B5431929-C15A-BD43-8EE5-58502DDDC9E7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2293" name="Picture 3">
            <a:extLst>
              <a:ext uri="{FF2B5EF4-FFF2-40B4-BE49-F238E27FC236}">
                <a16:creationId xmlns:a16="http://schemas.microsoft.com/office/drawing/2014/main" id="{87879DBA-EB62-FE46-A445-9119911D2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956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Title 1">
            <a:extLst>
              <a:ext uri="{FF2B5EF4-FFF2-40B4-BE49-F238E27FC236}">
                <a16:creationId xmlns:a16="http://schemas.microsoft.com/office/drawing/2014/main" id="{1479CC2D-1A20-164A-AC1C-9E50A58053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A448E-4CEB-453F-B80A-E790CE31D8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3916363"/>
          </a:xfrm>
        </p:spPr>
        <p:txBody>
          <a:bodyPr rtlCol="0">
            <a:normAutofit fontScale="47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How do you identify the needs?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Appraisal and performance management systems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What information do you need?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See plan – gathered from appraisal interview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How is it presented?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Using personal development plan – COMPLETE EACH COLUMN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How is the plan implemented and monitored?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/>
              <a:t>See guidance in appraisal notes and discuss these – is it monthly, annually, 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>
                <a:solidFill>
                  <a:srgbClr val="FF0000"/>
                </a:solidFill>
              </a:rPr>
              <a:t>How is the effectiveness evaluated?</a:t>
            </a:r>
          </a:p>
          <a:p>
            <a:pPr>
              <a:lnSpc>
                <a:spcPct val="150000"/>
              </a:lnSpc>
              <a:defRPr/>
            </a:pPr>
            <a:r>
              <a:rPr lang="en-GB" altLang="en-US" dirty="0"/>
              <a:t>Against SMART targets?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5F1C18-C4C7-422C-90CF-718B19901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B586A0-8AC2-864E-A512-F1BFFC65A8EE}" type="slidenum">
              <a:rPr lang="en-GB" altLang="en-US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30606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982CB365-3D45-D74A-9F9C-67697335E5A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962EFF31-B2B6-CA4D-BE9C-4EF812A7392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916113"/>
            <a:ext cx="7499350" cy="4572000"/>
          </a:xfrm>
        </p:spPr>
        <p:txBody>
          <a:bodyPr/>
          <a:lstStyle/>
          <a:p>
            <a:pPr marL="0" indent="0"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rgbClr val="FF0000"/>
                </a:solidFill>
              </a:rPr>
              <a:t>Evidence of wide reading and research, encompassing application of relevant academic theories and models.</a:t>
            </a:r>
            <a:endParaRPr lang="en-GB" altLang="en-US" sz="2000" dirty="0">
              <a:solidFill>
                <a:srgbClr val="FF000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>
              <a:solidFill>
                <a:srgbClr val="C00000"/>
              </a:solidFill>
            </a:endParaRPr>
          </a:p>
        </p:txBody>
      </p:sp>
      <p:sp>
        <p:nvSpPr>
          <p:cNvPr id="15364" name="Slide Number Placeholder 4">
            <a:extLst>
              <a:ext uri="{FF2B5EF4-FFF2-40B4-BE49-F238E27FC236}">
                <a16:creationId xmlns:a16="http://schemas.microsoft.com/office/drawing/2014/main" id="{037C88E1-379F-5243-BD8A-6BAD87F13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8101FD00-D491-5D4C-88D6-FF1F58DA2C42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5365" name="Picture 3">
            <a:extLst>
              <a:ext uri="{FF2B5EF4-FFF2-40B4-BE49-F238E27FC236}">
                <a16:creationId xmlns:a16="http://schemas.microsoft.com/office/drawing/2014/main" id="{D8EDF647-8E07-AB47-820C-B57E8987DC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6965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817EA657-5ED2-FC4B-844F-2980394337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E1C05F-9A96-4DA4-BD27-6A15ED6E3A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0" y="1600200"/>
            <a:ext cx="4572000" cy="3916363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Evidence in depth </a:t>
            </a:r>
            <a:r>
              <a:rPr lang="en-GB" altLang="en-US" dirty="0"/>
              <a:t>Compare organisations and models and theorists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B050"/>
                </a:solidFill>
              </a:rPr>
              <a:t>High quality research has been demonstrated throughout the assignment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70C0"/>
                </a:solidFill>
              </a:rPr>
              <a:t>Using relevant theorists and models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rgbClr val="7030A0"/>
                </a:solidFill>
              </a:rPr>
              <a:t>Using a variety of quality resources (web, book, article, newspaper, etc)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586869-D50F-4D32-B959-BA12F3AB4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0681A5-6046-D44F-9EEA-BD93FC175993}" type="slidenum">
              <a:rPr lang="en-GB" altLang="en-US"/>
              <a:pPr>
                <a:defRPr/>
              </a:pPr>
              <a:t>9</a:t>
            </a:fld>
            <a:endParaRPr lang="en-GB" altLang="en-US"/>
          </a:p>
        </p:txBody>
      </p:sp>
      <p:pic>
        <p:nvPicPr>
          <p:cNvPr id="6" name="Picture 5" descr="A person sitting in front of a book shelf&#10;&#10;Description generated with high confidence">
            <a:extLst>
              <a:ext uri="{FF2B5EF4-FFF2-40B4-BE49-F238E27FC236}">
                <a16:creationId xmlns:a16="http://schemas.microsoft.com/office/drawing/2014/main" id="{71616FB4-8A94-6E47-B3D4-4D1F5C174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82763"/>
            <a:ext cx="4572000" cy="391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938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C363C838-17A4-974D-B8E9-14E4BD0A19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7063" y="487363"/>
            <a:ext cx="7772400" cy="1190625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CA5744AF-BDEB-E24D-BC2E-E064E17B886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00113" y="1916113"/>
            <a:ext cx="7499350" cy="4572000"/>
          </a:xfrm>
        </p:spPr>
        <p:txBody>
          <a:bodyPr/>
          <a:lstStyle/>
          <a:p>
            <a:pPr marL="0" indent="0"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GB" altLang="en-US" dirty="0">
                <a:solidFill>
                  <a:srgbClr val="7030A0"/>
                </a:solidFill>
              </a:rPr>
              <a:t>Citation/ referencing, syntax, grammar and punctuation.</a:t>
            </a:r>
            <a:endParaRPr lang="en-GB" altLang="en-US" sz="2000" dirty="0">
              <a:solidFill>
                <a:srgbClr val="7030A0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  <a:p>
            <a:pPr marL="0" indent="0" algn="r" eaLnBrk="1" hangingPunct="1">
              <a:lnSpc>
                <a:spcPct val="90000"/>
              </a:lnSpc>
              <a:buFont typeface="Arial" panose="020B0604020202020204" pitchFamily="34" charset="0"/>
              <a:buNone/>
            </a:pPr>
            <a:endParaRPr lang="en-GB" altLang="en-US" b="1" dirty="0">
              <a:solidFill>
                <a:srgbClr val="7030A0"/>
              </a:solidFill>
            </a:endParaRPr>
          </a:p>
        </p:txBody>
      </p:sp>
      <p:sp>
        <p:nvSpPr>
          <p:cNvPr id="18436" name="Slide Number Placeholder 4">
            <a:extLst>
              <a:ext uri="{FF2B5EF4-FFF2-40B4-BE49-F238E27FC236}">
                <a16:creationId xmlns:a16="http://schemas.microsoft.com/office/drawing/2014/main" id="{1AA5C2BC-CFC2-AF47-89D4-4A4A79B52E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buFontTx/>
              <a:buNone/>
            </a:pPr>
            <a:fld id="{FB5E6416-8E1D-5742-8C04-69A40E20AE31}" type="slidenum">
              <a:rPr lang="en-GB" altLang="en-US" sz="1200" smtClean="0">
                <a:solidFill>
                  <a:srgbClr val="898989"/>
                </a:solidFill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18437" name="Picture 3">
            <a:extLst>
              <a:ext uri="{FF2B5EF4-FFF2-40B4-BE49-F238E27FC236}">
                <a16:creationId xmlns:a16="http://schemas.microsoft.com/office/drawing/2014/main" id="{6D55C20C-5070-5F4C-8A06-3381B2DD8A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106363"/>
            <a:ext cx="1030287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584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098B3FC8-A814-B04A-B27C-FCB8CD1929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52400" y="223838"/>
            <a:ext cx="6248400" cy="1143000"/>
          </a:xfrm>
        </p:spPr>
        <p:txBody>
          <a:bodyPr/>
          <a:lstStyle/>
          <a:p>
            <a:pPr eaLnBrk="1" hangingPunct="1"/>
            <a:r>
              <a:rPr lang="en-GB" altLang="en-US" sz="3600" dirty="0"/>
              <a:t>BMSK5002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9E74B3-192F-4A8D-95EF-7AF1A91E4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400" y="1563688"/>
            <a:ext cx="8229600" cy="3917950"/>
          </a:xfrm>
        </p:spPr>
        <p:txBody>
          <a:bodyPr rtlCol="0">
            <a:normAutofit fontScale="85000" lnSpcReduction="20000"/>
          </a:bodyPr>
          <a:lstStyle/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7030A0"/>
                </a:solidFill>
              </a:rPr>
              <a:t>Correct citation in the text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7030A0"/>
                </a:solidFill>
              </a:rPr>
              <a:t>Harvard referencing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70C0"/>
                </a:solidFill>
              </a:rPr>
              <a:t>Good quality reference list and bibliography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2060"/>
                </a:solidFill>
              </a:rPr>
              <a:t>including a front page and task order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FF0000"/>
                </a:solidFill>
              </a:rPr>
              <a:t>Runs logically throughout</a:t>
            </a:r>
          </a:p>
          <a:p>
            <a:pPr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n-GB" altLang="en-US" dirty="0">
                <a:solidFill>
                  <a:srgbClr val="00B050"/>
                </a:solidFill>
              </a:rPr>
              <a:t>Spelling, grammar and punctuation correct</a:t>
            </a:r>
          </a:p>
          <a:p>
            <a:pPr eaLnBrk="1" fontAlgn="auto" hangingPunct="1"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464F99-3B72-45B7-84C6-9DD930487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A63C1F8-09FF-CB47-B356-3E3DAAE877CF}" type="slidenum">
              <a:rPr lang="en-GB" altLang="en-US"/>
              <a:pPr>
                <a:defRPr/>
              </a:pPr>
              <a:t>11</a:t>
            </a:fld>
            <a:endParaRPr lang="en-GB" altLang="en-US"/>
          </a:p>
        </p:txBody>
      </p:sp>
      <p:pic>
        <p:nvPicPr>
          <p:cNvPr id="20485" name="Picture 5" descr="A person holding a sign&#10;&#10;Description generated with very high confidence">
            <a:extLst>
              <a:ext uri="{FF2B5EF4-FFF2-40B4-BE49-F238E27FC236}">
                <a16:creationId xmlns:a16="http://schemas.microsoft.com/office/drawing/2014/main" id="{57028329-B7A6-5F42-8C58-645118C6F7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2763" y="9525"/>
            <a:ext cx="3551237" cy="266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457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PowerPoint Presentation Template" id="{D76CC6D7-5A46-C649-BE43-9C90B3BE928E}" vid="{B8378673-AF48-4D41-9265-BCC40E21B3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PowerPoint Presentation Template</Template>
  <TotalTime>1876</TotalTime>
  <Words>422</Words>
  <Application>Microsoft Office PowerPoint</Application>
  <PresentationFormat>On-screen Show (4:3)</PresentationFormat>
  <Paragraphs>72</Paragraphs>
  <Slides>11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Corbel</vt:lpstr>
      <vt:lpstr>Myriad Pro</vt:lpstr>
      <vt:lpstr>Tahoma</vt:lpstr>
      <vt:lpstr>20140311PresentationUWTSDTemplate</vt:lpstr>
      <vt:lpstr>BMSK5002  Developing relationships and workplace achievement</vt:lpstr>
      <vt:lpstr>BMSK5002 Task 1</vt:lpstr>
      <vt:lpstr>BMSK5002</vt:lpstr>
      <vt:lpstr>BMSK5002 TASK 2</vt:lpstr>
      <vt:lpstr>BMSK5002</vt:lpstr>
      <vt:lpstr>BMSK5002</vt:lpstr>
      <vt:lpstr>BMSK5002</vt:lpstr>
      <vt:lpstr>BMSK5002</vt:lpstr>
      <vt:lpstr>BMSK5002</vt:lpstr>
      <vt:lpstr>BMSK5002</vt:lpstr>
      <vt:lpstr>BMSK5002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</dc:creator>
  <cp:lastModifiedBy>Admin</cp:lastModifiedBy>
  <cp:revision>42</cp:revision>
  <dcterms:created xsi:type="dcterms:W3CDTF">2013-07-17T08:51:32Z</dcterms:created>
  <dcterms:modified xsi:type="dcterms:W3CDTF">2019-02-24T09:20:32Z</dcterms:modified>
</cp:coreProperties>
</file>