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95501" autoAdjust="0"/>
  </p:normalViewPr>
  <p:slideViewPr>
    <p:cSldViewPr snapToGrid="0">
      <p:cViewPr varScale="1">
        <p:scale>
          <a:sx n="76" d="100"/>
          <a:sy n="76" d="100"/>
        </p:scale>
        <p:origin x="53" y="10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ela-Mihaela Motohoi" userId="e08b1e07cece9e74" providerId="LiveId" clId="{89BF66F6-D615-4521-940B-A61964BF8230}"/>
    <pc:docChg chg="custSel modSld sldOrd">
      <pc:chgData name="Mirela-Mihaela Motohoi" userId="e08b1e07cece9e74" providerId="LiveId" clId="{89BF66F6-D615-4521-940B-A61964BF8230}" dt="2023-02-06T15:44:24.692" v="175"/>
      <pc:docMkLst>
        <pc:docMk/>
      </pc:docMkLst>
      <pc:sldChg chg="modSp mod">
        <pc:chgData name="Mirela-Mihaela Motohoi" userId="e08b1e07cece9e74" providerId="LiveId" clId="{89BF66F6-D615-4521-940B-A61964BF8230}" dt="2023-02-06T15:43:27.747" v="173" actId="20577"/>
        <pc:sldMkLst>
          <pc:docMk/>
          <pc:sldMk cId="1544007713" sldId="256"/>
        </pc:sldMkLst>
        <pc:spChg chg="mod">
          <ac:chgData name="Mirela-Mihaela Motohoi" userId="e08b1e07cece9e74" providerId="LiveId" clId="{89BF66F6-D615-4521-940B-A61964BF8230}" dt="2023-02-06T15:43:27.747" v="173" actId="20577"/>
          <ac:spMkLst>
            <pc:docMk/>
            <pc:sldMk cId="1544007713" sldId="256"/>
            <ac:spMk id="3" creationId="{00000000-0000-0000-0000-000000000000}"/>
          </ac:spMkLst>
        </pc:spChg>
      </pc:sldChg>
      <pc:sldChg chg="ord">
        <pc:chgData name="Mirela-Mihaela Motohoi" userId="e08b1e07cece9e74" providerId="LiveId" clId="{89BF66F6-D615-4521-940B-A61964BF8230}" dt="2023-02-06T15:44:24.692" v="175"/>
        <pc:sldMkLst>
          <pc:docMk/>
          <pc:sldMk cId="1698140009" sldId="2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CBE37F-6748-4BDE-9721-786A0E2AB36C}" type="datetimeFigureOut">
              <a:rPr lang="en-GB" smtClean="0"/>
              <a:t>06/02/2023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7CE27E-A2B2-492F-906A-A74A24262DF5}" type="slidenum">
              <a:rPr lang="en-GB" smtClean="0"/>
              <a:t>‹#›</a:t>
            </a:fld>
            <a:endParaRPr lang="en-GB"/>
          </a:p>
        </p:txBody>
      </p:sp>
    </p:spTree>
    <p:extLst>
      <p:ext uri="{BB962C8B-B14F-4D97-AF65-F5344CB8AC3E}">
        <p14:creationId xmlns:p14="http://schemas.microsoft.com/office/powerpoint/2010/main" val="11978064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focuses on the selection of a hotel brand, which is the Hilton Cardiff Hotel. The focus, in this regard, is on investigating the role and importance of hospitality and quality services provided by the hotel. In this manner, the targeted customers of the hotel are also identified, along with the function of guest services.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D7CE27E-A2B2-492F-906A-A74A24262DF5}" type="slidenum">
              <a:rPr lang="en-GB" smtClean="0"/>
              <a:t>3</a:t>
            </a:fld>
            <a:endParaRPr lang="en-GB"/>
          </a:p>
        </p:txBody>
      </p:sp>
    </p:spTree>
    <p:extLst>
      <p:ext uri="{BB962C8B-B14F-4D97-AF65-F5344CB8AC3E}">
        <p14:creationId xmlns:p14="http://schemas.microsoft.com/office/powerpoint/2010/main" val="877269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Hotel Cardiff is a luxurious hotel located in the city of Cardiff. It is built near some of the very excellent places in Cardiff, such as the shops of Queen Street, St. Mary's Street, the Principality Stadium, and Cardiff Central Rail Station. The hotel is modelled in the latest and most modern way that is comparable to any other hotel. It provides its passengers with air-conditioned rooms, a gym, a spa, a sauna, and other luxurious facilities. Each room of this hotel contains mini-fridges, work desks, magazines, and flat-screen TVs. In addition to these services, the hotel offers the convenience of a private bathroom and walk-in shower as well. The cuisine Hotel Cardiff laid out in their dinner section is also outstanding. In a nutshell, this hotel keeps the standard of its hospitality very high (Hilton, 2023).</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D7CE27E-A2B2-492F-906A-A74A24262DF5}" type="slidenum">
              <a:rPr lang="en-GB" smtClean="0"/>
              <a:t>4</a:t>
            </a:fld>
            <a:endParaRPr lang="en-GB"/>
          </a:p>
        </p:txBody>
      </p:sp>
    </p:spTree>
    <p:extLst>
      <p:ext uri="{BB962C8B-B14F-4D97-AF65-F5344CB8AC3E}">
        <p14:creationId xmlns:p14="http://schemas.microsoft.com/office/powerpoint/2010/main" val="510683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Hospitality occupies a significant space of value in any field, but when talking about hotels and restaurants, it plays a vital role and is crucial for the business as well. The level of hospitality of a hotel or restaurant defines their standard and professionalism at the same time; along with it, hospitality in the industry of hotel is important for the growth of the business.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also paramount for the hotels to satisfy their customers with their services in all aspects because that is their only way to the top, considering that in case of selecting hotels for vacations or any other reason, the general public mostly relies on the experiences of others rather than the advertising of the hotels. Hence, to be able to compete in the market, hotels need to upgrade their services and do their best to satisfy their customers (</a:t>
            </a:r>
            <a:r>
              <a:rPr lang="en-GB" sz="1200" kern="1200" dirty="0" err="1">
                <a:solidFill>
                  <a:schemeClr val="tx1"/>
                </a:solidFill>
                <a:effectLst/>
                <a:latin typeface="+mn-lt"/>
                <a:ea typeface="+mn-ea"/>
                <a:cs typeface="+mn-cs"/>
              </a:rPr>
              <a:t>Daoust</a:t>
            </a:r>
            <a:r>
              <a:rPr lang="en-GB" sz="1200" kern="1200" dirty="0">
                <a:solidFill>
                  <a:schemeClr val="tx1"/>
                </a:solidFill>
                <a:effectLst/>
                <a:latin typeface="+mn-lt"/>
                <a:ea typeface="+mn-ea"/>
                <a:cs typeface="+mn-cs"/>
              </a:rPr>
              <a:t>, 2021).</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D7CE27E-A2B2-492F-906A-A74A24262DF5}" type="slidenum">
              <a:rPr lang="en-GB" smtClean="0"/>
              <a:t>5</a:t>
            </a:fld>
            <a:endParaRPr lang="en-GB"/>
          </a:p>
        </p:txBody>
      </p:sp>
    </p:spTree>
    <p:extLst>
      <p:ext uri="{BB962C8B-B14F-4D97-AF65-F5344CB8AC3E}">
        <p14:creationId xmlns:p14="http://schemas.microsoft.com/office/powerpoint/2010/main" val="1390209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Hilton Cardiff Hotel is located in the heart of the city and its prime location, combined with its range of amenities, makes it an attractive option for different types of customers. With its central location and meeting facilities, the hotel is targeting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The hotel's array of on-site amenities makes it a great choice for those visiting the city for leisure purposes. In addition, the hotel is a popular choice for families travelling to Cardiff. Besides this, a hotel is also a popular option for tour groups visiting the city (</a:t>
            </a:r>
            <a:r>
              <a:rPr lang="en-GB" sz="1200" kern="1200" dirty="0" err="1">
                <a:solidFill>
                  <a:schemeClr val="tx1"/>
                </a:solidFill>
                <a:effectLst/>
                <a:latin typeface="+mn-lt"/>
                <a:ea typeface="+mn-ea"/>
                <a:cs typeface="+mn-cs"/>
              </a:rPr>
              <a:t>Reidhead</a:t>
            </a:r>
            <a:r>
              <a:rPr lang="en-GB" sz="1200" kern="1200" dirty="0">
                <a:solidFill>
                  <a:schemeClr val="tx1"/>
                </a:solidFill>
                <a:effectLst/>
                <a:latin typeface="+mn-lt"/>
                <a:ea typeface="+mn-ea"/>
                <a:cs typeface="+mn-cs"/>
              </a:rPr>
              <a:t>, 2020).</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D7CE27E-A2B2-492F-906A-A74A24262DF5}" type="slidenum">
              <a:rPr lang="en-GB" smtClean="0"/>
              <a:t>6</a:t>
            </a:fld>
            <a:endParaRPr lang="en-GB"/>
          </a:p>
        </p:txBody>
      </p:sp>
    </p:spTree>
    <p:extLst>
      <p:ext uri="{BB962C8B-B14F-4D97-AF65-F5344CB8AC3E}">
        <p14:creationId xmlns:p14="http://schemas.microsoft.com/office/powerpoint/2010/main" val="2739876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Guest services are the services that are offered to the people who check in and make reservations to stay in the hotel. The services provided to them hold very significant roles in the industry of hospitality. The guest services help maintain a good relationship between the customers and the hotel, which not results in making them their regular customers but also recommends the hotel to others (</a:t>
            </a:r>
            <a:r>
              <a:rPr lang="en-GB" sz="1200" kern="1200" dirty="0" err="1">
                <a:solidFill>
                  <a:schemeClr val="tx1"/>
                </a:solidFill>
                <a:effectLst/>
                <a:latin typeface="+mn-lt"/>
                <a:ea typeface="+mn-ea"/>
                <a:cs typeface="+mn-cs"/>
              </a:rPr>
              <a:t>Teng</a:t>
            </a:r>
            <a:r>
              <a:rPr lang="en-GB" sz="1200" kern="1200" dirty="0">
                <a:solidFill>
                  <a:schemeClr val="tx1"/>
                </a:solidFill>
                <a:effectLst/>
                <a:latin typeface="+mn-lt"/>
                <a:ea typeface="+mn-ea"/>
                <a:cs typeface="+mn-cs"/>
              </a:rPr>
              <a:t>, 2019).</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Offering good guest services also increases the growth of the business and the revenue generated. It also assists the hotel in making a good image and improving the reputation of the hotel in the market.</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D7CE27E-A2B2-492F-906A-A74A24262DF5}" type="slidenum">
              <a:rPr lang="en-GB" smtClean="0"/>
              <a:t>7</a:t>
            </a:fld>
            <a:endParaRPr lang="en-GB"/>
          </a:p>
        </p:txBody>
      </p:sp>
    </p:spTree>
    <p:extLst>
      <p:ext uri="{BB962C8B-B14F-4D97-AF65-F5344CB8AC3E}">
        <p14:creationId xmlns:p14="http://schemas.microsoft.com/office/powerpoint/2010/main" val="39722471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These days, when the internet has grown rapidly and is a part of everyone's life, there are different platforms on which customers write their reviews which are highly considered by the consumers while making decisions related to the feedback.</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the world is developing and the lives of people are getting more and more complex, they require to relax more in order to keep continuing their lives. There are many people who work day in and day out and are wealthy enough to go on vacations from time to time, these people have set the standards of their living as well as travelling very high, and in order to keep the people of each group satisfied, the guest services provided should also be </a:t>
            </a:r>
            <a:r>
              <a:rPr lang="en-GB" sz="1200" kern="1200" dirty="0" err="1">
                <a:solidFill>
                  <a:schemeClr val="tx1"/>
                </a:solidFill>
                <a:effectLst/>
                <a:latin typeface="+mn-lt"/>
                <a:ea typeface="+mn-ea"/>
                <a:cs typeface="+mn-cs"/>
              </a:rPr>
              <a:t>strategised</a:t>
            </a:r>
            <a:r>
              <a:rPr lang="en-GB" sz="1200" kern="1200" dirty="0">
                <a:solidFill>
                  <a:schemeClr val="tx1"/>
                </a:solidFill>
                <a:effectLst/>
                <a:latin typeface="+mn-lt"/>
                <a:ea typeface="+mn-ea"/>
                <a:cs typeface="+mn-cs"/>
              </a:rPr>
              <a:t> accordingly (Khan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2015).</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D7CE27E-A2B2-492F-906A-A74A24262DF5}" type="slidenum">
              <a:rPr lang="en-GB" smtClean="0"/>
              <a:t>8</a:t>
            </a:fld>
            <a:endParaRPr lang="en-GB"/>
          </a:p>
        </p:txBody>
      </p:sp>
    </p:spTree>
    <p:extLst>
      <p:ext uri="{BB962C8B-B14F-4D97-AF65-F5344CB8AC3E}">
        <p14:creationId xmlns:p14="http://schemas.microsoft.com/office/powerpoint/2010/main" val="35748575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Hilton Cardiff Hotel offers a wide range of guest services and facilities to ensure a comfortable and memorable stay for its guests. Some of these services include rooms and suites with facilities such as flat-screen TVs, high-speed internet access, and comfortable beds. The hotel features a bar offering a range of beverages and light bites. In addition to this, room service is also available 24/7 (Hilton Cardiff, 2023). </a:t>
            </a:r>
          </a:p>
          <a:p>
            <a:endParaRPr lang="en-GB" dirty="0"/>
          </a:p>
        </p:txBody>
      </p:sp>
      <p:sp>
        <p:nvSpPr>
          <p:cNvPr id="4" name="Slide Number Placeholder 3"/>
          <p:cNvSpPr>
            <a:spLocks noGrp="1"/>
          </p:cNvSpPr>
          <p:nvPr>
            <p:ph type="sldNum" sz="quarter" idx="10"/>
          </p:nvPr>
        </p:nvSpPr>
        <p:spPr/>
        <p:txBody>
          <a:bodyPr/>
          <a:lstStyle/>
          <a:p>
            <a:fld id="{FD7CE27E-A2B2-492F-906A-A74A24262DF5}" type="slidenum">
              <a:rPr lang="en-GB" smtClean="0"/>
              <a:t>9</a:t>
            </a:fld>
            <a:endParaRPr lang="en-GB"/>
          </a:p>
        </p:txBody>
      </p:sp>
    </p:spTree>
    <p:extLst>
      <p:ext uri="{BB962C8B-B14F-4D97-AF65-F5344CB8AC3E}">
        <p14:creationId xmlns:p14="http://schemas.microsoft.com/office/powerpoint/2010/main" val="41787524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hotel also features a range of meeting and event spaces, making it an ideal venue for corporate events and weddings. The hotel also provides facilities of a sauna and steam room for guests to relax and unwind. In addition to this, there is a well-equipped business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and the hotel also offers accessible restrooms to accommodate guests with disabilities. Concierge services are offered considering customers’ needs, including recommendations for local attractions and activities, as well as arranging transportation and other services (Annual Report, 2020). Overall, the Hilton Cardiff Hotel's range of guest services is designed to meet the needs and expectations of a wide range of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FD7CE27E-A2B2-492F-906A-A74A24262DF5}" type="slidenum">
              <a:rPr lang="en-GB" smtClean="0"/>
              <a:t>10</a:t>
            </a:fld>
            <a:endParaRPr lang="en-GB"/>
          </a:p>
        </p:txBody>
      </p:sp>
    </p:spTree>
    <p:extLst>
      <p:ext uri="{BB962C8B-B14F-4D97-AF65-F5344CB8AC3E}">
        <p14:creationId xmlns:p14="http://schemas.microsoft.com/office/powerpoint/2010/main" val="35163458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management of Hilton Cardiff Hotel ensures that guests have access to everything they need during their stay. In this manner, the, along with its range of guest services, helps in leading to higher levels of customer satisfaction. In this manner, the services are helping to drive competitive advantage. The reputation of the hotel is also closely tied to the quality of its services which has further increased its visibility in the market. In this manner, the guest services are contributing significantly to the hotel's success and competitiveness in the market (Annual Report, 2021).</a:t>
            </a:r>
          </a:p>
          <a:p>
            <a:endParaRPr lang="en-GB" dirty="0"/>
          </a:p>
        </p:txBody>
      </p:sp>
      <p:sp>
        <p:nvSpPr>
          <p:cNvPr id="4" name="Slide Number Placeholder 3"/>
          <p:cNvSpPr>
            <a:spLocks noGrp="1"/>
          </p:cNvSpPr>
          <p:nvPr>
            <p:ph type="sldNum" sz="quarter" idx="10"/>
          </p:nvPr>
        </p:nvSpPr>
        <p:spPr/>
        <p:txBody>
          <a:bodyPr/>
          <a:lstStyle/>
          <a:p>
            <a:fld id="{FD7CE27E-A2B2-492F-906A-A74A24262DF5}" type="slidenum">
              <a:rPr lang="en-GB" smtClean="0"/>
              <a:t>11</a:t>
            </a:fld>
            <a:endParaRPr lang="en-GB"/>
          </a:p>
        </p:txBody>
      </p:sp>
    </p:spTree>
    <p:extLst>
      <p:ext uri="{BB962C8B-B14F-4D97-AF65-F5344CB8AC3E}">
        <p14:creationId xmlns:p14="http://schemas.microsoft.com/office/powerpoint/2010/main" val="992697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Hilton Cardiff Hotel is consistently exceeding the expectations of its customers in the UK by providing a range of high-quality services and facilities. By consistently exceeding the expectations of its customers in the UK, the Hilton Cardiff Hotel continues to set a high standard for quality and customer service in the industry. Being </a:t>
            </a:r>
            <a:r>
              <a:rPr lang="en-GB" sz="1200" kern="1200" dirty="0">
                <a:solidFill>
                  <a:schemeClr val="tx1"/>
                </a:solidFill>
                <a:effectLst/>
                <a:latin typeface="+mn-lt"/>
                <a:ea typeface="+mn-ea"/>
                <a:cs typeface="+mn-cs"/>
              </a:rPr>
              <a:t>located in the heart of Cardiff, Wales, the hotel is ideal for both leisure and business travellers, offering easy access to local attractions and shopping (</a:t>
            </a:r>
            <a:r>
              <a:rPr lang="en-GB" sz="1200" kern="1200" dirty="0" err="1">
                <a:solidFill>
                  <a:schemeClr val="tx1"/>
                </a:solidFill>
                <a:effectLst/>
                <a:latin typeface="+mn-lt"/>
                <a:ea typeface="+mn-ea"/>
                <a:cs typeface="+mn-cs"/>
              </a:rPr>
              <a:t>Matteucci</a:t>
            </a:r>
            <a:r>
              <a:rPr lang="en-GB" sz="1200" kern="1200" dirty="0">
                <a:solidFill>
                  <a:schemeClr val="tx1"/>
                </a:solidFill>
                <a:effectLst/>
                <a:latin typeface="+mn-lt"/>
                <a:ea typeface="+mn-ea"/>
                <a:cs typeface="+mn-cs"/>
              </a:rPr>
              <a:t>, 2020).</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D7CE27E-A2B2-492F-906A-A74A24262DF5}" type="slidenum">
              <a:rPr lang="en-GB" smtClean="0"/>
              <a:t>12</a:t>
            </a:fld>
            <a:endParaRPr lang="en-GB"/>
          </a:p>
        </p:txBody>
      </p:sp>
    </p:spTree>
    <p:extLst>
      <p:ext uri="{BB962C8B-B14F-4D97-AF65-F5344CB8AC3E}">
        <p14:creationId xmlns:p14="http://schemas.microsoft.com/office/powerpoint/2010/main" val="30588225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Hospitality plays a crucial role in the success of the hotel industry. Hospitality is about making guests feel comfortable and valued with the provision of high-quality hospitality services. For Hilton Cardiff hotel, improved guest experience and a positive impression are leading to repeat business and positive word-of-mouth. In this manner, good hospitality is fostering customer loyalty by building a strong emotional connection with guests.</a:t>
            </a:r>
          </a:p>
          <a:p>
            <a:endParaRPr lang="en-GB" dirty="0"/>
          </a:p>
        </p:txBody>
      </p:sp>
      <p:sp>
        <p:nvSpPr>
          <p:cNvPr id="4" name="Slide Number Placeholder 3"/>
          <p:cNvSpPr>
            <a:spLocks noGrp="1"/>
          </p:cNvSpPr>
          <p:nvPr>
            <p:ph type="sldNum" sz="quarter" idx="10"/>
          </p:nvPr>
        </p:nvSpPr>
        <p:spPr/>
        <p:txBody>
          <a:bodyPr/>
          <a:lstStyle/>
          <a:p>
            <a:fld id="{FD7CE27E-A2B2-492F-906A-A74A24262DF5}" type="slidenum">
              <a:rPr lang="en-GB" smtClean="0"/>
              <a:t>13</a:t>
            </a:fld>
            <a:endParaRPr lang="en-GB"/>
          </a:p>
        </p:txBody>
      </p:sp>
    </p:spTree>
    <p:extLst>
      <p:ext uri="{BB962C8B-B14F-4D97-AF65-F5344CB8AC3E}">
        <p14:creationId xmlns:p14="http://schemas.microsoft.com/office/powerpoint/2010/main" val="3622850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9490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pPr/>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pPr/>
              <a:t>‹#›</a:t>
            </a:fld>
            <a:endParaRPr lang="en-US" dirty="0"/>
          </a:p>
        </p:txBody>
      </p:sp>
    </p:spTree>
    <p:extLst>
      <p:ext uri="{BB962C8B-B14F-4D97-AF65-F5344CB8AC3E}">
        <p14:creationId xmlns:p14="http://schemas.microsoft.com/office/powerpoint/2010/main" val="377614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24266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pPr/>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pPr/>
              <a:t>‹#›</a:t>
            </a:fld>
            <a:endParaRPr lang="en-US" dirty="0"/>
          </a:p>
        </p:txBody>
      </p:sp>
    </p:spTree>
    <p:extLst>
      <p:ext uri="{BB962C8B-B14F-4D97-AF65-F5344CB8AC3E}">
        <p14:creationId xmlns:p14="http://schemas.microsoft.com/office/powerpoint/2010/main" val="3819244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19409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9578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5255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7820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6710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98130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60536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D57F1E4F-1CFF-5643-939E-217C01CDF565}" type="slidenum">
              <a:rPr lang="en-US" smtClean="0"/>
              <a:pPr/>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3977401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91166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80119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138034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841547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1BEF0D-F0BB-DE4B-95CE-6DB70DBA9567}" type="datetimeFigureOut">
              <a:rPr lang="en-US" smtClean="0"/>
              <a:pPr/>
              <a:t>2/6/2023</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66291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1BEF0D-F0BB-DE4B-95CE-6DB70DBA9567}" type="datetimeFigureOut">
              <a:rPr lang="en-US" smtClean="0"/>
              <a:pPr/>
              <a:t>2/6/2023</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9389948"/>
      </p:ext>
    </p:extLst>
  </p:cSld>
  <p:clrMap bg1="dk1" tx1="lt1" bg2="dk2" tx2="lt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sz="4800" b="1" dirty="0">
                <a:latin typeface="Times New Roman" panose="02020603050405020304" pitchFamily="18" charset="0"/>
                <a:ea typeface="Calibri" panose="020F0502020204030204" pitchFamily="34" charset="0"/>
              </a:rPr>
              <a:t>Hilton Cardiff Hotel</a:t>
            </a:r>
            <a:endParaRPr lang="en-GB" sz="4800" dirty="0"/>
          </a:p>
        </p:txBody>
      </p:sp>
      <p:sp>
        <p:nvSpPr>
          <p:cNvPr id="3" name="Subtitle 2"/>
          <p:cNvSpPr>
            <a:spLocks noGrp="1"/>
          </p:cNvSpPr>
          <p:nvPr>
            <p:ph type="subTitle" idx="1"/>
          </p:nvPr>
        </p:nvSpPr>
        <p:spPr/>
        <p:txBody>
          <a:bodyPr>
            <a:normAutofit fontScale="70000" lnSpcReduction="20000"/>
          </a:bodyPr>
          <a:lstStyle/>
          <a:p>
            <a:r>
              <a:rPr lang="en-GB" dirty="0">
                <a:latin typeface="Times New Roman" panose="02020603050405020304" pitchFamily="18" charset="0"/>
                <a:cs typeface="Times New Roman" panose="02020603050405020304" pitchFamily="18" charset="0"/>
              </a:rPr>
              <a:t>BMIH4003</a:t>
            </a:r>
          </a:p>
          <a:p>
            <a:r>
              <a:rPr lang="en-GB" dirty="0">
                <a:latin typeface="Times New Roman" panose="02020603050405020304" pitchFamily="18" charset="0"/>
                <a:cs typeface="Times New Roman" panose="02020603050405020304" pitchFamily="18" charset="0"/>
              </a:rPr>
              <a:t>Hospitality and Guest Service Management</a:t>
            </a:r>
          </a:p>
          <a:p>
            <a:r>
              <a:rPr lang="en-GB" dirty="0">
                <a:latin typeface="Times New Roman" panose="02020603050405020304" pitchFamily="18" charset="0"/>
                <a:cs typeface="Times New Roman" panose="02020603050405020304" pitchFamily="18" charset="0"/>
              </a:rPr>
              <a:t>Name of student: Mirela Mihaela Motohoi</a:t>
            </a:r>
          </a:p>
          <a:p>
            <a:r>
              <a:rPr lang="en-GB" dirty="0">
                <a:latin typeface="Times New Roman" panose="02020603050405020304" pitchFamily="18" charset="0"/>
                <a:cs typeface="Times New Roman" panose="02020603050405020304" pitchFamily="18" charset="0"/>
              </a:rPr>
              <a:t>Lecturer: Muhammad </a:t>
            </a:r>
            <a:r>
              <a:rPr lang="en-GB" dirty="0" err="1">
                <a:latin typeface="Times New Roman" panose="02020603050405020304" pitchFamily="18" charset="0"/>
                <a:cs typeface="Times New Roman" panose="02020603050405020304" pitchFamily="18" charset="0"/>
              </a:rPr>
              <a:t>Cassamo</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4007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Table of Contents</a:t>
            </a:r>
          </a:p>
        </p:txBody>
      </p:sp>
      <p:sp>
        <p:nvSpPr>
          <p:cNvPr id="3" name="Content Placeholder 2"/>
          <p:cNvSpPr>
            <a:spLocks noGrp="1"/>
          </p:cNvSpPr>
          <p:nvPr>
            <p:ph idx="1"/>
          </p:nvPr>
        </p:nvSpPr>
        <p:spPr>
          <a:xfrm>
            <a:off x="680321" y="2336872"/>
            <a:ext cx="9613861" cy="4084709"/>
          </a:xfrm>
        </p:spPr>
        <p:txBody>
          <a:bodyPr>
            <a:normAutofit fontScale="40000" lnSpcReduction="20000"/>
          </a:bodyPr>
          <a:lstStyle/>
          <a:p>
            <a:pPr>
              <a:lnSpc>
                <a:spcPct val="200000"/>
              </a:lnSpc>
              <a:spcAft>
                <a:spcPts val="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Introduction </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Hilton Cardiff Hotel  </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Importance of Hospitality </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Hilton Cardiff Hotel Targeted Consumers</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Role and Function of Guest Services </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Guest Services and Facilities </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Scope and Role and Guest Services </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Exceeding Expectations </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Conclusion </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17034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Introduction </a:t>
            </a:r>
            <a:endParaRPr lang="en-GB" sz="3200" dirty="0"/>
          </a:p>
        </p:txBody>
      </p:sp>
      <p:sp>
        <p:nvSpPr>
          <p:cNvPr id="3" name="Content Placeholder 2"/>
          <p:cNvSpPr>
            <a:spLocks noGrp="1"/>
          </p:cNvSpPr>
          <p:nvPr>
            <p:ph idx="1"/>
          </p:nvPr>
        </p:nvSpPr>
        <p:spPr/>
        <p:txBody>
          <a:bodyPr>
            <a:normAutofit/>
          </a:bodyPr>
          <a:lstStyle/>
          <a:p>
            <a:pPr marL="342900" lvl="0" indent="-342900" algn="just">
              <a:lnSpc>
                <a:spcPct val="150000"/>
              </a:lnSpc>
              <a:spcAft>
                <a:spcPts val="0"/>
              </a:spcAft>
              <a:buFont typeface="Symbol" panose="05050102010706020507" pitchFamily="18" charset="2"/>
              <a:buChar char=""/>
            </a:pP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presentation emphasises selecting a hotel brand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selected brand is Hilton Cardiff Hotel of Hilton, located worldwide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Emphasis is on analysing the role and importance of hospitality and quality services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aim is to determine the targeted customers of the hotel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role and function of guest services are also discussed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endParaRPr lang="en-GB" sz="1600" dirty="0"/>
          </a:p>
        </p:txBody>
      </p:sp>
      <p:pic>
        <p:nvPicPr>
          <p:cNvPr id="2052" name="Picture 4" descr="How Does The Hospitality Industry Wo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3748" y="3226038"/>
            <a:ext cx="3627198" cy="1813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8140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Hilton Cardiff Hotel </a:t>
            </a:r>
            <a:endParaRPr lang="en-GB" sz="3200" dirty="0"/>
          </a:p>
        </p:txBody>
      </p:sp>
      <p:sp>
        <p:nvSpPr>
          <p:cNvPr id="3" name="Content Placeholder 2"/>
          <p:cNvSpPr>
            <a:spLocks noGrp="1"/>
          </p:cNvSpPr>
          <p:nvPr>
            <p:ph idx="1"/>
          </p:nvPr>
        </p:nvSpPr>
        <p:spPr>
          <a:xfrm>
            <a:off x="1137523" y="2409609"/>
            <a:ext cx="7383024" cy="3599316"/>
          </a:xfrm>
        </p:spPr>
        <p:txBody>
          <a:bodyPr>
            <a:normAutofit/>
          </a:bodyPr>
          <a:lstStyle/>
          <a:p>
            <a:pPr lvl="0" algn="just">
              <a:lnSpc>
                <a:spcPct val="150000"/>
              </a:lnSpc>
            </a:pPr>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US" sz="1600" dirty="0">
                <a:latin typeface="Times New Roman" panose="02020603050405020304" pitchFamily="18" charset="0"/>
                <a:cs typeface="Times New Roman" panose="02020603050405020304" pitchFamily="18" charset="0"/>
              </a:rPr>
              <a:t>Hotel Cardiff is a luxurious brand name.</a:t>
            </a:r>
          </a:p>
          <a:p>
            <a:pPr lvl="0" algn="just">
              <a:lnSpc>
                <a:spcPct val="150000"/>
              </a:lnSpc>
            </a:pPr>
            <a:r>
              <a:rPr lang="en-US" sz="1600" dirty="0">
                <a:latin typeface="Times New Roman" panose="02020603050405020304" pitchFamily="18" charset="0"/>
                <a:cs typeface="Times New Roman" panose="02020603050405020304" pitchFamily="18" charset="0"/>
              </a:rPr>
              <a:t>Located in city center, Cardiff in a very expensive commercial area.</a:t>
            </a:r>
          </a:p>
          <a:p>
            <a:pPr lvl="0" algn="just">
              <a:lnSpc>
                <a:spcPct val="150000"/>
              </a:lnSpc>
            </a:pPr>
            <a:r>
              <a:rPr lang="en-US" sz="1600" dirty="0">
                <a:latin typeface="Times New Roman" panose="02020603050405020304" pitchFamily="18" charset="0"/>
                <a:cs typeface="Times New Roman" panose="02020603050405020304" pitchFamily="18" charset="0"/>
              </a:rPr>
              <a:t>Offers latest technologies and facilities including spacious rooms, spa, gym, sauna, etc.</a:t>
            </a:r>
          </a:p>
          <a:p>
            <a:pPr algn="just">
              <a:lnSpc>
                <a:spcPct val="150000"/>
              </a:lnSpc>
            </a:pPr>
            <a:r>
              <a:rPr lang="en-US" sz="1600" dirty="0">
                <a:latin typeface="Times New Roman" panose="02020603050405020304" pitchFamily="18" charset="0"/>
                <a:cs typeface="Times New Roman" panose="02020603050405020304" pitchFamily="18" charset="0"/>
              </a:rPr>
              <a:t>Has maintained a high standard, which provides it a competitive advantage (Hilton, 2023).</a:t>
            </a:r>
            <a:endParaRPr lang="en-GB" sz="1600" dirty="0">
              <a:latin typeface="Times New Roman" panose="02020603050405020304" pitchFamily="18" charset="0"/>
              <a:cs typeface="Times New Roman" panose="02020603050405020304" pitchFamily="18" charset="0"/>
            </a:endParaRPr>
          </a:p>
        </p:txBody>
      </p:sp>
      <p:pic>
        <p:nvPicPr>
          <p:cNvPr id="1026" name="Picture 2" descr="Hilton Cardiff, Cardiff – Updated 2023 Pri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7042" y="3221413"/>
            <a:ext cx="2634279" cy="1975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1715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Importance of Hospitality </a:t>
            </a:r>
            <a:endParaRPr lang="en-GB" sz="3200" dirty="0"/>
          </a:p>
        </p:txBody>
      </p:sp>
      <p:sp>
        <p:nvSpPr>
          <p:cNvPr id="3" name="Content Placeholder 2"/>
          <p:cNvSpPr>
            <a:spLocks noGrp="1"/>
          </p:cNvSpPr>
          <p:nvPr>
            <p:ph idx="1"/>
          </p:nvPr>
        </p:nvSpPr>
        <p:spPr/>
        <p:txBody>
          <a:bodyPr>
            <a:normAutofit/>
          </a:bodyPr>
          <a:lstStyle/>
          <a:p>
            <a:pPr lvl="0"/>
            <a:endParaRPr lang="en-US" sz="1600" dirty="0">
              <a:latin typeface="Times New Roman" panose="02020603050405020304" pitchFamily="18" charset="0"/>
              <a:cs typeface="Times New Roman" panose="02020603050405020304" pitchFamily="18" charset="0"/>
            </a:endParaRPr>
          </a:p>
          <a:p>
            <a:pPr lvl="0"/>
            <a:endParaRPr lang="en-US" sz="1600" dirty="0">
              <a:latin typeface="Times New Roman" panose="02020603050405020304" pitchFamily="18" charset="0"/>
              <a:cs typeface="Times New Roman" panose="02020603050405020304" pitchFamily="18" charset="0"/>
            </a:endParaRPr>
          </a:p>
          <a:p>
            <a:pPr lvl="0">
              <a:lnSpc>
                <a:spcPct val="150000"/>
              </a:lnSpc>
            </a:pPr>
            <a:r>
              <a:rPr lang="en-US" sz="1600" dirty="0">
                <a:latin typeface="Times New Roman" panose="02020603050405020304" pitchFamily="18" charset="0"/>
                <a:cs typeface="Times New Roman" panose="02020603050405020304" pitchFamily="18" charset="0"/>
              </a:rPr>
              <a:t>Hospitality means showing excellence and level of professionalism.</a:t>
            </a:r>
          </a:p>
          <a:p>
            <a:pPr lvl="0">
              <a:lnSpc>
                <a:spcPct val="150000"/>
              </a:lnSpc>
            </a:pPr>
            <a:r>
              <a:rPr lang="en-US" sz="1600" dirty="0">
                <a:latin typeface="Times New Roman" panose="02020603050405020304" pitchFamily="18" charset="0"/>
                <a:cs typeface="Times New Roman" panose="02020603050405020304" pitchFamily="18" charset="0"/>
              </a:rPr>
              <a:t> Builds understanding and appreciation among cultures </a:t>
            </a:r>
          </a:p>
          <a:p>
            <a:pPr lvl="0">
              <a:lnSpc>
                <a:spcPct val="150000"/>
              </a:lnSpc>
            </a:pPr>
            <a:r>
              <a:rPr lang="en-US" sz="1600" dirty="0">
                <a:latin typeface="Times New Roman" panose="02020603050405020304" pitchFamily="18" charset="0"/>
                <a:cs typeface="Times New Roman" panose="02020603050405020304" pitchFamily="18" charset="0"/>
              </a:rPr>
              <a:t>Includes providing excellent customer service, going above and beyond. </a:t>
            </a:r>
          </a:p>
          <a:p>
            <a:pPr lvl="0">
              <a:lnSpc>
                <a:spcPct val="150000"/>
              </a:lnSpc>
            </a:pPr>
            <a:r>
              <a:rPr lang="en-US" sz="1600" dirty="0">
                <a:latin typeface="Times New Roman" panose="02020603050405020304" pitchFamily="18" charset="0"/>
                <a:cs typeface="Times New Roman" panose="02020603050405020304" pitchFamily="18" charset="0"/>
              </a:rPr>
              <a:t>Helps in enhancing overall reputation of the hotel (</a:t>
            </a:r>
            <a:r>
              <a:rPr lang="en-US" sz="1600" dirty="0" err="1">
                <a:latin typeface="Times New Roman" panose="02020603050405020304" pitchFamily="18" charset="0"/>
                <a:cs typeface="Times New Roman" panose="02020603050405020304" pitchFamily="18" charset="0"/>
              </a:rPr>
              <a:t>Daoust</a:t>
            </a:r>
            <a:r>
              <a:rPr lang="en-US" sz="1600" dirty="0">
                <a:latin typeface="Times New Roman" panose="02020603050405020304" pitchFamily="18" charset="0"/>
                <a:cs typeface="Times New Roman" panose="02020603050405020304" pitchFamily="18" charset="0"/>
              </a:rPr>
              <a:t>, 2021)</a:t>
            </a:r>
            <a:endParaRPr lang="en-GB" sz="1600" dirty="0">
              <a:latin typeface="Times New Roman" panose="02020603050405020304" pitchFamily="18" charset="0"/>
              <a:cs typeface="Times New Roman" panose="02020603050405020304" pitchFamily="18" charset="0"/>
            </a:endParaRPr>
          </a:p>
        </p:txBody>
      </p:sp>
      <p:pic>
        <p:nvPicPr>
          <p:cNvPr id="9220" name="Picture 4" descr="The Importance Of Customer Service In The Hospitality Industry - STAAH Bl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1869" y="3211285"/>
            <a:ext cx="2978210" cy="1984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2063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Hilton Cardiff Hotel Targeted Consumers</a:t>
            </a:r>
            <a:endParaRPr lang="en-GB" sz="3200" dirty="0"/>
          </a:p>
        </p:txBody>
      </p:sp>
      <p:sp>
        <p:nvSpPr>
          <p:cNvPr id="3" name="Content Placeholder 2"/>
          <p:cNvSpPr>
            <a:spLocks noGrp="1"/>
          </p:cNvSpPr>
          <p:nvPr>
            <p:ph idx="1"/>
          </p:nvPr>
        </p:nvSpPr>
        <p:spPr/>
        <p:txBody>
          <a:bodyPr>
            <a:normAutofit/>
          </a:bodyPr>
          <a:lstStyle/>
          <a:p>
            <a:pPr marL="0" indent="0" algn="just">
              <a:lnSpc>
                <a:spcPct val="200000"/>
              </a:lnSpc>
              <a:spcAft>
                <a:spcPts val="0"/>
              </a:spcAft>
              <a:buNone/>
            </a:pPr>
            <a:r>
              <a:rPr lang="en-US" sz="1600" dirty="0">
                <a:latin typeface="Times New Roman" panose="02020603050405020304" pitchFamily="18" charset="0"/>
                <a:ea typeface="Calibri" panose="020F0502020204030204" pitchFamily="34" charset="0"/>
                <a:cs typeface="Times New Roman" panose="02020603050405020304" pitchFamily="18" charset="0"/>
              </a:rPr>
              <a:t>The hotel is a popular choice for both leisure and business travellers.</a:t>
            </a: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298071362"/>
              </p:ext>
            </p:extLst>
          </p:nvPr>
        </p:nvGraphicFramePr>
        <p:xfrm>
          <a:off x="1750546" y="3135771"/>
          <a:ext cx="8128000" cy="2001520"/>
        </p:xfrm>
        <a:graphic>
          <a:graphicData uri="http://schemas.openxmlformats.org/drawingml/2006/table">
            <a:tbl>
              <a:tblPr firstRow="1" bandRow="1">
                <a:tableStyleId>{5C22544A-7EE6-4342-B048-85BDC9FD1C3A}</a:tableStyleId>
              </a:tblPr>
              <a:tblGrid>
                <a:gridCol w="3548818">
                  <a:extLst>
                    <a:ext uri="{9D8B030D-6E8A-4147-A177-3AD203B41FA5}">
                      <a16:colId xmlns:a16="http://schemas.microsoft.com/office/drawing/2014/main" val="20000"/>
                    </a:ext>
                  </a:extLst>
                </a:gridCol>
                <a:gridCol w="4579182">
                  <a:extLst>
                    <a:ext uri="{9D8B030D-6E8A-4147-A177-3AD203B41FA5}">
                      <a16:colId xmlns:a16="http://schemas.microsoft.com/office/drawing/2014/main" val="20001"/>
                    </a:ext>
                  </a:extLst>
                </a:gridCol>
              </a:tblGrid>
              <a:tr h="370840">
                <a:tc>
                  <a:txBody>
                    <a:bodyPr/>
                    <a:lstStyle/>
                    <a:p>
                      <a:pPr algn="ctr"/>
                      <a:r>
                        <a:rPr lang="en-GB" sz="1400" dirty="0">
                          <a:latin typeface="Times New Roman" panose="02020603050405020304" pitchFamily="18" charset="0"/>
                          <a:cs typeface="Times New Roman" panose="02020603050405020304" pitchFamily="18" charset="0"/>
                        </a:rPr>
                        <a:t>Segmentation </a:t>
                      </a:r>
                    </a:p>
                  </a:txBody>
                  <a:tcPr/>
                </a:tc>
                <a:tc>
                  <a:txBody>
                    <a:bodyPr/>
                    <a:lstStyle/>
                    <a:p>
                      <a:pPr algn="ctr"/>
                      <a:r>
                        <a:rPr lang="en-GB" sz="1400" dirty="0">
                          <a:latin typeface="Times New Roman" panose="02020603050405020304" pitchFamily="18" charset="0"/>
                          <a:cs typeface="Times New Roman" panose="02020603050405020304" pitchFamily="18" charset="0"/>
                        </a:rPr>
                        <a:t>Targeting </a:t>
                      </a:r>
                    </a:p>
                  </a:txBody>
                  <a:tcPr/>
                </a:tc>
                <a:extLst>
                  <a:ext uri="{0D108BD9-81ED-4DB2-BD59-A6C34878D82A}">
                    <a16:rowId xmlns:a16="http://schemas.microsoft.com/office/drawing/2014/main" val="10000"/>
                  </a:ext>
                </a:extLst>
              </a:tr>
              <a:tr h="370840">
                <a:tc>
                  <a:txBody>
                    <a:bodyPr/>
                    <a:lstStyle/>
                    <a:p>
                      <a:pPr algn="ctr"/>
                      <a:r>
                        <a:rPr lang="en-GB" sz="1400" b="1" dirty="0">
                          <a:latin typeface="Times New Roman" panose="02020603050405020304" pitchFamily="18" charset="0"/>
                          <a:cs typeface="Times New Roman" panose="02020603050405020304" pitchFamily="18" charset="0"/>
                        </a:rPr>
                        <a:t>Geographic</a:t>
                      </a:r>
                      <a:r>
                        <a:rPr lang="en-GB" sz="1400" b="1" baseline="0" dirty="0">
                          <a:latin typeface="Times New Roman" panose="02020603050405020304" pitchFamily="18" charset="0"/>
                          <a:cs typeface="Times New Roman" panose="02020603050405020304" pitchFamily="18" charset="0"/>
                        </a:rPr>
                        <a:t> </a:t>
                      </a:r>
                      <a:endParaRPr lang="en-GB" sz="1400" b="1" dirty="0">
                        <a:latin typeface="Times New Roman" panose="02020603050405020304" pitchFamily="18" charset="0"/>
                        <a:cs typeface="Times New Roman" panose="02020603050405020304" pitchFamily="18" charset="0"/>
                      </a:endParaRPr>
                    </a:p>
                  </a:txBody>
                  <a:tcPr/>
                </a:tc>
                <a:tc>
                  <a:txBody>
                    <a:bodyPr/>
                    <a:lstStyle/>
                    <a:p>
                      <a:r>
                        <a:rPr lang="en-GB" sz="1400" dirty="0">
                          <a:latin typeface="Times New Roman" panose="02020603050405020304" pitchFamily="18" charset="0"/>
                          <a:cs typeface="Times New Roman" panose="02020603050405020304" pitchFamily="18" charset="0"/>
                        </a:rPr>
                        <a:t>Cardiff</a:t>
                      </a:r>
                      <a:r>
                        <a:rPr lang="en-GB" sz="1400" baseline="0" dirty="0">
                          <a:latin typeface="Times New Roman" panose="02020603050405020304" pitchFamily="18" charset="0"/>
                          <a:cs typeface="Times New Roman" panose="02020603050405020304" pitchFamily="18" charset="0"/>
                        </a:rPr>
                        <a:t>, UK </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370840">
                <a:tc>
                  <a:txBody>
                    <a:bodyPr/>
                    <a:lstStyle/>
                    <a:p>
                      <a:pPr algn="ctr"/>
                      <a:r>
                        <a:rPr lang="en-GB" sz="1400" b="1" dirty="0">
                          <a:latin typeface="Times New Roman" panose="02020603050405020304" pitchFamily="18" charset="0"/>
                          <a:cs typeface="Times New Roman" panose="02020603050405020304" pitchFamily="18" charset="0"/>
                        </a:rPr>
                        <a:t>Demographic</a:t>
                      </a:r>
                      <a:r>
                        <a:rPr lang="en-GB" sz="1400" b="1" baseline="0" dirty="0">
                          <a:latin typeface="Times New Roman" panose="02020603050405020304" pitchFamily="18" charset="0"/>
                          <a:cs typeface="Times New Roman" panose="02020603050405020304" pitchFamily="18" charset="0"/>
                        </a:rPr>
                        <a:t> </a:t>
                      </a:r>
                      <a:endParaRPr lang="en-GB" sz="1400" b="1" dirty="0">
                        <a:latin typeface="Times New Roman" panose="02020603050405020304" pitchFamily="18" charset="0"/>
                        <a:cs typeface="Times New Roman" panose="02020603050405020304" pitchFamily="18" charset="0"/>
                      </a:endParaRPr>
                    </a:p>
                  </a:txBody>
                  <a:tcPr/>
                </a:tc>
                <a:tc>
                  <a:txBody>
                    <a:bodyPr/>
                    <a:lstStyle/>
                    <a:p>
                      <a:r>
                        <a:rPr lang="en-GB" sz="1400" dirty="0">
                          <a:latin typeface="Times New Roman" panose="02020603050405020304" pitchFamily="18" charset="0"/>
                          <a:cs typeface="Times New Roman" panose="02020603050405020304" pitchFamily="18" charset="0"/>
                        </a:rPr>
                        <a:t>Incom</a:t>
                      </a:r>
                      <a:r>
                        <a:rPr lang="en-GB" sz="1400" baseline="0" dirty="0">
                          <a:latin typeface="Times New Roman" panose="02020603050405020304" pitchFamily="18" charset="0"/>
                          <a:cs typeface="Times New Roman" panose="02020603050405020304" pitchFamily="18" charset="0"/>
                        </a:rPr>
                        <a:t>e – high income earners </a:t>
                      </a:r>
                    </a:p>
                    <a:p>
                      <a:r>
                        <a:rPr lang="en-GB" sz="1400" baseline="0" dirty="0">
                          <a:latin typeface="Times New Roman" panose="02020603050405020304" pitchFamily="18" charset="0"/>
                          <a:cs typeface="Times New Roman" panose="02020603050405020304" pitchFamily="18" charset="0"/>
                        </a:rPr>
                        <a:t>Upper social class </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2"/>
                  </a:ext>
                </a:extLst>
              </a:tr>
              <a:tr h="370840">
                <a:tc>
                  <a:txBody>
                    <a:bodyPr/>
                    <a:lstStyle/>
                    <a:p>
                      <a:pPr algn="ctr"/>
                      <a:r>
                        <a:rPr lang="en-GB" sz="1400" b="1" dirty="0">
                          <a:latin typeface="Times New Roman" panose="02020603050405020304" pitchFamily="18" charset="0"/>
                          <a:cs typeface="Times New Roman" panose="02020603050405020304" pitchFamily="18" charset="0"/>
                        </a:rPr>
                        <a:t>Behavioural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Times New Roman" panose="02020603050405020304" pitchFamily="18" charset="0"/>
                          <a:cs typeface="Times New Roman" panose="02020603050405020304" pitchFamily="18" charset="0"/>
                        </a:rPr>
                        <a:t>Business</a:t>
                      </a:r>
                      <a:r>
                        <a:rPr lang="en-GB" sz="1400" baseline="0" dirty="0">
                          <a:latin typeface="Times New Roman" panose="02020603050405020304" pitchFamily="18" charset="0"/>
                          <a:cs typeface="Times New Roman" panose="02020603050405020304" pitchFamily="18" charset="0"/>
                        </a:rPr>
                        <a:t> travel, </a:t>
                      </a:r>
                      <a:r>
                        <a:rPr lang="en-GB" sz="1400" dirty="0">
                          <a:latin typeface="Times New Roman" panose="02020603050405020304" pitchFamily="18" charset="0"/>
                          <a:cs typeface="Times New Roman" panose="02020603050405020304" pitchFamily="18" charset="0"/>
                        </a:rPr>
                        <a:t>Travelling for</a:t>
                      </a:r>
                      <a:r>
                        <a:rPr lang="en-GB" sz="1400" baseline="0" dirty="0">
                          <a:latin typeface="Times New Roman" panose="02020603050405020304" pitchFamily="18" charset="0"/>
                          <a:cs typeface="Times New Roman" panose="02020603050405020304" pitchFamily="18" charset="0"/>
                        </a:rPr>
                        <a:t> leisure</a:t>
                      </a:r>
                    </a:p>
                  </a:txBody>
                  <a:tcPr/>
                </a:tc>
                <a:extLst>
                  <a:ext uri="{0D108BD9-81ED-4DB2-BD59-A6C34878D82A}">
                    <a16:rowId xmlns:a16="http://schemas.microsoft.com/office/drawing/2014/main" val="10003"/>
                  </a:ext>
                </a:extLst>
              </a:tr>
              <a:tr h="370840">
                <a:tc>
                  <a:txBody>
                    <a:bodyPr/>
                    <a:lstStyle/>
                    <a:p>
                      <a:pPr algn="ctr"/>
                      <a:r>
                        <a:rPr lang="en-GB" sz="1400" b="1" dirty="0">
                          <a:latin typeface="Times New Roman" panose="02020603050405020304" pitchFamily="18" charset="0"/>
                          <a:cs typeface="Times New Roman" panose="02020603050405020304" pitchFamily="18" charset="0"/>
                        </a:rPr>
                        <a:t>Psychographic </a:t>
                      </a:r>
                    </a:p>
                  </a:txBody>
                  <a:tcPr/>
                </a:tc>
                <a:tc>
                  <a:txBody>
                    <a:bodyPr/>
                    <a:lstStyle/>
                    <a:p>
                      <a:r>
                        <a:rPr lang="en-GB" sz="1400" dirty="0">
                          <a:latin typeface="Times New Roman" panose="02020603050405020304" pitchFamily="18" charset="0"/>
                          <a:cs typeface="Times New Roman" panose="02020603050405020304" pitchFamily="18" charset="0"/>
                        </a:rPr>
                        <a:t>Those</a:t>
                      </a:r>
                      <a:r>
                        <a:rPr lang="en-GB" sz="1400" baseline="0" dirty="0">
                          <a:latin typeface="Times New Roman" panose="02020603050405020304" pitchFamily="18" charset="0"/>
                          <a:cs typeface="Times New Roman" panose="02020603050405020304" pitchFamily="18" charset="0"/>
                        </a:rPr>
                        <a:t> who like to perceive high status and achievements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4"/>
                  </a:ext>
                </a:extLst>
              </a:tr>
            </a:tbl>
          </a:graphicData>
        </a:graphic>
      </p:graphicFrame>
      <p:pic>
        <p:nvPicPr>
          <p:cNvPr id="1026" name="Picture 2" descr="7 Key Challenges faced by the Global Hospitality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4839" y="5434144"/>
            <a:ext cx="2577234" cy="1195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7539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spcAft>
                <a:spcPts val="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Role and Function of Guest Services in the Hospitality Industry </a:t>
            </a:r>
            <a:endParaRPr lang="en-GB" sz="2800" dirty="0"/>
          </a:p>
        </p:txBody>
      </p:sp>
      <p:sp>
        <p:nvSpPr>
          <p:cNvPr id="3" name="Content Placeholder 2"/>
          <p:cNvSpPr>
            <a:spLocks noGrp="1"/>
          </p:cNvSpPr>
          <p:nvPr>
            <p:ph idx="1"/>
          </p:nvPr>
        </p:nvSpPr>
        <p:spPr>
          <a:xfrm>
            <a:off x="680321" y="2336873"/>
            <a:ext cx="6250415" cy="3599316"/>
          </a:xfrm>
        </p:spPr>
        <p:txBody>
          <a:bodyPr>
            <a:normAutofit/>
          </a:bodyPr>
          <a:lstStyle/>
          <a:p>
            <a:pPr lvl="0"/>
            <a:endParaRPr lang="en-US" sz="1600" dirty="0">
              <a:latin typeface="Times New Roman" panose="02020603050405020304" pitchFamily="18" charset="0"/>
              <a:cs typeface="Times New Roman" panose="02020603050405020304" pitchFamily="18" charset="0"/>
            </a:endParaRPr>
          </a:p>
          <a:p>
            <a:pPr lvl="0"/>
            <a:endParaRPr lang="en-US" sz="1600" dirty="0">
              <a:latin typeface="Times New Roman" panose="02020603050405020304" pitchFamily="18" charset="0"/>
              <a:cs typeface="Times New Roman" panose="02020603050405020304" pitchFamily="18" charset="0"/>
            </a:endParaRPr>
          </a:p>
          <a:p>
            <a:pPr lvl="0" algn="just">
              <a:lnSpc>
                <a:spcPct val="150000"/>
              </a:lnSpc>
            </a:pPr>
            <a:r>
              <a:rPr lang="en-US" sz="1600" dirty="0">
                <a:latin typeface="Times New Roman" panose="02020603050405020304" pitchFamily="18" charset="0"/>
                <a:cs typeface="Times New Roman" panose="02020603050405020304" pitchFamily="18" charset="0"/>
              </a:rPr>
              <a:t>Involves offering consistent delivery of products and services</a:t>
            </a:r>
          </a:p>
          <a:p>
            <a:pPr lvl="0" algn="just">
              <a:lnSpc>
                <a:spcPct val="150000"/>
              </a:lnSpc>
            </a:pPr>
            <a:r>
              <a:rPr lang="en-US" sz="1600" dirty="0">
                <a:latin typeface="Times New Roman" panose="02020603050405020304" pitchFamily="18" charset="0"/>
                <a:cs typeface="Times New Roman" panose="02020603050405020304" pitchFamily="18" charset="0"/>
              </a:rPr>
              <a:t>Meeting and exceeding the expectations of guests to ensure satisfaction </a:t>
            </a:r>
          </a:p>
          <a:p>
            <a:pPr lvl="0" algn="just">
              <a:lnSpc>
                <a:spcPct val="150000"/>
              </a:lnSpc>
            </a:pPr>
            <a:r>
              <a:rPr lang="en-US" sz="1600" dirty="0">
                <a:latin typeface="Times New Roman" panose="02020603050405020304" pitchFamily="18" charset="0"/>
                <a:cs typeface="Times New Roman" panose="02020603050405020304" pitchFamily="18" charset="0"/>
              </a:rPr>
              <a:t>Facilitates maintaining good relationship with the customers, thereby, enhancing loyalty. </a:t>
            </a:r>
          </a:p>
          <a:p>
            <a:pPr lvl="0" algn="just">
              <a:lnSpc>
                <a:spcPct val="150000"/>
              </a:lnSpc>
            </a:pPr>
            <a:r>
              <a:rPr lang="en-US" sz="1600" dirty="0">
                <a:latin typeface="Times New Roman" panose="02020603050405020304" pitchFamily="18" charset="0"/>
                <a:cs typeface="Times New Roman" panose="02020603050405020304" pitchFamily="18" charset="0"/>
              </a:rPr>
              <a:t>Increase hotel recommendations by customers resulting in improved business growth (</a:t>
            </a:r>
            <a:r>
              <a:rPr lang="en-US" sz="1600" dirty="0" err="1">
                <a:latin typeface="Times New Roman" panose="02020603050405020304" pitchFamily="18" charset="0"/>
                <a:cs typeface="Times New Roman" panose="02020603050405020304" pitchFamily="18" charset="0"/>
              </a:rPr>
              <a:t>Teng</a:t>
            </a:r>
            <a:r>
              <a:rPr lang="en-US" sz="1600" dirty="0">
                <a:latin typeface="Times New Roman" panose="02020603050405020304" pitchFamily="18" charset="0"/>
                <a:cs typeface="Times New Roman" panose="02020603050405020304" pitchFamily="18" charset="0"/>
              </a:rPr>
              <a:t>, 2019)</a:t>
            </a:r>
            <a:endParaRPr lang="en-GB" sz="1600" dirty="0">
              <a:latin typeface="Times New Roman" panose="02020603050405020304" pitchFamily="18" charset="0"/>
              <a:cs typeface="Times New Roman" panose="02020603050405020304" pitchFamily="18" charset="0"/>
            </a:endParaRPr>
          </a:p>
        </p:txBody>
      </p:sp>
      <p:pic>
        <p:nvPicPr>
          <p:cNvPr id="3074" name="Picture 2" descr="How to become a Guest Services Agent - Salary, Qualifications, Skills &amp;  Reviews – SE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1394" y="2841507"/>
            <a:ext cx="2982480" cy="129502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Guest Service Representative Job Descrip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8724" y="4433257"/>
            <a:ext cx="2616232" cy="12193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9675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5012" y="732446"/>
            <a:ext cx="9613861" cy="1080938"/>
          </a:xfrm>
        </p:spPr>
        <p:txBody>
          <a:bodyPr>
            <a:normAutofit fontScale="90000"/>
          </a:bodyPr>
          <a:lstStyle/>
          <a:p>
            <a:pPr algn="ctr"/>
            <a:br>
              <a:rPr lang="en-GB" sz="3200" b="1" dirty="0">
                <a:latin typeface="Times New Roman" panose="02020603050405020304" pitchFamily="18" charset="0"/>
                <a:ea typeface="Calibri" panose="020F0502020204030204" pitchFamily="34" charset="0"/>
                <a:cs typeface="Times New Roman" panose="02020603050405020304" pitchFamily="18" charset="0"/>
              </a:rPr>
            </a:br>
            <a:r>
              <a:rPr lang="en-GB" sz="3200" b="1" dirty="0">
                <a:latin typeface="Times New Roman" panose="02020603050405020304" pitchFamily="18" charset="0"/>
                <a:ea typeface="Calibri" panose="020F0502020204030204" pitchFamily="34" charset="0"/>
                <a:cs typeface="Times New Roman" panose="02020603050405020304" pitchFamily="18" charset="0"/>
              </a:rPr>
              <a:t>Role and Function of Guest Services in the Hospitality Industry </a:t>
            </a:r>
            <a:r>
              <a:rPr lang="en-GB" sz="3200" b="1" dirty="0">
                <a:solidFill>
                  <a:prstClr val="black">
                    <a:lumMod val="85000"/>
                    <a:lumOff val="15000"/>
                  </a:prstClr>
                </a:solidFill>
                <a:latin typeface="Times New Roman" panose="02020603050405020304" pitchFamily="18" charset="0"/>
                <a:ea typeface="Calibri" panose="020F0502020204030204" pitchFamily="34" charset="0"/>
                <a:cs typeface="Times New Roman" panose="02020603050405020304" pitchFamily="18" charset="0"/>
              </a:rPr>
              <a:t>R</a:t>
            </a:r>
            <a:br>
              <a:rPr lang="en-GB" sz="3200" b="1" dirty="0">
                <a:solidFill>
                  <a:prstClr val="black">
                    <a:lumMod val="85000"/>
                    <a:lumOff val="15000"/>
                  </a:prstClr>
                </a:solidFill>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sp>
        <p:nvSpPr>
          <p:cNvPr id="3" name="Content Placeholder 2"/>
          <p:cNvSpPr>
            <a:spLocks noGrp="1"/>
          </p:cNvSpPr>
          <p:nvPr>
            <p:ph idx="1"/>
          </p:nvPr>
        </p:nvSpPr>
        <p:spPr/>
        <p:txBody>
          <a:bodyPr>
            <a:normAutofit/>
          </a:bodyPr>
          <a:lstStyle/>
          <a:p>
            <a:pPr lvl="0"/>
            <a:endParaRPr lang="en-US" sz="1800" dirty="0">
              <a:latin typeface="Times New Roman" panose="02020603050405020304" pitchFamily="18" charset="0"/>
              <a:cs typeface="Times New Roman" panose="02020603050405020304" pitchFamily="18" charset="0"/>
            </a:endParaRPr>
          </a:p>
          <a:p>
            <a:pPr marL="0" marR="0">
              <a:lnSpc>
                <a:spcPct val="200000"/>
              </a:lnSpc>
              <a:spcBef>
                <a:spcPts val="0"/>
              </a:spcBef>
              <a:spcAft>
                <a:spcPts val="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Aimed at the provision of delightful experience while staying at the hotel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A good guest service means following best practices to value customers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Bef>
                <a:spcPts val="0"/>
              </a:spcBef>
            </a:pPr>
            <a:r>
              <a:rPr lang="en-GB" sz="1600" dirty="0">
                <a:latin typeface="Times New Roman" panose="02020603050405020304" pitchFamily="18" charset="0"/>
                <a:ea typeface="Calibri" panose="020F0502020204030204" pitchFamily="34" charset="0"/>
                <a:cs typeface="Times New Roman" panose="02020603050405020304" pitchFamily="18" charset="0"/>
              </a:rPr>
              <a:t> The focus is on the provision of resourceful and knowledgeable services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 Requires demonstrating skills, such as communication, problem solving and patience to resolve any complaints </a:t>
            </a:r>
            <a:r>
              <a:rPr lang="en-US" sz="1600" dirty="0">
                <a:latin typeface="Times New Roman" panose="02020603050405020304" pitchFamily="18" charset="0"/>
                <a:cs typeface="Times New Roman" panose="02020603050405020304" pitchFamily="18" charset="0"/>
              </a:rPr>
              <a:t>(Khan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2015)</a:t>
            </a:r>
          </a:p>
        </p:txBody>
      </p:sp>
      <p:pic>
        <p:nvPicPr>
          <p:cNvPr id="4100" name="Picture 4" descr="5 Hospitality Tips for Achieving Top Rated Customer Satisfaction - Best  Budget Hotels in Lucknow with Banquets and Conference Halls - Function Inn  Hote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5820" y="4941578"/>
            <a:ext cx="3844925" cy="1592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5761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anose="02020603050405020304" pitchFamily="18" charset="0"/>
                <a:ea typeface="Calibri" panose="020F0502020204030204" pitchFamily="34" charset="0"/>
              </a:rPr>
              <a:t>Hilton Cardiff - Guest Services and Facilities </a:t>
            </a:r>
            <a:endParaRPr lang="en-GB" sz="3200" dirty="0"/>
          </a:p>
        </p:txBody>
      </p:sp>
      <p:sp>
        <p:nvSpPr>
          <p:cNvPr id="3" name="Content Placeholder 2"/>
          <p:cNvSpPr>
            <a:spLocks noGrp="1"/>
          </p:cNvSpPr>
          <p:nvPr>
            <p:ph idx="1"/>
          </p:nvPr>
        </p:nvSpPr>
        <p:spPr>
          <a:xfrm>
            <a:off x="1046020" y="2504976"/>
            <a:ext cx="6518561" cy="3688005"/>
          </a:xfrm>
        </p:spPr>
        <p:txBody>
          <a:bodyPr>
            <a:normAutofit fontScale="70000" lnSpcReduction="20000"/>
          </a:bodyPr>
          <a:lstStyle/>
          <a:p>
            <a:pPr algn="just">
              <a:lnSpc>
                <a:spcPct val="200000"/>
              </a:lnSpc>
              <a:spcAft>
                <a:spcPts val="0"/>
              </a:spcAft>
            </a:pPr>
            <a:r>
              <a:rPr lang="en-US" sz="23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Accommodation</a:t>
            </a:r>
            <a:r>
              <a:rPr lang="en-GB" sz="2300" dirty="0">
                <a:latin typeface="Times New Roman" panose="02020603050405020304" pitchFamily="18" charset="0"/>
                <a:ea typeface="Calibri" panose="020F0502020204030204" pitchFamily="34" charset="0"/>
                <a:cs typeface="Times New Roman" panose="02020603050405020304" pitchFamily="18" charset="0"/>
              </a:rPr>
              <a:t> - </a:t>
            </a:r>
            <a:r>
              <a:rPr lang="en-US" sz="2300" dirty="0">
                <a:latin typeface="Times New Roman" panose="02020603050405020304" pitchFamily="18" charset="0"/>
                <a:ea typeface="Calibri" panose="020F0502020204030204" pitchFamily="34" charset="0"/>
                <a:cs typeface="Times New Roman" panose="02020603050405020304" pitchFamily="18" charset="0"/>
              </a:rPr>
              <a:t>spacious rooms </a:t>
            </a:r>
            <a:r>
              <a:rPr lang="en-GB" sz="2300" dirty="0">
                <a:latin typeface="Times New Roman" panose="02020603050405020304" pitchFamily="18" charset="0"/>
                <a:ea typeface="Calibri" panose="020F0502020204030204" pitchFamily="34" charset="0"/>
                <a:cs typeface="Times New Roman" panose="02020603050405020304" pitchFamily="18" charset="0"/>
              </a:rPr>
              <a:t>that are </a:t>
            </a:r>
            <a:r>
              <a:rPr lang="en-US" sz="2300" dirty="0">
                <a:latin typeface="Times New Roman" panose="02020603050405020304" pitchFamily="18" charset="0"/>
                <a:ea typeface="Calibri" panose="020F0502020204030204" pitchFamily="34" charset="0"/>
                <a:cs typeface="Times New Roman" panose="02020603050405020304" pitchFamily="18" charset="0"/>
              </a:rPr>
              <a:t>equipped with modern amenities, per night stay at a King guest room cost at least 112 pounds.</a:t>
            </a:r>
          </a:p>
          <a:p>
            <a:pPr algn="just">
              <a:lnSpc>
                <a:spcPct val="200000"/>
              </a:lnSpc>
              <a:spcAft>
                <a:spcPts val="0"/>
              </a:spcAft>
            </a:pPr>
            <a:r>
              <a:rPr lang="en-US" sz="23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Dining options</a:t>
            </a:r>
            <a:r>
              <a:rPr lang="en-GB" sz="23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2300" dirty="0">
                <a:latin typeface="Times New Roman" panose="02020603050405020304" pitchFamily="18" charset="0"/>
                <a:ea typeface="Calibri" panose="020F0502020204030204" pitchFamily="34" charset="0"/>
                <a:cs typeface="Times New Roman" panose="02020603050405020304" pitchFamily="18" charset="0"/>
              </a:rPr>
              <a:t>- </a:t>
            </a:r>
            <a:r>
              <a:rPr lang="en-US" sz="2300" dirty="0">
                <a:latin typeface="Times New Roman" panose="02020603050405020304" pitchFamily="18" charset="0"/>
                <a:ea typeface="Calibri" panose="020F0502020204030204" pitchFamily="34" charset="0"/>
                <a:cs typeface="Times New Roman" panose="02020603050405020304" pitchFamily="18" charset="0"/>
              </a:rPr>
              <a:t>restaurant serving international cuisines</a:t>
            </a:r>
          </a:p>
          <a:p>
            <a:pPr algn="just">
              <a:lnSpc>
                <a:spcPct val="200000"/>
              </a:lnSpc>
              <a:spcAft>
                <a:spcPts val="0"/>
              </a:spcAft>
            </a:pPr>
            <a:r>
              <a:rPr lang="en-US" sz="23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Business cent</a:t>
            </a:r>
            <a:r>
              <a:rPr lang="en-GB" sz="23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 </a:t>
            </a:r>
            <a:r>
              <a:rPr lang="en-GB" sz="2300" dirty="0">
                <a:latin typeface="Times New Roman" panose="02020603050405020304" pitchFamily="18" charset="0"/>
                <a:ea typeface="Calibri" panose="020F0502020204030204" pitchFamily="34" charset="0"/>
                <a:cs typeface="Times New Roman" panose="02020603050405020304" pitchFamily="18" charset="0"/>
              </a:rPr>
              <a:t>–  meetings rooms available for arranging corporate meetings </a:t>
            </a:r>
          </a:p>
          <a:p>
            <a:pPr algn="just">
              <a:lnSpc>
                <a:spcPct val="200000"/>
              </a:lnSpc>
              <a:spcAft>
                <a:spcPts val="0"/>
              </a:spcAft>
            </a:pPr>
            <a:r>
              <a:rPr lang="en-US" sz="23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Parking facilities</a:t>
            </a:r>
            <a:r>
              <a:rPr lang="en-US" sz="23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US" sz="2300" dirty="0">
                <a:latin typeface="Times New Roman" panose="02020603050405020304" pitchFamily="18" charset="0"/>
                <a:ea typeface="Calibri" panose="020F0502020204030204" pitchFamily="34" charset="0"/>
                <a:cs typeface="Times New Roman" panose="02020603050405020304" pitchFamily="18" charset="0"/>
              </a:rPr>
              <a:t>- the hotel features secure on-site parking for guests' convenience (Hilton Cardiff, 2023)</a:t>
            </a:r>
          </a:p>
          <a:p>
            <a:pPr marL="0" indent="0">
              <a:buNone/>
            </a:pPr>
            <a:endParaRPr lang="en-GB" dirty="0"/>
          </a:p>
        </p:txBody>
      </p:sp>
      <p:pic>
        <p:nvPicPr>
          <p:cNvPr id="5122" name="Picture 2" descr="Hilton Cardiff Rooms: Pictures &amp; Reviews - Tripadvis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1329" y="2234045"/>
            <a:ext cx="2105849" cy="115339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Restaurants and Hotels in Cardiff - Hotel Dining at Hilton Cardif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57178" y="3387436"/>
            <a:ext cx="2009240" cy="1352351"/>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ilton Cardiff Deals &amp; Reviews, Cardiff | LateRooms.co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62300" y="4739787"/>
            <a:ext cx="2002582" cy="1153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2454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latin typeface="Times New Roman" panose="02020603050405020304" pitchFamily="18" charset="0"/>
                <a:ea typeface="Calibri" panose="020F0502020204030204" pitchFamily="34" charset="0"/>
              </a:rPr>
              <a:t>Hilton Cardiff - Guest Services and Facilities</a:t>
            </a:r>
            <a:endParaRPr lang="en-GB" dirty="0"/>
          </a:p>
        </p:txBody>
      </p:sp>
      <p:sp>
        <p:nvSpPr>
          <p:cNvPr id="3" name="Content Placeholder 2"/>
          <p:cNvSpPr>
            <a:spLocks noGrp="1"/>
          </p:cNvSpPr>
          <p:nvPr>
            <p:ph idx="1"/>
          </p:nvPr>
        </p:nvSpPr>
        <p:spPr>
          <a:xfrm>
            <a:off x="680321" y="2336873"/>
            <a:ext cx="7570061" cy="3599316"/>
          </a:xfrm>
        </p:spPr>
        <p:txBody>
          <a:bodyPr>
            <a:normAutofit/>
          </a:bodyPr>
          <a:lstStyle/>
          <a:p>
            <a:pPr algn="just">
              <a:lnSpc>
                <a:spcPct val="200000"/>
              </a:lnSpc>
              <a:spcAft>
                <a:spcPts val="0"/>
              </a:spcAft>
            </a:pPr>
            <a:r>
              <a:rPr lang="en-US"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Events</a:t>
            </a:r>
            <a:r>
              <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US" sz="1600" dirty="0">
                <a:latin typeface="Times New Roman" panose="02020603050405020304" pitchFamily="18" charset="0"/>
                <a:ea typeface="Calibri" panose="020F0502020204030204" pitchFamily="34" charset="0"/>
                <a:cs typeface="Times New Roman" panose="02020603050405020304" pitchFamily="18" charset="0"/>
              </a:rPr>
              <a:t>- Ballrooms and other smaller rooms for events, such as weddings</a:t>
            </a:r>
          </a:p>
          <a:p>
            <a:pPr algn="just">
              <a:lnSpc>
                <a:spcPct val="200000"/>
              </a:lnSpc>
              <a:spcAft>
                <a:spcPts val="0"/>
              </a:spcAft>
            </a:pPr>
            <a:r>
              <a:rPr lang="en-US"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Leisure</a:t>
            </a:r>
            <a:r>
              <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dirty="0">
                <a:latin typeface="Times New Roman" panose="02020603050405020304" pitchFamily="18" charset="0"/>
                <a:ea typeface="Calibri" panose="020F0502020204030204" pitchFamily="34" charset="0"/>
                <a:cs typeface="Times New Roman" panose="02020603050405020304" pitchFamily="18" charset="0"/>
              </a:rPr>
              <a:t>fitness </a:t>
            </a:r>
            <a:r>
              <a:rPr lang="en-US" sz="1600" dirty="0" err="1">
                <a:latin typeface="Times New Roman" panose="02020603050405020304" pitchFamily="18" charset="0"/>
                <a:ea typeface="Calibri" panose="020F0502020204030204" pitchFamily="34" charset="0"/>
                <a:cs typeface="Times New Roman" panose="02020603050405020304" pitchFamily="18" charset="0"/>
              </a:rPr>
              <a:t>centre</a:t>
            </a:r>
            <a:r>
              <a:rPr lang="en-US" sz="1600" dirty="0">
                <a:latin typeface="Times New Roman" panose="02020603050405020304" pitchFamily="18" charset="0"/>
                <a:ea typeface="Calibri" panose="020F0502020204030204" pitchFamily="34" charset="0"/>
                <a:cs typeface="Times New Roman" panose="02020603050405020304" pitchFamily="18" charset="0"/>
              </a:rPr>
              <a:t>, offering a range of exercise equipment</a:t>
            </a:r>
          </a:p>
          <a:p>
            <a:pPr algn="just">
              <a:lnSpc>
                <a:spcPct val="200000"/>
              </a:lnSpc>
              <a:spcAft>
                <a:spcPts val="0"/>
              </a:spcAft>
            </a:pPr>
            <a:r>
              <a:rPr lang="en-US"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Customer service</a:t>
            </a:r>
            <a:r>
              <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US" sz="1600" dirty="0">
                <a:latin typeface="Times New Roman" panose="02020603050405020304" pitchFamily="18" charset="0"/>
                <a:ea typeface="Calibri" panose="020F0502020204030204" pitchFamily="34" charset="0"/>
                <a:cs typeface="Times New Roman" panose="02020603050405020304" pitchFamily="18" charset="0"/>
              </a:rPr>
              <a:t>- friendly and knowledgeable staff is available to assist guests</a:t>
            </a:r>
          </a:p>
          <a:p>
            <a:pPr algn="just">
              <a:lnSpc>
                <a:spcPct val="200000"/>
              </a:lnSpc>
              <a:spcAft>
                <a:spcPts val="0"/>
              </a:spcAft>
            </a:pPr>
            <a:r>
              <a:rPr lang="en-US"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Accessibility</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dirty="0">
                <a:latin typeface="Times New Roman" panose="02020603050405020304" pitchFamily="18" charset="0"/>
                <a:ea typeface="Calibri" panose="020F0502020204030204" pitchFamily="34" charset="0"/>
                <a:cs typeface="Times New Roman" panose="02020603050405020304" pitchFamily="18" charset="0"/>
              </a:rPr>
              <a:t>accessible rooms and facilities, including ramps and elevators (Annual Report, 2020; </a:t>
            </a:r>
            <a:r>
              <a:rPr lang="en-GB" sz="1600" dirty="0">
                <a:latin typeface="Times New Roman" panose="02020603050405020304" pitchFamily="18" charset="0"/>
                <a:ea typeface="Calibri" panose="020F0502020204030204" pitchFamily="34" charset="0"/>
                <a:cs typeface="Times New Roman" panose="02020603050405020304" pitchFamily="18" charset="0"/>
              </a:rPr>
              <a:t>Chang </a:t>
            </a:r>
            <a:r>
              <a:rPr lang="en-GB" sz="1600" i="1" dirty="0">
                <a:latin typeface="Times New Roman" panose="02020603050405020304" pitchFamily="18" charset="0"/>
                <a:ea typeface="Calibri" panose="020F0502020204030204" pitchFamily="34" charset="0"/>
                <a:cs typeface="Times New Roman" panose="02020603050405020304" pitchFamily="18" charset="0"/>
              </a:rPr>
              <a:t>et al.,</a:t>
            </a:r>
            <a:r>
              <a:rPr lang="en-GB" sz="1600" dirty="0">
                <a:latin typeface="Times New Roman" panose="02020603050405020304" pitchFamily="18" charset="0"/>
                <a:ea typeface="Calibri" panose="020F0502020204030204" pitchFamily="34" charset="0"/>
                <a:cs typeface="Times New Roman" panose="02020603050405020304" pitchFamily="18" charset="0"/>
              </a:rPr>
              <a:t> 2019)</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3074" name="Picture 2" descr="Mercure Cardiff Holland House Hotel - 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69731" y="2336873"/>
            <a:ext cx="1872250" cy="1219799"/>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HILTON CARDIFF - Updated 2023 Reviews, Price Comparis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89928" y="3745679"/>
            <a:ext cx="1842544" cy="1146466"/>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Being tourists in our hometown with a family stay at the Hilton Cardiff -  review - Cardiff Mummy SaysCardiff Mummy Say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69731" y="5081152"/>
            <a:ext cx="1889758" cy="1163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8078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anose="02020603050405020304" pitchFamily="18" charset="0"/>
                <a:ea typeface="Calibri" panose="020F0502020204030204" pitchFamily="34" charset="0"/>
              </a:rPr>
              <a:t>Hilton Cardiff - Scope and Role and Guest Services </a:t>
            </a:r>
            <a:endParaRPr lang="en-GB" sz="3200" dirty="0"/>
          </a:p>
        </p:txBody>
      </p:sp>
      <p:sp>
        <p:nvSpPr>
          <p:cNvPr id="3" name="Content Placeholder 2"/>
          <p:cNvSpPr>
            <a:spLocks noGrp="1"/>
          </p:cNvSpPr>
          <p:nvPr>
            <p:ph idx="1"/>
          </p:nvPr>
        </p:nvSpPr>
        <p:spPr/>
        <p:txBody>
          <a:bodyPr>
            <a:normAutofit fontScale="70000" lnSpcReduction="20000"/>
          </a:bodyPr>
          <a:lstStyle/>
          <a:p>
            <a:pPr marL="342900" lvl="0" indent="-342900" algn="just">
              <a:lnSpc>
                <a:spcPct val="200000"/>
              </a:lnSpc>
              <a:spcAft>
                <a:spcPts val="0"/>
              </a:spcAft>
              <a:buFont typeface="Symbol" panose="05050102010706020507" pitchFamily="18" charset="2"/>
              <a:buChar char=""/>
            </a:pPr>
            <a:endParaRPr lang="en-US" sz="23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spcAft>
                <a:spcPts val="0"/>
              </a:spcAft>
              <a:buFont typeface="Symbol" panose="05050102010706020507" pitchFamily="18" charset="2"/>
              <a:buChar char=""/>
            </a:pPr>
            <a:r>
              <a:rPr lang="en-US" sz="2300" dirty="0">
                <a:latin typeface="Times New Roman" panose="02020603050405020304" pitchFamily="18" charset="0"/>
                <a:ea typeface="Calibri" panose="020F0502020204030204" pitchFamily="34" charset="0"/>
                <a:cs typeface="Times New Roman" panose="02020603050405020304" pitchFamily="18" charset="0"/>
              </a:rPr>
              <a:t>The Hilton Cardiff Hotel play a crucial role in providing guests with a memorable stay.</a:t>
            </a:r>
          </a:p>
          <a:p>
            <a:pPr marL="342900" lvl="0" indent="-342900" algn="just">
              <a:lnSpc>
                <a:spcPct val="200000"/>
              </a:lnSpc>
              <a:spcAft>
                <a:spcPts val="0"/>
              </a:spcAft>
              <a:buFont typeface="Symbol" panose="05050102010706020507" pitchFamily="18" charset="2"/>
              <a:buChar char=""/>
            </a:pPr>
            <a:r>
              <a:rPr lang="en-US" sz="2300" dirty="0">
                <a:latin typeface="Times New Roman" panose="02020603050405020304" pitchFamily="18" charset="0"/>
                <a:ea typeface="Calibri" panose="020F0502020204030204" pitchFamily="34" charset="0"/>
                <a:cs typeface="Times New Roman" panose="02020603050405020304" pitchFamily="18" charset="0"/>
              </a:rPr>
              <a:t>Comfort and Convenience are evident from the range of guest services offered.</a:t>
            </a:r>
          </a:p>
          <a:p>
            <a:pPr marL="342900" lvl="0" indent="-342900" algn="just">
              <a:lnSpc>
                <a:spcPct val="200000"/>
              </a:lnSpc>
              <a:spcAft>
                <a:spcPts val="0"/>
              </a:spcAft>
              <a:buFont typeface="Symbol" panose="05050102010706020507" pitchFamily="18" charset="2"/>
              <a:buChar char=""/>
            </a:pPr>
            <a:r>
              <a:rPr lang="en-US" sz="2300" dirty="0">
                <a:latin typeface="Times New Roman" panose="02020603050405020304" pitchFamily="18" charset="0"/>
                <a:ea typeface="Calibri" panose="020F0502020204030204" pitchFamily="34" charset="0"/>
                <a:cs typeface="Times New Roman" panose="02020603050405020304" pitchFamily="18" charset="0"/>
              </a:rPr>
              <a:t>Hotel's commitment to providing excellent customer service results in customer satisfaction </a:t>
            </a:r>
          </a:p>
          <a:p>
            <a:pPr marL="342900" lvl="0" indent="-342900" algn="just">
              <a:lnSpc>
                <a:spcPct val="200000"/>
              </a:lnSpc>
              <a:spcAft>
                <a:spcPts val="0"/>
              </a:spcAft>
              <a:buFont typeface="Symbol" panose="05050102010706020507" pitchFamily="18" charset="2"/>
              <a:buChar char=""/>
            </a:pPr>
            <a:r>
              <a:rPr lang="en-US" sz="2300" dirty="0">
                <a:latin typeface="Times New Roman" panose="02020603050405020304" pitchFamily="18" charset="0"/>
                <a:ea typeface="Calibri" panose="020F0502020204030204" pitchFamily="34" charset="0"/>
                <a:cs typeface="Times New Roman" panose="02020603050405020304" pitchFamily="18" charset="0"/>
              </a:rPr>
              <a:t>Hotel services increase the likelihood that guests will return for future stays.</a:t>
            </a:r>
          </a:p>
          <a:p>
            <a:pPr marL="342900" lvl="0" indent="-342900" algn="just">
              <a:lnSpc>
                <a:spcPct val="200000"/>
              </a:lnSpc>
              <a:spcAft>
                <a:spcPts val="0"/>
              </a:spcAft>
              <a:buFont typeface="Symbol" panose="05050102010706020507" pitchFamily="18" charset="2"/>
              <a:buChar char=""/>
            </a:pPr>
            <a:r>
              <a:rPr lang="en-US" sz="2300" dirty="0">
                <a:latin typeface="Times New Roman" panose="02020603050405020304" pitchFamily="18" charset="0"/>
                <a:ea typeface="Calibri" panose="020F0502020204030204" pitchFamily="34" charset="0"/>
                <a:cs typeface="Times New Roman" panose="02020603050405020304" pitchFamily="18" charset="0"/>
              </a:rPr>
              <a:t>This, in turn, is enhancing the hotel's reputation and providing a competitive edge (Annual Report, 2021).</a:t>
            </a:r>
          </a:p>
          <a:p>
            <a:endParaRPr lang="en-GB" dirty="0"/>
          </a:p>
        </p:txBody>
      </p:sp>
      <p:pic>
        <p:nvPicPr>
          <p:cNvPr id="6" name="Picture 5"/>
          <p:cNvPicPr>
            <a:picLocks noChangeAspect="1"/>
          </p:cNvPicPr>
          <p:nvPr/>
        </p:nvPicPr>
        <p:blipFill>
          <a:blip r:embed="rId3"/>
          <a:stretch>
            <a:fillRect/>
          </a:stretch>
        </p:blipFill>
        <p:spPr>
          <a:xfrm>
            <a:off x="9316315" y="3129484"/>
            <a:ext cx="2373457" cy="1673713"/>
          </a:xfrm>
          <a:prstGeom prst="rect">
            <a:avLst/>
          </a:prstGeom>
        </p:spPr>
      </p:pic>
    </p:spTree>
    <p:extLst>
      <p:ext uri="{BB962C8B-B14F-4D97-AF65-F5344CB8AC3E}">
        <p14:creationId xmlns:p14="http://schemas.microsoft.com/office/powerpoint/2010/main" val="1743509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anose="02020603050405020304" pitchFamily="18" charset="0"/>
                <a:ea typeface="Calibri" panose="020F0502020204030204" pitchFamily="34" charset="0"/>
              </a:rPr>
              <a:t>Role of Hilton Cardiff in Exceeding Expectations </a:t>
            </a:r>
            <a:endParaRPr lang="en-GB" sz="3200" dirty="0"/>
          </a:p>
        </p:txBody>
      </p:sp>
      <p:sp>
        <p:nvSpPr>
          <p:cNvPr id="3" name="Content Placeholder 2"/>
          <p:cNvSpPr>
            <a:spLocks noGrp="1"/>
          </p:cNvSpPr>
          <p:nvPr>
            <p:ph idx="1"/>
          </p:nvPr>
        </p:nvSpPr>
        <p:spPr/>
        <p:txBody>
          <a:bodyPr>
            <a:normAutofit fontScale="70000" lnSpcReduction="20000"/>
          </a:bodyPr>
          <a:lstStyle/>
          <a:p>
            <a:pPr marL="342900" lvl="0" indent="-342900" algn="just">
              <a:lnSpc>
                <a:spcPct val="200000"/>
              </a:lnSpc>
              <a:spcAft>
                <a:spcPts val="0"/>
              </a:spcAft>
              <a:buFont typeface="Symbol" panose="05050102010706020507" pitchFamily="18" charset="2"/>
              <a:buChar char=""/>
            </a:pPr>
            <a:r>
              <a:rPr lang="en-US" sz="2300" dirty="0">
                <a:latin typeface="Times New Roman" panose="02020603050405020304" pitchFamily="18" charset="0"/>
                <a:ea typeface="Calibri" panose="020F0502020204030204" pitchFamily="34" charset="0"/>
                <a:cs typeface="Times New Roman" panose="02020603050405020304" pitchFamily="18" charset="0"/>
              </a:rPr>
              <a:t>The hotel's staff provides </a:t>
            </a:r>
            <a:r>
              <a:rPr lang="en-US" sz="2300" dirty="0" err="1">
                <a:latin typeface="Times New Roman" panose="02020603050405020304" pitchFamily="18" charset="0"/>
                <a:ea typeface="Calibri" panose="020F0502020204030204" pitchFamily="34" charset="0"/>
                <a:cs typeface="Times New Roman" panose="02020603050405020304" pitchFamily="18" charset="0"/>
              </a:rPr>
              <a:t>personalised</a:t>
            </a:r>
            <a:r>
              <a:rPr lang="en-US" sz="2300" dirty="0">
                <a:latin typeface="Times New Roman" panose="02020603050405020304" pitchFamily="18" charset="0"/>
                <a:ea typeface="Calibri" panose="020F0502020204030204" pitchFamily="34" charset="0"/>
                <a:cs typeface="Times New Roman" panose="02020603050405020304" pitchFamily="18" charset="0"/>
              </a:rPr>
              <a:t> service to each guest</a:t>
            </a:r>
          </a:p>
          <a:p>
            <a:pPr marL="342900" lvl="0" indent="-342900" algn="just">
              <a:lnSpc>
                <a:spcPct val="200000"/>
              </a:lnSpc>
              <a:spcAft>
                <a:spcPts val="0"/>
              </a:spcAft>
              <a:buFont typeface="Symbol" panose="05050102010706020507" pitchFamily="18" charset="2"/>
              <a:buChar char=""/>
            </a:pPr>
            <a:r>
              <a:rPr lang="en-US" sz="2300" dirty="0">
                <a:latin typeface="Times New Roman" panose="02020603050405020304" pitchFamily="18" charset="0"/>
                <a:ea typeface="Calibri" panose="020F0502020204030204" pitchFamily="34" charset="0"/>
                <a:cs typeface="Times New Roman" panose="02020603050405020304" pitchFamily="18" charset="0"/>
              </a:rPr>
              <a:t>The convenient location, close to local attractions and activities, allows guests to easily explore the city</a:t>
            </a:r>
          </a:p>
          <a:p>
            <a:pPr marL="342900" lvl="0" indent="-342900" algn="just">
              <a:lnSpc>
                <a:spcPct val="200000"/>
              </a:lnSpc>
              <a:spcAft>
                <a:spcPts val="0"/>
              </a:spcAft>
              <a:buFont typeface="Symbol" panose="05050102010706020507" pitchFamily="18" charset="2"/>
              <a:buChar char=""/>
            </a:pPr>
            <a:r>
              <a:rPr lang="en-US" sz="2300" dirty="0">
                <a:latin typeface="Times New Roman" panose="02020603050405020304" pitchFamily="18" charset="0"/>
                <a:ea typeface="Calibri" panose="020F0502020204030204" pitchFamily="34" charset="0"/>
                <a:cs typeface="Times New Roman" panose="02020603050405020304" pitchFamily="18" charset="0"/>
              </a:rPr>
              <a:t>Hotel is committed to sustainability through its environmentally friendly practices</a:t>
            </a:r>
          </a:p>
          <a:p>
            <a:pPr marL="342900" lvl="0" indent="-342900" algn="just">
              <a:lnSpc>
                <a:spcPct val="200000"/>
              </a:lnSpc>
              <a:spcAft>
                <a:spcPts val="0"/>
              </a:spcAft>
              <a:buFont typeface="Symbol" panose="05050102010706020507" pitchFamily="18" charset="2"/>
              <a:buChar char=""/>
            </a:pPr>
            <a:r>
              <a:rPr lang="en-US" sz="2300" dirty="0">
                <a:latin typeface="Times New Roman" panose="02020603050405020304" pitchFamily="18" charset="0"/>
                <a:ea typeface="Calibri" panose="020F0502020204030204" pitchFamily="34" charset="0"/>
                <a:cs typeface="Times New Roman" panose="02020603050405020304" pitchFamily="18" charset="0"/>
              </a:rPr>
              <a:t>The focus on sustainability sets the hotel apart and helps ensuring a more sustainable future </a:t>
            </a:r>
          </a:p>
          <a:p>
            <a:pPr marL="342900" lvl="0" indent="-342900" algn="just">
              <a:lnSpc>
                <a:spcPct val="200000"/>
              </a:lnSpc>
              <a:spcAft>
                <a:spcPts val="0"/>
              </a:spcAft>
              <a:buFont typeface="Symbol" panose="05050102010706020507" pitchFamily="18" charset="2"/>
              <a:buChar char=""/>
            </a:pPr>
            <a:r>
              <a:rPr lang="en-GB" sz="2300" dirty="0">
                <a:latin typeface="Times New Roman" panose="02020603050405020304" pitchFamily="18" charset="0"/>
                <a:ea typeface="Calibri" panose="020F0502020204030204" pitchFamily="34" charset="0"/>
                <a:cs typeface="Times New Roman" panose="02020603050405020304" pitchFamily="18" charset="0"/>
              </a:rPr>
              <a:t>Provides guests with a comfortable and convenient base for exploring all that Cardiff has to offer (</a:t>
            </a:r>
            <a:r>
              <a:rPr lang="en-GB" sz="2300" dirty="0" err="1">
                <a:latin typeface="Times New Roman" panose="02020603050405020304" pitchFamily="18" charset="0"/>
                <a:ea typeface="Calibri" panose="020F0502020204030204" pitchFamily="34" charset="0"/>
                <a:cs typeface="Times New Roman" panose="02020603050405020304" pitchFamily="18" charset="0"/>
              </a:rPr>
              <a:t>Matteucci</a:t>
            </a:r>
            <a:r>
              <a:rPr lang="en-GB" sz="2300" dirty="0">
                <a:latin typeface="Times New Roman" panose="02020603050405020304" pitchFamily="18" charset="0"/>
                <a:ea typeface="Calibri" panose="020F0502020204030204" pitchFamily="34" charset="0"/>
                <a:cs typeface="Times New Roman" panose="02020603050405020304" pitchFamily="18" charset="0"/>
              </a:rPr>
              <a:t>, 2020)</a:t>
            </a:r>
            <a:endParaRPr lang="en-US" sz="23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98359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Conclusion </a:t>
            </a:r>
            <a:endParaRPr lang="en-GB" sz="3200" dirty="0"/>
          </a:p>
        </p:txBody>
      </p:sp>
      <p:sp>
        <p:nvSpPr>
          <p:cNvPr id="3" name="Content Placeholder 2"/>
          <p:cNvSpPr>
            <a:spLocks noGrp="1"/>
          </p:cNvSpPr>
          <p:nvPr>
            <p:ph idx="1"/>
          </p:nvPr>
        </p:nvSpPr>
        <p:spPr/>
        <p:txBody>
          <a:bodyPr>
            <a:normAutofit fontScale="55000" lnSpcReduction="20000"/>
          </a:bodyPr>
          <a:lstStyle/>
          <a:p>
            <a:pPr marL="342900" lvl="0" indent="-342900" algn="just">
              <a:lnSpc>
                <a:spcPct val="200000"/>
              </a:lnSpc>
              <a:spcAft>
                <a:spcPts val="0"/>
              </a:spcAft>
              <a:buFont typeface="Symbol" panose="05050102010706020507" pitchFamily="18" charset="2"/>
              <a:buChar cha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70000"/>
              </a:lnSpc>
              <a:spcAft>
                <a:spcPts val="0"/>
              </a:spcAft>
              <a:buFont typeface="Symbol" panose="05050102010706020507" pitchFamily="18" charset="2"/>
              <a:buChar char=""/>
            </a:pPr>
            <a:r>
              <a:rPr lang="en-US" sz="2900" dirty="0">
                <a:latin typeface="Times New Roman" panose="02020603050405020304" pitchFamily="18" charset="0"/>
                <a:ea typeface="Calibri" panose="020F0502020204030204" pitchFamily="34" charset="0"/>
                <a:cs typeface="Times New Roman" panose="02020603050405020304" pitchFamily="18" charset="0"/>
              </a:rPr>
              <a:t>The hospitality industry offers a number of benefits both for employees and guests.</a:t>
            </a:r>
          </a:p>
          <a:p>
            <a:pPr marL="342900" lvl="0" indent="-342900" algn="just">
              <a:lnSpc>
                <a:spcPct val="170000"/>
              </a:lnSpc>
              <a:spcAft>
                <a:spcPts val="0"/>
              </a:spcAft>
              <a:buFont typeface="Symbol" panose="05050102010706020507" pitchFamily="18" charset="2"/>
              <a:buChar char=""/>
            </a:pPr>
            <a:r>
              <a:rPr lang="en-US" sz="2900" dirty="0">
                <a:latin typeface="Times New Roman" panose="02020603050405020304" pitchFamily="18" charset="0"/>
                <a:ea typeface="Calibri" panose="020F0502020204030204" pitchFamily="34" charset="0"/>
                <a:cs typeface="Times New Roman" panose="02020603050405020304" pitchFamily="18" charset="0"/>
              </a:rPr>
              <a:t>The Hilton Cardiff hotel also plays a major role in attracting tourists, thereby having a positive impact on the local economy.</a:t>
            </a:r>
          </a:p>
          <a:p>
            <a:pPr marL="342900" lvl="0" indent="-342900" algn="just">
              <a:lnSpc>
                <a:spcPct val="170000"/>
              </a:lnSpc>
              <a:spcAft>
                <a:spcPts val="0"/>
              </a:spcAft>
              <a:buFont typeface="Symbol" panose="05050102010706020507" pitchFamily="18" charset="2"/>
              <a:buChar char=""/>
            </a:pPr>
            <a:r>
              <a:rPr lang="en-US" sz="2900" dirty="0">
                <a:latin typeface="Times New Roman" panose="02020603050405020304" pitchFamily="18" charset="0"/>
                <a:ea typeface="Calibri" panose="020F0502020204030204" pitchFamily="34" charset="0"/>
                <a:cs typeface="Times New Roman" panose="02020603050405020304" pitchFamily="18" charset="0"/>
              </a:rPr>
              <a:t>From convenient and comfortable places to stay to meeting and conference facilities, Hilton Cardiff is standing out.</a:t>
            </a:r>
          </a:p>
          <a:p>
            <a:pPr marL="342900" lvl="0" indent="-342900" algn="just">
              <a:lnSpc>
                <a:spcPct val="170000"/>
              </a:lnSpc>
              <a:spcAft>
                <a:spcPts val="0"/>
              </a:spcAft>
              <a:buFont typeface="Symbol" panose="05050102010706020507" pitchFamily="18" charset="2"/>
              <a:buChar char=""/>
            </a:pPr>
            <a:r>
              <a:rPr lang="en-GB" sz="2900" dirty="0">
                <a:latin typeface="Times New Roman" panose="02020603050405020304" pitchFamily="18" charset="0"/>
                <a:ea typeface="Calibri" panose="020F0502020204030204" pitchFamily="34" charset="0"/>
                <a:cs typeface="Times New Roman" panose="02020603050405020304" pitchFamily="18" charset="0"/>
              </a:rPr>
              <a:t>In this manner, </a:t>
            </a:r>
            <a:r>
              <a:rPr lang="en-US" sz="2900" dirty="0">
                <a:latin typeface="Times New Roman" panose="02020603050405020304" pitchFamily="18" charset="0"/>
                <a:ea typeface="Calibri" panose="020F0502020204030204" pitchFamily="34" charset="0"/>
                <a:cs typeface="Times New Roman" panose="02020603050405020304" pitchFamily="18" charset="0"/>
              </a:rPr>
              <a:t>excellent hospitality sets the hotel apart from its competitors, giving it a competitive edge.</a:t>
            </a:r>
          </a:p>
          <a:p>
            <a:pPr marL="0" indent="0">
              <a:buNone/>
            </a:pPr>
            <a:endParaRPr lang="en-GB" dirty="0"/>
          </a:p>
        </p:txBody>
      </p:sp>
    </p:spTree>
    <p:extLst>
      <p:ext uri="{BB962C8B-B14F-4D97-AF65-F5344CB8AC3E}">
        <p14:creationId xmlns:p14="http://schemas.microsoft.com/office/powerpoint/2010/main" val="280586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appy National Thank You Day! - Inventionlan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4247" y="2336744"/>
            <a:ext cx="5580207" cy="2441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758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200000"/>
              </a:lnSpc>
              <a:spcAft>
                <a:spcPts val="0"/>
              </a:spcAft>
            </a:pPr>
            <a:r>
              <a:rPr lang="en-GB" sz="3200" b="1" kern="0" dirty="0">
                <a:latin typeface="Times New Roman" panose="02020603050405020304" pitchFamily="18" charset="0"/>
                <a:cs typeface="Times New Roman" panose="02020603050405020304" pitchFamily="18" charset="0"/>
              </a:rPr>
              <a:t>References </a:t>
            </a:r>
            <a:endParaRPr lang="en-GB" sz="3200" dirty="0"/>
          </a:p>
        </p:txBody>
      </p:sp>
      <p:sp>
        <p:nvSpPr>
          <p:cNvPr id="3" name="Content Placeholder 2"/>
          <p:cNvSpPr>
            <a:spLocks noGrp="1"/>
          </p:cNvSpPr>
          <p:nvPr>
            <p:ph idx="1"/>
          </p:nvPr>
        </p:nvSpPr>
        <p:spPr>
          <a:xfrm>
            <a:off x="680321" y="2336873"/>
            <a:ext cx="10812024" cy="3599316"/>
          </a:xfrm>
        </p:spPr>
        <p:txBody>
          <a:bodyPr>
            <a:noAutofit/>
          </a:bodyPr>
          <a:lstStyle/>
          <a:p>
            <a:pPr algn="just"/>
            <a:r>
              <a:rPr lang="en-GB" sz="1200" dirty="0">
                <a:latin typeface="Times New Roman" panose="02020603050405020304" pitchFamily="18" charset="0"/>
                <a:cs typeface="Times New Roman" panose="02020603050405020304" pitchFamily="18" charset="0"/>
              </a:rPr>
              <a:t>Annual Report, 2020. </a:t>
            </a:r>
            <a:r>
              <a:rPr lang="en-GB" sz="1200" i="1" dirty="0">
                <a:latin typeface="Times New Roman" panose="02020603050405020304" pitchFamily="18" charset="0"/>
                <a:cs typeface="Times New Roman" panose="02020603050405020304" pitchFamily="18" charset="0"/>
              </a:rPr>
              <a:t>Hilton 2020 annual report</a:t>
            </a:r>
            <a:r>
              <a:rPr lang="en-GB" sz="1200" dirty="0">
                <a:latin typeface="Times New Roman" panose="02020603050405020304" pitchFamily="18" charset="0"/>
                <a:cs typeface="Times New Roman" panose="02020603050405020304" pitchFamily="18" charset="0"/>
              </a:rPr>
              <a:t>. [online] Hilton Cardiff Hotel. Available at: &lt;https://www.corporatereport.com/hilton/2020/ar/&gt; [Accessed 30 Jan. 2023]. </a:t>
            </a:r>
            <a:endParaRPr lang="en-US"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Annual Report, 2021. </a:t>
            </a:r>
            <a:r>
              <a:rPr lang="en-GB" sz="1200" i="1" dirty="0">
                <a:latin typeface="Times New Roman" panose="02020603050405020304" pitchFamily="18" charset="0"/>
                <a:cs typeface="Times New Roman" panose="02020603050405020304" pitchFamily="18" charset="0"/>
              </a:rPr>
              <a:t>Hilton 2021</a:t>
            </a:r>
            <a:r>
              <a:rPr lang="en-GB" sz="1200" dirty="0">
                <a:latin typeface="Times New Roman" panose="02020603050405020304" pitchFamily="18" charset="0"/>
                <a:cs typeface="Times New Roman" panose="02020603050405020304" pitchFamily="18" charset="0"/>
              </a:rPr>
              <a:t>. [online] Hilton 2021 Annual Report. Available at: &lt;https://www.corporatereport.com/hilton/2021/ar/&gt; [Accessed 30 Jan. 2023]. </a:t>
            </a:r>
            <a:endParaRPr lang="en-US"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Chang, Y.C., Ku, C.H. and Chen, C.H., 2019. Social media analytics: Extracting and visualising Hilton hotel ratings and reviews from TripAdvisor. </a:t>
            </a:r>
            <a:r>
              <a:rPr lang="en-GB" sz="1200" i="1" dirty="0">
                <a:latin typeface="Times New Roman" panose="02020603050405020304" pitchFamily="18" charset="0"/>
                <a:cs typeface="Times New Roman" panose="02020603050405020304" pitchFamily="18" charset="0"/>
              </a:rPr>
              <a:t>International Journal of Information Management</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48</a:t>
            </a:r>
            <a:r>
              <a:rPr lang="en-GB" sz="1200" dirty="0">
                <a:latin typeface="Times New Roman" panose="02020603050405020304" pitchFamily="18" charset="0"/>
                <a:cs typeface="Times New Roman" panose="02020603050405020304" pitchFamily="18" charset="0"/>
              </a:rPr>
              <a:t>, pp.263-279.</a:t>
            </a:r>
            <a:endParaRPr lang="en-US"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Daoust</a:t>
            </a:r>
            <a:r>
              <a:rPr lang="en-GB" sz="1200" dirty="0">
                <a:latin typeface="Times New Roman" panose="02020603050405020304" pitchFamily="18" charset="0"/>
                <a:cs typeface="Times New Roman" panose="02020603050405020304" pitchFamily="18" charset="0"/>
              </a:rPr>
              <a:t>, C. 2021. </a:t>
            </a:r>
            <a:r>
              <a:rPr lang="en-GB" sz="1200" i="1" dirty="0">
                <a:latin typeface="Times New Roman" panose="02020603050405020304" pitchFamily="18" charset="0"/>
                <a:cs typeface="Times New Roman" panose="02020603050405020304" pitchFamily="18" charset="0"/>
              </a:rPr>
              <a:t>The importance of customer service in the Hospitality Industry</a:t>
            </a:r>
            <a:r>
              <a:rPr lang="en-GB" sz="1200" dirty="0">
                <a:latin typeface="Times New Roman" panose="02020603050405020304" pitchFamily="18" charset="0"/>
                <a:cs typeface="Times New Roman" panose="02020603050405020304" pitchFamily="18" charset="0"/>
              </a:rPr>
              <a:t>, </a:t>
            </a:r>
            <a:r>
              <a:rPr lang="en-GB" sz="1200" i="1" dirty="0" err="1">
                <a:latin typeface="Times New Roman" panose="02020603050405020304" pitchFamily="18" charset="0"/>
                <a:cs typeface="Times New Roman" panose="02020603050405020304" pitchFamily="18" charset="0"/>
              </a:rPr>
              <a:t>Hotello</a:t>
            </a:r>
            <a:r>
              <a:rPr lang="en-GB" sz="1200" dirty="0">
                <a:latin typeface="Times New Roman" panose="02020603050405020304" pitchFamily="18" charset="0"/>
                <a:cs typeface="Times New Roman" panose="02020603050405020304" pitchFamily="18" charset="0"/>
              </a:rPr>
              <a:t>. Available at: https://hotello.com/en/customer-service-hotels/ (Accessed: January 30, 2023). </a:t>
            </a:r>
            <a:endParaRPr lang="en-US"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Hilton Cardiff, 2023. </a:t>
            </a:r>
            <a:r>
              <a:rPr lang="en-GB" sz="1200" i="1" dirty="0">
                <a:latin typeface="Times New Roman" panose="02020603050405020304" pitchFamily="18" charset="0"/>
                <a:cs typeface="Times New Roman" panose="02020603050405020304" pitchFamily="18" charset="0"/>
              </a:rPr>
              <a:t>Hilton Cardiff</a:t>
            </a:r>
            <a:r>
              <a:rPr lang="en-GB" sz="1200" dirty="0">
                <a:latin typeface="Times New Roman" panose="02020603050405020304" pitchFamily="18" charset="0"/>
                <a:cs typeface="Times New Roman" panose="02020603050405020304" pitchFamily="18" charset="0"/>
              </a:rPr>
              <a:t>. [online] Hilton Cardiff Hotel – About us. Available at: &lt;https://www.hilton.com/en/hotels/cwlhitw-hilton-cardiff/?WT.mc_id=zINDA0EMEA1MB2PSH3GGL4INTBPP5dkt6MULTIBR7_121127567_1003528_p7946822339&amp;gclid=Cj0KCQiA8t2eBhDeARIsAAVEga2uawcU7xvDq5Je10GI12TvSp2tSlGdwm0o7mjt4XmxEnpru0ZSUGEaAjveEALw_wcB&amp;gclsrc=aw.ds&gt; [Accessed 30 Jan. 2023]. </a:t>
            </a:r>
            <a:endParaRPr lang="en-US"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Hilton Cardiff. 2022. </a:t>
            </a:r>
            <a:r>
              <a:rPr lang="en-GB" sz="1200" i="1" dirty="0">
                <a:latin typeface="Times New Roman" panose="02020603050405020304" pitchFamily="18" charset="0"/>
                <a:cs typeface="Times New Roman" panose="02020603050405020304" pitchFamily="18" charset="0"/>
              </a:rPr>
              <a:t>Guest Reservations</a:t>
            </a:r>
            <a:r>
              <a:rPr lang="en-GB" sz="1200" dirty="0">
                <a:latin typeface="Times New Roman" panose="02020603050405020304" pitchFamily="18" charset="0"/>
                <a:cs typeface="Times New Roman" panose="02020603050405020304" pitchFamily="18" charset="0"/>
              </a:rPr>
              <a:t>. Available at: https://www.guestreservations.com/hilton-cardiff/booking?gclid=Cj0KCQiA8t2eBhDeARIsAAVEga2A-5n7xPv0VATmegQ7Ox1-sbTNSdB0w9G2BcLSC1zu9kXnhVjhGXMaAshXEALw_wcB (Accessed: January 30, 2023). </a:t>
            </a:r>
            <a:endParaRPr lang="en-US"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Khan, I., Garg, R.J. and Rahman, Z., 2015. Customer service experience in hotel operations: An empirical analysis. </a:t>
            </a:r>
            <a:r>
              <a:rPr lang="en-GB" sz="1200" i="1" dirty="0">
                <a:latin typeface="Times New Roman" panose="02020603050405020304" pitchFamily="18" charset="0"/>
                <a:cs typeface="Times New Roman" panose="02020603050405020304" pitchFamily="18" charset="0"/>
              </a:rPr>
              <a:t>Procedia-Social and </a:t>
            </a:r>
            <a:r>
              <a:rPr lang="en-GB" sz="1200" i="1" dirty="0" err="1">
                <a:latin typeface="Times New Roman" panose="02020603050405020304" pitchFamily="18" charset="0"/>
                <a:cs typeface="Times New Roman" panose="02020603050405020304" pitchFamily="18" charset="0"/>
              </a:rPr>
              <a:t>Behavioral</a:t>
            </a:r>
            <a:r>
              <a:rPr lang="en-GB" sz="1200" i="1" dirty="0">
                <a:latin typeface="Times New Roman" panose="02020603050405020304" pitchFamily="18" charset="0"/>
                <a:cs typeface="Times New Roman" panose="02020603050405020304" pitchFamily="18" charset="0"/>
              </a:rPr>
              <a:t> Sciences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189</a:t>
            </a:r>
            <a:r>
              <a:rPr lang="en-GB" sz="1200" dirty="0">
                <a:latin typeface="Times New Roman" panose="02020603050405020304" pitchFamily="18" charset="0"/>
                <a:cs typeface="Times New Roman" panose="02020603050405020304" pitchFamily="18" charset="0"/>
              </a:rPr>
              <a:t>, pp.266-274.</a:t>
            </a:r>
            <a:endParaRPr lang="en-US"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Matteucci</a:t>
            </a:r>
            <a:r>
              <a:rPr lang="en-GB" sz="1200" dirty="0">
                <a:latin typeface="Times New Roman" panose="02020603050405020304" pitchFamily="18" charset="0"/>
                <a:cs typeface="Times New Roman" panose="02020603050405020304" pitchFamily="18" charset="0"/>
              </a:rPr>
              <a:t>, V., 2020. How can the hospitality industry increase corporate value aligned with sustainable development goals? Case examples from Hilton, </a:t>
            </a:r>
            <a:r>
              <a:rPr lang="en-GB" sz="1200" dirty="0" err="1">
                <a:latin typeface="Times New Roman" panose="02020603050405020304" pitchFamily="18" charset="0"/>
                <a:cs typeface="Times New Roman" panose="02020603050405020304" pitchFamily="18" charset="0"/>
              </a:rPr>
              <a:t>Meliá</a:t>
            </a:r>
            <a:r>
              <a:rPr lang="en-GB" sz="1200" dirty="0">
                <a:latin typeface="Times New Roman" panose="02020603050405020304" pitchFamily="18" charset="0"/>
                <a:cs typeface="Times New Roman" panose="02020603050405020304" pitchFamily="18" charset="0"/>
              </a:rPr>
              <a:t> and Sun. </a:t>
            </a:r>
            <a:r>
              <a:rPr lang="en-GB" sz="1200" i="1" dirty="0">
                <a:latin typeface="Times New Roman" panose="02020603050405020304" pitchFamily="18" charset="0"/>
                <a:cs typeface="Times New Roman" panose="02020603050405020304" pitchFamily="18" charset="0"/>
              </a:rPr>
              <a:t>Worldwide Hospitality and Tourism Themes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12</a:t>
            </a:r>
            <a:r>
              <a:rPr lang="en-GB" sz="1200" dirty="0">
                <a:latin typeface="Times New Roman" panose="02020603050405020304" pitchFamily="18" charset="0"/>
                <a:cs typeface="Times New Roman" panose="02020603050405020304" pitchFamily="18" charset="0"/>
              </a:rPr>
              <a:t>(5), pp.509-523.</a:t>
            </a:r>
            <a:endParaRPr lang="en-US"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Reidhead</a:t>
            </a:r>
            <a:r>
              <a:rPr lang="en-GB" sz="1200" dirty="0">
                <a:latin typeface="Times New Roman" panose="02020603050405020304" pitchFamily="18" charset="0"/>
                <a:cs typeface="Times New Roman" panose="02020603050405020304" pitchFamily="18" charset="0"/>
              </a:rPr>
              <a:t>, C., 2020. Impact of organisational culture on employee satisfaction: A case of Hilton hotel, United Kingdom. </a:t>
            </a:r>
            <a:r>
              <a:rPr lang="en-GB" sz="1200" i="1" dirty="0">
                <a:latin typeface="Times New Roman" panose="02020603050405020304" pitchFamily="18" charset="0"/>
                <a:cs typeface="Times New Roman" panose="02020603050405020304" pitchFamily="18" charset="0"/>
              </a:rPr>
              <a:t>Journal of Economics and Business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a:t>
            </a:r>
            <a:r>
              <a:rPr lang="en-GB" sz="1200" dirty="0">
                <a:latin typeface="Times New Roman" panose="02020603050405020304" pitchFamily="18" charset="0"/>
                <a:cs typeface="Times New Roman" panose="02020603050405020304" pitchFamily="18" charset="0"/>
              </a:rPr>
              <a:t>(1).</a:t>
            </a:r>
            <a:endParaRPr lang="en-US"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Teng</a:t>
            </a:r>
            <a:r>
              <a:rPr lang="en-GB" sz="1200" dirty="0">
                <a:latin typeface="Times New Roman" panose="02020603050405020304" pitchFamily="18" charset="0"/>
                <a:cs typeface="Times New Roman" panose="02020603050405020304" pitchFamily="18" charset="0"/>
              </a:rPr>
              <a:t>, H.Y., 2019. Job crafting and customer service </a:t>
            </a:r>
            <a:r>
              <a:rPr lang="en-GB" sz="1200" dirty="0" err="1">
                <a:latin typeface="Times New Roman" panose="02020603050405020304" pitchFamily="18" charset="0"/>
                <a:cs typeface="Times New Roman" panose="02020603050405020304" pitchFamily="18" charset="0"/>
              </a:rPr>
              <a:t>behaviors</a:t>
            </a:r>
            <a:r>
              <a:rPr lang="en-GB" sz="1200" dirty="0">
                <a:latin typeface="Times New Roman" panose="02020603050405020304" pitchFamily="18" charset="0"/>
                <a:cs typeface="Times New Roman" panose="02020603050405020304" pitchFamily="18" charset="0"/>
              </a:rPr>
              <a:t> in the hospitality industry: Mediating effect of job passion. </a:t>
            </a:r>
            <a:r>
              <a:rPr lang="en-GB" sz="1200" i="1" dirty="0">
                <a:latin typeface="Times New Roman" panose="02020603050405020304" pitchFamily="18" charset="0"/>
                <a:cs typeface="Times New Roman" panose="02020603050405020304" pitchFamily="18" charset="0"/>
              </a:rPr>
              <a:t>International Journal of Hospitality Management</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81</a:t>
            </a:r>
            <a:r>
              <a:rPr lang="en-GB" sz="1200" dirty="0">
                <a:latin typeface="Times New Roman" panose="02020603050405020304" pitchFamily="18" charset="0"/>
                <a:cs typeface="Times New Roman" panose="02020603050405020304" pitchFamily="18" charset="0"/>
              </a:rPr>
              <a:t>, pp.34-42.</a:t>
            </a:r>
            <a:endParaRPr lang="en-US" sz="1200" dirty="0">
              <a:latin typeface="Times New Roman" panose="02020603050405020304" pitchFamily="18" charset="0"/>
              <a:cs typeface="Times New Roman" panose="02020603050405020304" pitchFamily="18" charset="0"/>
            </a:endParaRPr>
          </a:p>
          <a:p>
            <a:pPr algn="just"/>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66336793"/>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116</TotalTime>
  <Words>2400</Words>
  <Application>Microsoft Office PowerPoint</Application>
  <PresentationFormat>Widescreen</PresentationFormat>
  <Paragraphs>130</Paragraphs>
  <Slides>15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Symbol</vt:lpstr>
      <vt:lpstr>Times New Roman</vt:lpstr>
      <vt:lpstr>Trebuchet MS</vt:lpstr>
      <vt:lpstr>Berlin</vt:lpstr>
      <vt:lpstr>Hilton Cardiff Hotel</vt:lpstr>
      <vt:lpstr>Table of Contents</vt:lpstr>
      <vt:lpstr>Introduction </vt:lpstr>
      <vt:lpstr>Hilton Cardiff Hotel </vt:lpstr>
      <vt:lpstr>Importance of Hospitality </vt:lpstr>
      <vt:lpstr>Hilton Cardiff Hotel Targeted Consumers</vt:lpstr>
      <vt:lpstr>Role and Function of Guest Services in the Hospitality Industry </vt:lpstr>
      <vt:lpstr> Role and Function of Guest Services in the Hospitality Industry R </vt:lpstr>
      <vt:lpstr>Hilton Cardiff - Guest Services and Facilities </vt:lpstr>
      <vt:lpstr>Hilton Cardiff - Guest Services and Facilities</vt:lpstr>
      <vt:lpstr>Hilton Cardiff - Scope and Role and Guest Services </vt:lpstr>
      <vt:lpstr>Role of Hilton Cardiff in Exceeding Expectations </vt:lpstr>
      <vt:lpstr>Conclusion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Hilton Cardiff Hotel</dc:title>
  <dc:creator>Microsoft account</dc:creator>
  <cp:lastModifiedBy>Mirela-Mihaela Motohoi</cp:lastModifiedBy>
  <cp:revision>19</cp:revision>
  <dcterms:created xsi:type="dcterms:W3CDTF">2023-01-30T10:13:35Z</dcterms:created>
  <dcterms:modified xsi:type="dcterms:W3CDTF">2023-02-06T15:44:33Z</dcterms:modified>
</cp:coreProperties>
</file>