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tags/tag16.xml" ContentType="application/vnd.openxmlformats-officedocument.presentationml.tags+xml"/>
  <Override PartName="/ppt/notesSlides/notesSlide16.xml" ContentType="application/vnd.openxmlformats-officedocument.presentationml.notesSlide+xml"/>
  <Override PartName="/ppt/tags/tag17.xml" ContentType="application/vnd.openxmlformats-officedocument.presentationml.tags+xml"/>
  <Override PartName="/ppt/notesSlides/notesSlide17.xml" ContentType="application/vnd.openxmlformats-officedocument.presentationml.notesSlide+xml"/>
  <Override PartName="/ppt/tags/tag18.xml" ContentType="application/vnd.openxmlformats-officedocument.presentationml.tags+xml"/>
  <Override PartName="/ppt/notesSlides/notesSlide18.xml" ContentType="application/vnd.openxmlformats-officedocument.presentationml.notesSlide+xml"/>
  <Override PartName="/ppt/tags/tag19.xml" ContentType="application/vnd.openxmlformats-officedocument.presentationml.tags+xml"/>
  <Override PartName="/ppt/notesSlides/notesSlide19.xml" ContentType="application/vnd.openxmlformats-officedocument.presentationml.notesSlide+xml"/>
  <Override PartName="/ppt/tags/tag20.xml" ContentType="application/vnd.openxmlformats-officedocument.presentationml.tags+xml"/>
  <Override PartName="/ppt/notesSlides/notesSlide20.xml" ContentType="application/vnd.openxmlformats-officedocument.presentationml.notesSlide+xml"/>
  <Override PartName="/ppt/tags/tag21.xml" ContentType="application/vnd.openxmlformats-officedocument.presentationml.tags+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37"/>
  </p:notesMasterIdLst>
  <p:sldIdLst>
    <p:sldId id="292" r:id="rId9"/>
    <p:sldId id="294" r:id="rId10"/>
    <p:sldId id="295" r:id="rId11"/>
    <p:sldId id="484" r:id="rId12"/>
    <p:sldId id="418" r:id="rId13"/>
    <p:sldId id="500" r:id="rId14"/>
    <p:sldId id="531" r:id="rId15"/>
    <p:sldId id="546" r:id="rId16"/>
    <p:sldId id="509" r:id="rId17"/>
    <p:sldId id="547" r:id="rId18"/>
    <p:sldId id="548" r:id="rId19"/>
    <p:sldId id="549" r:id="rId20"/>
    <p:sldId id="550" r:id="rId21"/>
    <p:sldId id="532" r:id="rId22"/>
    <p:sldId id="551" r:id="rId23"/>
    <p:sldId id="552" r:id="rId24"/>
    <p:sldId id="553" r:id="rId25"/>
    <p:sldId id="554" r:id="rId26"/>
    <p:sldId id="555" r:id="rId27"/>
    <p:sldId id="533" r:id="rId28"/>
    <p:sldId id="556" r:id="rId29"/>
    <p:sldId id="557" r:id="rId30"/>
    <p:sldId id="558" r:id="rId31"/>
    <p:sldId id="559" r:id="rId32"/>
    <p:sldId id="560" r:id="rId33"/>
    <p:sldId id="561" r:id="rId34"/>
    <p:sldId id="562" r:id="rId35"/>
    <p:sldId id="460"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1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varScale="1">
        <p:scale>
          <a:sx n="86" d="100"/>
          <a:sy n="86" d="100"/>
        </p:scale>
        <p:origin x="267" y="5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3.xml"/><Relationship Id="rId34" Type="http://schemas.openxmlformats.org/officeDocument/2006/relationships/slide" Target="slides/slide26.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08/07/2021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16403470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40860352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26789473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28239841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6142753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26050075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32677245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10225352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5105767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21843026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929388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19939686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31185716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36898962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30074875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210495360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4947756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145884570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156069778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412310219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27</a:t>
            </a:fld>
            <a:endParaRPr lang="en-US" dirty="0"/>
          </a:p>
        </p:txBody>
      </p:sp>
    </p:spTree>
    <p:extLst>
      <p:ext uri="{BB962C8B-B14F-4D97-AF65-F5344CB8AC3E}">
        <p14:creationId xmlns:p14="http://schemas.microsoft.com/office/powerpoint/2010/main" val="6979861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7/8/2021</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s://www.netacad.com/courses/packet-tracer/introduction-packet-tracer" TargetMode="Externa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8" Type="http://schemas.openxmlformats.org/officeDocument/2006/relationships/image" Target="../media/image11.jpg"/><Relationship Id="rId13" Type="http://schemas.openxmlformats.org/officeDocument/2006/relationships/image" Target="../media/image16.jpg"/><Relationship Id="rId3" Type="http://schemas.openxmlformats.org/officeDocument/2006/relationships/notesSlide" Target="../notesSlides/notesSlide1.xml"/><Relationship Id="rId7" Type="http://schemas.openxmlformats.org/officeDocument/2006/relationships/image" Target="../media/image10.png"/><Relationship Id="rId12" Type="http://schemas.openxmlformats.org/officeDocument/2006/relationships/image" Target="../media/image15.jpeg"/><Relationship Id="rId2" Type="http://schemas.openxmlformats.org/officeDocument/2006/relationships/slideLayout" Target="../slideLayouts/slideLayout4.xml"/><Relationship Id="rId1" Type="http://schemas.openxmlformats.org/officeDocument/2006/relationships/tags" Target="../tags/tag1.xml"/><Relationship Id="rId6" Type="http://schemas.openxmlformats.org/officeDocument/2006/relationships/image" Target="../media/image9.pn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jpeg"/><Relationship Id="rId4" Type="http://schemas.openxmlformats.org/officeDocument/2006/relationships/image" Target="../media/image7.png"/><Relationship Id="rId9" Type="http://schemas.openxmlformats.org/officeDocument/2006/relationships/image" Target="../media/image12.jpe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tags" Target="../tags/tag2.xml"/><Relationship Id="rId6" Type="http://schemas.openxmlformats.org/officeDocument/2006/relationships/image" Target="../media/image16.jpg"/><Relationship Id="rId5" Type="http://schemas.openxmlformats.org/officeDocument/2006/relationships/image" Target="../media/image17.jpeg"/><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3.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4.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5.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tags" Target="../tags/tag6.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7.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tags" Target="../tags/tag8.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9.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4.xml"/><Relationship Id="rId1" Type="http://schemas.openxmlformats.org/officeDocument/2006/relationships/tags" Target="../tags/tag10.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4.xml"/><Relationship Id="rId1" Type="http://schemas.openxmlformats.org/officeDocument/2006/relationships/tags" Target="../tags/tag11.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4.xml"/><Relationship Id="rId1" Type="http://schemas.openxmlformats.org/officeDocument/2006/relationships/tags" Target="../tags/tag12.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4.xml"/><Relationship Id="rId1" Type="http://schemas.openxmlformats.org/officeDocument/2006/relationships/tags" Target="../tags/tag13.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4.xml"/><Relationship Id="rId1" Type="http://schemas.openxmlformats.org/officeDocument/2006/relationships/tags" Target="../tags/tag14.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tags" Target="../tags/tag15.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4.xml"/><Relationship Id="rId1" Type="http://schemas.openxmlformats.org/officeDocument/2006/relationships/tags" Target="../tags/tag16.xml"/><Relationship Id="rId4" Type="http://schemas.openxmlformats.org/officeDocument/2006/relationships/image" Target="../media/image18.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4.xml"/><Relationship Id="rId1" Type="http://schemas.openxmlformats.org/officeDocument/2006/relationships/tags" Target="../tags/tag17.xml"/><Relationship Id="rId5" Type="http://schemas.openxmlformats.org/officeDocument/2006/relationships/image" Target="../media/image20.png"/><Relationship Id="rId4" Type="http://schemas.openxmlformats.org/officeDocument/2006/relationships/image" Target="../media/image19.pn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4.xml"/><Relationship Id="rId1" Type="http://schemas.openxmlformats.org/officeDocument/2006/relationships/tags" Target="../tags/tag18.xml"/><Relationship Id="rId5" Type="http://schemas.openxmlformats.org/officeDocument/2006/relationships/image" Target="../media/image22.png"/><Relationship Id="rId4" Type="http://schemas.openxmlformats.org/officeDocument/2006/relationships/image" Target="../media/image21.pn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4.xml"/><Relationship Id="rId1" Type="http://schemas.openxmlformats.org/officeDocument/2006/relationships/tags" Target="../tags/tag19.xml"/><Relationship Id="rId4" Type="http://schemas.openxmlformats.org/officeDocument/2006/relationships/image" Target="../media/image23.pn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4.xml"/><Relationship Id="rId1" Type="http://schemas.openxmlformats.org/officeDocument/2006/relationships/tags" Target="../tags/tag20.xml"/><Relationship Id="rId4" Type="http://schemas.openxmlformats.org/officeDocument/2006/relationships/image" Target="../media/image24.pn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4.xml"/><Relationship Id="rId1" Type="http://schemas.openxmlformats.org/officeDocument/2006/relationships/tags" Target="../tags/tag2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2"/>
            <a:ext cx="5519242" cy="620978"/>
          </a:xfrm>
        </p:spPr>
        <p:txBody>
          <a:bodyPr/>
          <a:lstStyle/>
          <a:p>
            <a:r>
              <a:rPr lang="en-GB" sz="4000" b="1" i="1" dirty="0" smtClean="0">
                <a:effectLst>
                  <a:outerShdw blurRad="38100" dist="38100" dir="2700000" algn="tl">
                    <a:srgbClr val="000000">
                      <a:alpha val="43137"/>
                    </a:srgbClr>
                  </a:outerShdw>
                </a:effectLst>
              </a:rPr>
              <a:t>Protecting Data and </a:t>
            </a:r>
          </a:p>
          <a:p>
            <a:r>
              <a:rPr lang="en-GB" sz="4000" b="1" i="1" dirty="0" smtClean="0">
                <a:effectLst>
                  <a:outerShdw blurRad="38100" dist="38100" dir="2700000" algn="tl">
                    <a:srgbClr val="000000">
                      <a:alpha val="43137"/>
                    </a:srgbClr>
                  </a:outerShdw>
                </a:effectLst>
              </a:rPr>
              <a:t>Ensuring Integrity</a:t>
            </a:r>
          </a:p>
          <a:p>
            <a:r>
              <a:rPr lang="en-GB" sz="4000" b="1" i="1" dirty="0" smtClean="0">
                <a:effectLst>
                  <a:outerShdw blurRad="38100" dist="38100" dir="2700000" algn="tl">
                    <a:srgbClr val="000000">
                      <a:alpha val="43137"/>
                    </a:srgbClr>
                  </a:outerShdw>
                </a:effectLst>
              </a:rPr>
              <a:t>- An Art!!!</a:t>
            </a:r>
            <a:endParaRPr lang="en-GB" sz="4000" b="1" i="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smtClean="0"/>
          </a:p>
          <a:p>
            <a:endParaRPr lang="en-GB" dirty="0"/>
          </a:p>
          <a:p>
            <a:endParaRPr lang="en-GB" dirty="0" smtClean="0"/>
          </a:p>
          <a:p>
            <a:endParaRPr lang="en-GB" dirty="0" smtClean="0"/>
          </a:p>
          <a:p>
            <a:r>
              <a:rPr lang="en-GB" b="1" i="1" dirty="0"/>
              <a:t>Network and Cybersecurity </a:t>
            </a:r>
            <a:endParaRPr lang="en-GB" b="1" i="1" dirty="0" smtClean="0"/>
          </a:p>
          <a:p>
            <a:r>
              <a:rPr lang="en-GB" b="1" i="1" dirty="0" smtClean="0"/>
              <a:t>Essentials </a:t>
            </a:r>
            <a:r>
              <a:rPr lang="en-GB" i="1" dirty="0" smtClean="0"/>
              <a:t>(ACCA4024</a:t>
            </a:r>
            <a:r>
              <a:rPr lang="en-GB" i="1" dirty="0"/>
              <a:t>)</a:t>
            </a:r>
            <a:br>
              <a:rPr lang="en-GB" i="1" dirty="0"/>
            </a:br>
            <a:endParaRPr lang="en-GB" i="1" dirty="0" smtClean="0"/>
          </a:p>
          <a:p>
            <a:r>
              <a:rPr lang="en-GB" dirty="0" smtClean="0"/>
              <a:t>Applied Computing - WISA</a:t>
            </a:r>
            <a:endParaRPr lang="en-GB" dirty="0"/>
          </a:p>
        </p:txBody>
      </p:sp>
    </p:spTree>
    <p:extLst>
      <p:ext uri="{BB962C8B-B14F-4D97-AF65-F5344CB8AC3E}">
        <p14:creationId xmlns:p14="http://schemas.microsoft.com/office/powerpoint/2010/main" val="405960307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400801" y="901556"/>
            <a:ext cx="5791199" cy="4801314"/>
          </a:xfrm>
          <a:prstGeom prst="rect">
            <a:avLst/>
          </a:prstGeom>
        </p:spPr>
        <p:txBody>
          <a:bodyPr wrap="square">
            <a:spAutoFit/>
          </a:bodyPr>
          <a:lstStyle/>
          <a:p>
            <a:pPr algn="just"/>
            <a:r>
              <a:rPr lang="en-GB" sz="1600" i="1" dirty="0"/>
              <a:t>During our previous lectures, we discussed the concept of network, its entities (data, devices), metrics (bandwidth, throughput), roles (server, client/host) and </a:t>
            </a:r>
            <a:r>
              <a:rPr lang="en-GB" sz="1600" i="1" dirty="0" smtClean="0"/>
              <a:t>components, the </a:t>
            </a:r>
            <a:r>
              <a:rPr lang="en-GB" sz="1600" i="1" dirty="0"/>
              <a:t>importance of documenting </a:t>
            </a:r>
            <a:r>
              <a:rPr lang="en-GB" sz="1600" i="1" dirty="0" smtClean="0"/>
              <a:t>a network, </a:t>
            </a:r>
            <a:r>
              <a:rPr lang="en-US" sz="1600" i="1" dirty="0" smtClean="0">
                <a:solidFill>
                  <a:schemeClr val="tx1">
                    <a:lumMod val="50000"/>
                  </a:schemeClr>
                </a:solidFill>
              </a:rPr>
              <a:t>the </a:t>
            </a:r>
            <a:r>
              <a:rPr lang="en-US" sz="1600" i="1" dirty="0">
                <a:solidFill>
                  <a:schemeClr val="tx1">
                    <a:lumMod val="50000"/>
                  </a:schemeClr>
                </a:solidFill>
              </a:rPr>
              <a:t>different types of network cables used in a home </a:t>
            </a:r>
            <a:r>
              <a:rPr lang="en-US" sz="1600" i="1" dirty="0" smtClean="0">
                <a:solidFill>
                  <a:schemeClr val="tx1">
                    <a:lumMod val="50000"/>
                  </a:schemeClr>
                </a:solidFill>
              </a:rPr>
              <a:t>network, how network </a:t>
            </a:r>
            <a:r>
              <a:rPr lang="en-US" sz="1600" i="1" dirty="0">
                <a:solidFill>
                  <a:schemeClr val="tx1">
                    <a:lumMod val="50000"/>
                  </a:schemeClr>
                </a:solidFill>
              </a:rPr>
              <a:t>cables are very vital component which helps in establishing a successful </a:t>
            </a:r>
            <a:r>
              <a:rPr lang="en-US" sz="1600" i="1" dirty="0" smtClean="0">
                <a:solidFill>
                  <a:schemeClr val="tx1">
                    <a:lumMod val="50000"/>
                  </a:schemeClr>
                </a:solidFill>
              </a:rPr>
              <a:t>network, the </a:t>
            </a:r>
            <a:r>
              <a:rPr lang="en-US" sz="1600" i="1" dirty="0">
                <a:solidFill>
                  <a:schemeClr val="tx1">
                    <a:lumMod val="50000"/>
                  </a:schemeClr>
                </a:solidFill>
              </a:rPr>
              <a:t>need of standard protocols in a network and </a:t>
            </a:r>
            <a:r>
              <a:rPr lang="en-US" sz="1600" i="1" dirty="0" smtClean="0">
                <a:solidFill>
                  <a:schemeClr val="tx1">
                    <a:lumMod val="50000"/>
                  </a:schemeClr>
                </a:solidFill>
              </a:rPr>
              <a:t>the </a:t>
            </a:r>
            <a:r>
              <a:rPr lang="en-US" sz="1600" i="1" dirty="0">
                <a:solidFill>
                  <a:schemeClr val="tx1">
                    <a:lumMod val="50000"/>
                  </a:schemeClr>
                </a:solidFill>
              </a:rPr>
              <a:t>communication principles used with in the network.  </a:t>
            </a:r>
            <a:endParaRPr lang="en-US" sz="1600" i="1" dirty="0" smtClean="0">
              <a:solidFill>
                <a:schemeClr val="tx1">
                  <a:lumMod val="50000"/>
                </a:schemeClr>
              </a:solidFill>
            </a:endParaRPr>
          </a:p>
          <a:p>
            <a:pPr algn="just"/>
            <a:endParaRPr lang="en-US" sz="1600" i="1" dirty="0">
              <a:solidFill>
                <a:schemeClr val="tx1">
                  <a:lumMod val="50000"/>
                </a:schemeClr>
              </a:solidFill>
            </a:endParaRPr>
          </a:p>
          <a:p>
            <a:pPr algn="just"/>
            <a:r>
              <a:rPr lang="en-US" sz="1600" i="1" dirty="0" smtClean="0">
                <a:solidFill>
                  <a:schemeClr val="tx1">
                    <a:lumMod val="50000"/>
                  </a:schemeClr>
                </a:solidFill>
              </a:rPr>
              <a:t>After </a:t>
            </a:r>
            <a:r>
              <a:rPr lang="en-US" sz="1600" i="1" dirty="0">
                <a:solidFill>
                  <a:schemeClr val="tx1">
                    <a:lumMod val="50000"/>
                  </a:schemeClr>
                </a:solidFill>
              </a:rPr>
              <a:t>having a better understanding on the connecting components and the rules in establishing the communication, </a:t>
            </a:r>
            <a:r>
              <a:rPr lang="en-US" sz="1600" i="1" dirty="0" smtClean="0">
                <a:solidFill>
                  <a:schemeClr val="tx1">
                    <a:lumMod val="50000"/>
                  </a:schemeClr>
                </a:solidFill>
              </a:rPr>
              <a:t>the session elaborated the </a:t>
            </a:r>
            <a:r>
              <a:rPr lang="en-US" sz="1600" i="1" dirty="0">
                <a:solidFill>
                  <a:schemeClr val="tx1">
                    <a:lumMod val="50000"/>
                  </a:schemeClr>
                </a:solidFill>
              </a:rPr>
              <a:t>Ethernet </a:t>
            </a:r>
            <a:r>
              <a:rPr lang="en-US" sz="1600" i="1" dirty="0" smtClean="0">
                <a:solidFill>
                  <a:schemeClr val="tx1">
                    <a:lumMod val="50000"/>
                  </a:schemeClr>
                </a:solidFill>
              </a:rPr>
              <a:t>frame, the </a:t>
            </a:r>
            <a:r>
              <a:rPr lang="en-US" sz="1600" i="1" dirty="0">
                <a:solidFill>
                  <a:schemeClr val="tx1">
                    <a:lumMod val="50000"/>
                  </a:schemeClr>
                </a:solidFill>
              </a:rPr>
              <a:t>purpose of </a:t>
            </a:r>
            <a:r>
              <a:rPr lang="en-US" sz="1600" i="1" dirty="0" smtClean="0">
                <a:solidFill>
                  <a:schemeClr val="tx1">
                    <a:lumMod val="50000"/>
                  </a:schemeClr>
                </a:solidFill>
              </a:rPr>
              <a:t>routing, the </a:t>
            </a:r>
            <a:r>
              <a:rPr lang="en-US" sz="1600" i="1" dirty="0">
                <a:solidFill>
                  <a:schemeClr val="tx1">
                    <a:lumMod val="50000"/>
                  </a:schemeClr>
                </a:solidFill>
              </a:rPr>
              <a:t>purpose of logical addressing (IP </a:t>
            </a:r>
            <a:r>
              <a:rPr lang="en-US" sz="1600" i="1" dirty="0" smtClean="0">
                <a:solidFill>
                  <a:schemeClr val="tx1">
                    <a:lumMod val="50000"/>
                  </a:schemeClr>
                </a:solidFill>
              </a:rPr>
              <a:t>Address), How </a:t>
            </a:r>
            <a:r>
              <a:rPr lang="en-US" sz="1600" i="1" dirty="0">
                <a:solidFill>
                  <a:schemeClr val="tx1">
                    <a:lumMod val="50000"/>
                  </a:schemeClr>
                </a:solidFill>
              </a:rPr>
              <a:t>IP address are classified/ derived, how they are organized, how they are used </a:t>
            </a:r>
            <a:r>
              <a:rPr lang="en-US" sz="1600" i="1" dirty="0" err="1" smtClean="0">
                <a:solidFill>
                  <a:schemeClr val="tx1">
                    <a:lumMod val="50000"/>
                  </a:schemeClr>
                </a:solidFill>
              </a:rPr>
              <a:t>etc</a:t>
            </a:r>
            <a:r>
              <a:rPr lang="en-US" sz="1600" i="1" dirty="0" smtClean="0">
                <a:solidFill>
                  <a:schemeClr val="tx1">
                    <a:lumMod val="50000"/>
                  </a:schemeClr>
                </a:solidFill>
              </a:rPr>
              <a:t>, followed by the different </a:t>
            </a:r>
            <a:r>
              <a:rPr lang="en-US" sz="1600" i="1" dirty="0">
                <a:solidFill>
                  <a:schemeClr val="tx1">
                    <a:lumMod val="50000"/>
                  </a:schemeClr>
                </a:solidFill>
              </a:rPr>
              <a:t>methods of assigning IP addresses (static and </a:t>
            </a:r>
            <a:r>
              <a:rPr lang="en-US" sz="1600" i="1" dirty="0" smtClean="0">
                <a:solidFill>
                  <a:schemeClr val="tx1">
                    <a:lumMod val="50000"/>
                  </a:schemeClr>
                </a:solidFill>
              </a:rPr>
              <a:t>dynamic), the </a:t>
            </a:r>
            <a:r>
              <a:rPr lang="en-US" sz="1600" i="1" dirty="0">
                <a:solidFill>
                  <a:schemeClr val="tx1">
                    <a:lumMod val="50000"/>
                  </a:schemeClr>
                </a:solidFill>
              </a:rPr>
              <a:t>concept of NAT. Finally, the features of </a:t>
            </a:r>
            <a:r>
              <a:rPr lang="en-US" sz="1600" i="1" dirty="0" smtClean="0">
                <a:solidFill>
                  <a:schemeClr val="tx1">
                    <a:lumMod val="50000"/>
                  </a:schemeClr>
                </a:solidFill>
              </a:rPr>
              <a:t>IPv6. We also discussed </a:t>
            </a:r>
            <a:r>
              <a:rPr lang="en-US" sz="1600" i="1" dirty="0">
                <a:solidFill>
                  <a:schemeClr val="tx1">
                    <a:lumMod val="50000"/>
                  </a:schemeClr>
                </a:solidFill>
              </a:rPr>
              <a:t>TCP, UDP functions, Domain Name System and other services.</a:t>
            </a:r>
          </a:p>
          <a:p>
            <a:pPr algn="just"/>
            <a:endParaRPr lang="en-US" i="1" dirty="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153255" y="5907169"/>
            <a:ext cx="707013" cy="699398"/>
          </a:xfrm>
          <a:prstGeom prst="rect">
            <a:avLst/>
          </a:prstGeom>
          <a:noFill/>
          <a:ln>
            <a:noFill/>
          </a:ln>
        </p:spPr>
      </p:pic>
      <p:sp>
        <p:nvSpPr>
          <p:cNvPr id="3" name="Rectangle 2"/>
          <p:cNvSpPr/>
          <p:nvPr/>
        </p:nvSpPr>
        <p:spPr>
          <a:xfrm>
            <a:off x="151783" y="1769645"/>
            <a:ext cx="6129900" cy="2585323"/>
          </a:xfrm>
          <a:prstGeom prst="rect">
            <a:avLst/>
          </a:prstGeom>
        </p:spPr>
        <p:txBody>
          <a:bodyPr wrap="square">
            <a:spAutoFit/>
          </a:bodyPr>
          <a:lstStyle/>
          <a:p>
            <a:pPr fontAlgn="t"/>
            <a:r>
              <a:rPr lang="en-US" b="1" dirty="0" smtClean="0">
                <a:solidFill>
                  <a:schemeClr val="bg1"/>
                </a:solidFill>
              </a:rPr>
              <a:t>So far…</a:t>
            </a:r>
          </a:p>
          <a:p>
            <a:pPr marL="285750" indent="-285750" fontAlgn="t">
              <a:buFont typeface="Wingdings" panose="05000000000000000000" pitchFamily="2" charset="2"/>
              <a:buChar char="ü"/>
            </a:pPr>
            <a:r>
              <a:rPr lang="en-US" dirty="0" smtClean="0">
                <a:solidFill>
                  <a:schemeClr val="bg1"/>
                </a:solidFill>
              </a:rPr>
              <a:t>Network Types, Data Transmission</a:t>
            </a:r>
            <a:r>
              <a:rPr lang="en-GB" dirty="0" smtClean="0">
                <a:solidFill>
                  <a:schemeClr val="bg1"/>
                </a:solidFill>
              </a:rPr>
              <a:t>, </a:t>
            </a:r>
            <a:r>
              <a:rPr lang="en-US" dirty="0" smtClean="0">
                <a:solidFill>
                  <a:schemeClr val="bg1"/>
                </a:solidFill>
              </a:rPr>
              <a:t>Bandwidth &amp; Throughput</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Clients and </a:t>
            </a:r>
            <a:r>
              <a:rPr lang="en-US" dirty="0" smtClean="0">
                <a:solidFill>
                  <a:schemeClr val="bg1"/>
                </a:solidFill>
              </a:rPr>
              <a:t>Servers, Network Components, </a:t>
            </a:r>
            <a:r>
              <a:rPr lang="en-GB" dirty="0">
                <a:solidFill>
                  <a:schemeClr val="bg1"/>
                </a:solidFill>
              </a:rPr>
              <a:t>Cables</a:t>
            </a:r>
          </a:p>
          <a:p>
            <a:pPr marL="285750" indent="-285750" fontAlgn="t">
              <a:buFont typeface="Wingdings" panose="05000000000000000000" pitchFamily="2" charset="2"/>
              <a:buChar char="ü"/>
            </a:pPr>
            <a:r>
              <a:rPr lang="en-US" dirty="0" smtClean="0">
                <a:solidFill>
                  <a:schemeClr val="bg1"/>
                </a:solidFill>
              </a:rPr>
              <a:t>Physical and Logical Addressing, LAN, Ethernet, Wireless</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Network </a:t>
            </a:r>
            <a:r>
              <a:rPr lang="en-US" dirty="0" smtClean="0">
                <a:solidFill>
                  <a:schemeClr val="bg1"/>
                </a:solidFill>
              </a:rPr>
              <a:t>Documentation, </a:t>
            </a:r>
            <a:r>
              <a:rPr lang="en-GB" dirty="0" smtClean="0">
                <a:solidFill>
                  <a:schemeClr val="bg1"/>
                </a:solidFill>
              </a:rPr>
              <a:t>Communication Principles</a:t>
            </a:r>
          </a:p>
          <a:p>
            <a:pPr marL="285750" indent="-285750" fontAlgn="t">
              <a:buFont typeface="Wingdings" panose="05000000000000000000" pitchFamily="2" charset="2"/>
              <a:buChar char="ü"/>
            </a:pPr>
            <a:r>
              <a:rPr lang="en-GB" dirty="0" smtClean="0">
                <a:solidFill>
                  <a:schemeClr val="bg1"/>
                </a:solidFill>
              </a:rPr>
              <a:t>Routing, DHCPv4, Network </a:t>
            </a:r>
            <a:r>
              <a:rPr lang="en-GB" dirty="0">
                <a:solidFill>
                  <a:schemeClr val="bg1"/>
                </a:solidFill>
              </a:rPr>
              <a:t>Address Translation</a:t>
            </a:r>
          </a:p>
          <a:p>
            <a:pPr marL="285750" indent="-285750" fontAlgn="t">
              <a:buFont typeface="Wingdings" panose="05000000000000000000" pitchFamily="2" charset="2"/>
              <a:buChar char="ü"/>
            </a:pPr>
            <a:r>
              <a:rPr lang="en-GB" dirty="0">
                <a:solidFill>
                  <a:schemeClr val="bg1"/>
                </a:solidFill>
              </a:rPr>
              <a:t>TCP, UDP </a:t>
            </a:r>
            <a:r>
              <a:rPr lang="en-GB" dirty="0" smtClean="0">
                <a:solidFill>
                  <a:schemeClr val="bg1"/>
                </a:solidFill>
              </a:rPr>
              <a:t>Functions, DNS, Other Services</a:t>
            </a:r>
          </a:p>
          <a:p>
            <a:pPr marL="285750" indent="-285750" fontAlgn="t">
              <a:buFont typeface="Wingdings" panose="05000000000000000000" pitchFamily="2" charset="2"/>
              <a:buChar char="ü"/>
            </a:pPr>
            <a:r>
              <a:rPr lang="en-GB" dirty="0" smtClean="0">
                <a:solidFill>
                  <a:schemeClr val="bg1"/>
                </a:solidFill>
              </a:rPr>
              <a:t>Home network (Basics) Infrastructure and technologies</a:t>
            </a:r>
            <a:endParaRPr lang="en-GB" dirty="0">
              <a:solidFill>
                <a:schemeClr val="bg1"/>
              </a:solidFill>
            </a:endParaRPr>
          </a:p>
          <a:p>
            <a:pPr marL="285750" indent="-285750" fontAlgn="t">
              <a:buFont typeface="Wingdings" panose="05000000000000000000" pitchFamily="2" charset="2"/>
              <a:buChar char="ü"/>
            </a:pPr>
            <a:r>
              <a:rPr lang="en-GB" dirty="0" smtClean="0">
                <a:solidFill>
                  <a:schemeClr val="bg1"/>
                </a:solidFill>
              </a:rPr>
              <a:t>Beyond </a:t>
            </a:r>
            <a:r>
              <a:rPr lang="en-GB" dirty="0">
                <a:solidFill>
                  <a:schemeClr val="bg1"/>
                </a:solidFill>
              </a:rPr>
              <a:t>Home </a:t>
            </a:r>
            <a:r>
              <a:rPr lang="en-GB" dirty="0" smtClean="0">
                <a:solidFill>
                  <a:schemeClr val="bg1"/>
                </a:solidFill>
              </a:rPr>
              <a:t>Networks (ISP, Virtualization)</a:t>
            </a:r>
            <a:endParaRPr lang="en-GB" dirty="0">
              <a:solidFill>
                <a:schemeClr val="bg1"/>
              </a:solidFill>
            </a:endParaRPr>
          </a:p>
        </p:txBody>
      </p:sp>
    </p:spTree>
    <p:extLst>
      <p:ext uri="{BB962C8B-B14F-4D97-AF65-F5344CB8AC3E}">
        <p14:creationId xmlns:p14="http://schemas.microsoft.com/office/powerpoint/2010/main" val="322939823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467302" y="985638"/>
            <a:ext cx="5624945" cy="4801314"/>
          </a:xfrm>
          <a:prstGeom prst="rect">
            <a:avLst/>
          </a:prstGeom>
        </p:spPr>
        <p:txBody>
          <a:bodyPr wrap="square">
            <a:spAutoFit/>
          </a:bodyPr>
          <a:lstStyle/>
          <a:p>
            <a:pPr algn="just">
              <a:spcBef>
                <a:spcPts val="0"/>
              </a:spcBef>
            </a:pPr>
            <a:r>
              <a:rPr lang="en-US" i="1" dirty="0" smtClean="0">
                <a:solidFill>
                  <a:schemeClr val="tx1">
                    <a:lumMod val="50000"/>
                  </a:schemeClr>
                </a:solidFill>
              </a:rPr>
              <a:t>In continuation to </a:t>
            </a:r>
            <a:r>
              <a:rPr lang="en-US" i="1" dirty="0" smtClean="0">
                <a:solidFill>
                  <a:schemeClr val="tx1">
                    <a:lumMod val="50000"/>
                  </a:schemeClr>
                </a:solidFill>
              </a:rPr>
              <a:t>our previous </a:t>
            </a:r>
            <a:r>
              <a:rPr lang="en-US" i="1" dirty="0" smtClean="0">
                <a:solidFill>
                  <a:schemeClr val="tx1">
                    <a:lumMod val="50000"/>
                  </a:schemeClr>
                </a:solidFill>
              </a:rPr>
              <a:t>lectures, </a:t>
            </a:r>
            <a:r>
              <a:rPr lang="en-US" i="1" dirty="0" smtClean="0">
                <a:solidFill>
                  <a:schemeClr val="tx1">
                    <a:lumMod val="50000"/>
                  </a:schemeClr>
                </a:solidFill>
              </a:rPr>
              <a:t>so far we </a:t>
            </a:r>
            <a:r>
              <a:rPr lang="en-US" i="1" dirty="0" smtClean="0">
                <a:solidFill>
                  <a:schemeClr val="tx1">
                    <a:lumMod val="50000"/>
                  </a:schemeClr>
                </a:solidFill>
              </a:rPr>
              <a:t>discussed the requirements to build a home network, </a:t>
            </a:r>
            <a:r>
              <a:rPr lang="en-US" i="1" dirty="0" smtClean="0">
                <a:solidFill>
                  <a:schemeClr val="tx1">
                    <a:lumMod val="50000"/>
                  </a:schemeClr>
                </a:solidFill>
              </a:rPr>
              <a:t>its components </a:t>
            </a:r>
            <a:r>
              <a:rPr lang="en-US" i="1" dirty="0" smtClean="0">
                <a:solidFill>
                  <a:schemeClr val="tx1">
                    <a:lumMod val="50000"/>
                  </a:schemeClr>
                </a:solidFill>
              </a:rPr>
              <a:t>and technologies </a:t>
            </a:r>
            <a:r>
              <a:rPr lang="en-US" i="1" dirty="0" smtClean="0">
                <a:solidFill>
                  <a:schemeClr val="tx1">
                    <a:lumMod val="50000"/>
                  </a:schemeClr>
                </a:solidFill>
              </a:rPr>
              <a:t>describing </a:t>
            </a:r>
            <a:r>
              <a:rPr lang="en-US" i="1" dirty="0" smtClean="0">
                <a:solidFill>
                  <a:schemeClr val="tx1">
                    <a:lumMod val="50000"/>
                  </a:schemeClr>
                </a:solidFill>
              </a:rPr>
              <a:t>a home </a:t>
            </a:r>
            <a:r>
              <a:rPr lang="en-US" i="1" dirty="0" smtClean="0">
                <a:solidFill>
                  <a:schemeClr val="tx1">
                    <a:lumMod val="50000"/>
                  </a:schemeClr>
                </a:solidFill>
              </a:rPr>
              <a:t>network. </a:t>
            </a:r>
          </a:p>
          <a:p>
            <a:pPr algn="just">
              <a:spcBef>
                <a:spcPts val="0"/>
              </a:spcBef>
            </a:pPr>
            <a:r>
              <a:rPr lang="en-US" i="1" dirty="0" smtClean="0">
                <a:solidFill>
                  <a:schemeClr val="tx1">
                    <a:lumMod val="50000"/>
                  </a:schemeClr>
                </a:solidFill>
              </a:rPr>
              <a:t>We also tried to understand where </a:t>
            </a:r>
            <a:r>
              <a:rPr lang="en-US" i="1" dirty="0" smtClean="0">
                <a:solidFill>
                  <a:schemeClr val="tx1">
                    <a:lumMod val="50000"/>
                  </a:schemeClr>
                </a:solidFill>
              </a:rPr>
              <a:t>does the home network connects </a:t>
            </a:r>
            <a:r>
              <a:rPr lang="en-US" i="1" dirty="0" smtClean="0">
                <a:solidFill>
                  <a:schemeClr val="tx1">
                    <a:lumMod val="50000"/>
                  </a:schemeClr>
                </a:solidFill>
              </a:rPr>
              <a:t>to, by looking at the basic </a:t>
            </a:r>
            <a:r>
              <a:rPr lang="en-US" i="1" dirty="0" smtClean="0">
                <a:solidFill>
                  <a:schemeClr val="tx1">
                    <a:lumMod val="50000"/>
                  </a:schemeClr>
                </a:solidFill>
              </a:rPr>
              <a:t>ISP connectivity </a:t>
            </a:r>
            <a:r>
              <a:rPr lang="en-US" i="1" dirty="0" smtClean="0">
                <a:solidFill>
                  <a:schemeClr val="tx1">
                    <a:lumMod val="50000"/>
                  </a:schemeClr>
                </a:solidFill>
              </a:rPr>
              <a:t>options. </a:t>
            </a:r>
          </a:p>
          <a:p>
            <a:pPr algn="just">
              <a:spcBef>
                <a:spcPts val="0"/>
              </a:spcBef>
            </a:pPr>
            <a:r>
              <a:rPr lang="en-US" i="1" dirty="0" smtClean="0">
                <a:solidFill>
                  <a:schemeClr val="tx1">
                    <a:lumMod val="50000"/>
                  </a:schemeClr>
                </a:solidFill>
              </a:rPr>
              <a:t>We also moved forward to know </a:t>
            </a:r>
            <a:r>
              <a:rPr lang="en-US" i="1" dirty="0" smtClean="0">
                <a:solidFill>
                  <a:schemeClr val="tx1">
                    <a:lumMod val="50000"/>
                  </a:schemeClr>
                </a:solidFill>
              </a:rPr>
              <a:t>the </a:t>
            </a:r>
            <a:r>
              <a:rPr lang="en-US" i="1" dirty="0" smtClean="0">
                <a:solidFill>
                  <a:schemeClr val="tx1">
                    <a:lumMod val="50000"/>
                  </a:schemeClr>
                </a:solidFill>
              </a:rPr>
              <a:t>purpose and characteristics of network </a:t>
            </a:r>
            <a:r>
              <a:rPr lang="en-US" i="1" dirty="0" smtClean="0">
                <a:solidFill>
                  <a:schemeClr val="tx1">
                    <a:lumMod val="50000"/>
                  </a:schemeClr>
                </a:solidFill>
              </a:rPr>
              <a:t>virtualization. </a:t>
            </a:r>
          </a:p>
          <a:p>
            <a:pPr algn="just">
              <a:spcBef>
                <a:spcPts val="0"/>
              </a:spcBef>
            </a:pPr>
            <a:r>
              <a:rPr lang="en-US" i="1" dirty="0" smtClean="0">
                <a:solidFill>
                  <a:schemeClr val="tx1">
                    <a:lumMod val="50000"/>
                  </a:schemeClr>
                </a:solidFill>
              </a:rPr>
              <a:t>Focusing on security, </a:t>
            </a:r>
            <a:r>
              <a:rPr lang="en-US" i="1" dirty="0" smtClean="0">
                <a:solidFill>
                  <a:schemeClr val="tx1">
                    <a:lumMod val="50000"/>
                  </a:schemeClr>
                </a:solidFill>
              </a:rPr>
              <a:t>the </a:t>
            </a:r>
            <a:r>
              <a:rPr lang="en-US" i="1" dirty="0">
                <a:solidFill>
                  <a:schemeClr val="tx1">
                    <a:lumMod val="50000"/>
                  </a:schemeClr>
                </a:solidFill>
              </a:rPr>
              <a:t>different types of network security </a:t>
            </a:r>
            <a:r>
              <a:rPr lang="en-US" i="1" dirty="0" smtClean="0">
                <a:solidFill>
                  <a:schemeClr val="tx1">
                    <a:lumMod val="50000"/>
                  </a:schemeClr>
                </a:solidFill>
              </a:rPr>
              <a:t>threats</a:t>
            </a:r>
            <a:r>
              <a:rPr lang="en-US" i="1" dirty="0" smtClean="0">
                <a:solidFill>
                  <a:schemeClr val="tx1">
                    <a:lumMod val="50000"/>
                  </a:schemeClr>
                </a:solidFill>
              </a:rPr>
              <a:t>, </a:t>
            </a:r>
            <a:r>
              <a:rPr lang="en-US" i="1" dirty="0" smtClean="0">
                <a:solidFill>
                  <a:schemeClr val="tx1">
                    <a:lumMod val="50000"/>
                  </a:schemeClr>
                </a:solidFill>
              </a:rPr>
              <a:t>cyber-world</a:t>
            </a:r>
            <a:r>
              <a:rPr lang="en-US" i="1" dirty="0">
                <a:solidFill>
                  <a:schemeClr val="tx1">
                    <a:lumMod val="50000"/>
                  </a:schemeClr>
                </a:solidFill>
              </a:rPr>
              <a:t>, cyber </a:t>
            </a:r>
            <a:r>
              <a:rPr lang="en-US" i="1" dirty="0" smtClean="0">
                <a:solidFill>
                  <a:schemeClr val="tx1">
                    <a:lumMod val="50000"/>
                  </a:schemeClr>
                </a:solidFill>
              </a:rPr>
              <a:t>criminals, cybersecurity specialists and </a:t>
            </a:r>
            <a:r>
              <a:rPr lang="en-US" i="1" dirty="0">
                <a:solidFill>
                  <a:schemeClr val="tx1">
                    <a:lumMod val="50000"/>
                  </a:schemeClr>
                </a:solidFill>
              </a:rPr>
              <a:t>t</a:t>
            </a:r>
            <a:r>
              <a:rPr lang="en-US" i="1" dirty="0" smtClean="0">
                <a:solidFill>
                  <a:schemeClr val="tx1">
                    <a:lumMod val="50000"/>
                  </a:schemeClr>
                </a:solidFill>
              </a:rPr>
              <a:t>he </a:t>
            </a:r>
            <a:r>
              <a:rPr lang="en-US" i="1" dirty="0">
                <a:solidFill>
                  <a:schemeClr val="tx1">
                    <a:lumMod val="50000"/>
                  </a:schemeClr>
                </a:solidFill>
              </a:rPr>
              <a:t>threats that affect individuals, and </a:t>
            </a:r>
            <a:r>
              <a:rPr lang="en-US" i="1" dirty="0" smtClean="0">
                <a:solidFill>
                  <a:schemeClr val="tx1">
                    <a:lumMod val="50000"/>
                  </a:schemeClr>
                </a:solidFill>
              </a:rPr>
              <a:t>organizations was overviewed.</a:t>
            </a:r>
            <a:endParaRPr lang="en-US" i="1" dirty="0">
              <a:solidFill>
                <a:schemeClr val="tx1">
                  <a:lumMod val="50000"/>
                </a:schemeClr>
              </a:solidFill>
            </a:endParaRPr>
          </a:p>
          <a:p>
            <a:pPr algn="just">
              <a:spcBef>
                <a:spcPts val="0"/>
              </a:spcBef>
            </a:pPr>
            <a:r>
              <a:rPr lang="en-US" i="1" dirty="0" smtClean="0">
                <a:solidFill>
                  <a:schemeClr val="tx1">
                    <a:lumMod val="50000"/>
                  </a:schemeClr>
                </a:solidFill>
              </a:rPr>
              <a:t>Following </a:t>
            </a:r>
            <a:r>
              <a:rPr lang="en-US" i="1" dirty="0" smtClean="0">
                <a:solidFill>
                  <a:schemeClr val="tx1">
                    <a:lumMod val="50000"/>
                  </a:schemeClr>
                </a:solidFill>
              </a:rPr>
              <a:t>that, we discussed the </a:t>
            </a:r>
            <a:r>
              <a:rPr lang="en-US" i="1" dirty="0">
                <a:solidFill>
                  <a:schemeClr val="tx1">
                    <a:lumMod val="50000"/>
                  </a:schemeClr>
                </a:solidFill>
              </a:rPr>
              <a:t>different </a:t>
            </a:r>
            <a:r>
              <a:rPr lang="en-US" i="1" dirty="0" smtClean="0">
                <a:solidFill>
                  <a:schemeClr val="tx1">
                    <a:lumMod val="50000"/>
                  </a:schemeClr>
                </a:solidFill>
              </a:rPr>
              <a:t>frameworks </a:t>
            </a:r>
            <a:r>
              <a:rPr lang="en-US" i="1" dirty="0">
                <a:solidFill>
                  <a:schemeClr val="tx1">
                    <a:lumMod val="50000"/>
                  </a:schemeClr>
                </a:solidFill>
              </a:rPr>
              <a:t>referred to </a:t>
            </a:r>
            <a:r>
              <a:rPr lang="en-US" i="1" dirty="0" smtClean="0">
                <a:solidFill>
                  <a:schemeClr val="tx1">
                    <a:lumMod val="50000"/>
                  </a:schemeClr>
                </a:solidFill>
              </a:rPr>
              <a:t>cybersecurity, states of data, data storage, and countermeasures for </a:t>
            </a:r>
            <a:r>
              <a:rPr lang="en-US" i="1" dirty="0" smtClean="0">
                <a:solidFill>
                  <a:schemeClr val="tx1">
                    <a:lumMod val="50000"/>
                  </a:schemeClr>
                </a:solidFill>
              </a:rPr>
              <a:t>cybersecurity along with the tactics, techniques and procedures followed in Cyber world in mitigating the threats. </a:t>
            </a:r>
            <a:endParaRPr lang="en-US" i="1" dirty="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6" name="Rectangle 5"/>
          <p:cNvSpPr/>
          <p:nvPr/>
        </p:nvSpPr>
        <p:spPr>
          <a:xfrm>
            <a:off x="139877" y="1164709"/>
            <a:ext cx="5619792" cy="3970318"/>
          </a:xfrm>
          <a:prstGeom prst="rect">
            <a:avLst/>
          </a:prstGeom>
        </p:spPr>
        <p:txBody>
          <a:bodyPr wrap="square">
            <a:spAutoFit/>
          </a:bodyPr>
          <a:lstStyle/>
          <a:p>
            <a:pPr fontAlgn="t"/>
            <a:r>
              <a:rPr lang="en-US" b="1" dirty="0" smtClean="0">
                <a:solidFill>
                  <a:schemeClr val="bg1"/>
                </a:solidFill>
              </a:rPr>
              <a:t>So far…</a:t>
            </a:r>
          </a:p>
          <a:p>
            <a:pPr marL="285750" indent="-285750" fontAlgn="t">
              <a:buFont typeface="Wingdings" panose="05000000000000000000" pitchFamily="2" charset="2"/>
              <a:buChar char="ü"/>
            </a:pPr>
            <a:r>
              <a:rPr lang="en-GB" dirty="0" smtClean="0">
                <a:solidFill>
                  <a:schemeClr val="bg1"/>
                </a:solidFill>
              </a:rPr>
              <a:t>Security </a:t>
            </a:r>
            <a:r>
              <a:rPr lang="en-GB" dirty="0">
                <a:solidFill>
                  <a:schemeClr val="bg1"/>
                </a:solidFill>
              </a:rPr>
              <a:t>aspects of network</a:t>
            </a:r>
          </a:p>
          <a:p>
            <a:pPr marL="285750" indent="-285750" fontAlgn="t">
              <a:buFont typeface="Wingdings" panose="05000000000000000000" pitchFamily="2" charset="2"/>
              <a:buChar char="ü"/>
            </a:pPr>
            <a:r>
              <a:rPr lang="en-GB" b="1" dirty="0">
                <a:solidFill>
                  <a:schemeClr val="bg1"/>
                </a:solidFill>
              </a:rPr>
              <a:t>The Cybersecurity World</a:t>
            </a:r>
          </a:p>
          <a:p>
            <a:pPr marL="742950" lvl="1" indent="-285750" fontAlgn="t">
              <a:buFont typeface="Wingdings" panose="05000000000000000000" pitchFamily="2" charset="2"/>
              <a:buChar char="ü"/>
            </a:pPr>
            <a:r>
              <a:rPr lang="en-GB" dirty="0">
                <a:solidFill>
                  <a:schemeClr val="bg1"/>
                </a:solidFill>
              </a:rPr>
              <a:t>Cyber </a:t>
            </a:r>
            <a:r>
              <a:rPr lang="en-GB" dirty="0" smtClean="0">
                <a:solidFill>
                  <a:schemeClr val="bg1"/>
                </a:solidFill>
              </a:rPr>
              <a:t>Criminals, Specialists and Threats</a:t>
            </a:r>
            <a:endParaRPr lang="en-GB" dirty="0" smtClean="0">
              <a:solidFill>
                <a:schemeClr val="bg1"/>
              </a:solidFill>
            </a:endParaRPr>
          </a:p>
          <a:p>
            <a:pPr marL="285750" indent="-285750" fontAlgn="t">
              <a:buFont typeface="Wingdings" panose="05000000000000000000" pitchFamily="2" charset="2"/>
              <a:buChar char="ü"/>
            </a:pPr>
            <a:r>
              <a:rPr lang="en-GB" b="1" dirty="0">
                <a:solidFill>
                  <a:schemeClr val="bg1"/>
                </a:solidFill>
              </a:rPr>
              <a:t>The Cybersecurity Cube</a:t>
            </a:r>
          </a:p>
          <a:p>
            <a:pPr marL="742950" lvl="1" indent="-285750" fontAlgn="t">
              <a:buFont typeface="Wingdings" panose="05000000000000000000" pitchFamily="2" charset="2"/>
              <a:buChar char="ü"/>
            </a:pPr>
            <a:r>
              <a:rPr lang="en-GB" dirty="0">
                <a:solidFill>
                  <a:schemeClr val="bg1"/>
                </a:solidFill>
              </a:rPr>
              <a:t>CIA </a:t>
            </a:r>
            <a:r>
              <a:rPr lang="en-GB" dirty="0" smtClean="0">
                <a:solidFill>
                  <a:schemeClr val="bg1"/>
                </a:solidFill>
              </a:rPr>
              <a:t>Triad, States </a:t>
            </a:r>
            <a:r>
              <a:rPr lang="en-GB" dirty="0">
                <a:solidFill>
                  <a:schemeClr val="bg1"/>
                </a:solidFill>
              </a:rPr>
              <a:t>of </a:t>
            </a:r>
            <a:r>
              <a:rPr lang="en-GB" dirty="0" smtClean="0">
                <a:solidFill>
                  <a:schemeClr val="bg1"/>
                </a:solidFill>
              </a:rPr>
              <a:t>Data and Countermeasures</a:t>
            </a:r>
            <a:endParaRPr lang="en-GB" dirty="0">
              <a:solidFill>
                <a:schemeClr val="bg1"/>
              </a:solidFill>
            </a:endParaRPr>
          </a:p>
          <a:p>
            <a:pPr marL="285750" indent="-285750" fontAlgn="t">
              <a:buFont typeface="Wingdings" panose="05000000000000000000" pitchFamily="2" charset="2"/>
              <a:buChar char="ü"/>
            </a:pPr>
            <a:r>
              <a:rPr lang="en-GB" b="1" dirty="0">
                <a:solidFill>
                  <a:schemeClr val="bg1"/>
                </a:solidFill>
              </a:rPr>
              <a:t>IT Security Management </a:t>
            </a:r>
            <a:r>
              <a:rPr lang="en-GB" b="1" dirty="0" smtClean="0">
                <a:solidFill>
                  <a:schemeClr val="bg1"/>
                </a:solidFill>
              </a:rPr>
              <a:t>Framework</a:t>
            </a:r>
          </a:p>
          <a:p>
            <a:pPr marL="285750" indent="-285750" fontAlgn="t">
              <a:buFont typeface="Wingdings" panose="05000000000000000000" pitchFamily="2" charset="2"/>
              <a:buChar char="ü"/>
            </a:pPr>
            <a:r>
              <a:rPr lang="en-GB" b="1" dirty="0" smtClean="0">
                <a:solidFill>
                  <a:schemeClr val="bg1"/>
                </a:solidFill>
              </a:rPr>
              <a:t>Deception: Tactics</a:t>
            </a:r>
            <a:r>
              <a:rPr lang="en-GB" b="1" dirty="0">
                <a:solidFill>
                  <a:schemeClr val="bg1"/>
                </a:solidFill>
              </a:rPr>
              <a:t>, </a:t>
            </a:r>
            <a:r>
              <a:rPr lang="en-GB" b="1" dirty="0" smtClean="0">
                <a:solidFill>
                  <a:schemeClr val="bg1"/>
                </a:solidFill>
              </a:rPr>
              <a:t>Techniques </a:t>
            </a:r>
            <a:r>
              <a:rPr lang="en-GB" b="1" dirty="0">
                <a:solidFill>
                  <a:schemeClr val="bg1"/>
                </a:solidFill>
              </a:rPr>
              <a:t>and </a:t>
            </a:r>
            <a:r>
              <a:rPr lang="en-GB" b="1" dirty="0" smtClean="0">
                <a:solidFill>
                  <a:schemeClr val="bg1"/>
                </a:solidFill>
              </a:rPr>
              <a:t>Procedures </a:t>
            </a:r>
          </a:p>
          <a:p>
            <a:pPr marL="742950" lvl="1" indent="-285750" fontAlgn="t">
              <a:buFont typeface="Wingdings" panose="05000000000000000000" pitchFamily="2" charset="2"/>
              <a:buChar char="ü"/>
            </a:pPr>
            <a:r>
              <a:rPr lang="en-GB" b="1" dirty="0" smtClean="0">
                <a:solidFill>
                  <a:schemeClr val="bg1"/>
                </a:solidFill>
              </a:rPr>
              <a:t>Malwares</a:t>
            </a:r>
          </a:p>
          <a:p>
            <a:pPr marL="742950" lvl="1" indent="-285750" fontAlgn="t">
              <a:buFont typeface="Wingdings" panose="05000000000000000000" pitchFamily="2" charset="2"/>
              <a:buChar char="ü"/>
            </a:pPr>
            <a:r>
              <a:rPr lang="en-GB" b="1" dirty="0" smtClean="0">
                <a:solidFill>
                  <a:schemeClr val="bg1"/>
                </a:solidFill>
              </a:rPr>
              <a:t>Methods</a:t>
            </a:r>
          </a:p>
          <a:p>
            <a:pPr marL="742950" lvl="1" indent="-285750" fontAlgn="t">
              <a:buFont typeface="Wingdings" panose="05000000000000000000" pitchFamily="2" charset="2"/>
              <a:buChar char="ü"/>
            </a:pPr>
            <a:r>
              <a:rPr lang="en-GB" b="1" dirty="0" smtClean="0">
                <a:solidFill>
                  <a:schemeClr val="bg1"/>
                </a:solidFill>
              </a:rPr>
              <a:t>Attacks</a:t>
            </a:r>
          </a:p>
          <a:p>
            <a:pPr marL="742950" lvl="1" indent="-285750" fontAlgn="t">
              <a:buFont typeface="Wingdings" panose="05000000000000000000" pitchFamily="2" charset="2"/>
              <a:buChar char="ü"/>
            </a:pPr>
            <a:r>
              <a:rPr lang="en-GB" b="1" dirty="0" smtClean="0">
                <a:solidFill>
                  <a:schemeClr val="bg1"/>
                </a:solidFill>
              </a:rPr>
              <a:t>Defense</a:t>
            </a:r>
            <a:endParaRPr lang="en-GB" b="1" dirty="0">
              <a:solidFill>
                <a:schemeClr val="bg1"/>
              </a:solidFill>
            </a:endParaRPr>
          </a:p>
          <a:p>
            <a:pPr marL="285750" indent="-285750" fontAlgn="t">
              <a:buFont typeface="Wingdings" panose="05000000000000000000" pitchFamily="2" charset="2"/>
              <a:buChar char="ü"/>
            </a:pPr>
            <a:endParaRPr lang="en-GB" dirty="0">
              <a:solidFill>
                <a:schemeClr val="bg1"/>
              </a:solidFill>
            </a:endParaRPr>
          </a:p>
          <a:p>
            <a:pPr marL="285750" indent="-285750" fontAlgn="t">
              <a:buFont typeface="Wingdings" panose="05000000000000000000" pitchFamily="2" charset="2"/>
              <a:buChar char="ü"/>
            </a:pPr>
            <a:endParaRPr lang="en-GB" dirty="0">
              <a:solidFill>
                <a:schemeClr val="bg1"/>
              </a:solidFill>
            </a:endParaRPr>
          </a:p>
        </p:txBody>
      </p:sp>
      <p:sp>
        <p:nvSpPr>
          <p:cNvPr id="7" name="Rectangle 6"/>
          <p:cNvSpPr/>
          <p:nvPr/>
        </p:nvSpPr>
        <p:spPr>
          <a:xfrm>
            <a:off x="284131" y="4534862"/>
            <a:ext cx="5475538" cy="646331"/>
          </a:xfrm>
          <a:prstGeom prst="rect">
            <a:avLst/>
          </a:prstGeom>
        </p:spPr>
        <p:txBody>
          <a:bodyPr wrap="none">
            <a:spAutoFit/>
          </a:bodyPr>
          <a:lstStyle/>
          <a:p>
            <a:pPr algn="ctr" fontAlgn="t"/>
            <a:r>
              <a:rPr lang="en-US" b="1" i="1" dirty="0" smtClean="0">
                <a:solidFill>
                  <a:schemeClr val="accent6"/>
                </a:solidFill>
                <a:effectLst>
                  <a:outerShdw blurRad="38100" dist="38100" dir="2700000" algn="tl">
                    <a:srgbClr val="000000">
                      <a:alpha val="43137"/>
                    </a:srgbClr>
                  </a:outerShdw>
                </a:effectLst>
              </a:rPr>
              <a:t>I hope, you are clear with the concepts discussed so far.</a:t>
            </a:r>
          </a:p>
          <a:p>
            <a:pPr algn="ctr" fontAlgn="t"/>
            <a:r>
              <a:rPr lang="en-US" b="1" i="1" dirty="0" smtClean="0">
                <a:solidFill>
                  <a:schemeClr val="accent6"/>
                </a:solidFill>
                <a:effectLst>
                  <a:outerShdw blurRad="38100" dist="38100" dir="2700000" algn="tl">
                    <a:srgbClr val="000000">
                      <a:alpha val="43137"/>
                    </a:srgbClr>
                  </a:outerShdw>
                </a:effectLst>
              </a:rPr>
              <a:t>Any questions?</a:t>
            </a:r>
            <a:endParaRPr lang="en-US" b="1" i="1" dirty="0">
              <a:solidFill>
                <a:schemeClr val="accent6"/>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82898960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1694915"/>
            <a:ext cx="5152571" cy="2308324"/>
          </a:xfrm>
          <a:prstGeom prst="rect">
            <a:avLst/>
          </a:prstGeom>
        </p:spPr>
        <p:txBody>
          <a:bodyPr wrap="square">
            <a:spAutoFit/>
          </a:bodyPr>
          <a:lstStyle/>
          <a:p>
            <a:pPr algn="just">
              <a:spcBef>
                <a:spcPts val="0"/>
              </a:spcBef>
            </a:pPr>
            <a:r>
              <a:rPr lang="en-US" i="1" dirty="0" smtClean="0">
                <a:solidFill>
                  <a:srgbClr val="FF0000"/>
                </a:solidFill>
              </a:rPr>
              <a:t>So far Tutorial session: Sign up to Introduction to Packet Tracer Course, Download the latest packet tracer file, Install and complete a simple activity. Simultaneously, complete the 10 hours independent learning and get your certificate/ digital badge.</a:t>
            </a:r>
          </a:p>
          <a:p>
            <a:pPr algn="just">
              <a:spcBef>
                <a:spcPts val="0"/>
              </a:spcBef>
            </a:pPr>
            <a:endParaRPr lang="en-US" i="1" dirty="0">
              <a:solidFill>
                <a:srgbClr val="FF0000"/>
              </a:solidFill>
            </a:endParaRPr>
          </a:p>
          <a:p>
            <a:pPr algn="just">
              <a:spcBef>
                <a:spcPts val="0"/>
              </a:spcBef>
            </a:pPr>
            <a:r>
              <a:rPr lang="en-US" i="1" dirty="0" smtClean="0">
                <a:solidFill>
                  <a:srgbClr val="FF0000"/>
                </a:solidFill>
                <a:hlinkClick r:id="rId2"/>
              </a:rPr>
              <a:t>https</a:t>
            </a:r>
            <a:r>
              <a:rPr lang="en-US" i="1" dirty="0">
                <a:solidFill>
                  <a:srgbClr val="FF0000"/>
                </a:solidFill>
                <a:hlinkClick r:id="rId2"/>
              </a:rPr>
              <a:t>://</a:t>
            </a:r>
            <a:r>
              <a:rPr lang="en-US" i="1" dirty="0" smtClean="0">
                <a:solidFill>
                  <a:srgbClr val="FF0000"/>
                </a:solidFill>
                <a:hlinkClick r:id="rId2"/>
              </a:rPr>
              <a:t>www.netacad.com/courses/packet-tracer/introduction-packet-tracer</a:t>
            </a:r>
            <a:endParaRPr lang="en-US" i="1" dirty="0" smtClean="0">
              <a:solidFill>
                <a:srgbClr val="FF0000"/>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0" y="954615"/>
            <a:ext cx="5769033" cy="4801314"/>
          </a:xfrm>
          <a:prstGeom prst="rect">
            <a:avLst/>
          </a:prstGeom>
        </p:spPr>
        <p:txBody>
          <a:bodyPr wrap="square">
            <a:spAutoFit/>
          </a:bodyPr>
          <a:lstStyle/>
          <a:p>
            <a:pPr fontAlgn="t"/>
            <a:r>
              <a:rPr lang="en-US" b="1" dirty="0" smtClean="0">
                <a:solidFill>
                  <a:schemeClr val="bg1"/>
                </a:solidFill>
              </a:rPr>
              <a:t>Labs Checkpoint</a:t>
            </a:r>
          </a:p>
          <a:p>
            <a:pPr marL="285750" indent="-285750" fontAlgn="t">
              <a:buFont typeface="Wingdings" panose="05000000000000000000" pitchFamily="2" charset="2"/>
              <a:buChar char="ü"/>
            </a:pPr>
            <a:r>
              <a:rPr lang="en-GB" dirty="0" smtClean="0">
                <a:solidFill>
                  <a:schemeClr val="bg1"/>
                </a:solidFill>
              </a:rPr>
              <a:t>Install Packet Tracer 8.0 and c</a:t>
            </a:r>
            <a:r>
              <a:rPr lang="en-US" dirty="0" err="1" smtClean="0">
                <a:solidFill>
                  <a:schemeClr val="bg1"/>
                </a:solidFill>
              </a:rPr>
              <a:t>omplete</a:t>
            </a:r>
            <a:r>
              <a:rPr lang="en-US" dirty="0" smtClean="0">
                <a:solidFill>
                  <a:schemeClr val="bg1"/>
                </a:solidFill>
              </a:rPr>
              <a:t> the Introduction to Packet Tracer Course via Cisco Networking Academy</a:t>
            </a:r>
          </a:p>
          <a:p>
            <a:pPr marL="285750" indent="-285750" fontAlgn="t">
              <a:buFont typeface="Wingdings" panose="05000000000000000000" pitchFamily="2" charset="2"/>
              <a:buChar char="ü"/>
            </a:pPr>
            <a:r>
              <a:rPr lang="en-GB" dirty="0" smtClean="0">
                <a:solidFill>
                  <a:schemeClr val="bg1"/>
                </a:solidFill>
              </a:rPr>
              <a:t>Design </a:t>
            </a:r>
            <a:r>
              <a:rPr lang="en-GB" dirty="0">
                <a:solidFill>
                  <a:schemeClr val="bg1"/>
                </a:solidFill>
              </a:rPr>
              <a:t>and Connect a Simple Network and determine IP </a:t>
            </a:r>
            <a:r>
              <a:rPr lang="en-GB" dirty="0" smtClean="0">
                <a:solidFill>
                  <a:schemeClr val="bg1"/>
                </a:solidFill>
              </a:rPr>
              <a:t>Address, </a:t>
            </a:r>
            <a:r>
              <a:rPr lang="en-US" dirty="0" smtClean="0">
                <a:solidFill>
                  <a:schemeClr val="bg1"/>
                </a:solidFill>
              </a:rPr>
              <a:t>Analyze </a:t>
            </a:r>
            <a:r>
              <a:rPr lang="en-US" dirty="0">
                <a:solidFill>
                  <a:schemeClr val="bg1"/>
                </a:solidFill>
              </a:rPr>
              <a:t>MAC </a:t>
            </a:r>
            <a:r>
              <a:rPr lang="en-US" dirty="0" smtClean="0">
                <a:solidFill>
                  <a:schemeClr val="bg1"/>
                </a:solidFill>
              </a:rPr>
              <a:t>Address</a:t>
            </a:r>
          </a:p>
          <a:p>
            <a:pPr marL="285750" indent="-285750" fontAlgn="t">
              <a:buFont typeface="Wingdings" panose="05000000000000000000" pitchFamily="2" charset="2"/>
              <a:buChar char="ü"/>
            </a:pPr>
            <a:r>
              <a:rPr lang="en-US" dirty="0" smtClean="0">
                <a:solidFill>
                  <a:schemeClr val="bg1"/>
                </a:solidFill>
              </a:rPr>
              <a:t>Analyze Wired </a:t>
            </a:r>
            <a:r>
              <a:rPr lang="en-US" dirty="0">
                <a:solidFill>
                  <a:schemeClr val="bg1"/>
                </a:solidFill>
              </a:rPr>
              <a:t>and Wireless Network Connection and </a:t>
            </a:r>
            <a:r>
              <a:rPr lang="en-US" dirty="0" smtClean="0">
                <a:solidFill>
                  <a:schemeClr val="bg1"/>
                </a:solidFill>
              </a:rPr>
              <a:t>Analyze Network Connectivity. </a:t>
            </a:r>
            <a:r>
              <a:rPr lang="en-US" dirty="0">
                <a:solidFill>
                  <a:schemeClr val="bg1"/>
                </a:solidFill>
              </a:rPr>
              <a:t>(</a:t>
            </a:r>
            <a:r>
              <a:rPr lang="en-US" dirty="0" smtClean="0">
                <a:solidFill>
                  <a:schemeClr val="bg1"/>
                </a:solidFill>
              </a:rPr>
              <a:t>Address </a:t>
            </a:r>
            <a:r>
              <a:rPr lang="en-US" dirty="0">
                <a:solidFill>
                  <a:schemeClr val="bg1"/>
                </a:solidFill>
              </a:rPr>
              <a:t>resolution protocol (ARP</a:t>
            </a:r>
            <a:r>
              <a:rPr lang="en-US" dirty="0" smtClean="0">
                <a:solidFill>
                  <a:schemeClr val="bg1"/>
                </a:solidFill>
              </a:rPr>
              <a:t>), PING (ICMP), TRACERT).</a:t>
            </a:r>
          </a:p>
          <a:p>
            <a:pPr marL="285750" indent="-285750" algn="just">
              <a:spcBef>
                <a:spcPts val="0"/>
              </a:spcBef>
              <a:buFont typeface="Wingdings" panose="05000000000000000000" pitchFamily="2" charset="2"/>
              <a:buChar char="ü"/>
            </a:pPr>
            <a:r>
              <a:rPr lang="en-US" dirty="0" smtClean="0">
                <a:solidFill>
                  <a:schemeClr val="bg1"/>
                </a:solidFill>
              </a:rPr>
              <a:t>Understand</a:t>
            </a:r>
            <a:r>
              <a:rPr lang="en-US" dirty="0">
                <a:solidFill>
                  <a:schemeClr val="bg1"/>
                </a:solidFill>
              </a:rPr>
              <a:t>, calculate and apply IPv4 address in a hybrid network (Wired and Wireless)</a:t>
            </a:r>
          </a:p>
          <a:p>
            <a:pPr marL="285750" indent="-285750" algn="just">
              <a:spcBef>
                <a:spcPts val="0"/>
              </a:spcBef>
              <a:buFont typeface="Wingdings" panose="05000000000000000000" pitchFamily="2" charset="2"/>
              <a:buChar char="ü"/>
            </a:pPr>
            <a:r>
              <a:rPr lang="en-US" dirty="0">
                <a:solidFill>
                  <a:schemeClr val="bg1"/>
                </a:solidFill>
              </a:rPr>
              <a:t>Observe URL to IP Address conversion </a:t>
            </a:r>
          </a:p>
          <a:p>
            <a:pPr marL="285750" indent="-285750" algn="just">
              <a:spcBef>
                <a:spcPts val="0"/>
              </a:spcBef>
              <a:buFont typeface="Wingdings" panose="05000000000000000000" pitchFamily="2" charset="2"/>
              <a:buChar char="ü"/>
            </a:pPr>
            <a:r>
              <a:rPr lang="en-US" dirty="0">
                <a:solidFill>
                  <a:schemeClr val="bg1"/>
                </a:solidFill>
              </a:rPr>
              <a:t>Design your own home network using packet tracer 8.0.</a:t>
            </a:r>
          </a:p>
          <a:p>
            <a:pPr marL="285750" indent="-285750" algn="just">
              <a:spcBef>
                <a:spcPts val="0"/>
              </a:spcBef>
              <a:buFont typeface="Wingdings" panose="05000000000000000000" pitchFamily="2" charset="2"/>
              <a:buChar char="ü"/>
            </a:pPr>
            <a:r>
              <a:rPr lang="en-US" dirty="0">
                <a:solidFill>
                  <a:schemeClr val="bg1"/>
                </a:solidFill>
              </a:rPr>
              <a:t>Working with Cisco Switches and </a:t>
            </a:r>
            <a:r>
              <a:rPr lang="en-US" dirty="0" smtClean="0">
                <a:solidFill>
                  <a:schemeClr val="bg1"/>
                </a:solidFill>
              </a:rPr>
              <a:t>Routers</a:t>
            </a:r>
          </a:p>
          <a:p>
            <a:pPr marL="285750" indent="-285750" algn="just">
              <a:spcBef>
                <a:spcPts val="0"/>
              </a:spcBef>
              <a:buFont typeface="Wingdings" panose="05000000000000000000" pitchFamily="2" charset="2"/>
              <a:buChar char="ü"/>
            </a:pPr>
            <a:r>
              <a:rPr lang="en-US" dirty="0" smtClean="0">
                <a:solidFill>
                  <a:schemeClr val="bg1"/>
                </a:solidFill>
              </a:rPr>
              <a:t>Creating Users, Groups and assigning them appropriate permissions using Ubuntu Virtual </a:t>
            </a:r>
            <a:r>
              <a:rPr lang="en-US" dirty="0" smtClean="0">
                <a:solidFill>
                  <a:schemeClr val="bg1"/>
                </a:solidFill>
              </a:rPr>
              <a:t>Machine</a:t>
            </a:r>
          </a:p>
          <a:p>
            <a:pPr marL="285750" indent="-285750" algn="just">
              <a:spcBef>
                <a:spcPts val="0"/>
              </a:spcBef>
              <a:buFont typeface="Wingdings" panose="05000000000000000000" pitchFamily="2" charset="2"/>
              <a:buChar char="ü"/>
            </a:pPr>
            <a:r>
              <a:rPr lang="en-US" dirty="0" smtClean="0">
                <a:solidFill>
                  <a:schemeClr val="bg1"/>
                </a:solidFill>
              </a:rPr>
              <a:t>Use NMAP tool in Ubuntu Virtual Machine to scan the network.</a:t>
            </a:r>
            <a:endParaRPr lang="en-US" dirty="0">
              <a:solidFill>
                <a:schemeClr val="bg1"/>
              </a:solidFill>
            </a:endParaRPr>
          </a:p>
        </p:txBody>
      </p:sp>
    </p:spTree>
    <p:extLst>
      <p:ext uri="{BB962C8B-B14F-4D97-AF65-F5344CB8AC3E}">
        <p14:creationId xmlns:p14="http://schemas.microsoft.com/office/powerpoint/2010/main" val="377295884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530427" y="901556"/>
            <a:ext cx="5461876" cy="2585323"/>
          </a:xfrm>
          <a:prstGeom prst="rect">
            <a:avLst/>
          </a:prstGeom>
        </p:spPr>
        <p:txBody>
          <a:bodyPr wrap="square">
            <a:spAutoFit/>
          </a:bodyPr>
          <a:lstStyle/>
          <a:p>
            <a:pPr algn="just">
              <a:spcBef>
                <a:spcPts val="0"/>
              </a:spcBef>
            </a:pPr>
            <a:r>
              <a:rPr lang="en-US" i="1" dirty="0" smtClean="0">
                <a:solidFill>
                  <a:schemeClr val="tx1">
                    <a:lumMod val="50000"/>
                  </a:schemeClr>
                </a:solidFill>
              </a:rPr>
              <a:t>During today’s lecture, we shall discuss the part of cryptography in Cybersecurity. You will understand how encryption techniques, access control techniques used to protect confidentiality. </a:t>
            </a:r>
            <a:endParaRPr lang="en-US" i="1" dirty="0" smtClean="0">
              <a:solidFill>
                <a:schemeClr val="tx1">
                  <a:lumMod val="50000"/>
                </a:schemeClr>
              </a:solidFill>
            </a:endParaRPr>
          </a:p>
          <a:p>
            <a:pPr algn="just">
              <a:spcBef>
                <a:spcPts val="0"/>
              </a:spcBef>
            </a:pPr>
            <a:endParaRPr lang="en-US" i="1" dirty="0" smtClean="0">
              <a:solidFill>
                <a:schemeClr val="tx1">
                  <a:lumMod val="50000"/>
                </a:schemeClr>
              </a:solidFill>
            </a:endParaRPr>
          </a:p>
          <a:p>
            <a:pPr algn="just">
              <a:spcBef>
                <a:spcPts val="0"/>
              </a:spcBef>
            </a:pPr>
            <a:r>
              <a:rPr lang="en-US" i="1" dirty="0" smtClean="0">
                <a:solidFill>
                  <a:schemeClr val="tx1">
                    <a:lumMod val="50000"/>
                  </a:schemeClr>
                </a:solidFill>
              </a:rPr>
              <a:t>In the later part of this session, </a:t>
            </a:r>
            <a:r>
              <a:rPr lang="en-US" i="1" dirty="0" smtClean="0">
                <a:solidFill>
                  <a:schemeClr val="tx1">
                    <a:lumMod val="50000"/>
                  </a:schemeClr>
                </a:solidFill>
              </a:rPr>
              <a:t>you will also understand </a:t>
            </a:r>
            <a:r>
              <a:rPr lang="en-US" i="1" dirty="0">
                <a:solidFill>
                  <a:schemeClr val="tx1">
                    <a:lumMod val="50000"/>
                  </a:schemeClr>
                </a:solidFill>
              </a:rPr>
              <a:t>the </a:t>
            </a:r>
            <a:r>
              <a:rPr lang="en-US" i="1" dirty="0" smtClean="0">
                <a:solidFill>
                  <a:schemeClr val="tx1">
                    <a:lumMod val="50000"/>
                  </a:schemeClr>
                </a:solidFill>
              </a:rPr>
              <a:t>different processes </a:t>
            </a:r>
            <a:r>
              <a:rPr lang="en-US" i="1" dirty="0">
                <a:solidFill>
                  <a:schemeClr val="tx1">
                    <a:lumMod val="50000"/>
                  </a:schemeClr>
                </a:solidFill>
              </a:rPr>
              <a:t>used to ensure </a:t>
            </a:r>
            <a:r>
              <a:rPr lang="en-US" i="1" dirty="0" smtClean="0">
                <a:solidFill>
                  <a:schemeClr val="tx1">
                    <a:lumMod val="50000"/>
                  </a:schemeClr>
                </a:solidFill>
              </a:rPr>
              <a:t>integrity along with the need of digital signatures, digital certificates and database integrity enforcement.</a:t>
            </a:r>
            <a:endParaRPr lang="en-US" i="1" dirty="0" smtClean="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70900" y="1212597"/>
            <a:ext cx="5670997" cy="2585323"/>
          </a:xfrm>
          <a:prstGeom prst="rect">
            <a:avLst/>
          </a:prstGeom>
        </p:spPr>
        <p:txBody>
          <a:bodyPr wrap="square">
            <a:spAutoFit/>
          </a:bodyPr>
          <a:lstStyle/>
          <a:p>
            <a:pPr fontAlgn="t"/>
            <a:r>
              <a:rPr lang="en-US" b="1" dirty="0" smtClean="0">
                <a:solidFill>
                  <a:schemeClr val="bg1"/>
                </a:solidFill>
              </a:rPr>
              <a:t>Today’s Class</a:t>
            </a:r>
          </a:p>
          <a:p>
            <a:pPr marL="285750" indent="-285750" fontAlgn="t">
              <a:buFont typeface="Wingdings" panose="05000000000000000000" pitchFamily="2" charset="2"/>
              <a:buChar char="ü"/>
            </a:pPr>
            <a:r>
              <a:rPr lang="en-GB" b="1" dirty="0" smtClean="0">
                <a:solidFill>
                  <a:schemeClr val="bg1"/>
                </a:solidFill>
              </a:rPr>
              <a:t>Cryptography</a:t>
            </a:r>
            <a:endParaRPr lang="en-GB" b="1" dirty="0">
              <a:solidFill>
                <a:schemeClr val="bg1"/>
              </a:solidFill>
            </a:endParaRPr>
          </a:p>
          <a:p>
            <a:pPr marL="285750" indent="-285750" fontAlgn="t">
              <a:buFont typeface="Wingdings" panose="05000000000000000000" pitchFamily="2" charset="2"/>
              <a:buChar char="ü"/>
            </a:pPr>
            <a:r>
              <a:rPr lang="en-GB" b="1" dirty="0" smtClean="0">
                <a:solidFill>
                  <a:schemeClr val="bg1"/>
                </a:solidFill>
              </a:rPr>
              <a:t>Access Control</a:t>
            </a:r>
            <a:endParaRPr lang="en-GB" b="1" dirty="0">
              <a:solidFill>
                <a:schemeClr val="bg1"/>
              </a:solidFill>
            </a:endParaRPr>
          </a:p>
          <a:p>
            <a:pPr marL="285750" indent="-285750" fontAlgn="t">
              <a:buFont typeface="Wingdings" panose="05000000000000000000" pitchFamily="2" charset="2"/>
              <a:buChar char="ü"/>
            </a:pPr>
            <a:r>
              <a:rPr lang="en-GB" b="1" dirty="0" smtClean="0">
                <a:solidFill>
                  <a:schemeClr val="bg1"/>
                </a:solidFill>
              </a:rPr>
              <a:t>Obscuring Data</a:t>
            </a:r>
            <a:endParaRPr lang="en-GB" b="1" dirty="0" smtClean="0">
              <a:solidFill>
                <a:schemeClr val="bg1"/>
              </a:solidFill>
            </a:endParaRPr>
          </a:p>
          <a:p>
            <a:pPr marL="285750" indent="-285750" fontAlgn="t">
              <a:buFont typeface="Wingdings" panose="05000000000000000000" pitchFamily="2" charset="2"/>
              <a:buChar char="ü"/>
            </a:pPr>
            <a:r>
              <a:rPr lang="en-GB" b="1" dirty="0" smtClean="0">
                <a:solidFill>
                  <a:schemeClr val="bg1"/>
                </a:solidFill>
              </a:rPr>
              <a:t>Types </a:t>
            </a:r>
            <a:r>
              <a:rPr lang="en-GB" b="1" dirty="0" smtClean="0">
                <a:solidFill>
                  <a:schemeClr val="bg1"/>
                </a:solidFill>
              </a:rPr>
              <a:t>of </a:t>
            </a:r>
            <a:r>
              <a:rPr lang="en-GB" b="1" dirty="0" smtClean="0">
                <a:solidFill>
                  <a:schemeClr val="bg1"/>
                </a:solidFill>
              </a:rPr>
              <a:t>Data Integrity Controls</a:t>
            </a:r>
            <a:endParaRPr lang="en-GB" b="1" dirty="0" smtClean="0">
              <a:solidFill>
                <a:schemeClr val="bg1"/>
              </a:solidFill>
            </a:endParaRPr>
          </a:p>
          <a:p>
            <a:pPr marL="285750" indent="-285750" fontAlgn="t">
              <a:buFont typeface="Wingdings" panose="05000000000000000000" pitchFamily="2" charset="2"/>
              <a:buChar char="ü"/>
            </a:pPr>
            <a:r>
              <a:rPr lang="en-GB" b="1" dirty="0" smtClean="0">
                <a:solidFill>
                  <a:schemeClr val="bg1"/>
                </a:solidFill>
              </a:rPr>
              <a:t>Digital Signatures</a:t>
            </a:r>
          </a:p>
          <a:p>
            <a:pPr marL="285750" indent="-285750" fontAlgn="t">
              <a:buFont typeface="Wingdings" panose="05000000000000000000" pitchFamily="2" charset="2"/>
              <a:buChar char="ü"/>
            </a:pPr>
            <a:r>
              <a:rPr lang="en-GB" b="1" dirty="0" smtClean="0">
                <a:solidFill>
                  <a:schemeClr val="bg1"/>
                </a:solidFill>
              </a:rPr>
              <a:t>Certificates and</a:t>
            </a:r>
          </a:p>
          <a:p>
            <a:pPr marL="285750" indent="-285750" fontAlgn="t">
              <a:buFont typeface="Wingdings" panose="05000000000000000000" pitchFamily="2" charset="2"/>
              <a:buChar char="ü"/>
            </a:pPr>
            <a:r>
              <a:rPr lang="en-GB" b="1" dirty="0" smtClean="0">
                <a:solidFill>
                  <a:schemeClr val="bg1"/>
                </a:solidFill>
              </a:rPr>
              <a:t>Database Integrity Enforcement</a:t>
            </a:r>
            <a:endParaRPr lang="en-GB" b="1" dirty="0" smtClean="0">
              <a:solidFill>
                <a:schemeClr val="bg1"/>
              </a:solidFill>
            </a:endParaRPr>
          </a:p>
          <a:p>
            <a:pPr marL="285750" indent="-285750" fontAlgn="t">
              <a:buFont typeface="Wingdings" panose="05000000000000000000" pitchFamily="2" charset="2"/>
              <a:buChar char="ü"/>
            </a:pPr>
            <a:endParaRPr lang="en-GB" b="1" dirty="0">
              <a:solidFill>
                <a:schemeClr val="bg1"/>
              </a:solidFill>
            </a:endParaRPr>
          </a:p>
        </p:txBody>
      </p:sp>
      <p:sp>
        <p:nvSpPr>
          <p:cNvPr id="2" name="Rectangle 1"/>
          <p:cNvSpPr/>
          <p:nvPr/>
        </p:nvSpPr>
        <p:spPr>
          <a:xfrm>
            <a:off x="270900" y="3718806"/>
            <a:ext cx="5288431" cy="1200329"/>
          </a:xfrm>
          <a:prstGeom prst="rect">
            <a:avLst/>
          </a:prstGeom>
        </p:spPr>
        <p:txBody>
          <a:bodyPr wrap="square">
            <a:spAutoFit/>
          </a:bodyPr>
          <a:lstStyle/>
          <a:p>
            <a:pPr algn="just">
              <a:spcBef>
                <a:spcPts val="0"/>
              </a:spcBef>
            </a:pPr>
            <a:r>
              <a:rPr lang="en-US" b="1" dirty="0">
                <a:solidFill>
                  <a:schemeClr val="bg1"/>
                </a:solidFill>
              </a:rPr>
              <a:t>Tutorial session: </a:t>
            </a:r>
            <a:endParaRPr lang="en-US" b="1" dirty="0" smtClean="0">
              <a:solidFill>
                <a:schemeClr val="bg1"/>
              </a:solidFill>
            </a:endParaRPr>
          </a:p>
          <a:p>
            <a:r>
              <a:rPr lang="en-US" b="1" dirty="0" smtClean="0">
                <a:solidFill>
                  <a:schemeClr val="bg1"/>
                </a:solidFill>
              </a:rPr>
              <a:t>Using</a:t>
            </a:r>
            <a:endParaRPr lang="en-GB" b="1" dirty="0" smtClean="0">
              <a:solidFill>
                <a:schemeClr val="bg1"/>
              </a:solidFill>
            </a:endParaRPr>
          </a:p>
          <a:p>
            <a:endParaRPr lang="en-GB" b="1" dirty="0">
              <a:solidFill>
                <a:schemeClr val="bg1"/>
              </a:solidFill>
            </a:endParaRPr>
          </a:p>
          <a:p>
            <a:r>
              <a:rPr lang="en-US" i="1" dirty="0">
                <a:solidFill>
                  <a:schemeClr val="bg1"/>
                </a:solidFill>
              </a:rPr>
              <a:t>During today’s tutorial session, you will </a:t>
            </a:r>
            <a:r>
              <a:rPr lang="en-US" i="1" dirty="0" smtClean="0">
                <a:solidFill>
                  <a:schemeClr val="bg1"/>
                </a:solidFill>
              </a:rPr>
              <a:t>use</a:t>
            </a:r>
            <a:endParaRPr lang="en-US" b="1" dirty="0">
              <a:solidFill>
                <a:schemeClr val="bg1"/>
              </a:solidFill>
            </a:endParaRPr>
          </a:p>
        </p:txBody>
      </p:sp>
    </p:spTree>
    <p:extLst>
      <p:ext uri="{BB962C8B-B14F-4D97-AF65-F5344CB8AC3E}">
        <p14:creationId xmlns:p14="http://schemas.microsoft.com/office/powerpoint/2010/main" val="98236775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Understanding Threats, Vulnerabilities and Attacks</a:t>
            </a:r>
            <a:endParaRPr lang="en-US" sz="3200" dirty="0"/>
          </a:p>
        </p:txBody>
      </p:sp>
      <p:grpSp>
        <p:nvGrpSpPr>
          <p:cNvPr id="22" name="Group 21"/>
          <p:cNvGrpSpPr/>
          <p:nvPr/>
        </p:nvGrpSpPr>
        <p:grpSpPr>
          <a:xfrm>
            <a:off x="188612" y="752270"/>
            <a:ext cx="2628021" cy="569568"/>
            <a:chOff x="231000" y="971766"/>
            <a:chExt cx="3824567" cy="840768"/>
          </a:xfrm>
        </p:grpSpPr>
        <p:pic>
          <p:nvPicPr>
            <p:cNvPr id="19" name="Picture 18" descr="Hat Grey Gray - Free vector graphic on Pixabay"/>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828760" y="971766"/>
              <a:ext cx="1226807" cy="838318"/>
            </a:xfrm>
            <a:prstGeom prst="rect">
              <a:avLst/>
            </a:prstGeom>
          </p:spPr>
        </p:pic>
        <p:pic>
          <p:nvPicPr>
            <p:cNvPr id="20" name="Picture 19" descr="Free vector graphic: Hat, White, Fashion, Male, Man - Free ..."/>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524000" y="971766"/>
              <a:ext cx="1230393" cy="840768"/>
            </a:xfrm>
            <a:prstGeom prst="rect">
              <a:avLst/>
            </a:prstGeom>
          </p:spPr>
        </p:pic>
        <p:pic>
          <p:nvPicPr>
            <p:cNvPr id="21" name="Picture 20" descr="File:Hat-311702 960 720.png - Wikimedia Commons"/>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31000" y="975784"/>
              <a:ext cx="1218633" cy="832732"/>
            </a:xfrm>
            <a:prstGeom prst="rect">
              <a:avLst/>
            </a:prstGeom>
          </p:spPr>
        </p:pic>
      </p:grpSp>
      <p:pic>
        <p:nvPicPr>
          <p:cNvPr id="24" name="Picture 23" descr="Magnifying Glass See Thru · Free vector graphic on Pixabay"/>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rot="20860071">
            <a:off x="5425761" y="1471402"/>
            <a:ext cx="960325" cy="1067028"/>
          </a:xfrm>
          <a:prstGeom prst="rect">
            <a:avLst/>
          </a:prstGeom>
        </p:spPr>
      </p:pic>
      <p:pic>
        <p:nvPicPr>
          <p:cNvPr id="25" name="Picture 24" descr="illustration, balance, head, heart, -, thinking, vs ..."/>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1163" y="3388972"/>
            <a:ext cx="2764232" cy="1840189"/>
          </a:xfrm>
          <a:prstGeom prst="rect">
            <a:avLst/>
          </a:prstGeom>
        </p:spPr>
      </p:pic>
      <p:sp>
        <p:nvSpPr>
          <p:cNvPr id="66" name="Isosceles Triangle 65"/>
          <p:cNvSpPr/>
          <p:nvPr/>
        </p:nvSpPr>
        <p:spPr>
          <a:xfrm rot="17867776">
            <a:off x="3211545" y="277507"/>
            <a:ext cx="3632584" cy="3679690"/>
          </a:xfrm>
          <a:prstGeom prst="triangle">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smtClean="0"/>
              <a:t>SCANNING/ INFORMATION GATHERING</a:t>
            </a:r>
          </a:p>
          <a:p>
            <a:pPr algn="ctr"/>
            <a:endParaRPr lang="en-GB" dirty="0"/>
          </a:p>
          <a:p>
            <a:pPr algn="ctr"/>
            <a:endParaRPr lang="en-GB" dirty="0" smtClean="0"/>
          </a:p>
          <a:p>
            <a:pPr algn="ctr"/>
            <a:endParaRPr lang="en-GB" dirty="0"/>
          </a:p>
          <a:p>
            <a:pPr algn="ctr"/>
            <a:endParaRPr lang="en-GB" dirty="0" smtClean="0"/>
          </a:p>
          <a:p>
            <a:pPr algn="ctr"/>
            <a:endParaRPr lang="en-GB" dirty="0"/>
          </a:p>
          <a:p>
            <a:pPr algn="ctr"/>
            <a:endParaRPr lang="en-GB" dirty="0" smtClean="0"/>
          </a:p>
          <a:p>
            <a:pPr algn="ctr"/>
            <a:endParaRPr lang="en-GB" dirty="0"/>
          </a:p>
        </p:txBody>
      </p:sp>
      <p:sp>
        <p:nvSpPr>
          <p:cNvPr id="67" name="Right Arrow 66"/>
          <p:cNvSpPr/>
          <p:nvPr/>
        </p:nvSpPr>
        <p:spPr>
          <a:xfrm>
            <a:off x="3999885" y="4864920"/>
            <a:ext cx="2399984" cy="728481"/>
          </a:xfrm>
          <a:prstGeom prst="rightArrow">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smtClean="0"/>
              <a:t>Gain Access</a:t>
            </a:r>
            <a:endParaRPr lang="en-GB" dirty="0"/>
          </a:p>
        </p:txBody>
      </p:sp>
      <p:sp>
        <p:nvSpPr>
          <p:cNvPr id="68" name="Lightning Bolt 67"/>
          <p:cNvSpPr/>
          <p:nvPr/>
        </p:nvSpPr>
        <p:spPr>
          <a:xfrm rot="20802149" flipH="1">
            <a:off x="9067965" y="1355088"/>
            <a:ext cx="3263379" cy="1621180"/>
          </a:xfrm>
          <a:prstGeom prst="lightningBol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smtClean="0"/>
              <a:t>Attack</a:t>
            </a:r>
            <a:endParaRPr lang="en-GB" dirty="0"/>
          </a:p>
        </p:txBody>
      </p:sp>
      <p:grpSp>
        <p:nvGrpSpPr>
          <p:cNvPr id="35" name="Group 34"/>
          <p:cNvGrpSpPr/>
          <p:nvPr/>
        </p:nvGrpSpPr>
        <p:grpSpPr>
          <a:xfrm>
            <a:off x="9921142" y="178683"/>
            <a:ext cx="1999483" cy="728368"/>
            <a:chOff x="7963411" y="52798"/>
            <a:chExt cx="3964512" cy="1487640"/>
          </a:xfrm>
        </p:grpSpPr>
        <p:pic>
          <p:nvPicPr>
            <p:cNvPr id="29" name="Picture 28" descr="Fight the hysteria about the hack of OPM’s files. It’s ..."/>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0066082" y="174969"/>
              <a:ext cx="1861841" cy="1047286"/>
            </a:xfrm>
            <a:prstGeom prst="rect">
              <a:avLst/>
            </a:prstGeom>
          </p:spPr>
        </p:pic>
        <p:pic>
          <p:nvPicPr>
            <p:cNvPr id="30" name="Picture 29" descr="Free Images : Ransomware, cyber, crime, attack, malware ..."/>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7963411" y="52798"/>
              <a:ext cx="2102671" cy="1487640"/>
            </a:xfrm>
            <a:prstGeom prst="rect">
              <a:avLst/>
            </a:prstGeom>
          </p:spPr>
        </p:pic>
      </p:grpSp>
      <p:grpSp>
        <p:nvGrpSpPr>
          <p:cNvPr id="34" name="Group 33"/>
          <p:cNvGrpSpPr/>
          <p:nvPr/>
        </p:nvGrpSpPr>
        <p:grpSpPr>
          <a:xfrm>
            <a:off x="6602677" y="2462421"/>
            <a:ext cx="5427048" cy="3097551"/>
            <a:chOff x="6602677" y="2462421"/>
            <a:chExt cx="5427048" cy="3097551"/>
          </a:xfrm>
        </p:grpSpPr>
        <p:pic>
          <p:nvPicPr>
            <p:cNvPr id="10" name="Picture 9" descr="Neighborhood Network Construction Kit"/>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6602677" y="3262521"/>
              <a:ext cx="5427048" cy="2297451"/>
            </a:xfrm>
            <a:prstGeom prst="rect">
              <a:avLst/>
            </a:prstGeom>
          </p:spPr>
        </p:pic>
        <p:pic>
          <p:nvPicPr>
            <p:cNvPr id="31" name="Picture 30" descr="Smishing, Vishing, And Phishing: 3 Types Of Fraud You Need ..."/>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7760707" y="3133093"/>
              <a:ext cx="1041443" cy="650902"/>
            </a:xfrm>
            <a:prstGeom prst="rect">
              <a:avLst/>
            </a:prstGeom>
          </p:spPr>
        </p:pic>
        <p:pic>
          <p:nvPicPr>
            <p:cNvPr id="32" name="Picture 31" descr="TecLaw: El vishing, otra variable del phishing"/>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541732" y="2462421"/>
              <a:ext cx="1047750" cy="800100"/>
            </a:xfrm>
            <a:prstGeom prst="rect">
              <a:avLst/>
            </a:prstGeom>
          </p:spPr>
        </p:pic>
      </p:grpSp>
      <p:grpSp>
        <p:nvGrpSpPr>
          <p:cNvPr id="33" name="Group 32"/>
          <p:cNvGrpSpPr/>
          <p:nvPr/>
        </p:nvGrpSpPr>
        <p:grpSpPr>
          <a:xfrm>
            <a:off x="6486516" y="2799795"/>
            <a:ext cx="5117153" cy="2751279"/>
            <a:chOff x="6486516" y="2799795"/>
            <a:chExt cx="5117153" cy="2751279"/>
          </a:xfrm>
        </p:grpSpPr>
        <p:sp>
          <p:nvSpPr>
            <p:cNvPr id="90" name="Donut 89"/>
            <p:cNvSpPr/>
            <p:nvPr/>
          </p:nvSpPr>
          <p:spPr>
            <a:xfrm>
              <a:off x="7384205" y="515928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97" name="Donut 96"/>
            <p:cNvSpPr/>
            <p:nvPr/>
          </p:nvSpPr>
          <p:spPr>
            <a:xfrm>
              <a:off x="6486516" y="500062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99" name="Donut 98"/>
            <p:cNvSpPr/>
            <p:nvPr/>
          </p:nvSpPr>
          <p:spPr>
            <a:xfrm>
              <a:off x="9132455" y="321594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0" name="Donut 99"/>
            <p:cNvSpPr/>
            <p:nvPr/>
          </p:nvSpPr>
          <p:spPr>
            <a:xfrm>
              <a:off x="8369907" y="430227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1" name="Donut 100"/>
            <p:cNvSpPr/>
            <p:nvPr/>
          </p:nvSpPr>
          <p:spPr>
            <a:xfrm>
              <a:off x="9880420" y="520502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2" name="Donut 101"/>
            <p:cNvSpPr/>
            <p:nvPr/>
          </p:nvSpPr>
          <p:spPr>
            <a:xfrm>
              <a:off x="8363085" y="514506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4" name="Donut 103"/>
            <p:cNvSpPr/>
            <p:nvPr/>
          </p:nvSpPr>
          <p:spPr>
            <a:xfrm>
              <a:off x="11212072" y="460184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9" name="Donut 108"/>
            <p:cNvSpPr/>
            <p:nvPr/>
          </p:nvSpPr>
          <p:spPr>
            <a:xfrm>
              <a:off x="9618892" y="4537405"/>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0" name="Donut 109"/>
            <p:cNvSpPr/>
            <p:nvPr/>
          </p:nvSpPr>
          <p:spPr>
            <a:xfrm>
              <a:off x="8979716" y="387300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1" name="Donut 110"/>
            <p:cNvSpPr/>
            <p:nvPr/>
          </p:nvSpPr>
          <p:spPr>
            <a:xfrm>
              <a:off x="9132455" y="364831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2" name="Donut 111"/>
            <p:cNvSpPr/>
            <p:nvPr/>
          </p:nvSpPr>
          <p:spPr>
            <a:xfrm>
              <a:off x="9965385" y="347786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3" name="Donut 112"/>
            <p:cNvSpPr/>
            <p:nvPr/>
          </p:nvSpPr>
          <p:spPr>
            <a:xfrm>
              <a:off x="10997555" y="360654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4" name="Donut 113"/>
            <p:cNvSpPr/>
            <p:nvPr/>
          </p:nvSpPr>
          <p:spPr>
            <a:xfrm>
              <a:off x="11301419" y="393319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5" name="Donut 114"/>
            <p:cNvSpPr/>
            <p:nvPr/>
          </p:nvSpPr>
          <p:spPr>
            <a:xfrm>
              <a:off x="7399110" y="4788703"/>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6" name="Donut 115"/>
            <p:cNvSpPr/>
            <p:nvPr/>
          </p:nvSpPr>
          <p:spPr>
            <a:xfrm>
              <a:off x="7771220" y="365965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7" name="Donut 116"/>
            <p:cNvSpPr/>
            <p:nvPr/>
          </p:nvSpPr>
          <p:spPr>
            <a:xfrm>
              <a:off x="8118080" y="363114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8" name="Donut 117"/>
            <p:cNvSpPr/>
            <p:nvPr/>
          </p:nvSpPr>
          <p:spPr>
            <a:xfrm>
              <a:off x="8475858" y="364689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9" name="Donut 118"/>
            <p:cNvSpPr/>
            <p:nvPr/>
          </p:nvSpPr>
          <p:spPr>
            <a:xfrm>
              <a:off x="10694752" y="2799795"/>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grpSp>
      <p:sp>
        <p:nvSpPr>
          <p:cNvPr id="120" name="TextBox 119"/>
          <p:cNvSpPr txBox="1"/>
          <p:nvPr/>
        </p:nvSpPr>
        <p:spPr>
          <a:xfrm>
            <a:off x="8021389" y="5360671"/>
            <a:ext cx="1374992" cy="369332"/>
          </a:xfrm>
          <a:prstGeom prst="rect">
            <a:avLst/>
          </a:prstGeom>
          <a:noFill/>
        </p:spPr>
        <p:txBody>
          <a:bodyPr wrap="none" rtlCol="0">
            <a:spAutoFit/>
          </a:bodyPr>
          <a:lstStyle/>
          <a:p>
            <a:r>
              <a:rPr lang="en-GB" b="1" dirty="0" smtClean="0">
                <a:solidFill>
                  <a:srgbClr val="FF0000"/>
                </a:solidFill>
              </a:rPr>
              <a:t>Weak points</a:t>
            </a:r>
            <a:endParaRPr lang="en-GB" b="1" dirty="0">
              <a:solidFill>
                <a:srgbClr val="FF0000"/>
              </a:solidFill>
            </a:endParaRPr>
          </a:p>
        </p:txBody>
      </p:sp>
      <p:sp>
        <p:nvSpPr>
          <p:cNvPr id="2" name="Rectangle 1"/>
          <p:cNvSpPr/>
          <p:nvPr/>
        </p:nvSpPr>
        <p:spPr>
          <a:xfrm>
            <a:off x="190117" y="5134749"/>
            <a:ext cx="6325913" cy="615553"/>
          </a:xfrm>
          <a:prstGeom prst="rect">
            <a:avLst/>
          </a:prstGeom>
        </p:spPr>
        <p:txBody>
          <a:bodyPr wrap="square">
            <a:spAutoFit/>
          </a:bodyPr>
          <a:lstStyle/>
          <a:p>
            <a:r>
              <a:rPr lang="en-US" b="1" dirty="0">
                <a:solidFill>
                  <a:srgbClr val="002060"/>
                </a:solidFill>
              </a:rPr>
              <a:t>installation of </a:t>
            </a:r>
            <a:r>
              <a:rPr lang="en-US" b="1" dirty="0" smtClean="0">
                <a:solidFill>
                  <a:srgbClr val="002060"/>
                </a:solidFill>
              </a:rPr>
              <a:t>malware</a:t>
            </a:r>
          </a:p>
          <a:p>
            <a:r>
              <a:rPr lang="en-US" sz="1600" i="1" dirty="0" smtClean="0">
                <a:solidFill>
                  <a:srgbClr val="002060"/>
                </a:solidFill>
              </a:rPr>
              <a:t>Virus, Worms, Trojans, Logic Bomb, Ransomware</a:t>
            </a:r>
            <a:r>
              <a:rPr lang="en-GB" sz="1600" i="1" dirty="0" smtClean="0"/>
              <a:t>, </a:t>
            </a:r>
            <a:r>
              <a:rPr lang="en-GB" sz="1600" i="1" dirty="0" smtClean="0">
                <a:solidFill>
                  <a:srgbClr val="002060"/>
                </a:solidFill>
              </a:rPr>
              <a:t>Backdoors, Rootkits </a:t>
            </a:r>
            <a:r>
              <a:rPr lang="en-GB" sz="1600" i="1" dirty="0" err="1" smtClean="0">
                <a:solidFill>
                  <a:srgbClr val="002060"/>
                </a:solidFill>
              </a:rPr>
              <a:t>etc</a:t>
            </a:r>
            <a:endParaRPr lang="en-US" i="1" dirty="0" smtClean="0">
              <a:solidFill>
                <a:srgbClr val="002060"/>
              </a:solidFill>
            </a:endParaRPr>
          </a:p>
        </p:txBody>
      </p:sp>
      <p:sp>
        <p:nvSpPr>
          <p:cNvPr id="40" name="Rectangle 39"/>
          <p:cNvSpPr/>
          <p:nvPr/>
        </p:nvSpPr>
        <p:spPr>
          <a:xfrm>
            <a:off x="102072" y="1343375"/>
            <a:ext cx="4064270" cy="1200329"/>
          </a:xfrm>
          <a:prstGeom prst="rect">
            <a:avLst/>
          </a:prstGeom>
        </p:spPr>
        <p:txBody>
          <a:bodyPr wrap="square">
            <a:spAutoFit/>
          </a:bodyPr>
          <a:lstStyle/>
          <a:p>
            <a:r>
              <a:rPr lang="en-GB" b="1" dirty="0" smtClean="0">
                <a:solidFill>
                  <a:schemeClr val="accent6"/>
                </a:solidFill>
              </a:rPr>
              <a:t>Spam, Spyware, Adware, Scareware, Phishing, Spear Phishing, Vishing, Pharming, Whaling, Plugins, </a:t>
            </a:r>
          </a:p>
          <a:p>
            <a:r>
              <a:rPr lang="en-GB" b="1" dirty="0" smtClean="0">
                <a:solidFill>
                  <a:schemeClr val="accent6"/>
                </a:solidFill>
              </a:rPr>
              <a:t>SEO Poisoning, Browser Hijacker</a:t>
            </a:r>
          </a:p>
        </p:txBody>
      </p:sp>
      <p:sp>
        <p:nvSpPr>
          <p:cNvPr id="4" name="Cloud 3"/>
          <p:cNvSpPr/>
          <p:nvPr/>
        </p:nvSpPr>
        <p:spPr>
          <a:xfrm>
            <a:off x="2648304" y="1889753"/>
            <a:ext cx="4382483" cy="2803964"/>
          </a:xfrm>
          <a:prstGeom prst="cloud">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US" b="1" dirty="0"/>
              <a:t>Social </a:t>
            </a:r>
            <a:r>
              <a:rPr lang="en-US" b="1" dirty="0" smtClean="0"/>
              <a:t>Engineering, </a:t>
            </a:r>
            <a:r>
              <a:rPr lang="en-US" b="1" dirty="0"/>
              <a:t>Shoulder </a:t>
            </a:r>
            <a:r>
              <a:rPr lang="en-US" b="1" dirty="0" smtClean="0"/>
              <a:t>Surfing, Dumpster Diving, Piggybacking, Tailgating, </a:t>
            </a:r>
            <a:r>
              <a:rPr lang="en-US" b="1" dirty="0"/>
              <a:t>Online, </a:t>
            </a:r>
            <a:r>
              <a:rPr lang="en-US" b="1" dirty="0" smtClean="0"/>
              <a:t>Email Trickery </a:t>
            </a:r>
            <a:endParaRPr lang="en-GB" dirty="0"/>
          </a:p>
        </p:txBody>
      </p:sp>
      <p:sp>
        <p:nvSpPr>
          <p:cNvPr id="5" name="Rectangle 4"/>
          <p:cNvSpPr/>
          <p:nvPr/>
        </p:nvSpPr>
        <p:spPr>
          <a:xfrm>
            <a:off x="7557902" y="50713"/>
            <a:ext cx="2983830" cy="3139321"/>
          </a:xfrm>
          <a:prstGeom prst="rect">
            <a:avLst/>
          </a:prstGeom>
        </p:spPr>
        <p:txBody>
          <a:bodyPr wrap="square">
            <a:spAutoFit/>
          </a:bodyPr>
          <a:lstStyle/>
          <a:p>
            <a:r>
              <a:rPr lang="en-US" i="1" dirty="0">
                <a:solidFill>
                  <a:srgbClr val="FF0000"/>
                </a:solidFill>
              </a:rPr>
              <a:t>Denial-of-Service (</a:t>
            </a:r>
            <a:r>
              <a:rPr lang="en-US" i="1" dirty="0" err="1">
                <a:solidFill>
                  <a:srgbClr val="FF0000"/>
                </a:solidFill>
              </a:rPr>
              <a:t>DoS</a:t>
            </a:r>
            <a:r>
              <a:rPr lang="en-US" i="1" dirty="0" smtClean="0">
                <a:solidFill>
                  <a:srgbClr val="FF0000"/>
                </a:solidFill>
              </a:rPr>
              <a:t>)</a:t>
            </a:r>
          </a:p>
          <a:p>
            <a:r>
              <a:rPr lang="en-US" i="1" dirty="0">
                <a:solidFill>
                  <a:srgbClr val="FF0000"/>
                </a:solidFill>
              </a:rPr>
              <a:t>Sniffing, Spoofing, </a:t>
            </a:r>
            <a:endParaRPr lang="en-US" i="1" dirty="0" smtClean="0">
              <a:solidFill>
                <a:srgbClr val="FF0000"/>
              </a:solidFill>
            </a:endParaRPr>
          </a:p>
          <a:p>
            <a:r>
              <a:rPr lang="en-US" i="1" dirty="0" smtClean="0">
                <a:solidFill>
                  <a:srgbClr val="FF0000"/>
                </a:solidFill>
              </a:rPr>
              <a:t>Man-in-the-middle</a:t>
            </a:r>
            <a:r>
              <a:rPr lang="en-US" i="1" dirty="0">
                <a:solidFill>
                  <a:srgbClr val="FF0000"/>
                </a:solidFill>
              </a:rPr>
              <a:t>,</a:t>
            </a:r>
          </a:p>
          <a:p>
            <a:r>
              <a:rPr lang="en-US" i="1" dirty="0">
                <a:solidFill>
                  <a:srgbClr val="FF0000"/>
                </a:solidFill>
              </a:rPr>
              <a:t>Zero-Day Attacks, Keyboard Logging, </a:t>
            </a:r>
            <a:r>
              <a:rPr lang="en-US" i="1" dirty="0" err="1" smtClean="0">
                <a:solidFill>
                  <a:srgbClr val="FF0000"/>
                </a:solidFill>
              </a:rPr>
              <a:t>Grayware</a:t>
            </a:r>
            <a:r>
              <a:rPr lang="en-US" i="1" dirty="0" smtClean="0">
                <a:solidFill>
                  <a:srgbClr val="FF0000"/>
                </a:solidFill>
              </a:rPr>
              <a:t>, </a:t>
            </a:r>
            <a:r>
              <a:rPr lang="en-US" i="1" dirty="0" err="1" smtClean="0">
                <a:solidFill>
                  <a:srgbClr val="FF0000"/>
                </a:solidFill>
              </a:rPr>
              <a:t>SMiShing</a:t>
            </a:r>
            <a:endParaRPr lang="en-US" i="1" dirty="0">
              <a:solidFill>
                <a:srgbClr val="FF0000"/>
              </a:solidFill>
            </a:endParaRPr>
          </a:p>
          <a:p>
            <a:r>
              <a:rPr lang="en-US" i="1" dirty="0">
                <a:solidFill>
                  <a:srgbClr val="FF0000"/>
                </a:solidFill>
              </a:rPr>
              <a:t>Rogue Access Points, </a:t>
            </a:r>
            <a:endParaRPr lang="en-US" i="1" dirty="0" smtClean="0">
              <a:solidFill>
                <a:srgbClr val="FF0000"/>
              </a:solidFill>
            </a:endParaRPr>
          </a:p>
          <a:p>
            <a:r>
              <a:rPr lang="en-US" i="1" dirty="0" smtClean="0">
                <a:solidFill>
                  <a:srgbClr val="FF0000"/>
                </a:solidFill>
              </a:rPr>
              <a:t>RF Jamming, </a:t>
            </a:r>
            <a:r>
              <a:rPr lang="en-US" i="1" dirty="0" err="1" smtClean="0">
                <a:solidFill>
                  <a:srgbClr val="FF0000"/>
                </a:solidFill>
              </a:rPr>
              <a:t>Bluejacking</a:t>
            </a:r>
            <a:r>
              <a:rPr lang="en-US" i="1" dirty="0" smtClean="0">
                <a:solidFill>
                  <a:srgbClr val="FF0000"/>
                </a:solidFill>
              </a:rPr>
              <a:t>, </a:t>
            </a:r>
            <a:r>
              <a:rPr lang="en-US" i="1" dirty="0" err="1" smtClean="0">
                <a:solidFill>
                  <a:srgbClr val="FF0000"/>
                </a:solidFill>
              </a:rPr>
              <a:t>Bluesnarfing</a:t>
            </a:r>
            <a:r>
              <a:rPr lang="en-US" i="1" dirty="0" smtClean="0">
                <a:solidFill>
                  <a:srgbClr val="FF0000"/>
                </a:solidFill>
              </a:rPr>
              <a:t>, </a:t>
            </a:r>
          </a:p>
          <a:p>
            <a:r>
              <a:rPr lang="en-US" i="1" dirty="0" smtClean="0">
                <a:solidFill>
                  <a:srgbClr val="FF0000"/>
                </a:solidFill>
              </a:rPr>
              <a:t>Remote </a:t>
            </a:r>
            <a:r>
              <a:rPr lang="en-US" i="1" dirty="0">
                <a:solidFill>
                  <a:srgbClr val="FF0000"/>
                </a:solidFill>
              </a:rPr>
              <a:t>Code Executions, Cross-site scripting (XSS) </a:t>
            </a:r>
            <a:endParaRPr lang="en-US" i="1" dirty="0" smtClean="0">
              <a:solidFill>
                <a:srgbClr val="FF0000"/>
              </a:solidFill>
            </a:endParaRPr>
          </a:p>
          <a:p>
            <a:r>
              <a:rPr lang="en-US" i="1" dirty="0" smtClean="0">
                <a:solidFill>
                  <a:srgbClr val="FF0000"/>
                </a:solidFill>
              </a:rPr>
              <a:t>Etc…</a:t>
            </a:r>
            <a:endParaRPr lang="en-GB" i="1" dirty="0">
              <a:solidFill>
                <a:srgbClr val="FF0000"/>
              </a:solidFill>
            </a:endParaRPr>
          </a:p>
        </p:txBody>
      </p:sp>
    </p:spTree>
    <p:custDataLst>
      <p:tags r:id="rId1"/>
    </p:custDataLst>
    <p:extLst>
      <p:ext uri="{BB962C8B-B14F-4D97-AF65-F5344CB8AC3E}">
        <p14:creationId xmlns:p14="http://schemas.microsoft.com/office/powerpoint/2010/main" val="229304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2" presetClass="emph" presetSubtype="0" fill="hold" nodeType="clickEffect">
                                  <p:stCondLst>
                                    <p:cond delay="0"/>
                                  </p:stCondLst>
                                  <p:childTnLst>
                                    <p:animRot by="120000">
                                      <p:cBhvr>
                                        <p:cTn id="6" dur="100" fill="hold">
                                          <p:stCondLst>
                                            <p:cond delay="0"/>
                                          </p:stCondLst>
                                        </p:cTn>
                                        <p:tgtEl>
                                          <p:spTgt spid="34"/>
                                        </p:tgtEl>
                                        <p:attrNameLst>
                                          <p:attrName>r</p:attrName>
                                        </p:attrNameLst>
                                      </p:cBhvr>
                                    </p:animRot>
                                    <p:animRot by="-240000">
                                      <p:cBhvr>
                                        <p:cTn id="7" dur="200" fill="hold">
                                          <p:stCondLst>
                                            <p:cond delay="200"/>
                                          </p:stCondLst>
                                        </p:cTn>
                                        <p:tgtEl>
                                          <p:spTgt spid="34"/>
                                        </p:tgtEl>
                                        <p:attrNameLst>
                                          <p:attrName>r</p:attrName>
                                        </p:attrNameLst>
                                      </p:cBhvr>
                                    </p:animRot>
                                    <p:animRot by="240000">
                                      <p:cBhvr>
                                        <p:cTn id="8" dur="200" fill="hold">
                                          <p:stCondLst>
                                            <p:cond delay="400"/>
                                          </p:stCondLst>
                                        </p:cTn>
                                        <p:tgtEl>
                                          <p:spTgt spid="34"/>
                                        </p:tgtEl>
                                        <p:attrNameLst>
                                          <p:attrName>r</p:attrName>
                                        </p:attrNameLst>
                                      </p:cBhvr>
                                    </p:animRot>
                                    <p:animRot by="-240000">
                                      <p:cBhvr>
                                        <p:cTn id="9" dur="200" fill="hold">
                                          <p:stCondLst>
                                            <p:cond delay="600"/>
                                          </p:stCondLst>
                                        </p:cTn>
                                        <p:tgtEl>
                                          <p:spTgt spid="34"/>
                                        </p:tgtEl>
                                        <p:attrNameLst>
                                          <p:attrName>r</p:attrName>
                                        </p:attrNameLst>
                                      </p:cBhvr>
                                    </p:animRot>
                                    <p:animRot by="120000">
                                      <p:cBhvr>
                                        <p:cTn id="10" dur="200" fill="hold">
                                          <p:stCondLst>
                                            <p:cond delay="800"/>
                                          </p:stCondLst>
                                        </p:cTn>
                                        <p:tgtEl>
                                          <p:spTgt spid="34"/>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2" presetClass="exit" presetSubtype="4" fill="hold" grpId="0" nodeType="clickEffect">
                                  <p:stCondLst>
                                    <p:cond delay="0"/>
                                  </p:stCondLst>
                                  <p:childTnLst>
                                    <p:anim calcmode="lin" valueType="num">
                                      <p:cBhvr additive="base">
                                        <p:cTn id="14" dur="500"/>
                                        <p:tgtEl>
                                          <p:spTgt spid="40"/>
                                        </p:tgtEl>
                                        <p:attrNameLst>
                                          <p:attrName>ppt_x</p:attrName>
                                        </p:attrNameLst>
                                      </p:cBhvr>
                                      <p:tavLst>
                                        <p:tav tm="0">
                                          <p:val>
                                            <p:strVal val="ppt_x"/>
                                          </p:val>
                                        </p:tav>
                                        <p:tav tm="100000">
                                          <p:val>
                                            <p:strVal val="ppt_x"/>
                                          </p:val>
                                        </p:tav>
                                      </p:tavLst>
                                    </p:anim>
                                    <p:anim calcmode="lin" valueType="num">
                                      <p:cBhvr additive="base">
                                        <p:cTn id="15" dur="500"/>
                                        <p:tgtEl>
                                          <p:spTgt spid="40"/>
                                        </p:tgtEl>
                                        <p:attrNameLst>
                                          <p:attrName>ppt_y</p:attrName>
                                        </p:attrNameLst>
                                      </p:cBhvr>
                                      <p:tavLst>
                                        <p:tav tm="0">
                                          <p:val>
                                            <p:strVal val="ppt_y"/>
                                          </p:val>
                                        </p:tav>
                                        <p:tav tm="100000">
                                          <p:val>
                                            <p:strVal val="1+ppt_h/2"/>
                                          </p:val>
                                        </p:tav>
                                      </p:tavLst>
                                    </p:anim>
                                    <p:set>
                                      <p:cBhvr>
                                        <p:cTn id="16" dur="1" fill="hold">
                                          <p:stCondLst>
                                            <p:cond delay="499"/>
                                          </p:stCondLst>
                                        </p:cTn>
                                        <p:tgtEl>
                                          <p:spTgt spid="40"/>
                                        </p:tgtEl>
                                        <p:attrNameLst>
                                          <p:attrName>style.visibility</p:attrName>
                                        </p:attrNameLst>
                                      </p:cBhvr>
                                      <p:to>
                                        <p:strVal val="hidden"/>
                                      </p:to>
                                    </p:set>
                                  </p:childTnLst>
                                </p:cTn>
                              </p:par>
                              <p:par>
                                <p:cTn id="17" presetID="2" presetClass="exit" presetSubtype="4" fill="hold" nodeType="withEffect">
                                  <p:stCondLst>
                                    <p:cond delay="0"/>
                                  </p:stCondLst>
                                  <p:childTnLst>
                                    <p:anim calcmode="lin" valueType="num">
                                      <p:cBhvr additive="base">
                                        <p:cTn id="18" dur="500"/>
                                        <p:tgtEl>
                                          <p:spTgt spid="22"/>
                                        </p:tgtEl>
                                        <p:attrNameLst>
                                          <p:attrName>ppt_x</p:attrName>
                                        </p:attrNameLst>
                                      </p:cBhvr>
                                      <p:tavLst>
                                        <p:tav tm="0">
                                          <p:val>
                                            <p:strVal val="ppt_x"/>
                                          </p:val>
                                        </p:tav>
                                        <p:tav tm="100000">
                                          <p:val>
                                            <p:strVal val="ppt_x"/>
                                          </p:val>
                                        </p:tav>
                                      </p:tavLst>
                                    </p:anim>
                                    <p:anim calcmode="lin" valueType="num">
                                      <p:cBhvr additive="base">
                                        <p:cTn id="19" dur="500"/>
                                        <p:tgtEl>
                                          <p:spTgt spid="22"/>
                                        </p:tgtEl>
                                        <p:attrNameLst>
                                          <p:attrName>ppt_y</p:attrName>
                                        </p:attrNameLst>
                                      </p:cBhvr>
                                      <p:tavLst>
                                        <p:tav tm="0">
                                          <p:val>
                                            <p:strVal val="ppt_y"/>
                                          </p:val>
                                        </p:tav>
                                        <p:tav tm="100000">
                                          <p:val>
                                            <p:strVal val="1+ppt_h/2"/>
                                          </p:val>
                                        </p:tav>
                                      </p:tavLst>
                                    </p:anim>
                                    <p:set>
                                      <p:cBhvr>
                                        <p:cTn id="20" dur="1" fill="hold">
                                          <p:stCondLst>
                                            <p:cond delay="499"/>
                                          </p:stCondLst>
                                        </p:cTn>
                                        <p:tgtEl>
                                          <p:spTgt spid="22"/>
                                        </p:tgtEl>
                                        <p:attrNameLst>
                                          <p:attrName>style.visibility</p:attrName>
                                        </p:attrNameLst>
                                      </p:cBhvr>
                                      <p:to>
                                        <p:strVal val="hidden"/>
                                      </p:to>
                                    </p:set>
                                  </p:childTnLst>
                                </p:cTn>
                              </p:par>
                              <p:par>
                                <p:cTn id="21" presetID="2" presetClass="exit" presetSubtype="4" fill="hold" nodeType="withEffect">
                                  <p:stCondLst>
                                    <p:cond delay="0"/>
                                  </p:stCondLst>
                                  <p:childTnLst>
                                    <p:anim calcmode="lin" valueType="num">
                                      <p:cBhvr additive="base">
                                        <p:cTn id="22" dur="500"/>
                                        <p:tgtEl>
                                          <p:spTgt spid="24"/>
                                        </p:tgtEl>
                                        <p:attrNameLst>
                                          <p:attrName>ppt_x</p:attrName>
                                        </p:attrNameLst>
                                      </p:cBhvr>
                                      <p:tavLst>
                                        <p:tav tm="0">
                                          <p:val>
                                            <p:strVal val="ppt_x"/>
                                          </p:val>
                                        </p:tav>
                                        <p:tav tm="100000">
                                          <p:val>
                                            <p:strVal val="ppt_x"/>
                                          </p:val>
                                        </p:tav>
                                      </p:tavLst>
                                    </p:anim>
                                    <p:anim calcmode="lin" valueType="num">
                                      <p:cBhvr additive="base">
                                        <p:cTn id="23" dur="500"/>
                                        <p:tgtEl>
                                          <p:spTgt spid="24"/>
                                        </p:tgtEl>
                                        <p:attrNameLst>
                                          <p:attrName>ppt_y</p:attrName>
                                        </p:attrNameLst>
                                      </p:cBhvr>
                                      <p:tavLst>
                                        <p:tav tm="0">
                                          <p:val>
                                            <p:strVal val="ppt_y"/>
                                          </p:val>
                                        </p:tav>
                                        <p:tav tm="100000">
                                          <p:val>
                                            <p:strVal val="1+ppt_h/2"/>
                                          </p:val>
                                        </p:tav>
                                      </p:tavLst>
                                    </p:anim>
                                    <p:set>
                                      <p:cBhvr>
                                        <p:cTn id="24" dur="1" fill="hold">
                                          <p:stCondLst>
                                            <p:cond delay="499"/>
                                          </p:stCondLst>
                                        </p:cTn>
                                        <p:tgtEl>
                                          <p:spTgt spid="24"/>
                                        </p:tgtEl>
                                        <p:attrNameLst>
                                          <p:attrName>style.visibility</p:attrName>
                                        </p:attrNameLst>
                                      </p:cBhvr>
                                      <p:to>
                                        <p:strVal val="hidden"/>
                                      </p:to>
                                    </p:set>
                                  </p:childTnLst>
                                </p:cTn>
                              </p:par>
                              <p:par>
                                <p:cTn id="25" presetID="2" presetClass="exit" presetSubtype="4" fill="hold" nodeType="withEffect">
                                  <p:stCondLst>
                                    <p:cond delay="0"/>
                                  </p:stCondLst>
                                  <p:childTnLst>
                                    <p:anim calcmode="lin" valueType="num">
                                      <p:cBhvr additive="base">
                                        <p:cTn id="26" dur="500"/>
                                        <p:tgtEl>
                                          <p:spTgt spid="25"/>
                                        </p:tgtEl>
                                        <p:attrNameLst>
                                          <p:attrName>ppt_x</p:attrName>
                                        </p:attrNameLst>
                                      </p:cBhvr>
                                      <p:tavLst>
                                        <p:tav tm="0">
                                          <p:val>
                                            <p:strVal val="ppt_x"/>
                                          </p:val>
                                        </p:tav>
                                        <p:tav tm="100000">
                                          <p:val>
                                            <p:strVal val="ppt_x"/>
                                          </p:val>
                                        </p:tav>
                                      </p:tavLst>
                                    </p:anim>
                                    <p:anim calcmode="lin" valueType="num">
                                      <p:cBhvr additive="base">
                                        <p:cTn id="27" dur="500"/>
                                        <p:tgtEl>
                                          <p:spTgt spid="25"/>
                                        </p:tgtEl>
                                        <p:attrNameLst>
                                          <p:attrName>ppt_y</p:attrName>
                                        </p:attrNameLst>
                                      </p:cBhvr>
                                      <p:tavLst>
                                        <p:tav tm="0">
                                          <p:val>
                                            <p:strVal val="ppt_y"/>
                                          </p:val>
                                        </p:tav>
                                        <p:tav tm="100000">
                                          <p:val>
                                            <p:strVal val="1+ppt_h/2"/>
                                          </p:val>
                                        </p:tav>
                                      </p:tavLst>
                                    </p:anim>
                                    <p:set>
                                      <p:cBhvr>
                                        <p:cTn id="28" dur="1" fill="hold">
                                          <p:stCondLst>
                                            <p:cond delay="499"/>
                                          </p:stCondLst>
                                        </p:cTn>
                                        <p:tgtEl>
                                          <p:spTgt spid="25"/>
                                        </p:tgtEl>
                                        <p:attrNameLst>
                                          <p:attrName>style.visibility</p:attrName>
                                        </p:attrNameLst>
                                      </p:cBhvr>
                                      <p:to>
                                        <p:strVal val="hidden"/>
                                      </p:to>
                                    </p:set>
                                  </p:childTnLst>
                                </p:cTn>
                              </p:par>
                              <p:par>
                                <p:cTn id="29" presetID="2" presetClass="exit" presetSubtype="4" fill="hold" grpId="0" nodeType="withEffect">
                                  <p:stCondLst>
                                    <p:cond delay="0"/>
                                  </p:stCondLst>
                                  <p:childTnLst>
                                    <p:anim calcmode="lin" valueType="num">
                                      <p:cBhvr additive="base">
                                        <p:cTn id="30" dur="500"/>
                                        <p:tgtEl>
                                          <p:spTgt spid="66"/>
                                        </p:tgtEl>
                                        <p:attrNameLst>
                                          <p:attrName>ppt_x</p:attrName>
                                        </p:attrNameLst>
                                      </p:cBhvr>
                                      <p:tavLst>
                                        <p:tav tm="0">
                                          <p:val>
                                            <p:strVal val="ppt_x"/>
                                          </p:val>
                                        </p:tav>
                                        <p:tav tm="100000">
                                          <p:val>
                                            <p:strVal val="ppt_x"/>
                                          </p:val>
                                        </p:tav>
                                      </p:tavLst>
                                    </p:anim>
                                    <p:anim calcmode="lin" valueType="num">
                                      <p:cBhvr additive="base">
                                        <p:cTn id="31" dur="500"/>
                                        <p:tgtEl>
                                          <p:spTgt spid="66"/>
                                        </p:tgtEl>
                                        <p:attrNameLst>
                                          <p:attrName>ppt_y</p:attrName>
                                        </p:attrNameLst>
                                      </p:cBhvr>
                                      <p:tavLst>
                                        <p:tav tm="0">
                                          <p:val>
                                            <p:strVal val="ppt_y"/>
                                          </p:val>
                                        </p:tav>
                                        <p:tav tm="100000">
                                          <p:val>
                                            <p:strVal val="1+ppt_h/2"/>
                                          </p:val>
                                        </p:tav>
                                      </p:tavLst>
                                    </p:anim>
                                    <p:set>
                                      <p:cBhvr>
                                        <p:cTn id="32" dur="1" fill="hold">
                                          <p:stCondLst>
                                            <p:cond delay="499"/>
                                          </p:stCondLst>
                                        </p:cTn>
                                        <p:tgtEl>
                                          <p:spTgt spid="66"/>
                                        </p:tgtEl>
                                        <p:attrNameLst>
                                          <p:attrName>style.visibility</p:attrName>
                                        </p:attrNameLst>
                                      </p:cBhvr>
                                      <p:to>
                                        <p:strVal val="hidden"/>
                                      </p:to>
                                    </p:set>
                                  </p:childTnLst>
                                </p:cTn>
                              </p:par>
                              <p:par>
                                <p:cTn id="33" presetID="2" presetClass="exit" presetSubtype="4" fill="hold" grpId="0" nodeType="withEffect">
                                  <p:stCondLst>
                                    <p:cond delay="0"/>
                                  </p:stCondLst>
                                  <p:childTnLst>
                                    <p:anim calcmode="lin" valueType="num">
                                      <p:cBhvr additive="base">
                                        <p:cTn id="34" dur="500"/>
                                        <p:tgtEl>
                                          <p:spTgt spid="67"/>
                                        </p:tgtEl>
                                        <p:attrNameLst>
                                          <p:attrName>ppt_x</p:attrName>
                                        </p:attrNameLst>
                                      </p:cBhvr>
                                      <p:tavLst>
                                        <p:tav tm="0">
                                          <p:val>
                                            <p:strVal val="ppt_x"/>
                                          </p:val>
                                        </p:tav>
                                        <p:tav tm="100000">
                                          <p:val>
                                            <p:strVal val="ppt_x"/>
                                          </p:val>
                                        </p:tav>
                                      </p:tavLst>
                                    </p:anim>
                                    <p:anim calcmode="lin" valueType="num">
                                      <p:cBhvr additive="base">
                                        <p:cTn id="35" dur="500"/>
                                        <p:tgtEl>
                                          <p:spTgt spid="67"/>
                                        </p:tgtEl>
                                        <p:attrNameLst>
                                          <p:attrName>ppt_y</p:attrName>
                                        </p:attrNameLst>
                                      </p:cBhvr>
                                      <p:tavLst>
                                        <p:tav tm="0">
                                          <p:val>
                                            <p:strVal val="ppt_y"/>
                                          </p:val>
                                        </p:tav>
                                        <p:tav tm="100000">
                                          <p:val>
                                            <p:strVal val="1+ppt_h/2"/>
                                          </p:val>
                                        </p:tav>
                                      </p:tavLst>
                                    </p:anim>
                                    <p:set>
                                      <p:cBhvr>
                                        <p:cTn id="36" dur="1" fill="hold">
                                          <p:stCondLst>
                                            <p:cond delay="499"/>
                                          </p:stCondLst>
                                        </p:cTn>
                                        <p:tgtEl>
                                          <p:spTgt spid="67"/>
                                        </p:tgtEl>
                                        <p:attrNameLst>
                                          <p:attrName>style.visibility</p:attrName>
                                        </p:attrNameLst>
                                      </p:cBhvr>
                                      <p:to>
                                        <p:strVal val="hidden"/>
                                      </p:to>
                                    </p:set>
                                  </p:childTnLst>
                                </p:cTn>
                              </p:par>
                              <p:par>
                                <p:cTn id="37" presetID="2" presetClass="exit" presetSubtype="4" fill="hold" grpId="0" nodeType="withEffect">
                                  <p:stCondLst>
                                    <p:cond delay="0"/>
                                  </p:stCondLst>
                                  <p:childTnLst>
                                    <p:anim calcmode="lin" valueType="num">
                                      <p:cBhvr additive="base">
                                        <p:cTn id="38" dur="500"/>
                                        <p:tgtEl>
                                          <p:spTgt spid="68"/>
                                        </p:tgtEl>
                                        <p:attrNameLst>
                                          <p:attrName>ppt_x</p:attrName>
                                        </p:attrNameLst>
                                      </p:cBhvr>
                                      <p:tavLst>
                                        <p:tav tm="0">
                                          <p:val>
                                            <p:strVal val="ppt_x"/>
                                          </p:val>
                                        </p:tav>
                                        <p:tav tm="100000">
                                          <p:val>
                                            <p:strVal val="ppt_x"/>
                                          </p:val>
                                        </p:tav>
                                      </p:tavLst>
                                    </p:anim>
                                    <p:anim calcmode="lin" valueType="num">
                                      <p:cBhvr additive="base">
                                        <p:cTn id="39" dur="500"/>
                                        <p:tgtEl>
                                          <p:spTgt spid="68"/>
                                        </p:tgtEl>
                                        <p:attrNameLst>
                                          <p:attrName>ppt_y</p:attrName>
                                        </p:attrNameLst>
                                      </p:cBhvr>
                                      <p:tavLst>
                                        <p:tav tm="0">
                                          <p:val>
                                            <p:strVal val="ppt_y"/>
                                          </p:val>
                                        </p:tav>
                                        <p:tav tm="100000">
                                          <p:val>
                                            <p:strVal val="1+ppt_h/2"/>
                                          </p:val>
                                        </p:tav>
                                      </p:tavLst>
                                    </p:anim>
                                    <p:set>
                                      <p:cBhvr>
                                        <p:cTn id="40" dur="1" fill="hold">
                                          <p:stCondLst>
                                            <p:cond delay="499"/>
                                          </p:stCondLst>
                                        </p:cTn>
                                        <p:tgtEl>
                                          <p:spTgt spid="68"/>
                                        </p:tgtEl>
                                        <p:attrNameLst>
                                          <p:attrName>style.visibility</p:attrName>
                                        </p:attrNameLst>
                                      </p:cBhvr>
                                      <p:to>
                                        <p:strVal val="hidden"/>
                                      </p:to>
                                    </p:set>
                                  </p:childTnLst>
                                </p:cTn>
                              </p:par>
                              <p:par>
                                <p:cTn id="41" presetID="2" presetClass="exit" presetSubtype="4" fill="hold" nodeType="withEffect">
                                  <p:stCondLst>
                                    <p:cond delay="0"/>
                                  </p:stCondLst>
                                  <p:childTnLst>
                                    <p:anim calcmode="lin" valueType="num">
                                      <p:cBhvr additive="base">
                                        <p:cTn id="42" dur="500"/>
                                        <p:tgtEl>
                                          <p:spTgt spid="35"/>
                                        </p:tgtEl>
                                        <p:attrNameLst>
                                          <p:attrName>ppt_x</p:attrName>
                                        </p:attrNameLst>
                                      </p:cBhvr>
                                      <p:tavLst>
                                        <p:tav tm="0">
                                          <p:val>
                                            <p:strVal val="ppt_x"/>
                                          </p:val>
                                        </p:tav>
                                        <p:tav tm="100000">
                                          <p:val>
                                            <p:strVal val="ppt_x"/>
                                          </p:val>
                                        </p:tav>
                                      </p:tavLst>
                                    </p:anim>
                                    <p:anim calcmode="lin" valueType="num">
                                      <p:cBhvr additive="base">
                                        <p:cTn id="43" dur="500"/>
                                        <p:tgtEl>
                                          <p:spTgt spid="35"/>
                                        </p:tgtEl>
                                        <p:attrNameLst>
                                          <p:attrName>ppt_y</p:attrName>
                                        </p:attrNameLst>
                                      </p:cBhvr>
                                      <p:tavLst>
                                        <p:tav tm="0">
                                          <p:val>
                                            <p:strVal val="ppt_y"/>
                                          </p:val>
                                        </p:tav>
                                        <p:tav tm="100000">
                                          <p:val>
                                            <p:strVal val="1+ppt_h/2"/>
                                          </p:val>
                                        </p:tav>
                                      </p:tavLst>
                                    </p:anim>
                                    <p:set>
                                      <p:cBhvr>
                                        <p:cTn id="44" dur="1" fill="hold">
                                          <p:stCondLst>
                                            <p:cond delay="499"/>
                                          </p:stCondLst>
                                        </p:cTn>
                                        <p:tgtEl>
                                          <p:spTgt spid="35"/>
                                        </p:tgtEl>
                                        <p:attrNameLst>
                                          <p:attrName>style.visibility</p:attrName>
                                        </p:attrNameLst>
                                      </p:cBhvr>
                                      <p:to>
                                        <p:strVal val="hidden"/>
                                      </p:to>
                                    </p:set>
                                  </p:childTnLst>
                                </p:cTn>
                              </p:par>
                              <p:par>
                                <p:cTn id="45" presetID="2" presetClass="exit" presetSubtype="4" fill="hold" nodeType="withEffect">
                                  <p:stCondLst>
                                    <p:cond delay="0"/>
                                  </p:stCondLst>
                                  <p:childTnLst>
                                    <p:anim calcmode="lin" valueType="num">
                                      <p:cBhvr additive="base">
                                        <p:cTn id="46" dur="500"/>
                                        <p:tgtEl>
                                          <p:spTgt spid="33"/>
                                        </p:tgtEl>
                                        <p:attrNameLst>
                                          <p:attrName>ppt_x</p:attrName>
                                        </p:attrNameLst>
                                      </p:cBhvr>
                                      <p:tavLst>
                                        <p:tav tm="0">
                                          <p:val>
                                            <p:strVal val="ppt_x"/>
                                          </p:val>
                                        </p:tav>
                                        <p:tav tm="100000">
                                          <p:val>
                                            <p:strVal val="ppt_x"/>
                                          </p:val>
                                        </p:tav>
                                      </p:tavLst>
                                    </p:anim>
                                    <p:anim calcmode="lin" valueType="num">
                                      <p:cBhvr additive="base">
                                        <p:cTn id="47" dur="500"/>
                                        <p:tgtEl>
                                          <p:spTgt spid="33"/>
                                        </p:tgtEl>
                                        <p:attrNameLst>
                                          <p:attrName>ppt_y</p:attrName>
                                        </p:attrNameLst>
                                      </p:cBhvr>
                                      <p:tavLst>
                                        <p:tav tm="0">
                                          <p:val>
                                            <p:strVal val="ppt_y"/>
                                          </p:val>
                                        </p:tav>
                                        <p:tav tm="100000">
                                          <p:val>
                                            <p:strVal val="1+ppt_h/2"/>
                                          </p:val>
                                        </p:tav>
                                      </p:tavLst>
                                    </p:anim>
                                    <p:set>
                                      <p:cBhvr>
                                        <p:cTn id="48" dur="1" fill="hold">
                                          <p:stCondLst>
                                            <p:cond delay="499"/>
                                          </p:stCondLst>
                                        </p:cTn>
                                        <p:tgtEl>
                                          <p:spTgt spid="33"/>
                                        </p:tgtEl>
                                        <p:attrNameLst>
                                          <p:attrName>style.visibility</p:attrName>
                                        </p:attrNameLst>
                                      </p:cBhvr>
                                      <p:to>
                                        <p:strVal val="hidden"/>
                                      </p:to>
                                    </p:set>
                                  </p:childTnLst>
                                </p:cTn>
                              </p:par>
                              <p:par>
                                <p:cTn id="49" presetID="2" presetClass="exit" presetSubtype="4" fill="hold" grpId="0" nodeType="withEffect">
                                  <p:stCondLst>
                                    <p:cond delay="0"/>
                                  </p:stCondLst>
                                  <p:childTnLst>
                                    <p:anim calcmode="lin" valueType="num">
                                      <p:cBhvr additive="base">
                                        <p:cTn id="50" dur="500"/>
                                        <p:tgtEl>
                                          <p:spTgt spid="120"/>
                                        </p:tgtEl>
                                        <p:attrNameLst>
                                          <p:attrName>ppt_x</p:attrName>
                                        </p:attrNameLst>
                                      </p:cBhvr>
                                      <p:tavLst>
                                        <p:tav tm="0">
                                          <p:val>
                                            <p:strVal val="ppt_x"/>
                                          </p:val>
                                        </p:tav>
                                        <p:tav tm="100000">
                                          <p:val>
                                            <p:strVal val="ppt_x"/>
                                          </p:val>
                                        </p:tav>
                                      </p:tavLst>
                                    </p:anim>
                                    <p:anim calcmode="lin" valueType="num">
                                      <p:cBhvr additive="base">
                                        <p:cTn id="51" dur="500"/>
                                        <p:tgtEl>
                                          <p:spTgt spid="120"/>
                                        </p:tgtEl>
                                        <p:attrNameLst>
                                          <p:attrName>ppt_y</p:attrName>
                                        </p:attrNameLst>
                                      </p:cBhvr>
                                      <p:tavLst>
                                        <p:tav tm="0">
                                          <p:val>
                                            <p:strVal val="ppt_y"/>
                                          </p:val>
                                        </p:tav>
                                        <p:tav tm="100000">
                                          <p:val>
                                            <p:strVal val="1+ppt_h/2"/>
                                          </p:val>
                                        </p:tav>
                                      </p:tavLst>
                                    </p:anim>
                                    <p:set>
                                      <p:cBhvr>
                                        <p:cTn id="52" dur="1" fill="hold">
                                          <p:stCondLst>
                                            <p:cond delay="499"/>
                                          </p:stCondLst>
                                        </p:cTn>
                                        <p:tgtEl>
                                          <p:spTgt spid="120"/>
                                        </p:tgtEl>
                                        <p:attrNameLst>
                                          <p:attrName>style.visibility</p:attrName>
                                        </p:attrNameLst>
                                      </p:cBhvr>
                                      <p:to>
                                        <p:strVal val="hidden"/>
                                      </p:to>
                                    </p:set>
                                  </p:childTnLst>
                                </p:cTn>
                              </p:par>
                              <p:par>
                                <p:cTn id="53" presetID="2" presetClass="exit" presetSubtype="4" fill="hold" grpId="0" nodeType="withEffect">
                                  <p:stCondLst>
                                    <p:cond delay="0"/>
                                  </p:stCondLst>
                                  <p:childTnLst>
                                    <p:anim calcmode="lin" valueType="num">
                                      <p:cBhvr additive="base">
                                        <p:cTn id="54" dur="500"/>
                                        <p:tgtEl>
                                          <p:spTgt spid="2"/>
                                        </p:tgtEl>
                                        <p:attrNameLst>
                                          <p:attrName>ppt_x</p:attrName>
                                        </p:attrNameLst>
                                      </p:cBhvr>
                                      <p:tavLst>
                                        <p:tav tm="0">
                                          <p:val>
                                            <p:strVal val="ppt_x"/>
                                          </p:val>
                                        </p:tav>
                                        <p:tav tm="100000">
                                          <p:val>
                                            <p:strVal val="ppt_x"/>
                                          </p:val>
                                        </p:tav>
                                      </p:tavLst>
                                    </p:anim>
                                    <p:anim calcmode="lin" valueType="num">
                                      <p:cBhvr additive="base">
                                        <p:cTn id="55" dur="500"/>
                                        <p:tgtEl>
                                          <p:spTgt spid="2"/>
                                        </p:tgtEl>
                                        <p:attrNameLst>
                                          <p:attrName>ppt_y</p:attrName>
                                        </p:attrNameLst>
                                      </p:cBhvr>
                                      <p:tavLst>
                                        <p:tav tm="0">
                                          <p:val>
                                            <p:strVal val="ppt_y"/>
                                          </p:val>
                                        </p:tav>
                                        <p:tav tm="100000">
                                          <p:val>
                                            <p:strVal val="1+ppt_h/2"/>
                                          </p:val>
                                        </p:tav>
                                      </p:tavLst>
                                    </p:anim>
                                    <p:set>
                                      <p:cBhvr>
                                        <p:cTn id="56" dur="1" fill="hold">
                                          <p:stCondLst>
                                            <p:cond delay="499"/>
                                          </p:stCondLst>
                                        </p:cTn>
                                        <p:tgtEl>
                                          <p:spTgt spid="2"/>
                                        </p:tgtEl>
                                        <p:attrNameLst>
                                          <p:attrName>style.visibility</p:attrName>
                                        </p:attrNameLst>
                                      </p:cBhvr>
                                      <p:to>
                                        <p:strVal val="hidden"/>
                                      </p:to>
                                    </p:set>
                                  </p:childTnLst>
                                </p:cTn>
                              </p:par>
                              <p:par>
                                <p:cTn id="57" presetID="2" presetClass="exit" presetSubtype="4" fill="hold" grpId="0" nodeType="withEffect">
                                  <p:stCondLst>
                                    <p:cond delay="0"/>
                                  </p:stCondLst>
                                  <p:childTnLst>
                                    <p:anim calcmode="lin" valueType="num">
                                      <p:cBhvr additive="base">
                                        <p:cTn id="58" dur="500"/>
                                        <p:tgtEl>
                                          <p:spTgt spid="4"/>
                                        </p:tgtEl>
                                        <p:attrNameLst>
                                          <p:attrName>ppt_x</p:attrName>
                                        </p:attrNameLst>
                                      </p:cBhvr>
                                      <p:tavLst>
                                        <p:tav tm="0">
                                          <p:val>
                                            <p:strVal val="ppt_x"/>
                                          </p:val>
                                        </p:tav>
                                        <p:tav tm="100000">
                                          <p:val>
                                            <p:strVal val="ppt_x"/>
                                          </p:val>
                                        </p:tav>
                                      </p:tavLst>
                                    </p:anim>
                                    <p:anim calcmode="lin" valueType="num">
                                      <p:cBhvr additive="base">
                                        <p:cTn id="59" dur="500"/>
                                        <p:tgtEl>
                                          <p:spTgt spid="4"/>
                                        </p:tgtEl>
                                        <p:attrNameLst>
                                          <p:attrName>ppt_y</p:attrName>
                                        </p:attrNameLst>
                                      </p:cBhvr>
                                      <p:tavLst>
                                        <p:tav tm="0">
                                          <p:val>
                                            <p:strVal val="ppt_y"/>
                                          </p:val>
                                        </p:tav>
                                        <p:tav tm="100000">
                                          <p:val>
                                            <p:strVal val="1+ppt_h/2"/>
                                          </p:val>
                                        </p:tav>
                                      </p:tavLst>
                                    </p:anim>
                                    <p:set>
                                      <p:cBhvr>
                                        <p:cTn id="60" dur="1" fill="hold">
                                          <p:stCondLst>
                                            <p:cond delay="499"/>
                                          </p:stCondLst>
                                        </p:cTn>
                                        <p:tgtEl>
                                          <p:spTgt spid="4"/>
                                        </p:tgtEl>
                                        <p:attrNameLst>
                                          <p:attrName>style.visibility</p:attrName>
                                        </p:attrNameLst>
                                      </p:cBhvr>
                                      <p:to>
                                        <p:strVal val="hidden"/>
                                      </p:to>
                                    </p:set>
                                  </p:childTnLst>
                                </p:cTn>
                              </p:par>
                              <p:par>
                                <p:cTn id="61" presetID="2" presetClass="exit" presetSubtype="4" fill="hold" grpId="0" nodeType="withEffect">
                                  <p:stCondLst>
                                    <p:cond delay="0"/>
                                  </p:stCondLst>
                                  <p:childTnLst>
                                    <p:anim calcmode="lin" valueType="num">
                                      <p:cBhvr additive="base">
                                        <p:cTn id="62" dur="500"/>
                                        <p:tgtEl>
                                          <p:spTgt spid="5"/>
                                        </p:tgtEl>
                                        <p:attrNameLst>
                                          <p:attrName>ppt_x</p:attrName>
                                        </p:attrNameLst>
                                      </p:cBhvr>
                                      <p:tavLst>
                                        <p:tav tm="0">
                                          <p:val>
                                            <p:strVal val="ppt_x"/>
                                          </p:val>
                                        </p:tav>
                                        <p:tav tm="100000">
                                          <p:val>
                                            <p:strVal val="ppt_x"/>
                                          </p:val>
                                        </p:tav>
                                      </p:tavLst>
                                    </p:anim>
                                    <p:anim calcmode="lin" valueType="num">
                                      <p:cBhvr additive="base">
                                        <p:cTn id="63" dur="500"/>
                                        <p:tgtEl>
                                          <p:spTgt spid="5"/>
                                        </p:tgtEl>
                                        <p:attrNameLst>
                                          <p:attrName>ppt_y</p:attrName>
                                        </p:attrNameLst>
                                      </p:cBhvr>
                                      <p:tavLst>
                                        <p:tav tm="0">
                                          <p:val>
                                            <p:strVal val="ppt_y"/>
                                          </p:val>
                                        </p:tav>
                                        <p:tav tm="100000">
                                          <p:val>
                                            <p:strVal val="1+ppt_h/2"/>
                                          </p:val>
                                        </p:tav>
                                      </p:tavLst>
                                    </p:anim>
                                    <p:set>
                                      <p:cBhvr>
                                        <p:cTn id="64" dur="1" fill="hold">
                                          <p:stCondLst>
                                            <p:cond delay="4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 grpId="0" animBg="1"/>
      <p:bldP spid="67" grpId="0" animBg="1"/>
      <p:bldP spid="68" grpId="0" animBg="1"/>
      <p:bldP spid="120" grpId="0"/>
      <p:bldP spid="2" grpId="0"/>
      <p:bldP spid="40" grpId="0"/>
      <p:bldP spid="4" grpId="0" animBg="1"/>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How to protect the data in a Network/ Cyberspace?</a:t>
            </a:r>
            <a:endParaRPr lang="en-US" sz="3200" dirty="0"/>
          </a:p>
        </p:txBody>
      </p:sp>
      <p:grpSp>
        <p:nvGrpSpPr>
          <p:cNvPr id="34" name="Group 33"/>
          <p:cNvGrpSpPr/>
          <p:nvPr/>
        </p:nvGrpSpPr>
        <p:grpSpPr>
          <a:xfrm>
            <a:off x="7608915" y="120376"/>
            <a:ext cx="4386763" cy="2667159"/>
            <a:chOff x="6602677" y="2462421"/>
            <a:chExt cx="5427048" cy="3097551"/>
          </a:xfrm>
        </p:grpSpPr>
        <p:pic>
          <p:nvPicPr>
            <p:cNvPr id="10" name="Picture 9" descr="Neighborhood Network Construction Kit"/>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02677" y="3262521"/>
              <a:ext cx="5427048" cy="2297451"/>
            </a:xfrm>
            <a:prstGeom prst="rect">
              <a:avLst/>
            </a:prstGeom>
          </p:spPr>
        </p:pic>
        <p:pic>
          <p:nvPicPr>
            <p:cNvPr id="31" name="Picture 30" descr="Smishing, Vishing, And Phishing: 3 Types Of Fraud You Need ..."/>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760707" y="3133093"/>
              <a:ext cx="1041443" cy="650902"/>
            </a:xfrm>
            <a:prstGeom prst="rect">
              <a:avLst/>
            </a:prstGeom>
          </p:spPr>
        </p:pic>
        <p:pic>
          <p:nvPicPr>
            <p:cNvPr id="32" name="Picture 31" descr="TecLaw: El vishing, otra variable del phishi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541732" y="2462421"/>
              <a:ext cx="1047750" cy="800100"/>
            </a:xfrm>
            <a:prstGeom prst="rect">
              <a:avLst/>
            </a:prstGeom>
          </p:spPr>
        </p:pic>
      </p:grpSp>
      <p:sp>
        <p:nvSpPr>
          <p:cNvPr id="6" name="Rectangle 5"/>
          <p:cNvSpPr/>
          <p:nvPr/>
        </p:nvSpPr>
        <p:spPr>
          <a:xfrm>
            <a:off x="313875" y="1605227"/>
            <a:ext cx="7162037" cy="1200329"/>
          </a:xfrm>
          <a:prstGeom prst="rect">
            <a:avLst/>
          </a:prstGeom>
        </p:spPr>
        <p:txBody>
          <a:bodyPr wrap="square">
            <a:spAutoFit/>
          </a:bodyPr>
          <a:lstStyle/>
          <a:p>
            <a:pPr marL="285750" indent="-285750" algn="just">
              <a:buFont typeface="Courier New" panose="02070309020205020404" pitchFamily="49" charset="0"/>
              <a:buChar char="o"/>
            </a:pPr>
            <a:r>
              <a:rPr lang="en-US" dirty="0">
                <a:solidFill>
                  <a:srgbClr val="002060"/>
                </a:solidFill>
              </a:rPr>
              <a:t>Cryptology is the </a:t>
            </a:r>
            <a:r>
              <a:rPr lang="en-US" b="1" i="1" dirty="0">
                <a:solidFill>
                  <a:srgbClr val="00B050"/>
                </a:solidFill>
              </a:rPr>
              <a:t>science of making and breaking secret codes</a:t>
            </a:r>
            <a:r>
              <a:rPr lang="en-US" dirty="0">
                <a:solidFill>
                  <a:srgbClr val="002060"/>
                </a:solidFill>
              </a:rPr>
              <a:t>. </a:t>
            </a:r>
            <a:endParaRPr lang="en-US" dirty="0" smtClean="0">
              <a:solidFill>
                <a:srgbClr val="002060"/>
              </a:solidFill>
            </a:endParaRP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r>
              <a:rPr lang="en-US" dirty="0" smtClean="0">
                <a:solidFill>
                  <a:srgbClr val="002060"/>
                </a:solidFill>
              </a:rPr>
              <a:t>Cryptography </a:t>
            </a:r>
            <a:r>
              <a:rPr lang="en-US" dirty="0">
                <a:solidFill>
                  <a:srgbClr val="002060"/>
                </a:solidFill>
              </a:rPr>
              <a:t>is a way </a:t>
            </a:r>
            <a:r>
              <a:rPr lang="en-US" b="1" i="1" dirty="0">
                <a:solidFill>
                  <a:srgbClr val="00B050"/>
                </a:solidFill>
                <a:effectLst>
                  <a:outerShdw blurRad="38100" dist="38100" dir="2700000" algn="tl">
                    <a:srgbClr val="000000">
                      <a:alpha val="43137"/>
                    </a:srgbClr>
                  </a:outerShdw>
                </a:effectLst>
              </a:rPr>
              <a:t>to store and transmit data so only the intended recipient can read or process it</a:t>
            </a:r>
            <a:r>
              <a:rPr lang="en-US" dirty="0">
                <a:solidFill>
                  <a:srgbClr val="002060"/>
                </a:solidFill>
              </a:rPr>
              <a:t>. </a:t>
            </a:r>
            <a:endParaRPr lang="en-US" dirty="0" smtClean="0">
              <a:solidFill>
                <a:srgbClr val="002060"/>
              </a:solidFill>
            </a:endParaRPr>
          </a:p>
        </p:txBody>
      </p:sp>
      <p:sp>
        <p:nvSpPr>
          <p:cNvPr id="45" name="Rectangle 44"/>
          <p:cNvSpPr/>
          <p:nvPr/>
        </p:nvSpPr>
        <p:spPr>
          <a:xfrm>
            <a:off x="292720" y="895451"/>
            <a:ext cx="10541876" cy="923330"/>
          </a:xfrm>
          <a:prstGeom prst="rect">
            <a:avLst/>
          </a:prstGeom>
        </p:spPr>
        <p:txBody>
          <a:bodyPr wrap="square">
            <a:spAutoFit/>
          </a:bodyPr>
          <a:lstStyle/>
          <a:p>
            <a:pPr marL="357188" indent="-357188" algn="just">
              <a:buFont typeface="Wingdings" panose="05000000000000000000" pitchFamily="2" charset="2"/>
              <a:buChar char="ü"/>
            </a:pPr>
            <a:r>
              <a:rPr lang="en-US" b="1" dirty="0" smtClean="0">
                <a:solidFill>
                  <a:srgbClr val="FF0000"/>
                </a:solidFill>
              </a:rPr>
              <a:t>Don't </a:t>
            </a:r>
            <a:r>
              <a:rPr lang="en-US" b="1" dirty="0" smtClean="0">
                <a:solidFill>
                  <a:srgbClr val="FF0000"/>
                </a:solidFill>
              </a:rPr>
              <a:t>allow unauthorized users</a:t>
            </a:r>
          </a:p>
          <a:p>
            <a:pPr marL="357188" indent="-357188" algn="just">
              <a:buFont typeface="Wingdings" panose="05000000000000000000" pitchFamily="2" charset="2"/>
              <a:buChar char="ü"/>
            </a:pPr>
            <a:r>
              <a:rPr lang="en-US" b="1" dirty="0" smtClean="0">
                <a:solidFill>
                  <a:srgbClr val="FF0000"/>
                </a:solidFill>
              </a:rPr>
              <a:t>Secure the network/ cyberspace (Passwords/ MFA </a:t>
            </a:r>
            <a:r>
              <a:rPr lang="en-US" b="1" dirty="0" err="1" smtClean="0">
                <a:solidFill>
                  <a:srgbClr val="FF0000"/>
                </a:solidFill>
              </a:rPr>
              <a:t>etc</a:t>
            </a:r>
            <a:r>
              <a:rPr lang="en-US" b="1" dirty="0" smtClean="0">
                <a:solidFill>
                  <a:srgbClr val="FF0000"/>
                </a:solidFill>
              </a:rPr>
              <a:t>)</a:t>
            </a:r>
          </a:p>
          <a:p>
            <a:pPr marL="357188" indent="-357188" algn="just">
              <a:buFont typeface="Wingdings" panose="05000000000000000000" pitchFamily="2" charset="2"/>
              <a:buChar char="ü"/>
            </a:pPr>
            <a:endParaRPr lang="en-US" dirty="0">
              <a:solidFill>
                <a:srgbClr val="002060"/>
              </a:solidFill>
            </a:endParaRPr>
          </a:p>
        </p:txBody>
      </p:sp>
      <p:sp>
        <p:nvSpPr>
          <p:cNvPr id="7" name="Rectangle 6"/>
          <p:cNvSpPr/>
          <p:nvPr/>
        </p:nvSpPr>
        <p:spPr>
          <a:xfrm>
            <a:off x="6072874" y="234197"/>
            <a:ext cx="2488438" cy="369332"/>
          </a:xfrm>
          <a:prstGeom prst="rect">
            <a:avLst/>
          </a:prstGeom>
        </p:spPr>
        <p:txBody>
          <a:bodyPr wrap="none">
            <a:spAutoFit/>
          </a:bodyPr>
          <a:lstStyle/>
          <a:p>
            <a:pPr algn="just"/>
            <a:r>
              <a:rPr lang="en-US" b="1" dirty="0">
                <a:solidFill>
                  <a:srgbClr val="002060"/>
                </a:solidFill>
              </a:rPr>
              <a:t>Give your suggestions!!!</a:t>
            </a:r>
          </a:p>
        </p:txBody>
      </p:sp>
      <p:sp>
        <p:nvSpPr>
          <p:cNvPr id="48" name="Rectangle 47"/>
          <p:cNvSpPr/>
          <p:nvPr/>
        </p:nvSpPr>
        <p:spPr>
          <a:xfrm>
            <a:off x="292720" y="2993311"/>
            <a:ext cx="11681803" cy="2308324"/>
          </a:xfrm>
          <a:prstGeom prst="rect">
            <a:avLst/>
          </a:prstGeom>
        </p:spPr>
        <p:txBody>
          <a:bodyPr wrap="square">
            <a:spAutoFit/>
          </a:bodyPr>
          <a:lstStyle/>
          <a:p>
            <a:pPr marL="285750" indent="-285750" algn="just">
              <a:buFont typeface="Courier New" panose="02070309020205020404" pitchFamily="49" charset="0"/>
              <a:buChar char="o"/>
            </a:pPr>
            <a:r>
              <a:rPr lang="en-US" dirty="0" smtClean="0">
                <a:solidFill>
                  <a:srgbClr val="002060"/>
                </a:solidFill>
              </a:rPr>
              <a:t>Modern </a:t>
            </a:r>
            <a:r>
              <a:rPr lang="en-US" dirty="0">
                <a:solidFill>
                  <a:srgbClr val="002060"/>
                </a:solidFill>
              </a:rPr>
              <a:t>cryptography uses </a:t>
            </a:r>
            <a:r>
              <a:rPr lang="en-US" b="1" i="1" dirty="0">
                <a:solidFill>
                  <a:srgbClr val="FFC000"/>
                </a:solidFill>
                <a:effectLst>
                  <a:outerShdw blurRad="38100" dist="38100" dir="2700000" algn="tl">
                    <a:srgbClr val="000000">
                      <a:alpha val="43137"/>
                    </a:srgbClr>
                  </a:outerShdw>
                </a:effectLst>
              </a:rPr>
              <a:t>computationally secure algorithms</a:t>
            </a:r>
            <a:r>
              <a:rPr lang="en-US" dirty="0">
                <a:solidFill>
                  <a:srgbClr val="002060"/>
                </a:solidFill>
              </a:rPr>
              <a:t> to make sure that cyber criminals cannot easily compromise protected information.</a:t>
            </a:r>
          </a:p>
          <a:p>
            <a:pPr marL="285750" indent="-285750" algn="just">
              <a:buFont typeface="Courier New" panose="02070309020205020404" pitchFamily="49" charset="0"/>
              <a:buChar char="o"/>
            </a:pPr>
            <a:endParaRPr lang="en-US" dirty="0" smtClean="0">
              <a:solidFill>
                <a:srgbClr val="002060"/>
              </a:solidFill>
            </a:endParaRPr>
          </a:p>
          <a:p>
            <a:pPr marL="285750" indent="-285750" algn="just">
              <a:buFont typeface="Courier New" panose="02070309020205020404" pitchFamily="49" charset="0"/>
              <a:buChar char="o"/>
            </a:pPr>
            <a:r>
              <a:rPr lang="en-US" dirty="0" smtClean="0">
                <a:solidFill>
                  <a:srgbClr val="002060"/>
                </a:solidFill>
              </a:rPr>
              <a:t>Each </a:t>
            </a:r>
            <a:r>
              <a:rPr lang="en-US" dirty="0">
                <a:solidFill>
                  <a:srgbClr val="002060"/>
                </a:solidFill>
              </a:rPr>
              <a:t>encryption method uses a specific algorithm, </a:t>
            </a:r>
            <a:r>
              <a:rPr lang="en-US" b="1" i="1" dirty="0">
                <a:solidFill>
                  <a:srgbClr val="00B050"/>
                </a:solidFill>
                <a:effectLst>
                  <a:outerShdw blurRad="38100" dist="38100" dir="2700000" algn="tl">
                    <a:srgbClr val="000000">
                      <a:alpha val="43137"/>
                    </a:srgbClr>
                  </a:outerShdw>
                </a:effectLst>
              </a:rPr>
              <a:t>called a cipher, to encrypt and decrypt messages</a:t>
            </a:r>
            <a:r>
              <a:rPr lang="en-US" dirty="0">
                <a:solidFill>
                  <a:srgbClr val="002060"/>
                </a:solidFill>
              </a:rPr>
              <a:t>. </a:t>
            </a:r>
            <a:endParaRPr lang="en-US" dirty="0" smtClean="0">
              <a:solidFill>
                <a:srgbClr val="002060"/>
              </a:solidFill>
            </a:endParaRP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r>
              <a:rPr lang="en-US" dirty="0" smtClean="0">
                <a:solidFill>
                  <a:srgbClr val="002060"/>
                </a:solidFill>
              </a:rPr>
              <a:t>A </a:t>
            </a:r>
            <a:r>
              <a:rPr lang="en-US" dirty="0">
                <a:solidFill>
                  <a:srgbClr val="002060"/>
                </a:solidFill>
              </a:rPr>
              <a:t>cipher is a series of well-defined steps used to encrypt and decrypt messages. </a:t>
            </a:r>
            <a:endParaRPr lang="en-US" dirty="0" smtClean="0">
              <a:solidFill>
                <a:srgbClr val="002060"/>
              </a:solidFill>
            </a:endParaRP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r>
              <a:rPr lang="en-US" dirty="0" smtClean="0">
                <a:solidFill>
                  <a:srgbClr val="002060"/>
                </a:solidFill>
              </a:rPr>
              <a:t>There </a:t>
            </a:r>
            <a:r>
              <a:rPr lang="en-US" dirty="0">
                <a:solidFill>
                  <a:srgbClr val="002060"/>
                </a:solidFill>
              </a:rPr>
              <a:t>are several methods of creating </a:t>
            </a:r>
            <a:r>
              <a:rPr lang="en-US" dirty="0" err="1">
                <a:solidFill>
                  <a:srgbClr val="002060"/>
                </a:solidFill>
              </a:rPr>
              <a:t>ciphertext</a:t>
            </a:r>
            <a:r>
              <a:rPr lang="en-US" dirty="0">
                <a:solidFill>
                  <a:srgbClr val="002060"/>
                </a:solidFill>
              </a:rPr>
              <a:t>: </a:t>
            </a:r>
            <a:r>
              <a:rPr lang="en-US" i="1" dirty="0">
                <a:solidFill>
                  <a:srgbClr val="FF0000"/>
                </a:solidFill>
                <a:effectLst>
                  <a:outerShdw blurRad="38100" dist="38100" dir="2700000" algn="tl">
                    <a:srgbClr val="000000">
                      <a:alpha val="43137"/>
                    </a:srgbClr>
                  </a:outerShdw>
                </a:effectLst>
              </a:rPr>
              <a:t>Transposition, Substitution, One-time </a:t>
            </a:r>
            <a:r>
              <a:rPr lang="en-US" i="1" dirty="0" smtClean="0">
                <a:solidFill>
                  <a:srgbClr val="FF0000"/>
                </a:solidFill>
                <a:effectLst>
                  <a:outerShdw blurRad="38100" dist="38100" dir="2700000" algn="tl">
                    <a:srgbClr val="000000">
                      <a:alpha val="43137"/>
                    </a:srgbClr>
                  </a:outerShdw>
                </a:effectLst>
              </a:rPr>
              <a:t>pad</a:t>
            </a:r>
            <a:endParaRPr lang="en-US" i="1" dirty="0">
              <a:solidFill>
                <a:srgbClr val="FF0000"/>
              </a:solidFill>
              <a:effectLst>
                <a:outerShdw blurRad="38100" dist="38100" dir="2700000" algn="tl">
                  <a:srgbClr val="000000">
                    <a:alpha val="43137"/>
                  </a:srgbClr>
                </a:outerShdw>
              </a:effectLst>
            </a:endParaRPr>
          </a:p>
        </p:txBody>
      </p:sp>
    </p:spTree>
    <p:custDataLst>
      <p:tags r:id="rId1"/>
    </p:custDataLst>
    <p:extLst>
      <p:ext uri="{BB962C8B-B14F-4D97-AF65-F5344CB8AC3E}">
        <p14:creationId xmlns:p14="http://schemas.microsoft.com/office/powerpoint/2010/main" val="923138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2" presetClass="emph" presetSubtype="0" fill="hold" nodeType="clickEffect">
                                  <p:stCondLst>
                                    <p:cond delay="0"/>
                                  </p:stCondLst>
                                  <p:childTnLst>
                                    <p:animRot by="120000">
                                      <p:cBhvr>
                                        <p:cTn id="6" dur="100" fill="hold">
                                          <p:stCondLst>
                                            <p:cond delay="0"/>
                                          </p:stCondLst>
                                        </p:cTn>
                                        <p:tgtEl>
                                          <p:spTgt spid="34"/>
                                        </p:tgtEl>
                                        <p:attrNameLst>
                                          <p:attrName>r</p:attrName>
                                        </p:attrNameLst>
                                      </p:cBhvr>
                                    </p:animRot>
                                    <p:animRot by="-240000">
                                      <p:cBhvr>
                                        <p:cTn id="7" dur="200" fill="hold">
                                          <p:stCondLst>
                                            <p:cond delay="200"/>
                                          </p:stCondLst>
                                        </p:cTn>
                                        <p:tgtEl>
                                          <p:spTgt spid="34"/>
                                        </p:tgtEl>
                                        <p:attrNameLst>
                                          <p:attrName>r</p:attrName>
                                        </p:attrNameLst>
                                      </p:cBhvr>
                                    </p:animRot>
                                    <p:animRot by="240000">
                                      <p:cBhvr>
                                        <p:cTn id="8" dur="200" fill="hold">
                                          <p:stCondLst>
                                            <p:cond delay="400"/>
                                          </p:stCondLst>
                                        </p:cTn>
                                        <p:tgtEl>
                                          <p:spTgt spid="34"/>
                                        </p:tgtEl>
                                        <p:attrNameLst>
                                          <p:attrName>r</p:attrName>
                                        </p:attrNameLst>
                                      </p:cBhvr>
                                    </p:animRot>
                                    <p:animRot by="-240000">
                                      <p:cBhvr>
                                        <p:cTn id="9" dur="200" fill="hold">
                                          <p:stCondLst>
                                            <p:cond delay="600"/>
                                          </p:stCondLst>
                                        </p:cTn>
                                        <p:tgtEl>
                                          <p:spTgt spid="34"/>
                                        </p:tgtEl>
                                        <p:attrNameLst>
                                          <p:attrName>r</p:attrName>
                                        </p:attrNameLst>
                                      </p:cBhvr>
                                    </p:animRot>
                                    <p:animRot by="120000">
                                      <p:cBhvr>
                                        <p:cTn id="10" dur="200" fill="hold">
                                          <p:stCondLst>
                                            <p:cond delay="800"/>
                                          </p:stCondLst>
                                        </p:cTn>
                                        <p:tgtEl>
                                          <p:spTgt spid="34"/>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53" presetClass="entr" presetSubtype="16" fill="hold" grpId="0" nodeType="clickEffect">
                                  <p:stCondLst>
                                    <p:cond delay="0"/>
                                  </p:stCondLst>
                                  <p:childTnLst>
                                    <p:set>
                                      <p:cBhvr>
                                        <p:cTn id="14" dur="1" fill="hold">
                                          <p:stCondLst>
                                            <p:cond delay="0"/>
                                          </p:stCondLst>
                                        </p:cTn>
                                        <p:tgtEl>
                                          <p:spTgt spid="45"/>
                                        </p:tgtEl>
                                        <p:attrNameLst>
                                          <p:attrName>style.visibility</p:attrName>
                                        </p:attrNameLst>
                                      </p:cBhvr>
                                      <p:to>
                                        <p:strVal val="visible"/>
                                      </p:to>
                                    </p:set>
                                    <p:anim calcmode="lin" valueType="num">
                                      <p:cBhvr>
                                        <p:cTn id="15" dur="500" fill="hold"/>
                                        <p:tgtEl>
                                          <p:spTgt spid="45"/>
                                        </p:tgtEl>
                                        <p:attrNameLst>
                                          <p:attrName>ppt_w</p:attrName>
                                        </p:attrNameLst>
                                      </p:cBhvr>
                                      <p:tavLst>
                                        <p:tav tm="0">
                                          <p:val>
                                            <p:fltVal val="0"/>
                                          </p:val>
                                        </p:tav>
                                        <p:tav tm="100000">
                                          <p:val>
                                            <p:strVal val="#ppt_w"/>
                                          </p:val>
                                        </p:tav>
                                      </p:tavLst>
                                    </p:anim>
                                    <p:anim calcmode="lin" valueType="num">
                                      <p:cBhvr>
                                        <p:cTn id="16" dur="500" fill="hold"/>
                                        <p:tgtEl>
                                          <p:spTgt spid="45"/>
                                        </p:tgtEl>
                                        <p:attrNameLst>
                                          <p:attrName>ppt_h</p:attrName>
                                        </p:attrNameLst>
                                      </p:cBhvr>
                                      <p:tavLst>
                                        <p:tav tm="0">
                                          <p:val>
                                            <p:fltVal val="0"/>
                                          </p:val>
                                        </p:tav>
                                        <p:tav tm="100000">
                                          <p:val>
                                            <p:strVal val="#ppt_h"/>
                                          </p:val>
                                        </p:tav>
                                      </p:tavLst>
                                    </p:anim>
                                    <p:animEffect transition="in" filter="fade">
                                      <p:cBhvr>
                                        <p:cTn id="17" dur="500"/>
                                        <p:tgtEl>
                                          <p:spTgt spid="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Cryptography</a:t>
            </a:r>
            <a:endParaRPr lang="en-US" sz="3200" dirty="0"/>
          </a:p>
        </p:txBody>
      </p:sp>
      <p:sp>
        <p:nvSpPr>
          <p:cNvPr id="17" name="Rectangle 16"/>
          <p:cNvSpPr/>
          <p:nvPr/>
        </p:nvSpPr>
        <p:spPr>
          <a:xfrm>
            <a:off x="144087" y="681496"/>
            <a:ext cx="11837707" cy="4801314"/>
          </a:xfrm>
          <a:prstGeom prst="rect">
            <a:avLst/>
          </a:prstGeom>
        </p:spPr>
        <p:txBody>
          <a:bodyPr wrap="square">
            <a:spAutoFit/>
          </a:bodyPr>
          <a:lstStyle/>
          <a:p>
            <a:pPr indent="-357188" algn="just">
              <a:buFont typeface="Wingdings" panose="05000000000000000000" pitchFamily="2" charset="2"/>
              <a:buChar char="ü"/>
            </a:pPr>
            <a:r>
              <a:rPr lang="en-US" b="1" dirty="0" smtClean="0">
                <a:solidFill>
                  <a:srgbClr val="FF0000"/>
                </a:solidFill>
              </a:rPr>
              <a:t>Two </a:t>
            </a:r>
            <a:r>
              <a:rPr lang="en-US" b="1" dirty="0">
                <a:solidFill>
                  <a:srgbClr val="FF0000"/>
                </a:solidFill>
              </a:rPr>
              <a:t>Types of </a:t>
            </a:r>
            <a:r>
              <a:rPr lang="en-US" b="1" dirty="0" smtClean="0">
                <a:solidFill>
                  <a:srgbClr val="FF0000"/>
                </a:solidFill>
              </a:rPr>
              <a:t>Encryption: There </a:t>
            </a:r>
            <a:r>
              <a:rPr lang="en-US" b="1" dirty="0">
                <a:solidFill>
                  <a:srgbClr val="FF0000"/>
                </a:solidFill>
              </a:rPr>
              <a:t>are two classes of encryption </a:t>
            </a:r>
            <a:r>
              <a:rPr lang="en-US" b="1" dirty="0" smtClean="0">
                <a:solidFill>
                  <a:srgbClr val="FF0000"/>
                </a:solidFill>
              </a:rPr>
              <a:t>algorithms</a:t>
            </a:r>
            <a:endParaRPr lang="en-US" b="1" dirty="0">
              <a:solidFill>
                <a:srgbClr val="FF0000"/>
              </a:solidFill>
            </a:endParaRPr>
          </a:p>
          <a:p>
            <a:pPr indent="-357188" algn="just">
              <a:buFont typeface="Wingdings" panose="05000000000000000000" pitchFamily="2" charset="2"/>
              <a:buChar char="ü"/>
            </a:pPr>
            <a:endParaRPr lang="en-US" b="1" dirty="0" smtClean="0">
              <a:solidFill>
                <a:srgbClr val="FF0000"/>
              </a:solidFill>
            </a:endParaRPr>
          </a:p>
          <a:p>
            <a:pPr indent="-357188" algn="just">
              <a:buFont typeface="Wingdings" panose="05000000000000000000" pitchFamily="2" charset="2"/>
              <a:buChar char="ü"/>
            </a:pPr>
            <a:r>
              <a:rPr lang="en-US" b="1" dirty="0" smtClean="0">
                <a:solidFill>
                  <a:srgbClr val="FF0000"/>
                </a:solidFill>
              </a:rPr>
              <a:t>Symmetric </a:t>
            </a:r>
            <a:r>
              <a:rPr lang="en-US" b="1" dirty="0">
                <a:solidFill>
                  <a:srgbClr val="FF0000"/>
                </a:solidFill>
              </a:rPr>
              <a:t>algorithms </a:t>
            </a:r>
            <a:endParaRPr lang="en-US" b="1" dirty="0">
              <a:solidFill>
                <a:srgbClr val="FF0000"/>
              </a:solidFill>
            </a:endParaRPr>
          </a:p>
          <a:p>
            <a:pPr marL="714375" lvl="1" indent="-354013" algn="just">
              <a:buFont typeface="Courier New" panose="02070309020205020404" pitchFamily="49" charset="0"/>
              <a:buChar char="o"/>
            </a:pPr>
            <a:r>
              <a:rPr lang="en-US" dirty="0" smtClean="0">
                <a:solidFill>
                  <a:srgbClr val="FF0000"/>
                </a:solidFill>
              </a:rPr>
              <a:t>These </a:t>
            </a:r>
            <a:r>
              <a:rPr lang="en-US" dirty="0">
                <a:solidFill>
                  <a:srgbClr val="FF0000"/>
                </a:solidFill>
              </a:rPr>
              <a:t>algorithms use the </a:t>
            </a:r>
            <a:r>
              <a:rPr lang="en-US" b="1" i="1" dirty="0">
                <a:solidFill>
                  <a:srgbClr val="FF0000"/>
                </a:solidFill>
                <a:effectLst>
                  <a:outerShdw blurRad="38100" dist="38100" dir="2700000" algn="tl">
                    <a:srgbClr val="000000">
                      <a:alpha val="43137"/>
                    </a:srgbClr>
                  </a:outerShdw>
                </a:effectLst>
              </a:rPr>
              <a:t>same pre-shared key</a:t>
            </a:r>
            <a:r>
              <a:rPr lang="en-US" dirty="0">
                <a:solidFill>
                  <a:srgbClr val="FF0000"/>
                </a:solidFill>
              </a:rPr>
              <a:t>, sometimes called a </a:t>
            </a:r>
            <a:r>
              <a:rPr lang="en-US" b="1" i="1" dirty="0">
                <a:solidFill>
                  <a:srgbClr val="FF0000"/>
                </a:solidFill>
                <a:effectLst>
                  <a:outerShdw blurRad="38100" dist="38100" dir="2700000" algn="tl">
                    <a:srgbClr val="000000">
                      <a:alpha val="43137"/>
                    </a:srgbClr>
                  </a:outerShdw>
                </a:effectLst>
              </a:rPr>
              <a:t>secret key pair</a:t>
            </a:r>
            <a:r>
              <a:rPr lang="en-US" dirty="0">
                <a:solidFill>
                  <a:srgbClr val="FF0000"/>
                </a:solidFill>
              </a:rPr>
              <a:t>, to encrypt and decrypt data. </a:t>
            </a:r>
            <a:endParaRPr lang="en-US" dirty="0" smtClean="0">
              <a:solidFill>
                <a:srgbClr val="FF0000"/>
              </a:solidFill>
            </a:endParaRPr>
          </a:p>
          <a:p>
            <a:pPr marL="714375" lvl="1" indent="-354013" algn="just">
              <a:buFont typeface="Courier New" panose="02070309020205020404" pitchFamily="49" charset="0"/>
              <a:buChar char="o"/>
            </a:pPr>
            <a:r>
              <a:rPr lang="en-US" dirty="0" smtClean="0">
                <a:solidFill>
                  <a:srgbClr val="FF0000"/>
                </a:solidFill>
              </a:rPr>
              <a:t>Both </a:t>
            </a:r>
            <a:r>
              <a:rPr lang="en-US" dirty="0">
                <a:solidFill>
                  <a:srgbClr val="FF0000"/>
                </a:solidFill>
              </a:rPr>
              <a:t>the sender and receiver know the pre-shared key before any encrypted communication begins</a:t>
            </a:r>
            <a:r>
              <a:rPr lang="en-US" b="1" dirty="0">
                <a:solidFill>
                  <a:srgbClr val="FF0000"/>
                </a:solidFill>
              </a:rPr>
              <a:t>. </a:t>
            </a:r>
          </a:p>
          <a:p>
            <a:pPr indent="-357188" algn="just">
              <a:buFont typeface="Wingdings" panose="05000000000000000000" pitchFamily="2" charset="2"/>
              <a:buChar char="ü"/>
            </a:pPr>
            <a:endParaRPr lang="en-US" b="1" dirty="0" smtClean="0">
              <a:solidFill>
                <a:srgbClr val="002060"/>
              </a:solidFill>
            </a:endParaRPr>
          </a:p>
          <a:p>
            <a:pPr indent="-357188" algn="just">
              <a:buFont typeface="Wingdings" panose="05000000000000000000" pitchFamily="2" charset="2"/>
              <a:buChar char="ü"/>
            </a:pPr>
            <a:r>
              <a:rPr lang="en-US" b="1" dirty="0" smtClean="0">
                <a:solidFill>
                  <a:srgbClr val="002060"/>
                </a:solidFill>
              </a:rPr>
              <a:t>Asymmetric </a:t>
            </a:r>
            <a:r>
              <a:rPr lang="en-US" b="1" dirty="0">
                <a:solidFill>
                  <a:srgbClr val="002060"/>
                </a:solidFill>
              </a:rPr>
              <a:t>algorithms </a:t>
            </a:r>
            <a:endParaRPr lang="en-US" b="1" dirty="0" smtClean="0">
              <a:solidFill>
                <a:srgbClr val="002060"/>
              </a:solidFill>
            </a:endParaRPr>
          </a:p>
          <a:p>
            <a:pPr marL="714375" indent="-354013" algn="just">
              <a:buFont typeface="Courier New" panose="02070309020205020404" pitchFamily="49" charset="0"/>
              <a:buChar char="o"/>
            </a:pPr>
            <a:r>
              <a:rPr lang="en-US" dirty="0" smtClean="0">
                <a:solidFill>
                  <a:srgbClr val="002060"/>
                </a:solidFill>
              </a:rPr>
              <a:t>Asymmetrical </a:t>
            </a:r>
            <a:r>
              <a:rPr lang="en-US" dirty="0">
                <a:solidFill>
                  <a:srgbClr val="002060"/>
                </a:solidFill>
              </a:rPr>
              <a:t>encryption algorithms </a:t>
            </a:r>
            <a:r>
              <a:rPr lang="en-US" b="1" i="1" dirty="0">
                <a:solidFill>
                  <a:srgbClr val="002060"/>
                </a:solidFill>
                <a:effectLst>
                  <a:outerShdw blurRad="38100" dist="38100" dir="2700000" algn="tl">
                    <a:srgbClr val="000000">
                      <a:alpha val="43137"/>
                    </a:srgbClr>
                  </a:outerShdw>
                </a:effectLst>
              </a:rPr>
              <a:t>use one key to encrypt data and a different key to decrypt data</a:t>
            </a:r>
            <a:r>
              <a:rPr lang="en-US" dirty="0">
                <a:solidFill>
                  <a:srgbClr val="002060"/>
                </a:solidFill>
              </a:rPr>
              <a:t>. </a:t>
            </a:r>
            <a:endParaRPr lang="en-US" dirty="0" smtClean="0">
              <a:solidFill>
                <a:srgbClr val="002060"/>
              </a:solidFill>
            </a:endParaRPr>
          </a:p>
          <a:p>
            <a:pPr marL="714375" indent="-354013" algn="just">
              <a:buFont typeface="Courier New" panose="02070309020205020404" pitchFamily="49" charset="0"/>
              <a:buChar char="o"/>
            </a:pPr>
            <a:r>
              <a:rPr lang="en-US" dirty="0" smtClean="0">
                <a:solidFill>
                  <a:srgbClr val="002060"/>
                </a:solidFill>
              </a:rPr>
              <a:t>One </a:t>
            </a:r>
            <a:r>
              <a:rPr lang="en-US" dirty="0">
                <a:solidFill>
                  <a:srgbClr val="002060"/>
                </a:solidFill>
              </a:rPr>
              <a:t>key is public and the other is private. </a:t>
            </a:r>
            <a:endParaRPr lang="en-US" dirty="0" smtClean="0">
              <a:solidFill>
                <a:srgbClr val="002060"/>
              </a:solidFill>
            </a:endParaRPr>
          </a:p>
          <a:p>
            <a:pPr marL="714375" indent="-354013" algn="just">
              <a:buFont typeface="Courier New" panose="02070309020205020404" pitchFamily="49" charset="0"/>
              <a:buChar char="o"/>
            </a:pPr>
            <a:r>
              <a:rPr lang="en-US" dirty="0" smtClean="0">
                <a:solidFill>
                  <a:srgbClr val="002060"/>
                </a:solidFill>
              </a:rPr>
              <a:t>In </a:t>
            </a:r>
            <a:r>
              <a:rPr lang="en-US" dirty="0">
                <a:solidFill>
                  <a:srgbClr val="002060"/>
                </a:solidFill>
              </a:rPr>
              <a:t>a public-key encryption system, any person can encrypt a message using the public key of the receiver, and the receiver is the only one that can decrypt it using his private key. </a:t>
            </a:r>
            <a:endParaRPr lang="en-US" dirty="0" smtClean="0">
              <a:solidFill>
                <a:srgbClr val="002060"/>
              </a:solidFill>
            </a:endParaRPr>
          </a:p>
          <a:p>
            <a:pPr marL="714375" indent="-354013" algn="just">
              <a:buFont typeface="Courier New" panose="02070309020205020404" pitchFamily="49" charset="0"/>
              <a:buChar char="o"/>
            </a:pPr>
            <a:r>
              <a:rPr lang="en-US" dirty="0" smtClean="0">
                <a:solidFill>
                  <a:srgbClr val="002060"/>
                </a:solidFill>
              </a:rPr>
              <a:t>Parties </a:t>
            </a:r>
            <a:r>
              <a:rPr lang="en-US" dirty="0">
                <a:solidFill>
                  <a:srgbClr val="002060"/>
                </a:solidFill>
              </a:rPr>
              <a:t>exchange secure messages without needing a </a:t>
            </a:r>
            <a:r>
              <a:rPr lang="en-US" b="1" i="1" dirty="0">
                <a:solidFill>
                  <a:srgbClr val="002060"/>
                </a:solidFill>
                <a:effectLst>
                  <a:outerShdw blurRad="38100" dist="38100" dir="2700000" algn="tl">
                    <a:srgbClr val="000000">
                      <a:alpha val="43137"/>
                    </a:srgbClr>
                  </a:outerShdw>
                </a:effectLst>
              </a:rPr>
              <a:t>pre-shared key</a:t>
            </a:r>
            <a:r>
              <a:rPr lang="en-US" dirty="0">
                <a:solidFill>
                  <a:srgbClr val="002060"/>
                </a:solidFill>
              </a:rPr>
              <a:t>. </a:t>
            </a:r>
            <a:endParaRPr lang="en-US" dirty="0" smtClean="0">
              <a:solidFill>
                <a:srgbClr val="002060"/>
              </a:solidFill>
            </a:endParaRPr>
          </a:p>
          <a:p>
            <a:pPr marL="714375" indent="-354013" algn="just">
              <a:buFont typeface="Courier New" panose="02070309020205020404" pitchFamily="49" charset="0"/>
              <a:buChar char="o"/>
            </a:pPr>
            <a:endParaRPr lang="en-US" dirty="0" smtClean="0">
              <a:solidFill>
                <a:srgbClr val="FF0000"/>
              </a:solidFill>
            </a:endParaRPr>
          </a:p>
          <a:p>
            <a:pPr marL="714375" indent="-354013" algn="just">
              <a:buFont typeface="Courier New" panose="02070309020205020404" pitchFamily="49" charset="0"/>
              <a:buChar char="o"/>
            </a:pPr>
            <a:r>
              <a:rPr lang="en-US" dirty="0" smtClean="0">
                <a:solidFill>
                  <a:srgbClr val="FF0000"/>
                </a:solidFill>
              </a:rPr>
              <a:t>Asymmetric </a:t>
            </a:r>
            <a:r>
              <a:rPr lang="en-US" dirty="0">
                <a:solidFill>
                  <a:srgbClr val="FF0000"/>
                </a:solidFill>
              </a:rPr>
              <a:t>algorithms are more complex. </a:t>
            </a:r>
            <a:endParaRPr lang="en-US" dirty="0" smtClean="0">
              <a:solidFill>
                <a:srgbClr val="FF0000"/>
              </a:solidFill>
            </a:endParaRPr>
          </a:p>
          <a:p>
            <a:pPr marL="714375" indent="-354013" algn="just">
              <a:buFont typeface="Courier New" panose="02070309020205020404" pitchFamily="49" charset="0"/>
              <a:buChar char="o"/>
            </a:pPr>
            <a:r>
              <a:rPr lang="en-US" dirty="0" smtClean="0">
                <a:solidFill>
                  <a:srgbClr val="FF0000"/>
                </a:solidFill>
              </a:rPr>
              <a:t>These </a:t>
            </a:r>
            <a:r>
              <a:rPr lang="en-US" dirty="0">
                <a:solidFill>
                  <a:srgbClr val="FF0000"/>
                </a:solidFill>
              </a:rPr>
              <a:t>algorithms are resource intensive and slower to execute.</a:t>
            </a:r>
          </a:p>
          <a:p>
            <a:endParaRPr lang="en-US" dirty="0"/>
          </a:p>
          <a:p>
            <a:pPr marL="814388" lvl="1" indent="-357188" algn="just">
              <a:buFont typeface="Wingdings" panose="05000000000000000000" pitchFamily="2" charset="2"/>
              <a:buChar char="ü"/>
            </a:pPr>
            <a:endParaRPr lang="en-US" dirty="0" smtClean="0">
              <a:solidFill>
                <a:srgbClr val="002060"/>
              </a:solidFill>
            </a:endParaRPr>
          </a:p>
        </p:txBody>
      </p:sp>
    </p:spTree>
    <p:custDataLst>
      <p:tags r:id="rId1"/>
    </p:custDataLst>
    <p:extLst>
      <p:ext uri="{BB962C8B-B14F-4D97-AF65-F5344CB8AC3E}">
        <p14:creationId xmlns:p14="http://schemas.microsoft.com/office/powerpoint/2010/main" val="1223449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Cryptography – Symmetrical Encryption Process</a:t>
            </a:r>
            <a:endParaRPr lang="en-US" sz="3200" dirty="0"/>
          </a:p>
        </p:txBody>
      </p:sp>
      <p:sp>
        <p:nvSpPr>
          <p:cNvPr id="17" name="Rectangle 16"/>
          <p:cNvSpPr/>
          <p:nvPr/>
        </p:nvSpPr>
        <p:spPr>
          <a:xfrm>
            <a:off x="144087" y="681496"/>
            <a:ext cx="11837707" cy="5078313"/>
          </a:xfrm>
          <a:prstGeom prst="rect">
            <a:avLst/>
          </a:prstGeom>
        </p:spPr>
        <p:txBody>
          <a:bodyPr wrap="square">
            <a:spAutoFit/>
          </a:bodyPr>
          <a:lstStyle/>
          <a:p>
            <a:pPr indent="-357188" algn="just">
              <a:buFont typeface="Wingdings" panose="05000000000000000000" pitchFamily="2" charset="2"/>
              <a:buChar char="ü"/>
            </a:pPr>
            <a:r>
              <a:rPr lang="en-US" dirty="0" smtClean="0">
                <a:solidFill>
                  <a:srgbClr val="002060"/>
                </a:solidFill>
              </a:rPr>
              <a:t>Symmetric </a:t>
            </a:r>
            <a:r>
              <a:rPr lang="en-US" dirty="0">
                <a:solidFill>
                  <a:srgbClr val="002060"/>
                </a:solidFill>
              </a:rPr>
              <a:t>algorithms </a:t>
            </a:r>
            <a:r>
              <a:rPr lang="en-US" b="1" i="1" dirty="0">
                <a:solidFill>
                  <a:srgbClr val="002060"/>
                </a:solidFill>
                <a:effectLst>
                  <a:outerShdw blurRad="38100" dist="38100" dir="2700000" algn="tl">
                    <a:srgbClr val="000000">
                      <a:alpha val="43137"/>
                    </a:srgbClr>
                  </a:outerShdw>
                </a:effectLst>
              </a:rPr>
              <a:t>use pre-shared key to encrypt and decrypt data</a:t>
            </a:r>
            <a:r>
              <a:rPr lang="en-US" dirty="0">
                <a:solidFill>
                  <a:srgbClr val="002060"/>
                </a:solidFill>
              </a:rPr>
              <a:t>, a method also </a:t>
            </a:r>
            <a:r>
              <a:rPr lang="en-US" b="1" i="1" dirty="0">
                <a:solidFill>
                  <a:srgbClr val="002060"/>
                </a:solidFill>
                <a:effectLst>
                  <a:outerShdw blurRad="38100" dist="38100" dir="2700000" algn="tl">
                    <a:srgbClr val="000000">
                      <a:alpha val="43137"/>
                    </a:srgbClr>
                  </a:outerShdw>
                </a:effectLst>
              </a:rPr>
              <a:t>known as private-key </a:t>
            </a:r>
            <a:r>
              <a:rPr lang="en-US" b="1" i="1" dirty="0" smtClean="0">
                <a:solidFill>
                  <a:srgbClr val="002060"/>
                </a:solidFill>
                <a:effectLst>
                  <a:outerShdw blurRad="38100" dist="38100" dir="2700000" algn="tl">
                    <a:srgbClr val="000000">
                      <a:alpha val="43137"/>
                    </a:srgbClr>
                  </a:outerShdw>
                </a:effectLst>
              </a:rPr>
              <a:t>encryption</a:t>
            </a:r>
            <a:r>
              <a:rPr lang="en-US" dirty="0" smtClean="0">
                <a:solidFill>
                  <a:srgbClr val="002060"/>
                </a:solidFill>
              </a:rPr>
              <a:t>.</a:t>
            </a:r>
          </a:p>
          <a:p>
            <a:pPr indent="-357188" algn="just">
              <a:buFont typeface="Wingdings" panose="05000000000000000000" pitchFamily="2" charset="2"/>
              <a:buChar char="ü"/>
            </a:pPr>
            <a:r>
              <a:rPr lang="en-US" dirty="0" smtClean="0">
                <a:solidFill>
                  <a:srgbClr val="002060"/>
                </a:solidFill>
              </a:rPr>
              <a:t>Numerous </a:t>
            </a:r>
            <a:r>
              <a:rPr lang="en-US" dirty="0">
                <a:solidFill>
                  <a:srgbClr val="002060"/>
                </a:solidFill>
              </a:rPr>
              <a:t>encryption systems use symmetric encryption. </a:t>
            </a:r>
            <a:endParaRPr lang="en-US" dirty="0" smtClean="0">
              <a:solidFill>
                <a:srgbClr val="002060"/>
              </a:solidFill>
            </a:endParaRPr>
          </a:p>
          <a:p>
            <a:pPr indent="-357188" algn="just">
              <a:buFont typeface="Wingdings" panose="05000000000000000000" pitchFamily="2" charset="2"/>
              <a:buChar char="ü"/>
            </a:pPr>
            <a:r>
              <a:rPr lang="en-US" dirty="0" smtClean="0">
                <a:solidFill>
                  <a:srgbClr val="002060"/>
                </a:solidFill>
              </a:rPr>
              <a:t>Some </a:t>
            </a:r>
            <a:r>
              <a:rPr lang="en-US" dirty="0">
                <a:solidFill>
                  <a:srgbClr val="002060"/>
                </a:solidFill>
              </a:rPr>
              <a:t>of the common encryption standards that use symmetric encryption include the </a:t>
            </a:r>
            <a:r>
              <a:rPr lang="en-US" dirty="0" smtClean="0">
                <a:solidFill>
                  <a:srgbClr val="002060"/>
                </a:solidFill>
              </a:rPr>
              <a:t>following:</a:t>
            </a:r>
          </a:p>
          <a:p>
            <a:pPr algn="just"/>
            <a:endParaRPr lang="en-US" dirty="0" smtClean="0">
              <a:solidFill>
                <a:srgbClr val="002060"/>
              </a:solidFill>
            </a:endParaRPr>
          </a:p>
          <a:p>
            <a:pPr algn="just"/>
            <a:r>
              <a:rPr lang="en-US" b="1" dirty="0" smtClean="0">
                <a:solidFill>
                  <a:srgbClr val="002060"/>
                </a:solidFill>
              </a:rPr>
              <a:t>3DES </a:t>
            </a:r>
            <a:r>
              <a:rPr lang="en-US" b="1" dirty="0">
                <a:solidFill>
                  <a:srgbClr val="002060"/>
                </a:solidFill>
              </a:rPr>
              <a:t>(Triple DES):</a:t>
            </a:r>
            <a:r>
              <a:rPr lang="en-US" dirty="0">
                <a:solidFill>
                  <a:srgbClr val="002060"/>
                </a:solidFill>
              </a:rPr>
              <a:t> </a:t>
            </a:r>
            <a:endParaRPr lang="en-US" dirty="0" smtClean="0">
              <a:solidFill>
                <a:srgbClr val="002060"/>
              </a:solidFill>
            </a:endParaRPr>
          </a:p>
          <a:p>
            <a:pPr marL="360363" indent="-357188" algn="just">
              <a:buFont typeface="Wingdings" panose="05000000000000000000" pitchFamily="2" charset="2"/>
              <a:buChar char="ü"/>
            </a:pPr>
            <a:r>
              <a:rPr lang="en-US" dirty="0" smtClean="0">
                <a:solidFill>
                  <a:srgbClr val="002060"/>
                </a:solidFill>
              </a:rPr>
              <a:t>Digital </a:t>
            </a:r>
            <a:r>
              <a:rPr lang="en-US" dirty="0">
                <a:solidFill>
                  <a:srgbClr val="002060"/>
                </a:solidFill>
              </a:rPr>
              <a:t>Encryption Standard (DES) is a symmetric block cipher with 64-bit block size that uses a 56-bit key. </a:t>
            </a:r>
            <a:endParaRPr lang="en-US" dirty="0" smtClean="0">
              <a:solidFill>
                <a:srgbClr val="002060"/>
              </a:solidFill>
            </a:endParaRPr>
          </a:p>
          <a:p>
            <a:pPr marL="360363" indent="-357188" algn="just">
              <a:buFont typeface="Wingdings" panose="05000000000000000000" pitchFamily="2" charset="2"/>
              <a:buChar char="ü"/>
            </a:pPr>
            <a:r>
              <a:rPr lang="en-US" dirty="0" smtClean="0">
                <a:solidFill>
                  <a:srgbClr val="002060"/>
                </a:solidFill>
              </a:rPr>
              <a:t>Triple </a:t>
            </a:r>
            <a:r>
              <a:rPr lang="en-US" dirty="0">
                <a:solidFill>
                  <a:srgbClr val="002060"/>
                </a:solidFill>
              </a:rPr>
              <a:t>DES encrypts data three times and uses a different key for at least one of the three passes, giving it a cumulative key size of 112-168 bits. </a:t>
            </a:r>
          </a:p>
          <a:p>
            <a:pPr algn="just"/>
            <a:endParaRPr lang="en-US" dirty="0" smtClean="0">
              <a:solidFill>
                <a:srgbClr val="002060"/>
              </a:solidFill>
            </a:endParaRPr>
          </a:p>
          <a:p>
            <a:pPr algn="just"/>
            <a:r>
              <a:rPr lang="en-US" b="1" dirty="0" smtClean="0">
                <a:solidFill>
                  <a:srgbClr val="002060"/>
                </a:solidFill>
              </a:rPr>
              <a:t>IDEA</a:t>
            </a:r>
            <a:r>
              <a:rPr lang="en-US" b="1" dirty="0">
                <a:solidFill>
                  <a:srgbClr val="002060"/>
                </a:solidFill>
              </a:rPr>
              <a:t>:</a:t>
            </a:r>
            <a:r>
              <a:rPr lang="en-US" dirty="0">
                <a:solidFill>
                  <a:srgbClr val="002060"/>
                </a:solidFill>
              </a:rPr>
              <a:t> </a:t>
            </a:r>
            <a:endParaRPr lang="en-US" dirty="0" smtClean="0">
              <a:solidFill>
                <a:srgbClr val="002060"/>
              </a:solidFill>
            </a:endParaRPr>
          </a:p>
          <a:p>
            <a:pPr indent="-357188" algn="just">
              <a:buFont typeface="Wingdings" panose="05000000000000000000" pitchFamily="2" charset="2"/>
              <a:buChar char="ü"/>
            </a:pPr>
            <a:r>
              <a:rPr lang="en-US" dirty="0" smtClean="0">
                <a:solidFill>
                  <a:srgbClr val="002060"/>
                </a:solidFill>
              </a:rPr>
              <a:t>The </a:t>
            </a:r>
            <a:r>
              <a:rPr lang="en-US" dirty="0">
                <a:solidFill>
                  <a:srgbClr val="002060"/>
                </a:solidFill>
              </a:rPr>
              <a:t>International Data Encryption Algorithm (IDEA) uses 64-bit blocks and 128-bit keys. </a:t>
            </a:r>
            <a:endParaRPr lang="en-US" dirty="0" smtClean="0">
              <a:solidFill>
                <a:srgbClr val="002060"/>
              </a:solidFill>
            </a:endParaRPr>
          </a:p>
          <a:p>
            <a:pPr indent="-357188" algn="just">
              <a:buFont typeface="Wingdings" panose="05000000000000000000" pitchFamily="2" charset="2"/>
              <a:buChar char="ü"/>
            </a:pPr>
            <a:r>
              <a:rPr lang="en-US" dirty="0" smtClean="0">
                <a:solidFill>
                  <a:srgbClr val="002060"/>
                </a:solidFill>
              </a:rPr>
              <a:t>IDEA </a:t>
            </a:r>
            <a:r>
              <a:rPr lang="en-US" dirty="0">
                <a:solidFill>
                  <a:srgbClr val="002060"/>
                </a:solidFill>
              </a:rPr>
              <a:t>performs eight rounds of transformations on each of the 16 blocks that results from dividing each 64-bit block. </a:t>
            </a:r>
            <a:endParaRPr lang="en-US" dirty="0" smtClean="0">
              <a:solidFill>
                <a:srgbClr val="002060"/>
              </a:solidFill>
            </a:endParaRPr>
          </a:p>
          <a:p>
            <a:pPr indent="-357188" algn="just">
              <a:buFont typeface="Wingdings" panose="05000000000000000000" pitchFamily="2" charset="2"/>
              <a:buChar char="ü"/>
            </a:pPr>
            <a:r>
              <a:rPr lang="en-US" dirty="0" smtClean="0">
                <a:solidFill>
                  <a:srgbClr val="002060"/>
                </a:solidFill>
              </a:rPr>
              <a:t>IDEA </a:t>
            </a:r>
            <a:r>
              <a:rPr lang="en-US" dirty="0">
                <a:solidFill>
                  <a:srgbClr val="002060"/>
                </a:solidFill>
              </a:rPr>
              <a:t>was the replacement for DES, and now PGP (Pretty Good Privacy) uses it. </a:t>
            </a:r>
            <a:endParaRPr lang="en-US" dirty="0" smtClean="0">
              <a:solidFill>
                <a:srgbClr val="002060"/>
              </a:solidFill>
            </a:endParaRPr>
          </a:p>
          <a:p>
            <a:pPr algn="just"/>
            <a:endParaRPr lang="en-US" dirty="0" smtClean="0">
              <a:solidFill>
                <a:srgbClr val="002060"/>
              </a:solidFill>
            </a:endParaRPr>
          </a:p>
          <a:p>
            <a:pPr algn="just"/>
            <a:r>
              <a:rPr lang="en-US" b="1" dirty="0" smtClean="0">
                <a:solidFill>
                  <a:srgbClr val="002060"/>
                </a:solidFill>
              </a:rPr>
              <a:t>AES</a:t>
            </a:r>
            <a:r>
              <a:rPr lang="en-US" b="1" dirty="0">
                <a:solidFill>
                  <a:srgbClr val="002060"/>
                </a:solidFill>
              </a:rPr>
              <a:t>: </a:t>
            </a:r>
            <a:endParaRPr lang="en-US" b="1" dirty="0" smtClean="0">
              <a:solidFill>
                <a:srgbClr val="002060"/>
              </a:solidFill>
            </a:endParaRPr>
          </a:p>
          <a:p>
            <a:pPr indent="-357188" algn="just">
              <a:buFont typeface="Wingdings" panose="05000000000000000000" pitchFamily="2" charset="2"/>
              <a:buChar char="ü"/>
            </a:pPr>
            <a:r>
              <a:rPr lang="en-US" dirty="0" smtClean="0">
                <a:solidFill>
                  <a:srgbClr val="002060"/>
                </a:solidFill>
              </a:rPr>
              <a:t>The </a:t>
            </a:r>
            <a:r>
              <a:rPr lang="en-US" dirty="0">
                <a:solidFill>
                  <a:srgbClr val="002060"/>
                </a:solidFill>
              </a:rPr>
              <a:t>Advanced Encryption Standard (AES) has a fixed block size of 128-bits with a key size of 128, 192, or 256 bits. </a:t>
            </a:r>
            <a:endParaRPr lang="en-US" dirty="0" smtClean="0">
              <a:solidFill>
                <a:srgbClr val="002060"/>
              </a:solidFill>
            </a:endParaRPr>
          </a:p>
          <a:p>
            <a:pPr indent="-357188" algn="just">
              <a:buFont typeface="Wingdings" panose="05000000000000000000" pitchFamily="2" charset="2"/>
              <a:buChar char="ü"/>
            </a:pPr>
            <a:r>
              <a:rPr lang="en-US" dirty="0" smtClean="0">
                <a:solidFill>
                  <a:srgbClr val="002060"/>
                </a:solidFill>
              </a:rPr>
              <a:t>The </a:t>
            </a:r>
            <a:r>
              <a:rPr lang="en-US" dirty="0">
                <a:solidFill>
                  <a:srgbClr val="002060"/>
                </a:solidFill>
              </a:rPr>
              <a:t>National Institute of Standards and Technology (NIST) approved the AES algorithm in December 2001. </a:t>
            </a:r>
            <a:endParaRPr lang="en-US" dirty="0" smtClean="0">
              <a:solidFill>
                <a:srgbClr val="002060"/>
              </a:solidFill>
            </a:endParaRPr>
          </a:p>
          <a:p>
            <a:pPr indent="-357188" algn="just">
              <a:buFont typeface="Wingdings" panose="05000000000000000000" pitchFamily="2" charset="2"/>
              <a:buChar char="ü"/>
            </a:pPr>
            <a:r>
              <a:rPr lang="en-US" dirty="0" smtClean="0">
                <a:solidFill>
                  <a:srgbClr val="002060"/>
                </a:solidFill>
              </a:rPr>
              <a:t>The </a:t>
            </a:r>
            <a:r>
              <a:rPr lang="en-US" dirty="0">
                <a:solidFill>
                  <a:srgbClr val="002060"/>
                </a:solidFill>
              </a:rPr>
              <a:t>U.S. government uses AES to protect classified information</a:t>
            </a:r>
            <a:r>
              <a:rPr lang="en-US" dirty="0" smtClean="0">
                <a:solidFill>
                  <a:srgbClr val="002060"/>
                </a:solidFill>
              </a:rPr>
              <a:t>.</a:t>
            </a:r>
            <a:endParaRPr lang="en-US" dirty="0" smtClean="0">
              <a:solidFill>
                <a:srgbClr val="002060"/>
              </a:solidFill>
            </a:endParaRPr>
          </a:p>
        </p:txBody>
      </p:sp>
    </p:spTree>
    <p:custDataLst>
      <p:tags r:id="rId1"/>
    </p:custDataLst>
    <p:extLst>
      <p:ext uri="{BB962C8B-B14F-4D97-AF65-F5344CB8AC3E}">
        <p14:creationId xmlns:p14="http://schemas.microsoft.com/office/powerpoint/2010/main" val="16532008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Cryptography – Asymmetrical Encryption Process</a:t>
            </a:r>
            <a:endParaRPr lang="en-US" sz="3200" dirty="0"/>
          </a:p>
        </p:txBody>
      </p:sp>
      <p:sp>
        <p:nvSpPr>
          <p:cNvPr id="17" name="Rectangle 16"/>
          <p:cNvSpPr/>
          <p:nvPr/>
        </p:nvSpPr>
        <p:spPr>
          <a:xfrm>
            <a:off x="144087" y="681496"/>
            <a:ext cx="11837707" cy="5078313"/>
          </a:xfrm>
          <a:prstGeom prst="rect">
            <a:avLst/>
          </a:prstGeom>
        </p:spPr>
        <p:txBody>
          <a:bodyPr wrap="square">
            <a:spAutoFit/>
          </a:bodyPr>
          <a:lstStyle/>
          <a:p>
            <a:pPr marL="285750" indent="-285750" algn="just">
              <a:buFont typeface="Wingdings" panose="05000000000000000000" pitchFamily="2" charset="2"/>
              <a:buChar char="ü"/>
            </a:pPr>
            <a:r>
              <a:rPr lang="en-US" dirty="0" smtClean="0">
                <a:solidFill>
                  <a:srgbClr val="002060"/>
                </a:solidFill>
              </a:rPr>
              <a:t>Asymmetric </a:t>
            </a:r>
            <a:r>
              <a:rPr lang="en-US" dirty="0">
                <a:solidFill>
                  <a:srgbClr val="002060"/>
                </a:solidFill>
              </a:rPr>
              <a:t>encryption, also called </a:t>
            </a:r>
            <a:r>
              <a:rPr lang="en-US" b="1" i="1" dirty="0">
                <a:solidFill>
                  <a:srgbClr val="002060"/>
                </a:solidFill>
                <a:effectLst>
                  <a:outerShdw blurRad="38100" dist="38100" dir="2700000" algn="tl">
                    <a:srgbClr val="000000">
                      <a:alpha val="43137"/>
                    </a:srgbClr>
                  </a:outerShdw>
                </a:effectLst>
              </a:rPr>
              <a:t>public-key encryption</a:t>
            </a:r>
            <a:r>
              <a:rPr lang="en-US" dirty="0">
                <a:solidFill>
                  <a:srgbClr val="002060"/>
                </a:solidFill>
              </a:rPr>
              <a:t>, uses </a:t>
            </a:r>
            <a:r>
              <a:rPr lang="en-US" i="1" dirty="0">
                <a:solidFill>
                  <a:srgbClr val="002060"/>
                </a:solidFill>
                <a:effectLst>
                  <a:outerShdw blurRad="38100" dist="38100" dir="2700000" algn="tl">
                    <a:srgbClr val="000000">
                      <a:alpha val="43137"/>
                    </a:srgbClr>
                  </a:outerShdw>
                </a:effectLst>
              </a:rPr>
              <a:t>one key for encryption that is different from the key used for decryption</a:t>
            </a:r>
            <a:r>
              <a:rPr lang="en-US" dirty="0">
                <a:solidFill>
                  <a:srgbClr val="002060"/>
                </a:solidFill>
              </a:rPr>
              <a:t>. </a:t>
            </a:r>
            <a:r>
              <a:rPr lang="en-US" dirty="0" smtClean="0">
                <a:solidFill>
                  <a:srgbClr val="002060"/>
                </a:solidFill>
              </a:rPr>
              <a:t>A </a:t>
            </a:r>
            <a:r>
              <a:rPr lang="en-US" dirty="0">
                <a:solidFill>
                  <a:srgbClr val="002060"/>
                </a:solidFill>
              </a:rPr>
              <a:t>criminal cannot calculate the decryption key based on knowledge of the encryption key, and vice versa, in any reasonable amount of time. </a:t>
            </a:r>
            <a:r>
              <a:rPr lang="en-US" dirty="0" smtClean="0">
                <a:solidFill>
                  <a:srgbClr val="002060"/>
                </a:solidFill>
              </a:rPr>
              <a:t>The </a:t>
            </a:r>
            <a:r>
              <a:rPr lang="en-US" dirty="0">
                <a:solidFill>
                  <a:srgbClr val="002060"/>
                </a:solidFill>
              </a:rPr>
              <a:t>asymmetric algorithms </a:t>
            </a:r>
            <a:r>
              <a:rPr lang="en-US" dirty="0" smtClean="0">
                <a:solidFill>
                  <a:srgbClr val="002060"/>
                </a:solidFill>
              </a:rPr>
              <a:t>include:</a:t>
            </a:r>
          </a:p>
          <a:p>
            <a:pPr algn="just"/>
            <a:endParaRPr lang="en-US" b="1" dirty="0" smtClean="0">
              <a:solidFill>
                <a:srgbClr val="002060"/>
              </a:solidFill>
            </a:endParaRPr>
          </a:p>
          <a:p>
            <a:pPr algn="just"/>
            <a:r>
              <a:rPr lang="en-US" b="1" dirty="0" smtClean="0">
                <a:solidFill>
                  <a:srgbClr val="002060"/>
                </a:solidFill>
              </a:rPr>
              <a:t>RSA </a:t>
            </a:r>
            <a:r>
              <a:rPr lang="en-US" b="1" dirty="0">
                <a:solidFill>
                  <a:srgbClr val="002060"/>
                </a:solidFill>
              </a:rPr>
              <a:t>(</a:t>
            </a:r>
            <a:r>
              <a:rPr lang="en-US" b="1" dirty="0" err="1">
                <a:solidFill>
                  <a:srgbClr val="002060"/>
                </a:solidFill>
              </a:rPr>
              <a:t>Rivest_Shamir-Adleman</a:t>
            </a:r>
            <a:r>
              <a:rPr lang="en-US" b="1" dirty="0">
                <a:solidFill>
                  <a:srgbClr val="002060"/>
                </a:solidFill>
              </a:rPr>
              <a:t>)</a:t>
            </a:r>
            <a:r>
              <a:rPr lang="en-US" dirty="0">
                <a:solidFill>
                  <a:srgbClr val="002060"/>
                </a:solidFill>
              </a:rPr>
              <a:t> </a:t>
            </a:r>
            <a:endParaRPr lang="en-US" dirty="0" smtClean="0">
              <a:solidFill>
                <a:srgbClr val="002060"/>
              </a:solidFill>
            </a:endParaRPr>
          </a:p>
          <a:p>
            <a:pPr marL="285750" indent="-285750" algn="just">
              <a:buFont typeface="Wingdings" panose="05000000000000000000" pitchFamily="2" charset="2"/>
              <a:buChar char="ü"/>
            </a:pPr>
            <a:r>
              <a:rPr lang="en-US" dirty="0" smtClean="0">
                <a:solidFill>
                  <a:srgbClr val="002060"/>
                </a:solidFill>
              </a:rPr>
              <a:t>uses </a:t>
            </a:r>
            <a:r>
              <a:rPr lang="en-US" dirty="0">
                <a:solidFill>
                  <a:srgbClr val="002060"/>
                </a:solidFill>
              </a:rPr>
              <a:t>the </a:t>
            </a:r>
            <a:r>
              <a:rPr lang="en-US" b="1" i="1" dirty="0">
                <a:solidFill>
                  <a:srgbClr val="002060"/>
                </a:solidFill>
                <a:effectLst>
                  <a:outerShdw blurRad="38100" dist="38100" dir="2700000" algn="tl">
                    <a:srgbClr val="000000">
                      <a:alpha val="43137"/>
                    </a:srgbClr>
                  </a:outerShdw>
                </a:effectLst>
              </a:rPr>
              <a:t>product of two very large prime numbers </a:t>
            </a:r>
            <a:r>
              <a:rPr lang="en-US" dirty="0">
                <a:solidFill>
                  <a:srgbClr val="002060"/>
                </a:solidFill>
              </a:rPr>
              <a:t>with an equal length of between 100 and 200 digits. </a:t>
            </a:r>
            <a:endParaRPr lang="en-US" dirty="0" smtClean="0">
              <a:solidFill>
                <a:srgbClr val="002060"/>
              </a:solidFill>
            </a:endParaRPr>
          </a:p>
          <a:p>
            <a:pPr marL="285750" indent="-285750" algn="just">
              <a:buFont typeface="Wingdings" panose="05000000000000000000" pitchFamily="2" charset="2"/>
              <a:buChar char="ü"/>
            </a:pPr>
            <a:r>
              <a:rPr lang="en-US" dirty="0" smtClean="0">
                <a:solidFill>
                  <a:srgbClr val="002060"/>
                </a:solidFill>
              </a:rPr>
              <a:t>Browsers </a:t>
            </a:r>
            <a:r>
              <a:rPr lang="en-US" dirty="0">
                <a:solidFill>
                  <a:srgbClr val="002060"/>
                </a:solidFill>
              </a:rPr>
              <a:t>use RSA to establish a secure </a:t>
            </a:r>
            <a:r>
              <a:rPr lang="en-US" dirty="0" smtClean="0">
                <a:solidFill>
                  <a:srgbClr val="002060"/>
                </a:solidFill>
              </a:rPr>
              <a:t>connection.</a:t>
            </a:r>
          </a:p>
          <a:p>
            <a:pPr marL="285750" indent="-285750" algn="just">
              <a:buFont typeface="Wingdings" panose="05000000000000000000" pitchFamily="2" charset="2"/>
              <a:buChar char="ü"/>
            </a:pPr>
            <a:endParaRPr lang="en-US" dirty="0" smtClean="0">
              <a:solidFill>
                <a:srgbClr val="002060"/>
              </a:solidFill>
            </a:endParaRPr>
          </a:p>
          <a:p>
            <a:pPr algn="just"/>
            <a:r>
              <a:rPr lang="en-US" b="1" dirty="0" err="1" smtClean="0">
                <a:solidFill>
                  <a:srgbClr val="002060"/>
                </a:solidFill>
              </a:rPr>
              <a:t>Diffie</a:t>
            </a:r>
            <a:r>
              <a:rPr lang="en-US" b="1" dirty="0" smtClean="0">
                <a:solidFill>
                  <a:srgbClr val="002060"/>
                </a:solidFill>
              </a:rPr>
              <a:t>-Hellman</a:t>
            </a:r>
            <a:r>
              <a:rPr lang="en-US" b="1" dirty="0">
                <a:solidFill>
                  <a:srgbClr val="002060"/>
                </a:solidFill>
              </a:rPr>
              <a:t> </a:t>
            </a:r>
            <a:r>
              <a:rPr lang="en-US" b="1" dirty="0" smtClean="0">
                <a:solidFill>
                  <a:srgbClr val="002060"/>
                </a:solidFill>
              </a:rPr>
              <a:t> </a:t>
            </a:r>
          </a:p>
          <a:p>
            <a:pPr marL="285750" indent="-285750" algn="just">
              <a:buFont typeface="Wingdings" panose="05000000000000000000" pitchFamily="2" charset="2"/>
              <a:buChar char="ü"/>
            </a:pPr>
            <a:r>
              <a:rPr lang="en-US" dirty="0" smtClean="0">
                <a:solidFill>
                  <a:srgbClr val="002060"/>
                </a:solidFill>
              </a:rPr>
              <a:t>provides </a:t>
            </a:r>
            <a:r>
              <a:rPr lang="en-US" dirty="0">
                <a:solidFill>
                  <a:srgbClr val="002060"/>
                </a:solidFill>
              </a:rPr>
              <a:t>an </a:t>
            </a:r>
            <a:r>
              <a:rPr lang="en-US" b="1" i="1" dirty="0">
                <a:solidFill>
                  <a:srgbClr val="002060"/>
                </a:solidFill>
                <a:effectLst>
                  <a:outerShdw blurRad="38100" dist="38100" dir="2700000" algn="tl">
                    <a:srgbClr val="000000">
                      <a:alpha val="43137"/>
                    </a:srgbClr>
                  </a:outerShdw>
                </a:effectLst>
              </a:rPr>
              <a:t>electronic exchange method to share the secret key</a:t>
            </a:r>
            <a:r>
              <a:rPr lang="en-US" dirty="0">
                <a:solidFill>
                  <a:srgbClr val="002060"/>
                </a:solidFill>
              </a:rPr>
              <a:t>. </a:t>
            </a:r>
            <a:r>
              <a:rPr lang="en-US" dirty="0" smtClean="0">
                <a:solidFill>
                  <a:srgbClr val="002060"/>
                </a:solidFill>
              </a:rPr>
              <a:t>Secure </a:t>
            </a:r>
            <a:r>
              <a:rPr lang="en-US" dirty="0">
                <a:solidFill>
                  <a:srgbClr val="002060"/>
                </a:solidFill>
              </a:rPr>
              <a:t>protocols, such as Secure Sockets Layer (SSL), Transport Layer Security (TLS), Secure Shell (SSH), and Internet Protocol Security (IPsec), use </a:t>
            </a:r>
            <a:r>
              <a:rPr lang="en-US" dirty="0" err="1" smtClean="0">
                <a:solidFill>
                  <a:srgbClr val="002060"/>
                </a:solidFill>
              </a:rPr>
              <a:t>Diffie</a:t>
            </a:r>
            <a:r>
              <a:rPr lang="en-US" dirty="0" smtClean="0">
                <a:solidFill>
                  <a:srgbClr val="002060"/>
                </a:solidFill>
              </a:rPr>
              <a:t>-Hellman.</a:t>
            </a:r>
          </a:p>
          <a:p>
            <a:pPr algn="just"/>
            <a:endParaRPr lang="en-US" b="1" dirty="0" smtClean="0">
              <a:solidFill>
                <a:srgbClr val="002060"/>
              </a:solidFill>
            </a:endParaRPr>
          </a:p>
          <a:p>
            <a:pPr algn="just"/>
            <a:r>
              <a:rPr lang="en-US" b="1" dirty="0" err="1" smtClean="0">
                <a:solidFill>
                  <a:srgbClr val="002060"/>
                </a:solidFill>
              </a:rPr>
              <a:t>ElGamal</a:t>
            </a:r>
            <a:r>
              <a:rPr lang="en-US" dirty="0">
                <a:solidFill>
                  <a:srgbClr val="002060"/>
                </a:solidFill>
              </a:rPr>
              <a:t> </a:t>
            </a:r>
            <a:endParaRPr lang="en-US" dirty="0" smtClean="0">
              <a:solidFill>
                <a:srgbClr val="002060"/>
              </a:solidFill>
            </a:endParaRPr>
          </a:p>
          <a:p>
            <a:pPr marL="285750" indent="-285750" algn="just">
              <a:buFont typeface="Wingdings" panose="05000000000000000000" pitchFamily="2" charset="2"/>
              <a:buChar char="ü"/>
            </a:pPr>
            <a:r>
              <a:rPr lang="en-US" dirty="0" smtClean="0">
                <a:solidFill>
                  <a:srgbClr val="002060"/>
                </a:solidFill>
              </a:rPr>
              <a:t>uses </a:t>
            </a:r>
            <a:r>
              <a:rPr lang="en-US" dirty="0">
                <a:solidFill>
                  <a:srgbClr val="002060"/>
                </a:solidFill>
              </a:rPr>
              <a:t>the U.S. government standard for digital signatures. </a:t>
            </a:r>
            <a:r>
              <a:rPr lang="en-US" dirty="0" smtClean="0">
                <a:solidFill>
                  <a:srgbClr val="002060"/>
                </a:solidFill>
              </a:rPr>
              <a:t>This </a:t>
            </a:r>
            <a:r>
              <a:rPr lang="en-US" dirty="0">
                <a:solidFill>
                  <a:srgbClr val="002060"/>
                </a:solidFill>
              </a:rPr>
              <a:t>algorithm is free to use because no one holds the </a:t>
            </a:r>
            <a:r>
              <a:rPr lang="en-US" dirty="0" smtClean="0">
                <a:solidFill>
                  <a:srgbClr val="002060"/>
                </a:solidFill>
              </a:rPr>
              <a:t>patent.</a:t>
            </a:r>
          </a:p>
          <a:p>
            <a:pPr algn="just"/>
            <a:endParaRPr lang="en-US" b="1" dirty="0" smtClean="0">
              <a:solidFill>
                <a:srgbClr val="002060"/>
              </a:solidFill>
            </a:endParaRPr>
          </a:p>
          <a:p>
            <a:pPr algn="just"/>
            <a:r>
              <a:rPr lang="en-US" b="1" dirty="0" smtClean="0">
                <a:solidFill>
                  <a:srgbClr val="002060"/>
                </a:solidFill>
              </a:rPr>
              <a:t>Elliptic </a:t>
            </a:r>
            <a:r>
              <a:rPr lang="en-US" b="1" dirty="0">
                <a:solidFill>
                  <a:srgbClr val="002060"/>
                </a:solidFill>
              </a:rPr>
              <a:t>Curve Cryptography (ECC</a:t>
            </a:r>
            <a:r>
              <a:rPr lang="en-US" b="1" dirty="0" smtClean="0">
                <a:solidFill>
                  <a:srgbClr val="002060"/>
                </a:solidFill>
              </a:rPr>
              <a:t>)</a:t>
            </a:r>
          </a:p>
          <a:p>
            <a:pPr marL="285750" indent="-285750" algn="just">
              <a:buFont typeface="Wingdings" panose="05000000000000000000" pitchFamily="2" charset="2"/>
              <a:buChar char="ü"/>
            </a:pPr>
            <a:r>
              <a:rPr lang="en-US" dirty="0" smtClean="0">
                <a:solidFill>
                  <a:srgbClr val="002060"/>
                </a:solidFill>
              </a:rPr>
              <a:t>uses </a:t>
            </a:r>
            <a:r>
              <a:rPr lang="en-US" dirty="0">
                <a:solidFill>
                  <a:srgbClr val="002060"/>
                </a:solidFill>
              </a:rPr>
              <a:t>elliptic curves as part of the algorithm. In the U.S., the National Security Agency uses ECC for digital signature generation and key exchange</a:t>
            </a:r>
            <a:r>
              <a:rPr lang="en-US" dirty="0" smtClean="0">
                <a:solidFill>
                  <a:srgbClr val="002060"/>
                </a:solidFill>
              </a:rPr>
              <a:t>.</a:t>
            </a:r>
            <a:endParaRPr lang="en-US" dirty="0">
              <a:solidFill>
                <a:srgbClr val="002060"/>
              </a:solidFill>
            </a:endParaRPr>
          </a:p>
        </p:txBody>
      </p:sp>
    </p:spTree>
    <p:custDataLst>
      <p:tags r:id="rId1"/>
    </p:custDataLst>
    <p:extLst>
      <p:ext uri="{BB962C8B-B14F-4D97-AF65-F5344CB8AC3E}">
        <p14:creationId xmlns:p14="http://schemas.microsoft.com/office/powerpoint/2010/main" val="35591118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Cryptography – Symmetrical Vs Asymmetrical</a:t>
            </a:r>
            <a:endParaRPr lang="en-US" sz="3200" dirty="0"/>
          </a:p>
        </p:txBody>
      </p:sp>
      <p:sp>
        <p:nvSpPr>
          <p:cNvPr id="17" name="Rectangle 16"/>
          <p:cNvSpPr/>
          <p:nvPr/>
        </p:nvSpPr>
        <p:spPr>
          <a:xfrm>
            <a:off x="144087" y="681496"/>
            <a:ext cx="11837707" cy="5078313"/>
          </a:xfrm>
          <a:prstGeom prst="rect">
            <a:avLst/>
          </a:prstGeom>
        </p:spPr>
        <p:txBody>
          <a:bodyPr wrap="square">
            <a:spAutoFit/>
          </a:bodyPr>
          <a:lstStyle/>
          <a:p>
            <a:pPr algn="just"/>
            <a:r>
              <a:rPr lang="en-US" dirty="0" smtClean="0">
                <a:solidFill>
                  <a:srgbClr val="002060"/>
                </a:solidFill>
              </a:rPr>
              <a:t>It </a:t>
            </a:r>
            <a:r>
              <a:rPr lang="en-US" dirty="0">
                <a:solidFill>
                  <a:srgbClr val="002060"/>
                </a:solidFill>
              </a:rPr>
              <a:t>is important to understand the differences between symmetric and asymmetric encryption methods. </a:t>
            </a:r>
            <a:endParaRPr lang="en-US" dirty="0" smtClean="0">
              <a:solidFill>
                <a:srgbClr val="002060"/>
              </a:solidFill>
            </a:endParaRPr>
          </a:p>
          <a:p>
            <a:pPr marL="285750" indent="-285750" algn="just">
              <a:buFont typeface="Wingdings" panose="05000000000000000000" pitchFamily="2" charset="2"/>
              <a:buChar char="ü"/>
            </a:pPr>
            <a:endParaRPr lang="en-US" dirty="0" smtClean="0">
              <a:solidFill>
                <a:srgbClr val="002060"/>
              </a:solidFill>
            </a:endParaRPr>
          </a:p>
          <a:p>
            <a:pPr marL="285750" indent="-285750" algn="just">
              <a:buFont typeface="Wingdings" panose="05000000000000000000" pitchFamily="2" charset="2"/>
              <a:buChar char="ü"/>
            </a:pPr>
            <a:r>
              <a:rPr lang="en-US" dirty="0" smtClean="0">
                <a:solidFill>
                  <a:srgbClr val="002060"/>
                </a:solidFill>
              </a:rPr>
              <a:t>Symmetric </a:t>
            </a:r>
            <a:r>
              <a:rPr lang="en-US" dirty="0">
                <a:solidFill>
                  <a:srgbClr val="002060"/>
                </a:solidFill>
              </a:rPr>
              <a:t>encryption systems are more efficient and can handle more data. However, key management with symmetric encryption systems is more problematic and harder to manage. </a:t>
            </a:r>
            <a:endParaRPr lang="en-US" dirty="0" smtClean="0">
              <a:solidFill>
                <a:srgbClr val="002060"/>
              </a:solidFill>
            </a:endParaRPr>
          </a:p>
          <a:p>
            <a:pPr marL="285750" indent="-285750" algn="just">
              <a:buFont typeface="Wingdings" panose="05000000000000000000" pitchFamily="2" charset="2"/>
              <a:buChar char="ü"/>
            </a:pPr>
            <a:r>
              <a:rPr lang="en-US" dirty="0" smtClean="0">
                <a:solidFill>
                  <a:srgbClr val="FF0000"/>
                </a:solidFill>
              </a:rPr>
              <a:t>Asymmetric </a:t>
            </a:r>
            <a:r>
              <a:rPr lang="en-US" dirty="0">
                <a:solidFill>
                  <a:srgbClr val="FF0000"/>
                </a:solidFill>
              </a:rPr>
              <a:t>cryptography is more efficient at protecting the confidentiality of small amounts of data, and its size and speed make it more secure for tasks such as electronic key exchange which is a small amount of data rather than encrypting large blocks of data</a:t>
            </a:r>
            <a:r>
              <a:rPr lang="en-US" dirty="0" smtClean="0">
                <a:solidFill>
                  <a:srgbClr val="FF0000"/>
                </a:solidFill>
              </a:rPr>
              <a:t>.</a:t>
            </a:r>
          </a:p>
          <a:p>
            <a:pPr marL="285750" indent="-285750" algn="just">
              <a:buFont typeface="Wingdings" panose="05000000000000000000" pitchFamily="2" charset="2"/>
              <a:buChar char="ü"/>
            </a:pPr>
            <a:endParaRPr lang="en-US" dirty="0">
              <a:solidFill>
                <a:srgbClr val="002060"/>
              </a:solidFill>
            </a:endParaRPr>
          </a:p>
          <a:p>
            <a:pPr algn="just"/>
            <a:r>
              <a:rPr lang="en-US" b="1" dirty="0">
                <a:solidFill>
                  <a:srgbClr val="002060"/>
                </a:solidFill>
              </a:rPr>
              <a:t>Application</a:t>
            </a:r>
          </a:p>
          <a:p>
            <a:pPr marL="285750" indent="-285750" algn="just">
              <a:buFont typeface="Wingdings" panose="05000000000000000000" pitchFamily="2" charset="2"/>
              <a:buChar char="ü"/>
            </a:pPr>
            <a:r>
              <a:rPr lang="en-US" dirty="0" smtClean="0">
                <a:solidFill>
                  <a:srgbClr val="002060"/>
                </a:solidFill>
              </a:rPr>
              <a:t>A </a:t>
            </a:r>
            <a:r>
              <a:rPr lang="en-US" dirty="0">
                <a:solidFill>
                  <a:srgbClr val="002060"/>
                </a:solidFill>
              </a:rPr>
              <a:t>one-time password-generating token is a hardware device that uses cryptography to generate a one-time password. </a:t>
            </a:r>
            <a:r>
              <a:rPr lang="en-US" dirty="0" smtClean="0">
                <a:solidFill>
                  <a:srgbClr val="002060"/>
                </a:solidFill>
              </a:rPr>
              <a:t>A </a:t>
            </a:r>
            <a:r>
              <a:rPr lang="en-US" dirty="0">
                <a:solidFill>
                  <a:srgbClr val="002060"/>
                </a:solidFill>
              </a:rPr>
              <a:t>one-time password is an automatically generated numeric or alphanumeric string of characters that authenticates a user for one transaction of one session only. </a:t>
            </a:r>
            <a:r>
              <a:rPr lang="en-US" dirty="0">
                <a:solidFill>
                  <a:srgbClr val="002060"/>
                </a:solidFill>
              </a:rPr>
              <a:t>The number changes every 30 seconds or so. </a:t>
            </a:r>
            <a:r>
              <a:rPr lang="en-US" dirty="0">
                <a:solidFill>
                  <a:srgbClr val="002060"/>
                </a:solidFill>
              </a:rPr>
              <a:t>The session password appears on a display and the user enters the password</a:t>
            </a:r>
            <a:r>
              <a:rPr lang="en-US" dirty="0" smtClean="0">
                <a:solidFill>
                  <a:srgbClr val="002060"/>
                </a:solidFill>
              </a:rPr>
              <a:t>.</a:t>
            </a:r>
          </a:p>
          <a:p>
            <a:pPr marL="285750" indent="-285750" algn="just">
              <a:buFont typeface="Wingdings" panose="05000000000000000000" pitchFamily="2" charset="2"/>
              <a:buChar char="ü"/>
            </a:pPr>
            <a:endParaRPr lang="en-US" dirty="0">
              <a:solidFill>
                <a:srgbClr val="002060"/>
              </a:solidFill>
            </a:endParaRPr>
          </a:p>
          <a:p>
            <a:pPr marL="285750" indent="-285750" algn="just">
              <a:buFont typeface="Wingdings" panose="05000000000000000000" pitchFamily="2" charset="2"/>
              <a:buChar char="ü"/>
            </a:pPr>
            <a:r>
              <a:rPr lang="en-US" dirty="0">
                <a:solidFill>
                  <a:srgbClr val="002060"/>
                </a:solidFill>
              </a:rPr>
              <a:t>The electronic payment industry uses 3DES. </a:t>
            </a:r>
          </a:p>
          <a:p>
            <a:pPr marL="285750" indent="-285750" algn="just">
              <a:buFont typeface="Wingdings" panose="05000000000000000000" pitchFamily="2" charset="2"/>
              <a:buChar char="ü"/>
            </a:pPr>
            <a:endParaRPr lang="en-US" dirty="0" smtClean="0">
              <a:solidFill>
                <a:srgbClr val="002060"/>
              </a:solidFill>
            </a:endParaRPr>
          </a:p>
          <a:p>
            <a:pPr marL="285750" indent="-285750" algn="just">
              <a:buFont typeface="Wingdings" panose="05000000000000000000" pitchFamily="2" charset="2"/>
              <a:buChar char="ü"/>
            </a:pPr>
            <a:r>
              <a:rPr lang="en-US" dirty="0" smtClean="0">
                <a:solidFill>
                  <a:srgbClr val="002060"/>
                </a:solidFill>
              </a:rPr>
              <a:t>Operating </a:t>
            </a:r>
            <a:r>
              <a:rPr lang="en-US" dirty="0">
                <a:solidFill>
                  <a:srgbClr val="002060"/>
                </a:solidFill>
              </a:rPr>
              <a:t>systems use DES to protect user files and system data with passwords. </a:t>
            </a:r>
          </a:p>
          <a:p>
            <a:pPr marL="285750" indent="-285750" algn="just">
              <a:buFont typeface="Wingdings" panose="05000000000000000000" pitchFamily="2" charset="2"/>
              <a:buChar char="ü"/>
            </a:pPr>
            <a:r>
              <a:rPr lang="en-US" dirty="0" smtClean="0">
                <a:solidFill>
                  <a:srgbClr val="002060"/>
                </a:solidFill>
              </a:rPr>
              <a:t>Most </a:t>
            </a:r>
            <a:r>
              <a:rPr lang="en-US" dirty="0">
                <a:solidFill>
                  <a:srgbClr val="002060"/>
                </a:solidFill>
              </a:rPr>
              <a:t>encrypting file systems, such as NTFS, use AES</a:t>
            </a:r>
            <a:r>
              <a:rPr lang="en-US" dirty="0" smtClean="0">
                <a:solidFill>
                  <a:srgbClr val="002060"/>
                </a:solidFill>
              </a:rPr>
              <a:t>.</a:t>
            </a:r>
            <a:endParaRPr lang="en-US" dirty="0">
              <a:solidFill>
                <a:srgbClr val="002060"/>
              </a:solidFill>
            </a:endParaRPr>
          </a:p>
        </p:txBody>
      </p:sp>
    </p:spTree>
    <p:custDataLst>
      <p:tags r:id="rId1"/>
    </p:custDataLst>
    <p:extLst>
      <p:ext uri="{BB962C8B-B14F-4D97-AF65-F5344CB8AC3E}">
        <p14:creationId xmlns:p14="http://schemas.microsoft.com/office/powerpoint/2010/main" val="19074195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Cryptography – Symmetrical Vs Asymmetrical</a:t>
            </a:r>
            <a:endParaRPr lang="en-US" sz="3200" dirty="0"/>
          </a:p>
        </p:txBody>
      </p:sp>
      <p:sp>
        <p:nvSpPr>
          <p:cNvPr id="17" name="Rectangle 16"/>
          <p:cNvSpPr/>
          <p:nvPr/>
        </p:nvSpPr>
        <p:spPr>
          <a:xfrm>
            <a:off x="144087" y="681496"/>
            <a:ext cx="11837707" cy="4801314"/>
          </a:xfrm>
          <a:prstGeom prst="rect">
            <a:avLst/>
          </a:prstGeom>
        </p:spPr>
        <p:txBody>
          <a:bodyPr wrap="square">
            <a:spAutoFit/>
          </a:bodyPr>
          <a:lstStyle/>
          <a:p>
            <a:pPr algn="just"/>
            <a:r>
              <a:rPr lang="en-US" b="1" dirty="0" smtClean="0">
                <a:solidFill>
                  <a:srgbClr val="002060"/>
                </a:solidFill>
              </a:rPr>
              <a:t>Application</a:t>
            </a:r>
            <a:endParaRPr lang="en-US" b="1" dirty="0">
              <a:solidFill>
                <a:srgbClr val="002060"/>
              </a:solidFill>
            </a:endParaRPr>
          </a:p>
          <a:p>
            <a:pPr marL="285750" indent="-285750" algn="just">
              <a:buFont typeface="Wingdings" panose="05000000000000000000" pitchFamily="2" charset="2"/>
              <a:buChar char="ü"/>
            </a:pPr>
            <a:r>
              <a:rPr lang="en-US" dirty="0" smtClean="0">
                <a:solidFill>
                  <a:srgbClr val="002060"/>
                </a:solidFill>
              </a:rPr>
              <a:t>Four </a:t>
            </a:r>
            <a:r>
              <a:rPr lang="en-US" dirty="0">
                <a:solidFill>
                  <a:srgbClr val="002060"/>
                </a:solidFill>
              </a:rPr>
              <a:t>protocols use asymmetric key algorithms:</a:t>
            </a:r>
          </a:p>
          <a:p>
            <a:pPr marL="742950" lvl="1" indent="-285750" algn="just">
              <a:buFont typeface="Wingdings" panose="05000000000000000000" pitchFamily="2" charset="2"/>
              <a:buChar char="ü"/>
            </a:pPr>
            <a:r>
              <a:rPr lang="en-US" dirty="0">
                <a:solidFill>
                  <a:srgbClr val="002060"/>
                </a:solidFill>
              </a:rPr>
              <a:t>Internet Key Exchange (IKE), which is a fundamental component of IPsec Virtual Private Networks (VPNs).</a:t>
            </a:r>
          </a:p>
          <a:p>
            <a:pPr marL="742950" lvl="1" indent="-285750" algn="just">
              <a:buFont typeface="Wingdings" panose="05000000000000000000" pitchFamily="2" charset="2"/>
              <a:buChar char="ü"/>
            </a:pPr>
            <a:r>
              <a:rPr lang="en-US" dirty="0">
                <a:solidFill>
                  <a:srgbClr val="002060"/>
                </a:solidFill>
              </a:rPr>
              <a:t>Secure Socket Layer (SSL), which is a means of implementing cryptography into a web browser.</a:t>
            </a:r>
          </a:p>
          <a:p>
            <a:pPr marL="742950" lvl="1" indent="-285750" algn="just">
              <a:buFont typeface="Wingdings" panose="05000000000000000000" pitchFamily="2" charset="2"/>
              <a:buChar char="ü"/>
            </a:pPr>
            <a:r>
              <a:rPr lang="en-US" dirty="0">
                <a:solidFill>
                  <a:srgbClr val="002060"/>
                </a:solidFill>
              </a:rPr>
              <a:t>Secure Shell (SSH), which is a protocol that provides a secure remote access connection to network devices.</a:t>
            </a:r>
          </a:p>
          <a:p>
            <a:pPr marL="742950" lvl="1" indent="-285750" algn="just">
              <a:buFont typeface="Wingdings" panose="05000000000000000000" pitchFamily="2" charset="2"/>
              <a:buChar char="ü"/>
            </a:pPr>
            <a:r>
              <a:rPr lang="en-US" dirty="0">
                <a:solidFill>
                  <a:srgbClr val="002060"/>
                </a:solidFill>
              </a:rPr>
              <a:t>Pretty Good Privacy (PGP), which is a computer program that provides cryptographic privacy and authentication to increase the security of email communications</a:t>
            </a:r>
            <a:r>
              <a:rPr lang="en-US" dirty="0" smtClean="0">
                <a:solidFill>
                  <a:srgbClr val="002060"/>
                </a:solidFill>
              </a:rPr>
              <a:t>.</a:t>
            </a:r>
          </a:p>
          <a:p>
            <a:pPr marL="285750" indent="-285750" algn="just">
              <a:buFont typeface="Wingdings" panose="05000000000000000000" pitchFamily="2" charset="2"/>
              <a:buChar char="ü"/>
            </a:pPr>
            <a:endParaRPr lang="en-US" dirty="0" smtClean="0">
              <a:solidFill>
                <a:srgbClr val="002060"/>
              </a:solidFill>
            </a:endParaRPr>
          </a:p>
          <a:p>
            <a:pPr marL="285750" indent="-285750" algn="just">
              <a:buFont typeface="Wingdings" panose="05000000000000000000" pitchFamily="2" charset="2"/>
              <a:buChar char="ü"/>
            </a:pPr>
            <a:r>
              <a:rPr lang="en-US" dirty="0" smtClean="0">
                <a:solidFill>
                  <a:srgbClr val="002060"/>
                </a:solidFill>
              </a:rPr>
              <a:t>A </a:t>
            </a:r>
            <a:r>
              <a:rPr lang="en-US" dirty="0">
                <a:solidFill>
                  <a:srgbClr val="002060"/>
                </a:solidFill>
              </a:rPr>
              <a:t>VPN is a private network that uses a public network, usually the Internet, to create a secure communication channel. </a:t>
            </a:r>
            <a:r>
              <a:rPr lang="en-US" dirty="0">
                <a:solidFill>
                  <a:srgbClr val="002060"/>
                </a:solidFill>
              </a:rPr>
              <a:t>A VPN connects two endpoints such as two remote offices over the Internet to form the connection.</a:t>
            </a:r>
          </a:p>
          <a:p>
            <a:pPr marL="742950" lvl="1" indent="-285750" algn="just">
              <a:buFont typeface="Wingdings" panose="05000000000000000000" pitchFamily="2" charset="2"/>
              <a:buChar char="ü"/>
            </a:pPr>
            <a:r>
              <a:rPr lang="en-US" dirty="0">
                <a:solidFill>
                  <a:srgbClr val="002060"/>
                </a:solidFill>
              </a:rPr>
              <a:t>VPNs use IPsec. IPsec is a suite of protocols developed to achieve secure services over networks. </a:t>
            </a:r>
          </a:p>
          <a:p>
            <a:pPr marL="742950" lvl="1" indent="-285750" algn="just">
              <a:buFont typeface="Wingdings" panose="05000000000000000000" pitchFamily="2" charset="2"/>
              <a:buChar char="ü"/>
            </a:pPr>
            <a:r>
              <a:rPr lang="en-US" dirty="0">
                <a:solidFill>
                  <a:srgbClr val="002060"/>
                </a:solidFill>
              </a:rPr>
              <a:t>IPsec services allow for authentication, integrity, access control, and confidentiality. </a:t>
            </a:r>
          </a:p>
          <a:p>
            <a:pPr marL="742950" lvl="1" indent="-285750" algn="just">
              <a:buFont typeface="Wingdings" panose="05000000000000000000" pitchFamily="2" charset="2"/>
              <a:buChar char="ü"/>
            </a:pPr>
            <a:r>
              <a:rPr lang="en-US" dirty="0">
                <a:solidFill>
                  <a:srgbClr val="002060"/>
                </a:solidFill>
              </a:rPr>
              <a:t>With IPsec, remote sites can exchange encrypted and verified information.</a:t>
            </a:r>
          </a:p>
          <a:p>
            <a:pPr marL="742950" lvl="1" indent="-285750" algn="just">
              <a:buFont typeface="Wingdings" panose="05000000000000000000" pitchFamily="2" charset="2"/>
              <a:buChar char="ü"/>
            </a:pPr>
            <a:r>
              <a:rPr lang="en-US" dirty="0">
                <a:solidFill>
                  <a:srgbClr val="002060"/>
                </a:solidFill>
              </a:rPr>
              <a:t>Data in use is a growing concern to many organizations. When in use, data no longer has any protection because the user needs to open and change the data. </a:t>
            </a:r>
          </a:p>
          <a:p>
            <a:pPr marL="742950" lvl="1" indent="-285750" algn="just">
              <a:buFont typeface="Wingdings" panose="05000000000000000000" pitchFamily="2" charset="2"/>
              <a:buChar char="ü"/>
            </a:pPr>
            <a:r>
              <a:rPr lang="en-US" dirty="0">
                <a:solidFill>
                  <a:srgbClr val="002060"/>
                </a:solidFill>
              </a:rPr>
              <a:t>System memory holds data in use and it can contain sensitive data such as the encryption key. </a:t>
            </a:r>
          </a:p>
          <a:p>
            <a:pPr marL="742950" lvl="1" indent="-285750" algn="just">
              <a:buFont typeface="Wingdings" panose="05000000000000000000" pitchFamily="2" charset="2"/>
              <a:buChar char="ü"/>
            </a:pPr>
            <a:r>
              <a:rPr lang="en-US" dirty="0">
                <a:solidFill>
                  <a:srgbClr val="002060"/>
                </a:solidFill>
              </a:rPr>
              <a:t>If criminals compromise data in use, they will have access to data at rest and data in motion</a:t>
            </a:r>
            <a:r>
              <a:rPr lang="en-US" dirty="0" smtClean="0">
                <a:solidFill>
                  <a:srgbClr val="002060"/>
                </a:solidFill>
              </a:rPr>
              <a:t>.</a:t>
            </a:r>
            <a:endParaRPr lang="en-US" dirty="0">
              <a:solidFill>
                <a:srgbClr val="002060"/>
              </a:solidFill>
            </a:endParaRPr>
          </a:p>
        </p:txBody>
      </p:sp>
    </p:spTree>
    <p:custDataLst>
      <p:tags r:id="rId1"/>
    </p:custDataLst>
    <p:extLst>
      <p:ext uri="{BB962C8B-B14F-4D97-AF65-F5344CB8AC3E}">
        <p14:creationId xmlns:p14="http://schemas.microsoft.com/office/powerpoint/2010/main" val="27510002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Access Control</a:t>
            </a:r>
            <a:endParaRPr lang="en-US" sz="3200" dirty="0"/>
          </a:p>
        </p:txBody>
      </p:sp>
      <p:sp>
        <p:nvSpPr>
          <p:cNvPr id="17" name="Rectangle 16"/>
          <p:cNvSpPr/>
          <p:nvPr/>
        </p:nvSpPr>
        <p:spPr>
          <a:xfrm>
            <a:off x="375234" y="780654"/>
            <a:ext cx="11639427" cy="4524315"/>
          </a:xfrm>
          <a:prstGeom prst="rect">
            <a:avLst/>
          </a:prstGeom>
        </p:spPr>
        <p:txBody>
          <a:bodyPr wrap="square">
            <a:spAutoFit/>
          </a:bodyPr>
          <a:lstStyle/>
          <a:p>
            <a:pPr algn="just"/>
            <a:r>
              <a:rPr lang="en-US" b="1" dirty="0" smtClean="0">
                <a:solidFill>
                  <a:srgbClr val="002060"/>
                </a:solidFill>
              </a:rPr>
              <a:t>Physical </a:t>
            </a:r>
            <a:r>
              <a:rPr lang="en-US" b="1" dirty="0">
                <a:solidFill>
                  <a:srgbClr val="002060"/>
                </a:solidFill>
              </a:rPr>
              <a:t>Access Controls </a:t>
            </a:r>
            <a:endParaRPr lang="en-US" b="1" dirty="0" smtClean="0">
              <a:solidFill>
                <a:srgbClr val="002060"/>
              </a:solidFill>
            </a:endParaRPr>
          </a:p>
          <a:p>
            <a:pPr lvl="1" indent="-357188" algn="just">
              <a:buFont typeface="Wingdings" panose="05000000000000000000" pitchFamily="2" charset="2"/>
              <a:buChar char="ü"/>
            </a:pPr>
            <a:r>
              <a:rPr lang="en-US" dirty="0" smtClean="0">
                <a:solidFill>
                  <a:srgbClr val="002060"/>
                </a:solidFill>
              </a:rPr>
              <a:t>actual </a:t>
            </a:r>
            <a:r>
              <a:rPr lang="en-US" dirty="0">
                <a:solidFill>
                  <a:srgbClr val="002060"/>
                </a:solidFill>
              </a:rPr>
              <a:t>barriers deployed to prevent direct contact with systems. </a:t>
            </a:r>
            <a:endParaRPr lang="en-US" dirty="0" smtClean="0">
              <a:solidFill>
                <a:srgbClr val="002060"/>
              </a:solidFill>
            </a:endParaRPr>
          </a:p>
          <a:p>
            <a:pPr lvl="1" indent="-357188" algn="just">
              <a:buFont typeface="Wingdings" panose="05000000000000000000" pitchFamily="2" charset="2"/>
              <a:buChar char="ü"/>
            </a:pPr>
            <a:r>
              <a:rPr lang="en-US" dirty="0" smtClean="0">
                <a:solidFill>
                  <a:srgbClr val="002060"/>
                </a:solidFill>
              </a:rPr>
              <a:t>The </a:t>
            </a:r>
            <a:r>
              <a:rPr lang="en-US" dirty="0">
                <a:solidFill>
                  <a:srgbClr val="002060"/>
                </a:solidFill>
              </a:rPr>
              <a:t>goal is to prevent unauthorized users from gaining physical access to facilities, equipment, and other organizational assets. </a:t>
            </a:r>
            <a:endParaRPr lang="en-US" dirty="0" smtClean="0">
              <a:solidFill>
                <a:srgbClr val="002060"/>
              </a:solidFill>
            </a:endParaRPr>
          </a:p>
          <a:p>
            <a:pPr lvl="1" indent="-357188" algn="just">
              <a:buFont typeface="Wingdings" panose="05000000000000000000" pitchFamily="2" charset="2"/>
              <a:buChar char="ü"/>
            </a:pPr>
            <a:r>
              <a:rPr lang="en-US" dirty="0" smtClean="0">
                <a:solidFill>
                  <a:srgbClr val="002060"/>
                </a:solidFill>
              </a:rPr>
              <a:t>Physical </a:t>
            </a:r>
            <a:r>
              <a:rPr lang="en-US" dirty="0">
                <a:solidFill>
                  <a:srgbClr val="002060"/>
                </a:solidFill>
              </a:rPr>
              <a:t>access control determines who can enter (or exit), where they can enter (or exit), and when they can enter (or exit).</a:t>
            </a:r>
          </a:p>
          <a:p>
            <a:pPr indent="-357188" algn="just">
              <a:buFont typeface="Wingdings" panose="05000000000000000000" pitchFamily="2" charset="2"/>
              <a:buChar char="ü"/>
            </a:pPr>
            <a:endParaRPr lang="en-US" dirty="0" smtClean="0">
              <a:solidFill>
                <a:srgbClr val="002060"/>
              </a:solidFill>
            </a:endParaRPr>
          </a:p>
          <a:p>
            <a:pPr algn="just"/>
            <a:r>
              <a:rPr lang="en-US" b="1" dirty="0" smtClean="0">
                <a:solidFill>
                  <a:srgbClr val="002060"/>
                </a:solidFill>
              </a:rPr>
              <a:t>Logical </a:t>
            </a:r>
            <a:r>
              <a:rPr lang="en-US" b="1" dirty="0">
                <a:solidFill>
                  <a:srgbClr val="002060"/>
                </a:solidFill>
              </a:rPr>
              <a:t>Access Controls </a:t>
            </a:r>
            <a:endParaRPr lang="en-US" b="1" dirty="0">
              <a:solidFill>
                <a:srgbClr val="002060"/>
              </a:solidFill>
            </a:endParaRPr>
          </a:p>
          <a:p>
            <a:pPr lvl="1" indent="-357188" algn="just">
              <a:buFont typeface="Wingdings" panose="05000000000000000000" pitchFamily="2" charset="2"/>
              <a:buChar char="ü"/>
            </a:pPr>
            <a:r>
              <a:rPr lang="en-US" dirty="0" smtClean="0">
                <a:solidFill>
                  <a:srgbClr val="002060"/>
                </a:solidFill>
              </a:rPr>
              <a:t>hardware </a:t>
            </a:r>
            <a:r>
              <a:rPr lang="en-US" dirty="0">
                <a:solidFill>
                  <a:srgbClr val="002060"/>
                </a:solidFill>
              </a:rPr>
              <a:t>and software solutions used to manage access to resources and systems. </a:t>
            </a:r>
            <a:endParaRPr lang="en-US" dirty="0" smtClean="0">
              <a:solidFill>
                <a:srgbClr val="002060"/>
              </a:solidFill>
            </a:endParaRPr>
          </a:p>
          <a:p>
            <a:pPr lvl="1" indent="-357188" algn="just">
              <a:buFont typeface="Wingdings" panose="05000000000000000000" pitchFamily="2" charset="2"/>
              <a:buChar char="ü"/>
            </a:pPr>
            <a:r>
              <a:rPr lang="en-US" dirty="0" smtClean="0">
                <a:solidFill>
                  <a:srgbClr val="002060"/>
                </a:solidFill>
              </a:rPr>
              <a:t>These </a:t>
            </a:r>
            <a:r>
              <a:rPr lang="en-US" dirty="0">
                <a:solidFill>
                  <a:srgbClr val="002060"/>
                </a:solidFill>
              </a:rPr>
              <a:t>technology-based solutions include tools and protocols that computer systems use for identification, authentication, authorization, and accountability.</a:t>
            </a:r>
          </a:p>
          <a:p>
            <a:pPr indent="-357188" algn="just">
              <a:buFont typeface="Wingdings" panose="05000000000000000000" pitchFamily="2" charset="2"/>
              <a:buChar char="ü"/>
            </a:pPr>
            <a:endParaRPr lang="en-US" dirty="0">
              <a:solidFill>
                <a:srgbClr val="002060"/>
              </a:solidFill>
            </a:endParaRPr>
          </a:p>
          <a:p>
            <a:pPr algn="just"/>
            <a:r>
              <a:rPr lang="en-US" b="1" dirty="0">
                <a:solidFill>
                  <a:srgbClr val="002060"/>
                </a:solidFill>
              </a:rPr>
              <a:t>Administrative Access Controls </a:t>
            </a:r>
            <a:endParaRPr lang="en-US" b="1" dirty="0">
              <a:solidFill>
                <a:srgbClr val="002060"/>
              </a:solidFill>
            </a:endParaRPr>
          </a:p>
          <a:p>
            <a:pPr lvl="1" indent="-357188" algn="just">
              <a:buFont typeface="Wingdings" panose="05000000000000000000" pitchFamily="2" charset="2"/>
              <a:buChar char="ü"/>
            </a:pPr>
            <a:r>
              <a:rPr lang="en-US" dirty="0" smtClean="0">
                <a:solidFill>
                  <a:srgbClr val="002060"/>
                </a:solidFill>
              </a:rPr>
              <a:t>policies </a:t>
            </a:r>
            <a:r>
              <a:rPr lang="en-US" dirty="0">
                <a:solidFill>
                  <a:srgbClr val="002060"/>
                </a:solidFill>
              </a:rPr>
              <a:t>and procedures defined by organizations to implement and enforce all aspects of controlling unauthorized access. </a:t>
            </a:r>
            <a:endParaRPr lang="en-US" dirty="0" smtClean="0">
              <a:solidFill>
                <a:srgbClr val="002060"/>
              </a:solidFill>
            </a:endParaRPr>
          </a:p>
          <a:p>
            <a:pPr lvl="1" indent="-357188" algn="just">
              <a:buFont typeface="Wingdings" panose="05000000000000000000" pitchFamily="2" charset="2"/>
              <a:buChar char="ü"/>
            </a:pPr>
            <a:r>
              <a:rPr lang="en-US" dirty="0" smtClean="0">
                <a:solidFill>
                  <a:srgbClr val="002060"/>
                </a:solidFill>
              </a:rPr>
              <a:t>Administrative </a:t>
            </a:r>
            <a:r>
              <a:rPr lang="en-US" dirty="0">
                <a:solidFill>
                  <a:srgbClr val="002060"/>
                </a:solidFill>
              </a:rPr>
              <a:t>controls focus on personnel and business practices. </a:t>
            </a:r>
          </a:p>
        </p:txBody>
      </p:sp>
    </p:spTree>
    <p:custDataLst>
      <p:tags r:id="rId1"/>
    </p:custDataLst>
    <p:extLst>
      <p:ext uri="{BB962C8B-B14F-4D97-AF65-F5344CB8AC3E}">
        <p14:creationId xmlns:p14="http://schemas.microsoft.com/office/powerpoint/2010/main" val="13586975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Access Control Strategies</a:t>
            </a:r>
            <a:endParaRPr lang="en-US" sz="3200" dirty="0"/>
          </a:p>
        </p:txBody>
      </p:sp>
      <p:sp>
        <p:nvSpPr>
          <p:cNvPr id="17" name="Rectangle 16"/>
          <p:cNvSpPr/>
          <p:nvPr/>
        </p:nvSpPr>
        <p:spPr>
          <a:xfrm>
            <a:off x="375234" y="780654"/>
            <a:ext cx="11639427" cy="4801314"/>
          </a:xfrm>
          <a:prstGeom prst="rect">
            <a:avLst/>
          </a:prstGeom>
        </p:spPr>
        <p:txBody>
          <a:bodyPr wrap="square">
            <a:spAutoFit/>
          </a:bodyPr>
          <a:lstStyle/>
          <a:p>
            <a:pPr algn="just"/>
            <a:r>
              <a:rPr lang="en-US" b="1" dirty="0" smtClean="0">
                <a:solidFill>
                  <a:srgbClr val="002060"/>
                </a:solidFill>
              </a:rPr>
              <a:t>Mandatory </a:t>
            </a:r>
            <a:r>
              <a:rPr lang="en-US" b="1" dirty="0">
                <a:solidFill>
                  <a:srgbClr val="002060"/>
                </a:solidFill>
              </a:rPr>
              <a:t>access control (MAC) </a:t>
            </a:r>
            <a:endParaRPr lang="en-US" b="1" dirty="0" smtClean="0">
              <a:solidFill>
                <a:srgbClr val="002060"/>
              </a:solidFill>
            </a:endParaRPr>
          </a:p>
          <a:p>
            <a:pPr lvl="1" indent="-357188" algn="just">
              <a:buFont typeface="Wingdings" panose="05000000000000000000" pitchFamily="2" charset="2"/>
              <a:buChar char="ü"/>
            </a:pPr>
            <a:r>
              <a:rPr lang="en-US" i="1" dirty="0" smtClean="0">
                <a:solidFill>
                  <a:srgbClr val="002060"/>
                </a:solidFill>
              </a:rPr>
              <a:t>restricts </a:t>
            </a:r>
            <a:r>
              <a:rPr lang="en-US" i="1" dirty="0">
                <a:solidFill>
                  <a:srgbClr val="002060"/>
                </a:solidFill>
              </a:rPr>
              <a:t>the actions that a subject can perform on an object. </a:t>
            </a:r>
            <a:r>
              <a:rPr lang="en-US" i="1" dirty="0" smtClean="0">
                <a:solidFill>
                  <a:srgbClr val="002060"/>
                </a:solidFill>
              </a:rPr>
              <a:t>A </a:t>
            </a:r>
            <a:r>
              <a:rPr lang="en-US" i="1" dirty="0">
                <a:solidFill>
                  <a:srgbClr val="002060"/>
                </a:solidFill>
              </a:rPr>
              <a:t>subject can be a user or a process. </a:t>
            </a:r>
            <a:r>
              <a:rPr lang="en-US" i="1" dirty="0">
                <a:solidFill>
                  <a:srgbClr val="002060"/>
                </a:solidFill>
              </a:rPr>
              <a:t>An object can be a file, a port, or an input/output device. </a:t>
            </a:r>
            <a:r>
              <a:rPr lang="en-US" i="1" dirty="0">
                <a:solidFill>
                  <a:srgbClr val="002060"/>
                </a:solidFill>
              </a:rPr>
              <a:t>An authorization rule enforces whether or not a subject can access the </a:t>
            </a:r>
            <a:r>
              <a:rPr lang="en-US" i="1" dirty="0" smtClean="0">
                <a:solidFill>
                  <a:srgbClr val="002060"/>
                </a:solidFill>
              </a:rPr>
              <a:t>object.</a:t>
            </a:r>
          </a:p>
          <a:p>
            <a:pPr marL="0" lvl="1" algn="just"/>
            <a:endParaRPr lang="en-US" b="1" dirty="0" smtClean="0">
              <a:solidFill>
                <a:srgbClr val="002060"/>
              </a:solidFill>
            </a:endParaRPr>
          </a:p>
          <a:p>
            <a:pPr marL="0" lvl="1" algn="just"/>
            <a:r>
              <a:rPr lang="en-US" b="1" dirty="0" smtClean="0">
                <a:solidFill>
                  <a:srgbClr val="002060"/>
                </a:solidFill>
              </a:rPr>
              <a:t>Discretionary </a:t>
            </a:r>
            <a:r>
              <a:rPr lang="en-US" b="1" dirty="0">
                <a:solidFill>
                  <a:srgbClr val="002060"/>
                </a:solidFill>
              </a:rPr>
              <a:t>access control (DAC) </a:t>
            </a:r>
            <a:endParaRPr lang="en-US" b="1" dirty="0" smtClean="0">
              <a:solidFill>
                <a:srgbClr val="002060"/>
              </a:solidFill>
            </a:endParaRPr>
          </a:p>
          <a:p>
            <a:pPr lvl="1" indent="-357188" algn="just">
              <a:buFont typeface="Wingdings" panose="05000000000000000000" pitchFamily="2" charset="2"/>
              <a:buChar char="ü"/>
            </a:pPr>
            <a:r>
              <a:rPr lang="en-US" i="1" dirty="0" smtClean="0">
                <a:solidFill>
                  <a:srgbClr val="002060"/>
                </a:solidFill>
              </a:rPr>
              <a:t>DAC </a:t>
            </a:r>
            <a:r>
              <a:rPr lang="en-US" i="1" dirty="0">
                <a:solidFill>
                  <a:srgbClr val="002060"/>
                </a:solidFill>
              </a:rPr>
              <a:t>grants or restricts object access determined by the object’s owner. </a:t>
            </a:r>
            <a:r>
              <a:rPr lang="en-US" i="1" dirty="0" smtClean="0">
                <a:solidFill>
                  <a:srgbClr val="002060"/>
                </a:solidFill>
              </a:rPr>
              <a:t>As </a:t>
            </a:r>
            <a:r>
              <a:rPr lang="en-US" i="1" dirty="0">
                <a:solidFill>
                  <a:srgbClr val="002060"/>
                </a:solidFill>
              </a:rPr>
              <a:t>the name implies, controls are discretionary because an object owner with certain access permissions can pass on those permissions to another </a:t>
            </a:r>
            <a:r>
              <a:rPr lang="en-US" i="1" dirty="0" smtClean="0">
                <a:solidFill>
                  <a:srgbClr val="002060"/>
                </a:solidFill>
              </a:rPr>
              <a:t>subject.</a:t>
            </a:r>
          </a:p>
          <a:p>
            <a:pPr marL="0" lvl="1" algn="just"/>
            <a:endParaRPr lang="en-US" b="1" dirty="0" smtClean="0">
              <a:solidFill>
                <a:srgbClr val="002060"/>
              </a:solidFill>
            </a:endParaRPr>
          </a:p>
          <a:p>
            <a:pPr marL="0" lvl="1" algn="just"/>
            <a:r>
              <a:rPr lang="en-US" b="1" dirty="0" smtClean="0">
                <a:solidFill>
                  <a:srgbClr val="002060"/>
                </a:solidFill>
              </a:rPr>
              <a:t>Role-based access control (RBAC)  </a:t>
            </a:r>
          </a:p>
          <a:p>
            <a:pPr lvl="1" indent="-357188" algn="just">
              <a:buFont typeface="Wingdings" panose="05000000000000000000" pitchFamily="2" charset="2"/>
              <a:buChar char="ü"/>
            </a:pPr>
            <a:r>
              <a:rPr lang="en-US" i="1" dirty="0" smtClean="0">
                <a:solidFill>
                  <a:srgbClr val="002060"/>
                </a:solidFill>
              </a:rPr>
              <a:t>is </a:t>
            </a:r>
            <a:r>
              <a:rPr lang="en-US" i="1" dirty="0">
                <a:solidFill>
                  <a:srgbClr val="002060"/>
                </a:solidFill>
              </a:rPr>
              <a:t>based on the role of the subject. Roles are job functions within an organization. </a:t>
            </a:r>
            <a:r>
              <a:rPr lang="en-US" i="1" dirty="0" smtClean="0">
                <a:solidFill>
                  <a:srgbClr val="002060"/>
                </a:solidFill>
              </a:rPr>
              <a:t>Specific </a:t>
            </a:r>
            <a:r>
              <a:rPr lang="en-US" i="1" dirty="0">
                <a:solidFill>
                  <a:srgbClr val="002060"/>
                </a:solidFill>
              </a:rPr>
              <a:t>roles require permissions to perform certain operations. </a:t>
            </a:r>
            <a:r>
              <a:rPr lang="en-US" i="1" dirty="0">
                <a:solidFill>
                  <a:srgbClr val="002060"/>
                </a:solidFill>
              </a:rPr>
              <a:t>Users acquire permissions through their role. RBAC can work in combination with DAC or MAC by enforcing the policies of either one.</a:t>
            </a:r>
          </a:p>
          <a:p>
            <a:pPr marL="0" lvl="1" algn="just"/>
            <a:endParaRPr lang="en-US" b="1" dirty="0" smtClean="0">
              <a:solidFill>
                <a:srgbClr val="002060"/>
              </a:solidFill>
            </a:endParaRPr>
          </a:p>
          <a:p>
            <a:pPr marL="0" lvl="1" algn="just"/>
            <a:r>
              <a:rPr lang="en-US" b="1" dirty="0" smtClean="0">
                <a:solidFill>
                  <a:srgbClr val="002060"/>
                </a:solidFill>
              </a:rPr>
              <a:t>Rule-based </a:t>
            </a:r>
            <a:r>
              <a:rPr lang="en-US" b="1" dirty="0">
                <a:solidFill>
                  <a:srgbClr val="002060"/>
                </a:solidFill>
              </a:rPr>
              <a:t>access control </a:t>
            </a:r>
            <a:endParaRPr lang="en-US" b="1" dirty="0" smtClean="0">
              <a:solidFill>
                <a:srgbClr val="002060"/>
              </a:solidFill>
            </a:endParaRPr>
          </a:p>
          <a:p>
            <a:pPr lvl="1" indent="-357188" algn="just">
              <a:buFont typeface="Wingdings" panose="05000000000000000000" pitchFamily="2" charset="2"/>
              <a:buChar char="ü"/>
            </a:pPr>
            <a:r>
              <a:rPr lang="en-US" i="1" dirty="0" smtClean="0">
                <a:solidFill>
                  <a:srgbClr val="002060"/>
                </a:solidFill>
              </a:rPr>
              <a:t>uses </a:t>
            </a:r>
            <a:r>
              <a:rPr lang="en-US" i="1" dirty="0">
                <a:solidFill>
                  <a:srgbClr val="002060"/>
                </a:solidFill>
              </a:rPr>
              <a:t>access control lists (ACLs) to help determine whether to grant access. </a:t>
            </a:r>
            <a:r>
              <a:rPr lang="en-US" i="1" dirty="0">
                <a:solidFill>
                  <a:srgbClr val="002060"/>
                </a:solidFill>
              </a:rPr>
              <a:t>A series of rules is contained in the ACL, as shown in the figure. The determination of whether to grant access depends on these rules. </a:t>
            </a:r>
            <a:r>
              <a:rPr lang="en-US" i="1" dirty="0">
                <a:solidFill>
                  <a:srgbClr val="002060"/>
                </a:solidFill>
              </a:rPr>
              <a:t>An example of such a rule is one that states that no employee may have access to the payroll file after hours or on weekends</a:t>
            </a:r>
            <a:r>
              <a:rPr lang="en-US" i="1" dirty="0" smtClean="0">
                <a:solidFill>
                  <a:srgbClr val="002060"/>
                </a:solidFill>
              </a:rPr>
              <a:t>.</a:t>
            </a:r>
            <a:endParaRPr lang="en-US" i="1" dirty="0">
              <a:solidFill>
                <a:srgbClr val="002060"/>
              </a:solidFill>
            </a:endParaRPr>
          </a:p>
        </p:txBody>
      </p:sp>
    </p:spTree>
    <p:custDataLst>
      <p:tags r:id="rId1"/>
    </p:custDataLst>
    <p:extLst>
      <p:ext uri="{BB962C8B-B14F-4D97-AF65-F5344CB8AC3E}">
        <p14:creationId xmlns:p14="http://schemas.microsoft.com/office/powerpoint/2010/main" val="3030324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Access Control Identification - Authentication</a:t>
            </a:r>
            <a:endParaRPr lang="en-US" sz="3200" dirty="0"/>
          </a:p>
        </p:txBody>
      </p:sp>
      <p:sp>
        <p:nvSpPr>
          <p:cNvPr id="17" name="Rectangle 16"/>
          <p:cNvSpPr/>
          <p:nvPr/>
        </p:nvSpPr>
        <p:spPr>
          <a:xfrm>
            <a:off x="375234" y="780654"/>
            <a:ext cx="11639427" cy="4801314"/>
          </a:xfrm>
          <a:prstGeom prst="rect">
            <a:avLst/>
          </a:prstGeom>
        </p:spPr>
        <p:txBody>
          <a:bodyPr wrap="square">
            <a:spAutoFit/>
          </a:bodyPr>
          <a:lstStyle/>
          <a:p>
            <a:pPr algn="just"/>
            <a:r>
              <a:rPr lang="en-US" i="1" dirty="0" smtClean="0">
                <a:solidFill>
                  <a:srgbClr val="002060"/>
                </a:solidFill>
              </a:rPr>
              <a:t>Identification </a:t>
            </a:r>
            <a:r>
              <a:rPr lang="en-US" i="1" dirty="0">
                <a:solidFill>
                  <a:srgbClr val="002060"/>
                </a:solidFill>
              </a:rPr>
              <a:t>enforces the rules established by the authorization policy: </a:t>
            </a:r>
            <a:endParaRPr lang="en-US" i="1" dirty="0" smtClean="0">
              <a:solidFill>
                <a:srgbClr val="002060"/>
              </a:solidFill>
            </a:endParaRPr>
          </a:p>
          <a:p>
            <a:pPr lvl="1" indent="-357188" algn="just">
              <a:buFont typeface="Wingdings" panose="05000000000000000000" pitchFamily="2" charset="2"/>
              <a:buChar char="ü"/>
            </a:pPr>
            <a:r>
              <a:rPr lang="en-US" dirty="0" smtClean="0">
                <a:solidFill>
                  <a:srgbClr val="002060"/>
                </a:solidFill>
              </a:rPr>
              <a:t>A </a:t>
            </a:r>
            <a:r>
              <a:rPr lang="en-US" dirty="0">
                <a:solidFill>
                  <a:srgbClr val="002060"/>
                </a:solidFill>
              </a:rPr>
              <a:t>subject requests access to a system resource. </a:t>
            </a:r>
            <a:r>
              <a:rPr lang="en-US" dirty="0" smtClean="0">
                <a:solidFill>
                  <a:srgbClr val="002060"/>
                </a:solidFill>
              </a:rPr>
              <a:t>Every </a:t>
            </a:r>
            <a:r>
              <a:rPr lang="en-US" dirty="0">
                <a:solidFill>
                  <a:srgbClr val="002060"/>
                </a:solidFill>
              </a:rPr>
              <a:t>time the subject requests access to a resource, the access controls determine whether to grant or deny access. </a:t>
            </a:r>
            <a:endParaRPr lang="en-US" dirty="0" smtClean="0">
              <a:solidFill>
                <a:srgbClr val="002060"/>
              </a:solidFill>
            </a:endParaRPr>
          </a:p>
          <a:p>
            <a:pPr lvl="1" indent="-357188" algn="just">
              <a:buFont typeface="Wingdings" panose="05000000000000000000" pitchFamily="2" charset="2"/>
              <a:buChar char="ü"/>
            </a:pPr>
            <a:r>
              <a:rPr lang="en-US" dirty="0" smtClean="0">
                <a:solidFill>
                  <a:srgbClr val="002060"/>
                </a:solidFill>
              </a:rPr>
              <a:t>Cybersecurity </a:t>
            </a:r>
            <a:r>
              <a:rPr lang="en-US" dirty="0">
                <a:solidFill>
                  <a:srgbClr val="002060"/>
                </a:solidFill>
              </a:rPr>
              <a:t>policies determine which identification controls should be used. </a:t>
            </a:r>
            <a:endParaRPr lang="en-US" dirty="0" smtClean="0">
              <a:solidFill>
                <a:srgbClr val="002060"/>
              </a:solidFill>
            </a:endParaRPr>
          </a:p>
          <a:p>
            <a:pPr lvl="1" indent="-357188" algn="just">
              <a:buFont typeface="Wingdings" panose="05000000000000000000" pitchFamily="2" charset="2"/>
              <a:buChar char="ü"/>
            </a:pPr>
            <a:r>
              <a:rPr lang="en-US" dirty="0" smtClean="0">
                <a:solidFill>
                  <a:srgbClr val="002060"/>
                </a:solidFill>
              </a:rPr>
              <a:t>The sensitivity </a:t>
            </a:r>
            <a:r>
              <a:rPr lang="en-US" dirty="0">
                <a:solidFill>
                  <a:srgbClr val="002060"/>
                </a:solidFill>
              </a:rPr>
              <a:t>of the information and information systems determine how stringent the controls. </a:t>
            </a:r>
            <a:endParaRPr lang="en-US" dirty="0" smtClean="0">
              <a:solidFill>
                <a:srgbClr val="002060"/>
              </a:solidFill>
            </a:endParaRPr>
          </a:p>
          <a:p>
            <a:pPr lvl="1" indent="-357188" algn="just">
              <a:buFont typeface="Wingdings" panose="05000000000000000000" pitchFamily="2" charset="2"/>
              <a:buChar char="ü"/>
            </a:pPr>
            <a:r>
              <a:rPr lang="en-US" dirty="0" smtClean="0">
                <a:solidFill>
                  <a:srgbClr val="002060"/>
                </a:solidFill>
              </a:rPr>
              <a:t>The </a:t>
            </a:r>
            <a:r>
              <a:rPr lang="en-US" dirty="0">
                <a:solidFill>
                  <a:srgbClr val="002060"/>
                </a:solidFill>
              </a:rPr>
              <a:t>increase in data breaches has forced many organizations to strengthen their identification controls. </a:t>
            </a:r>
            <a:endParaRPr lang="en-US" dirty="0" smtClean="0">
              <a:solidFill>
                <a:srgbClr val="002060"/>
              </a:solidFill>
            </a:endParaRPr>
          </a:p>
          <a:p>
            <a:pPr lvl="1" indent="-357188" algn="just">
              <a:buFont typeface="Wingdings" panose="05000000000000000000" pitchFamily="2" charset="2"/>
              <a:buChar char="ü"/>
            </a:pPr>
            <a:endParaRPr lang="en-US" dirty="0">
              <a:solidFill>
                <a:srgbClr val="002060"/>
              </a:solidFill>
            </a:endParaRPr>
          </a:p>
          <a:p>
            <a:pPr marL="0" lvl="1" algn="just"/>
            <a:r>
              <a:rPr lang="en-US" b="1" dirty="0">
                <a:solidFill>
                  <a:srgbClr val="002060"/>
                </a:solidFill>
              </a:rPr>
              <a:t>What You Know </a:t>
            </a:r>
            <a:endParaRPr lang="en-US" b="1" dirty="0" smtClean="0">
              <a:solidFill>
                <a:srgbClr val="002060"/>
              </a:solidFill>
            </a:endParaRPr>
          </a:p>
          <a:p>
            <a:pPr lvl="1" indent="-357188" algn="just">
              <a:buFont typeface="Wingdings" panose="05000000000000000000" pitchFamily="2" charset="2"/>
              <a:buChar char="ü"/>
            </a:pPr>
            <a:r>
              <a:rPr lang="en-US" i="1" dirty="0" smtClean="0">
                <a:solidFill>
                  <a:srgbClr val="002060"/>
                </a:solidFill>
              </a:rPr>
              <a:t>Passwords</a:t>
            </a:r>
            <a:r>
              <a:rPr lang="en-US" i="1" dirty="0">
                <a:solidFill>
                  <a:srgbClr val="002060"/>
                </a:solidFill>
              </a:rPr>
              <a:t>, passphrases, or PINs are all examples of something that the user knows. </a:t>
            </a:r>
            <a:r>
              <a:rPr lang="en-US" i="1" dirty="0">
                <a:solidFill>
                  <a:srgbClr val="002060"/>
                </a:solidFill>
              </a:rPr>
              <a:t>Passwords are the most popular method used for authentication. </a:t>
            </a:r>
          </a:p>
          <a:p>
            <a:pPr marL="0" lvl="1" algn="just"/>
            <a:r>
              <a:rPr lang="en-US" b="1" dirty="0">
                <a:solidFill>
                  <a:srgbClr val="002060"/>
                </a:solidFill>
              </a:rPr>
              <a:t>What You Have </a:t>
            </a:r>
            <a:endParaRPr lang="en-US" b="1" dirty="0">
              <a:solidFill>
                <a:srgbClr val="002060"/>
              </a:solidFill>
            </a:endParaRPr>
          </a:p>
          <a:p>
            <a:pPr lvl="1" indent="-357188" algn="just">
              <a:buFont typeface="Wingdings" panose="05000000000000000000" pitchFamily="2" charset="2"/>
              <a:buChar char="ü"/>
            </a:pPr>
            <a:r>
              <a:rPr lang="en-US" i="1" dirty="0" smtClean="0">
                <a:solidFill>
                  <a:srgbClr val="002060"/>
                </a:solidFill>
              </a:rPr>
              <a:t>Smart </a:t>
            </a:r>
            <a:r>
              <a:rPr lang="en-US" i="1" dirty="0">
                <a:solidFill>
                  <a:srgbClr val="002060"/>
                </a:solidFill>
              </a:rPr>
              <a:t>cards and security key fobs are both examples of something that users have in their possession.</a:t>
            </a:r>
          </a:p>
          <a:p>
            <a:pPr marL="0" lvl="1" algn="just"/>
            <a:r>
              <a:rPr lang="en-US" b="1" dirty="0">
                <a:solidFill>
                  <a:srgbClr val="002060"/>
                </a:solidFill>
              </a:rPr>
              <a:t>Who You Are </a:t>
            </a:r>
            <a:endParaRPr lang="en-US" b="1" dirty="0">
              <a:solidFill>
                <a:srgbClr val="002060"/>
              </a:solidFill>
            </a:endParaRPr>
          </a:p>
          <a:p>
            <a:pPr lvl="1" indent="-357188" algn="just">
              <a:buFont typeface="Wingdings" panose="05000000000000000000" pitchFamily="2" charset="2"/>
              <a:buChar char="ü"/>
            </a:pPr>
            <a:r>
              <a:rPr lang="en-US" i="1" dirty="0" smtClean="0">
                <a:solidFill>
                  <a:srgbClr val="002060"/>
                </a:solidFill>
              </a:rPr>
              <a:t>A </a:t>
            </a:r>
            <a:r>
              <a:rPr lang="en-US" i="1" dirty="0">
                <a:solidFill>
                  <a:srgbClr val="002060"/>
                </a:solidFill>
              </a:rPr>
              <a:t>unique physical characteristic, such as a fingerprint, retina, or voice, that identifies a specific user is called biometrics. </a:t>
            </a:r>
          </a:p>
          <a:p>
            <a:pPr marL="0" lvl="1" algn="just"/>
            <a:r>
              <a:rPr lang="en-US" b="1" dirty="0">
                <a:solidFill>
                  <a:srgbClr val="002060"/>
                </a:solidFill>
              </a:rPr>
              <a:t>Multi-factor Authentication </a:t>
            </a:r>
            <a:endParaRPr lang="en-US" b="1" dirty="0">
              <a:solidFill>
                <a:srgbClr val="002060"/>
              </a:solidFill>
            </a:endParaRPr>
          </a:p>
          <a:p>
            <a:pPr lvl="1" indent="-357188" algn="just">
              <a:buFont typeface="Wingdings" panose="05000000000000000000" pitchFamily="2" charset="2"/>
              <a:buChar char="ü"/>
            </a:pPr>
            <a:r>
              <a:rPr lang="en-US" i="1" dirty="0" smtClean="0">
                <a:solidFill>
                  <a:srgbClr val="002060"/>
                </a:solidFill>
              </a:rPr>
              <a:t>Multi-factor </a:t>
            </a:r>
            <a:r>
              <a:rPr lang="en-US" i="1" dirty="0">
                <a:solidFill>
                  <a:srgbClr val="002060"/>
                </a:solidFill>
              </a:rPr>
              <a:t>authentication uses at least two methods of verification. </a:t>
            </a:r>
            <a:r>
              <a:rPr lang="en-US" i="1" dirty="0">
                <a:solidFill>
                  <a:srgbClr val="002060"/>
                </a:solidFill>
              </a:rPr>
              <a:t>A security key fob is a good example. </a:t>
            </a:r>
            <a:r>
              <a:rPr lang="en-US" i="1" dirty="0">
                <a:solidFill>
                  <a:srgbClr val="002060"/>
                </a:solidFill>
              </a:rPr>
              <a:t>The two factors are something you know, such as a password, and something you have, such as a security key fob. </a:t>
            </a:r>
          </a:p>
        </p:txBody>
      </p:sp>
    </p:spTree>
    <p:custDataLst>
      <p:tags r:id="rId1"/>
    </p:custDataLst>
    <p:extLst>
      <p:ext uri="{BB962C8B-B14F-4D97-AF65-F5344CB8AC3E}">
        <p14:creationId xmlns:p14="http://schemas.microsoft.com/office/powerpoint/2010/main" val="7459812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Access Control Authorization - Accountability</a:t>
            </a:r>
            <a:endParaRPr lang="en-US" sz="3200" dirty="0"/>
          </a:p>
        </p:txBody>
      </p:sp>
      <p:sp>
        <p:nvSpPr>
          <p:cNvPr id="17" name="Rectangle 16"/>
          <p:cNvSpPr/>
          <p:nvPr/>
        </p:nvSpPr>
        <p:spPr>
          <a:xfrm>
            <a:off x="375234" y="780654"/>
            <a:ext cx="11639427" cy="4801314"/>
          </a:xfrm>
          <a:prstGeom prst="rect">
            <a:avLst/>
          </a:prstGeom>
        </p:spPr>
        <p:txBody>
          <a:bodyPr wrap="square">
            <a:spAutoFit/>
          </a:bodyPr>
          <a:lstStyle/>
          <a:p>
            <a:pPr algn="just"/>
            <a:r>
              <a:rPr lang="en-US" dirty="0" smtClean="0">
                <a:solidFill>
                  <a:srgbClr val="002060"/>
                </a:solidFill>
              </a:rPr>
              <a:t>Authorization </a:t>
            </a:r>
            <a:r>
              <a:rPr lang="en-US" dirty="0">
                <a:solidFill>
                  <a:srgbClr val="002060"/>
                </a:solidFill>
              </a:rPr>
              <a:t>controls what a user can and cannot do on the network after successful authentication: </a:t>
            </a:r>
          </a:p>
          <a:p>
            <a:pPr lvl="1" indent="-357188" algn="just">
              <a:buFont typeface="Wingdings" panose="05000000000000000000" pitchFamily="2" charset="2"/>
              <a:buChar char="ü"/>
            </a:pPr>
            <a:r>
              <a:rPr lang="en-US" dirty="0">
                <a:solidFill>
                  <a:srgbClr val="002060"/>
                </a:solidFill>
              </a:rPr>
              <a:t>After a user proves his or her identity, the system checks to see what network resources the user can access and what the users can do with the resources. </a:t>
            </a:r>
          </a:p>
          <a:p>
            <a:pPr lvl="1" indent="-357188" algn="just">
              <a:buFont typeface="Wingdings" panose="05000000000000000000" pitchFamily="2" charset="2"/>
              <a:buChar char="ü"/>
            </a:pPr>
            <a:r>
              <a:rPr lang="en-US" dirty="0">
                <a:solidFill>
                  <a:srgbClr val="002060"/>
                </a:solidFill>
              </a:rPr>
              <a:t>Authorization uses a set of attributes that describes the user’s access to the network. </a:t>
            </a:r>
          </a:p>
          <a:p>
            <a:pPr lvl="1" indent="-357188" algn="just">
              <a:buFont typeface="Wingdings" panose="05000000000000000000" pitchFamily="2" charset="2"/>
              <a:buChar char="ü"/>
            </a:pPr>
            <a:r>
              <a:rPr lang="en-US" dirty="0">
                <a:solidFill>
                  <a:srgbClr val="002060"/>
                </a:solidFill>
              </a:rPr>
              <a:t>The system compares these attributes to the information contained within the authentication database, determines a set of restrictions for that user, and delivers it to the local router where the user is connected.</a:t>
            </a:r>
          </a:p>
          <a:p>
            <a:pPr lvl="1" indent="-357188" algn="just">
              <a:buFont typeface="Wingdings" panose="05000000000000000000" pitchFamily="2" charset="2"/>
              <a:buChar char="ü"/>
            </a:pPr>
            <a:r>
              <a:rPr lang="en-US" dirty="0">
                <a:solidFill>
                  <a:srgbClr val="002060"/>
                </a:solidFill>
              </a:rPr>
              <a:t>Defining authorization rules is the first step in controlling access. </a:t>
            </a:r>
            <a:r>
              <a:rPr lang="en-US" dirty="0">
                <a:solidFill>
                  <a:srgbClr val="002060"/>
                </a:solidFill>
              </a:rPr>
              <a:t>An authorization policy establishes these rules</a:t>
            </a:r>
            <a:r>
              <a:rPr lang="en-US" dirty="0" smtClean="0">
                <a:solidFill>
                  <a:srgbClr val="002060"/>
                </a:solidFill>
              </a:rPr>
              <a:t>.</a:t>
            </a:r>
          </a:p>
          <a:p>
            <a:pPr lvl="1" indent="-357188" algn="just">
              <a:buFont typeface="Wingdings" panose="05000000000000000000" pitchFamily="2" charset="2"/>
              <a:buChar char="ü"/>
            </a:pPr>
            <a:endParaRPr lang="en-US" dirty="0">
              <a:solidFill>
                <a:srgbClr val="002060"/>
              </a:solidFill>
            </a:endParaRPr>
          </a:p>
          <a:p>
            <a:pPr marL="100012" lvl="1" algn="just"/>
            <a:r>
              <a:rPr lang="en-US" dirty="0">
                <a:solidFill>
                  <a:srgbClr val="002060"/>
                </a:solidFill>
              </a:rPr>
              <a:t>Accountability traces an action back to a person or process making the change to a system, collects this information, and reports the usage data: </a:t>
            </a:r>
          </a:p>
          <a:p>
            <a:pPr lvl="1" indent="-357188" algn="just">
              <a:buFont typeface="Wingdings" panose="05000000000000000000" pitchFamily="2" charset="2"/>
              <a:buChar char="ü"/>
            </a:pPr>
            <a:endParaRPr lang="en-US" dirty="0" smtClean="0">
              <a:solidFill>
                <a:srgbClr val="002060"/>
              </a:solidFill>
            </a:endParaRPr>
          </a:p>
          <a:p>
            <a:pPr lvl="1" indent="-357188" algn="just">
              <a:buFont typeface="Wingdings" panose="05000000000000000000" pitchFamily="2" charset="2"/>
              <a:buChar char="ü"/>
            </a:pPr>
            <a:r>
              <a:rPr lang="en-US" dirty="0" smtClean="0">
                <a:solidFill>
                  <a:srgbClr val="002060"/>
                </a:solidFill>
              </a:rPr>
              <a:t>The </a:t>
            </a:r>
            <a:r>
              <a:rPr lang="en-US" dirty="0">
                <a:solidFill>
                  <a:srgbClr val="002060"/>
                </a:solidFill>
              </a:rPr>
              <a:t>organization can use this data for such purposes as auditing or billing. </a:t>
            </a:r>
          </a:p>
          <a:p>
            <a:pPr lvl="1" indent="-357188" algn="just">
              <a:buFont typeface="Wingdings" panose="05000000000000000000" pitchFamily="2" charset="2"/>
              <a:buChar char="ü"/>
            </a:pPr>
            <a:r>
              <a:rPr lang="en-US" dirty="0">
                <a:solidFill>
                  <a:srgbClr val="002060"/>
                </a:solidFill>
              </a:rPr>
              <a:t>The collected data might include the log in time for a user, whether the user log in was a success or failure, or what network resources the user accessed. </a:t>
            </a:r>
          </a:p>
          <a:p>
            <a:pPr lvl="1" indent="-357188" algn="just">
              <a:buFont typeface="Wingdings" panose="05000000000000000000" pitchFamily="2" charset="2"/>
              <a:buChar char="ü"/>
            </a:pPr>
            <a:r>
              <a:rPr lang="en-US" dirty="0">
                <a:solidFill>
                  <a:srgbClr val="002060"/>
                </a:solidFill>
              </a:rPr>
              <a:t>This allows an organization to trace actions, errors, and mistakes during an audit or investigation.</a:t>
            </a:r>
          </a:p>
          <a:p>
            <a:pPr lvl="1" indent="-357188" algn="just">
              <a:buFont typeface="Wingdings" panose="05000000000000000000" pitchFamily="2" charset="2"/>
              <a:buChar char="ü"/>
            </a:pPr>
            <a:r>
              <a:rPr lang="en-US" dirty="0">
                <a:solidFill>
                  <a:srgbClr val="002060"/>
                </a:solidFill>
              </a:rPr>
              <a:t>Implementing accountability consists of technologies, policies, procedures, and education. </a:t>
            </a:r>
          </a:p>
          <a:p>
            <a:pPr lvl="1" indent="-357188" algn="just">
              <a:buFont typeface="Wingdings" panose="05000000000000000000" pitchFamily="2" charset="2"/>
              <a:buChar char="ü"/>
            </a:pPr>
            <a:r>
              <a:rPr lang="en-US" dirty="0">
                <a:solidFill>
                  <a:srgbClr val="002060"/>
                </a:solidFill>
              </a:rPr>
              <a:t>Log files provide detailed information based on the parameters chosen. </a:t>
            </a:r>
          </a:p>
        </p:txBody>
      </p:sp>
    </p:spTree>
    <p:custDataLst>
      <p:tags r:id="rId1"/>
    </p:custDataLst>
    <p:extLst>
      <p:ext uri="{BB962C8B-B14F-4D97-AF65-F5344CB8AC3E}">
        <p14:creationId xmlns:p14="http://schemas.microsoft.com/office/powerpoint/2010/main" val="6755975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Access Control – Types of Security Controls</a:t>
            </a:r>
            <a:endParaRPr lang="en-US" sz="3200" dirty="0"/>
          </a:p>
        </p:txBody>
      </p:sp>
      <p:sp>
        <p:nvSpPr>
          <p:cNvPr id="17" name="Rectangle 16"/>
          <p:cNvSpPr/>
          <p:nvPr/>
        </p:nvSpPr>
        <p:spPr>
          <a:xfrm>
            <a:off x="375234" y="675360"/>
            <a:ext cx="11639427" cy="5078313"/>
          </a:xfrm>
          <a:prstGeom prst="rect">
            <a:avLst/>
          </a:prstGeom>
        </p:spPr>
        <p:txBody>
          <a:bodyPr wrap="square">
            <a:spAutoFit/>
          </a:bodyPr>
          <a:lstStyle/>
          <a:p>
            <a:pPr algn="just"/>
            <a:r>
              <a:rPr lang="en-US" b="1" dirty="0" smtClean="0">
                <a:solidFill>
                  <a:srgbClr val="002060"/>
                </a:solidFill>
              </a:rPr>
              <a:t>Preventative </a:t>
            </a:r>
            <a:r>
              <a:rPr lang="en-US" b="1" dirty="0">
                <a:solidFill>
                  <a:srgbClr val="002060"/>
                </a:solidFill>
              </a:rPr>
              <a:t>Controls </a:t>
            </a:r>
            <a:endParaRPr lang="en-US" b="1" dirty="0" smtClean="0">
              <a:solidFill>
                <a:srgbClr val="002060"/>
              </a:solidFill>
            </a:endParaRPr>
          </a:p>
          <a:p>
            <a:pPr marL="285750" indent="-285750" algn="just">
              <a:buFont typeface="Wingdings" panose="05000000000000000000" pitchFamily="2" charset="2"/>
              <a:buChar char="ü"/>
            </a:pPr>
            <a:r>
              <a:rPr lang="en-US" dirty="0" smtClean="0">
                <a:solidFill>
                  <a:srgbClr val="002060"/>
                </a:solidFill>
              </a:rPr>
              <a:t>Prevent </a:t>
            </a:r>
            <a:r>
              <a:rPr lang="en-US" dirty="0">
                <a:solidFill>
                  <a:srgbClr val="002060"/>
                </a:solidFill>
              </a:rPr>
              <a:t>means to keep something from happening. Preventative access controls stop unwanted or unauthorized activity from happening. </a:t>
            </a:r>
            <a:endParaRPr lang="en-US" dirty="0" smtClean="0">
              <a:solidFill>
                <a:srgbClr val="002060"/>
              </a:solidFill>
            </a:endParaRPr>
          </a:p>
          <a:p>
            <a:pPr marL="285750" indent="-285750" algn="just">
              <a:buFont typeface="Wingdings" panose="05000000000000000000" pitchFamily="2" charset="2"/>
              <a:buChar char="ü"/>
            </a:pPr>
            <a:endParaRPr lang="en-US" dirty="0">
              <a:solidFill>
                <a:srgbClr val="002060"/>
              </a:solidFill>
            </a:endParaRPr>
          </a:p>
          <a:p>
            <a:pPr algn="just"/>
            <a:r>
              <a:rPr lang="en-US" b="1" dirty="0">
                <a:solidFill>
                  <a:srgbClr val="002060"/>
                </a:solidFill>
              </a:rPr>
              <a:t>Deterrent Controls </a:t>
            </a:r>
            <a:endParaRPr lang="en-US" dirty="0" smtClean="0">
              <a:solidFill>
                <a:srgbClr val="002060"/>
              </a:solidFill>
            </a:endParaRPr>
          </a:p>
          <a:p>
            <a:pPr marL="285750" indent="-285750" algn="just">
              <a:buFont typeface="Wingdings" panose="05000000000000000000" pitchFamily="2" charset="2"/>
              <a:buChar char="ü"/>
            </a:pPr>
            <a:r>
              <a:rPr lang="en-US" i="1" dirty="0" smtClean="0">
                <a:solidFill>
                  <a:srgbClr val="002060"/>
                </a:solidFill>
              </a:rPr>
              <a:t>A </a:t>
            </a:r>
            <a:r>
              <a:rPr lang="en-US" i="1" dirty="0">
                <a:solidFill>
                  <a:srgbClr val="002060"/>
                </a:solidFill>
              </a:rPr>
              <a:t>deterrent is the </a:t>
            </a:r>
            <a:r>
              <a:rPr lang="en-US" b="1" i="1" dirty="0">
                <a:solidFill>
                  <a:srgbClr val="002060"/>
                </a:solidFill>
                <a:effectLst>
                  <a:outerShdw blurRad="38100" dist="38100" dir="2700000" algn="tl">
                    <a:srgbClr val="000000">
                      <a:alpha val="43137"/>
                    </a:srgbClr>
                  </a:outerShdw>
                </a:effectLst>
              </a:rPr>
              <a:t>opposite of a reward</a:t>
            </a:r>
            <a:r>
              <a:rPr lang="en-US" i="1" dirty="0">
                <a:solidFill>
                  <a:srgbClr val="002060"/>
                </a:solidFill>
              </a:rPr>
              <a:t>. </a:t>
            </a:r>
            <a:r>
              <a:rPr lang="en-US" i="1" dirty="0">
                <a:solidFill>
                  <a:srgbClr val="002060"/>
                </a:solidFill>
              </a:rPr>
              <a:t>A reward encourages individuals to do the right thing, while a deterrent discourages them from doing the wrong thing. Cybersecurity professionals and organizations use deterrents to limit or mitigate an action or behavior. Deterrents do not always stop these actions. </a:t>
            </a:r>
          </a:p>
          <a:p>
            <a:pPr algn="just"/>
            <a:endParaRPr lang="en-US" b="1" dirty="0" smtClean="0">
              <a:solidFill>
                <a:srgbClr val="002060"/>
              </a:solidFill>
            </a:endParaRPr>
          </a:p>
          <a:p>
            <a:pPr algn="just"/>
            <a:r>
              <a:rPr lang="en-US" b="1" dirty="0" smtClean="0">
                <a:solidFill>
                  <a:srgbClr val="002060"/>
                </a:solidFill>
              </a:rPr>
              <a:t>Detective </a:t>
            </a:r>
            <a:r>
              <a:rPr lang="en-US" b="1" dirty="0">
                <a:solidFill>
                  <a:srgbClr val="002060"/>
                </a:solidFill>
              </a:rPr>
              <a:t>Controls </a:t>
            </a:r>
            <a:endParaRPr lang="en-US" b="1" dirty="0" smtClean="0">
              <a:solidFill>
                <a:srgbClr val="002060"/>
              </a:solidFill>
            </a:endParaRPr>
          </a:p>
          <a:p>
            <a:pPr marL="285750" indent="-285750" algn="just">
              <a:buFont typeface="Wingdings" panose="05000000000000000000" pitchFamily="2" charset="2"/>
              <a:buChar char="ü"/>
            </a:pPr>
            <a:r>
              <a:rPr lang="en-US" i="1" dirty="0" smtClean="0">
                <a:solidFill>
                  <a:srgbClr val="002060"/>
                </a:solidFill>
              </a:rPr>
              <a:t>Detection </a:t>
            </a:r>
            <a:r>
              <a:rPr lang="en-US" i="1" dirty="0">
                <a:solidFill>
                  <a:srgbClr val="002060"/>
                </a:solidFill>
              </a:rPr>
              <a:t>is the act or process of noticing or discovering something. </a:t>
            </a:r>
            <a:r>
              <a:rPr lang="en-US" i="1" dirty="0">
                <a:solidFill>
                  <a:srgbClr val="002060"/>
                </a:solidFill>
              </a:rPr>
              <a:t>Access control detections identify different types of unauthorized activity. Detection systems can be very simple, such as a motion detector or security guard. They can also be more complex, such as an intrusion detection system. </a:t>
            </a:r>
          </a:p>
          <a:p>
            <a:pPr algn="just"/>
            <a:endParaRPr lang="en-US" b="1" dirty="0" smtClean="0">
              <a:solidFill>
                <a:srgbClr val="002060"/>
              </a:solidFill>
            </a:endParaRPr>
          </a:p>
          <a:p>
            <a:pPr algn="just"/>
            <a:r>
              <a:rPr lang="en-US" b="1" dirty="0" smtClean="0">
                <a:solidFill>
                  <a:srgbClr val="002060"/>
                </a:solidFill>
              </a:rPr>
              <a:t>Corrective </a:t>
            </a:r>
            <a:r>
              <a:rPr lang="en-US" b="1" dirty="0">
                <a:solidFill>
                  <a:srgbClr val="002060"/>
                </a:solidFill>
              </a:rPr>
              <a:t>Controls </a:t>
            </a:r>
            <a:endParaRPr lang="en-US" dirty="0" smtClean="0">
              <a:solidFill>
                <a:srgbClr val="002060"/>
              </a:solidFill>
            </a:endParaRPr>
          </a:p>
          <a:p>
            <a:pPr marL="285750" indent="-285750" algn="just">
              <a:buFont typeface="Wingdings" panose="05000000000000000000" pitchFamily="2" charset="2"/>
              <a:buChar char="ü"/>
            </a:pPr>
            <a:r>
              <a:rPr lang="en-US" i="1" dirty="0">
                <a:solidFill>
                  <a:srgbClr val="002060"/>
                </a:solidFill>
              </a:rPr>
              <a:t>Corrective </a:t>
            </a:r>
            <a:r>
              <a:rPr lang="en-US" i="1" dirty="0">
                <a:solidFill>
                  <a:srgbClr val="002060"/>
                </a:solidFill>
              </a:rPr>
              <a:t>counteracts something that is undesirable. Organizations put corrective access controls in place after a system experiences a threat. Corrective controls restore the system back to a state of confidentiality, integrity, and availability. </a:t>
            </a:r>
            <a:r>
              <a:rPr lang="en-US" i="1" dirty="0">
                <a:solidFill>
                  <a:srgbClr val="002060"/>
                </a:solidFill>
              </a:rPr>
              <a:t>They can also restore systems to normal after unauthorized activity occurs</a:t>
            </a:r>
            <a:r>
              <a:rPr lang="en-US" i="1" dirty="0" smtClean="0">
                <a:solidFill>
                  <a:srgbClr val="002060"/>
                </a:solidFill>
              </a:rPr>
              <a:t>.</a:t>
            </a:r>
            <a:endParaRPr lang="en-US" dirty="0" smtClean="0">
              <a:solidFill>
                <a:srgbClr val="002060"/>
              </a:solidFill>
            </a:endParaRPr>
          </a:p>
        </p:txBody>
      </p:sp>
    </p:spTree>
    <p:custDataLst>
      <p:tags r:id="rId1"/>
    </p:custDataLst>
    <p:extLst>
      <p:ext uri="{BB962C8B-B14F-4D97-AF65-F5344CB8AC3E}">
        <p14:creationId xmlns:p14="http://schemas.microsoft.com/office/powerpoint/2010/main" val="34358672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Access </a:t>
            </a:r>
            <a:r>
              <a:rPr lang="en-US" sz="2133" dirty="0"/>
              <a:t>Control – Types of Security Controls</a:t>
            </a:r>
            <a:endParaRPr lang="en-US" sz="3200" dirty="0"/>
          </a:p>
        </p:txBody>
      </p:sp>
      <p:sp>
        <p:nvSpPr>
          <p:cNvPr id="17" name="Rectangle 16"/>
          <p:cNvSpPr/>
          <p:nvPr/>
        </p:nvSpPr>
        <p:spPr>
          <a:xfrm>
            <a:off x="375234" y="675360"/>
            <a:ext cx="11639427" cy="3693319"/>
          </a:xfrm>
          <a:prstGeom prst="rect">
            <a:avLst/>
          </a:prstGeom>
        </p:spPr>
        <p:txBody>
          <a:bodyPr wrap="square">
            <a:spAutoFit/>
          </a:bodyPr>
          <a:lstStyle/>
          <a:p>
            <a:pPr algn="just"/>
            <a:r>
              <a:rPr lang="en-US" b="1" dirty="0" smtClean="0">
                <a:solidFill>
                  <a:srgbClr val="002060"/>
                </a:solidFill>
              </a:rPr>
              <a:t>Recovery </a:t>
            </a:r>
            <a:r>
              <a:rPr lang="en-US" b="1" dirty="0">
                <a:solidFill>
                  <a:srgbClr val="002060"/>
                </a:solidFill>
              </a:rPr>
              <a:t>Controls </a:t>
            </a:r>
            <a:endParaRPr lang="en-US" dirty="0" smtClean="0">
              <a:solidFill>
                <a:srgbClr val="002060"/>
              </a:solidFill>
            </a:endParaRPr>
          </a:p>
          <a:p>
            <a:pPr marL="285750" indent="-285750" algn="just">
              <a:buFont typeface="Wingdings" panose="05000000000000000000" pitchFamily="2" charset="2"/>
              <a:buChar char="ü"/>
            </a:pPr>
            <a:r>
              <a:rPr lang="en-US" dirty="0" smtClean="0">
                <a:solidFill>
                  <a:srgbClr val="002060"/>
                </a:solidFill>
              </a:rPr>
              <a:t>Recovery </a:t>
            </a:r>
            <a:r>
              <a:rPr lang="en-US" dirty="0">
                <a:solidFill>
                  <a:srgbClr val="002060"/>
                </a:solidFill>
              </a:rPr>
              <a:t>is a return to a normal state. </a:t>
            </a:r>
            <a:r>
              <a:rPr lang="en-US" dirty="0">
                <a:solidFill>
                  <a:srgbClr val="002060"/>
                </a:solidFill>
              </a:rPr>
              <a:t>Recovery access controls restore resources, functions, and capabilities after a violation of a security policy. </a:t>
            </a:r>
            <a:r>
              <a:rPr lang="en-US" dirty="0">
                <a:solidFill>
                  <a:srgbClr val="002060"/>
                </a:solidFill>
              </a:rPr>
              <a:t>Recovery controls can repair damage, in addition to stopping any further damage. </a:t>
            </a:r>
            <a:endParaRPr lang="en-US" dirty="0" smtClean="0">
              <a:solidFill>
                <a:srgbClr val="002060"/>
              </a:solidFill>
            </a:endParaRPr>
          </a:p>
          <a:p>
            <a:pPr marL="285750" indent="-285750" algn="just">
              <a:buFont typeface="Wingdings" panose="05000000000000000000" pitchFamily="2" charset="2"/>
              <a:buChar char="ü"/>
            </a:pPr>
            <a:r>
              <a:rPr lang="en-US" dirty="0" smtClean="0">
                <a:solidFill>
                  <a:srgbClr val="002060"/>
                </a:solidFill>
              </a:rPr>
              <a:t>These </a:t>
            </a:r>
            <a:r>
              <a:rPr lang="en-US" dirty="0">
                <a:solidFill>
                  <a:srgbClr val="002060"/>
                </a:solidFill>
              </a:rPr>
              <a:t>controls have more advanced capabilities over corrective access controls.</a:t>
            </a:r>
          </a:p>
          <a:p>
            <a:pPr algn="just"/>
            <a:endParaRPr lang="en-US" b="1" dirty="0" smtClean="0">
              <a:solidFill>
                <a:srgbClr val="002060"/>
              </a:solidFill>
            </a:endParaRPr>
          </a:p>
          <a:p>
            <a:pPr algn="just"/>
            <a:r>
              <a:rPr lang="en-US" b="1" dirty="0" smtClean="0">
                <a:solidFill>
                  <a:srgbClr val="002060"/>
                </a:solidFill>
              </a:rPr>
              <a:t>Compensative </a:t>
            </a:r>
            <a:r>
              <a:rPr lang="en-US" b="1" dirty="0">
                <a:solidFill>
                  <a:srgbClr val="002060"/>
                </a:solidFill>
              </a:rPr>
              <a:t>Controls </a:t>
            </a:r>
            <a:endParaRPr lang="en-US" dirty="0" smtClean="0">
              <a:solidFill>
                <a:srgbClr val="002060"/>
              </a:solidFill>
            </a:endParaRPr>
          </a:p>
          <a:p>
            <a:pPr marL="285750" indent="-285750" algn="just">
              <a:buFont typeface="Wingdings" panose="05000000000000000000" pitchFamily="2" charset="2"/>
              <a:buChar char="ü"/>
            </a:pPr>
            <a:r>
              <a:rPr lang="en-US" dirty="0" smtClean="0">
                <a:solidFill>
                  <a:srgbClr val="002060"/>
                </a:solidFill>
              </a:rPr>
              <a:t>Compensate </a:t>
            </a:r>
            <a:r>
              <a:rPr lang="en-US" dirty="0">
                <a:solidFill>
                  <a:srgbClr val="002060"/>
                </a:solidFill>
              </a:rPr>
              <a:t>means to make up for something. </a:t>
            </a:r>
            <a:endParaRPr lang="en-US" dirty="0" smtClean="0">
              <a:solidFill>
                <a:srgbClr val="002060"/>
              </a:solidFill>
            </a:endParaRPr>
          </a:p>
          <a:p>
            <a:pPr marL="285750" indent="-285750" algn="just">
              <a:buFont typeface="Wingdings" panose="05000000000000000000" pitchFamily="2" charset="2"/>
              <a:buChar char="ü"/>
            </a:pPr>
            <a:r>
              <a:rPr lang="en-US" dirty="0" smtClean="0">
                <a:solidFill>
                  <a:srgbClr val="002060"/>
                </a:solidFill>
              </a:rPr>
              <a:t>Compensative </a:t>
            </a:r>
            <a:r>
              <a:rPr lang="en-US" dirty="0">
                <a:solidFill>
                  <a:srgbClr val="002060"/>
                </a:solidFill>
              </a:rPr>
              <a:t>access controls provide options to other controls to bolster enforcement in support of a security policy. </a:t>
            </a:r>
            <a:endParaRPr lang="en-US" dirty="0" smtClean="0">
              <a:solidFill>
                <a:srgbClr val="002060"/>
              </a:solidFill>
            </a:endParaRPr>
          </a:p>
          <a:p>
            <a:pPr marL="285750" indent="-285750" algn="just">
              <a:buFont typeface="Wingdings" panose="05000000000000000000" pitchFamily="2" charset="2"/>
              <a:buChar char="ü"/>
            </a:pPr>
            <a:r>
              <a:rPr lang="en-US" dirty="0" smtClean="0">
                <a:solidFill>
                  <a:srgbClr val="002060"/>
                </a:solidFill>
              </a:rPr>
              <a:t>A </a:t>
            </a:r>
            <a:r>
              <a:rPr lang="en-US" dirty="0">
                <a:solidFill>
                  <a:srgbClr val="002060"/>
                </a:solidFill>
              </a:rPr>
              <a:t>compensative control can also be a substitution used in place of a control that is not possible under the circumstances. </a:t>
            </a:r>
          </a:p>
          <a:p>
            <a:pPr algn="just"/>
            <a:endParaRPr lang="en-US" dirty="0">
              <a:solidFill>
                <a:srgbClr val="002060"/>
              </a:solidFill>
            </a:endParaRPr>
          </a:p>
          <a:p>
            <a:pPr algn="just"/>
            <a:endParaRPr lang="en-US" dirty="0">
              <a:solidFill>
                <a:srgbClr val="002060"/>
              </a:solidFill>
            </a:endParaRPr>
          </a:p>
          <a:p>
            <a:pPr marL="795337" lvl="1" indent="-457200" algn="just">
              <a:buFont typeface="+mj-lt"/>
              <a:buAutoNum type="arabicPeriod"/>
            </a:pPr>
            <a:endParaRPr lang="en-US" dirty="0">
              <a:solidFill>
                <a:srgbClr val="002060"/>
              </a:solidFill>
            </a:endParaRPr>
          </a:p>
        </p:txBody>
      </p:sp>
    </p:spTree>
    <p:custDataLst>
      <p:tags r:id="rId1"/>
    </p:custDataLst>
    <p:extLst>
      <p:ext uri="{BB962C8B-B14F-4D97-AF65-F5344CB8AC3E}">
        <p14:creationId xmlns:p14="http://schemas.microsoft.com/office/powerpoint/2010/main" val="41271639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Obscuring Data</a:t>
            </a:r>
            <a:endParaRPr lang="en-US" sz="3200" dirty="0"/>
          </a:p>
        </p:txBody>
      </p:sp>
      <p:sp>
        <p:nvSpPr>
          <p:cNvPr id="17" name="Rectangle 16"/>
          <p:cNvSpPr/>
          <p:nvPr/>
        </p:nvSpPr>
        <p:spPr>
          <a:xfrm>
            <a:off x="210589" y="708610"/>
            <a:ext cx="11676611" cy="4247317"/>
          </a:xfrm>
          <a:prstGeom prst="rect">
            <a:avLst/>
          </a:prstGeom>
        </p:spPr>
        <p:txBody>
          <a:bodyPr wrap="square">
            <a:spAutoFit/>
          </a:bodyPr>
          <a:lstStyle/>
          <a:p>
            <a:pPr marL="285750" indent="-285750" algn="just">
              <a:buFont typeface="Courier New" panose="02070309020205020404" pitchFamily="49" charset="0"/>
              <a:buChar char="o"/>
            </a:pPr>
            <a:r>
              <a:rPr lang="en-US" dirty="0">
                <a:solidFill>
                  <a:srgbClr val="002060"/>
                </a:solidFill>
              </a:rPr>
              <a:t>Data Masking is a technology that secures data by replacing sensitive information with a non-sensitive version. </a:t>
            </a:r>
            <a:endParaRPr lang="en-US" dirty="0" smtClean="0">
              <a:solidFill>
                <a:srgbClr val="002060"/>
              </a:solidFill>
            </a:endParaRPr>
          </a:p>
          <a:p>
            <a:pPr marL="285750" indent="-285750" algn="just">
              <a:buFont typeface="Courier New" panose="02070309020205020404" pitchFamily="49" charset="0"/>
              <a:buChar char="o"/>
            </a:pPr>
            <a:r>
              <a:rPr lang="en-US" dirty="0" smtClean="0">
                <a:solidFill>
                  <a:srgbClr val="002060"/>
                </a:solidFill>
              </a:rPr>
              <a:t>The </a:t>
            </a:r>
            <a:r>
              <a:rPr lang="en-US" dirty="0">
                <a:solidFill>
                  <a:srgbClr val="002060"/>
                </a:solidFill>
              </a:rPr>
              <a:t>non-sensitive version looks and acts like the original. </a:t>
            </a:r>
            <a:r>
              <a:rPr lang="en-US" dirty="0">
                <a:solidFill>
                  <a:srgbClr val="002060"/>
                </a:solidFill>
              </a:rPr>
              <a:t>This means that a business process can use non-sensitive data and there is no need to change the supporting applications or data storage facilities. </a:t>
            </a:r>
          </a:p>
          <a:p>
            <a:pPr marL="285750" indent="-285750" algn="just">
              <a:buFont typeface="Courier New" panose="02070309020205020404" pitchFamily="49" charset="0"/>
              <a:buChar char="o"/>
            </a:pPr>
            <a:endParaRPr lang="en-US" dirty="0" smtClean="0">
              <a:solidFill>
                <a:srgbClr val="002060"/>
              </a:solidFill>
            </a:endParaRPr>
          </a:p>
          <a:p>
            <a:pPr marL="285750" indent="-285750" algn="just">
              <a:buFont typeface="Courier New" panose="02070309020205020404" pitchFamily="49" charset="0"/>
              <a:buChar char="o"/>
            </a:pPr>
            <a:r>
              <a:rPr lang="en-US" dirty="0" smtClean="0">
                <a:solidFill>
                  <a:srgbClr val="002060"/>
                </a:solidFill>
              </a:rPr>
              <a:t>In </a:t>
            </a:r>
            <a:r>
              <a:rPr lang="en-US" dirty="0">
                <a:solidFill>
                  <a:srgbClr val="002060"/>
                </a:solidFill>
              </a:rPr>
              <a:t>the most common use case, masking limits the propagation of sensitive data within IT systems by distributing surrogate data sets for testing and analysis. </a:t>
            </a:r>
          </a:p>
          <a:p>
            <a:pPr marL="285750" indent="-285750" algn="just">
              <a:buFont typeface="Courier New" panose="02070309020205020404" pitchFamily="49" charset="0"/>
              <a:buChar char="o"/>
            </a:pPr>
            <a:endParaRPr lang="en-US" dirty="0" smtClean="0">
              <a:solidFill>
                <a:srgbClr val="002060"/>
              </a:solidFill>
            </a:endParaRPr>
          </a:p>
          <a:p>
            <a:pPr marL="285750" indent="-285750" algn="just">
              <a:buFont typeface="Courier New" panose="02070309020205020404" pitchFamily="49" charset="0"/>
              <a:buChar char="o"/>
            </a:pPr>
            <a:r>
              <a:rPr lang="en-US" dirty="0" smtClean="0">
                <a:solidFill>
                  <a:srgbClr val="002060"/>
                </a:solidFill>
              </a:rPr>
              <a:t>There </a:t>
            </a:r>
            <a:r>
              <a:rPr lang="en-US" dirty="0">
                <a:solidFill>
                  <a:srgbClr val="002060"/>
                </a:solidFill>
              </a:rPr>
              <a:t>are data masking techniques that can ensure that data remains meaningful but changed enough to protect it:</a:t>
            </a:r>
          </a:p>
          <a:p>
            <a:pPr marL="742950" lvl="1" indent="-285750" algn="just">
              <a:buFont typeface="Wingdings" panose="05000000000000000000" pitchFamily="2" charset="2"/>
              <a:buChar char="ü"/>
            </a:pPr>
            <a:r>
              <a:rPr lang="en-US" dirty="0">
                <a:solidFill>
                  <a:srgbClr val="002060"/>
                </a:solidFill>
              </a:rPr>
              <a:t>Substitution </a:t>
            </a:r>
            <a:endParaRPr lang="en-US" dirty="0" smtClean="0">
              <a:solidFill>
                <a:srgbClr val="002060"/>
              </a:solidFill>
            </a:endParaRPr>
          </a:p>
          <a:p>
            <a:pPr marL="1200150" lvl="2" indent="-285750" algn="just">
              <a:buFont typeface="Wingdings" panose="05000000000000000000" pitchFamily="2" charset="2"/>
              <a:buChar char="ü"/>
            </a:pPr>
            <a:r>
              <a:rPr lang="en-US" i="1" dirty="0" smtClean="0">
                <a:solidFill>
                  <a:srgbClr val="002060"/>
                </a:solidFill>
              </a:rPr>
              <a:t>replaces </a:t>
            </a:r>
            <a:r>
              <a:rPr lang="en-US" i="1" dirty="0">
                <a:solidFill>
                  <a:srgbClr val="002060"/>
                </a:solidFill>
              </a:rPr>
              <a:t>data with authentic looking values to apply anonymity to the data records</a:t>
            </a:r>
            <a:r>
              <a:rPr lang="en-US" i="1" dirty="0" smtClean="0">
                <a:solidFill>
                  <a:srgbClr val="002060"/>
                </a:solidFill>
              </a:rPr>
              <a:t>.</a:t>
            </a:r>
          </a:p>
          <a:p>
            <a:pPr marL="742950" lvl="1" indent="-285750" algn="just">
              <a:buFont typeface="Wingdings" panose="05000000000000000000" pitchFamily="2" charset="2"/>
              <a:buChar char="ü"/>
            </a:pPr>
            <a:endParaRPr lang="en-US" dirty="0">
              <a:solidFill>
                <a:srgbClr val="002060"/>
              </a:solidFill>
            </a:endParaRPr>
          </a:p>
          <a:p>
            <a:pPr marL="742950" lvl="1" indent="-285750" algn="just">
              <a:buFont typeface="Wingdings" panose="05000000000000000000" pitchFamily="2" charset="2"/>
              <a:buChar char="ü"/>
            </a:pPr>
            <a:r>
              <a:rPr lang="en-US" dirty="0">
                <a:solidFill>
                  <a:srgbClr val="002060"/>
                </a:solidFill>
              </a:rPr>
              <a:t>Shuffling </a:t>
            </a:r>
            <a:endParaRPr lang="en-US" dirty="0" smtClean="0">
              <a:solidFill>
                <a:srgbClr val="002060"/>
              </a:solidFill>
            </a:endParaRPr>
          </a:p>
          <a:p>
            <a:pPr marL="1200150" lvl="2" indent="-285750" algn="just">
              <a:buFont typeface="Wingdings" panose="05000000000000000000" pitchFamily="2" charset="2"/>
              <a:buChar char="ü"/>
            </a:pPr>
            <a:r>
              <a:rPr lang="en-US" i="1" dirty="0" smtClean="0">
                <a:solidFill>
                  <a:srgbClr val="002060"/>
                </a:solidFill>
              </a:rPr>
              <a:t>derives </a:t>
            </a:r>
            <a:r>
              <a:rPr lang="en-US" i="1" dirty="0">
                <a:solidFill>
                  <a:srgbClr val="002060"/>
                </a:solidFill>
              </a:rPr>
              <a:t>a substitution set from the same column of data that a user wants to mask. </a:t>
            </a:r>
            <a:r>
              <a:rPr lang="en-US" i="1" dirty="0">
                <a:solidFill>
                  <a:srgbClr val="002060"/>
                </a:solidFill>
              </a:rPr>
              <a:t>This technique works well for financial information in a test database, for example.</a:t>
            </a:r>
          </a:p>
          <a:p>
            <a:pPr marL="285750" indent="-285750" algn="just">
              <a:buFont typeface="Courier New" panose="02070309020205020404" pitchFamily="49" charset="0"/>
              <a:buChar char="o"/>
            </a:pPr>
            <a:endParaRPr lang="en-US" dirty="0"/>
          </a:p>
        </p:txBody>
      </p:sp>
    </p:spTree>
    <p:custDataLst>
      <p:tags r:id="rId1"/>
    </p:custDataLst>
    <p:extLst>
      <p:ext uri="{BB962C8B-B14F-4D97-AF65-F5344CB8AC3E}">
        <p14:creationId xmlns:p14="http://schemas.microsoft.com/office/powerpoint/2010/main" val="24210667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Obscuring Data</a:t>
            </a:r>
            <a:endParaRPr lang="en-US" sz="3200" dirty="0"/>
          </a:p>
        </p:txBody>
      </p:sp>
      <p:sp>
        <p:nvSpPr>
          <p:cNvPr id="17" name="Rectangle 16"/>
          <p:cNvSpPr/>
          <p:nvPr/>
        </p:nvSpPr>
        <p:spPr>
          <a:xfrm>
            <a:off x="210589" y="708610"/>
            <a:ext cx="11676611" cy="5078313"/>
          </a:xfrm>
          <a:prstGeom prst="rect">
            <a:avLst/>
          </a:prstGeom>
        </p:spPr>
        <p:txBody>
          <a:bodyPr wrap="square">
            <a:spAutoFit/>
          </a:bodyPr>
          <a:lstStyle/>
          <a:p>
            <a:pPr marL="285750" indent="-285750" algn="just">
              <a:buFont typeface="Courier New" panose="02070309020205020404" pitchFamily="49" charset="0"/>
              <a:buChar char="o"/>
            </a:pPr>
            <a:r>
              <a:rPr lang="en-US" dirty="0" smtClean="0">
                <a:solidFill>
                  <a:srgbClr val="002060"/>
                </a:solidFill>
              </a:rPr>
              <a:t>Steganography </a:t>
            </a:r>
            <a:r>
              <a:rPr lang="en-US" dirty="0">
                <a:solidFill>
                  <a:srgbClr val="002060"/>
                </a:solidFill>
              </a:rPr>
              <a:t>conceals data (the message) in another file such as a graphic, audio, or other text file. </a:t>
            </a:r>
          </a:p>
          <a:p>
            <a:pPr marL="285750" indent="-285750" algn="just">
              <a:buFont typeface="Courier New" panose="02070309020205020404" pitchFamily="49" charset="0"/>
              <a:buChar char="o"/>
            </a:pPr>
            <a:r>
              <a:rPr lang="en-US" dirty="0">
                <a:solidFill>
                  <a:srgbClr val="002060"/>
                </a:solidFill>
              </a:rPr>
              <a:t>The advantage of steganography over cryptography is that the secret message does not attract any special attention. No one would ever know that a picture actually contained a secret message by viewing the file either electronically or in hardcopy.</a:t>
            </a:r>
          </a:p>
          <a:p>
            <a:pPr marL="285750" indent="-285750" algn="just">
              <a:buFont typeface="Courier New" panose="02070309020205020404" pitchFamily="49" charset="0"/>
              <a:buChar char="o"/>
            </a:pPr>
            <a:r>
              <a:rPr lang="en-US" dirty="0">
                <a:solidFill>
                  <a:srgbClr val="002060"/>
                </a:solidFill>
              </a:rPr>
              <a:t>There are several components involved in hiding data: </a:t>
            </a:r>
            <a:endParaRPr lang="en-US" dirty="0" smtClean="0">
              <a:solidFill>
                <a:srgbClr val="002060"/>
              </a:solidFill>
            </a:endParaRPr>
          </a:p>
          <a:p>
            <a:pPr marL="742950" lvl="1" indent="-285750" algn="just">
              <a:buFont typeface="Wingdings" panose="05000000000000000000" pitchFamily="2" charset="2"/>
              <a:buChar char="ü"/>
            </a:pPr>
            <a:r>
              <a:rPr lang="en-US" dirty="0" smtClean="0">
                <a:solidFill>
                  <a:srgbClr val="002060"/>
                </a:solidFill>
              </a:rPr>
              <a:t>There </a:t>
            </a:r>
            <a:r>
              <a:rPr lang="en-US" dirty="0">
                <a:solidFill>
                  <a:srgbClr val="002060"/>
                </a:solidFill>
              </a:rPr>
              <a:t>is the embedded data, which is the secret message. </a:t>
            </a:r>
          </a:p>
          <a:p>
            <a:pPr marL="742950" lvl="2" indent="-285750" algn="just">
              <a:buFont typeface="Wingdings" panose="05000000000000000000" pitchFamily="2" charset="2"/>
              <a:buChar char="ü"/>
            </a:pPr>
            <a:r>
              <a:rPr lang="en-US" dirty="0">
                <a:solidFill>
                  <a:srgbClr val="002060"/>
                </a:solidFill>
              </a:rPr>
              <a:t>Cover-text (or cover-image or cover-audio) hides the embedded data  producing the </a:t>
            </a:r>
            <a:r>
              <a:rPr lang="en-US" dirty="0" err="1">
                <a:solidFill>
                  <a:srgbClr val="002060"/>
                </a:solidFill>
              </a:rPr>
              <a:t>stego</a:t>
            </a:r>
            <a:r>
              <a:rPr lang="en-US" dirty="0">
                <a:solidFill>
                  <a:srgbClr val="002060"/>
                </a:solidFill>
              </a:rPr>
              <a:t>-text (or </a:t>
            </a:r>
            <a:r>
              <a:rPr lang="en-US" dirty="0" err="1">
                <a:solidFill>
                  <a:srgbClr val="002060"/>
                </a:solidFill>
              </a:rPr>
              <a:t>stego</a:t>
            </a:r>
            <a:r>
              <a:rPr lang="en-US" dirty="0">
                <a:solidFill>
                  <a:srgbClr val="002060"/>
                </a:solidFill>
              </a:rPr>
              <a:t>-image or </a:t>
            </a:r>
            <a:r>
              <a:rPr lang="en-US" dirty="0" err="1">
                <a:solidFill>
                  <a:srgbClr val="002060"/>
                </a:solidFill>
              </a:rPr>
              <a:t>stego</a:t>
            </a:r>
            <a:r>
              <a:rPr lang="en-US" dirty="0">
                <a:solidFill>
                  <a:srgbClr val="002060"/>
                </a:solidFill>
              </a:rPr>
              <a:t>-audio). </a:t>
            </a:r>
          </a:p>
          <a:p>
            <a:pPr marL="742950" lvl="2" indent="-285750" algn="just">
              <a:buFont typeface="Wingdings" panose="05000000000000000000" pitchFamily="2" charset="2"/>
              <a:buChar char="ü"/>
            </a:pPr>
            <a:r>
              <a:rPr lang="en-US" dirty="0">
                <a:solidFill>
                  <a:srgbClr val="002060"/>
                </a:solidFill>
              </a:rPr>
              <a:t>A </a:t>
            </a:r>
            <a:r>
              <a:rPr lang="en-US" dirty="0" err="1" smtClean="0">
                <a:solidFill>
                  <a:srgbClr val="002060"/>
                </a:solidFill>
              </a:rPr>
              <a:t>stego</a:t>
            </a:r>
            <a:r>
              <a:rPr lang="en-US" dirty="0" smtClean="0">
                <a:solidFill>
                  <a:srgbClr val="002060"/>
                </a:solidFill>
              </a:rPr>
              <a:t>-key </a:t>
            </a:r>
            <a:r>
              <a:rPr lang="en-US" dirty="0">
                <a:solidFill>
                  <a:srgbClr val="002060"/>
                </a:solidFill>
              </a:rPr>
              <a:t>controls the hiding process</a:t>
            </a:r>
            <a:r>
              <a:rPr lang="en-US" dirty="0" smtClean="0">
                <a:solidFill>
                  <a:srgbClr val="002060"/>
                </a:solidFill>
              </a:rPr>
              <a:t>.</a:t>
            </a:r>
          </a:p>
          <a:p>
            <a:pPr marL="742950" lvl="2" indent="-285750" algn="just">
              <a:buFont typeface="Wingdings" panose="05000000000000000000" pitchFamily="2" charset="2"/>
              <a:buChar char="ü"/>
            </a:pPr>
            <a:endParaRPr lang="en-US" dirty="0">
              <a:solidFill>
                <a:srgbClr val="002060"/>
              </a:solidFill>
            </a:endParaRPr>
          </a:p>
          <a:p>
            <a:pPr marL="285750" indent="-285750" algn="just">
              <a:buFont typeface="Courier New" panose="02070309020205020404" pitchFamily="49" charset="0"/>
              <a:buChar char="o"/>
            </a:pPr>
            <a:r>
              <a:rPr lang="en-US" b="1" i="1" dirty="0">
                <a:solidFill>
                  <a:srgbClr val="FF0000"/>
                </a:solidFill>
                <a:effectLst>
                  <a:outerShdw blurRad="38100" dist="38100" dir="2700000" algn="tl">
                    <a:srgbClr val="000000">
                      <a:alpha val="43137"/>
                    </a:srgbClr>
                  </a:outerShdw>
                </a:effectLst>
              </a:rPr>
              <a:t>Data </a:t>
            </a:r>
            <a:r>
              <a:rPr lang="en-US" b="1" i="1" dirty="0" smtClean="0">
                <a:solidFill>
                  <a:srgbClr val="FF0000"/>
                </a:solidFill>
                <a:effectLst>
                  <a:outerShdw blurRad="38100" dist="38100" dir="2700000" algn="tl">
                    <a:srgbClr val="000000">
                      <a:alpha val="43137"/>
                    </a:srgbClr>
                  </a:outerShdw>
                </a:effectLst>
              </a:rPr>
              <a:t>obfuscation is </a:t>
            </a:r>
            <a:r>
              <a:rPr lang="en-US" b="1" i="1" dirty="0">
                <a:solidFill>
                  <a:srgbClr val="FF0000"/>
                </a:solidFill>
                <a:effectLst>
                  <a:outerShdw blurRad="38100" dist="38100" dir="2700000" algn="tl">
                    <a:srgbClr val="000000">
                      <a:alpha val="43137"/>
                    </a:srgbClr>
                  </a:outerShdw>
                </a:effectLst>
              </a:rPr>
              <a:t>the use and practice of data masking and steganography techniques in the cybersecurity and cyber intelligence profession: </a:t>
            </a:r>
          </a:p>
          <a:p>
            <a:pPr marL="800100" lvl="1" indent="-342900" algn="just">
              <a:buFont typeface="Wingdings" panose="05000000000000000000" pitchFamily="2" charset="2"/>
              <a:buChar char="ü"/>
            </a:pPr>
            <a:r>
              <a:rPr lang="en-US" dirty="0">
                <a:solidFill>
                  <a:srgbClr val="002060"/>
                </a:solidFill>
              </a:rPr>
              <a:t>Obfuscation is the art of making the message confusing, ambiguous, or harder to understand. </a:t>
            </a:r>
          </a:p>
          <a:p>
            <a:pPr marL="800100" lvl="1" indent="-342900" algn="just">
              <a:buFont typeface="Wingdings" panose="05000000000000000000" pitchFamily="2" charset="2"/>
              <a:buChar char="ü"/>
            </a:pPr>
            <a:r>
              <a:rPr lang="en-US" dirty="0">
                <a:solidFill>
                  <a:srgbClr val="002060"/>
                </a:solidFill>
              </a:rPr>
              <a:t>A system may purposely scramble messages to prevent unauthorized access to sensitive information.</a:t>
            </a:r>
          </a:p>
          <a:p>
            <a:pPr marL="800100" lvl="1" indent="-342900" algn="just">
              <a:buFont typeface="Wingdings" panose="05000000000000000000" pitchFamily="2" charset="2"/>
              <a:buChar char="ü"/>
            </a:pPr>
            <a:r>
              <a:rPr lang="en-US" dirty="0">
                <a:solidFill>
                  <a:srgbClr val="002060"/>
                </a:solidFill>
              </a:rPr>
              <a:t>Software watermarking protects software from unauthorized access or modification. </a:t>
            </a:r>
          </a:p>
          <a:p>
            <a:pPr marL="800100" lvl="1" indent="-342900" algn="just">
              <a:buFont typeface="Wingdings" panose="05000000000000000000" pitchFamily="2" charset="2"/>
              <a:buChar char="ü"/>
            </a:pPr>
            <a:r>
              <a:rPr lang="en-US" dirty="0">
                <a:solidFill>
                  <a:srgbClr val="002060"/>
                </a:solidFill>
              </a:rPr>
              <a:t>Software watermarking inserts a secret message into the program as proof of ownership. </a:t>
            </a:r>
          </a:p>
          <a:p>
            <a:pPr marL="800100" lvl="1" indent="-342900" algn="just">
              <a:buFont typeface="Wingdings" panose="05000000000000000000" pitchFamily="2" charset="2"/>
              <a:buChar char="ü"/>
            </a:pPr>
            <a:r>
              <a:rPr lang="en-US" dirty="0">
                <a:solidFill>
                  <a:srgbClr val="002060"/>
                </a:solidFill>
              </a:rPr>
              <a:t>The secret message is the software watermark. </a:t>
            </a:r>
            <a:r>
              <a:rPr lang="en-US" dirty="0">
                <a:solidFill>
                  <a:srgbClr val="002060"/>
                </a:solidFill>
              </a:rPr>
              <a:t>If someone tries to remove the watermark, the result is nonfunctional code</a:t>
            </a:r>
            <a:r>
              <a:rPr lang="en-US" dirty="0" smtClean="0">
                <a:solidFill>
                  <a:srgbClr val="002060"/>
                </a:solidFill>
              </a:rPr>
              <a:t>.</a:t>
            </a:r>
            <a:endParaRPr lang="en-US" dirty="0">
              <a:solidFill>
                <a:srgbClr val="002060"/>
              </a:solidFill>
            </a:endParaRPr>
          </a:p>
        </p:txBody>
      </p:sp>
    </p:spTree>
    <p:custDataLst>
      <p:tags r:id="rId1"/>
    </p:custDataLst>
    <p:extLst>
      <p:ext uri="{BB962C8B-B14F-4D97-AF65-F5344CB8AC3E}">
        <p14:creationId xmlns:p14="http://schemas.microsoft.com/office/powerpoint/2010/main" val="25195176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Data Integrity</a:t>
            </a:r>
            <a:endParaRPr lang="en-US" sz="3200" dirty="0"/>
          </a:p>
        </p:txBody>
      </p:sp>
      <p:sp>
        <p:nvSpPr>
          <p:cNvPr id="17" name="Rectangle 16"/>
          <p:cNvSpPr/>
          <p:nvPr/>
        </p:nvSpPr>
        <p:spPr>
          <a:xfrm>
            <a:off x="210589" y="708610"/>
            <a:ext cx="11676611" cy="4801314"/>
          </a:xfrm>
          <a:prstGeom prst="rect">
            <a:avLst/>
          </a:prstGeom>
        </p:spPr>
        <p:txBody>
          <a:bodyPr wrap="square">
            <a:spAutoFit/>
          </a:bodyPr>
          <a:lstStyle/>
          <a:p>
            <a:pPr marL="285750" indent="-285750" algn="just">
              <a:buFont typeface="Courier New" panose="02070309020205020404" pitchFamily="49" charset="0"/>
              <a:buChar char="o"/>
            </a:pPr>
            <a:r>
              <a:rPr lang="en-US" dirty="0" smtClean="0">
                <a:solidFill>
                  <a:srgbClr val="002060"/>
                </a:solidFill>
              </a:rPr>
              <a:t>Hashing </a:t>
            </a:r>
            <a:r>
              <a:rPr lang="en-US" dirty="0">
                <a:solidFill>
                  <a:srgbClr val="002060"/>
                </a:solidFill>
              </a:rPr>
              <a:t>is a tool that </a:t>
            </a:r>
            <a:r>
              <a:rPr lang="en-US" i="1" dirty="0">
                <a:solidFill>
                  <a:srgbClr val="002060"/>
                </a:solidFill>
                <a:effectLst>
                  <a:outerShdw blurRad="38100" dist="38100" dir="2700000" algn="tl">
                    <a:srgbClr val="000000">
                      <a:alpha val="43137"/>
                    </a:srgbClr>
                  </a:outerShdw>
                </a:effectLst>
              </a:rPr>
              <a:t>ensures data integrity by taking binary data (the message) and producing a fixed-length representation </a:t>
            </a:r>
            <a:r>
              <a:rPr lang="en-US" dirty="0">
                <a:solidFill>
                  <a:srgbClr val="002060"/>
                </a:solidFill>
              </a:rPr>
              <a:t>called </a:t>
            </a:r>
            <a:r>
              <a:rPr lang="en-US" b="1" i="1" dirty="0">
                <a:solidFill>
                  <a:srgbClr val="FF0000"/>
                </a:solidFill>
                <a:effectLst>
                  <a:outerShdw blurRad="38100" dist="38100" dir="2700000" algn="tl">
                    <a:srgbClr val="000000">
                      <a:alpha val="43137"/>
                    </a:srgbClr>
                  </a:outerShdw>
                </a:effectLst>
              </a:rPr>
              <a:t>the hash value or message digest</a:t>
            </a:r>
            <a:r>
              <a:rPr lang="en-US" dirty="0">
                <a:solidFill>
                  <a:srgbClr val="002060"/>
                </a:solidFill>
              </a:rPr>
              <a:t>.</a:t>
            </a:r>
          </a:p>
          <a:p>
            <a:pPr marL="285750" indent="-285750" algn="just">
              <a:buFont typeface="Courier New" panose="02070309020205020404" pitchFamily="49" charset="0"/>
              <a:buChar char="o"/>
            </a:pPr>
            <a:endParaRPr lang="en-US" dirty="0" smtClean="0">
              <a:solidFill>
                <a:srgbClr val="002060"/>
              </a:solidFill>
            </a:endParaRPr>
          </a:p>
          <a:p>
            <a:pPr marL="285750" indent="-285750" algn="just">
              <a:buFont typeface="Courier New" panose="02070309020205020404" pitchFamily="49" charset="0"/>
              <a:buChar char="o"/>
            </a:pPr>
            <a:r>
              <a:rPr lang="en-US" dirty="0" smtClean="0">
                <a:solidFill>
                  <a:srgbClr val="002060"/>
                </a:solidFill>
              </a:rPr>
              <a:t>Hashing </a:t>
            </a:r>
            <a:r>
              <a:rPr lang="en-US" dirty="0">
                <a:solidFill>
                  <a:srgbClr val="002060"/>
                </a:solidFill>
              </a:rPr>
              <a:t>is a one-way mathematical function that is relatively easy to compute, but significantly harder to reverse. </a:t>
            </a:r>
            <a:r>
              <a:rPr lang="en-US" dirty="0">
                <a:solidFill>
                  <a:srgbClr val="002060"/>
                </a:solidFill>
              </a:rPr>
              <a:t>Grinding coffee beans is a good analogy of a one-way function. It is easy to grind coffee beans, but it is almost impossible to put all of the tiny pieces back together to rebuild the original beans.</a:t>
            </a:r>
          </a:p>
          <a:p>
            <a:pPr marL="285750" lvl="1" indent="-285750" algn="just">
              <a:buFont typeface="Courier New" panose="02070309020205020404" pitchFamily="49" charset="0"/>
              <a:buChar char="o"/>
            </a:pPr>
            <a:endParaRPr lang="en-US" dirty="0" smtClean="0">
              <a:solidFill>
                <a:srgbClr val="002060"/>
              </a:solidFill>
            </a:endParaRPr>
          </a:p>
          <a:p>
            <a:pPr marL="285750" lvl="1" indent="-285750" algn="just">
              <a:buFont typeface="Courier New" panose="02070309020205020404" pitchFamily="49" charset="0"/>
              <a:buChar char="o"/>
            </a:pPr>
            <a:r>
              <a:rPr lang="en-US" dirty="0" smtClean="0">
                <a:solidFill>
                  <a:srgbClr val="002060"/>
                </a:solidFill>
              </a:rPr>
              <a:t>A </a:t>
            </a:r>
            <a:r>
              <a:rPr lang="en-US" dirty="0">
                <a:solidFill>
                  <a:srgbClr val="002060"/>
                </a:solidFill>
              </a:rPr>
              <a:t>cryptographic hash function has the following properties:</a:t>
            </a:r>
          </a:p>
          <a:p>
            <a:pPr marL="742950" lvl="2" indent="-285750" algn="just">
              <a:buFont typeface="Wingdings" panose="05000000000000000000" pitchFamily="2" charset="2"/>
              <a:buChar char="ü"/>
            </a:pPr>
            <a:r>
              <a:rPr lang="en-US" dirty="0">
                <a:solidFill>
                  <a:srgbClr val="002060"/>
                </a:solidFill>
              </a:rPr>
              <a:t>The input can be any length.</a:t>
            </a:r>
          </a:p>
          <a:p>
            <a:pPr marL="742950" lvl="2" indent="-285750" algn="just">
              <a:buFont typeface="Wingdings" panose="05000000000000000000" pitchFamily="2" charset="2"/>
              <a:buChar char="ü"/>
            </a:pPr>
            <a:r>
              <a:rPr lang="en-US" dirty="0">
                <a:solidFill>
                  <a:srgbClr val="002060"/>
                </a:solidFill>
              </a:rPr>
              <a:t>The output has a fixed length.</a:t>
            </a:r>
          </a:p>
          <a:p>
            <a:pPr marL="742950" lvl="2" indent="-285750" algn="just">
              <a:buFont typeface="Wingdings" panose="05000000000000000000" pitchFamily="2" charset="2"/>
              <a:buChar char="ü"/>
            </a:pPr>
            <a:r>
              <a:rPr lang="en-US" dirty="0">
                <a:solidFill>
                  <a:srgbClr val="002060"/>
                </a:solidFill>
              </a:rPr>
              <a:t>The hash function is one way and is not reversible.</a:t>
            </a:r>
          </a:p>
          <a:p>
            <a:pPr marL="742950" lvl="2" indent="-285750" algn="just">
              <a:buFont typeface="Wingdings" panose="05000000000000000000" pitchFamily="2" charset="2"/>
              <a:buChar char="ü"/>
            </a:pPr>
            <a:r>
              <a:rPr lang="en-US" dirty="0">
                <a:solidFill>
                  <a:srgbClr val="002060"/>
                </a:solidFill>
              </a:rPr>
              <a:t>Two different input values will always result in different hash values</a:t>
            </a:r>
            <a:r>
              <a:rPr lang="en-US" dirty="0" smtClean="0">
                <a:solidFill>
                  <a:srgbClr val="002060"/>
                </a:solidFill>
              </a:rPr>
              <a:t>.</a:t>
            </a:r>
            <a:endParaRPr lang="en-US" dirty="0">
              <a:solidFill>
                <a:srgbClr val="002060"/>
              </a:solidFill>
            </a:endParaRPr>
          </a:p>
          <a:p>
            <a:pPr marL="457200" lvl="2" algn="just"/>
            <a:endParaRPr lang="en-US" dirty="0" smtClean="0">
              <a:solidFill>
                <a:srgbClr val="002060"/>
              </a:solidFill>
            </a:endParaRPr>
          </a:p>
          <a:p>
            <a:pPr marL="285750" indent="-285750" algn="just">
              <a:buFont typeface="Courier New" panose="02070309020205020404" pitchFamily="49" charset="0"/>
              <a:buChar char="o"/>
            </a:pPr>
            <a:r>
              <a:rPr lang="en-US" dirty="0">
                <a:solidFill>
                  <a:srgbClr val="002060"/>
                </a:solidFill>
              </a:rPr>
              <a:t>There are many modern hashing algorithms widely used today. Two of the most popular are MD5 and SHA.</a:t>
            </a:r>
          </a:p>
          <a:p>
            <a:pPr marL="285750" indent="-285750" algn="just">
              <a:buFont typeface="Courier New" panose="02070309020205020404" pitchFamily="49" charset="0"/>
              <a:buChar char="o"/>
            </a:pPr>
            <a:r>
              <a:rPr lang="en-US" b="1" dirty="0">
                <a:solidFill>
                  <a:srgbClr val="002060"/>
                </a:solidFill>
              </a:rPr>
              <a:t>Message Digest 5 (MD5) </a:t>
            </a:r>
            <a:r>
              <a:rPr lang="en-US" dirty="0">
                <a:solidFill>
                  <a:srgbClr val="002060"/>
                </a:solidFill>
              </a:rPr>
              <a:t>Algorithm - is a hash algorithm developed by Ron </a:t>
            </a:r>
            <a:r>
              <a:rPr lang="en-US" dirty="0" err="1">
                <a:solidFill>
                  <a:srgbClr val="002060"/>
                </a:solidFill>
              </a:rPr>
              <a:t>Rivest</a:t>
            </a:r>
            <a:r>
              <a:rPr lang="en-US" dirty="0">
                <a:solidFill>
                  <a:srgbClr val="002060"/>
                </a:solidFill>
              </a:rPr>
              <a:t> that produces a 128-bit hash value. </a:t>
            </a:r>
          </a:p>
          <a:p>
            <a:pPr marL="285750" indent="-285750" algn="just">
              <a:buFont typeface="Courier New" panose="02070309020205020404" pitchFamily="49" charset="0"/>
              <a:buChar char="o"/>
            </a:pPr>
            <a:r>
              <a:rPr lang="en-US" b="1" dirty="0">
                <a:solidFill>
                  <a:srgbClr val="002060"/>
                </a:solidFill>
              </a:rPr>
              <a:t>Secure Hash Algorithm (SHA) </a:t>
            </a:r>
            <a:r>
              <a:rPr lang="en-US" dirty="0">
                <a:solidFill>
                  <a:srgbClr val="002060"/>
                </a:solidFill>
              </a:rPr>
              <a:t>– was developed by the U.S. </a:t>
            </a:r>
            <a:r>
              <a:rPr lang="en-US" dirty="0">
                <a:solidFill>
                  <a:srgbClr val="002060"/>
                </a:solidFill>
              </a:rPr>
              <a:t>National Institute of Standards and Technology (NIST) and can be implemented in different </a:t>
            </a:r>
            <a:r>
              <a:rPr lang="en-US" dirty="0" smtClean="0">
                <a:solidFill>
                  <a:srgbClr val="002060"/>
                </a:solidFill>
              </a:rPr>
              <a:t>strengths: SHA-224 </a:t>
            </a:r>
            <a:r>
              <a:rPr lang="en-US" dirty="0">
                <a:solidFill>
                  <a:srgbClr val="002060"/>
                </a:solidFill>
              </a:rPr>
              <a:t>(224 bit</a:t>
            </a:r>
            <a:r>
              <a:rPr lang="en-US" dirty="0" smtClean="0">
                <a:solidFill>
                  <a:srgbClr val="002060"/>
                </a:solidFill>
              </a:rPr>
              <a:t>), SHA-256 </a:t>
            </a:r>
            <a:r>
              <a:rPr lang="en-US" dirty="0">
                <a:solidFill>
                  <a:srgbClr val="002060"/>
                </a:solidFill>
              </a:rPr>
              <a:t>(256 bit</a:t>
            </a:r>
            <a:r>
              <a:rPr lang="en-US" dirty="0" smtClean="0">
                <a:solidFill>
                  <a:srgbClr val="002060"/>
                </a:solidFill>
              </a:rPr>
              <a:t>), SHA-384 </a:t>
            </a:r>
            <a:r>
              <a:rPr lang="en-US" dirty="0">
                <a:solidFill>
                  <a:srgbClr val="002060"/>
                </a:solidFill>
              </a:rPr>
              <a:t>(384 bit</a:t>
            </a:r>
            <a:r>
              <a:rPr lang="en-US" dirty="0" smtClean="0">
                <a:solidFill>
                  <a:srgbClr val="002060"/>
                </a:solidFill>
              </a:rPr>
              <a:t>), SHA-512 </a:t>
            </a:r>
            <a:r>
              <a:rPr lang="en-US" dirty="0">
                <a:solidFill>
                  <a:srgbClr val="002060"/>
                </a:solidFill>
              </a:rPr>
              <a:t>(512 </a:t>
            </a:r>
            <a:r>
              <a:rPr lang="en-US" dirty="0" smtClean="0">
                <a:solidFill>
                  <a:srgbClr val="002060"/>
                </a:solidFill>
              </a:rPr>
              <a:t>bit</a:t>
            </a:r>
            <a:r>
              <a:rPr lang="en-US" dirty="0">
                <a:solidFill>
                  <a:srgbClr val="002060"/>
                </a:solidFill>
              </a:rPr>
              <a:t>)</a:t>
            </a:r>
            <a:endParaRPr lang="en-US" dirty="0">
              <a:solidFill>
                <a:srgbClr val="002060"/>
              </a:solidFill>
            </a:endParaRPr>
          </a:p>
        </p:txBody>
      </p:sp>
      <p:pic>
        <p:nvPicPr>
          <p:cNvPr id="4" name="Picture 3"/>
          <p:cNvPicPr>
            <a:picLocks noChangeAspect="1"/>
          </p:cNvPicPr>
          <p:nvPr/>
        </p:nvPicPr>
        <p:blipFill>
          <a:blip r:embed="rId4"/>
          <a:stretch>
            <a:fillRect/>
          </a:stretch>
        </p:blipFill>
        <p:spPr>
          <a:xfrm>
            <a:off x="9246398" y="2211932"/>
            <a:ext cx="1880919" cy="1966770"/>
          </a:xfrm>
          <a:prstGeom prst="rect">
            <a:avLst/>
          </a:prstGeom>
        </p:spPr>
      </p:pic>
    </p:spTree>
    <p:custDataLst>
      <p:tags r:id="rId1"/>
    </p:custDataLst>
    <p:extLst>
      <p:ext uri="{BB962C8B-B14F-4D97-AF65-F5344CB8AC3E}">
        <p14:creationId xmlns:p14="http://schemas.microsoft.com/office/powerpoint/2010/main" val="19046286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Data Integrity</a:t>
            </a:r>
            <a:endParaRPr lang="en-US" sz="3200" dirty="0"/>
          </a:p>
        </p:txBody>
      </p:sp>
      <p:sp>
        <p:nvSpPr>
          <p:cNvPr id="17" name="Rectangle 16"/>
          <p:cNvSpPr/>
          <p:nvPr/>
        </p:nvSpPr>
        <p:spPr>
          <a:xfrm>
            <a:off x="210590" y="708610"/>
            <a:ext cx="7270866" cy="4801314"/>
          </a:xfrm>
          <a:prstGeom prst="rect">
            <a:avLst/>
          </a:prstGeom>
        </p:spPr>
        <p:txBody>
          <a:bodyPr wrap="square">
            <a:spAutoFit/>
          </a:bodyPr>
          <a:lstStyle/>
          <a:p>
            <a:pPr marL="285750" indent="-285750" algn="just">
              <a:buFont typeface="Courier New" panose="02070309020205020404" pitchFamily="49" charset="0"/>
              <a:buChar char="o"/>
            </a:pPr>
            <a:r>
              <a:rPr lang="en-US" dirty="0" smtClean="0">
                <a:solidFill>
                  <a:srgbClr val="002060"/>
                </a:solidFill>
              </a:rPr>
              <a:t>Salting </a:t>
            </a:r>
            <a:r>
              <a:rPr lang="en-US" dirty="0">
                <a:solidFill>
                  <a:srgbClr val="002060"/>
                </a:solidFill>
              </a:rPr>
              <a:t>is used to </a:t>
            </a:r>
            <a:r>
              <a:rPr lang="en-US" b="1" i="1" dirty="0">
                <a:solidFill>
                  <a:srgbClr val="FF0000"/>
                </a:solidFill>
                <a:effectLst>
                  <a:outerShdw blurRad="38100" dist="38100" dir="2700000" algn="tl">
                    <a:srgbClr val="000000">
                      <a:alpha val="43137"/>
                    </a:srgbClr>
                  </a:outerShdw>
                </a:effectLst>
              </a:rPr>
              <a:t>make hashing more secure</a:t>
            </a:r>
            <a:r>
              <a:rPr lang="en-US" dirty="0">
                <a:solidFill>
                  <a:srgbClr val="002060"/>
                </a:solidFill>
              </a:rPr>
              <a:t>. </a:t>
            </a:r>
            <a:endParaRPr lang="en-US" dirty="0" smtClean="0">
              <a:solidFill>
                <a:srgbClr val="002060"/>
              </a:solidFill>
            </a:endParaRP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r>
              <a:rPr lang="en-US" dirty="0" smtClean="0">
                <a:solidFill>
                  <a:srgbClr val="002060"/>
                </a:solidFill>
              </a:rPr>
              <a:t>If </a:t>
            </a:r>
            <a:r>
              <a:rPr lang="en-US" dirty="0">
                <a:solidFill>
                  <a:srgbClr val="002060"/>
                </a:solidFill>
              </a:rPr>
              <a:t>two users have the same password, they will also have the same password hashes. </a:t>
            </a:r>
            <a:r>
              <a:rPr lang="en-US" dirty="0">
                <a:solidFill>
                  <a:srgbClr val="002060"/>
                </a:solidFill>
              </a:rPr>
              <a:t>A salt, which is a random string of characters, is an additional input to the password before hashing. </a:t>
            </a:r>
          </a:p>
          <a:p>
            <a:pPr marL="285750" indent="-285750" algn="just">
              <a:buFont typeface="Courier New" panose="02070309020205020404" pitchFamily="49" charset="0"/>
              <a:buChar char="o"/>
            </a:pPr>
            <a:endParaRPr lang="en-US" dirty="0" smtClean="0">
              <a:solidFill>
                <a:srgbClr val="002060"/>
              </a:solidFill>
            </a:endParaRPr>
          </a:p>
          <a:p>
            <a:pPr marL="285750" indent="-285750" algn="just">
              <a:buFont typeface="Courier New" panose="02070309020205020404" pitchFamily="49" charset="0"/>
              <a:buChar char="o"/>
            </a:pPr>
            <a:r>
              <a:rPr lang="en-US" dirty="0" smtClean="0">
                <a:solidFill>
                  <a:srgbClr val="002060"/>
                </a:solidFill>
              </a:rPr>
              <a:t>This </a:t>
            </a:r>
            <a:r>
              <a:rPr lang="en-US" dirty="0">
                <a:solidFill>
                  <a:srgbClr val="002060"/>
                </a:solidFill>
              </a:rPr>
              <a:t>creates a different hash result for the two passwords as shown in the figure. </a:t>
            </a:r>
            <a:r>
              <a:rPr lang="en-US" dirty="0">
                <a:solidFill>
                  <a:srgbClr val="002060"/>
                </a:solidFill>
              </a:rPr>
              <a:t>A database stores both the hash and the salt.</a:t>
            </a:r>
          </a:p>
          <a:p>
            <a:endParaRPr lang="en-US" dirty="0" smtClean="0"/>
          </a:p>
          <a:p>
            <a:pPr marL="285750" indent="-285750" algn="just">
              <a:buFont typeface="Courier New" panose="02070309020205020404" pitchFamily="49" charset="0"/>
              <a:buChar char="o"/>
            </a:pPr>
            <a:r>
              <a:rPr lang="en-US" dirty="0">
                <a:solidFill>
                  <a:srgbClr val="002060"/>
                </a:solidFill>
              </a:rPr>
              <a:t>HMACs strengthens hashing algorithms by using an additional secret key as input to the hash function. </a:t>
            </a:r>
          </a:p>
          <a:p>
            <a:pPr marL="285750" indent="-285750" algn="just">
              <a:buFont typeface="Courier New" panose="02070309020205020404" pitchFamily="49" charset="0"/>
              <a:buChar char="o"/>
            </a:pPr>
            <a:endParaRPr lang="en-US" dirty="0" smtClean="0">
              <a:solidFill>
                <a:srgbClr val="002060"/>
              </a:solidFill>
            </a:endParaRPr>
          </a:p>
          <a:p>
            <a:pPr marL="285750" indent="-285750" algn="just">
              <a:buFont typeface="Courier New" panose="02070309020205020404" pitchFamily="49" charset="0"/>
              <a:buChar char="o"/>
            </a:pPr>
            <a:r>
              <a:rPr lang="en-US" dirty="0" smtClean="0">
                <a:solidFill>
                  <a:srgbClr val="002060"/>
                </a:solidFill>
              </a:rPr>
              <a:t>The </a:t>
            </a:r>
            <a:r>
              <a:rPr lang="en-US" dirty="0">
                <a:solidFill>
                  <a:srgbClr val="002060"/>
                </a:solidFill>
              </a:rPr>
              <a:t>use of HMAC goes a step further than just integrity assurance by adding authentication. </a:t>
            </a:r>
          </a:p>
          <a:p>
            <a:pPr marL="285750" indent="-285750" algn="just">
              <a:buFont typeface="Courier New" panose="02070309020205020404" pitchFamily="49" charset="0"/>
              <a:buChar char="o"/>
            </a:pPr>
            <a:endParaRPr lang="en-US" dirty="0" smtClean="0">
              <a:solidFill>
                <a:srgbClr val="002060"/>
              </a:solidFill>
            </a:endParaRPr>
          </a:p>
          <a:p>
            <a:pPr marL="285750" indent="-285750" algn="just">
              <a:buFont typeface="Courier New" panose="02070309020205020404" pitchFamily="49" charset="0"/>
              <a:buChar char="o"/>
            </a:pPr>
            <a:r>
              <a:rPr lang="en-US" dirty="0" smtClean="0">
                <a:solidFill>
                  <a:srgbClr val="002060"/>
                </a:solidFill>
              </a:rPr>
              <a:t>An </a:t>
            </a:r>
            <a:r>
              <a:rPr lang="en-US" dirty="0">
                <a:solidFill>
                  <a:srgbClr val="002060"/>
                </a:solidFill>
              </a:rPr>
              <a:t>HMAC uses a specific algorithm that combines a cryptographic hash function with a secret key, as shown in the figure</a:t>
            </a:r>
            <a:r>
              <a:rPr lang="en-US" dirty="0" smtClean="0">
                <a:solidFill>
                  <a:srgbClr val="002060"/>
                </a:solidFill>
              </a:rPr>
              <a:t>.</a:t>
            </a:r>
            <a:endParaRPr lang="en-US" dirty="0">
              <a:solidFill>
                <a:srgbClr val="002060"/>
              </a:solidFill>
            </a:endParaRPr>
          </a:p>
        </p:txBody>
      </p:sp>
      <p:pic>
        <p:nvPicPr>
          <p:cNvPr id="5" name="Picture 4"/>
          <p:cNvPicPr>
            <a:picLocks noChangeAspect="1"/>
          </p:cNvPicPr>
          <p:nvPr/>
        </p:nvPicPr>
        <p:blipFill>
          <a:blip r:embed="rId4"/>
          <a:stretch>
            <a:fillRect/>
          </a:stretch>
        </p:blipFill>
        <p:spPr>
          <a:xfrm>
            <a:off x="5305425" y="194260"/>
            <a:ext cx="6581775" cy="1028700"/>
          </a:xfrm>
          <a:prstGeom prst="rect">
            <a:avLst/>
          </a:prstGeom>
        </p:spPr>
      </p:pic>
      <p:pic>
        <p:nvPicPr>
          <p:cNvPr id="6" name="Picture 5"/>
          <p:cNvPicPr>
            <a:picLocks noChangeAspect="1"/>
          </p:cNvPicPr>
          <p:nvPr/>
        </p:nvPicPr>
        <p:blipFill>
          <a:blip r:embed="rId5"/>
          <a:stretch>
            <a:fillRect/>
          </a:stretch>
        </p:blipFill>
        <p:spPr>
          <a:xfrm>
            <a:off x="7607575" y="1417219"/>
            <a:ext cx="4186279" cy="4057650"/>
          </a:xfrm>
          <a:prstGeom prst="rect">
            <a:avLst/>
          </a:prstGeom>
        </p:spPr>
      </p:pic>
    </p:spTree>
    <p:custDataLst>
      <p:tags r:id="rId1"/>
    </p:custDataLst>
    <p:extLst>
      <p:ext uri="{BB962C8B-B14F-4D97-AF65-F5344CB8AC3E}">
        <p14:creationId xmlns:p14="http://schemas.microsoft.com/office/powerpoint/2010/main" val="30033418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Digital Signatures</a:t>
            </a:r>
            <a:endParaRPr lang="en-US" sz="3200" dirty="0"/>
          </a:p>
        </p:txBody>
      </p:sp>
      <p:sp>
        <p:nvSpPr>
          <p:cNvPr id="17" name="Rectangle 16"/>
          <p:cNvSpPr/>
          <p:nvPr/>
        </p:nvSpPr>
        <p:spPr>
          <a:xfrm>
            <a:off x="210589" y="708610"/>
            <a:ext cx="8240683" cy="4524315"/>
          </a:xfrm>
          <a:prstGeom prst="rect">
            <a:avLst/>
          </a:prstGeom>
        </p:spPr>
        <p:txBody>
          <a:bodyPr wrap="square">
            <a:spAutoFit/>
          </a:bodyPr>
          <a:lstStyle/>
          <a:p>
            <a:pPr marL="285750" indent="-285750" algn="just">
              <a:buFont typeface="Courier New" panose="02070309020205020404" pitchFamily="49" charset="0"/>
              <a:buChar char="o"/>
            </a:pPr>
            <a:r>
              <a:rPr lang="en-US" dirty="0" smtClean="0">
                <a:solidFill>
                  <a:srgbClr val="002060"/>
                </a:solidFill>
              </a:rPr>
              <a:t>Digital </a:t>
            </a:r>
            <a:r>
              <a:rPr lang="en-US" dirty="0">
                <a:solidFill>
                  <a:srgbClr val="002060"/>
                </a:solidFill>
              </a:rPr>
              <a:t>signatures provide the same functionality as handwritten signatures for electronic documents.</a:t>
            </a:r>
          </a:p>
          <a:p>
            <a:pPr marL="285750" indent="-285750" algn="just">
              <a:buFont typeface="Courier New" panose="02070309020205020404" pitchFamily="49" charset="0"/>
              <a:buChar char="o"/>
            </a:pPr>
            <a:r>
              <a:rPr lang="en-US" dirty="0">
                <a:solidFill>
                  <a:srgbClr val="002060"/>
                </a:solidFill>
              </a:rPr>
              <a:t>A digital signature is used to determine if someone edits a document after the user signs it. </a:t>
            </a:r>
          </a:p>
          <a:p>
            <a:pPr marL="285750" indent="-285750" algn="just">
              <a:buFont typeface="Courier New" panose="02070309020205020404" pitchFamily="49" charset="0"/>
              <a:buChar char="o"/>
            </a:pPr>
            <a:r>
              <a:rPr lang="en-US" dirty="0">
                <a:solidFill>
                  <a:srgbClr val="002060"/>
                </a:solidFill>
              </a:rPr>
              <a:t>A digital signature is a mathematical method used to check the authenticity and integrity of a message, digital document, or software.</a:t>
            </a:r>
          </a:p>
          <a:p>
            <a:pPr marL="285750" indent="-285750" algn="just">
              <a:buFont typeface="Courier New" panose="02070309020205020404" pitchFamily="49" charset="0"/>
              <a:buChar char="o"/>
            </a:pPr>
            <a:r>
              <a:rPr lang="en-US" dirty="0">
                <a:solidFill>
                  <a:srgbClr val="002060"/>
                </a:solidFill>
              </a:rPr>
              <a:t>In many countries, digital signatures have the same legal importance as a manually signed document. </a:t>
            </a:r>
          </a:p>
          <a:p>
            <a:pPr marL="285750" indent="-285750" algn="just">
              <a:buFont typeface="Courier New" panose="02070309020205020404" pitchFamily="49" charset="0"/>
              <a:buChar char="o"/>
            </a:pPr>
            <a:r>
              <a:rPr lang="en-US" dirty="0">
                <a:solidFill>
                  <a:srgbClr val="002060"/>
                </a:solidFill>
              </a:rPr>
              <a:t>Digital signatures also provide repudiation. </a:t>
            </a:r>
            <a:endParaRPr lang="en-US" dirty="0" smtClean="0">
              <a:solidFill>
                <a:srgbClr val="002060"/>
              </a:solidFill>
            </a:endParaRP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r>
              <a:rPr lang="en-US" dirty="0">
                <a:solidFill>
                  <a:srgbClr val="002060"/>
                </a:solidFill>
              </a:rPr>
              <a:t>Asymmetric cryptography is the basis for digital signatures. </a:t>
            </a:r>
            <a:endParaRPr lang="en-US" dirty="0" smtClean="0">
              <a:solidFill>
                <a:srgbClr val="002060"/>
              </a:solidFill>
            </a:endParaRPr>
          </a:p>
          <a:p>
            <a:pPr marL="285750" indent="-285750" algn="just">
              <a:buFont typeface="Courier New" panose="02070309020205020404" pitchFamily="49" charset="0"/>
              <a:buChar char="o"/>
            </a:pPr>
            <a:r>
              <a:rPr lang="en-US" dirty="0" smtClean="0">
                <a:solidFill>
                  <a:srgbClr val="002060"/>
                </a:solidFill>
              </a:rPr>
              <a:t>A </a:t>
            </a:r>
            <a:r>
              <a:rPr lang="en-US" dirty="0">
                <a:solidFill>
                  <a:srgbClr val="002060"/>
                </a:solidFill>
              </a:rPr>
              <a:t>public key algorithm like RSA generates two keys: one private and the other public. </a:t>
            </a:r>
            <a:r>
              <a:rPr lang="en-US" dirty="0">
                <a:solidFill>
                  <a:srgbClr val="002060"/>
                </a:solidFill>
              </a:rPr>
              <a:t>The keys are mathematically related.</a:t>
            </a:r>
          </a:p>
          <a:p>
            <a:pPr marL="285750" indent="-285750" algn="just">
              <a:buFont typeface="Courier New" panose="02070309020205020404" pitchFamily="49" charset="0"/>
              <a:buChar char="o"/>
            </a:pPr>
            <a:endParaRPr lang="en-US" dirty="0">
              <a:solidFill>
                <a:srgbClr val="002060"/>
              </a:solidFill>
            </a:endParaRPr>
          </a:p>
          <a:p>
            <a:endParaRPr lang="en-US" dirty="0"/>
          </a:p>
          <a:p>
            <a:pPr marL="285750" indent="-285750" algn="just">
              <a:buFont typeface="Courier New" panose="02070309020205020404" pitchFamily="49" charset="0"/>
              <a:buChar char="o"/>
            </a:pPr>
            <a:endParaRPr lang="en-US" dirty="0" smtClean="0">
              <a:solidFill>
                <a:srgbClr val="002060"/>
              </a:solidFill>
            </a:endParaRPr>
          </a:p>
        </p:txBody>
      </p:sp>
      <p:pic>
        <p:nvPicPr>
          <p:cNvPr id="7" name="Picture 6"/>
          <p:cNvPicPr>
            <a:picLocks noChangeAspect="1"/>
          </p:cNvPicPr>
          <p:nvPr/>
        </p:nvPicPr>
        <p:blipFill>
          <a:blip r:embed="rId4"/>
          <a:stretch>
            <a:fillRect/>
          </a:stretch>
        </p:blipFill>
        <p:spPr>
          <a:xfrm>
            <a:off x="8528887" y="146338"/>
            <a:ext cx="2887258" cy="2949830"/>
          </a:xfrm>
          <a:prstGeom prst="rect">
            <a:avLst/>
          </a:prstGeom>
        </p:spPr>
      </p:pic>
      <p:pic>
        <p:nvPicPr>
          <p:cNvPr id="8" name="Picture 7"/>
          <p:cNvPicPr>
            <a:picLocks noChangeAspect="1"/>
          </p:cNvPicPr>
          <p:nvPr/>
        </p:nvPicPr>
        <p:blipFill rotWithShape="1">
          <a:blip r:embed="rId5"/>
          <a:srcRect t="18215" r="36987"/>
          <a:stretch/>
        </p:blipFill>
        <p:spPr>
          <a:xfrm>
            <a:off x="8528887" y="3360994"/>
            <a:ext cx="3524568" cy="2306294"/>
          </a:xfrm>
          <a:prstGeom prst="rect">
            <a:avLst/>
          </a:prstGeom>
        </p:spPr>
      </p:pic>
      <p:pic>
        <p:nvPicPr>
          <p:cNvPr id="9" name="Picture 8"/>
          <p:cNvPicPr>
            <a:picLocks noChangeAspect="1"/>
          </p:cNvPicPr>
          <p:nvPr/>
        </p:nvPicPr>
        <p:blipFill rotWithShape="1">
          <a:blip r:embed="rId5"/>
          <a:srcRect l="7241" t="1526" b="89241"/>
          <a:stretch/>
        </p:blipFill>
        <p:spPr>
          <a:xfrm>
            <a:off x="1616598" y="4686387"/>
            <a:ext cx="5742965" cy="288174"/>
          </a:xfrm>
          <a:prstGeom prst="rect">
            <a:avLst/>
          </a:prstGeom>
        </p:spPr>
      </p:pic>
    </p:spTree>
    <p:custDataLst>
      <p:tags r:id="rId1"/>
    </p:custDataLst>
    <p:extLst>
      <p:ext uri="{BB962C8B-B14F-4D97-AF65-F5344CB8AC3E}">
        <p14:creationId xmlns:p14="http://schemas.microsoft.com/office/powerpoint/2010/main" val="65070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Digital Certificates</a:t>
            </a:r>
            <a:endParaRPr lang="en-US" sz="3200" dirty="0"/>
          </a:p>
        </p:txBody>
      </p:sp>
      <p:sp>
        <p:nvSpPr>
          <p:cNvPr id="17" name="Rectangle 16"/>
          <p:cNvSpPr/>
          <p:nvPr/>
        </p:nvSpPr>
        <p:spPr>
          <a:xfrm>
            <a:off x="210589" y="708610"/>
            <a:ext cx="7099069" cy="4524315"/>
          </a:xfrm>
          <a:prstGeom prst="rect">
            <a:avLst/>
          </a:prstGeom>
        </p:spPr>
        <p:txBody>
          <a:bodyPr wrap="square">
            <a:spAutoFit/>
          </a:bodyPr>
          <a:lstStyle/>
          <a:p>
            <a:pPr marL="285750" indent="-285750" algn="just">
              <a:buFont typeface="Courier New" panose="02070309020205020404" pitchFamily="49" charset="0"/>
              <a:buChar char="o"/>
            </a:pPr>
            <a:r>
              <a:rPr lang="en-US" dirty="0" smtClean="0">
                <a:solidFill>
                  <a:srgbClr val="002060"/>
                </a:solidFill>
              </a:rPr>
              <a:t>A </a:t>
            </a:r>
            <a:r>
              <a:rPr lang="en-US" dirty="0">
                <a:solidFill>
                  <a:srgbClr val="002060"/>
                </a:solidFill>
              </a:rPr>
              <a:t>digital certificate is equivalent to an electronic passport. </a:t>
            </a:r>
            <a:r>
              <a:rPr lang="en-US" dirty="0" smtClean="0">
                <a:solidFill>
                  <a:srgbClr val="002060"/>
                </a:solidFill>
              </a:rPr>
              <a:t>Digital </a:t>
            </a:r>
            <a:r>
              <a:rPr lang="en-US" dirty="0">
                <a:solidFill>
                  <a:srgbClr val="002060"/>
                </a:solidFill>
              </a:rPr>
              <a:t>certificates enable users, hosts, and organizations to exchange information securely over the Internet. </a:t>
            </a:r>
            <a:endParaRPr lang="en-US" dirty="0" smtClean="0">
              <a:solidFill>
                <a:srgbClr val="002060"/>
              </a:solidFill>
            </a:endParaRP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r>
              <a:rPr lang="en-US" dirty="0" smtClean="0">
                <a:solidFill>
                  <a:srgbClr val="002060"/>
                </a:solidFill>
              </a:rPr>
              <a:t>A </a:t>
            </a:r>
            <a:r>
              <a:rPr lang="en-US" dirty="0">
                <a:solidFill>
                  <a:srgbClr val="002060"/>
                </a:solidFill>
              </a:rPr>
              <a:t>digital certificate authenticates and verifies that users sending a message are who they claim to be. </a:t>
            </a:r>
            <a:r>
              <a:rPr lang="en-US" dirty="0" smtClean="0">
                <a:solidFill>
                  <a:srgbClr val="002060"/>
                </a:solidFill>
              </a:rPr>
              <a:t>Digital </a:t>
            </a:r>
            <a:r>
              <a:rPr lang="en-US" dirty="0">
                <a:solidFill>
                  <a:srgbClr val="002060"/>
                </a:solidFill>
              </a:rPr>
              <a:t>certificates can also provide confidentiality for the receiver with the means to encrypt a reply.</a:t>
            </a:r>
          </a:p>
          <a:p>
            <a:pPr marL="285750" indent="-285750" algn="just">
              <a:buFont typeface="Courier New" panose="02070309020205020404" pitchFamily="49" charset="0"/>
              <a:buChar char="o"/>
            </a:pPr>
            <a:endParaRPr lang="en-US" dirty="0" smtClean="0">
              <a:solidFill>
                <a:srgbClr val="002060"/>
              </a:solidFill>
            </a:endParaRPr>
          </a:p>
          <a:p>
            <a:pPr marL="285750" indent="-285750" algn="just">
              <a:buFont typeface="Courier New" panose="02070309020205020404" pitchFamily="49" charset="0"/>
              <a:buChar char="o"/>
            </a:pPr>
            <a:r>
              <a:rPr lang="en-US" dirty="0" smtClean="0">
                <a:solidFill>
                  <a:srgbClr val="002060"/>
                </a:solidFill>
              </a:rPr>
              <a:t>Digital </a:t>
            </a:r>
            <a:r>
              <a:rPr lang="en-US" dirty="0">
                <a:solidFill>
                  <a:srgbClr val="002060"/>
                </a:solidFill>
              </a:rPr>
              <a:t>certificate must follow a standard structure so that any entity can read and understand it regardless of the issuer. </a:t>
            </a:r>
          </a:p>
          <a:p>
            <a:pPr marL="285750" indent="-285750" algn="just">
              <a:buFont typeface="Courier New" panose="02070309020205020404" pitchFamily="49" charset="0"/>
              <a:buChar char="o"/>
            </a:pPr>
            <a:endParaRPr lang="en-US" dirty="0" smtClean="0">
              <a:solidFill>
                <a:srgbClr val="002060"/>
              </a:solidFill>
            </a:endParaRPr>
          </a:p>
          <a:p>
            <a:pPr marL="285750" indent="-285750" algn="just">
              <a:buFont typeface="Courier New" panose="02070309020205020404" pitchFamily="49" charset="0"/>
              <a:buChar char="o"/>
            </a:pPr>
            <a:r>
              <a:rPr lang="en-US" dirty="0" smtClean="0">
                <a:solidFill>
                  <a:srgbClr val="002060"/>
                </a:solidFill>
              </a:rPr>
              <a:t>TheX.509 </a:t>
            </a:r>
            <a:r>
              <a:rPr lang="en-US" dirty="0">
                <a:solidFill>
                  <a:srgbClr val="002060"/>
                </a:solidFill>
              </a:rPr>
              <a:t>is the standard for construction of digital certificates and the public key infrastructure (PKI) used to manage digital certificates. </a:t>
            </a:r>
          </a:p>
          <a:p>
            <a:pPr marL="285750" indent="-285750" algn="just">
              <a:buFont typeface="Courier New" panose="02070309020205020404" pitchFamily="49" charset="0"/>
              <a:buChar char="o"/>
            </a:pPr>
            <a:endParaRPr lang="en-US" dirty="0" smtClean="0">
              <a:solidFill>
                <a:srgbClr val="002060"/>
              </a:solidFill>
            </a:endParaRPr>
          </a:p>
          <a:p>
            <a:pPr marL="285750" indent="-285750" algn="just">
              <a:buFont typeface="Courier New" panose="02070309020205020404" pitchFamily="49" charset="0"/>
              <a:buChar char="o"/>
            </a:pPr>
            <a:r>
              <a:rPr lang="en-US" dirty="0" smtClean="0">
                <a:solidFill>
                  <a:srgbClr val="002060"/>
                </a:solidFill>
              </a:rPr>
              <a:t>PKI </a:t>
            </a:r>
            <a:r>
              <a:rPr lang="en-US" dirty="0">
                <a:solidFill>
                  <a:srgbClr val="002060"/>
                </a:solidFill>
              </a:rPr>
              <a:t>is the policies, roles, and procedures required to create, manage, distribute, use, store, and revoke digital certificates. </a:t>
            </a:r>
          </a:p>
        </p:txBody>
      </p:sp>
      <p:pic>
        <p:nvPicPr>
          <p:cNvPr id="7" name="Picture 6"/>
          <p:cNvPicPr>
            <a:picLocks noChangeAspect="1"/>
          </p:cNvPicPr>
          <p:nvPr/>
        </p:nvPicPr>
        <p:blipFill>
          <a:blip r:embed="rId4"/>
          <a:stretch>
            <a:fillRect/>
          </a:stretch>
        </p:blipFill>
        <p:spPr>
          <a:xfrm>
            <a:off x="7309658" y="1140461"/>
            <a:ext cx="4848593" cy="3309620"/>
          </a:xfrm>
          <a:prstGeom prst="rect">
            <a:avLst/>
          </a:prstGeom>
        </p:spPr>
      </p:pic>
    </p:spTree>
    <p:custDataLst>
      <p:tags r:id="rId1"/>
    </p:custDataLst>
    <p:extLst>
      <p:ext uri="{BB962C8B-B14F-4D97-AF65-F5344CB8AC3E}">
        <p14:creationId xmlns:p14="http://schemas.microsoft.com/office/powerpoint/2010/main" val="30665164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Database Integrity</a:t>
            </a:r>
            <a:endParaRPr lang="en-US" sz="3200" dirty="0"/>
          </a:p>
        </p:txBody>
      </p:sp>
      <p:sp>
        <p:nvSpPr>
          <p:cNvPr id="17" name="Rectangle 16"/>
          <p:cNvSpPr/>
          <p:nvPr/>
        </p:nvSpPr>
        <p:spPr>
          <a:xfrm>
            <a:off x="210589" y="708610"/>
            <a:ext cx="11781906" cy="5078313"/>
          </a:xfrm>
          <a:prstGeom prst="rect">
            <a:avLst/>
          </a:prstGeom>
        </p:spPr>
        <p:txBody>
          <a:bodyPr wrap="square">
            <a:spAutoFit/>
          </a:bodyPr>
          <a:lstStyle/>
          <a:p>
            <a:pPr marL="285750" indent="-285750" algn="just">
              <a:buFont typeface="Courier New" panose="02070309020205020404" pitchFamily="49" charset="0"/>
              <a:buChar char="o"/>
            </a:pPr>
            <a:r>
              <a:rPr lang="en-US" dirty="0" smtClean="0">
                <a:solidFill>
                  <a:srgbClr val="002060"/>
                </a:solidFill>
              </a:rPr>
              <a:t>Databases </a:t>
            </a:r>
            <a:r>
              <a:rPr lang="en-US" dirty="0">
                <a:solidFill>
                  <a:srgbClr val="002060"/>
                </a:solidFill>
              </a:rPr>
              <a:t>provide an efficient way to store, retrieve, and analyze data. </a:t>
            </a:r>
          </a:p>
          <a:p>
            <a:pPr marL="285750" indent="-285750" algn="just">
              <a:buFont typeface="Courier New" panose="02070309020205020404" pitchFamily="49" charset="0"/>
              <a:buChar char="o"/>
            </a:pPr>
            <a:endParaRPr lang="en-US" dirty="0" smtClean="0">
              <a:solidFill>
                <a:srgbClr val="002060"/>
              </a:solidFill>
            </a:endParaRPr>
          </a:p>
          <a:p>
            <a:pPr marL="285750" indent="-285750" algn="just">
              <a:buFont typeface="Courier New" panose="02070309020205020404" pitchFamily="49" charset="0"/>
              <a:buChar char="o"/>
            </a:pPr>
            <a:r>
              <a:rPr lang="en-US" dirty="0" smtClean="0">
                <a:solidFill>
                  <a:srgbClr val="002060"/>
                </a:solidFill>
              </a:rPr>
              <a:t>As </a:t>
            </a:r>
            <a:r>
              <a:rPr lang="en-US" dirty="0">
                <a:solidFill>
                  <a:srgbClr val="002060"/>
                </a:solidFill>
              </a:rPr>
              <a:t>data collection increases and data becomes more sensitive, it is important for cybersecurity professionals to protect the growing number of databases. </a:t>
            </a:r>
          </a:p>
          <a:p>
            <a:pPr marL="285750" indent="-285750" algn="just">
              <a:buFont typeface="Courier New" panose="02070309020205020404" pitchFamily="49" charset="0"/>
              <a:buChar char="o"/>
            </a:pPr>
            <a:endParaRPr lang="en-US" dirty="0" smtClean="0">
              <a:solidFill>
                <a:srgbClr val="002060"/>
              </a:solidFill>
            </a:endParaRPr>
          </a:p>
          <a:p>
            <a:pPr marL="285750" indent="-285750" algn="just">
              <a:buFont typeface="Courier New" panose="02070309020205020404" pitchFamily="49" charset="0"/>
              <a:buChar char="o"/>
            </a:pPr>
            <a:r>
              <a:rPr lang="en-US" dirty="0" smtClean="0">
                <a:solidFill>
                  <a:srgbClr val="002060"/>
                </a:solidFill>
              </a:rPr>
              <a:t>Data </a:t>
            </a:r>
            <a:r>
              <a:rPr lang="en-US" dirty="0">
                <a:solidFill>
                  <a:srgbClr val="002060"/>
                </a:solidFill>
              </a:rPr>
              <a:t>integrity refers to the accuracy, consistency, and reliability of data stored in a database. </a:t>
            </a:r>
          </a:p>
          <a:p>
            <a:pPr marL="285750" indent="-285750" algn="just">
              <a:buFont typeface="Courier New" panose="02070309020205020404" pitchFamily="49" charset="0"/>
              <a:buChar char="o"/>
            </a:pPr>
            <a:endParaRPr lang="en-US" dirty="0" smtClean="0">
              <a:solidFill>
                <a:srgbClr val="002060"/>
              </a:solidFill>
            </a:endParaRPr>
          </a:p>
          <a:p>
            <a:pPr algn="just"/>
            <a:r>
              <a:rPr lang="en-US" dirty="0">
                <a:solidFill>
                  <a:srgbClr val="002060"/>
                </a:solidFill>
              </a:rPr>
              <a:t>The four database integrity rules or constraints are as follows:</a:t>
            </a:r>
          </a:p>
          <a:p>
            <a:pPr marL="285750" indent="-285750" algn="just">
              <a:buFont typeface="Courier New" panose="02070309020205020404" pitchFamily="49" charset="0"/>
              <a:buChar char="o"/>
            </a:pPr>
            <a:r>
              <a:rPr lang="en-US" b="1" dirty="0">
                <a:solidFill>
                  <a:srgbClr val="002060"/>
                </a:solidFill>
              </a:rPr>
              <a:t>Entity Integrity</a:t>
            </a:r>
            <a:r>
              <a:rPr lang="en-US" dirty="0">
                <a:solidFill>
                  <a:srgbClr val="002060"/>
                </a:solidFill>
              </a:rPr>
              <a:t>: All rows must have a unique identifier called a Primary Key.</a:t>
            </a:r>
          </a:p>
          <a:p>
            <a:pPr marL="285750" indent="-285750" algn="just">
              <a:buFont typeface="Courier New" panose="02070309020205020404" pitchFamily="49" charset="0"/>
              <a:buChar char="o"/>
            </a:pPr>
            <a:endParaRPr lang="en-US" b="1" dirty="0" smtClean="0">
              <a:solidFill>
                <a:srgbClr val="002060"/>
              </a:solidFill>
            </a:endParaRPr>
          </a:p>
          <a:p>
            <a:pPr marL="285750" indent="-285750" algn="just">
              <a:buFont typeface="Courier New" panose="02070309020205020404" pitchFamily="49" charset="0"/>
              <a:buChar char="o"/>
            </a:pPr>
            <a:r>
              <a:rPr lang="en-US" b="1" dirty="0" smtClean="0">
                <a:solidFill>
                  <a:srgbClr val="002060"/>
                </a:solidFill>
              </a:rPr>
              <a:t>Domain </a:t>
            </a:r>
            <a:r>
              <a:rPr lang="en-US" b="1" dirty="0">
                <a:solidFill>
                  <a:srgbClr val="002060"/>
                </a:solidFill>
              </a:rPr>
              <a:t>Integrity</a:t>
            </a:r>
            <a:r>
              <a:rPr lang="en-US" dirty="0">
                <a:solidFill>
                  <a:srgbClr val="002060"/>
                </a:solidFill>
              </a:rPr>
              <a:t>: All data stored in a column must follow the same format and definition.</a:t>
            </a:r>
          </a:p>
          <a:p>
            <a:pPr marL="285750" indent="-285750" algn="just">
              <a:buFont typeface="Courier New" panose="02070309020205020404" pitchFamily="49" charset="0"/>
              <a:buChar char="o"/>
            </a:pPr>
            <a:endParaRPr lang="en-US" b="1" dirty="0" smtClean="0">
              <a:solidFill>
                <a:srgbClr val="002060"/>
              </a:solidFill>
            </a:endParaRPr>
          </a:p>
          <a:p>
            <a:pPr marL="285750" indent="-285750" algn="just">
              <a:buFont typeface="Courier New" panose="02070309020205020404" pitchFamily="49" charset="0"/>
              <a:buChar char="o"/>
            </a:pPr>
            <a:r>
              <a:rPr lang="en-US" b="1" dirty="0" smtClean="0">
                <a:solidFill>
                  <a:srgbClr val="002060"/>
                </a:solidFill>
              </a:rPr>
              <a:t>Referential </a:t>
            </a:r>
            <a:r>
              <a:rPr lang="en-US" b="1" dirty="0">
                <a:solidFill>
                  <a:srgbClr val="002060"/>
                </a:solidFill>
              </a:rPr>
              <a:t>Integrity</a:t>
            </a:r>
            <a:r>
              <a:rPr lang="en-US" dirty="0">
                <a:solidFill>
                  <a:srgbClr val="002060"/>
                </a:solidFill>
              </a:rPr>
              <a:t>: Table relationships must remain consistent. </a:t>
            </a:r>
            <a:r>
              <a:rPr lang="en-US" dirty="0">
                <a:solidFill>
                  <a:srgbClr val="002060"/>
                </a:solidFill>
              </a:rPr>
              <a:t>Therefore, a user cannot delete a record which is related to another one.</a:t>
            </a:r>
          </a:p>
          <a:p>
            <a:pPr marL="285750" indent="-285750" algn="just">
              <a:buFont typeface="Courier New" panose="02070309020205020404" pitchFamily="49" charset="0"/>
              <a:buChar char="o"/>
            </a:pPr>
            <a:endParaRPr lang="en-US" b="1" dirty="0" smtClean="0">
              <a:solidFill>
                <a:srgbClr val="002060"/>
              </a:solidFill>
            </a:endParaRPr>
          </a:p>
          <a:p>
            <a:pPr marL="285750" indent="-285750" algn="just">
              <a:buFont typeface="Courier New" panose="02070309020205020404" pitchFamily="49" charset="0"/>
              <a:buChar char="o"/>
            </a:pPr>
            <a:r>
              <a:rPr lang="en-US" b="1" dirty="0" smtClean="0">
                <a:solidFill>
                  <a:srgbClr val="002060"/>
                </a:solidFill>
              </a:rPr>
              <a:t>User-defined </a:t>
            </a:r>
            <a:r>
              <a:rPr lang="en-US" b="1" dirty="0">
                <a:solidFill>
                  <a:srgbClr val="002060"/>
                </a:solidFill>
              </a:rPr>
              <a:t>Integrity</a:t>
            </a:r>
            <a:r>
              <a:rPr lang="en-US" dirty="0">
                <a:solidFill>
                  <a:srgbClr val="002060"/>
                </a:solidFill>
              </a:rPr>
              <a:t>: A set of rules defined by a user which does not belong to one of the other categories. </a:t>
            </a:r>
            <a:r>
              <a:rPr lang="en-US" dirty="0">
                <a:solidFill>
                  <a:srgbClr val="002060"/>
                </a:solidFill>
              </a:rPr>
              <a:t>For example, a customer places a new order. The user first checks to see if this is a new customer. </a:t>
            </a:r>
            <a:r>
              <a:rPr lang="en-US" dirty="0">
                <a:solidFill>
                  <a:srgbClr val="002060"/>
                </a:solidFill>
              </a:rPr>
              <a:t>If it is, the user adds the new customer to the customers </a:t>
            </a:r>
            <a:r>
              <a:rPr lang="en-US" dirty="0" smtClean="0">
                <a:solidFill>
                  <a:srgbClr val="002060"/>
                </a:solidFill>
              </a:rPr>
              <a:t>table</a:t>
            </a:r>
            <a:r>
              <a:rPr lang="en-US" dirty="0">
                <a:solidFill>
                  <a:srgbClr val="002060"/>
                </a:solidFill>
              </a:rPr>
              <a:t>.</a:t>
            </a:r>
            <a:endParaRPr lang="en-US" dirty="0">
              <a:solidFill>
                <a:srgbClr val="002060"/>
              </a:solidFill>
            </a:endParaRPr>
          </a:p>
        </p:txBody>
      </p:sp>
      <p:pic>
        <p:nvPicPr>
          <p:cNvPr id="5" name="Picture 4"/>
          <p:cNvPicPr>
            <a:picLocks noChangeAspect="1"/>
          </p:cNvPicPr>
          <p:nvPr/>
        </p:nvPicPr>
        <p:blipFill>
          <a:blip r:embed="rId4"/>
          <a:stretch>
            <a:fillRect/>
          </a:stretch>
        </p:blipFill>
        <p:spPr>
          <a:xfrm>
            <a:off x="8971106" y="2471332"/>
            <a:ext cx="3121090" cy="1330356"/>
          </a:xfrm>
          <a:prstGeom prst="rect">
            <a:avLst/>
          </a:prstGeom>
        </p:spPr>
      </p:pic>
    </p:spTree>
    <p:custDataLst>
      <p:tags r:id="rId1"/>
    </p:custDataLst>
    <p:extLst>
      <p:ext uri="{BB962C8B-B14F-4D97-AF65-F5344CB8AC3E}">
        <p14:creationId xmlns:p14="http://schemas.microsoft.com/office/powerpoint/2010/main" val="9235560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Database Integrity</a:t>
            </a:r>
            <a:endParaRPr lang="en-US" sz="3200" dirty="0"/>
          </a:p>
        </p:txBody>
      </p:sp>
      <p:sp>
        <p:nvSpPr>
          <p:cNvPr id="17" name="Rectangle 16"/>
          <p:cNvSpPr/>
          <p:nvPr/>
        </p:nvSpPr>
        <p:spPr>
          <a:xfrm>
            <a:off x="210589" y="708610"/>
            <a:ext cx="11781906" cy="4801314"/>
          </a:xfrm>
          <a:prstGeom prst="rect">
            <a:avLst/>
          </a:prstGeom>
        </p:spPr>
        <p:txBody>
          <a:bodyPr wrap="square">
            <a:spAutoFit/>
          </a:bodyPr>
          <a:lstStyle/>
          <a:p>
            <a:pPr marL="285750" indent="-285750" algn="just">
              <a:buFont typeface="Courier New" panose="02070309020205020404" pitchFamily="49" charset="0"/>
              <a:buChar char="o"/>
            </a:pPr>
            <a:r>
              <a:rPr lang="en-US" dirty="0" smtClean="0">
                <a:solidFill>
                  <a:srgbClr val="002060"/>
                </a:solidFill>
              </a:rPr>
              <a:t>A </a:t>
            </a:r>
            <a:r>
              <a:rPr lang="en-US" dirty="0">
                <a:solidFill>
                  <a:srgbClr val="002060"/>
                </a:solidFill>
              </a:rPr>
              <a:t>validation rule checks that data falls within the parameters defined by the database designer. </a:t>
            </a:r>
            <a:r>
              <a:rPr lang="en-US" dirty="0">
                <a:solidFill>
                  <a:srgbClr val="002060"/>
                </a:solidFill>
              </a:rPr>
              <a:t>A validation rule helps to ensure the completeness, accuracy and consistency of data. The criteria used in a validation rule include the following:</a:t>
            </a:r>
          </a:p>
          <a:p>
            <a:pPr marL="285750" indent="-285750" algn="just">
              <a:buFont typeface="Wingdings" panose="05000000000000000000" pitchFamily="2" charset="2"/>
              <a:buChar char="ü"/>
            </a:pPr>
            <a:r>
              <a:rPr lang="en-US" b="1" dirty="0" smtClean="0">
                <a:solidFill>
                  <a:srgbClr val="002060"/>
                </a:solidFill>
              </a:rPr>
              <a:t>Size </a:t>
            </a:r>
            <a:r>
              <a:rPr lang="en-US" dirty="0">
                <a:solidFill>
                  <a:srgbClr val="002060"/>
                </a:solidFill>
              </a:rPr>
              <a:t>– checks the number of characters in a data item</a:t>
            </a:r>
          </a:p>
          <a:p>
            <a:pPr marL="285750" indent="-285750" algn="just">
              <a:buFont typeface="Wingdings" panose="05000000000000000000" pitchFamily="2" charset="2"/>
              <a:buChar char="ü"/>
            </a:pPr>
            <a:r>
              <a:rPr lang="en-US" b="1" dirty="0">
                <a:solidFill>
                  <a:srgbClr val="002060"/>
                </a:solidFill>
              </a:rPr>
              <a:t>Format </a:t>
            </a:r>
            <a:r>
              <a:rPr lang="en-US" dirty="0">
                <a:solidFill>
                  <a:srgbClr val="002060"/>
                </a:solidFill>
              </a:rPr>
              <a:t>– checks that the data conforms to a specified format</a:t>
            </a:r>
          </a:p>
          <a:p>
            <a:pPr marL="285750" indent="-285750" algn="just">
              <a:buFont typeface="Wingdings" panose="05000000000000000000" pitchFamily="2" charset="2"/>
              <a:buChar char="ü"/>
            </a:pPr>
            <a:r>
              <a:rPr lang="en-US" b="1" dirty="0">
                <a:solidFill>
                  <a:srgbClr val="002060"/>
                </a:solidFill>
              </a:rPr>
              <a:t>Consistency </a:t>
            </a:r>
            <a:r>
              <a:rPr lang="en-US" dirty="0">
                <a:solidFill>
                  <a:srgbClr val="002060"/>
                </a:solidFill>
              </a:rPr>
              <a:t>– checks for the consistency of codes in related data items</a:t>
            </a:r>
          </a:p>
          <a:p>
            <a:pPr marL="285750" indent="-285750" algn="just">
              <a:buFont typeface="Wingdings" panose="05000000000000000000" pitchFamily="2" charset="2"/>
              <a:buChar char="ü"/>
            </a:pPr>
            <a:r>
              <a:rPr lang="en-US" b="1" dirty="0">
                <a:solidFill>
                  <a:srgbClr val="002060"/>
                </a:solidFill>
              </a:rPr>
              <a:t>Range</a:t>
            </a:r>
            <a:r>
              <a:rPr lang="en-US" dirty="0">
                <a:solidFill>
                  <a:srgbClr val="002060"/>
                </a:solidFill>
              </a:rPr>
              <a:t> – checks that data lies within a minimum and maximum value</a:t>
            </a:r>
          </a:p>
          <a:p>
            <a:pPr marL="285750" indent="-285750" algn="just">
              <a:buFont typeface="Wingdings" panose="05000000000000000000" pitchFamily="2" charset="2"/>
              <a:buChar char="ü"/>
            </a:pPr>
            <a:r>
              <a:rPr lang="en-US" b="1" dirty="0">
                <a:solidFill>
                  <a:srgbClr val="002060"/>
                </a:solidFill>
              </a:rPr>
              <a:t>Check digit</a:t>
            </a:r>
            <a:r>
              <a:rPr lang="en-US" dirty="0">
                <a:solidFill>
                  <a:srgbClr val="002060"/>
                </a:solidFill>
              </a:rPr>
              <a:t> – provides for an extra calculation to generate a check digit for error detection.</a:t>
            </a:r>
          </a:p>
          <a:p>
            <a:pPr marL="285750" indent="-285750" algn="just">
              <a:buFont typeface="Courier New" panose="02070309020205020404" pitchFamily="49" charset="0"/>
              <a:buChar char="o"/>
            </a:pPr>
            <a:endParaRPr lang="en-US" dirty="0" smtClean="0">
              <a:solidFill>
                <a:srgbClr val="002060"/>
              </a:solidFill>
            </a:endParaRPr>
          </a:p>
          <a:p>
            <a:pPr marL="285750" indent="-285750" algn="just">
              <a:buFont typeface="Courier New" panose="02070309020205020404" pitchFamily="49" charset="0"/>
              <a:buChar char="o"/>
            </a:pPr>
            <a:r>
              <a:rPr lang="en-US" dirty="0" smtClean="0">
                <a:solidFill>
                  <a:srgbClr val="002060"/>
                </a:solidFill>
              </a:rPr>
              <a:t>In </a:t>
            </a:r>
            <a:r>
              <a:rPr lang="en-US" dirty="0">
                <a:solidFill>
                  <a:srgbClr val="002060"/>
                </a:solidFill>
              </a:rPr>
              <a:t>order to maintain the integrity of the database filing system, users must follow certain rules. </a:t>
            </a:r>
          </a:p>
          <a:p>
            <a:pPr marL="285750" indent="-285750" algn="just">
              <a:buFont typeface="Courier New" panose="02070309020205020404" pitchFamily="49" charset="0"/>
              <a:buChar char="o"/>
            </a:pPr>
            <a:r>
              <a:rPr lang="en-US" b="1" dirty="0">
                <a:solidFill>
                  <a:srgbClr val="002060"/>
                </a:solidFill>
              </a:rPr>
              <a:t>Entity integrity</a:t>
            </a:r>
            <a:r>
              <a:rPr lang="en-US" dirty="0">
                <a:solidFill>
                  <a:srgbClr val="002060"/>
                </a:solidFill>
              </a:rPr>
              <a:t> is an integrity rule, which states that </a:t>
            </a:r>
            <a:r>
              <a:rPr lang="en-US" b="1" i="1" dirty="0">
                <a:solidFill>
                  <a:srgbClr val="002060"/>
                </a:solidFill>
              </a:rPr>
              <a:t>every table must have a primary key</a:t>
            </a:r>
            <a:r>
              <a:rPr lang="en-US" dirty="0">
                <a:solidFill>
                  <a:srgbClr val="002060"/>
                </a:solidFill>
              </a:rPr>
              <a:t> and that the column or columns chosen to be the primary key must be unique and not NULL. </a:t>
            </a:r>
            <a:r>
              <a:rPr lang="en-US" b="1" i="1" dirty="0" smtClean="0">
                <a:solidFill>
                  <a:srgbClr val="FF0000"/>
                </a:solidFill>
              </a:rPr>
              <a:t>Entity </a:t>
            </a:r>
            <a:r>
              <a:rPr lang="en-US" b="1" i="1" dirty="0">
                <a:solidFill>
                  <a:srgbClr val="FF0000"/>
                </a:solidFill>
              </a:rPr>
              <a:t>integrity enables proper organization of data for that record</a:t>
            </a:r>
            <a:r>
              <a:rPr lang="en-US" dirty="0" smtClean="0">
                <a:solidFill>
                  <a:srgbClr val="002060"/>
                </a:solidFill>
              </a:rPr>
              <a:t>.</a:t>
            </a:r>
          </a:p>
          <a:p>
            <a:pPr marL="285750" indent="-285750" algn="just">
              <a:buFont typeface="Courier New" panose="02070309020205020404" pitchFamily="49" charset="0"/>
              <a:buChar char="o"/>
            </a:pPr>
            <a:r>
              <a:rPr lang="en-US" dirty="0">
                <a:solidFill>
                  <a:srgbClr val="002060"/>
                </a:solidFill>
              </a:rPr>
              <a:t>Another important integrity check is </a:t>
            </a:r>
            <a:r>
              <a:rPr lang="en-US" b="1" dirty="0">
                <a:solidFill>
                  <a:srgbClr val="002060"/>
                </a:solidFill>
              </a:rPr>
              <a:t>referential integrity </a:t>
            </a:r>
            <a:r>
              <a:rPr lang="en-US" dirty="0">
                <a:solidFill>
                  <a:srgbClr val="002060"/>
                </a:solidFill>
              </a:rPr>
              <a:t>which deals with </a:t>
            </a:r>
            <a:r>
              <a:rPr lang="en-US" b="1" i="1" dirty="0">
                <a:solidFill>
                  <a:srgbClr val="002060"/>
                </a:solidFill>
              </a:rPr>
              <a:t>foreign keys</a:t>
            </a:r>
            <a:r>
              <a:rPr lang="en-US" dirty="0">
                <a:solidFill>
                  <a:srgbClr val="002060"/>
                </a:solidFill>
              </a:rPr>
              <a:t>. </a:t>
            </a:r>
            <a:r>
              <a:rPr lang="en-US" dirty="0">
                <a:solidFill>
                  <a:srgbClr val="002060"/>
                </a:solidFill>
              </a:rPr>
              <a:t>A foreign key in one table references a primary key in a second table. </a:t>
            </a:r>
            <a:r>
              <a:rPr lang="en-US" b="1" i="1" dirty="0" smtClean="0">
                <a:solidFill>
                  <a:srgbClr val="FF0000"/>
                </a:solidFill>
              </a:rPr>
              <a:t>Referential </a:t>
            </a:r>
            <a:r>
              <a:rPr lang="en-US" b="1" i="1" dirty="0">
                <a:solidFill>
                  <a:srgbClr val="FF0000"/>
                </a:solidFill>
              </a:rPr>
              <a:t>integrity maintains the integrity of foreign keys</a:t>
            </a:r>
            <a:r>
              <a:rPr lang="en-US" dirty="0" smtClean="0">
                <a:solidFill>
                  <a:srgbClr val="002060"/>
                </a:solidFill>
              </a:rPr>
              <a:t>.</a:t>
            </a:r>
          </a:p>
          <a:p>
            <a:pPr marL="285750" indent="-285750" algn="just">
              <a:buFont typeface="Courier New" panose="02070309020205020404" pitchFamily="49" charset="0"/>
              <a:buChar char="o"/>
            </a:pPr>
            <a:r>
              <a:rPr lang="en-US" b="1" dirty="0">
                <a:solidFill>
                  <a:srgbClr val="002060"/>
                </a:solidFill>
              </a:rPr>
              <a:t>Domain integrity </a:t>
            </a:r>
            <a:r>
              <a:rPr lang="en-US" dirty="0">
                <a:solidFill>
                  <a:srgbClr val="002060"/>
                </a:solidFill>
              </a:rPr>
              <a:t>ensures that all the data items in a column fall within a </a:t>
            </a:r>
            <a:r>
              <a:rPr lang="en-US" b="1" i="1" dirty="0">
                <a:solidFill>
                  <a:srgbClr val="002060"/>
                </a:solidFill>
              </a:rPr>
              <a:t>defined set of valid values</a:t>
            </a:r>
            <a:r>
              <a:rPr lang="en-US" dirty="0">
                <a:solidFill>
                  <a:srgbClr val="002060"/>
                </a:solidFill>
              </a:rPr>
              <a:t>. </a:t>
            </a:r>
            <a:r>
              <a:rPr lang="en-US" dirty="0" smtClean="0">
                <a:solidFill>
                  <a:srgbClr val="002060"/>
                </a:solidFill>
              </a:rPr>
              <a:t>Limiting </a:t>
            </a:r>
            <a:r>
              <a:rPr lang="en-US" dirty="0">
                <a:solidFill>
                  <a:srgbClr val="002060"/>
                </a:solidFill>
              </a:rPr>
              <a:t>the value assigned to an instance of that column (an attribute) enforces domain integrity. Domain integrity enforcement can be as simple as </a:t>
            </a:r>
            <a:r>
              <a:rPr lang="en-US" b="1" i="1" dirty="0">
                <a:solidFill>
                  <a:srgbClr val="FF0000"/>
                </a:solidFill>
              </a:rPr>
              <a:t>choosing the correct data type, length and or format for a column</a:t>
            </a:r>
            <a:r>
              <a:rPr lang="en-US" dirty="0" smtClean="0">
                <a:solidFill>
                  <a:srgbClr val="002060"/>
                </a:solidFill>
              </a:rPr>
              <a:t>.</a:t>
            </a:r>
            <a:endParaRPr lang="en-US" dirty="0">
              <a:solidFill>
                <a:srgbClr val="002060"/>
              </a:solidFill>
            </a:endParaRPr>
          </a:p>
        </p:txBody>
      </p:sp>
    </p:spTree>
    <p:custDataLst>
      <p:tags r:id="rId1"/>
    </p:custDataLst>
    <p:extLst>
      <p:ext uri="{BB962C8B-B14F-4D97-AF65-F5344CB8AC3E}">
        <p14:creationId xmlns:p14="http://schemas.microsoft.com/office/powerpoint/2010/main" val="36208106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8519" y="1141886"/>
            <a:ext cx="5780233" cy="4565352"/>
          </a:xfrm>
          <a:prstGeom prst="rect">
            <a:avLst/>
          </a:prstGeom>
        </p:spPr>
        <p:txBody>
          <a:bodyPr wrap="square">
            <a:spAutoFit/>
          </a:bodyPr>
          <a:lstStyle/>
          <a:p>
            <a:pPr algn="just"/>
            <a:r>
              <a:rPr lang="en-GB" sz="2400" b="1" dirty="0">
                <a:solidFill>
                  <a:schemeClr val="bg1"/>
                </a:solidFill>
                <a:effectLst>
                  <a:outerShdw blurRad="38100" dist="38100" dir="2700000" algn="tl">
                    <a:srgbClr val="000000">
                      <a:alpha val="43137"/>
                    </a:srgbClr>
                  </a:outerShdw>
                </a:effectLst>
              </a:rPr>
              <a:t>Summary</a:t>
            </a:r>
          </a:p>
          <a:p>
            <a:pPr marL="342900" indent="-342900" algn="just">
              <a:lnSpc>
                <a:spcPts val="2000"/>
              </a:lnSpc>
              <a:buFont typeface="Wingdings" panose="05000000000000000000" pitchFamily="2" charset="2"/>
              <a:buChar char="ü"/>
            </a:pPr>
            <a:endParaRPr lang="en-US" sz="1600" dirty="0" smtClean="0">
              <a:solidFill>
                <a:schemeClr val="bg1"/>
              </a:solidFill>
              <a:latin typeface="Arial" panose="020B0604020202020204" pitchFamily="34" charset="0"/>
              <a:cs typeface="Arial" panose="020B0604020202020204" pitchFamily="34" charset="0"/>
            </a:endParaRPr>
          </a:p>
          <a:p>
            <a:pPr marL="342900" indent="-342900" algn="just">
              <a:lnSpc>
                <a:spcPts val="2000"/>
              </a:lnSpc>
              <a:buFont typeface="Wingdings" panose="05000000000000000000" pitchFamily="2" charset="2"/>
              <a:buChar char="ü"/>
            </a:pPr>
            <a:r>
              <a:rPr lang="en-US" sz="1600" dirty="0" smtClean="0">
                <a:solidFill>
                  <a:schemeClr val="bg1"/>
                </a:solidFill>
                <a:latin typeface="Arial" panose="020B0604020202020204" pitchFamily="34" charset="0"/>
                <a:cs typeface="Arial" panose="020B0604020202020204" pitchFamily="34" charset="0"/>
              </a:rPr>
              <a:t>We </a:t>
            </a:r>
            <a:r>
              <a:rPr lang="en-US" sz="1600" dirty="0" smtClean="0">
                <a:solidFill>
                  <a:schemeClr val="bg1"/>
                </a:solidFill>
                <a:latin typeface="Arial" panose="020B0604020202020204" pitchFamily="34" charset="0"/>
                <a:cs typeface="Arial" panose="020B0604020202020204" pitchFamily="34" charset="0"/>
              </a:rPr>
              <a:t>discussed </a:t>
            </a:r>
          </a:p>
          <a:p>
            <a:pPr marL="800100" lvl="1" indent="-342900" algn="just">
              <a:lnSpc>
                <a:spcPts val="2000"/>
              </a:lnSpc>
              <a:buFont typeface="Wingdings" panose="05000000000000000000" pitchFamily="2" charset="2"/>
              <a:buChar char="ü"/>
            </a:pPr>
            <a:r>
              <a:rPr lang="en-US" sz="1600" dirty="0" smtClean="0">
                <a:solidFill>
                  <a:schemeClr val="bg1"/>
                </a:solidFill>
                <a:latin typeface="Arial" panose="020B0604020202020204" pitchFamily="34" charset="0"/>
                <a:cs typeface="Arial" panose="020B0604020202020204" pitchFamily="34" charset="0"/>
              </a:rPr>
              <a:t>the </a:t>
            </a:r>
            <a:r>
              <a:rPr lang="en-US" sz="1600" dirty="0">
                <a:solidFill>
                  <a:schemeClr val="bg1"/>
                </a:solidFill>
                <a:latin typeface="Arial" panose="020B0604020202020204" pitchFamily="34" charset="0"/>
                <a:cs typeface="Arial" panose="020B0604020202020204" pitchFamily="34" charset="0"/>
              </a:rPr>
              <a:t>principles of cryptology used to secure communications. </a:t>
            </a:r>
          </a:p>
          <a:p>
            <a:pPr marL="800100" lvl="1" indent="-342900" algn="just">
              <a:lnSpc>
                <a:spcPts val="2000"/>
              </a:lnSpc>
              <a:buFont typeface="Wingdings" panose="05000000000000000000" pitchFamily="2" charset="2"/>
              <a:buChar char="ü"/>
            </a:pPr>
            <a:r>
              <a:rPr lang="en-US" sz="1600" dirty="0" smtClean="0">
                <a:solidFill>
                  <a:schemeClr val="bg1"/>
                </a:solidFill>
                <a:latin typeface="Arial" panose="020B0604020202020204" pitchFamily="34" charset="0"/>
                <a:cs typeface="Arial" panose="020B0604020202020204" pitchFamily="34" charset="0"/>
              </a:rPr>
              <a:t>symmetric </a:t>
            </a:r>
            <a:r>
              <a:rPr lang="en-US" sz="1600" dirty="0">
                <a:solidFill>
                  <a:schemeClr val="bg1"/>
                </a:solidFill>
                <a:latin typeface="Arial" panose="020B0604020202020204" pitchFamily="34" charset="0"/>
                <a:cs typeface="Arial" panose="020B0604020202020204" pitchFamily="34" charset="0"/>
              </a:rPr>
              <a:t>and asymmetric encryption algorithms, compared the two algorithms, and provided examples of their use.</a:t>
            </a:r>
          </a:p>
          <a:p>
            <a:pPr marL="800100" lvl="1" indent="-342900" algn="just">
              <a:lnSpc>
                <a:spcPts val="2000"/>
              </a:lnSpc>
              <a:buFont typeface="Wingdings" panose="05000000000000000000" pitchFamily="2" charset="2"/>
              <a:buChar char="ü"/>
            </a:pPr>
            <a:r>
              <a:rPr lang="en-US" sz="1600" dirty="0" smtClean="0">
                <a:solidFill>
                  <a:schemeClr val="bg1"/>
                </a:solidFill>
                <a:latin typeface="Arial" panose="020B0604020202020204" pitchFamily="34" charset="0"/>
                <a:cs typeface="Arial" panose="020B0604020202020204" pitchFamily="34" charset="0"/>
              </a:rPr>
              <a:t>how </a:t>
            </a:r>
            <a:r>
              <a:rPr lang="en-US" sz="1600" dirty="0">
                <a:solidFill>
                  <a:schemeClr val="bg1"/>
                </a:solidFill>
                <a:latin typeface="Arial" panose="020B0604020202020204" pitchFamily="34" charset="0"/>
                <a:cs typeface="Arial" panose="020B0604020202020204" pitchFamily="34" charset="0"/>
              </a:rPr>
              <a:t>access control prevents unauthorized access to a building, a room, a system, or a file using identification, authentication, authorization, and accountability. </a:t>
            </a:r>
            <a:endParaRPr lang="en-US" sz="1600" dirty="0" smtClean="0">
              <a:solidFill>
                <a:schemeClr val="bg1"/>
              </a:solidFill>
              <a:latin typeface="Arial" panose="020B0604020202020204" pitchFamily="34" charset="0"/>
              <a:cs typeface="Arial" panose="020B0604020202020204" pitchFamily="34" charset="0"/>
            </a:endParaRPr>
          </a:p>
          <a:p>
            <a:pPr marL="800100" lvl="1" indent="-342900" algn="just">
              <a:lnSpc>
                <a:spcPts val="2000"/>
              </a:lnSpc>
              <a:buFont typeface="Wingdings" panose="05000000000000000000" pitchFamily="2" charset="2"/>
              <a:buChar char="ü"/>
            </a:pPr>
            <a:r>
              <a:rPr lang="en-US" sz="1600" dirty="0" smtClean="0">
                <a:solidFill>
                  <a:schemeClr val="bg1"/>
                </a:solidFill>
                <a:latin typeface="Arial" panose="020B0604020202020204" pitchFamily="34" charset="0"/>
                <a:cs typeface="Arial" panose="020B0604020202020204" pitchFamily="34" charset="0"/>
              </a:rPr>
              <a:t>the </a:t>
            </a:r>
            <a:r>
              <a:rPr lang="en-US" sz="1600" dirty="0">
                <a:solidFill>
                  <a:schemeClr val="bg1"/>
                </a:solidFill>
                <a:latin typeface="Arial" panose="020B0604020202020204" pitchFamily="34" charset="0"/>
                <a:cs typeface="Arial" panose="020B0604020202020204" pitchFamily="34" charset="0"/>
              </a:rPr>
              <a:t>different access control models and access control types.</a:t>
            </a:r>
          </a:p>
          <a:p>
            <a:pPr marL="800100" lvl="1" indent="-342900" algn="just">
              <a:lnSpc>
                <a:spcPts val="2000"/>
              </a:lnSpc>
              <a:buFont typeface="Wingdings" panose="05000000000000000000" pitchFamily="2" charset="2"/>
              <a:buChar char="ü"/>
            </a:pPr>
            <a:r>
              <a:rPr lang="en-US" sz="1600" dirty="0" smtClean="0">
                <a:solidFill>
                  <a:schemeClr val="bg1"/>
                </a:solidFill>
                <a:latin typeface="Arial" panose="020B0604020202020204" pitchFamily="34" charset="0"/>
                <a:cs typeface="Arial" panose="020B0604020202020204" pitchFamily="34" charset="0"/>
              </a:rPr>
              <a:t>various </a:t>
            </a:r>
            <a:r>
              <a:rPr lang="en-US" sz="1600" dirty="0">
                <a:solidFill>
                  <a:schemeClr val="bg1"/>
                </a:solidFill>
                <a:latin typeface="Arial" panose="020B0604020202020204" pitchFamily="34" charset="0"/>
                <a:cs typeface="Arial" panose="020B0604020202020204" pitchFamily="34" charset="0"/>
              </a:rPr>
              <a:t>ways users mask data. Data obfuscation and steganography are two techniques used to accomplish data masking</a:t>
            </a:r>
            <a:r>
              <a:rPr lang="en-US" sz="1600" dirty="0" smtClean="0">
                <a:solidFill>
                  <a:schemeClr val="bg1"/>
                </a:solidFill>
                <a:latin typeface="Arial" panose="020B0604020202020204" pitchFamily="34" charset="0"/>
                <a:cs typeface="Arial" panose="020B0604020202020204" pitchFamily="34" charset="0"/>
              </a:rPr>
              <a:t>.</a:t>
            </a:r>
            <a:endParaRPr lang="en-US" sz="1600" dirty="0">
              <a:solidFill>
                <a:schemeClr val="bg1"/>
              </a:solidFill>
              <a:latin typeface="Arial" panose="020B0604020202020204" pitchFamily="34" charset="0"/>
              <a:cs typeface="Arial" panose="020B0604020202020204" pitchFamily="34" charset="0"/>
            </a:endParaRPr>
          </a:p>
        </p:txBody>
      </p:sp>
      <p:sp>
        <p:nvSpPr>
          <p:cNvPr id="6" name="Rectangle 5"/>
          <p:cNvSpPr/>
          <p:nvPr/>
        </p:nvSpPr>
        <p:spPr>
          <a:xfrm>
            <a:off x="6490621" y="1463137"/>
            <a:ext cx="5615608" cy="3939540"/>
          </a:xfrm>
          <a:prstGeom prst="rect">
            <a:avLst/>
          </a:prstGeom>
        </p:spPr>
        <p:txBody>
          <a:bodyPr wrap="square">
            <a:spAutoFit/>
          </a:bodyPr>
          <a:lstStyle/>
          <a:p>
            <a:pPr marL="342900" indent="-342900" algn="just">
              <a:lnSpc>
                <a:spcPts val="2000"/>
              </a:lnSpc>
              <a:buFont typeface="Wingdings" panose="05000000000000000000" pitchFamily="2" charset="2"/>
              <a:buChar char="ü"/>
            </a:pPr>
            <a:r>
              <a:rPr lang="en-US" sz="1600" dirty="0" smtClean="0">
                <a:solidFill>
                  <a:srgbClr val="E1BC4C"/>
                </a:solidFill>
                <a:latin typeface="Arial" panose="020B0604020202020204" pitchFamily="34" charset="0"/>
                <a:cs typeface="Arial" panose="020B0604020202020204" pitchFamily="34" charset="0"/>
              </a:rPr>
              <a:t>Integrity: Data </a:t>
            </a:r>
            <a:r>
              <a:rPr lang="en-US" sz="1600" dirty="0">
                <a:solidFill>
                  <a:srgbClr val="E1BC4C"/>
                </a:solidFill>
                <a:latin typeface="Arial" panose="020B0604020202020204" pitchFamily="34" charset="0"/>
                <a:cs typeface="Arial" panose="020B0604020202020204" pitchFamily="34" charset="0"/>
              </a:rPr>
              <a:t>remains unchanged by anyone or anything over its entire life cycle. </a:t>
            </a:r>
          </a:p>
          <a:p>
            <a:pPr marL="342900" indent="-342900" algn="just">
              <a:lnSpc>
                <a:spcPts val="2000"/>
              </a:lnSpc>
              <a:buFont typeface="Wingdings" panose="05000000000000000000" pitchFamily="2" charset="2"/>
              <a:buChar char="ü"/>
            </a:pPr>
            <a:r>
              <a:rPr lang="en-US" sz="1600" dirty="0" smtClean="0">
                <a:solidFill>
                  <a:srgbClr val="E1BC4C"/>
                </a:solidFill>
                <a:latin typeface="Arial" panose="020B0604020202020204" pitchFamily="34" charset="0"/>
                <a:cs typeface="Arial" panose="020B0604020202020204" pitchFamily="34" charset="0"/>
              </a:rPr>
              <a:t>Data </a:t>
            </a:r>
            <a:r>
              <a:rPr lang="en-US" sz="1600" dirty="0">
                <a:solidFill>
                  <a:srgbClr val="E1BC4C"/>
                </a:solidFill>
                <a:latin typeface="Arial" panose="020B0604020202020204" pitchFamily="34" charset="0"/>
                <a:cs typeface="Arial" panose="020B0604020202020204" pitchFamily="34" charset="0"/>
              </a:rPr>
              <a:t>integrity controls including:</a:t>
            </a:r>
          </a:p>
          <a:p>
            <a:pPr marL="800100" lvl="2"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hashing algorithms</a:t>
            </a:r>
          </a:p>
          <a:p>
            <a:pPr marL="800100" lvl="2"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password salting</a:t>
            </a:r>
          </a:p>
          <a:p>
            <a:pPr marL="800100" lvl="2"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keyed-hash message authentication code (HMAC) </a:t>
            </a:r>
          </a:p>
          <a:p>
            <a:pPr marL="342900" indent="-342900" algn="just">
              <a:lnSpc>
                <a:spcPts val="2000"/>
              </a:lnSpc>
              <a:buFont typeface="Wingdings" panose="05000000000000000000" pitchFamily="2" charset="2"/>
              <a:buChar char="ü"/>
            </a:pPr>
            <a:endParaRPr lang="en-US" sz="1600" dirty="0" smtClean="0">
              <a:solidFill>
                <a:srgbClr val="E1BC4C"/>
              </a:solidFill>
              <a:latin typeface="Arial" panose="020B0604020202020204" pitchFamily="34" charset="0"/>
              <a:cs typeface="Arial" panose="020B0604020202020204" pitchFamily="34" charset="0"/>
            </a:endParaRPr>
          </a:p>
          <a:p>
            <a:pPr marL="342900" indent="-342900" algn="just">
              <a:lnSpc>
                <a:spcPts val="2000"/>
              </a:lnSpc>
              <a:buFont typeface="Wingdings" panose="05000000000000000000" pitchFamily="2" charset="2"/>
              <a:buChar char="ü"/>
            </a:pPr>
            <a:r>
              <a:rPr lang="en-US" sz="1600" dirty="0" smtClean="0">
                <a:solidFill>
                  <a:srgbClr val="E1BC4C"/>
                </a:solidFill>
                <a:latin typeface="Arial" panose="020B0604020202020204" pitchFamily="34" charset="0"/>
                <a:cs typeface="Arial" panose="020B0604020202020204" pitchFamily="34" charset="0"/>
              </a:rPr>
              <a:t>These </a:t>
            </a:r>
            <a:r>
              <a:rPr lang="en-US" sz="1600" dirty="0">
                <a:solidFill>
                  <a:srgbClr val="E1BC4C"/>
                </a:solidFill>
                <a:latin typeface="Arial" panose="020B0604020202020204" pitchFamily="34" charset="0"/>
                <a:cs typeface="Arial" panose="020B0604020202020204" pitchFamily="34" charset="0"/>
              </a:rPr>
              <a:t>tools provide a way for cybersecurity specialists to verify the authenticity of messages and documents. </a:t>
            </a:r>
          </a:p>
          <a:p>
            <a:pPr marL="342900" indent="-342900" algn="just">
              <a:lnSpc>
                <a:spcPts val="2000"/>
              </a:lnSpc>
              <a:buFont typeface="Wingdings" panose="05000000000000000000" pitchFamily="2" charset="2"/>
              <a:buChar char="ü"/>
            </a:pPr>
            <a:endParaRPr lang="en-US" sz="1600" dirty="0" smtClean="0">
              <a:solidFill>
                <a:srgbClr val="E1BC4C"/>
              </a:solidFill>
              <a:latin typeface="Arial" panose="020B0604020202020204" pitchFamily="34" charset="0"/>
              <a:cs typeface="Arial" panose="020B0604020202020204" pitchFamily="34" charset="0"/>
            </a:endParaRPr>
          </a:p>
          <a:p>
            <a:pPr marL="342900" indent="-342900" algn="just">
              <a:lnSpc>
                <a:spcPts val="2000"/>
              </a:lnSpc>
              <a:buFont typeface="Wingdings" panose="05000000000000000000" pitchFamily="2" charset="2"/>
              <a:buChar char="ü"/>
            </a:pPr>
            <a:r>
              <a:rPr lang="en-US" sz="1600" dirty="0" smtClean="0">
                <a:solidFill>
                  <a:srgbClr val="E1BC4C"/>
                </a:solidFill>
                <a:latin typeface="Arial" panose="020B0604020202020204" pitchFamily="34" charset="0"/>
                <a:cs typeface="Arial" panose="020B0604020202020204" pitchFamily="34" charset="0"/>
              </a:rPr>
              <a:t>Database </a:t>
            </a:r>
            <a:r>
              <a:rPr lang="en-US" sz="1600" dirty="0">
                <a:solidFill>
                  <a:srgbClr val="E1BC4C"/>
                </a:solidFill>
                <a:latin typeface="Arial" panose="020B0604020202020204" pitchFamily="34" charset="0"/>
                <a:cs typeface="Arial" panose="020B0604020202020204" pitchFamily="34" charset="0"/>
              </a:rPr>
              <a:t>integrity enforcement. </a:t>
            </a:r>
          </a:p>
          <a:p>
            <a:pPr marL="342900" indent="-342900" algn="just">
              <a:lnSpc>
                <a:spcPts val="2000"/>
              </a:lnSpc>
              <a:buFont typeface="Wingdings" panose="05000000000000000000" pitchFamily="2" charset="2"/>
              <a:buChar char="ü"/>
            </a:pPr>
            <a:endParaRPr lang="en-US" sz="1600" dirty="0" smtClean="0">
              <a:solidFill>
                <a:srgbClr val="E1BC4C"/>
              </a:solidFill>
              <a:latin typeface="Arial" panose="020B0604020202020204" pitchFamily="34" charset="0"/>
              <a:cs typeface="Arial" panose="020B0604020202020204" pitchFamily="34" charset="0"/>
            </a:endParaRPr>
          </a:p>
          <a:p>
            <a:pPr marL="342900" indent="-342900" algn="just">
              <a:lnSpc>
                <a:spcPts val="2000"/>
              </a:lnSpc>
              <a:buFont typeface="Wingdings" panose="05000000000000000000" pitchFamily="2" charset="2"/>
              <a:buChar char="ü"/>
            </a:pPr>
            <a:r>
              <a:rPr lang="en-US" sz="1600" dirty="0" smtClean="0">
                <a:solidFill>
                  <a:srgbClr val="E1BC4C"/>
                </a:solidFill>
                <a:latin typeface="Arial" panose="020B0604020202020204" pitchFamily="34" charset="0"/>
                <a:cs typeface="Arial" panose="020B0604020202020204" pitchFamily="34" charset="0"/>
              </a:rPr>
              <a:t>Having </a:t>
            </a:r>
            <a:r>
              <a:rPr lang="en-US" sz="1600" dirty="0">
                <a:solidFill>
                  <a:srgbClr val="E1BC4C"/>
                </a:solidFill>
                <a:latin typeface="Arial" panose="020B0604020202020204" pitchFamily="34" charset="0"/>
                <a:cs typeface="Arial" panose="020B0604020202020204" pitchFamily="34" charset="0"/>
              </a:rPr>
              <a:t>a well-controlled and well-defined data integrity system increases the stability, performance, and maintainability of a database system</a:t>
            </a:r>
            <a:r>
              <a:rPr lang="en-US" sz="1600" dirty="0" smtClean="0">
                <a:solidFill>
                  <a:srgbClr val="E1BC4C"/>
                </a:solidFill>
                <a:latin typeface="Arial" panose="020B0604020202020204" pitchFamily="34" charset="0"/>
                <a:cs typeface="Arial" panose="020B0604020202020204" pitchFamily="34" charset="0"/>
              </a:rPr>
              <a:t>.</a:t>
            </a:r>
            <a:endParaRPr lang="en-US" sz="1600" dirty="0">
              <a:solidFill>
                <a:srgbClr val="E1BC4C"/>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4458809"/>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3" ma:contentTypeDescription="Create a new document." ma:contentTypeScope="" ma:versionID="4bb53de7bfdb03c817a948bbaad46201">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93540060aabd3f1cc1d4327f207ed870"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75D4FB9-0711-4A50-A1B2-06849CDA5E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341C0C2-F5F1-4B28-B166-BFFEC8B89FE5}">
  <ds:schemaRefs>
    <ds:schemaRef ds:uri="d2ec016d-25cf-4c07-aa6b-c53e267faa6f"/>
    <ds:schemaRef ds:uri="http://purl.org/dc/elements/1.1/"/>
    <ds:schemaRef ds:uri="http://schemas.microsoft.com/office/2006/metadata/properties"/>
    <ds:schemaRef ds:uri="http://purl.org/dc/terms/"/>
    <ds:schemaRef ds:uri="9902240c-f584-4322-946e-7b0be23bca91"/>
    <ds:schemaRef ds:uri="http://schemas.microsoft.com/office/2006/documentManagement/types"/>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C9CC94F7-A2A6-4649-B1FC-1DCDCCB7722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2236</TotalTime>
  <Words>4678</Words>
  <Application>Microsoft Office PowerPoint</Application>
  <PresentationFormat>Widescreen</PresentationFormat>
  <Paragraphs>397</Paragraphs>
  <Slides>28</Slides>
  <Notes>21</Notes>
  <HiddenSlides>0</HiddenSlides>
  <MMClips>0</MMClips>
  <ScaleCrop>false</ScaleCrop>
  <HeadingPairs>
    <vt:vector size="6" baseType="variant">
      <vt:variant>
        <vt:lpstr>Fonts Used</vt:lpstr>
      </vt:variant>
      <vt:variant>
        <vt:i4>6</vt:i4>
      </vt:variant>
      <vt:variant>
        <vt:lpstr>Theme</vt:lpstr>
      </vt:variant>
      <vt:variant>
        <vt:i4>5</vt:i4>
      </vt:variant>
      <vt:variant>
        <vt:lpstr>Slide Titles</vt:lpstr>
      </vt:variant>
      <vt:variant>
        <vt:i4>28</vt:i4>
      </vt:variant>
    </vt:vector>
  </HeadingPairs>
  <TitlesOfParts>
    <vt:vector size="39" baseType="lpstr">
      <vt:lpstr>Arial</vt:lpstr>
      <vt:lpstr>Calibri</vt:lpstr>
      <vt:lpstr>Calibri Light</vt:lpstr>
      <vt:lpstr>CiscoSans ExtraLight</vt:lpstr>
      <vt:lpstr>Courier New</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PowerPoint Presentation</vt:lpstr>
      <vt:lpstr>PowerPoint Presentation</vt:lpstr>
      <vt:lpstr>PowerPoint Presentation</vt:lpstr>
      <vt:lpstr>Understanding Threats, Vulnerabilities and Attacks</vt:lpstr>
      <vt:lpstr>How to protect the data in a Network/ Cyberspace?</vt:lpstr>
      <vt:lpstr>Cryptography</vt:lpstr>
      <vt:lpstr>Cryptography – Symmetrical Encryption Process</vt:lpstr>
      <vt:lpstr>Cryptography – Asymmetrical Encryption Process</vt:lpstr>
      <vt:lpstr>Cryptography – Symmetrical Vs Asymmetrical</vt:lpstr>
      <vt:lpstr>Cryptography – Symmetrical Vs Asymmetrical</vt:lpstr>
      <vt:lpstr>Access Control</vt:lpstr>
      <vt:lpstr>Access Control Strategies</vt:lpstr>
      <vt:lpstr>Access Control Identification - Authentication</vt:lpstr>
      <vt:lpstr>Access Control Authorization - Accountability</vt:lpstr>
      <vt:lpstr>Access Control – Types of Security Controls</vt:lpstr>
      <vt:lpstr>Access Control – Types of Security Controls</vt:lpstr>
      <vt:lpstr>Obscuring Data</vt:lpstr>
      <vt:lpstr>Obscuring Data</vt:lpstr>
      <vt:lpstr>Data Integrity</vt:lpstr>
      <vt:lpstr>Data Integrity</vt:lpstr>
      <vt:lpstr>Digital Signatures</vt:lpstr>
      <vt:lpstr>Digital Certificates</vt:lpstr>
      <vt:lpstr>Database Integrity</vt:lpstr>
      <vt:lpstr>Database Integrity</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202</cp:revision>
  <dcterms:created xsi:type="dcterms:W3CDTF">2021-03-05T06:07:01Z</dcterms:created>
  <dcterms:modified xsi:type="dcterms:W3CDTF">2021-07-08T12:15:49Z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