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3" r:id="rId3"/>
    <p:sldId id="258" r:id="rId4"/>
    <p:sldId id="281" r:id="rId5"/>
    <p:sldId id="261" r:id="rId6"/>
    <p:sldId id="260" r:id="rId7"/>
    <p:sldId id="262" r:id="rId8"/>
    <p:sldId id="265" r:id="rId9"/>
    <p:sldId id="264" r:id="rId10"/>
    <p:sldId id="280" r:id="rId11"/>
    <p:sldId id="270" r:id="rId12"/>
    <p:sldId id="279" r:id="rId13"/>
    <p:sldId id="271" r:id="rId14"/>
    <p:sldId id="273" r:id="rId15"/>
    <p:sldId id="274" r:id="rId16"/>
    <p:sldId id="282" r:id="rId17"/>
    <p:sldId id="26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9270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771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5420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4161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8704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5869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5595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0597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078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5682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0147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2382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9137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3535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02983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74780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4033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9384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28743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2257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309959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842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5093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70979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The </a:t>
            </a:r>
            <a:r>
              <a:rPr lang="en-GB" sz="2800" b="1" dirty="0"/>
              <a:t>Empire of the </a:t>
            </a:r>
            <a:r>
              <a:rPr lang="en-GB" sz="2800" b="1" dirty="0" smtClean="0"/>
              <a:t>Maurya</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5" name="Picture 4"/>
          <p:cNvPicPr>
            <a:picLocks noChangeAspect="1"/>
          </p:cNvPicPr>
          <p:nvPr/>
        </p:nvPicPr>
        <p:blipFill>
          <a:blip r:embed="rId2"/>
          <a:stretch>
            <a:fillRect/>
          </a:stretch>
        </p:blipFill>
        <p:spPr>
          <a:xfrm>
            <a:off x="3275856" y="2852937"/>
            <a:ext cx="2664296" cy="3096344"/>
          </a:xfrm>
          <a:prstGeom prst="rect">
            <a:avLst/>
          </a:prstGeom>
        </p:spPr>
      </p:pic>
    </p:spTree>
    <p:extLst>
      <p:ext uri="{BB962C8B-B14F-4D97-AF65-F5344CB8AC3E}">
        <p14:creationId xmlns:p14="http://schemas.microsoft.com/office/powerpoint/2010/main" val="37342446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864096"/>
          </a:xfrm>
        </p:spPr>
        <p:txBody>
          <a:bodyPr/>
          <a:lstStyle/>
          <a:p>
            <a:r>
              <a:rPr lang="en-GB" b="1" dirty="0" smtClean="0"/>
              <a:t>Rise of Chandragupta </a:t>
            </a:r>
            <a:r>
              <a:rPr lang="en-GB" b="1" dirty="0" err="1" smtClean="0"/>
              <a:t>Maurya</a:t>
            </a:r>
            <a:endParaRPr lang="en-GB" b="1" dirty="0"/>
          </a:p>
        </p:txBody>
      </p:sp>
      <p:sp>
        <p:nvSpPr>
          <p:cNvPr id="3" name="Content Placeholder 2"/>
          <p:cNvSpPr>
            <a:spLocks noGrp="1"/>
          </p:cNvSpPr>
          <p:nvPr>
            <p:ph sz="half" idx="1"/>
          </p:nvPr>
        </p:nvSpPr>
        <p:spPr>
          <a:xfrm>
            <a:off x="107504" y="908720"/>
            <a:ext cx="8928992" cy="5949280"/>
          </a:xfrm>
        </p:spPr>
        <p:txBody>
          <a:bodyPr>
            <a:normAutofit fontScale="92500"/>
          </a:bodyPr>
          <a:lstStyle/>
          <a:p>
            <a:r>
              <a:rPr lang="en-GB" dirty="0" smtClean="0"/>
              <a:t>Chandragupta, known as </a:t>
            </a:r>
            <a:r>
              <a:rPr lang="en-GB" dirty="0" err="1" smtClean="0"/>
              <a:t>Sandrocottus</a:t>
            </a:r>
            <a:r>
              <a:rPr lang="en-GB" dirty="0" smtClean="0"/>
              <a:t> (or sometimes </a:t>
            </a:r>
            <a:r>
              <a:rPr lang="en-GB" dirty="0" err="1" smtClean="0"/>
              <a:t>Androcottus</a:t>
            </a:r>
            <a:r>
              <a:rPr lang="en-GB" dirty="0" smtClean="0"/>
              <a:t>) in Graeco-Roman sources.</a:t>
            </a:r>
          </a:p>
          <a:p>
            <a:endParaRPr lang="en-GB" sz="500" dirty="0"/>
          </a:p>
          <a:p>
            <a:r>
              <a:rPr lang="en-GB" dirty="0" smtClean="0"/>
              <a:t>The precise origin and caste status of Chandragupta varies in sources – possibly related to Nanda royalty? </a:t>
            </a:r>
          </a:p>
          <a:p>
            <a:pPr lvl="1"/>
            <a:r>
              <a:rPr lang="en-GB" dirty="0" smtClean="0"/>
              <a:t>power of the </a:t>
            </a:r>
            <a:r>
              <a:rPr lang="en-GB" dirty="0" err="1" smtClean="0"/>
              <a:t>Nandas</a:t>
            </a:r>
            <a:r>
              <a:rPr lang="en-GB" dirty="0"/>
              <a:t> </a:t>
            </a:r>
            <a:r>
              <a:rPr lang="en-GB" dirty="0" smtClean="0"/>
              <a:t>(80,000 </a:t>
            </a:r>
            <a:r>
              <a:rPr lang="en-GB" dirty="0"/>
              <a:t>horsemen, </a:t>
            </a:r>
            <a:r>
              <a:rPr lang="en-GB" dirty="0" smtClean="0"/>
              <a:t>200,000 </a:t>
            </a:r>
            <a:r>
              <a:rPr lang="en-GB" dirty="0"/>
              <a:t>footmen, </a:t>
            </a:r>
            <a:r>
              <a:rPr lang="en-GB" dirty="0" smtClean="0"/>
              <a:t>8,000 </a:t>
            </a:r>
            <a:r>
              <a:rPr lang="en-GB" dirty="0"/>
              <a:t>chariots, and </a:t>
            </a:r>
            <a:r>
              <a:rPr lang="en-GB" dirty="0" smtClean="0"/>
              <a:t>6,000 </a:t>
            </a:r>
            <a:r>
              <a:rPr lang="en-GB" dirty="0"/>
              <a:t>fighting </a:t>
            </a:r>
            <a:r>
              <a:rPr lang="en-GB" dirty="0" smtClean="0"/>
              <a:t>elephants- cf. </a:t>
            </a:r>
            <a:r>
              <a:rPr lang="en-GB" b="1" dirty="0" smtClean="0"/>
              <a:t>Plutarch </a:t>
            </a:r>
            <a:r>
              <a:rPr lang="en-GB" b="1" i="1" dirty="0" smtClean="0"/>
              <a:t>Alexander </a:t>
            </a:r>
            <a:r>
              <a:rPr lang="en-GB" b="1" dirty="0" smtClean="0"/>
              <a:t>62.3</a:t>
            </a:r>
            <a:r>
              <a:rPr lang="en-GB" dirty="0" smtClean="0"/>
              <a:t>.).</a:t>
            </a:r>
          </a:p>
          <a:p>
            <a:endParaRPr lang="en-GB" sz="500" dirty="0"/>
          </a:p>
          <a:p>
            <a:r>
              <a:rPr lang="en-GB" dirty="0" smtClean="0"/>
              <a:t>Became implicated in a plot with his Brahman mentor Ch</a:t>
            </a:r>
            <a:r>
              <a:rPr lang="en-GB" dirty="0" smtClean="0">
                <a:cs typeface="Times New Roman"/>
              </a:rPr>
              <a:t>āṇakya - </a:t>
            </a:r>
            <a:r>
              <a:rPr lang="en-GB" dirty="0"/>
              <a:t>able to capture the capital Pataliputra in 321 </a:t>
            </a:r>
            <a:r>
              <a:rPr lang="en-GB" dirty="0" smtClean="0"/>
              <a:t>BC?</a:t>
            </a:r>
            <a:r>
              <a:rPr lang="en-GB" dirty="0" smtClean="0">
                <a:cs typeface="Times New Roman"/>
              </a:rPr>
              <a:t> </a:t>
            </a:r>
            <a:r>
              <a:rPr lang="en-GB" dirty="0" smtClean="0"/>
              <a:t> </a:t>
            </a:r>
          </a:p>
          <a:p>
            <a:endParaRPr lang="en-GB" sz="500" dirty="0"/>
          </a:p>
          <a:p>
            <a:pPr marL="0" indent="0">
              <a:buNone/>
            </a:pPr>
            <a:r>
              <a:rPr lang="en-GB" dirty="0" smtClean="0"/>
              <a:t>“</a:t>
            </a:r>
            <a:r>
              <a:rPr lang="en-GB" dirty="0" err="1" smtClean="0"/>
              <a:t>Androcottus</a:t>
            </a:r>
            <a:r>
              <a:rPr lang="en-GB" dirty="0"/>
              <a:t>, when he was a </a:t>
            </a:r>
            <a:r>
              <a:rPr lang="en-GB" dirty="0" smtClean="0"/>
              <a:t>young man, </a:t>
            </a:r>
            <a:r>
              <a:rPr lang="en-GB" dirty="0"/>
              <a:t>saw Alexander himself, and we are told that he often said in later times that Alexander narrowly missed making himself master of the country, since its king was hated and despised on account of his baseness and low </a:t>
            </a:r>
            <a:r>
              <a:rPr lang="en-GB" dirty="0" smtClean="0"/>
              <a:t>birth.” – </a:t>
            </a:r>
            <a:r>
              <a:rPr lang="en-GB" b="1" dirty="0" smtClean="0"/>
              <a:t>Plutarch </a:t>
            </a:r>
            <a:r>
              <a:rPr lang="en-GB" b="1" i="1" dirty="0" smtClean="0"/>
              <a:t>Alexander </a:t>
            </a:r>
            <a:r>
              <a:rPr lang="en-GB" b="1" dirty="0" smtClean="0"/>
              <a:t>62.9</a:t>
            </a:r>
            <a:r>
              <a:rPr lang="en-GB" dirty="0" smtClean="0"/>
              <a:t>.</a:t>
            </a:r>
          </a:p>
          <a:p>
            <a:pPr marL="0" indent="0">
              <a:buNone/>
            </a:pPr>
            <a:endParaRPr lang="en-GB" sz="500"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08934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131841" y="3789040"/>
            <a:ext cx="5832648" cy="3068960"/>
          </a:xfrm>
        </p:spPr>
        <p:txBody>
          <a:bodyPr>
            <a:noAutofit/>
          </a:bodyPr>
          <a:lstStyle/>
          <a:p>
            <a:pPr marL="0" indent="0">
              <a:buNone/>
            </a:pPr>
            <a:r>
              <a:rPr lang="en-GB" sz="2000" dirty="0" smtClean="0"/>
              <a:t>“The </a:t>
            </a:r>
            <a:r>
              <a:rPr lang="en-GB" sz="2000" dirty="0"/>
              <a:t>author of this liberation was </a:t>
            </a:r>
            <a:r>
              <a:rPr lang="en-GB" sz="2000" dirty="0" err="1"/>
              <a:t>Sandrocottus</a:t>
            </a:r>
            <a:r>
              <a:rPr lang="en-GB" sz="2000" dirty="0"/>
              <a:t>, who </a:t>
            </a:r>
            <a:r>
              <a:rPr lang="en-GB" sz="2000" dirty="0" smtClean="0"/>
              <a:t>later, </a:t>
            </a:r>
            <a:r>
              <a:rPr lang="en-GB" sz="2000" dirty="0"/>
              <a:t>however, turned their semblance of liberty into slavery; for, making himself king, he oppressed the people whom he had delivered from a foreign power, with a cruel tyranny. This man was of mean origin, but was </a:t>
            </a:r>
            <a:r>
              <a:rPr lang="en-GB" sz="2000" dirty="0" smtClean="0"/>
              <a:t>moved </a:t>
            </a:r>
            <a:r>
              <a:rPr lang="en-GB" sz="2000" dirty="0"/>
              <a:t>to aspire to regal power by supernatural encouragement; for, having offended Alexander by his boldness of speech, and orders being given to kill him, he saved himself by </a:t>
            </a:r>
            <a:r>
              <a:rPr lang="en-GB" sz="2000" dirty="0" smtClean="0"/>
              <a:t>swiftness </a:t>
            </a:r>
            <a:r>
              <a:rPr lang="en-GB" sz="2000" dirty="0"/>
              <a:t>of </a:t>
            </a:r>
            <a:r>
              <a:rPr lang="en-GB" sz="2000" dirty="0" smtClean="0"/>
              <a:t>foot…” – </a:t>
            </a:r>
            <a:r>
              <a:rPr lang="en-GB" sz="2000" b="1" dirty="0" smtClean="0"/>
              <a:t>Justin 15.4</a:t>
            </a:r>
            <a:r>
              <a:rPr lang="en-GB" sz="2000" dirty="0" smtClean="0"/>
              <a:t>.</a:t>
            </a:r>
            <a:endParaRPr lang="en-GB" sz="2000"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02645" y="3212976"/>
            <a:ext cx="2736304" cy="34825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214031" y="268096"/>
            <a:ext cx="2736303" cy="3000821"/>
          </a:xfrm>
          <a:prstGeom prst="rect">
            <a:avLst/>
          </a:prstGeom>
        </p:spPr>
        <p:txBody>
          <a:bodyPr wrap="square">
            <a:spAutoFit/>
          </a:bodyPr>
          <a:lstStyle/>
          <a:p>
            <a:r>
              <a:rPr lang="en-GB" sz="2100" dirty="0"/>
              <a:t>“</a:t>
            </a:r>
            <a:r>
              <a:rPr lang="en-GB" sz="2100" dirty="0" err="1"/>
              <a:t>Sandrocottus</a:t>
            </a:r>
            <a:r>
              <a:rPr lang="en-GB" sz="2100" dirty="0"/>
              <a:t>, having gained the throne in this way, took possession of India at the time when Seleucus was laying the foundations of his future greatness…” – </a:t>
            </a:r>
            <a:r>
              <a:rPr lang="en-GB" sz="2100" b="1" dirty="0"/>
              <a:t>Justin </a:t>
            </a:r>
            <a:r>
              <a:rPr lang="en-GB" sz="2100" b="1" dirty="0" smtClean="0"/>
              <a:t>15.4.20</a:t>
            </a:r>
            <a:r>
              <a:rPr lang="en-GB" sz="2100" dirty="0"/>
              <a:t>.</a:t>
            </a:r>
          </a:p>
        </p:txBody>
      </p:sp>
      <p:pic>
        <p:nvPicPr>
          <p:cNvPr id="8" name="Picture 7"/>
          <p:cNvPicPr>
            <a:picLocks noChangeAspect="1"/>
          </p:cNvPicPr>
          <p:nvPr/>
        </p:nvPicPr>
        <p:blipFill>
          <a:blip r:embed="rId3"/>
          <a:stretch>
            <a:fillRect/>
          </a:stretch>
        </p:blipFill>
        <p:spPr>
          <a:xfrm>
            <a:off x="6031739" y="116632"/>
            <a:ext cx="2932750" cy="3568106"/>
          </a:xfrm>
          <a:prstGeom prst="rect">
            <a:avLst/>
          </a:prstGeom>
        </p:spPr>
      </p:pic>
      <p:sp>
        <p:nvSpPr>
          <p:cNvPr id="9" name="Rectangle 8"/>
          <p:cNvSpPr/>
          <p:nvPr/>
        </p:nvSpPr>
        <p:spPr>
          <a:xfrm>
            <a:off x="82191" y="275259"/>
            <a:ext cx="3131840" cy="2677656"/>
          </a:xfrm>
          <a:prstGeom prst="rect">
            <a:avLst/>
          </a:prstGeom>
        </p:spPr>
        <p:txBody>
          <a:bodyPr wrap="square">
            <a:spAutoFit/>
          </a:bodyPr>
          <a:lstStyle/>
          <a:p>
            <a:r>
              <a:rPr lang="en-GB" sz="2100" dirty="0"/>
              <a:t>Alexander by honouring Heracles, </a:t>
            </a:r>
            <a:r>
              <a:rPr lang="en-GB" sz="2100" b="1" dirty="0"/>
              <a:t>and again </a:t>
            </a:r>
            <a:r>
              <a:rPr lang="en-GB" sz="2100" b="1" dirty="0" err="1"/>
              <a:t>Androcottus</a:t>
            </a:r>
            <a:r>
              <a:rPr lang="en-GB" sz="2100" b="1" dirty="0"/>
              <a:t> by honouring Alexander</a:t>
            </a:r>
            <a:r>
              <a:rPr lang="en-GB" sz="2100" dirty="0"/>
              <a:t>, won esteem for themselves for similar merit…” – </a:t>
            </a:r>
            <a:r>
              <a:rPr lang="en-GB" sz="2100" b="1" dirty="0"/>
              <a:t>Plutarch </a:t>
            </a:r>
            <a:r>
              <a:rPr lang="en-GB" sz="2100" b="1" i="1" dirty="0"/>
              <a:t>On Praising Oneself Inoffensively </a:t>
            </a:r>
            <a:r>
              <a:rPr lang="en-GB" sz="2100" b="1" dirty="0"/>
              <a:t>542d</a:t>
            </a:r>
            <a:r>
              <a:rPr lang="en-GB" sz="2100" dirty="0"/>
              <a:t>.</a:t>
            </a:r>
          </a:p>
        </p:txBody>
      </p:sp>
    </p:spTree>
    <p:extLst>
      <p:ext uri="{BB962C8B-B14F-4D97-AF65-F5344CB8AC3E}">
        <p14:creationId xmlns:p14="http://schemas.microsoft.com/office/powerpoint/2010/main" val="293022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Seleucus and Chandragupta</a:t>
            </a:r>
            <a:endParaRPr lang="en-GB" b="1" dirty="0"/>
          </a:p>
        </p:txBody>
      </p:sp>
      <p:sp>
        <p:nvSpPr>
          <p:cNvPr id="3" name="Content Placeholder 2"/>
          <p:cNvSpPr>
            <a:spLocks noGrp="1"/>
          </p:cNvSpPr>
          <p:nvPr>
            <p:ph idx="1"/>
          </p:nvPr>
        </p:nvSpPr>
        <p:spPr>
          <a:xfrm>
            <a:off x="251520" y="1600200"/>
            <a:ext cx="8712968" cy="4997152"/>
          </a:xfrm>
        </p:spPr>
        <p:txBody>
          <a:bodyPr>
            <a:normAutofit fontScale="92500" lnSpcReduction="20000"/>
          </a:bodyPr>
          <a:lstStyle/>
          <a:p>
            <a:r>
              <a:rPr lang="en-GB" dirty="0" smtClean="0"/>
              <a:t>In 305 or 304 BC Seleucus I crosses over the Hindu Kush (more than 20 years after Alexander had done so) and entered the Indus valley. </a:t>
            </a:r>
          </a:p>
          <a:p>
            <a:endParaRPr lang="en-GB" sz="1100" dirty="0"/>
          </a:p>
          <a:p>
            <a:r>
              <a:rPr lang="en-GB" dirty="0" smtClean="0"/>
              <a:t>It is unclear whether a major pitched-battle was fought or, whom the might have been regarded as the victor.</a:t>
            </a:r>
          </a:p>
          <a:p>
            <a:endParaRPr lang="en-GB" sz="1100" dirty="0"/>
          </a:p>
          <a:p>
            <a:pPr marL="0" indent="0">
              <a:buNone/>
            </a:pPr>
            <a:r>
              <a:rPr lang="en-GB" dirty="0" smtClean="0"/>
              <a:t>“</a:t>
            </a:r>
            <a:r>
              <a:rPr lang="en-GB" dirty="0"/>
              <a:t>The whole region from Phrygia to the Indus was subject to Seleucus. He crossed the Indus and waged war with </a:t>
            </a:r>
            <a:r>
              <a:rPr lang="en-GB" dirty="0" err="1" smtClean="0"/>
              <a:t>Sandrocottus</a:t>
            </a:r>
            <a:r>
              <a:rPr lang="en-GB" dirty="0" smtClean="0"/>
              <a:t>, </a:t>
            </a:r>
            <a:r>
              <a:rPr lang="en-GB" dirty="0"/>
              <a:t>king of the Indians, who dwelt on the banks of that stream, until they came to an understanding with each other and contracted a marriage relationship</a:t>
            </a:r>
            <a:r>
              <a:rPr lang="en-GB" dirty="0" smtClean="0"/>
              <a:t>.” – </a:t>
            </a:r>
            <a:r>
              <a:rPr lang="en-GB" b="1" dirty="0" smtClean="0"/>
              <a:t>Appian </a:t>
            </a:r>
            <a:r>
              <a:rPr lang="en-GB" b="1" i="1" dirty="0" smtClean="0"/>
              <a:t>Syr. </a:t>
            </a:r>
            <a:r>
              <a:rPr lang="en-GB" b="1" dirty="0" smtClean="0"/>
              <a:t>55</a:t>
            </a:r>
            <a:r>
              <a:rPr lang="en-GB" dirty="0" smtClean="0"/>
              <a:t>.</a:t>
            </a:r>
            <a:endParaRPr lang="en-GB" dirty="0"/>
          </a:p>
        </p:txBody>
      </p:sp>
    </p:spTree>
    <p:extLst>
      <p:ext uri="{BB962C8B-B14F-4D97-AF65-F5344CB8AC3E}">
        <p14:creationId xmlns:p14="http://schemas.microsoft.com/office/powerpoint/2010/main" val="917119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b="1" dirty="0" smtClean="0"/>
              <a:t>Terms of the Treaty</a:t>
            </a:r>
            <a:endParaRPr lang="en-GB" b="1" dirty="0"/>
          </a:p>
        </p:txBody>
      </p:sp>
      <p:sp>
        <p:nvSpPr>
          <p:cNvPr id="3" name="Content Placeholder 2"/>
          <p:cNvSpPr>
            <a:spLocks noGrp="1"/>
          </p:cNvSpPr>
          <p:nvPr>
            <p:ph idx="1"/>
          </p:nvPr>
        </p:nvSpPr>
        <p:spPr>
          <a:xfrm>
            <a:off x="179512" y="1268760"/>
            <a:ext cx="8784976" cy="5589240"/>
          </a:xfrm>
        </p:spPr>
        <p:txBody>
          <a:bodyPr>
            <a:normAutofit fontScale="85000" lnSpcReduction="20000"/>
          </a:bodyPr>
          <a:lstStyle/>
          <a:p>
            <a:pPr marL="0" indent="0">
              <a:buNone/>
            </a:pPr>
            <a:r>
              <a:rPr lang="en-GB" dirty="0" smtClean="0"/>
              <a:t>The following seem to be the main agreements recorded by Strabo, Appian and Justin:</a:t>
            </a:r>
          </a:p>
          <a:p>
            <a:pPr marL="400050" lvl="1" indent="0">
              <a:buNone/>
            </a:pPr>
            <a:r>
              <a:rPr lang="en-GB" dirty="0" smtClean="0"/>
              <a:t>1 – Seleucus relinquishes the following satrapies to Chandragupta – </a:t>
            </a:r>
            <a:r>
              <a:rPr lang="en-GB" dirty="0" err="1" smtClean="0"/>
              <a:t>Gandhara</a:t>
            </a:r>
            <a:r>
              <a:rPr lang="en-GB" dirty="0" smtClean="0"/>
              <a:t> (northern Pakistan and north-eastern Afghanistan), </a:t>
            </a:r>
            <a:r>
              <a:rPr lang="en-GB" dirty="0" err="1" smtClean="0"/>
              <a:t>Parapamisadae</a:t>
            </a:r>
            <a:r>
              <a:rPr lang="en-GB" dirty="0" smtClean="0"/>
              <a:t> (Hindu Kush – eastern Afghanistan), and the eastern part of </a:t>
            </a:r>
            <a:r>
              <a:rPr lang="en-GB" dirty="0" err="1" smtClean="0"/>
              <a:t>Gedrosia</a:t>
            </a:r>
            <a:r>
              <a:rPr lang="en-GB" dirty="0" smtClean="0"/>
              <a:t> (south-western Pakistan and south-eastern Iran); possibly also </a:t>
            </a:r>
            <a:r>
              <a:rPr lang="en-GB" dirty="0" err="1" smtClean="0"/>
              <a:t>Arachosia</a:t>
            </a:r>
            <a:r>
              <a:rPr lang="en-GB" dirty="0" smtClean="0"/>
              <a:t> (southern Afghanistan and up to the Indus) and Aria (valley of the </a:t>
            </a:r>
            <a:r>
              <a:rPr lang="en-GB" dirty="0" err="1" smtClean="0"/>
              <a:t>Hari</a:t>
            </a:r>
            <a:r>
              <a:rPr lang="en-GB" dirty="0" smtClean="0"/>
              <a:t> River – Afghanistan) as far as Herat.</a:t>
            </a:r>
          </a:p>
          <a:p>
            <a:pPr marL="400050" lvl="1" indent="0">
              <a:buNone/>
            </a:pPr>
            <a:r>
              <a:rPr lang="en-GB" dirty="0" smtClean="0"/>
              <a:t>2 – Chandragupta gives Seleucus 500 war elephants.</a:t>
            </a:r>
          </a:p>
          <a:p>
            <a:pPr marL="400050" lvl="1" indent="0">
              <a:buNone/>
            </a:pPr>
            <a:r>
              <a:rPr lang="en-GB" dirty="0" smtClean="0"/>
              <a:t>3 – two kings joined by a marriage alliance, probably Chandragupta married a female relative of Seleucus. </a:t>
            </a:r>
          </a:p>
          <a:p>
            <a:pPr marL="0" indent="0">
              <a:buNone/>
            </a:pPr>
            <a:endParaRPr lang="en-GB" sz="1400" dirty="0"/>
          </a:p>
          <a:p>
            <a:pPr marL="0" indent="0">
              <a:buNone/>
            </a:pPr>
            <a:r>
              <a:rPr lang="en-GB" dirty="0" smtClean="0"/>
              <a:t>“</a:t>
            </a:r>
            <a:r>
              <a:rPr lang="en-GB" dirty="0"/>
              <a:t>For </a:t>
            </a:r>
            <a:r>
              <a:rPr lang="en-GB" dirty="0" err="1"/>
              <a:t>A</a:t>
            </a:r>
            <a:r>
              <a:rPr lang="en-GB" dirty="0" err="1" smtClean="0"/>
              <a:t>ndrocottus</a:t>
            </a:r>
            <a:r>
              <a:rPr lang="en-GB" dirty="0"/>
              <a:t>, who reigned there not long afterwards, made a present to Seleucus of five hundred elephants, and with an army of six hundred thousand men overran and subdued all </a:t>
            </a:r>
            <a:r>
              <a:rPr lang="en-GB" dirty="0" smtClean="0"/>
              <a:t>India.” – </a:t>
            </a:r>
            <a:r>
              <a:rPr lang="en-GB" b="1" dirty="0" smtClean="0"/>
              <a:t>Plutarch </a:t>
            </a:r>
            <a:r>
              <a:rPr lang="en-GB" b="1" i="1" dirty="0" smtClean="0"/>
              <a:t>Alexander </a:t>
            </a:r>
            <a:r>
              <a:rPr lang="en-GB" b="1" dirty="0" smtClean="0"/>
              <a:t>62.4</a:t>
            </a:r>
            <a:r>
              <a:rPr lang="en-GB" dirty="0" smtClean="0"/>
              <a:t>.</a:t>
            </a:r>
            <a:endParaRPr lang="en-GB" dirty="0"/>
          </a:p>
        </p:txBody>
      </p:sp>
    </p:spTree>
    <p:extLst>
      <p:ext uri="{BB962C8B-B14F-4D97-AF65-F5344CB8AC3E}">
        <p14:creationId xmlns:p14="http://schemas.microsoft.com/office/powerpoint/2010/main" val="541046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68760"/>
          </a:xfrm>
        </p:spPr>
        <p:txBody>
          <a:bodyPr>
            <a:normAutofit fontScale="90000"/>
          </a:bodyPr>
          <a:lstStyle/>
          <a:p>
            <a:r>
              <a:rPr lang="en-GB" b="1" dirty="0" smtClean="0"/>
              <a:t>Establishment of an Eastern Boarder</a:t>
            </a:r>
            <a:endParaRPr lang="en-GB" b="1" dirty="0"/>
          </a:p>
        </p:txBody>
      </p:sp>
      <p:sp>
        <p:nvSpPr>
          <p:cNvPr id="3" name="Content Placeholder 2"/>
          <p:cNvSpPr>
            <a:spLocks noGrp="1"/>
          </p:cNvSpPr>
          <p:nvPr>
            <p:ph idx="1"/>
          </p:nvPr>
        </p:nvSpPr>
        <p:spPr>
          <a:xfrm>
            <a:off x="179512" y="1052735"/>
            <a:ext cx="8856984" cy="2880321"/>
          </a:xfrm>
        </p:spPr>
        <p:txBody>
          <a:bodyPr>
            <a:normAutofit fontScale="62500" lnSpcReduction="20000"/>
          </a:bodyPr>
          <a:lstStyle/>
          <a:p>
            <a:r>
              <a:rPr lang="en-GB" dirty="0" smtClean="0"/>
              <a:t>Seleucus ceded territories he could probably not have feasibly held and gained a secure frontier in the East – attention could now be focused in Antigonus </a:t>
            </a:r>
            <a:r>
              <a:rPr lang="en-GB" dirty="0" err="1" smtClean="0"/>
              <a:t>Monophthalmus</a:t>
            </a:r>
            <a:r>
              <a:rPr lang="en-GB" dirty="0" smtClean="0"/>
              <a:t>.</a:t>
            </a:r>
          </a:p>
          <a:p>
            <a:endParaRPr lang="en-GB" sz="300" dirty="0" smtClean="0"/>
          </a:p>
          <a:p>
            <a:r>
              <a:rPr lang="en-GB" dirty="0" smtClean="0"/>
              <a:t>Chandragupta gained territory in the northwest to expand into and may have alleviated logistical burden for his return march by giving over 500 elephants. </a:t>
            </a:r>
          </a:p>
          <a:p>
            <a:endParaRPr lang="en-GB" sz="300" dirty="0"/>
          </a:p>
          <a:p>
            <a:r>
              <a:rPr lang="en-GB" dirty="0" err="1" smtClean="0"/>
              <a:t>Kosmin</a:t>
            </a:r>
            <a:r>
              <a:rPr lang="en-GB" dirty="0" smtClean="0"/>
              <a:t> (2014) - This delimitation marked boundary of Seleucid power and marked a departure from the Achaemenid and Alexandrian pretensions to universal power?</a:t>
            </a:r>
          </a:p>
          <a:p>
            <a:endParaRPr lang="en-GB" sz="300" dirty="0"/>
          </a:p>
          <a:p>
            <a:r>
              <a:rPr lang="en-GB" dirty="0" smtClean="0"/>
              <a:t>Unlike on the Seleucid’s western frontier there was no known attempt by the Seleucids to reconquer the ceded territory or redefine the border. </a:t>
            </a:r>
            <a:endParaRPr lang="en-GB"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3933056"/>
            <a:ext cx="6030616" cy="2767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164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88640"/>
            <a:ext cx="8229600" cy="1008112"/>
          </a:xfrm>
        </p:spPr>
        <p:txBody>
          <a:bodyPr/>
          <a:lstStyle/>
          <a:p>
            <a:r>
              <a:rPr lang="en-GB" b="1" dirty="0" smtClean="0"/>
              <a:t>Royal Gift Giving</a:t>
            </a:r>
            <a:endParaRPr lang="en-GB" b="1" dirty="0"/>
          </a:p>
        </p:txBody>
      </p:sp>
      <p:sp>
        <p:nvSpPr>
          <p:cNvPr id="3" name="Content Placeholder 2"/>
          <p:cNvSpPr>
            <a:spLocks noGrp="1"/>
          </p:cNvSpPr>
          <p:nvPr>
            <p:ph idx="1"/>
          </p:nvPr>
        </p:nvSpPr>
        <p:spPr>
          <a:xfrm>
            <a:off x="251520" y="1196752"/>
            <a:ext cx="8712968" cy="5400600"/>
          </a:xfrm>
        </p:spPr>
        <p:txBody>
          <a:bodyPr>
            <a:noAutofit/>
          </a:bodyPr>
          <a:lstStyle/>
          <a:p>
            <a:pPr marL="0" indent="0">
              <a:buNone/>
            </a:pPr>
            <a:r>
              <a:rPr lang="en-GB" sz="2400" dirty="0" smtClean="0"/>
              <a:t>“</a:t>
            </a:r>
            <a:r>
              <a:rPr lang="en-GB" sz="2400" dirty="0" err="1"/>
              <a:t>Phylarchus</a:t>
            </a:r>
            <a:r>
              <a:rPr lang="en-GB" sz="2400" dirty="0"/>
              <a:t> </a:t>
            </a:r>
            <a:r>
              <a:rPr lang="en-GB" sz="2400" dirty="0" smtClean="0"/>
              <a:t>says</a:t>
            </a:r>
            <a:r>
              <a:rPr lang="en-GB" sz="2400" dirty="0"/>
              <a:t> that among the presents which the Indian king </a:t>
            </a:r>
            <a:r>
              <a:rPr lang="en-GB" sz="2400" dirty="0" err="1"/>
              <a:t>Sandrocottus</a:t>
            </a:r>
            <a:r>
              <a:rPr lang="en-GB" sz="2400" dirty="0"/>
              <a:t> sent to Seleucus there were aphrodisiacs so potent that when placed under the feet of lovers they caused, in some, ejaculations like those of fowls, but in others they inhibited them </a:t>
            </a:r>
            <a:r>
              <a:rPr lang="en-GB" sz="2400" dirty="0" smtClean="0"/>
              <a:t>altogether.” – </a:t>
            </a:r>
            <a:r>
              <a:rPr lang="en-GB" sz="2400" b="1" dirty="0" err="1" smtClean="0"/>
              <a:t>Athenaeus</a:t>
            </a:r>
            <a:r>
              <a:rPr lang="en-GB" sz="2400" b="1" dirty="0" smtClean="0"/>
              <a:t> </a:t>
            </a:r>
            <a:r>
              <a:rPr lang="en-GB" sz="2400" b="1" i="1" dirty="0" err="1" smtClean="0"/>
              <a:t>Deipnosophistae</a:t>
            </a:r>
            <a:r>
              <a:rPr lang="en-GB" sz="2400" b="1" i="1" dirty="0" smtClean="0"/>
              <a:t> </a:t>
            </a:r>
            <a:r>
              <a:rPr lang="en-GB" sz="2400" b="1" dirty="0" smtClean="0"/>
              <a:t>1.18d-e = </a:t>
            </a:r>
            <a:r>
              <a:rPr lang="en-GB" sz="2400" b="1" dirty="0" err="1" smtClean="0"/>
              <a:t>Phylarchus</a:t>
            </a:r>
            <a:r>
              <a:rPr lang="en-GB" sz="2400" b="1" dirty="0" smtClean="0"/>
              <a:t> </a:t>
            </a:r>
            <a:r>
              <a:rPr lang="en-GB" sz="2400" b="1" i="1" dirty="0" err="1" smtClean="0"/>
              <a:t>FGrHist</a:t>
            </a:r>
            <a:r>
              <a:rPr lang="en-GB" sz="2400" b="1" i="1" dirty="0" smtClean="0"/>
              <a:t> </a:t>
            </a:r>
            <a:r>
              <a:rPr lang="en-GB" sz="2400" b="1" dirty="0" smtClean="0"/>
              <a:t>81</a:t>
            </a:r>
            <a:r>
              <a:rPr lang="en-GB" sz="2400" dirty="0" smtClean="0"/>
              <a:t>.</a:t>
            </a:r>
          </a:p>
          <a:p>
            <a:pPr marL="0" indent="0">
              <a:buNone/>
            </a:pPr>
            <a:endParaRPr lang="en-GB" sz="500" dirty="0"/>
          </a:p>
          <a:p>
            <a:pPr marL="0" indent="0">
              <a:buNone/>
            </a:pPr>
            <a:r>
              <a:rPr lang="en-GB" sz="2400" dirty="0" smtClean="0"/>
              <a:t>“…even </a:t>
            </a:r>
            <a:r>
              <a:rPr lang="en-GB" sz="2400" dirty="0" err="1" smtClean="0"/>
              <a:t>Amitrochates</a:t>
            </a:r>
            <a:r>
              <a:rPr lang="en-GB" sz="2400" dirty="0" smtClean="0"/>
              <a:t> [</a:t>
            </a:r>
            <a:r>
              <a:rPr lang="en-GB" sz="2400" dirty="0" err="1" smtClean="0"/>
              <a:t>Bindusara</a:t>
            </a:r>
            <a:r>
              <a:rPr lang="en-GB" sz="2400" dirty="0" smtClean="0"/>
              <a:t>], </a:t>
            </a:r>
            <a:r>
              <a:rPr lang="en-GB" sz="2400" dirty="0"/>
              <a:t>the king of </a:t>
            </a:r>
            <a:r>
              <a:rPr lang="en-GB" sz="2400" dirty="0" smtClean="0"/>
              <a:t>the Indians, </a:t>
            </a:r>
            <a:r>
              <a:rPr lang="en-GB" sz="2400" dirty="0"/>
              <a:t>wrote </a:t>
            </a:r>
            <a:r>
              <a:rPr lang="en-GB" sz="2400" dirty="0" smtClean="0"/>
              <a:t>to Antiochus [I], </a:t>
            </a:r>
            <a:r>
              <a:rPr lang="en-GB" sz="2400" dirty="0"/>
              <a:t>entreating him (it </a:t>
            </a:r>
            <a:r>
              <a:rPr lang="en-GB" sz="2400" dirty="0" smtClean="0"/>
              <a:t>is </a:t>
            </a:r>
            <a:r>
              <a:rPr lang="en-GB" sz="2400" dirty="0" err="1" smtClean="0"/>
              <a:t>Hegesander</a:t>
            </a:r>
            <a:r>
              <a:rPr lang="en-GB" sz="2400" dirty="0"/>
              <a:t> who tells this story) to buy and send him some sweet wine, </a:t>
            </a:r>
            <a:r>
              <a:rPr lang="en-GB" sz="2400" dirty="0" smtClean="0"/>
              <a:t>and </a:t>
            </a:r>
            <a:r>
              <a:rPr lang="en-GB" sz="2400" dirty="0"/>
              <a:t>some dried figs, and a sophist; and that Antiochus wrote to him in answer, </a:t>
            </a:r>
            <a:r>
              <a:rPr lang="en-GB" sz="2400" dirty="0" smtClean="0"/>
              <a:t>‘The </a:t>
            </a:r>
            <a:r>
              <a:rPr lang="en-GB" sz="2400" dirty="0"/>
              <a:t>dried figs and the sweet wine we will send you; but it is not lawful for a sophist to be sold in Greece</a:t>
            </a:r>
            <a:r>
              <a:rPr lang="en-GB" sz="2400" dirty="0" smtClean="0"/>
              <a:t>.’” – (</a:t>
            </a:r>
            <a:r>
              <a:rPr lang="en-GB" sz="2400" b="1" dirty="0" smtClean="0"/>
              <a:t>14.652f-653a</a:t>
            </a:r>
            <a:r>
              <a:rPr lang="en-GB" sz="2400" dirty="0" smtClean="0"/>
              <a:t>).</a:t>
            </a:r>
          </a:p>
          <a:p>
            <a:pPr marL="0" indent="0">
              <a:buNone/>
            </a:pPr>
            <a:endParaRPr lang="en-GB" sz="500" dirty="0"/>
          </a:p>
          <a:p>
            <a:r>
              <a:rPr lang="en-GB" sz="2400" dirty="0" smtClean="0"/>
              <a:t>Gift giving appears to be of a ethnographic character – reflecting the sources </a:t>
            </a:r>
            <a:r>
              <a:rPr lang="en-GB" sz="2400" dirty="0" err="1" smtClean="0"/>
              <a:t>parodoxographical</a:t>
            </a:r>
            <a:r>
              <a:rPr lang="en-GB" sz="2400" dirty="0" smtClean="0"/>
              <a:t> interests?</a:t>
            </a:r>
          </a:p>
        </p:txBody>
      </p:sp>
    </p:spTree>
    <p:extLst>
      <p:ext uri="{BB962C8B-B14F-4D97-AF65-F5344CB8AC3E}">
        <p14:creationId xmlns:p14="http://schemas.microsoft.com/office/powerpoint/2010/main" val="3176704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Bindusara</a:t>
            </a:r>
            <a:endParaRPr lang="en-GB" b="1" dirty="0"/>
          </a:p>
        </p:txBody>
      </p:sp>
      <p:sp>
        <p:nvSpPr>
          <p:cNvPr id="3" name="Content Placeholder 2"/>
          <p:cNvSpPr>
            <a:spLocks noGrp="1"/>
          </p:cNvSpPr>
          <p:nvPr>
            <p:ph sz="half" idx="1"/>
          </p:nvPr>
        </p:nvSpPr>
        <p:spPr>
          <a:xfrm>
            <a:off x="179512" y="1600200"/>
            <a:ext cx="4464496" cy="5141168"/>
          </a:xfrm>
        </p:spPr>
        <p:txBody>
          <a:bodyPr>
            <a:normAutofit fontScale="85000" lnSpcReduction="10000"/>
          </a:bodyPr>
          <a:lstStyle/>
          <a:p>
            <a:r>
              <a:rPr lang="en-GB" dirty="0" err="1" smtClean="0"/>
              <a:t>Bindusara</a:t>
            </a:r>
            <a:r>
              <a:rPr lang="en-GB" dirty="0" smtClean="0"/>
              <a:t> (298-272 BC) was known in Graeco-Roman sources as </a:t>
            </a:r>
            <a:r>
              <a:rPr lang="en-GB" dirty="0" err="1" smtClean="0"/>
              <a:t>Amitrochates</a:t>
            </a:r>
            <a:r>
              <a:rPr lang="en-GB" dirty="0" smtClean="0"/>
              <a:t> – probably from his throne name </a:t>
            </a:r>
            <a:r>
              <a:rPr lang="en-GB" dirty="0" err="1" smtClean="0"/>
              <a:t>Amitraghata</a:t>
            </a:r>
            <a:r>
              <a:rPr lang="en-GB" dirty="0" smtClean="0"/>
              <a:t> (“slayer of foes”).</a:t>
            </a:r>
          </a:p>
          <a:p>
            <a:endParaRPr lang="en-GB" sz="600" dirty="0"/>
          </a:p>
          <a:p>
            <a:r>
              <a:rPr lang="en-GB" dirty="0" smtClean="0"/>
              <a:t>The </a:t>
            </a:r>
            <a:r>
              <a:rPr lang="en-GB" dirty="0" err="1" smtClean="0"/>
              <a:t>Jaina</a:t>
            </a:r>
            <a:r>
              <a:rPr lang="en-GB" dirty="0" smtClean="0"/>
              <a:t> tradition claims that towards the end of Chandragupta’s life, now a fervent follower of Jainism abdicated in favour of his son </a:t>
            </a:r>
            <a:r>
              <a:rPr lang="en-GB" dirty="0" err="1" smtClean="0"/>
              <a:t>Bindusara</a:t>
            </a:r>
            <a:r>
              <a:rPr lang="en-GB" dirty="0" smtClean="0"/>
              <a:t> and became an ascetic. </a:t>
            </a:r>
          </a:p>
          <a:p>
            <a:endParaRPr lang="en-GB" sz="600" dirty="0"/>
          </a:p>
          <a:p>
            <a:r>
              <a:rPr lang="en-GB" dirty="0" err="1" smtClean="0"/>
              <a:t>Bindusara</a:t>
            </a:r>
            <a:r>
              <a:rPr lang="en-GB" dirty="0" smtClean="0"/>
              <a:t> campaigns in southern Deccan.</a:t>
            </a:r>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98706" y="1600200"/>
            <a:ext cx="4193774"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300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Rise </a:t>
            </a:r>
            <a:r>
              <a:rPr lang="en-GB" b="1" dirty="0"/>
              <a:t>of </a:t>
            </a:r>
            <a:r>
              <a:rPr lang="en-GB" b="1" dirty="0" err="1" smtClean="0"/>
              <a:t>Ashoka</a:t>
            </a:r>
            <a:endParaRPr lang="en-GB" b="1" dirty="0"/>
          </a:p>
        </p:txBody>
      </p:sp>
      <p:sp>
        <p:nvSpPr>
          <p:cNvPr id="4" name="Content Placeholder 3"/>
          <p:cNvSpPr>
            <a:spLocks noGrp="1"/>
          </p:cNvSpPr>
          <p:nvPr>
            <p:ph sz="half" idx="1"/>
          </p:nvPr>
        </p:nvSpPr>
        <p:spPr>
          <a:xfrm>
            <a:off x="0" y="2132856"/>
            <a:ext cx="4283968" cy="4725144"/>
          </a:xfrm>
        </p:spPr>
        <p:txBody>
          <a:bodyPr>
            <a:normAutofit fontScale="85000" lnSpcReduction="10000"/>
          </a:bodyPr>
          <a:lstStyle/>
          <a:p>
            <a:r>
              <a:rPr lang="en-GB" dirty="0" smtClean="0"/>
              <a:t>After conquest of eastern Indian - state of </a:t>
            </a:r>
            <a:r>
              <a:rPr lang="en-GB" dirty="0" err="1" smtClean="0"/>
              <a:t>Kalinga</a:t>
            </a:r>
            <a:r>
              <a:rPr lang="en-GB" dirty="0" smtClean="0"/>
              <a:t> - in his eight regnal year he forsook all wars of aggression. </a:t>
            </a:r>
          </a:p>
          <a:p>
            <a:endParaRPr lang="en-GB" sz="500" dirty="0"/>
          </a:p>
          <a:p>
            <a:r>
              <a:rPr lang="en-GB" dirty="0" smtClean="0"/>
              <a:t>Converts to a pacifist form of Buddhism and takes a zeal </a:t>
            </a:r>
            <a:r>
              <a:rPr lang="en-GB" dirty="0"/>
              <a:t>for spreading </a:t>
            </a:r>
            <a:r>
              <a:rPr lang="en-GB" i="1" dirty="0" err="1"/>
              <a:t>Dhamma</a:t>
            </a:r>
            <a:r>
              <a:rPr lang="en-GB" dirty="0"/>
              <a:t>/</a:t>
            </a:r>
            <a:r>
              <a:rPr lang="en-GB" i="1" dirty="0"/>
              <a:t>Dharma</a:t>
            </a:r>
            <a:r>
              <a:rPr lang="en-GB" dirty="0"/>
              <a:t> (Buddhist concept of universal </a:t>
            </a:r>
            <a:r>
              <a:rPr lang="en-GB" dirty="0" smtClean="0"/>
              <a:t>law/righteousness).</a:t>
            </a:r>
            <a:endParaRPr lang="en-GB" dirty="0"/>
          </a:p>
          <a:p>
            <a:endParaRPr lang="en-GB" sz="500" dirty="0"/>
          </a:p>
          <a:p>
            <a:r>
              <a:rPr lang="en-GB" dirty="0" smtClean="0"/>
              <a:t>This is expressed in numerous epigraphs across the Indian subcontinent. </a:t>
            </a:r>
          </a:p>
          <a:p>
            <a:endParaRPr lang="en-GB" dirty="0"/>
          </a:p>
        </p:txBody>
      </p:sp>
      <p:pic>
        <p:nvPicPr>
          <p:cNvPr id="205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2204864"/>
            <a:ext cx="4614664" cy="43871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985254"/>
            <a:ext cx="9144000" cy="1046440"/>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600" dirty="0" smtClean="0">
                <a:solidFill>
                  <a:prstClr val="black"/>
                </a:solidFill>
              </a:rPr>
              <a:t>Following </a:t>
            </a:r>
            <a:r>
              <a:rPr lang="en-GB" sz="2600" dirty="0">
                <a:solidFill>
                  <a:prstClr val="black"/>
                </a:solidFill>
              </a:rPr>
              <a:t>death of </a:t>
            </a:r>
            <a:r>
              <a:rPr lang="en-GB" sz="2600" dirty="0" err="1">
                <a:solidFill>
                  <a:prstClr val="black"/>
                </a:solidFill>
              </a:rPr>
              <a:t>Bindusara</a:t>
            </a:r>
            <a:r>
              <a:rPr lang="en-GB" sz="2600" dirty="0">
                <a:solidFill>
                  <a:prstClr val="black"/>
                </a:solidFill>
              </a:rPr>
              <a:t> 273/2 BC struggle for succession.</a:t>
            </a:r>
          </a:p>
          <a:p>
            <a:pPr marL="342900" lvl="0" indent="-342900">
              <a:spcBef>
                <a:spcPct val="20000"/>
              </a:spcBef>
              <a:buFont typeface="Arial" panose="020B0604020202020204" pitchFamily="34" charset="0"/>
              <a:buChar char="•"/>
            </a:pPr>
            <a:endParaRPr lang="en-GB" sz="400" dirty="0" smtClean="0">
              <a:solidFill>
                <a:prstClr val="black"/>
              </a:solidFill>
            </a:endParaRPr>
          </a:p>
          <a:p>
            <a:pPr marL="342900" lvl="0" indent="-342900">
              <a:spcBef>
                <a:spcPct val="20000"/>
              </a:spcBef>
              <a:buFont typeface="Arial" panose="020B0604020202020204" pitchFamily="34" charset="0"/>
              <a:buChar char="•"/>
            </a:pPr>
            <a:r>
              <a:rPr lang="en-GB" sz="2600" dirty="0" err="1" smtClean="0">
                <a:solidFill>
                  <a:prstClr val="black"/>
                </a:solidFill>
              </a:rPr>
              <a:t>Ashoka</a:t>
            </a:r>
            <a:r>
              <a:rPr lang="en-GB" sz="2600" dirty="0" smtClean="0">
                <a:solidFill>
                  <a:prstClr val="black"/>
                </a:solidFill>
              </a:rPr>
              <a:t> </a:t>
            </a:r>
            <a:r>
              <a:rPr lang="en-GB" sz="2600" dirty="0">
                <a:solidFill>
                  <a:prstClr val="black"/>
                </a:solidFill>
              </a:rPr>
              <a:t>succeeds to the throne in 269/8 BC.</a:t>
            </a:r>
          </a:p>
        </p:txBody>
      </p:sp>
    </p:spTree>
    <p:extLst>
      <p:ext uri="{BB962C8B-B14F-4D97-AF65-F5344CB8AC3E}">
        <p14:creationId xmlns:p14="http://schemas.microsoft.com/office/powerpoint/2010/main" val="2303562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sz="half" idx="1"/>
          </p:nvPr>
        </p:nvSpPr>
        <p:spPr>
          <a:xfrm>
            <a:off x="107504" y="1600200"/>
            <a:ext cx="5688632" cy="5257800"/>
          </a:xfrm>
        </p:spPr>
        <p:txBody>
          <a:bodyPr>
            <a:normAutofit fontScale="92500" lnSpcReduction="10000"/>
          </a:bodyPr>
          <a:lstStyle/>
          <a:p>
            <a:r>
              <a:rPr lang="en-GB" altLang="en-US" sz="2600" dirty="0" smtClean="0"/>
              <a:t>The spreading </a:t>
            </a:r>
            <a:r>
              <a:rPr lang="en-GB" altLang="en-US" sz="2600" dirty="0"/>
              <a:t>of </a:t>
            </a:r>
            <a:r>
              <a:rPr lang="en-GB" altLang="en-US" sz="2600" i="1" dirty="0" err="1" smtClean="0"/>
              <a:t>Dhamma</a:t>
            </a:r>
            <a:r>
              <a:rPr lang="en-GB" altLang="en-US" sz="2600" dirty="0" smtClean="0"/>
              <a:t>: </a:t>
            </a:r>
            <a:endParaRPr lang="en-GB" altLang="en-US" sz="800" dirty="0" smtClean="0"/>
          </a:p>
          <a:p>
            <a:pPr marL="0" indent="0">
              <a:buNone/>
            </a:pPr>
            <a:r>
              <a:rPr lang="en-GB" altLang="en-US" sz="2600" dirty="0" smtClean="0"/>
              <a:t>“Except </a:t>
            </a:r>
            <a:r>
              <a:rPr lang="en-GB" altLang="en-US" sz="2600" dirty="0"/>
              <a:t>among the Greeks, there is no land where the religious orders of Brahmans and </a:t>
            </a:r>
            <a:r>
              <a:rPr lang="en-GB" altLang="en-US" sz="2600" i="1" dirty="0" err="1"/>
              <a:t>śramaņas</a:t>
            </a:r>
            <a:r>
              <a:rPr lang="en-GB" altLang="en-US" sz="2600" dirty="0"/>
              <a:t> are not to be found...The Beloved of the Gods considers victory by </a:t>
            </a:r>
            <a:r>
              <a:rPr lang="en-GB" altLang="en-US" sz="2600" i="1" dirty="0" err="1"/>
              <a:t>Dhamma</a:t>
            </a:r>
            <a:r>
              <a:rPr lang="en-GB" altLang="en-US" sz="2600" i="1" dirty="0"/>
              <a:t> </a:t>
            </a:r>
            <a:r>
              <a:rPr lang="en-GB" altLang="en-US" sz="2600" dirty="0"/>
              <a:t>to be the foremost victory. And moreover the Beloved of the Gods has gained this victory on all his frontiers to a distance of six hundred </a:t>
            </a:r>
            <a:r>
              <a:rPr lang="en-GB" altLang="en-US" sz="2600" i="1" dirty="0" err="1"/>
              <a:t>yojanas</a:t>
            </a:r>
            <a:r>
              <a:rPr lang="en-GB" altLang="en-US" sz="2600" i="1" dirty="0"/>
              <a:t> </a:t>
            </a:r>
            <a:r>
              <a:rPr lang="en-GB" altLang="en-US" sz="2600" dirty="0" smtClean="0"/>
              <a:t>[</a:t>
            </a:r>
            <a:r>
              <a:rPr lang="en-GB" altLang="en-US" sz="2600" dirty="0"/>
              <a:t>c. 4,800 </a:t>
            </a:r>
            <a:r>
              <a:rPr lang="en-GB" altLang="en-US" sz="2600" dirty="0" smtClean="0"/>
              <a:t>km], </a:t>
            </a:r>
            <a:r>
              <a:rPr lang="en-GB" altLang="en-US" sz="2600" dirty="0"/>
              <a:t>where the reigns the Greek king named Antiochus, and beyond the realm of that Antiochus [</a:t>
            </a:r>
            <a:r>
              <a:rPr lang="en-GB" altLang="en-US" sz="2600" dirty="0" err="1"/>
              <a:t>Soter</a:t>
            </a:r>
            <a:r>
              <a:rPr lang="en-GB" altLang="en-US" sz="2600" dirty="0"/>
              <a:t>] in the lands of the four kings named Ptolemy [Philadelphus], Antigonus [</a:t>
            </a:r>
            <a:r>
              <a:rPr lang="en-GB" altLang="en-US" sz="2600" dirty="0" err="1"/>
              <a:t>Gontas</a:t>
            </a:r>
            <a:r>
              <a:rPr lang="en-GB" altLang="en-US" sz="2600" dirty="0"/>
              <a:t>], </a:t>
            </a:r>
            <a:r>
              <a:rPr lang="en-GB" altLang="en-US" sz="2600" dirty="0" err="1"/>
              <a:t>Megas</a:t>
            </a:r>
            <a:r>
              <a:rPr lang="en-GB" altLang="en-US" sz="2600" dirty="0"/>
              <a:t> [of Cyrene], and Alexander [of Epirus</a:t>
            </a:r>
            <a:r>
              <a:rPr lang="en-GB" altLang="en-US" sz="2600" dirty="0" smtClean="0"/>
              <a:t>]…” - see </a:t>
            </a:r>
            <a:r>
              <a:rPr lang="en-GB" altLang="en-US" sz="2600" dirty="0" err="1" smtClean="0"/>
              <a:t>Thapar</a:t>
            </a:r>
            <a:r>
              <a:rPr lang="en-GB" altLang="en-US" sz="2600" dirty="0" smtClean="0"/>
              <a:t> (2012).</a:t>
            </a:r>
            <a:endParaRPr lang="en-GB" altLang="en-US" sz="2600" dirty="0"/>
          </a:p>
        </p:txBody>
      </p:sp>
      <p:sp>
        <p:nvSpPr>
          <p:cNvPr id="13317" name="Rectangle 5"/>
          <p:cNvSpPr>
            <a:spLocks noChangeArrowheads="1"/>
          </p:cNvSpPr>
          <p:nvPr/>
        </p:nvSpPr>
        <p:spPr bwMode="auto">
          <a:xfrm>
            <a:off x="467544" y="188640"/>
            <a:ext cx="8435156" cy="1152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r>
              <a:rPr lang="en-GB" altLang="en-US" sz="3600" b="1" dirty="0" err="1" smtClean="0">
                <a:solidFill>
                  <a:schemeClr val="tx1"/>
                </a:solidFill>
              </a:rPr>
              <a:t>Ashoka’s</a:t>
            </a:r>
            <a:r>
              <a:rPr lang="en-GB" altLang="en-US" sz="3600" b="1" dirty="0" smtClean="0">
                <a:solidFill>
                  <a:schemeClr val="tx1"/>
                </a:solidFill>
              </a:rPr>
              <a:t> </a:t>
            </a:r>
            <a:r>
              <a:rPr lang="en-GB" altLang="en-US" sz="3600" b="1" dirty="0">
                <a:solidFill>
                  <a:schemeClr val="tx1"/>
                </a:solidFill>
              </a:rPr>
              <a:t>Thirteenth Major Rock Edict</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868144" y="1556792"/>
            <a:ext cx="3034556"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801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229600" cy="1340768"/>
          </a:xfrm>
        </p:spPr>
        <p:txBody>
          <a:bodyPr/>
          <a:lstStyle/>
          <a:p>
            <a:r>
              <a:rPr lang="en-GB" altLang="en-US" sz="4000" b="1" dirty="0"/>
              <a:t>The Second Major Rock Edict</a:t>
            </a:r>
          </a:p>
        </p:txBody>
      </p:sp>
      <p:sp>
        <p:nvSpPr>
          <p:cNvPr id="14339" name="Rectangle 3"/>
          <p:cNvSpPr>
            <a:spLocks noGrp="1" noChangeArrowheads="1"/>
          </p:cNvSpPr>
          <p:nvPr>
            <p:ph type="body" idx="1"/>
          </p:nvPr>
        </p:nvSpPr>
        <p:spPr>
          <a:xfrm>
            <a:off x="107504" y="1124744"/>
            <a:ext cx="8928992" cy="5733256"/>
          </a:xfrm>
        </p:spPr>
        <p:txBody>
          <a:bodyPr>
            <a:normAutofit fontScale="92500" lnSpcReduction="20000"/>
          </a:bodyPr>
          <a:lstStyle/>
          <a:p>
            <a:pPr marL="0" indent="0">
              <a:lnSpc>
                <a:spcPct val="90000"/>
              </a:lnSpc>
              <a:buNone/>
            </a:pPr>
            <a:r>
              <a:rPr lang="en-GB" altLang="en-US" dirty="0" smtClean="0"/>
              <a:t>“Everywhere </a:t>
            </a:r>
            <a:r>
              <a:rPr lang="en-GB" altLang="en-US" dirty="0"/>
              <a:t>in the Empire of the Beloved of the Gods, the King </a:t>
            </a:r>
            <a:r>
              <a:rPr lang="en-GB" altLang="en-US" dirty="0" err="1"/>
              <a:t>Piyadassi</a:t>
            </a:r>
            <a:r>
              <a:rPr lang="en-GB" altLang="en-US" dirty="0"/>
              <a:t> [</a:t>
            </a:r>
            <a:r>
              <a:rPr lang="en-GB" altLang="en-US" dirty="0" err="1" smtClean="0"/>
              <a:t>Ashoka</a:t>
            </a:r>
            <a:r>
              <a:rPr lang="en-GB" altLang="en-US" dirty="0"/>
              <a:t>], and even in the lands on its frontiers…..and as far as Ceylon [Sri Lanka], and of the Greek king named Antiochus and of those kings who are neighbours of that Antiochus, everywhere medical services of the Beloved of the Gods, the King </a:t>
            </a:r>
            <a:r>
              <a:rPr lang="en-GB" altLang="en-US" dirty="0" err="1"/>
              <a:t>Piyadassi</a:t>
            </a:r>
            <a:r>
              <a:rPr lang="en-GB" altLang="en-US" dirty="0"/>
              <a:t>, have been provided. These consist of the medical care of man and the care of animals. Medical herbs whether useful to man or to beast, have been brought and planted wherever they did not </a:t>
            </a:r>
            <a:r>
              <a:rPr lang="en-GB" altLang="en-US" dirty="0" smtClean="0"/>
              <a:t>grow</a:t>
            </a:r>
            <a:r>
              <a:rPr lang="en-GB" altLang="en-US" dirty="0"/>
              <a:t>…” </a:t>
            </a:r>
            <a:r>
              <a:rPr lang="en-GB" altLang="en-US" dirty="0" smtClean="0"/>
              <a:t>- see </a:t>
            </a:r>
            <a:r>
              <a:rPr lang="en-GB" altLang="en-US" dirty="0" err="1"/>
              <a:t>Thapar</a:t>
            </a:r>
            <a:r>
              <a:rPr lang="en-GB" altLang="en-US" dirty="0"/>
              <a:t> </a:t>
            </a:r>
            <a:r>
              <a:rPr lang="en-GB" altLang="en-US" dirty="0" smtClean="0"/>
              <a:t>(2012).</a:t>
            </a:r>
          </a:p>
          <a:p>
            <a:pPr marL="0" indent="0">
              <a:lnSpc>
                <a:spcPct val="90000"/>
              </a:lnSpc>
              <a:buNone/>
            </a:pPr>
            <a:endParaRPr lang="en-GB" altLang="en-US" sz="500" dirty="0" smtClean="0"/>
          </a:p>
          <a:p>
            <a:pPr>
              <a:lnSpc>
                <a:spcPct val="90000"/>
              </a:lnSpc>
            </a:pPr>
            <a:r>
              <a:rPr lang="en-GB" altLang="en-US" i="1" dirty="0" err="1" smtClean="0"/>
              <a:t>Mahavamsa</a:t>
            </a:r>
            <a:r>
              <a:rPr lang="en-GB" altLang="en-US" dirty="0" smtClean="0"/>
              <a:t> – Third Buddhist Council (c.250 BCs</a:t>
            </a:r>
            <a:r>
              <a:rPr lang="en-GB" altLang="en-US" dirty="0"/>
              <a:t>) – mission of </a:t>
            </a:r>
            <a:r>
              <a:rPr lang="en-GB" altLang="en-US" dirty="0" err="1" smtClean="0"/>
              <a:t>Maharakkhita</a:t>
            </a:r>
            <a:r>
              <a:rPr lang="en-GB" altLang="en-US" dirty="0" smtClean="0"/>
              <a:t> to the land of the </a:t>
            </a:r>
            <a:r>
              <a:rPr lang="en-GB" altLang="en-US" dirty="0" err="1" smtClean="0"/>
              <a:t>Yonas</a:t>
            </a:r>
            <a:r>
              <a:rPr lang="en-GB" altLang="en-US" dirty="0" smtClean="0"/>
              <a:t>.</a:t>
            </a:r>
          </a:p>
          <a:p>
            <a:pPr>
              <a:lnSpc>
                <a:spcPct val="90000"/>
              </a:lnSpc>
            </a:pPr>
            <a:endParaRPr lang="en-GB" altLang="en-US" sz="500" dirty="0"/>
          </a:p>
          <a:p>
            <a:pPr>
              <a:lnSpc>
                <a:spcPct val="90000"/>
              </a:lnSpc>
            </a:pPr>
            <a:r>
              <a:rPr lang="en-GB" altLang="en-US" dirty="0" err="1" smtClean="0"/>
              <a:t>Tarantha</a:t>
            </a:r>
            <a:r>
              <a:rPr lang="en-GB" altLang="en-US" dirty="0" smtClean="0"/>
              <a:t> </a:t>
            </a:r>
            <a:r>
              <a:rPr lang="en-GB" altLang="en-US" i="1" dirty="0"/>
              <a:t>History of Buddhism in India </a:t>
            </a:r>
            <a:r>
              <a:rPr lang="en-GB" altLang="en-US" dirty="0"/>
              <a:t>(1608</a:t>
            </a:r>
            <a:r>
              <a:rPr lang="en-GB" altLang="en-US" dirty="0" smtClean="0"/>
              <a:t>). </a:t>
            </a:r>
          </a:p>
          <a:p>
            <a:pPr>
              <a:lnSpc>
                <a:spcPct val="90000"/>
              </a:lnSpc>
            </a:pPr>
            <a:endParaRPr lang="en-GB" altLang="en-US" sz="500" dirty="0"/>
          </a:p>
          <a:p>
            <a:pPr>
              <a:lnSpc>
                <a:spcPct val="90000"/>
              </a:lnSpc>
            </a:pPr>
            <a:r>
              <a:rPr lang="en-GB" altLang="en-US" dirty="0"/>
              <a:t>Song Yun (518-521) and </a:t>
            </a:r>
            <a:r>
              <a:rPr lang="en-GB" altLang="en-US" dirty="0" err="1"/>
              <a:t>Hsuan-tsang</a:t>
            </a:r>
            <a:r>
              <a:rPr lang="en-GB" altLang="en-US" dirty="0"/>
              <a:t> / </a:t>
            </a:r>
            <a:r>
              <a:rPr lang="en-GB" altLang="en-US" dirty="0" err="1"/>
              <a:t>Xuanzang</a:t>
            </a:r>
            <a:r>
              <a:rPr lang="en-GB" altLang="en-US" dirty="0"/>
              <a:t> (629-645</a:t>
            </a:r>
            <a:r>
              <a:rPr lang="en-GB" altLang="en-US" dirty="0" smtClean="0"/>
              <a:t>).</a:t>
            </a:r>
            <a:endParaRPr lang="en-GB" altLang="en-US" dirty="0"/>
          </a:p>
          <a:p>
            <a:pPr marL="0" indent="0">
              <a:lnSpc>
                <a:spcPct val="90000"/>
              </a:lnSpc>
              <a:buNone/>
            </a:pPr>
            <a:endParaRPr lang="en-GB" altLang="en-US" sz="2000" dirty="0"/>
          </a:p>
        </p:txBody>
      </p:sp>
    </p:spTree>
    <p:extLst>
      <p:ext uri="{BB962C8B-B14F-4D97-AF65-F5344CB8AC3E}">
        <p14:creationId xmlns:p14="http://schemas.microsoft.com/office/powerpoint/2010/main" val="3334988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116632"/>
            <a:ext cx="8229600" cy="1152128"/>
          </a:xfrm>
        </p:spPr>
        <p:txBody>
          <a:bodyPr>
            <a:noAutofit/>
          </a:bodyPr>
          <a:lstStyle/>
          <a:p>
            <a:r>
              <a:rPr lang="en-GB" altLang="en-US" sz="4000" b="1" dirty="0" smtClean="0"/>
              <a:t>Greeks </a:t>
            </a:r>
            <a:r>
              <a:rPr lang="en-GB" altLang="en-US" sz="4000" b="1" dirty="0"/>
              <a:t>within </a:t>
            </a:r>
            <a:r>
              <a:rPr lang="en-GB" altLang="en-US" sz="4000" b="1" dirty="0" err="1" smtClean="0"/>
              <a:t>Ashoka’s</a:t>
            </a:r>
            <a:r>
              <a:rPr lang="en-GB" altLang="en-US" sz="4000" b="1" dirty="0" smtClean="0"/>
              <a:t> </a:t>
            </a:r>
            <a:r>
              <a:rPr lang="en-GB" altLang="en-US" sz="4000" b="1" dirty="0"/>
              <a:t>Empire</a:t>
            </a:r>
          </a:p>
        </p:txBody>
      </p:sp>
      <p:sp>
        <p:nvSpPr>
          <p:cNvPr id="15363" name="Rectangle 3"/>
          <p:cNvSpPr>
            <a:spLocks noGrp="1" noChangeArrowheads="1"/>
          </p:cNvSpPr>
          <p:nvPr>
            <p:ph type="body" idx="1"/>
          </p:nvPr>
        </p:nvSpPr>
        <p:spPr>
          <a:xfrm>
            <a:off x="107504" y="1340768"/>
            <a:ext cx="9036496" cy="2943064"/>
          </a:xfrm>
        </p:spPr>
        <p:txBody>
          <a:bodyPr>
            <a:normAutofit fontScale="85000" lnSpcReduction="10000"/>
          </a:bodyPr>
          <a:lstStyle/>
          <a:p>
            <a:pPr marL="0" indent="0">
              <a:buNone/>
            </a:pPr>
            <a:r>
              <a:rPr lang="en-GB" altLang="en-US" b="1" dirty="0" smtClean="0"/>
              <a:t>Thirteenth Major Rock Edict</a:t>
            </a:r>
            <a:r>
              <a:rPr lang="en-GB" altLang="en-US" dirty="0" smtClean="0"/>
              <a:t>: “Likewise </a:t>
            </a:r>
            <a:r>
              <a:rPr lang="en-GB" altLang="en-US" dirty="0"/>
              <a:t>here in the imperial territories among the Greeks and the </a:t>
            </a:r>
            <a:r>
              <a:rPr lang="en-GB" altLang="en-US" dirty="0" err="1"/>
              <a:t>Kambojas</a:t>
            </a:r>
            <a:r>
              <a:rPr lang="en-GB" altLang="en-US" dirty="0"/>
              <a:t> [Indo-Iranians</a:t>
            </a:r>
            <a:r>
              <a:rPr lang="en-GB" altLang="en-US" dirty="0" smtClean="0"/>
              <a:t>]… everywhere </a:t>
            </a:r>
            <a:r>
              <a:rPr lang="en-GB" altLang="en-US" dirty="0"/>
              <a:t>the people follow the Beloved of the Gods’ instructions in </a:t>
            </a:r>
            <a:r>
              <a:rPr lang="en-GB" altLang="en-US" i="1" dirty="0" err="1"/>
              <a:t>Dhamma</a:t>
            </a:r>
            <a:r>
              <a:rPr lang="en-GB" altLang="en-US" dirty="0" smtClean="0"/>
              <a:t>.” See </a:t>
            </a:r>
            <a:r>
              <a:rPr lang="en-GB" altLang="en-US" dirty="0" err="1" smtClean="0"/>
              <a:t>Thapar</a:t>
            </a:r>
            <a:r>
              <a:rPr lang="en-GB" altLang="en-US" dirty="0" smtClean="0"/>
              <a:t> (2012).</a:t>
            </a:r>
            <a:endParaRPr lang="en-GB" altLang="en-US" sz="1400" dirty="0"/>
          </a:p>
          <a:p>
            <a:endParaRPr lang="en-GB" altLang="en-US" sz="500" dirty="0"/>
          </a:p>
          <a:p>
            <a:r>
              <a:rPr lang="en-GB" altLang="en-US" dirty="0"/>
              <a:t>Descendants of Ionian Colonists </a:t>
            </a:r>
            <a:r>
              <a:rPr lang="en-GB" altLang="en-US" dirty="0" smtClean="0"/>
              <a:t>(Persian </a:t>
            </a:r>
            <a:r>
              <a:rPr lang="en-GB" altLang="en-US" i="1" dirty="0" err="1"/>
              <a:t>Yauna</a:t>
            </a:r>
            <a:r>
              <a:rPr lang="en-GB" altLang="en-US" i="1" dirty="0"/>
              <a:t> </a:t>
            </a:r>
            <a:r>
              <a:rPr lang="en-GB" altLang="en-US" dirty="0"/>
              <a:t>– Prakrit </a:t>
            </a:r>
            <a:r>
              <a:rPr lang="en-GB" altLang="en-US" i="1" dirty="0" err="1"/>
              <a:t>Yona</a:t>
            </a:r>
            <a:r>
              <a:rPr lang="en-GB" altLang="en-US" i="1" dirty="0"/>
              <a:t> </a:t>
            </a:r>
            <a:r>
              <a:rPr lang="en-GB" altLang="en-US" dirty="0"/>
              <a:t>– </a:t>
            </a:r>
            <a:r>
              <a:rPr lang="en-GB" altLang="en-US" dirty="0" smtClean="0"/>
              <a:t>Sanskrit </a:t>
            </a:r>
            <a:r>
              <a:rPr lang="en-GB" altLang="en-US" i="1" dirty="0" err="1" smtClean="0"/>
              <a:t>Yavana</a:t>
            </a:r>
            <a:r>
              <a:rPr lang="en-GB" altLang="en-US" dirty="0" smtClean="0"/>
              <a:t>). Also </a:t>
            </a:r>
            <a:r>
              <a:rPr lang="en-GB" altLang="en-US" dirty="0"/>
              <a:t>those settled by Alexander.</a:t>
            </a:r>
          </a:p>
        </p:txBody>
      </p:sp>
      <p:sp>
        <p:nvSpPr>
          <p:cNvPr id="4" name="Rectangle 3"/>
          <p:cNvSpPr txBox="1">
            <a:spLocks noChangeArrowheads="1"/>
          </p:cNvSpPr>
          <p:nvPr/>
        </p:nvSpPr>
        <p:spPr>
          <a:xfrm>
            <a:off x="107504" y="4149080"/>
            <a:ext cx="6624736" cy="270892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b="1" dirty="0" smtClean="0"/>
              <a:t>Fifth Major Rock Edict</a:t>
            </a:r>
            <a:r>
              <a:rPr lang="en-GB" altLang="en-US" dirty="0" smtClean="0"/>
              <a:t>: “In the past there were no officers of </a:t>
            </a:r>
            <a:r>
              <a:rPr lang="en-GB" altLang="en-US" i="1" dirty="0" err="1" smtClean="0"/>
              <a:t>Dhamma</a:t>
            </a:r>
            <a:r>
              <a:rPr lang="en-GB" altLang="en-US" dirty="0" smtClean="0"/>
              <a:t>. It was I who first appointed them, when I had been consecrated for thirteen years. They are busy in all sects, establishing </a:t>
            </a:r>
            <a:r>
              <a:rPr lang="en-GB" altLang="en-US" i="1" dirty="0" err="1" smtClean="0"/>
              <a:t>Dhamma</a:t>
            </a:r>
            <a:r>
              <a:rPr lang="en-GB" altLang="en-US" dirty="0" smtClean="0"/>
              <a:t>, increasing </a:t>
            </a:r>
            <a:r>
              <a:rPr lang="en-GB" altLang="en-US" i="1" dirty="0" err="1" smtClean="0"/>
              <a:t>Dhamma</a:t>
            </a:r>
            <a:r>
              <a:rPr lang="en-GB" altLang="en-US" dirty="0" smtClean="0"/>
              <a:t>, and attending to the welfare and happiness of those who are devoted to </a:t>
            </a:r>
            <a:r>
              <a:rPr lang="en-GB" altLang="en-US" i="1" dirty="0" err="1" smtClean="0"/>
              <a:t>Dhamma</a:t>
            </a:r>
            <a:r>
              <a:rPr lang="en-GB" altLang="en-US" i="1" dirty="0" smtClean="0"/>
              <a:t>, </a:t>
            </a:r>
            <a:r>
              <a:rPr lang="en-GB" altLang="en-US" dirty="0" smtClean="0"/>
              <a:t>among the Greeks, the </a:t>
            </a:r>
            <a:r>
              <a:rPr lang="en-GB" altLang="en-US" dirty="0" err="1" smtClean="0"/>
              <a:t>Kambojas</a:t>
            </a:r>
            <a:r>
              <a:rPr lang="en-GB" altLang="en-US" dirty="0" smtClean="0"/>
              <a:t>….” - See </a:t>
            </a:r>
            <a:r>
              <a:rPr lang="en-GB" altLang="en-US" dirty="0" err="1" smtClean="0"/>
              <a:t>Thapar</a:t>
            </a:r>
            <a:r>
              <a:rPr lang="en-GB" altLang="en-US" dirty="0" smtClean="0"/>
              <a:t> (2012).</a:t>
            </a:r>
            <a:endParaRPr lang="en-GB" altLang="en-US" sz="14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4107"/>
          <a:stretch/>
        </p:blipFill>
        <p:spPr bwMode="auto">
          <a:xfrm>
            <a:off x="6732240" y="4149080"/>
            <a:ext cx="2183250" cy="2474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167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16632"/>
            <a:ext cx="8229600" cy="1296144"/>
          </a:xfrm>
        </p:spPr>
        <p:txBody>
          <a:bodyPr>
            <a:noAutofit/>
          </a:bodyPr>
          <a:lstStyle/>
          <a:p>
            <a:r>
              <a:rPr lang="en-GB" altLang="en-US" sz="4000" b="1" dirty="0"/>
              <a:t>Bilingual Greek and Aramaic inscription at Kandahar </a:t>
            </a:r>
          </a:p>
        </p:txBody>
      </p:sp>
      <p:sp>
        <p:nvSpPr>
          <p:cNvPr id="17411" name="Rectangle 3"/>
          <p:cNvSpPr>
            <a:spLocks noGrp="1" noChangeArrowheads="1"/>
          </p:cNvSpPr>
          <p:nvPr>
            <p:ph sz="half" idx="1"/>
          </p:nvPr>
        </p:nvSpPr>
        <p:spPr>
          <a:xfrm>
            <a:off x="107503" y="3140968"/>
            <a:ext cx="4808445" cy="3707970"/>
          </a:xfrm>
        </p:spPr>
        <p:txBody>
          <a:bodyPr>
            <a:normAutofit lnSpcReduction="10000"/>
          </a:bodyPr>
          <a:lstStyle/>
          <a:p>
            <a:pPr marL="0" indent="0">
              <a:buNone/>
            </a:pPr>
            <a:r>
              <a:rPr lang="en-GB" altLang="en-US" dirty="0" smtClean="0"/>
              <a:t>“Ten </a:t>
            </a:r>
            <a:r>
              <a:rPr lang="en-GB" altLang="en-US" dirty="0"/>
              <a:t>years being complete, our lord the king </a:t>
            </a:r>
            <a:r>
              <a:rPr lang="en-GB" altLang="en-US" dirty="0" err="1"/>
              <a:t>Piyadassi</a:t>
            </a:r>
            <a:r>
              <a:rPr lang="en-GB" altLang="en-US" dirty="0"/>
              <a:t>, showed piety [</a:t>
            </a:r>
            <a:r>
              <a:rPr lang="en-GB" altLang="en-US" i="1" dirty="0" err="1"/>
              <a:t>Dhamma</a:t>
            </a:r>
            <a:r>
              <a:rPr lang="en-GB" altLang="en-US" dirty="0"/>
              <a:t>] to men….. And the king refrains from [eating] living beings, and indeed other men and whosoever [were] the king’s huntsmen and fishermen have ceased from hunting</a:t>
            </a:r>
            <a:r>
              <a:rPr lang="en-GB" altLang="en-US" dirty="0" smtClean="0"/>
              <a:t>….” – see Basham </a:t>
            </a:r>
            <a:r>
              <a:rPr lang="en-GB" altLang="en-US" dirty="0"/>
              <a:t>(1958).</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2348880"/>
            <a:ext cx="379007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691807"/>
            <a:ext cx="2448272" cy="1377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2453"/>
          <a:stretch/>
        </p:blipFill>
        <p:spPr bwMode="auto">
          <a:xfrm>
            <a:off x="2797812" y="1642374"/>
            <a:ext cx="2134228" cy="1465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023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Religious Syncretism</a:t>
            </a:r>
            <a:endParaRPr lang="en-GB" b="1" dirty="0"/>
          </a:p>
        </p:txBody>
      </p:sp>
      <p:sp>
        <p:nvSpPr>
          <p:cNvPr id="18435" name="Rectangle 3"/>
          <p:cNvSpPr>
            <a:spLocks noGrp="1" noChangeArrowheads="1"/>
          </p:cNvSpPr>
          <p:nvPr>
            <p:ph idx="1"/>
          </p:nvPr>
        </p:nvSpPr>
        <p:spPr>
          <a:xfrm>
            <a:off x="457200" y="1600200"/>
            <a:ext cx="8229600" cy="4997152"/>
          </a:xfrm>
        </p:spPr>
        <p:txBody>
          <a:bodyPr>
            <a:normAutofit/>
          </a:bodyPr>
          <a:lstStyle/>
          <a:p>
            <a:r>
              <a:rPr lang="en-GB" altLang="en-US" dirty="0"/>
              <a:t>Alexandria-of-the-Caucasus/ </a:t>
            </a:r>
            <a:r>
              <a:rPr lang="en-GB" altLang="en-US" i="1" dirty="0" err="1"/>
              <a:t>Alasandra</a:t>
            </a:r>
            <a:r>
              <a:rPr lang="en-GB" altLang="en-US" dirty="0"/>
              <a:t>-</a:t>
            </a:r>
            <a:r>
              <a:rPr lang="en-GB" altLang="en-US" i="1" dirty="0"/>
              <a:t>of</a:t>
            </a:r>
            <a:r>
              <a:rPr lang="en-GB" altLang="en-US" dirty="0"/>
              <a:t>-</a:t>
            </a:r>
            <a:r>
              <a:rPr lang="en-GB" altLang="en-US" i="1" dirty="0"/>
              <a:t>the</a:t>
            </a:r>
            <a:r>
              <a:rPr lang="en-GB" altLang="en-US" dirty="0"/>
              <a:t>-</a:t>
            </a:r>
            <a:r>
              <a:rPr lang="en-GB" altLang="en-US" i="1" dirty="0" err="1"/>
              <a:t>Yonas</a:t>
            </a:r>
            <a:r>
              <a:rPr lang="en-GB" altLang="en-US" dirty="0"/>
              <a:t> (modern </a:t>
            </a:r>
            <a:r>
              <a:rPr lang="en-GB" altLang="en-US" dirty="0" err="1"/>
              <a:t>Bagram</a:t>
            </a:r>
            <a:r>
              <a:rPr lang="en-GB" altLang="en-US" dirty="0" smtClean="0"/>
              <a:t>)? </a:t>
            </a:r>
            <a:endParaRPr lang="en-GB" altLang="en-US" dirty="0"/>
          </a:p>
          <a:p>
            <a:endParaRPr lang="en-GB" altLang="en-US" sz="1000" dirty="0" smtClean="0"/>
          </a:p>
          <a:p>
            <a:r>
              <a:rPr lang="en-GB" altLang="en-US" dirty="0" smtClean="0"/>
              <a:t>Popularity </a:t>
            </a:r>
            <a:r>
              <a:rPr lang="en-GB" altLang="en-US" dirty="0"/>
              <a:t>of Buddhism Vs </a:t>
            </a:r>
            <a:r>
              <a:rPr lang="en-GB" altLang="en-US" dirty="0" smtClean="0"/>
              <a:t>early Brahmanism</a:t>
            </a:r>
          </a:p>
          <a:p>
            <a:endParaRPr lang="en-GB" altLang="en-US" sz="1000" dirty="0"/>
          </a:p>
          <a:p>
            <a:r>
              <a:rPr lang="en-GB" altLang="en-US" dirty="0" err="1"/>
              <a:t>Brahminical</a:t>
            </a:r>
            <a:r>
              <a:rPr lang="en-GB" altLang="en-US" dirty="0"/>
              <a:t> Hinduism – The caste System</a:t>
            </a:r>
          </a:p>
          <a:p>
            <a:pPr>
              <a:buFontTx/>
              <a:buNone/>
            </a:pPr>
            <a:r>
              <a:rPr lang="en-GB" altLang="en-US" sz="2400" dirty="0"/>
              <a:t>  - </a:t>
            </a:r>
            <a:r>
              <a:rPr lang="en-GB" altLang="en-US" sz="2400" dirty="0" smtClean="0"/>
              <a:t>Brahmans </a:t>
            </a:r>
            <a:r>
              <a:rPr lang="en-GB" altLang="en-US" sz="2400" dirty="0"/>
              <a:t>(priests). </a:t>
            </a:r>
          </a:p>
          <a:p>
            <a:pPr>
              <a:buFontTx/>
              <a:buNone/>
            </a:pPr>
            <a:r>
              <a:rPr lang="en-GB" altLang="en-US" sz="2400" dirty="0"/>
              <a:t>  - </a:t>
            </a:r>
            <a:r>
              <a:rPr lang="en-GB" altLang="en-US" sz="2400" dirty="0" err="1"/>
              <a:t>Ksatriyas</a:t>
            </a:r>
            <a:r>
              <a:rPr lang="en-GB" altLang="en-US" sz="2400" dirty="0"/>
              <a:t> (warriors and rulers). </a:t>
            </a:r>
          </a:p>
          <a:p>
            <a:pPr>
              <a:buFontTx/>
              <a:buNone/>
            </a:pPr>
            <a:r>
              <a:rPr lang="en-GB" altLang="en-US" sz="2400" dirty="0"/>
              <a:t>  - </a:t>
            </a:r>
            <a:r>
              <a:rPr lang="en-GB" altLang="en-US" sz="2400" dirty="0" err="1"/>
              <a:t>Vaishyas</a:t>
            </a:r>
            <a:r>
              <a:rPr lang="en-GB" altLang="en-US" sz="2400" dirty="0"/>
              <a:t> (farmers/merchants/artisans).</a:t>
            </a:r>
          </a:p>
          <a:p>
            <a:pPr>
              <a:buFontTx/>
              <a:buNone/>
            </a:pPr>
            <a:r>
              <a:rPr lang="en-GB" altLang="en-US" sz="2400" dirty="0"/>
              <a:t>  - </a:t>
            </a:r>
            <a:r>
              <a:rPr lang="en-GB" altLang="en-US" sz="2400" dirty="0" err="1"/>
              <a:t>Shudras</a:t>
            </a:r>
            <a:r>
              <a:rPr lang="en-GB" altLang="en-US" sz="2400" dirty="0"/>
              <a:t> (labourers). </a:t>
            </a:r>
          </a:p>
          <a:p>
            <a:pPr>
              <a:buFontTx/>
              <a:buNone/>
            </a:pPr>
            <a:r>
              <a:rPr lang="en-GB" altLang="en-US" sz="2400" dirty="0"/>
              <a:t>  - Untouchables (polluted labourers).</a:t>
            </a:r>
          </a:p>
        </p:txBody>
      </p:sp>
    </p:spTree>
    <p:extLst>
      <p:ext uri="{BB962C8B-B14F-4D97-AF65-F5344CB8AC3E}">
        <p14:creationId xmlns:p14="http://schemas.microsoft.com/office/powerpoint/2010/main" val="2966706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Later </a:t>
            </a:r>
            <a:r>
              <a:rPr lang="en-GB" b="1" dirty="0" err="1" smtClean="0"/>
              <a:t>Mauryas</a:t>
            </a:r>
            <a:endParaRPr lang="en-GB" b="1" dirty="0"/>
          </a:p>
        </p:txBody>
      </p:sp>
      <p:sp>
        <p:nvSpPr>
          <p:cNvPr id="3" name="Content Placeholder 2"/>
          <p:cNvSpPr>
            <a:spLocks noGrp="1"/>
          </p:cNvSpPr>
          <p:nvPr>
            <p:ph idx="1"/>
          </p:nvPr>
        </p:nvSpPr>
        <p:spPr>
          <a:xfrm>
            <a:off x="251520" y="1600200"/>
            <a:ext cx="8640960" cy="5141168"/>
          </a:xfrm>
        </p:spPr>
        <p:txBody>
          <a:bodyPr>
            <a:normAutofit fontScale="92500"/>
          </a:bodyPr>
          <a:lstStyle/>
          <a:p>
            <a:r>
              <a:rPr lang="en-GB" dirty="0" smtClean="0"/>
              <a:t>Death of </a:t>
            </a:r>
            <a:r>
              <a:rPr lang="en-GB" dirty="0" err="1" smtClean="0"/>
              <a:t>Ashoka</a:t>
            </a:r>
            <a:r>
              <a:rPr lang="en-GB" dirty="0" smtClean="0"/>
              <a:t> around 233-32 BC followed by succession of weaker kings.</a:t>
            </a:r>
          </a:p>
          <a:p>
            <a:endParaRPr lang="en-GB" sz="1000" dirty="0"/>
          </a:p>
          <a:p>
            <a:r>
              <a:rPr lang="en-GB" dirty="0" smtClean="0"/>
              <a:t>Partition of Empire into Eastern and Western parts under </a:t>
            </a:r>
            <a:r>
              <a:rPr lang="en-GB" dirty="0" err="1" smtClean="0"/>
              <a:t>Kun</a:t>
            </a:r>
            <a:r>
              <a:rPr lang="en-GB" dirty="0" err="1" smtClean="0">
                <a:cs typeface="Times New Roman"/>
              </a:rPr>
              <a:t>āla</a:t>
            </a:r>
            <a:r>
              <a:rPr lang="en-GB" dirty="0" smtClean="0">
                <a:cs typeface="Times New Roman"/>
              </a:rPr>
              <a:t> </a:t>
            </a:r>
            <a:r>
              <a:rPr lang="en-GB" dirty="0" smtClean="0"/>
              <a:t>and </a:t>
            </a:r>
            <a:r>
              <a:rPr lang="en-GB" dirty="0" err="1" smtClean="0"/>
              <a:t>Da</a:t>
            </a:r>
            <a:r>
              <a:rPr lang="en-GB" dirty="0" err="1" smtClean="0">
                <a:cs typeface="Times New Roman"/>
              </a:rPr>
              <a:t>śartha</a:t>
            </a:r>
            <a:r>
              <a:rPr lang="en-GB" dirty="0" smtClean="0">
                <a:cs typeface="Times New Roman"/>
              </a:rPr>
              <a:t>. </a:t>
            </a:r>
          </a:p>
          <a:p>
            <a:endParaRPr lang="en-GB" sz="1000" dirty="0">
              <a:cs typeface="Times New Roman"/>
            </a:endParaRPr>
          </a:p>
          <a:p>
            <a:r>
              <a:rPr lang="en-GB" dirty="0" smtClean="0">
                <a:cs typeface="Times New Roman"/>
              </a:rPr>
              <a:t>Alienation of the Brahmans? - </a:t>
            </a:r>
            <a:r>
              <a:rPr lang="en-GB" i="1" dirty="0" err="1" smtClean="0"/>
              <a:t>dhamma-mahāmattas</a:t>
            </a:r>
            <a:r>
              <a:rPr lang="en-GB" dirty="0" smtClean="0"/>
              <a:t>? </a:t>
            </a:r>
            <a:r>
              <a:rPr lang="en-GB" i="1" dirty="0" err="1"/>
              <a:t>g</a:t>
            </a:r>
            <a:r>
              <a:rPr lang="en-GB" i="1" dirty="0" err="1" smtClean="0"/>
              <a:t>opas</a:t>
            </a:r>
            <a:r>
              <a:rPr lang="en-GB" dirty="0" smtClean="0"/>
              <a:t>? – </a:t>
            </a:r>
            <a:r>
              <a:rPr lang="en-GB" dirty="0" err="1" smtClean="0"/>
              <a:t>Ashokan</a:t>
            </a:r>
            <a:r>
              <a:rPr lang="en-GB" dirty="0" smtClean="0"/>
              <a:t> policy of non-violence?</a:t>
            </a:r>
          </a:p>
          <a:p>
            <a:endParaRPr lang="en-GB" sz="1000" dirty="0"/>
          </a:p>
          <a:p>
            <a:r>
              <a:rPr lang="en-GB" dirty="0" smtClean="0"/>
              <a:t>Assassination of last king </a:t>
            </a:r>
            <a:r>
              <a:rPr lang="en-GB" dirty="0" err="1" smtClean="0"/>
              <a:t>B</a:t>
            </a:r>
            <a:r>
              <a:rPr lang="en-GB" dirty="0" err="1" smtClean="0">
                <a:cs typeface="Times New Roman"/>
              </a:rPr>
              <a:t>ṛhadratha</a:t>
            </a:r>
            <a:r>
              <a:rPr lang="en-GB" dirty="0" smtClean="0">
                <a:cs typeface="Times New Roman"/>
              </a:rPr>
              <a:t> by </a:t>
            </a:r>
            <a:r>
              <a:rPr lang="en-GB" dirty="0" err="1" smtClean="0">
                <a:cs typeface="Times New Roman"/>
              </a:rPr>
              <a:t>Puṣyamitra</a:t>
            </a:r>
            <a:r>
              <a:rPr lang="en-GB" dirty="0">
                <a:cs typeface="Times New Roman"/>
              </a:rPr>
              <a:t> </a:t>
            </a:r>
            <a:r>
              <a:rPr lang="en-GB" dirty="0" smtClean="0">
                <a:cs typeface="Times New Roman"/>
              </a:rPr>
              <a:t>– establishment of the Sunga dynasty.</a:t>
            </a:r>
            <a:endParaRPr lang="en-GB" dirty="0"/>
          </a:p>
        </p:txBody>
      </p:sp>
    </p:spTree>
    <p:extLst>
      <p:ext uri="{BB962C8B-B14F-4D97-AF65-F5344CB8AC3E}">
        <p14:creationId xmlns:p14="http://schemas.microsoft.com/office/powerpoint/2010/main" val="4283607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107504" y="1600200"/>
            <a:ext cx="8928992" cy="5257800"/>
          </a:xfrm>
        </p:spPr>
        <p:txBody>
          <a:bodyPr>
            <a:normAutofit fontScale="92500" lnSpcReduction="10000"/>
          </a:bodyPr>
          <a:lstStyle/>
          <a:p>
            <a:r>
              <a:rPr lang="en-GB" dirty="0" smtClean="0"/>
              <a:t>Bhargava, D. L. 1935. </a:t>
            </a:r>
            <a:r>
              <a:rPr lang="en-GB" i="1" dirty="0" smtClean="0"/>
              <a:t>Chandragupta Maurya</a:t>
            </a:r>
            <a:r>
              <a:rPr lang="en-GB" dirty="0" smtClean="0"/>
              <a:t>. Oudh Printing Works: </a:t>
            </a:r>
            <a:r>
              <a:rPr lang="en-GB" dirty="0" err="1" smtClean="0"/>
              <a:t>Lucknow</a:t>
            </a:r>
            <a:r>
              <a:rPr lang="en-GB" dirty="0" smtClean="0"/>
              <a:t>.</a:t>
            </a:r>
          </a:p>
          <a:p>
            <a:pPr marL="0" indent="0">
              <a:buNone/>
            </a:pPr>
            <a:endParaRPr lang="en-GB" sz="700" dirty="0" smtClean="0"/>
          </a:p>
          <a:p>
            <a:r>
              <a:rPr lang="en-GB" dirty="0" err="1" smtClean="0"/>
              <a:t>Kosmin</a:t>
            </a:r>
            <a:r>
              <a:rPr lang="en-GB" dirty="0" smtClean="0"/>
              <a:t>, P. J. 2014. </a:t>
            </a:r>
            <a:r>
              <a:rPr lang="en-GB" i="1" dirty="0" smtClean="0"/>
              <a:t>The Land of the Elephant Kings: Space, Territory, and Ideology in the Seleucid Empire</a:t>
            </a:r>
            <a:r>
              <a:rPr lang="en-GB" dirty="0" smtClean="0"/>
              <a:t>. Harvard University Press.</a:t>
            </a:r>
          </a:p>
          <a:p>
            <a:endParaRPr lang="en-GB" sz="700" i="1" dirty="0" smtClean="0"/>
          </a:p>
          <a:p>
            <a:r>
              <a:rPr lang="en-GB" dirty="0" smtClean="0"/>
              <a:t>Scott</a:t>
            </a:r>
            <a:r>
              <a:rPr lang="en-GB" dirty="0"/>
              <a:t>, </a:t>
            </a:r>
            <a:r>
              <a:rPr lang="en-GB" dirty="0" smtClean="0"/>
              <a:t>D. </a:t>
            </a:r>
            <a:r>
              <a:rPr lang="en-GB" dirty="0"/>
              <a:t>A. </a:t>
            </a:r>
            <a:r>
              <a:rPr lang="en-GB" dirty="0" smtClean="0"/>
              <a:t>1985. </a:t>
            </a:r>
            <a:r>
              <a:rPr lang="en-GB" dirty="0"/>
              <a:t>"</a:t>
            </a:r>
            <a:r>
              <a:rPr lang="en-GB" dirty="0" err="1"/>
              <a:t>Ashokan</a:t>
            </a:r>
            <a:r>
              <a:rPr lang="en-GB" dirty="0"/>
              <a:t> </a:t>
            </a:r>
            <a:r>
              <a:rPr lang="en-GB" dirty="0" smtClean="0"/>
              <a:t>Missionary Expansion </a:t>
            </a:r>
            <a:r>
              <a:rPr lang="en-GB" dirty="0"/>
              <a:t>of </a:t>
            </a:r>
            <a:r>
              <a:rPr lang="en-GB" dirty="0" smtClean="0"/>
              <a:t>Buddhism Among </a:t>
            </a:r>
            <a:r>
              <a:rPr lang="en-GB" dirty="0"/>
              <a:t>the Greeks (in N.W. India, Bactria and the </a:t>
            </a:r>
            <a:r>
              <a:rPr lang="en-GB" dirty="0" smtClean="0"/>
              <a:t>Levant</a:t>
            </a:r>
            <a:r>
              <a:rPr lang="en-GB" dirty="0"/>
              <a:t>)", </a:t>
            </a:r>
            <a:r>
              <a:rPr lang="en-GB" i="1" dirty="0"/>
              <a:t>Religion </a:t>
            </a:r>
            <a:r>
              <a:rPr lang="en-GB" dirty="0"/>
              <a:t>15 (2): 131-141.</a:t>
            </a:r>
            <a:endParaRPr lang="en-GB" dirty="0" smtClean="0"/>
          </a:p>
          <a:p>
            <a:endParaRPr lang="en-GB" sz="700" dirty="0" smtClean="0"/>
          </a:p>
          <a:p>
            <a:r>
              <a:rPr lang="en-GB" dirty="0" err="1" smtClean="0"/>
              <a:t>Thapar</a:t>
            </a:r>
            <a:r>
              <a:rPr lang="en-GB" dirty="0" smtClean="0"/>
              <a:t>, R. </a:t>
            </a:r>
            <a:r>
              <a:rPr lang="en-GB" dirty="0"/>
              <a:t>2012. </a:t>
            </a:r>
            <a:r>
              <a:rPr lang="en-GB" i="1" dirty="0"/>
              <a:t>Asoka and the Decline of the </a:t>
            </a:r>
            <a:r>
              <a:rPr lang="en-GB" i="1" dirty="0" err="1" smtClean="0"/>
              <a:t>Mauryas</a:t>
            </a:r>
            <a:r>
              <a:rPr lang="en-GB" i="1" dirty="0" smtClean="0"/>
              <a:t>: Third Edition</a:t>
            </a:r>
            <a:r>
              <a:rPr lang="en-GB" dirty="0"/>
              <a:t>. OUP </a:t>
            </a:r>
            <a:r>
              <a:rPr lang="en-GB" dirty="0" smtClean="0"/>
              <a:t>India.</a:t>
            </a:r>
          </a:p>
          <a:p>
            <a:endParaRPr lang="en-GB" sz="1100" dirty="0"/>
          </a:p>
        </p:txBody>
      </p:sp>
    </p:spTree>
    <p:extLst>
      <p:ext uri="{BB962C8B-B14F-4D97-AF65-F5344CB8AC3E}">
        <p14:creationId xmlns:p14="http://schemas.microsoft.com/office/powerpoint/2010/main" val="288897373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2076</TotalTime>
  <Words>1529</Words>
  <Application>Microsoft Office PowerPoint</Application>
  <PresentationFormat>On-screen Show (4:3)</PresentationFormat>
  <Paragraphs>103</Paragraphs>
  <Slides>16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Times New Roman</vt:lpstr>
      <vt:lpstr>1_Office Theme</vt:lpstr>
      <vt:lpstr>2_Office Theme</vt:lpstr>
      <vt:lpstr>West meets East: Graeco-Roman Interaction with India   The Empire of the Maurya </vt:lpstr>
      <vt:lpstr>Rise of Chandragupta Maurya</vt:lpstr>
      <vt:lpstr>PowerPoint Presentation</vt:lpstr>
      <vt:lpstr>Seleucus and Chandragupta</vt:lpstr>
      <vt:lpstr>Terms of the Treaty</vt:lpstr>
      <vt:lpstr>Establishment of an Eastern Boarder</vt:lpstr>
      <vt:lpstr>Royal Gift Giving</vt:lpstr>
      <vt:lpstr>Bindusara</vt:lpstr>
      <vt:lpstr>Rise of Ashoka</vt:lpstr>
      <vt:lpstr>PowerPoint Presentation</vt:lpstr>
      <vt:lpstr>The Second Major Rock Edict</vt:lpstr>
      <vt:lpstr>Greeks within Ashoka’s Empire</vt:lpstr>
      <vt:lpstr>Bilingual Greek and Aramaic inscription at Kandahar </vt:lpstr>
      <vt:lpstr>Religious Syncretism</vt:lpstr>
      <vt:lpstr>Later Mauryas</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4 – The Maurya Empire  </dc:title>
  <dc:creator>Matt</dc:creator>
  <cp:lastModifiedBy>Matt</cp:lastModifiedBy>
  <cp:revision>175</cp:revision>
  <dcterms:created xsi:type="dcterms:W3CDTF">2014-07-15T09:00:20Z</dcterms:created>
  <dcterms:modified xsi:type="dcterms:W3CDTF">2018-11-15T20:20:25Z</dcterms:modified>
</cp:coreProperties>
</file>