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1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3.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24.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25.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26.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51"/>
  </p:notesMasterIdLst>
  <p:handoutMasterIdLst>
    <p:handoutMasterId r:id="rId52"/>
  </p:handoutMasterIdLst>
  <p:sldIdLst>
    <p:sldId id="256" r:id="rId2"/>
    <p:sldId id="257" r:id="rId3"/>
    <p:sldId id="258" r:id="rId4"/>
    <p:sldId id="327" r:id="rId5"/>
    <p:sldId id="329" r:id="rId6"/>
    <p:sldId id="328" r:id="rId7"/>
    <p:sldId id="330" r:id="rId8"/>
    <p:sldId id="259" r:id="rId9"/>
    <p:sldId id="326" r:id="rId10"/>
    <p:sldId id="349" r:id="rId11"/>
    <p:sldId id="350" r:id="rId12"/>
    <p:sldId id="261" r:id="rId13"/>
    <p:sldId id="262" r:id="rId14"/>
    <p:sldId id="286" r:id="rId15"/>
    <p:sldId id="357" r:id="rId16"/>
    <p:sldId id="358" r:id="rId17"/>
    <p:sldId id="364" r:id="rId18"/>
    <p:sldId id="365" r:id="rId19"/>
    <p:sldId id="366" r:id="rId20"/>
    <p:sldId id="367" r:id="rId21"/>
    <p:sldId id="332" r:id="rId22"/>
    <p:sldId id="362" r:id="rId23"/>
    <p:sldId id="363" r:id="rId24"/>
    <p:sldId id="368" r:id="rId25"/>
    <p:sldId id="359" r:id="rId26"/>
    <p:sldId id="360" r:id="rId27"/>
    <p:sldId id="361" r:id="rId28"/>
    <p:sldId id="370" r:id="rId29"/>
    <p:sldId id="369" r:id="rId30"/>
    <p:sldId id="352" r:id="rId31"/>
    <p:sldId id="371" r:id="rId32"/>
    <p:sldId id="268" r:id="rId33"/>
    <p:sldId id="269" r:id="rId34"/>
    <p:sldId id="292" r:id="rId35"/>
    <p:sldId id="335" r:id="rId36"/>
    <p:sldId id="356" r:id="rId37"/>
    <p:sldId id="271" r:id="rId38"/>
    <p:sldId id="272" r:id="rId39"/>
    <p:sldId id="274" r:id="rId40"/>
    <p:sldId id="275" r:id="rId41"/>
    <p:sldId id="276" r:id="rId42"/>
    <p:sldId id="297" r:id="rId43"/>
    <p:sldId id="277" r:id="rId44"/>
    <p:sldId id="278" r:id="rId45"/>
    <p:sldId id="279" r:id="rId46"/>
    <p:sldId id="280" r:id="rId47"/>
    <p:sldId id="281" r:id="rId48"/>
    <p:sldId id="372" r:id="rId49"/>
    <p:sldId id="348" r:id="rId50"/>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17D5C1-494E-465E-AB62-D6DA7795DAF3}" v="150" dt="2026-10-08T15:17:33.1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7" d="100"/>
          <a:sy n="97" d="100"/>
        </p:scale>
        <p:origin x="103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s>
</file>

<file path=ppt/diagrams/_rels/data13.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3#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1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1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0_3#4">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1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1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1EB9AB-5E00-4963-AF48-AAD6BF525634}" type="doc">
      <dgm:prSet loTypeId="urn:microsoft.com/office/officeart/2005/8/layout/vList2" loCatId="list" qsTypeId="urn:microsoft.com/office/officeart/2005/8/quickstyle/simple1#1" qsCatId="simple" csTypeId="urn:microsoft.com/office/officeart/2005/8/colors/colorful5#1" csCatId="colorful" phldr="1"/>
      <dgm:spPr/>
      <dgm:t>
        <a:bodyPr/>
        <a:lstStyle/>
        <a:p>
          <a:endParaRPr lang="en-US"/>
        </a:p>
      </dgm:t>
    </dgm:pt>
    <dgm:pt modelId="{4469A4FC-1E99-40B4-B4A7-17FB92FCD4AE}">
      <dgm:prSet/>
      <dgm:spPr/>
      <dgm:t>
        <a:bodyPr/>
        <a:lstStyle/>
        <a:p>
          <a:r>
            <a:rPr lang="en-GB"/>
            <a:t>Clearly, then, there is a close relationship between profiling and ‘conventional’ detective work.</a:t>
          </a:r>
          <a:endParaRPr lang="en-US"/>
        </a:p>
      </dgm:t>
    </dgm:pt>
    <dgm:pt modelId="{18B04B64-92F4-466E-A50E-654703ACEB01}" type="parTrans" cxnId="{7A31FE68-289C-42FF-AB86-D04028ADB7D7}">
      <dgm:prSet/>
      <dgm:spPr/>
      <dgm:t>
        <a:bodyPr/>
        <a:lstStyle/>
        <a:p>
          <a:endParaRPr lang="en-US"/>
        </a:p>
      </dgm:t>
    </dgm:pt>
    <dgm:pt modelId="{727427AB-2BC6-4BE6-A759-9B18ED23E01A}" type="sibTrans" cxnId="{7A31FE68-289C-42FF-AB86-D04028ADB7D7}">
      <dgm:prSet/>
      <dgm:spPr/>
      <dgm:t>
        <a:bodyPr/>
        <a:lstStyle/>
        <a:p>
          <a:endParaRPr lang="en-US"/>
        </a:p>
      </dgm:t>
    </dgm:pt>
    <dgm:pt modelId="{7F740735-ECFA-4E6F-81FF-8CD3C4790BBE}">
      <dgm:prSet/>
      <dgm:spPr/>
      <dgm:t>
        <a:bodyPr/>
        <a:lstStyle/>
        <a:p>
          <a:r>
            <a:rPr lang="en-GB" dirty="0"/>
            <a:t>However, profiling </a:t>
          </a:r>
          <a:r>
            <a:rPr lang="en-GB" b="1" dirty="0"/>
            <a:t>differs</a:t>
          </a:r>
          <a:r>
            <a:rPr lang="en-GB" dirty="0"/>
            <a:t> from conventional detection in its attempt to use information about how an offence was committed to make </a:t>
          </a:r>
          <a:r>
            <a:rPr lang="en-GB" b="1" dirty="0"/>
            <a:t>suggestions about the characteristics</a:t>
          </a:r>
          <a:r>
            <a:rPr lang="en-GB" dirty="0"/>
            <a:t> of the offender. </a:t>
          </a:r>
          <a:endParaRPr lang="en-US" dirty="0"/>
        </a:p>
      </dgm:t>
    </dgm:pt>
    <dgm:pt modelId="{5E32B7B4-18AD-4973-86FD-DF76C041E1ED}" type="parTrans" cxnId="{E6FC1D1E-1C76-46A5-8DDF-F375A33F7380}">
      <dgm:prSet/>
      <dgm:spPr/>
      <dgm:t>
        <a:bodyPr/>
        <a:lstStyle/>
        <a:p>
          <a:endParaRPr lang="en-US"/>
        </a:p>
      </dgm:t>
    </dgm:pt>
    <dgm:pt modelId="{5E835DB1-471E-43F0-9FE4-297A8111F192}" type="sibTrans" cxnId="{E6FC1D1E-1C76-46A5-8DDF-F375A33F7380}">
      <dgm:prSet/>
      <dgm:spPr/>
      <dgm:t>
        <a:bodyPr/>
        <a:lstStyle/>
        <a:p>
          <a:endParaRPr lang="en-US"/>
        </a:p>
      </dgm:t>
    </dgm:pt>
    <dgm:pt modelId="{059FCECF-D530-485D-A0F1-2EDA1E4ED220}">
      <dgm:prSet/>
      <dgm:spPr/>
      <dgm:t>
        <a:bodyPr/>
        <a:lstStyle/>
        <a:p>
          <a:r>
            <a:rPr lang="en-GB" dirty="0"/>
            <a:t>Profiling cannot tell police exactly who committed an offence, but it potentially can make </a:t>
          </a:r>
          <a:r>
            <a:rPr lang="en-GB" b="1" dirty="0"/>
            <a:t>predictions</a:t>
          </a:r>
          <a:r>
            <a:rPr lang="en-GB" dirty="0"/>
            <a:t> about the characteristics an offender is likely to possess. </a:t>
          </a:r>
          <a:endParaRPr lang="en-US" dirty="0"/>
        </a:p>
      </dgm:t>
    </dgm:pt>
    <dgm:pt modelId="{DDA3FA29-8D5D-42AC-A70E-AB4AB432442B}" type="parTrans" cxnId="{A52B74F1-6C61-4A15-95DE-DF7A5F431756}">
      <dgm:prSet/>
      <dgm:spPr/>
      <dgm:t>
        <a:bodyPr/>
        <a:lstStyle/>
        <a:p>
          <a:endParaRPr lang="en-US"/>
        </a:p>
      </dgm:t>
    </dgm:pt>
    <dgm:pt modelId="{8E05E0FE-CF6E-407D-BFD8-9FEDB1160311}" type="sibTrans" cxnId="{A52B74F1-6C61-4A15-95DE-DF7A5F431756}">
      <dgm:prSet/>
      <dgm:spPr/>
      <dgm:t>
        <a:bodyPr/>
        <a:lstStyle/>
        <a:p>
          <a:endParaRPr lang="en-US"/>
        </a:p>
      </dgm:t>
    </dgm:pt>
    <dgm:pt modelId="{9EE8564B-CD41-42CF-BC56-BF596EEF4F1C}">
      <dgm:prSet/>
      <dgm:spPr/>
      <dgm:t>
        <a:bodyPr/>
        <a:lstStyle/>
        <a:p>
          <a:r>
            <a:rPr lang="en-GB" dirty="0"/>
            <a:t>This can help police target their investigation more effectively and prioritise suspects once they have been identified.</a:t>
          </a:r>
          <a:endParaRPr lang="en-US" dirty="0"/>
        </a:p>
      </dgm:t>
    </dgm:pt>
    <dgm:pt modelId="{0EFD3078-B116-4C91-B4FA-EC7FB805841C}" type="parTrans" cxnId="{DE87EA63-85E2-4A8D-B4D4-8886EB907364}">
      <dgm:prSet/>
      <dgm:spPr/>
      <dgm:t>
        <a:bodyPr/>
        <a:lstStyle/>
        <a:p>
          <a:endParaRPr lang="en-US"/>
        </a:p>
      </dgm:t>
    </dgm:pt>
    <dgm:pt modelId="{2A14A9A0-8523-4896-AD7F-E044C19FEEAA}" type="sibTrans" cxnId="{DE87EA63-85E2-4A8D-B4D4-8886EB907364}">
      <dgm:prSet/>
      <dgm:spPr/>
      <dgm:t>
        <a:bodyPr/>
        <a:lstStyle/>
        <a:p>
          <a:endParaRPr lang="en-US"/>
        </a:p>
      </dgm:t>
    </dgm:pt>
    <dgm:pt modelId="{4B443E7E-241E-463B-9CA0-11AB12E6FD4B}" type="pres">
      <dgm:prSet presAssocID="{CF1EB9AB-5E00-4963-AF48-AAD6BF525634}" presName="linear" presStyleCnt="0">
        <dgm:presLayoutVars>
          <dgm:animLvl val="lvl"/>
          <dgm:resizeHandles val="exact"/>
        </dgm:presLayoutVars>
      </dgm:prSet>
      <dgm:spPr/>
    </dgm:pt>
    <dgm:pt modelId="{9552712A-8C52-485C-B4DA-CB1954706967}" type="pres">
      <dgm:prSet presAssocID="{4469A4FC-1E99-40B4-B4A7-17FB92FCD4AE}" presName="parentText" presStyleLbl="node1" presStyleIdx="0" presStyleCnt="4">
        <dgm:presLayoutVars>
          <dgm:chMax val="0"/>
          <dgm:bulletEnabled val="1"/>
        </dgm:presLayoutVars>
      </dgm:prSet>
      <dgm:spPr/>
    </dgm:pt>
    <dgm:pt modelId="{B437CCF6-3532-4587-A16D-46EC2188D081}" type="pres">
      <dgm:prSet presAssocID="{727427AB-2BC6-4BE6-A759-9B18ED23E01A}" presName="spacer" presStyleCnt="0"/>
      <dgm:spPr/>
    </dgm:pt>
    <dgm:pt modelId="{05FF63D8-BA15-43C4-8206-A7841C2A1A64}" type="pres">
      <dgm:prSet presAssocID="{7F740735-ECFA-4E6F-81FF-8CD3C4790BBE}" presName="parentText" presStyleLbl="node1" presStyleIdx="1" presStyleCnt="4">
        <dgm:presLayoutVars>
          <dgm:chMax val="0"/>
          <dgm:bulletEnabled val="1"/>
        </dgm:presLayoutVars>
      </dgm:prSet>
      <dgm:spPr/>
    </dgm:pt>
    <dgm:pt modelId="{B70FF086-3CE7-4FAD-9DDB-9B73667FA3F4}" type="pres">
      <dgm:prSet presAssocID="{5E835DB1-471E-43F0-9FE4-297A8111F192}" presName="spacer" presStyleCnt="0"/>
      <dgm:spPr/>
    </dgm:pt>
    <dgm:pt modelId="{E9689B6D-1972-400B-8339-A0F53A721742}" type="pres">
      <dgm:prSet presAssocID="{059FCECF-D530-485D-A0F1-2EDA1E4ED220}" presName="parentText" presStyleLbl="node1" presStyleIdx="2" presStyleCnt="4">
        <dgm:presLayoutVars>
          <dgm:chMax val="0"/>
          <dgm:bulletEnabled val="1"/>
        </dgm:presLayoutVars>
      </dgm:prSet>
      <dgm:spPr/>
    </dgm:pt>
    <dgm:pt modelId="{354FA68A-E1AC-4D8E-A31D-D0F1E280741C}" type="pres">
      <dgm:prSet presAssocID="{8E05E0FE-CF6E-407D-BFD8-9FEDB1160311}" presName="spacer" presStyleCnt="0"/>
      <dgm:spPr/>
    </dgm:pt>
    <dgm:pt modelId="{7262F92E-7DB6-4F38-8CCD-3DE4AC4734CD}" type="pres">
      <dgm:prSet presAssocID="{9EE8564B-CD41-42CF-BC56-BF596EEF4F1C}" presName="parentText" presStyleLbl="node1" presStyleIdx="3" presStyleCnt="4">
        <dgm:presLayoutVars>
          <dgm:chMax val="0"/>
          <dgm:bulletEnabled val="1"/>
        </dgm:presLayoutVars>
      </dgm:prSet>
      <dgm:spPr/>
    </dgm:pt>
  </dgm:ptLst>
  <dgm:cxnLst>
    <dgm:cxn modelId="{FC8DCD14-BFDA-4A12-A910-F04FE4DA8E5D}" type="presOf" srcId="{9EE8564B-CD41-42CF-BC56-BF596EEF4F1C}" destId="{7262F92E-7DB6-4F38-8CCD-3DE4AC4734CD}" srcOrd="0" destOrd="0" presId="urn:microsoft.com/office/officeart/2005/8/layout/vList2"/>
    <dgm:cxn modelId="{E6FC1D1E-1C76-46A5-8DDF-F375A33F7380}" srcId="{CF1EB9AB-5E00-4963-AF48-AAD6BF525634}" destId="{7F740735-ECFA-4E6F-81FF-8CD3C4790BBE}" srcOrd="1" destOrd="0" parTransId="{5E32B7B4-18AD-4973-86FD-DF76C041E1ED}" sibTransId="{5E835DB1-471E-43F0-9FE4-297A8111F192}"/>
    <dgm:cxn modelId="{45B29436-0078-4DBD-875D-ED34ED6AAE0C}" type="presOf" srcId="{7F740735-ECFA-4E6F-81FF-8CD3C4790BBE}" destId="{05FF63D8-BA15-43C4-8206-A7841C2A1A64}" srcOrd="0" destOrd="0" presId="urn:microsoft.com/office/officeart/2005/8/layout/vList2"/>
    <dgm:cxn modelId="{DE87EA63-85E2-4A8D-B4D4-8886EB907364}" srcId="{CF1EB9AB-5E00-4963-AF48-AAD6BF525634}" destId="{9EE8564B-CD41-42CF-BC56-BF596EEF4F1C}" srcOrd="3" destOrd="0" parTransId="{0EFD3078-B116-4C91-B4FA-EC7FB805841C}" sibTransId="{2A14A9A0-8523-4896-AD7F-E044C19FEEAA}"/>
    <dgm:cxn modelId="{7A31FE68-289C-42FF-AB86-D04028ADB7D7}" srcId="{CF1EB9AB-5E00-4963-AF48-AAD6BF525634}" destId="{4469A4FC-1E99-40B4-B4A7-17FB92FCD4AE}" srcOrd="0" destOrd="0" parTransId="{18B04B64-92F4-466E-A50E-654703ACEB01}" sibTransId="{727427AB-2BC6-4BE6-A759-9B18ED23E01A}"/>
    <dgm:cxn modelId="{082CE8A5-B0EC-4CA9-A047-887893818CC5}" type="presOf" srcId="{CF1EB9AB-5E00-4963-AF48-AAD6BF525634}" destId="{4B443E7E-241E-463B-9CA0-11AB12E6FD4B}" srcOrd="0" destOrd="0" presId="urn:microsoft.com/office/officeart/2005/8/layout/vList2"/>
    <dgm:cxn modelId="{93A34ECF-F070-473D-993D-9E39E842A490}" type="presOf" srcId="{059FCECF-D530-485D-A0F1-2EDA1E4ED220}" destId="{E9689B6D-1972-400B-8339-A0F53A721742}" srcOrd="0" destOrd="0" presId="urn:microsoft.com/office/officeart/2005/8/layout/vList2"/>
    <dgm:cxn modelId="{1762CCDA-CD80-42BA-944E-9A8600F3914F}" type="presOf" srcId="{4469A4FC-1E99-40B4-B4A7-17FB92FCD4AE}" destId="{9552712A-8C52-485C-B4DA-CB1954706967}" srcOrd="0" destOrd="0" presId="urn:microsoft.com/office/officeart/2005/8/layout/vList2"/>
    <dgm:cxn modelId="{A52B74F1-6C61-4A15-95DE-DF7A5F431756}" srcId="{CF1EB9AB-5E00-4963-AF48-AAD6BF525634}" destId="{059FCECF-D530-485D-A0F1-2EDA1E4ED220}" srcOrd="2" destOrd="0" parTransId="{DDA3FA29-8D5D-42AC-A70E-AB4AB432442B}" sibTransId="{8E05E0FE-CF6E-407D-BFD8-9FEDB1160311}"/>
    <dgm:cxn modelId="{501AEE5A-41DD-49FA-B301-968DB8E28909}" type="presParOf" srcId="{4B443E7E-241E-463B-9CA0-11AB12E6FD4B}" destId="{9552712A-8C52-485C-B4DA-CB1954706967}" srcOrd="0" destOrd="0" presId="urn:microsoft.com/office/officeart/2005/8/layout/vList2"/>
    <dgm:cxn modelId="{10835564-324F-4F76-A3AA-F9C6388E5338}" type="presParOf" srcId="{4B443E7E-241E-463B-9CA0-11AB12E6FD4B}" destId="{B437CCF6-3532-4587-A16D-46EC2188D081}" srcOrd="1" destOrd="0" presId="urn:microsoft.com/office/officeart/2005/8/layout/vList2"/>
    <dgm:cxn modelId="{60059312-1C37-4C29-8587-4A8AD013610C}" type="presParOf" srcId="{4B443E7E-241E-463B-9CA0-11AB12E6FD4B}" destId="{05FF63D8-BA15-43C4-8206-A7841C2A1A64}" srcOrd="2" destOrd="0" presId="urn:microsoft.com/office/officeart/2005/8/layout/vList2"/>
    <dgm:cxn modelId="{1EA6F330-0D4E-4911-86B2-12C014432A1E}" type="presParOf" srcId="{4B443E7E-241E-463B-9CA0-11AB12E6FD4B}" destId="{B70FF086-3CE7-4FAD-9DDB-9B73667FA3F4}" srcOrd="3" destOrd="0" presId="urn:microsoft.com/office/officeart/2005/8/layout/vList2"/>
    <dgm:cxn modelId="{6D56F455-248A-4C16-B832-6EF4403EB865}" type="presParOf" srcId="{4B443E7E-241E-463B-9CA0-11AB12E6FD4B}" destId="{E9689B6D-1972-400B-8339-A0F53A721742}" srcOrd="4" destOrd="0" presId="urn:microsoft.com/office/officeart/2005/8/layout/vList2"/>
    <dgm:cxn modelId="{0391B5DC-2165-4E47-97F9-126D7DD919F4}" type="presParOf" srcId="{4B443E7E-241E-463B-9CA0-11AB12E6FD4B}" destId="{354FA68A-E1AC-4D8E-A31D-D0F1E280741C}" srcOrd="5" destOrd="0" presId="urn:microsoft.com/office/officeart/2005/8/layout/vList2"/>
    <dgm:cxn modelId="{B26966BC-2D9F-4378-BD5F-4EEAB5901D7C}" type="presParOf" srcId="{4B443E7E-241E-463B-9CA0-11AB12E6FD4B}" destId="{7262F92E-7DB6-4F38-8CCD-3DE4AC4734C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2E8592-DE6D-4119-BA3C-D7BEB98861D9}" type="doc">
      <dgm:prSet loTypeId="urn:microsoft.com/office/officeart/2005/8/layout/vList2" loCatId="list" qsTypeId="urn:microsoft.com/office/officeart/2005/8/quickstyle/simple1#2" qsCatId="simple" csTypeId="urn:microsoft.com/office/officeart/2005/8/colors/colorful2#1" csCatId="colorful" phldr="1"/>
      <dgm:spPr/>
      <dgm:t>
        <a:bodyPr/>
        <a:lstStyle/>
        <a:p>
          <a:endParaRPr lang="en-US"/>
        </a:p>
      </dgm:t>
    </dgm:pt>
    <dgm:pt modelId="{50C870EB-4590-4523-A71A-D040FD90CFF0}">
      <dgm:prSet/>
      <dgm:spPr/>
      <dgm:t>
        <a:bodyPr/>
        <a:lstStyle/>
        <a:p>
          <a:r>
            <a:rPr lang="en-GB"/>
            <a:t>Collection and analysis of data and information from the crime scene</a:t>
          </a:r>
          <a:endParaRPr lang="en-US"/>
        </a:p>
      </dgm:t>
    </dgm:pt>
    <dgm:pt modelId="{8994ADD0-117C-49B5-B0B2-9E7B2993CD7C}" type="parTrans" cxnId="{9F22BF44-B893-4A64-8E6E-D3E538CF9F33}">
      <dgm:prSet/>
      <dgm:spPr/>
      <dgm:t>
        <a:bodyPr/>
        <a:lstStyle/>
        <a:p>
          <a:endParaRPr lang="en-US"/>
        </a:p>
      </dgm:t>
    </dgm:pt>
    <dgm:pt modelId="{CB354352-8F76-4362-B63C-E4A5F0A9D7DD}" type="sibTrans" cxnId="{9F22BF44-B893-4A64-8E6E-D3E538CF9F33}">
      <dgm:prSet/>
      <dgm:spPr/>
      <dgm:t>
        <a:bodyPr/>
        <a:lstStyle/>
        <a:p>
          <a:endParaRPr lang="en-US"/>
        </a:p>
      </dgm:t>
    </dgm:pt>
    <dgm:pt modelId="{35CF3D64-A7D3-435E-9558-5F2CA8154739}">
      <dgm:prSet/>
      <dgm:spPr/>
      <dgm:t>
        <a:bodyPr/>
        <a:lstStyle/>
        <a:p>
          <a:r>
            <a:rPr lang="en-GB"/>
            <a:t>Pursue different lines of enquiry</a:t>
          </a:r>
          <a:endParaRPr lang="en-US"/>
        </a:p>
      </dgm:t>
    </dgm:pt>
    <dgm:pt modelId="{E9018C8D-BA7F-4881-B765-0DEBF99A57E4}" type="parTrans" cxnId="{0683BED6-184F-4642-BE59-43361118C005}">
      <dgm:prSet/>
      <dgm:spPr/>
      <dgm:t>
        <a:bodyPr/>
        <a:lstStyle/>
        <a:p>
          <a:endParaRPr lang="en-US"/>
        </a:p>
      </dgm:t>
    </dgm:pt>
    <dgm:pt modelId="{817492D2-B8D3-438D-899D-5DDDCD011452}" type="sibTrans" cxnId="{0683BED6-184F-4642-BE59-43361118C005}">
      <dgm:prSet/>
      <dgm:spPr/>
      <dgm:t>
        <a:bodyPr/>
        <a:lstStyle/>
        <a:p>
          <a:endParaRPr lang="en-US"/>
        </a:p>
      </dgm:t>
    </dgm:pt>
    <dgm:pt modelId="{FB8A09F3-DF04-45A3-B275-B4AE9ECA01E8}">
      <dgm:prSet/>
      <dgm:spPr/>
      <dgm:t>
        <a:bodyPr/>
        <a:lstStyle/>
        <a:p>
          <a:r>
            <a:rPr lang="en-GB"/>
            <a:t>Case construction </a:t>
          </a:r>
          <a:endParaRPr lang="en-US"/>
        </a:p>
      </dgm:t>
    </dgm:pt>
    <dgm:pt modelId="{F6E89561-89E1-4D0B-82A4-DDD38B09546B}" type="parTrans" cxnId="{5B18B750-51BF-458C-B954-0AC1B221E69D}">
      <dgm:prSet/>
      <dgm:spPr/>
      <dgm:t>
        <a:bodyPr/>
        <a:lstStyle/>
        <a:p>
          <a:endParaRPr lang="en-US"/>
        </a:p>
      </dgm:t>
    </dgm:pt>
    <dgm:pt modelId="{AB0102C9-8066-48B5-9B56-455FF1293FF3}" type="sibTrans" cxnId="{5B18B750-51BF-458C-B954-0AC1B221E69D}">
      <dgm:prSet/>
      <dgm:spPr/>
      <dgm:t>
        <a:bodyPr/>
        <a:lstStyle/>
        <a:p>
          <a:endParaRPr lang="en-US"/>
        </a:p>
      </dgm:t>
    </dgm:pt>
    <dgm:pt modelId="{4AAF1E58-CEC7-4F1E-8BD3-FEF567B9F4B0}">
      <dgm:prSet/>
      <dgm:spPr/>
      <dgm:t>
        <a:bodyPr/>
        <a:lstStyle/>
        <a:p>
          <a:r>
            <a:rPr lang="en-GB" u="sng" dirty="0"/>
            <a:t>BUT, the `Offender Profile` is a little different:</a:t>
          </a:r>
          <a:endParaRPr lang="en-US" u="sng" dirty="0"/>
        </a:p>
      </dgm:t>
    </dgm:pt>
    <dgm:pt modelId="{D191957F-9ED3-42DB-A2E0-FE537978541E}" type="parTrans" cxnId="{671579A7-5D0F-4627-8C92-9A2D2A8CCFE3}">
      <dgm:prSet/>
      <dgm:spPr/>
      <dgm:t>
        <a:bodyPr/>
        <a:lstStyle/>
        <a:p>
          <a:endParaRPr lang="en-US"/>
        </a:p>
      </dgm:t>
    </dgm:pt>
    <dgm:pt modelId="{519767DE-87E8-44B2-9796-D2E164D6A2EC}" type="sibTrans" cxnId="{671579A7-5D0F-4627-8C92-9A2D2A8CCFE3}">
      <dgm:prSet/>
      <dgm:spPr/>
      <dgm:t>
        <a:bodyPr/>
        <a:lstStyle/>
        <a:p>
          <a:endParaRPr lang="en-US"/>
        </a:p>
      </dgm:t>
    </dgm:pt>
    <dgm:pt modelId="{0F4258D4-3A12-4BBD-BB9D-31D1C2829243}">
      <dgm:prSet/>
      <dgm:spPr/>
      <dgm:t>
        <a:bodyPr/>
        <a:lstStyle/>
        <a:p>
          <a:r>
            <a:rPr lang="en-GB"/>
            <a:t>Initial response, collection and examination of the crime scene</a:t>
          </a:r>
          <a:endParaRPr lang="en-US"/>
        </a:p>
      </dgm:t>
    </dgm:pt>
    <dgm:pt modelId="{FE9519AD-B7EE-4E7C-A48C-5893F0D03200}" type="parTrans" cxnId="{879740F8-C2CC-4C1E-8114-D4E27D055D76}">
      <dgm:prSet/>
      <dgm:spPr/>
      <dgm:t>
        <a:bodyPr/>
        <a:lstStyle/>
        <a:p>
          <a:endParaRPr lang="en-US"/>
        </a:p>
      </dgm:t>
    </dgm:pt>
    <dgm:pt modelId="{B74B5998-7608-4725-ADF9-395111403F0D}" type="sibTrans" cxnId="{879740F8-C2CC-4C1E-8114-D4E27D055D76}">
      <dgm:prSet/>
      <dgm:spPr/>
      <dgm:t>
        <a:bodyPr/>
        <a:lstStyle/>
        <a:p>
          <a:endParaRPr lang="en-US"/>
        </a:p>
      </dgm:t>
    </dgm:pt>
    <dgm:pt modelId="{42A52B0D-9E7A-43BC-BF27-51A1340F984B}">
      <dgm:prSet/>
      <dgm:spPr/>
      <dgm:t>
        <a:bodyPr/>
        <a:lstStyle/>
        <a:p>
          <a:r>
            <a:rPr lang="en-GB"/>
            <a:t>Information burst, Quick generation of substantial information</a:t>
          </a:r>
          <a:endParaRPr lang="en-US"/>
        </a:p>
      </dgm:t>
    </dgm:pt>
    <dgm:pt modelId="{77343F6B-3693-4FFC-8523-8C136C1D08AB}" type="parTrans" cxnId="{38E8E80C-DFEB-4752-B489-C925FA87B826}">
      <dgm:prSet/>
      <dgm:spPr/>
      <dgm:t>
        <a:bodyPr/>
        <a:lstStyle/>
        <a:p>
          <a:endParaRPr lang="en-US"/>
        </a:p>
      </dgm:t>
    </dgm:pt>
    <dgm:pt modelId="{7E18CF01-D86C-423A-989F-2A3D085C1DE9}" type="sibTrans" cxnId="{38E8E80C-DFEB-4752-B489-C925FA87B826}">
      <dgm:prSet/>
      <dgm:spPr/>
      <dgm:t>
        <a:bodyPr/>
        <a:lstStyle/>
        <a:p>
          <a:endParaRPr lang="en-US"/>
        </a:p>
      </dgm:t>
    </dgm:pt>
    <dgm:pt modelId="{1C0B398D-3DC7-4FD7-9ED8-F4B90892D831}">
      <dgm:prSet/>
      <dgm:spPr/>
      <dgm:t>
        <a:bodyPr/>
        <a:lstStyle/>
        <a:p>
          <a:r>
            <a:rPr lang="en-GB"/>
            <a:t>Suspect development</a:t>
          </a:r>
          <a:endParaRPr lang="en-US"/>
        </a:p>
      </dgm:t>
    </dgm:pt>
    <dgm:pt modelId="{21484D63-C71B-441F-97CE-41A4CBB6CD79}" type="parTrans" cxnId="{0EFC5336-57D7-4C6E-B0FB-439D0435AB94}">
      <dgm:prSet/>
      <dgm:spPr/>
      <dgm:t>
        <a:bodyPr/>
        <a:lstStyle/>
        <a:p>
          <a:endParaRPr lang="en-US"/>
        </a:p>
      </dgm:t>
    </dgm:pt>
    <dgm:pt modelId="{B793D830-6225-4417-8386-099E8EFFB248}" type="sibTrans" cxnId="{0EFC5336-57D7-4C6E-B0FB-439D0435AB94}">
      <dgm:prSet/>
      <dgm:spPr/>
      <dgm:t>
        <a:bodyPr/>
        <a:lstStyle/>
        <a:p>
          <a:endParaRPr lang="en-US"/>
        </a:p>
      </dgm:t>
    </dgm:pt>
    <dgm:pt modelId="{1009154B-B30F-4298-87C0-E2C0FFCA046F}">
      <dgm:prSet/>
      <dgm:spPr/>
      <dgm:t>
        <a:bodyPr/>
        <a:lstStyle/>
        <a:p>
          <a:r>
            <a:rPr lang="en-GB"/>
            <a:t>Suspect targeting</a:t>
          </a:r>
          <a:endParaRPr lang="en-US"/>
        </a:p>
      </dgm:t>
    </dgm:pt>
    <dgm:pt modelId="{E0CA6758-76C9-4D2B-951A-3952A128EEAA}" type="parTrans" cxnId="{E97EA09E-43F5-4DA2-8643-0D3C5DCF9312}">
      <dgm:prSet/>
      <dgm:spPr/>
      <dgm:t>
        <a:bodyPr/>
        <a:lstStyle/>
        <a:p>
          <a:endParaRPr lang="en-US"/>
        </a:p>
      </dgm:t>
    </dgm:pt>
    <dgm:pt modelId="{EC6186F4-0AEE-447D-8D95-2D00D6FFE4FC}" type="sibTrans" cxnId="{E97EA09E-43F5-4DA2-8643-0D3C5DCF9312}">
      <dgm:prSet/>
      <dgm:spPr/>
      <dgm:t>
        <a:bodyPr/>
        <a:lstStyle/>
        <a:p>
          <a:endParaRPr lang="en-US"/>
        </a:p>
      </dgm:t>
    </dgm:pt>
    <dgm:pt modelId="{C11FA17E-5ABD-4C6E-8BC9-90C06D53FF9A}">
      <dgm:prSet/>
      <dgm:spPr/>
      <dgm:t>
        <a:bodyPr/>
        <a:lstStyle/>
        <a:p>
          <a:r>
            <a:rPr lang="en-GB"/>
            <a:t>Case construction</a:t>
          </a:r>
          <a:endParaRPr lang="en-US"/>
        </a:p>
      </dgm:t>
    </dgm:pt>
    <dgm:pt modelId="{579ECC86-4A01-430D-A7E4-B43C3AA9E5E1}" type="parTrans" cxnId="{0080EE53-8283-4E11-9AFD-91918089C8C3}">
      <dgm:prSet/>
      <dgm:spPr/>
      <dgm:t>
        <a:bodyPr/>
        <a:lstStyle/>
        <a:p>
          <a:endParaRPr lang="en-US"/>
        </a:p>
      </dgm:t>
    </dgm:pt>
    <dgm:pt modelId="{FBEE02A9-D57A-4645-AB4E-4D1129FDF0AF}" type="sibTrans" cxnId="{0080EE53-8283-4E11-9AFD-91918089C8C3}">
      <dgm:prSet/>
      <dgm:spPr/>
      <dgm:t>
        <a:bodyPr/>
        <a:lstStyle/>
        <a:p>
          <a:endParaRPr lang="en-US"/>
        </a:p>
      </dgm:t>
    </dgm:pt>
    <dgm:pt modelId="{6BF70D35-15AC-4774-A331-1CBADFEBD3E4}" type="pres">
      <dgm:prSet presAssocID="{F32E8592-DE6D-4119-BA3C-D7BEB98861D9}" presName="linear" presStyleCnt="0">
        <dgm:presLayoutVars>
          <dgm:animLvl val="lvl"/>
          <dgm:resizeHandles val="exact"/>
        </dgm:presLayoutVars>
      </dgm:prSet>
      <dgm:spPr/>
    </dgm:pt>
    <dgm:pt modelId="{1AF22617-E933-48C5-946E-41FB520B5A35}" type="pres">
      <dgm:prSet presAssocID="{50C870EB-4590-4523-A71A-D040FD90CFF0}" presName="parentText" presStyleLbl="node1" presStyleIdx="0" presStyleCnt="9">
        <dgm:presLayoutVars>
          <dgm:chMax val="0"/>
          <dgm:bulletEnabled val="1"/>
        </dgm:presLayoutVars>
      </dgm:prSet>
      <dgm:spPr/>
    </dgm:pt>
    <dgm:pt modelId="{B952AFFE-2AC8-43FD-89AA-752FB9F9A44C}" type="pres">
      <dgm:prSet presAssocID="{CB354352-8F76-4362-B63C-E4A5F0A9D7DD}" presName="spacer" presStyleCnt="0"/>
      <dgm:spPr/>
    </dgm:pt>
    <dgm:pt modelId="{CDAAA41C-DA12-4A31-9053-EF7E0028459E}" type="pres">
      <dgm:prSet presAssocID="{35CF3D64-A7D3-435E-9558-5F2CA8154739}" presName="parentText" presStyleLbl="node1" presStyleIdx="1" presStyleCnt="9">
        <dgm:presLayoutVars>
          <dgm:chMax val="0"/>
          <dgm:bulletEnabled val="1"/>
        </dgm:presLayoutVars>
      </dgm:prSet>
      <dgm:spPr/>
    </dgm:pt>
    <dgm:pt modelId="{25F10E07-79A2-4667-AB6A-D1F0D846B182}" type="pres">
      <dgm:prSet presAssocID="{817492D2-B8D3-438D-899D-5DDDCD011452}" presName="spacer" presStyleCnt="0"/>
      <dgm:spPr/>
    </dgm:pt>
    <dgm:pt modelId="{B604EAE3-9F1E-498A-9ABC-6708B7357A69}" type="pres">
      <dgm:prSet presAssocID="{FB8A09F3-DF04-45A3-B275-B4AE9ECA01E8}" presName="parentText" presStyleLbl="node1" presStyleIdx="2" presStyleCnt="9">
        <dgm:presLayoutVars>
          <dgm:chMax val="0"/>
          <dgm:bulletEnabled val="1"/>
        </dgm:presLayoutVars>
      </dgm:prSet>
      <dgm:spPr/>
    </dgm:pt>
    <dgm:pt modelId="{F4192E9F-DE7C-4549-9C4F-09687AFCAECF}" type="pres">
      <dgm:prSet presAssocID="{AB0102C9-8066-48B5-9B56-455FF1293FF3}" presName="spacer" presStyleCnt="0"/>
      <dgm:spPr/>
    </dgm:pt>
    <dgm:pt modelId="{83A13891-A2F3-4581-973C-B3D5C2BA3E14}" type="pres">
      <dgm:prSet presAssocID="{4AAF1E58-CEC7-4F1E-8BD3-FEF567B9F4B0}" presName="parentText" presStyleLbl="node1" presStyleIdx="3" presStyleCnt="9">
        <dgm:presLayoutVars>
          <dgm:chMax val="0"/>
          <dgm:bulletEnabled val="1"/>
        </dgm:presLayoutVars>
      </dgm:prSet>
      <dgm:spPr/>
    </dgm:pt>
    <dgm:pt modelId="{A168F205-2C9E-4F48-B8CA-8C1FC8A05DCC}" type="pres">
      <dgm:prSet presAssocID="{519767DE-87E8-44B2-9796-D2E164D6A2EC}" presName="spacer" presStyleCnt="0"/>
      <dgm:spPr/>
    </dgm:pt>
    <dgm:pt modelId="{8CA1CEB4-86E3-4D0D-92EE-3816C96E5866}" type="pres">
      <dgm:prSet presAssocID="{0F4258D4-3A12-4BBD-BB9D-31D1C2829243}" presName="parentText" presStyleLbl="node1" presStyleIdx="4" presStyleCnt="9">
        <dgm:presLayoutVars>
          <dgm:chMax val="0"/>
          <dgm:bulletEnabled val="1"/>
        </dgm:presLayoutVars>
      </dgm:prSet>
      <dgm:spPr/>
    </dgm:pt>
    <dgm:pt modelId="{2B8318D9-1C7E-4CCD-AC71-8925E22E4859}" type="pres">
      <dgm:prSet presAssocID="{B74B5998-7608-4725-ADF9-395111403F0D}" presName="spacer" presStyleCnt="0"/>
      <dgm:spPr/>
    </dgm:pt>
    <dgm:pt modelId="{5690AF44-CBAE-4722-A43D-4CECD25E2C1E}" type="pres">
      <dgm:prSet presAssocID="{42A52B0D-9E7A-43BC-BF27-51A1340F984B}" presName="parentText" presStyleLbl="node1" presStyleIdx="5" presStyleCnt="9">
        <dgm:presLayoutVars>
          <dgm:chMax val="0"/>
          <dgm:bulletEnabled val="1"/>
        </dgm:presLayoutVars>
      </dgm:prSet>
      <dgm:spPr/>
    </dgm:pt>
    <dgm:pt modelId="{86374089-2D33-434D-A0DA-70D7630E6492}" type="pres">
      <dgm:prSet presAssocID="{7E18CF01-D86C-423A-989F-2A3D085C1DE9}" presName="spacer" presStyleCnt="0"/>
      <dgm:spPr/>
    </dgm:pt>
    <dgm:pt modelId="{739CAEE1-5AB4-4AEB-AD3C-BF3D9CB3FBE6}" type="pres">
      <dgm:prSet presAssocID="{1C0B398D-3DC7-4FD7-9ED8-F4B90892D831}" presName="parentText" presStyleLbl="node1" presStyleIdx="6" presStyleCnt="9">
        <dgm:presLayoutVars>
          <dgm:chMax val="0"/>
          <dgm:bulletEnabled val="1"/>
        </dgm:presLayoutVars>
      </dgm:prSet>
      <dgm:spPr/>
    </dgm:pt>
    <dgm:pt modelId="{61A0938E-6A20-4DB2-A7E7-DC47179F7D63}" type="pres">
      <dgm:prSet presAssocID="{B793D830-6225-4417-8386-099E8EFFB248}" presName="spacer" presStyleCnt="0"/>
      <dgm:spPr/>
    </dgm:pt>
    <dgm:pt modelId="{1D521BD6-808D-4CB5-AD4F-1A991F55E991}" type="pres">
      <dgm:prSet presAssocID="{1009154B-B30F-4298-87C0-E2C0FFCA046F}" presName="parentText" presStyleLbl="node1" presStyleIdx="7" presStyleCnt="9">
        <dgm:presLayoutVars>
          <dgm:chMax val="0"/>
          <dgm:bulletEnabled val="1"/>
        </dgm:presLayoutVars>
      </dgm:prSet>
      <dgm:spPr/>
    </dgm:pt>
    <dgm:pt modelId="{731260CB-5693-4258-9614-5BAA61F0B047}" type="pres">
      <dgm:prSet presAssocID="{EC6186F4-0AEE-447D-8D95-2D00D6FFE4FC}" presName="spacer" presStyleCnt="0"/>
      <dgm:spPr/>
    </dgm:pt>
    <dgm:pt modelId="{19AE6D2D-2316-47D5-AE94-DA6F23D8F2E7}" type="pres">
      <dgm:prSet presAssocID="{C11FA17E-5ABD-4C6E-8BC9-90C06D53FF9A}" presName="parentText" presStyleLbl="node1" presStyleIdx="8" presStyleCnt="9">
        <dgm:presLayoutVars>
          <dgm:chMax val="0"/>
          <dgm:bulletEnabled val="1"/>
        </dgm:presLayoutVars>
      </dgm:prSet>
      <dgm:spPr/>
    </dgm:pt>
  </dgm:ptLst>
  <dgm:cxnLst>
    <dgm:cxn modelId="{38E8E80C-DFEB-4752-B489-C925FA87B826}" srcId="{F32E8592-DE6D-4119-BA3C-D7BEB98861D9}" destId="{42A52B0D-9E7A-43BC-BF27-51A1340F984B}" srcOrd="5" destOrd="0" parTransId="{77343F6B-3693-4FFC-8523-8C136C1D08AB}" sibTransId="{7E18CF01-D86C-423A-989F-2A3D085C1DE9}"/>
    <dgm:cxn modelId="{77E8E321-695B-4457-879C-F5828E0B09E9}" type="presOf" srcId="{0F4258D4-3A12-4BBD-BB9D-31D1C2829243}" destId="{8CA1CEB4-86E3-4D0D-92EE-3816C96E5866}" srcOrd="0" destOrd="0" presId="urn:microsoft.com/office/officeart/2005/8/layout/vList2"/>
    <dgm:cxn modelId="{0EFC5336-57D7-4C6E-B0FB-439D0435AB94}" srcId="{F32E8592-DE6D-4119-BA3C-D7BEB98861D9}" destId="{1C0B398D-3DC7-4FD7-9ED8-F4B90892D831}" srcOrd="6" destOrd="0" parTransId="{21484D63-C71B-441F-97CE-41A4CBB6CD79}" sibTransId="{B793D830-6225-4417-8386-099E8EFFB248}"/>
    <dgm:cxn modelId="{2E26E05D-DDDA-4039-8685-8FBFE41FD959}" type="presOf" srcId="{1009154B-B30F-4298-87C0-E2C0FFCA046F}" destId="{1D521BD6-808D-4CB5-AD4F-1A991F55E991}" srcOrd="0" destOrd="0" presId="urn:microsoft.com/office/officeart/2005/8/layout/vList2"/>
    <dgm:cxn modelId="{9F22BF44-B893-4A64-8E6E-D3E538CF9F33}" srcId="{F32E8592-DE6D-4119-BA3C-D7BEB98861D9}" destId="{50C870EB-4590-4523-A71A-D040FD90CFF0}" srcOrd="0" destOrd="0" parTransId="{8994ADD0-117C-49B5-B0B2-9E7B2993CD7C}" sibTransId="{CB354352-8F76-4362-B63C-E4A5F0A9D7DD}"/>
    <dgm:cxn modelId="{D3269365-C278-4BC6-80D4-CD34322ACE10}" type="presOf" srcId="{FB8A09F3-DF04-45A3-B275-B4AE9ECA01E8}" destId="{B604EAE3-9F1E-498A-9ABC-6708B7357A69}" srcOrd="0" destOrd="0" presId="urn:microsoft.com/office/officeart/2005/8/layout/vList2"/>
    <dgm:cxn modelId="{5B18B750-51BF-458C-B954-0AC1B221E69D}" srcId="{F32E8592-DE6D-4119-BA3C-D7BEB98861D9}" destId="{FB8A09F3-DF04-45A3-B275-B4AE9ECA01E8}" srcOrd="2" destOrd="0" parTransId="{F6E89561-89E1-4D0B-82A4-DDD38B09546B}" sibTransId="{AB0102C9-8066-48B5-9B56-455FF1293FF3}"/>
    <dgm:cxn modelId="{0080EE53-8283-4E11-9AFD-91918089C8C3}" srcId="{F32E8592-DE6D-4119-BA3C-D7BEB98861D9}" destId="{C11FA17E-5ABD-4C6E-8BC9-90C06D53FF9A}" srcOrd="8" destOrd="0" parTransId="{579ECC86-4A01-430D-A7E4-B43C3AA9E5E1}" sibTransId="{FBEE02A9-D57A-4645-AB4E-4D1129FDF0AF}"/>
    <dgm:cxn modelId="{3AD5EB74-3975-45D7-996F-AA89C29A1336}" type="presOf" srcId="{C11FA17E-5ABD-4C6E-8BC9-90C06D53FF9A}" destId="{19AE6D2D-2316-47D5-AE94-DA6F23D8F2E7}" srcOrd="0" destOrd="0" presId="urn:microsoft.com/office/officeart/2005/8/layout/vList2"/>
    <dgm:cxn modelId="{931EDD55-819B-43F9-8684-E621C7DE2C9E}" type="presOf" srcId="{F32E8592-DE6D-4119-BA3C-D7BEB98861D9}" destId="{6BF70D35-15AC-4774-A331-1CBADFEBD3E4}" srcOrd="0" destOrd="0" presId="urn:microsoft.com/office/officeart/2005/8/layout/vList2"/>
    <dgm:cxn modelId="{9E8C1759-ED08-4853-BE74-D36A9824826B}" type="presOf" srcId="{1C0B398D-3DC7-4FD7-9ED8-F4B90892D831}" destId="{739CAEE1-5AB4-4AEB-AD3C-BF3D9CB3FBE6}" srcOrd="0" destOrd="0" presId="urn:microsoft.com/office/officeart/2005/8/layout/vList2"/>
    <dgm:cxn modelId="{13836F84-4F10-46F6-8B1D-A2DCA6AAAA33}" type="presOf" srcId="{42A52B0D-9E7A-43BC-BF27-51A1340F984B}" destId="{5690AF44-CBAE-4722-A43D-4CECD25E2C1E}" srcOrd="0" destOrd="0" presId="urn:microsoft.com/office/officeart/2005/8/layout/vList2"/>
    <dgm:cxn modelId="{E97EA09E-43F5-4DA2-8643-0D3C5DCF9312}" srcId="{F32E8592-DE6D-4119-BA3C-D7BEB98861D9}" destId="{1009154B-B30F-4298-87C0-E2C0FFCA046F}" srcOrd="7" destOrd="0" parTransId="{E0CA6758-76C9-4D2B-951A-3952A128EEAA}" sibTransId="{EC6186F4-0AEE-447D-8D95-2D00D6FFE4FC}"/>
    <dgm:cxn modelId="{671579A7-5D0F-4627-8C92-9A2D2A8CCFE3}" srcId="{F32E8592-DE6D-4119-BA3C-D7BEB98861D9}" destId="{4AAF1E58-CEC7-4F1E-8BD3-FEF567B9F4B0}" srcOrd="3" destOrd="0" parTransId="{D191957F-9ED3-42DB-A2E0-FE537978541E}" sibTransId="{519767DE-87E8-44B2-9796-D2E164D6A2EC}"/>
    <dgm:cxn modelId="{FABE1DB0-7D98-476D-835F-2D7E47BA0010}" type="presOf" srcId="{50C870EB-4590-4523-A71A-D040FD90CFF0}" destId="{1AF22617-E933-48C5-946E-41FB520B5A35}" srcOrd="0" destOrd="0" presId="urn:microsoft.com/office/officeart/2005/8/layout/vList2"/>
    <dgm:cxn modelId="{0683BED6-184F-4642-BE59-43361118C005}" srcId="{F32E8592-DE6D-4119-BA3C-D7BEB98861D9}" destId="{35CF3D64-A7D3-435E-9558-5F2CA8154739}" srcOrd="1" destOrd="0" parTransId="{E9018C8D-BA7F-4881-B765-0DEBF99A57E4}" sibTransId="{817492D2-B8D3-438D-899D-5DDDCD011452}"/>
    <dgm:cxn modelId="{A9C8CCDC-4785-471F-BB1E-BEA8DC345E63}" type="presOf" srcId="{35CF3D64-A7D3-435E-9558-5F2CA8154739}" destId="{CDAAA41C-DA12-4A31-9053-EF7E0028459E}" srcOrd="0" destOrd="0" presId="urn:microsoft.com/office/officeart/2005/8/layout/vList2"/>
    <dgm:cxn modelId="{442B5AE3-FFE7-4F65-A5C3-D5ED855F4303}" type="presOf" srcId="{4AAF1E58-CEC7-4F1E-8BD3-FEF567B9F4B0}" destId="{83A13891-A2F3-4581-973C-B3D5C2BA3E14}" srcOrd="0" destOrd="0" presId="urn:microsoft.com/office/officeart/2005/8/layout/vList2"/>
    <dgm:cxn modelId="{879740F8-C2CC-4C1E-8114-D4E27D055D76}" srcId="{F32E8592-DE6D-4119-BA3C-D7BEB98861D9}" destId="{0F4258D4-3A12-4BBD-BB9D-31D1C2829243}" srcOrd="4" destOrd="0" parTransId="{FE9519AD-B7EE-4E7C-A48C-5893F0D03200}" sibTransId="{B74B5998-7608-4725-ADF9-395111403F0D}"/>
    <dgm:cxn modelId="{94F28966-ED79-4A4F-AB08-8309604A60FA}" type="presParOf" srcId="{6BF70D35-15AC-4774-A331-1CBADFEBD3E4}" destId="{1AF22617-E933-48C5-946E-41FB520B5A35}" srcOrd="0" destOrd="0" presId="urn:microsoft.com/office/officeart/2005/8/layout/vList2"/>
    <dgm:cxn modelId="{4B7E3DE9-6E3A-45AD-B006-A054AEE37246}" type="presParOf" srcId="{6BF70D35-15AC-4774-A331-1CBADFEBD3E4}" destId="{B952AFFE-2AC8-43FD-89AA-752FB9F9A44C}" srcOrd="1" destOrd="0" presId="urn:microsoft.com/office/officeart/2005/8/layout/vList2"/>
    <dgm:cxn modelId="{835D21A8-964E-4FB3-B131-4822003D8F13}" type="presParOf" srcId="{6BF70D35-15AC-4774-A331-1CBADFEBD3E4}" destId="{CDAAA41C-DA12-4A31-9053-EF7E0028459E}" srcOrd="2" destOrd="0" presId="urn:microsoft.com/office/officeart/2005/8/layout/vList2"/>
    <dgm:cxn modelId="{7C06E04B-3BB7-496C-9843-35A8A2C5E0FB}" type="presParOf" srcId="{6BF70D35-15AC-4774-A331-1CBADFEBD3E4}" destId="{25F10E07-79A2-4667-AB6A-D1F0D846B182}" srcOrd="3" destOrd="0" presId="urn:microsoft.com/office/officeart/2005/8/layout/vList2"/>
    <dgm:cxn modelId="{F674E45D-9399-4D5F-9C28-DD4002615B59}" type="presParOf" srcId="{6BF70D35-15AC-4774-A331-1CBADFEBD3E4}" destId="{B604EAE3-9F1E-498A-9ABC-6708B7357A69}" srcOrd="4" destOrd="0" presId="urn:microsoft.com/office/officeart/2005/8/layout/vList2"/>
    <dgm:cxn modelId="{149BC71C-5ED9-4497-B904-F5D4F202FEF8}" type="presParOf" srcId="{6BF70D35-15AC-4774-A331-1CBADFEBD3E4}" destId="{F4192E9F-DE7C-4549-9C4F-09687AFCAECF}" srcOrd="5" destOrd="0" presId="urn:microsoft.com/office/officeart/2005/8/layout/vList2"/>
    <dgm:cxn modelId="{372B3028-2E74-4FB6-8259-9550FBEE7CA0}" type="presParOf" srcId="{6BF70D35-15AC-4774-A331-1CBADFEBD3E4}" destId="{83A13891-A2F3-4581-973C-B3D5C2BA3E14}" srcOrd="6" destOrd="0" presId="urn:microsoft.com/office/officeart/2005/8/layout/vList2"/>
    <dgm:cxn modelId="{225C135D-DE08-40AB-B142-EB4AF0888E18}" type="presParOf" srcId="{6BF70D35-15AC-4774-A331-1CBADFEBD3E4}" destId="{A168F205-2C9E-4F48-B8CA-8C1FC8A05DCC}" srcOrd="7" destOrd="0" presId="urn:microsoft.com/office/officeart/2005/8/layout/vList2"/>
    <dgm:cxn modelId="{1EC2F03C-6EF9-4CE6-9F0A-9585EE3DC676}" type="presParOf" srcId="{6BF70D35-15AC-4774-A331-1CBADFEBD3E4}" destId="{8CA1CEB4-86E3-4D0D-92EE-3816C96E5866}" srcOrd="8" destOrd="0" presId="urn:microsoft.com/office/officeart/2005/8/layout/vList2"/>
    <dgm:cxn modelId="{96001C3B-85BE-4695-90FB-CD0D4CBE99EB}" type="presParOf" srcId="{6BF70D35-15AC-4774-A331-1CBADFEBD3E4}" destId="{2B8318D9-1C7E-4CCD-AC71-8925E22E4859}" srcOrd="9" destOrd="0" presId="urn:microsoft.com/office/officeart/2005/8/layout/vList2"/>
    <dgm:cxn modelId="{89686FAA-F158-4D08-B31F-D55B07F4648B}" type="presParOf" srcId="{6BF70D35-15AC-4774-A331-1CBADFEBD3E4}" destId="{5690AF44-CBAE-4722-A43D-4CECD25E2C1E}" srcOrd="10" destOrd="0" presId="urn:microsoft.com/office/officeart/2005/8/layout/vList2"/>
    <dgm:cxn modelId="{5F40E35F-E0F5-4A27-B8EE-20F5F74619A6}" type="presParOf" srcId="{6BF70D35-15AC-4774-A331-1CBADFEBD3E4}" destId="{86374089-2D33-434D-A0DA-70D7630E6492}" srcOrd="11" destOrd="0" presId="urn:microsoft.com/office/officeart/2005/8/layout/vList2"/>
    <dgm:cxn modelId="{A8194372-1874-491C-8267-CE936A835445}" type="presParOf" srcId="{6BF70D35-15AC-4774-A331-1CBADFEBD3E4}" destId="{739CAEE1-5AB4-4AEB-AD3C-BF3D9CB3FBE6}" srcOrd="12" destOrd="0" presId="urn:microsoft.com/office/officeart/2005/8/layout/vList2"/>
    <dgm:cxn modelId="{3B9BBE0D-D114-4E2F-888D-89D13CC02E30}" type="presParOf" srcId="{6BF70D35-15AC-4774-A331-1CBADFEBD3E4}" destId="{61A0938E-6A20-4DB2-A7E7-DC47179F7D63}" srcOrd="13" destOrd="0" presId="urn:microsoft.com/office/officeart/2005/8/layout/vList2"/>
    <dgm:cxn modelId="{48DA69FC-7E07-46E5-BF4D-042B09005BF5}" type="presParOf" srcId="{6BF70D35-15AC-4774-A331-1CBADFEBD3E4}" destId="{1D521BD6-808D-4CB5-AD4F-1A991F55E991}" srcOrd="14" destOrd="0" presId="urn:microsoft.com/office/officeart/2005/8/layout/vList2"/>
    <dgm:cxn modelId="{7844B0B4-9B02-4754-AAB4-CED2DD5906A3}" type="presParOf" srcId="{6BF70D35-15AC-4774-A331-1CBADFEBD3E4}" destId="{731260CB-5693-4258-9614-5BAA61F0B047}" srcOrd="15" destOrd="0" presId="urn:microsoft.com/office/officeart/2005/8/layout/vList2"/>
    <dgm:cxn modelId="{5346BCD0-B4BD-49E7-8C13-FFFB762DB801}" type="presParOf" srcId="{6BF70D35-15AC-4774-A331-1CBADFEBD3E4}" destId="{19AE6D2D-2316-47D5-AE94-DA6F23D8F2E7}"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100887-1AEE-4233-B69B-58081508179E}" type="doc">
      <dgm:prSet loTypeId="urn:microsoft.com/office/officeart/2005/8/layout/vList2" loCatId="list" qsTypeId="urn:microsoft.com/office/officeart/2005/8/quickstyle/simple1#3" qsCatId="simple" csTypeId="urn:microsoft.com/office/officeart/2005/8/colors/colorful2#2" csCatId="colorful"/>
      <dgm:spPr/>
      <dgm:t>
        <a:bodyPr/>
        <a:lstStyle/>
        <a:p>
          <a:endParaRPr lang="en-US"/>
        </a:p>
      </dgm:t>
    </dgm:pt>
    <dgm:pt modelId="{8406BE2B-22A9-4C57-B336-5B03FB11DEFB}">
      <dgm:prSet/>
      <dgm:spPr/>
      <dgm:t>
        <a:bodyPr/>
        <a:lstStyle/>
        <a:p>
          <a:r>
            <a:rPr lang="en-GB"/>
            <a:t>Data assimilation- From police reports, crime scene photographs, pathologists reports.</a:t>
          </a:r>
          <a:endParaRPr lang="en-US"/>
        </a:p>
      </dgm:t>
    </dgm:pt>
    <dgm:pt modelId="{27BDDB88-7014-4828-BFF2-0EE1760CACD4}" type="parTrans" cxnId="{DB985B1D-5329-41D9-99DF-B7296EEFCDC2}">
      <dgm:prSet/>
      <dgm:spPr/>
      <dgm:t>
        <a:bodyPr/>
        <a:lstStyle/>
        <a:p>
          <a:endParaRPr lang="en-US"/>
        </a:p>
      </dgm:t>
    </dgm:pt>
    <dgm:pt modelId="{8DD73B47-FBEA-4122-BE7E-D751E23D47FB}" type="sibTrans" cxnId="{DB985B1D-5329-41D9-99DF-B7296EEFCDC2}">
      <dgm:prSet/>
      <dgm:spPr/>
      <dgm:t>
        <a:bodyPr/>
        <a:lstStyle/>
        <a:p>
          <a:endParaRPr lang="en-US"/>
        </a:p>
      </dgm:t>
    </dgm:pt>
    <dgm:pt modelId="{3FA0E1FB-7EBA-45CD-9DE0-860A0FE87280}">
      <dgm:prSet/>
      <dgm:spPr/>
      <dgm:t>
        <a:bodyPr/>
        <a:lstStyle/>
        <a:p>
          <a:r>
            <a:rPr lang="en-GB"/>
            <a:t>Crime classification- Organised or disorganised (For FBI/CSA profiling only).</a:t>
          </a:r>
          <a:endParaRPr lang="en-US"/>
        </a:p>
      </dgm:t>
    </dgm:pt>
    <dgm:pt modelId="{1247B4D1-6034-46FA-A110-E28EDC24BEE5}" type="parTrans" cxnId="{1A384544-182D-4C90-B447-05EC13EC20CA}">
      <dgm:prSet/>
      <dgm:spPr/>
      <dgm:t>
        <a:bodyPr/>
        <a:lstStyle/>
        <a:p>
          <a:endParaRPr lang="en-US"/>
        </a:p>
      </dgm:t>
    </dgm:pt>
    <dgm:pt modelId="{EF1D0C89-26D1-4F8A-A56D-F7F13D82BECE}" type="sibTrans" cxnId="{1A384544-182D-4C90-B447-05EC13EC20CA}">
      <dgm:prSet/>
      <dgm:spPr/>
      <dgm:t>
        <a:bodyPr/>
        <a:lstStyle/>
        <a:p>
          <a:endParaRPr lang="en-US"/>
        </a:p>
      </dgm:t>
    </dgm:pt>
    <dgm:pt modelId="{A97C6588-2038-4CF9-AA0E-132EDE1B2E1F}">
      <dgm:prSet/>
      <dgm:spPr/>
      <dgm:t>
        <a:bodyPr/>
        <a:lstStyle/>
        <a:p>
          <a:r>
            <a:rPr lang="en-GB" dirty="0"/>
            <a:t>Scene reconstruction- Generating hypotheses from crime sequence, modus operandi.</a:t>
          </a:r>
          <a:endParaRPr lang="en-US" dirty="0"/>
        </a:p>
      </dgm:t>
    </dgm:pt>
    <dgm:pt modelId="{8779BA3B-31AC-44BE-8A1A-A4AF3285420D}" type="parTrans" cxnId="{F1CD1004-75A3-4095-AFB3-7A5C147E3B2A}">
      <dgm:prSet/>
      <dgm:spPr/>
      <dgm:t>
        <a:bodyPr/>
        <a:lstStyle/>
        <a:p>
          <a:endParaRPr lang="en-US"/>
        </a:p>
      </dgm:t>
    </dgm:pt>
    <dgm:pt modelId="{0000B6B3-671D-42CD-982F-6D702A6D23EB}" type="sibTrans" cxnId="{F1CD1004-75A3-4095-AFB3-7A5C147E3B2A}">
      <dgm:prSet/>
      <dgm:spPr/>
      <dgm:t>
        <a:bodyPr/>
        <a:lstStyle/>
        <a:p>
          <a:endParaRPr lang="en-US"/>
        </a:p>
      </dgm:t>
    </dgm:pt>
    <dgm:pt modelId="{448A9CFF-9DAA-411B-932F-F808BD748CC3}">
      <dgm:prSet/>
      <dgm:spPr/>
      <dgm:t>
        <a:bodyPr/>
        <a:lstStyle/>
        <a:p>
          <a:r>
            <a:rPr lang="en-GB"/>
            <a:t>Profile generation- Demographic characteristics, physical characteristics, behavioural habits.</a:t>
          </a:r>
          <a:endParaRPr lang="en-US"/>
        </a:p>
      </dgm:t>
    </dgm:pt>
    <dgm:pt modelId="{942AE347-0F32-4FFC-8543-7A48F668363E}" type="parTrans" cxnId="{A2A39BBE-CAAA-4FF2-9385-18530A12017A}">
      <dgm:prSet/>
      <dgm:spPr/>
      <dgm:t>
        <a:bodyPr/>
        <a:lstStyle/>
        <a:p>
          <a:endParaRPr lang="en-US"/>
        </a:p>
      </dgm:t>
    </dgm:pt>
    <dgm:pt modelId="{6B508F67-4272-499B-84E5-1A8293FFE48C}" type="sibTrans" cxnId="{A2A39BBE-CAAA-4FF2-9385-18530A12017A}">
      <dgm:prSet/>
      <dgm:spPr/>
      <dgm:t>
        <a:bodyPr/>
        <a:lstStyle/>
        <a:p>
          <a:endParaRPr lang="en-US"/>
        </a:p>
      </dgm:t>
    </dgm:pt>
    <dgm:pt modelId="{58E15FF2-F528-4B6D-9DE7-9A8DD7EDECD0}" type="pres">
      <dgm:prSet presAssocID="{42100887-1AEE-4233-B69B-58081508179E}" presName="linear" presStyleCnt="0">
        <dgm:presLayoutVars>
          <dgm:animLvl val="lvl"/>
          <dgm:resizeHandles val="exact"/>
        </dgm:presLayoutVars>
      </dgm:prSet>
      <dgm:spPr/>
    </dgm:pt>
    <dgm:pt modelId="{A22B6E37-C8C7-4478-9697-1385EB99E624}" type="pres">
      <dgm:prSet presAssocID="{8406BE2B-22A9-4C57-B336-5B03FB11DEFB}" presName="parentText" presStyleLbl="node1" presStyleIdx="0" presStyleCnt="4">
        <dgm:presLayoutVars>
          <dgm:chMax val="0"/>
          <dgm:bulletEnabled val="1"/>
        </dgm:presLayoutVars>
      </dgm:prSet>
      <dgm:spPr/>
    </dgm:pt>
    <dgm:pt modelId="{4E6B897C-1589-4E1C-AF09-0ADE9D5E67EE}" type="pres">
      <dgm:prSet presAssocID="{8DD73B47-FBEA-4122-BE7E-D751E23D47FB}" presName="spacer" presStyleCnt="0"/>
      <dgm:spPr/>
    </dgm:pt>
    <dgm:pt modelId="{FC52CABC-35F5-4E18-83D9-9ACABC846FF0}" type="pres">
      <dgm:prSet presAssocID="{3FA0E1FB-7EBA-45CD-9DE0-860A0FE87280}" presName="parentText" presStyleLbl="node1" presStyleIdx="1" presStyleCnt="4">
        <dgm:presLayoutVars>
          <dgm:chMax val="0"/>
          <dgm:bulletEnabled val="1"/>
        </dgm:presLayoutVars>
      </dgm:prSet>
      <dgm:spPr/>
    </dgm:pt>
    <dgm:pt modelId="{D75C7336-B442-41C4-9219-1A147803602A}" type="pres">
      <dgm:prSet presAssocID="{EF1D0C89-26D1-4F8A-A56D-F7F13D82BECE}" presName="spacer" presStyleCnt="0"/>
      <dgm:spPr/>
    </dgm:pt>
    <dgm:pt modelId="{E26A7BC2-67DD-4160-875E-C3A11ECA97C9}" type="pres">
      <dgm:prSet presAssocID="{A97C6588-2038-4CF9-AA0E-132EDE1B2E1F}" presName="parentText" presStyleLbl="node1" presStyleIdx="2" presStyleCnt="4">
        <dgm:presLayoutVars>
          <dgm:chMax val="0"/>
          <dgm:bulletEnabled val="1"/>
        </dgm:presLayoutVars>
      </dgm:prSet>
      <dgm:spPr/>
    </dgm:pt>
    <dgm:pt modelId="{89E0E5BF-CE97-474D-9778-44BA074EE80A}" type="pres">
      <dgm:prSet presAssocID="{0000B6B3-671D-42CD-982F-6D702A6D23EB}" presName="spacer" presStyleCnt="0"/>
      <dgm:spPr/>
    </dgm:pt>
    <dgm:pt modelId="{4558E8E0-DFD0-4E6E-BBB9-9C1790662DB6}" type="pres">
      <dgm:prSet presAssocID="{448A9CFF-9DAA-411B-932F-F808BD748CC3}" presName="parentText" presStyleLbl="node1" presStyleIdx="3" presStyleCnt="4">
        <dgm:presLayoutVars>
          <dgm:chMax val="0"/>
          <dgm:bulletEnabled val="1"/>
        </dgm:presLayoutVars>
      </dgm:prSet>
      <dgm:spPr/>
    </dgm:pt>
  </dgm:ptLst>
  <dgm:cxnLst>
    <dgm:cxn modelId="{F1CD1004-75A3-4095-AFB3-7A5C147E3B2A}" srcId="{42100887-1AEE-4233-B69B-58081508179E}" destId="{A97C6588-2038-4CF9-AA0E-132EDE1B2E1F}" srcOrd="2" destOrd="0" parTransId="{8779BA3B-31AC-44BE-8A1A-A4AF3285420D}" sibTransId="{0000B6B3-671D-42CD-982F-6D702A6D23EB}"/>
    <dgm:cxn modelId="{DB985B1D-5329-41D9-99DF-B7296EEFCDC2}" srcId="{42100887-1AEE-4233-B69B-58081508179E}" destId="{8406BE2B-22A9-4C57-B336-5B03FB11DEFB}" srcOrd="0" destOrd="0" parTransId="{27BDDB88-7014-4828-BFF2-0EE1760CACD4}" sibTransId="{8DD73B47-FBEA-4122-BE7E-D751E23D47FB}"/>
    <dgm:cxn modelId="{26603C29-BDD9-4FC1-8592-40F9152D8031}" type="presOf" srcId="{448A9CFF-9DAA-411B-932F-F808BD748CC3}" destId="{4558E8E0-DFD0-4E6E-BBB9-9C1790662DB6}" srcOrd="0" destOrd="0" presId="urn:microsoft.com/office/officeart/2005/8/layout/vList2"/>
    <dgm:cxn modelId="{4F024D2A-F827-49A7-BEF5-F450C5A99D04}" type="presOf" srcId="{8406BE2B-22A9-4C57-B336-5B03FB11DEFB}" destId="{A22B6E37-C8C7-4478-9697-1385EB99E624}" srcOrd="0" destOrd="0" presId="urn:microsoft.com/office/officeart/2005/8/layout/vList2"/>
    <dgm:cxn modelId="{39509C34-1C61-46B0-B24C-990C7DD86C5D}" type="presOf" srcId="{A97C6588-2038-4CF9-AA0E-132EDE1B2E1F}" destId="{E26A7BC2-67DD-4160-875E-C3A11ECA97C9}" srcOrd="0" destOrd="0" presId="urn:microsoft.com/office/officeart/2005/8/layout/vList2"/>
    <dgm:cxn modelId="{7304F738-98CD-40BC-88F2-90ED905AAE24}" type="presOf" srcId="{42100887-1AEE-4233-B69B-58081508179E}" destId="{58E15FF2-F528-4B6D-9DE7-9A8DD7EDECD0}" srcOrd="0" destOrd="0" presId="urn:microsoft.com/office/officeart/2005/8/layout/vList2"/>
    <dgm:cxn modelId="{1A384544-182D-4C90-B447-05EC13EC20CA}" srcId="{42100887-1AEE-4233-B69B-58081508179E}" destId="{3FA0E1FB-7EBA-45CD-9DE0-860A0FE87280}" srcOrd="1" destOrd="0" parTransId="{1247B4D1-6034-46FA-A110-E28EDC24BEE5}" sibTransId="{EF1D0C89-26D1-4F8A-A56D-F7F13D82BECE}"/>
    <dgm:cxn modelId="{EB511565-2793-4642-B483-27FD9366CB3E}" type="presOf" srcId="{3FA0E1FB-7EBA-45CD-9DE0-860A0FE87280}" destId="{FC52CABC-35F5-4E18-83D9-9ACABC846FF0}" srcOrd="0" destOrd="0" presId="urn:microsoft.com/office/officeart/2005/8/layout/vList2"/>
    <dgm:cxn modelId="{A2A39BBE-CAAA-4FF2-9385-18530A12017A}" srcId="{42100887-1AEE-4233-B69B-58081508179E}" destId="{448A9CFF-9DAA-411B-932F-F808BD748CC3}" srcOrd="3" destOrd="0" parTransId="{942AE347-0F32-4FFC-8543-7A48F668363E}" sibTransId="{6B508F67-4272-499B-84E5-1A8293FFE48C}"/>
    <dgm:cxn modelId="{94153B1C-C15D-4EA5-88E7-C9D039D63DD5}" type="presParOf" srcId="{58E15FF2-F528-4B6D-9DE7-9A8DD7EDECD0}" destId="{A22B6E37-C8C7-4478-9697-1385EB99E624}" srcOrd="0" destOrd="0" presId="urn:microsoft.com/office/officeart/2005/8/layout/vList2"/>
    <dgm:cxn modelId="{62199C12-CF22-4BC7-A99F-B02E4C5EF245}" type="presParOf" srcId="{58E15FF2-F528-4B6D-9DE7-9A8DD7EDECD0}" destId="{4E6B897C-1589-4E1C-AF09-0ADE9D5E67EE}" srcOrd="1" destOrd="0" presId="urn:microsoft.com/office/officeart/2005/8/layout/vList2"/>
    <dgm:cxn modelId="{FCC56E69-096C-4754-B7C8-2C28921C466D}" type="presParOf" srcId="{58E15FF2-F528-4B6D-9DE7-9A8DD7EDECD0}" destId="{FC52CABC-35F5-4E18-83D9-9ACABC846FF0}" srcOrd="2" destOrd="0" presId="urn:microsoft.com/office/officeart/2005/8/layout/vList2"/>
    <dgm:cxn modelId="{DE62135F-ECF7-466A-AD2E-C62207961E79}" type="presParOf" srcId="{58E15FF2-F528-4B6D-9DE7-9A8DD7EDECD0}" destId="{D75C7336-B442-41C4-9219-1A147803602A}" srcOrd="3" destOrd="0" presId="urn:microsoft.com/office/officeart/2005/8/layout/vList2"/>
    <dgm:cxn modelId="{F3B3F6B4-AF7A-46E0-B6A8-8594B19463E5}" type="presParOf" srcId="{58E15FF2-F528-4B6D-9DE7-9A8DD7EDECD0}" destId="{E26A7BC2-67DD-4160-875E-C3A11ECA97C9}" srcOrd="4" destOrd="0" presId="urn:microsoft.com/office/officeart/2005/8/layout/vList2"/>
    <dgm:cxn modelId="{43FED898-B021-4561-BEB1-0F5C5C3695FF}" type="presParOf" srcId="{58E15FF2-F528-4B6D-9DE7-9A8DD7EDECD0}" destId="{89E0E5BF-CE97-474D-9778-44BA074EE80A}" srcOrd="5" destOrd="0" presId="urn:microsoft.com/office/officeart/2005/8/layout/vList2"/>
    <dgm:cxn modelId="{39C8B696-8FC0-431F-880F-8883418ABE39}" type="presParOf" srcId="{58E15FF2-F528-4B6D-9DE7-9A8DD7EDECD0}" destId="{4558E8E0-DFD0-4E6E-BBB9-9C1790662DB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105FF9-0FEF-4F48-B296-0023BE11D1DF}" type="doc">
      <dgm:prSet loTypeId="urn:microsoft.com/office/officeart/2005/8/layout/vList2" loCatId="list" qsTypeId="urn:microsoft.com/office/officeart/2005/8/quickstyle/simple1#4" qsCatId="simple" csTypeId="urn:microsoft.com/office/officeart/2005/8/colors/colorful2#3" csCatId="colorful" phldr="1"/>
      <dgm:spPr/>
      <dgm:t>
        <a:bodyPr/>
        <a:lstStyle/>
        <a:p>
          <a:endParaRPr lang="en-US"/>
        </a:p>
      </dgm:t>
    </dgm:pt>
    <dgm:pt modelId="{9EFF002A-932F-42FC-BD00-90142AB12BFB}">
      <dgm:prSet custT="1"/>
      <dgm:spPr/>
      <dgm:t>
        <a:bodyPr/>
        <a:lstStyle/>
        <a:p>
          <a:r>
            <a:rPr lang="en-GB" sz="3600" dirty="0"/>
            <a:t>Crime signature-</a:t>
          </a:r>
          <a:endParaRPr lang="en-US" sz="3600" dirty="0"/>
        </a:p>
      </dgm:t>
    </dgm:pt>
    <dgm:pt modelId="{373CBA3C-552E-4E4C-A9CD-0EE2828229A9}" type="parTrans" cxnId="{7A8B49A6-2877-4823-A850-1D24082AB790}">
      <dgm:prSet/>
      <dgm:spPr/>
      <dgm:t>
        <a:bodyPr/>
        <a:lstStyle/>
        <a:p>
          <a:endParaRPr lang="en-US"/>
        </a:p>
      </dgm:t>
    </dgm:pt>
    <dgm:pt modelId="{E7F60D53-FCA0-4F5C-BB5E-F7CEAC98FDEF}" type="sibTrans" cxnId="{7A8B49A6-2877-4823-A850-1D24082AB790}">
      <dgm:prSet/>
      <dgm:spPr/>
      <dgm:t>
        <a:bodyPr/>
        <a:lstStyle/>
        <a:p>
          <a:endParaRPr lang="en-US"/>
        </a:p>
      </dgm:t>
    </dgm:pt>
    <dgm:pt modelId="{61D79722-46DC-4E72-A266-A4D26B7BF9F9}">
      <dgm:prSet/>
      <dgm:spPr/>
      <dgm:t>
        <a:bodyPr/>
        <a:lstStyle/>
        <a:p>
          <a:r>
            <a:rPr lang="en-GB" dirty="0"/>
            <a:t>A crime`s signature characteristics reflect things which happen during the commissioning of a crime but are </a:t>
          </a:r>
          <a:r>
            <a:rPr lang="en-GB" dirty="0">
              <a:solidFill>
                <a:srgbClr val="FFFF00"/>
              </a:solidFill>
            </a:rPr>
            <a:t>stable</a:t>
          </a:r>
          <a:r>
            <a:rPr lang="en-GB" dirty="0"/>
            <a:t> and </a:t>
          </a:r>
          <a:r>
            <a:rPr lang="en-GB" dirty="0">
              <a:solidFill>
                <a:srgbClr val="FFFF00"/>
              </a:solidFill>
            </a:rPr>
            <a:t>idiosyncratic</a:t>
          </a:r>
          <a:r>
            <a:rPr lang="en-GB" dirty="0"/>
            <a:t> to the offender.</a:t>
          </a:r>
          <a:endParaRPr lang="en-US" dirty="0"/>
        </a:p>
      </dgm:t>
    </dgm:pt>
    <dgm:pt modelId="{39173ACA-768D-4BC1-8F76-43631AED309D}" type="parTrans" cxnId="{F66A3CBD-272B-4BB8-B4E5-516B74174CF5}">
      <dgm:prSet/>
      <dgm:spPr/>
      <dgm:t>
        <a:bodyPr/>
        <a:lstStyle/>
        <a:p>
          <a:endParaRPr lang="en-US"/>
        </a:p>
      </dgm:t>
    </dgm:pt>
    <dgm:pt modelId="{A6DF0315-339B-4A91-8FA9-1C2418DD964C}" type="sibTrans" cxnId="{F66A3CBD-272B-4BB8-B4E5-516B74174CF5}">
      <dgm:prSet/>
      <dgm:spPr/>
      <dgm:t>
        <a:bodyPr/>
        <a:lstStyle/>
        <a:p>
          <a:endParaRPr lang="en-US"/>
        </a:p>
      </dgm:t>
    </dgm:pt>
    <dgm:pt modelId="{61319363-B1F3-4666-BE3A-E617EAF75836}">
      <dgm:prSet custT="1"/>
      <dgm:spPr/>
      <dgm:t>
        <a:bodyPr/>
        <a:lstStyle/>
        <a:p>
          <a:r>
            <a:rPr lang="en-GB" sz="3600" dirty="0"/>
            <a:t>Modus operandi-</a:t>
          </a:r>
          <a:endParaRPr lang="en-US" sz="3600" dirty="0"/>
        </a:p>
      </dgm:t>
    </dgm:pt>
    <dgm:pt modelId="{4F26D2A2-31A1-42A5-9D52-3320782589B7}" type="parTrans" cxnId="{D139D2BD-35FA-4BCF-9610-949B3E56E484}">
      <dgm:prSet/>
      <dgm:spPr/>
      <dgm:t>
        <a:bodyPr/>
        <a:lstStyle/>
        <a:p>
          <a:endParaRPr lang="en-US"/>
        </a:p>
      </dgm:t>
    </dgm:pt>
    <dgm:pt modelId="{AC2EDEF2-4981-45FF-9758-13FA3AB4EC3F}" type="sibTrans" cxnId="{D139D2BD-35FA-4BCF-9610-949B3E56E484}">
      <dgm:prSet/>
      <dgm:spPr/>
      <dgm:t>
        <a:bodyPr/>
        <a:lstStyle/>
        <a:p>
          <a:endParaRPr lang="en-US"/>
        </a:p>
      </dgm:t>
    </dgm:pt>
    <dgm:pt modelId="{F331C5F7-FD07-4222-9BE3-B831B3C890CE}">
      <dgm:prSet/>
      <dgm:spPr/>
      <dgm:t>
        <a:bodyPr/>
        <a:lstStyle/>
        <a:p>
          <a:r>
            <a:rPr lang="en-GB" dirty="0"/>
            <a:t>The way in which </a:t>
          </a:r>
          <a:r>
            <a:rPr lang="en-GB" dirty="0">
              <a:solidFill>
                <a:srgbClr val="FFFF00"/>
              </a:solidFill>
            </a:rPr>
            <a:t>a person performs </a:t>
          </a:r>
          <a:r>
            <a:rPr lang="en-GB" dirty="0"/>
            <a:t>a task, which is applied to crime. They are not necessarily fixed but are </a:t>
          </a:r>
          <a:r>
            <a:rPr lang="en-GB" dirty="0">
              <a:solidFill>
                <a:srgbClr val="FFFF00"/>
              </a:solidFill>
            </a:rPr>
            <a:t>changed </a:t>
          </a:r>
          <a:r>
            <a:rPr lang="en-GB" dirty="0"/>
            <a:t>in the light of experience.</a:t>
          </a:r>
          <a:endParaRPr lang="en-US" dirty="0"/>
        </a:p>
      </dgm:t>
    </dgm:pt>
    <dgm:pt modelId="{9A4075EE-33CC-44DB-95D2-FE15B0BA56DA}" type="parTrans" cxnId="{4248BF57-76DC-4AC2-AFB6-5A8343EF4AE7}">
      <dgm:prSet/>
      <dgm:spPr/>
      <dgm:t>
        <a:bodyPr/>
        <a:lstStyle/>
        <a:p>
          <a:endParaRPr lang="en-US"/>
        </a:p>
      </dgm:t>
    </dgm:pt>
    <dgm:pt modelId="{D8CD33C6-4C05-4117-8303-C806E062B820}" type="sibTrans" cxnId="{4248BF57-76DC-4AC2-AFB6-5A8343EF4AE7}">
      <dgm:prSet/>
      <dgm:spPr/>
      <dgm:t>
        <a:bodyPr/>
        <a:lstStyle/>
        <a:p>
          <a:endParaRPr lang="en-US"/>
        </a:p>
      </dgm:t>
    </dgm:pt>
    <dgm:pt modelId="{E18D56D8-6931-4FB9-9D82-FC3C008CFD6B}" type="pres">
      <dgm:prSet presAssocID="{7B105FF9-0FEF-4F48-B296-0023BE11D1DF}" presName="linear" presStyleCnt="0">
        <dgm:presLayoutVars>
          <dgm:animLvl val="lvl"/>
          <dgm:resizeHandles val="exact"/>
        </dgm:presLayoutVars>
      </dgm:prSet>
      <dgm:spPr/>
    </dgm:pt>
    <dgm:pt modelId="{4EB096FE-414A-4788-A89C-0D420CAA571D}" type="pres">
      <dgm:prSet presAssocID="{9EFF002A-932F-42FC-BD00-90142AB12BFB}" presName="parentText" presStyleLbl="node1" presStyleIdx="0" presStyleCnt="4">
        <dgm:presLayoutVars>
          <dgm:chMax val="0"/>
          <dgm:bulletEnabled val="1"/>
        </dgm:presLayoutVars>
      </dgm:prSet>
      <dgm:spPr/>
    </dgm:pt>
    <dgm:pt modelId="{0C9B0DC2-B198-4613-B746-B9C04ED91B91}" type="pres">
      <dgm:prSet presAssocID="{E7F60D53-FCA0-4F5C-BB5E-F7CEAC98FDEF}" presName="spacer" presStyleCnt="0"/>
      <dgm:spPr/>
    </dgm:pt>
    <dgm:pt modelId="{2A68366F-1D24-4B77-B500-43501A04F2C4}" type="pres">
      <dgm:prSet presAssocID="{61D79722-46DC-4E72-A266-A4D26B7BF9F9}" presName="parentText" presStyleLbl="node1" presStyleIdx="1" presStyleCnt="4">
        <dgm:presLayoutVars>
          <dgm:chMax val="0"/>
          <dgm:bulletEnabled val="1"/>
        </dgm:presLayoutVars>
      </dgm:prSet>
      <dgm:spPr/>
    </dgm:pt>
    <dgm:pt modelId="{913AB6F6-2CF5-408B-AEF7-190BA77BFB16}" type="pres">
      <dgm:prSet presAssocID="{A6DF0315-339B-4A91-8FA9-1C2418DD964C}" presName="spacer" presStyleCnt="0"/>
      <dgm:spPr/>
    </dgm:pt>
    <dgm:pt modelId="{9EA708B1-7A09-4A08-A348-961036EFA4C5}" type="pres">
      <dgm:prSet presAssocID="{61319363-B1F3-4666-BE3A-E617EAF75836}" presName="parentText" presStyleLbl="node1" presStyleIdx="2" presStyleCnt="4">
        <dgm:presLayoutVars>
          <dgm:chMax val="0"/>
          <dgm:bulletEnabled val="1"/>
        </dgm:presLayoutVars>
      </dgm:prSet>
      <dgm:spPr/>
    </dgm:pt>
    <dgm:pt modelId="{E60F3D3F-CC2D-480B-A8A8-CF56D3310F55}" type="pres">
      <dgm:prSet presAssocID="{AC2EDEF2-4981-45FF-9758-13FA3AB4EC3F}" presName="spacer" presStyleCnt="0"/>
      <dgm:spPr/>
    </dgm:pt>
    <dgm:pt modelId="{DBC8F86B-1926-4FD8-9393-0AEC2637BC5B}" type="pres">
      <dgm:prSet presAssocID="{F331C5F7-FD07-4222-9BE3-B831B3C890CE}" presName="parentText" presStyleLbl="node1" presStyleIdx="3" presStyleCnt="4">
        <dgm:presLayoutVars>
          <dgm:chMax val="0"/>
          <dgm:bulletEnabled val="1"/>
        </dgm:presLayoutVars>
      </dgm:prSet>
      <dgm:spPr/>
    </dgm:pt>
  </dgm:ptLst>
  <dgm:cxnLst>
    <dgm:cxn modelId="{B191F510-A389-469E-827F-F3FE6C2E1538}" type="presOf" srcId="{61D79722-46DC-4E72-A266-A4D26B7BF9F9}" destId="{2A68366F-1D24-4B77-B500-43501A04F2C4}" srcOrd="0" destOrd="0" presId="urn:microsoft.com/office/officeart/2005/8/layout/vList2"/>
    <dgm:cxn modelId="{0B767615-7B6E-407D-A909-66DE4F03DC49}" type="presOf" srcId="{61319363-B1F3-4666-BE3A-E617EAF75836}" destId="{9EA708B1-7A09-4A08-A348-961036EFA4C5}" srcOrd="0" destOrd="0" presId="urn:microsoft.com/office/officeart/2005/8/layout/vList2"/>
    <dgm:cxn modelId="{4248BF57-76DC-4AC2-AFB6-5A8343EF4AE7}" srcId="{7B105FF9-0FEF-4F48-B296-0023BE11D1DF}" destId="{F331C5F7-FD07-4222-9BE3-B831B3C890CE}" srcOrd="3" destOrd="0" parTransId="{9A4075EE-33CC-44DB-95D2-FE15B0BA56DA}" sibTransId="{D8CD33C6-4C05-4117-8303-C806E062B820}"/>
    <dgm:cxn modelId="{C6156F78-9B02-42B9-B1CE-03B865AC7851}" type="presOf" srcId="{9EFF002A-932F-42FC-BD00-90142AB12BFB}" destId="{4EB096FE-414A-4788-A89C-0D420CAA571D}" srcOrd="0" destOrd="0" presId="urn:microsoft.com/office/officeart/2005/8/layout/vList2"/>
    <dgm:cxn modelId="{CC223C79-39BF-4768-A45F-C1B33D125C96}" type="presOf" srcId="{7B105FF9-0FEF-4F48-B296-0023BE11D1DF}" destId="{E18D56D8-6931-4FB9-9D82-FC3C008CFD6B}" srcOrd="0" destOrd="0" presId="urn:microsoft.com/office/officeart/2005/8/layout/vList2"/>
    <dgm:cxn modelId="{7A8B49A6-2877-4823-A850-1D24082AB790}" srcId="{7B105FF9-0FEF-4F48-B296-0023BE11D1DF}" destId="{9EFF002A-932F-42FC-BD00-90142AB12BFB}" srcOrd="0" destOrd="0" parTransId="{373CBA3C-552E-4E4C-A9CD-0EE2828229A9}" sibTransId="{E7F60D53-FCA0-4F5C-BB5E-F7CEAC98FDEF}"/>
    <dgm:cxn modelId="{F66A3CBD-272B-4BB8-B4E5-516B74174CF5}" srcId="{7B105FF9-0FEF-4F48-B296-0023BE11D1DF}" destId="{61D79722-46DC-4E72-A266-A4D26B7BF9F9}" srcOrd="1" destOrd="0" parTransId="{39173ACA-768D-4BC1-8F76-43631AED309D}" sibTransId="{A6DF0315-339B-4A91-8FA9-1C2418DD964C}"/>
    <dgm:cxn modelId="{D139D2BD-35FA-4BCF-9610-949B3E56E484}" srcId="{7B105FF9-0FEF-4F48-B296-0023BE11D1DF}" destId="{61319363-B1F3-4666-BE3A-E617EAF75836}" srcOrd="2" destOrd="0" parTransId="{4F26D2A2-31A1-42A5-9D52-3320782589B7}" sibTransId="{AC2EDEF2-4981-45FF-9758-13FA3AB4EC3F}"/>
    <dgm:cxn modelId="{C69E7AEA-2EBC-47FD-BFA2-2A67D8A9A157}" type="presOf" srcId="{F331C5F7-FD07-4222-9BE3-B831B3C890CE}" destId="{DBC8F86B-1926-4FD8-9393-0AEC2637BC5B}" srcOrd="0" destOrd="0" presId="urn:microsoft.com/office/officeart/2005/8/layout/vList2"/>
    <dgm:cxn modelId="{C6B7670B-4C9F-4E07-8241-88FA4BD28510}" type="presParOf" srcId="{E18D56D8-6931-4FB9-9D82-FC3C008CFD6B}" destId="{4EB096FE-414A-4788-A89C-0D420CAA571D}" srcOrd="0" destOrd="0" presId="urn:microsoft.com/office/officeart/2005/8/layout/vList2"/>
    <dgm:cxn modelId="{719552AF-C2E9-47EF-8219-270ADE0C3420}" type="presParOf" srcId="{E18D56D8-6931-4FB9-9D82-FC3C008CFD6B}" destId="{0C9B0DC2-B198-4613-B746-B9C04ED91B91}" srcOrd="1" destOrd="0" presId="urn:microsoft.com/office/officeart/2005/8/layout/vList2"/>
    <dgm:cxn modelId="{52389DA1-09CB-455B-ACA3-D026BA7CB8E1}" type="presParOf" srcId="{E18D56D8-6931-4FB9-9D82-FC3C008CFD6B}" destId="{2A68366F-1D24-4B77-B500-43501A04F2C4}" srcOrd="2" destOrd="0" presId="urn:microsoft.com/office/officeart/2005/8/layout/vList2"/>
    <dgm:cxn modelId="{E34F2EF8-4F54-420B-8A9F-20B2EB5878DD}" type="presParOf" srcId="{E18D56D8-6931-4FB9-9D82-FC3C008CFD6B}" destId="{913AB6F6-2CF5-408B-AEF7-190BA77BFB16}" srcOrd="3" destOrd="0" presId="urn:microsoft.com/office/officeart/2005/8/layout/vList2"/>
    <dgm:cxn modelId="{7A621460-B5C0-493E-B55D-9C1704877D69}" type="presParOf" srcId="{E18D56D8-6931-4FB9-9D82-FC3C008CFD6B}" destId="{9EA708B1-7A09-4A08-A348-961036EFA4C5}" srcOrd="4" destOrd="0" presId="urn:microsoft.com/office/officeart/2005/8/layout/vList2"/>
    <dgm:cxn modelId="{DB2D5CF2-8A4E-492A-BFBE-85A64ED87BB9}" type="presParOf" srcId="{E18D56D8-6931-4FB9-9D82-FC3C008CFD6B}" destId="{E60F3D3F-CC2D-480B-A8A8-CF56D3310F55}" srcOrd="5" destOrd="0" presId="urn:microsoft.com/office/officeart/2005/8/layout/vList2"/>
    <dgm:cxn modelId="{D5FAD34A-34C8-4533-B226-C5F23B42C3AC}" type="presParOf" srcId="{E18D56D8-6931-4FB9-9D82-FC3C008CFD6B}" destId="{DBC8F86B-1926-4FD8-9393-0AEC2637BC5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8B39144-E342-4B04-912C-785002D46D60}" type="doc">
      <dgm:prSet loTypeId="urn:microsoft.com/office/officeart/2016/7/layout/RepeatingBendingProcessNew" loCatId="process" qsTypeId="urn:microsoft.com/office/officeart/2005/8/quickstyle/simple1#5" qsCatId="simple" csTypeId="urn:microsoft.com/office/officeart/2005/8/colors/accent1_2#1" csCatId="accent1" phldr="1"/>
      <dgm:spPr/>
      <dgm:t>
        <a:bodyPr/>
        <a:lstStyle/>
        <a:p>
          <a:endParaRPr lang="en-US"/>
        </a:p>
      </dgm:t>
    </dgm:pt>
    <dgm:pt modelId="{15EE6441-A111-4856-9F59-CB217E1D5415}">
      <dgm:prSet/>
      <dgm:spPr/>
      <dgm:t>
        <a:bodyPr/>
        <a:lstStyle/>
        <a:p>
          <a:r>
            <a:rPr lang="en-GB"/>
            <a:t>Does it work?</a:t>
          </a:r>
          <a:endParaRPr lang="en-US"/>
        </a:p>
      </dgm:t>
    </dgm:pt>
    <dgm:pt modelId="{A2730B0C-E274-406F-B28E-39DA1374E262}" type="parTrans" cxnId="{A8FBDC3C-EA1B-4AC6-9800-7ACB1E7AC57D}">
      <dgm:prSet/>
      <dgm:spPr/>
      <dgm:t>
        <a:bodyPr/>
        <a:lstStyle/>
        <a:p>
          <a:endParaRPr lang="en-US"/>
        </a:p>
      </dgm:t>
    </dgm:pt>
    <dgm:pt modelId="{FA4E4591-B5E3-45BE-9CA2-F2EECE239CEC}" type="sibTrans" cxnId="{A8FBDC3C-EA1B-4AC6-9800-7ACB1E7AC57D}">
      <dgm:prSet/>
      <dgm:spPr/>
      <dgm:t>
        <a:bodyPr/>
        <a:lstStyle/>
        <a:p>
          <a:endParaRPr lang="en-US"/>
        </a:p>
      </dgm:t>
    </dgm:pt>
    <dgm:pt modelId="{A9D13E27-5EE2-4603-8BE4-E4E1087C0E6A}">
      <dgm:prSet/>
      <dgm:spPr/>
      <dgm:t>
        <a:bodyPr/>
        <a:lstStyle/>
        <a:p>
          <a:r>
            <a:rPr lang="en-GB"/>
            <a:t>Is it common sense?</a:t>
          </a:r>
          <a:endParaRPr lang="en-US"/>
        </a:p>
      </dgm:t>
    </dgm:pt>
    <dgm:pt modelId="{E51D0782-0601-4493-A543-D0786F94BE09}" type="parTrans" cxnId="{64E28A8F-1110-417F-A632-CB2E057E30E6}">
      <dgm:prSet/>
      <dgm:spPr/>
      <dgm:t>
        <a:bodyPr/>
        <a:lstStyle/>
        <a:p>
          <a:endParaRPr lang="en-US"/>
        </a:p>
      </dgm:t>
    </dgm:pt>
    <dgm:pt modelId="{CBA7E769-E3B8-4BE2-AC8E-0223C5531A0E}" type="sibTrans" cxnId="{64E28A8F-1110-417F-A632-CB2E057E30E6}">
      <dgm:prSet/>
      <dgm:spPr/>
      <dgm:t>
        <a:bodyPr/>
        <a:lstStyle/>
        <a:p>
          <a:endParaRPr lang="en-US"/>
        </a:p>
      </dgm:t>
    </dgm:pt>
    <dgm:pt modelId="{DDF3EE81-E8E9-417D-9113-BC752AC0617B}">
      <dgm:prSet/>
      <dgm:spPr/>
      <dgm:t>
        <a:bodyPr/>
        <a:lstStyle/>
        <a:p>
          <a:r>
            <a:rPr lang="en-GB"/>
            <a:t>If not, why not?</a:t>
          </a:r>
          <a:endParaRPr lang="en-US"/>
        </a:p>
      </dgm:t>
    </dgm:pt>
    <dgm:pt modelId="{9A5AD477-8010-4695-B938-2F68A2B60134}" type="parTrans" cxnId="{5C8FEBD9-772C-460D-B514-4600D5E4C525}">
      <dgm:prSet/>
      <dgm:spPr/>
      <dgm:t>
        <a:bodyPr/>
        <a:lstStyle/>
        <a:p>
          <a:endParaRPr lang="en-US"/>
        </a:p>
      </dgm:t>
    </dgm:pt>
    <dgm:pt modelId="{A0B5B69E-160F-4291-947E-FA2229372B44}" type="sibTrans" cxnId="{5C8FEBD9-772C-460D-B514-4600D5E4C525}">
      <dgm:prSet/>
      <dgm:spPr/>
      <dgm:t>
        <a:bodyPr/>
        <a:lstStyle/>
        <a:p>
          <a:endParaRPr lang="en-US"/>
        </a:p>
      </dgm:t>
    </dgm:pt>
    <dgm:pt modelId="{E55DF33C-0C27-4794-9CCF-01CB9934DC60}">
      <dgm:prSet/>
      <dgm:spPr/>
      <dgm:t>
        <a:bodyPr/>
        <a:lstStyle/>
        <a:p>
          <a:r>
            <a:rPr lang="en-GB"/>
            <a:t>What is the evidence?</a:t>
          </a:r>
          <a:endParaRPr lang="en-US"/>
        </a:p>
      </dgm:t>
    </dgm:pt>
    <dgm:pt modelId="{E336595B-4747-4C18-9CA1-59DF27F58F20}" type="parTrans" cxnId="{65C6302F-5D27-4F24-A94A-4147B0CABDE3}">
      <dgm:prSet/>
      <dgm:spPr/>
      <dgm:t>
        <a:bodyPr/>
        <a:lstStyle/>
        <a:p>
          <a:endParaRPr lang="en-US"/>
        </a:p>
      </dgm:t>
    </dgm:pt>
    <dgm:pt modelId="{EFA256E4-A99A-4615-8117-DAD9E6B1904A}" type="sibTrans" cxnId="{65C6302F-5D27-4F24-A94A-4147B0CABDE3}">
      <dgm:prSet/>
      <dgm:spPr/>
      <dgm:t>
        <a:bodyPr/>
        <a:lstStyle/>
        <a:p>
          <a:endParaRPr lang="en-US"/>
        </a:p>
      </dgm:t>
    </dgm:pt>
    <dgm:pt modelId="{D3192AC9-169B-47DC-BB1B-0C3EDE040E6A}">
      <dgm:prSet/>
      <dgm:spPr/>
      <dgm:t>
        <a:bodyPr/>
        <a:lstStyle/>
        <a:p>
          <a:r>
            <a:rPr lang="en-GB"/>
            <a:t>Which type do we use: FBI, Investigative, Typological or Geographical?</a:t>
          </a:r>
          <a:endParaRPr lang="en-US"/>
        </a:p>
      </dgm:t>
    </dgm:pt>
    <dgm:pt modelId="{D49A9E3C-CFFB-4C13-8495-B2A47AFAFCBC}" type="parTrans" cxnId="{4987C266-BEFA-4EC2-AC8C-8EA52BD77C88}">
      <dgm:prSet/>
      <dgm:spPr/>
      <dgm:t>
        <a:bodyPr/>
        <a:lstStyle/>
        <a:p>
          <a:endParaRPr lang="en-US"/>
        </a:p>
      </dgm:t>
    </dgm:pt>
    <dgm:pt modelId="{1A694E5F-A945-4AA2-8366-A9C328C0EF27}" type="sibTrans" cxnId="{4987C266-BEFA-4EC2-AC8C-8EA52BD77C88}">
      <dgm:prSet/>
      <dgm:spPr/>
      <dgm:t>
        <a:bodyPr/>
        <a:lstStyle/>
        <a:p>
          <a:endParaRPr lang="en-US"/>
        </a:p>
      </dgm:t>
    </dgm:pt>
    <dgm:pt modelId="{F3BE36CA-2D60-4F78-8DA3-7297CDBBB0ED}" type="pres">
      <dgm:prSet presAssocID="{D8B39144-E342-4B04-912C-785002D46D60}" presName="Name0" presStyleCnt="0">
        <dgm:presLayoutVars>
          <dgm:dir/>
          <dgm:resizeHandles val="exact"/>
        </dgm:presLayoutVars>
      </dgm:prSet>
      <dgm:spPr/>
    </dgm:pt>
    <dgm:pt modelId="{0E4A888B-108E-4DF5-AA2E-091D2886F150}" type="pres">
      <dgm:prSet presAssocID="{15EE6441-A111-4856-9F59-CB217E1D5415}" presName="node" presStyleLbl="node1" presStyleIdx="0" presStyleCnt="5">
        <dgm:presLayoutVars>
          <dgm:bulletEnabled val="1"/>
        </dgm:presLayoutVars>
      </dgm:prSet>
      <dgm:spPr/>
    </dgm:pt>
    <dgm:pt modelId="{34A32FFD-A5B5-4CF3-B3C9-1BAC3A386CA1}" type="pres">
      <dgm:prSet presAssocID="{FA4E4591-B5E3-45BE-9CA2-F2EECE239CEC}" presName="sibTrans" presStyleLbl="sibTrans1D1" presStyleIdx="0" presStyleCnt="4"/>
      <dgm:spPr/>
    </dgm:pt>
    <dgm:pt modelId="{358B55F7-DF21-445B-A31F-9BCE76331D4E}" type="pres">
      <dgm:prSet presAssocID="{FA4E4591-B5E3-45BE-9CA2-F2EECE239CEC}" presName="connectorText" presStyleLbl="sibTrans1D1" presStyleIdx="0" presStyleCnt="4"/>
      <dgm:spPr/>
    </dgm:pt>
    <dgm:pt modelId="{D8335911-42CB-436F-AC7C-FE5F4E3CCD5B}" type="pres">
      <dgm:prSet presAssocID="{A9D13E27-5EE2-4603-8BE4-E4E1087C0E6A}" presName="node" presStyleLbl="node1" presStyleIdx="1" presStyleCnt="5">
        <dgm:presLayoutVars>
          <dgm:bulletEnabled val="1"/>
        </dgm:presLayoutVars>
      </dgm:prSet>
      <dgm:spPr/>
    </dgm:pt>
    <dgm:pt modelId="{08FFD6AC-D0F6-4B66-BAAC-09037F454AB5}" type="pres">
      <dgm:prSet presAssocID="{CBA7E769-E3B8-4BE2-AC8E-0223C5531A0E}" presName="sibTrans" presStyleLbl="sibTrans1D1" presStyleIdx="1" presStyleCnt="4"/>
      <dgm:spPr/>
    </dgm:pt>
    <dgm:pt modelId="{B2A6C746-1A56-41CF-836C-2C379A3BBE62}" type="pres">
      <dgm:prSet presAssocID="{CBA7E769-E3B8-4BE2-AC8E-0223C5531A0E}" presName="connectorText" presStyleLbl="sibTrans1D1" presStyleIdx="1" presStyleCnt="4"/>
      <dgm:spPr/>
    </dgm:pt>
    <dgm:pt modelId="{5D1C8F03-1025-45C2-8E96-82450B5BFA5D}" type="pres">
      <dgm:prSet presAssocID="{DDF3EE81-E8E9-417D-9113-BC752AC0617B}" presName="node" presStyleLbl="node1" presStyleIdx="2" presStyleCnt="5">
        <dgm:presLayoutVars>
          <dgm:bulletEnabled val="1"/>
        </dgm:presLayoutVars>
      </dgm:prSet>
      <dgm:spPr/>
    </dgm:pt>
    <dgm:pt modelId="{6CC2E83D-02A7-4213-9D8D-ADF58F7E88B8}" type="pres">
      <dgm:prSet presAssocID="{A0B5B69E-160F-4291-947E-FA2229372B44}" presName="sibTrans" presStyleLbl="sibTrans1D1" presStyleIdx="2" presStyleCnt="4"/>
      <dgm:spPr/>
    </dgm:pt>
    <dgm:pt modelId="{C59E81EC-B880-4C3F-91EB-AD705CD51930}" type="pres">
      <dgm:prSet presAssocID="{A0B5B69E-160F-4291-947E-FA2229372B44}" presName="connectorText" presStyleLbl="sibTrans1D1" presStyleIdx="2" presStyleCnt="4"/>
      <dgm:spPr/>
    </dgm:pt>
    <dgm:pt modelId="{641FAAA9-3F28-477B-8104-AF55407D4023}" type="pres">
      <dgm:prSet presAssocID="{E55DF33C-0C27-4794-9CCF-01CB9934DC60}" presName="node" presStyleLbl="node1" presStyleIdx="3" presStyleCnt="5">
        <dgm:presLayoutVars>
          <dgm:bulletEnabled val="1"/>
        </dgm:presLayoutVars>
      </dgm:prSet>
      <dgm:spPr/>
    </dgm:pt>
    <dgm:pt modelId="{773A0D25-780C-458A-B900-58FD6947BF1D}" type="pres">
      <dgm:prSet presAssocID="{EFA256E4-A99A-4615-8117-DAD9E6B1904A}" presName="sibTrans" presStyleLbl="sibTrans1D1" presStyleIdx="3" presStyleCnt="4"/>
      <dgm:spPr/>
    </dgm:pt>
    <dgm:pt modelId="{7FF5B626-1F8A-48BD-A0D7-DED9B70BE0EA}" type="pres">
      <dgm:prSet presAssocID="{EFA256E4-A99A-4615-8117-DAD9E6B1904A}" presName="connectorText" presStyleLbl="sibTrans1D1" presStyleIdx="3" presStyleCnt="4"/>
      <dgm:spPr/>
    </dgm:pt>
    <dgm:pt modelId="{0CFE9606-D21F-4C4D-9AF8-C7ACE0B079C8}" type="pres">
      <dgm:prSet presAssocID="{D3192AC9-169B-47DC-BB1B-0C3EDE040E6A}" presName="node" presStyleLbl="node1" presStyleIdx="4" presStyleCnt="5">
        <dgm:presLayoutVars>
          <dgm:bulletEnabled val="1"/>
        </dgm:presLayoutVars>
      </dgm:prSet>
      <dgm:spPr/>
    </dgm:pt>
  </dgm:ptLst>
  <dgm:cxnLst>
    <dgm:cxn modelId="{B0047E0A-F6C2-47A8-BC77-F1196613BCDE}" type="presOf" srcId="{A9D13E27-5EE2-4603-8BE4-E4E1087C0E6A}" destId="{D8335911-42CB-436F-AC7C-FE5F4E3CCD5B}" srcOrd="0" destOrd="0" presId="urn:microsoft.com/office/officeart/2016/7/layout/RepeatingBendingProcessNew"/>
    <dgm:cxn modelId="{94A9A40E-DE45-4EFC-AAD3-A4DCD3FC73A8}" type="presOf" srcId="{D3192AC9-169B-47DC-BB1B-0C3EDE040E6A}" destId="{0CFE9606-D21F-4C4D-9AF8-C7ACE0B079C8}" srcOrd="0" destOrd="0" presId="urn:microsoft.com/office/officeart/2016/7/layout/RepeatingBendingProcessNew"/>
    <dgm:cxn modelId="{65C6302F-5D27-4F24-A94A-4147B0CABDE3}" srcId="{D8B39144-E342-4B04-912C-785002D46D60}" destId="{E55DF33C-0C27-4794-9CCF-01CB9934DC60}" srcOrd="3" destOrd="0" parTransId="{E336595B-4747-4C18-9CA1-59DF27F58F20}" sibTransId="{EFA256E4-A99A-4615-8117-DAD9E6B1904A}"/>
    <dgm:cxn modelId="{E0A98034-DEFC-4783-BE08-ED35836E45B3}" type="presOf" srcId="{CBA7E769-E3B8-4BE2-AC8E-0223C5531A0E}" destId="{B2A6C746-1A56-41CF-836C-2C379A3BBE62}" srcOrd="1" destOrd="0" presId="urn:microsoft.com/office/officeart/2016/7/layout/RepeatingBendingProcessNew"/>
    <dgm:cxn modelId="{94B13E35-3F8E-4847-AED9-961148226142}" type="presOf" srcId="{FA4E4591-B5E3-45BE-9CA2-F2EECE239CEC}" destId="{358B55F7-DF21-445B-A31F-9BCE76331D4E}" srcOrd="1" destOrd="0" presId="urn:microsoft.com/office/officeart/2016/7/layout/RepeatingBendingProcessNew"/>
    <dgm:cxn modelId="{A8FBDC3C-EA1B-4AC6-9800-7ACB1E7AC57D}" srcId="{D8B39144-E342-4B04-912C-785002D46D60}" destId="{15EE6441-A111-4856-9F59-CB217E1D5415}" srcOrd="0" destOrd="0" parTransId="{A2730B0C-E274-406F-B28E-39DA1374E262}" sibTransId="{FA4E4591-B5E3-45BE-9CA2-F2EECE239CEC}"/>
    <dgm:cxn modelId="{70CF653F-5159-41F7-BE77-54A71C5FEFF6}" type="presOf" srcId="{A0B5B69E-160F-4291-947E-FA2229372B44}" destId="{6CC2E83D-02A7-4213-9D8D-ADF58F7E88B8}" srcOrd="0" destOrd="0" presId="urn:microsoft.com/office/officeart/2016/7/layout/RepeatingBendingProcessNew"/>
    <dgm:cxn modelId="{B08B0E5E-2BB6-4E84-8092-EA5A9AD69DFF}" type="presOf" srcId="{A0B5B69E-160F-4291-947E-FA2229372B44}" destId="{C59E81EC-B880-4C3F-91EB-AD705CD51930}" srcOrd="1" destOrd="0" presId="urn:microsoft.com/office/officeart/2016/7/layout/RepeatingBendingProcessNew"/>
    <dgm:cxn modelId="{4987C266-BEFA-4EC2-AC8C-8EA52BD77C88}" srcId="{D8B39144-E342-4B04-912C-785002D46D60}" destId="{D3192AC9-169B-47DC-BB1B-0C3EDE040E6A}" srcOrd="4" destOrd="0" parTransId="{D49A9E3C-CFFB-4C13-8495-B2A47AFAFCBC}" sibTransId="{1A694E5F-A945-4AA2-8366-A9C328C0EF27}"/>
    <dgm:cxn modelId="{964A787D-1812-41CA-ABEE-80C1D3EDA349}" type="presOf" srcId="{EFA256E4-A99A-4615-8117-DAD9E6B1904A}" destId="{773A0D25-780C-458A-B900-58FD6947BF1D}" srcOrd="0" destOrd="0" presId="urn:microsoft.com/office/officeart/2016/7/layout/RepeatingBendingProcessNew"/>
    <dgm:cxn modelId="{24B23B83-E53E-451D-8A8C-104A930A4AAF}" type="presOf" srcId="{DDF3EE81-E8E9-417D-9113-BC752AC0617B}" destId="{5D1C8F03-1025-45C2-8E96-82450B5BFA5D}" srcOrd="0" destOrd="0" presId="urn:microsoft.com/office/officeart/2016/7/layout/RepeatingBendingProcessNew"/>
    <dgm:cxn modelId="{8004538A-2325-4EC1-A14A-8799E4491BBB}" type="presOf" srcId="{D8B39144-E342-4B04-912C-785002D46D60}" destId="{F3BE36CA-2D60-4F78-8DA3-7297CDBBB0ED}" srcOrd="0" destOrd="0" presId="urn:microsoft.com/office/officeart/2016/7/layout/RepeatingBendingProcessNew"/>
    <dgm:cxn modelId="{64E28A8F-1110-417F-A632-CB2E057E30E6}" srcId="{D8B39144-E342-4B04-912C-785002D46D60}" destId="{A9D13E27-5EE2-4603-8BE4-E4E1087C0E6A}" srcOrd="1" destOrd="0" parTransId="{E51D0782-0601-4493-A543-D0786F94BE09}" sibTransId="{CBA7E769-E3B8-4BE2-AC8E-0223C5531A0E}"/>
    <dgm:cxn modelId="{D73E91A5-1731-4AE9-B061-7BD1C1AF5007}" type="presOf" srcId="{E55DF33C-0C27-4794-9CCF-01CB9934DC60}" destId="{641FAAA9-3F28-477B-8104-AF55407D4023}" srcOrd="0" destOrd="0" presId="urn:microsoft.com/office/officeart/2016/7/layout/RepeatingBendingProcessNew"/>
    <dgm:cxn modelId="{C3A282B8-730B-4D84-B2C0-FEDF2F7F6BB5}" type="presOf" srcId="{CBA7E769-E3B8-4BE2-AC8E-0223C5531A0E}" destId="{08FFD6AC-D0F6-4B66-BAAC-09037F454AB5}" srcOrd="0" destOrd="0" presId="urn:microsoft.com/office/officeart/2016/7/layout/RepeatingBendingProcessNew"/>
    <dgm:cxn modelId="{4FE538C7-100B-4564-BFE0-FFF3AEBF3864}" type="presOf" srcId="{15EE6441-A111-4856-9F59-CB217E1D5415}" destId="{0E4A888B-108E-4DF5-AA2E-091D2886F150}" srcOrd="0" destOrd="0" presId="urn:microsoft.com/office/officeart/2016/7/layout/RepeatingBendingProcessNew"/>
    <dgm:cxn modelId="{5C8FEBD9-772C-460D-B514-4600D5E4C525}" srcId="{D8B39144-E342-4B04-912C-785002D46D60}" destId="{DDF3EE81-E8E9-417D-9113-BC752AC0617B}" srcOrd="2" destOrd="0" parTransId="{9A5AD477-8010-4695-B938-2F68A2B60134}" sibTransId="{A0B5B69E-160F-4291-947E-FA2229372B44}"/>
    <dgm:cxn modelId="{1220FFED-1E76-4C86-95D9-30C57B60CC76}" type="presOf" srcId="{EFA256E4-A99A-4615-8117-DAD9E6B1904A}" destId="{7FF5B626-1F8A-48BD-A0D7-DED9B70BE0EA}" srcOrd="1" destOrd="0" presId="urn:microsoft.com/office/officeart/2016/7/layout/RepeatingBendingProcessNew"/>
    <dgm:cxn modelId="{F85237F7-59E7-490C-824D-C290D585FA59}" type="presOf" srcId="{FA4E4591-B5E3-45BE-9CA2-F2EECE239CEC}" destId="{34A32FFD-A5B5-4CF3-B3C9-1BAC3A386CA1}" srcOrd="0" destOrd="0" presId="urn:microsoft.com/office/officeart/2016/7/layout/RepeatingBendingProcessNew"/>
    <dgm:cxn modelId="{2DDA393F-EFD6-4B95-AAFA-BE0C71496C0D}" type="presParOf" srcId="{F3BE36CA-2D60-4F78-8DA3-7297CDBBB0ED}" destId="{0E4A888B-108E-4DF5-AA2E-091D2886F150}" srcOrd="0" destOrd="0" presId="urn:microsoft.com/office/officeart/2016/7/layout/RepeatingBendingProcessNew"/>
    <dgm:cxn modelId="{7F988546-3AC9-4022-9368-1126B5FF2E92}" type="presParOf" srcId="{F3BE36CA-2D60-4F78-8DA3-7297CDBBB0ED}" destId="{34A32FFD-A5B5-4CF3-B3C9-1BAC3A386CA1}" srcOrd="1" destOrd="0" presId="urn:microsoft.com/office/officeart/2016/7/layout/RepeatingBendingProcessNew"/>
    <dgm:cxn modelId="{42D5DB32-B4AC-454C-B0AD-D6F2FD1551FA}" type="presParOf" srcId="{34A32FFD-A5B5-4CF3-B3C9-1BAC3A386CA1}" destId="{358B55F7-DF21-445B-A31F-9BCE76331D4E}" srcOrd="0" destOrd="0" presId="urn:microsoft.com/office/officeart/2016/7/layout/RepeatingBendingProcessNew"/>
    <dgm:cxn modelId="{8D3B4D67-0EC6-4077-A9C1-A3C0036EB12C}" type="presParOf" srcId="{F3BE36CA-2D60-4F78-8DA3-7297CDBBB0ED}" destId="{D8335911-42CB-436F-AC7C-FE5F4E3CCD5B}" srcOrd="2" destOrd="0" presId="urn:microsoft.com/office/officeart/2016/7/layout/RepeatingBendingProcessNew"/>
    <dgm:cxn modelId="{D2661E1C-1DB7-49EE-AC36-0EEED5366436}" type="presParOf" srcId="{F3BE36CA-2D60-4F78-8DA3-7297CDBBB0ED}" destId="{08FFD6AC-D0F6-4B66-BAAC-09037F454AB5}" srcOrd="3" destOrd="0" presId="urn:microsoft.com/office/officeart/2016/7/layout/RepeatingBendingProcessNew"/>
    <dgm:cxn modelId="{1D8926CF-1D69-47E4-82AC-0D3D094A6575}" type="presParOf" srcId="{08FFD6AC-D0F6-4B66-BAAC-09037F454AB5}" destId="{B2A6C746-1A56-41CF-836C-2C379A3BBE62}" srcOrd="0" destOrd="0" presId="urn:microsoft.com/office/officeart/2016/7/layout/RepeatingBendingProcessNew"/>
    <dgm:cxn modelId="{BAFDDD69-C825-4D4B-967C-B1538738FA7C}" type="presParOf" srcId="{F3BE36CA-2D60-4F78-8DA3-7297CDBBB0ED}" destId="{5D1C8F03-1025-45C2-8E96-82450B5BFA5D}" srcOrd="4" destOrd="0" presId="urn:microsoft.com/office/officeart/2016/7/layout/RepeatingBendingProcessNew"/>
    <dgm:cxn modelId="{AE54CDED-25DE-487B-B1C4-8DB10B7DD0CE}" type="presParOf" srcId="{F3BE36CA-2D60-4F78-8DA3-7297CDBBB0ED}" destId="{6CC2E83D-02A7-4213-9D8D-ADF58F7E88B8}" srcOrd="5" destOrd="0" presId="urn:microsoft.com/office/officeart/2016/7/layout/RepeatingBendingProcessNew"/>
    <dgm:cxn modelId="{64C9E734-678D-4B7E-8BB4-B74947A0142C}" type="presParOf" srcId="{6CC2E83D-02A7-4213-9D8D-ADF58F7E88B8}" destId="{C59E81EC-B880-4C3F-91EB-AD705CD51930}" srcOrd="0" destOrd="0" presId="urn:microsoft.com/office/officeart/2016/7/layout/RepeatingBendingProcessNew"/>
    <dgm:cxn modelId="{C49C092C-D0F2-4D9D-A2BB-564FA8157B73}" type="presParOf" srcId="{F3BE36CA-2D60-4F78-8DA3-7297CDBBB0ED}" destId="{641FAAA9-3F28-477B-8104-AF55407D4023}" srcOrd="6" destOrd="0" presId="urn:microsoft.com/office/officeart/2016/7/layout/RepeatingBendingProcessNew"/>
    <dgm:cxn modelId="{38D9686C-6AAB-4222-8180-AC99698931F9}" type="presParOf" srcId="{F3BE36CA-2D60-4F78-8DA3-7297CDBBB0ED}" destId="{773A0D25-780C-458A-B900-58FD6947BF1D}" srcOrd="7" destOrd="0" presId="urn:microsoft.com/office/officeart/2016/7/layout/RepeatingBendingProcessNew"/>
    <dgm:cxn modelId="{0DFA6D02-BCD5-4BDB-A36D-F068FB5B3F79}" type="presParOf" srcId="{773A0D25-780C-458A-B900-58FD6947BF1D}" destId="{7FF5B626-1F8A-48BD-A0D7-DED9B70BE0EA}" srcOrd="0" destOrd="0" presId="urn:microsoft.com/office/officeart/2016/7/layout/RepeatingBendingProcessNew"/>
    <dgm:cxn modelId="{2FA25831-6A0B-4A9C-800E-94D1BC49D8E8}" type="presParOf" srcId="{F3BE36CA-2D60-4F78-8DA3-7297CDBBB0ED}" destId="{0CFE9606-D21F-4C4D-9AF8-C7ACE0B079C8}"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90DD22-7ABA-4A8C-994C-087F9E4C4091}" type="doc">
      <dgm:prSet loTypeId="urn:microsoft.com/office/officeart/2005/8/layout/vProcess5" loCatId="process" qsTypeId="urn:microsoft.com/office/officeart/2005/8/quickstyle/simple1#6" qsCatId="simple" csTypeId="urn:microsoft.com/office/officeart/2005/8/colors/colorful1#1" csCatId="colorful"/>
      <dgm:spPr/>
      <dgm:t>
        <a:bodyPr/>
        <a:lstStyle/>
        <a:p>
          <a:endParaRPr lang="en-US"/>
        </a:p>
      </dgm:t>
    </dgm:pt>
    <dgm:pt modelId="{1ABE08CD-A03F-474E-9E32-8EEF8F7DB5BE}">
      <dgm:prSet custT="1"/>
      <dgm:spPr/>
      <dgm:t>
        <a:bodyPr/>
        <a:lstStyle/>
        <a:p>
          <a:r>
            <a:rPr lang="en-GB" sz="1800" b="1" dirty="0"/>
            <a:t>The geographical approach – this looks at patterns in the location and timing of offences to </a:t>
          </a:r>
          <a:r>
            <a:rPr lang="en-GB" sz="1800" dirty="0"/>
            <a:t>make judgements about links between crimes and suggestions about where offenders live and work. </a:t>
          </a:r>
          <a:endParaRPr lang="en-US" sz="1800" dirty="0"/>
        </a:p>
      </dgm:t>
    </dgm:pt>
    <dgm:pt modelId="{D3DEC902-1D6C-4AFB-9D5B-FF148ACF2580}" type="parTrans" cxnId="{A92BBE2F-6C12-4D8F-ACBB-CEB4D5D3AC57}">
      <dgm:prSet/>
      <dgm:spPr/>
      <dgm:t>
        <a:bodyPr/>
        <a:lstStyle/>
        <a:p>
          <a:endParaRPr lang="en-US"/>
        </a:p>
      </dgm:t>
    </dgm:pt>
    <dgm:pt modelId="{FF3C3F48-ECEA-484B-B255-94D91044F4BC}" type="sibTrans" cxnId="{A92BBE2F-6C12-4D8F-ACBB-CEB4D5D3AC57}">
      <dgm:prSet/>
      <dgm:spPr/>
      <dgm:t>
        <a:bodyPr/>
        <a:lstStyle/>
        <a:p>
          <a:endParaRPr lang="en-US"/>
        </a:p>
      </dgm:t>
    </dgm:pt>
    <dgm:pt modelId="{0862C7E0-4A3E-4948-8199-E8217A2E9BB5}">
      <dgm:prSet custT="1"/>
      <dgm:spPr/>
      <dgm:t>
        <a:bodyPr/>
        <a:lstStyle/>
        <a:p>
          <a:r>
            <a:rPr lang="en-GB" sz="1800" b="1" dirty="0"/>
            <a:t>Investigative psychology – this grew out of geographical profiling and uses established </a:t>
          </a:r>
          <a:r>
            <a:rPr lang="en-GB" sz="1800" dirty="0"/>
            <a:t>psychological theories and methods of analysis to predict offender characteristics from offending behaviour. </a:t>
          </a:r>
          <a:endParaRPr lang="en-US" sz="1800" dirty="0"/>
        </a:p>
      </dgm:t>
    </dgm:pt>
    <dgm:pt modelId="{70ADC225-5099-479A-B190-F75873828339}" type="parTrans" cxnId="{8A641624-B5F8-4437-94DC-B6F3F016AE97}">
      <dgm:prSet/>
      <dgm:spPr/>
      <dgm:t>
        <a:bodyPr/>
        <a:lstStyle/>
        <a:p>
          <a:endParaRPr lang="en-US"/>
        </a:p>
      </dgm:t>
    </dgm:pt>
    <dgm:pt modelId="{3E5DDB56-1F3B-4FD5-92D3-60CB0D649EE5}" type="sibTrans" cxnId="{8A641624-B5F8-4437-94DC-B6F3F016AE97}">
      <dgm:prSet/>
      <dgm:spPr/>
      <dgm:t>
        <a:bodyPr/>
        <a:lstStyle/>
        <a:p>
          <a:endParaRPr lang="en-US"/>
        </a:p>
      </dgm:t>
    </dgm:pt>
    <dgm:pt modelId="{51108363-C837-4BEC-B022-48875780019A}">
      <dgm:prSet/>
      <dgm:spPr/>
      <dgm:t>
        <a:bodyPr/>
        <a:lstStyle/>
        <a:p>
          <a:r>
            <a:rPr lang="en-GB"/>
            <a:t>Despite it`s prevalence in the media, it is only used in the minority of cases. </a:t>
          </a:r>
          <a:endParaRPr lang="en-US"/>
        </a:p>
      </dgm:t>
    </dgm:pt>
    <dgm:pt modelId="{89233E69-8441-4053-8FE3-B9CCFBBE72EA}" type="parTrans" cxnId="{03230B7C-57A1-4000-A8F9-028B43A325F3}">
      <dgm:prSet/>
      <dgm:spPr/>
      <dgm:t>
        <a:bodyPr/>
        <a:lstStyle/>
        <a:p>
          <a:endParaRPr lang="en-US"/>
        </a:p>
      </dgm:t>
    </dgm:pt>
    <dgm:pt modelId="{E7511AD0-17B3-4603-8007-2174DC848AF4}" type="sibTrans" cxnId="{03230B7C-57A1-4000-A8F9-028B43A325F3}">
      <dgm:prSet/>
      <dgm:spPr/>
      <dgm:t>
        <a:bodyPr/>
        <a:lstStyle/>
        <a:p>
          <a:endParaRPr lang="en-US"/>
        </a:p>
      </dgm:t>
    </dgm:pt>
    <dgm:pt modelId="{FACAD6E2-1AD2-409A-8E9B-1AD99A3F73E1}" type="pres">
      <dgm:prSet presAssocID="{A790DD22-7ABA-4A8C-994C-087F9E4C4091}" presName="outerComposite" presStyleCnt="0">
        <dgm:presLayoutVars>
          <dgm:chMax val="5"/>
          <dgm:dir/>
          <dgm:resizeHandles val="exact"/>
        </dgm:presLayoutVars>
      </dgm:prSet>
      <dgm:spPr/>
    </dgm:pt>
    <dgm:pt modelId="{7B104D93-619B-41D6-BA30-85EB8EFC0594}" type="pres">
      <dgm:prSet presAssocID="{A790DD22-7ABA-4A8C-994C-087F9E4C4091}" presName="dummyMaxCanvas" presStyleCnt="0">
        <dgm:presLayoutVars/>
      </dgm:prSet>
      <dgm:spPr/>
    </dgm:pt>
    <dgm:pt modelId="{1FAFE91D-AEAB-49BD-A1E9-F08684BA6E05}" type="pres">
      <dgm:prSet presAssocID="{A790DD22-7ABA-4A8C-994C-087F9E4C4091}" presName="ThreeNodes_1" presStyleLbl="node1" presStyleIdx="0" presStyleCnt="3">
        <dgm:presLayoutVars>
          <dgm:bulletEnabled val="1"/>
        </dgm:presLayoutVars>
      </dgm:prSet>
      <dgm:spPr/>
    </dgm:pt>
    <dgm:pt modelId="{52D49697-418D-4439-9B9A-0E6FF844CC79}" type="pres">
      <dgm:prSet presAssocID="{A790DD22-7ABA-4A8C-994C-087F9E4C4091}" presName="ThreeNodes_2" presStyleLbl="node1" presStyleIdx="1" presStyleCnt="3">
        <dgm:presLayoutVars>
          <dgm:bulletEnabled val="1"/>
        </dgm:presLayoutVars>
      </dgm:prSet>
      <dgm:spPr/>
    </dgm:pt>
    <dgm:pt modelId="{688BF775-F352-4AA9-922B-8EBA72C66AD2}" type="pres">
      <dgm:prSet presAssocID="{A790DD22-7ABA-4A8C-994C-087F9E4C4091}" presName="ThreeNodes_3" presStyleLbl="node1" presStyleIdx="2" presStyleCnt="3">
        <dgm:presLayoutVars>
          <dgm:bulletEnabled val="1"/>
        </dgm:presLayoutVars>
      </dgm:prSet>
      <dgm:spPr/>
    </dgm:pt>
    <dgm:pt modelId="{9BED0D4D-CFDB-43E6-885F-49810485E675}" type="pres">
      <dgm:prSet presAssocID="{A790DD22-7ABA-4A8C-994C-087F9E4C4091}" presName="ThreeConn_1-2" presStyleLbl="fgAccFollowNode1" presStyleIdx="0" presStyleCnt="2">
        <dgm:presLayoutVars>
          <dgm:bulletEnabled val="1"/>
        </dgm:presLayoutVars>
      </dgm:prSet>
      <dgm:spPr/>
    </dgm:pt>
    <dgm:pt modelId="{786457A7-105F-4A4A-BB7A-C50F75D765B7}" type="pres">
      <dgm:prSet presAssocID="{A790DD22-7ABA-4A8C-994C-087F9E4C4091}" presName="ThreeConn_2-3" presStyleLbl="fgAccFollowNode1" presStyleIdx="1" presStyleCnt="2">
        <dgm:presLayoutVars>
          <dgm:bulletEnabled val="1"/>
        </dgm:presLayoutVars>
      </dgm:prSet>
      <dgm:spPr/>
    </dgm:pt>
    <dgm:pt modelId="{34491A7B-0A4F-4D3B-A715-2B22D1A361BF}" type="pres">
      <dgm:prSet presAssocID="{A790DD22-7ABA-4A8C-994C-087F9E4C4091}" presName="ThreeNodes_1_text" presStyleLbl="node1" presStyleIdx="2" presStyleCnt="3">
        <dgm:presLayoutVars>
          <dgm:bulletEnabled val="1"/>
        </dgm:presLayoutVars>
      </dgm:prSet>
      <dgm:spPr/>
    </dgm:pt>
    <dgm:pt modelId="{899DD5F6-FBD2-4420-A5EA-D620E58D085E}" type="pres">
      <dgm:prSet presAssocID="{A790DD22-7ABA-4A8C-994C-087F9E4C4091}" presName="ThreeNodes_2_text" presStyleLbl="node1" presStyleIdx="2" presStyleCnt="3">
        <dgm:presLayoutVars>
          <dgm:bulletEnabled val="1"/>
        </dgm:presLayoutVars>
      </dgm:prSet>
      <dgm:spPr/>
    </dgm:pt>
    <dgm:pt modelId="{A605A99D-E0CC-41B9-B5C1-6992A5B5B0BA}" type="pres">
      <dgm:prSet presAssocID="{A790DD22-7ABA-4A8C-994C-087F9E4C4091}" presName="ThreeNodes_3_text" presStyleLbl="node1" presStyleIdx="2" presStyleCnt="3">
        <dgm:presLayoutVars>
          <dgm:bulletEnabled val="1"/>
        </dgm:presLayoutVars>
      </dgm:prSet>
      <dgm:spPr/>
    </dgm:pt>
  </dgm:ptLst>
  <dgm:cxnLst>
    <dgm:cxn modelId="{306E4001-300E-4FEA-833D-411326D45288}" type="presOf" srcId="{1ABE08CD-A03F-474E-9E32-8EEF8F7DB5BE}" destId="{1FAFE91D-AEAB-49BD-A1E9-F08684BA6E05}" srcOrd="0" destOrd="0" presId="urn:microsoft.com/office/officeart/2005/8/layout/vProcess5"/>
    <dgm:cxn modelId="{1511B923-3EB9-41CE-95CC-0CBA7AC75B40}" type="presOf" srcId="{A790DD22-7ABA-4A8C-994C-087F9E4C4091}" destId="{FACAD6E2-1AD2-409A-8E9B-1AD99A3F73E1}" srcOrd="0" destOrd="0" presId="urn:microsoft.com/office/officeart/2005/8/layout/vProcess5"/>
    <dgm:cxn modelId="{8A641624-B5F8-4437-94DC-B6F3F016AE97}" srcId="{A790DD22-7ABA-4A8C-994C-087F9E4C4091}" destId="{0862C7E0-4A3E-4948-8199-E8217A2E9BB5}" srcOrd="1" destOrd="0" parTransId="{70ADC225-5099-479A-B190-F75873828339}" sibTransId="{3E5DDB56-1F3B-4FD5-92D3-60CB0D649EE5}"/>
    <dgm:cxn modelId="{A92BBE2F-6C12-4D8F-ACBB-CEB4D5D3AC57}" srcId="{A790DD22-7ABA-4A8C-994C-087F9E4C4091}" destId="{1ABE08CD-A03F-474E-9E32-8EEF8F7DB5BE}" srcOrd="0" destOrd="0" parTransId="{D3DEC902-1D6C-4AFB-9D5B-FF148ACF2580}" sibTransId="{FF3C3F48-ECEA-484B-B255-94D91044F4BC}"/>
    <dgm:cxn modelId="{33257B5D-79C0-44BF-B6DC-A5F146C369D6}" type="presOf" srcId="{3E5DDB56-1F3B-4FD5-92D3-60CB0D649EE5}" destId="{786457A7-105F-4A4A-BB7A-C50F75D765B7}" srcOrd="0" destOrd="0" presId="urn:microsoft.com/office/officeart/2005/8/layout/vProcess5"/>
    <dgm:cxn modelId="{A8431B4E-5664-42BB-8D4C-7BB4976CAA44}" type="presOf" srcId="{0862C7E0-4A3E-4948-8199-E8217A2E9BB5}" destId="{899DD5F6-FBD2-4420-A5EA-D620E58D085E}" srcOrd="1" destOrd="0" presId="urn:microsoft.com/office/officeart/2005/8/layout/vProcess5"/>
    <dgm:cxn modelId="{03230B7C-57A1-4000-A8F9-028B43A325F3}" srcId="{A790DD22-7ABA-4A8C-994C-087F9E4C4091}" destId="{51108363-C837-4BEC-B022-48875780019A}" srcOrd="2" destOrd="0" parTransId="{89233E69-8441-4053-8FE3-B9CCFBBE72EA}" sibTransId="{E7511AD0-17B3-4603-8007-2174DC848AF4}"/>
    <dgm:cxn modelId="{FFEADE94-C577-4B46-8142-4CA9146817E4}" type="presOf" srcId="{51108363-C837-4BEC-B022-48875780019A}" destId="{688BF775-F352-4AA9-922B-8EBA72C66AD2}" srcOrd="0" destOrd="0" presId="urn:microsoft.com/office/officeart/2005/8/layout/vProcess5"/>
    <dgm:cxn modelId="{7FA10E9E-202B-4232-8F51-A3A2ED657074}" type="presOf" srcId="{0862C7E0-4A3E-4948-8199-E8217A2E9BB5}" destId="{52D49697-418D-4439-9B9A-0E6FF844CC79}" srcOrd="0" destOrd="0" presId="urn:microsoft.com/office/officeart/2005/8/layout/vProcess5"/>
    <dgm:cxn modelId="{DBC4FDE5-D094-47D8-B46E-81A5BF2FEA99}" type="presOf" srcId="{51108363-C837-4BEC-B022-48875780019A}" destId="{A605A99D-E0CC-41B9-B5C1-6992A5B5B0BA}" srcOrd="1" destOrd="0" presId="urn:microsoft.com/office/officeart/2005/8/layout/vProcess5"/>
    <dgm:cxn modelId="{ACB67BE7-E234-4E59-81E8-FD77BE7D7EA3}" type="presOf" srcId="{1ABE08CD-A03F-474E-9E32-8EEF8F7DB5BE}" destId="{34491A7B-0A4F-4D3B-A715-2B22D1A361BF}" srcOrd="1" destOrd="0" presId="urn:microsoft.com/office/officeart/2005/8/layout/vProcess5"/>
    <dgm:cxn modelId="{2EC94DEF-6B54-4068-AF84-8A3F88471E40}" type="presOf" srcId="{FF3C3F48-ECEA-484B-B255-94D91044F4BC}" destId="{9BED0D4D-CFDB-43E6-885F-49810485E675}" srcOrd="0" destOrd="0" presId="urn:microsoft.com/office/officeart/2005/8/layout/vProcess5"/>
    <dgm:cxn modelId="{7A1D3C2C-0D1E-495E-952C-AB30DAB96110}" type="presParOf" srcId="{FACAD6E2-1AD2-409A-8E9B-1AD99A3F73E1}" destId="{7B104D93-619B-41D6-BA30-85EB8EFC0594}" srcOrd="0" destOrd="0" presId="urn:microsoft.com/office/officeart/2005/8/layout/vProcess5"/>
    <dgm:cxn modelId="{619B9DB9-3A44-4346-892A-B5B6941D1999}" type="presParOf" srcId="{FACAD6E2-1AD2-409A-8E9B-1AD99A3F73E1}" destId="{1FAFE91D-AEAB-49BD-A1E9-F08684BA6E05}" srcOrd="1" destOrd="0" presId="urn:microsoft.com/office/officeart/2005/8/layout/vProcess5"/>
    <dgm:cxn modelId="{40D2C37A-F7E8-4885-B91B-2FE603A2AEF4}" type="presParOf" srcId="{FACAD6E2-1AD2-409A-8E9B-1AD99A3F73E1}" destId="{52D49697-418D-4439-9B9A-0E6FF844CC79}" srcOrd="2" destOrd="0" presId="urn:microsoft.com/office/officeart/2005/8/layout/vProcess5"/>
    <dgm:cxn modelId="{67A2C36B-78D9-40C5-B337-C306E755CB13}" type="presParOf" srcId="{FACAD6E2-1AD2-409A-8E9B-1AD99A3F73E1}" destId="{688BF775-F352-4AA9-922B-8EBA72C66AD2}" srcOrd="3" destOrd="0" presId="urn:microsoft.com/office/officeart/2005/8/layout/vProcess5"/>
    <dgm:cxn modelId="{8A033DD4-5FCC-4995-B6D0-639D27D29D9E}" type="presParOf" srcId="{FACAD6E2-1AD2-409A-8E9B-1AD99A3F73E1}" destId="{9BED0D4D-CFDB-43E6-885F-49810485E675}" srcOrd="4" destOrd="0" presId="urn:microsoft.com/office/officeart/2005/8/layout/vProcess5"/>
    <dgm:cxn modelId="{8909BBFD-8A99-4163-BBBF-54A7D38007F5}" type="presParOf" srcId="{FACAD6E2-1AD2-409A-8E9B-1AD99A3F73E1}" destId="{786457A7-105F-4A4A-BB7A-C50F75D765B7}" srcOrd="5" destOrd="0" presId="urn:microsoft.com/office/officeart/2005/8/layout/vProcess5"/>
    <dgm:cxn modelId="{6AADDF35-25A6-44F4-AF76-1C6BA99F26FC}" type="presParOf" srcId="{FACAD6E2-1AD2-409A-8E9B-1AD99A3F73E1}" destId="{34491A7B-0A4F-4D3B-A715-2B22D1A361BF}" srcOrd="6" destOrd="0" presId="urn:microsoft.com/office/officeart/2005/8/layout/vProcess5"/>
    <dgm:cxn modelId="{472AC045-B138-464C-8E18-89C061D032CC}" type="presParOf" srcId="{FACAD6E2-1AD2-409A-8E9B-1AD99A3F73E1}" destId="{899DD5F6-FBD2-4420-A5EA-D620E58D085E}" srcOrd="7" destOrd="0" presId="urn:microsoft.com/office/officeart/2005/8/layout/vProcess5"/>
    <dgm:cxn modelId="{8618076D-0138-4FAC-BF40-EDDBED8461A6}" type="presParOf" srcId="{FACAD6E2-1AD2-409A-8E9B-1AD99A3F73E1}" destId="{A605A99D-E0CC-41B9-B5C1-6992A5B5B0B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DE87F4E-F1D1-4004-9D86-1C77AC6240EC}" type="doc">
      <dgm:prSet loTypeId="urn:microsoft.com/office/officeart/2005/8/layout/default" loCatId="list" qsTypeId="urn:microsoft.com/office/officeart/2005/8/quickstyle/simple1#7" qsCatId="simple" csTypeId="urn:microsoft.com/office/officeart/2005/8/colors/colorful1#2" csCatId="colorful" phldr="1"/>
      <dgm:spPr/>
      <dgm:t>
        <a:bodyPr/>
        <a:lstStyle/>
        <a:p>
          <a:endParaRPr lang="en-US"/>
        </a:p>
      </dgm:t>
    </dgm:pt>
    <dgm:pt modelId="{840AA708-311F-4918-A98F-33B5DEFA76CF}">
      <dgm:prSet/>
      <dgm:spPr/>
      <dgm:t>
        <a:bodyPr/>
        <a:lstStyle/>
        <a:p>
          <a:r>
            <a:rPr lang="en-GB" dirty="0"/>
            <a:t>This originated from the FBI in 1979 - crime scene analysis. Evidence from the crime scene is compared to patterns from previous crimes to predict future crimes and where.</a:t>
          </a:r>
          <a:endParaRPr lang="en-US" dirty="0"/>
        </a:p>
      </dgm:t>
    </dgm:pt>
    <dgm:pt modelId="{CACFFD2E-A08F-4061-AFAE-D5A8DE81156F}" type="parTrans" cxnId="{4F553F5C-444D-4005-BC93-35020107240A}">
      <dgm:prSet/>
      <dgm:spPr/>
      <dgm:t>
        <a:bodyPr/>
        <a:lstStyle/>
        <a:p>
          <a:endParaRPr lang="en-US"/>
        </a:p>
      </dgm:t>
    </dgm:pt>
    <dgm:pt modelId="{49FC6822-8858-4D9E-80CE-BCDD1BCFCD49}" type="sibTrans" cxnId="{4F553F5C-444D-4005-BC93-35020107240A}">
      <dgm:prSet/>
      <dgm:spPr/>
      <dgm:t>
        <a:bodyPr/>
        <a:lstStyle/>
        <a:p>
          <a:endParaRPr lang="en-US"/>
        </a:p>
      </dgm:t>
    </dgm:pt>
    <dgm:pt modelId="{F65E7092-92B4-4793-BB4D-B8860A5BEED1}">
      <dgm:prSet custT="1"/>
      <dgm:spPr/>
      <dgm:t>
        <a:bodyPr/>
        <a:lstStyle/>
        <a:p>
          <a:r>
            <a:rPr lang="en-GB" sz="2000" dirty="0"/>
            <a:t>The FBI interviewed 36 serial killers and rapists including Charles Manson.</a:t>
          </a:r>
          <a:endParaRPr lang="en-US" sz="2000" dirty="0"/>
        </a:p>
      </dgm:t>
    </dgm:pt>
    <dgm:pt modelId="{DC3EC50F-3CE8-485D-A9AD-36446C5B77E6}" type="parTrans" cxnId="{28845BD2-6190-41D4-99B3-73574E8D7CC3}">
      <dgm:prSet/>
      <dgm:spPr/>
      <dgm:t>
        <a:bodyPr/>
        <a:lstStyle/>
        <a:p>
          <a:endParaRPr lang="en-US"/>
        </a:p>
      </dgm:t>
    </dgm:pt>
    <dgm:pt modelId="{1187E7E2-5B1E-4064-AC8F-BA515A1C4C61}" type="sibTrans" cxnId="{28845BD2-6190-41D4-99B3-73574E8D7CC3}">
      <dgm:prSet/>
      <dgm:spPr/>
      <dgm:t>
        <a:bodyPr/>
        <a:lstStyle/>
        <a:p>
          <a:endParaRPr lang="en-US"/>
        </a:p>
      </dgm:t>
    </dgm:pt>
    <dgm:pt modelId="{26770D8A-1C8D-4000-9667-5BAA87F077FF}">
      <dgm:prSet/>
      <dgm:spPr/>
      <dgm:t>
        <a:bodyPr/>
        <a:lstStyle/>
        <a:p>
          <a:r>
            <a:rPr lang="en-GB" dirty="0"/>
            <a:t>The interviews suggested that murders and rapists can be classified into different types according to motive, level of violence, likelihood of repeat offences etc.</a:t>
          </a:r>
          <a:endParaRPr lang="en-US" dirty="0"/>
        </a:p>
      </dgm:t>
    </dgm:pt>
    <dgm:pt modelId="{0B38917D-E344-4CFE-8A13-57F82F3E1FD1}" type="parTrans" cxnId="{B7EC7DE2-A212-4F1C-BB5E-771A8553307F}">
      <dgm:prSet/>
      <dgm:spPr/>
      <dgm:t>
        <a:bodyPr/>
        <a:lstStyle/>
        <a:p>
          <a:endParaRPr lang="en-US"/>
        </a:p>
      </dgm:t>
    </dgm:pt>
    <dgm:pt modelId="{E388B788-9F3B-404E-93A9-229D94DE2E8B}" type="sibTrans" cxnId="{B7EC7DE2-A212-4F1C-BB5E-771A8553307F}">
      <dgm:prSet/>
      <dgm:spPr/>
      <dgm:t>
        <a:bodyPr/>
        <a:lstStyle/>
        <a:p>
          <a:endParaRPr lang="en-US"/>
        </a:p>
      </dgm:t>
    </dgm:pt>
    <dgm:pt modelId="{AB8FB918-3168-4517-AFAB-620A7137E128}">
      <dgm:prSet custT="1"/>
      <dgm:spPr/>
      <dgm:t>
        <a:bodyPr/>
        <a:lstStyle/>
        <a:p>
          <a:r>
            <a:rPr lang="en-GB" sz="1800" dirty="0"/>
            <a:t>The interview data eventually formed VICAP (violent criminal apprehension programme) to develop psychological profiles.</a:t>
          </a:r>
          <a:endParaRPr lang="en-US" sz="1800" dirty="0"/>
        </a:p>
      </dgm:t>
    </dgm:pt>
    <dgm:pt modelId="{04F184B0-283B-4178-AB57-94690E4D2B11}" type="parTrans" cxnId="{F8ACF06D-9CF7-441E-931A-5F0DDEB8805D}">
      <dgm:prSet/>
      <dgm:spPr/>
      <dgm:t>
        <a:bodyPr/>
        <a:lstStyle/>
        <a:p>
          <a:endParaRPr lang="en-US"/>
        </a:p>
      </dgm:t>
    </dgm:pt>
    <dgm:pt modelId="{C0055DB9-1F4F-47CB-A88B-8A5FDCAF232A}" type="sibTrans" cxnId="{F8ACF06D-9CF7-441E-931A-5F0DDEB8805D}">
      <dgm:prSet/>
      <dgm:spPr/>
      <dgm:t>
        <a:bodyPr/>
        <a:lstStyle/>
        <a:p>
          <a:endParaRPr lang="en-US"/>
        </a:p>
      </dgm:t>
    </dgm:pt>
    <dgm:pt modelId="{C710D0D0-15EF-4523-8DDA-F8D0C245975B}">
      <dgm:prSet custT="1"/>
      <dgm:spPr/>
      <dgm:t>
        <a:bodyPr/>
        <a:lstStyle/>
        <a:p>
          <a:r>
            <a:rPr lang="en-GB" sz="1800" dirty="0"/>
            <a:t>Reports of murders are sent to the Investigative Support Unit and added to the database.</a:t>
          </a:r>
          <a:endParaRPr lang="en-US" sz="1800" dirty="0"/>
        </a:p>
      </dgm:t>
    </dgm:pt>
    <dgm:pt modelId="{7080FA32-0AAE-471B-B851-AC59A95FEDB6}" type="parTrans" cxnId="{F0318312-CC40-47A8-ADAB-F3966F887DB9}">
      <dgm:prSet/>
      <dgm:spPr/>
      <dgm:t>
        <a:bodyPr/>
        <a:lstStyle/>
        <a:p>
          <a:endParaRPr lang="en-US"/>
        </a:p>
      </dgm:t>
    </dgm:pt>
    <dgm:pt modelId="{2C14327C-02C1-4816-8295-3EDA46CA3EEC}" type="sibTrans" cxnId="{F0318312-CC40-47A8-ADAB-F3966F887DB9}">
      <dgm:prSet/>
      <dgm:spPr/>
      <dgm:t>
        <a:bodyPr/>
        <a:lstStyle/>
        <a:p>
          <a:endParaRPr lang="en-US"/>
        </a:p>
      </dgm:t>
    </dgm:pt>
    <dgm:pt modelId="{8470BA90-3FA4-455B-8693-75844D7A8CF2}">
      <dgm:prSet custT="1"/>
      <dgm:spPr/>
      <dgm:t>
        <a:bodyPr/>
        <a:lstStyle/>
        <a:p>
          <a:r>
            <a:rPr lang="en-GB" sz="2000" dirty="0"/>
            <a:t>The unit identified two different types of murders: </a:t>
          </a:r>
          <a:r>
            <a:rPr lang="en-GB" sz="2000" dirty="0">
              <a:solidFill>
                <a:srgbClr val="FFFF00"/>
              </a:solidFill>
            </a:rPr>
            <a:t>organised and disorganised</a:t>
          </a:r>
          <a:r>
            <a:rPr lang="en-GB" sz="2000" dirty="0"/>
            <a:t>.</a:t>
          </a:r>
          <a:endParaRPr lang="en-US" sz="2000" dirty="0"/>
        </a:p>
      </dgm:t>
    </dgm:pt>
    <dgm:pt modelId="{4C1CF9E4-04D5-4982-9118-10C9C4E7B0C2}" type="parTrans" cxnId="{0FC2D474-A72C-476D-BB90-4809A3DD0B60}">
      <dgm:prSet/>
      <dgm:spPr/>
      <dgm:t>
        <a:bodyPr/>
        <a:lstStyle/>
        <a:p>
          <a:endParaRPr lang="en-US"/>
        </a:p>
      </dgm:t>
    </dgm:pt>
    <dgm:pt modelId="{460F3032-4117-4566-88E9-688E144DFC82}" type="sibTrans" cxnId="{0FC2D474-A72C-476D-BB90-4809A3DD0B60}">
      <dgm:prSet/>
      <dgm:spPr/>
      <dgm:t>
        <a:bodyPr/>
        <a:lstStyle/>
        <a:p>
          <a:endParaRPr lang="en-US"/>
        </a:p>
      </dgm:t>
    </dgm:pt>
    <dgm:pt modelId="{700DE5CA-65E3-4A5C-B5EA-A07ABE6EB82A}" type="pres">
      <dgm:prSet presAssocID="{FDE87F4E-F1D1-4004-9D86-1C77AC6240EC}" presName="diagram" presStyleCnt="0">
        <dgm:presLayoutVars>
          <dgm:dir/>
          <dgm:resizeHandles val="exact"/>
        </dgm:presLayoutVars>
      </dgm:prSet>
      <dgm:spPr/>
    </dgm:pt>
    <dgm:pt modelId="{46F59962-1605-45BB-A801-555097BA9F89}" type="pres">
      <dgm:prSet presAssocID="{840AA708-311F-4918-A98F-33B5DEFA76CF}" presName="node" presStyleLbl="node1" presStyleIdx="0" presStyleCnt="6">
        <dgm:presLayoutVars>
          <dgm:bulletEnabled val="1"/>
        </dgm:presLayoutVars>
      </dgm:prSet>
      <dgm:spPr/>
    </dgm:pt>
    <dgm:pt modelId="{DC629B2B-8DA2-488B-9BF9-A8A3134A5F22}" type="pres">
      <dgm:prSet presAssocID="{49FC6822-8858-4D9E-80CE-BCDD1BCFCD49}" presName="sibTrans" presStyleCnt="0"/>
      <dgm:spPr/>
    </dgm:pt>
    <dgm:pt modelId="{7BECECAF-07C8-4913-93B0-1834E5C21E77}" type="pres">
      <dgm:prSet presAssocID="{F65E7092-92B4-4793-BB4D-B8860A5BEED1}" presName="node" presStyleLbl="node1" presStyleIdx="1" presStyleCnt="6">
        <dgm:presLayoutVars>
          <dgm:bulletEnabled val="1"/>
        </dgm:presLayoutVars>
      </dgm:prSet>
      <dgm:spPr/>
    </dgm:pt>
    <dgm:pt modelId="{CE3364A8-D378-489E-89F2-B1957FF268C5}" type="pres">
      <dgm:prSet presAssocID="{1187E7E2-5B1E-4064-AC8F-BA515A1C4C61}" presName="sibTrans" presStyleCnt="0"/>
      <dgm:spPr/>
    </dgm:pt>
    <dgm:pt modelId="{49682E57-1C69-42BD-B36F-D3AE10B5C59D}" type="pres">
      <dgm:prSet presAssocID="{26770D8A-1C8D-4000-9667-5BAA87F077FF}" presName="node" presStyleLbl="node1" presStyleIdx="2" presStyleCnt="6">
        <dgm:presLayoutVars>
          <dgm:bulletEnabled val="1"/>
        </dgm:presLayoutVars>
      </dgm:prSet>
      <dgm:spPr/>
    </dgm:pt>
    <dgm:pt modelId="{A50FB304-4A14-4D20-8E01-8D118B5567AF}" type="pres">
      <dgm:prSet presAssocID="{E388B788-9F3B-404E-93A9-229D94DE2E8B}" presName="sibTrans" presStyleCnt="0"/>
      <dgm:spPr/>
    </dgm:pt>
    <dgm:pt modelId="{BE3719C5-B95A-423F-BE35-CE0C46F92634}" type="pres">
      <dgm:prSet presAssocID="{AB8FB918-3168-4517-AFAB-620A7137E128}" presName="node" presStyleLbl="node1" presStyleIdx="3" presStyleCnt="6">
        <dgm:presLayoutVars>
          <dgm:bulletEnabled val="1"/>
        </dgm:presLayoutVars>
      </dgm:prSet>
      <dgm:spPr/>
    </dgm:pt>
    <dgm:pt modelId="{8E8A91CA-8A3F-4FE8-8814-DEAAE3C305BE}" type="pres">
      <dgm:prSet presAssocID="{C0055DB9-1F4F-47CB-A88B-8A5FDCAF232A}" presName="sibTrans" presStyleCnt="0"/>
      <dgm:spPr/>
    </dgm:pt>
    <dgm:pt modelId="{BA6E20AD-6609-406B-82BA-AAD9D0AD9A79}" type="pres">
      <dgm:prSet presAssocID="{C710D0D0-15EF-4523-8DDA-F8D0C245975B}" presName="node" presStyleLbl="node1" presStyleIdx="4" presStyleCnt="6">
        <dgm:presLayoutVars>
          <dgm:bulletEnabled val="1"/>
        </dgm:presLayoutVars>
      </dgm:prSet>
      <dgm:spPr/>
    </dgm:pt>
    <dgm:pt modelId="{2E7C445B-75ED-46C1-9E87-96843842797F}" type="pres">
      <dgm:prSet presAssocID="{2C14327C-02C1-4816-8295-3EDA46CA3EEC}" presName="sibTrans" presStyleCnt="0"/>
      <dgm:spPr/>
    </dgm:pt>
    <dgm:pt modelId="{AD6ADF3B-1685-46F7-BBA0-B2A404FA6086}" type="pres">
      <dgm:prSet presAssocID="{8470BA90-3FA4-455B-8693-75844D7A8CF2}" presName="node" presStyleLbl="node1" presStyleIdx="5" presStyleCnt="6">
        <dgm:presLayoutVars>
          <dgm:bulletEnabled val="1"/>
        </dgm:presLayoutVars>
      </dgm:prSet>
      <dgm:spPr/>
    </dgm:pt>
  </dgm:ptLst>
  <dgm:cxnLst>
    <dgm:cxn modelId="{28ECED07-F947-4B3A-B83F-E419E62B73DD}" type="presOf" srcId="{26770D8A-1C8D-4000-9667-5BAA87F077FF}" destId="{49682E57-1C69-42BD-B36F-D3AE10B5C59D}" srcOrd="0" destOrd="0" presId="urn:microsoft.com/office/officeart/2005/8/layout/default"/>
    <dgm:cxn modelId="{F0318312-CC40-47A8-ADAB-F3966F887DB9}" srcId="{FDE87F4E-F1D1-4004-9D86-1C77AC6240EC}" destId="{C710D0D0-15EF-4523-8DDA-F8D0C245975B}" srcOrd="4" destOrd="0" parTransId="{7080FA32-0AAE-471B-B851-AC59A95FEDB6}" sibTransId="{2C14327C-02C1-4816-8295-3EDA46CA3EEC}"/>
    <dgm:cxn modelId="{56F42F19-21F5-4A3F-9DFD-3EEE6578509B}" type="presOf" srcId="{8470BA90-3FA4-455B-8693-75844D7A8CF2}" destId="{AD6ADF3B-1685-46F7-BBA0-B2A404FA6086}" srcOrd="0" destOrd="0" presId="urn:microsoft.com/office/officeart/2005/8/layout/default"/>
    <dgm:cxn modelId="{4F553F5C-444D-4005-BC93-35020107240A}" srcId="{FDE87F4E-F1D1-4004-9D86-1C77AC6240EC}" destId="{840AA708-311F-4918-A98F-33B5DEFA76CF}" srcOrd="0" destOrd="0" parTransId="{CACFFD2E-A08F-4061-AFAE-D5A8DE81156F}" sibTransId="{49FC6822-8858-4D9E-80CE-BCDD1BCFCD49}"/>
    <dgm:cxn modelId="{6354A667-0CFB-455B-9CEE-40E11246975E}" type="presOf" srcId="{FDE87F4E-F1D1-4004-9D86-1C77AC6240EC}" destId="{700DE5CA-65E3-4A5C-B5EA-A07ABE6EB82A}" srcOrd="0" destOrd="0" presId="urn:microsoft.com/office/officeart/2005/8/layout/default"/>
    <dgm:cxn modelId="{F8ACF06D-9CF7-441E-931A-5F0DDEB8805D}" srcId="{FDE87F4E-F1D1-4004-9D86-1C77AC6240EC}" destId="{AB8FB918-3168-4517-AFAB-620A7137E128}" srcOrd="3" destOrd="0" parTransId="{04F184B0-283B-4178-AB57-94690E4D2B11}" sibTransId="{C0055DB9-1F4F-47CB-A88B-8A5FDCAF232A}"/>
    <dgm:cxn modelId="{0FC2D474-A72C-476D-BB90-4809A3DD0B60}" srcId="{FDE87F4E-F1D1-4004-9D86-1C77AC6240EC}" destId="{8470BA90-3FA4-455B-8693-75844D7A8CF2}" srcOrd="5" destOrd="0" parTransId="{4C1CF9E4-04D5-4982-9118-10C9C4E7B0C2}" sibTransId="{460F3032-4117-4566-88E9-688E144DFC82}"/>
    <dgm:cxn modelId="{50008788-646B-41E7-B395-9FD79A5C1C33}" type="presOf" srcId="{C710D0D0-15EF-4523-8DDA-F8D0C245975B}" destId="{BA6E20AD-6609-406B-82BA-AAD9D0AD9A79}" srcOrd="0" destOrd="0" presId="urn:microsoft.com/office/officeart/2005/8/layout/default"/>
    <dgm:cxn modelId="{E3986C9A-1728-46E9-BCE2-D323D0932350}" type="presOf" srcId="{F65E7092-92B4-4793-BB4D-B8860A5BEED1}" destId="{7BECECAF-07C8-4913-93B0-1834E5C21E77}" srcOrd="0" destOrd="0" presId="urn:microsoft.com/office/officeart/2005/8/layout/default"/>
    <dgm:cxn modelId="{9DC99BB6-04B5-4640-A477-D22CE18AAE0C}" type="presOf" srcId="{840AA708-311F-4918-A98F-33B5DEFA76CF}" destId="{46F59962-1605-45BB-A801-555097BA9F89}" srcOrd="0" destOrd="0" presId="urn:microsoft.com/office/officeart/2005/8/layout/default"/>
    <dgm:cxn modelId="{28845BD2-6190-41D4-99B3-73574E8D7CC3}" srcId="{FDE87F4E-F1D1-4004-9D86-1C77AC6240EC}" destId="{F65E7092-92B4-4793-BB4D-B8860A5BEED1}" srcOrd="1" destOrd="0" parTransId="{DC3EC50F-3CE8-485D-A9AD-36446C5B77E6}" sibTransId="{1187E7E2-5B1E-4064-AC8F-BA515A1C4C61}"/>
    <dgm:cxn modelId="{B7EC7DE2-A212-4F1C-BB5E-771A8553307F}" srcId="{FDE87F4E-F1D1-4004-9D86-1C77AC6240EC}" destId="{26770D8A-1C8D-4000-9667-5BAA87F077FF}" srcOrd="2" destOrd="0" parTransId="{0B38917D-E344-4CFE-8A13-57F82F3E1FD1}" sibTransId="{E388B788-9F3B-404E-93A9-229D94DE2E8B}"/>
    <dgm:cxn modelId="{42500AF0-9CD6-4F42-A3CF-F818310C9697}" type="presOf" srcId="{AB8FB918-3168-4517-AFAB-620A7137E128}" destId="{BE3719C5-B95A-423F-BE35-CE0C46F92634}" srcOrd="0" destOrd="0" presId="urn:microsoft.com/office/officeart/2005/8/layout/default"/>
    <dgm:cxn modelId="{21BAB366-944F-4B80-8207-EE7A898B5577}" type="presParOf" srcId="{700DE5CA-65E3-4A5C-B5EA-A07ABE6EB82A}" destId="{46F59962-1605-45BB-A801-555097BA9F89}" srcOrd="0" destOrd="0" presId="urn:microsoft.com/office/officeart/2005/8/layout/default"/>
    <dgm:cxn modelId="{D7324B73-B976-4A3C-8D8B-2C30639057F1}" type="presParOf" srcId="{700DE5CA-65E3-4A5C-B5EA-A07ABE6EB82A}" destId="{DC629B2B-8DA2-488B-9BF9-A8A3134A5F22}" srcOrd="1" destOrd="0" presId="urn:microsoft.com/office/officeart/2005/8/layout/default"/>
    <dgm:cxn modelId="{5611A17E-D2BB-4AE9-8A4D-B1BD4441702B}" type="presParOf" srcId="{700DE5CA-65E3-4A5C-B5EA-A07ABE6EB82A}" destId="{7BECECAF-07C8-4913-93B0-1834E5C21E77}" srcOrd="2" destOrd="0" presId="urn:microsoft.com/office/officeart/2005/8/layout/default"/>
    <dgm:cxn modelId="{4D4522A2-F3FE-4D6D-AE7D-506EC9154D63}" type="presParOf" srcId="{700DE5CA-65E3-4A5C-B5EA-A07ABE6EB82A}" destId="{CE3364A8-D378-489E-89F2-B1957FF268C5}" srcOrd="3" destOrd="0" presId="urn:microsoft.com/office/officeart/2005/8/layout/default"/>
    <dgm:cxn modelId="{4D54CC71-E7DE-4E16-B97E-68E9FBEABB37}" type="presParOf" srcId="{700DE5CA-65E3-4A5C-B5EA-A07ABE6EB82A}" destId="{49682E57-1C69-42BD-B36F-D3AE10B5C59D}" srcOrd="4" destOrd="0" presId="urn:microsoft.com/office/officeart/2005/8/layout/default"/>
    <dgm:cxn modelId="{D9E0CE58-61EB-418E-8AF2-D15AFEEE6BD8}" type="presParOf" srcId="{700DE5CA-65E3-4A5C-B5EA-A07ABE6EB82A}" destId="{A50FB304-4A14-4D20-8E01-8D118B5567AF}" srcOrd="5" destOrd="0" presId="urn:microsoft.com/office/officeart/2005/8/layout/default"/>
    <dgm:cxn modelId="{259AE988-A8E4-44E6-9986-25D3B31E0AB2}" type="presParOf" srcId="{700DE5CA-65E3-4A5C-B5EA-A07ABE6EB82A}" destId="{BE3719C5-B95A-423F-BE35-CE0C46F92634}" srcOrd="6" destOrd="0" presId="urn:microsoft.com/office/officeart/2005/8/layout/default"/>
    <dgm:cxn modelId="{1990FBF1-1106-460D-ACD2-E663EEA78FBF}" type="presParOf" srcId="{700DE5CA-65E3-4A5C-B5EA-A07ABE6EB82A}" destId="{8E8A91CA-8A3F-4FE8-8814-DEAAE3C305BE}" srcOrd="7" destOrd="0" presId="urn:microsoft.com/office/officeart/2005/8/layout/default"/>
    <dgm:cxn modelId="{C83ACC3F-E661-48C5-91FC-CA58B661C1EB}" type="presParOf" srcId="{700DE5CA-65E3-4A5C-B5EA-A07ABE6EB82A}" destId="{BA6E20AD-6609-406B-82BA-AAD9D0AD9A79}" srcOrd="8" destOrd="0" presId="urn:microsoft.com/office/officeart/2005/8/layout/default"/>
    <dgm:cxn modelId="{4DA9E252-B198-487A-AF69-AF10FC0F160C}" type="presParOf" srcId="{700DE5CA-65E3-4A5C-B5EA-A07ABE6EB82A}" destId="{2E7C445B-75ED-46C1-9E87-96843842797F}" srcOrd="9" destOrd="0" presId="urn:microsoft.com/office/officeart/2005/8/layout/default"/>
    <dgm:cxn modelId="{0F7B8CE1-FBE8-432B-9F53-8A568247B3C7}" type="presParOf" srcId="{700DE5CA-65E3-4A5C-B5EA-A07ABE6EB82A}" destId="{AD6ADF3B-1685-46F7-BBA0-B2A404FA608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7CD1D2-1B2E-4535-BF9C-C3EE4A6F7AA0}" type="doc">
      <dgm:prSet loTypeId="urn:microsoft.com/office/officeart/2008/layout/LinedList" loCatId="list" qsTypeId="urn:microsoft.com/office/officeart/2005/8/quickstyle/simple1#8" qsCatId="simple" csTypeId="urn:microsoft.com/office/officeart/2005/8/colors/accent0_3#1" csCatId="mainScheme"/>
      <dgm:spPr/>
      <dgm:t>
        <a:bodyPr/>
        <a:lstStyle/>
        <a:p>
          <a:endParaRPr lang="en-US"/>
        </a:p>
      </dgm:t>
    </dgm:pt>
    <dgm:pt modelId="{A51BA227-38BE-42ED-AE07-0783EA570432}">
      <dgm:prSet/>
      <dgm:spPr/>
      <dgm:t>
        <a:bodyPr/>
        <a:lstStyle/>
        <a:p>
          <a:r>
            <a:rPr lang="en-GB"/>
            <a:t>There is considerable debate about which of these approaches is the most effective way of profiling offenders and, indeed, whether psychological profiling has anything useful to offer at all. </a:t>
          </a:r>
          <a:endParaRPr lang="en-US"/>
        </a:p>
      </dgm:t>
    </dgm:pt>
    <dgm:pt modelId="{5940ECE6-7F07-471F-B0D0-4B393FF0AA1D}" type="parTrans" cxnId="{CF658704-E750-409A-8B03-6F023DB1010A}">
      <dgm:prSet/>
      <dgm:spPr/>
      <dgm:t>
        <a:bodyPr/>
        <a:lstStyle/>
        <a:p>
          <a:endParaRPr lang="en-US"/>
        </a:p>
      </dgm:t>
    </dgm:pt>
    <dgm:pt modelId="{E19E5D5F-E2F3-4A4E-BCDC-849D7FD63631}" type="sibTrans" cxnId="{CF658704-E750-409A-8B03-6F023DB1010A}">
      <dgm:prSet/>
      <dgm:spPr/>
      <dgm:t>
        <a:bodyPr/>
        <a:lstStyle/>
        <a:p>
          <a:endParaRPr lang="en-US"/>
        </a:p>
      </dgm:t>
    </dgm:pt>
    <dgm:pt modelId="{A7CC6A99-B7DB-4654-8C13-C89D47CFCD6B}">
      <dgm:prSet/>
      <dgm:spPr/>
      <dgm:t>
        <a:bodyPr/>
        <a:lstStyle/>
        <a:p>
          <a:r>
            <a:rPr lang="en-GB" dirty="0"/>
            <a:t>There is also an ongoing </a:t>
          </a:r>
          <a:r>
            <a:rPr lang="en-GB" dirty="0">
              <a:solidFill>
                <a:schemeClr val="accent1">
                  <a:lumMod val="75000"/>
                </a:schemeClr>
              </a:solidFill>
            </a:rPr>
            <a:t>debate</a:t>
          </a:r>
          <a:r>
            <a:rPr lang="en-GB" dirty="0"/>
            <a:t> about whether offender profiling is an </a:t>
          </a:r>
          <a:r>
            <a:rPr lang="en-GB" dirty="0">
              <a:solidFill>
                <a:schemeClr val="accent1">
                  <a:lumMod val="75000"/>
                </a:schemeClr>
              </a:solidFill>
            </a:rPr>
            <a:t>art or a science </a:t>
          </a:r>
          <a:r>
            <a:rPr lang="en-GB" dirty="0"/>
            <a:t>and the extent to which a scientific approach to offender profiling is possible.</a:t>
          </a:r>
          <a:endParaRPr lang="en-US" dirty="0"/>
        </a:p>
      </dgm:t>
    </dgm:pt>
    <dgm:pt modelId="{48310262-5F15-4D2A-8AD8-30FF00373C35}" type="parTrans" cxnId="{61285F88-9510-42C4-8DCE-41F77E50664E}">
      <dgm:prSet/>
      <dgm:spPr/>
      <dgm:t>
        <a:bodyPr/>
        <a:lstStyle/>
        <a:p>
          <a:endParaRPr lang="en-US"/>
        </a:p>
      </dgm:t>
    </dgm:pt>
    <dgm:pt modelId="{B3B0C615-D15B-480D-86C6-9A990E21E4CC}" type="sibTrans" cxnId="{61285F88-9510-42C4-8DCE-41F77E50664E}">
      <dgm:prSet/>
      <dgm:spPr/>
      <dgm:t>
        <a:bodyPr/>
        <a:lstStyle/>
        <a:p>
          <a:endParaRPr lang="en-US"/>
        </a:p>
      </dgm:t>
    </dgm:pt>
    <dgm:pt modelId="{4F981B9A-3A01-4CD2-8D01-5B9A43898430}" type="pres">
      <dgm:prSet presAssocID="{C07CD1D2-1B2E-4535-BF9C-C3EE4A6F7AA0}" presName="vert0" presStyleCnt="0">
        <dgm:presLayoutVars>
          <dgm:dir/>
          <dgm:animOne val="branch"/>
          <dgm:animLvl val="lvl"/>
        </dgm:presLayoutVars>
      </dgm:prSet>
      <dgm:spPr/>
    </dgm:pt>
    <dgm:pt modelId="{4602B669-2F2F-4BB2-AD61-2A42CA1931C0}" type="pres">
      <dgm:prSet presAssocID="{A51BA227-38BE-42ED-AE07-0783EA570432}" presName="thickLine" presStyleLbl="alignNode1" presStyleIdx="0" presStyleCnt="2"/>
      <dgm:spPr/>
    </dgm:pt>
    <dgm:pt modelId="{11FABF92-A80C-4628-8B1A-08EB17729402}" type="pres">
      <dgm:prSet presAssocID="{A51BA227-38BE-42ED-AE07-0783EA570432}" presName="horz1" presStyleCnt="0"/>
      <dgm:spPr/>
    </dgm:pt>
    <dgm:pt modelId="{4216FCFA-0032-46F5-ADC1-A2671D9DA40F}" type="pres">
      <dgm:prSet presAssocID="{A51BA227-38BE-42ED-AE07-0783EA570432}" presName="tx1" presStyleLbl="revTx" presStyleIdx="0" presStyleCnt="2"/>
      <dgm:spPr/>
    </dgm:pt>
    <dgm:pt modelId="{03DED87D-01DA-45F7-878C-7D1B7F6BF25B}" type="pres">
      <dgm:prSet presAssocID="{A51BA227-38BE-42ED-AE07-0783EA570432}" presName="vert1" presStyleCnt="0"/>
      <dgm:spPr/>
    </dgm:pt>
    <dgm:pt modelId="{8D7F3D4F-9D57-45DC-AC37-DAE259C85F5A}" type="pres">
      <dgm:prSet presAssocID="{A7CC6A99-B7DB-4654-8C13-C89D47CFCD6B}" presName="thickLine" presStyleLbl="alignNode1" presStyleIdx="1" presStyleCnt="2"/>
      <dgm:spPr/>
    </dgm:pt>
    <dgm:pt modelId="{B08EE37A-442E-40D9-A3E9-7D198D0BB350}" type="pres">
      <dgm:prSet presAssocID="{A7CC6A99-B7DB-4654-8C13-C89D47CFCD6B}" presName="horz1" presStyleCnt="0"/>
      <dgm:spPr/>
    </dgm:pt>
    <dgm:pt modelId="{58C43C03-1129-439B-BDC0-B8026EFD2F00}" type="pres">
      <dgm:prSet presAssocID="{A7CC6A99-B7DB-4654-8C13-C89D47CFCD6B}" presName="tx1" presStyleLbl="revTx" presStyleIdx="1" presStyleCnt="2"/>
      <dgm:spPr/>
    </dgm:pt>
    <dgm:pt modelId="{643E7C3A-2610-4345-9F3E-C99A8DE054EA}" type="pres">
      <dgm:prSet presAssocID="{A7CC6A99-B7DB-4654-8C13-C89D47CFCD6B}" presName="vert1" presStyleCnt="0"/>
      <dgm:spPr/>
    </dgm:pt>
  </dgm:ptLst>
  <dgm:cxnLst>
    <dgm:cxn modelId="{CF658704-E750-409A-8B03-6F023DB1010A}" srcId="{C07CD1D2-1B2E-4535-BF9C-C3EE4A6F7AA0}" destId="{A51BA227-38BE-42ED-AE07-0783EA570432}" srcOrd="0" destOrd="0" parTransId="{5940ECE6-7F07-471F-B0D0-4B393FF0AA1D}" sibTransId="{E19E5D5F-E2F3-4A4E-BCDC-849D7FD63631}"/>
    <dgm:cxn modelId="{9CDA9723-6E33-4944-868E-5990C7BB4E47}" type="presOf" srcId="{A7CC6A99-B7DB-4654-8C13-C89D47CFCD6B}" destId="{58C43C03-1129-439B-BDC0-B8026EFD2F00}" srcOrd="0" destOrd="0" presId="urn:microsoft.com/office/officeart/2008/layout/LinedList"/>
    <dgm:cxn modelId="{1C18D32C-DD62-4FE3-B438-43A6567004F8}" type="presOf" srcId="{C07CD1D2-1B2E-4535-BF9C-C3EE4A6F7AA0}" destId="{4F981B9A-3A01-4CD2-8D01-5B9A43898430}" srcOrd="0" destOrd="0" presId="urn:microsoft.com/office/officeart/2008/layout/LinedList"/>
    <dgm:cxn modelId="{61285F88-9510-42C4-8DCE-41F77E50664E}" srcId="{C07CD1D2-1B2E-4535-BF9C-C3EE4A6F7AA0}" destId="{A7CC6A99-B7DB-4654-8C13-C89D47CFCD6B}" srcOrd="1" destOrd="0" parTransId="{48310262-5F15-4D2A-8AD8-30FF00373C35}" sibTransId="{B3B0C615-D15B-480D-86C6-9A990E21E4CC}"/>
    <dgm:cxn modelId="{4934C9ED-FF8F-4EE0-B516-25145C2D659F}" type="presOf" srcId="{A51BA227-38BE-42ED-AE07-0783EA570432}" destId="{4216FCFA-0032-46F5-ADC1-A2671D9DA40F}" srcOrd="0" destOrd="0" presId="urn:microsoft.com/office/officeart/2008/layout/LinedList"/>
    <dgm:cxn modelId="{995F5A44-423B-47BB-9C74-CBDB5CF5D0C6}" type="presParOf" srcId="{4F981B9A-3A01-4CD2-8D01-5B9A43898430}" destId="{4602B669-2F2F-4BB2-AD61-2A42CA1931C0}" srcOrd="0" destOrd="0" presId="urn:microsoft.com/office/officeart/2008/layout/LinedList"/>
    <dgm:cxn modelId="{22ECB721-8AF3-40BC-9B08-54A4E4D6CC8B}" type="presParOf" srcId="{4F981B9A-3A01-4CD2-8D01-5B9A43898430}" destId="{11FABF92-A80C-4628-8B1A-08EB17729402}" srcOrd="1" destOrd="0" presId="urn:microsoft.com/office/officeart/2008/layout/LinedList"/>
    <dgm:cxn modelId="{92EA4504-6B49-4A2A-B44D-A4B36CF4E295}" type="presParOf" srcId="{11FABF92-A80C-4628-8B1A-08EB17729402}" destId="{4216FCFA-0032-46F5-ADC1-A2671D9DA40F}" srcOrd="0" destOrd="0" presId="urn:microsoft.com/office/officeart/2008/layout/LinedList"/>
    <dgm:cxn modelId="{738FAE25-3CB9-42B9-925A-ED49DA541D81}" type="presParOf" srcId="{11FABF92-A80C-4628-8B1A-08EB17729402}" destId="{03DED87D-01DA-45F7-878C-7D1B7F6BF25B}" srcOrd="1" destOrd="0" presId="urn:microsoft.com/office/officeart/2008/layout/LinedList"/>
    <dgm:cxn modelId="{0EC05433-4EB3-4391-9EDF-4ACCB3D9D782}" type="presParOf" srcId="{4F981B9A-3A01-4CD2-8D01-5B9A43898430}" destId="{8D7F3D4F-9D57-45DC-AC37-DAE259C85F5A}" srcOrd="2" destOrd="0" presId="urn:microsoft.com/office/officeart/2008/layout/LinedList"/>
    <dgm:cxn modelId="{3CA896AB-4224-4973-89A5-743AF0F6811B}" type="presParOf" srcId="{4F981B9A-3A01-4CD2-8D01-5B9A43898430}" destId="{B08EE37A-442E-40D9-A3E9-7D198D0BB350}" srcOrd="3" destOrd="0" presId="urn:microsoft.com/office/officeart/2008/layout/LinedList"/>
    <dgm:cxn modelId="{691B4906-3EDC-46D6-981F-2D4042E09E91}" type="presParOf" srcId="{B08EE37A-442E-40D9-A3E9-7D198D0BB350}" destId="{58C43C03-1129-439B-BDC0-B8026EFD2F00}" srcOrd="0" destOrd="0" presId="urn:microsoft.com/office/officeart/2008/layout/LinedList"/>
    <dgm:cxn modelId="{8F8C0232-3043-4993-AA37-7D5CF630EB2C}" type="presParOf" srcId="{B08EE37A-442E-40D9-A3E9-7D198D0BB350}" destId="{643E7C3A-2610-4345-9F3E-C99A8DE054E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112D6F-D2D6-4488-8422-A056EBFE3516}" type="doc">
      <dgm:prSet loTypeId="urn:microsoft.com/office/officeart/2008/layout/LinedList" loCatId="list" qsTypeId="urn:microsoft.com/office/officeart/2005/8/quickstyle/simple1#9" qsCatId="simple" csTypeId="urn:microsoft.com/office/officeart/2005/8/colors/accent0_3#2" csCatId="mainScheme"/>
      <dgm:spPr/>
      <dgm:t>
        <a:bodyPr/>
        <a:lstStyle/>
        <a:p>
          <a:endParaRPr lang="en-US"/>
        </a:p>
      </dgm:t>
    </dgm:pt>
    <dgm:pt modelId="{36ECEA29-071C-463D-BC05-B40F42C6DC52}">
      <dgm:prSet/>
      <dgm:spPr/>
      <dgm:t>
        <a:bodyPr/>
        <a:lstStyle/>
        <a:p>
          <a:r>
            <a:rPr lang="en-GB" dirty="0"/>
            <a:t>Geographical profiling has much to offer the police. It is of considerable value in helping them determine how to </a:t>
          </a:r>
          <a:r>
            <a:rPr lang="en-GB" dirty="0">
              <a:solidFill>
                <a:schemeClr val="accent1">
                  <a:lumMod val="75000"/>
                </a:schemeClr>
              </a:solidFill>
            </a:rPr>
            <a:t>deploy resources, allows informed judgements </a:t>
          </a:r>
          <a:r>
            <a:rPr lang="en-GB" dirty="0"/>
            <a:t>to be made about which crimes are linked and can contribute significantly to the task of </a:t>
          </a:r>
          <a:r>
            <a:rPr lang="en-GB" dirty="0">
              <a:solidFill>
                <a:schemeClr val="accent1">
                  <a:lumMod val="75000"/>
                </a:schemeClr>
              </a:solidFill>
            </a:rPr>
            <a:t>narrowing down a list of suspects.</a:t>
          </a:r>
          <a:endParaRPr lang="en-US" dirty="0">
            <a:solidFill>
              <a:schemeClr val="accent1">
                <a:lumMod val="75000"/>
              </a:schemeClr>
            </a:solidFill>
          </a:endParaRPr>
        </a:p>
      </dgm:t>
    </dgm:pt>
    <dgm:pt modelId="{82F3C7AE-D939-46F8-8539-FE977FE7187D}" type="parTrans" cxnId="{14A56649-47FD-469B-9982-C1B55003D9F7}">
      <dgm:prSet/>
      <dgm:spPr/>
      <dgm:t>
        <a:bodyPr/>
        <a:lstStyle/>
        <a:p>
          <a:endParaRPr lang="en-US"/>
        </a:p>
      </dgm:t>
    </dgm:pt>
    <dgm:pt modelId="{981AF361-60AB-485D-883E-79499B3250BD}" type="sibTrans" cxnId="{14A56649-47FD-469B-9982-C1B55003D9F7}">
      <dgm:prSet/>
      <dgm:spPr/>
      <dgm:t>
        <a:bodyPr/>
        <a:lstStyle/>
        <a:p>
          <a:endParaRPr lang="en-US"/>
        </a:p>
      </dgm:t>
    </dgm:pt>
    <dgm:pt modelId="{F17ACCDF-7F3B-461A-A667-FF81636B3B12}">
      <dgm:prSet/>
      <dgm:spPr/>
      <dgm:t>
        <a:bodyPr/>
        <a:lstStyle/>
        <a:p>
          <a:r>
            <a:rPr lang="en-GB" dirty="0"/>
            <a:t>It also helps </a:t>
          </a:r>
          <a:r>
            <a:rPr lang="en-GB" dirty="0">
              <a:solidFill>
                <a:schemeClr val="accent1">
                  <a:lumMod val="75000"/>
                </a:schemeClr>
              </a:solidFill>
            </a:rPr>
            <a:t>prioritize an area </a:t>
          </a:r>
          <a:r>
            <a:rPr lang="en-GB" dirty="0"/>
            <a:t>and predict where an offender may live.</a:t>
          </a:r>
          <a:endParaRPr lang="en-US" dirty="0"/>
        </a:p>
      </dgm:t>
    </dgm:pt>
    <dgm:pt modelId="{0A3FE5B2-9ABB-4E5F-80D6-E1EB83E06A9D}" type="parTrans" cxnId="{01A755DF-C442-48D3-B105-6F594B849AAD}">
      <dgm:prSet/>
      <dgm:spPr/>
      <dgm:t>
        <a:bodyPr/>
        <a:lstStyle/>
        <a:p>
          <a:endParaRPr lang="en-US"/>
        </a:p>
      </dgm:t>
    </dgm:pt>
    <dgm:pt modelId="{52293E87-A335-4142-AB49-3FC10D5430C7}" type="sibTrans" cxnId="{01A755DF-C442-48D3-B105-6F594B849AAD}">
      <dgm:prSet/>
      <dgm:spPr/>
      <dgm:t>
        <a:bodyPr/>
        <a:lstStyle/>
        <a:p>
          <a:endParaRPr lang="en-US"/>
        </a:p>
      </dgm:t>
    </dgm:pt>
    <dgm:pt modelId="{E42DDBD8-3FCF-41D8-9B11-17B8F8D6A6D7}">
      <dgm:prSet/>
      <dgm:spPr/>
      <dgm:t>
        <a:bodyPr/>
        <a:lstStyle/>
        <a:p>
          <a:r>
            <a:rPr lang="en-GB" dirty="0"/>
            <a:t>It is based on </a:t>
          </a:r>
          <a:r>
            <a:rPr lang="en-GB" dirty="0">
              <a:solidFill>
                <a:schemeClr val="accent1">
                  <a:lumMod val="75000"/>
                </a:schemeClr>
              </a:solidFill>
            </a:rPr>
            <a:t>well-established psychological principles and conducted in a scientific </a:t>
          </a:r>
          <a:r>
            <a:rPr lang="en-GB" dirty="0"/>
            <a:t>manner: hypotheses are developed which can be tested against evidence and modified or rejected as the evidence dictates.</a:t>
          </a:r>
          <a:endParaRPr lang="en-US" dirty="0"/>
        </a:p>
      </dgm:t>
    </dgm:pt>
    <dgm:pt modelId="{A4335FDF-62FB-4C21-A4D7-81E8BB3AEE80}" type="parTrans" cxnId="{BFFED2E2-482B-45BC-BC33-A7417BEE7537}">
      <dgm:prSet/>
      <dgm:spPr/>
      <dgm:t>
        <a:bodyPr/>
        <a:lstStyle/>
        <a:p>
          <a:endParaRPr lang="en-US"/>
        </a:p>
      </dgm:t>
    </dgm:pt>
    <dgm:pt modelId="{D3B37BF1-7B97-4CE3-A3E0-CADB13ECD953}" type="sibTrans" cxnId="{BFFED2E2-482B-45BC-BC33-A7417BEE7537}">
      <dgm:prSet/>
      <dgm:spPr/>
      <dgm:t>
        <a:bodyPr/>
        <a:lstStyle/>
        <a:p>
          <a:endParaRPr lang="en-US"/>
        </a:p>
      </dgm:t>
    </dgm:pt>
    <dgm:pt modelId="{A666033B-652B-423D-8019-A57F4D1F32B5}" type="pres">
      <dgm:prSet presAssocID="{E1112D6F-D2D6-4488-8422-A056EBFE3516}" presName="vert0" presStyleCnt="0">
        <dgm:presLayoutVars>
          <dgm:dir/>
          <dgm:animOne val="branch"/>
          <dgm:animLvl val="lvl"/>
        </dgm:presLayoutVars>
      </dgm:prSet>
      <dgm:spPr/>
    </dgm:pt>
    <dgm:pt modelId="{C1E5D4AD-E756-4C92-813D-694899D95B84}" type="pres">
      <dgm:prSet presAssocID="{36ECEA29-071C-463D-BC05-B40F42C6DC52}" presName="thickLine" presStyleLbl="alignNode1" presStyleIdx="0" presStyleCnt="3"/>
      <dgm:spPr/>
    </dgm:pt>
    <dgm:pt modelId="{21B58D79-697D-47CE-913A-780AA329BDA3}" type="pres">
      <dgm:prSet presAssocID="{36ECEA29-071C-463D-BC05-B40F42C6DC52}" presName="horz1" presStyleCnt="0"/>
      <dgm:spPr/>
    </dgm:pt>
    <dgm:pt modelId="{C16FB865-85A9-4903-8523-4AE482DF2E68}" type="pres">
      <dgm:prSet presAssocID="{36ECEA29-071C-463D-BC05-B40F42C6DC52}" presName="tx1" presStyleLbl="revTx" presStyleIdx="0" presStyleCnt="3"/>
      <dgm:spPr/>
    </dgm:pt>
    <dgm:pt modelId="{BF852722-5A16-4E20-8A96-BC1215558A47}" type="pres">
      <dgm:prSet presAssocID="{36ECEA29-071C-463D-BC05-B40F42C6DC52}" presName="vert1" presStyleCnt="0"/>
      <dgm:spPr/>
    </dgm:pt>
    <dgm:pt modelId="{A09F02CB-EAEF-45D2-B825-610250676CDC}" type="pres">
      <dgm:prSet presAssocID="{F17ACCDF-7F3B-461A-A667-FF81636B3B12}" presName="thickLine" presStyleLbl="alignNode1" presStyleIdx="1" presStyleCnt="3"/>
      <dgm:spPr/>
    </dgm:pt>
    <dgm:pt modelId="{239335E2-FBF7-44FB-88D0-6EEDA33DC8FE}" type="pres">
      <dgm:prSet presAssocID="{F17ACCDF-7F3B-461A-A667-FF81636B3B12}" presName="horz1" presStyleCnt="0"/>
      <dgm:spPr/>
    </dgm:pt>
    <dgm:pt modelId="{C6E11D8F-341C-41BA-9C1E-C0E3644F92E4}" type="pres">
      <dgm:prSet presAssocID="{F17ACCDF-7F3B-461A-A667-FF81636B3B12}" presName="tx1" presStyleLbl="revTx" presStyleIdx="1" presStyleCnt="3"/>
      <dgm:spPr/>
    </dgm:pt>
    <dgm:pt modelId="{E9CEE210-ADE8-4ADE-B79C-7C5BAB7F9F68}" type="pres">
      <dgm:prSet presAssocID="{F17ACCDF-7F3B-461A-A667-FF81636B3B12}" presName="vert1" presStyleCnt="0"/>
      <dgm:spPr/>
    </dgm:pt>
    <dgm:pt modelId="{DA1F340E-7CC6-4C14-8ABF-24748D6F9DEC}" type="pres">
      <dgm:prSet presAssocID="{E42DDBD8-3FCF-41D8-9B11-17B8F8D6A6D7}" presName="thickLine" presStyleLbl="alignNode1" presStyleIdx="2" presStyleCnt="3"/>
      <dgm:spPr/>
    </dgm:pt>
    <dgm:pt modelId="{C28790B9-B01B-4CF1-9265-903CC5E96095}" type="pres">
      <dgm:prSet presAssocID="{E42DDBD8-3FCF-41D8-9B11-17B8F8D6A6D7}" presName="horz1" presStyleCnt="0"/>
      <dgm:spPr/>
    </dgm:pt>
    <dgm:pt modelId="{84B90C48-8235-4073-B44A-60E0E280081F}" type="pres">
      <dgm:prSet presAssocID="{E42DDBD8-3FCF-41D8-9B11-17B8F8D6A6D7}" presName="tx1" presStyleLbl="revTx" presStyleIdx="2" presStyleCnt="3"/>
      <dgm:spPr/>
    </dgm:pt>
    <dgm:pt modelId="{467EABA8-7BF2-4AB6-8472-9803C51C069C}" type="pres">
      <dgm:prSet presAssocID="{E42DDBD8-3FCF-41D8-9B11-17B8F8D6A6D7}" presName="vert1" presStyleCnt="0"/>
      <dgm:spPr/>
    </dgm:pt>
  </dgm:ptLst>
  <dgm:cxnLst>
    <dgm:cxn modelId="{52276C13-07B1-43A1-9AB8-186CE67746D6}" type="presOf" srcId="{36ECEA29-071C-463D-BC05-B40F42C6DC52}" destId="{C16FB865-85A9-4903-8523-4AE482DF2E68}" srcOrd="0" destOrd="0" presId="urn:microsoft.com/office/officeart/2008/layout/LinedList"/>
    <dgm:cxn modelId="{25DB0A1D-2994-4033-8459-E05B7424067C}" type="presOf" srcId="{E42DDBD8-3FCF-41D8-9B11-17B8F8D6A6D7}" destId="{84B90C48-8235-4073-B44A-60E0E280081F}" srcOrd="0" destOrd="0" presId="urn:microsoft.com/office/officeart/2008/layout/LinedList"/>
    <dgm:cxn modelId="{A7BA6463-6F5F-44BF-BF77-39265868AC9B}" type="presOf" srcId="{E1112D6F-D2D6-4488-8422-A056EBFE3516}" destId="{A666033B-652B-423D-8019-A57F4D1F32B5}" srcOrd="0" destOrd="0" presId="urn:microsoft.com/office/officeart/2008/layout/LinedList"/>
    <dgm:cxn modelId="{14A56649-47FD-469B-9982-C1B55003D9F7}" srcId="{E1112D6F-D2D6-4488-8422-A056EBFE3516}" destId="{36ECEA29-071C-463D-BC05-B40F42C6DC52}" srcOrd="0" destOrd="0" parTransId="{82F3C7AE-D939-46F8-8539-FE977FE7187D}" sibTransId="{981AF361-60AB-485D-883E-79499B3250BD}"/>
    <dgm:cxn modelId="{8553C390-6AD6-4ED9-8276-4BD2B573AB93}" type="presOf" srcId="{F17ACCDF-7F3B-461A-A667-FF81636B3B12}" destId="{C6E11D8F-341C-41BA-9C1E-C0E3644F92E4}" srcOrd="0" destOrd="0" presId="urn:microsoft.com/office/officeart/2008/layout/LinedList"/>
    <dgm:cxn modelId="{01A755DF-C442-48D3-B105-6F594B849AAD}" srcId="{E1112D6F-D2D6-4488-8422-A056EBFE3516}" destId="{F17ACCDF-7F3B-461A-A667-FF81636B3B12}" srcOrd="1" destOrd="0" parTransId="{0A3FE5B2-9ABB-4E5F-80D6-E1EB83E06A9D}" sibTransId="{52293E87-A335-4142-AB49-3FC10D5430C7}"/>
    <dgm:cxn modelId="{BFFED2E2-482B-45BC-BC33-A7417BEE7537}" srcId="{E1112D6F-D2D6-4488-8422-A056EBFE3516}" destId="{E42DDBD8-3FCF-41D8-9B11-17B8F8D6A6D7}" srcOrd="2" destOrd="0" parTransId="{A4335FDF-62FB-4C21-A4D7-81E8BB3AEE80}" sibTransId="{D3B37BF1-7B97-4CE3-A3E0-CADB13ECD953}"/>
    <dgm:cxn modelId="{4DBFE717-D0D4-466B-9450-3D97B0252A0B}" type="presParOf" srcId="{A666033B-652B-423D-8019-A57F4D1F32B5}" destId="{C1E5D4AD-E756-4C92-813D-694899D95B84}" srcOrd="0" destOrd="0" presId="urn:microsoft.com/office/officeart/2008/layout/LinedList"/>
    <dgm:cxn modelId="{A1292699-4380-4AB7-BE96-BB199F03879D}" type="presParOf" srcId="{A666033B-652B-423D-8019-A57F4D1F32B5}" destId="{21B58D79-697D-47CE-913A-780AA329BDA3}" srcOrd="1" destOrd="0" presId="urn:microsoft.com/office/officeart/2008/layout/LinedList"/>
    <dgm:cxn modelId="{ECD673A5-5214-48A5-826F-96BCB2B088ED}" type="presParOf" srcId="{21B58D79-697D-47CE-913A-780AA329BDA3}" destId="{C16FB865-85A9-4903-8523-4AE482DF2E68}" srcOrd="0" destOrd="0" presId="urn:microsoft.com/office/officeart/2008/layout/LinedList"/>
    <dgm:cxn modelId="{D0C9D3C3-F3BC-42AE-A40F-AE239DD7EE7D}" type="presParOf" srcId="{21B58D79-697D-47CE-913A-780AA329BDA3}" destId="{BF852722-5A16-4E20-8A96-BC1215558A47}" srcOrd="1" destOrd="0" presId="urn:microsoft.com/office/officeart/2008/layout/LinedList"/>
    <dgm:cxn modelId="{D36F632B-1177-4020-8340-9AB24B59CF08}" type="presParOf" srcId="{A666033B-652B-423D-8019-A57F4D1F32B5}" destId="{A09F02CB-EAEF-45D2-B825-610250676CDC}" srcOrd="2" destOrd="0" presId="urn:microsoft.com/office/officeart/2008/layout/LinedList"/>
    <dgm:cxn modelId="{C8834A1E-EFDB-4387-A622-A26047677AE0}" type="presParOf" srcId="{A666033B-652B-423D-8019-A57F4D1F32B5}" destId="{239335E2-FBF7-44FB-88D0-6EEDA33DC8FE}" srcOrd="3" destOrd="0" presId="urn:microsoft.com/office/officeart/2008/layout/LinedList"/>
    <dgm:cxn modelId="{55BE5978-B8DE-4430-8AF1-724169A95608}" type="presParOf" srcId="{239335E2-FBF7-44FB-88D0-6EEDA33DC8FE}" destId="{C6E11D8F-341C-41BA-9C1E-C0E3644F92E4}" srcOrd="0" destOrd="0" presId="urn:microsoft.com/office/officeart/2008/layout/LinedList"/>
    <dgm:cxn modelId="{9AA21697-4183-4C95-A2CB-9BAB301E511A}" type="presParOf" srcId="{239335E2-FBF7-44FB-88D0-6EEDA33DC8FE}" destId="{E9CEE210-ADE8-4ADE-B79C-7C5BAB7F9F68}" srcOrd="1" destOrd="0" presId="urn:microsoft.com/office/officeart/2008/layout/LinedList"/>
    <dgm:cxn modelId="{E27446CE-B12D-4897-80EF-D037A4194B6D}" type="presParOf" srcId="{A666033B-652B-423D-8019-A57F4D1F32B5}" destId="{DA1F340E-7CC6-4C14-8ABF-24748D6F9DEC}" srcOrd="4" destOrd="0" presId="urn:microsoft.com/office/officeart/2008/layout/LinedList"/>
    <dgm:cxn modelId="{8D720E2B-0584-4C72-903C-C1A3D8459983}" type="presParOf" srcId="{A666033B-652B-423D-8019-A57F4D1F32B5}" destId="{C28790B9-B01B-4CF1-9265-903CC5E96095}" srcOrd="5" destOrd="0" presId="urn:microsoft.com/office/officeart/2008/layout/LinedList"/>
    <dgm:cxn modelId="{E48C9B29-7DB4-4013-9C6B-BBF75B4C29EC}" type="presParOf" srcId="{C28790B9-B01B-4CF1-9265-903CC5E96095}" destId="{84B90C48-8235-4073-B44A-60E0E280081F}" srcOrd="0" destOrd="0" presId="urn:microsoft.com/office/officeart/2008/layout/LinedList"/>
    <dgm:cxn modelId="{6D18DF68-A34B-4016-9255-F64CF56A8FC2}" type="presParOf" srcId="{C28790B9-B01B-4CF1-9265-903CC5E96095}" destId="{467EABA8-7BF2-4AB6-8472-9803C51C069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AA49E40-4ABD-4339-9A73-F0137D014C74}" type="doc">
      <dgm:prSet loTypeId="urn:microsoft.com/office/officeart/2016/7/layout/RepeatingBendingProcessNew" loCatId="process" qsTypeId="urn:microsoft.com/office/officeart/2005/8/quickstyle/simple1#10" qsCatId="simple" csTypeId="urn:microsoft.com/office/officeart/2005/8/colors/colorful2#4" csCatId="colorful" phldr="1"/>
      <dgm:spPr/>
      <dgm:t>
        <a:bodyPr/>
        <a:lstStyle/>
        <a:p>
          <a:endParaRPr lang="en-US"/>
        </a:p>
      </dgm:t>
    </dgm:pt>
    <dgm:pt modelId="{FD704A71-FB5D-4885-BDC6-1A1CDF17D6C5}">
      <dgm:prSet custT="1"/>
      <dgm:spPr/>
      <dgm:t>
        <a:bodyPr/>
        <a:lstStyle/>
        <a:p>
          <a:r>
            <a:rPr lang="en-GB" sz="1800" dirty="0"/>
            <a:t>Identify which offences are linked) and which are not, which helps to focus investigations.</a:t>
          </a:r>
          <a:endParaRPr lang="en-US" sz="1800" dirty="0"/>
        </a:p>
      </dgm:t>
    </dgm:pt>
    <dgm:pt modelId="{4365821C-DE5B-464E-8509-6D56430725A4}" type="parTrans" cxnId="{EBA90793-ED95-408A-8966-669D76566E9A}">
      <dgm:prSet/>
      <dgm:spPr/>
      <dgm:t>
        <a:bodyPr/>
        <a:lstStyle/>
        <a:p>
          <a:endParaRPr lang="en-US"/>
        </a:p>
      </dgm:t>
    </dgm:pt>
    <dgm:pt modelId="{753BBCAF-8412-484B-AAD7-6BDCB5B90B7B}" type="sibTrans" cxnId="{EBA90793-ED95-408A-8966-669D76566E9A}">
      <dgm:prSet/>
      <dgm:spPr/>
      <dgm:t>
        <a:bodyPr/>
        <a:lstStyle/>
        <a:p>
          <a:endParaRPr lang="en-US"/>
        </a:p>
      </dgm:t>
    </dgm:pt>
    <dgm:pt modelId="{9831A538-244E-4E60-9FE6-278E54C5C7E3}">
      <dgm:prSet custT="1"/>
      <dgm:spPr/>
      <dgm:t>
        <a:bodyPr/>
        <a:lstStyle/>
        <a:p>
          <a:r>
            <a:rPr lang="en-GB" sz="1800" dirty="0"/>
            <a:t>Predict characteristics of the offender(s) to target investigative efforts and prioritise suspects.</a:t>
          </a:r>
          <a:endParaRPr lang="en-US" sz="1800" dirty="0"/>
        </a:p>
      </dgm:t>
    </dgm:pt>
    <dgm:pt modelId="{00356C7A-6C6E-4BCC-94F9-D839D45027E7}" type="parTrans" cxnId="{D18A9BAD-6F76-4787-A0A6-AB5C98EF34AB}">
      <dgm:prSet/>
      <dgm:spPr/>
      <dgm:t>
        <a:bodyPr/>
        <a:lstStyle/>
        <a:p>
          <a:endParaRPr lang="en-US"/>
        </a:p>
      </dgm:t>
    </dgm:pt>
    <dgm:pt modelId="{E4B9CEF6-30B8-4CD0-8EDE-AF39FA4ADC6D}" type="sibTrans" cxnId="{D18A9BAD-6F76-4787-A0A6-AB5C98EF34AB}">
      <dgm:prSet/>
      <dgm:spPr/>
      <dgm:t>
        <a:bodyPr/>
        <a:lstStyle/>
        <a:p>
          <a:endParaRPr lang="en-US"/>
        </a:p>
      </dgm:t>
    </dgm:pt>
    <dgm:pt modelId="{C09A2352-F8FF-47E8-92D2-5C92FD4B62F6}">
      <dgm:prSet custT="1"/>
      <dgm:spPr/>
      <dgm:t>
        <a:bodyPr/>
        <a:lstStyle/>
        <a:p>
          <a:r>
            <a:rPr lang="en-GB" sz="1800" dirty="0"/>
            <a:t>Understand the link between offending and location; why certain places attract more crime than others and why, some addresses are repeatedly victimised and some are left alone.</a:t>
          </a:r>
          <a:endParaRPr lang="en-US" sz="1800" dirty="0"/>
        </a:p>
      </dgm:t>
    </dgm:pt>
    <dgm:pt modelId="{79D9BE1F-4279-4002-8760-11BF4A888148}" type="parTrans" cxnId="{094AB551-2ACC-4BB6-B9B8-D4F4B6968C14}">
      <dgm:prSet/>
      <dgm:spPr/>
      <dgm:t>
        <a:bodyPr/>
        <a:lstStyle/>
        <a:p>
          <a:endParaRPr lang="en-US"/>
        </a:p>
      </dgm:t>
    </dgm:pt>
    <dgm:pt modelId="{FC964D4B-46F4-4227-AABA-0079D6E38B49}" type="sibTrans" cxnId="{094AB551-2ACC-4BB6-B9B8-D4F4B6968C14}">
      <dgm:prSet/>
      <dgm:spPr/>
      <dgm:t>
        <a:bodyPr/>
        <a:lstStyle/>
        <a:p>
          <a:endParaRPr lang="en-US"/>
        </a:p>
      </dgm:t>
    </dgm:pt>
    <dgm:pt modelId="{C589EC93-E899-4ECC-9B79-C38C38AE644E}">
      <dgm:prSet custT="1"/>
      <dgm:spPr/>
      <dgm:t>
        <a:bodyPr/>
        <a:lstStyle/>
        <a:p>
          <a:r>
            <a:rPr lang="en-GB" sz="1800" dirty="0"/>
            <a:t>Help police/other official bodies target crime prevention resources in the right areas and in the right way.</a:t>
          </a:r>
          <a:endParaRPr lang="en-US" sz="1800" dirty="0"/>
        </a:p>
      </dgm:t>
    </dgm:pt>
    <dgm:pt modelId="{F3BB2613-87A8-4A51-BC5B-955891994E27}" type="parTrans" cxnId="{37A609EF-93A2-4329-A44F-20BD8C842A20}">
      <dgm:prSet/>
      <dgm:spPr/>
      <dgm:t>
        <a:bodyPr/>
        <a:lstStyle/>
        <a:p>
          <a:endParaRPr lang="en-US"/>
        </a:p>
      </dgm:t>
    </dgm:pt>
    <dgm:pt modelId="{8ADA1221-29F7-47BD-B4D5-2AC6AC8F52A9}" type="sibTrans" cxnId="{37A609EF-93A2-4329-A44F-20BD8C842A20}">
      <dgm:prSet/>
      <dgm:spPr/>
      <dgm:t>
        <a:bodyPr/>
        <a:lstStyle/>
        <a:p>
          <a:endParaRPr lang="en-US"/>
        </a:p>
      </dgm:t>
    </dgm:pt>
    <dgm:pt modelId="{7BA60788-E7A6-46CB-BCE4-D5B5484926CA}" type="pres">
      <dgm:prSet presAssocID="{AAA49E40-4ABD-4339-9A73-F0137D014C74}" presName="Name0" presStyleCnt="0">
        <dgm:presLayoutVars>
          <dgm:dir/>
          <dgm:resizeHandles val="exact"/>
        </dgm:presLayoutVars>
      </dgm:prSet>
      <dgm:spPr/>
    </dgm:pt>
    <dgm:pt modelId="{D9DAF824-014C-48E1-9622-19EB1F6C8125}" type="pres">
      <dgm:prSet presAssocID="{FD704A71-FB5D-4885-BDC6-1A1CDF17D6C5}" presName="node" presStyleLbl="node1" presStyleIdx="0" presStyleCnt="4">
        <dgm:presLayoutVars>
          <dgm:bulletEnabled val="1"/>
        </dgm:presLayoutVars>
      </dgm:prSet>
      <dgm:spPr/>
    </dgm:pt>
    <dgm:pt modelId="{EA3EB2A3-E614-4902-971F-AABE1002EE21}" type="pres">
      <dgm:prSet presAssocID="{753BBCAF-8412-484B-AAD7-6BDCB5B90B7B}" presName="sibTrans" presStyleLbl="sibTrans1D1" presStyleIdx="0" presStyleCnt="3"/>
      <dgm:spPr/>
    </dgm:pt>
    <dgm:pt modelId="{B6F8F8B9-D63D-4D0A-8BA1-F7E46647B406}" type="pres">
      <dgm:prSet presAssocID="{753BBCAF-8412-484B-AAD7-6BDCB5B90B7B}" presName="connectorText" presStyleLbl="sibTrans1D1" presStyleIdx="0" presStyleCnt="3"/>
      <dgm:spPr/>
    </dgm:pt>
    <dgm:pt modelId="{DD8F52C2-1C76-4D26-8C00-5828ABCAEB83}" type="pres">
      <dgm:prSet presAssocID="{9831A538-244E-4E60-9FE6-278E54C5C7E3}" presName="node" presStyleLbl="node1" presStyleIdx="1" presStyleCnt="4">
        <dgm:presLayoutVars>
          <dgm:bulletEnabled val="1"/>
        </dgm:presLayoutVars>
      </dgm:prSet>
      <dgm:spPr/>
    </dgm:pt>
    <dgm:pt modelId="{5903544F-D1ED-4AAE-82A9-D99B2D2C5FBD}" type="pres">
      <dgm:prSet presAssocID="{E4B9CEF6-30B8-4CD0-8EDE-AF39FA4ADC6D}" presName="sibTrans" presStyleLbl="sibTrans1D1" presStyleIdx="1" presStyleCnt="3"/>
      <dgm:spPr/>
    </dgm:pt>
    <dgm:pt modelId="{891CB743-F1C8-4565-9574-1D5EF6EF0A95}" type="pres">
      <dgm:prSet presAssocID="{E4B9CEF6-30B8-4CD0-8EDE-AF39FA4ADC6D}" presName="connectorText" presStyleLbl="sibTrans1D1" presStyleIdx="1" presStyleCnt="3"/>
      <dgm:spPr/>
    </dgm:pt>
    <dgm:pt modelId="{D684B9E1-3488-46A2-9412-341ECB6410AC}" type="pres">
      <dgm:prSet presAssocID="{C09A2352-F8FF-47E8-92D2-5C92FD4B62F6}" presName="node" presStyleLbl="node1" presStyleIdx="2" presStyleCnt="4" custScaleY="155525" custLinFactNeighborX="-156" custLinFactNeighborY="8596">
        <dgm:presLayoutVars>
          <dgm:bulletEnabled val="1"/>
        </dgm:presLayoutVars>
      </dgm:prSet>
      <dgm:spPr/>
    </dgm:pt>
    <dgm:pt modelId="{F489B628-2691-4525-9FC9-7504DB342E17}" type="pres">
      <dgm:prSet presAssocID="{FC964D4B-46F4-4227-AABA-0079D6E38B49}" presName="sibTrans" presStyleLbl="sibTrans1D1" presStyleIdx="2" presStyleCnt="3"/>
      <dgm:spPr/>
    </dgm:pt>
    <dgm:pt modelId="{3BF879D3-EE2D-481A-8F08-AAFF6A4EC6CE}" type="pres">
      <dgm:prSet presAssocID="{FC964D4B-46F4-4227-AABA-0079D6E38B49}" presName="connectorText" presStyleLbl="sibTrans1D1" presStyleIdx="2" presStyleCnt="3"/>
      <dgm:spPr/>
    </dgm:pt>
    <dgm:pt modelId="{D92A76E0-6FA8-45F0-AEF2-F17A8C0D4A44}" type="pres">
      <dgm:prSet presAssocID="{C589EC93-E899-4ECC-9B79-C38C38AE644E}" presName="node" presStyleLbl="node1" presStyleIdx="3" presStyleCnt="4">
        <dgm:presLayoutVars>
          <dgm:bulletEnabled val="1"/>
        </dgm:presLayoutVars>
      </dgm:prSet>
      <dgm:spPr/>
    </dgm:pt>
  </dgm:ptLst>
  <dgm:cxnLst>
    <dgm:cxn modelId="{2451B802-121C-4418-BEDC-A8A5689570AE}" type="presOf" srcId="{C09A2352-F8FF-47E8-92D2-5C92FD4B62F6}" destId="{D684B9E1-3488-46A2-9412-341ECB6410AC}" srcOrd="0" destOrd="0" presId="urn:microsoft.com/office/officeart/2016/7/layout/RepeatingBendingProcessNew"/>
    <dgm:cxn modelId="{D66DCF21-6228-44EE-8279-BC82BE3FAD12}" type="presOf" srcId="{FD704A71-FB5D-4885-BDC6-1A1CDF17D6C5}" destId="{D9DAF824-014C-48E1-9622-19EB1F6C8125}" srcOrd="0" destOrd="0" presId="urn:microsoft.com/office/officeart/2016/7/layout/RepeatingBendingProcessNew"/>
    <dgm:cxn modelId="{0F34E95B-A31B-4293-9618-7CF1F6F01F15}" type="presOf" srcId="{753BBCAF-8412-484B-AAD7-6BDCB5B90B7B}" destId="{EA3EB2A3-E614-4902-971F-AABE1002EE21}" srcOrd="0" destOrd="0" presId="urn:microsoft.com/office/officeart/2016/7/layout/RepeatingBendingProcessNew"/>
    <dgm:cxn modelId="{3BE0194B-413B-4258-AFC9-575D9D6B9F28}" type="presOf" srcId="{FC964D4B-46F4-4227-AABA-0079D6E38B49}" destId="{3BF879D3-EE2D-481A-8F08-AAFF6A4EC6CE}" srcOrd="1" destOrd="0" presId="urn:microsoft.com/office/officeart/2016/7/layout/RepeatingBendingProcessNew"/>
    <dgm:cxn modelId="{094AB551-2ACC-4BB6-B9B8-D4F4B6968C14}" srcId="{AAA49E40-4ABD-4339-9A73-F0137D014C74}" destId="{C09A2352-F8FF-47E8-92D2-5C92FD4B62F6}" srcOrd="2" destOrd="0" parTransId="{79D9BE1F-4279-4002-8760-11BF4A888148}" sibTransId="{FC964D4B-46F4-4227-AABA-0079D6E38B49}"/>
    <dgm:cxn modelId="{EBA90793-ED95-408A-8966-669D76566E9A}" srcId="{AAA49E40-4ABD-4339-9A73-F0137D014C74}" destId="{FD704A71-FB5D-4885-BDC6-1A1CDF17D6C5}" srcOrd="0" destOrd="0" parTransId="{4365821C-DE5B-464E-8509-6D56430725A4}" sibTransId="{753BBCAF-8412-484B-AAD7-6BDCB5B90B7B}"/>
    <dgm:cxn modelId="{BE7AF8A0-4AA9-4B99-AB67-FBEB4E4FCA40}" type="presOf" srcId="{FC964D4B-46F4-4227-AABA-0079D6E38B49}" destId="{F489B628-2691-4525-9FC9-7504DB342E17}" srcOrd="0" destOrd="0" presId="urn:microsoft.com/office/officeart/2016/7/layout/RepeatingBendingProcessNew"/>
    <dgm:cxn modelId="{D18A9BAD-6F76-4787-A0A6-AB5C98EF34AB}" srcId="{AAA49E40-4ABD-4339-9A73-F0137D014C74}" destId="{9831A538-244E-4E60-9FE6-278E54C5C7E3}" srcOrd="1" destOrd="0" parTransId="{00356C7A-6C6E-4BCC-94F9-D839D45027E7}" sibTransId="{E4B9CEF6-30B8-4CD0-8EDE-AF39FA4ADC6D}"/>
    <dgm:cxn modelId="{91D749AE-8F9A-42FA-B3CB-F098CA7F9BEB}" type="presOf" srcId="{E4B9CEF6-30B8-4CD0-8EDE-AF39FA4ADC6D}" destId="{891CB743-F1C8-4565-9574-1D5EF6EF0A95}" srcOrd="1" destOrd="0" presId="urn:microsoft.com/office/officeart/2016/7/layout/RepeatingBendingProcessNew"/>
    <dgm:cxn modelId="{AD460AB2-2F50-4ED5-8E3D-70CA2E32CF9C}" type="presOf" srcId="{E4B9CEF6-30B8-4CD0-8EDE-AF39FA4ADC6D}" destId="{5903544F-D1ED-4AAE-82A9-D99B2D2C5FBD}" srcOrd="0" destOrd="0" presId="urn:microsoft.com/office/officeart/2016/7/layout/RepeatingBendingProcessNew"/>
    <dgm:cxn modelId="{230D05BB-9B60-4E8D-8462-4F9F43E9A4F1}" type="presOf" srcId="{C589EC93-E899-4ECC-9B79-C38C38AE644E}" destId="{D92A76E0-6FA8-45F0-AEF2-F17A8C0D4A44}" srcOrd="0" destOrd="0" presId="urn:microsoft.com/office/officeart/2016/7/layout/RepeatingBendingProcessNew"/>
    <dgm:cxn modelId="{12E3C8DB-AF86-428D-B165-65A132915600}" type="presOf" srcId="{AAA49E40-4ABD-4339-9A73-F0137D014C74}" destId="{7BA60788-E7A6-46CB-BCE4-D5B5484926CA}" srcOrd="0" destOrd="0" presId="urn:microsoft.com/office/officeart/2016/7/layout/RepeatingBendingProcessNew"/>
    <dgm:cxn modelId="{A101FDDE-9C1A-4618-A8FE-6EED27D3A8C6}" type="presOf" srcId="{753BBCAF-8412-484B-AAD7-6BDCB5B90B7B}" destId="{B6F8F8B9-D63D-4D0A-8BA1-F7E46647B406}" srcOrd="1" destOrd="0" presId="urn:microsoft.com/office/officeart/2016/7/layout/RepeatingBendingProcessNew"/>
    <dgm:cxn modelId="{37A609EF-93A2-4329-A44F-20BD8C842A20}" srcId="{AAA49E40-4ABD-4339-9A73-F0137D014C74}" destId="{C589EC93-E899-4ECC-9B79-C38C38AE644E}" srcOrd="3" destOrd="0" parTransId="{F3BB2613-87A8-4A51-BC5B-955891994E27}" sibTransId="{8ADA1221-29F7-47BD-B4D5-2AC6AC8F52A9}"/>
    <dgm:cxn modelId="{31F517F9-B335-45B8-9BEF-7B5C30E0581A}" type="presOf" srcId="{9831A538-244E-4E60-9FE6-278E54C5C7E3}" destId="{DD8F52C2-1C76-4D26-8C00-5828ABCAEB83}" srcOrd="0" destOrd="0" presId="urn:microsoft.com/office/officeart/2016/7/layout/RepeatingBendingProcessNew"/>
    <dgm:cxn modelId="{240DC635-1560-48FB-A7D9-8BE9A41D7896}" type="presParOf" srcId="{7BA60788-E7A6-46CB-BCE4-D5B5484926CA}" destId="{D9DAF824-014C-48E1-9622-19EB1F6C8125}" srcOrd="0" destOrd="0" presId="urn:microsoft.com/office/officeart/2016/7/layout/RepeatingBendingProcessNew"/>
    <dgm:cxn modelId="{259A0A72-526E-4240-84F0-6B6B7D18029C}" type="presParOf" srcId="{7BA60788-E7A6-46CB-BCE4-D5B5484926CA}" destId="{EA3EB2A3-E614-4902-971F-AABE1002EE21}" srcOrd="1" destOrd="0" presId="urn:microsoft.com/office/officeart/2016/7/layout/RepeatingBendingProcessNew"/>
    <dgm:cxn modelId="{CAE1B9E0-9D95-4D6C-B0DA-DA9215831CDC}" type="presParOf" srcId="{EA3EB2A3-E614-4902-971F-AABE1002EE21}" destId="{B6F8F8B9-D63D-4D0A-8BA1-F7E46647B406}" srcOrd="0" destOrd="0" presId="urn:microsoft.com/office/officeart/2016/7/layout/RepeatingBendingProcessNew"/>
    <dgm:cxn modelId="{359D9999-6E15-4717-B2BB-99D49BE99772}" type="presParOf" srcId="{7BA60788-E7A6-46CB-BCE4-D5B5484926CA}" destId="{DD8F52C2-1C76-4D26-8C00-5828ABCAEB83}" srcOrd="2" destOrd="0" presId="urn:microsoft.com/office/officeart/2016/7/layout/RepeatingBendingProcessNew"/>
    <dgm:cxn modelId="{1129F84F-78A2-4203-9A3B-EE773258188A}" type="presParOf" srcId="{7BA60788-E7A6-46CB-BCE4-D5B5484926CA}" destId="{5903544F-D1ED-4AAE-82A9-D99B2D2C5FBD}" srcOrd="3" destOrd="0" presId="urn:microsoft.com/office/officeart/2016/7/layout/RepeatingBendingProcessNew"/>
    <dgm:cxn modelId="{4E51E46E-3DF4-431E-A3BA-D683DA2EC637}" type="presParOf" srcId="{5903544F-D1ED-4AAE-82A9-D99B2D2C5FBD}" destId="{891CB743-F1C8-4565-9574-1D5EF6EF0A95}" srcOrd="0" destOrd="0" presId="urn:microsoft.com/office/officeart/2016/7/layout/RepeatingBendingProcessNew"/>
    <dgm:cxn modelId="{A7906AB6-F091-4601-A69D-7A007FAD4CDE}" type="presParOf" srcId="{7BA60788-E7A6-46CB-BCE4-D5B5484926CA}" destId="{D684B9E1-3488-46A2-9412-341ECB6410AC}" srcOrd="4" destOrd="0" presId="urn:microsoft.com/office/officeart/2016/7/layout/RepeatingBendingProcessNew"/>
    <dgm:cxn modelId="{67BEAB8E-549C-4176-B138-B520A1188D92}" type="presParOf" srcId="{7BA60788-E7A6-46CB-BCE4-D5B5484926CA}" destId="{F489B628-2691-4525-9FC9-7504DB342E17}" srcOrd="5" destOrd="0" presId="urn:microsoft.com/office/officeart/2016/7/layout/RepeatingBendingProcessNew"/>
    <dgm:cxn modelId="{7A7AEF5F-5298-4A24-A2A1-2F34ADCCEEB1}" type="presParOf" srcId="{F489B628-2691-4525-9FC9-7504DB342E17}" destId="{3BF879D3-EE2D-481A-8F08-AAFF6A4EC6CE}" srcOrd="0" destOrd="0" presId="urn:microsoft.com/office/officeart/2016/7/layout/RepeatingBendingProcessNew"/>
    <dgm:cxn modelId="{F6C15846-EC93-4DBE-9DFE-2078977FD064}" type="presParOf" srcId="{7BA60788-E7A6-46CB-BCE4-D5B5484926CA}" destId="{D92A76E0-6FA8-45F0-AEF2-F17A8C0D4A44}"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532DE1F-2836-466D-B25B-C7C40B6E6C03}" type="doc">
      <dgm:prSet loTypeId="urn:microsoft.com/office/officeart/2005/8/layout/vList2" loCatId="list" qsTypeId="urn:microsoft.com/office/officeart/2005/8/quickstyle/simple1#11" qsCatId="simple" csTypeId="urn:microsoft.com/office/officeart/2005/8/colors/colorful2#5" csCatId="colorful" phldr="1"/>
      <dgm:spPr/>
      <dgm:t>
        <a:bodyPr/>
        <a:lstStyle/>
        <a:p>
          <a:endParaRPr lang="en-US"/>
        </a:p>
      </dgm:t>
    </dgm:pt>
    <dgm:pt modelId="{BEF12F65-5612-4038-B3D9-61BBDEF11A88}">
      <dgm:prSet custT="1"/>
      <dgm:spPr/>
      <dgm:t>
        <a:bodyPr/>
        <a:lstStyle/>
        <a:p>
          <a:r>
            <a:rPr lang="en-GB" sz="2000" b="1" dirty="0"/>
            <a:t>Distance decay</a:t>
          </a:r>
          <a:r>
            <a:rPr lang="en-GB" sz="2000" dirty="0"/>
            <a:t>: offenders will only travel as far as they have to (if all other factors are equal)</a:t>
          </a:r>
          <a:endParaRPr lang="en-US" sz="2000" dirty="0"/>
        </a:p>
      </dgm:t>
    </dgm:pt>
    <dgm:pt modelId="{598CB85B-1858-4486-9597-F259CC448417}" type="parTrans" cxnId="{AC7546EA-93A6-4BFB-97D8-B0E5BF3281E6}">
      <dgm:prSet/>
      <dgm:spPr/>
      <dgm:t>
        <a:bodyPr/>
        <a:lstStyle/>
        <a:p>
          <a:endParaRPr lang="en-US"/>
        </a:p>
      </dgm:t>
    </dgm:pt>
    <dgm:pt modelId="{163967D2-C57E-42D6-BB1F-893071B523A2}" type="sibTrans" cxnId="{AC7546EA-93A6-4BFB-97D8-B0E5BF3281E6}">
      <dgm:prSet/>
      <dgm:spPr/>
      <dgm:t>
        <a:bodyPr/>
        <a:lstStyle/>
        <a:p>
          <a:endParaRPr lang="en-US"/>
        </a:p>
      </dgm:t>
    </dgm:pt>
    <dgm:pt modelId="{00FA82B3-767A-4B7B-86B4-366C4046B269}">
      <dgm:prSet custT="1"/>
      <dgm:spPr/>
      <dgm:t>
        <a:bodyPr/>
        <a:lstStyle/>
        <a:p>
          <a:r>
            <a:rPr lang="en-GB" sz="2000" b="1" dirty="0"/>
            <a:t>Rational choice  theory/ cost benefit analysis</a:t>
          </a:r>
          <a:r>
            <a:rPr lang="en-GB" sz="2000" dirty="0"/>
            <a:t>: when deciding where to offend, weigh up pro`s and con`s. </a:t>
          </a:r>
          <a:endParaRPr lang="en-US" sz="2000" dirty="0"/>
        </a:p>
      </dgm:t>
    </dgm:pt>
    <dgm:pt modelId="{E4DFD3A8-9B8B-4BB0-9912-EAEEFA57211B}" type="parTrans" cxnId="{10F048CC-110B-4419-A9EE-0D9D814CE953}">
      <dgm:prSet/>
      <dgm:spPr/>
      <dgm:t>
        <a:bodyPr/>
        <a:lstStyle/>
        <a:p>
          <a:endParaRPr lang="en-US"/>
        </a:p>
      </dgm:t>
    </dgm:pt>
    <dgm:pt modelId="{9A664090-DCA0-49FE-AC75-1910167A3EBE}" type="sibTrans" cxnId="{10F048CC-110B-4419-A9EE-0D9D814CE953}">
      <dgm:prSet/>
      <dgm:spPr/>
      <dgm:t>
        <a:bodyPr/>
        <a:lstStyle/>
        <a:p>
          <a:endParaRPr lang="en-US"/>
        </a:p>
      </dgm:t>
    </dgm:pt>
    <dgm:pt modelId="{CFE92E81-834D-4185-ACE7-D961D58EAD1F}">
      <dgm:prSet/>
      <dgm:spPr/>
      <dgm:t>
        <a:bodyPr/>
        <a:lstStyle/>
        <a:p>
          <a:r>
            <a:rPr lang="en-GB" dirty="0"/>
            <a:t>This relates to spatial behaviour and includes the </a:t>
          </a:r>
          <a:r>
            <a:rPr lang="en-GB" b="1" dirty="0"/>
            <a:t>least-effort</a:t>
          </a:r>
          <a:r>
            <a:rPr lang="en-GB" dirty="0"/>
            <a:t> principle where offenders are more likely to act on the first opportunity and the idea of a </a:t>
          </a:r>
          <a:r>
            <a:rPr lang="en-GB" b="1" dirty="0"/>
            <a:t>buffer zone</a:t>
          </a:r>
          <a:r>
            <a:rPr lang="en-GB" dirty="0"/>
            <a:t>. It exhibits a constant tension between the offender’s desire to divert attention from their home base and the desire to travel no further than necessary to commit crimes.</a:t>
          </a:r>
          <a:endParaRPr lang="en-US" dirty="0"/>
        </a:p>
      </dgm:t>
    </dgm:pt>
    <dgm:pt modelId="{A5F676EC-665C-4509-B8D6-E9966440C0A5}" type="parTrans" cxnId="{BC5644AE-6341-4D26-BC9B-D5837D064BAD}">
      <dgm:prSet/>
      <dgm:spPr/>
      <dgm:t>
        <a:bodyPr/>
        <a:lstStyle/>
        <a:p>
          <a:endParaRPr lang="en-US"/>
        </a:p>
      </dgm:t>
    </dgm:pt>
    <dgm:pt modelId="{734DF31F-F936-4FF1-8A0C-8098CCA98CC7}" type="sibTrans" cxnId="{BC5644AE-6341-4D26-BC9B-D5837D064BAD}">
      <dgm:prSet/>
      <dgm:spPr/>
      <dgm:t>
        <a:bodyPr/>
        <a:lstStyle/>
        <a:p>
          <a:endParaRPr lang="en-US"/>
        </a:p>
      </dgm:t>
    </dgm:pt>
    <dgm:pt modelId="{402D7BDE-A0A4-4308-8284-5B7B2073F93B}">
      <dgm:prSet custT="1"/>
      <dgm:spPr/>
      <dgm:t>
        <a:bodyPr/>
        <a:lstStyle/>
        <a:p>
          <a:r>
            <a:rPr lang="en-GB" sz="2000" b="1" dirty="0"/>
            <a:t>RAT( routine activity theory)</a:t>
          </a:r>
          <a:r>
            <a:rPr lang="en-GB" sz="2000" dirty="0"/>
            <a:t>: the focus of routine activity is the study of crime as an event, highlighting its relation to space and time and emphasizing its ecological nature and the implications thereof.</a:t>
          </a:r>
          <a:endParaRPr lang="en-US" sz="2000" dirty="0"/>
        </a:p>
      </dgm:t>
    </dgm:pt>
    <dgm:pt modelId="{A1327D60-E816-4AA3-9161-9DCBED380151}" type="parTrans" cxnId="{7F89C61A-1888-48CC-B72D-A4629CEF1757}">
      <dgm:prSet/>
      <dgm:spPr/>
      <dgm:t>
        <a:bodyPr/>
        <a:lstStyle/>
        <a:p>
          <a:endParaRPr lang="en-US"/>
        </a:p>
      </dgm:t>
    </dgm:pt>
    <dgm:pt modelId="{2B5BA53A-AFAF-4823-AE1A-D4C10A573E42}" type="sibTrans" cxnId="{7F89C61A-1888-48CC-B72D-A4629CEF1757}">
      <dgm:prSet/>
      <dgm:spPr/>
      <dgm:t>
        <a:bodyPr/>
        <a:lstStyle/>
        <a:p>
          <a:endParaRPr lang="en-US"/>
        </a:p>
      </dgm:t>
    </dgm:pt>
    <dgm:pt modelId="{26233BD5-13CA-4FDD-B3D8-5BADD2234477}" type="pres">
      <dgm:prSet presAssocID="{2532DE1F-2836-466D-B25B-C7C40B6E6C03}" presName="linear" presStyleCnt="0">
        <dgm:presLayoutVars>
          <dgm:animLvl val="lvl"/>
          <dgm:resizeHandles val="exact"/>
        </dgm:presLayoutVars>
      </dgm:prSet>
      <dgm:spPr/>
    </dgm:pt>
    <dgm:pt modelId="{4DEAE940-AE2D-452D-9040-81E64EC76B9C}" type="pres">
      <dgm:prSet presAssocID="{BEF12F65-5612-4038-B3D9-61BBDEF11A88}" presName="parentText" presStyleLbl="node1" presStyleIdx="0" presStyleCnt="4">
        <dgm:presLayoutVars>
          <dgm:chMax val="0"/>
          <dgm:bulletEnabled val="1"/>
        </dgm:presLayoutVars>
      </dgm:prSet>
      <dgm:spPr/>
    </dgm:pt>
    <dgm:pt modelId="{AB45271D-08F3-4F0C-87F1-786ACDC16AF5}" type="pres">
      <dgm:prSet presAssocID="{163967D2-C57E-42D6-BB1F-893071B523A2}" presName="spacer" presStyleCnt="0"/>
      <dgm:spPr/>
    </dgm:pt>
    <dgm:pt modelId="{4FD52041-3D02-454C-AC32-4A0EB375069E}" type="pres">
      <dgm:prSet presAssocID="{00FA82B3-767A-4B7B-86B4-366C4046B269}" presName="parentText" presStyleLbl="node1" presStyleIdx="1" presStyleCnt="4">
        <dgm:presLayoutVars>
          <dgm:chMax val="0"/>
          <dgm:bulletEnabled val="1"/>
        </dgm:presLayoutVars>
      </dgm:prSet>
      <dgm:spPr/>
    </dgm:pt>
    <dgm:pt modelId="{37F50916-0970-455A-8CED-BBF3C619C2EA}" type="pres">
      <dgm:prSet presAssocID="{9A664090-DCA0-49FE-AC75-1910167A3EBE}" presName="spacer" presStyleCnt="0"/>
      <dgm:spPr/>
    </dgm:pt>
    <dgm:pt modelId="{EEB4EF37-EE5D-4581-81B4-EC5C16C12C37}" type="pres">
      <dgm:prSet presAssocID="{CFE92E81-834D-4185-ACE7-D961D58EAD1F}" presName="parentText" presStyleLbl="node1" presStyleIdx="2" presStyleCnt="4">
        <dgm:presLayoutVars>
          <dgm:chMax val="0"/>
          <dgm:bulletEnabled val="1"/>
        </dgm:presLayoutVars>
      </dgm:prSet>
      <dgm:spPr/>
    </dgm:pt>
    <dgm:pt modelId="{1A8D3228-D47D-4B2C-A37A-61D4FCF6836A}" type="pres">
      <dgm:prSet presAssocID="{734DF31F-F936-4FF1-8A0C-8098CCA98CC7}" presName="spacer" presStyleCnt="0"/>
      <dgm:spPr/>
    </dgm:pt>
    <dgm:pt modelId="{1D273C76-0FDE-4832-8B93-9D8E6C10CBDE}" type="pres">
      <dgm:prSet presAssocID="{402D7BDE-A0A4-4308-8284-5B7B2073F93B}" presName="parentText" presStyleLbl="node1" presStyleIdx="3" presStyleCnt="4">
        <dgm:presLayoutVars>
          <dgm:chMax val="0"/>
          <dgm:bulletEnabled val="1"/>
        </dgm:presLayoutVars>
      </dgm:prSet>
      <dgm:spPr/>
    </dgm:pt>
  </dgm:ptLst>
  <dgm:cxnLst>
    <dgm:cxn modelId="{7F89C61A-1888-48CC-B72D-A4629CEF1757}" srcId="{2532DE1F-2836-466D-B25B-C7C40B6E6C03}" destId="{402D7BDE-A0A4-4308-8284-5B7B2073F93B}" srcOrd="3" destOrd="0" parTransId="{A1327D60-E816-4AA3-9161-9DCBED380151}" sibTransId="{2B5BA53A-AFAF-4823-AE1A-D4C10A573E42}"/>
    <dgm:cxn modelId="{54100324-FEE0-40D0-AE49-367579017CEA}" type="presOf" srcId="{BEF12F65-5612-4038-B3D9-61BBDEF11A88}" destId="{4DEAE940-AE2D-452D-9040-81E64EC76B9C}" srcOrd="0" destOrd="0" presId="urn:microsoft.com/office/officeart/2005/8/layout/vList2"/>
    <dgm:cxn modelId="{13B81737-E8D7-4AAF-A561-F7B2099BC939}" type="presOf" srcId="{2532DE1F-2836-466D-B25B-C7C40B6E6C03}" destId="{26233BD5-13CA-4FDD-B3D8-5BADD2234477}" srcOrd="0" destOrd="0" presId="urn:microsoft.com/office/officeart/2005/8/layout/vList2"/>
    <dgm:cxn modelId="{F7297162-5AB5-4287-9E02-7C0850ADCD1B}" type="presOf" srcId="{00FA82B3-767A-4B7B-86B4-366C4046B269}" destId="{4FD52041-3D02-454C-AC32-4A0EB375069E}" srcOrd="0" destOrd="0" presId="urn:microsoft.com/office/officeart/2005/8/layout/vList2"/>
    <dgm:cxn modelId="{4F2A3677-F2F7-40E1-B06E-46D61D999593}" type="presOf" srcId="{402D7BDE-A0A4-4308-8284-5B7B2073F93B}" destId="{1D273C76-0FDE-4832-8B93-9D8E6C10CBDE}" srcOrd="0" destOrd="0" presId="urn:microsoft.com/office/officeart/2005/8/layout/vList2"/>
    <dgm:cxn modelId="{BC5644AE-6341-4D26-BC9B-D5837D064BAD}" srcId="{2532DE1F-2836-466D-B25B-C7C40B6E6C03}" destId="{CFE92E81-834D-4185-ACE7-D961D58EAD1F}" srcOrd="2" destOrd="0" parTransId="{A5F676EC-665C-4509-B8D6-E9966440C0A5}" sibTransId="{734DF31F-F936-4FF1-8A0C-8098CCA98CC7}"/>
    <dgm:cxn modelId="{10F048CC-110B-4419-A9EE-0D9D814CE953}" srcId="{2532DE1F-2836-466D-B25B-C7C40B6E6C03}" destId="{00FA82B3-767A-4B7B-86B4-366C4046B269}" srcOrd="1" destOrd="0" parTransId="{E4DFD3A8-9B8B-4BB0-9912-EAEEFA57211B}" sibTransId="{9A664090-DCA0-49FE-AC75-1910167A3EBE}"/>
    <dgm:cxn modelId="{AC7546EA-93A6-4BFB-97D8-B0E5BF3281E6}" srcId="{2532DE1F-2836-466D-B25B-C7C40B6E6C03}" destId="{BEF12F65-5612-4038-B3D9-61BBDEF11A88}" srcOrd="0" destOrd="0" parTransId="{598CB85B-1858-4486-9597-F259CC448417}" sibTransId="{163967D2-C57E-42D6-BB1F-893071B523A2}"/>
    <dgm:cxn modelId="{5B4596EF-86AF-4FA3-BA81-4180CB248003}" type="presOf" srcId="{CFE92E81-834D-4185-ACE7-D961D58EAD1F}" destId="{EEB4EF37-EE5D-4581-81B4-EC5C16C12C37}" srcOrd="0" destOrd="0" presId="urn:microsoft.com/office/officeart/2005/8/layout/vList2"/>
    <dgm:cxn modelId="{902F7357-0751-4900-BC87-A373A0E54E3B}" type="presParOf" srcId="{26233BD5-13CA-4FDD-B3D8-5BADD2234477}" destId="{4DEAE940-AE2D-452D-9040-81E64EC76B9C}" srcOrd="0" destOrd="0" presId="urn:microsoft.com/office/officeart/2005/8/layout/vList2"/>
    <dgm:cxn modelId="{B5318D76-4E77-4CAF-83A1-45AC45F04E76}" type="presParOf" srcId="{26233BD5-13CA-4FDD-B3D8-5BADD2234477}" destId="{AB45271D-08F3-4F0C-87F1-786ACDC16AF5}" srcOrd="1" destOrd="0" presId="urn:microsoft.com/office/officeart/2005/8/layout/vList2"/>
    <dgm:cxn modelId="{97472207-45C1-41F7-867C-4F52E1D65808}" type="presParOf" srcId="{26233BD5-13CA-4FDD-B3D8-5BADD2234477}" destId="{4FD52041-3D02-454C-AC32-4A0EB375069E}" srcOrd="2" destOrd="0" presId="urn:microsoft.com/office/officeart/2005/8/layout/vList2"/>
    <dgm:cxn modelId="{B03E43DB-8622-4D51-8FEF-B508C5A9B8B5}" type="presParOf" srcId="{26233BD5-13CA-4FDD-B3D8-5BADD2234477}" destId="{37F50916-0970-455A-8CED-BBF3C619C2EA}" srcOrd="3" destOrd="0" presId="urn:microsoft.com/office/officeart/2005/8/layout/vList2"/>
    <dgm:cxn modelId="{48094704-B602-4AD8-9FB5-34F32770B1E6}" type="presParOf" srcId="{26233BD5-13CA-4FDD-B3D8-5BADD2234477}" destId="{EEB4EF37-EE5D-4581-81B4-EC5C16C12C37}" srcOrd="4" destOrd="0" presId="urn:microsoft.com/office/officeart/2005/8/layout/vList2"/>
    <dgm:cxn modelId="{D83945A0-6941-4642-8E74-D96A03EBADDF}" type="presParOf" srcId="{26233BD5-13CA-4FDD-B3D8-5BADD2234477}" destId="{1A8D3228-D47D-4B2C-A37A-61D4FCF6836A}" srcOrd="5" destOrd="0" presId="urn:microsoft.com/office/officeart/2005/8/layout/vList2"/>
    <dgm:cxn modelId="{BC132A12-7111-42A7-9834-05DBFF3CB07A}" type="presParOf" srcId="{26233BD5-13CA-4FDD-B3D8-5BADD2234477}" destId="{1D273C76-0FDE-4832-8B93-9D8E6C10CBD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F90F28A-0AE3-40F8-9E1E-46601168604A}" type="doc">
      <dgm:prSet loTypeId="urn:microsoft.com/office/officeart/2005/8/layout/process2" loCatId="process" qsTypeId="urn:microsoft.com/office/officeart/2005/8/quickstyle/simple1#12" qsCatId="simple" csTypeId="urn:microsoft.com/office/officeart/2005/8/colors/colorful1#3" csCatId="colorful"/>
      <dgm:spPr/>
      <dgm:t>
        <a:bodyPr/>
        <a:lstStyle/>
        <a:p>
          <a:endParaRPr lang="en-US"/>
        </a:p>
      </dgm:t>
    </dgm:pt>
    <dgm:pt modelId="{859E0268-E341-440C-816B-B6AD3F812CD0}">
      <dgm:prSet/>
      <dgm:spPr/>
      <dgm:t>
        <a:bodyPr/>
        <a:lstStyle/>
        <a:p>
          <a:r>
            <a:rPr lang="en-GB"/>
            <a:t>Originally developed in 1979 by Felson and Cohen, RAT has been extended and broadened in its approach to crime analysis.</a:t>
          </a:r>
          <a:endParaRPr lang="en-US"/>
        </a:p>
      </dgm:t>
    </dgm:pt>
    <dgm:pt modelId="{E052E61C-1B5E-4B68-8F5B-013F34A756F9}" type="parTrans" cxnId="{6FCE7266-DD6E-4ED6-8948-F3B2EC14EE7B}">
      <dgm:prSet/>
      <dgm:spPr/>
      <dgm:t>
        <a:bodyPr/>
        <a:lstStyle/>
        <a:p>
          <a:endParaRPr lang="en-US"/>
        </a:p>
      </dgm:t>
    </dgm:pt>
    <dgm:pt modelId="{350EB961-867A-4956-8869-9EF7E6B1CE4C}" type="sibTrans" cxnId="{6FCE7266-DD6E-4ED6-8948-F3B2EC14EE7B}">
      <dgm:prSet/>
      <dgm:spPr/>
      <dgm:t>
        <a:bodyPr/>
        <a:lstStyle/>
        <a:p>
          <a:endParaRPr lang="en-US"/>
        </a:p>
      </dgm:t>
    </dgm:pt>
    <dgm:pt modelId="{1B864976-6AB2-4B68-BB36-0C0F41A5C2FF}">
      <dgm:prSet custT="1"/>
      <dgm:spPr/>
      <dgm:t>
        <a:bodyPr/>
        <a:lstStyle/>
        <a:p>
          <a:r>
            <a:rPr lang="en-GB" sz="2000" dirty="0"/>
            <a:t>RAT intended to change the focus from the criminal to the crime itself and go beyond a `general` theory of crime.</a:t>
          </a:r>
          <a:endParaRPr lang="en-US" sz="2000" dirty="0"/>
        </a:p>
      </dgm:t>
    </dgm:pt>
    <dgm:pt modelId="{8F8AC849-D2C5-4FE0-ACD1-444941049903}" type="parTrans" cxnId="{59CB06C4-0441-4196-85A5-44246AC59BAF}">
      <dgm:prSet/>
      <dgm:spPr/>
      <dgm:t>
        <a:bodyPr/>
        <a:lstStyle/>
        <a:p>
          <a:endParaRPr lang="en-US"/>
        </a:p>
      </dgm:t>
    </dgm:pt>
    <dgm:pt modelId="{9B5BBA94-D091-476E-B8CB-9BA5EDA2F520}" type="sibTrans" cxnId="{59CB06C4-0441-4196-85A5-44246AC59BAF}">
      <dgm:prSet/>
      <dgm:spPr/>
      <dgm:t>
        <a:bodyPr/>
        <a:lstStyle/>
        <a:p>
          <a:endParaRPr lang="en-US"/>
        </a:p>
      </dgm:t>
    </dgm:pt>
    <dgm:pt modelId="{65D04C9E-86C4-490C-B98C-46293B234D3B}">
      <dgm:prSet/>
      <dgm:spPr/>
      <dgm:t>
        <a:bodyPr/>
        <a:lstStyle/>
        <a:p>
          <a:r>
            <a:rPr lang="en-GB" dirty="0"/>
            <a:t>Felson saw 3 factors as necessary for explaining the crime- the target, the offender and the guardian. In its present form there are 6 key elements which help explain crime.</a:t>
          </a:r>
          <a:endParaRPr lang="en-US" dirty="0"/>
        </a:p>
      </dgm:t>
    </dgm:pt>
    <dgm:pt modelId="{6DEBC059-6EBB-45CD-9BEC-68F77CCC4941}" type="parTrans" cxnId="{B97C2C8A-5058-4AEB-A923-16374A22E8CE}">
      <dgm:prSet/>
      <dgm:spPr/>
      <dgm:t>
        <a:bodyPr/>
        <a:lstStyle/>
        <a:p>
          <a:endParaRPr lang="en-US"/>
        </a:p>
      </dgm:t>
    </dgm:pt>
    <dgm:pt modelId="{E2BCC2A3-DC29-4595-A9D5-F676BA1A6DA0}" type="sibTrans" cxnId="{B97C2C8A-5058-4AEB-A923-16374A22E8CE}">
      <dgm:prSet/>
      <dgm:spPr/>
      <dgm:t>
        <a:bodyPr/>
        <a:lstStyle/>
        <a:p>
          <a:endParaRPr lang="en-US"/>
        </a:p>
      </dgm:t>
    </dgm:pt>
    <dgm:pt modelId="{48062E0D-DE07-45E6-99A9-8E4E5FE4C4F7}">
      <dgm:prSet custT="1"/>
      <dgm:spPr/>
      <dgm:t>
        <a:bodyPr/>
        <a:lstStyle/>
        <a:p>
          <a:r>
            <a:rPr lang="en-GB" sz="2000" dirty="0"/>
            <a:t>In addition he summarises the theory in fifteen main points.</a:t>
          </a:r>
          <a:endParaRPr lang="en-US" sz="2000" dirty="0"/>
        </a:p>
      </dgm:t>
    </dgm:pt>
    <dgm:pt modelId="{25130E29-235A-4C03-945E-8DEF123FF00A}" type="parTrans" cxnId="{D574A7E2-93A5-4C2D-8F58-14354EEE7575}">
      <dgm:prSet/>
      <dgm:spPr/>
      <dgm:t>
        <a:bodyPr/>
        <a:lstStyle/>
        <a:p>
          <a:endParaRPr lang="en-US"/>
        </a:p>
      </dgm:t>
    </dgm:pt>
    <dgm:pt modelId="{3C543322-5CD1-4403-903A-C3227B7E2AEB}" type="sibTrans" cxnId="{D574A7E2-93A5-4C2D-8F58-14354EEE7575}">
      <dgm:prSet/>
      <dgm:spPr/>
      <dgm:t>
        <a:bodyPr/>
        <a:lstStyle/>
        <a:p>
          <a:endParaRPr lang="en-US"/>
        </a:p>
      </dgm:t>
    </dgm:pt>
    <dgm:pt modelId="{0F76F0C0-DA28-41E3-8FB2-68935C2400E3}" type="pres">
      <dgm:prSet presAssocID="{BF90F28A-0AE3-40F8-9E1E-46601168604A}" presName="linearFlow" presStyleCnt="0">
        <dgm:presLayoutVars>
          <dgm:resizeHandles val="exact"/>
        </dgm:presLayoutVars>
      </dgm:prSet>
      <dgm:spPr/>
    </dgm:pt>
    <dgm:pt modelId="{040B0B11-5D51-4900-A0B6-447C10075267}" type="pres">
      <dgm:prSet presAssocID="{859E0268-E341-440C-816B-B6AD3F812CD0}" presName="node" presStyleLbl="node1" presStyleIdx="0" presStyleCnt="4">
        <dgm:presLayoutVars>
          <dgm:bulletEnabled val="1"/>
        </dgm:presLayoutVars>
      </dgm:prSet>
      <dgm:spPr/>
    </dgm:pt>
    <dgm:pt modelId="{4B8A7C93-B833-4DBB-97E8-A2386CD0ABD4}" type="pres">
      <dgm:prSet presAssocID="{350EB961-867A-4956-8869-9EF7E6B1CE4C}" presName="sibTrans" presStyleLbl="sibTrans2D1" presStyleIdx="0" presStyleCnt="3"/>
      <dgm:spPr/>
    </dgm:pt>
    <dgm:pt modelId="{B8D2AC8B-8AC1-42FE-8B81-3B07E66A2913}" type="pres">
      <dgm:prSet presAssocID="{350EB961-867A-4956-8869-9EF7E6B1CE4C}" presName="connectorText" presStyleLbl="sibTrans2D1" presStyleIdx="0" presStyleCnt="3"/>
      <dgm:spPr/>
    </dgm:pt>
    <dgm:pt modelId="{D666CC6D-E565-4CCA-ABCA-7245F8826023}" type="pres">
      <dgm:prSet presAssocID="{1B864976-6AB2-4B68-BB36-0C0F41A5C2FF}" presName="node" presStyleLbl="node1" presStyleIdx="1" presStyleCnt="4">
        <dgm:presLayoutVars>
          <dgm:bulletEnabled val="1"/>
        </dgm:presLayoutVars>
      </dgm:prSet>
      <dgm:spPr/>
    </dgm:pt>
    <dgm:pt modelId="{B709E932-31FC-42C2-9DE6-D8FB27E57879}" type="pres">
      <dgm:prSet presAssocID="{9B5BBA94-D091-476E-B8CB-9BA5EDA2F520}" presName="sibTrans" presStyleLbl="sibTrans2D1" presStyleIdx="1" presStyleCnt="3"/>
      <dgm:spPr/>
    </dgm:pt>
    <dgm:pt modelId="{5C40CE50-1EBC-42DD-941D-29FE3DD9505D}" type="pres">
      <dgm:prSet presAssocID="{9B5BBA94-D091-476E-B8CB-9BA5EDA2F520}" presName="connectorText" presStyleLbl="sibTrans2D1" presStyleIdx="1" presStyleCnt="3"/>
      <dgm:spPr/>
    </dgm:pt>
    <dgm:pt modelId="{5BE23124-A5D5-4DEE-B311-CEAE4A3AFF46}" type="pres">
      <dgm:prSet presAssocID="{65D04C9E-86C4-490C-B98C-46293B234D3B}" presName="node" presStyleLbl="node1" presStyleIdx="2" presStyleCnt="4">
        <dgm:presLayoutVars>
          <dgm:bulletEnabled val="1"/>
        </dgm:presLayoutVars>
      </dgm:prSet>
      <dgm:spPr/>
    </dgm:pt>
    <dgm:pt modelId="{A87DB405-223E-4012-86B3-D22B22CC8D03}" type="pres">
      <dgm:prSet presAssocID="{E2BCC2A3-DC29-4595-A9D5-F676BA1A6DA0}" presName="sibTrans" presStyleLbl="sibTrans2D1" presStyleIdx="2" presStyleCnt="3"/>
      <dgm:spPr/>
    </dgm:pt>
    <dgm:pt modelId="{0A7ABE6E-BE0E-444B-918E-1413C2E5A5BC}" type="pres">
      <dgm:prSet presAssocID="{E2BCC2A3-DC29-4595-A9D5-F676BA1A6DA0}" presName="connectorText" presStyleLbl="sibTrans2D1" presStyleIdx="2" presStyleCnt="3"/>
      <dgm:spPr/>
    </dgm:pt>
    <dgm:pt modelId="{9D25D80F-1B86-44DD-B579-966357252F17}" type="pres">
      <dgm:prSet presAssocID="{48062E0D-DE07-45E6-99A9-8E4E5FE4C4F7}" presName="node" presStyleLbl="node1" presStyleIdx="3" presStyleCnt="4">
        <dgm:presLayoutVars>
          <dgm:bulletEnabled val="1"/>
        </dgm:presLayoutVars>
      </dgm:prSet>
      <dgm:spPr/>
    </dgm:pt>
  </dgm:ptLst>
  <dgm:cxnLst>
    <dgm:cxn modelId="{6A78EE01-2036-4BDE-9F01-5ED5D9DCFFCD}" type="presOf" srcId="{BF90F28A-0AE3-40F8-9E1E-46601168604A}" destId="{0F76F0C0-DA28-41E3-8FB2-68935C2400E3}" srcOrd="0" destOrd="0" presId="urn:microsoft.com/office/officeart/2005/8/layout/process2"/>
    <dgm:cxn modelId="{930F1513-A5D3-4C4E-A040-018E5B73460E}" type="presOf" srcId="{350EB961-867A-4956-8869-9EF7E6B1CE4C}" destId="{B8D2AC8B-8AC1-42FE-8B81-3B07E66A2913}" srcOrd="1" destOrd="0" presId="urn:microsoft.com/office/officeart/2005/8/layout/process2"/>
    <dgm:cxn modelId="{E1A74B23-45EF-4480-A23E-CF7905ADB66D}" type="presOf" srcId="{350EB961-867A-4956-8869-9EF7E6B1CE4C}" destId="{4B8A7C93-B833-4DBB-97E8-A2386CD0ABD4}" srcOrd="0" destOrd="0" presId="urn:microsoft.com/office/officeart/2005/8/layout/process2"/>
    <dgm:cxn modelId="{8771BA2D-1C09-412E-97FD-2B8B3E9CCB6A}" type="presOf" srcId="{65D04C9E-86C4-490C-B98C-46293B234D3B}" destId="{5BE23124-A5D5-4DEE-B311-CEAE4A3AFF46}" srcOrd="0" destOrd="0" presId="urn:microsoft.com/office/officeart/2005/8/layout/process2"/>
    <dgm:cxn modelId="{F533C330-89D1-4E7B-B0A3-5399E3C995A0}" type="presOf" srcId="{E2BCC2A3-DC29-4595-A9D5-F676BA1A6DA0}" destId="{0A7ABE6E-BE0E-444B-918E-1413C2E5A5BC}" srcOrd="1" destOrd="0" presId="urn:microsoft.com/office/officeart/2005/8/layout/process2"/>
    <dgm:cxn modelId="{1DACCB38-32B8-462A-9223-C7D1E8FBBCDE}" type="presOf" srcId="{859E0268-E341-440C-816B-B6AD3F812CD0}" destId="{040B0B11-5D51-4900-A0B6-447C10075267}" srcOrd="0" destOrd="0" presId="urn:microsoft.com/office/officeart/2005/8/layout/process2"/>
    <dgm:cxn modelId="{8BB92F5F-253E-41FC-8202-6C79EE1F7855}" type="presOf" srcId="{9B5BBA94-D091-476E-B8CB-9BA5EDA2F520}" destId="{5C40CE50-1EBC-42DD-941D-29FE3DD9505D}" srcOrd="1" destOrd="0" presId="urn:microsoft.com/office/officeart/2005/8/layout/process2"/>
    <dgm:cxn modelId="{6FCE7266-DD6E-4ED6-8948-F3B2EC14EE7B}" srcId="{BF90F28A-0AE3-40F8-9E1E-46601168604A}" destId="{859E0268-E341-440C-816B-B6AD3F812CD0}" srcOrd="0" destOrd="0" parTransId="{E052E61C-1B5E-4B68-8F5B-013F34A756F9}" sibTransId="{350EB961-867A-4956-8869-9EF7E6B1CE4C}"/>
    <dgm:cxn modelId="{FBF6564C-619E-480F-9B96-80A6F8FF6E50}" type="presOf" srcId="{48062E0D-DE07-45E6-99A9-8E4E5FE4C4F7}" destId="{9D25D80F-1B86-44DD-B579-966357252F17}" srcOrd="0" destOrd="0" presId="urn:microsoft.com/office/officeart/2005/8/layout/process2"/>
    <dgm:cxn modelId="{B97C2C8A-5058-4AEB-A923-16374A22E8CE}" srcId="{BF90F28A-0AE3-40F8-9E1E-46601168604A}" destId="{65D04C9E-86C4-490C-B98C-46293B234D3B}" srcOrd="2" destOrd="0" parTransId="{6DEBC059-6EBB-45CD-9BEC-68F77CCC4941}" sibTransId="{E2BCC2A3-DC29-4595-A9D5-F676BA1A6DA0}"/>
    <dgm:cxn modelId="{E2A8F3A0-074C-4CD5-8C09-45BD1C9C8F49}" type="presOf" srcId="{9B5BBA94-D091-476E-B8CB-9BA5EDA2F520}" destId="{B709E932-31FC-42C2-9DE6-D8FB27E57879}" srcOrd="0" destOrd="0" presId="urn:microsoft.com/office/officeart/2005/8/layout/process2"/>
    <dgm:cxn modelId="{98A1E3B8-4F8E-40A9-A343-89BC215EA15F}" type="presOf" srcId="{E2BCC2A3-DC29-4595-A9D5-F676BA1A6DA0}" destId="{A87DB405-223E-4012-86B3-D22B22CC8D03}" srcOrd="0" destOrd="0" presId="urn:microsoft.com/office/officeart/2005/8/layout/process2"/>
    <dgm:cxn modelId="{59CB06C4-0441-4196-85A5-44246AC59BAF}" srcId="{BF90F28A-0AE3-40F8-9E1E-46601168604A}" destId="{1B864976-6AB2-4B68-BB36-0C0F41A5C2FF}" srcOrd="1" destOrd="0" parTransId="{8F8AC849-D2C5-4FE0-ACD1-444941049903}" sibTransId="{9B5BBA94-D091-476E-B8CB-9BA5EDA2F520}"/>
    <dgm:cxn modelId="{7AF71BD6-097E-4FD4-8C6B-7C5411E48BF9}" type="presOf" srcId="{1B864976-6AB2-4B68-BB36-0C0F41A5C2FF}" destId="{D666CC6D-E565-4CCA-ABCA-7245F8826023}" srcOrd="0" destOrd="0" presId="urn:microsoft.com/office/officeart/2005/8/layout/process2"/>
    <dgm:cxn modelId="{D574A7E2-93A5-4C2D-8F58-14354EEE7575}" srcId="{BF90F28A-0AE3-40F8-9E1E-46601168604A}" destId="{48062E0D-DE07-45E6-99A9-8E4E5FE4C4F7}" srcOrd="3" destOrd="0" parTransId="{25130E29-235A-4C03-945E-8DEF123FF00A}" sibTransId="{3C543322-5CD1-4403-903A-C3227B7E2AEB}"/>
    <dgm:cxn modelId="{BF8C8837-1B60-426D-9704-06AF7276351E}" type="presParOf" srcId="{0F76F0C0-DA28-41E3-8FB2-68935C2400E3}" destId="{040B0B11-5D51-4900-A0B6-447C10075267}" srcOrd="0" destOrd="0" presId="urn:microsoft.com/office/officeart/2005/8/layout/process2"/>
    <dgm:cxn modelId="{2FF3335E-D937-481F-A97C-904136D5DF5D}" type="presParOf" srcId="{0F76F0C0-DA28-41E3-8FB2-68935C2400E3}" destId="{4B8A7C93-B833-4DBB-97E8-A2386CD0ABD4}" srcOrd="1" destOrd="0" presId="urn:microsoft.com/office/officeart/2005/8/layout/process2"/>
    <dgm:cxn modelId="{96B69579-6ADD-452E-ABE3-B05F8E66BA63}" type="presParOf" srcId="{4B8A7C93-B833-4DBB-97E8-A2386CD0ABD4}" destId="{B8D2AC8B-8AC1-42FE-8B81-3B07E66A2913}" srcOrd="0" destOrd="0" presId="urn:microsoft.com/office/officeart/2005/8/layout/process2"/>
    <dgm:cxn modelId="{A09225AB-C287-4A19-B3FD-7B3CAF853344}" type="presParOf" srcId="{0F76F0C0-DA28-41E3-8FB2-68935C2400E3}" destId="{D666CC6D-E565-4CCA-ABCA-7245F8826023}" srcOrd="2" destOrd="0" presId="urn:microsoft.com/office/officeart/2005/8/layout/process2"/>
    <dgm:cxn modelId="{E3FFE184-2A14-4D2E-A676-3ACD434A1AA4}" type="presParOf" srcId="{0F76F0C0-DA28-41E3-8FB2-68935C2400E3}" destId="{B709E932-31FC-42C2-9DE6-D8FB27E57879}" srcOrd="3" destOrd="0" presId="urn:microsoft.com/office/officeart/2005/8/layout/process2"/>
    <dgm:cxn modelId="{B01AD15C-941E-42FB-8DA5-C479FDC9F83C}" type="presParOf" srcId="{B709E932-31FC-42C2-9DE6-D8FB27E57879}" destId="{5C40CE50-1EBC-42DD-941D-29FE3DD9505D}" srcOrd="0" destOrd="0" presId="urn:microsoft.com/office/officeart/2005/8/layout/process2"/>
    <dgm:cxn modelId="{1D172B28-1EBA-4193-B5C9-CCB4D7D1C555}" type="presParOf" srcId="{0F76F0C0-DA28-41E3-8FB2-68935C2400E3}" destId="{5BE23124-A5D5-4DEE-B311-CEAE4A3AFF46}" srcOrd="4" destOrd="0" presId="urn:microsoft.com/office/officeart/2005/8/layout/process2"/>
    <dgm:cxn modelId="{7714D0F3-9243-4CA7-947E-7688391D61F7}" type="presParOf" srcId="{0F76F0C0-DA28-41E3-8FB2-68935C2400E3}" destId="{A87DB405-223E-4012-86B3-D22B22CC8D03}" srcOrd="5" destOrd="0" presId="urn:microsoft.com/office/officeart/2005/8/layout/process2"/>
    <dgm:cxn modelId="{A42DCC74-F685-4775-A0F2-9580AAF24430}" type="presParOf" srcId="{A87DB405-223E-4012-86B3-D22B22CC8D03}" destId="{0A7ABE6E-BE0E-444B-918E-1413C2E5A5BC}" srcOrd="0" destOrd="0" presId="urn:microsoft.com/office/officeart/2005/8/layout/process2"/>
    <dgm:cxn modelId="{21C78066-E682-4E3C-BAEE-799FF8010F40}" type="presParOf" srcId="{0F76F0C0-DA28-41E3-8FB2-68935C2400E3}" destId="{9D25D80F-1B86-44DD-B579-966357252F17}"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41E8DF4-2730-44DC-B109-BBD4645706CC}" type="doc">
      <dgm:prSet loTypeId="urn:microsoft.com/office/officeart/2018/2/layout/IconCircleList" loCatId="icon" qsTypeId="urn:microsoft.com/office/officeart/2005/8/quickstyle/simple1#14" qsCatId="simple" csTypeId="urn:microsoft.com/office/officeart/2018/5/colors/Iconchunking_neutralicon_colorful1" csCatId="colorful" phldr="1"/>
      <dgm:spPr/>
      <dgm:t>
        <a:bodyPr/>
        <a:lstStyle/>
        <a:p>
          <a:endParaRPr lang="en-US"/>
        </a:p>
      </dgm:t>
    </dgm:pt>
    <dgm:pt modelId="{F1645B83-1FBD-4087-ACBB-CD9EE867FC48}">
      <dgm:prSet custT="1"/>
      <dgm:spPr/>
      <dgm:t>
        <a:bodyPr/>
        <a:lstStyle/>
        <a:p>
          <a:r>
            <a:rPr lang="en-GB" sz="1400" b="1" dirty="0"/>
            <a:t>Scouting &amp; familiarity.</a:t>
          </a:r>
          <a:r>
            <a:rPr lang="en-GB" sz="1400" dirty="0"/>
            <a:t> Repeated observation (walking/driving through an area) lets someone learn where entrances, blind spots, opening times, and patterns of movement are.</a:t>
          </a:r>
          <a:endParaRPr lang="en-US" sz="1400" dirty="0"/>
        </a:p>
      </dgm:t>
    </dgm:pt>
    <dgm:pt modelId="{5EBB294C-E57F-46E8-BB38-3A7128EA80B5}" type="parTrans" cxnId="{2F299EB4-24B9-40E1-BB34-C8F41B30703D}">
      <dgm:prSet/>
      <dgm:spPr/>
      <dgm:t>
        <a:bodyPr/>
        <a:lstStyle/>
        <a:p>
          <a:endParaRPr lang="en-US"/>
        </a:p>
      </dgm:t>
    </dgm:pt>
    <dgm:pt modelId="{F64B89EE-C685-4B4A-AB72-46923FB27B4F}" type="sibTrans" cxnId="{2F299EB4-24B9-40E1-BB34-C8F41B30703D}">
      <dgm:prSet/>
      <dgm:spPr/>
      <dgm:t>
        <a:bodyPr/>
        <a:lstStyle/>
        <a:p>
          <a:endParaRPr lang="en-US"/>
        </a:p>
      </dgm:t>
    </dgm:pt>
    <dgm:pt modelId="{FDB0B48B-7530-4C84-837F-E6AFF361FCD5}">
      <dgm:prSet custT="1"/>
      <dgm:spPr/>
      <dgm:t>
        <a:bodyPr/>
        <a:lstStyle/>
        <a:p>
          <a:r>
            <a:rPr lang="en-GB" sz="1400" b="1" dirty="0"/>
            <a:t>Route planning.</a:t>
          </a:r>
          <a:r>
            <a:rPr lang="en-GB" sz="1400" dirty="0"/>
            <a:t> Knowing likely paths, bottlenecks, and quickest exits helps choose how to move through an area. (High-level concept — not instructions.)</a:t>
          </a:r>
          <a:endParaRPr lang="en-US" sz="1400" dirty="0"/>
        </a:p>
      </dgm:t>
    </dgm:pt>
    <dgm:pt modelId="{31B1B3EB-F85A-4B1C-930F-60262BDAF58B}" type="parTrans" cxnId="{E35C7710-BAB9-4A35-90EE-500088FC8BBF}">
      <dgm:prSet/>
      <dgm:spPr/>
      <dgm:t>
        <a:bodyPr/>
        <a:lstStyle/>
        <a:p>
          <a:endParaRPr lang="en-US"/>
        </a:p>
      </dgm:t>
    </dgm:pt>
    <dgm:pt modelId="{69050484-3608-4C0D-96FD-E306399853DD}" type="sibTrans" cxnId="{E35C7710-BAB9-4A35-90EE-500088FC8BBF}">
      <dgm:prSet/>
      <dgm:spPr/>
      <dgm:t>
        <a:bodyPr/>
        <a:lstStyle/>
        <a:p>
          <a:endParaRPr lang="en-US"/>
        </a:p>
      </dgm:t>
    </dgm:pt>
    <dgm:pt modelId="{81C1AEC7-172C-46E8-B347-217B59F46A65}">
      <dgm:prSet custT="1"/>
      <dgm:spPr/>
      <dgm:t>
        <a:bodyPr/>
        <a:lstStyle/>
        <a:p>
          <a:r>
            <a:rPr lang="en-GB" sz="1400" b="1" dirty="0"/>
            <a:t>Timing and routines.</a:t>
          </a:r>
          <a:r>
            <a:rPr lang="en-GB" sz="1400" dirty="0"/>
            <a:t> Mental maps include temporally predictable patterns (when a shop is quiet, when guards change shifts). Predictability is exploitable.</a:t>
          </a:r>
          <a:endParaRPr lang="en-US" sz="1400" dirty="0"/>
        </a:p>
      </dgm:t>
    </dgm:pt>
    <dgm:pt modelId="{6D0A8C5B-1B0D-4124-BB02-F5DEE7F92F2A}" type="parTrans" cxnId="{EB0EDC38-5719-410D-81A8-C3B7A08FAA5B}">
      <dgm:prSet/>
      <dgm:spPr/>
      <dgm:t>
        <a:bodyPr/>
        <a:lstStyle/>
        <a:p>
          <a:endParaRPr lang="en-US"/>
        </a:p>
      </dgm:t>
    </dgm:pt>
    <dgm:pt modelId="{DCDE4133-AD76-4FF2-9362-11BAF470AEDD}" type="sibTrans" cxnId="{EB0EDC38-5719-410D-81A8-C3B7A08FAA5B}">
      <dgm:prSet/>
      <dgm:spPr/>
      <dgm:t>
        <a:bodyPr/>
        <a:lstStyle/>
        <a:p>
          <a:endParaRPr lang="en-US"/>
        </a:p>
      </dgm:t>
    </dgm:pt>
    <dgm:pt modelId="{031FAF68-0BF8-4A1A-AB2E-3A43E904C2F0}">
      <dgm:prSet custT="1"/>
      <dgm:spPr/>
      <dgm:t>
        <a:bodyPr/>
        <a:lstStyle/>
        <a:p>
          <a:r>
            <a:rPr lang="en-GB" sz="1400" b="1" dirty="0"/>
            <a:t>Target selection.</a:t>
          </a:r>
          <a:r>
            <a:rPr lang="en-GB" sz="1400" dirty="0"/>
            <a:t> Identifying opportunities: poorly lit zones, low-visibility entry points, or places with few witnesses.</a:t>
          </a:r>
          <a:endParaRPr lang="en-US" sz="1400" dirty="0"/>
        </a:p>
      </dgm:t>
    </dgm:pt>
    <dgm:pt modelId="{DE7CD745-B15C-4A76-8441-387300FF8F4B}" type="parTrans" cxnId="{ED0BECFC-06A7-4BA8-BA56-64920B8F66BA}">
      <dgm:prSet/>
      <dgm:spPr/>
      <dgm:t>
        <a:bodyPr/>
        <a:lstStyle/>
        <a:p>
          <a:endParaRPr lang="en-US"/>
        </a:p>
      </dgm:t>
    </dgm:pt>
    <dgm:pt modelId="{8B06C30E-0129-4FAC-974A-309F319E2744}" type="sibTrans" cxnId="{ED0BECFC-06A7-4BA8-BA56-64920B8F66BA}">
      <dgm:prSet/>
      <dgm:spPr/>
      <dgm:t>
        <a:bodyPr/>
        <a:lstStyle/>
        <a:p>
          <a:endParaRPr lang="en-US"/>
        </a:p>
      </dgm:t>
    </dgm:pt>
    <dgm:pt modelId="{ADFFE231-DDF8-4446-B3A2-CCF3DBD8372E}">
      <dgm:prSet custT="1"/>
      <dgm:spPr/>
      <dgm:t>
        <a:bodyPr/>
        <a:lstStyle/>
        <a:p>
          <a:r>
            <a:rPr lang="en-GB" sz="1400" b="1" dirty="0"/>
            <a:t>Social mapping.</a:t>
          </a:r>
          <a:r>
            <a:rPr lang="en-GB" sz="1400" dirty="0"/>
            <a:t> Understanding who hangs where and relationships between people (e.g., who watches a particular corner) — useful for social engineering or surveillance</a:t>
          </a:r>
          <a:r>
            <a:rPr lang="en-GB" sz="1100" dirty="0"/>
            <a:t>.</a:t>
          </a:r>
          <a:endParaRPr lang="en-US" sz="1100" dirty="0"/>
        </a:p>
      </dgm:t>
    </dgm:pt>
    <dgm:pt modelId="{E59E8552-2D0E-4196-8B3C-24E3B3333818}" type="parTrans" cxnId="{4FABEFA5-31B8-48C6-AF7E-63D456736487}">
      <dgm:prSet/>
      <dgm:spPr/>
      <dgm:t>
        <a:bodyPr/>
        <a:lstStyle/>
        <a:p>
          <a:endParaRPr lang="en-US"/>
        </a:p>
      </dgm:t>
    </dgm:pt>
    <dgm:pt modelId="{96515514-33F1-4D44-BFDB-CE2BAE95F01D}" type="sibTrans" cxnId="{4FABEFA5-31B8-48C6-AF7E-63D456736487}">
      <dgm:prSet/>
      <dgm:spPr/>
      <dgm:t>
        <a:bodyPr/>
        <a:lstStyle/>
        <a:p>
          <a:endParaRPr lang="en-US"/>
        </a:p>
      </dgm:t>
    </dgm:pt>
    <dgm:pt modelId="{A28FCB57-8884-454B-8BAC-BD16BF8F57F1}">
      <dgm:prSet custT="1"/>
      <dgm:spPr/>
      <dgm:t>
        <a:bodyPr/>
        <a:lstStyle/>
        <a:p>
          <a:r>
            <a:rPr lang="en-GB" sz="1400" b="1" dirty="0"/>
            <a:t>Concealment and caching.</a:t>
          </a:r>
          <a:r>
            <a:rPr lang="en-GB" sz="1400" dirty="0"/>
            <a:t> Remembering spots to hide items temporarily or to loiter without attracting attention.</a:t>
          </a:r>
          <a:endParaRPr lang="en-US" sz="1400" dirty="0"/>
        </a:p>
      </dgm:t>
    </dgm:pt>
    <dgm:pt modelId="{B744B974-821B-4F90-AD42-4C0C10ED4973}" type="parTrans" cxnId="{EBDAD30C-E3DE-4E03-91D7-488DBF11AC69}">
      <dgm:prSet/>
      <dgm:spPr/>
      <dgm:t>
        <a:bodyPr/>
        <a:lstStyle/>
        <a:p>
          <a:endParaRPr lang="en-US"/>
        </a:p>
      </dgm:t>
    </dgm:pt>
    <dgm:pt modelId="{CAE3D05B-B14B-43B0-8C06-BA53389B91D9}" type="sibTrans" cxnId="{EBDAD30C-E3DE-4E03-91D7-488DBF11AC69}">
      <dgm:prSet/>
      <dgm:spPr/>
      <dgm:t>
        <a:bodyPr/>
        <a:lstStyle/>
        <a:p>
          <a:endParaRPr lang="en-US"/>
        </a:p>
      </dgm:t>
    </dgm:pt>
    <dgm:pt modelId="{66F44AD4-2C0C-4625-AA7F-2B76622EFA37}">
      <dgm:prSet custT="1"/>
      <dgm:spPr/>
      <dgm:t>
        <a:bodyPr/>
        <a:lstStyle/>
        <a:p>
          <a:r>
            <a:rPr lang="en-GB" sz="1400" b="1" dirty="0"/>
            <a:t>Network mental maps.</a:t>
          </a:r>
          <a:r>
            <a:rPr lang="en-GB" sz="1400" dirty="0"/>
            <a:t> For organised groups, maps extend to fences, contacts, and escape routes across neighbourhoods or cities.</a:t>
          </a:r>
          <a:endParaRPr lang="en-US" sz="1400" dirty="0"/>
        </a:p>
      </dgm:t>
    </dgm:pt>
    <dgm:pt modelId="{9F61177E-ED53-4F64-B78A-0E0F51E391F6}" type="parTrans" cxnId="{FF9FDB90-ECA2-40F4-9C65-C5B10A2FAE93}">
      <dgm:prSet/>
      <dgm:spPr/>
      <dgm:t>
        <a:bodyPr/>
        <a:lstStyle/>
        <a:p>
          <a:endParaRPr lang="en-US"/>
        </a:p>
      </dgm:t>
    </dgm:pt>
    <dgm:pt modelId="{E32EB769-1AFE-43C3-9EF4-56FCF7CB43B5}" type="sibTrans" cxnId="{FF9FDB90-ECA2-40F4-9C65-C5B10A2FAE93}">
      <dgm:prSet/>
      <dgm:spPr/>
      <dgm:t>
        <a:bodyPr/>
        <a:lstStyle/>
        <a:p>
          <a:endParaRPr lang="en-US"/>
        </a:p>
      </dgm:t>
    </dgm:pt>
    <dgm:pt modelId="{44259C07-4104-4E25-9226-1AB0CB4C2440}" type="pres">
      <dgm:prSet presAssocID="{841E8DF4-2730-44DC-B109-BBD4645706CC}" presName="root" presStyleCnt="0">
        <dgm:presLayoutVars>
          <dgm:dir/>
          <dgm:resizeHandles val="exact"/>
        </dgm:presLayoutVars>
      </dgm:prSet>
      <dgm:spPr/>
    </dgm:pt>
    <dgm:pt modelId="{180EB27B-4F84-4EC5-B61B-61C76B0360E1}" type="pres">
      <dgm:prSet presAssocID="{841E8DF4-2730-44DC-B109-BBD4645706CC}" presName="container" presStyleCnt="0">
        <dgm:presLayoutVars>
          <dgm:dir/>
          <dgm:resizeHandles val="exact"/>
        </dgm:presLayoutVars>
      </dgm:prSet>
      <dgm:spPr/>
    </dgm:pt>
    <dgm:pt modelId="{1A501844-D9CD-40BB-BEEF-03DBDCB146EB}" type="pres">
      <dgm:prSet presAssocID="{F1645B83-1FBD-4087-ACBB-CD9EE867FC48}" presName="compNode" presStyleCnt="0"/>
      <dgm:spPr/>
    </dgm:pt>
    <dgm:pt modelId="{C4A8E6F1-32DA-499C-BAB7-F27603DF7283}" type="pres">
      <dgm:prSet presAssocID="{F1645B83-1FBD-4087-ACBB-CD9EE867FC48}" presName="iconBgRect" presStyleLbl="bgShp" presStyleIdx="0" presStyleCnt="7"/>
      <dgm:spPr/>
    </dgm:pt>
    <dgm:pt modelId="{557B75AE-85AF-4CE3-AC52-ABF373FEC4F7}" type="pres">
      <dgm:prSet presAssocID="{F1645B83-1FBD-4087-ACBB-CD9EE867FC48}"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inoculars"/>
        </a:ext>
      </dgm:extLst>
    </dgm:pt>
    <dgm:pt modelId="{D264398E-81AF-4645-B2C3-9526DD5515B8}" type="pres">
      <dgm:prSet presAssocID="{F1645B83-1FBD-4087-ACBB-CD9EE867FC48}" presName="spaceRect" presStyleCnt="0"/>
      <dgm:spPr/>
    </dgm:pt>
    <dgm:pt modelId="{2D1A115B-84DA-4AE5-BBDD-51386CD81211}" type="pres">
      <dgm:prSet presAssocID="{F1645B83-1FBD-4087-ACBB-CD9EE867FC48}" presName="textRect" presStyleLbl="revTx" presStyleIdx="0" presStyleCnt="7" custScaleY="164446">
        <dgm:presLayoutVars>
          <dgm:chMax val="1"/>
          <dgm:chPref val="1"/>
        </dgm:presLayoutVars>
      </dgm:prSet>
      <dgm:spPr/>
    </dgm:pt>
    <dgm:pt modelId="{CA71EC04-4096-495E-8DD9-00C61FFD2A22}" type="pres">
      <dgm:prSet presAssocID="{F64B89EE-C685-4B4A-AB72-46923FB27B4F}" presName="sibTrans" presStyleLbl="sibTrans2D1" presStyleIdx="0" presStyleCnt="0"/>
      <dgm:spPr/>
    </dgm:pt>
    <dgm:pt modelId="{BA6212F8-A4CB-4AE6-A8DF-D482E5B41657}" type="pres">
      <dgm:prSet presAssocID="{FDB0B48B-7530-4C84-837F-E6AFF361FCD5}" presName="compNode" presStyleCnt="0"/>
      <dgm:spPr/>
    </dgm:pt>
    <dgm:pt modelId="{10215DAA-7C4B-47A8-BC4A-B789D7A2DB40}" type="pres">
      <dgm:prSet presAssocID="{FDB0B48B-7530-4C84-837F-E6AFF361FCD5}" presName="iconBgRect" presStyleLbl="bgShp" presStyleIdx="1" presStyleCnt="7"/>
      <dgm:spPr/>
    </dgm:pt>
    <dgm:pt modelId="{940F0DD6-C009-408A-86C6-0D6DAF147A1A}" type="pres">
      <dgm:prSet presAssocID="{FDB0B48B-7530-4C84-837F-E6AFF361FCD5}"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vron Arrows"/>
        </a:ext>
      </dgm:extLst>
    </dgm:pt>
    <dgm:pt modelId="{2B134FC7-6B98-41CB-A5F4-F167507EA920}" type="pres">
      <dgm:prSet presAssocID="{FDB0B48B-7530-4C84-837F-E6AFF361FCD5}" presName="spaceRect" presStyleCnt="0"/>
      <dgm:spPr/>
    </dgm:pt>
    <dgm:pt modelId="{49225899-2379-45FF-9622-BC057503982A}" type="pres">
      <dgm:prSet presAssocID="{FDB0B48B-7530-4C84-837F-E6AFF361FCD5}" presName="textRect" presStyleLbl="revTx" presStyleIdx="1" presStyleCnt="7" custScaleY="164446">
        <dgm:presLayoutVars>
          <dgm:chMax val="1"/>
          <dgm:chPref val="1"/>
        </dgm:presLayoutVars>
      </dgm:prSet>
      <dgm:spPr/>
    </dgm:pt>
    <dgm:pt modelId="{9997AC54-076D-4C80-AB2E-ED85682EF67A}" type="pres">
      <dgm:prSet presAssocID="{69050484-3608-4C0D-96FD-E306399853DD}" presName="sibTrans" presStyleLbl="sibTrans2D1" presStyleIdx="0" presStyleCnt="0"/>
      <dgm:spPr/>
    </dgm:pt>
    <dgm:pt modelId="{380889B5-71A0-458D-9B50-A574E950BE1B}" type="pres">
      <dgm:prSet presAssocID="{81C1AEC7-172C-46E8-B347-217B59F46A65}" presName="compNode" presStyleCnt="0"/>
      <dgm:spPr/>
    </dgm:pt>
    <dgm:pt modelId="{BCF7ACF9-5DBC-468A-9D59-C35634CCC34C}" type="pres">
      <dgm:prSet presAssocID="{81C1AEC7-172C-46E8-B347-217B59F46A65}" presName="iconBgRect" presStyleLbl="bgShp" presStyleIdx="2" presStyleCnt="7"/>
      <dgm:spPr/>
    </dgm:pt>
    <dgm:pt modelId="{517A06E8-6CE9-4DEB-A07D-8B27EF741124}" type="pres">
      <dgm:prSet presAssocID="{81C1AEC7-172C-46E8-B347-217B59F46A65}"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273F4C08-3B13-4B09-A2C6-A049475DD27A}" type="pres">
      <dgm:prSet presAssocID="{81C1AEC7-172C-46E8-B347-217B59F46A65}" presName="spaceRect" presStyleCnt="0"/>
      <dgm:spPr/>
    </dgm:pt>
    <dgm:pt modelId="{2933A256-576F-42E9-978F-0693850900E1}" type="pres">
      <dgm:prSet presAssocID="{81C1AEC7-172C-46E8-B347-217B59F46A65}" presName="textRect" presStyleLbl="revTx" presStyleIdx="2" presStyleCnt="7">
        <dgm:presLayoutVars>
          <dgm:chMax val="1"/>
          <dgm:chPref val="1"/>
        </dgm:presLayoutVars>
      </dgm:prSet>
      <dgm:spPr/>
    </dgm:pt>
    <dgm:pt modelId="{A809F5CD-02EC-408D-957A-D0371A2E90A8}" type="pres">
      <dgm:prSet presAssocID="{DCDE4133-AD76-4FF2-9362-11BAF470AEDD}" presName="sibTrans" presStyleLbl="sibTrans2D1" presStyleIdx="0" presStyleCnt="0"/>
      <dgm:spPr/>
    </dgm:pt>
    <dgm:pt modelId="{2BC91661-A780-4527-8868-BFB52C859FFC}" type="pres">
      <dgm:prSet presAssocID="{031FAF68-0BF8-4A1A-AB2E-3A43E904C2F0}" presName="compNode" presStyleCnt="0"/>
      <dgm:spPr/>
    </dgm:pt>
    <dgm:pt modelId="{7C328754-B9F8-49B9-ADCF-957316232E9C}" type="pres">
      <dgm:prSet presAssocID="{031FAF68-0BF8-4A1A-AB2E-3A43E904C2F0}" presName="iconBgRect" presStyleLbl="bgShp" presStyleIdx="3" presStyleCnt="7"/>
      <dgm:spPr/>
    </dgm:pt>
    <dgm:pt modelId="{EB35260B-80F8-4D14-9721-DDD8ADD7966D}" type="pres">
      <dgm:prSet presAssocID="{031FAF68-0BF8-4A1A-AB2E-3A43E904C2F0}"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Sign"/>
        </a:ext>
      </dgm:extLst>
    </dgm:pt>
    <dgm:pt modelId="{11B56B05-D8F9-4346-9C0A-1ABEFEE66869}" type="pres">
      <dgm:prSet presAssocID="{031FAF68-0BF8-4A1A-AB2E-3A43E904C2F0}" presName="spaceRect" presStyleCnt="0"/>
      <dgm:spPr/>
    </dgm:pt>
    <dgm:pt modelId="{615E5CD0-A5D5-46F2-9374-9FFC2DFA260C}" type="pres">
      <dgm:prSet presAssocID="{031FAF68-0BF8-4A1A-AB2E-3A43E904C2F0}" presName="textRect" presStyleLbl="revTx" presStyleIdx="3" presStyleCnt="7">
        <dgm:presLayoutVars>
          <dgm:chMax val="1"/>
          <dgm:chPref val="1"/>
        </dgm:presLayoutVars>
      </dgm:prSet>
      <dgm:spPr/>
    </dgm:pt>
    <dgm:pt modelId="{62D20387-60FD-424A-9789-BA27E5B373EA}" type="pres">
      <dgm:prSet presAssocID="{8B06C30E-0129-4FAC-974A-309F319E2744}" presName="sibTrans" presStyleLbl="sibTrans2D1" presStyleIdx="0" presStyleCnt="0"/>
      <dgm:spPr/>
    </dgm:pt>
    <dgm:pt modelId="{281B3507-A5FC-41BA-BED0-C9AE71383974}" type="pres">
      <dgm:prSet presAssocID="{ADFFE231-DDF8-4446-B3A2-CCF3DBD8372E}" presName="compNode" presStyleCnt="0"/>
      <dgm:spPr/>
    </dgm:pt>
    <dgm:pt modelId="{7DEC1CC7-773F-4CC0-ABE4-7051D2A277BD}" type="pres">
      <dgm:prSet presAssocID="{ADFFE231-DDF8-4446-B3A2-CCF3DBD8372E}" presName="iconBgRect" presStyleLbl="bgShp" presStyleIdx="4" presStyleCnt="7"/>
      <dgm:spPr/>
    </dgm:pt>
    <dgm:pt modelId="{0FE3444C-3642-4568-A2CE-5B01531613C6}" type="pres">
      <dgm:prSet presAssocID="{ADFFE231-DDF8-4446-B3A2-CCF3DBD8372E}"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of People"/>
        </a:ext>
      </dgm:extLst>
    </dgm:pt>
    <dgm:pt modelId="{7BB64E62-E511-4E83-867C-B03011FAD9C5}" type="pres">
      <dgm:prSet presAssocID="{ADFFE231-DDF8-4446-B3A2-CCF3DBD8372E}" presName="spaceRect" presStyleCnt="0"/>
      <dgm:spPr/>
    </dgm:pt>
    <dgm:pt modelId="{DC457C8F-95B0-43FC-99D5-75EE70CA1F7F}" type="pres">
      <dgm:prSet presAssocID="{ADFFE231-DDF8-4446-B3A2-CCF3DBD8372E}" presName="textRect" presStyleLbl="revTx" presStyleIdx="4" presStyleCnt="7">
        <dgm:presLayoutVars>
          <dgm:chMax val="1"/>
          <dgm:chPref val="1"/>
        </dgm:presLayoutVars>
      </dgm:prSet>
      <dgm:spPr/>
    </dgm:pt>
    <dgm:pt modelId="{E7CEDFA2-A4E3-4FC0-BB95-A9CD436FA819}" type="pres">
      <dgm:prSet presAssocID="{96515514-33F1-4D44-BFDB-CE2BAE95F01D}" presName="sibTrans" presStyleLbl="sibTrans2D1" presStyleIdx="0" presStyleCnt="0"/>
      <dgm:spPr/>
    </dgm:pt>
    <dgm:pt modelId="{8F0EB883-FDE0-47E2-9AF6-83BCECB822FA}" type="pres">
      <dgm:prSet presAssocID="{A28FCB57-8884-454B-8BAC-BD16BF8F57F1}" presName="compNode" presStyleCnt="0"/>
      <dgm:spPr/>
    </dgm:pt>
    <dgm:pt modelId="{08F26DBB-D459-4C99-88CF-464B4DA9295D}" type="pres">
      <dgm:prSet presAssocID="{A28FCB57-8884-454B-8BAC-BD16BF8F57F1}" presName="iconBgRect" presStyleLbl="bgShp" presStyleIdx="5" presStyleCnt="7"/>
      <dgm:spPr/>
    </dgm:pt>
    <dgm:pt modelId="{4EB08576-88F7-48DA-8DFC-2BF6F28657B2}" type="pres">
      <dgm:prSet presAssocID="{A28FCB57-8884-454B-8BAC-BD16BF8F57F1}"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ind"/>
        </a:ext>
      </dgm:extLst>
    </dgm:pt>
    <dgm:pt modelId="{72024127-68C6-429D-8E63-720ADBCD900D}" type="pres">
      <dgm:prSet presAssocID="{A28FCB57-8884-454B-8BAC-BD16BF8F57F1}" presName="spaceRect" presStyleCnt="0"/>
      <dgm:spPr/>
    </dgm:pt>
    <dgm:pt modelId="{1549C08C-6272-4D27-A91B-9B7EF13228CC}" type="pres">
      <dgm:prSet presAssocID="{A28FCB57-8884-454B-8BAC-BD16BF8F57F1}" presName="textRect" presStyleLbl="revTx" presStyleIdx="5" presStyleCnt="7">
        <dgm:presLayoutVars>
          <dgm:chMax val="1"/>
          <dgm:chPref val="1"/>
        </dgm:presLayoutVars>
      </dgm:prSet>
      <dgm:spPr/>
    </dgm:pt>
    <dgm:pt modelId="{84DEE991-9200-4619-8E29-937FCB2FF14A}" type="pres">
      <dgm:prSet presAssocID="{CAE3D05B-B14B-43B0-8C06-BA53389B91D9}" presName="sibTrans" presStyleLbl="sibTrans2D1" presStyleIdx="0" presStyleCnt="0"/>
      <dgm:spPr/>
    </dgm:pt>
    <dgm:pt modelId="{AEEE156C-F09B-46D4-BAA1-DE21F4CA9B8A}" type="pres">
      <dgm:prSet presAssocID="{66F44AD4-2C0C-4625-AA7F-2B76622EFA37}" presName="compNode" presStyleCnt="0"/>
      <dgm:spPr/>
    </dgm:pt>
    <dgm:pt modelId="{DCCE1E20-C138-4C51-80EB-571F1B4FB5B6}" type="pres">
      <dgm:prSet presAssocID="{66F44AD4-2C0C-4625-AA7F-2B76622EFA37}" presName="iconBgRect" presStyleLbl="bgShp" presStyleIdx="6" presStyleCnt="7"/>
      <dgm:spPr/>
    </dgm:pt>
    <dgm:pt modelId="{377DEA03-64DE-43B4-B5F1-4EE8F7CD7573}" type="pres">
      <dgm:prSet presAssocID="{66F44AD4-2C0C-4625-AA7F-2B76622EFA37}"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Fence"/>
        </a:ext>
      </dgm:extLst>
    </dgm:pt>
    <dgm:pt modelId="{76A23C50-CCB7-448A-BC5A-6AB7C7F63F35}" type="pres">
      <dgm:prSet presAssocID="{66F44AD4-2C0C-4625-AA7F-2B76622EFA37}" presName="spaceRect" presStyleCnt="0"/>
      <dgm:spPr/>
    </dgm:pt>
    <dgm:pt modelId="{824FD397-B1CC-40A2-970F-86D4303B68B1}" type="pres">
      <dgm:prSet presAssocID="{66F44AD4-2C0C-4625-AA7F-2B76622EFA37}" presName="textRect" presStyleLbl="revTx" presStyleIdx="6" presStyleCnt="7">
        <dgm:presLayoutVars>
          <dgm:chMax val="1"/>
          <dgm:chPref val="1"/>
        </dgm:presLayoutVars>
      </dgm:prSet>
      <dgm:spPr/>
    </dgm:pt>
  </dgm:ptLst>
  <dgm:cxnLst>
    <dgm:cxn modelId="{EBDAD30C-E3DE-4E03-91D7-488DBF11AC69}" srcId="{841E8DF4-2730-44DC-B109-BBD4645706CC}" destId="{A28FCB57-8884-454B-8BAC-BD16BF8F57F1}" srcOrd="5" destOrd="0" parTransId="{B744B974-821B-4F90-AD42-4C0C10ED4973}" sibTransId="{CAE3D05B-B14B-43B0-8C06-BA53389B91D9}"/>
    <dgm:cxn modelId="{E35C7710-BAB9-4A35-90EE-500088FC8BBF}" srcId="{841E8DF4-2730-44DC-B109-BBD4645706CC}" destId="{FDB0B48B-7530-4C84-837F-E6AFF361FCD5}" srcOrd="1" destOrd="0" parTransId="{31B1B3EB-F85A-4B1C-930F-60262BDAF58B}" sibTransId="{69050484-3608-4C0D-96FD-E306399853DD}"/>
    <dgm:cxn modelId="{EB0EDC38-5719-410D-81A8-C3B7A08FAA5B}" srcId="{841E8DF4-2730-44DC-B109-BBD4645706CC}" destId="{81C1AEC7-172C-46E8-B347-217B59F46A65}" srcOrd="2" destOrd="0" parTransId="{6D0A8C5B-1B0D-4124-BB02-F5DEE7F92F2A}" sibTransId="{DCDE4133-AD76-4FF2-9362-11BAF470AEDD}"/>
    <dgm:cxn modelId="{1E4E743C-97B1-478F-8003-13912BD57943}" type="presOf" srcId="{66F44AD4-2C0C-4625-AA7F-2B76622EFA37}" destId="{824FD397-B1CC-40A2-970F-86D4303B68B1}" srcOrd="0" destOrd="0" presId="urn:microsoft.com/office/officeart/2018/2/layout/IconCircleList"/>
    <dgm:cxn modelId="{C488AD49-ED8E-4AAA-83B5-CEBDA42965F5}" type="presOf" srcId="{F1645B83-1FBD-4087-ACBB-CD9EE867FC48}" destId="{2D1A115B-84DA-4AE5-BBDD-51386CD81211}" srcOrd="0" destOrd="0" presId="urn:microsoft.com/office/officeart/2018/2/layout/IconCircleList"/>
    <dgm:cxn modelId="{2ABD064B-B868-4B3D-ABDB-ED9FE2F0E355}" type="presOf" srcId="{DCDE4133-AD76-4FF2-9362-11BAF470AEDD}" destId="{A809F5CD-02EC-408D-957A-D0371A2E90A8}" srcOrd="0" destOrd="0" presId="urn:microsoft.com/office/officeart/2018/2/layout/IconCircleList"/>
    <dgm:cxn modelId="{645D7D6E-EF62-4069-9C03-A7859FF99143}" type="presOf" srcId="{8B06C30E-0129-4FAC-974A-309F319E2744}" destId="{62D20387-60FD-424A-9789-BA27E5B373EA}" srcOrd="0" destOrd="0" presId="urn:microsoft.com/office/officeart/2018/2/layout/IconCircleList"/>
    <dgm:cxn modelId="{B5395451-250B-43D9-9AD3-B2497FA2FD2F}" type="presOf" srcId="{96515514-33F1-4D44-BFDB-CE2BAE95F01D}" destId="{E7CEDFA2-A4E3-4FC0-BB95-A9CD436FA819}" srcOrd="0" destOrd="0" presId="urn:microsoft.com/office/officeart/2018/2/layout/IconCircleList"/>
    <dgm:cxn modelId="{0B46E183-F947-42F2-8AE6-EEEDF8800B4A}" type="presOf" srcId="{F64B89EE-C685-4B4A-AB72-46923FB27B4F}" destId="{CA71EC04-4096-495E-8DD9-00C61FFD2A22}" srcOrd="0" destOrd="0" presId="urn:microsoft.com/office/officeart/2018/2/layout/IconCircleList"/>
    <dgm:cxn modelId="{FF9FDB90-ECA2-40F4-9C65-C5B10A2FAE93}" srcId="{841E8DF4-2730-44DC-B109-BBD4645706CC}" destId="{66F44AD4-2C0C-4625-AA7F-2B76622EFA37}" srcOrd="6" destOrd="0" parTransId="{9F61177E-ED53-4F64-B78A-0E0F51E391F6}" sibTransId="{E32EB769-1AFE-43C3-9EF4-56FCF7CB43B5}"/>
    <dgm:cxn modelId="{CA869296-D8DA-49F1-A739-BE15C1A8821F}" type="presOf" srcId="{CAE3D05B-B14B-43B0-8C06-BA53389B91D9}" destId="{84DEE991-9200-4619-8E29-937FCB2FF14A}" srcOrd="0" destOrd="0" presId="urn:microsoft.com/office/officeart/2018/2/layout/IconCircleList"/>
    <dgm:cxn modelId="{4FABEFA5-31B8-48C6-AF7E-63D456736487}" srcId="{841E8DF4-2730-44DC-B109-BBD4645706CC}" destId="{ADFFE231-DDF8-4446-B3A2-CCF3DBD8372E}" srcOrd="4" destOrd="0" parTransId="{E59E8552-2D0E-4196-8B3C-24E3B3333818}" sibTransId="{96515514-33F1-4D44-BFDB-CE2BAE95F01D}"/>
    <dgm:cxn modelId="{FCD1C9AA-CA10-4507-A268-9B9C182AC043}" type="presOf" srcId="{ADFFE231-DDF8-4446-B3A2-CCF3DBD8372E}" destId="{DC457C8F-95B0-43FC-99D5-75EE70CA1F7F}" srcOrd="0" destOrd="0" presId="urn:microsoft.com/office/officeart/2018/2/layout/IconCircleList"/>
    <dgm:cxn modelId="{2F299EB4-24B9-40E1-BB34-C8F41B30703D}" srcId="{841E8DF4-2730-44DC-B109-BBD4645706CC}" destId="{F1645B83-1FBD-4087-ACBB-CD9EE867FC48}" srcOrd="0" destOrd="0" parTransId="{5EBB294C-E57F-46E8-BB38-3A7128EA80B5}" sibTransId="{F64B89EE-C685-4B4A-AB72-46923FB27B4F}"/>
    <dgm:cxn modelId="{3C9030B8-CC46-46A1-B187-8A78D55D47F9}" type="presOf" srcId="{81C1AEC7-172C-46E8-B347-217B59F46A65}" destId="{2933A256-576F-42E9-978F-0693850900E1}" srcOrd="0" destOrd="0" presId="urn:microsoft.com/office/officeart/2018/2/layout/IconCircleList"/>
    <dgm:cxn modelId="{860FCFBF-5EC8-40A4-B4E1-DAE3C601893B}" type="presOf" srcId="{69050484-3608-4C0D-96FD-E306399853DD}" destId="{9997AC54-076D-4C80-AB2E-ED85682EF67A}" srcOrd="0" destOrd="0" presId="urn:microsoft.com/office/officeart/2018/2/layout/IconCircleList"/>
    <dgm:cxn modelId="{D61B9CCA-F967-43BE-98CD-489419756867}" type="presOf" srcId="{841E8DF4-2730-44DC-B109-BBD4645706CC}" destId="{44259C07-4104-4E25-9226-1AB0CB4C2440}" srcOrd="0" destOrd="0" presId="urn:microsoft.com/office/officeart/2018/2/layout/IconCircleList"/>
    <dgm:cxn modelId="{BBE7BDEB-B97D-4D54-926A-A3655877FE35}" type="presOf" srcId="{A28FCB57-8884-454B-8BAC-BD16BF8F57F1}" destId="{1549C08C-6272-4D27-A91B-9B7EF13228CC}" srcOrd="0" destOrd="0" presId="urn:microsoft.com/office/officeart/2018/2/layout/IconCircleList"/>
    <dgm:cxn modelId="{ED0BECFC-06A7-4BA8-BA56-64920B8F66BA}" srcId="{841E8DF4-2730-44DC-B109-BBD4645706CC}" destId="{031FAF68-0BF8-4A1A-AB2E-3A43E904C2F0}" srcOrd="3" destOrd="0" parTransId="{DE7CD745-B15C-4A76-8441-387300FF8F4B}" sibTransId="{8B06C30E-0129-4FAC-974A-309F319E2744}"/>
    <dgm:cxn modelId="{6BC369FD-3DE1-4A9E-9963-FE16DEAFD550}" type="presOf" srcId="{031FAF68-0BF8-4A1A-AB2E-3A43E904C2F0}" destId="{615E5CD0-A5D5-46F2-9374-9FFC2DFA260C}" srcOrd="0" destOrd="0" presId="urn:microsoft.com/office/officeart/2018/2/layout/IconCircleList"/>
    <dgm:cxn modelId="{500650FF-E67B-4A86-929B-0743FCB4508D}" type="presOf" srcId="{FDB0B48B-7530-4C84-837F-E6AFF361FCD5}" destId="{49225899-2379-45FF-9622-BC057503982A}" srcOrd="0" destOrd="0" presId="urn:microsoft.com/office/officeart/2018/2/layout/IconCircleList"/>
    <dgm:cxn modelId="{9B7856CE-8121-43AB-AAE9-CBD8F9FF1A9F}" type="presParOf" srcId="{44259C07-4104-4E25-9226-1AB0CB4C2440}" destId="{180EB27B-4F84-4EC5-B61B-61C76B0360E1}" srcOrd="0" destOrd="0" presId="urn:microsoft.com/office/officeart/2018/2/layout/IconCircleList"/>
    <dgm:cxn modelId="{A6BE790C-B090-4FAA-A0A6-65768730DFB4}" type="presParOf" srcId="{180EB27B-4F84-4EC5-B61B-61C76B0360E1}" destId="{1A501844-D9CD-40BB-BEEF-03DBDCB146EB}" srcOrd="0" destOrd="0" presId="urn:microsoft.com/office/officeart/2018/2/layout/IconCircleList"/>
    <dgm:cxn modelId="{68ED48C6-FD82-4F85-8C52-70D926DE0D24}" type="presParOf" srcId="{1A501844-D9CD-40BB-BEEF-03DBDCB146EB}" destId="{C4A8E6F1-32DA-499C-BAB7-F27603DF7283}" srcOrd="0" destOrd="0" presId="urn:microsoft.com/office/officeart/2018/2/layout/IconCircleList"/>
    <dgm:cxn modelId="{752A6613-D7ED-4437-9993-788F7BC3F44F}" type="presParOf" srcId="{1A501844-D9CD-40BB-BEEF-03DBDCB146EB}" destId="{557B75AE-85AF-4CE3-AC52-ABF373FEC4F7}" srcOrd="1" destOrd="0" presId="urn:microsoft.com/office/officeart/2018/2/layout/IconCircleList"/>
    <dgm:cxn modelId="{3B7B3D8F-2BEC-41A2-BC5B-51F11CEA14D6}" type="presParOf" srcId="{1A501844-D9CD-40BB-BEEF-03DBDCB146EB}" destId="{D264398E-81AF-4645-B2C3-9526DD5515B8}" srcOrd="2" destOrd="0" presId="urn:microsoft.com/office/officeart/2018/2/layout/IconCircleList"/>
    <dgm:cxn modelId="{6F8A33BD-E32D-4DA5-9BC1-C6AADB920FD9}" type="presParOf" srcId="{1A501844-D9CD-40BB-BEEF-03DBDCB146EB}" destId="{2D1A115B-84DA-4AE5-BBDD-51386CD81211}" srcOrd="3" destOrd="0" presId="urn:microsoft.com/office/officeart/2018/2/layout/IconCircleList"/>
    <dgm:cxn modelId="{4E91B61C-25DA-4CEB-BE11-AB968A0AB1C5}" type="presParOf" srcId="{180EB27B-4F84-4EC5-B61B-61C76B0360E1}" destId="{CA71EC04-4096-495E-8DD9-00C61FFD2A22}" srcOrd="1" destOrd="0" presId="urn:microsoft.com/office/officeart/2018/2/layout/IconCircleList"/>
    <dgm:cxn modelId="{95C91EB9-D0AF-4FF5-81B7-481B3D762A8C}" type="presParOf" srcId="{180EB27B-4F84-4EC5-B61B-61C76B0360E1}" destId="{BA6212F8-A4CB-4AE6-A8DF-D482E5B41657}" srcOrd="2" destOrd="0" presId="urn:microsoft.com/office/officeart/2018/2/layout/IconCircleList"/>
    <dgm:cxn modelId="{6CC8069E-3E61-4A3F-AC3D-2D881BBE77FC}" type="presParOf" srcId="{BA6212F8-A4CB-4AE6-A8DF-D482E5B41657}" destId="{10215DAA-7C4B-47A8-BC4A-B789D7A2DB40}" srcOrd="0" destOrd="0" presId="urn:microsoft.com/office/officeart/2018/2/layout/IconCircleList"/>
    <dgm:cxn modelId="{10074D21-F257-4852-B479-2C547B4F297B}" type="presParOf" srcId="{BA6212F8-A4CB-4AE6-A8DF-D482E5B41657}" destId="{940F0DD6-C009-408A-86C6-0D6DAF147A1A}" srcOrd="1" destOrd="0" presId="urn:microsoft.com/office/officeart/2018/2/layout/IconCircleList"/>
    <dgm:cxn modelId="{73C2C59B-6C43-4F00-B17C-2DCDC07EB68E}" type="presParOf" srcId="{BA6212F8-A4CB-4AE6-A8DF-D482E5B41657}" destId="{2B134FC7-6B98-41CB-A5F4-F167507EA920}" srcOrd="2" destOrd="0" presId="urn:microsoft.com/office/officeart/2018/2/layout/IconCircleList"/>
    <dgm:cxn modelId="{D2CCCF7D-B051-42B5-AD4B-43C9D567592A}" type="presParOf" srcId="{BA6212F8-A4CB-4AE6-A8DF-D482E5B41657}" destId="{49225899-2379-45FF-9622-BC057503982A}" srcOrd="3" destOrd="0" presId="urn:microsoft.com/office/officeart/2018/2/layout/IconCircleList"/>
    <dgm:cxn modelId="{9D04AEE1-D475-4BD8-8039-656E8D80887D}" type="presParOf" srcId="{180EB27B-4F84-4EC5-B61B-61C76B0360E1}" destId="{9997AC54-076D-4C80-AB2E-ED85682EF67A}" srcOrd="3" destOrd="0" presId="urn:microsoft.com/office/officeart/2018/2/layout/IconCircleList"/>
    <dgm:cxn modelId="{67D055D4-BA55-4760-ADB9-86860EBD444B}" type="presParOf" srcId="{180EB27B-4F84-4EC5-B61B-61C76B0360E1}" destId="{380889B5-71A0-458D-9B50-A574E950BE1B}" srcOrd="4" destOrd="0" presId="urn:microsoft.com/office/officeart/2018/2/layout/IconCircleList"/>
    <dgm:cxn modelId="{C365987A-B91E-49A5-AE39-80DE299A8D79}" type="presParOf" srcId="{380889B5-71A0-458D-9B50-A574E950BE1B}" destId="{BCF7ACF9-5DBC-468A-9D59-C35634CCC34C}" srcOrd="0" destOrd="0" presId="urn:microsoft.com/office/officeart/2018/2/layout/IconCircleList"/>
    <dgm:cxn modelId="{FE94FEBB-4C58-43FD-AE6C-12D462544169}" type="presParOf" srcId="{380889B5-71A0-458D-9B50-A574E950BE1B}" destId="{517A06E8-6CE9-4DEB-A07D-8B27EF741124}" srcOrd="1" destOrd="0" presId="urn:microsoft.com/office/officeart/2018/2/layout/IconCircleList"/>
    <dgm:cxn modelId="{2CF56CF9-B0C7-4B20-8742-E8E3807D2AFF}" type="presParOf" srcId="{380889B5-71A0-458D-9B50-A574E950BE1B}" destId="{273F4C08-3B13-4B09-A2C6-A049475DD27A}" srcOrd="2" destOrd="0" presId="urn:microsoft.com/office/officeart/2018/2/layout/IconCircleList"/>
    <dgm:cxn modelId="{E6DF09BA-AA6A-4D55-9B43-C76F371D9F28}" type="presParOf" srcId="{380889B5-71A0-458D-9B50-A574E950BE1B}" destId="{2933A256-576F-42E9-978F-0693850900E1}" srcOrd="3" destOrd="0" presId="urn:microsoft.com/office/officeart/2018/2/layout/IconCircleList"/>
    <dgm:cxn modelId="{A37364C6-EA76-466A-BBC9-7912D464EE7B}" type="presParOf" srcId="{180EB27B-4F84-4EC5-B61B-61C76B0360E1}" destId="{A809F5CD-02EC-408D-957A-D0371A2E90A8}" srcOrd="5" destOrd="0" presId="urn:microsoft.com/office/officeart/2018/2/layout/IconCircleList"/>
    <dgm:cxn modelId="{CCC50247-C599-4779-8B94-A655847BE829}" type="presParOf" srcId="{180EB27B-4F84-4EC5-B61B-61C76B0360E1}" destId="{2BC91661-A780-4527-8868-BFB52C859FFC}" srcOrd="6" destOrd="0" presId="urn:microsoft.com/office/officeart/2018/2/layout/IconCircleList"/>
    <dgm:cxn modelId="{1026AD52-5ED7-410C-A503-FD84F4F10CD5}" type="presParOf" srcId="{2BC91661-A780-4527-8868-BFB52C859FFC}" destId="{7C328754-B9F8-49B9-ADCF-957316232E9C}" srcOrd="0" destOrd="0" presId="urn:microsoft.com/office/officeart/2018/2/layout/IconCircleList"/>
    <dgm:cxn modelId="{F8DA0B8F-087A-4442-9121-FF6A587FBD50}" type="presParOf" srcId="{2BC91661-A780-4527-8868-BFB52C859FFC}" destId="{EB35260B-80F8-4D14-9721-DDD8ADD7966D}" srcOrd="1" destOrd="0" presId="urn:microsoft.com/office/officeart/2018/2/layout/IconCircleList"/>
    <dgm:cxn modelId="{7B5AF3D3-527F-414C-A611-72253E89824D}" type="presParOf" srcId="{2BC91661-A780-4527-8868-BFB52C859FFC}" destId="{11B56B05-D8F9-4346-9C0A-1ABEFEE66869}" srcOrd="2" destOrd="0" presId="urn:microsoft.com/office/officeart/2018/2/layout/IconCircleList"/>
    <dgm:cxn modelId="{F2A2F770-D51B-4691-8642-1EE95813385F}" type="presParOf" srcId="{2BC91661-A780-4527-8868-BFB52C859FFC}" destId="{615E5CD0-A5D5-46F2-9374-9FFC2DFA260C}" srcOrd="3" destOrd="0" presId="urn:microsoft.com/office/officeart/2018/2/layout/IconCircleList"/>
    <dgm:cxn modelId="{19CAE83C-D7B5-48B9-BD48-AC65571A8AF9}" type="presParOf" srcId="{180EB27B-4F84-4EC5-B61B-61C76B0360E1}" destId="{62D20387-60FD-424A-9789-BA27E5B373EA}" srcOrd="7" destOrd="0" presId="urn:microsoft.com/office/officeart/2018/2/layout/IconCircleList"/>
    <dgm:cxn modelId="{35122A95-5244-40E4-B057-AF6239297D9E}" type="presParOf" srcId="{180EB27B-4F84-4EC5-B61B-61C76B0360E1}" destId="{281B3507-A5FC-41BA-BED0-C9AE71383974}" srcOrd="8" destOrd="0" presId="urn:microsoft.com/office/officeart/2018/2/layout/IconCircleList"/>
    <dgm:cxn modelId="{66B2A0F4-048A-45C5-92AB-E1152B9CF544}" type="presParOf" srcId="{281B3507-A5FC-41BA-BED0-C9AE71383974}" destId="{7DEC1CC7-773F-4CC0-ABE4-7051D2A277BD}" srcOrd="0" destOrd="0" presId="urn:microsoft.com/office/officeart/2018/2/layout/IconCircleList"/>
    <dgm:cxn modelId="{6908CAD2-05E9-4C17-B76A-0CCAACBD3525}" type="presParOf" srcId="{281B3507-A5FC-41BA-BED0-C9AE71383974}" destId="{0FE3444C-3642-4568-A2CE-5B01531613C6}" srcOrd="1" destOrd="0" presId="urn:microsoft.com/office/officeart/2018/2/layout/IconCircleList"/>
    <dgm:cxn modelId="{197F7D52-2C80-4E3C-8E1A-685F61383BA6}" type="presParOf" srcId="{281B3507-A5FC-41BA-BED0-C9AE71383974}" destId="{7BB64E62-E511-4E83-867C-B03011FAD9C5}" srcOrd="2" destOrd="0" presId="urn:microsoft.com/office/officeart/2018/2/layout/IconCircleList"/>
    <dgm:cxn modelId="{3A5A338E-D4EF-4EBA-A32C-730CAEA43BDF}" type="presParOf" srcId="{281B3507-A5FC-41BA-BED0-C9AE71383974}" destId="{DC457C8F-95B0-43FC-99D5-75EE70CA1F7F}" srcOrd="3" destOrd="0" presId="urn:microsoft.com/office/officeart/2018/2/layout/IconCircleList"/>
    <dgm:cxn modelId="{3A980131-51EB-46BE-96BB-D11E14CA6445}" type="presParOf" srcId="{180EB27B-4F84-4EC5-B61B-61C76B0360E1}" destId="{E7CEDFA2-A4E3-4FC0-BB95-A9CD436FA819}" srcOrd="9" destOrd="0" presId="urn:microsoft.com/office/officeart/2018/2/layout/IconCircleList"/>
    <dgm:cxn modelId="{A7BE0341-39D8-4558-85E5-86B081A5BE28}" type="presParOf" srcId="{180EB27B-4F84-4EC5-B61B-61C76B0360E1}" destId="{8F0EB883-FDE0-47E2-9AF6-83BCECB822FA}" srcOrd="10" destOrd="0" presId="urn:microsoft.com/office/officeart/2018/2/layout/IconCircleList"/>
    <dgm:cxn modelId="{163FEC74-24F0-489C-94A7-8115A74DF4C2}" type="presParOf" srcId="{8F0EB883-FDE0-47E2-9AF6-83BCECB822FA}" destId="{08F26DBB-D459-4C99-88CF-464B4DA9295D}" srcOrd="0" destOrd="0" presId="urn:microsoft.com/office/officeart/2018/2/layout/IconCircleList"/>
    <dgm:cxn modelId="{8183E734-544E-427B-8AE2-C2EF554A8466}" type="presParOf" srcId="{8F0EB883-FDE0-47E2-9AF6-83BCECB822FA}" destId="{4EB08576-88F7-48DA-8DFC-2BF6F28657B2}" srcOrd="1" destOrd="0" presId="urn:microsoft.com/office/officeart/2018/2/layout/IconCircleList"/>
    <dgm:cxn modelId="{EC991F47-281C-4739-A780-2B75ABA3704F}" type="presParOf" srcId="{8F0EB883-FDE0-47E2-9AF6-83BCECB822FA}" destId="{72024127-68C6-429D-8E63-720ADBCD900D}" srcOrd="2" destOrd="0" presId="urn:microsoft.com/office/officeart/2018/2/layout/IconCircleList"/>
    <dgm:cxn modelId="{CCF0156A-C36D-4A26-99CF-DACDC35D2259}" type="presParOf" srcId="{8F0EB883-FDE0-47E2-9AF6-83BCECB822FA}" destId="{1549C08C-6272-4D27-A91B-9B7EF13228CC}" srcOrd="3" destOrd="0" presId="urn:microsoft.com/office/officeart/2018/2/layout/IconCircleList"/>
    <dgm:cxn modelId="{1334354E-9B37-4461-B86D-8713708977DC}" type="presParOf" srcId="{180EB27B-4F84-4EC5-B61B-61C76B0360E1}" destId="{84DEE991-9200-4619-8E29-937FCB2FF14A}" srcOrd="11" destOrd="0" presId="urn:microsoft.com/office/officeart/2018/2/layout/IconCircleList"/>
    <dgm:cxn modelId="{244E167E-8824-4D87-9FC8-3294DD1AC699}" type="presParOf" srcId="{180EB27B-4F84-4EC5-B61B-61C76B0360E1}" destId="{AEEE156C-F09B-46D4-BAA1-DE21F4CA9B8A}" srcOrd="12" destOrd="0" presId="urn:microsoft.com/office/officeart/2018/2/layout/IconCircleList"/>
    <dgm:cxn modelId="{28BED0B1-FDEF-47AB-824C-387AD0A5631B}" type="presParOf" srcId="{AEEE156C-F09B-46D4-BAA1-DE21F4CA9B8A}" destId="{DCCE1E20-C138-4C51-80EB-571F1B4FB5B6}" srcOrd="0" destOrd="0" presId="urn:microsoft.com/office/officeart/2018/2/layout/IconCircleList"/>
    <dgm:cxn modelId="{23CF5F23-5CD7-4EF1-A2A3-06D3097734F3}" type="presParOf" srcId="{AEEE156C-F09B-46D4-BAA1-DE21F4CA9B8A}" destId="{377DEA03-64DE-43B4-B5F1-4EE8F7CD7573}" srcOrd="1" destOrd="0" presId="urn:microsoft.com/office/officeart/2018/2/layout/IconCircleList"/>
    <dgm:cxn modelId="{3D420C79-BDDA-4672-AD56-104F599C39A9}" type="presParOf" srcId="{AEEE156C-F09B-46D4-BAA1-DE21F4CA9B8A}" destId="{76A23C50-CCB7-448A-BC5A-6AB7C7F63F35}" srcOrd="2" destOrd="0" presId="urn:microsoft.com/office/officeart/2018/2/layout/IconCircleList"/>
    <dgm:cxn modelId="{E094D4BC-4AF4-447C-BAC7-D4C74808F822}" type="presParOf" srcId="{AEEE156C-F09B-46D4-BAA1-DE21F4CA9B8A}" destId="{824FD397-B1CC-40A2-970F-86D4303B68B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22AE044-3E05-449D-BB5C-3293F498A5D7}" type="doc">
      <dgm:prSet loTypeId="urn:microsoft.com/office/officeart/2005/8/layout/matrix3" loCatId="matrix" qsTypeId="urn:microsoft.com/office/officeart/2005/8/quickstyle/simple1#13" qsCatId="simple" csTypeId="urn:microsoft.com/office/officeart/2005/8/colors/colorful1#4" csCatId="colorful" phldr="1"/>
      <dgm:spPr/>
      <dgm:t>
        <a:bodyPr/>
        <a:lstStyle/>
        <a:p>
          <a:endParaRPr lang="en-US"/>
        </a:p>
      </dgm:t>
    </dgm:pt>
    <dgm:pt modelId="{45E12A5F-E070-4E86-A546-3278E79CF435}">
      <dgm:prSet custT="1"/>
      <dgm:spPr/>
      <dgm:t>
        <a:bodyPr/>
        <a:lstStyle/>
        <a:p>
          <a:r>
            <a:rPr lang="en-GB" sz="1600" dirty="0"/>
            <a:t>Canter (2000), described a computerized system called Dragnet, which uses information about the location of offences to predict where an offender is likely to live</a:t>
          </a:r>
          <a:r>
            <a:rPr lang="en-GB" sz="1400" dirty="0"/>
            <a:t>.</a:t>
          </a:r>
          <a:endParaRPr lang="en-US" sz="1400" dirty="0"/>
        </a:p>
      </dgm:t>
    </dgm:pt>
    <dgm:pt modelId="{DF17E973-C864-4DAF-9E57-97BAE7BEFDDE}" type="parTrans" cxnId="{D0F9BD0D-CC85-4B3D-BF7B-17AAF12139DC}">
      <dgm:prSet/>
      <dgm:spPr/>
      <dgm:t>
        <a:bodyPr/>
        <a:lstStyle/>
        <a:p>
          <a:endParaRPr lang="en-US"/>
        </a:p>
      </dgm:t>
    </dgm:pt>
    <dgm:pt modelId="{FCEC3A57-48A0-47F9-B2B6-CD8B009A84F5}" type="sibTrans" cxnId="{D0F9BD0D-CC85-4B3D-BF7B-17AAF12139DC}">
      <dgm:prSet/>
      <dgm:spPr/>
      <dgm:t>
        <a:bodyPr/>
        <a:lstStyle/>
        <a:p>
          <a:endParaRPr lang="en-US"/>
        </a:p>
      </dgm:t>
    </dgm:pt>
    <dgm:pt modelId="{32CC852B-20E4-411A-AEFC-1B1F54CDDB2F}">
      <dgm:prSet custT="1"/>
      <dgm:spPr/>
      <dgm:t>
        <a:bodyPr/>
        <a:lstStyle/>
        <a:p>
          <a:r>
            <a:rPr lang="en-GB" sz="1600" dirty="0"/>
            <a:t>Dragnet was fed information about  linked rapes in Las Vegas. The map produced by Dragnet suggested probabilities that the offender responsible was based in certain areas. </a:t>
          </a:r>
          <a:endParaRPr lang="en-US" sz="1600" dirty="0"/>
        </a:p>
      </dgm:t>
    </dgm:pt>
    <dgm:pt modelId="{27028EFF-EB29-46B2-97B2-DA633CDAC850}" type="parTrans" cxnId="{40C544C5-1D10-43E9-8010-3B0C02CAF6FF}">
      <dgm:prSet/>
      <dgm:spPr/>
      <dgm:t>
        <a:bodyPr/>
        <a:lstStyle/>
        <a:p>
          <a:endParaRPr lang="en-US"/>
        </a:p>
      </dgm:t>
    </dgm:pt>
    <dgm:pt modelId="{0AA1C385-5390-4624-A3FA-908B20A45152}" type="sibTrans" cxnId="{40C544C5-1D10-43E9-8010-3B0C02CAF6FF}">
      <dgm:prSet/>
      <dgm:spPr/>
      <dgm:t>
        <a:bodyPr/>
        <a:lstStyle/>
        <a:p>
          <a:endParaRPr lang="en-US"/>
        </a:p>
      </dgm:t>
    </dgm:pt>
    <dgm:pt modelId="{92E67BDA-5566-444F-8D03-742B139CCF4F}">
      <dgm:prSet custT="1"/>
      <dgm:spPr/>
      <dgm:t>
        <a:bodyPr/>
        <a:lstStyle/>
        <a:p>
          <a:r>
            <a:rPr lang="en-GB" sz="1600" dirty="0"/>
            <a:t>An investigating officer was able to use his knowledge of the local area to narrow the focus of the investigation to an apartment block, where the offender was  arrested (Canter, 2000).</a:t>
          </a:r>
          <a:endParaRPr lang="en-US" sz="1600" dirty="0"/>
        </a:p>
      </dgm:t>
    </dgm:pt>
    <dgm:pt modelId="{02505581-305C-44F3-B6E0-D80D3F6328A7}" type="parTrans" cxnId="{EA6966EE-DDA1-42DB-A52D-36DBC526B789}">
      <dgm:prSet/>
      <dgm:spPr/>
      <dgm:t>
        <a:bodyPr/>
        <a:lstStyle/>
        <a:p>
          <a:endParaRPr lang="en-US"/>
        </a:p>
      </dgm:t>
    </dgm:pt>
    <dgm:pt modelId="{46440220-6157-4448-8944-73C066ED60A4}" type="sibTrans" cxnId="{EA6966EE-DDA1-42DB-A52D-36DBC526B789}">
      <dgm:prSet/>
      <dgm:spPr/>
      <dgm:t>
        <a:bodyPr/>
        <a:lstStyle/>
        <a:p>
          <a:endParaRPr lang="en-US"/>
        </a:p>
      </dgm:t>
    </dgm:pt>
    <dgm:pt modelId="{07A6278A-683D-4DA0-8967-7BD0DD150F01}">
      <dgm:prSet custT="1"/>
      <dgm:spPr/>
      <dgm:t>
        <a:bodyPr/>
        <a:lstStyle/>
        <a:p>
          <a:r>
            <a:rPr lang="en-GB" sz="1800" dirty="0" err="1"/>
            <a:t>Rossmo</a:t>
          </a:r>
          <a:r>
            <a:rPr lang="en-GB" sz="1800" dirty="0"/>
            <a:t> (1997) has his own version of DRAGNET: RIGEL, which is now used widely in serious crime analysis.</a:t>
          </a:r>
          <a:endParaRPr lang="en-US" sz="1800" dirty="0"/>
        </a:p>
      </dgm:t>
    </dgm:pt>
    <dgm:pt modelId="{E66F1B5B-AB8A-4896-AE35-F5CE6D058E31}" type="parTrans" cxnId="{BF642C63-45E6-40F1-807A-244979B5554E}">
      <dgm:prSet/>
      <dgm:spPr/>
      <dgm:t>
        <a:bodyPr/>
        <a:lstStyle/>
        <a:p>
          <a:endParaRPr lang="en-US"/>
        </a:p>
      </dgm:t>
    </dgm:pt>
    <dgm:pt modelId="{F30C2325-39F5-4DAA-B549-1773A9C5EEBA}" type="sibTrans" cxnId="{BF642C63-45E6-40F1-807A-244979B5554E}">
      <dgm:prSet/>
      <dgm:spPr/>
      <dgm:t>
        <a:bodyPr/>
        <a:lstStyle/>
        <a:p>
          <a:endParaRPr lang="en-US"/>
        </a:p>
      </dgm:t>
    </dgm:pt>
    <dgm:pt modelId="{F8E13121-6A97-4C9C-9D12-A7F38E272CFA}" type="pres">
      <dgm:prSet presAssocID="{122AE044-3E05-449D-BB5C-3293F498A5D7}" presName="matrix" presStyleCnt="0">
        <dgm:presLayoutVars>
          <dgm:chMax val="1"/>
          <dgm:dir/>
          <dgm:resizeHandles val="exact"/>
        </dgm:presLayoutVars>
      </dgm:prSet>
      <dgm:spPr/>
    </dgm:pt>
    <dgm:pt modelId="{4EF9ACD0-7151-4E33-AF84-3F3EEEA8AD7D}" type="pres">
      <dgm:prSet presAssocID="{122AE044-3E05-449D-BB5C-3293F498A5D7}" presName="diamond" presStyleLbl="bgShp" presStyleIdx="0" presStyleCnt="1"/>
      <dgm:spPr/>
    </dgm:pt>
    <dgm:pt modelId="{33B03E3F-C74D-4F2B-9F11-9F204B5A2AB2}" type="pres">
      <dgm:prSet presAssocID="{122AE044-3E05-449D-BB5C-3293F498A5D7}" presName="quad1" presStyleLbl="node1" presStyleIdx="0" presStyleCnt="4">
        <dgm:presLayoutVars>
          <dgm:chMax val="0"/>
          <dgm:chPref val="0"/>
          <dgm:bulletEnabled val="1"/>
        </dgm:presLayoutVars>
      </dgm:prSet>
      <dgm:spPr/>
    </dgm:pt>
    <dgm:pt modelId="{EF687244-D424-4D29-9CD3-0B0EFE835277}" type="pres">
      <dgm:prSet presAssocID="{122AE044-3E05-449D-BB5C-3293F498A5D7}" presName="quad2" presStyleLbl="node1" presStyleIdx="1" presStyleCnt="4">
        <dgm:presLayoutVars>
          <dgm:chMax val="0"/>
          <dgm:chPref val="0"/>
          <dgm:bulletEnabled val="1"/>
        </dgm:presLayoutVars>
      </dgm:prSet>
      <dgm:spPr/>
    </dgm:pt>
    <dgm:pt modelId="{A963F9A5-5CB3-419C-AD63-238D9101153E}" type="pres">
      <dgm:prSet presAssocID="{122AE044-3E05-449D-BB5C-3293F498A5D7}" presName="quad3" presStyleLbl="node1" presStyleIdx="2" presStyleCnt="4">
        <dgm:presLayoutVars>
          <dgm:chMax val="0"/>
          <dgm:chPref val="0"/>
          <dgm:bulletEnabled val="1"/>
        </dgm:presLayoutVars>
      </dgm:prSet>
      <dgm:spPr/>
    </dgm:pt>
    <dgm:pt modelId="{16B53F28-0685-4F30-B5C7-B3C39CFF1462}" type="pres">
      <dgm:prSet presAssocID="{122AE044-3E05-449D-BB5C-3293F498A5D7}" presName="quad4" presStyleLbl="node1" presStyleIdx="3" presStyleCnt="4">
        <dgm:presLayoutVars>
          <dgm:chMax val="0"/>
          <dgm:chPref val="0"/>
          <dgm:bulletEnabled val="1"/>
        </dgm:presLayoutVars>
      </dgm:prSet>
      <dgm:spPr/>
    </dgm:pt>
  </dgm:ptLst>
  <dgm:cxnLst>
    <dgm:cxn modelId="{D0F9BD0D-CC85-4B3D-BF7B-17AAF12139DC}" srcId="{122AE044-3E05-449D-BB5C-3293F498A5D7}" destId="{45E12A5F-E070-4E86-A546-3278E79CF435}" srcOrd="0" destOrd="0" parTransId="{DF17E973-C864-4DAF-9E57-97BAE7BEFDDE}" sibTransId="{FCEC3A57-48A0-47F9-B2B6-CD8B009A84F5}"/>
    <dgm:cxn modelId="{1509112E-07D4-4804-86BF-81E7E0ABB477}" type="presOf" srcId="{122AE044-3E05-449D-BB5C-3293F498A5D7}" destId="{F8E13121-6A97-4C9C-9D12-A7F38E272CFA}" srcOrd="0" destOrd="0" presId="urn:microsoft.com/office/officeart/2005/8/layout/matrix3"/>
    <dgm:cxn modelId="{FC261D30-29F2-48F1-9BC3-4EB800E6588F}" type="presOf" srcId="{45E12A5F-E070-4E86-A546-3278E79CF435}" destId="{33B03E3F-C74D-4F2B-9F11-9F204B5A2AB2}" srcOrd="0" destOrd="0" presId="urn:microsoft.com/office/officeart/2005/8/layout/matrix3"/>
    <dgm:cxn modelId="{BF642C63-45E6-40F1-807A-244979B5554E}" srcId="{122AE044-3E05-449D-BB5C-3293F498A5D7}" destId="{07A6278A-683D-4DA0-8967-7BD0DD150F01}" srcOrd="3" destOrd="0" parTransId="{E66F1B5B-AB8A-4896-AE35-F5CE6D058E31}" sibTransId="{F30C2325-39F5-4DAA-B549-1773A9C5EEBA}"/>
    <dgm:cxn modelId="{5472CF9B-27CE-4BED-BC0A-16B4D941D278}" type="presOf" srcId="{32CC852B-20E4-411A-AEFC-1B1F54CDDB2F}" destId="{EF687244-D424-4D29-9CD3-0B0EFE835277}" srcOrd="0" destOrd="0" presId="urn:microsoft.com/office/officeart/2005/8/layout/matrix3"/>
    <dgm:cxn modelId="{40C544C5-1D10-43E9-8010-3B0C02CAF6FF}" srcId="{122AE044-3E05-449D-BB5C-3293F498A5D7}" destId="{32CC852B-20E4-411A-AEFC-1B1F54CDDB2F}" srcOrd="1" destOrd="0" parTransId="{27028EFF-EB29-46B2-97B2-DA633CDAC850}" sibTransId="{0AA1C385-5390-4624-A3FA-908B20A45152}"/>
    <dgm:cxn modelId="{9BCCAFE6-A6B2-4DB6-B41E-5AE6BA059D00}" type="presOf" srcId="{92E67BDA-5566-444F-8D03-742B139CCF4F}" destId="{A963F9A5-5CB3-419C-AD63-238D9101153E}" srcOrd="0" destOrd="0" presId="urn:microsoft.com/office/officeart/2005/8/layout/matrix3"/>
    <dgm:cxn modelId="{EA6966EE-DDA1-42DB-A52D-36DBC526B789}" srcId="{122AE044-3E05-449D-BB5C-3293F498A5D7}" destId="{92E67BDA-5566-444F-8D03-742B139CCF4F}" srcOrd="2" destOrd="0" parTransId="{02505581-305C-44F3-B6E0-D80D3F6328A7}" sibTransId="{46440220-6157-4448-8944-73C066ED60A4}"/>
    <dgm:cxn modelId="{2EAD88FF-16F1-42FD-9B85-D53EBA6795AB}" type="presOf" srcId="{07A6278A-683D-4DA0-8967-7BD0DD150F01}" destId="{16B53F28-0685-4F30-B5C7-B3C39CFF1462}" srcOrd="0" destOrd="0" presId="urn:microsoft.com/office/officeart/2005/8/layout/matrix3"/>
    <dgm:cxn modelId="{B14AB8A4-F419-4E16-A6D5-D87812D810EF}" type="presParOf" srcId="{F8E13121-6A97-4C9C-9D12-A7F38E272CFA}" destId="{4EF9ACD0-7151-4E33-AF84-3F3EEEA8AD7D}" srcOrd="0" destOrd="0" presId="urn:microsoft.com/office/officeart/2005/8/layout/matrix3"/>
    <dgm:cxn modelId="{2B0CECBB-D8D3-4F9D-BEE8-3ABE55F1F070}" type="presParOf" srcId="{F8E13121-6A97-4C9C-9D12-A7F38E272CFA}" destId="{33B03E3F-C74D-4F2B-9F11-9F204B5A2AB2}" srcOrd="1" destOrd="0" presId="urn:microsoft.com/office/officeart/2005/8/layout/matrix3"/>
    <dgm:cxn modelId="{5ED63D1A-501E-42D8-A735-0D5EFB284B78}" type="presParOf" srcId="{F8E13121-6A97-4C9C-9D12-A7F38E272CFA}" destId="{EF687244-D424-4D29-9CD3-0B0EFE835277}" srcOrd="2" destOrd="0" presId="urn:microsoft.com/office/officeart/2005/8/layout/matrix3"/>
    <dgm:cxn modelId="{16640405-04B8-4D9C-B358-147411E50D02}" type="presParOf" srcId="{F8E13121-6A97-4C9C-9D12-A7F38E272CFA}" destId="{A963F9A5-5CB3-419C-AD63-238D9101153E}" srcOrd="3" destOrd="0" presId="urn:microsoft.com/office/officeart/2005/8/layout/matrix3"/>
    <dgm:cxn modelId="{DD9804EF-2DE4-4A6B-B5B6-CACB75165F4B}" type="presParOf" srcId="{F8E13121-6A97-4C9C-9D12-A7F38E272CFA}" destId="{16B53F28-0685-4F30-B5C7-B3C39CFF146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2ECD3D8-839D-407E-9596-D2088889311F}" type="doc">
      <dgm:prSet loTypeId="urn:microsoft.com/office/officeart/2005/8/layout/default" loCatId="list" qsTypeId="urn:microsoft.com/office/officeart/2005/8/quickstyle/simple1#15" qsCatId="simple" csTypeId="urn:microsoft.com/office/officeart/2005/8/colors/colorful5#2" csCatId="colorful" phldr="1"/>
      <dgm:spPr/>
      <dgm:t>
        <a:bodyPr/>
        <a:lstStyle/>
        <a:p>
          <a:endParaRPr lang="en-US"/>
        </a:p>
      </dgm:t>
    </dgm:pt>
    <dgm:pt modelId="{2994C1F3-BEB1-4EC8-81B6-3E1B6FE49D50}">
      <dgm:prSet custT="1"/>
      <dgm:spPr>
        <a:solidFill>
          <a:schemeClr val="tx2">
            <a:lumMod val="60000"/>
            <a:lumOff val="40000"/>
          </a:schemeClr>
        </a:solidFill>
      </dgm:spPr>
      <dgm:t>
        <a:bodyPr/>
        <a:lstStyle/>
        <a:p>
          <a:r>
            <a:rPr lang="en-GB" sz="1800" dirty="0"/>
            <a:t>This distinction has arisen due to Canter &amp; Rossmo`s idea of developing `typologies`.</a:t>
          </a:r>
          <a:endParaRPr lang="en-US" sz="1800" dirty="0"/>
        </a:p>
      </dgm:t>
    </dgm:pt>
    <dgm:pt modelId="{0F67F6DD-E6B9-4D7B-83FF-C04945D64788}" type="parTrans" cxnId="{49F6E63B-6B5E-42CF-937C-53219ABF840A}">
      <dgm:prSet/>
      <dgm:spPr/>
      <dgm:t>
        <a:bodyPr/>
        <a:lstStyle/>
        <a:p>
          <a:endParaRPr lang="en-US"/>
        </a:p>
      </dgm:t>
    </dgm:pt>
    <dgm:pt modelId="{D287205A-29D9-46D3-9116-372D56FFB2F6}" type="sibTrans" cxnId="{49F6E63B-6B5E-42CF-937C-53219ABF840A}">
      <dgm:prSet/>
      <dgm:spPr/>
      <dgm:t>
        <a:bodyPr/>
        <a:lstStyle/>
        <a:p>
          <a:endParaRPr lang="en-US"/>
        </a:p>
      </dgm:t>
    </dgm:pt>
    <dgm:pt modelId="{A3D2DA8C-B1F7-450C-8642-8D7BD53EAC0C}">
      <dgm:prSet custT="1"/>
      <dgm:spPr/>
      <dgm:t>
        <a:bodyPr/>
        <a:lstStyle/>
        <a:p>
          <a:r>
            <a:rPr lang="en-GB" sz="1800" dirty="0"/>
            <a:t>Offenders are either marauders or commuters.</a:t>
          </a:r>
          <a:endParaRPr lang="en-US" sz="1800" dirty="0"/>
        </a:p>
      </dgm:t>
    </dgm:pt>
    <dgm:pt modelId="{63D5DBD7-06FD-4B0F-90B5-4463C9AFB1A0}" type="parTrans" cxnId="{B5574587-9404-4712-9DEC-418F79C84B04}">
      <dgm:prSet/>
      <dgm:spPr/>
      <dgm:t>
        <a:bodyPr/>
        <a:lstStyle/>
        <a:p>
          <a:endParaRPr lang="en-US"/>
        </a:p>
      </dgm:t>
    </dgm:pt>
    <dgm:pt modelId="{F5878383-CB65-414C-B331-1C4E400DE28D}" type="sibTrans" cxnId="{B5574587-9404-4712-9DEC-418F79C84B04}">
      <dgm:prSet/>
      <dgm:spPr/>
      <dgm:t>
        <a:bodyPr/>
        <a:lstStyle/>
        <a:p>
          <a:endParaRPr lang="en-US"/>
        </a:p>
      </dgm:t>
    </dgm:pt>
    <dgm:pt modelId="{120F284B-9D65-4DA4-9C3E-EF3DE3B087A8}">
      <dgm:prSet custT="1"/>
      <dgm:spPr>
        <a:solidFill>
          <a:schemeClr val="accent3">
            <a:lumMod val="75000"/>
          </a:schemeClr>
        </a:solidFill>
      </dgm:spPr>
      <dgm:t>
        <a:bodyPr/>
        <a:lstStyle/>
        <a:p>
          <a:r>
            <a:rPr lang="en-GB" sz="1600" dirty="0"/>
            <a:t>Marauders move outwards changing direction each time they commit crimes. Therefore their home range and criminal range overlap.</a:t>
          </a:r>
          <a:endParaRPr lang="en-US" sz="1600" dirty="0"/>
        </a:p>
      </dgm:t>
    </dgm:pt>
    <dgm:pt modelId="{5A7B320B-F9D6-4A79-B79C-872047A303B9}" type="parTrans" cxnId="{CCD52A6E-F6E8-4EFF-8BB6-9C27BF4181F0}">
      <dgm:prSet/>
      <dgm:spPr/>
      <dgm:t>
        <a:bodyPr/>
        <a:lstStyle/>
        <a:p>
          <a:endParaRPr lang="en-US"/>
        </a:p>
      </dgm:t>
    </dgm:pt>
    <dgm:pt modelId="{CA3BB2DA-DB8A-4C95-8B57-935D0C4A2164}" type="sibTrans" cxnId="{CCD52A6E-F6E8-4EFF-8BB6-9C27BF4181F0}">
      <dgm:prSet/>
      <dgm:spPr/>
      <dgm:t>
        <a:bodyPr/>
        <a:lstStyle/>
        <a:p>
          <a:endParaRPr lang="en-US"/>
        </a:p>
      </dgm:t>
    </dgm:pt>
    <dgm:pt modelId="{4D7AC3D0-6CFD-487C-AF23-C5A3E4C50175}">
      <dgm:prSet custT="1"/>
      <dgm:spPr>
        <a:solidFill>
          <a:schemeClr val="accent2"/>
        </a:solidFill>
      </dgm:spPr>
      <dgm:t>
        <a:bodyPr/>
        <a:lstStyle/>
        <a:p>
          <a:r>
            <a:rPr lang="en-GB" sz="1600" dirty="0"/>
            <a:t>Commuters travel away because they are in search of a particular victim outside their home range, thus making their criminal range differ to their home range.</a:t>
          </a:r>
          <a:endParaRPr lang="en-US" sz="1600" dirty="0"/>
        </a:p>
      </dgm:t>
    </dgm:pt>
    <dgm:pt modelId="{EBDE9487-199A-4142-9FB5-B425CE702505}" type="parTrans" cxnId="{0CA95A4E-23FE-4899-8995-1E2D07103BD7}">
      <dgm:prSet/>
      <dgm:spPr/>
      <dgm:t>
        <a:bodyPr/>
        <a:lstStyle/>
        <a:p>
          <a:endParaRPr lang="en-US"/>
        </a:p>
      </dgm:t>
    </dgm:pt>
    <dgm:pt modelId="{D41FD098-7959-49F6-8D1D-F547229A1C95}" type="sibTrans" cxnId="{0CA95A4E-23FE-4899-8995-1E2D07103BD7}">
      <dgm:prSet/>
      <dgm:spPr/>
      <dgm:t>
        <a:bodyPr/>
        <a:lstStyle/>
        <a:p>
          <a:endParaRPr lang="en-US"/>
        </a:p>
      </dgm:t>
    </dgm:pt>
    <dgm:pt modelId="{9868B2A5-4592-417D-9008-AFD895EFADA7}">
      <dgm:prSet/>
      <dgm:spPr/>
      <dgm:t>
        <a:bodyPr/>
        <a:lstStyle/>
        <a:p>
          <a:r>
            <a:rPr lang="en-GB" dirty="0"/>
            <a:t>Research shows, that the marauder pattern is common with serial rapists and arsonists; however, research shows that offenders can change their typology, thus questioning the usefulness of the distinction.</a:t>
          </a:r>
          <a:endParaRPr lang="en-US" dirty="0"/>
        </a:p>
      </dgm:t>
    </dgm:pt>
    <dgm:pt modelId="{58256CDB-006B-41A4-B184-8421718AC3B9}" type="parTrans" cxnId="{732704D6-C158-460B-A6EF-C153911BFAF5}">
      <dgm:prSet/>
      <dgm:spPr/>
      <dgm:t>
        <a:bodyPr/>
        <a:lstStyle/>
        <a:p>
          <a:endParaRPr lang="en-US"/>
        </a:p>
      </dgm:t>
    </dgm:pt>
    <dgm:pt modelId="{334CFAC7-070E-4A58-A48C-475BA7954BCA}" type="sibTrans" cxnId="{732704D6-C158-460B-A6EF-C153911BFAF5}">
      <dgm:prSet/>
      <dgm:spPr/>
      <dgm:t>
        <a:bodyPr/>
        <a:lstStyle/>
        <a:p>
          <a:endParaRPr lang="en-US"/>
        </a:p>
      </dgm:t>
    </dgm:pt>
    <dgm:pt modelId="{33347198-3402-4DBD-B365-139634D7BF34}" type="pres">
      <dgm:prSet presAssocID="{E2ECD3D8-839D-407E-9596-D2088889311F}" presName="diagram" presStyleCnt="0">
        <dgm:presLayoutVars>
          <dgm:dir/>
          <dgm:resizeHandles val="exact"/>
        </dgm:presLayoutVars>
      </dgm:prSet>
      <dgm:spPr/>
    </dgm:pt>
    <dgm:pt modelId="{5FCDD042-772C-4FFB-A08C-1D5CB2752ABF}" type="pres">
      <dgm:prSet presAssocID="{2994C1F3-BEB1-4EC8-81B6-3E1B6FE49D50}" presName="node" presStyleLbl="node1" presStyleIdx="0" presStyleCnt="5">
        <dgm:presLayoutVars>
          <dgm:bulletEnabled val="1"/>
        </dgm:presLayoutVars>
      </dgm:prSet>
      <dgm:spPr/>
    </dgm:pt>
    <dgm:pt modelId="{9C7DF94D-A3CC-4A42-A138-0E1ECA896302}" type="pres">
      <dgm:prSet presAssocID="{D287205A-29D9-46D3-9116-372D56FFB2F6}" presName="sibTrans" presStyleCnt="0"/>
      <dgm:spPr/>
    </dgm:pt>
    <dgm:pt modelId="{1A3D0C2D-2078-4606-A73C-7953B1950F5A}" type="pres">
      <dgm:prSet presAssocID="{A3D2DA8C-B1F7-450C-8642-8D7BD53EAC0C}" presName="node" presStyleLbl="node1" presStyleIdx="1" presStyleCnt="5">
        <dgm:presLayoutVars>
          <dgm:bulletEnabled val="1"/>
        </dgm:presLayoutVars>
      </dgm:prSet>
      <dgm:spPr/>
    </dgm:pt>
    <dgm:pt modelId="{70C28787-99B0-42DD-A9C0-0B69CC3DF1FA}" type="pres">
      <dgm:prSet presAssocID="{F5878383-CB65-414C-B331-1C4E400DE28D}" presName="sibTrans" presStyleCnt="0"/>
      <dgm:spPr/>
    </dgm:pt>
    <dgm:pt modelId="{22EAD4FE-3B4B-43E2-933C-71F631354FC4}" type="pres">
      <dgm:prSet presAssocID="{120F284B-9D65-4DA4-9C3E-EF3DE3B087A8}" presName="node" presStyleLbl="node1" presStyleIdx="2" presStyleCnt="5">
        <dgm:presLayoutVars>
          <dgm:bulletEnabled val="1"/>
        </dgm:presLayoutVars>
      </dgm:prSet>
      <dgm:spPr/>
    </dgm:pt>
    <dgm:pt modelId="{7657B638-577D-429C-B3BD-41C31E452901}" type="pres">
      <dgm:prSet presAssocID="{CA3BB2DA-DB8A-4C95-8B57-935D0C4A2164}" presName="sibTrans" presStyleCnt="0"/>
      <dgm:spPr/>
    </dgm:pt>
    <dgm:pt modelId="{15DB98CD-5BF2-49DC-9190-815A549BF549}" type="pres">
      <dgm:prSet presAssocID="{4D7AC3D0-6CFD-487C-AF23-C5A3E4C50175}" presName="node" presStyleLbl="node1" presStyleIdx="3" presStyleCnt="5">
        <dgm:presLayoutVars>
          <dgm:bulletEnabled val="1"/>
        </dgm:presLayoutVars>
      </dgm:prSet>
      <dgm:spPr/>
    </dgm:pt>
    <dgm:pt modelId="{D6AE6A83-056E-41F1-8E55-D14791B97438}" type="pres">
      <dgm:prSet presAssocID="{D41FD098-7959-49F6-8D1D-F547229A1C95}" presName="sibTrans" presStyleCnt="0"/>
      <dgm:spPr/>
    </dgm:pt>
    <dgm:pt modelId="{71F9D9AE-D8FC-4C38-A9D9-DA9D5122C752}" type="pres">
      <dgm:prSet presAssocID="{9868B2A5-4592-417D-9008-AFD895EFADA7}" presName="node" presStyleLbl="node1" presStyleIdx="4" presStyleCnt="5">
        <dgm:presLayoutVars>
          <dgm:bulletEnabled val="1"/>
        </dgm:presLayoutVars>
      </dgm:prSet>
      <dgm:spPr/>
    </dgm:pt>
  </dgm:ptLst>
  <dgm:cxnLst>
    <dgm:cxn modelId="{C8962529-DF50-45C5-A6BE-9C62E3D67648}" type="presOf" srcId="{2994C1F3-BEB1-4EC8-81B6-3E1B6FE49D50}" destId="{5FCDD042-772C-4FFB-A08C-1D5CB2752ABF}" srcOrd="0" destOrd="0" presId="urn:microsoft.com/office/officeart/2005/8/layout/default"/>
    <dgm:cxn modelId="{49F6E63B-6B5E-42CF-937C-53219ABF840A}" srcId="{E2ECD3D8-839D-407E-9596-D2088889311F}" destId="{2994C1F3-BEB1-4EC8-81B6-3E1B6FE49D50}" srcOrd="0" destOrd="0" parTransId="{0F67F6DD-E6B9-4D7B-83FF-C04945D64788}" sibTransId="{D287205A-29D9-46D3-9116-372D56FFB2F6}"/>
    <dgm:cxn modelId="{3121B44A-A51A-4B3F-AC30-A85DB7DC0E44}" type="presOf" srcId="{120F284B-9D65-4DA4-9C3E-EF3DE3B087A8}" destId="{22EAD4FE-3B4B-43E2-933C-71F631354FC4}" srcOrd="0" destOrd="0" presId="urn:microsoft.com/office/officeart/2005/8/layout/default"/>
    <dgm:cxn modelId="{CCD52A6E-F6E8-4EFF-8BB6-9C27BF4181F0}" srcId="{E2ECD3D8-839D-407E-9596-D2088889311F}" destId="{120F284B-9D65-4DA4-9C3E-EF3DE3B087A8}" srcOrd="2" destOrd="0" parTransId="{5A7B320B-F9D6-4A79-B79C-872047A303B9}" sibTransId="{CA3BB2DA-DB8A-4C95-8B57-935D0C4A2164}"/>
    <dgm:cxn modelId="{0CA95A4E-23FE-4899-8995-1E2D07103BD7}" srcId="{E2ECD3D8-839D-407E-9596-D2088889311F}" destId="{4D7AC3D0-6CFD-487C-AF23-C5A3E4C50175}" srcOrd="3" destOrd="0" parTransId="{EBDE9487-199A-4142-9FB5-B425CE702505}" sibTransId="{D41FD098-7959-49F6-8D1D-F547229A1C95}"/>
    <dgm:cxn modelId="{B5574587-9404-4712-9DEC-418F79C84B04}" srcId="{E2ECD3D8-839D-407E-9596-D2088889311F}" destId="{A3D2DA8C-B1F7-450C-8642-8D7BD53EAC0C}" srcOrd="1" destOrd="0" parTransId="{63D5DBD7-06FD-4B0F-90B5-4463C9AFB1A0}" sibTransId="{F5878383-CB65-414C-B331-1C4E400DE28D}"/>
    <dgm:cxn modelId="{7B392796-F456-45E0-A61A-7D419788BC1E}" type="presOf" srcId="{4D7AC3D0-6CFD-487C-AF23-C5A3E4C50175}" destId="{15DB98CD-5BF2-49DC-9190-815A549BF549}" srcOrd="0" destOrd="0" presId="urn:microsoft.com/office/officeart/2005/8/layout/default"/>
    <dgm:cxn modelId="{670D8CC6-4C67-4E79-AAC4-E82D0D8C12AA}" type="presOf" srcId="{9868B2A5-4592-417D-9008-AFD895EFADA7}" destId="{71F9D9AE-D8FC-4C38-A9D9-DA9D5122C752}" srcOrd="0" destOrd="0" presId="urn:microsoft.com/office/officeart/2005/8/layout/default"/>
    <dgm:cxn modelId="{A99918CA-B0C8-4855-8EAA-054B45EEA559}" type="presOf" srcId="{A3D2DA8C-B1F7-450C-8642-8D7BD53EAC0C}" destId="{1A3D0C2D-2078-4606-A73C-7953B1950F5A}" srcOrd="0" destOrd="0" presId="urn:microsoft.com/office/officeart/2005/8/layout/default"/>
    <dgm:cxn modelId="{732704D6-C158-460B-A6EF-C153911BFAF5}" srcId="{E2ECD3D8-839D-407E-9596-D2088889311F}" destId="{9868B2A5-4592-417D-9008-AFD895EFADA7}" srcOrd="4" destOrd="0" parTransId="{58256CDB-006B-41A4-B184-8421718AC3B9}" sibTransId="{334CFAC7-070E-4A58-A48C-475BA7954BCA}"/>
    <dgm:cxn modelId="{8B618DF8-E5BA-43A7-9A7D-8D72084E7AD3}" type="presOf" srcId="{E2ECD3D8-839D-407E-9596-D2088889311F}" destId="{33347198-3402-4DBD-B365-139634D7BF34}" srcOrd="0" destOrd="0" presId="urn:microsoft.com/office/officeart/2005/8/layout/default"/>
    <dgm:cxn modelId="{B1713983-76FA-428E-9668-6F5B21824B9E}" type="presParOf" srcId="{33347198-3402-4DBD-B365-139634D7BF34}" destId="{5FCDD042-772C-4FFB-A08C-1D5CB2752ABF}" srcOrd="0" destOrd="0" presId="urn:microsoft.com/office/officeart/2005/8/layout/default"/>
    <dgm:cxn modelId="{54403018-47D3-4B98-B25A-F80C2DDC5403}" type="presParOf" srcId="{33347198-3402-4DBD-B365-139634D7BF34}" destId="{9C7DF94D-A3CC-4A42-A138-0E1ECA896302}" srcOrd="1" destOrd="0" presId="urn:microsoft.com/office/officeart/2005/8/layout/default"/>
    <dgm:cxn modelId="{ECAA880B-2271-4EEA-AC95-8A65301D8DEC}" type="presParOf" srcId="{33347198-3402-4DBD-B365-139634D7BF34}" destId="{1A3D0C2D-2078-4606-A73C-7953B1950F5A}" srcOrd="2" destOrd="0" presId="urn:microsoft.com/office/officeart/2005/8/layout/default"/>
    <dgm:cxn modelId="{091F9B96-E886-4048-8AA8-E56495C13958}" type="presParOf" srcId="{33347198-3402-4DBD-B365-139634D7BF34}" destId="{70C28787-99B0-42DD-A9C0-0B69CC3DF1FA}" srcOrd="3" destOrd="0" presId="urn:microsoft.com/office/officeart/2005/8/layout/default"/>
    <dgm:cxn modelId="{651AB0D4-E4FE-41C9-BC51-C06753E654B7}" type="presParOf" srcId="{33347198-3402-4DBD-B365-139634D7BF34}" destId="{22EAD4FE-3B4B-43E2-933C-71F631354FC4}" srcOrd="4" destOrd="0" presId="urn:microsoft.com/office/officeart/2005/8/layout/default"/>
    <dgm:cxn modelId="{4CF9426C-9EB3-47D3-8104-F420ED9C56D9}" type="presParOf" srcId="{33347198-3402-4DBD-B365-139634D7BF34}" destId="{7657B638-577D-429C-B3BD-41C31E452901}" srcOrd="5" destOrd="0" presId="urn:microsoft.com/office/officeart/2005/8/layout/default"/>
    <dgm:cxn modelId="{9A416135-47A3-4320-91E9-96E2D45AECDB}" type="presParOf" srcId="{33347198-3402-4DBD-B365-139634D7BF34}" destId="{15DB98CD-5BF2-49DC-9190-815A549BF549}" srcOrd="6" destOrd="0" presId="urn:microsoft.com/office/officeart/2005/8/layout/default"/>
    <dgm:cxn modelId="{53BFF259-905A-4FF3-A9D9-19124D12FE1B}" type="presParOf" srcId="{33347198-3402-4DBD-B365-139634D7BF34}" destId="{D6AE6A83-056E-41F1-8E55-D14791B97438}" srcOrd="7" destOrd="0" presId="urn:microsoft.com/office/officeart/2005/8/layout/default"/>
    <dgm:cxn modelId="{83E17A1B-B04C-41EC-8292-6AAD018683CC}" type="presParOf" srcId="{33347198-3402-4DBD-B365-139634D7BF34}" destId="{71F9D9AE-D8FC-4C38-A9D9-DA9D5122C75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A9107BE-DE76-4AFB-BF18-E15057A2652C}" type="doc">
      <dgm:prSet loTypeId="urn:microsoft.com/office/officeart/2005/8/layout/process4" loCatId="process" qsTypeId="urn:microsoft.com/office/officeart/2005/8/quickstyle/simple1#17" qsCatId="simple" csTypeId="urn:microsoft.com/office/officeart/2005/8/colors/colorful2#6" csCatId="colorful"/>
      <dgm:spPr/>
      <dgm:t>
        <a:bodyPr/>
        <a:lstStyle/>
        <a:p>
          <a:endParaRPr lang="en-US"/>
        </a:p>
      </dgm:t>
    </dgm:pt>
    <dgm:pt modelId="{D16F7422-F68C-489F-9B7B-F2568736746D}">
      <dgm:prSet/>
      <dgm:spPr/>
      <dgm:t>
        <a:bodyPr/>
        <a:lstStyle/>
        <a:p>
          <a:r>
            <a:rPr lang="en-GB" dirty="0"/>
            <a:t>Ainsworth (2001) stresses that </a:t>
          </a:r>
          <a:r>
            <a:rPr lang="en-GB" dirty="0">
              <a:solidFill>
                <a:schemeClr val="accent2">
                  <a:lumMod val="50000"/>
                </a:schemeClr>
              </a:solidFill>
            </a:rPr>
            <a:t>geographical information </a:t>
          </a:r>
          <a:r>
            <a:rPr lang="en-GB" dirty="0"/>
            <a:t>about offending becomes much more useful when it is combined with </a:t>
          </a:r>
          <a:r>
            <a:rPr lang="en-GB" dirty="0">
              <a:solidFill>
                <a:schemeClr val="accent2">
                  <a:lumMod val="50000"/>
                </a:schemeClr>
              </a:solidFill>
            </a:rPr>
            <a:t>temporal information</a:t>
          </a:r>
          <a:r>
            <a:rPr lang="en-GB" dirty="0"/>
            <a:t>. For example, a spate of burglaries that occur between 3pm and 4pm might be carried out by teenaged offenders, since this is the time when the typical British school day finishes, and teenagers will be travelling home. </a:t>
          </a:r>
          <a:endParaRPr lang="en-US" dirty="0"/>
        </a:p>
      </dgm:t>
    </dgm:pt>
    <dgm:pt modelId="{F86C91BC-F188-4203-AB61-8E3914BA1316}" type="parTrans" cxnId="{7E867415-5383-40FE-9D31-A3883CE4A893}">
      <dgm:prSet/>
      <dgm:spPr/>
      <dgm:t>
        <a:bodyPr/>
        <a:lstStyle/>
        <a:p>
          <a:endParaRPr lang="en-US"/>
        </a:p>
      </dgm:t>
    </dgm:pt>
    <dgm:pt modelId="{B9F06AAA-E2FA-4531-88D9-46BB140F61A9}" type="sibTrans" cxnId="{7E867415-5383-40FE-9D31-A3883CE4A893}">
      <dgm:prSet/>
      <dgm:spPr/>
      <dgm:t>
        <a:bodyPr/>
        <a:lstStyle/>
        <a:p>
          <a:endParaRPr lang="en-US"/>
        </a:p>
      </dgm:t>
    </dgm:pt>
    <dgm:pt modelId="{8126DF88-E4BF-47AA-8083-DC5D080A6F94}">
      <dgm:prSet custT="1"/>
      <dgm:spPr/>
      <dgm:t>
        <a:bodyPr/>
        <a:lstStyle/>
        <a:p>
          <a:r>
            <a:rPr lang="en-GB" sz="1800" dirty="0"/>
            <a:t>Similarly, there tend to be </a:t>
          </a:r>
          <a:r>
            <a:rPr lang="en-GB" sz="1800" dirty="0">
              <a:solidFill>
                <a:schemeClr val="accent2">
                  <a:lumMod val="50000"/>
                </a:schemeClr>
              </a:solidFill>
            </a:rPr>
            <a:t>clusters of crime centred around universities </a:t>
          </a:r>
          <a:r>
            <a:rPr lang="en-GB" sz="1800" dirty="0"/>
            <a:t>or areas with high levels of student residence. This is what routine activity theory might predict, as university students present an opportunity for offenders.</a:t>
          </a:r>
          <a:endParaRPr lang="en-US" sz="1800" dirty="0"/>
        </a:p>
      </dgm:t>
    </dgm:pt>
    <dgm:pt modelId="{A8F58C17-996A-4A71-97C8-E5F37111365F}" type="parTrans" cxnId="{CD5938E6-F176-4BC8-8277-B0EBAA08E514}">
      <dgm:prSet/>
      <dgm:spPr/>
      <dgm:t>
        <a:bodyPr/>
        <a:lstStyle/>
        <a:p>
          <a:endParaRPr lang="en-US"/>
        </a:p>
      </dgm:t>
    </dgm:pt>
    <dgm:pt modelId="{F80D80AD-156C-48FE-8A27-F76A16225183}" type="sibTrans" cxnId="{CD5938E6-F176-4BC8-8277-B0EBAA08E514}">
      <dgm:prSet/>
      <dgm:spPr/>
      <dgm:t>
        <a:bodyPr/>
        <a:lstStyle/>
        <a:p>
          <a:endParaRPr lang="en-US"/>
        </a:p>
      </dgm:t>
    </dgm:pt>
    <dgm:pt modelId="{C9333CE8-3098-411E-85AB-E4195965B187}">
      <dgm:prSet/>
      <dgm:spPr/>
      <dgm:t>
        <a:bodyPr/>
        <a:lstStyle/>
        <a:p>
          <a:r>
            <a:rPr lang="en-GB"/>
            <a:t>However, the prevailing type of crime varies over the course of the year. Street robberies increase in September and October, when large numbers of new students arrive. Burglaries, however, peak at Christmas, Easter and over the summer, as this is when large numbers of student-occupied properties are left empty.</a:t>
          </a:r>
          <a:endParaRPr lang="en-US"/>
        </a:p>
      </dgm:t>
    </dgm:pt>
    <dgm:pt modelId="{24F320A9-F4F4-437D-9137-F4A981A2CE7F}" type="parTrans" cxnId="{83C6D835-EA88-4C7D-B9B1-9C8C9343A49F}">
      <dgm:prSet/>
      <dgm:spPr/>
      <dgm:t>
        <a:bodyPr/>
        <a:lstStyle/>
        <a:p>
          <a:endParaRPr lang="en-US"/>
        </a:p>
      </dgm:t>
    </dgm:pt>
    <dgm:pt modelId="{57EC05AF-4282-491B-8E6D-E6530FBDEAD4}" type="sibTrans" cxnId="{83C6D835-EA88-4C7D-B9B1-9C8C9343A49F}">
      <dgm:prSet/>
      <dgm:spPr/>
      <dgm:t>
        <a:bodyPr/>
        <a:lstStyle/>
        <a:p>
          <a:endParaRPr lang="en-US"/>
        </a:p>
      </dgm:t>
    </dgm:pt>
    <dgm:pt modelId="{0CC86487-B445-48AC-A521-B4221F79288B}" type="pres">
      <dgm:prSet presAssocID="{4A9107BE-DE76-4AFB-BF18-E15057A2652C}" presName="Name0" presStyleCnt="0">
        <dgm:presLayoutVars>
          <dgm:dir/>
          <dgm:animLvl val="lvl"/>
          <dgm:resizeHandles val="exact"/>
        </dgm:presLayoutVars>
      </dgm:prSet>
      <dgm:spPr/>
    </dgm:pt>
    <dgm:pt modelId="{873210FE-C087-40EE-AA87-FB44707F51AE}" type="pres">
      <dgm:prSet presAssocID="{C9333CE8-3098-411E-85AB-E4195965B187}" presName="boxAndChildren" presStyleCnt="0"/>
      <dgm:spPr/>
    </dgm:pt>
    <dgm:pt modelId="{BD32E83A-968C-4173-9ED5-2B8083A2C2C1}" type="pres">
      <dgm:prSet presAssocID="{C9333CE8-3098-411E-85AB-E4195965B187}" presName="parentTextBox" presStyleLbl="node1" presStyleIdx="0" presStyleCnt="3"/>
      <dgm:spPr/>
    </dgm:pt>
    <dgm:pt modelId="{C9EF1462-79ED-435F-9B37-8E4DBE544081}" type="pres">
      <dgm:prSet presAssocID="{F80D80AD-156C-48FE-8A27-F76A16225183}" presName="sp" presStyleCnt="0"/>
      <dgm:spPr/>
    </dgm:pt>
    <dgm:pt modelId="{A97F55A1-0685-49D8-BE94-F49CD9A03400}" type="pres">
      <dgm:prSet presAssocID="{8126DF88-E4BF-47AA-8083-DC5D080A6F94}" presName="arrowAndChildren" presStyleCnt="0"/>
      <dgm:spPr/>
    </dgm:pt>
    <dgm:pt modelId="{DF39D76C-2EE7-4CDF-9F3F-E96E4BA3F8AF}" type="pres">
      <dgm:prSet presAssocID="{8126DF88-E4BF-47AA-8083-DC5D080A6F94}" presName="parentTextArrow" presStyleLbl="node1" presStyleIdx="1" presStyleCnt="3"/>
      <dgm:spPr/>
    </dgm:pt>
    <dgm:pt modelId="{95CFDBC7-3C8C-4447-BA2F-D6EB9D98BBA2}" type="pres">
      <dgm:prSet presAssocID="{B9F06AAA-E2FA-4531-88D9-46BB140F61A9}" presName="sp" presStyleCnt="0"/>
      <dgm:spPr/>
    </dgm:pt>
    <dgm:pt modelId="{E54E17FB-EB69-4544-B9FF-4AE7EE85E874}" type="pres">
      <dgm:prSet presAssocID="{D16F7422-F68C-489F-9B7B-F2568736746D}" presName="arrowAndChildren" presStyleCnt="0"/>
      <dgm:spPr/>
    </dgm:pt>
    <dgm:pt modelId="{112E4173-1BDA-4917-8E1D-C5A021C1A522}" type="pres">
      <dgm:prSet presAssocID="{D16F7422-F68C-489F-9B7B-F2568736746D}" presName="parentTextArrow" presStyleLbl="node1" presStyleIdx="2" presStyleCnt="3"/>
      <dgm:spPr/>
    </dgm:pt>
  </dgm:ptLst>
  <dgm:cxnLst>
    <dgm:cxn modelId="{7E867415-5383-40FE-9D31-A3883CE4A893}" srcId="{4A9107BE-DE76-4AFB-BF18-E15057A2652C}" destId="{D16F7422-F68C-489F-9B7B-F2568736746D}" srcOrd="0" destOrd="0" parTransId="{F86C91BC-F188-4203-AB61-8E3914BA1316}" sibTransId="{B9F06AAA-E2FA-4531-88D9-46BB140F61A9}"/>
    <dgm:cxn modelId="{83C6D835-EA88-4C7D-B9B1-9C8C9343A49F}" srcId="{4A9107BE-DE76-4AFB-BF18-E15057A2652C}" destId="{C9333CE8-3098-411E-85AB-E4195965B187}" srcOrd="2" destOrd="0" parTransId="{24F320A9-F4F4-437D-9137-F4A981A2CE7F}" sibTransId="{57EC05AF-4282-491B-8E6D-E6530FBDEAD4}"/>
    <dgm:cxn modelId="{19A0793B-9C12-4F56-851B-3E51CE09F100}" type="presOf" srcId="{D16F7422-F68C-489F-9B7B-F2568736746D}" destId="{112E4173-1BDA-4917-8E1D-C5A021C1A522}" srcOrd="0" destOrd="0" presId="urn:microsoft.com/office/officeart/2005/8/layout/process4"/>
    <dgm:cxn modelId="{A271F94A-3890-40A9-914D-D9EB70273E9A}" type="presOf" srcId="{8126DF88-E4BF-47AA-8083-DC5D080A6F94}" destId="{DF39D76C-2EE7-4CDF-9F3F-E96E4BA3F8AF}" srcOrd="0" destOrd="0" presId="urn:microsoft.com/office/officeart/2005/8/layout/process4"/>
    <dgm:cxn modelId="{31FE8E54-FF0E-4469-AB5F-C9795C724284}" type="presOf" srcId="{C9333CE8-3098-411E-85AB-E4195965B187}" destId="{BD32E83A-968C-4173-9ED5-2B8083A2C2C1}" srcOrd="0" destOrd="0" presId="urn:microsoft.com/office/officeart/2005/8/layout/process4"/>
    <dgm:cxn modelId="{75F62F89-FD4D-4218-8269-0D2D889232BF}" type="presOf" srcId="{4A9107BE-DE76-4AFB-BF18-E15057A2652C}" destId="{0CC86487-B445-48AC-A521-B4221F79288B}" srcOrd="0" destOrd="0" presId="urn:microsoft.com/office/officeart/2005/8/layout/process4"/>
    <dgm:cxn modelId="{CD5938E6-F176-4BC8-8277-B0EBAA08E514}" srcId="{4A9107BE-DE76-4AFB-BF18-E15057A2652C}" destId="{8126DF88-E4BF-47AA-8083-DC5D080A6F94}" srcOrd="1" destOrd="0" parTransId="{A8F58C17-996A-4A71-97C8-E5F37111365F}" sibTransId="{F80D80AD-156C-48FE-8A27-F76A16225183}"/>
    <dgm:cxn modelId="{09082449-578B-4C4A-9D32-3972A4B7CF38}" type="presParOf" srcId="{0CC86487-B445-48AC-A521-B4221F79288B}" destId="{873210FE-C087-40EE-AA87-FB44707F51AE}" srcOrd="0" destOrd="0" presId="urn:microsoft.com/office/officeart/2005/8/layout/process4"/>
    <dgm:cxn modelId="{B2BAB15B-03E2-46A3-A60E-5A3916CDFEE6}" type="presParOf" srcId="{873210FE-C087-40EE-AA87-FB44707F51AE}" destId="{BD32E83A-968C-4173-9ED5-2B8083A2C2C1}" srcOrd="0" destOrd="0" presId="urn:microsoft.com/office/officeart/2005/8/layout/process4"/>
    <dgm:cxn modelId="{79A92327-5F1B-4C38-83A5-7E510B557E1D}" type="presParOf" srcId="{0CC86487-B445-48AC-A521-B4221F79288B}" destId="{C9EF1462-79ED-435F-9B37-8E4DBE544081}" srcOrd="1" destOrd="0" presId="urn:microsoft.com/office/officeart/2005/8/layout/process4"/>
    <dgm:cxn modelId="{6203AC97-DC84-414F-9C3C-A6B075190F15}" type="presParOf" srcId="{0CC86487-B445-48AC-A521-B4221F79288B}" destId="{A97F55A1-0685-49D8-BE94-F49CD9A03400}" srcOrd="2" destOrd="0" presId="urn:microsoft.com/office/officeart/2005/8/layout/process4"/>
    <dgm:cxn modelId="{55A5EB4A-EE96-4D53-B733-A9409B580ED6}" type="presParOf" srcId="{A97F55A1-0685-49D8-BE94-F49CD9A03400}" destId="{DF39D76C-2EE7-4CDF-9F3F-E96E4BA3F8AF}" srcOrd="0" destOrd="0" presId="urn:microsoft.com/office/officeart/2005/8/layout/process4"/>
    <dgm:cxn modelId="{809EA455-8DA3-4C8D-8990-39AC6F96DFFC}" type="presParOf" srcId="{0CC86487-B445-48AC-A521-B4221F79288B}" destId="{95CFDBC7-3C8C-4447-BA2F-D6EB9D98BBA2}" srcOrd="3" destOrd="0" presId="urn:microsoft.com/office/officeart/2005/8/layout/process4"/>
    <dgm:cxn modelId="{95EEFE27-FC06-4973-A058-3C5621472547}" type="presParOf" srcId="{0CC86487-B445-48AC-A521-B4221F79288B}" destId="{E54E17FB-EB69-4544-B9FF-4AE7EE85E874}" srcOrd="4" destOrd="0" presId="urn:microsoft.com/office/officeart/2005/8/layout/process4"/>
    <dgm:cxn modelId="{CC7B496D-77C6-40A3-B054-2F5DCC2089F6}" type="presParOf" srcId="{E54E17FB-EB69-4544-B9FF-4AE7EE85E874}" destId="{112E4173-1BDA-4917-8E1D-C5A021C1A52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CA8BFCD-C9FE-4A9B-AD0E-448A3C07C364}" type="doc">
      <dgm:prSet loTypeId="urn:microsoft.com/office/officeart/2005/8/layout/process4" loCatId="process" qsTypeId="urn:microsoft.com/office/officeart/2005/8/quickstyle/simple1#18" qsCatId="simple" csTypeId="urn:microsoft.com/office/officeart/2005/8/colors/colorful1#6" csCatId="colorful"/>
      <dgm:spPr/>
      <dgm:t>
        <a:bodyPr/>
        <a:lstStyle/>
        <a:p>
          <a:endParaRPr lang="en-US"/>
        </a:p>
      </dgm:t>
    </dgm:pt>
    <dgm:pt modelId="{76E8DC45-FDFA-468D-B720-AF02F1AC31F2}">
      <dgm:prSet custT="1"/>
      <dgm:spPr/>
      <dgm:t>
        <a:bodyPr/>
        <a:lstStyle/>
        <a:p>
          <a:r>
            <a:rPr lang="en-GB" sz="1600" dirty="0"/>
            <a:t>It is of considerable value in helping determine how to deploy resources, allows informed judgements to be made about which crimes are linked and can contribute significantly to the task of narrowing down a list of suspects.</a:t>
          </a:r>
          <a:endParaRPr lang="en-US" sz="1600" dirty="0"/>
        </a:p>
      </dgm:t>
    </dgm:pt>
    <dgm:pt modelId="{BABC377D-AE27-452E-BED4-4A5BDBD6F025}" type="parTrans" cxnId="{51C964A5-DB1E-4954-974E-2D470B62E6BA}">
      <dgm:prSet/>
      <dgm:spPr/>
      <dgm:t>
        <a:bodyPr/>
        <a:lstStyle/>
        <a:p>
          <a:endParaRPr lang="en-US"/>
        </a:p>
      </dgm:t>
    </dgm:pt>
    <dgm:pt modelId="{03C4769C-59F2-4DC5-B266-755A37EFFFFA}" type="sibTrans" cxnId="{51C964A5-DB1E-4954-974E-2D470B62E6BA}">
      <dgm:prSet/>
      <dgm:spPr/>
      <dgm:t>
        <a:bodyPr/>
        <a:lstStyle/>
        <a:p>
          <a:endParaRPr lang="en-US"/>
        </a:p>
      </dgm:t>
    </dgm:pt>
    <dgm:pt modelId="{B14D73AB-4953-42A4-A2D4-F983B19AA2D6}">
      <dgm:prSet custT="1"/>
      <dgm:spPr/>
      <dgm:t>
        <a:bodyPr/>
        <a:lstStyle/>
        <a:p>
          <a:r>
            <a:rPr lang="en-GB" sz="1800" dirty="0"/>
            <a:t>It is also based on well-established psychological principles and conducted in a scientific manner: hypotheses are developed which can be tested against evidence and modified or rejected as the evidence dictates.</a:t>
          </a:r>
          <a:endParaRPr lang="en-US" sz="1800" dirty="0"/>
        </a:p>
      </dgm:t>
    </dgm:pt>
    <dgm:pt modelId="{0DB5930A-B9AB-4D5C-94EF-E1F74621B10A}" type="parTrans" cxnId="{9951C54B-B7CA-4707-81BA-C50F49D6120A}">
      <dgm:prSet/>
      <dgm:spPr/>
      <dgm:t>
        <a:bodyPr/>
        <a:lstStyle/>
        <a:p>
          <a:endParaRPr lang="en-US"/>
        </a:p>
      </dgm:t>
    </dgm:pt>
    <dgm:pt modelId="{224FF280-A417-4050-AEC1-8EB2050BF2B1}" type="sibTrans" cxnId="{9951C54B-B7CA-4707-81BA-C50F49D6120A}">
      <dgm:prSet/>
      <dgm:spPr/>
      <dgm:t>
        <a:bodyPr/>
        <a:lstStyle/>
        <a:p>
          <a:endParaRPr lang="en-US"/>
        </a:p>
      </dgm:t>
    </dgm:pt>
    <dgm:pt modelId="{8ECF0F5A-BEFB-4C1D-9485-41525301A210}">
      <dgm:prSet custT="1"/>
      <dgm:spPr/>
      <dgm:t>
        <a:bodyPr/>
        <a:lstStyle/>
        <a:p>
          <a:r>
            <a:rPr lang="en-GB" sz="1800" dirty="0"/>
            <a:t>However, In order to work, it requires accurate data on the offences that have been committed in an area.</a:t>
          </a:r>
          <a:endParaRPr lang="en-US" sz="1800" dirty="0"/>
        </a:p>
      </dgm:t>
    </dgm:pt>
    <dgm:pt modelId="{CF80020F-B463-42C9-9D94-AE1E99B1DB75}" type="parTrans" cxnId="{CC2A251D-C6F9-4F01-8C24-E5C70DCC7856}">
      <dgm:prSet/>
      <dgm:spPr/>
      <dgm:t>
        <a:bodyPr/>
        <a:lstStyle/>
        <a:p>
          <a:endParaRPr lang="en-US"/>
        </a:p>
      </dgm:t>
    </dgm:pt>
    <dgm:pt modelId="{E865D8F3-B93F-4156-AC9B-8F7DBAD9F3CB}" type="sibTrans" cxnId="{CC2A251D-C6F9-4F01-8C24-E5C70DCC7856}">
      <dgm:prSet/>
      <dgm:spPr/>
      <dgm:t>
        <a:bodyPr/>
        <a:lstStyle/>
        <a:p>
          <a:endParaRPr lang="en-US"/>
        </a:p>
      </dgm:t>
    </dgm:pt>
    <dgm:pt modelId="{476E5232-DFF5-433B-8E59-0B08F7E3C4F4}">
      <dgm:prSet custT="1"/>
      <dgm:spPr/>
      <dgm:t>
        <a:bodyPr/>
        <a:lstStyle/>
        <a:p>
          <a:r>
            <a:rPr lang="en-GB" sz="1800" dirty="0"/>
            <a:t>Additional problems can arise from inconsistencies in how the locations of crimes may be recorded by the police. </a:t>
          </a:r>
          <a:endParaRPr lang="en-US" sz="1800" dirty="0"/>
        </a:p>
      </dgm:t>
    </dgm:pt>
    <dgm:pt modelId="{7C77F869-0166-455E-91C2-4C12FBD292FC}" type="parTrans" cxnId="{8A894141-B7EB-400F-9AAF-E7B835170513}">
      <dgm:prSet/>
      <dgm:spPr/>
      <dgm:t>
        <a:bodyPr/>
        <a:lstStyle/>
        <a:p>
          <a:endParaRPr lang="en-US"/>
        </a:p>
      </dgm:t>
    </dgm:pt>
    <dgm:pt modelId="{6C8BB2D4-F91D-4569-BCC6-414412385E4F}" type="sibTrans" cxnId="{8A894141-B7EB-400F-9AAF-E7B835170513}">
      <dgm:prSet/>
      <dgm:spPr/>
      <dgm:t>
        <a:bodyPr/>
        <a:lstStyle/>
        <a:p>
          <a:endParaRPr lang="en-US"/>
        </a:p>
      </dgm:t>
    </dgm:pt>
    <dgm:pt modelId="{4DC3102D-DD04-4AD0-B6BB-9067A0C0927B}">
      <dgm:prSet custT="1"/>
      <dgm:spPr/>
      <dgm:t>
        <a:bodyPr/>
        <a:lstStyle/>
        <a:p>
          <a:r>
            <a:rPr lang="en-GB" sz="1800" dirty="0"/>
            <a:t>There are also problems that arise from the vast amount of data that the police might have available – it can be difficult to know what to leave out when attempting to construct a crime map.</a:t>
          </a:r>
          <a:endParaRPr lang="en-US" sz="1800" dirty="0"/>
        </a:p>
      </dgm:t>
    </dgm:pt>
    <dgm:pt modelId="{677C8313-F117-4A13-A79C-37AE5604643F}" type="parTrans" cxnId="{463B4E4C-D229-4619-816C-944981D1E951}">
      <dgm:prSet/>
      <dgm:spPr/>
      <dgm:t>
        <a:bodyPr/>
        <a:lstStyle/>
        <a:p>
          <a:endParaRPr lang="en-US"/>
        </a:p>
      </dgm:t>
    </dgm:pt>
    <dgm:pt modelId="{356F2B70-3D09-4140-94F0-F3E2BD6DCC6E}" type="sibTrans" cxnId="{463B4E4C-D229-4619-816C-944981D1E951}">
      <dgm:prSet/>
      <dgm:spPr/>
      <dgm:t>
        <a:bodyPr/>
        <a:lstStyle/>
        <a:p>
          <a:endParaRPr lang="en-US"/>
        </a:p>
      </dgm:t>
    </dgm:pt>
    <dgm:pt modelId="{6DF52543-9DE7-4B3A-B097-4B84216F6F68}" type="pres">
      <dgm:prSet presAssocID="{ACA8BFCD-C9FE-4A9B-AD0E-448A3C07C364}" presName="Name0" presStyleCnt="0">
        <dgm:presLayoutVars>
          <dgm:dir/>
          <dgm:animLvl val="lvl"/>
          <dgm:resizeHandles val="exact"/>
        </dgm:presLayoutVars>
      </dgm:prSet>
      <dgm:spPr/>
    </dgm:pt>
    <dgm:pt modelId="{A9906C1C-8C24-4063-B632-90DFBC47D3CB}" type="pres">
      <dgm:prSet presAssocID="{4DC3102D-DD04-4AD0-B6BB-9067A0C0927B}" presName="boxAndChildren" presStyleCnt="0"/>
      <dgm:spPr/>
    </dgm:pt>
    <dgm:pt modelId="{E2925F7E-EC6D-4287-8254-68520E1E176B}" type="pres">
      <dgm:prSet presAssocID="{4DC3102D-DD04-4AD0-B6BB-9067A0C0927B}" presName="parentTextBox" presStyleLbl="node1" presStyleIdx="0" presStyleCnt="5"/>
      <dgm:spPr/>
    </dgm:pt>
    <dgm:pt modelId="{C81640FC-860D-4FE2-9183-75449EB9F340}" type="pres">
      <dgm:prSet presAssocID="{6C8BB2D4-F91D-4569-BCC6-414412385E4F}" presName="sp" presStyleCnt="0"/>
      <dgm:spPr/>
    </dgm:pt>
    <dgm:pt modelId="{C7604A83-9F66-4E2A-845D-0B9AA03D7F70}" type="pres">
      <dgm:prSet presAssocID="{476E5232-DFF5-433B-8E59-0B08F7E3C4F4}" presName="arrowAndChildren" presStyleCnt="0"/>
      <dgm:spPr/>
    </dgm:pt>
    <dgm:pt modelId="{60AFEFB1-B1C6-441A-A33A-57972F8AAFCE}" type="pres">
      <dgm:prSet presAssocID="{476E5232-DFF5-433B-8E59-0B08F7E3C4F4}" presName="parentTextArrow" presStyleLbl="node1" presStyleIdx="1" presStyleCnt="5"/>
      <dgm:spPr/>
    </dgm:pt>
    <dgm:pt modelId="{F2EA8CE3-08C5-45DC-AFAC-AF6847F8F233}" type="pres">
      <dgm:prSet presAssocID="{E865D8F3-B93F-4156-AC9B-8F7DBAD9F3CB}" presName="sp" presStyleCnt="0"/>
      <dgm:spPr/>
    </dgm:pt>
    <dgm:pt modelId="{38F7D463-739F-4560-A081-C8A53444BDD6}" type="pres">
      <dgm:prSet presAssocID="{8ECF0F5A-BEFB-4C1D-9485-41525301A210}" presName="arrowAndChildren" presStyleCnt="0"/>
      <dgm:spPr/>
    </dgm:pt>
    <dgm:pt modelId="{482D6530-7488-4942-B3B2-635474A328CD}" type="pres">
      <dgm:prSet presAssocID="{8ECF0F5A-BEFB-4C1D-9485-41525301A210}" presName="parentTextArrow" presStyleLbl="node1" presStyleIdx="2" presStyleCnt="5"/>
      <dgm:spPr/>
    </dgm:pt>
    <dgm:pt modelId="{D4EB9CBE-17E9-423B-9869-17E662411881}" type="pres">
      <dgm:prSet presAssocID="{224FF280-A417-4050-AEC1-8EB2050BF2B1}" presName="sp" presStyleCnt="0"/>
      <dgm:spPr/>
    </dgm:pt>
    <dgm:pt modelId="{CE193DED-5AF9-43C5-8302-3C69887D86E5}" type="pres">
      <dgm:prSet presAssocID="{B14D73AB-4953-42A4-A2D4-F983B19AA2D6}" presName="arrowAndChildren" presStyleCnt="0"/>
      <dgm:spPr/>
    </dgm:pt>
    <dgm:pt modelId="{17C355DC-0A4D-4C00-8F19-8E824053E4E2}" type="pres">
      <dgm:prSet presAssocID="{B14D73AB-4953-42A4-A2D4-F983B19AA2D6}" presName="parentTextArrow" presStyleLbl="node1" presStyleIdx="3" presStyleCnt="5"/>
      <dgm:spPr/>
    </dgm:pt>
    <dgm:pt modelId="{75F135FD-16AC-48E3-B62F-C162612F3BBB}" type="pres">
      <dgm:prSet presAssocID="{03C4769C-59F2-4DC5-B266-755A37EFFFFA}" presName="sp" presStyleCnt="0"/>
      <dgm:spPr/>
    </dgm:pt>
    <dgm:pt modelId="{22A2680F-5030-4AB5-9EF4-3056E4799D00}" type="pres">
      <dgm:prSet presAssocID="{76E8DC45-FDFA-468D-B720-AF02F1AC31F2}" presName="arrowAndChildren" presStyleCnt="0"/>
      <dgm:spPr/>
    </dgm:pt>
    <dgm:pt modelId="{934172F5-BFBA-4FF2-B0DB-B163BA95FA49}" type="pres">
      <dgm:prSet presAssocID="{76E8DC45-FDFA-468D-B720-AF02F1AC31F2}" presName="parentTextArrow" presStyleLbl="node1" presStyleIdx="4" presStyleCnt="5"/>
      <dgm:spPr/>
    </dgm:pt>
  </dgm:ptLst>
  <dgm:cxnLst>
    <dgm:cxn modelId="{CC2A251D-C6F9-4F01-8C24-E5C70DCC7856}" srcId="{ACA8BFCD-C9FE-4A9B-AD0E-448A3C07C364}" destId="{8ECF0F5A-BEFB-4C1D-9485-41525301A210}" srcOrd="2" destOrd="0" parTransId="{CF80020F-B463-42C9-9D94-AE1E99B1DB75}" sibTransId="{E865D8F3-B93F-4156-AC9B-8F7DBAD9F3CB}"/>
    <dgm:cxn modelId="{8A894141-B7EB-400F-9AAF-E7B835170513}" srcId="{ACA8BFCD-C9FE-4A9B-AD0E-448A3C07C364}" destId="{476E5232-DFF5-433B-8E59-0B08F7E3C4F4}" srcOrd="3" destOrd="0" parTransId="{7C77F869-0166-455E-91C2-4C12FBD292FC}" sibTransId="{6C8BB2D4-F91D-4569-BCC6-414412385E4F}"/>
    <dgm:cxn modelId="{9951C54B-B7CA-4707-81BA-C50F49D6120A}" srcId="{ACA8BFCD-C9FE-4A9B-AD0E-448A3C07C364}" destId="{B14D73AB-4953-42A4-A2D4-F983B19AA2D6}" srcOrd="1" destOrd="0" parTransId="{0DB5930A-B9AB-4D5C-94EF-E1F74621B10A}" sibTransId="{224FF280-A417-4050-AEC1-8EB2050BF2B1}"/>
    <dgm:cxn modelId="{76A25E6C-A6CB-4FD0-8E27-0E67F34CD7C8}" type="presOf" srcId="{8ECF0F5A-BEFB-4C1D-9485-41525301A210}" destId="{482D6530-7488-4942-B3B2-635474A328CD}" srcOrd="0" destOrd="0" presId="urn:microsoft.com/office/officeart/2005/8/layout/process4"/>
    <dgm:cxn modelId="{463B4E4C-D229-4619-816C-944981D1E951}" srcId="{ACA8BFCD-C9FE-4A9B-AD0E-448A3C07C364}" destId="{4DC3102D-DD04-4AD0-B6BB-9067A0C0927B}" srcOrd="4" destOrd="0" parTransId="{677C8313-F117-4A13-A79C-37AE5604643F}" sibTransId="{356F2B70-3D09-4140-94F0-F3E2BD6DCC6E}"/>
    <dgm:cxn modelId="{16649B5A-2B42-4FC9-8C76-BD59931080CA}" type="presOf" srcId="{476E5232-DFF5-433B-8E59-0B08F7E3C4F4}" destId="{60AFEFB1-B1C6-441A-A33A-57972F8AAFCE}" srcOrd="0" destOrd="0" presId="urn:microsoft.com/office/officeart/2005/8/layout/process4"/>
    <dgm:cxn modelId="{A2812990-7CA9-4A92-BB3F-3FF0918DBB9B}" type="presOf" srcId="{ACA8BFCD-C9FE-4A9B-AD0E-448A3C07C364}" destId="{6DF52543-9DE7-4B3A-B097-4B84216F6F68}" srcOrd="0" destOrd="0" presId="urn:microsoft.com/office/officeart/2005/8/layout/process4"/>
    <dgm:cxn modelId="{51C964A5-DB1E-4954-974E-2D470B62E6BA}" srcId="{ACA8BFCD-C9FE-4A9B-AD0E-448A3C07C364}" destId="{76E8DC45-FDFA-468D-B720-AF02F1AC31F2}" srcOrd="0" destOrd="0" parTransId="{BABC377D-AE27-452E-BED4-4A5BDBD6F025}" sibTransId="{03C4769C-59F2-4DC5-B266-755A37EFFFFA}"/>
    <dgm:cxn modelId="{A7C535B7-B016-40BB-8CB5-71EED430AB70}" type="presOf" srcId="{4DC3102D-DD04-4AD0-B6BB-9067A0C0927B}" destId="{E2925F7E-EC6D-4287-8254-68520E1E176B}" srcOrd="0" destOrd="0" presId="urn:microsoft.com/office/officeart/2005/8/layout/process4"/>
    <dgm:cxn modelId="{F78935CA-F76A-4160-A554-8C360A0D2871}" type="presOf" srcId="{B14D73AB-4953-42A4-A2D4-F983B19AA2D6}" destId="{17C355DC-0A4D-4C00-8F19-8E824053E4E2}" srcOrd="0" destOrd="0" presId="urn:microsoft.com/office/officeart/2005/8/layout/process4"/>
    <dgm:cxn modelId="{81C795F8-0294-4969-A79E-720F439F7046}" type="presOf" srcId="{76E8DC45-FDFA-468D-B720-AF02F1AC31F2}" destId="{934172F5-BFBA-4FF2-B0DB-B163BA95FA49}" srcOrd="0" destOrd="0" presId="urn:microsoft.com/office/officeart/2005/8/layout/process4"/>
    <dgm:cxn modelId="{3AA4C994-273A-4C0C-9DBF-52125E80AC2D}" type="presParOf" srcId="{6DF52543-9DE7-4B3A-B097-4B84216F6F68}" destId="{A9906C1C-8C24-4063-B632-90DFBC47D3CB}" srcOrd="0" destOrd="0" presId="urn:microsoft.com/office/officeart/2005/8/layout/process4"/>
    <dgm:cxn modelId="{0407C4AD-5838-4FE0-AFFF-17B0A5B9D7C4}" type="presParOf" srcId="{A9906C1C-8C24-4063-B632-90DFBC47D3CB}" destId="{E2925F7E-EC6D-4287-8254-68520E1E176B}" srcOrd="0" destOrd="0" presId="urn:microsoft.com/office/officeart/2005/8/layout/process4"/>
    <dgm:cxn modelId="{712552E9-DAEB-4FF2-A865-FA4E0A407085}" type="presParOf" srcId="{6DF52543-9DE7-4B3A-B097-4B84216F6F68}" destId="{C81640FC-860D-4FE2-9183-75449EB9F340}" srcOrd="1" destOrd="0" presId="urn:microsoft.com/office/officeart/2005/8/layout/process4"/>
    <dgm:cxn modelId="{BF750DE2-AA36-4193-867A-9385023AF3A9}" type="presParOf" srcId="{6DF52543-9DE7-4B3A-B097-4B84216F6F68}" destId="{C7604A83-9F66-4E2A-845D-0B9AA03D7F70}" srcOrd="2" destOrd="0" presId="urn:microsoft.com/office/officeart/2005/8/layout/process4"/>
    <dgm:cxn modelId="{AF66BAAE-D356-403E-B77E-F29E2E73025B}" type="presParOf" srcId="{C7604A83-9F66-4E2A-845D-0B9AA03D7F70}" destId="{60AFEFB1-B1C6-441A-A33A-57972F8AAFCE}" srcOrd="0" destOrd="0" presId="urn:microsoft.com/office/officeart/2005/8/layout/process4"/>
    <dgm:cxn modelId="{EEDBF744-C63B-4607-81EE-1F3BD0B24293}" type="presParOf" srcId="{6DF52543-9DE7-4B3A-B097-4B84216F6F68}" destId="{F2EA8CE3-08C5-45DC-AFAC-AF6847F8F233}" srcOrd="3" destOrd="0" presId="urn:microsoft.com/office/officeart/2005/8/layout/process4"/>
    <dgm:cxn modelId="{71563781-9A22-4725-9940-9A0DD2DCA300}" type="presParOf" srcId="{6DF52543-9DE7-4B3A-B097-4B84216F6F68}" destId="{38F7D463-739F-4560-A081-C8A53444BDD6}" srcOrd="4" destOrd="0" presId="urn:microsoft.com/office/officeart/2005/8/layout/process4"/>
    <dgm:cxn modelId="{82BED2F6-78EA-4FC9-B2C8-DF0E08269652}" type="presParOf" srcId="{38F7D463-739F-4560-A081-C8A53444BDD6}" destId="{482D6530-7488-4942-B3B2-635474A328CD}" srcOrd="0" destOrd="0" presId="urn:microsoft.com/office/officeart/2005/8/layout/process4"/>
    <dgm:cxn modelId="{2723CBAC-F9E5-40D0-942F-35E0AA76556A}" type="presParOf" srcId="{6DF52543-9DE7-4B3A-B097-4B84216F6F68}" destId="{D4EB9CBE-17E9-423B-9869-17E662411881}" srcOrd="5" destOrd="0" presId="urn:microsoft.com/office/officeart/2005/8/layout/process4"/>
    <dgm:cxn modelId="{62BE1124-2CAB-445C-80DA-5A2A371371F8}" type="presParOf" srcId="{6DF52543-9DE7-4B3A-B097-4B84216F6F68}" destId="{CE193DED-5AF9-43C5-8302-3C69887D86E5}" srcOrd="6" destOrd="0" presId="urn:microsoft.com/office/officeart/2005/8/layout/process4"/>
    <dgm:cxn modelId="{A212ECAB-861F-47D5-B5DB-BD73C279DFE7}" type="presParOf" srcId="{CE193DED-5AF9-43C5-8302-3C69887D86E5}" destId="{17C355DC-0A4D-4C00-8F19-8E824053E4E2}" srcOrd="0" destOrd="0" presId="urn:microsoft.com/office/officeart/2005/8/layout/process4"/>
    <dgm:cxn modelId="{5EDCC01A-FECA-42AF-B800-8397CA60A69A}" type="presParOf" srcId="{6DF52543-9DE7-4B3A-B097-4B84216F6F68}" destId="{75F135FD-16AC-48E3-B62F-C162612F3BBB}" srcOrd="7" destOrd="0" presId="urn:microsoft.com/office/officeart/2005/8/layout/process4"/>
    <dgm:cxn modelId="{FBC610F2-2E4E-46F7-B925-8B5A89F622A9}" type="presParOf" srcId="{6DF52543-9DE7-4B3A-B097-4B84216F6F68}" destId="{22A2680F-5030-4AB5-9EF4-3056E4799D00}" srcOrd="8" destOrd="0" presId="urn:microsoft.com/office/officeart/2005/8/layout/process4"/>
    <dgm:cxn modelId="{BF07C86B-AB9B-47E5-B8A7-3EF5295B5893}" type="presParOf" srcId="{22A2680F-5030-4AB5-9EF4-3056E4799D00}" destId="{934172F5-BFBA-4FF2-B0DB-B163BA95FA4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F0E9CB1-4C52-43FC-9219-2F17D17B9B78}" type="doc">
      <dgm:prSet loTypeId="urn:microsoft.com/office/officeart/2005/8/layout/matrix3" loCatId="matrix" qsTypeId="urn:microsoft.com/office/officeart/2005/8/quickstyle/simple1#19" qsCatId="simple" csTypeId="urn:microsoft.com/office/officeart/2005/8/colors/colorful1#7" csCatId="colorful" phldr="1"/>
      <dgm:spPr/>
      <dgm:t>
        <a:bodyPr/>
        <a:lstStyle/>
        <a:p>
          <a:endParaRPr lang="en-US"/>
        </a:p>
      </dgm:t>
    </dgm:pt>
    <dgm:pt modelId="{43521A11-1B75-4478-BA97-CDA00F386BD9}">
      <dgm:prSet custT="1"/>
      <dgm:spPr/>
      <dgm:t>
        <a:bodyPr/>
        <a:lstStyle/>
        <a:p>
          <a:r>
            <a:rPr lang="en-GB" sz="1800" dirty="0"/>
            <a:t>Rossmo`s system `Rigel` was used to investigate 1,426 crimes.</a:t>
          </a:r>
          <a:endParaRPr lang="en-US" sz="1800" dirty="0"/>
        </a:p>
      </dgm:t>
    </dgm:pt>
    <dgm:pt modelId="{439487AC-42A4-429E-AB4E-91749207B757}" type="parTrans" cxnId="{E9EACD27-F4C2-4BF4-8E0D-23E18984C5DC}">
      <dgm:prSet/>
      <dgm:spPr/>
      <dgm:t>
        <a:bodyPr/>
        <a:lstStyle/>
        <a:p>
          <a:endParaRPr lang="en-US"/>
        </a:p>
      </dgm:t>
    </dgm:pt>
    <dgm:pt modelId="{1CD0CFF6-ACBC-4453-8158-8EE95D85FB00}" type="sibTrans" cxnId="{E9EACD27-F4C2-4BF4-8E0D-23E18984C5DC}">
      <dgm:prSet/>
      <dgm:spPr/>
      <dgm:t>
        <a:bodyPr/>
        <a:lstStyle/>
        <a:p>
          <a:endParaRPr lang="en-US"/>
        </a:p>
      </dgm:t>
    </dgm:pt>
    <dgm:pt modelId="{946FE62E-EED1-4385-A78E-05179F516BA8}">
      <dgm:prSet custT="1"/>
      <dgm:spPr/>
      <dgm:t>
        <a:bodyPr/>
        <a:lstStyle/>
        <a:p>
          <a:r>
            <a:rPr lang="en-GB" sz="1800" dirty="0"/>
            <a:t>On average the profiler correctly identified the offenders residence  within the central 5% of the offence area.</a:t>
          </a:r>
          <a:endParaRPr lang="en-US" sz="1800" dirty="0"/>
        </a:p>
      </dgm:t>
    </dgm:pt>
    <dgm:pt modelId="{7B26855C-54F7-4C36-B239-9B30B3BC98F3}" type="parTrans" cxnId="{23B5D2D9-2D6A-4A40-9293-C6EDEA6CB05A}">
      <dgm:prSet/>
      <dgm:spPr/>
      <dgm:t>
        <a:bodyPr/>
        <a:lstStyle/>
        <a:p>
          <a:endParaRPr lang="en-US"/>
        </a:p>
      </dgm:t>
    </dgm:pt>
    <dgm:pt modelId="{5CDD0F62-C3A9-443B-A5AD-BA708FD102BC}" type="sibTrans" cxnId="{23B5D2D9-2D6A-4A40-9293-C6EDEA6CB05A}">
      <dgm:prSet/>
      <dgm:spPr/>
      <dgm:t>
        <a:bodyPr/>
        <a:lstStyle/>
        <a:p>
          <a:endParaRPr lang="en-US"/>
        </a:p>
      </dgm:t>
    </dgm:pt>
    <dgm:pt modelId="{166232BF-0A76-4AE2-AD0C-D280BD87BFE0}">
      <dgm:prSet custT="1"/>
      <dgm:spPr/>
      <dgm:t>
        <a:bodyPr/>
        <a:lstStyle/>
        <a:p>
          <a:r>
            <a:rPr lang="en-GB" sz="2000" dirty="0"/>
            <a:t>It was most effective for arson, varying for other crimes.</a:t>
          </a:r>
          <a:endParaRPr lang="en-US" sz="2000" dirty="0"/>
        </a:p>
      </dgm:t>
    </dgm:pt>
    <dgm:pt modelId="{16FB9894-61CC-4252-806B-D263CFBD0C2D}" type="parTrans" cxnId="{93201188-4B7E-41A6-821E-F34945AC2ECD}">
      <dgm:prSet/>
      <dgm:spPr/>
      <dgm:t>
        <a:bodyPr/>
        <a:lstStyle/>
        <a:p>
          <a:endParaRPr lang="en-US"/>
        </a:p>
      </dgm:t>
    </dgm:pt>
    <dgm:pt modelId="{379E07E9-09C5-4615-890B-A83C7FA95970}" type="sibTrans" cxnId="{93201188-4B7E-41A6-821E-F34945AC2ECD}">
      <dgm:prSet/>
      <dgm:spPr/>
      <dgm:t>
        <a:bodyPr/>
        <a:lstStyle/>
        <a:p>
          <a:endParaRPr lang="en-US"/>
        </a:p>
      </dgm:t>
    </dgm:pt>
    <dgm:pt modelId="{7151523F-05B1-4F6D-8309-F9A9847F94B5}">
      <dgm:prSet custT="1"/>
      <dgm:spPr/>
      <dgm:t>
        <a:bodyPr/>
        <a:lstStyle/>
        <a:p>
          <a:r>
            <a:rPr lang="en-GB" sz="1800" dirty="0"/>
            <a:t>In particular,  a disturbing scenario arose in relation to the influential profiler Paul Britton and the murder of Rachel Nickell.</a:t>
          </a:r>
          <a:endParaRPr lang="en-US" sz="1800" dirty="0"/>
        </a:p>
      </dgm:t>
    </dgm:pt>
    <dgm:pt modelId="{B092CEB1-4B40-4B93-9EEE-3286239F3D4F}" type="parTrans" cxnId="{6B01D43C-226F-4921-B719-D8B5900A5B65}">
      <dgm:prSet/>
      <dgm:spPr/>
      <dgm:t>
        <a:bodyPr/>
        <a:lstStyle/>
        <a:p>
          <a:endParaRPr lang="en-US"/>
        </a:p>
      </dgm:t>
    </dgm:pt>
    <dgm:pt modelId="{392C0AF7-74BA-47AD-A23F-F5BAC8420969}" type="sibTrans" cxnId="{6B01D43C-226F-4921-B719-D8B5900A5B65}">
      <dgm:prSet/>
      <dgm:spPr/>
      <dgm:t>
        <a:bodyPr/>
        <a:lstStyle/>
        <a:p>
          <a:endParaRPr lang="en-US"/>
        </a:p>
      </dgm:t>
    </dgm:pt>
    <dgm:pt modelId="{F434AE0C-A073-4FF6-8CAD-6C9EEA972919}" type="pres">
      <dgm:prSet presAssocID="{EF0E9CB1-4C52-43FC-9219-2F17D17B9B78}" presName="matrix" presStyleCnt="0">
        <dgm:presLayoutVars>
          <dgm:chMax val="1"/>
          <dgm:dir/>
          <dgm:resizeHandles val="exact"/>
        </dgm:presLayoutVars>
      </dgm:prSet>
      <dgm:spPr/>
    </dgm:pt>
    <dgm:pt modelId="{8D88B32C-69C4-4E19-9689-EA3E681B575D}" type="pres">
      <dgm:prSet presAssocID="{EF0E9CB1-4C52-43FC-9219-2F17D17B9B78}" presName="diamond" presStyleLbl="bgShp" presStyleIdx="0" presStyleCnt="1"/>
      <dgm:spPr/>
    </dgm:pt>
    <dgm:pt modelId="{22704707-0CA3-4730-B6E3-3D8609CF4B07}" type="pres">
      <dgm:prSet presAssocID="{EF0E9CB1-4C52-43FC-9219-2F17D17B9B78}" presName="quad1" presStyleLbl="node1" presStyleIdx="0" presStyleCnt="4">
        <dgm:presLayoutVars>
          <dgm:chMax val="0"/>
          <dgm:chPref val="0"/>
          <dgm:bulletEnabled val="1"/>
        </dgm:presLayoutVars>
      </dgm:prSet>
      <dgm:spPr/>
    </dgm:pt>
    <dgm:pt modelId="{1C8CF0BA-F45B-4A3A-9C2D-1A43C329FE09}" type="pres">
      <dgm:prSet presAssocID="{EF0E9CB1-4C52-43FC-9219-2F17D17B9B78}" presName="quad2" presStyleLbl="node1" presStyleIdx="1" presStyleCnt="4">
        <dgm:presLayoutVars>
          <dgm:chMax val="0"/>
          <dgm:chPref val="0"/>
          <dgm:bulletEnabled val="1"/>
        </dgm:presLayoutVars>
      </dgm:prSet>
      <dgm:spPr/>
    </dgm:pt>
    <dgm:pt modelId="{803BF119-AFAD-4CA9-994C-B8B4DF5DC7CA}" type="pres">
      <dgm:prSet presAssocID="{EF0E9CB1-4C52-43FC-9219-2F17D17B9B78}" presName="quad3" presStyleLbl="node1" presStyleIdx="2" presStyleCnt="4">
        <dgm:presLayoutVars>
          <dgm:chMax val="0"/>
          <dgm:chPref val="0"/>
          <dgm:bulletEnabled val="1"/>
        </dgm:presLayoutVars>
      </dgm:prSet>
      <dgm:spPr/>
    </dgm:pt>
    <dgm:pt modelId="{9F4717FD-EEAC-49CF-821B-C80597FBCAA6}" type="pres">
      <dgm:prSet presAssocID="{EF0E9CB1-4C52-43FC-9219-2F17D17B9B78}" presName="quad4" presStyleLbl="node1" presStyleIdx="3" presStyleCnt="4">
        <dgm:presLayoutVars>
          <dgm:chMax val="0"/>
          <dgm:chPref val="0"/>
          <dgm:bulletEnabled val="1"/>
        </dgm:presLayoutVars>
      </dgm:prSet>
      <dgm:spPr/>
    </dgm:pt>
  </dgm:ptLst>
  <dgm:cxnLst>
    <dgm:cxn modelId="{16528113-9F19-4DC7-BFBB-D3E4F799162B}" type="presOf" srcId="{43521A11-1B75-4478-BA97-CDA00F386BD9}" destId="{22704707-0CA3-4730-B6E3-3D8609CF4B07}" srcOrd="0" destOrd="0" presId="urn:microsoft.com/office/officeart/2005/8/layout/matrix3"/>
    <dgm:cxn modelId="{E9EACD27-F4C2-4BF4-8E0D-23E18984C5DC}" srcId="{EF0E9CB1-4C52-43FC-9219-2F17D17B9B78}" destId="{43521A11-1B75-4478-BA97-CDA00F386BD9}" srcOrd="0" destOrd="0" parTransId="{439487AC-42A4-429E-AB4E-91749207B757}" sibTransId="{1CD0CFF6-ACBC-4453-8158-8EE95D85FB00}"/>
    <dgm:cxn modelId="{6B01D43C-226F-4921-B719-D8B5900A5B65}" srcId="{EF0E9CB1-4C52-43FC-9219-2F17D17B9B78}" destId="{7151523F-05B1-4F6D-8309-F9A9847F94B5}" srcOrd="3" destOrd="0" parTransId="{B092CEB1-4B40-4B93-9EEE-3286239F3D4F}" sibTransId="{392C0AF7-74BA-47AD-A23F-F5BAC8420969}"/>
    <dgm:cxn modelId="{3A85DA5B-64B6-4992-8FAB-C3E7D46B815F}" type="presOf" srcId="{166232BF-0A76-4AE2-AD0C-D280BD87BFE0}" destId="{803BF119-AFAD-4CA9-994C-B8B4DF5DC7CA}" srcOrd="0" destOrd="0" presId="urn:microsoft.com/office/officeart/2005/8/layout/matrix3"/>
    <dgm:cxn modelId="{11CF1460-F259-448A-8C34-98E977A58A98}" type="presOf" srcId="{946FE62E-EED1-4385-A78E-05179F516BA8}" destId="{1C8CF0BA-F45B-4A3A-9C2D-1A43C329FE09}" srcOrd="0" destOrd="0" presId="urn:microsoft.com/office/officeart/2005/8/layout/matrix3"/>
    <dgm:cxn modelId="{B4DD1946-E0D3-4DB1-8BB9-C137061EBB2D}" type="presOf" srcId="{7151523F-05B1-4F6D-8309-F9A9847F94B5}" destId="{9F4717FD-EEAC-49CF-821B-C80597FBCAA6}" srcOrd="0" destOrd="0" presId="urn:microsoft.com/office/officeart/2005/8/layout/matrix3"/>
    <dgm:cxn modelId="{5B1C9056-775C-4182-B879-E53AE2CF0CA0}" type="presOf" srcId="{EF0E9CB1-4C52-43FC-9219-2F17D17B9B78}" destId="{F434AE0C-A073-4FF6-8CAD-6C9EEA972919}" srcOrd="0" destOrd="0" presId="urn:microsoft.com/office/officeart/2005/8/layout/matrix3"/>
    <dgm:cxn modelId="{93201188-4B7E-41A6-821E-F34945AC2ECD}" srcId="{EF0E9CB1-4C52-43FC-9219-2F17D17B9B78}" destId="{166232BF-0A76-4AE2-AD0C-D280BD87BFE0}" srcOrd="2" destOrd="0" parTransId="{16FB9894-61CC-4252-806B-D263CFBD0C2D}" sibTransId="{379E07E9-09C5-4615-890B-A83C7FA95970}"/>
    <dgm:cxn modelId="{23B5D2D9-2D6A-4A40-9293-C6EDEA6CB05A}" srcId="{EF0E9CB1-4C52-43FC-9219-2F17D17B9B78}" destId="{946FE62E-EED1-4385-A78E-05179F516BA8}" srcOrd="1" destOrd="0" parTransId="{7B26855C-54F7-4C36-B239-9B30B3BC98F3}" sibTransId="{5CDD0F62-C3A9-443B-A5AD-BA708FD102BC}"/>
    <dgm:cxn modelId="{4325116B-A551-45D3-A84B-0C29E31914D5}" type="presParOf" srcId="{F434AE0C-A073-4FF6-8CAD-6C9EEA972919}" destId="{8D88B32C-69C4-4E19-9689-EA3E681B575D}" srcOrd="0" destOrd="0" presId="urn:microsoft.com/office/officeart/2005/8/layout/matrix3"/>
    <dgm:cxn modelId="{479EC8B9-18DF-4C9B-A877-6C3700043B0C}" type="presParOf" srcId="{F434AE0C-A073-4FF6-8CAD-6C9EEA972919}" destId="{22704707-0CA3-4730-B6E3-3D8609CF4B07}" srcOrd="1" destOrd="0" presId="urn:microsoft.com/office/officeart/2005/8/layout/matrix3"/>
    <dgm:cxn modelId="{EAFDD47E-A366-4FD3-8080-3B891AB890F3}" type="presParOf" srcId="{F434AE0C-A073-4FF6-8CAD-6C9EEA972919}" destId="{1C8CF0BA-F45B-4A3A-9C2D-1A43C329FE09}" srcOrd="2" destOrd="0" presId="urn:microsoft.com/office/officeart/2005/8/layout/matrix3"/>
    <dgm:cxn modelId="{0D5BB073-FE2B-4E84-B0F3-901D344FE351}" type="presParOf" srcId="{F434AE0C-A073-4FF6-8CAD-6C9EEA972919}" destId="{803BF119-AFAD-4CA9-994C-B8B4DF5DC7CA}" srcOrd="3" destOrd="0" presId="urn:microsoft.com/office/officeart/2005/8/layout/matrix3"/>
    <dgm:cxn modelId="{8079FE6E-A09C-4BC2-BDC8-DD5F09EB17DF}" type="presParOf" srcId="{F434AE0C-A073-4FF6-8CAD-6C9EEA972919}" destId="{9F4717FD-EEAC-49CF-821B-C80597FBCAA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C2641C3-8361-4E81-B43B-22563AFEDE91}" type="doc">
      <dgm:prSet loTypeId="urn:microsoft.com/office/officeart/2005/8/layout/vList2" loCatId="list" qsTypeId="urn:microsoft.com/office/officeart/2005/8/quickstyle/simple1#20" qsCatId="simple" csTypeId="urn:microsoft.com/office/officeart/2005/8/colors/colorful2#7" csCatId="colorful" phldr="1"/>
      <dgm:spPr/>
      <dgm:t>
        <a:bodyPr/>
        <a:lstStyle/>
        <a:p>
          <a:endParaRPr lang="en-US"/>
        </a:p>
      </dgm:t>
    </dgm:pt>
    <dgm:pt modelId="{61893B9C-DB6A-40C7-9A89-07E285FFF54D}">
      <dgm:prSet/>
      <dgm:spPr/>
      <dgm:t>
        <a:bodyPr/>
        <a:lstStyle/>
        <a:p>
          <a:r>
            <a:rPr lang="en-GB"/>
            <a:t>Canter`s approach is best viewed in terms of its empirical basis of consistent analysis of systematic data sets and characteristics of known offenders.</a:t>
          </a:r>
          <a:endParaRPr lang="en-US"/>
        </a:p>
      </dgm:t>
    </dgm:pt>
    <dgm:pt modelId="{8F27E9D2-52D8-4BFA-95CE-1476D675AFBA}" type="parTrans" cxnId="{C0DAC847-63DB-4B42-84C6-1F7682FE136A}">
      <dgm:prSet/>
      <dgm:spPr/>
      <dgm:t>
        <a:bodyPr/>
        <a:lstStyle/>
        <a:p>
          <a:endParaRPr lang="en-US"/>
        </a:p>
      </dgm:t>
    </dgm:pt>
    <dgm:pt modelId="{92906E26-7C1A-4562-B522-6E9BC994F1D1}" type="sibTrans" cxnId="{C0DAC847-63DB-4B42-84C6-1F7682FE136A}">
      <dgm:prSet/>
      <dgm:spPr/>
      <dgm:t>
        <a:bodyPr/>
        <a:lstStyle/>
        <a:p>
          <a:endParaRPr lang="en-US"/>
        </a:p>
      </dgm:t>
    </dgm:pt>
    <dgm:pt modelId="{CCD3BD7E-E153-44D3-81A3-18C2434BC7AF}">
      <dgm:prSet/>
      <dgm:spPr/>
      <dgm:t>
        <a:bodyPr/>
        <a:lstStyle/>
        <a:p>
          <a:r>
            <a:rPr lang="en-GB"/>
            <a:t>Statistical profiling has left behind many of the flaws of FBI style profiling and can be applied to not just serial killers and severe crimes, but other crimes such as arson and fraud.</a:t>
          </a:r>
          <a:endParaRPr lang="en-US"/>
        </a:p>
      </dgm:t>
    </dgm:pt>
    <dgm:pt modelId="{7484DE2E-56D9-43CC-89CD-08B4A554E3ED}" type="parTrans" cxnId="{C9480A70-EFC2-4299-AF91-9BAB2020818D}">
      <dgm:prSet/>
      <dgm:spPr/>
      <dgm:t>
        <a:bodyPr/>
        <a:lstStyle/>
        <a:p>
          <a:endParaRPr lang="en-US"/>
        </a:p>
      </dgm:t>
    </dgm:pt>
    <dgm:pt modelId="{C9C4F192-9FD4-4C88-97DB-B03EE8A2B431}" type="sibTrans" cxnId="{C9480A70-EFC2-4299-AF91-9BAB2020818D}">
      <dgm:prSet/>
      <dgm:spPr/>
      <dgm:t>
        <a:bodyPr/>
        <a:lstStyle/>
        <a:p>
          <a:endParaRPr lang="en-US"/>
        </a:p>
      </dgm:t>
    </dgm:pt>
    <dgm:pt modelId="{7A58882B-CC04-4B88-B350-B0727E9D84BC}">
      <dgm:prSet/>
      <dgm:spPr/>
      <dgm:t>
        <a:bodyPr/>
        <a:lstStyle/>
        <a:p>
          <a:r>
            <a:rPr lang="en-GB" dirty="0"/>
            <a:t>Whilst Canter`s work began as mainly statistical, new theoretical viewpoints have been embraced and it may well be a positive step forward.</a:t>
          </a:r>
          <a:endParaRPr lang="en-US" dirty="0"/>
        </a:p>
      </dgm:t>
    </dgm:pt>
    <dgm:pt modelId="{0CE6ED92-9D3F-4134-BA17-E6FFAED12103}" type="parTrans" cxnId="{C246AE7B-6EA5-4E0A-9BFF-2809489DF9F2}">
      <dgm:prSet/>
      <dgm:spPr/>
      <dgm:t>
        <a:bodyPr/>
        <a:lstStyle/>
        <a:p>
          <a:endParaRPr lang="en-US"/>
        </a:p>
      </dgm:t>
    </dgm:pt>
    <dgm:pt modelId="{3B04D845-8D97-4A08-8A4F-EE4D2BA50DDC}" type="sibTrans" cxnId="{C246AE7B-6EA5-4E0A-9BFF-2809489DF9F2}">
      <dgm:prSet/>
      <dgm:spPr/>
      <dgm:t>
        <a:bodyPr/>
        <a:lstStyle/>
        <a:p>
          <a:endParaRPr lang="en-US"/>
        </a:p>
      </dgm:t>
    </dgm:pt>
    <dgm:pt modelId="{838318AB-BBB1-48E5-B543-6E7BADFF7E1F}" type="pres">
      <dgm:prSet presAssocID="{2C2641C3-8361-4E81-B43B-22563AFEDE91}" presName="linear" presStyleCnt="0">
        <dgm:presLayoutVars>
          <dgm:animLvl val="lvl"/>
          <dgm:resizeHandles val="exact"/>
        </dgm:presLayoutVars>
      </dgm:prSet>
      <dgm:spPr/>
    </dgm:pt>
    <dgm:pt modelId="{F7C3513D-EAAF-48C0-9D31-E6655AF05777}" type="pres">
      <dgm:prSet presAssocID="{61893B9C-DB6A-40C7-9A89-07E285FFF54D}" presName="parentText" presStyleLbl="node1" presStyleIdx="0" presStyleCnt="3">
        <dgm:presLayoutVars>
          <dgm:chMax val="0"/>
          <dgm:bulletEnabled val="1"/>
        </dgm:presLayoutVars>
      </dgm:prSet>
      <dgm:spPr/>
    </dgm:pt>
    <dgm:pt modelId="{9BF91BD8-1988-437F-BB23-517DD69F87CC}" type="pres">
      <dgm:prSet presAssocID="{92906E26-7C1A-4562-B522-6E9BC994F1D1}" presName="spacer" presStyleCnt="0"/>
      <dgm:spPr/>
    </dgm:pt>
    <dgm:pt modelId="{0346653F-6E68-42CB-A720-159F8FB5E773}" type="pres">
      <dgm:prSet presAssocID="{CCD3BD7E-E153-44D3-81A3-18C2434BC7AF}" presName="parentText" presStyleLbl="node1" presStyleIdx="1" presStyleCnt="3">
        <dgm:presLayoutVars>
          <dgm:chMax val="0"/>
          <dgm:bulletEnabled val="1"/>
        </dgm:presLayoutVars>
      </dgm:prSet>
      <dgm:spPr/>
    </dgm:pt>
    <dgm:pt modelId="{48480E6C-EAEA-43EB-B7DF-718165E1B008}" type="pres">
      <dgm:prSet presAssocID="{C9C4F192-9FD4-4C88-97DB-B03EE8A2B431}" presName="spacer" presStyleCnt="0"/>
      <dgm:spPr/>
    </dgm:pt>
    <dgm:pt modelId="{93B01347-B275-4A5D-8396-88ED98B8945D}" type="pres">
      <dgm:prSet presAssocID="{7A58882B-CC04-4B88-B350-B0727E9D84BC}" presName="parentText" presStyleLbl="node1" presStyleIdx="2" presStyleCnt="3">
        <dgm:presLayoutVars>
          <dgm:chMax val="0"/>
          <dgm:bulletEnabled val="1"/>
        </dgm:presLayoutVars>
      </dgm:prSet>
      <dgm:spPr/>
    </dgm:pt>
  </dgm:ptLst>
  <dgm:cxnLst>
    <dgm:cxn modelId="{C0DAC847-63DB-4B42-84C6-1F7682FE136A}" srcId="{2C2641C3-8361-4E81-B43B-22563AFEDE91}" destId="{61893B9C-DB6A-40C7-9A89-07E285FFF54D}" srcOrd="0" destOrd="0" parTransId="{8F27E9D2-52D8-4BFA-95CE-1476D675AFBA}" sibTransId="{92906E26-7C1A-4562-B522-6E9BC994F1D1}"/>
    <dgm:cxn modelId="{C9480A70-EFC2-4299-AF91-9BAB2020818D}" srcId="{2C2641C3-8361-4E81-B43B-22563AFEDE91}" destId="{CCD3BD7E-E153-44D3-81A3-18C2434BC7AF}" srcOrd="1" destOrd="0" parTransId="{7484DE2E-56D9-43CC-89CD-08B4A554E3ED}" sibTransId="{C9C4F192-9FD4-4C88-97DB-B03EE8A2B431}"/>
    <dgm:cxn modelId="{C246AE7B-6EA5-4E0A-9BFF-2809489DF9F2}" srcId="{2C2641C3-8361-4E81-B43B-22563AFEDE91}" destId="{7A58882B-CC04-4B88-B350-B0727E9D84BC}" srcOrd="2" destOrd="0" parTransId="{0CE6ED92-9D3F-4134-BA17-E6FFAED12103}" sibTransId="{3B04D845-8D97-4A08-8A4F-EE4D2BA50DDC}"/>
    <dgm:cxn modelId="{CC8097AA-5869-4CD1-9653-8FFA4CB76DD4}" type="presOf" srcId="{7A58882B-CC04-4B88-B350-B0727E9D84BC}" destId="{93B01347-B275-4A5D-8396-88ED98B8945D}" srcOrd="0" destOrd="0" presId="urn:microsoft.com/office/officeart/2005/8/layout/vList2"/>
    <dgm:cxn modelId="{DCC53BB1-385E-434F-85B8-5EA70A2C29E3}" type="presOf" srcId="{CCD3BD7E-E153-44D3-81A3-18C2434BC7AF}" destId="{0346653F-6E68-42CB-A720-159F8FB5E773}" srcOrd="0" destOrd="0" presId="urn:microsoft.com/office/officeart/2005/8/layout/vList2"/>
    <dgm:cxn modelId="{568AB0BA-85D1-40AA-9F7B-9F5659CEFA7E}" type="presOf" srcId="{2C2641C3-8361-4E81-B43B-22563AFEDE91}" destId="{838318AB-BBB1-48E5-B543-6E7BADFF7E1F}" srcOrd="0" destOrd="0" presId="urn:microsoft.com/office/officeart/2005/8/layout/vList2"/>
    <dgm:cxn modelId="{2ABE03C5-5EA9-4812-983C-BCF6EFDCB29A}" type="presOf" srcId="{61893B9C-DB6A-40C7-9A89-07E285FFF54D}" destId="{F7C3513D-EAAF-48C0-9D31-E6655AF05777}" srcOrd="0" destOrd="0" presId="urn:microsoft.com/office/officeart/2005/8/layout/vList2"/>
    <dgm:cxn modelId="{A4237FDB-9C40-4BC2-B3FD-AA0ACBDC8C47}" type="presParOf" srcId="{838318AB-BBB1-48E5-B543-6E7BADFF7E1F}" destId="{F7C3513D-EAAF-48C0-9D31-E6655AF05777}" srcOrd="0" destOrd="0" presId="urn:microsoft.com/office/officeart/2005/8/layout/vList2"/>
    <dgm:cxn modelId="{61E2E499-75A9-4D50-82ED-CC945023EB04}" type="presParOf" srcId="{838318AB-BBB1-48E5-B543-6E7BADFF7E1F}" destId="{9BF91BD8-1988-437F-BB23-517DD69F87CC}" srcOrd="1" destOrd="0" presId="urn:microsoft.com/office/officeart/2005/8/layout/vList2"/>
    <dgm:cxn modelId="{E213E603-FB82-4402-98D4-283E16D72251}" type="presParOf" srcId="{838318AB-BBB1-48E5-B543-6E7BADFF7E1F}" destId="{0346653F-6E68-42CB-A720-159F8FB5E773}" srcOrd="2" destOrd="0" presId="urn:microsoft.com/office/officeart/2005/8/layout/vList2"/>
    <dgm:cxn modelId="{789E0056-B18D-4AF9-9562-F2D026AD6961}" type="presParOf" srcId="{838318AB-BBB1-48E5-B543-6E7BADFF7E1F}" destId="{48480E6C-EAEA-43EB-B7DF-718165E1B008}" srcOrd="3" destOrd="0" presId="urn:microsoft.com/office/officeart/2005/8/layout/vList2"/>
    <dgm:cxn modelId="{57B20618-311C-4A3E-BF96-16BAC30F8004}" type="presParOf" srcId="{838318AB-BBB1-48E5-B543-6E7BADFF7E1F}" destId="{93B01347-B275-4A5D-8396-88ED98B8945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F960285-9DA2-4EF8-9D93-DF1F7BCF4624}" type="doc">
      <dgm:prSet loTypeId="urn:microsoft.com/office/officeart/2008/layout/LinedList" loCatId="list" qsTypeId="urn:microsoft.com/office/officeart/2005/8/quickstyle/simple1#21" qsCatId="simple" csTypeId="urn:microsoft.com/office/officeart/2005/8/colors/colorful2#8" csCatId="colorful" phldr="1"/>
      <dgm:spPr/>
      <dgm:t>
        <a:bodyPr/>
        <a:lstStyle/>
        <a:p>
          <a:endParaRPr lang="en-US"/>
        </a:p>
      </dgm:t>
    </dgm:pt>
    <dgm:pt modelId="{73CB640D-FCA6-4A46-841F-81B850BFFEE1}">
      <dgm:prSet/>
      <dgm:spPr/>
      <dgm:t>
        <a:bodyPr/>
        <a:lstStyle/>
        <a:p>
          <a:r>
            <a:rPr lang="en-GB" dirty="0"/>
            <a:t>Geographical (spatial) or environmental theories of offender profiling are varied and there are multiple versions available based on similar psychological principles such as RAT and rational choice. The complexities of these approaches are too detailed to be dealt with in a single lecture.</a:t>
          </a:r>
          <a:endParaRPr lang="en-US" dirty="0"/>
        </a:p>
      </dgm:t>
    </dgm:pt>
    <dgm:pt modelId="{4D757306-E63C-43F1-837E-3528848C1084}" type="parTrans" cxnId="{07C48D6F-0365-4268-B47C-103D50C08823}">
      <dgm:prSet/>
      <dgm:spPr/>
      <dgm:t>
        <a:bodyPr/>
        <a:lstStyle/>
        <a:p>
          <a:endParaRPr lang="en-US"/>
        </a:p>
      </dgm:t>
    </dgm:pt>
    <dgm:pt modelId="{E64992A8-B954-4B8E-8CA8-CC87C3D07888}" type="sibTrans" cxnId="{07C48D6F-0365-4268-B47C-103D50C08823}">
      <dgm:prSet/>
      <dgm:spPr/>
      <dgm:t>
        <a:bodyPr/>
        <a:lstStyle/>
        <a:p>
          <a:endParaRPr lang="en-US"/>
        </a:p>
      </dgm:t>
    </dgm:pt>
    <dgm:pt modelId="{A14D8187-462F-4287-B9D7-E92C4E8A1EF4}">
      <dgm:prSet/>
      <dgm:spPr/>
      <dgm:t>
        <a:bodyPr/>
        <a:lstStyle/>
        <a:p>
          <a:r>
            <a:rPr lang="en-GB"/>
            <a:t>Investigative profiling does attempt to go beyond the geographical boundaries and  uses established psychological theories and methods of analysis to predict offender characteristics from offending behaviour. Please refer to the chapter entitled `Beyond profiling`.</a:t>
          </a:r>
          <a:endParaRPr lang="en-US"/>
        </a:p>
      </dgm:t>
    </dgm:pt>
    <dgm:pt modelId="{6B7E15B1-57B0-4B0A-9C40-8419B045CFF8}" type="parTrans" cxnId="{3C0450BE-04F9-4876-9C4D-D90476677A5A}">
      <dgm:prSet/>
      <dgm:spPr/>
      <dgm:t>
        <a:bodyPr/>
        <a:lstStyle/>
        <a:p>
          <a:endParaRPr lang="en-US"/>
        </a:p>
      </dgm:t>
    </dgm:pt>
    <dgm:pt modelId="{10B02A40-4408-4F14-8837-13CE6376BDD7}" type="sibTrans" cxnId="{3C0450BE-04F9-4876-9C4D-D90476677A5A}">
      <dgm:prSet/>
      <dgm:spPr/>
      <dgm:t>
        <a:bodyPr/>
        <a:lstStyle/>
        <a:p>
          <a:endParaRPr lang="en-US"/>
        </a:p>
      </dgm:t>
    </dgm:pt>
    <dgm:pt modelId="{72B4C10D-6543-426A-B3CC-604E79CF9A68}">
      <dgm:prSet/>
      <dgm:spPr/>
      <dgm:t>
        <a:bodyPr/>
        <a:lstStyle/>
        <a:p>
          <a:r>
            <a:rPr lang="en-GB" dirty="0"/>
            <a:t>Some theorists propose an additional type of profiling referred to as clinical profiling, which uses insights from psychiatry and clinical psychology to aid investigation where an offender is thought to be suffering from a mental illness or psychological abnormality.</a:t>
          </a:r>
          <a:endParaRPr lang="en-US" dirty="0"/>
        </a:p>
      </dgm:t>
    </dgm:pt>
    <dgm:pt modelId="{F56A7BA4-6267-4D88-9F99-5196A4F2FBDF}" type="parTrans" cxnId="{144BD2E1-4792-46B3-8661-679D23244982}">
      <dgm:prSet/>
      <dgm:spPr/>
      <dgm:t>
        <a:bodyPr/>
        <a:lstStyle/>
        <a:p>
          <a:endParaRPr lang="en-US"/>
        </a:p>
      </dgm:t>
    </dgm:pt>
    <dgm:pt modelId="{4F47C446-A904-401C-9474-B936B3EB07B5}" type="sibTrans" cxnId="{144BD2E1-4792-46B3-8661-679D23244982}">
      <dgm:prSet/>
      <dgm:spPr/>
      <dgm:t>
        <a:bodyPr/>
        <a:lstStyle/>
        <a:p>
          <a:endParaRPr lang="en-US"/>
        </a:p>
      </dgm:t>
    </dgm:pt>
    <dgm:pt modelId="{204F8DBB-417D-462B-864D-E71E11F6B555}" type="pres">
      <dgm:prSet presAssocID="{9F960285-9DA2-4EF8-9D93-DF1F7BCF4624}" presName="vert0" presStyleCnt="0">
        <dgm:presLayoutVars>
          <dgm:dir/>
          <dgm:animOne val="branch"/>
          <dgm:animLvl val="lvl"/>
        </dgm:presLayoutVars>
      </dgm:prSet>
      <dgm:spPr/>
    </dgm:pt>
    <dgm:pt modelId="{7959EE6D-F897-4816-922E-07351E97270E}" type="pres">
      <dgm:prSet presAssocID="{73CB640D-FCA6-4A46-841F-81B850BFFEE1}" presName="thickLine" presStyleLbl="alignNode1" presStyleIdx="0" presStyleCnt="3"/>
      <dgm:spPr/>
    </dgm:pt>
    <dgm:pt modelId="{F4A2D1F7-A918-4544-BCF1-095D953AEF37}" type="pres">
      <dgm:prSet presAssocID="{73CB640D-FCA6-4A46-841F-81B850BFFEE1}" presName="horz1" presStyleCnt="0"/>
      <dgm:spPr/>
    </dgm:pt>
    <dgm:pt modelId="{C08B6AC3-7F9C-432D-8A60-6D4862D3C99E}" type="pres">
      <dgm:prSet presAssocID="{73CB640D-FCA6-4A46-841F-81B850BFFEE1}" presName="tx1" presStyleLbl="revTx" presStyleIdx="0" presStyleCnt="3"/>
      <dgm:spPr/>
    </dgm:pt>
    <dgm:pt modelId="{59AFF008-809A-482E-802A-316333F0AC55}" type="pres">
      <dgm:prSet presAssocID="{73CB640D-FCA6-4A46-841F-81B850BFFEE1}" presName="vert1" presStyleCnt="0"/>
      <dgm:spPr/>
    </dgm:pt>
    <dgm:pt modelId="{5BF2DEF0-56FD-449C-907A-8BB0FDB7DEBF}" type="pres">
      <dgm:prSet presAssocID="{A14D8187-462F-4287-B9D7-E92C4E8A1EF4}" presName="thickLine" presStyleLbl="alignNode1" presStyleIdx="1" presStyleCnt="3"/>
      <dgm:spPr/>
    </dgm:pt>
    <dgm:pt modelId="{492CD5F1-8128-49EE-9CA5-49AD0EC587F4}" type="pres">
      <dgm:prSet presAssocID="{A14D8187-462F-4287-B9D7-E92C4E8A1EF4}" presName="horz1" presStyleCnt="0"/>
      <dgm:spPr/>
    </dgm:pt>
    <dgm:pt modelId="{A8D818CB-1917-4056-B036-6DDAE0FF045B}" type="pres">
      <dgm:prSet presAssocID="{A14D8187-462F-4287-B9D7-E92C4E8A1EF4}" presName="tx1" presStyleLbl="revTx" presStyleIdx="1" presStyleCnt="3"/>
      <dgm:spPr/>
    </dgm:pt>
    <dgm:pt modelId="{6931E10A-7492-4381-A870-99E119267468}" type="pres">
      <dgm:prSet presAssocID="{A14D8187-462F-4287-B9D7-E92C4E8A1EF4}" presName="vert1" presStyleCnt="0"/>
      <dgm:spPr/>
    </dgm:pt>
    <dgm:pt modelId="{CD991EEB-91A6-4FF7-B16C-91582847FE6A}" type="pres">
      <dgm:prSet presAssocID="{72B4C10D-6543-426A-B3CC-604E79CF9A68}" presName="thickLine" presStyleLbl="alignNode1" presStyleIdx="2" presStyleCnt="3"/>
      <dgm:spPr/>
    </dgm:pt>
    <dgm:pt modelId="{58D98831-49FB-46BB-83D6-3F134098E0CB}" type="pres">
      <dgm:prSet presAssocID="{72B4C10D-6543-426A-B3CC-604E79CF9A68}" presName="horz1" presStyleCnt="0"/>
      <dgm:spPr/>
    </dgm:pt>
    <dgm:pt modelId="{5D306AA2-87F2-448F-8860-6561DEDDA476}" type="pres">
      <dgm:prSet presAssocID="{72B4C10D-6543-426A-B3CC-604E79CF9A68}" presName="tx1" presStyleLbl="revTx" presStyleIdx="2" presStyleCnt="3"/>
      <dgm:spPr/>
    </dgm:pt>
    <dgm:pt modelId="{C8166205-BA17-435D-8F85-EE82E37DCA9C}" type="pres">
      <dgm:prSet presAssocID="{72B4C10D-6543-426A-B3CC-604E79CF9A68}" presName="vert1" presStyleCnt="0"/>
      <dgm:spPr/>
    </dgm:pt>
  </dgm:ptLst>
  <dgm:cxnLst>
    <dgm:cxn modelId="{4FB57811-18F1-4EC0-9832-6AF55DF219ED}" type="presOf" srcId="{73CB640D-FCA6-4A46-841F-81B850BFFEE1}" destId="{C08B6AC3-7F9C-432D-8A60-6D4862D3C99E}" srcOrd="0" destOrd="0" presId="urn:microsoft.com/office/officeart/2008/layout/LinedList"/>
    <dgm:cxn modelId="{F0A66735-35DF-4765-A598-9C0CF79AB7AB}" type="presOf" srcId="{9F960285-9DA2-4EF8-9D93-DF1F7BCF4624}" destId="{204F8DBB-417D-462B-864D-E71E11F6B555}" srcOrd="0" destOrd="0" presId="urn:microsoft.com/office/officeart/2008/layout/LinedList"/>
    <dgm:cxn modelId="{07C48D6F-0365-4268-B47C-103D50C08823}" srcId="{9F960285-9DA2-4EF8-9D93-DF1F7BCF4624}" destId="{73CB640D-FCA6-4A46-841F-81B850BFFEE1}" srcOrd="0" destOrd="0" parTransId="{4D757306-E63C-43F1-837E-3528848C1084}" sibTransId="{E64992A8-B954-4B8E-8CA8-CC87C3D07888}"/>
    <dgm:cxn modelId="{CFF3C78C-8856-4358-B025-60A6CC376073}" type="presOf" srcId="{A14D8187-462F-4287-B9D7-E92C4E8A1EF4}" destId="{A8D818CB-1917-4056-B036-6DDAE0FF045B}" srcOrd="0" destOrd="0" presId="urn:microsoft.com/office/officeart/2008/layout/LinedList"/>
    <dgm:cxn modelId="{3C0450BE-04F9-4876-9C4D-D90476677A5A}" srcId="{9F960285-9DA2-4EF8-9D93-DF1F7BCF4624}" destId="{A14D8187-462F-4287-B9D7-E92C4E8A1EF4}" srcOrd="1" destOrd="0" parTransId="{6B7E15B1-57B0-4B0A-9C40-8419B045CFF8}" sibTransId="{10B02A40-4408-4F14-8837-13CE6376BDD7}"/>
    <dgm:cxn modelId="{3DE9E6D8-56F1-4515-846E-41E81802E91F}" type="presOf" srcId="{72B4C10D-6543-426A-B3CC-604E79CF9A68}" destId="{5D306AA2-87F2-448F-8860-6561DEDDA476}" srcOrd="0" destOrd="0" presId="urn:microsoft.com/office/officeart/2008/layout/LinedList"/>
    <dgm:cxn modelId="{144BD2E1-4792-46B3-8661-679D23244982}" srcId="{9F960285-9DA2-4EF8-9D93-DF1F7BCF4624}" destId="{72B4C10D-6543-426A-B3CC-604E79CF9A68}" srcOrd="2" destOrd="0" parTransId="{F56A7BA4-6267-4D88-9F99-5196A4F2FBDF}" sibTransId="{4F47C446-A904-401C-9474-B936B3EB07B5}"/>
    <dgm:cxn modelId="{479F3782-D62F-459C-8676-9BD77B43A900}" type="presParOf" srcId="{204F8DBB-417D-462B-864D-E71E11F6B555}" destId="{7959EE6D-F897-4816-922E-07351E97270E}" srcOrd="0" destOrd="0" presId="urn:microsoft.com/office/officeart/2008/layout/LinedList"/>
    <dgm:cxn modelId="{55E2877B-7532-4325-BEAE-C989AFF0F321}" type="presParOf" srcId="{204F8DBB-417D-462B-864D-E71E11F6B555}" destId="{F4A2D1F7-A918-4544-BCF1-095D953AEF37}" srcOrd="1" destOrd="0" presId="urn:microsoft.com/office/officeart/2008/layout/LinedList"/>
    <dgm:cxn modelId="{CFEED4A5-A435-4F7F-8F10-0659C3ABCFD5}" type="presParOf" srcId="{F4A2D1F7-A918-4544-BCF1-095D953AEF37}" destId="{C08B6AC3-7F9C-432D-8A60-6D4862D3C99E}" srcOrd="0" destOrd="0" presId="urn:microsoft.com/office/officeart/2008/layout/LinedList"/>
    <dgm:cxn modelId="{27FF694B-F454-421D-85D0-7584B10BCA29}" type="presParOf" srcId="{F4A2D1F7-A918-4544-BCF1-095D953AEF37}" destId="{59AFF008-809A-482E-802A-316333F0AC55}" srcOrd="1" destOrd="0" presId="urn:microsoft.com/office/officeart/2008/layout/LinedList"/>
    <dgm:cxn modelId="{36DDAD13-EF11-440E-803D-71AD9636E2D5}" type="presParOf" srcId="{204F8DBB-417D-462B-864D-E71E11F6B555}" destId="{5BF2DEF0-56FD-449C-907A-8BB0FDB7DEBF}" srcOrd="2" destOrd="0" presId="urn:microsoft.com/office/officeart/2008/layout/LinedList"/>
    <dgm:cxn modelId="{B27F3724-B299-43EE-8392-B641F6EDBB35}" type="presParOf" srcId="{204F8DBB-417D-462B-864D-E71E11F6B555}" destId="{492CD5F1-8128-49EE-9CA5-49AD0EC587F4}" srcOrd="3" destOrd="0" presId="urn:microsoft.com/office/officeart/2008/layout/LinedList"/>
    <dgm:cxn modelId="{71AE8E81-175D-4ED7-8659-5D08037CC318}" type="presParOf" srcId="{492CD5F1-8128-49EE-9CA5-49AD0EC587F4}" destId="{A8D818CB-1917-4056-B036-6DDAE0FF045B}" srcOrd="0" destOrd="0" presId="urn:microsoft.com/office/officeart/2008/layout/LinedList"/>
    <dgm:cxn modelId="{4D3C9D6A-AF33-4AB1-8DC4-3C625A909B6A}" type="presParOf" srcId="{492CD5F1-8128-49EE-9CA5-49AD0EC587F4}" destId="{6931E10A-7492-4381-A870-99E119267468}" srcOrd="1" destOrd="0" presId="urn:microsoft.com/office/officeart/2008/layout/LinedList"/>
    <dgm:cxn modelId="{38D89200-24CF-474B-A62B-87712367B50B}" type="presParOf" srcId="{204F8DBB-417D-462B-864D-E71E11F6B555}" destId="{CD991EEB-91A6-4FF7-B16C-91582847FE6A}" srcOrd="4" destOrd="0" presId="urn:microsoft.com/office/officeart/2008/layout/LinedList"/>
    <dgm:cxn modelId="{2E6092B8-15BE-4F9C-9FA4-3E9224D2291E}" type="presParOf" srcId="{204F8DBB-417D-462B-864D-E71E11F6B555}" destId="{58D98831-49FB-46BB-83D6-3F134098E0CB}" srcOrd="5" destOrd="0" presId="urn:microsoft.com/office/officeart/2008/layout/LinedList"/>
    <dgm:cxn modelId="{F643C05A-94C7-46EE-87D5-44181FC2DED8}" type="presParOf" srcId="{58D98831-49FB-46BB-83D6-3F134098E0CB}" destId="{5D306AA2-87F2-448F-8860-6561DEDDA476}" srcOrd="0" destOrd="0" presId="urn:microsoft.com/office/officeart/2008/layout/LinedList"/>
    <dgm:cxn modelId="{121EE1F8-25EA-4162-B89F-8C401523D743}" type="presParOf" srcId="{58D98831-49FB-46BB-83D6-3F134098E0CB}" destId="{C8166205-BA17-435D-8F85-EE82E37DCA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A4FBFAB-E37B-47A9-AFC7-96ED6C099853}" type="doc">
      <dgm:prSet loTypeId="urn:microsoft.com/office/officeart/2005/8/layout/vList2" loCatId="list" qsTypeId="urn:microsoft.com/office/officeart/2005/8/quickstyle/simple1#22" qsCatId="simple" csTypeId="urn:microsoft.com/office/officeart/2005/8/colors/colorful2#9" csCatId="colorful"/>
      <dgm:spPr/>
      <dgm:t>
        <a:bodyPr/>
        <a:lstStyle/>
        <a:p>
          <a:endParaRPr lang="en-US"/>
        </a:p>
      </dgm:t>
    </dgm:pt>
    <dgm:pt modelId="{6BC097F5-0F1F-4B97-9CA0-B997F95FF77A}">
      <dgm:prSet/>
      <dgm:spPr/>
      <dgm:t>
        <a:bodyPr/>
        <a:lstStyle/>
        <a:p>
          <a:r>
            <a:rPr lang="en-GB"/>
            <a:t>Both typological and geographic offender profiling represent attempts to work out the characteristics of an offender/s from the characteristics of their offences.</a:t>
          </a:r>
          <a:endParaRPr lang="en-US"/>
        </a:p>
      </dgm:t>
    </dgm:pt>
    <dgm:pt modelId="{19F814E9-8B89-4903-9F48-23C6F1A52126}" type="parTrans" cxnId="{8F28B13C-A78D-4951-A5E1-281049211EF5}">
      <dgm:prSet/>
      <dgm:spPr/>
      <dgm:t>
        <a:bodyPr/>
        <a:lstStyle/>
        <a:p>
          <a:endParaRPr lang="en-US"/>
        </a:p>
      </dgm:t>
    </dgm:pt>
    <dgm:pt modelId="{5C428CA7-C083-4BA8-B97F-37B62A748FBC}" type="sibTrans" cxnId="{8F28B13C-A78D-4951-A5E1-281049211EF5}">
      <dgm:prSet/>
      <dgm:spPr/>
      <dgm:t>
        <a:bodyPr/>
        <a:lstStyle/>
        <a:p>
          <a:endParaRPr lang="en-US"/>
        </a:p>
      </dgm:t>
    </dgm:pt>
    <dgm:pt modelId="{7B7FBE33-89DE-4D20-9AC2-7947949BFDE8}">
      <dgm:prSet/>
      <dgm:spPr/>
      <dgm:t>
        <a:bodyPr/>
        <a:lstStyle/>
        <a:p>
          <a:r>
            <a:rPr lang="en-GB"/>
            <a:t>However, they are quite different in how they are applied to crimes and the types of information they provide about offenders. </a:t>
          </a:r>
          <a:endParaRPr lang="en-US"/>
        </a:p>
      </dgm:t>
    </dgm:pt>
    <dgm:pt modelId="{6D6FB293-F845-4423-932E-3C7E4B594F36}" type="parTrans" cxnId="{CBAAAA5B-CB85-4E53-8A0F-7DB4A58B5C75}">
      <dgm:prSet/>
      <dgm:spPr/>
      <dgm:t>
        <a:bodyPr/>
        <a:lstStyle/>
        <a:p>
          <a:endParaRPr lang="en-US"/>
        </a:p>
      </dgm:t>
    </dgm:pt>
    <dgm:pt modelId="{D66C8520-0536-4808-B3B3-8F9CCDF0BB84}" type="sibTrans" cxnId="{CBAAAA5B-CB85-4E53-8A0F-7DB4A58B5C75}">
      <dgm:prSet/>
      <dgm:spPr/>
      <dgm:t>
        <a:bodyPr/>
        <a:lstStyle/>
        <a:p>
          <a:endParaRPr lang="en-US"/>
        </a:p>
      </dgm:t>
    </dgm:pt>
    <dgm:pt modelId="{21DB38A3-327A-490B-9195-EAA380339EDE}">
      <dgm:prSet/>
      <dgm:spPr/>
      <dgm:t>
        <a:bodyPr/>
        <a:lstStyle/>
        <a:p>
          <a:r>
            <a:rPr lang="en-GB" dirty="0"/>
            <a:t>Unlike geographic profiling, which looks at the distribution of series of crimes, typological profiling focuses primarily on behavioural evidence obtained at the scene/s of specific crime/s. </a:t>
          </a:r>
          <a:r>
            <a:rPr lang="en-GB" dirty="0">
              <a:solidFill>
                <a:schemeClr val="accent2">
                  <a:lumMod val="50000"/>
                </a:schemeClr>
              </a:solidFill>
            </a:rPr>
            <a:t>Evidence about how the offender committed the crimes is used to assign them to a particular category </a:t>
          </a:r>
          <a:r>
            <a:rPr lang="en-GB" dirty="0"/>
            <a:t>of offender. </a:t>
          </a:r>
          <a:endParaRPr lang="en-US" dirty="0"/>
        </a:p>
      </dgm:t>
    </dgm:pt>
    <dgm:pt modelId="{83D97E24-C5FE-4733-BCCC-D2B4DB2EB9BD}" type="parTrans" cxnId="{B63D5695-A97A-474D-85E6-3BC8A87F8722}">
      <dgm:prSet/>
      <dgm:spPr/>
      <dgm:t>
        <a:bodyPr/>
        <a:lstStyle/>
        <a:p>
          <a:endParaRPr lang="en-US"/>
        </a:p>
      </dgm:t>
    </dgm:pt>
    <dgm:pt modelId="{5D63DFEF-43C5-4979-A2AE-6AD0CE5D4893}" type="sibTrans" cxnId="{B63D5695-A97A-474D-85E6-3BC8A87F8722}">
      <dgm:prSet/>
      <dgm:spPr/>
      <dgm:t>
        <a:bodyPr/>
        <a:lstStyle/>
        <a:p>
          <a:endParaRPr lang="en-US"/>
        </a:p>
      </dgm:t>
    </dgm:pt>
    <dgm:pt modelId="{22E1D563-07C9-43FF-B374-349E7FDA1A55}" type="pres">
      <dgm:prSet presAssocID="{FA4FBFAB-E37B-47A9-AFC7-96ED6C099853}" presName="linear" presStyleCnt="0">
        <dgm:presLayoutVars>
          <dgm:animLvl val="lvl"/>
          <dgm:resizeHandles val="exact"/>
        </dgm:presLayoutVars>
      </dgm:prSet>
      <dgm:spPr/>
    </dgm:pt>
    <dgm:pt modelId="{FCDDF09B-20E9-4D53-AAB6-52C3FDCC102B}" type="pres">
      <dgm:prSet presAssocID="{6BC097F5-0F1F-4B97-9CA0-B997F95FF77A}" presName="parentText" presStyleLbl="node1" presStyleIdx="0" presStyleCnt="3">
        <dgm:presLayoutVars>
          <dgm:chMax val="0"/>
          <dgm:bulletEnabled val="1"/>
        </dgm:presLayoutVars>
      </dgm:prSet>
      <dgm:spPr/>
    </dgm:pt>
    <dgm:pt modelId="{DF4D07D2-EB0B-48D7-8B1A-C9A27F4D5BE3}" type="pres">
      <dgm:prSet presAssocID="{5C428CA7-C083-4BA8-B97F-37B62A748FBC}" presName="spacer" presStyleCnt="0"/>
      <dgm:spPr/>
    </dgm:pt>
    <dgm:pt modelId="{79CFE56A-6F68-45F5-AB98-A92C344A4612}" type="pres">
      <dgm:prSet presAssocID="{7B7FBE33-89DE-4D20-9AC2-7947949BFDE8}" presName="parentText" presStyleLbl="node1" presStyleIdx="1" presStyleCnt="3">
        <dgm:presLayoutVars>
          <dgm:chMax val="0"/>
          <dgm:bulletEnabled val="1"/>
        </dgm:presLayoutVars>
      </dgm:prSet>
      <dgm:spPr/>
    </dgm:pt>
    <dgm:pt modelId="{E6BECB04-3DE2-4871-9C55-F0B3B6DBDED3}" type="pres">
      <dgm:prSet presAssocID="{D66C8520-0536-4808-B3B3-8F9CCDF0BB84}" presName="spacer" presStyleCnt="0"/>
      <dgm:spPr/>
    </dgm:pt>
    <dgm:pt modelId="{1288FCEB-8173-41BE-8A57-CD910350A6AE}" type="pres">
      <dgm:prSet presAssocID="{21DB38A3-327A-490B-9195-EAA380339EDE}" presName="parentText" presStyleLbl="node1" presStyleIdx="2" presStyleCnt="3">
        <dgm:presLayoutVars>
          <dgm:chMax val="0"/>
          <dgm:bulletEnabled val="1"/>
        </dgm:presLayoutVars>
      </dgm:prSet>
      <dgm:spPr/>
    </dgm:pt>
  </dgm:ptLst>
  <dgm:cxnLst>
    <dgm:cxn modelId="{8F28B13C-A78D-4951-A5E1-281049211EF5}" srcId="{FA4FBFAB-E37B-47A9-AFC7-96ED6C099853}" destId="{6BC097F5-0F1F-4B97-9CA0-B997F95FF77A}" srcOrd="0" destOrd="0" parTransId="{19F814E9-8B89-4903-9F48-23C6F1A52126}" sibTransId="{5C428CA7-C083-4BA8-B97F-37B62A748FBC}"/>
    <dgm:cxn modelId="{CBAAAA5B-CB85-4E53-8A0F-7DB4A58B5C75}" srcId="{FA4FBFAB-E37B-47A9-AFC7-96ED6C099853}" destId="{7B7FBE33-89DE-4D20-9AC2-7947949BFDE8}" srcOrd="1" destOrd="0" parTransId="{6D6FB293-F845-4423-932E-3C7E4B594F36}" sibTransId="{D66C8520-0536-4808-B3B3-8F9CCDF0BB84}"/>
    <dgm:cxn modelId="{7896F449-3F0C-4CDB-BD36-C025DB478923}" type="presOf" srcId="{6BC097F5-0F1F-4B97-9CA0-B997F95FF77A}" destId="{FCDDF09B-20E9-4D53-AAB6-52C3FDCC102B}" srcOrd="0" destOrd="0" presId="urn:microsoft.com/office/officeart/2005/8/layout/vList2"/>
    <dgm:cxn modelId="{0005D37A-3649-4A0F-A61F-3933A22AEC12}" type="presOf" srcId="{21DB38A3-327A-490B-9195-EAA380339EDE}" destId="{1288FCEB-8173-41BE-8A57-CD910350A6AE}" srcOrd="0" destOrd="0" presId="urn:microsoft.com/office/officeart/2005/8/layout/vList2"/>
    <dgm:cxn modelId="{B63D5695-A97A-474D-85E6-3BC8A87F8722}" srcId="{FA4FBFAB-E37B-47A9-AFC7-96ED6C099853}" destId="{21DB38A3-327A-490B-9195-EAA380339EDE}" srcOrd="2" destOrd="0" parTransId="{83D97E24-C5FE-4733-BCCC-D2B4DB2EB9BD}" sibTransId="{5D63DFEF-43C5-4979-A2AE-6AD0CE5D4893}"/>
    <dgm:cxn modelId="{2D1ACD9D-4C3C-4B5B-9EB4-9A15748B304D}" type="presOf" srcId="{7B7FBE33-89DE-4D20-9AC2-7947949BFDE8}" destId="{79CFE56A-6F68-45F5-AB98-A92C344A4612}" srcOrd="0" destOrd="0" presId="urn:microsoft.com/office/officeart/2005/8/layout/vList2"/>
    <dgm:cxn modelId="{1BF9BABF-3E91-4F39-BC38-05847841C664}" type="presOf" srcId="{FA4FBFAB-E37B-47A9-AFC7-96ED6C099853}" destId="{22E1D563-07C9-43FF-B374-349E7FDA1A55}" srcOrd="0" destOrd="0" presId="urn:microsoft.com/office/officeart/2005/8/layout/vList2"/>
    <dgm:cxn modelId="{09F68DDC-B2B0-4B50-9354-BC5DD1F63084}" type="presParOf" srcId="{22E1D563-07C9-43FF-B374-349E7FDA1A55}" destId="{FCDDF09B-20E9-4D53-AAB6-52C3FDCC102B}" srcOrd="0" destOrd="0" presId="urn:microsoft.com/office/officeart/2005/8/layout/vList2"/>
    <dgm:cxn modelId="{715B83B6-D143-40DE-B5E6-5343BC258F4A}" type="presParOf" srcId="{22E1D563-07C9-43FF-B374-349E7FDA1A55}" destId="{DF4D07D2-EB0B-48D7-8B1A-C9A27F4D5BE3}" srcOrd="1" destOrd="0" presId="urn:microsoft.com/office/officeart/2005/8/layout/vList2"/>
    <dgm:cxn modelId="{ABB2BB43-64BF-49F8-A446-E58B4E5C76CB}" type="presParOf" srcId="{22E1D563-07C9-43FF-B374-349E7FDA1A55}" destId="{79CFE56A-6F68-45F5-AB98-A92C344A4612}" srcOrd="2" destOrd="0" presId="urn:microsoft.com/office/officeart/2005/8/layout/vList2"/>
    <dgm:cxn modelId="{D6806029-7B59-47E5-8BD9-9A5A51774C84}" type="presParOf" srcId="{22E1D563-07C9-43FF-B374-349E7FDA1A55}" destId="{E6BECB04-3DE2-4871-9C55-F0B3B6DBDED3}" srcOrd="3" destOrd="0" presId="urn:microsoft.com/office/officeart/2005/8/layout/vList2"/>
    <dgm:cxn modelId="{273664BA-57B7-4956-98C8-B9C304B6E94C}" type="presParOf" srcId="{22E1D563-07C9-43FF-B374-349E7FDA1A55}" destId="{1288FCEB-8173-41BE-8A57-CD910350A6A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285F94C-8EAA-4BCF-B98E-45A397D168F9}" type="doc">
      <dgm:prSet loTypeId="urn:microsoft.com/office/officeart/2008/layout/LinedList" loCatId="list" qsTypeId="urn:microsoft.com/office/officeart/2005/8/quickstyle/simple1#23" qsCatId="simple" csTypeId="urn:microsoft.com/office/officeart/2005/8/colors/accent0_3#3" csCatId="mainScheme"/>
      <dgm:spPr/>
      <dgm:t>
        <a:bodyPr/>
        <a:lstStyle/>
        <a:p>
          <a:endParaRPr lang="en-US"/>
        </a:p>
      </dgm:t>
    </dgm:pt>
    <dgm:pt modelId="{D63F4A7E-D079-4E85-9115-6992BC26792D}">
      <dgm:prSet/>
      <dgm:spPr/>
      <dgm:t>
        <a:bodyPr/>
        <a:lstStyle/>
        <a:p>
          <a:r>
            <a:rPr lang="en-GB"/>
            <a:t>Different categories of offender are believed to have different psychological characteristics. Category information is combined with other insights to build up a picture of the sort of person who committed the crime/s. </a:t>
          </a:r>
          <a:endParaRPr lang="en-US"/>
        </a:p>
      </dgm:t>
    </dgm:pt>
    <dgm:pt modelId="{38B76397-B1F9-4DE7-821C-561527C0F7B5}" type="parTrans" cxnId="{39F2C95F-520C-4E5C-AE98-56777B02087B}">
      <dgm:prSet/>
      <dgm:spPr/>
      <dgm:t>
        <a:bodyPr/>
        <a:lstStyle/>
        <a:p>
          <a:endParaRPr lang="en-US"/>
        </a:p>
      </dgm:t>
    </dgm:pt>
    <dgm:pt modelId="{CE227331-B047-467C-9AA0-34189545278B}" type="sibTrans" cxnId="{39F2C95F-520C-4E5C-AE98-56777B02087B}">
      <dgm:prSet/>
      <dgm:spPr/>
      <dgm:t>
        <a:bodyPr/>
        <a:lstStyle/>
        <a:p>
          <a:endParaRPr lang="en-US"/>
        </a:p>
      </dgm:t>
    </dgm:pt>
    <dgm:pt modelId="{5246DCED-46C0-4AE8-B96A-FE9CBAE8EBD3}">
      <dgm:prSet custT="1"/>
      <dgm:spPr/>
      <dgm:t>
        <a:bodyPr/>
        <a:lstStyle/>
        <a:p>
          <a:r>
            <a:rPr lang="en-GB" sz="1900" kern="1200" dirty="0"/>
            <a:t>Unlike </a:t>
          </a:r>
          <a:r>
            <a:rPr lang="en-GB" sz="1900" kern="1200" dirty="0">
              <a:solidFill>
                <a:schemeClr val="accent2">
                  <a:lumMod val="75000"/>
                </a:schemeClr>
              </a:solidFill>
            </a:rPr>
            <a:t>geographical profiling, which is applied to all sorts of crime</a:t>
          </a:r>
          <a:r>
            <a:rPr lang="en-GB" sz="1900" kern="1200" dirty="0"/>
            <a:t>, typological profiling tends </a:t>
          </a:r>
          <a:r>
            <a:rPr lang="en-GB" sz="1900" kern="1200" dirty="0">
              <a:solidFill>
                <a:schemeClr val="accent2">
                  <a:lumMod val="75000"/>
                </a:schemeClr>
              </a:solidFill>
              <a:latin typeface="Tw Cen MT" panose="020B0602020104020603"/>
              <a:ea typeface="+mn-ea"/>
              <a:cs typeface="+mn-cs"/>
            </a:rPr>
            <a:t>only</a:t>
          </a:r>
          <a:r>
            <a:rPr lang="en-GB" sz="1900" kern="1200" dirty="0">
              <a:solidFill>
                <a:schemeClr val="accent2">
                  <a:lumMod val="75000"/>
                </a:schemeClr>
              </a:solidFill>
            </a:rPr>
            <a:t> to be used in cases of stranger murder and rape</a:t>
          </a:r>
          <a:r>
            <a:rPr lang="en-GB" sz="1900" kern="1200" dirty="0"/>
            <a:t> where several offences are connected.</a:t>
          </a:r>
          <a:endParaRPr lang="en-US" sz="1900" kern="1200" dirty="0"/>
        </a:p>
      </dgm:t>
    </dgm:pt>
    <dgm:pt modelId="{047C155A-EA9C-469E-AB91-DDDDD8AE35AC}" type="parTrans" cxnId="{A063D4CB-69AE-48B6-9396-AE33D9D8B930}">
      <dgm:prSet/>
      <dgm:spPr/>
      <dgm:t>
        <a:bodyPr/>
        <a:lstStyle/>
        <a:p>
          <a:endParaRPr lang="en-US"/>
        </a:p>
      </dgm:t>
    </dgm:pt>
    <dgm:pt modelId="{F0BFDB3A-7C66-49F0-AD01-8B6BA5BEEBEC}" type="sibTrans" cxnId="{A063D4CB-69AE-48B6-9396-AE33D9D8B930}">
      <dgm:prSet/>
      <dgm:spPr/>
      <dgm:t>
        <a:bodyPr/>
        <a:lstStyle/>
        <a:p>
          <a:endParaRPr lang="en-US"/>
        </a:p>
      </dgm:t>
    </dgm:pt>
    <dgm:pt modelId="{F8D562C2-DD51-439E-BF22-22FF26A6C95D}">
      <dgm:prSet/>
      <dgm:spPr/>
      <dgm:t>
        <a:bodyPr/>
        <a:lstStyle/>
        <a:p>
          <a:r>
            <a:rPr lang="en-GB" dirty="0"/>
            <a:t>Typological profiling is based on </a:t>
          </a:r>
          <a:r>
            <a:rPr lang="en-GB" dirty="0">
              <a:solidFill>
                <a:schemeClr val="accent2">
                  <a:lumMod val="75000"/>
                </a:schemeClr>
              </a:solidFill>
            </a:rPr>
            <a:t>law</a:t>
          </a:r>
          <a:r>
            <a:rPr lang="en-GB" dirty="0"/>
            <a:t> expertise, whilst geographical profiling is focused on </a:t>
          </a:r>
          <a:r>
            <a:rPr lang="en-GB" dirty="0">
              <a:solidFill>
                <a:schemeClr val="accent2">
                  <a:lumMod val="75000"/>
                </a:schemeClr>
              </a:solidFill>
            </a:rPr>
            <a:t>psychological</a:t>
          </a:r>
          <a:r>
            <a:rPr lang="en-GB" dirty="0"/>
            <a:t> expertise.</a:t>
          </a:r>
          <a:endParaRPr lang="en-US" dirty="0"/>
        </a:p>
      </dgm:t>
    </dgm:pt>
    <dgm:pt modelId="{DBC7A8C4-580F-4639-95D4-33562E6914A2}" type="parTrans" cxnId="{DCF019EA-CA7F-4A1D-82B4-6B9A11B0B673}">
      <dgm:prSet/>
      <dgm:spPr/>
      <dgm:t>
        <a:bodyPr/>
        <a:lstStyle/>
        <a:p>
          <a:endParaRPr lang="en-US"/>
        </a:p>
      </dgm:t>
    </dgm:pt>
    <dgm:pt modelId="{9F556E85-A6AE-4CBA-A7C9-6C57FA17017B}" type="sibTrans" cxnId="{DCF019EA-CA7F-4A1D-82B4-6B9A11B0B673}">
      <dgm:prSet/>
      <dgm:spPr/>
      <dgm:t>
        <a:bodyPr/>
        <a:lstStyle/>
        <a:p>
          <a:endParaRPr lang="en-US"/>
        </a:p>
      </dgm:t>
    </dgm:pt>
    <dgm:pt modelId="{041AB354-6A7C-4B94-BE11-4F245CC80C04}">
      <dgm:prSet/>
      <dgm:spPr/>
      <dgm:t>
        <a:bodyPr/>
        <a:lstStyle/>
        <a:p>
          <a:r>
            <a:rPr lang="en-GB" dirty="0"/>
            <a:t>Typological profiling is based on </a:t>
          </a:r>
          <a:r>
            <a:rPr lang="en-GB" dirty="0">
              <a:solidFill>
                <a:schemeClr val="accent2">
                  <a:lumMod val="75000"/>
                </a:schemeClr>
              </a:solidFill>
            </a:rPr>
            <a:t>qualitative </a:t>
          </a:r>
          <a:r>
            <a:rPr lang="en-GB" dirty="0"/>
            <a:t>information whilst geographical profiling is based on </a:t>
          </a:r>
          <a:r>
            <a:rPr lang="en-GB" dirty="0">
              <a:solidFill>
                <a:schemeClr val="accent2">
                  <a:lumMod val="75000"/>
                </a:schemeClr>
              </a:solidFill>
            </a:rPr>
            <a:t>quantitative</a:t>
          </a:r>
          <a:r>
            <a:rPr lang="en-GB" dirty="0"/>
            <a:t> information.</a:t>
          </a:r>
          <a:endParaRPr lang="en-US" dirty="0"/>
        </a:p>
      </dgm:t>
    </dgm:pt>
    <dgm:pt modelId="{841CC296-BA1F-474A-A095-E1EE51D4CBFF}" type="parTrans" cxnId="{5E6B829F-FA2E-4355-9EDB-BC578250C7E3}">
      <dgm:prSet/>
      <dgm:spPr/>
      <dgm:t>
        <a:bodyPr/>
        <a:lstStyle/>
        <a:p>
          <a:endParaRPr lang="en-US"/>
        </a:p>
      </dgm:t>
    </dgm:pt>
    <dgm:pt modelId="{BB96EE7E-5DAD-4F6F-BEC0-D74F18BFB382}" type="sibTrans" cxnId="{5E6B829F-FA2E-4355-9EDB-BC578250C7E3}">
      <dgm:prSet/>
      <dgm:spPr/>
      <dgm:t>
        <a:bodyPr/>
        <a:lstStyle/>
        <a:p>
          <a:endParaRPr lang="en-US"/>
        </a:p>
      </dgm:t>
    </dgm:pt>
    <dgm:pt modelId="{E417555F-C8F6-473F-95A4-B5AA0D363A06}" type="pres">
      <dgm:prSet presAssocID="{A285F94C-8EAA-4BCF-B98E-45A397D168F9}" presName="vert0" presStyleCnt="0">
        <dgm:presLayoutVars>
          <dgm:dir/>
          <dgm:animOne val="branch"/>
          <dgm:animLvl val="lvl"/>
        </dgm:presLayoutVars>
      </dgm:prSet>
      <dgm:spPr/>
    </dgm:pt>
    <dgm:pt modelId="{B3E12ED8-8A66-41F8-B305-D45F076C2BBC}" type="pres">
      <dgm:prSet presAssocID="{D63F4A7E-D079-4E85-9115-6992BC26792D}" presName="thickLine" presStyleLbl="alignNode1" presStyleIdx="0" presStyleCnt="4"/>
      <dgm:spPr/>
    </dgm:pt>
    <dgm:pt modelId="{04732C70-30AF-4D02-9F12-745D014AC31F}" type="pres">
      <dgm:prSet presAssocID="{D63F4A7E-D079-4E85-9115-6992BC26792D}" presName="horz1" presStyleCnt="0"/>
      <dgm:spPr/>
    </dgm:pt>
    <dgm:pt modelId="{DB96D931-3681-4F8E-A4D5-2D3D28A159BC}" type="pres">
      <dgm:prSet presAssocID="{D63F4A7E-D079-4E85-9115-6992BC26792D}" presName="tx1" presStyleLbl="revTx" presStyleIdx="0" presStyleCnt="4"/>
      <dgm:spPr/>
    </dgm:pt>
    <dgm:pt modelId="{7AA62443-342D-4C6C-A4F0-D6241758385C}" type="pres">
      <dgm:prSet presAssocID="{D63F4A7E-D079-4E85-9115-6992BC26792D}" presName="vert1" presStyleCnt="0"/>
      <dgm:spPr/>
    </dgm:pt>
    <dgm:pt modelId="{F62895A5-74A3-4DEB-B283-8A57DEFB051D}" type="pres">
      <dgm:prSet presAssocID="{5246DCED-46C0-4AE8-B96A-FE9CBAE8EBD3}" presName="thickLine" presStyleLbl="alignNode1" presStyleIdx="1" presStyleCnt="4"/>
      <dgm:spPr/>
    </dgm:pt>
    <dgm:pt modelId="{DDD8FA20-225D-4DFA-A0E5-FF4AE1721CE6}" type="pres">
      <dgm:prSet presAssocID="{5246DCED-46C0-4AE8-B96A-FE9CBAE8EBD3}" presName="horz1" presStyleCnt="0"/>
      <dgm:spPr/>
    </dgm:pt>
    <dgm:pt modelId="{FEAEFC80-0B9F-4C51-A413-9353A0883E5D}" type="pres">
      <dgm:prSet presAssocID="{5246DCED-46C0-4AE8-B96A-FE9CBAE8EBD3}" presName="tx1" presStyleLbl="revTx" presStyleIdx="1" presStyleCnt="4"/>
      <dgm:spPr/>
    </dgm:pt>
    <dgm:pt modelId="{E9029FD0-AB3F-4873-BFF6-D38C9A97C932}" type="pres">
      <dgm:prSet presAssocID="{5246DCED-46C0-4AE8-B96A-FE9CBAE8EBD3}" presName="vert1" presStyleCnt="0"/>
      <dgm:spPr/>
    </dgm:pt>
    <dgm:pt modelId="{0E8B0786-FB9D-4C39-BDDF-1D7626DD058C}" type="pres">
      <dgm:prSet presAssocID="{F8D562C2-DD51-439E-BF22-22FF26A6C95D}" presName="thickLine" presStyleLbl="alignNode1" presStyleIdx="2" presStyleCnt="4"/>
      <dgm:spPr/>
    </dgm:pt>
    <dgm:pt modelId="{50D65BF8-644E-421C-ADD3-6F2F9E4E991C}" type="pres">
      <dgm:prSet presAssocID="{F8D562C2-DD51-439E-BF22-22FF26A6C95D}" presName="horz1" presStyleCnt="0"/>
      <dgm:spPr/>
    </dgm:pt>
    <dgm:pt modelId="{F51D3579-8B35-4E23-8B1A-04399CE57D4E}" type="pres">
      <dgm:prSet presAssocID="{F8D562C2-DD51-439E-BF22-22FF26A6C95D}" presName="tx1" presStyleLbl="revTx" presStyleIdx="2" presStyleCnt="4"/>
      <dgm:spPr/>
    </dgm:pt>
    <dgm:pt modelId="{E1F9B7E4-B473-4D81-AB27-B2E642166653}" type="pres">
      <dgm:prSet presAssocID="{F8D562C2-DD51-439E-BF22-22FF26A6C95D}" presName="vert1" presStyleCnt="0"/>
      <dgm:spPr/>
    </dgm:pt>
    <dgm:pt modelId="{B329640B-7D2A-4CCE-8F84-B1EC91A21525}" type="pres">
      <dgm:prSet presAssocID="{041AB354-6A7C-4B94-BE11-4F245CC80C04}" presName="thickLine" presStyleLbl="alignNode1" presStyleIdx="3" presStyleCnt="4"/>
      <dgm:spPr/>
    </dgm:pt>
    <dgm:pt modelId="{9D64F283-8E2A-4424-B1EB-10A148BB656B}" type="pres">
      <dgm:prSet presAssocID="{041AB354-6A7C-4B94-BE11-4F245CC80C04}" presName="horz1" presStyleCnt="0"/>
      <dgm:spPr/>
    </dgm:pt>
    <dgm:pt modelId="{80C3E28C-E2DE-4782-8DB5-F118D68989A5}" type="pres">
      <dgm:prSet presAssocID="{041AB354-6A7C-4B94-BE11-4F245CC80C04}" presName="tx1" presStyleLbl="revTx" presStyleIdx="3" presStyleCnt="4"/>
      <dgm:spPr/>
    </dgm:pt>
    <dgm:pt modelId="{BA773A09-E953-457C-BD26-190DBDCDD856}" type="pres">
      <dgm:prSet presAssocID="{041AB354-6A7C-4B94-BE11-4F245CC80C04}" presName="vert1" presStyleCnt="0"/>
      <dgm:spPr/>
    </dgm:pt>
  </dgm:ptLst>
  <dgm:cxnLst>
    <dgm:cxn modelId="{5018002A-A9C2-408D-8266-5650C6F51B3E}" type="presOf" srcId="{041AB354-6A7C-4B94-BE11-4F245CC80C04}" destId="{80C3E28C-E2DE-4782-8DB5-F118D68989A5}" srcOrd="0" destOrd="0" presId="urn:microsoft.com/office/officeart/2008/layout/LinedList"/>
    <dgm:cxn modelId="{39F2C95F-520C-4E5C-AE98-56777B02087B}" srcId="{A285F94C-8EAA-4BCF-B98E-45A397D168F9}" destId="{D63F4A7E-D079-4E85-9115-6992BC26792D}" srcOrd="0" destOrd="0" parTransId="{38B76397-B1F9-4DE7-821C-561527C0F7B5}" sibTransId="{CE227331-B047-467C-9AA0-34189545278B}"/>
    <dgm:cxn modelId="{9D276344-A90C-4825-93C0-FE7327640238}" type="presOf" srcId="{F8D562C2-DD51-439E-BF22-22FF26A6C95D}" destId="{F51D3579-8B35-4E23-8B1A-04399CE57D4E}" srcOrd="0" destOrd="0" presId="urn:microsoft.com/office/officeart/2008/layout/LinedList"/>
    <dgm:cxn modelId="{70C39A50-46A7-4F7B-BC18-C0888515FFFA}" type="presOf" srcId="{5246DCED-46C0-4AE8-B96A-FE9CBAE8EBD3}" destId="{FEAEFC80-0B9F-4C51-A413-9353A0883E5D}" srcOrd="0" destOrd="0" presId="urn:microsoft.com/office/officeart/2008/layout/LinedList"/>
    <dgm:cxn modelId="{D66BA07A-D25C-4327-B5BB-4E4EEACBB793}" type="presOf" srcId="{D63F4A7E-D079-4E85-9115-6992BC26792D}" destId="{DB96D931-3681-4F8E-A4D5-2D3D28A159BC}" srcOrd="0" destOrd="0" presId="urn:microsoft.com/office/officeart/2008/layout/LinedList"/>
    <dgm:cxn modelId="{5E6B829F-FA2E-4355-9EDB-BC578250C7E3}" srcId="{A285F94C-8EAA-4BCF-B98E-45A397D168F9}" destId="{041AB354-6A7C-4B94-BE11-4F245CC80C04}" srcOrd="3" destOrd="0" parTransId="{841CC296-BA1F-474A-A095-E1EE51D4CBFF}" sibTransId="{BB96EE7E-5DAD-4F6F-BEC0-D74F18BFB382}"/>
    <dgm:cxn modelId="{A063D4CB-69AE-48B6-9396-AE33D9D8B930}" srcId="{A285F94C-8EAA-4BCF-B98E-45A397D168F9}" destId="{5246DCED-46C0-4AE8-B96A-FE9CBAE8EBD3}" srcOrd="1" destOrd="0" parTransId="{047C155A-EA9C-469E-AB91-DDDDD8AE35AC}" sibTransId="{F0BFDB3A-7C66-49F0-AD01-8B6BA5BEEBEC}"/>
    <dgm:cxn modelId="{FA5AB0DA-D661-4EE2-8154-F2CE98198ED6}" type="presOf" srcId="{A285F94C-8EAA-4BCF-B98E-45A397D168F9}" destId="{E417555F-C8F6-473F-95A4-B5AA0D363A06}" srcOrd="0" destOrd="0" presId="urn:microsoft.com/office/officeart/2008/layout/LinedList"/>
    <dgm:cxn modelId="{DCF019EA-CA7F-4A1D-82B4-6B9A11B0B673}" srcId="{A285F94C-8EAA-4BCF-B98E-45A397D168F9}" destId="{F8D562C2-DD51-439E-BF22-22FF26A6C95D}" srcOrd="2" destOrd="0" parTransId="{DBC7A8C4-580F-4639-95D4-33562E6914A2}" sibTransId="{9F556E85-A6AE-4CBA-A7C9-6C57FA17017B}"/>
    <dgm:cxn modelId="{FD96A509-5A2B-4DA4-A150-A77DACEF938A}" type="presParOf" srcId="{E417555F-C8F6-473F-95A4-B5AA0D363A06}" destId="{B3E12ED8-8A66-41F8-B305-D45F076C2BBC}" srcOrd="0" destOrd="0" presId="urn:microsoft.com/office/officeart/2008/layout/LinedList"/>
    <dgm:cxn modelId="{9C96F6E1-BCE9-4971-BFB4-06B03EE94D7E}" type="presParOf" srcId="{E417555F-C8F6-473F-95A4-B5AA0D363A06}" destId="{04732C70-30AF-4D02-9F12-745D014AC31F}" srcOrd="1" destOrd="0" presId="urn:microsoft.com/office/officeart/2008/layout/LinedList"/>
    <dgm:cxn modelId="{2D115D40-A8A1-40FB-A11E-3F880BAE7632}" type="presParOf" srcId="{04732C70-30AF-4D02-9F12-745D014AC31F}" destId="{DB96D931-3681-4F8E-A4D5-2D3D28A159BC}" srcOrd="0" destOrd="0" presId="urn:microsoft.com/office/officeart/2008/layout/LinedList"/>
    <dgm:cxn modelId="{6022AA49-75A5-47D0-9DE6-8A3581A9A111}" type="presParOf" srcId="{04732C70-30AF-4D02-9F12-745D014AC31F}" destId="{7AA62443-342D-4C6C-A4F0-D6241758385C}" srcOrd="1" destOrd="0" presId="urn:microsoft.com/office/officeart/2008/layout/LinedList"/>
    <dgm:cxn modelId="{5E230328-43CA-41A4-ACBC-8411113B44F6}" type="presParOf" srcId="{E417555F-C8F6-473F-95A4-B5AA0D363A06}" destId="{F62895A5-74A3-4DEB-B283-8A57DEFB051D}" srcOrd="2" destOrd="0" presId="urn:microsoft.com/office/officeart/2008/layout/LinedList"/>
    <dgm:cxn modelId="{349C6223-03C0-452E-9230-191945D4E6A9}" type="presParOf" srcId="{E417555F-C8F6-473F-95A4-B5AA0D363A06}" destId="{DDD8FA20-225D-4DFA-A0E5-FF4AE1721CE6}" srcOrd="3" destOrd="0" presId="urn:microsoft.com/office/officeart/2008/layout/LinedList"/>
    <dgm:cxn modelId="{9E79622A-78F7-48D1-BC9A-4BF5DBA3331D}" type="presParOf" srcId="{DDD8FA20-225D-4DFA-A0E5-FF4AE1721CE6}" destId="{FEAEFC80-0B9F-4C51-A413-9353A0883E5D}" srcOrd="0" destOrd="0" presId="urn:microsoft.com/office/officeart/2008/layout/LinedList"/>
    <dgm:cxn modelId="{2482AF63-5FE0-4C53-A7B4-A67059B8359C}" type="presParOf" srcId="{DDD8FA20-225D-4DFA-A0E5-FF4AE1721CE6}" destId="{E9029FD0-AB3F-4873-BFF6-D38C9A97C932}" srcOrd="1" destOrd="0" presId="urn:microsoft.com/office/officeart/2008/layout/LinedList"/>
    <dgm:cxn modelId="{24B77B9A-2F7E-47C2-997F-FB865479F8A4}" type="presParOf" srcId="{E417555F-C8F6-473F-95A4-B5AA0D363A06}" destId="{0E8B0786-FB9D-4C39-BDDF-1D7626DD058C}" srcOrd="4" destOrd="0" presId="urn:microsoft.com/office/officeart/2008/layout/LinedList"/>
    <dgm:cxn modelId="{FE7A044E-5CEA-4C84-8C7A-C141744E244F}" type="presParOf" srcId="{E417555F-C8F6-473F-95A4-B5AA0D363A06}" destId="{50D65BF8-644E-421C-ADD3-6F2F9E4E991C}" srcOrd="5" destOrd="0" presId="urn:microsoft.com/office/officeart/2008/layout/LinedList"/>
    <dgm:cxn modelId="{A7B23FEC-7B7D-4C7A-9BE8-36B004FFDFB7}" type="presParOf" srcId="{50D65BF8-644E-421C-ADD3-6F2F9E4E991C}" destId="{F51D3579-8B35-4E23-8B1A-04399CE57D4E}" srcOrd="0" destOrd="0" presId="urn:microsoft.com/office/officeart/2008/layout/LinedList"/>
    <dgm:cxn modelId="{82A8EFC0-DB82-465C-A0D1-7D70F6268EAD}" type="presParOf" srcId="{50D65BF8-644E-421C-ADD3-6F2F9E4E991C}" destId="{E1F9B7E4-B473-4D81-AB27-B2E642166653}" srcOrd="1" destOrd="0" presId="urn:microsoft.com/office/officeart/2008/layout/LinedList"/>
    <dgm:cxn modelId="{40F7BE72-4C87-43E5-9CC1-B50AE90D5F4D}" type="presParOf" srcId="{E417555F-C8F6-473F-95A4-B5AA0D363A06}" destId="{B329640B-7D2A-4CCE-8F84-B1EC91A21525}" srcOrd="6" destOrd="0" presId="urn:microsoft.com/office/officeart/2008/layout/LinedList"/>
    <dgm:cxn modelId="{8BEAE236-9736-4168-808A-0B39CAC6545B}" type="presParOf" srcId="{E417555F-C8F6-473F-95A4-B5AA0D363A06}" destId="{9D64F283-8E2A-4424-B1EB-10A148BB656B}" srcOrd="7" destOrd="0" presId="urn:microsoft.com/office/officeart/2008/layout/LinedList"/>
    <dgm:cxn modelId="{01EDAD4D-56CA-4F32-8ACC-A6A95D4364DC}" type="presParOf" srcId="{9D64F283-8E2A-4424-B1EB-10A148BB656B}" destId="{80C3E28C-E2DE-4782-8DB5-F118D68989A5}" srcOrd="0" destOrd="0" presId="urn:microsoft.com/office/officeart/2008/layout/LinedList"/>
    <dgm:cxn modelId="{3855F9D9-6366-43FD-A639-1447C0A6B77E}" type="presParOf" srcId="{9D64F283-8E2A-4424-B1EB-10A148BB656B}" destId="{BA773A09-E953-457C-BD26-190DBDCDD85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0B7DC9B-19B7-42E4-9E59-68C152890BE2}" type="doc">
      <dgm:prSet loTypeId="urn:microsoft.com/office/officeart/2005/8/layout/vList2" loCatId="list" qsTypeId="urn:microsoft.com/office/officeart/2005/8/quickstyle/simple1#24" qsCatId="simple" csTypeId="urn:microsoft.com/office/officeart/2005/8/colors/colorful2#10" csCatId="colorful"/>
      <dgm:spPr/>
      <dgm:t>
        <a:bodyPr/>
        <a:lstStyle/>
        <a:p>
          <a:endParaRPr lang="en-US"/>
        </a:p>
      </dgm:t>
    </dgm:pt>
    <dgm:pt modelId="{ED89021A-D281-436A-ABAC-0441C50108DB}">
      <dgm:prSet/>
      <dgm:spPr/>
      <dgm:t>
        <a:bodyPr/>
        <a:lstStyle/>
        <a:p>
          <a:r>
            <a:rPr lang="en-GB" b="1" dirty="0">
              <a:solidFill>
                <a:srgbClr val="FFFF00"/>
              </a:solidFill>
            </a:rPr>
            <a:t>Data assimilation:</a:t>
          </a:r>
          <a:r>
            <a:rPr lang="en-GB" b="1" dirty="0"/>
            <a:t> </a:t>
          </a:r>
          <a:r>
            <a:rPr lang="en-GB" dirty="0"/>
            <a:t>Investigators gather together information from multiple sources e.g. crime scene photos, police reports, pathologists’ reports.</a:t>
          </a:r>
          <a:endParaRPr lang="en-US" dirty="0"/>
        </a:p>
      </dgm:t>
    </dgm:pt>
    <dgm:pt modelId="{BBF6E7C6-9C5D-44CD-A6AD-4D27D4E75579}" type="parTrans" cxnId="{8C09C992-9A90-4BDC-8CBA-792BFB6FDAF0}">
      <dgm:prSet/>
      <dgm:spPr/>
      <dgm:t>
        <a:bodyPr/>
        <a:lstStyle/>
        <a:p>
          <a:endParaRPr lang="en-US"/>
        </a:p>
      </dgm:t>
    </dgm:pt>
    <dgm:pt modelId="{9E011439-D344-4650-81E0-8673E7BF4613}" type="sibTrans" cxnId="{8C09C992-9A90-4BDC-8CBA-792BFB6FDAF0}">
      <dgm:prSet/>
      <dgm:spPr/>
      <dgm:t>
        <a:bodyPr/>
        <a:lstStyle/>
        <a:p>
          <a:endParaRPr lang="en-US"/>
        </a:p>
      </dgm:t>
    </dgm:pt>
    <dgm:pt modelId="{0B8805B2-99A4-4791-BAB8-6EE004EC9AD6}">
      <dgm:prSet/>
      <dgm:spPr/>
      <dgm:t>
        <a:bodyPr/>
        <a:lstStyle/>
        <a:p>
          <a:r>
            <a:rPr lang="en-GB" b="1" dirty="0">
              <a:solidFill>
                <a:srgbClr val="FFFF00"/>
              </a:solidFill>
            </a:rPr>
            <a:t>Crime scene classification: </a:t>
          </a:r>
          <a:r>
            <a:rPr lang="en-GB" dirty="0"/>
            <a:t>Profilers decide whether  the crime scene represents an organised or disorganised offender.</a:t>
          </a:r>
          <a:endParaRPr lang="en-US" dirty="0"/>
        </a:p>
      </dgm:t>
    </dgm:pt>
    <dgm:pt modelId="{293201A5-7F0A-490D-A311-E538B1B9BE74}" type="parTrans" cxnId="{50BF5557-3C62-47DC-B980-DB956BE67DCF}">
      <dgm:prSet/>
      <dgm:spPr/>
      <dgm:t>
        <a:bodyPr/>
        <a:lstStyle/>
        <a:p>
          <a:endParaRPr lang="en-US"/>
        </a:p>
      </dgm:t>
    </dgm:pt>
    <dgm:pt modelId="{0F0955AC-A15A-42FD-B259-50B092D1BAB9}" type="sibTrans" cxnId="{50BF5557-3C62-47DC-B980-DB956BE67DCF}">
      <dgm:prSet/>
      <dgm:spPr/>
      <dgm:t>
        <a:bodyPr/>
        <a:lstStyle/>
        <a:p>
          <a:endParaRPr lang="en-US"/>
        </a:p>
      </dgm:t>
    </dgm:pt>
    <dgm:pt modelId="{211BA0D7-D5D0-40E5-A309-B3752936ECBC}">
      <dgm:prSet/>
      <dgm:spPr/>
      <dgm:t>
        <a:bodyPr/>
        <a:lstStyle/>
        <a:p>
          <a:r>
            <a:rPr lang="en-GB" b="1" dirty="0">
              <a:solidFill>
                <a:srgbClr val="FFFF00"/>
              </a:solidFill>
            </a:rPr>
            <a:t>Crime reconstruction: </a:t>
          </a:r>
          <a:r>
            <a:rPr lang="en-GB" dirty="0"/>
            <a:t>Hypotheses are generated about what happened during the crime e.g. Victim behaviour, crime sequence</a:t>
          </a:r>
          <a:endParaRPr lang="en-US" dirty="0"/>
        </a:p>
      </dgm:t>
    </dgm:pt>
    <dgm:pt modelId="{2282CFCB-1AEB-4497-AC46-673834EE2E9D}" type="parTrans" cxnId="{D027E913-A3F0-464E-B79B-F606FBD0BA27}">
      <dgm:prSet/>
      <dgm:spPr/>
      <dgm:t>
        <a:bodyPr/>
        <a:lstStyle/>
        <a:p>
          <a:endParaRPr lang="en-US"/>
        </a:p>
      </dgm:t>
    </dgm:pt>
    <dgm:pt modelId="{D39BDE09-9E82-4BBC-B90B-8CA556787DB7}" type="sibTrans" cxnId="{D027E913-A3F0-464E-B79B-F606FBD0BA27}">
      <dgm:prSet/>
      <dgm:spPr/>
      <dgm:t>
        <a:bodyPr/>
        <a:lstStyle/>
        <a:p>
          <a:endParaRPr lang="en-US"/>
        </a:p>
      </dgm:t>
    </dgm:pt>
    <dgm:pt modelId="{910F06FA-823F-4672-9796-8DAED220C7DB}">
      <dgm:prSet/>
      <dgm:spPr/>
      <dgm:t>
        <a:bodyPr/>
        <a:lstStyle/>
        <a:p>
          <a:r>
            <a:rPr lang="en-GB" b="1" dirty="0">
              <a:solidFill>
                <a:srgbClr val="FFFF00"/>
              </a:solidFill>
            </a:rPr>
            <a:t>Profile generation: </a:t>
          </a:r>
          <a:r>
            <a:rPr lang="en-GB" dirty="0"/>
            <a:t>Profilers construct a `sketch’ of the offender including demographic and physical characteristics, behavioural habits</a:t>
          </a:r>
          <a:endParaRPr lang="en-US" dirty="0"/>
        </a:p>
      </dgm:t>
    </dgm:pt>
    <dgm:pt modelId="{3E7C5D46-1E49-433D-A6C4-8E82BA5BF152}" type="parTrans" cxnId="{299E5676-09A2-491F-B6D7-2039C3CE82CB}">
      <dgm:prSet/>
      <dgm:spPr/>
      <dgm:t>
        <a:bodyPr/>
        <a:lstStyle/>
        <a:p>
          <a:endParaRPr lang="en-US"/>
        </a:p>
      </dgm:t>
    </dgm:pt>
    <dgm:pt modelId="{6B154C86-223D-4C55-BDFB-0600CC5890BB}" type="sibTrans" cxnId="{299E5676-09A2-491F-B6D7-2039C3CE82CB}">
      <dgm:prSet/>
      <dgm:spPr/>
      <dgm:t>
        <a:bodyPr/>
        <a:lstStyle/>
        <a:p>
          <a:endParaRPr lang="en-US"/>
        </a:p>
      </dgm:t>
    </dgm:pt>
    <dgm:pt modelId="{0E232168-E4F1-401B-B9B9-ECA814964E0E}" type="pres">
      <dgm:prSet presAssocID="{F0B7DC9B-19B7-42E4-9E59-68C152890BE2}" presName="linear" presStyleCnt="0">
        <dgm:presLayoutVars>
          <dgm:animLvl val="lvl"/>
          <dgm:resizeHandles val="exact"/>
        </dgm:presLayoutVars>
      </dgm:prSet>
      <dgm:spPr/>
    </dgm:pt>
    <dgm:pt modelId="{1623BF36-C608-4DF5-A3B3-CF64E710BB50}" type="pres">
      <dgm:prSet presAssocID="{ED89021A-D281-436A-ABAC-0441C50108DB}" presName="parentText" presStyleLbl="node1" presStyleIdx="0" presStyleCnt="4">
        <dgm:presLayoutVars>
          <dgm:chMax val="0"/>
          <dgm:bulletEnabled val="1"/>
        </dgm:presLayoutVars>
      </dgm:prSet>
      <dgm:spPr/>
    </dgm:pt>
    <dgm:pt modelId="{FBB97532-C9FA-4E63-AAEB-EAE5A1ACDD19}" type="pres">
      <dgm:prSet presAssocID="{9E011439-D344-4650-81E0-8673E7BF4613}" presName="spacer" presStyleCnt="0"/>
      <dgm:spPr/>
    </dgm:pt>
    <dgm:pt modelId="{AC8DA066-5AF2-4A8E-A8B1-56F4426E3A1E}" type="pres">
      <dgm:prSet presAssocID="{0B8805B2-99A4-4791-BAB8-6EE004EC9AD6}" presName="parentText" presStyleLbl="node1" presStyleIdx="1" presStyleCnt="4">
        <dgm:presLayoutVars>
          <dgm:chMax val="0"/>
          <dgm:bulletEnabled val="1"/>
        </dgm:presLayoutVars>
      </dgm:prSet>
      <dgm:spPr/>
    </dgm:pt>
    <dgm:pt modelId="{B92B737F-378A-40A7-A910-C7EA0E917FD2}" type="pres">
      <dgm:prSet presAssocID="{0F0955AC-A15A-42FD-B259-50B092D1BAB9}" presName="spacer" presStyleCnt="0"/>
      <dgm:spPr/>
    </dgm:pt>
    <dgm:pt modelId="{38D89807-AC23-47E8-B314-819834E8BA72}" type="pres">
      <dgm:prSet presAssocID="{211BA0D7-D5D0-40E5-A309-B3752936ECBC}" presName="parentText" presStyleLbl="node1" presStyleIdx="2" presStyleCnt="4">
        <dgm:presLayoutVars>
          <dgm:chMax val="0"/>
          <dgm:bulletEnabled val="1"/>
        </dgm:presLayoutVars>
      </dgm:prSet>
      <dgm:spPr/>
    </dgm:pt>
    <dgm:pt modelId="{3FD5CB1D-6998-45B7-8E9F-94C43088AE1C}" type="pres">
      <dgm:prSet presAssocID="{D39BDE09-9E82-4BBC-B90B-8CA556787DB7}" presName="spacer" presStyleCnt="0"/>
      <dgm:spPr/>
    </dgm:pt>
    <dgm:pt modelId="{DCCAEDC2-2C65-4D7F-9688-5D28CE74FFA2}" type="pres">
      <dgm:prSet presAssocID="{910F06FA-823F-4672-9796-8DAED220C7DB}" presName="parentText" presStyleLbl="node1" presStyleIdx="3" presStyleCnt="4">
        <dgm:presLayoutVars>
          <dgm:chMax val="0"/>
          <dgm:bulletEnabled val="1"/>
        </dgm:presLayoutVars>
      </dgm:prSet>
      <dgm:spPr/>
    </dgm:pt>
  </dgm:ptLst>
  <dgm:cxnLst>
    <dgm:cxn modelId="{9FC37407-FF6F-45BA-B23A-D5D9EA18ABFE}" type="presOf" srcId="{0B8805B2-99A4-4791-BAB8-6EE004EC9AD6}" destId="{AC8DA066-5AF2-4A8E-A8B1-56F4426E3A1E}" srcOrd="0" destOrd="0" presId="urn:microsoft.com/office/officeart/2005/8/layout/vList2"/>
    <dgm:cxn modelId="{D027E913-A3F0-464E-B79B-F606FBD0BA27}" srcId="{F0B7DC9B-19B7-42E4-9E59-68C152890BE2}" destId="{211BA0D7-D5D0-40E5-A309-B3752936ECBC}" srcOrd="2" destOrd="0" parTransId="{2282CFCB-1AEB-4497-AC46-673834EE2E9D}" sibTransId="{D39BDE09-9E82-4BBC-B90B-8CA556787DB7}"/>
    <dgm:cxn modelId="{BF24A25D-736F-4C53-BE7B-758E133F4725}" type="presOf" srcId="{211BA0D7-D5D0-40E5-A309-B3752936ECBC}" destId="{38D89807-AC23-47E8-B314-819834E8BA72}" srcOrd="0" destOrd="0" presId="urn:microsoft.com/office/officeart/2005/8/layout/vList2"/>
    <dgm:cxn modelId="{299E5676-09A2-491F-B6D7-2039C3CE82CB}" srcId="{F0B7DC9B-19B7-42E4-9E59-68C152890BE2}" destId="{910F06FA-823F-4672-9796-8DAED220C7DB}" srcOrd="3" destOrd="0" parTransId="{3E7C5D46-1E49-433D-A6C4-8E82BA5BF152}" sibTransId="{6B154C86-223D-4C55-BDFB-0600CC5890BB}"/>
    <dgm:cxn modelId="{50BF5557-3C62-47DC-B980-DB956BE67DCF}" srcId="{F0B7DC9B-19B7-42E4-9E59-68C152890BE2}" destId="{0B8805B2-99A4-4791-BAB8-6EE004EC9AD6}" srcOrd="1" destOrd="0" parTransId="{293201A5-7F0A-490D-A311-E538B1B9BE74}" sibTransId="{0F0955AC-A15A-42FD-B259-50B092D1BAB9}"/>
    <dgm:cxn modelId="{8C09C992-9A90-4BDC-8CBA-792BFB6FDAF0}" srcId="{F0B7DC9B-19B7-42E4-9E59-68C152890BE2}" destId="{ED89021A-D281-436A-ABAC-0441C50108DB}" srcOrd="0" destOrd="0" parTransId="{BBF6E7C6-9C5D-44CD-A6AD-4D27D4E75579}" sibTransId="{9E011439-D344-4650-81E0-8673E7BF4613}"/>
    <dgm:cxn modelId="{A3F172DE-1F41-46C4-BCA9-46B4CF97349A}" type="presOf" srcId="{F0B7DC9B-19B7-42E4-9E59-68C152890BE2}" destId="{0E232168-E4F1-401B-B9B9-ECA814964E0E}" srcOrd="0" destOrd="0" presId="urn:microsoft.com/office/officeart/2005/8/layout/vList2"/>
    <dgm:cxn modelId="{F69566F8-8F50-461C-B1A5-41EEE46B11BA}" type="presOf" srcId="{ED89021A-D281-436A-ABAC-0441C50108DB}" destId="{1623BF36-C608-4DF5-A3B3-CF64E710BB50}" srcOrd="0" destOrd="0" presId="urn:microsoft.com/office/officeart/2005/8/layout/vList2"/>
    <dgm:cxn modelId="{66741AFE-26BC-48E6-A732-010F333B84B6}" type="presOf" srcId="{910F06FA-823F-4672-9796-8DAED220C7DB}" destId="{DCCAEDC2-2C65-4D7F-9688-5D28CE74FFA2}" srcOrd="0" destOrd="0" presId="urn:microsoft.com/office/officeart/2005/8/layout/vList2"/>
    <dgm:cxn modelId="{28514CE0-14E3-456D-9BC4-D32B8B904FC0}" type="presParOf" srcId="{0E232168-E4F1-401B-B9B9-ECA814964E0E}" destId="{1623BF36-C608-4DF5-A3B3-CF64E710BB50}" srcOrd="0" destOrd="0" presId="urn:microsoft.com/office/officeart/2005/8/layout/vList2"/>
    <dgm:cxn modelId="{5CB60E92-765B-4A72-84D3-4F5EB0189F27}" type="presParOf" srcId="{0E232168-E4F1-401B-B9B9-ECA814964E0E}" destId="{FBB97532-C9FA-4E63-AAEB-EAE5A1ACDD19}" srcOrd="1" destOrd="0" presId="urn:microsoft.com/office/officeart/2005/8/layout/vList2"/>
    <dgm:cxn modelId="{92CC5ECF-0C05-4C0C-AC1A-33B2629CF83C}" type="presParOf" srcId="{0E232168-E4F1-401B-B9B9-ECA814964E0E}" destId="{AC8DA066-5AF2-4A8E-A8B1-56F4426E3A1E}" srcOrd="2" destOrd="0" presId="urn:microsoft.com/office/officeart/2005/8/layout/vList2"/>
    <dgm:cxn modelId="{24D85B73-830A-4ED7-AFA3-BDB6DB836438}" type="presParOf" srcId="{0E232168-E4F1-401B-B9B9-ECA814964E0E}" destId="{B92B737F-378A-40A7-A910-C7EA0E917FD2}" srcOrd="3" destOrd="0" presId="urn:microsoft.com/office/officeart/2005/8/layout/vList2"/>
    <dgm:cxn modelId="{9E101D1E-07AB-491C-A0DA-D1849F55CEB7}" type="presParOf" srcId="{0E232168-E4F1-401B-B9B9-ECA814964E0E}" destId="{38D89807-AC23-47E8-B314-819834E8BA72}" srcOrd="4" destOrd="0" presId="urn:microsoft.com/office/officeart/2005/8/layout/vList2"/>
    <dgm:cxn modelId="{A6B82934-0800-4977-8ECA-537C426E7989}" type="presParOf" srcId="{0E232168-E4F1-401B-B9B9-ECA814964E0E}" destId="{3FD5CB1D-6998-45B7-8E9F-94C43088AE1C}" srcOrd="5" destOrd="0" presId="urn:microsoft.com/office/officeart/2005/8/layout/vList2"/>
    <dgm:cxn modelId="{B591C17D-EBE5-4BA1-A22C-5B201F3BACDB}" type="presParOf" srcId="{0E232168-E4F1-401B-B9B9-ECA814964E0E}" destId="{DCCAEDC2-2C65-4D7F-9688-5D28CE74FFA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62FFE677-BF33-40CD-BCAD-6FED5C283944}" type="doc">
      <dgm:prSet loTypeId="urn:microsoft.com/office/officeart/2005/8/layout/vList2" loCatId="list" qsTypeId="urn:microsoft.com/office/officeart/2005/8/quickstyle/simple1#25" qsCatId="simple" csTypeId="urn:microsoft.com/office/officeart/2005/8/colors/colorful2#11" csCatId="colorful" phldr="1"/>
      <dgm:spPr/>
      <dgm:t>
        <a:bodyPr/>
        <a:lstStyle/>
        <a:p>
          <a:endParaRPr lang="en-US"/>
        </a:p>
      </dgm:t>
    </dgm:pt>
    <dgm:pt modelId="{876D8915-3E8D-4CE0-B078-D9AD8A6E5207}">
      <dgm:prSet custT="1"/>
      <dgm:spPr/>
      <dgm:t>
        <a:bodyPr/>
        <a:lstStyle/>
        <a:p>
          <a:r>
            <a:rPr lang="en-GB" sz="1800" dirty="0"/>
            <a:t>As the first systematic approach to offender profiling, the FBI’s approach has been enormously influential. It has been adopted by law enforcement agencies all over the world, many of whom, like the NCID Offender Profiling Unit in the Netherlands, have adapted and enhanced it. </a:t>
          </a:r>
          <a:endParaRPr lang="en-US" sz="1800" dirty="0"/>
        </a:p>
      </dgm:t>
    </dgm:pt>
    <dgm:pt modelId="{E9F371D2-409F-4071-B101-58BD4686F706}" type="parTrans" cxnId="{42BCEF3C-7085-4961-8BCA-FFCF078F4780}">
      <dgm:prSet/>
      <dgm:spPr/>
      <dgm:t>
        <a:bodyPr/>
        <a:lstStyle/>
        <a:p>
          <a:endParaRPr lang="en-US"/>
        </a:p>
      </dgm:t>
    </dgm:pt>
    <dgm:pt modelId="{021DEA12-0F34-49B5-89F1-482E27E66AAF}" type="sibTrans" cxnId="{42BCEF3C-7085-4961-8BCA-FFCF078F4780}">
      <dgm:prSet/>
      <dgm:spPr/>
      <dgm:t>
        <a:bodyPr/>
        <a:lstStyle/>
        <a:p>
          <a:endParaRPr lang="en-US"/>
        </a:p>
      </dgm:t>
    </dgm:pt>
    <dgm:pt modelId="{AFCDDCEE-D259-4E1A-A7B0-2A1D54E534A6}">
      <dgm:prSet custT="1"/>
      <dgm:spPr/>
      <dgm:t>
        <a:bodyPr/>
        <a:lstStyle/>
        <a:p>
          <a:r>
            <a:rPr lang="en-GB" sz="1800" dirty="0"/>
            <a:t>Ainsworth (2001) suggests that offender typologies are potentially very useful in allowing offences to be linked and facilitating predictions about the timeframe of the next attack. </a:t>
          </a:r>
          <a:endParaRPr lang="en-US" sz="1800" dirty="0"/>
        </a:p>
      </dgm:t>
    </dgm:pt>
    <dgm:pt modelId="{6290A025-EC06-4B6C-A0A1-E51D49B6A2F3}" type="parTrans" cxnId="{A1D77316-93D1-44CE-B46E-D795F1A4E70C}">
      <dgm:prSet/>
      <dgm:spPr/>
      <dgm:t>
        <a:bodyPr/>
        <a:lstStyle/>
        <a:p>
          <a:endParaRPr lang="en-US"/>
        </a:p>
      </dgm:t>
    </dgm:pt>
    <dgm:pt modelId="{29D5E391-18B9-4E8F-9967-5F1FCB032AC0}" type="sibTrans" cxnId="{A1D77316-93D1-44CE-B46E-D795F1A4E70C}">
      <dgm:prSet/>
      <dgm:spPr/>
      <dgm:t>
        <a:bodyPr/>
        <a:lstStyle/>
        <a:p>
          <a:endParaRPr lang="en-US"/>
        </a:p>
      </dgm:t>
    </dgm:pt>
    <dgm:pt modelId="{08A6F058-431C-4F03-B826-453D062E37C2}">
      <dgm:prSet custT="1"/>
      <dgm:spPr/>
      <dgm:t>
        <a:bodyPr/>
        <a:lstStyle/>
        <a:p>
          <a:r>
            <a:rPr lang="en-GB" sz="1800" dirty="0"/>
            <a:t>FBI-inspired attempts to obtain and organise data about different types of offender have been important in challenging the stereotypes that investigators may hold about offenders and which may mislead investigations. </a:t>
          </a:r>
          <a:endParaRPr lang="en-US" sz="1800" dirty="0"/>
        </a:p>
      </dgm:t>
    </dgm:pt>
    <dgm:pt modelId="{992BB851-6B4E-4C5A-AE71-EBE60C43715B}" type="parTrans" cxnId="{0AAC1D79-C5AC-45AD-99CB-7A9735F27553}">
      <dgm:prSet/>
      <dgm:spPr/>
      <dgm:t>
        <a:bodyPr/>
        <a:lstStyle/>
        <a:p>
          <a:endParaRPr lang="en-US"/>
        </a:p>
      </dgm:t>
    </dgm:pt>
    <dgm:pt modelId="{B0086C60-2057-4C6C-AB96-AAE81319A67E}" type="sibTrans" cxnId="{0AAC1D79-C5AC-45AD-99CB-7A9735F27553}">
      <dgm:prSet/>
      <dgm:spPr/>
      <dgm:t>
        <a:bodyPr/>
        <a:lstStyle/>
        <a:p>
          <a:endParaRPr lang="en-US"/>
        </a:p>
      </dgm:t>
    </dgm:pt>
    <dgm:pt modelId="{09F5051A-E3CE-442B-824F-8D73A7974327}">
      <dgm:prSet custT="1"/>
      <dgm:spPr/>
      <dgm:t>
        <a:bodyPr/>
        <a:lstStyle/>
        <a:p>
          <a:r>
            <a:rPr lang="en-GB" sz="1800" dirty="0"/>
            <a:t>E.g. Clarke and Morley (1988) interviewed 41 convicted rapists responsible for over 800 offences and found that, contrary to the stereotype of an inadequate loner, they were typically very average men, living in normal family circumstances, often intelligent and in skilled employment.</a:t>
          </a:r>
          <a:endParaRPr lang="en-US" sz="1800" dirty="0"/>
        </a:p>
      </dgm:t>
    </dgm:pt>
    <dgm:pt modelId="{4A5EEC74-2292-469D-96DC-D0C121C2A7CD}" type="parTrans" cxnId="{5D5772A8-FB72-42B4-BB30-4434AB16B48B}">
      <dgm:prSet/>
      <dgm:spPr/>
      <dgm:t>
        <a:bodyPr/>
        <a:lstStyle/>
        <a:p>
          <a:endParaRPr lang="en-US"/>
        </a:p>
      </dgm:t>
    </dgm:pt>
    <dgm:pt modelId="{F3370BBB-E239-428A-8A02-61D7ABD8066B}" type="sibTrans" cxnId="{5D5772A8-FB72-42B4-BB30-4434AB16B48B}">
      <dgm:prSet/>
      <dgm:spPr/>
      <dgm:t>
        <a:bodyPr/>
        <a:lstStyle/>
        <a:p>
          <a:endParaRPr lang="en-US"/>
        </a:p>
      </dgm:t>
    </dgm:pt>
    <dgm:pt modelId="{AA7F8782-420F-420E-8E66-9AA5272B87CD}" type="pres">
      <dgm:prSet presAssocID="{62FFE677-BF33-40CD-BCAD-6FED5C283944}" presName="linear" presStyleCnt="0">
        <dgm:presLayoutVars>
          <dgm:animLvl val="lvl"/>
          <dgm:resizeHandles val="exact"/>
        </dgm:presLayoutVars>
      </dgm:prSet>
      <dgm:spPr/>
    </dgm:pt>
    <dgm:pt modelId="{7F040113-336C-4E9E-9E54-8F5EAFFC1CCE}" type="pres">
      <dgm:prSet presAssocID="{876D8915-3E8D-4CE0-B078-D9AD8A6E5207}" presName="parentText" presStyleLbl="node1" presStyleIdx="0" presStyleCnt="4">
        <dgm:presLayoutVars>
          <dgm:chMax val="0"/>
          <dgm:bulletEnabled val="1"/>
        </dgm:presLayoutVars>
      </dgm:prSet>
      <dgm:spPr/>
    </dgm:pt>
    <dgm:pt modelId="{B1D8E6F6-DF59-4409-9C73-0F9BA6D9E632}" type="pres">
      <dgm:prSet presAssocID="{021DEA12-0F34-49B5-89F1-482E27E66AAF}" presName="spacer" presStyleCnt="0"/>
      <dgm:spPr/>
    </dgm:pt>
    <dgm:pt modelId="{3E8695BA-D00A-4899-AD55-45A88752855F}" type="pres">
      <dgm:prSet presAssocID="{AFCDDCEE-D259-4E1A-A7B0-2A1D54E534A6}" presName="parentText" presStyleLbl="node1" presStyleIdx="1" presStyleCnt="4">
        <dgm:presLayoutVars>
          <dgm:chMax val="0"/>
          <dgm:bulletEnabled val="1"/>
        </dgm:presLayoutVars>
      </dgm:prSet>
      <dgm:spPr/>
    </dgm:pt>
    <dgm:pt modelId="{83266E9A-6ED3-477C-BFDD-7DA24843F4FC}" type="pres">
      <dgm:prSet presAssocID="{29D5E391-18B9-4E8F-9967-5F1FCB032AC0}" presName="spacer" presStyleCnt="0"/>
      <dgm:spPr/>
    </dgm:pt>
    <dgm:pt modelId="{9BF9B4D4-0801-4796-B8BD-BC27A4616F31}" type="pres">
      <dgm:prSet presAssocID="{08A6F058-431C-4F03-B826-453D062E37C2}" presName="parentText" presStyleLbl="node1" presStyleIdx="2" presStyleCnt="4">
        <dgm:presLayoutVars>
          <dgm:chMax val="0"/>
          <dgm:bulletEnabled val="1"/>
        </dgm:presLayoutVars>
      </dgm:prSet>
      <dgm:spPr/>
    </dgm:pt>
    <dgm:pt modelId="{4AFA0EB7-4C42-498E-9369-B998CC473743}" type="pres">
      <dgm:prSet presAssocID="{B0086C60-2057-4C6C-AB96-AAE81319A67E}" presName="spacer" presStyleCnt="0"/>
      <dgm:spPr/>
    </dgm:pt>
    <dgm:pt modelId="{96BEA19C-538B-49D7-B0DD-57642B749C32}" type="pres">
      <dgm:prSet presAssocID="{09F5051A-E3CE-442B-824F-8D73A7974327}" presName="parentText" presStyleLbl="node1" presStyleIdx="3" presStyleCnt="4">
        <dgm:presLayoutVars>
          <dgm:chMax val="0"/>
          <dgm:bulletEnabled val="1"/>
        </dgm:presLayoutVars>
      </dgm:prSet>
      <dgm:spPr/>
    </dgm:pt>
  </dgm:ptLst>
  <dgm:cxnLst>
    <dgm:cxn modelId="{A1D77316-93D1-44CE-B46E-D795F1A4E70C}" srcId="{62FFE677-BF33-40CD-BCAD-6FED5C283944}" destId="{AFCDDCEE-D259-4E1A-A7B0-2A1D54E534A6}" srcOrd="1" destOrd="0" parTransId="{6290A025-EC06-4B6C-A0A1-E51D49B6A2F3}" sibTransId="{29D5E391-18B9-4E8F-9967-5F1FCB032AC0}"/>
    <dgm:cxn modelId="{42BCEF3C-7085-4961-8BCA-FFCF078F4780}" srcId="{62FFE677-BF33-40CD-BCAD-6FED5C283944}" destId="{876D8915-3E8D-4CE0-B078-D9AD8A6E5207}" srcOrd="0" destOrd="0" parTransId="{E9F371D2-409F-4071-B101-58BD4686F706}" sibTransId="{021DEA12-0F34-49B5-89F1-482E27E66AAF}"/>
    <dgm:cxn modelId="{0AAC1D79-C5AC-45AD-99CB-7A9735F27553}" srcId="{62FFE677-BF33-40CD-BCAD-6FED5C283944}" destId="{08A6F058-431C-4F03-B826-453D062E37C2}" srcOrd="2" destOrd="0" parTransId="{992BB851-6B4E-4C5A-AE71-EBE60C43715B}" sibTransId="{B0086C60-2057-4C6C-AB96-AAE81319A67E}"/>
    <dgm:cxn modelId="{EDB742A0-6DF9-46D3-8002-DC1D95BB052D}" type="presOf" srcId="{AFCDDCEE-D259-4E1A-A7B0-2A1D54E534A6}" destId="{3E8695BA-D00A-4899-AD55-45A88752855F}" srcOrd="0" destOrd="0" presId="urn:microsoft.com/office/officeart/2005/8/layout/vList2"/>
    <dgm:cxn modelId="{5D5772A8-FB72-42B4-BB30-4434AB16B48B}" srcId="{62FFE677-BF33-40CD-BCAD-6FED5C283944}" destId="{09F5051A-E3CE-442B-824F-8D73A7974327}" srcOrd="3" destOrd="0" parTransId="{4A5EEC74-2292-469D-96DC-D0C121C2A7CD}" sibTransId="{F3370BBB-E239-428A-8A02-61D7ABD8066B}"/>
    <dgm:cxn modelId="{4519B7AE-9B74-4AEC-9B4E-9192E30C6E71}" type="presOf" srcId="{62FFE677-BF33-40CD-BCAD-6FED5C283944}" destId="{AA7F8782-420F-420E-8E66-9AA5272B87CD}" srcOrd="0" destOrd="0" presId="urn:microsoft.com/office/officeart/2005/8/layout/vList2"/>
    <dgm:cxn modelId="{9F08BAC9-2DB4-4A6C-9480-E7890785549E}" type="presOf" srcId="{08A6F058-431C-4F03-B826-453D062E37C2}" destId="{9BF9B4D4-0801-4796-B8BD-BC27A4616F31}" srcOrd="0" destOrd="0" presId="urn:microsoft.com/office/officeart/2005/8/layout/vList2"/>
    <dgm:cxn modelId="{806542CB-4371-4344-AC00-3096CE531FAE}" type="presOf" srcId="{09F5051A-E3CE-442B-824F-8D73A7974327}" destId="{96BEA19C-538B-49D7-B0DD-57642B749C32}" srcOrd="0" destOrd="0" presId="urn:microsoft.com/office/officeart/2005/8/layout/vList2"/>
    <dgm:cxn modelId="{932C52FA-2543-4DEE-BBE7-4BDA54C08320}" type="presOf" srcId="{876D8915-3E8D-4CE0-B078-D9AD8A6E5207}" destId="{7F040113-336C-4E9E-9E54-8F5EAFFC1CCE}" srcOrd="0" destOrd="0" presId="urn:microsoft.com/office/officeart/2005/8/layout/vList2"/>
    <dgm:cxn modelId="{DDD28666-15C6-4E6A-8E4D-4570BAD6A00C}" type="presParOf" srcId="{AA7F8782-420F-420E-8E66-9AA5272B87CD}" destId="{7F040113-336C-4E9E-9E54-8F5EAFFC1CCE}" srcOrd="0" destOrd="0" presId="urn:microsoft.com/office/officeart/2005/8/layout/vList2"/>
    <dgm:cxn modelId="{3AFC70EF-54FB-4EF9-AA4D-714CD35F8E3A}" type="presParOf" srcId="{AA7F8782-420F-420E-8E66-9AA5272B87CD}" destId="{B1D8E6F6-DF59-4409-9C73-0F9BA6D9E632}" srcOrd="1" destOrd="0" presId="urn:microsoft.com/office/officeart/2005/8/layout/vList2"/>
    <dgm:cxn modelId="{7D4266A7-CA71-4320-8E40-09A6638EFB3B}" type="presParOf" srcId="{AA7F8782-420F-420E-8E66-9AA5272B87CD}" destId="{3E8695BA-D00A-4899-AD55-45A88752855F}" srcOrd="2" destOrd="0" presId="urn:microsoft.com/office/officeart/2005/8/layout/vList2"/>
    <dgm:cxn modelId="{E875E677-FBA6-4E41-928B-B0D0AB3DBA2E}" type="presParOf" srcId="{AA7F8782-420F-420E-8E66-9AA5272B87CD}" destId="{83266E9A-6ED3-477C-BFDD-7DA24843F4FC}" srcOrd="3" destOrd="0" presId="urn:microsoft.com/office/officeart/2005/8/layout/vList2"/>
    <dgm:cxn modelId="{3B18F90E-14F6-4DC8-9DE6-678147E6D977}" type="presParOf" srcId="{AA7F8782-420F-420E-8E66-9AA5272B87CD}" destId="{9BF9B4D4-0801-4796-B8BD-BC27A4616F31}" srcOrd="4" destOrd="0" presId="urn:microsoft.com/office/officeart/2005/8/layout/vList2"/>
    <dgm:cxn modelId="{38266792-13A2-4C48-B7DC-7202AF5FD389}" type="presParOf" srcId="{AA7F8782-420F-420E-8E66-9AA5272B87CD}" destId="{4AFA0EB7-4C42-498E-9369-B998CC473743}" srcOrd="5" destOrd="0" presId="urn:microsoft.com/office/officeart/2005/8/layout/vList2"/>
    <dgm:cxn modelId="{F862A7A5-5B2B-4481-8A8F-DF7886CA527B}" type="presParOf" srcId="{AA7F8782-420F-420E-8E66-9AA5272B87CD}" destId="{96BEA19C-538B-49D7-B0DD-57642B749C3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61FA185-E956-4B16-A03D-2083C16A923F}" type="doc">
      <dgm:prSet loTypeId="urn:microsoft.com/office/officeart/2005/8/layout/vList2" loCatId="list" qsTypeId="urn:microsoft.com/office/officeart/2005/8/quickstyle/simple1#26" qsCatId="simple" csTypeId="urn:microsoft.com/office/officeart/2005/8/colors/colorful2#12" csCatId="colorful" phldr="1"/>
      <dgm:spPr/>
      <dgm:t>
        <a:bodyPr/>
        <a:lstStyle/>
        <a:p>
          <a:endParaRPr lang="en-US"/>
        </a:p>
      </dgm:t>
    </dgm:pt>
    <dgm:pt modelId="{63BD9666-2C7C-4AE2-956F-91A0802ACFAD}">
      <dgm:prSet custT="1"/>
      <dgm:spPr/>
      <dgm:t>
        <a:bodyPr/>
        <a:lstStyle/>
        <a:p>
          <a:r>
            <a:rPr lang="en-GB" sz="1800" dirty="0"/>
            <a:t>Critics have centred on how objective the process actually is; the scientific status of the evidence and the usefulness of the profiles it generates.</a:t>
          </a:r>
          <a:endParaRPr lang="en-US" sz="1800" dirty="0"/>
        </a:p>
      </dgm:t>
    </dgm:pt>
    <dgm:pt modelId="{3D291086-A64E-4788-9E4C-794C8F6665EF}" type="parTrans" cxnId="{5B02E761-7C96-4E02-BEB5-83B496EDC202}">
      <dgm:prSet/>
      <dgm:spPr/>
      <dgm:t>
        <a:bodyPr/>
        <a:lstStyle/>
        <a:p>
          <a:endParaRPr lang="en-US"/>
        </a:p>
      </dgm:t>
    </dgm:pt>
    <dgm:pt modelId="{C66FDFA4-9531-43A4-898B-C94901648F58}" type="sibTrans" cxnId="{5B02E761-7C96-4E02-BEB5-83B496EDC202}">
      <dgm:prSet/>
      <dgm:spPr/>
      <dgm:t>
        <a:bodyPr/>
        <a:lstStyle/>
        <a:p>
          <a:endParaRPr lang="en-US"/>
        </a:p>
      </dgm:t>
    </dgm:pt>
    <dgm:pt modelId="{DF662A0C-90FD-4B18-AC54-AD6AA46EB60D}">
      <dgm:prSet/>
      <dgm:spPr/>
      <dgm:t>
        <a:bodyPr/>
        <a:lstStyle/>
        <a:p>
          <a:r>
            <a:rPr lang="en-GB" dirty="0"/>
            <a:t>A typological approach to profiling assumes that offenders are one thing or the other and that this is stable. Wilson et al., (1997) suggest that neither assumption is correct: most offenders show both organised and disorganised features and they may shift from one to the other between crimes. This obviously limits the usefulness of such profiles. </a:t>
          </a:r>
          <a:endParaRPr lang="en-US" dirty="0"/>
        </a:p>
      </dgm:t>
    </dgm:pt>
    <dgm:pt modelId="{3713D092-982B-44CD-BE03-007F06E84D14}" type="parTrans" cxnId="{4B09A7A9-793A-4064-9BF6-1AB358D443F9}">
      <dgm:prSet/>
      <dgm:spPr/>
      <dgm:t>
        <a:bodyPr/>
        <a:lstStyle/>
        <a:p>
          <a:endParaRPr lang="en-US"/>
        </a:p>
      </dgm:t>
    </dgm:pt>
    <dgm:pt modelId="{7451F035-D9F1-4AEA-876C-EB50A26F55DB}" type="sibTrans" cxnId="{4B09A7A9-793A-4064-9BF6-1AB358D443F9}">
      <dgm:prSet/>
      <dgm:spPr/>
      <dgm:t>
        <a:bodyPr/>
        <a:lstStyle/>
        <a:p>
          <a:endParaRPr lang="en-US"/>
        </a:p>
      </dgm:t>
    </dgm:pt>
    <dgm:pt modelId="{E90BE2B4-BE17-4BA6-8DF6-4665F3DFAF5B}">
      <dgm:prSet custT="1"/>
      <dgm:spPr/>
      <dgm:t>
        <a:bodyPr/>
        <a:lstStyle/>
        <a:p>
          <a:r>
            <a:rPr lang="en-GB" sz="1800" dirty="0"/>
            <a:t>Canter (2000) points out that the crime scene evidence on which profiles are based is often incomplete and ambiguous, which means judgements based on the evidence are necessarily speculative.</a:t>
          </a:r>
          <a:endParaRPr lang="en-US" sz="1800" dirty="0"/>
        </a:p>
      </dgm:t>
    </dgm:pt>
    <dgm:pt modelId="{C74C8F61-D673-4588-8752-A2232ECD88E0}" type="parTrans" cxnId="{6D8624CB-EE07-4A2C-9CF3-CD92ABF43C1C}">
      <dgm:prSet/>
      <dgm:spPr/>
      <dgm:t>
        <a:bodyPr/>
        <a:lstStyle/>
        <a:p>
          <a:endParaRPr lang="en-US"/>
        </a:p>
      </dgm:t>
    </dgm:pt>
    <dgm:pt modelId="{90D2184F-A23B-4E30-AFB1-C0C76E136A67}" type="sibTrans" cxnId="{6D8624CB-EE07-4A2C-9CF3-CD92ABF43C1C}">
      <dgm:prSet/>
      <dgm:spPr/>
      <dgm:t>
        <a:bodyPr/>
        <a:lstStyle/>
        <a:p>
          <a:endParaRPr lang="en-US"/>
        </a:p>
      </dgm:t>
    </dgm:pt>
    <dgm:pt modelId="{06D6EA7D-60A5-4530-9544-A1896FF1DA05}">
      <dgm:prSet custT="1"/>
      <dgm:spPr/>
      <dgm:t>
        <a:bodyPr/>
        <a:lstStyle/>
        <a:p>
          <a:r>
            <a:rPr lang="en-GB" sz="1800" dirty="0"/>
            <a:t>Additionally, it is up to the profiler to decide which aspects of the crime scene evidence are important in determining the profile. Consequently, different profilers may reach different conclusions from the same evidence.</a:t>
          </a:r>
          <a:endParaRPr lang="en-US" sz="1800" dirty="0"/>
        </a:p>
      </dgm:t>
    </dgm:pt>
    <dgm:pt modelId="{A8B05378-C7AF-436E-B6A2-C1C28300F012}" type="parTrans" cxnId="{1B43231B-17D4-4D54-B6E6-57B85195F330}">
      <dgm:prSet/>
      <dgm:spPr/>
      <dgm:t>
        <a:bodyPr/>
        <a:lstStyle/>
        <a:p>
          <a:endParaRPr lang="en-US"/>
        </a:p>
      </dgm:t>
    </dgm:pt>
    <dgm:pt modelId="{B7E57B50-AA70-4FC2-B1C5-7C5ED2AF1206}" type="sibTrans" cxnId="{1B43231B-17D4-4D54-B6E6-57B85195F330}">
      <dgm:prSet/>
      <dgm:spPr/>
      <dgm:t>
        <a:bodyPr/>
        <a:lstStyle/>
        <a:p>
          <a:endParaRPr lang="en-US"/>
        </a:p>
      </dgm:t>
    </dgm:pt>
    <dgm:pt modelId="{EA9C64A2-9166-4CBD-A93B-9069BF6AC86A}" type="pres">
      <dgm:prSet presAssocID="{B61FA185-E956-4B16-A03D-2083C16A923F}" presName="linear" presStyleCnt="0">
        <dgm:presLayoutVars>
          <dgm:animLvl val="lvl"/>
          <dgm:resizeHandles val="exact"/>
        </dgm:presLayoutVars>
      </dgm:prSet>
      <dgm:spPr/>
    </dgm:pt>
    <dgm:pt modelId="{AA257B8F-B26D-4121-9ED9-85351F594F55}" type="pres">
      <dgm:prSet presAssocID="{63BD9666-2C7C-4AE2-956F-91A0802ACFAD}" presName="parentText" presStyleLbl="node1" presStyleIdx="0" presStyleCnt="4">
        <dgm:presLayoutVars>
          <dgm:chMax val="0"/>
          <dgm:bulletEnabled val="1"/>
        </dgm:presLayoutVars>
      </dgm:prSet>
      <dgm:spPr/>
    </dgm:pt>
    <dgm:pt modelId="{44309D0E-614D-42A7-8536-2DA939937BC9}" type="pres">
      <dgm:prSet presAssocID="{C66FDFA4-9531-43A4-898B-C94901648F58}" presName="spacer" presStyleCnt="0"/>
      <dgm:spPr/>
    </dgm:pt>
    <dgm:pt modelId="{FA6CF40E-E2F8-4A84-853B-397BFFFE845C}" type="pres">
      <dgm:prSet presAssocID="{DF662A0C-90FD-4B18-AC54-AD6AA46EB60D}" presName="parentText" presStyleLbl="node1" presStyleIdx="1" presStyleCnt="4">
        <dgm:presLayoutVars>
          <dgm:chMax val="0"/>
          <dgm:bulletEnabled val="1"/>
        </dgm:presLayoutVars>
      </dgm:prSet>
      <dgm:spPr/>
    </dgm:pt>
    <dgm:pt modelId="{82DC4E9B-CF16-4598-8E50-7345DB1BF43C}" type="pres">
      <dgm:prSet presAssocID="{7451F035-D9F1-4AEA-876C-EB50A26F55DB}" presName="spacer" presStyleCnt="0"/>
      <dgm:spPr/>
    </dgm:pt>
    <dgm:pt modelId="{317D38AD-6DDC-4347-A93F-ED633C67F518}" type="pres">
      <dgm:prSet presAssocID="{E90BE2B4-BE17-4BA6-8DF6-4665F3DFAF5B}" presName="parentText" presStyleLbl="node1" presStyleIdx="2" presStyleCnt="4" custLinFactNeighborY="33343">
        <dgm:presLayoutVars>
          <dgm:chMax val="0"/>
          <dgm:bulletEnabled val="1"/>
        </dgm:presLayoutVars>
      </dgm:prSet>
      <dgm:spPr/>
    </dgm:pt>
    <dgm:pt modelId="{7EB94AF5-94D7-44DD-B7EB-B182A132289A}" type="pres">
      <dgm:prSet presAssocID="{90D2184F-A23B-4E30-AFB1-C0C76E136A67}" presName="spacer" presStyleCnt="0"/>
      <dgm:spPr/>
    </dgm:pt>
    <dgm:pt modelId="{887F3591-4825-45FC-AE44-767FC0F3BBCD}" type="pres">
      <dgm:prSet presAssocID="{06D6EA7D-60A5-4530-9544-A1896FF1DA05}" presName="parentText" presStyleLbl="node1" presStyleIdx="3" presStyleCnt="4">
        <dgm:presLayoutVars>
          <dgm:chMax val="0"/>
          <dgm:bulletEnabled val="1"/>
        </dgm:presLayoutVars>
      </dgm:prSet>
      <dgm:spPr/>
    </dgm:pt>
  </dgm:ptLst>
  <dgm:cxnLst>
    <dgm:cxn modelId="{1B43231B-17D4-4D54-B6E6-57B85195F330}" srcId="{B61FA185-E956-4B16-A03D-2083C16A923F}" destId="{06D6EA7D-60A5-4530-9544-A1896FF1DA05}" srcOrd="3" destOrd="0" parTransId="{A8B05378-C7AF-436E-B6A2-C1C28300F012}" sibTransId="{B7E57B50-AA70-4FC2-B1C5-7C5ED2AF1206}"/>
    <dgm:cxn modelId="{7EA9885B-188F-4B22-8323-8DA9E2AF56E4}" type="presOf" srcId="{DF662A0C-90FD-4B18-AC54-AD6AA46EB60D}" destId="{FA6CF40E-E2F8-4A84-853B-397BFFFE845C}" srcOrd="0" destOrd="0" presId="urn:microsoft.com/office/officeart/2005/8/layout/vList2"/>
    <dgm:cxn modelId="{34310960-6EC3-4A57-B896-1B30FA463E88}" type="presOf" srcId="{06D6EA7D-60A5-4530-9544-A1896FF1DA05}" destId="{887F3591-4825-45FC-AE44-767FC0F3BBCD}" srcOrd="0" destOrd="0" presId="urn:microsoft.com/office/officeart/2005/8/layout/vList2"/>
    <dgm:cxn modelId="{5B02E761-7C96-4E02-BEB5-83B496EDC202}" srcId="{B61FA185-E956-4B16-A03D-2083C16A923F}" destId="{63BD9666-2C7C-4AE2-956F-91A0802ACFAD}" srcOrd="0" destOrd="0" parTransId="{3D291086-A64E-4788-9E4C-794C8F6665EF}" sibTransId="{C66FDFA4-9531-43A4-898B-C94901648F58}"/>
    <dgm:cxn modelId="{B5D5304D-EB38-4C49-AF73-9F9099DAD64C}" type="presOf" srcId="{E90BE2B4-BE17-4BA6-8DF6-4665F3DFAF5B}" destId="{317D38AD-6DDC-4347-A93F-ED633C67F518}" srcOrd="0" destOrd="0" presId="urn:microsoft.com/office/officeart/2005/8/layout/vList2"/>
    <dgm:cxn modelId="{E2C23E8D-60C7-4BBE-8741-8827B1A236C9}" type="presOf" srcId="{63BD9666-2C7C-4AE2-956F-91A0802ACFAD}" destId="{AA257B8F-B26D-4121-9ED9-85351F594F55}" srcOrd="0" destOrd="0" presId="urn:microsoft.com/office/officeart/2005/8/layout/vList2"/>
    <dgm:cxn modelId="{4B09A7A9-793A-4064-9BF6-1AB358D443F9}" srcId="{B61FA185-E956-4B16-A03D-2083C16A923F}" destId="{DF662A0C-90FD-4B18-AC54-AD6AA46EB60D}" srcOrd="1" destOrd="0" parTransId="{3713D092-982B-44CD-BE03-007F06E84D14}" sibTransId="{7451F035-D9F1-4AEA-876C-EB50A26F55DB}"/>
    <dgm:cxn modelId="{6D8624CB-EE07-4A2C-9CF3-CD92ABF43C1C}" srcId="{B61FA185-E956-4B16-A03D-2083C16A923F}" destId="{E90BE2B4-BE17-4BA6-8DF6-4665F3DFAF5B}" srcOrd="2" destOrd="0" parTransId="{C74C8F61-D673-4588-8752-A2232ECD88E0}" sibTransId="{90D2184F-A23B-4E30-AFB1-C0C76E136A67}"/>
    <dgm:cxn modelId="{84AA4EF8-97EB-4B66-9390-0EAF263CA7B0}" type="presOf" srcId="{B61FA185-E956-4B16-A03D-2083C16A923F}" destId="{EA9C64A2-9166-4CBD-A93B-9069BF6AC86A}" srcOrd="0" destOrd="0" presId="urn:microsoft.com/office/officeart/2005/8/layout/vList2"/>
    <dgm:cxn modelId="{C4E29D28-4497-4878-A521-729227DFCF92}" type="presParOf" srcId="{EA9C64A2-9166-4CBD-A93B-9069BF6AC86A}" destId="{AA257B8F-B26D-4121-9ED9-85351F594F55}" srcOrd="0" destOrd="0" presId="urn:microsoft.com/office/officeart/2005/8/layout/vList2"/>
    <dgm:cxn modelId="{80D43963-6CCD-46F8-AD89-ED3EF3A5D82D}" type="presParOf" srcId="{EA9C64A2-9166-4CBD-A93B-9069BF6AC86A}" destId="{44309D0E-614D-42A7-8536-2DA939937BC9}" srcOrd="1" destOrd="0" presId="urn:microsoft.com/office/officeart/2005/8/layout/vList2"/>
    <dgm:cxn modelId="{258EEFBB-EA8F-4E04-A860-2197995773CA}" type="presParOf" srcId="{EA9C64A2-9166-4CBD-A93B-9069BF6AC86A}" destId="{FA6CF40E-E2F8-4A84-853B-397BFFFE845C}" srcOrd="2" destOrd="0" presId="urn:microsoft.com/office/officeart/2005/8/layout/vList2"/>
    <dgm:cxn modelId="{8CCC855D-55A4-4DCE-AF3B-1C8415B9692F}" type="presParOf" srcId="{EA9C64A2-9166-4CBD-A93B-9069BF6AC86A}" destId="{82DC4E9B-CF16-4598-8E50-7345DB1BF43C}" srcOrd="3" destOrd="0" presId="urn:microsoft.com/office/officeart/2005/8/layout/vList2"/>
    <dgm:cxn modelId="{BB623DA2-FDB8-49EE-8B3E-AE882EEEBD63}" type="presParOf" srcId="{EA9C64A2-9166-4CBD-A93B-9069BF6AC86A}" destId="{317D38AD-6DDC-4347-A93F-ED633C67F518}" srcOrd="4" destOrd="0" presId="urn:microsoft.com/office/officeart/2005/8/layout/vList2"/>
    <dgm:cxn modelId="{BF621608-1AFB-4B2F-B1A9-9A64C329B645}" type="presParOf" srcId="{EA9C64A2-9166-4CBD-A93B-9069BF6AC86A}" destId="{7EB94AF5-94D7-44DD-B7EB-B182A132289A}" srcOrd="5" destOrd="0" presId="urn:microsoft.com/office/officeart/2005/8/layout/vList2"/>
    <dgm:cxn modelId="{BA21AA18-F196-490D-95B3-65DF7F5AD2B0}" type="presParOf" srcId="{EA9C64A2-9166-4CBD-A93B-9069BF6AC86A}" destId="{887F3591-4825-45FC-AE44-767FC0F3BBC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98123A5-AC4A-423D-9FAE-456FCBD489F8}" type="doc">
      <dgm:prSet loTypeId="urn:microsoft.com/office/officeart/2005/8/layout/vList2" loCatId="list" qsTypeId="urn:microsoft.com/office/officeart/2005/8/quickstyle/simple1#27" qsCatId="simple" csTypeId="urn:microsoft.com/office/officeart/2005/8/colors/colorful2#13" csCatId="colorful" phldr="1"/>
      <dgm:spPr/>
      <dgm:t>
        <a:bodyPr/>
        <a:lstStyle/>
        <a:p>
          <a:endParaRPr lang="en-US"/>
        </a:p>
      </dgm:t>
    </dgm:pt>
    <dgm:pt modelId="{28FC6DE7-B08F-430D-B110-9DE863624A0D}">
      <dgm:prSet custT="1"/>
      <dgm:spPr/>
      <dgm:t>
        <a:bodyPr/>
        <a:lstStyle/>
        <a:p>
          <a:r>
            <a:rPr lang="en-GB" sz="1400" dirty="0"/>
            <a:t>T</a:t>
          </a:r>
          <a:r>
            <a:rPr lang="en-GB" sz="1600" dirty="0"/>
            <a:t>here are problems with the data on which the FBIs typologies were originally based. The sample of 36 offenders is </a:t>
          </a:r>
          <a:r>
            <a:rPr lang="en-GB" sz="1600" dirty="0">
              <a:solidFill>
                <a:srgbClr val="FFFF00"/>
              </a:solidFill>
            </a:rPr>
            <a:t>small</a:t>
          </a:r>
          <a:r>
            <a:rPr lang="en-GB" sz="1600" dirty="0"/>
            <a:t> and it is not obvious that the </a:t>
          </a:r>
          <a:r>
            <a:rPr lang="en-GB" sz="1600" dirty="0">
              <a:solidFill>
                <a:srgbClr val="FFFF00"/>
              </a:solidFill>
            </a:rPr>
            <a:t>methods and motives </a:t>
          </a:r>
          <a:r>
            <a:rPr lang="en-GB" sz="1600" dirty="0"/>
            <a:t>of the very rare types of offender interviewed </a:t>
          </a:r>
          <a:r>
            <a:rPr lang="en-GB" sz="1600" dirty="0">
              <a:solidFill>
                <a:srgbClr val="FFFF00"/>
              </a:solidFill>
            </a:rPr>
            <a:t>generalise</a:t>
          </a:r>
          <a:r>
            <a:rPr lang="en-GB" sz="1600" dirty="0"/>
            <a:t> to other offenders. </a:t>
          </a:r>
          <a:endParaRPr lang="en-US" sz="1600" dirty="0"/>
        </a:p>
      </dgm:t>
    </dgm:pt>
    <dgm:pt modelId="{071C65DD-500A-4380-A7A7-B30D8204C737}" type="parTrans" cxnId="{254CE533-2FE3-4AED-9F00-54EC24E188AF}">
      <dgm:prSet/>
      <dgm:spPr/>
      <dgm:t>
        <a:bodyPr/>
        <a:lstStyle/>
        <a:p>
          <a:endParaRPr lang="en-US"/>
        </a:p>
      </dgm:t>
    </dgm:pt>
    <dgm:pt modelId="{A53B65E3-2B5E-49C2-A8D2-B9D1C5DA4ED7}" type="sibTrans" cxnId="{254CE533-2FE3-4AED-9F00-54EC24E188AF}">
      <dgm:prSet/>
      <dgm:spPr/>
      <dgm:t>
        <a:bodyPr/>
        <a:lstStyle/>
        <a:p>
          <a:endParaRPr lang="en-US"/>
        </a:p>
      </dgm:t>
    </dgm:pt>
    <dgm:pt modelId="{C8EB05E6-6CB5-4F07-9214-C7707EE0AF71}">
      <dgm:prSet custT="1"/>
      <dgm:spPr/>
      <dgm:t>
        <a:bodyPr/>
        <a:lstStyle/>
        <a:p>
          <a:r>
            <a:rPr lang="en-GB" sz="1800" dirty="0"/>
            <a:t>The data were obtained by interviewing offenders who may well have a distorted recall of their own crimes and who are known for being manipulative, raising questions about the data’s validity. </a:t>
          </a:r>
          <a:endParaRPr lang="en-US" sz="1800" dirty="0"/>
        </a:p>
      </dgm:t>
    </dgm:pt>
    <dgm:pt modelId="{18A3A18B-7D1C-4B0B-91E4-FC3B48A6C31F}" type="parTrans" cxnId="{D0A82151-F193-4DAB-81F1-2BDC2C43F556}">
      <dgm:prSet/>
      <dgm:spPr/>
      <dgm:t>
        <a:bodyPr/>
        <a:lstStyle/>
        <a:p>
          <a:endParaRPr lang="en-US"/>
        </a:p>
      </dgm:t>
    </dgm:pt>
    <dgm:pt modelId="{E6F91AFF-7B30-4313-8B23-133D82A47CB6}" type="sibTrans" cxnId="{D0A82151-F193-4DAB-81F1-2BDC2C43F556}">
      <dgm:prSet/>
      <dgm:spPr/>
      <dgm:t>
        <a:bodyPr/>
        <a:lstStyle/>
        <a:p>
          <a:endParaRPr lang="en-US"/>
        </a:p>
      </dgm:t>
    </dgm:pt>
    <dgm:pt modelId="{28D4A59F-A8BF-4675-B2FB-CCF891E5D787}">
      <dgm:prSet custT="1"/>
      <dgm:spPr/>
      <dgm:t>
        <a:bodyPr/>
        <a:lstStyle/>
        <a:p>
          <a:r>
            <a:rPr lang="en-GB" sz="1800" dirty="0"/>
            <a:t>Ainsworth points out that there have been few serious attempts to establish the validity of the FBIs offender types using scientifically verifiable methods.</a:t>
          </a:r>
          <a:endParaRPr lang="en-US" sz="1800" dirty="0"/>
        </a:p>
      </dgm:t>
    </dgm:pt>
    <dgm:pt modelId="{8133392F-69BF-4B9E-A18D-1161CA0FB862}" type="parTrans" cxnId="{A6E9356C-5AEA-4466-A3F7-332DA3786A6B}">
      <dgm:prSet/>
      <dgm:spPr/>
      <dgm:t>
        <a:bodyPr/>
        <a:lstStyle/>
        <a:p>
          <a:endParaRPr lang="en-US"/>
        </a:p>
      </dgm:t>
    </dgm:pt>
    <dgm:pt modelId="{869BCC89-2088-4BA8-B8B4-A798F4A1B011}" type="sibTrans" cxnId="{A6E9356C-5AEA-4466-A3F7-332DA3786A6B}">
      <dgm:prSet/>
      <dgm:spPr/>
      <dgm:t>
        <a:bodyPr/>
        <a:lstStyle/>
        <a:p>
          <a:endParaRPr lang="en-US"/>
        </a:p>
      </dgm:t>
    </dgm:pt>
    <dgm:pt modelId="{289FCB8C-C708-42B1-8971-E3FAB5D58FEB}">
      <dgm:prSet/>
      <dgm:spPr/>
      <dgm:t>
        <a:bodyPr/>
        <a:lstStyle/>
        <a:p>
          <a:r>
            <a:rPr lang="en-GB" dirty="0"/>
            <a:t>Howitt (2009) calls the evidence base ‘glaringly minimal’. The evidence presented in favour of the FBI system has largely been narrative, in popular accounts of offender profiling. The problem is that profilers are far more likely to report their successes than their failures, giving a distorted view of how often profiles contribute to the apprehension of offenders.</a:t>
          </a:r>
          <a:endParaRPr lang="en-US" dirty="0"/>
        </a:p>
      </dgm:t>
    </dgm:pt>
    <dgm:pt modelId="{FD8D2703-4F8B-4F30-B553-A160FB17732A}" type="parTrans" cxnId="{4BC54BD4-18B7-4C15-9275-629C85FB09BD}">
      <dgm:prSet/>
      <dgm:spPr/>
      <dgm:t>
        <a:bodyPr/>
        <a:lstStyle/>
        <a:p>
          <a:endParaRPr lang="en-US"/>
        </a:p>
      </dgm:t>
    </dgm:pt>
    <dgm:pt modelId="{EF9C0C45-A82D-454B-81EC-B20E0B0C6F68}" type="sibTrans" cxnId="{4BC54BD4-18B7-4C15-9275-629C85FB09BD}">
      <dgm:prSet/>
      <dgm:spPr/>
      <dgm:t>
        <a:bodyPr/>
        <a:lstStyle/>
        <a:p>
          <a:endParaRPr lang="en-US"/>
        </a:p>
      </dgm:t>
    </dgm:pt>
    <dgm:pt modelId="{83018A31-C64E-4A52-9082-79EF92EFB5B9}" type="pres">
      <dgm:prSet presAssocID="{C98123A5-AC4A-423D-9FAE-456FCBD489F8}" presName="linear" presStyleCnt="0">
        <dgm:presLayoutVars>
          <dgm:animLvl val="lvl"/>
          <dgm:resizeHandles val="exact"/>
        </dgm:presLayoutVars>
      </dgm:prSet>
      <dgm:spPr/>
    </dgm:pt>
    <dgm:pt modelId="{6D2BF429-0D06-47A4-BBDF-FBEBA02F6F3F}" type="pres">
      <dgm:prSet presAssocID="{28FC6DE7-B08F-430D-B110-9DE863624A0D}" presName="parentText" presStyleLbl="node1" presStyleIdx="0" presStyleCnt="4" custLinFactNeighborY="50536">
        <dgm:presLayoutVars>
          <dgm:chMax val="0"/>
          <dgm:bulletEnabled val="1"/>
        </dgm:presLayoutVars>
      </dgm:prSet>
      <dgm:spPr/>
    </dgm:pt>
    <dgm:pt modelId="{C27F791D-558B-4E83-AB4F-258018C4D5F2}" type="pres">
      <dgm:prSet presAssocID="{A53B65E3-2B5E-49C2-A8D2-B9D1C5DA4ED7}" presName="spacer" presStyleCnt="0"/>
      <dgm:spPr/>
    </dgm:pt>
    <dgm:pt modelId="{C36DD09D-F4A5-44FF-A83A-D6FE3BF30D7B}" type="pres">
      <dgm:prSet presAssocID="{C8EB05E6-6CB5-4F07-9214-C7707EE0AF71}" presName="parentText" presStyleLbl="node1" presStyleIdx="1" presStyleCnt="4">
        <dgm:presLayoutVars>
          <dgm:chMax val="0"/>
          <dgm:bulletEnabled val="1"/>
        </dgm:presLayoutVars>
      </dgm:prSet>
      <dgm:spPr/>
    </dgm:pt>
    <dgm:pt modelId="{94773AA1-247D-4375-8684-02B90A177A4B}" type="pres">
      <dgm:prSet presAssocID="{E6F91AFF-7B30-4313-8B23-133D82A47CB6}" presName="spacer" presStyleCnt="0"/>
      <dgm:spPr/>
    </dgm:pt>
    <dgm:pt modelId="{D522DC2B-9E5C-40FA-B45C-0448A212CEBA}" type="pres">
      <dgm:prSet presAssocID="{28D4A59F-A8BF-4675-B2FB-CCF891E5D787}" presName="parentText" presStyleLbl="node1" presStyleIdx="2" presStyleCnt="4">
        <dgm:presLayoutVars>
          <dgm:chMax val="0"/>
          <dgm:bulletEnabled val="1"/>
        </dgm:presLayoutVars>
      </dgm:prSet>
      <dgm:spPr/>
    </dgm:pt>
    <dgm:pt modelId="{E5872CC1-0391-45DF-8B32-6DEC2B874F06}" type="pres">
      <dgm:prSet presAssocID="{869BCC89-2088-4BA8-B8B4-A798F4A1B011}" presName="spacer" presStyleCnt="0"/>
      <dgm:spPr/>
    </dgm:pt>
    <dgm:pt modelId="{7F6EDAA5-EB1A-414D-880D-8E041DB17018}" type="pres">
      <dgm:prSet presAssocID="{289FCB8C-C708-42B1-8971-E3FAB5D58FEB}" presName="parentText" presStyleLbl="node1" presStyleIdx="3" presStyleCnt="4">
        <dgm:presLayoutVars>
          <dgm:chMax val="0"/>
          <dgm:bulletEnabled val="1"/>
        </dgm:presLayoutVars>
      </dgm:prSet>
      <dgm:spPr/>
    </dgm:pt>
  </dgm:ptLst>
  <dgm:cxnLst>
    <dgm:cxn modelId="{254CE533-2FE3-4AED-9F00-54EC24E188AF}" srcId="{C98123A5-AC4A-423D-9FAE-456FCBD489F8}" destId="{28FC6DE7-B08F-430D-B110-9DE863624A0D}" srcOrd="0" destOrd="0" parTransId="{071C65DD-500A-4380-A7A7-B30D8204C737}" sibTransId="{A53B65E3-2B5E-49C2-A8D2-B9D1C5DA4ED7}"/>
    <dgm:cxn modelId="{3003953B-3AD3-4640-82A0-0C79EE4EAAB5}" type="presOf" srcId="{28FC6DE7-B08F-430D-B110-9DE863624A0D}" destId="{6D2BF429-0D06-47A4-BBDF-FBEBA02F6F3F}" srcOrd="0" destOrd="0" presId="urn:microsoft.com/office/officeart/2005/8/layout/vList2"/>
    <dgm:cxn modelId="{A6E9356C-5AEA-4466-A3F7-332DA3786A6B}" srcId="{C98123A5-AC4A-423D-9FAE-456FCBD489F8}" destId="{28D4A59F-A8BF-4675-B2FB-CCF891E5D787}" srcOrd="2" destOrd="0" parTransId="{8133392F-69BF-4B9E-A18D-1161CA0FB862}" sibTransId="{869BCC89-2088-4BA8-B8B4-A798F4A1B011}"/>
    <dgm:cxn modelId="{D0A82151-F193-4DAB-81F1-2BDC2C43F556}" srcId="{C98123A5-AC4A-423D-9FAE-456FCBD489F8}" destId="{C8EB05E6-6CB5-4F07-9214-C7707EE0AF71}" srcOrd="1" destOrd="0" parTransId="{18A3A18B-7D1C-4B0B-91E4-FC3B48A6C31F}" sibTransId="{E6F91AFF-7B30-4313-8B23-133D82A47CB6}"/>
    <dgm:cxn modelId="{B210DB75-9F6D-4395-8533-A82C812253CF}" type="presOf" srcId="{289FCB8C-C708-42B1-8971-E3FAB5D58FEB}" destId="{7F6EDAA5-EB1A-414D-880D-8E041DB17018}" srcOrd="0" destOrd="0" presId="urn:microsoft.com/office/officeart/2005/8/layout/vList2"/>
    <dgm:cxn modelId="{5909517E-8641-4BA4-8B74-25235D07582C}" type="presOf" srcId="{28D4A59F-A8BF-4675-B2FB-CCF891E5D787}" destId="{D522DC2B-9E5C-40FA-B45C-0448A212CEBA}" srcOrd="0" destOrd="0" presId="urn:microsoft.com/office/officeart/2005/8/layout/vList2"/>
    <dgm:cxn modelId="{19CCE59E-62F9-446F-AD03-E56B8148736E}" type="presOf" srcId="{C98123A5-AC4A-423D-9FAE-456FCBD489F8}" destId="{83018A31-C64E-4A52-9082-79EF92EFB5B9}" srcOrd="0" destOrd="0" presId="urn:microsoft.com/office/officeart/2005/8/layout/vList2"/>
    <dgm:cxn modelId="{F80B04D4-285F-4856-BD2A-62FEC5294249}" type="presOf" srcId="{C8EB05E6-6CB5-4F07-9214-C7707EE0AF71}" destId="{C36DD09D-F4A5-44FF-A83A-D6FE3BF30D7B}" srcOrd="0" destOrd="0" presId="urn:microsoft.com/office/officeart/2005/8/layout/vList2"/>
    <dgm:cxn modelId="{4BC54BD4-18B7-4C15-9275-629C85FB09BD}" srcId="{C98123A5-AC4A-423D-9FAE-456FCBD489F8}" destId="{289FCB8C-C708-42B1-8971-E3FAB5D58FEB}" srcOrd="3" destOrd="0" parTransId="{FD8D2703-4F8B-4F30-B553-A160FB17732A}" sibTransId="{EF9C0C45-A82D-454B-81EC-B20E0B0C6F68}"/>
    <dgm:cxn modelId="{1635C2B5-34EC-4198-B07D-A0CE4A20F07E}" type="presParOf" srcId="{83018A31-C64E-4A52-9082-79EF92EFB5B9}" destId="{6D2BF429-0D06-47A4-BBDF-FBEBA02F6F3F}" srcOrd="0" destOrd="0" presId="urn:microsoft.com/office/officeart/2005/8/layout/vList2"/>
    <dgm:cxn modelId="{8FFFD557-32EE-4726-B5EE-DAB4798276B2}" type="presParOf" srcId="{83018A31-C64E-4A52-9082-79EF92EFB5B9}" destId="{C27F791D-558B-4E83-AB4F-258018C4D5F2}" srcOrd="1" destOrd="0" presId="urn:microsoft.com/office/officeart/2005/8/layout/vList2"/>
    <dgm:cxn modelId="{F23E7580-B9C3-48C5-B407-DF8DFAE0F2AB}" type="presParOf" srcId="{83018A31-C64E-4A52-9082-79EF92EFB5B9}" destId="{C36DD09D-F4A5-44FF-A83A-D6FE3BF30D7B}" srcOrd="2" destOrd="0" presId="urn:microsoft.com/office/officeart/2005/8/layout/vList2"/>
    <dgm:cxn modelId="{DD141226-33DE-4228-BADA-E2423B7A336D}" type="presParOf" srcId="{83018A31-C64E-4A52-9082-79EF92EFB5B9}" destId="{94773AA1-247D-4375-8684-02B90A177A4B}" srcOrd="3" destOrd="0" presId="urn:microsoft.com/office/officeart/2005/8/layout/vList2"/>
    <dgm:cxn modelId="{E6A19550-1025-49D2-9B22-3A5FAF09C779}" type="presParOf" srcId="{83018A31-C64E-4A52-9082-79EF92EFB5B9}" destId="{D522DC2B-9E5C-40FA-B45C-0448A212CEBA}" srcOrd="4" destOrd="0" presId="urn:microsoft.com/office/officeart/2005/8/layout/vList2"/>
    <dgm:cxn modelId="{7DEE68DE-688C-465A-B702-FC731A4C3D9A}" type="presParOf" srcId="{83018A31-C64E-4A52-9082-79EF92EFB5B9}" destId="{E5872CC1-0391-45DF-8B32-6DEC2B874F06}" srcOrd="5" destOrd="0" presId="urn:microsoft.com/office/officeart/2005/8/layout/vList2"/>
    <dgm:cxn modelId="{C275ACDB-EDB3-4C5A-AB23-EDA0277B1CDE}" type="presParOf" srcId="{83018A31-C64E-4A52-9082-79EF92EFB5B9}" destId="{7F6EDAA5-EB1A-414D-880D-8E041DB1701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B1492C1-AFD0-4320-8C04-7BBE963FCAEE}" type="doc">
      <dgm:prSet loTypeId="urn:microsoft.com/office/officeart/2008/layout/LinedList" loCatId="list" qsTypeId="urn:microsoft.com/office/officeart/2005/8/quickstyle/simple1#28" qsCatId="simple" csTypeId="urn:microsoft.com/office/officeart/2005/8/colors/accent0_3#4" csCatId="mainScheme" phldr="1"/>
      <dgm:spPr/>
      <dgm:t>
        <a:bodyPr/>
        <a:lstStyle/>
        <a:p>
          <a:endParaRPr lang="en-US"/>
        </a:p>
      </dgm:t>
    </dgm:pt>
    <dgm:pt modelId="{C2F71E8A-7174-4A7F-9B46-D143AF501C1A}">
      <dgm:prSet/>
      <dgm:spPr/>
      <dgm:t>
        <a:bodyPr/>
        <a:lstStyle/>
        <a:p>
          <a:r>
            <a:rPr lang="en-GB" dirty="0"/>
            <a:t>There remain serious questions about how useful offender profiles actually are. Police may give favourable opinions of profiles even when they are completely wrong. </a:t>
          </a:r>
          <a:endParaRPr lang="en-US" dirty="0"/>
        </a:p>
      </dgm:t>
    </dgm:pt>
    <dgm:pt modelId="{4FDBB72A-7FA5-447D-9DEE-BCB41F729DD2}" type="parTrans" cxnId="{273AA9EE-C382-4D8D-B8E9-F35D7220E56C}">
      <dgm:prSet/>
      <dgm:spPr/>
      <dgm:t>
        <a:bodyPr/>
        <a:lstStyle/>
        <a:p>
          <a:endParaRPr lang="en-US"/>
        </a:p>
      </dgm:t>
    </dgm:pt>
    <dgm:pt modelId="{7B0AB9A9-5C12-497F-A178-91AF863C7C0B}" type="sibTrans" cxnId="{273AA9EE-C382-4D8D-B8E9-F35D7220E56C}">
      <dgm:prSet/>
      <dgm:spPr/>
      <dgm:t>
        <a:bodyPr/>
        <a:lstStyle/>
        <a:p>
          <a:endParaRPr lang="en-US"/>
        </a:p>
      </dgm:t>
    </dgm:pt>
    <dgm:pt modelId="{1958DEE0-CDB1-4CE0-872C-F23F534EE8EC}">
      <dgm:prSet/>
      <dgm:spPr/>
      <dgm:t>
        <a:bodyPr/>
        <a:lstStyle/>
        <a:p>
          <a:r>
            <a:rPr lang="en-GB"/>
            <a:t>An analysis of offender profiles by Snook et al (2007) found that they were based on scientific argument and evidence only a minority of the time, leading to the suggestion that most profiles contain little more than common sense. </a:t>
          </a:r>
          <a:endParaRPr lang="en-US"/>
        </a:p>
      </dgm:t>
    </dgm:pt>
    <dgm:pt modelId="{4E86DECC-6432-45A9-B9CF-B89E1285D505}" type="parTrans" cxnId="{3AAF7885-851F-4917-8F4C-99CE5C6F6E58}">
      <dgm:prSet/>
      <dgm:spPr/>
      <dgm:t>
        <a:bodyPr/>
        <a:lstStyle/>
        <a:p>
          <a:endParaRPr lang="en-US"/>
        </a:p>
      </dgm:t>
    </dgm:pt>
    <dgm:pt modelId="{5D702FB9-9C76-437D-885B-F5A0A2282969}" type="sibTrans" cxnId="{3AAF7885-851F-4917-8F4C-99CE5C6F6E58}">
      <dgm:prSet/>
      <dgm:spPr/>
      <dgm:t>
        <a:bodyPr/>
        <a:lstStyle/>
        <a:p>
          <a:endParaRPr lang="en-US"/>
        </a:p>
      </dgm:t>
    </dgm:pt>
    <dgm:pt modelId="{1F650467-642F-4785-A06B-6C072C01B895}">
      <dgm:prSet/>
      <dgm:spPr/>
      <dgm:t>
        <a:bodyPr/>
        <a:lstStyle/>
        <a:p>
          <a:r>
            <a:rPr lang="en-GB"/>
            <a:t>A significant problem is that it is not clear how the usefulness of a profile could objectively be measured. If a profile contains 20 statements, only 10 of which are accurate, is it a success or a failure? </a:t>
          </a:r>
          <a:endParaRPr lang="en-US"/>
        </a:p>
      </dgm:t>
    </dgm:pt>
    <dgm:pt modelId="{68CF0930-46D1-436B-A026-13700A73B580}" type="parTrans" cxnId="{EAD27958-9285-4897-9E6F-FF170088748B}">
      <dgm:prSet/>
      <dgm:spPr/>
      <dgm:t>
        <a:bodyPr/>
        <a:lstStyle/>
        <a:p>
          <a:endParaRPr lang="en-US"/>
        </a:p>
      </dgm:t>
    </dgm:pt>
    <dgm:pt modelId="{7F5E797C-B87C-46A9-BC5A-710F0586056B}" type="sibTrans" cxnId="{EAD27958-9285-4897-9E6F-FF170088748B}">
      <dgm:prSet/>
      <dgm:spPr/>
      <dgm:t>
        <a:bodyPr/>
        <a:lstStyle/>
        <a:p>
          <a:endParaRPr lang="en-US"/>
        </a:p>
      </dgm:t>
    </dgm:pt>
    <dgm:pt modelId="{90F8A1A6-A5AF-43E3-85FB-B4AC5DA4BCDA}">
      <dgm:prSet/>
      <dgm:spPr/>
      <dgm:t>
        <a:bodyPr/>
        <a:lstStyle/>
        <a:p>
          <a:r>
            <a:rPr lang="en-GB"/>
            <a:t>A related issue is the specificity of the information in the profile. Like a newspaper horoscope, a profile could be sufficiently vague to be ‘right’ no matter what the offender turns out to be like, but clearly a profile that vague would contribute little to solving a case.</a:t>
          </a:r>
          <a:endParaRPr lang="en-US"/>
        </a:p>
      </dgm:t>
    </dgm:pt>
    <dgm:pt modelId="{6706A490-ABA0-41A1-B6A9-845D32A1C47F}" type="parTrans" cxnId="{3449A79C-8389-4013-889B-C055D84B3C28}">
      <dgm:prSet/>
      <dgm:spPr/>
      <dgm:t>
        <a:bodyPr/>
        <a:lstStyle/>
        <a:p>
          <a:endParaRPr lang="en-US"/>
        </a:p>
      </dgm:t>
    </dgm:pt>
    <dgm:pt modelId="{9275C4F6-83F4-4B3F-ABE1-A17FCB64B408}" type="sibTrans" cxnId="{3449A79C-8389-4013-889B-C055D84B3C28}">
      <dgm:prSet/>
      <dgm:spPr/>
      <dgm:t>
        <a:bodyPr/>
        <a:lstStyle/>
        <a:p>
          <a:endParaRPr lang="en-US"/>
        </a:p>
      </dgm:t>
    </dgm:pt>
    <dgm:pt modelId="{EE486C8F-61BD-4494-97F3-011FE15E99F0}">
      <dgm:prSet/>
      <dgm:spPr/>
      <dgm:t>
        <a:bodyPr/>
        <a:lstStyle/>
        <a:p>
          <a:r>
            <a:rPr lang="en-GB"/>
            <a:t>Ultimately, whilst most agree that profiling has the potential to assist police investigations there is little agreement about precisely how far it may be able to help.</a:t>
          </a:r>
          <a:endParaRPr lang="en-US"/>
        </a:p>
      </dgm:t>
    </dgm:pt>
    <dgm:pt modelId="{ABBDA0F0-D7E1-4DDF-A7BD-5DCD24240604}" type="parTrans" cxnId="{AB6BAA16-ECE2-4C76-99EE-2D5178A62BE5}">
      <dgm:prSet/>
      <dgm:spPr/>
      <dgm:t>
        <a:bodyPr/>
        <a:lstStyle/>
        <a:p>
          <a:endParaRPr lang="en-US"/>
        </a:p>
      </dgm:t>
    </dgm:pt>
    <dgm:pt modelId="{6A469EDE-5FFB-4FB6-93ED-2F6F0255B7DB}" type="sibTrans" cxnId="{AB6BAA16-ECE2-4C76-99EE-2D5178A62BE5}">
      <dgm:prSet/>
      <dgm:spPr/>
      <dgm:t>
        <a:bodyPr/>
        <a:lstStyle/>
        <a:p>
          <a:endParaRPr lang="en-US"/>
        </a:p>
      </dgm:t>
    </dgm:pt>
    <dgm:pt modelId="{2228433B-E5BE-4D81-900D-57434BC3E2DF}" type="pres">
      <dgm:prSet presAssocID="{8B1492C1-AFD0-4320-8C04-7BBE963FCAEE}" presName="vert0" presStyleCnt="0">
        <dgm:presLayoutVars>
          <dgm:dir/>
          <dgm:animOne val="branch"/>
          <dgm:animLvl val="lvl"/>
        </dgm:presLayoutVars>
      </dgm:prSet>
      <dgm:spPr/>
    </dgm:pt>
    <dgm:pt modelId="{9F31F15D-ACDF-4EB0-977C-450864E7B0BD}" type="pres">
      <dgm:prSet presAssocID="{C2F71E8A-7174-4A7F-9B46-D143AF501C1A}" presName="thickLine" presStyleLbl="alignNode1" presStyleIdx="0" presStyleCnt="5"/>
      <dgm:spPr/>
    </dgm:pt>
    <dgm:pt modelId="{31CA2DFC-FFE7-4F7A-8B31-91DC2E3FB74A}" type="pres">
      <dgm:prSet presAssocID="{C2F71E8A-7174-4A7F-9B46-D143AF501C1A}" presName="horz1" presStyleCnt="0"/>
      <dgm:spPr/>
    </dgm:pt>
    <dgm:pt modelId="{C84103AE-F9EB-4D24-87F4-9652B4B54F49}" type="pres">
      <dgm:prSet presAssocID="{C2F71E8A-7174-4A7F-9B46-D143AF501C1A}" presName="tx1" presStyleLbl="revTx" presStyleIdx="0" presStyleCnt="5"/>
      <dgm:spPr/>
    </dgm:pt>
    <dgm:pt modelId="{C6AAD2AE-F4FA-48BC-AFEE-01C7032E988E}" type="pres">
      <dgm:prSet presAssocID="{C2F71E8A-7174-4A7F-9B46-D143AF501C1A}" presName="vert1" presStyleCnt="0"/>
      <dgm:spPr/>
    </dgm:pt>
    <dgm:pt modelId="{47EBBCB2-F583-40AE-B76B-95B03E663370}" type="pres">
      <dgm:prSet presAssocID="{1958DEE0-CDB1-4CE0-872C-F23F534EE8EC}" presName="thickLine" presStyleLbl="alignNode1" presStyleIdx="1" presStyleCnt="5"/>
      <dgm:spPr/>
    </dgm:pt>
    <dgm:pt modelId="{E38CF45C-86AF-464C-896C-76EBF411EE13}" type="pres">
      <dgm:prSet presAssocID="{1958DEE0-CDB1-4CE0-872C-F23F534EE8EC}" presName="horz1" presStyleCnt="0"/>
      <dgm:spPr/>
    </dgm:pt>
    <dgm:pt modelId="{D5685E52-6D06-4A01-B962-640BDDD55BDF}" type="pres">
      <dgm:prSet presAssocID="{1958DEE0-CDB1-4CE0-872C-F23F534EE8EC}" presName="tx1" presStyleLbl="revTx" presStyleIdx="1" presStyleCnt="5"/>
      <dgm:spPr/>
    </dgm:pt>
    <dgm:pt modelId="{C37604AD-99FB-4542-84B9-864082931533}" type="pres">
      <dgm:prSet presAssocID="{1958DEE0-CDB1-4CE0-872C-F23F534EE8EC}" presName="vert1" presStyleCnt="0"/>
      <dgm:spPr/>
    </dgm:pt>
    <dgm:pt modelId="{F6B115F8-2442-4CF7-9CE1-A0ABAFD71D2B}" type="pres">
      <dgm:prSet presAssocID="{1F650467-642F-4785-A06B-6C072C01B895}" presName="thickLine" presStyleLbl="alignNode1" presStyleIdx="2" presStyleCnt="5"/>
      <dgm:spPr/>
    </dgm:pt>
    <dgm:pt modelId="{B556D20E-F7B7-4F27-AC57-EDCEF67093AE}" type="pres">
      <dgm:prSet presAssocID="{1F650467-642F-4785-A06B-6C072C01B895}" presName="horz1" presStyleCnt="0"/>
      <dgm:spPr/>
    </dgm:pt>
    <dgm:pt modelId="{2C4C6A76-EA3D-426D-ACC8-2F46028C4259}" type="pres">
      <dgm:prSet presAssocID="{1F650467-642F-4785-A06B-6C072C01B895}" presName="tx1" presStyleLbl="revTx" presStyleIdx="2" presStyleCnt="5"/>
      <dgm:spPr/>
    </dgm:pt>
    <dgm:pt modelId="{8FE92565-64D8-4761-ADAA-9C40245D5F7D}" type="pres">
      <dgm:prSet presAssocID="{1F650467-642F-4785-A06B-6C072C01B895}" presName="vert1" presStyleCnt="0"/>
      <dgm:spPr/>
    </dgm:pt>
    <dgm:pt modelId="{7C1A914C-0D15-4911-B55B-C15C2CC95590}" type="pres">
      <dgm:prSet presAssocID="{90F8A1A6-A5AF-43E3-85FB-B4AC5DA4BCDA}" presName="thickLine" presStyleLbl="alignNode1" presStyleIdx="3" presStyleCnt="5"/>
      <dgm:spPr/>
    </dgm:pt>
    <dgm:pt modelId="{09F1FE4B-0385-455C-8E39-A0F171A1F8F1}" type="pres">
      <dgm:prSet presAssocID="{90F8A1A6-A5AF-43E3-85FB-B4AC5DA4BCDA}" presName="horz1" presStyleCnt="0"/>
      <dgm:spPr/>
    </dgm:pt>
    <dgm:pt modelId="{7CB1F20E-9E45-451A-9B1C-D0A9ABC07583}" type="pres">
      <dgm:prSet presAssocID="{90F8A1A6-A5AF-43E3-85FB-B4AC5DA4BCDA}" presName="tx1" presStyleLbl="revTx" presStyleIdx="3" presStyleCnt="5"/>
      <dgm:spPr/>
    </dgm:pt>
    <dgm:pt modelId="{89841A21-8511-49D5-A0A2-4385EA03A534}" type="pres">
      <dgm:prSet presAssocID="{90F8A1A6-A5AF-43E3-85FB-B4AC5DA4BCDA}" presName="vert1" presStyleCnt="0"/>
      <dgm:spPr/>
    </dgm:pt>
    <dgm:pt modelId="{63C24E15-6DC7-44AD-BD0D-B44AF4BD9D0B}" type="pres">
      <dgm:prSet presAssocID="{EE486C8F-61BD-4494-97F3-011FE15E99F0}" presName="thickLine" presStyleLbl="alignNode1" presStyleIdx="4" presStyleCnt="5"/>
      <dgm:spPr/>
    </dgm:pt>
    <dgm:pt modelId="{F8E515B8-C4A2-45B0-9322-59D644F08A8A}" type="pres">
      <dgm:prSet presAssocID="{EE486C8F-61BD-4494-97F3-011FE15E99F0}" presName="horz1" presStyleCnt="0"/>
      <dgm:spPr/>
    </dgm:pt>
    <dgm:pt modelId="{9401E833-ADD6-4CD9-A58F-CC3262069AE4}" type="pres">
      <dgm:prSet presAssocID="{EE486C8F-61BD-4494-97F3-011FE15E99F0}" presName="tx1" presStyleLbl="revTx" presStyleIdx="4" presStyleCnt="5"/>
      <dgm:spPr/>
    </dgm:pt>
    <dgm:pt modelId="{0EFF4B9A-BCD3-4CD3-8241-FCC5AA4F768A}" type="pres">
      <dgm:prSet presAssocID="{EE486C8F-61BD-4494-97F3-011FE15E99F0}" presName="vert1" presStyleCnt="0"/>
      <dgm:spPr/>
    </dgm:pt>
  </dgm:ptLst>
  <dgm:cxnLst>
    <dgm:cxn modelId="{11C8F80B-F977-4587-AE76-4A6026F745F0}" type="presOf" srcId="{1958DEE0-CDB1-4CE0-872C-F23F534EE8EC}" destId="{D5685E52-6D06-4A01-B962-640BDDD55BDF}" srcOrd="0" destOrd="0" presId="urn:microsoft.com/office/officeart/2008/layout/LinedList"/>
    <dgm:cxn modelId="{AB6BAA16-ECE2-4C76-99EE-2D5178A62BE5}" srcId="{8B1492C1-AFD0-4320-8C04-7BBE963FCAEE}" destId="{EE486C8F-61BD-4494-97F3-011FE15E99F0}" srcOrd="4" destOrd="0" parTransId="{ABBDA0F0-D7E1-4DDF-A7BD-5DCD24240604}" sibTransId="{6A469EDE-5FFB-4FB6-93ED-2F6F0255B7DB}"/>
    <dgm:cxn modelId="{0CB1A661-2D6C-4E38-A6AF-60589853A182}" type="presOf" srcId="{1F650467-642F-4785-A06B-6C072C01B895}" destId="{2C4C6A76-EA3D-426D-ACC8-2F46028C4259}" srcOrd="0" destOrd="0" presId="urn:microsoft.com/office/officeart/2008/layout/LinedList"/>
    <dgm:cxn modelId="{B4284847-3CFB-485A-8FA4-0C69E0416B21}" type="presOf" srcId="{EE486C8F-61BD-4494-97F3-011FE15E99F0}" destId="{9401E833-ADD6-4CD9-A58F-CC3262069AE4}" srcOrd="0" destOrd="0" presId="urn:microsoft.com/office/officeart/2008/layout/LinedList"/>
    <dgm:cxn modelId="{EAD27958-9285-4897-9E6F-FF170088748B}" srcId="{8B1492C1-AFD0-4320-8C04-7BBE963FCAEE}" destId="{1F650467-642F-4785-A06B-6C072C01B895}" srcOrd="2" destOrd="0" parTransId="{68CF0930-46D1-436B-A026-13700A73B580}" sibTransId="{7F5E797C-B87C-46A9-BC5A-710F0586056B}"/>
    <dgm:cxn modelId="{3C88157C-E5A9-48A3-B26D-4921E4B84745}" type="presOf" srcId="{C2F71E8A-7174-4A7F-9B46-D143AF501C1A}" destId="{C84103AE-F9EB-4D24-87F4-9652B4B54F49}" srcOrd="0" destOrd="0" presId="urn:microsoft.com/office/officeart/2008/layout/LinedList"/>
    <dgm:cxn modelId="{3AAF7885-851F-4917-8F4C-99CE5C6F6E58}" srcId="{8B1492C1-AFD0-4320-8C04-7BBE963FCAEE}" destId="{1958DEE0-CDB1-4CE0-872C-F23F534EE8EC}" srcOrd="1" destOrd="0" parTransId="{4E86DECC-6432-45A9-B9CF-B89E1285D505}" sibTransId="{5D702FB9-9C76-437D-885B-F5A0A2282969}"/>
    <dgm:cxn modelId="{33E00C8C-F0E7-406A-8E94-E7C267A48368}" type="presOf" srcId="{8B1492C1-AFD0-4320-8C04-7BBE963FCAEE}" destId="{2228433B-E5BE-4D81-900D-57434BC3E2DF}" srcOrd="0" destOrd="0" presId="urn:microsoft.com/office/officeart/2008/layout/LinedList"/>
    <dgm:cxn modelId="{3449A79C-8389-4013-889B-C055D84B3C28}" srcId="{8B1492C1-AFD0-4320-8C04-7BBE963FCAEE}" destId="{90F8A1A6-A5AF-43E3-85FB-B4AC5DA4BCDA}" srcOrd="3" destOrd="0" parTransId="{6706A490-ABA0-41A1-B6A9-845D32A1C47F}" sibTransId="{9275C4F6-83F4-4B3F-ABE1-A17FCB64B408}"/>
    <dgm:cxn modelId="{273AA9EE-C382-4D8D-B8E9-F35D7220E56C}" srcId="{8B1492C1-AFD0-4320-8C04-7BBE963FCAEE}" destId="{C2F71E8A-7174-4A7F-9B46-D143AF501C1A}" srcOrd="0" destOrd="0" parTransId="{4FDBB72A-7FA5-447D-9DEE-BCB41F729DD2}" sibTransId="{7B0AB9A9-5C12-497F-A178-91AF863C7C0B}"/>
    <dgm:cxn modelId="{4DC574F1-B2D3-4F78-B9AA-CA589EF66B51}" type="presOf" srcId="{90F8A1A6-A5AF-43E3-85FB-B4AC5DA4BCDA}" destId="{7CB1F20E-9E45-451A-9B1C-D0A9ABC07583}" srcOrd="0" destOrd="0" presId="urn:microsoft.com/office/officeart/2008/layout/LinedList"/>
    <dgm:cxn modelId="{AF57A764-FFFC-4C69-B318-7D5E64704062}" type="presParOf" srcId="{2228433B-E5BE-4D81-900D-57434BC3E2DF}" destId="{9F31F15D-ACDF-4EB0-977C-450864E7B0BD}" srcOrd="0" destOrd="0" presId="urn:microsoft.com/office/officeart/2008/layout/LinedList"/>
    <dgm:cxn modelId="{07FC4A15-0371-47CB-A212-2346F4658AC1}" type="presParOf" srcId="{2228433B-E5BE-4D81-900D-57434BC3E2DF}" destId="{31CA2DFC-FFE7-4F7A-8B31-91DC2E3FB74A}" srcOrd="1" destOrd="0" presId="urn:microsoft.com/office/officeart/2008/layout/LinedList"/>
    <dgm:cxn modelId="{3DF56260-A3C9-4A09-B975-D8B3DE775244}" type="presParOf" srcId="{31CA2DFC-FFE7-4F7A-8B31-91DC2E3FB74A}" destId="{C84103AE-F9EB-4D24-87F4-9652B4B54F49}" srcOrd="0" destOrd="0" presId="urn:microsoft.com/office/officeart/2008/layout/LinedList"/>
    <dgm:cxn modelId="{C6D31517-AA9F-42AD-BF7C-F32CCA93102E}" type="presParOf" srcId="{31CA2DFC-FFE7-4F7A-8B31-91DC2E3FB74A}" destId="{C6AAD2AE-F4FA-48BC-AFEE-01C7032E988E}" srcOrd="1" destOrd="0" presId="urn:microsoft.com/office/officeart/2008/layout/LinedList"/>
    <dgm:cxn modelId="{B69555C4-16BD-46F7-B222-0156FD891316}" type="presParOf" srcId="{2228433B-E5BE-4D81-900D-57434BC3E2DF}" destId="{47EBBCB2-F583-40AE-B76B-95B03E663370}" srcOrd="2" destOrd="0" presId="urn:microsoft.com/office/officeart/2008/layout/LinedList"/>
    <dgm:cxn modelId="{46B74605-D15A-41F1-AB8E-FB1FDA9F8336}" type="presParOf" srcId="{2228433B-E5BE-4D81-900D-57434BC3E2DF}" destId="{E38CF45C-86AF-464C-896C-76EBF411EE13}" srcOrd="3" destOrd="0" presId="urn:microsoft.com/office/officeart/2008/layout/LinedList"/>
    <dgm:cxn modelId="{B162D1ED-9F67-4856-8EAA-F1F7D23C89A8}" type="presParOf" srcId="{E38CF45C-86AF-464C-896C-76EBF411EE13}" destId="{D5685E52-6D06-4A01-B962-640BDDD55BDF}" srcOrd="0" destOrd="0" presId="urn:microsoft.com/office/officeart/2008/layout/LinedList"/>
    <dgm:cxn modelId="{0E9427F8-CF23-407D-838B-29979D869206}" type="presParOf" srcId="{E38CF45C-86AF-464C-896C-76EBF411EE13}" destId="{C37604AD-99FB-4542-84B9-864082931533}" srcOrd="1" destOrd="0" presId="urn:microsoft.com/office/officeart/2008/layout/LinedList"/>
    <dgm:cxn modelId="{25BE96EF-8199-47AB-B15D-ED205FCA8055}" type="presParOf" srcId="{2228433B-E5BE-4D81-900D-57434BC3E2DF}" destId="{F6B115F8-2442-4CF7-9CE1-A0ABAFD71D2B}" srcOrd="4" destOrd="0" presId="urn:microsoft.com/office/officeart/2008/layout/LinedList"/>
    <dgm:cxn modelId="{F21DDD64-A7AB-413C-B2ED-E629095BABB0}" type="presParOf" srcId="{2228433B-E5BE-4D81-900D-57434BC3E2DF}" destId="{B556D20E-F7B7-4F27-AC57-EDCEF67093AE}" srcOrd="5" destOrd="0" presId="urn:microsoft.com/office/officeart/2008/layout/LinedList"/>
    <dgm:cxn modelId="{2819E9DB-9471-4C4A-B280-C3D5D55F9B17}" type="presParOf" srcId="{B556D20E-F7B7-4F27-AC57-EDCEF67093AE}" destId="{2C4C6A76-EA3D-426D-ACC8-2F46028C4259}" srcOrd="0" destOrd="0" presId="urn:microsoft.com/office/officeart/2008/layout/LinedList"/>
    <dgm:cxn modelId="{E6C0466D-1B05-4A63-84DF-A989CB43DD17}" type="presParOf" srcId="{B556D20E-F7B7-4F27-AC57-EDCEF67093AE}" destId="{8FE92565-64D8-4761-ADAA-9C40245D5F7D}" srcOrd="1" destOrd="0" presId="urn:microsoft.com/office/officeart/2008/layout/LinedList"/>
    <dgm:cxn modelId="{D125EEE5-29D1-413E-96BC-F2573005ACAA}" type="presParOf" srcId="{2228433B-E5BE-4D81-900D-57434BC3E2DF}" destId="{7C1A914C-0D15-4911-B55B-C15C2CC95590}" srcOrd="6" destOrd="0" presId="urn:microsoft.com/office/officeart/2008/layout/LinedList"/>
    <dgm:cxn modelId="{7D14E55E-C7B4-4A24-AB90-B68FB68A9F99}" type="presParOf" srcId="{2228433B-E5BE-4D81-900D-57434BC3E2DF}" destId="{09F1FE4B-0385-455C-8E39-A0F171A1F8F1}" srcOrd="7" destOrd="0" presId="urn:microsoft.com/office/officeart/2008/layout/LinedList"/>
    <dgm:cxn modelId="{09D2DABD-86CD-477E-A9E3-E47350968BB8}" type="presParOf" srcId="{09F1FE4B-0385-455C-8E39-A0F171A1F8F1}" destId="{7CB1F20E-9E45-451A-9B1C-D0A9ABC07583}" srcOrd="0" destOrd="0" presId="urn:microsoft.com/office/officeart/2008/layout/LinedList"/>
    <dgm:cxn modelId="{0D4785B4-FB0E-42B4-A71E-EC42A18FBF70}" type="presParOf" srcId="{09F1FE4B-0385-455C-8E39-A0F171A1F8F1}" destId="{89841A21-8511-49D5-A0A2-4385EA03A534}" srcOrd="1" destOrd="0" presId="urn:microsoft.com/office/officeart/2008/layout/LinedList"/>
    <dgm:cxn modelId="{FC37D731-E0A9-419F-B69B-145D1B6B0411}" type="presParOf" srcId="{2228433B-E5BE-4D81-900D-57434BC3E2DF}" destId="{63C24E15-6DC7-44AD-BD0D-B44AF4BD9D0B}" srcOrd="8" destOrd="0" presId="urn:microsoft.com/office/officeart/2008/layout/LinedList"/>
    <dgm:cxn modelId="{8E2C19D1-8B69-4109-A85F-7236B12D342D}" type="presParOf" srcId="{2228433B-E5BE-4D81-900D-57434BC3E2DF}" destId="{F8E515B8-C4A2-45B0-9322-59D644F08A8A}" srcOrd="9" destOrd="0" presId="urn:microsoft.com/office/officeart/2008/layout/LinedList"/>
    <dgm:cxn modelId="{6B02F264-8A66-4D61-991A-A4350E526169}" type="presParOf" srcId="{F8E515B8-C4A2-45B0-9322-59D644F08A8A}" destId="{9401E833-ADD6-4CD9-A58F-CC3262069AE4}" srcOrd="0" destOrd="0" presId="urn:microsoft.com/office/officeart/2008/layout/LinedList"/>
    <dgm:cxn modelId="{99845BB8-C231-4343-9F55-DA2C65C4488D}" type="presParOf" srcId="{F8E515B8-C4A2-45B0-9322-59D644F08A8A}" destId="{0EFF4B9A-BCD3-4CD3-8241-FCC5AA4F76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1AB67B2-AC57-4F11-9758-10011D15566C}" type="doc">
      <dgm:prSet loTypeId="urn:microsoft.com/office/officeart/2005/8/layout/vList2" loCatId="list" qsTypeId="urn:microsoft.com/office/officeart/2005/8/quickstyle/simple1#29" qsCatId="simple" csTypeId="urn:microsoft.com/office/officeart/2005/8/colors/colorful2#14" csCatId="colorful" phldr="1"/>
      <dgm:spPr/>
      <dgm:t>
        <a:bodyPr/>
        <a:lstStyle/>
        <a:p>
          <a:endParaRPr lang="en-US"/>
        </a:p>
      </dgm:t>
    </dgm:pt>
    <dgm:pt modelId="{77F288D9-8F5D-4BFA-A221-FC708D7A4A39}">
      <dgm:prSet custT="1"/>
      <dgm:spPr/>
      <dgm:t>
        <a:bodyPr/>
        <a:lstStyle/>
        <a:p>
          <a:r>
            <a:rPr lang="en-GB" sz="1600" dirty="0"/>
            <a:t>Turvey (1999) warns against using profiling as anything other than suggesting probabilities. He cites the case of Rachel Nickell, studied by Kocsis et al., (1998). </a:t>
          </a:r>
          <a:endParaRPr lang="en-US" sz="1600" dirty="0"/>
        </a:p>
      </dgm:t>
    </dgm:pt>
    <dgm:pt modelId="{191B5751-70A6-4C67-A9D4-343ED2264B73}" type="parTrans" cxnId="{45AB12FF-8409-4A71-A1C3-9A21A4A496C7}">
      <dgm:prSet/>
      <dgm:spPr/>
      <dgm:t>
        <a:bodyPr/>
        <a:lstStyle/>
        <a:p>
          <a:endParaRPr lang="en-US"/>
        </a:p>
      </dgm:t>
    </dgm:pt>
    <dgm:pt modelId="{79599F22-CDF9-4B98-8B37-F5E119C72205}" type="sibTrans" cxnId="{45AB12FF-8409-4A71-A1C3-9A21A4A496C7}">
      <dgm:prSet/>
      <dgm:spPr/>
      <dgm:t>
        <a:bodyPr/>
        <a:lstStyle/>
        <a:p>
          <a:endParaRPr lang="en-US"/>
        </a:p>
      </dgm:t>
    </dgm:pt>
    <dgm:pt modelId="{C5B01A50-C23E-4A87-9260-135DCEDE76D9}">
      <dgm:prSet custT="1"/>
      <dgm:spPr/>
      <dgm:t>
        <a:bodyPr/>
        <a:lstStyle/>
        <a:p>
          <a:r>
            <a:rPr lang="en-GB" sz="1600" dirty="0"/>
            <a:t>Whilst walking her two-year-old son on Wimbledon Common, Rachel Nickell was stabbed 49 times (in front of her son). Profiler Paul Britton prepared a psychological profile for the police. Colin Stagg fitted the profile. However, there was </a:t>
          </a:r>
          <a:r>
            <a:rPr lang="en-GB" sz="1600" b="1" dirty="0"/>
            <a:t>No Evidence.</a:t>
          </a:r>
          <a:endParaRPr lang="en-US" sz="1600" dirty="0"/>
        </a:p>
      </dgm:t>
    </dgm:pt>
    <dgm:pt modelId="{D4BD18DF-2FA0-434D-AE59-656D53EC689C}" type="parTrans" cxnId="{58938CE2-D9AC-4D54-B00D-353CDFA105BD}">
      <dgm:prSet/>
      <dgm:spPr/>
      <dgm:t>
        <a:bodyPr/>
        <a:lstStyle/>
        <a:p>
          <a:endParaRPr lang="en-US"/>
        </a:p>
      </dgm:t>
    </dgm:pt>
    <dgm:pt modelId="{1048AA99-33A5-4EEE-913F-C6D356CF8993}" type="sibTrans" cxnId="{58938CE2-D9AC-4D54-B00D-353CDFA105BD}">
      <dgm:prSet/>
      <dgm:spPr/>
      <dgm:t>
        <a:bodyPr/>
        <a:lstStyle/>
        <a:p>
          <a:endParaRPr lang="en-US"/>
        </a:p>
      </dgm:t>
    </dgm:pt>
    <dgm:pt modelId="{8587911B-5CE2-46CC-9E62-4EE9D5877CAA}">
      <dgm:prSet custT="1"/>
      <dgm:spPr/>
      <dgm:t>
        <a:bodyPr/>
        <a:lstStyle/>
        <a:p>
          <a:r>
            <a:rPr lang="en-GB" sz="1400" dirty="0"/>
            <a:t>Working with Britton, a female officer went undercover and got to know Stagg in the hope of extracting evidence from him. Stagg was arrested. However, the trial showed many inconsistencies. For example, Stagg knew the location of the crime but said (incorrectly) that Rachel Nickell had been raped. These inconsistencies were ignored by the police who were sure that the profiling had led them to the offender. The female police officer later resigned from her job. </a:t>
          </a:r>
          <a:endParaRPr lang="en-US" sz="1400" dirty="0"/>
        </a:p>
      </dgm:t>
    </dgm:pt>
    <dgm:pt modelId="{457BA356-5B1D-4D24-9BEC-B54E8B59B9FE}" type="parTrans" cxnId="{54A86E24-9C95-4CA0-8543-FECFD21FBC30}">
      <dgm:prSet/>
      <dgm:spPr/>
      <dgm:t>
        <a:bodyPr/>
        <a:lstStyle/>
        <a:p>
          <a:endParaRPr lang="en-US"/>
        </a:p>
      </dgm:t>
    </dgm:pt>
    <dgm:pt modelId="{BF8DB7A5-99C0-4B69-B92B-85CFB97B5F7D}" type="sibTrans" cxnId="{54A86E24-9C95-4CA0-8543-FECFD21FBC30}">
      <dgm:prSet/>
      <dgm:spPr/>
      <dgm:t>
        <a:bodyPr/>
        <a:lstStyle/>
        <a:p>
          <a:endParaRPr lang="en-US"/>
        </a:p>
      </dgm:t>
    </dgm:pt>
    <dgm:pt modelId="{EC17266C-C262-4CDD-9BE2-39016CCDA5BE}">
      <dgm:prSet custT="1"/>
      <dgm:spPr/>
      <dgm:t>
        <a:bodyPr/>
        <a:lstStyle/>
        <a:p>
          <a:r>
            <a:rPr lang="en-GB" sz="1800" dirty="0"/>
            <a:t>Turvey (1999) concludes that this is an example of profiling being taken too far</a:t>
          </a:r>
          <a:r>
            <a:rPr lang="en-GB" sz="500" dirty="0"/>
            <a:t>.</a:t>
          </a:r>
          <a:endParaRPr lang="en-US" sz="500" dirty="0"/>
        </a:p>
      </dgm:t>
    </dgm:pt>
    <dgm:pt modelId="{9C2B389A-BEA2-4E87-9721-973085E5D291}" type="parTrans" cxnId="{B9C7AA76-4CD2-4040-ACC2-7D1D842DB827}">
      <dgm:prSet/>
      <dgm:spPr/>
      <dgm:t>
        <a:bodyPr/>
        <a:lstStyle/>
        <a:p>
          <a:endParaRPr lang="en-US"/>
        </a:p>
      </dgm:t>
    </dgm:pt>
    <dgm:pt modelId="{FD5033C6-247C-4C73-87D0-022287C604ED}" type="sibTrans" cxnId="{B9C7AA76-4CD2-4040-ACC2-7D1D842DB827}">
      <dgm:prSet/>
      <dgm:spPr/>
      <dgm:t>
        <a:bodyPr/>
        <a:lstStyle/>
        <a:p>
          <a:endParaRPr lang="en-US"/>
        </a:p>
      </dgm:t>
    </dgm:pt>
    <dgm:pt modelId="{36A9F358-6E89-4970-A374-A73E56EC5A55}" type="pres">
      <dgm:prSet presAssocID="{E1AB67B2-AC57-4F11-9758-10011D15566C}" presName="linear" presStyleCnt="0">
        <dgm:presLayoutVars>
          <dgm:animLvl val="lvl"/>
          <dgm:resizeHandles val="exact"/>
        </dgm:presLayoutVars>
      </dgm:prSet>
      <dgm:spPr/>
    </dgm:pt>
    <dgm:pt modelId="{E2D8B94E-5EBD-4AE2-BA0E-342902605DB7}" type="pres">
      <dgm:prSet presAssocID="{77F288D9-8F5D-4BFA-A221-FC708D7A4A39}" presName="parentText" presStyleLbl="node1" presStyleIdx="0" presStyleCnt="4">
        <dgm:presLayoutVars>
          <dgm:chMax val="0"/>
          <dgm:bulletEnabled val="1"/>
        </dgm:presLayoutVars>
      </dgm:prSet>
      <dgm:spPr/>
    </dgm:pt>
    <dgm:pt modelId="{40D903D9-8C0E-46D8-82F8-6F699462A5D2}" type="pres">
      <dgm:prSet presAssocID="{79599F22-CDF9-4B98-8B37-F5E119C72205}" presName="spacer" presStyleCnt="0"/>
      <dgm:spPr/>
    </dgm:pt>
    <dgm:pt modelId="{1A7B79F8-91BD-4AAC-A62A-D1380EBD5557}" type="pres">
      <dgm:prSet presAssocID="{C5B01A50-C23E-4A87-9260-135DCEDE76D9}" presName="parentText" presStyleLbl="node1" presStyleIdx="1" presStyleCnt="4">
        <dgm:presLayoutVars>
          <dgm:chMax val="0"/>
          <dgm:bulletEnabled val="1"/>
        </dgm:presLayoutVars>
      </dgm:prSet>
      <dgm:spPr/>
    </dgm:pt>
    <dgm:pt modelId="{2ADB854F-4053-4B94-BB7F-4861D18AC93E}" type="pres">
      <dgm:prSet presAssocID="{1048AA99-33A5-4EEE-913F-C6D356CF8993}" presName="spacer" presStyleCnt="0"/>
      <dgm:spPr/>
    </dgm:pt>
    <dgm:pt modelId="{A6DE65C2-0447-4C4F-971F-3E46D26220F8}" type="pres">
      <dgm:prSet presAssocID="{8587911B-5CE2-46CC-9E62-4EE9D5877CAA}" presName="parentText" presStyleLbl="node1" presStyleIdx="2" presStyleCnt="4">
        <dgm:presLayoutVars>
          <dgm:chMax val="0"/>
          <dgm:bulletEnabled val="1"/>
        </dgm:presLayoutVars>
      </dgm:prSet>
      <dgm:spPr/>
    </dgm:pt>
    <dgm:pt modelId="{7F758E86-8418-4AD5-B3C1-6E8A30405EDD}" type="pres">
      <dgm:prSet presAssocID="{BF8DB7A5-99C0-4B69-B92B-85CFB97B5F7D}" presName="spacer" presStyleCnt="0"/>
      <dgm:spPr/>
    </dgm:pt>
    <dgm:pt modelId="{74698299-6EA5-4D7F-A98C-2B16FFFB7F8B}" type="pres">
      <dgm:prSet presAssocID="{EC17266C-C262-4CDD-9BE2-39016CCDA5BE}" presName="parentText" presStyleLbl="node1" presStyleIdx="3" presStyleCnt="4">
        <dgm:presLayoutVars>
          <dgm:chMax val="0"/>
          <dgm:bulletEnabled val="1"/>
        </dgm:presLayoutVars>
      </dgm:prSet>
      <dgm:spPr/>
    </dgm:pt>
  </dgm:ptLst>
  <dgm:cxnLst>
    <dgm:cxn modelId="{54A86E24-9C95-4CA0-8543-FECFD21FBC30}" srcId="{E1AB67B2-AC57-4F11-9758-10011D15566C}" destId="{8587911B-5CE2-46CC-9E62-4EE9D5877CAA}" srcOrd="2" destOrd="0" parTransId="{457BA356-5B1D-4D24-9BEC-B54E8B59B9FE}" sibTransId="{BF8DB7A5-99C0-4B69-B92B-85CFB97B5F7D}"/>
    <dgm:cxn modelId="{B9C7AA76-4CD2-4040-ACC2-7D1D842DB827}" srcId="{E1AB67B2-AC57-4F11-9758-10011D15566C}" destId="{EC17266C-C262-4CDD-9BE2-39016CCDA5BE}" srcOrd="3" destOrd="0" parTransId="{9C2B389A-BEA2-4E87-9721-973085E5D291}" sibTransId="{FD5033C6-247C-4C73-87D0-022287C604ED}"/>
    <dgm:cxn modelId="{12A26BB1-4EAA-4656-81D7-D9B16D7AA52B}" type="presOf" srcId="{C5B01A50-C23E-4A87-9260-135DCEDE76D9}" destId="{1A7B79F8-91BD-4AAC-A62A-D1380EBD5557}" srcOrd="0" destOrd="0" presId="urn:microsoft.com/office/officeart/2005/8/layout/vList2"/>
    <dgm:cxn modelId="{E3628BD8-D601-4BEF-8EDD-47B1EA0FE0D7}" type="presOf" srcId="{E1AB67B2-AC57-4F11-9758-10011D15566C}" destId="{36A9F358-6E89-4970-A374-A73E56EC5A55}" srcOrd="0" destOrd="0" presId="urn:microsoft.com/office/officeart/2005/8/layout/vList2"/>
    <dgm:cxn modelId="{58938CE2-D9AC-4D54-B00D-353CDFA105BD}" srcId="{E1AB67B2-AC57-4F11-9758-10011D15566C}" destId="{C5B01A50-C23E-4A87-9260-135DCEDE76D9}" srcOrd="1" destOrd="0" parTransId="{D4BD18DF-2FA0-434D-AE59-656D53EC689C}" sibTransId="{1048AA99-33A5-4EEE-913F-C6D356CF8993}"/>
    <dgm:cxn modelId="{FFE4A8E5-E7EE-49B2-83F2-83E91C2C95F6}" type="presOf" srcId="{EC17266C-C262-4CDD-9BE2-39016CCDA5BE}" destId="{74698299-6EA5-4D7F-A98C-2B16FFFB7F8B}" srcOrd="0" destOrd="0" presId="urn:microsoft.com/office/officeart/2005/8/layout/vList2"/>
    <dgm:cxn modelId="{6B3CDAED-30E0-400C-A19F-DAFFAEC60B9B}" type="presOf" srcId="{77F288D9-8F5D-4BFA-A221-FC708D7A4A39}" destId="{E2D8B94E-5EBD-4AE2-BA0E-342902605DB7}" srcOrd="0" destOrd="0" presId="urn:microsoft.com/office/officeart/2005/8/layout/vList2"/>
    <dgm:cxn modelId="{6A9B30FB-7F50-433E-A3CE-0B7B524C1605}" type="presOf" srcId="{8587911B-5CE2-46CC-9E62-4EE9D5877CAA}" destId="{A6DE65C2-0447-4C4F-971F-3E46D26220F8}" srcOrd="0" destOrd="0" presId="urn:microsoft.com/office/officeart/2005/8/layout/vList2"/>
    <dgm:cxn modelId="{45AB12FF-8409-4A71-A1C3-9A21A4A496C7}" srcId="{E1AB67B2-AC57-4F11-9758-10011D15566C}" destId="{77F288D9-8F5D-4BFA-A221-FC708D7A4A39}" srcOrd="0" destOrd="0" parTransId="{191B5751-70A6-4C67-A9D4-343ED2264B73}" sibTransId="{79599F22-CDF9-4B98-8B37-F5E119C72205}"/>
    <dgm:cxn modelId="{A7CFD48E-A48D-495F-AB4C-F45DAFB11757}" type="presParOf" srcId="{36A9F358-6E89-4970-A374-A73E56EC5A55}" destId="{E2D8B94E-5EBD-4AE2-BA0E-342902605DB7}" srcOrd="0" destOrd="0" presId="urn:microsoft.com/office/officeart/2005/8/layout/vList2"/>
    <dgm:cxn modelId="{168434B3-89DA-43C9-A044-4A84D3E943B7}" type="presParOf" srcId="{36A9F358-6E89-4970-A374-A73E56EC5A55}" destId="{40D903D9-8C0E-46D8-82F8-6F699462A5D2}" srcOrd="1" destOrd="0" presId="urn:microsoft.com/office/officeart/2005/8/layout/vList2"/>
    <dgm:cxn modelId="{316A8B9C-FF56-4FE6-80B3-D8B490CE8088}" type="presParOf" srcId="{36A9F358-6E89-4970-A374-A73E56EC5A55}" destId="{1A7B79F8-91BD-4AAC-A62A-D1380EBD5557}" srcOrd="2" destOrd="0" presId="urn:microsoft.com/office/officeart/2005/8/layout/vList2"/>
    <dgm:cxn modelId="{8BFC0D16-07C3-493F-9E8F-691998EB1705}" type="presParOf" srcId="{36A9F358-6E89-4970-A374-A73E56EC5A55}" destId="{2ADB854F-4053-4B94-BB7F-4861D18AC93E}" srcOrd="3" destOrd="0" presId="urn:microsoft.com/office/officeart/2005/8/layout/vList2"/>
    <dgm:cxn modelId="{98843F72-1FA4-4A23-9777-BF58F966A045}" type="presParOf" srcId="{36A9F358-6E89-4970-A374-A73E56EC5A55}" destId="{A6DE65C2-0447-4C4F-971F-3E46D26220F8}" srcOrd="4" destOrd="0" presId="urn:microsoft.com/office/officeart/2005/8/layout/vList2"/>
    <dgm:cxn modelId="{883677EC-7077-4436-A6A6-824FDF26AFE7}" type="presParOf" srcId="{36A9F358-6E89-4970-A374-A73E56EC5A55}" destId="{7F758E86-8418-4AD5-B3C1-6E8A30405EDD}" srcOrd="5" destOrd="0" presId="urn:microsoft.com/office/officeart/2005/8/layout/vList2"/>
    <dgm:cxn modelId="{27E99B3C-2B26-4E1E-B2D3-F426EED209DD}" type="presParOf" srcId="{36A9F358-6E89-4970-A374-A73E56EC5A55}" destId="{74698299-6EA5-4D7F-A98C-2B16FFFB7F8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CBA14A42-4FE7-439C-8E10-1E8CB2502725}" type="doc">
      <dgm:prSet loTypeId="urn:microsoft.com/office/officeart/2005/8/layout/vList2" loCatId="list" qsTypeId="urn:microsoft.com/office/officeart/2005/8/quickstyle/simple1#30" qsCatId="simple" csTypeId="urn:microsoft.com/office/officeart/2005/8/colors/colorful2#15" csCatId="colorful" phldr="1"/>
      <dgm:spPr/>
      <dgm:t>
        <a:bodyPr/>
        <a:lstStyle/>
        <a:p>
          <a:endParaRPr lang="en-US"/>
        </a:p>
      </dgm:t>
    </dgm:pt>
    <dgm:pt modelId="{407747C3-F181-481C-984D-8DEB662C3E0B}">
      <dgm:prSet/>
      <dgm:spPr/>
      <dgm:t>
        <a:bodyPr/>
        <a:lstStyle/>
        <a:p>
          <a:r>
            <a:rPr lang="en-GB"/>
            <a:t>Offender profiling aims to take information from a crime scene to assess the characteristics of an offender.</a:t>
          </a:r>
          <a:endParaRPr lang="en-US"/>
        </a:p>
      </dgm:t>
    </dgm:pt>
    <dgm:pt modelId="{EA9DA884-CE24-47D6-B8EC-98E5E2F65FB4}" type="parTrans" cxnId="{0339064C-0280-4326-9A99-EF870F126714}">
      <dgm:prSet/>
      <dgm:spPr/>
      <dgm:t>
        <a:bodyPr/>
        <a:lstStyle/>
        <a:p>
          <a:endParaRPr lang="en-US"/>
        </a:p>
      </dgm:t>
    </dgm:pt>
    <dgm:pt modelId="{BD4B5F46-7DA5-4F59-80A7-9C71DB0A671F}" type="sibTrans" cxnId="{0339064C-0280-4326-9A99-EF870F126714}">
      <dgm:prSet/>
      <dgm:spPr/>
      <dgm:t>
        <a:bodyPr/>
        <a:lstStyle/>
        <a:p>
          <a:endParaRPr lang="en-US"/>
        </a:p>
      </dgm:t>
    </dgm:pt>
    <dgm:pt modelId="{E4B8336C-AF75-48F7-8A58-73BE03B62C9D}">
      <dgm:prSet/>
      <dgm:spPr/>
      <dgm:t>
        <a:bodyPr/>
        <a:lstStyle/>
        <a:p>
          <a:r>
            <a:rPr lang="en-GB"/>
            <a:t>It ranges from intuition to careful statistical analysis.</a:t>
          </a:r>
          <a:endParaRPr lang="en-US"/>
        </a:p>
      </dgm:t>
    </dgm:pt>
    <dgm:pt modelId="{0EFCAC9D-08BA-401C-B930-0A42CF9EE906}" type="parTrans" cxnId="{44B37152-FD79-4691-9003-4BF4D7E6B983}">
      <dgm:prSet/>
      <dgm:spPr/>
      <dgm:t>
        <a:bodyPr/>
        <a:lstStyle/>
        <a:p>
          <a:endParaRPr lang="en-US"/>
        </a:p>
      </dgm:t>
    </dgm:pt>
    <dgm:pt modelId="{6F1A6261-E66E-42C7-A801-F187DBF0FE3F}" type="sibTrans" cxnId="{44B37152-FD79-4691-9003-4BF4D7E6B983}">
      <dgm:prSet/>
      <dgm:spPr/>
      <dgm:t>
        <a:bodyPr/>
        <a:lstStyle/>
        <a:p>
          <a:endParaRPr lang="en-US"/>
        </a:p>
      </dgm:t>
    </dgm:pt>
    <dgm:pt modelId="{F39B797E-E3A2-43B9-9A92-698FA3473347}">
      <dgm:prSet/>
      <dgm:spPr/>
      <dgm:t>
        <a:bodyPr/>
        <a:lstStyle/>
        <a:p>
          <a:r>
            <a:rPr lang="en-GB"/>
            <a:t>All profiling assumes a form of homology.</a:t>
          </a:r>
          <a:endParaRPr lang="en-US"/>
        </a:p>
      </dgm:t>
    </dgm:pt>
    <dgm:pt modelId="{285001FC-3D9C-40AB-8B50-9267ABF27CF1}" type="parTrans" cxnId="{1067A340-31F5-4794-AAD4-BB3CB1114A86}">
      <dgm:prSet/>
      <dgm:spPr/>
      <dgm:t>
        <a:bodyPr/>
        <a:lstStyle/>
        <a:p>
          <a:endParaRPr lang="en-US"/>
        </a:p>
      </dgm:t>
    </dgm:pt>
    <dgm:pt modelId="{A96A77A3-ECCF-4B67-AC16-D7F87C9F2AA1}" type="sibTrans" cxnId="{1067A340-31F5-4794-AAD4-BB3CB1114A86}">
      <dgm:prSet/>
      <dgm:spPr/>
      <dgm:t>
        <a:bodyPr/>
        <a:lstStyle/>
        <a:p>
          <a:endParaRPr lang="en-US"/>
        </a:p>
      </dgm:t>
    </dgm:pt>
    <dgm:pt modelId="{80C68E1B-AF55-438A-A6E4-BE343C0BA49A}">
      <dgm:prSet/>
      <dgm:spPr/>
      <dgm:t>
        <a:bodyPr/>
        <a:lstStyle/>
        <a:p>
          <a:r>
            <a:rPr lang="en-GB"/>
            <a:t>Police regard it favourably and regard it as useful despite contradictory findings! Statistical profiling has more evidence to support it than typological profiling.</a:t>
          </a:r>
          <a:endParaRPr lang="en-US"/>
        </a:p>
      </dgm:t>
    </dgm:pt>
    <dgm:pt modelId="{91028B51-D8A0-4A5B-8F0F-87B5FF76C3B7}" type="parTrans" cxnId="{CEE1B7D9-71AC-4469-B853-2ADC637BF1B6}">
      <dgm:prSet/>
      <dgm:spPr/>
      <dgm:t>
        <a:bodyPr/>
        <a:lstStyle/>
        <a:p>
          <a:endParaRPr lang="en-US"/>
        </a:p>
      </dgm:t>
    </dgm:pt>
    <dgm:pt modelId="{95F7E193-1EE5-4A06-BF76-EDA35297738A}" type="sibTrans" cxnId="{CEE1B7D9-71AC-4469-B853-2ADC637BF1B6}">
      <dgm:prSet/>
      <dgm:spPr/>
      <dgm:t>
        <a:bodyPr/>
        <a:lstStyle/>
        <a:p>
          <a:endParaRPr lang="en-US"/>
        </a:p>
      </dgm:t>
    </dgm:pt>
    <dgm:pt modelId="{50FD8AD2-E043-46B1-A287-C2A679E83291}">
      <dgm:prSet/>
      <dgm:spPr/>
      <dgm:t>
        <a:bodyPr/>
        <a:lstStyle/>
        <a:p>
          <a:r>
            <a:rPr lang="en-GB"/>
            <a:t>It is popular with the media, leading to an emphasis on profiling-based approaches to crime detection.</a:t>
          </a:r>
          <a:endParaRPr lang="en-US" dirty="0"/>
        </a:p>
      </dgm:t>
    </dgm:pt>
    <dgm:pt modelId="{D03501C4-EADE-4460-8028-9A0D63EEB922}" type="parTrans" cxnId="{EB46710D-9669-452B-9C7A-651B533AE07E}">
      <dgm:prSet/>
      <dgm:spPr/>
      <dgm:t>
        <a:bodyPr/>
        <a:lstStyle/>
        <a:p>
          <a:endParaRPr lang="en-US"/>
        </a:p>
      </dgm:t>
    </dgm:pt>
    <dgm:pt modelId="{32D18E5B-F550-47A4-86E4-348CF4395681}" type="sibTrans" cxnId="{EB46710D-9669-452B-9C7A-651B533AE07E}">
      <dgm:prSet/>
      <dgm:spPr/>
      <dgm:t>
        <a:bodyPr/>
        <a:lstStyle/>
        <a:p>
          <a:endParaRPr lang="en-US"/>
        </a:p>
      </dgm:t>
    </dgm:pt>
    <dgm:pt modelId="{1674E506-F9CF-4685-906A-5877647C1966}" type="pres">
      <dgm:prSet presAssocID="{CBA14A42-4FE7-439C-8E10-1E8CB2502725}" presName="linear" presStyleCnt="0">
        <dgm:presLayoutVars>
          <dgm:animLvl val="lvl"/>
          <dgm:resizeHandles val="exact"/>
        </dgm:presLayoutVars>
      </dgm:prSet>
      <dgm:spPr/>
    </dgm:pt>
    <dgm:pt modelId="{7E065CF9-0D92-4235-BE19-2D70546EAC95}" type="pres">
      <dgm:prSet presAssocID="{407747C3-F181-481C-984D-8DEB662C3E0B}" presName="parentText" presStyleLbl="node1" presStyleIdx="0" presStyleCnt="5">
        <dgm:presLayoutVars>
          <dgm:chMax val="0"/>
          <dgm:bulletEnabled val="1"/>
        </dgm:presLayoutVars>
      </dgm:prSet>
      <dgm:spPr/>
    </dgm:pt>
    <dgm:pt modelId="{2356EAD3-D9AE-439A-8AB9-19D24A548481}" type="pres">
      <dgm:prSet presAssocID="{BD4B5F46-7DA5-4F59-80A7-9C71DB0A671F}" presName="spacer" presStyleCnt="0"/>
      <dgm:spPr/>
    </dgm:pt>
    <dgm:pt modelId="{4445C35E-81F3-4A68-83C5-928F3AB85FAE}" type="pres">
      <dgm:prSet presAssocID="{E4B8336C-AF75-48F7-8A58-73BE03B62C9D}" presName="parentText" presStyleLbl="node1" presStyleIdx="1" presStyleCnt="5">
        <dgm:presLayoutVars>
          <dgm:chMax val="0"/>
          <dgm:bulletEnabled val="1"/>
        </dgm:presLayoutVars>
      </dgm:prSet>
      <dgm:spPr/>
    </dgm:pt>
    <dgm:pt modelId="{D642F402-6B61-49D9-890A-81EE04154FBE}" type="pres">
      <dgm:prSet presAssocID="{6F1A6261-E66E-42C7-A801-F187DBF0FE3F}" presName="spacer" presStyleCnt="0"/>
      <dgm:spPr/>
    </dgm:pt>
    <dgm:pt modelId="{F2021E1C-111D-45C5-936E-11D33292371A}" type="pres">
      <dgm:prSet presAssocID="{F39B797E-E3A2-43B9-9A92-698FA3473347}" presName="parentText" presStyleLbl="node1" presStyleIdx="2" presStyleCnt="5">
        <dgm:presLayoutVars>
          <dgm:chMax val="0"/>
          <dgm:bulletEnabled val="1"/>
        </dgm:presLayoutVars>
      </dgm:prSet>
      <dgm:spPr/>
    </dgm:pt>
    <dgm:pt modelId="{B3A278F9-C5BF-4D9F-A09D-43CD58054B4F}" type="pres">
      <dgm:prSet presAssocID="{A96A77A3-ECCF-4B67-AC16-D7F87C9F2AA1}" presName="spacer" presStyleCnt="0"/>
      <dgm:spPr/>
    </dgm:pt>
    <dgm:pt modelId="{3BAE8D67-14BD-4BFA-897B-EB7BC9801316}" type="pres">
      <dgm:prSet presAssocID="{80C68E1B-AF55-438A-A6E4-BE343C0BA49A}" presName="parentText" presStyleLbl="node1" presStyleIdx="3" presStyleCnt="5">
        <dgm:presLayoutVars>
          <dgm:chMax val="0"/>
          <dgm:bulletEnabled val="1"/>
        </dgm:presLayoutVars>
      </dgm:prSet>
      <dgm:spPr/>
    </dgm:pt>
    <dgm:pt modelId="{0215B99C-4FE7-4C27-A262-F754089F9797}" type="pres">
      <dgm:prSet presAssocID="{95F7E193-1EE5-4A06-BF76-EDA35297738A}" presName="spacer" presStyleCnt="0"/>
      <dgm:spPr/>
    </dgm:pt>
    <dgm:pt modelId="{FAA4A096-1D97-4D33-8570-E55E9F60C39B}" type="pres">
      <dgm:prSet presAssocID="{50FD8AD2-E043-46B1-A287-C2A679E83291}" presName="parentText" presStyleLbl="node1" presStyleIdx="4" presStyleCnt="5">
        <dgm:presLayoutVars>
          <dgm:chMax val="0"/>
          <dgm:bulletEnabled val="1"/>
        </dgm:presLayoutVars>
      </dgm:prSet>
      <dgm:spPr/>
    </dgm:pt>
  </dgm:ptLst>
  <dgm:cxnLst>
    <dgm:cxn modelId="{EB46710D-9669-452B-9C7A-651B533AE07E}" srcId="{CBA14A42-4FE7-439C-8E10-1E8CB2502725}" destId="{50FD8AD2-E043-46B1-A287-C2A679E83291}" srcOrd="4" destOrd="0" parTransId="{D03501C4-EADE-4460-8028-9A0D63EEB922}" sibTransId="{32D18E5B-F550-47A4-86E4-348CF4395681}"/>
    <dgm:cxn modelId="{1067A340-31F5-4794-AAD4-BB3CB1114A86}" srcId="{CBA14A42-4FE7-439C-8E10-1E8CB2502725}" destId="{F39B797E-E3A2-43B9-9A92-698FA3473347}" srcOrd="2" destOrd="0" parTransId="{285001FC-3D9C-40AB-8B50-9267ABF27CF1}" sibTransId="{A96A77A3-ECCF-4B67-AC16-D7F87C9F2AA1}"/>
    <dgm:cxn modelId="{EEFEB34B-46A2-4D29-B210-D0F9DB069205}" type="presOf" srcId="{F39B797E-E3A2-43B9-9A92-698FA3473347}" destId="{F2021E1C-111D-45C5-936E-11D33292371A}" srcOrd="0" destOrd="0" presId="urn:microsoft.com/office/officeart/2005/8/layout/vList2"/>
    <dgm:cxn modelId="{0339064C-0280-4326-9A99-EF870F126714}" srcId="{CBA14A42-4FE7-439C-8E10-1E8CB2502725}" destId="{407747C3-F181-481C-984D-8DEB662C3E0B}" srcOrd="0" destOrd="0" parTransId="{EA9DA884-CE24-47D6-B8EC-98E5E2F65FB4}" sibTransId="{BD4B5F46-7DA5-4F59-80A7-9C71DB0A671F}"/>
    <dgm:cxn modelId="{0B753D6D-D5F5-433F-BC08-9D951B7E2D7D}" type="presOf" srcId="{E4B8336C-AF75-48F7-8A58-73BE03B62C9D}" destId="{4445C35E-81F3-4A68-83C5-928F3AB85FAE}" srcOrd="0" destOrd="0" presId="urn:microsoft.com/office/officeart/2005/8/layout/vList2"/>
    <dgm:cxn modelId="{44B37152-FD79-4691-9003-4BF4D7E6B983}" srcId="{CBA14A42-4FE7-439C-8E10-1E8CB2502725}" destId="{E4B8336C-AF75-48F7-8A58-73BE03B62C9D}" srcOrd="1" destOrd="0" parTransId="{0EFCAC9D-08BA-401C-B930-0A42CF9EE906}" sibTransId="{6F1A6261-E66E-42C7-A801-F187DBF0FE3F}"/>
    <dgm:cxn modelId="{B27750C2-17A7-43A5-864C-282C22985278}" type="presOf" srcId="{50FD8AD2-E043-46B1-A287-C2A679E83291}" destId="{FAA4A096-1D97-4D33-8570-E55E9F60C39B}" srcOrd="0" destOrd="0" presId="urn:microsoft.com/office/officeart/2005/8/layout/vList2"/>
    <dgm:cxn modelId="{BA4D49D7-4D0E-48C0-9FD1-BFCFCF4EF751}" type="presOf" srcId="{80C68E1B-AF55-438A-A6E4-BE343C0BA49A}" destId="{3BAE8D67-14BD-4BFA-897B-EB7BC9801316}" srcOrd="0" destOrd="0" presId="urn:microsoft.com/office/officeart/2005/8/layout/vList2"/>
    <dgm:cxn modelId="{CEE1B7D9-71AC-4469-B853-2ADC637BF1B6}" srcId="{CBA14A42-4FE7-439C-8E10-1E8CB2502725}" destId="{80C68E1B-AF55-438A-A6E4-BE343C0BA49A}" srcOrd="3" destOrd="0" parTransId="{91028B51-D8A0-4A5B-8F0F-87B5FF76C3B7}" sibTransId="{95F7E193-1EE5-4A06-BF76-EDA35297738A}"/>
    <dgm:cxn modelId="{79ED18DF-75A2-431D-85D9-3C3AEDEADEB5}" type="presOf" srcId="{407747C3-F181-481C-984D-8DEB662C3E0B}" destId="{7E065CF9-0D92-4235-BE19-2D70546EAC95}" srcOrd="0" destOrd="0" presId="urn:microsoft.com/office/officeart/2005/8/layout/vList2"/>
    <dgm:cxn modelId="{E8B547F9-5A0D-47EF-8C7E-99B0EB68578F}" type="presOf" srcId="{CBA14A42-4FE7-439C-8E10-1E8CB2502725}" destId="{1674E506-F9CF-4685-906A-5877647C1966}" srcOrd="0" destOrd="0" presId="urn:microsoft.com/office/officeart/2005/8/layout/vList2"/>
    <dgm:cxn modelId="{7678785C-C8E3-4A86-BEC0-E3A18A0902F2}" type="presParOf" srcId="{1674E506-F9CF-4685-906A-5877647C1966}" destId="{7E065CF9-0D92-4235-BE19-2D70546EAC95}" srcOrd="0" destOrd="0" presId="urn:microsoft.com/office/officeart/2005/8/layout/vList2"/>
    <dgm:cxn modelId="{FC6F720F-1D0F-4552-9F1D-2AD05B6ABB67}" type="presParOf" srcId="{1674E506-F9CF-4685-906A-5877647C1966}" destId="{2356EAD3-D9AE-439A-8AB9-19D24A548481}" srcOrd="1" destOrd="0" presId="urn:microsoft.com/office/officeart/2005/8/layout/vList2"/>
    <dgm:cxn modelId="{19CCCCDD-9C07-4224-BEBB-69F24324E890}" type="presParOf" srcId="{1674E506-F9CF-4685-906A-5877647C1966}" destId="{4445C35E-81F3-4A68-83C5-928F3AB85FAE}" srcOrd="2" destOrd="0" presId="urn:microsoft.com/office/officeart/2005/8/layout/vList2"/>
    <dgm:cxn modelId="{65C03CDC-2C34-4529-A362-2FA6FD45C504}" type="presParOf" srcId="{1674E506-F9CF-4685-906A-5877647C1966}" destId="{D642F402-6B61-49D9-890A-81EE04154FBE}" srcOrd="3" destOrd="0" presId="urn:microsoft.com/office/officeart/2005/8/layout/vList2"/>
    <dgm:cxn modelId="{EBDD53EA-30AB-48CE-9112-AF49682F358E}" type="presParOf" srcId="{1674E506-F9CF-4685-906A-5877647C1966}" destId="{F2021E1C-111D-45C5-936E-11D33292371A}" srcOrd="4" destOrd="0" presId="urn:microsoft.com/office/officeart/2005/8/layout/vList2"/>
    <dgm:cxn modelId="{56F56471-7D43-49A8-A005-58BBB41F8A31}" type="presParOf" srcId="{1674E506-F9CF-4685-906A-5877647C1966}" destId="{B3A278F9-C5BF-4D9F-A09D-43CD58054B4F}" srcOrd="5" destOrd="0" presId="urn:microsoft.com/office/officeart/2005/8/layout/vList2"/>
    <dgm:cxn modelId="{C09C082F-AC8D-4FA4-BAE0-A89E75405F38}" type="presParOf" srcId="{1674E506-F9CF-4685-906A-5877647C1966}" destId="{3BAE8D67-14BD-4BFA-897B-EB7BC9801316}" srcOrd="6" destOrd="0" presId="urn:microsoft.com/office/officeart/2005/8/layout/vList2"/>
    <dgm:cxn modelId="{0E4E9E6A-D7EF-4F00-AF10-D2EBCF12CF53}" type="presParOf" srcId="{1674E506-F9CF-4685-906A-5877647C1966}" destId="{0215B99C-4FE7-4C27-A262-F754089F9797}" srcOrd="7" destOrd="0" presId="urn:microsoft.com/office/officeart/2005/8/layout/vList2"/>
    <dgm:cxn modelId="{DB1AB7F4-584E-4EC6-A748-BFF2CC68760A}" type="presParOf" srcId="{1674E506-F9CF-4685-906A-5877647C1966}" destId="{FAA4A096-1D97-4D33-8570-E55E9F60C39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2712A-8C52-485C-B4DA-CB1954706967}">
      <dsp:nvSpPr>
        <dsp:cNvPr id="0" name=""/>
        <dsp:cNvSpPr/>
      </dsp:nvSpPr>
      <dsp:spPr>
        <a:xfrm>
          <a:off x="0" y="35324"/>
          <a:ext cx="5040560" cy="1507471"/>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Clearly, then, there is a close relationship between profiling and ‘conventional’ detective work.</a:t>
          </a:r>
          <a:endParaRPr lang="en-US" sz="1900" kern="1200"/>
        </a:p>
      </dsp:txBody>
      <dsp:txXfrm>
        <a:off x="73589" y="108913"/>
        <a:ext cx="4893382" cy="1360293"/>
      </dsp:txXfrm>
    </dsp:sp>
    <dsp:sp modelId="{05FF63D8-BA15-43C4-8206-A7841C2A1A64}">
      <dsp:nvSpPr>
        <dsp:cNvPr id="0" name=""/>
        <dsp:cNvSpPr/>
      </dsp:nvSpPr>
      <dsp:spPr>
        <a:xfrm>
          <a:off x="0" y="1597516"/>
          <a:ext cx="5040560" cy="1507471"/>
        </a:xfrm>
        <a:prstGeom prst="roundRect">
          <a:avLst/>
        </a:prstGeom>
        <a:solidFill>
          <a:schemeClr val="accent5">
            <a:hueOff val="785595"/>
            <a:satOff val="-3757"/>
            <a:lumOff val="41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However, profiling </a:t>
          </a:r>
          <a:r>
            <a:rPr lang="en-GB" sz="1900" b="1" kern="1200" dirty="0"/>
            <a:t>differs</a:t>
          </a:r>
          <a:r>
            <a:rPr lang="en-GB" sz="1900" kern="1200" dirty="0"/>
            <a:t> from conventional detection in its attempt to use information about how an offence was committed to make </a:t>
          </a:r>
          <a:r>
            <a:rPr lang="en-GB" sz="1900" b="1" kern="1200" dirty="0"/>
            <a:t>suggestions about the characteristics</a:t>
          </a:r>
          <a:r>
            <a:rPr lang="en-GB" sz="1900" kern="1200" dirty="0"/>
            <a:t> of the offender. </a:t>
          </a:r>
          <a:endParaRPr lang="en-US" sz="1900" kern="1200" dirty="0"/>
        </a:p>
      </dsp:txBody>
      <dsp:txXfrm>
        <a:off x="73589" y="1671105"/>
        <a:ext cx="4893382" cy="1360293"/>
      </dsp:txXfrm>
    </dsp:sp>
    <dsp:sp modelId="{E9689B6D-1972-400B-8339-A0F53A721742}">
      <dsp:nvSpPr>
        <dsp:cNvPr id="0" name=""/>
        <dsp:cNvSpPr/>
      </dsp:nvSpPr>
      <dsp:spPr>
        <a:xfrm>
          <a:off x="0" y="3159708"/>
          <a:ext cx="5040560" cy="1507471"/>
        </a:xfrm>
        <a:prstGeom prst="roundRect">
          <a:avLst/>
        </a:prstGeom>
        <a:solidFill>
          <a:schemeClr val="accent5">
            <a:hueOff val="1571189"/>
            <a:satOff val="-7513"/>
            <a:lumOff val="8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Profiling cannot tell police exactly who committed an offence, but it potentially can make </a:t>
          </a:r>
          <a:r>
            <a:rPr lang="en-GB" sz="1900" b="1" kern="1200" dirty="0"/>
            <a:t>predictions</a:t>
          </a:r>
          <a:r>
            <a:rPr lang="en-GB" sz="1900" kern="1200" dirty="0"/>
            <a:t> about the characteristics an offender is likely to possess. </a:t>
          </a:r>
          <a:endParaRPr lang="en-US" sz="1900" kern="1200" dirty="0"/>
        </a:p>
      </dsp:txBody>
      <dsp:txXfrm>
        <a:off x="73589" y="3233297"/>
        <a:ext cx="4893382" cy="1360293"/>
      </dsp:txXfrm>
    </dsp:sp>
    <dsp:sp modelId="{7262F92E-7DB6-4F38-8CCD-3DE4AC4734CD}">
      <dsp:nvSpPr>
        <dsp:cNvPr id="0" name=""/>
        <dsp:cNvSpPr/>
      </dsp:nvSpPr>
      <dsp:spPr>
        <a:xfrm>
          <a:off x="0" y="4721899"/>
          <a:ext cx="5040560" cy="1507471"/>
        </a:xfrm>
        <a:prstGeom prst="round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This can help police target their investigation more effectively and prioritise suspects once they have been identified.</a:t>
          </a:r>
          <a:endParaRPr lang="en-US" sz="1900" kern="1200" dirty="0"/>
        </a:p>
      </dsp:txBody>
      <dsp:txXfrm>
        <a:off x="73589" y="4795488"/>
        <a:ext cx="4893382" cy="13602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22617-E933-48C5-946E-41FB520B5A35}">
      <dsp:nvSpPr>
        <dsp:cNvPr id="0" name=""/>
        <dsp:cNvSpPr/>
      </dsp:nvSpPr>
      <dsp:spPr>
        <a:xfrm>
          <a:off x="0" y="161852"/>
          <a:ext cx="4923730" cy="61658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Collection and analysis of data and information from the crime scene</a:t>
          </a:r>
          <a:endParaRPr lang="en-US" sz="1700" kern="1200"/>
        </a:p>
      </dsp:txBody>
      <dsp:txXfrm>
        <a:off x="30099" y="191951"/>
        <a:ext cx="4863532" cy="556391"/>
      </dsp:txXfrm>
    </dsp:sp>
    <dsp:sp modelId="{CDAAA41C-DA12-4A31-9053-EF7E0028459E}">
      <dsp:nvSpPr>
        <dsp:cNvPr id="0" name=""/>
        <dsp:cNvSpPr/>
      </dsp:nvSpPr>
      <dsp:spPr>
        <a:xfrm>
          <a:off x="0" y="827402"/>
          <a:ext cx="4923730" cy="616589"/>
        </a:xfrm>
        <a:prstGeom prst="roundRect">
          <a:avLst/>
        </a:prstGeom>
        <a:solidFill>
          <a:schemeClr val="accent2">
            <a:hueOff val="-165422"/>
            <a:satOff val="186"/>
            <a:lumOff val="4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Pursue different lines of enquiry</a:t>
          </a:r>
          <a:endParaRPr lang="en-US" sz="1700" kern="1200"/>
        </a:p>
      </dsp:txBody>
      <dsp:txXfrm>
        <a:off x="30099" y="857501"/>
        <a:ext cx="4863532" cy="556391"/>
      </dsp:txXfrm>
    </dsp:sp>
    <dsp:sp modelId="{B604EAE3-9F1E-498A-9ABC-6708B7357A69}">
      <dsp:nvSpPr>
        <dsp:cNvPr id="0" name=""/>
        <dsp:cNvSpPr/>
      </dsp:nvSpPr>
      <dsp:spPr>
        <a:xfrm>
          <a:off x="0" y="1492952"/>
          <a:ext cx="4923730" cy="616589"/>
        </a:xfrm>
        <a:prstGeom prst="roundRect">
          <a:avLst/>
        </a:prstGeom>
        <a:solidFill>
          <a:schemeClr val="accent2">
            <a:hueOff val="-330843"/>
            <a:satOff val="373"/>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Case construction </a:t>
          </a:r>
          <a:endParaRPr lang="en-US" sz="1700" kern="1200"/>
        </a:p>
      </dsp:txBody>
      <dsp:txXfrm>
        <a:off x="30099" y="1523051"/>
        <a:ext cx="4863532" cy="556391"/>
      </dsp:txXfrm>
    </dsp:sp>
    <dsp:sp modelId="{83A13891-A2F3-4581-973C-B3D5C2BA3E14}">
      <dsp:nvSpPr>
        <dsp:cNvPr id="0" name=""/>
        <dsp:cNvSpPr/>
      </dsp:nvSpPr>
      <dsp:spPr>
        <a:xfrm>
          <a:off x="0" y="2158502"/>
          <a:ext cx="4923730" cy="616589"/>
        </a:xfrm>
        <a:prstGeom prst="roundRect">
          <a:avLst/>
        </a:prstGeom>
        <a:solidFill>
          <a:schemeClr val="accent2">
            <a:hueOff val="-496265"/>
            <a:satOff val="559"/>
            <a:lumOff val="13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sng" kern="1200" dirty="0"/>
            <a:t>BUT, the `Offender Profile` is a little different:</a:t>
          </a:r>
          <a:endParaRPr lang="en-US" sz="1700" u="sng" kern="1200" dirty="0"/>
        </a:p>
      </dsp:txBody>
      <dsp:txXfrm>
        <a:off x="30099" y="2188601"/>
        <a:ext cx="4863532" cy="556391"/>
      </dsp:txXfrm>
    </dsp:sp>
    <dsp:sp modelId="{8CA1CEB4-86E3-4D0D-92EE-3816C96E5866}">
      <dsp:nvSpPr>
        <dsp:cNvPr id="0" name=""/>
        <dsp:cNvSpPr/>
      </dsp:nvSpPr>
      <dsp:spPr>
        <a:xfrm>
          <a:off x="0" y="2824052"/>
          <a:ext cx="4923730" cy="616589"/>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Initial response, collection and examination of the crime scene</a:t>
          </a:r>
          <a:endParaRPr lang="en-US" sz="1700" kern="1200"/>
        </a:p>
      </dsp:txBody>
      <dsp:txXfrm>
        <a:off x="30099" y="2854151"/>
        <a:ext cx="4863532" cy="556391"/>
      </dsp:txXfrm>
    </dsp:sp>
    <dsp:sp modelId="{5690AF44-CBAE-4722-A43D-4CECD25E2C1E}">
      <dsp:nvSpPr>
        <dsp:cNvPr id="0" name=""/>
        <dsp:cNvSpPr/>
      </dsp:nvSpPr>
      <dsp:spPr>
        <a:xfrm>
          <a:off x="0" y="3489602"/>
          <a:ext cx="4923730" cy="616589"/>
        </a:xfrm>
        <a:prstGeom prst="roundRect">
          <a:avLst/>
        </a:prstGeom>
        <a:solidFill>
          <a:schemeClr val="accent2">
            <a:hueOff val="-827108"/>
            <a:satOff val="932"/>
            <a:lumOff val="22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Information burst, Quick generation of substantial information</a:t>
          </a:r>
          <a:endParaRPr lang="en-US" sz="1700" kern="1200"/>
        </a:p>
      </dsp:txBody>
      <dsp:txXfrm>
        <a:off x="30099" y="3519701"/>
        <a:ext cx="4863532" cy="556391"/>
      </dsp:txXfrm>
    </dsp:sp>
    <dsp:sp modelId="{739CAEE1-5AB4-4AEB-AD3C-BF3D9CB3FBE6}">
      <dsp:nvSpPr>
        <dsp:cNvPr id="0" name=""/>
        <dsp:cNvSpPr/>
      </dsp:nvSpPr>
      <dsp:spPr>
        <a:xfrm>
          <a:off x="0" y="4155152"/>
          <a:ext cx="4923730" cy="616589"/>
        </a:xfrm>
        <a:prstGeom prst="roundRect">
          <a:avLst/>
        </a:prstGeom>
        <a:solidFill>
          <a:schemeClr val="accent2">
            <a:hueOff val="-992530"/>
            <a:satOff val="1119"/>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Suspect development</a:t>
          </a:r>
          <a:endParaRPr lang="en-US" sz="1700" kern="1200"/>
        </a:p>
      </dsp:txBody>
      <dsp:txXfrm>
        <a:off x="30099" y="4185251"/>
        <a:ext cx="4863532" cy="556391"/>
      </dsp:txXfrm>
    </dsp:sp>
    <dsp:sp modelId="{1D521BD6-808D-4CB5-AD4F-1A991F55E991}">
      <dsp:nvSpPr>
        <dsp:cNvPr id="0" name=""/>
        <dsp:cNvSpPr/>
      </dsp:nvSpPr>
      <dsp:spPr>
        <a:xfrm>
          <a:off x="0" y="4820702"/>
          <a:ext cx="4923730" cy="616589"/>
        </a:xfrm>
        <a:prstGeom prst="roundRect">
          <a:avLst/>
        </a:prstGeom>
        <a:solidFill>
          <a:schemeClr val="accent2">
            <a:hueOff val="-1157951"/>
            <a:satOff val="1305"/>
            <a:lumOff val="30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Suspect targeting</a:t>
          </a:r>
          <a:endParaRPr lang="en-US" sz="1700" kern="1200"/>
        </a:p>
      </dsp:txBody>
      <dsp:txXfrm>
        <a:off x="30099" y="4850801"/>
        <a:ext cx="4863532" cy="556391"/>
      </dsp:txXfrm>
    </dsp:sp>
    <dsp:sp modelId="{19AE6D2D-2316-47D5-AE94-DA6F23D8F2E7}">
      <dsp:nvSpPr>
        <dsp:cNvPr id="0" name=""/>
        <dsp:cNvSpPr/>
      </dsp:nvSpPr>
      <dsp:spPr>
        <a:xfrm>
          <a:off x="0" y="5486253"/>
          <a:ext cx="4923730" cy="616589"/>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Case construction</a:t>
          </a:r>
          <a:endParaRPr lang="en-US" sz="1700" kern="1200"/>
        </a:p>
      </dsp:txBody>
      <dsp:txXfrm>
        <a:off x="30099" y="5516352"/>
        <a:ext cx="4863532" cy="5563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B6E37-C8C7-4478-9697-1385EB99E624}">
      <dsp:nvSpPr>
        <dsp:cNvPr id="0" name=""/>
        <dsp:cNvSpPr/>
      </dsp:nvSpPr>
      <dsp:spPr>
        <a:xfrm>
          <a:off x="0" y="209426"/>
          <a:ext cx="4692649" cy="12577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Data assimilation- From police reports, crime scene photographs, pathologists reports.</a:t>
          </a:r>
          <a:endParaRPr lang="en-US" sz="2500" kern="1200"/>
        </a:p>
      </dsp:txBody>
      <dsp:txXfrm>
        <a:off x="61398" y="270824"/>
        <a:ext cx="4569853" cy="1134954"/>
      </dsp:txXfrm>
    </dsp:sp>
    <dsp:sp modelId="{FC52CABC-35F5-4E18-83D9-9ACABC846FF0}">
      <dsp:nvSpPr>
        <dsp:cNvPr id="0" name=""/>
        <dsp:cNvSpPr/>
      </dsp:nvSpPr>
      <dsp:spPr>
        <a:xfrm>
          <a:off x="0" y="1539176"/>
          <a:ext cx="4692649" cy="1257750"/>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Crime classification- Organised or disorganised (For FBI/CSA profiling only).</a:t>
          </a:r>
          <a:endParaRPr lang="en-US" sz="2500" kern="1200"/>
        </a:p>
      </dsp:txBody>
      <dsp:txXfrm>
        <a:off x="61398" y="1600574"/>
        <a:ext cx="4569853" cy="1134954"/>
      </dsp:txXfrm>
    </dsp:sp>
    <dsp:sp modelId="{E26A7BC2-67DD-4160-875E-C3A11ECA97C9}">
      <dsp:nvSpPr>
        <dsp:cNvPr id="0" name=""/>
        <dsp:cNvSpPr/>
      </dsp:nvSpPr>
      <dsp:spPr>
        <a:xfrm>
          <a:off x="0" y="2868926"/>
          <a:ext cx="4692649" cy="1257750"/>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Scene reconstruction- Generating hypotheses from crime sequence, modus operandi.</a:t>
          </a:r>
          <a:endParaRPr lang="en-US" sz="2500" kern="1200" dirty="0"/>
        </a:p>
      </dsp:txBody>
      <dsp:txXfrm>
        <a:off x="61398" y="2930324"/>
        <a:ext cx="4569853" cy="1134954"/>
      </dsp:txXfrm>
    </dsp:sp>
    <dsp:sp modelId="{4558E8E0-DFD0-4E6E-BBB9-9C1790662DB6}">
      <dsp:nvSpPr>
        <dsp:cNvPr id="0" name=""/>
        <dsp:cNvSpPr/>
      </dsp:nvSpPr>
      <dsp:spPr>
        <a:xfrm>
          <a:off x="0" y="4198676"/>
          <a:ext cx="4692649" cy="125775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Profile generation- Demographic characteristics, physical characteristics, behavioural habits.</a:t>
          </a:r>
          <a:endParaRPr lang="en-US" sz="2500" kern="1200"/>
        </a:p>
      </dsp:txBody>
      <dsp:txXfrm>
        <a:off x="61398" y="4260074"/>
        <a:ext cx="4569853" cy="11349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096FE-414A-4788-A89C-0D420CAA571D}">
      <dsp:nvSpPr>
        <dsp:cNvPr id="0" name=""/>
        <dsp:cNvSpPr/>
      </dsp:nvSpPr>
      <dsp:spPr>
        <a:xfrm>
          <a:off x="0" y="427827"/>
          <a:ext cx="4692649" cy="134290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Crime signature-</a:t>
          </a:r>
          <a:endParaRPr lang="en-US" sz="3600" kern="1200" dirty="0"/>
        </a:p>
      </dsp:txBody>
      <dsp:txXfrm>
        <a:off x="65555" y="493382"/>
        <a:ext cx="4561539" cy="1211794"/>
      </dsp:txXfrm>
    </dsp:sp>
    <dsp:sp modelId="{2A68366F-1D24-4B77-B500-43501A04F2C4}">
      <dsp:nvSpPr>
        <dsp:cNvPr id="0" name=""/>
        <dsp:cNvSpPr/>
      </dsp:nvSpPr>
      <dsp:spPr>
        <a:xfrm>
          <a:off x="0" y="1831211"/>
          <a:ext cx="4692649" cy="1342904"/>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A crime`s signature characteristics reflect things which happen during the commissioning of a crime but are </a:t>
          </a:r>
          <a:r>
            <a:rPr lang="en-GB" sz="2100" kern="1200" dirty="0">
              <a:solidFill>
                <a:srgbClr val="FFFF00"/>
              </a:solidFill>
            </a:rPr>
            <a:t>stable</a:t>
          </a:r>
          <a:r>
            <a:rPr lang="en-GB" sz="2100" kern="1200" dirty="0"/>
            <a:t> and </a:t>
          </a:r>
          <a:r>
            <a:rPr lang="en-GB" sz="2100" kern="1200" dirty="0">
              <a:solidFill>
                <a:srgbClr val="FFFF00"/>
              </a:solidFill>
            </a:rPr>
            <a:t>idiosyncratic</a:t>
          </a:r>
          <a:r>
            <a:rPr lang="en-GB" sz="2100" kern="1200" dirty="0"/>
            <a:t> to the offender.</a:t>
          </a:r>
          <a:endParaRPr lang="en-US" sz="2100" kern="1200" dirty="0"/>
        </a:p>
      </dsp:txBody>
      <dsp:txXfrm>
        <a:off x="65555" y="1896766"/>
        <a:ext cx="4561539" cy="1211794"/>
      </dsp:txXfrm>
    </dsp:sp>
    <dsp:sp modelId="{9EA708B1-7A09-4A08-A348-961036EFA4C5}">
      <dsp:nvSpPr>
        <dsp:cNvPr id="0" name=""/>
        <dsp:cNvSpPr/>
      </dsp:nvSpPr>
      <dsp:spPr>
        <a:xfrm>
          <a:off x="0" y="3234596"/>
          <a:ext cx="4692649" cy="1342904"/>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Modus operandi-</a:t>
          </a:r>
          <a:endParaRPr lang="en-US" sz="3600" kern="1200" dirty="0"/>
        </a:p>
      </dsp:txBody>
      <dsp:txXfrm>
        <a:off x="65555" y="3300151"/>
        <a:ext cx="4561539" cy="1211794"/>
      </dsp:txXfrm>
    </dsp:sp>
    <dsp:sp modelId="{DBC8F86B-1926-4FD8-9393-0AEC2637BC5B}">
      <dsp:nvSpPr>
        <dsp:cNvPr id="0" name=""/>
        <dsp:cNvSpPr/>
      </dsp:nvSpPr>
      <dsp:spPr>
        <a:xfrm>
          <a:off x="0" y="4637980"/>
          <a:ext cx="4692649" cy="1342904"/>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 way in which </a:t>
          </a:r>
          <a:r>
            <a:rPr lang="en-GB" sz="2100" kern="1200" dirty="0">
              <a:solidFill>
                <a:srgbClr val="FFFF00"/>
              </a:solidFill>
            </a:rPr>
            <a:t>a person performs </a:t>
          </a:r>
          <a:r>
            <a:rPr lang="en-GB" sz="2100" kern="1200" dirty="0"/>
            <a:t>a task, which is applied to crime. They are not necessarily fixed but are </a:t>
          </a:r>
          <a:r>
            <a:rPr lang="en-GB" sz="2100" kern="1200" dirty="0">
              <a:solidFill>
                <a:srgbClr val="FFFF00"/>
              </a:solidFill>
            </a:rPr>
            <a:t>changed </a:t>
          </a:r>
          <a:r>
            <a:rPr lang="en-GB" sz="2100" kern="1200" dirty="0"/>
            <a:t>in the light of experience.</a:t>
          </a:r>
          <a:endParaRPr lang="en-US" sz="2100" kern="1200" dirty="0"/>
        </a:p>
      </dsp:txBody>
      <dsp:txXfrm>
        <a:off x="65555" y="4703535"/>
        <a:ext cx="4561539" cy="12117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32FFD-A5B5-4CF3-B3C9-1BAC3A386CA1}">
      <dsp:nvSpPr>
        <dsp:cNvPr id="0" name=""/>
        <dsp:cNvSpPr/>
      </dsp:nvSpPr>
      <dsp:spPr>
        <a:xfrm>
          <a:off x="2526828" y="978434"/>
          <a:ext cx="550712" cy="91440"/>
        </a:xfrm>
        <a:custGeom>
          <a:avLst/>
          <a:gdLst/>
          <a:ahLst/>
          <a:cxnLst/>
          <a:rect l="0" t="0" r="0" b="0"/>
          <a:pathLst>
            <a:path>
              <a:moveTo>
                <a:pt x="0" y="45720"/>
              </a:moveTo>
              <a:lnTo>
                <a:pt x="55071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87652" y="1021248"/>
        <a:ext cx="29065" cy="5813"/>
      </dsp:txXfrm>
    </dsp:sp>
    <dsp:sp modelId="{0E4A888B-108E-4DF5-AA2E-091D2886F150}">
      <dsp:nvSpPr>
        <dsp:cNvPr id="0" name=""/>
        <dsp:cNvSpPr/>
      </dsp:nvSpPr>
      <dsp:spPr>
        <a:xfrm>
          <a:off x="1183" y="265921"/>
          <a:ext cx="2527444" cy="15164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47" tIns="129999" rIns="123847" bIns="129999" numCol="1" spcCol="1270" anchor="ctr" anchorCtr="0">
          <a:noAutofit/>
        </a:bodyPr>
        <a:lstStyle/>
        <a:p>
          <a:pPr marL="0" lvl="0" indent="0" algn="ctr" defTabSz="933450">
            <a:lnSpc>
              <a:spcPct val="90000"/>
            </a:lnSpc>
            <a:spcBef>
              <a:spcPct val="0"/>
            </a:spcBef>
            <a:spcAft>
              <a:spcPct val="35000"/>
            </a:spcAft>
            <a:buNone/>
          </a:pPr>
          <a:r>
            <a:rPr lang="en-GB" sz="2100" kern="1200"/>
            <a:t>Does it work?</a:t>
          </a:r>
          <a:endParaRPr lang="en-US" sz="2100" kern="1200"/>
        </a:p>
      </dsp:txBody>
      <dsp:txXfrm>
        <a:off x="1183" y="265921"/>
        <a:ext cx="2527444" cy="1516466"/>
      </dsp:txXfrm>
    </dsp:sp>
    <dsp:sp modelId="{08FFD6AC-D0F6-4B66-BAAC-09037F454AB5}">
      <dsp:nvSpPr>
        <dsp:cNvPr id="0" name=""/>
        <dsp:cNvSpPr/>
      </dsp:nvSpPr>
      <dsp:spPr>
        <a:xfrm>
          <a:off x="1264906" y="1780588"/>
          <a:ext cx="3108757" cy="550712"/>
        </a:xfrm>
        <a:custGeom>
          <a:avLst/>
          <a:gdLst/>
          <a:ahLst/>
          <a:cxnLst/>
          <a:rect l="0" t="0" r="0" b="0"/>
          <a:pathLst>
            <a:path>
              <a:moveTo>
                <a:pt x="3108757" y="0"/>
              </a:moveTo>
              <a:lnTo>
                <a:pt x="3108757" y="292456"/>
              </a:lnTo>
              <a:lnTo>
                <a:pt x="0" y="292456"/>
              </a:lnTo>
              <a:lnTo>
                <a:pt x="0" y="550712"/>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0218" y="2053037"/>
        <a:ext cx="158132" cy="5813"/>
      </dsp:txXfrm>
    </dsp:sp>
    <dsp:sp modelId="{D8335911-42CB-436F-AC7C-FE5F4E3CCD5B}">
      <dsp:nvSpPr>
        <dsp:cNvPr id="0" name=""/>
        <dsp:cNvSpPr/>
      </dsp:nvSpPr>
      <dsp:spPr>
        <a:xfrm>
          <a:off x="3109941" y="265921"/>
          <a:ext cx="2527444" cy="15164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47" tIns="129999" rIns="123847" bIns="129999" numCol="1" spcCol="1270" anchor="ctr" anchorCtr="0">
          <a:noAutofit/>
        </a:bodyPr>
        <a:lstStyle/>
        <a:p>
          <a:pPr marL="0" lvl="0" indent="0" algn="ctr" defTabSz="933450">
            <a:lnSpc>
              <a:spcPct val="90000"/>
            </a:lnSpc>
            <a:spcBef>
              <a:spcPct val="0"/>
            </a:spcBef>
            <a:spcAft>
              <a:spcPct val="35000"/>
            </a:spcAft>
            <a:buNone/>
          </a:pPr>
          <a:r>
            <a:rPr lang="en-GB" sz="2100" kern="1200"/>
            <a:t>Is it common sense?</a:t>
          </a:r>
          <a:endParaRPr lang="en-US" sz="2100" kern="1200"/>
        </a:p>
      </dsp:txBody>
      <dsp:txXfrm>
        <a:off x="3109941" y="265921"/>
        <a:ext cx="2527444" cy="1516466"/>
      </dsp:txXfrm>
    </dsp:sp>
    <dsp:sp modelId="{6CC2E83D-02A7-4213-9D8D-ADF58F7E88B8}">
      <dsp:nvSpPr>
        <dsp:cNvPr id="0" name=""/>
        <dsp:cNvSpPr/>
      </dsp:nvSpPr>
      <dsp:spPr>
        <a:xfrm>
          <a:off x="2526828" y="3076214"/>
          <a:ext cx="550712" cy="91440"/>
        </a:xfrm>
        <a:custGeom>
          <a:avLst/>
          <a:gdLst/>
          <a:ahLst/>
          <a:cxnLst/>
          <a:rect l="0" t="0" r="0" b="0"/>
          <a:pathLst>
            <a:path>
              <a:moveTo>
                <a:pt x="0" y="45720"/>
              </a:moveTo>
              <a:lnTo>
                <a:pt x="55071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87652" y="3119027"/>
        <a:ext cx="29065" cy="5813"/>
      </dsp:txXfrm>
    </dsp:sp>
    <dsp:sp modelId="{5D1C8F03-1025-45C2-8E96-82450B5BFA5D}">
      <dsp:nvSpPr>
        <dsp:cNvPr id="0" name=""/>
        <dsp:cNvSpPr/>
      </dsp:nvSpPr>
      <dsp:spPr>
        <a:xfrm>
          <a:off x="1183" y="2363700"/>
          <a:ext cx="2527444" cy="15164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47" tIns="129999" rIns="123847" bIns="129999" numCol="1" spcCol="1270" anchor="ctr" anchorCtr="0">
          <a:noAutofit/>
        </a:bodyPr>
        <a:lstStyle/>
        <a:p>
          <a:pPr marL="0" lvl="0" indent="0" algn="ctr" defTabSz="933450">
            <a:lnSpc>
              <a:spcPct val="90000"/>
            </a:lnSpc>
            <a:spcBef>
              <a:spcPct val="0"/>
            </a:spcBef>
            <a:spcAft>
              <a:spcPct val="35000"/>
            </a:spcAft>
            <a:buNone/>
          </a:pPr>
          <a:r>
            <a:rPr lang="en-GB" sz="2100" kern="1200"/>
            <a:t>If not, why not?</a:t>
          </a:r>
          <a:endParaRPr lang="en-US" sz="2100" kern="1200"/>
        </a:p>
      </dsp:txBody>
      <dsp:txXfrm>
        <a:off x="1183" y="2363700"/>
        <a:ext cx="2527444" cy="1516466"/>
      </dsp:txXfrm>
    </dsp:sp>
    <dsp:sp modelId="{773A0D25-780C-458A-B900-58FD6947BF1D}">
      <dsp:nvSpPr>
        <dsp:cNvPr id="0" name=""/>
        <dsp:cNvSpPr/>
      </dsp:nvSpPr>
      <dsp:spPr>
        <a:xfrm>
          <a:off x="1264906" y="3878367"/>
          <a:ext cx="3108757" cy="550712"/>
        </a:xfrm>
        <a:custGeom>
          <a:avLst/>
          <a:gdLst/>
          <a:ahLst/>
          <a:cxnLst/>
          <a:rect l="0" t="0" r="0" b="0"/>
          <a:pathLst>
            <a:path>
              <a:moveTo>
                <a:pt x="3108757" y="0"/>
              </a:moveTo>
              <a:lnTo>
                <a:pt x="3108757" y="292456"/>
              </a:lnTo>
              <a:lnTo>
                <a:pt x="0" y="292456"/>
              </a:lnTo>
              <a:lnTo>
                <a:pt x="0" y="550712"/>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0218" y="4150817"/>
        <a:ext cx="158132" cy="5813"/>
      </dsp:txXfrm>
    </dsp:sp>
    <dsp:sp modelId="{641FAAA9-3F28-477B-8104-AF55407D4023}">
      <dsp:nvSpPr>
        <dsp:cNvPr id="0" name=""/>
        <dsp:cNvSpPr/>
      </dsp:nvSpPr>
      <dsp:spPr>
        <a:xfrm>
          <a:off x="3109941" y="2363700"/>
          <a:ext cx="2527444" cy="15164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47" tIns="129999" rIns="123847" bIns="129999" numCol="1" spcCol="1270" anchor="ctr" anchorCtr="0">
          <a:noAutofit/>
        </a:bodyPr>
        <a:lstStyle/>
        <a:p>
          <a:pPr marL="0" lvl="0" indent="0" algn="ctr" defTabSz="933450">
            <a:lnSpc>
              <a:spcPct val="90000"/>
            </a:lnSpc>
            <a:spcBef>
              <a:spcPct val="0"/>
            </a:spcBef>
            <a:spcAft>
              <a:spcPct val="35000"/>
            </a:spcAft>
            <a:buNone/>
          </a:pPr>
          <a:r>
            <a:rPr lang="en-GB" sz="2100" kern="1200"/>
            <a:t>What is the evidence?</a:t>
          </a:r>
          <a:endParaRPr lang="en-US" sz="2100" kern="1200"/>
        </a:p>
      </dsp:txBody>
      <dsp:txXfrm>
        <a:off x="3109941" y="2363700"/>
        <a:ext cx="2527444" cy="1516466"/>
      </dsp:txXfrm>
    </dsp:sp>
    <dsp:sp modelId="{0CFE9606-D21F-4C4D-9AF8-C7ACE0B079C8}">
      <dsp:nvSpPr>
        <dsp:cNvPr id="0" name=""/>
        <dsp:cNvSpPr/>
      </dsp:nvSpPr>
      <dsp:spPr>
        <a:xfrm>
          <a:off x="1183" y="4461479"/>
          <a:ext cx="2527444" cy="15164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47" tIns="129999" rIns="123847" bIns="129999" numCol="1" spcCol="1270" anchor="ctr" anchorCtr="0">
          <a:noAutofit/>
        </a:bodyPr>
        <a:lstStyle/>
        <a:p>
          <a:pPr marL="0" lvl="0" indent="0" algn="ctr" defTabSz="933450">
            <a:lnSpc>
              <a:spcPct val="90000"/>
            </a:lnSpc>
            <a:spcBef>
              <a:spcPct val="0"/>
            </a:spcBef>
            <a:spcAft>
              <a:spcPct val="35000"/>
            </a:spcAft>
            <a:buNone/>
          </a:pPr>
          <a:r>
            <a:rPr lang="en-GB" sz="2100" kern="1200"/>
            <a:t>Which type do we use: FBI, Investigative, Typological or Geographical?</a:t>
          </a:r>
          <a:endParaRPr lang="en-US" sz="2100" kern="1200"/>
        </a:p>
      </dsp:txBody>
      <dsp:txXfrm>
        <a:off x="1183" y="4461479"/>
        <a:ext cx="2527444" cy="15164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AFE91D-AEAB-49BD-A1E9-F08684BA6E05}">
      <dsp:nvSpPr>
        <dsp:cNvPr id="0" name=""/>
        <dsp:cNvSpPr/>
      </dsp:nvSpPr>
      <dsp:spPr>
        <a:xfrm>
          <a:off x="0" y="0"/>
          <a:ext cx="6855161" cy="1317746"/>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The geographical approach – this looks at patterns in the location and timing of offences to </a:t>
          </a:r>
          <a:r>
            <a:rPr lang="en-GB" sz="1800" kern="1200" dirty="0"/>
            <a:t>make judgements about links between crimes and suggestions about where offenders live and work. </a:t>
          </a:r>
          <a:endParaRPr lang="en-US" sz="1800" kern="1200" dirty="0"/>
        </a:p>
      </dsp:txBody>
      <dsp:txXfrm>
        <a:off x="38595" y="38595"/>
        <a:ext cx="5433211" cy="1240556"/>
      </dsp:txXfrm>
    </dsp:sp>
    <dsp:sp modelId="{52D49697-418D-4439-9B9A-0E6FF844CC79}">
      <dsp:nvSpPr>
        <dsp:cNvPr id="0" name=""/>
        <dsp:cNvSpPr/>
      </dsp:nvSpPr>
      <dsp:spPr>
        <a:xfrm>
          <a:off x="604867" y="1537370"/>
          <a:ext cx="6855161" cy="1317746"/>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Investigative psychology – this grew out of geographical profiling and uses established </a:t>
          </a:r>
          <a:r>
            <a:rPr lang="en-GB" sz="1800" kern="1200" dirty="0"/>
            <a:t>psychological theories and methods of analysis to predict offender characteristics from offending behaviour. </a:t>
          </a:r>
          <a:endParaRPr lang="en-US" sz="1800" kern="1200" dirty="0"/>
        </a:p>
      </dsp:txBody>
      <dsp:txXfrm>
        <a:off x="643462" y="1575965"/>
        <a:ext cx="5316569" cy="1240556"/>
      </dsp:txXfrm>
    </dsp:sp>
    <dsp:sp modelId="{688BF775-F352-4AA9-922B-8EBA72C66AD2}">
      <dsp:nvSpPr>
        <dsp:cNvPr id="0" name=""/>
        <dsp:cNvSpPr/>
      </dsp:nvSpPr>
      <dsp:spPr>
        <a:xfrm>
          <a:off x="1209734" y="3074741"/>
          <a:ext cx="6855161" cy="1317746"/>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Despite it`s prevalence in the media, it is only used in the minority of cases. </a:t>
          </a:r>
          <a:endParaRPr lang="en-US" sz="2700" kern="1200"/>
        </a:p>
      </dsp:txBody>
      <dsp:txXfrm>
        <a:off x="1248329" y="3113336"/>
        <a:ext cx="5316569" cy="1240556"/>
      </dsp:txXfrm>
    </dsp:sp>
    <dsp:sp modelId="{9BED0D4D-CFDB-43E6-885F-49810485E675}">
      <dsp:nvSpPr>
        <dsp:cNvPr id="0" name=""/>
        <dsp:cNvSpPr/>
      </dsp:nvSpPr>
      <dsp:spPr>
        <a:xfrm>
          <a:off x="5998626" y="999291"/>
          <a:ext cx="856535" cy="856535"/>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191346" y="999291"/>
        <a:ext cx="471095" cy="644543"/>
      </dsp:txXfrm>
    </dsp:sp>
    <dsp:sp modelId="{786457A7-105F-4A4A-BB7A-C50F75D765B7}">
      <dsp:nvSpPr>
        <dsp:cNvPr id="0" name=""/>
        <dsp:cNvSpPr/>
      </dsp:nvSpPr>
      <dsp:spPr>
        <a:xfrm>
          <a:off x="6603493" y="2527876"/>
          <a:ext cx="856535" cy="856535"/>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796213" y="2527876"/>
        <a:ext cx="471095" cy="6445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59962-1605-45BB-A801-555097BA9F89}">
      <dsp:nvSpPr>
        <dsp:cNvPr id="0" name=""/>
        <dsp:cNvSpPr/>
      </dsp:nvSpPr>
      <dsp:spPr>
        <a:xfrm>
          <a:off x="0" y="816840"/>
          <a:ext cx="2565285" cy="153917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This originated from the FBI in 1979 - crime scene analysis. Evidence from the crime scene is compared to patterns from previous crimes to predict future crimes and where.</a:t>
          </a:r>
          <a:endParaRPr lang="en-US" sz="1600" kern="1200" dirty="0"/>
        </a:p>
      </dsp:txBody>
      <dsp:txXfrm>
        <a:off x="0" y="816840"/>
        <a:ext cx="2565285" cy="1539171"/>
      </dsp:txXfrm>
    </dsp:sp>
    <dsp:sp modelId="{7BECECAF-07C8-4913-93B0-1834E5C21E77}">
      <dsp:nvSpPr>
        <dsp:cNvPr id="0" name=""/>
        <dsp:cNvSpPr/>
      </dsp:nvSpPr>
      <dsp:spPr>
        <a:xfrm>
          <a:off x="2821813" y="816840"/>
          <a:ext cx="2565285" cy="153917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FBI interviewed 36 serial killers and rapists including Charles Manson.</a:t>
          </a:r>
          <a:endParaRPr lang="en-US" sz="2000" kern="1200" dirty="0"/>
        </a:p>
      </dsp:txBody>
      <dsp:txXfrm>
        <a:off x="2821813" y="816840"/>
        <a:ext cx="2565285" cy="1539171"/>
      </dsp:txXfrm>
    </dsp:sp>
    <dsp:sp modelId="{49682E57-1C69-42BD-B36F-D3AE10B5C59D}">
      <dsp:nvSpPr>
        <dsp:cNvPr id="0" name=""/>
        <dsp:cNvSpPr/>
      </dsp:nvSpPr>
      <dsp:spPr>
        <a:xfrm>
          <a:off x="5643627" y="816840"/>
          <a:ext cx="2565285" cy="1539171"/>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interviews suggested that murders and rapists can be classified into different types according to motive, level of violence, likelihood of repeat offences etc.</a:t>
          </a:r>
          <a:endParaRPr lang="en-US" sz="1600" kern="1200" dirty="0"/>
        </a:p>
      </dsp:txBody>
      <dsp:txXfrm>
        <a:off x="5643627" y="816840"/>
        <a:ext cx="2565285" cy="1539171"/>
      </dsp:txXfrm>
    </dsp:sp>
    <dsp:sp modelId="{BE3719C5-B95A-423F-BE35-CE0C46F92634}">
      <dsp:nvSpPr>
        <dsp:cNvPr id="0" name=""/>
        <dsp:cNvSpPr/>
      </dsp:nvSpPr>
      <dsp:spPr>
        <a:xfrm>
          <a:off x="0" y="2612540"/>
          <a:ext cx="2565285" cy="153917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interview data eventually formed VICAP (violent criminal apprehension programme) to develop psychological profiles.</a:t>
          </a:r>
          <a:endParaRPr lang="en-US" sz="1800" kern="1200" dirty="0"/>
        </a:p>
      </dsp:txBody>
      <dsp:txXfrm>
        <a:off x="0" y="2612540"/>
        <a:ext cx="2565285" cy="1539171"/>
      </dsp:txXfrm>
    </dsp:sp>
    <dsp:sp modelId="{BA6E20AD-6609-406B-82BA-AAD9D0AD9A79}">
      <dsp:nvSpPr>
        <dsp:cNvPr id="0" name=""/>
        <dsp:cNvSpPr/>
      </dsp:nvSpPr>
      <dsp:spPr>
        <a:xfrm>
          <a:off x="2821813" y="2612540"/>
          <a:ext cx="2565285" cy="1539171"/>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Reports of murders are sent to the Investigative Support Unit and added to the database.</a:t>
          </a:r>
          <a:endParaRPr lang="en-US" sz="1800" kern="1200" dirty="0"/>
        </a:p>
      </dsp:txBody>
      <dsp:txXfrm>
        <a:off x="2821813" y="2612540"/>
        <a:ext cx="2565285" cy="1539171"/>
      </dsp:txXfrm>
    </dsp:sp>
    <dsp:sp modelId="{AD6ADF3B-1685-46F7-BBA0-B2A404FA6086}">
      <dsp:nvSpPr>
        <dsp:cNvPr id="0" name=""/>
        <dsp:cNvSpPr/>
      </dsp:nvSpPr>
      <dsp:spPr>
        <a:xfrm>
          <a:off x="5643627" y="2612540"/>
          <a:ext cx="2565285" cy="153917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unit identified two different types of murders: </a:t>
          </a:r>
          <a:r>
            <a:rPr lang="en-GB" sz="2000" kern="1200" dirty="0">
              <a:solidFill>
                <a:srgbClr val="FFFF00"/>
              </a:solidFill>
            </a:rPr>
            <a:t>organised and disorganised</a:t>
          </a:r>
          <a:r>
            <a:rPr lang="en-GB" sz="2000" kern="1200" dirty="0"/>
            <a:t>.</a:t>
          </a:r>
          <a:endParaRPr lang="en-US" sz="2000" kern="1200" dirty="0"/>
        </a:p>
      </dsp:txBody>
      <dsp:txXfrm>
        <a:off x="5643627" y="2612540"/>
        <a:ext cx="2565285" cy="15391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02B669-2F2F-4BB2-AD61-2A42CA1931C0}">
      <dsp:nvSpPr>
        <dsp:cNvPr id="0" name=""/>
        <dsp:cNvSpPr/>
      </dsp:nvSpPr>
      <dsp:spPr>
        <a:xfrm>
          <a:off x="0" y="0"/>
          <a:ext cx="4231481"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16FCFA-0032-46F5-ADC1-A2671D9DA40F}">
      <dsp:nvSpPr>
        <dsp:cNvPr id="0" name=""/>
        <dsp:cNvSpPr/>
      </dsp:nvSpPr>
      <dsp:spPr>
        <a:xfrm>
          <a:off x="0" y="0"/>
          <a:ext cx="4231481" cy="246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There is considerable debate about which of these approaches is the most effective way of profiling offenders and, indeed, whether psychological profiling has anything useful to offer at all. </a:t>
          </a:r>
          <a:endParaRPr lang="en-US" sz="2500" kern="1200"/>
        </a:p>
      </dsp:txBody>
      <dsp:txXfrm>
        <a:off x="0" y="0"/>
        <a:ext cx="4231481" cy="2460625"/>
      </dsp:txXfrm>
    </dsp:sp>
    <dsp:sp modelId="{8D7F3D4F-9D57-45DC-AC37-DAE259C85F5A}">
      <dsp:nvSpPr>
        <dsp:cNvPr id="0" name=""/>
        <dsp:cNvSpPr/>
      </dsp:nvSpPr>
      <dsp:spPr>
        <a:xfrm>
          <a:off x="0" y="2460625"/>
          <a:ext cx="4231481"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C43C03-1129-439B-BDC0-B8026EFD2F00}">
      <dsp:nvSpPr>
        <dsp:cNvPr id="0" name=""/>
        <dsp:cNvSpPr/>
      </dsp:nvSpPr>
      <dsp:spPr>
        <a:xfrm>
          <a:off x="0" y="2460625"/>
          <a:ext cx="4231481" cy="246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There is also an ongoing </a:t>
          </a:r>
          <a:r>
            <a:rPr lang="en-GB" sz="2500" kern="1200" dirty="0">
              <a:solidFill>
                <a:schemeClr val="accent1">
                  <a:lumMod val="75000"/>
                </a:schemeClr>
              </a:solidFill>
            </a:rPr>
            <a:t>debate</a:t>
          </a:r>
          <a:r>
            <a:rPr lang="en-GB" sz="2500" kern="1200" dirty="0"/>
            <a:t> about whether offender profiling is an </a:t>
          </a:r>
          <a:r>
            <a:rPr lang="en-GB" sz="2500" kern="1200" dirty="0">
              <a:solidFill>
                <a:schemeClr val="accent1">
                  <a:lumMod val="75000"/>
                </a:schemeClr>
              </a:solidFill>
            </a:rPr>
            <a:t>art or a science </a:t>
          </a:r>
          <a:r>
            <a:rPr lang="en-GB" sz="2500" kern="1200" dirty="0"/>
            <a:t>and the extent to which a scientific approach to offender profiling is possible.</a:t>
          </a:r>
          <a:endParaRPr lang="en-US" sz="2500" kern="1200" dirty="0"/>
        </a:p>
      </dsp:txBody>
      <dsp:txXfrm>
        <a:off x="0" y="2460625"/>
        <a:ext cx="4231481" cy="24606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E5D4AD-E756-4C92-813D-694899D95B84}">
      <dsp:nvSpPr>
        <dsp:cNvPr id="0" name=""/>
        <dsp:cNvSpPr/>
      </dsp:nvSpPr>
      <dsp:spPr>
        <a:xfrm>
          <a:off x="0" y="2720"/>
          <a:ext cx="4689574"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6FB865-85A9-4903-8523-4AE482DF2E68}">
      <dsp:nvSpPr>
        <dsp:cNvPr id="0" name=""/>
        <dsp:cNvSpPr/>
      </dsp:nvSpPr>
      <dsp:spPr>
        <a:xfrm>
          <a:off x="0" y="2720"/>
          <a:ext cx="4689574" cy="1855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Geographical profiling has much to offer the police. It is of considerable value in helping them determine how to </a:t>
          </a:r>
          <a:r>
            <a:rPr lang="en-GB" sz="1900" kern="1200" dirty="0">
              <a:solidFill>
                <a:schemeClr val="accent1">
                  <a:lumMod val="75000"/>
                </a:schemeClr>
              </a:solidFill>
            </a:rPr>
            <a:t>deploy resources, allows informed judgements </a:t>
          </a:r>
          <a:r>
            <a:rPr lang="en-GB" sz="1900" kern="1200" dirty="0"/>
            <a:t>to be made about which crimes are linked and can contribute significantly to the task of </a:t>
          </a:r>
          <a:r>
            <a:rPr lang="en-GB" sz="1900" kern="1200" dirty="0">
              <a:solidFill>
                <a:schemeClr val="accent1">
                  <a:lumMod val="75000"/>
                </a:schemeClr>
              </a:solidFill>
            </a:rPr>
            <a:t>narrowing down a list of suspects.</a:t>
          </a:r>
          <a:endParaRPr lang="en-US" sz="1900" kern="1200" dirty="0">
            <a:solidFill>
              <a:schemeClr val="accent1">
                <a:lumMod val="75000"/>
              </a:schemeClr>
            </a:solidFill>
          </a:endParaRPr>
        </a:p>
      </dsp:txBody>
      <dsp:txXfrm>
        <a:off x="0" y="2720"/>
        <a:ext cx="4689574" cy="1855271"/>
      </dsp:txXfrm>
    </dsp:sp>
    <dsp:sp modelId="{A09F02CB-EAEF-45D2-B825-610250676CDC}">
      <dsp:nvSpPr>
        <dsp:cNvPr id="0" name=""/>
        <dsp:cNvSpPr/>
      </dsp:nvSpPr>
      <dsp:spPr>
        <a:xfrm>
          <a:off x="0" y="1857992"/>
          <a:ext cx="4689574"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E11D8F-341C-41BA-9C1E-C0E3644F92E4}">
      <dsp:nvSpPr>
        <dsp:cNvPr id="0" name=""/>
        <dsp:cNvSpPr/>
      </dsp:nvSpPr>
      <dsp:spPr>
        <a:xfrm>
          <a:off x="0" y="1857992"/>
          <a:ext cx="4689574" cy="1855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It also helps </a:t>
          </a:r>
          <a:r>
            <a:rPr lang="en-GB" sz="1900" kern="1200" dirty="0">
              <a:solidFill>
                <a:schemeClr val="accent1">
                  <a:lumMod val="75000"/>
                </a:schemeClr>
              </a:solidFill>
            </a:rPr>
            <a:t>prioritize an area </a:t>
          </a:r>
          <a:r>
            <a:rPr lang="en-GB" sz="1900" kern="1200" dirty="0"/>
            <a:t>and predict where an offender may live.</a:t>
          </a:r>
          <a:endParaRPr lang="en-US" sz="1900" kern="1200" dirty="0"/>
        </a:p>
      </dsp:txBody>
      <dsp:txXfrm>
        <a:off x="0" y="1857992"/>
        <a:ext cx="4689574" cy="1855271"/>
      </dsp:txXfrm>
    </dsp:sp>
    <dsp:sp modelId="{DA1F340E-7CC6-4C14-8ABF-24748D6F9DEC}">
      <dsp:nvSpPr>
        <dsp:cNvPr id="0" name=""/>
        <dsp:cNvSpPr/>
      </dsp:nvSpPr>
      <dsp:spPr>
        <a:xfrm>
          <a:off x="0" y="3713263"/>
          <a:ext cx="4689574"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B90C48-8235-4073-B44A-60E0E280081F}">
      <dsp:nvSpPr>
        <dsp:cNvPr id="0" name=""/>
        <dsp:cNvSpPr/>
      </dsp:nvSpPr>
      <dsp:spPr>
        <a:xfrm>
          <a:off x="0" y="3713263"/>
          <a:ext cx="4689574" cy="1855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It is based on </a:t>
          </a:r>
          <a:r>
            <a:rPr lang="en-GB" sz="1900" kern="1200" dirty="0">
              <a:solidFill>
                <a:schemeClr val="accent1">
                  <a:lumMod val="75000"/>
                </a:schemeClr>
              </a:solidFill>
            </a:rPr>
            <a:t>well-established psychological principles and conducted in a scientific </a:t>
          </a:r>
          <a:r>
            <a:rPr lang="en-GB" sz="1900" kern="1200" dirty="0"/>
            <a:t>manner: hypotheses are developed which can be tested against evidence and modified or rejected as the evidence dictates.</a:t>
          </a:r>
          <a:endParaRPr lang="en-US" sz="1900" kern="1200" dirty="0"/>
        </a:p>
      </dsp:txBody>
      <dsp:txXfrm>
        <a:off x="0" y="3713263"/>
        <a:ext cx="4689574" cy="18552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3EB2A3-E614-4902-971F-AABE1002EE21}">
      <dsp:nvSpPr>
        <dsp:cNvPr id="0" name=""/>
        <dsp:cNvSpPr/>
      </dsp:nvSpPr>
      <dsp:spPr>
        <a:xfrm>
          <a:off x="2355791" y="2014297"/>
          <a:ext cx="510801" cy="91440"/>
        </a:xfrm>
        <a:custGeom>
          <a:avLst/>
          <a:gdLst/>
          <a:ahLst/>
          <a:cxnLst/>
          <a:rect l="0" t="0" r="0" b="0"/>
          <a:pathLst>
            <a:path>
              <a:moveTo>
                <a:pt x="0" y="45720"/>
              </a:moveTo>
              <a:lnTo>
                <a:pt x="51080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7656" y="2057308"/>
        <a:ext cx="27070" cy="5419"/>
      </dsp:txXfrm>
    </dsp:sp>
    <dsp:sp modelId="{D9DAF824-014C-48E1-9622-19EB1F6C8125}">
      <dsp:nvSpPr>
        <dsp:cNvPr id="0" name=""/>
        <dsp:cNvSpPr/>
      </dsp:nvSpPr>
      <dsp:spPr>
        <a:xfrm>
          <a:off x="3669" y="1353841"/>
          <a:ext cx="2353921" cy="141235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344" tIns="121074" rIns="115344" bIns="121074" numCol="1" spcCol="1270" anchor="ctr" anchorCtr="0">
          <a:noAutofit/>
        </a:bodyPr>
        <a:lstStyle/>
        <a:p>
          <a:pPr marL="0" lvl="0" indent="0" algn="ctr" defTabSz="800100">
            <a:lnSpc>
              <a:spcPct val="90000"/>
            </a:lnSpc>
            <a:spcBef>
              <a:spcPct val="0"/>
            </a:spcBef>
            <a:spcAft>
              <a:spcPct val="35000"/>
            </a:spcAft>
            <a:buNone/>
          </a:pPr>
          <a:r>
            <a:rPr lang="en-GB" sz="1800" kern="1200" dirty="0"/>
            <a:t>Identify which offences are linked) and which are not, which helps to focus investigations.</a:t>
          </a:r>
          <a:endParaRPr lang="en-US" sz="1800" kern="1200" dirty="0"/>
        </a:p>
      </dsp:txBody>
      <dsp:txXfrm>
        <a:off x="3669" y="1353841"/>
        <a:ext cx="2353921" cy="1412353"/>
      </dsp:txXfrm>
    </dsp:sp>
    <dsp:sp modelId="{5903544F-D1ED-4AAE-82A9-D99B2D2C5FBD}">
      <dsp:nvSpPr>
        <dsp:cNvPr id="0" name=""/>
        <dsp:cNvSpPr/>
      </dsp:nvSpPr>
      <dsp:spPr>
        <a:xfrm>
          <a:off x="1176960" y="2764394"/>
          <a:ext cx="2898992" cy="632207"/>
        </a:xfrm>
        <a:custGeom>
          <a:avLst/>
          <a:gdLst/>
          <a:ahLst/>
          <a:cxnLst/>
          <a:rect l="0" t="0" r="0" b="0"/>
          <a:pathLst>
            <a:path>
              <a:moveTo>
                <a:pt x="2898992" y="0"/>
              </a:moveTo>
              <a:lnTo>
                <a:pt x="2898992" y="333203"/>
              </a:lnTo>
              <a:lnTo>
                <a:pt x="0" y="333203"/>
              </a:lnTo>
              <a:lnTo>
                <a:pt x="0" y="632207"/>
              </a:lnTo>
            </a:path>
          </a:pathLst>
        </a:custGeom>
        <a:noFill/>
        <a:ln w="9525" cap="flat" cmpd="sng" algn="ctr">
          <a:solidFill>
            <a:schemeClr val="accent2">
              <a:hueOff val="-661686"/>
              <a:satOff val="746"/>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2112" y="3077788"/>
        <a:ext cx="148689" cy="5419"/>
      </dsp:txXfrm>
    </dsp:sp>
    <dsp:sp modelId="{DD8F52C2-1C76-4D26-8C00-5828ABCAEB83}">
      <dsp:nvSpPr>
        <dsp:cNvPr id="0" name=""/>
        <dsp:cNvSpPr/>
      </dsp:nvSpPr>
      <dsp:spPr>
        <a:xfrm>
          <a:off x="2898992" y="1353841"/>
          <a:ext cx="2353921" cy="1412353"/>
        </a:xfrm>
        <a:prstGeom prst="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344" tIns="121074" rIns="115344" bIns="121074" numCol="1" spcCol="1270" anchor="ctr" anchorCtr="0">
          <a:noAutofit/>
        </a:bodyPr>
        <a:lstStyle/>
        <a:p>
          <a:pPr marL="0" lvl="0" indent="0" algn="ctr" defTabSz="800100">
            <a:lnSpc>
              <a:spcPct val="90000"/>
            </a:lnSpc>
            <a:spcBef>
              <a:spcPct val="0"/>
            </a:spcBef>
            <a:spcAft>
              <a:spcPct val="35000"/>
            </a:spcAft>
            <a:buNone/>
          </a:pPr>
          <a:r>
            <a:rPr lang="en-GB" sz="1800" kern="1200" dirty="0"/>
            <a:t>Predict characteristics of the offender(s) to target investigative efforts and prioritise suspects.</a:t>
          </a:r>
          <a:endParaRPr lang="en-US" sz="1800" kern="1200" dirty="0"/>
        </a:p>
      </dsp:txBody>
      <dsp:txXfrm>
        <a:off x="2898992" y="1353841"/>
        <a:ext cx="2353921" cy="1412353"/>
      </dsp:txXfrm>
    </dsp:sp>
    <dsp:sp modelId="{F489B628-2691-4525-9FC9-7504DB342E17}">
      <dsp:nvSpPr>
        <dsp:cNvPr id="0" name=""/>
        <dsp:cNvSpPr/>
      </dsp:nvSpPr>
      <dsp:spPr>
        <a:xfrm>
          <a:off x="2352121" y="4405877"/>
          <a:ext cx="514471" cy="121405"/>
        </a:xfrm>
        <a:custGeom>
          <a:avLst/>
          <a:gdLst/>
          <a:ahLst/>
          <a:cxnLst/>
          <a:rect l="0" t="0" r="0" b="0"/>
          <a:pathLst>
            <a:path>
              <a:moveTo>
                <a:pt x="0" y="121405"/>
              </a:moveTo>
              <a:lnTo>
                <a:pt x="274335" y="121405"/>
              </a:lnTo>
              <a:lnTo>
                <a:pt x="274335" y="0"/>
              </a:lnTo>
              <a:lnTo>
                <a:pt x="514471" y="0"/>
              </a:lnTo>
            </a:path>
          </a:pathLst>
        </a:custGeom>
        <a:noFill/>
        <a:ln w="9525" cap="flat" cmpd="sng" algn="ctr">
          <a:solidFill>
            <a:schemeClr val="accent2">
              <a:hueOff val="-1323373"/>
              <a:satOff val="1492"/>
              <a:lumOff val="35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5396" y="4463870"/>
        <a:ext cx="27921" cy="5419"/>
      </dsp:txXfrm>
    </dsp:sp>
    <dsp:sp modelId="{D684B9E1-3488-46A2-9412-341ECB6410AC}">
      <dsp:nvSpPr>
        <dsp:cNvPr id="0" name=""/>
        <dsp:cNvSpPr/>
      </dsp:nvSpPr>
      <dsp:spPr>
        <a:xfrm>
          <a:off x="0" y="3429002"/>
          <a:ext cx="2353921" cy="2196562"/>
        </a:xfrm>
        <a:prstGeom prst="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344" tIns="121074" rIns="115344" bIns="121074" numCol="1" spcCol="1270" anchor="ctr" anchorCtr="0">
          <a:noAutofit/>
        </a:bodyPr>
        <a:lstStyle/>
        <a:p>
          <a:pPr marL="0" lvl="0" indent="0" algn="ctr" defTabSz="800100">
            <a:lnSpc>
              <a:spcPct val="90000"/>
            </a:lnSpc>
            <a:spcBef>
              <a:spcPct val="0"/>
            </a:spcBef>
            <a:spcAft>
              <a:spcPct val="35000"/>
            </a:spcAft>
            <a:buNone/>
          </a:pPr>
          <a:r>
            <a:rPr lang="en-GB" sz="1800" kern="1200" dirty="0"/>
            <a:t>Understand the link between offending and location; why certain places attract more crime than others and why, some addresses are repeatedly victimised and some are left alone.</a:t>
          </a:r>
          <a:endParaRPr lang="en-US" sz="1800" kern="1200" dirty="0"/>
        </a:p>
      </dsp:txBody>
      <dsp:txXfrm>
        <a:off x="0" y="3429002"/>
        <a:ext cx="2353921" cy="2196562"/>
      </dsp:txXfrm>
    </dsp:sp>
    <dsp:sp modelId="{D92A76E0-6FA8-45F0-AEF2-F17A8C0D4A44}">
      <dsp:nvSpPr>
        <dsp:cNvPr id="0" name=""/>
        <dsp:cNvSpPr/>
      </dsp:nvSpPr>
      <dsp:spPr>
        <a:xfrm>
          <a:off x="2898992" y="3699700"/>
          <a:ext cx="2353921" cy="1412353"/>
        </a:xfrm>
        <a:prstGeom prst="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344" tIns="121074" rIns="115344" bIns="121074" numCol="1" spcCol="1270" anchor="ctr" anchorCtr="0">
          <a:noAutofit/>
        </a:bodyPr>
        <a:lstStyle/>
        <a:p>
          <a:pPr marL="0" lvl="0" indent="0" algn="ctr" defTabSz="800100">
            <a:lnSpc>
              <a:spcPct val="90000"/>
            </a:lnSpc>
            <a:spcBef>
              <a:spcPct val="0"/>
            </a:spcBef>
            <a:spcAft>
              <a:spcPct val="35000"/>
            </a:spcAft>
            <a:buNone/>
          </a:pPr>
          <a:r>
            <a:rPr lang="en-GB" sz="1800" kern="1200" dirty="0"/>
            <a:t>Help police/other official bodies target crime prevention resources in the right areas and in the right way.</a:t>
          </a:r>
          <a:endParaRPr lang="en-US" sz="1800" kern="1200" dirty="0"/>
        </a:p>
      </dsp:txBody>
      <dsp:txXfrm>
        <a:off x="2898992" y="3699700"/>
        <a:ext cx="2353921" cy="141235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EAE940-AE2D-452D-9040-81E64EC76B9C}">
      <dsp:nvSpPr>
        <dsp:cNvPr id="0" name=""/>
        <dsp:cNvSpPr/>
      </dsp:nvSpPr>
      <dsp:spPr>
        <a:xfrm>
          <a:off x="0" y="2094"/>
          <a:ext cx="5184576" cy="156657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Distance decay</a:t>
          </a:r>
          <a:r>
            <a:rPr lang="en-GB" sz="2000" kern="1200" dirty="0"/>
            <a:t>: offenders will only travel as far as they have to (if all other factors are equal)</a:t>
          </a:r>
          <a:endParaRPr lang="en-US" sz="2000" kern="1200" dirty="0"/>
        </a:p>
      </dsp:txBody>
      <dsp:txXfrm>
        <a:off x="76474" y="78568"/>
        <a:ext cx="5031628" cy="1413622"/>
      </dsp:txXfrm>
    </dsp:sp>
    <dsp:sp modelId="{4FD52041-3D02-454C-AC32-4A0EB375069E}">
      <dsp:nvSpPr>
        <dsp:cNvPr id="0" name=""/>
        <dsp:cNvSpPr/>
      </dsp:nvSpPr>
      <dsp:spPr>
        <a:xfrm>
          <a:off x="0" y="1614745"/>
          <a:ext cx="5184576" cy="1566570"/>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Rational choice  theory/ cost benefit analysis</a:t>
          </a:r>
          <a:r>
            <a:rPr lang="en-GB" sz="2000" kern="1200" dirty="0"/>
            <a:t>: when deciding where to offend, weigh up pro`s and con`s. </a:t>
          </a:r>
          <a:endParaRPr lang="en-US" sz="2000" kern="1200" dirty="0"/>
        </a:p>
      </dsp:txBody>
      <dsp:txXfrm>
        <a:off x="76474" y="1691219"/>
        <a:ext cx="5031628" cy="1413622"/>
      </dsp:txXfrm>
    </dsp:sp>
    <dsp:sp modelId="{EEB4EF37-EE5D-4581-81B4-EC5C16C12C37}">
      <dsp:nvSpPr>
        <dsp:cNvPr id="0" name=""/>
        <dsp:cNvSpPr/>
      </dsp:nvSpPr>
      <dsp:spPr>
        <a:xfrm>
          <a:off x="0" y="3227396"/>
          <a:ext cx="5184576" cy="1566570"/>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This relates to spatial behaviour and includes the </a:t>
          </a:r>
          <a:r>
            <a:rPr lang="en-GB" sz="1600" b="1" kern="1200" dirty="0"/>
            <a:t>least-effort</a:t>
          </a:r>
          <a:r>
            <a:rPr lang="en-GB" sz="1600" kern="1200" dirty="0"/>
            <a:t> principle where offenders are more likely to act on the first opportunity and the idea of a </a:t>
          </a:r>
          <a:r>
            <a:rPr lang="en-GB" sz="1600" b="1" kern="1200" dirty="0"/>
            <a:t>buffer zone</a:t>
          </a:r>
          <a:r>
            <a:rPr lang="en-GB" sz="1600" kern="1200" dirty="0"/>
            <a:t>. It exhibits a constant tension between the offender’s desire to divert attention from their home base and the desire to travel no further than necessary to commit crimes.</a:t>
          </a:r>
          <a:endParaRPr lang="en-US" sz="1600" kern="1200" dirty="0"/>
        </a:p>
      </dsp:txBody>
      <dsp:txXfrm>
        <a:off x="76474" y="3303870"/>
        <a:ext cx="5031628" cy="1413622"/>
      </dsp:txXfrm>
    </dsp:sp>
    <dsp:sp modelId="{1D273C76-0FDE-4832-8B93-9D8E6C10CBDE}">
      <dsp:nvSpPr>
        <dsp:cNvPr id="0" name=""/>
        <dsp:cNvSpPr/>
      </dsp:nvSpPr>
      <dsp:spPr>
        <a:xfrm>
          <a:off x="0" y="4840046"/>
          <a:ext cx="5184576" cy="156657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RAT( routine activity theory)</a:t>
          </a:r>
          <a:r>
            <a:rPr lang="en-GB" sz="2000" kern="1200" dirty="0"/>
            <a:t>: the focus of routine activity is the study of crime as an event, highlighting its relation to space and time and emphasizing its ecological nature and the implications thereof.</a:t>
          </a:r>
          <a:endParaRPr lang="en-US" sz="2000" kern="1200" dirty="0"/>
        </a:p>
      </dsp:txBody>
      <dsp:txXfrm>
        <a:off x="76474" y="4916520"/>
        <a:ext cx="5031628" cy="141362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0B0B11-5D51-4900-A0B6-447C10075267}">
      <dsp:nvSpPr>
        <dsp:cNvPr id="0" name=""/>
        <dsp:cNvSpPr/>
      </dsp:nvSpPr>
      <dsp:spPr>
        <a:xfrm>
          <a:off x="602918" y="3164"/>
          <a:ext cx="4338773" cy="117716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Originally developed in 1979 by Felson and Cohen, RAT has been extended and broadened in its approach to crime analysis.</a:t>
          </a:r>
          <a:endParaRPr lang="en-US" sz="1800" kern="1200"/>
        </a:p>
      </dsp:txBody>
      <dsp:txXfrm>
        <a:off x="637396" y="37642"/>
        <a:ext cx="4269817" cy="1108206"/>
      </dsp:txXfrm>
    </dsp:sp>
    <dsp:sp modelId="{4B8A7C93-B833-4DBB-97E8-A2386CD0ABD4}">
      <dsp:nvSpPr>
        <dsp:cNvPr id="0" name=""/>
        <dsp:cNvSpPr/>
      </dsp:nvSpPr>
      <dsp:spPr>
        <a:xfrm rot="5400000">
          <a:off x="2551587" y="1209755"/>
          <a:ext cx="441435" cy="5297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613388" y="1253898"/>
        <a:ext cx="317834" cy="309005"/>
      </dsp:txXfrm>
    </dsp:sp>
    <dsp:sp modelId="{D666CC6D-E565-4CCA-ABCA-7245F8826023}">
      <dsp:nvSpPr>
        <dsp:cNvPr id="0" name=""/>
        <dsp:cNvSpPr/>
      </dsp:nvSpPr>
      <dsp:spPr>
        <a:xfrm>
          <a:off x="602918" y="1768907"/>
          <a:ext cx="4338773" cy="1177162"/>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RAT intended to change the focus from the criminal to the crime itself and go beyond a `general` theory of crime.</a:t>
          </a:r>
          <a:endParaRPr lang="en-US" sz="2000" kern="1200" dirty="0"/>
        </a:p>
      </dsp:txBody>
      <dsp:txXfrm>
        <a:off x="637396" y="1803385"/>
        <a:ext cx="4269817" cy="1108206"/>
      </dsp:txXfrm>
    </dsp:sp>
    <dsp:sp modelId="{B709E932-31FC-42C2-9DE6-D8FB27E57879}">
      <dsp:nvSpPr>
        <dsp:cNvPr id="0" name=""/>
        <dsp:cNvSpPr/>
      </dsp:nvSpPr>
      <dsp:spPr>
        <a:xfrm rot="5400000">
          <a:off x="2551587" y="2975498"/>
          <a:ext cx="441435" cy="52972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613388" y="3019641"/>
        <a:ext cx="317834" cy="309005"/>
      </dsp:txXfrm>
    </dsp:sp>
    <dsp:sp modelId="{5BE23124-A5D5-4DEE-B311-CEAE4A3AFF46}">
      <dsp:nvSpPr>
        <dsp:cNvPr id="0" name=""/>
        <dsp:cNvSpPr/>
      </dsp:nvSpPr>
      <dsp:spPr>
        <a:xfrm>
          <a:off x="602918" y="3534650"/>
          <a:ext cx="4338773" cy="1177162"/>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Felson saw 3 factors as necessary for explaining the crime- the target, the offender and the guardian. In its present form there are 6 key elements which help explain crime.</a:t>
          </a:r>
          <a:endParaRPr lang="en-US" sz="1800" kern="1200" dirty="0"/>
        </a:p>
      </dsp:txBody>
      <dsp:txXfrm>
        <a:off x="637396" y="3569128"/>
        <a:ext cx="4269817" cy="1108206"/>
      </dsp:txXfrm>
    </dsp:sp>
    <dsp:sp modelId="{A87DB405-223E-4012-86B3-D22B22CC8D03}">
      <dsp:nvSpPr>
        <dsp:cNvPr id="0" name=""/>
        <dsp:cNvSpPr/>
      </dsp:nvSpPr>
      <dsp:spPr>
        <a:xfrm rot="5400000">
          <a:off x="2551587" y="4741241"/>
          <a:ext cx="441435" cy="52972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613388" y="4785384"/>
        <a:ext cx="317834" cy="309005"/>
      </dsp:txXfrm>
    </dsp:sp>
    <dsp:sp modelId="{9D25D80F-1B86-44DD-B579-966357252F17}">
      <dsp:nvSpPr>
        <dsp:cNvPr id="0" name=""/>
        <dsp:cNvSpPr/>
      </dsp:nvSpPr>
      <dsp:spPr>
        <a:xfrm>
          <a:off x="602918" y="5300393"/>
          <a:ext cx="4338773" cy="1177162"/>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addition he summarises the theory in fifteen main points.</a:t>
          </a:r>
          <a:endParaRPr lang="en-US" sz="2000" kern="1200" dirty="0"/>
        </a:p>
      </dsp:txBody>
      <dsp:txXfrm>
        <a:off x="637396" y="5334871"/>
        <a:ext cx="4269817" cy="110820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8E6F1-32DA-499C-BAB7-F27603DF7283}">
      <dsp:nvSpPr>
        <dsp:cNvPr id="0" name=""/>
        <dsp:cNvSpPr/>
      </dsp:nvSpPr>
      <dsp:spPr>
        <a:xfrm>
          <a:off x="149172" y="564187"/>
          <a:ext cx="716956" cy="71695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7B75AE-85AF-4CE3-AC52-ABF373FEC4F7}">
      <dsp:nvSpPr>
        <dsp:cNvPr id="0" name=""/>
        <dsp:cNvSpPr/>
      </dsp:nvSpPr>
      <dsp:spPr>
        <a:xfrm>
          <a:off x="299733" y="714748"/>
          <a:ext cx="415834" cy="415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1A115B-84DA-4AE5-BBDD-51386CD81211}">
      <dsp:nvSpPr>
        <dsp:cNvPr id="0" name=""/>
        <dsp:cNvSpPr/>
      </dsp:nvSpPr>
      <dsp:spPr>
        <a:xfrm>
          <a:off x="1019763" y="333162"/>
          <a:ext cx="1689969" cy="1179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1" kern="1200" dirty="0"/>
            <a:t>Scouting &amp; familiarity.</a:t>
          </a:r>
          <a:r>
            <a:rPr lang="en-GB" sz="1400" kern="1200" dirty="0"/>
            <a:t> Repeated observation (walking/driving through an area) lets someone learn where entrances, blind spots, opening times, and patterns of movement are.</a:t>
          </a:r>
          <a:endParaRPr lang="en-US" sz="1400" kern="1200" dirty="0"/>
        </a:p>
      </dsp:txBody>
      <dsp:txXfrm>
        <a:off x="1019763" y="333162"/>
        <a:ext cx="1689969" cy="1179006"/>
      </dsp:txXfrm>
    </dsp:sp>
    <dsp:sp modelId="{10215DAA-7C4B-47A8-BC4A-B789D7A2DB40}">
      <dsp:nvSpPr>
        <dsp:cNvPr id="0" name=""/>
        <dsp:cNvSpPr/>
      </dsp:nvSpPr>
      <dsp:spPr>
        <a:xfrm>
          <a:off x="3004196" y="564187"/>
          <a:ext cx="716956" cy="71695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0F0DD6-C009-408A-86C6-0D6DAF147A1A}">
      <dsp:nvSpPr>
        <dsp:cNvPr id="0" name=""/>
        <dsp:cNvSpPr/>
      </dsp:nvSpPr>
      <dsp:spPr>
        <a:xfrm>
          <a:off x="3154757" y="714748"/>
          <a:ext cx="415834" cy="415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225899-2379-45FF-9622-BC057503982A}">
      <dsp:nvSpPr>
        <dsp:cNvPr id="0" name=""/>
        <dsp:cNvSpPr/>
      </dsp:nvSpPr>
      <dsp:spPr>
        <a:xfrm>
          <a:off x="3874786" y="333162"/>
          <a:ext cx="1689969" cy="1179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1" kern="1200" dirty="0"/>
            <a:t>Route planning.</a:t>
          </a:r>
          <a:r>
            <a:rPr lang="en-GB" sz="1400" kern="1200" dirty="0"/>
            <a:t> Knowing likely paths, bottlenecks, and quickest exits helps choose how to move through an area. (High-level concept — not instructions.)</a:t>
          </a:r>
          <a:endParaRPr lang="en-US" sz="1400" kern="1200" dirty="0"/>
        </a:p>
      </dsp:txBody>
      <dsp:txXfrm>
        <a:off x="3874786" y="333162"/>
        <a:ext cx="1689969" cy="1179006"/>
      </dsp:txXfrm>
    </dsp:sp>
    <dsp:sp modelId="{BCF7ACF9-5DBC-468A-9D59-C35634CCC34C}">
      <dsp:nvSpPr>
        <dsp:cNvPr id="0" name=""/>
        <dsp:cNvSpPr/>
      </dsp:nvSpPr>
      <dsp:spPr>
        <a:xfrm>
          <a:off x="5859220" y="564187"/>
          <a:ext cx="716956" cy="71695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7A06E8-6CE9-4DEB-A07D-8B27EF741124}">
      <dsp:nvSpPr>
        <dsp:cNvPr id="0" name=""/>
        <dsp:cNvSpPr/>
      </dsp:nvSpPr>
      <dsp:spPr>
        <a:xfrm>
          <a:off x="6009781" y="714748"/>
          <a:ext cx="415834" cy="415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33A256-576F-42E9-978F-0693850900E1}">
      <dsp:nvSpPr>
        <dsp:cNvPr id="0" name=""/>
        <dsp:cNvSpPr/>
      </dsp:nvSpPr>
      <dsp:spPr>
        <a:xfrm>
          <a:off x="6729810" y="564187"/>
          <a:ext cx="1689969" cy="7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1" kern="1200" dirty="0"/>
            <a:t>Timing and routines.</a:t>
          </a:r>
          <a:r>
            <a:rPr lang="en-GB" sz="1400" kern="1200" dirty="0"/>
            <a:t> Mental maps include temporally predictable patterns (when a shop is quiet, when guards change shifts). Predictability is exploitable.</a:t>
          </a:r>
          <a:endParaRPr lang="en-US" sz="1400" kern="1200" dirty="0"/>
        </a:p>
      </dsp:txBody>
      <dsp:txXfrm>
        <a:off x="6729810" y="564187"/>
        <a:ext cx="1689969" cy="716956"/>
      </dsp:txXfrm>
    </dsp:sp>
    <dsp:sp modelId="{7C328754-B9F8-49B9-ADCF-957316232E9C}">
      <dsp:nvSpPr>
        <dsp:cNvPr id="0" name=""/>
        <dsp:cNvSpPr/>
      </dsp:nvSpPr>
      <dsp:spPr>
        <a:xfrm>
          <a:off x="149172" y="2356822"/>
          <a:ext cx="716956" cy="71695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35260B-80F8-4D14-9721-DDD8ADD7966D}">
      <dsp:nvSpPr>
        <dsp:cNvPr id="0" name=""/>
        <dsp:cNvSpPr/>
      </dsp:nvSpPr>
      <dsp:spPr>
        <a:xfrm>
          <a:off x="299733" y="2507383"/>
          <a:ext cx="415834" cy="415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5E5CD0-A5D5-46F2-9374-9FFC2DFA260C}">
      <dsp:nvSpPr>
        <dsp:cNvPr id="0" name=""/>
        <dsp:cNvSpPr/>
      </dsp:nvSpPr>
      <dsp:spPr>
        <a:xfrm>
          <a:off x="1019763" y="2356822"/>
          <a:ext cx="1689969" cy="7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1" kern="1200" dirty="0"/>
            <a:t>Target selection.</a:t>
          </a:r>
          <a:r>
            <a:rPr lang="en-GB" sz="1400" kern="1200" dirty="0"/>
            <a:t> Identifying opportunities: poorly lit zones, low-visibility entry points, or places with few witnesses.</a:t>
          </a:r>
          <a:endParaRPr lang="en-US" sz="1400" kern="1200" dirty="0"/>
        </a:p>
      </dsp:txBody>
      <dsp:txXfrm>
        <a:off x="1019763" y="2356822"/>
        <a:ext cx="1689969" cy="716956"/>
      </dsp:txXfrm>
    </dsp:sp>
    <dsp:sp modelId="{7DEC1CC7-773F-4CC0-ABE4-7051D2A277BD}">
      <dsp:nvSpPr>
        <dsp:cNvPr id="0" name=""/>
        <dsp:cNvSpPr/>
      </dsp:nvSpPr>
      <dsp:spPr>
        <a:xfrm>
          <a:off x="3004196" y="2356822"/>
          <a:ext cx="716956" cy="71695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E3444C-3642-4568-A2CE-5B01531613C6}">
      <dsp:nvSpPr>
        <dsp:cNvPr id="0" name=""/>
        <dsp:cNvSpPr/>
      </dsp:nvSpPr>
      <dsp:spPr>
        <a:xfrm>
          <a:off x="3154757" y="2507383"/>
          <a:ext cx="415834" cy="415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457C8F-95B0-43FC-99D5-75EE70CA1F7F}">
      <dsp:nvSpPr>
        <dsp:cNvPr id="0" name=""/>
        <dsp:cNvSpPr/>
      </dsp:nvSpPr>
      <dsp:spPr>
        <a:xfrm>
          <a:off x="3874786" y="2356822"/>
          <a:ext cx="1689969" cy="7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1" kern="1200" dirty="0"/>
            <a:t>Social mapping.</a:t>
          </a:r>
          <a:r>
            <a:rPr lang="en-GB" sz="1400" kern="1200" dirty="0"/>
            <a:t> Understanding who hangs where and relationships between people (e.g., who watches a particular corner) — useful for social engineering or surveillance</a:t>
          </a:r>
          <a:r>
            <a:rPr lang="en-GB" sz="1100" kern="1200" dirty="0"/>
            <a:t>.</a:t>
          </a:r>
          <a:endParaRPr lang="en-US" sz="1100" kern="1200" dirty="0"/>
        </a:p>
      </dsp:txBody>
      <dsp:txXfrm>
        <a:off x="3874786" y="2356822"/>
        <a:ext cx="1689969" cy="716956"/>
      </dsp:txXfrm>
    </dsp:sp>
    <dsp:sp modelId="{08F26DBB-D459-4C99-88CF-464B4DA9295D}">
      <dsp:nvSpPr>
        <dsp:cNvPr id="0" name=""/>
        <dsp:cNvSpPr/>
      </dsp:nvSpPr>
      <dsp:spPr>
        <a:xfrm>
          <a:off x="5859220" y="2356822"/>
          <a:ext cx="716956" cy="71695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B08576-88F7-48DA-8DFC-2BF6F28657B2}">
      <dsp:nvSpPr>
        <dsp:cNvPr id="0" name=""/>
        <dsp:cNvSpPr/>
      </dsp:nvSpPr>
      <dsp:spPr>
        <a:xfrm>
          <a:off x="6009781" y="2507383"/>
          <a:ext cx="415834" cy="415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49C08C-6272-4D27-A91B-9B7EF13228CC}">
      <dsp:nvSpPr>
        <dsp:cNvPr id="0" name=""/>
        <dsp:cNvSpPr/>
      </dsp:nvSpPr>
      <dsp:spPr>
        <a:xfrm>
          <a:off x="6729810" y="2356822"/>
          <a:ext cx="1689969" cy="7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1" kern="1200" dirty="0"/>
            <a:t>Concealment and caching.</a:t>
          </a:r>
          <a:r>
            <a:rPr lang="en-GB" sz="1400" kern="1200" dirty="0"/>
            <a:t> Remembering spots to hide items temporarily or to loiter without attracting attention.</a:t>
          </a:r>
          <a:endParaRPr lang="en-US" sz="1400" kern="1200" dirty="0"/>
        </a:p>
      </dsp:txBody>
      <dsp:txXfrm>
        <a:off x="6729810" y="2356822"/>
        <a:ext cx="1689969" cy="716956"/>
      </dsp:txXfrm>
    </dsp:sp>
    <dsp:sp modelId="{DCCE1E20-C138-4C51-80EB-571F1B4FB5B6}">
      <dsp:nvSpPr>
        <dsp:cNvPr id="0" name=""/>
        <dsp:cNvSpPr/>
      </dsp:nvSpPr>
      <dsp:spPr>
        <a:xfrm>
          <a:off x="149172" y="3918433"/>
          <a:ext cx="716956" cy="71695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7DEA03-64DE-43B4-B5F1-4EE8F7CD7573}">
      <dsp:nvSpPr>
        <dsp:cNvPr id="0" name=""/>
        <dsp:cNvSpPr/>
      </dsp:nvSpPr>
      <dsp:spPr>
        <a:xfrm>
          <a:off x="299733" y="4068994"/>
          <a:ext cx="415834" cy="415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4FD397-B1CC-40A2-970F-86D4303B68B1}">
      <dsp:nvSpPr>
        <dsp:cNvPr id="0" name=""/>
        <dsp:cNvSpPr/>
      </dsp:nvSpPr>
      <dsp:spPr>
        <a:xfrm>
          <a:off x="1019763" y="3918433"/>
          <a:ext cx="1689969" cy="7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1" kern="1200" dirty="0"/>
            <a:t>Network mental maps.</a:t>
          </a:r>
          <a:r>
            <a:rPr lang="en-GB" sz="1400" kern="1200" dirty="0"/>
            <a:t> For organised groups, maps extend to fences, contacts, and escape routes across neighbourhoods or cities.</a:t>
          </a:r>
          <a:endParaRPr lang="en-US" sz="1400" kern="1200" dirty="0"/>
        </a:p>
      </dsp:txBody>
      <dsp:txXfrm>
        <a:off x="1019763" y="3918433"/>
        <a:ext cx="1689969" cy="71695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9ACD0-7151-4E33-AF84-3F3EEEA8AD7D}">
      <dsp:nvSpPr>
        <dsp:cNvPr id="0" name=""/>
        <dsp:cNvSpPr/>
      </dsp:nvSpPr>
      <dsp:spPr>
        <a:xfrm>
          <a:off x="0" y="645720"/>
          <a:ext cx="5566560" cy="556656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B03E3F-C74D-4F2B-9F11-9F204B5A2AB2}">
      <dsp:nvSpPr>
        <dsp:cNvPr id="0" name=""/>
        <dsp:cNvSpPr/>
      </dsp:nvSpPr>
      <dsp:spPr>
        <a:xfrm>
          <a:off x="528823" y="1174543"/>
          <a:ext cx="2170958" cy="217095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Canter (2000), described a computerized system called Dragnet, which uses information about the location of offences to predict where an offender is likely to live</a:t>
          </a:r>
          <a:r>
            <a:rPr lang="en-GB" sz="1400" kern="1200" dirty="0"/>
            <a:t>.</a:t>
          </a:r>
          <a:endParaRPr lang="en-US" sz="1400" kern="1200" dirty="0"/>
        </a:p>
      </dsp:txBody>
      <dsp:txXfrm>
        <a:off x="634800" y="1280520"/>
        <a:ext cx="1959004" cy="1959004"/>
      </dsp:txXfrm>
    </dsp:sp>
    <dsp:sp modelId="{EF687244-D424-4D29-9CD3-0B0EFE835277}">
      <dsp:nvSpPr>
        <dsp:cNvPr id="0" name=""/>
        <dsp:cNvSpPr/>
      </dsp:nvSpPr>
      <dsp:spPr>
        <a:xfrm>
          <a:off x="2866778" y="1174543"/>
          <a:ext cx="2170958" cy="217095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Dragnet was fed information about  linked rapes in Las Vegas. The map produced by Dragnet suggested probabilities that the offender responsible was based in certain areas. </a:t>
          </a:r>
          <a:endParaRPr lang="en-US" sz="1600" kern="1200" dirty="0"/>
        </a:p>
      </dsp:txBody>
      <dsp:txXfrm>
        <a:off x="2972755" y="1280520"/>
        <a:ext cx="1959004" cy="1959004"/>
      </dsp:txXfrm>
    </dsp:sp>
    <dsp:sp modelId="{A963F9A5-5CB3-419C-AD63-238D9101153E}">
      <dsp:nvSpPr>
        <dsp:cNvPr id="0" name=""/>
        <dsp:cNvSpPr/>
      </dsp:nvSpPr>
      <dsp:spPr>
        <a:xfrm>
          <a:off x="528823" y="3512498"/>
          <a:ext cx="2170958" cy="2170958"/>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An investigating officer was able to use his knowledge of the local area to narrow the focus of the investigation to an apartment block, where the offender was  arrested (Canter, 2000).</a:t>
          </a:r>
          <a:endParaRPr lang="en-US" sz="1600" kern="1200" dirty="0"/>
        </a:p>
      </dsp:txBody>
      <dsp:txXfrm>
        <a:off x="634800" y="3618475"/>
        <a:ext cx="1959004" cy="1959004"/>
      </dsp:txXfrm>
    </dsp:sp>
    <dsp:sp modelId="{16B53F28-0685-4F30-B5C7-B3C39CFF1462}">
      <dsp:nvSpPr>
        <dsp:cNvPr id="0" name=""/>
        <dsp:cNvSpPr/>
      </dsp:nvSpPr>
      <dsp:spPr>
        <a:xfrm>
          <a:off x="2866778" y="3512498"/>
          <a:ext cx="2170958" cy="2170958"/>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err="1"/>
            <a:t>Rossmo</a:t>
          </a:r>
          <a:r>
            <a:rPr lang="en-GB" sz="1800" kern="1200" dirty="0"/>
            <a:t> (1997) has his own version of DRAGNET: RIGEL, which is now used widely in serious crime analysis.</a:t>
          </a:r>
          <a:endParaRPr lang="en-US" sz="1800" kern="1200" dirty="0"/>
        </a:p>
      </dsp:txBody>
      <dsp:txXfrm>
        <a:off x="2972755" y="3618475"/>
        <a:ext cx="1959004" cy="195900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CDD042-772C-4FFB-A08C-1D5CB2752ABF}">
      <dsp:nvSpPr>
        <dsp:cNvPr id="0" name=""/>
        <dsp:cNvSpPr/>
      </dsp:nvSpPr>
      <dsp:spPr>
        <a:xfrm>
          <a:off x="0" y="855358"/>
          <a:ext cx="2561417" cy="1536850"/>
        </a:xfrm>
        <a:prstGeom prst="rect">
          <a:avLst/>
        </a:prstGeom>
        <a:solidFill>
          <a:schemeClr val="tx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This distinction has arisen due to Canter &amp; Rossmo`s idea of developing `typologies`.</a:t>
          </a:r>
          <a:endParaRPr lang="en-US" sz="1800" kern="1200" dirty="0"/>
        </a:p>
      </dsp:txBody>
      <dsp:txXfrm>
        <a:off x="0" y="855358"/>
        <a:ext cx="2561417" cy="1536850"/>
      </dsp:txXfrm>
    </dsp:sp>
    <dsp:sp modelId="{1A3D0C2D-2078-4606-A73C-7953B1950F5A}">
      <dsp:nvSpPr>
        <dsp:cNvPr id="0" name=""/>
        <dsp:cNvSpPr/>
      </dsp:nvSpPr>
      <dsp:spPr>
        <a:xfrm>
          <a:off x="2817558" y="855358"/>
          <a:ext cx="2561417" cy="1536850"/>
        </a:xfrm>
        <a:prstGeom prst="rect">
          <a:avLst/>
        </a:prstGeom>
        <a:solidFill>
          <a:schemeClr val="accent5">
            <a:hueOff val="589196"/>
            <a:satOff val="-2817"/>
            <a:lumOff val="30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Offenders are either marauders or commuters.</a:t>
          </a:r>
          <a:endParaRPr lang="en-US" sz="1800" kern="1200" dirty="0"/>
        </a:p>
      </dsp:txBody>
      <dsp:txXfrm>
        <a:off x="2817558" y="855358"/>
        <a:ext cx="2561417" cy="1536850"/>
      </dsp:txXfrm>
    </dsp:sp>
    <dsp:sp modelId="{22EAD4FE-3B4B-43E2-933C-71F631354FC4}">
      <dsp:nvSpPr>
        <dsp:cNvPr id="0" name=""/>
        <dsp:cNvSpPr/>
      </dsp:nvSpPr>
      <dsp:spPr>
        <a:xfrm>
          <a:off x="5635117" y="855358"/>
          <a:ext cx="2561417" cy="1536850"/>
        </a:xfrm>
        <a:prstGeom prst="rect">
          <a:avLst/>
        </a:prstGeom>
        <a:solidFill>
          <a:schemeClr val="accent3">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Marauders move outwards changing direction each time they commit crimes. Therefore their home range and criminal range overlap.</a:t>
          </a:r>
          <a:endParaRPr lang="en-US" sz="1600" kern="1200" dirty="0"/>
        </a:p>
      </dsp:txBody>
      <dsp:txXfrm>
        <a:off x="5635117" y="855358"/>
        <a:ext cx="2561417" cy="1536850"/>
      </dsp:txXfrm>
    </dsp:sp>
    <dsp:sp modelId="{15DB98CD-5BF2-49DC-9190-815A549BF549}">
      <dsp:nvSpPr>
        <dsp:cNvPr id="0" name=""/>
        <dsp:cNvSpPr/>
      </dsp:nvSpPr>
      <dsp:spPr>
        <a:xfrm>
          <a:off x="1408779" y="2648350"/>
          <a:ext cx="2561417" cy="1536850"/>
        </a:xfrm>
        <a:prstGeom prst="rect">
          <a:avLst/>
        </a:prstGeom>
        <a:solidFill>
          <a:schemeClr val="accent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Commuters travel away because they are in search of a particular victim outside their home range, thus making their criminal range differ to their home range.</a:t>
          </a:r>
          <a:endParaRPr lang="en-US" sz="1600" kern="1200" dirty="0"/>
        </a:p>
      </dsp:txBody>
      <dsp:txXfrm>
        <a:off x="1408779" y="2648350"/>
        <a:ext cx="2561417" cy="1536850"/>
      </dsp:txXfrm>
    </dsp:sp>
    <dsp:sp modelId="{71F9D9AE-D8FC-4C38-A9D9-DA9D5122C752}">
      <dsp:nvSpPr>
        <dsp:cNvPr id="0" name=""/>
        <dsp:cNvSpPr/>
      </dsp:nvSpPr>
      <dsp:spPr>
        <a:xfrm>
          <a:off x="4226338" y="2648350"/>
          <a:ext cx="2561417" cy="1536850"/>
        </a:xfrm>
        <a:prstGeom prst="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Research shows, that the marauder pattern is common with serial rapists and arsonists; however, research shows that offenders can change their typology, thus questioning the usefulness of the distinction.</a:t>
          </a:r>
          <a:endParaRPr lang="en-US" sz="1500" kern="1200" dirty="0"/>
        </a:p>
      </dsp:txBody>
      <dsp:txXfrm>
        <a:off x="4226338" y="2648350"/>
        <a:ext cx="2561417" cy="153685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2E83A-968C-4173-9ED5-2B8083A2C2C1}">
      <dsp:nvSpPr>
        <dsp:cNvPr id="0" name=""/>
        <dsp:cNvSpPr/>
      </dsp:nvSpPr>
      <dsp:spPr>
        <a:xfrm>
          <a:off x="0" y="3685887"/>
          <a:ext cx="7836495" cy="120979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However, the prevailing type of crime varies over the course of the year. Street robberies increase in September and October, when large numbers of new students arrive. Burglaries, however, peak at Christmas, Easter and over the summer, as this is when large numbers of student-occupied properties are left empty.</a:t>
          </a:r>
          <a:endParaRPr lang="en-US" sz="1600" kern="1200"/>
        </a:p>
      </dsp:txBody>
      <dsp:txXfrm>
        <a:off x="0" y="3685887"/>
        <a:ext cx="7836495" cy="1209790"/>
      </dsp:txXfrm>
    </dsp:sp>
    <dsp:sp modelId="{DF39D76C-2EE7-4CDF-9F3F-E96E4BA3F8AF}">
      <dsp:nvSpPr>
        <dsp:cNvPr id="0" name=""/>
        <dsp:cNvSpPr/>
      </dsp:nvSpPr>
      <dsp:spPr>
        <a:xfrm rot="10800000">
          <a:off x="0" y="1843376"/>
          <a:ext cx="7836495" cy="1860658"/>
        </a:xfrm>
        <a:prstGeom prst="upArrowCallou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Similarly, there tend to be </a:t>
          </a:r>
          <a:r>
            <a:rPr lang="en-GB" sz="1800" kern="1200" dirty="0">
              <a:solidFill>
                <a:schemeClr val="accent2">
                  <a:lumMod val="50000"/>
                </a:schemeClr>
              </a:solidFill>
            </a:rPr>
            <a:t>clusters of crime centred around universities </a:t>
          </a:r>
          <a:r>
            <a:rPr lang="en-GB" sz="1800" kern="1200" dirty="0"/>
            <a:t>or areas with high levels of student residence. This is what routine activity theory might predict, as university students present an opportunity for offenders.</a:t>
          </a:r>
          <a:endParaRPr lang="en-US" sz="1800" kern="1200" dirty="0"/>
        </a:p>
      </dsp:txBody>
      <dsp:txXfrm rot="10800000">
        <a:off x="0" y="1843376"/>
        <a:ext cx="7836495" cy="1209000"/>
      </dsp:txXfrm>
    </dsp:sp>
    <dsp:sp modelId="{112E4173-1BDA-4917-8E1D-C5A021C1A522}">
      <dsp:nvSpPr>
        <dsp:cNvPr id="0" name=""/>
        <dsp:cNvSpPr/>
      </dsp:nvSpPr>
      <dsp:spPr>
        <a:xfrm rot="10800000">
          <a:off x="0" y="865"/>
          <a:ext cx="7836495" cy="1860658"/>
        </a:xfrm>
        <a:prstGeom prst="upArrowCallou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Ainsworth (2001) stresses that </a:t>
          </a:r>
          <a:r>
            <a:rPr lang="en-GB" sz="1600" kern="1200" dirty="0">
              <a:solidFill>
                <a:schemeClr val="accent2">
                  <a:lumMod val="50000"/>
                </a:schemeClr>
              </a:solidFill>
            </a:rPr>
            <a:t>geographical information </a:t>
          </a:r>
          <a:r>
            <a:rPr lang="en-GB" sz="1600" kern="1200" dirty="0"/>
            <a:t>about offending becomes much more useful when it is combined with </a:t>
          </a:r>
          <a:r>
            <a:rPr lang="en-GB" sz="1600" kern="1200" dirty="0">
              <a:solidFill>
                <a:schemeClr val="accent2">
                  <a:lumMod val="50000"/>
                </a:schemeClr>
              </a:solidFill>
            </a:rPr>
            <a:t>temporal information</a:t>
          </a:r>
          <a:r>
            <a:rPr lang="en-GB" sz="1600" kern="1200" dirty="0"/>
            <a:t>. For example, a spate of burglaries that occur between 3pm and 4pm might be carried out by teenaged offenders, since this is the time when the typical British school day finishes, and teenagers will be travelling home. </a:t>
          </a:r>
          <a:endParaRPr lang="en-US" sz="1600" kern="1200" dirty="0"/>
        </a:p>
      </dsp:txBody>
      <dsp:txXfrm rot="10800000">
        <a:off x="0" y="865"/>
        <a:ext cx="7836495" cy="1209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25F7E-EC6D-4287-8254-68520E1E176B}">
      <dsp:nvSpPr>
        <dsp:cNvPr id="0" name=""/>
        <dsp:cNvSpPr/>
      </dsp:nvSpPr>
      <dsp:spPr>
        <a:xfrm>
          <a:off x="0" y="4142601"/>
          <a:ext cx="8352928" cy="67962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There are also problems that arise from the vast amount of data that the police might have available – it can be difficult to know what to leave out when attempting to construct a crime map.</a:t>
          </a:r>
          <a:endParaRPr lang="en-US" sz="1800" kern="1200" dirty="0"/>
        </a:p>
      </dsp:txBody>
      <dsp:txXfrm>
        <a:off x="0" y="4142601"/>
        <a:ext cx="8352928" cy="679628"/>
      </dsp:txXfrm>
    </dsp:sp>
    <dsp:sp modelId="{60AFEFB1-B1C6-441A-A33A-57972F8AAFCE}">
      <dsp:nvSpPr>
        <dsp:cNvPr id="0" name=""/>
        <dsp:cNvSpPr/>
      </dsp:nvSpPr>
      <dsp:spPr>
        <a:xfrm rot="10800000">
          <a:off x="0" y="3107527"/>
          <a:ext cx="8352928" cy="1045268"/>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Additional problems can arise from inconsistencies in how the locations of crimes may be recorded by the police. </a:t>
          </a:r>
          <a:endParaRPr lang="en-US" sz="1800" kern="1200" dirty="0"/>
        </a:p>
      </dsp:txBody>
      <dsp:txXfrm rot="10800000">
        <a:off x="0" y="3107527"/>
        <a:ext cx="8352928" cy="679184"/>
      </dsp:txXfrm>
    </dsp:sp>
    <dsp:sp modelId="{482D6530-7488-4942-B3B2-635474A328CD}">
      <dsp:nvSpPr>
        <dsp:cNvPr id="0" name=""/>
        <dsp:cNvSpPr/>
      </dsp:nvSpPr>
      <dsp:spPr>
        <a:xfrm rot="10800000">
          <a:off x="0" y="2072453"/>
          <a:ext cx="8352928" cy="1045268"/>
        </a:xfrm>
        <a:prstGeom prst="upArrowCallou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However, In order to work, it requires accurate data on the offences that have been committed in an area.</a:t>
          </a:r>
          <a:endParaRPr lang="en-US" sz="1800" kern="1200" dirty="0"/>
        </a:p>
      </dsp:txBody>
      <dsp:txXfrm rot="10800000">
        <a:off x="0" y="2072453"/>
        <a:ext cx="8352928" cy="679184"/>
      </dsp:txXfrm>
    </dsp:sp>
    <dsp:sp modelId="{17C355DC-0A4D-4C00-8F19-8E824053E4E2}">
      <dsp:nvSpPr>
        <dsp:cNvPr id="0" name=""/>
        <dsp:cNvSpPr/>
      </dsp:nvSpPr>
      <dsp:spPr>
        <a:xfrm rot="10800000">
          <a:off x="0" y="1037380"/>
          <a:ext cx="8352928" cy="1045268"/>
        </a:xfrm>
        <a:prstGeom prst="upArrowCallou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It is also based on well-established psychological principles and conducted in a scientific manner: hypotheses are developed which can be tested against evidence and modified or rejected as the evidence dictates.</a:t>
          </a:r>
          <a:endParaRPr lang="en-US" sz="1800" kern="1200" dirty="0"/>
        </a:p>
      </dsp:txBody>
      <dsp:txXfrm rot="10800000">
        <a:off x="0" y="1037380"/>
        <a:ext cx="8352928" cy="679184"/>
      </dsp:txXfrm>
    </dsp:sp>
    <dsp:sp modelId="{934172F5-BFBA-4FF2-B0DB-B163BA95FA49}">
      <dsp:nvSpPr>
        <dsp:cNvPr id="0" name=""/>
        <dsp:cNvSpPr/>
      </dsp:nvSpPr>
      <dsp:spPr>
        <a:xfrm rot="10800000">
          <a:off x="0" y="2306"/>
          <a:ext cx="8352928" cy="1045268"/>
        </a:xfrm>
        <a:prstGeom prst="upArrowCallou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It is of considerable value in helping determine how to deploy resources, allows informed judgements to be made about which crimes are linked and can contribute significantly to the task of narrowing down a list of suspects.</a:t>
          </a:r>
          <a:endParaRPr lang="en-US" sz="1600" kern="1200" dirty="0"/>
        </a:p>
      </dsp:txBody>
      <dsp:txXfrm rot="10800000">
        <a:off x="0" y="2306"/>
        <a:ext cx="8352928" cy="67918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88B32C-69C4-4E19-9689-EA3E681B575D}">
      <dsp:nvSpPr>
        <dsp:cNvPr id="0" name=""/>
        <dsp:cNvSpPr/>
      </dsp:nvSpPr>
      <dsp:spPr>
        <a:xfrm>
          <a:off x="0" y="504056"/>
          <a:ext cx="5040560" cy="504056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704707-0CA3-4730-B6E3-3D8609CF4B07}">
      <dsp:nvSpPr>
        <dsp:cNvPr id="0" name=""/>
        <dsp:cNvSpPr/>
      </dsp:nvSpPr>
      <dsp:spPr>
        <a:xfrm>
          <a:off x="478853" y="982909"/>
          <a:ext cx="1965818" cy="196581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Rossmo`s system `Rigel` was used to investigate 1,426 crimes.</a:t>
          </a:r>
          <a:endParaRPr lang="en-US" sz="1800" kern="1200" dirty="0"/>
        </a:p>
      </dsp:txBody>
      <dsp:txXfrm>
        <a:off x="574816" y="1078872"/>
        <a:ext cx="1773892" cy="1773892"/>
      </dsp:txXfrm>
    </dsp:sp>
    <dsp:sp modelId="{1C8CF0BA-F45B-4A3A-9C2D-1A43C329FE09}">
      <dsp:nvSpPr>
        <dsp:cNvPr id="0" name=""/>
        <dsp:cNvSpPr/>
      </dsp:nvSpPr>
      <dsp:spPr>
        <a:xfrm>
          <a:off x="2595888" y="982909"/>
          <a:ext cx="1965818" cy="196581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On average the profiler correctly identified the offenders residence  within the central 5% of the offence area.</a:t>
          </a:r>
          <a:endParaRPr lang="en-US" sz="1800" kern="1200" dirty="0"/>
        </a:p>
      </dsp:txBody>
      <dsp:txXfrm>
        <a:off x="2691851" y="1078872"/>
        <a:ext cx="1773892" cy="1773892"/>
      </dsp:txXfrm>
    </dsp:sp>
    <dsp:sp modelId="{803BF119-AFAD-4CA9-994C-B8B4DF5DC7CA}">
      <dsp:nvSpPr>
        <dsp:cNvPr id="0" name=""/>
        <dsp:cNvSpPr/>
      </dsp:nvSpPr>
      <dsp:spPr>
        <a:xfrm>
          <a:off x="478853" y="3099944"/>
          <a:ext cx="1965818" cy="1965818"/>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It was most effective for arson, varying for other crimes.</a:t>
          </a:r>
          <a:endParaRPr lang="en-US" sz="2000" kern="1200" dirty="0"/>
        </a:p>
      </dsp:txBody>
      <dsp:txXfrm>
        <a:off x="574816" y="3195907"/>
        <a:ext cx="1773892" cy="1773892"/>
      </dsp:txXfrm>
    </dsp:sp>
    <dsp:sp modelId="{9F4717FD-EEAC-49CF-821B-C80597FBCAA6}">
      <dsp:nvSpPr>
        <dsp:cNvPr id="0" name=""/>
        <dsp:cNvSpPr/>
      </dsp:nvSpPr>
      <dsp:spPr>
        <a:xfrm>
          <a:off x="2595888" y="3099944"/>
          <a:ext cx="1965818" cy="1965818"/>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 particular,  a disturbing scenario arose in relation to the influential profiler Paul Britton and the murder of Rachel Nickell.</a:t>
          </a:r>
          <a:endParaRPr lang="en-US" sz="1800" kern="1200" dirty="0"/>
        </a:p>
      </dsp:txBody>
      <dsp:txXfrm>
        <a:off x="2691851" y="3195907"/>
        <a:ext cx="1773892" cy="177389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3513D-EAAF-48C0-9D31-E6655AF05777}">
      <dsp:nvSpPr>
        <dsp:cNvPr id="0" name=""/>
        <dsp:cNvSpPr/>
      </dsp:nvSpPr>
      <dsp:spPr>
        <a:xfrm>
          <a:off x="0" y="144086"/>
          <a:ext cx="4692649" cy="17503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Canter`s approach is best viewed in terms of its empirical basis of consistent analysis of systematic data sets and characteristics of known offenders.</a:t>
          </a:r>
          <a:endParaRPr lang="en-US" sz="2200" kern="1200"/>
        </a:p>
      </dsp:txBody>
      <dsp:txXfrm>
        <a:off x="85444" y="229530"/>
        <a:ext cx="4521761" cy="1579432"/>
      </dsp:txXfrm>
    </dsp:sp>
    <dsp:sp modelId="{0346653F-6E68-42CB-A720-159F8FB5E773}">
      <dsp:nvSpPr>
        <dsp:cNvPr id="0" name=""/>
        <dsp:cNvSpPr/>
      </dsp:nvSpPr>
      <dsp:spPr>
        <a:xfrm>
          <a:off x="0" y="1957766"/>
          <a:ext cx="4692649" cy="1750320"/>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Statistical profiling has left behind many of the flaws of FBI style profiling and can be applied to not just serial killers and severe crimes, but other crimes such as arson and fraud.</a:t>
          </a:r>
          <a:endParaRPr lang="en-US" sz="2200" kern="1200"/>
        </a:p>
      </dsp:txBody>
      <dsp:txXfrm>
        <a:off x="85444" y="2043210"/>
        <a:ext cx="4521761" cy="1579432"/>
      </dsp:txXfrm>
    </dsp:sp>
    <dsp:sp modelId="{93B01347-B275-4A5D-8396-88ED98B8945D}">
      <dsp:nvSpPr>
        <dsp:cNvPr id="0" name=""/>
        <dsp:cNvSpPr/>
      </dsp:nvSpPr>
      <dsp:spPr>
        <a:xfrm>
          <a:off x="0" y="3771446"/>
          <a:ext cx="4692649" cy="175032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Whilst Canter`s work began as mainly statistical, new theoretical viewpoints have been embraced and it may well be a positive step forward.</a:t>
          </a:r>
          <a:endParaRPr lang="en-US" sz="2200" kern="1200" dirty="0"/>
        </a:p>
      </dsp:txBody>
      <dsp:txXfrm>
        <a:off x="85444" y="3856890"/>
        <a:ext cx="4521761" cy="157943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9EE6D-F897-4816-922E-07351E97270E}">
      <dsp:nvSpPr>
        <dsp:cNvPr id="0" name=""/>
        <dsp:cNvSpPr/>
      </dsp:nvSpPr>
      <dsp:spPr>
        <a:xfrm>
          <a:off x="0" y="2918"/>
          <a:ext cx="473747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8B6AC3-7F9C-432D-8A60-6D4862D3C99E}">
      <dsp:nvSpPr>
        <dsp:cNvPr id="0" name=""/>
        <dsp:cNvSpPr/>
      </dsp:nvSpPr>
      <dsp:spPr>
        <a:xfrm>
          <a:off x="0" y="2918"/>
          <a:ext cx="4737471" cy="1990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Geographical (spatial) or environmental theories of offender profiling are varied and there are multiple versions available based on similar psychological principles such as RAT and rational choice. The complexities of these approaches are too detailed to be dealt with in a single lecture.</a:t>
          </a:r>
          <a:endParaRPr lang="en-US" sz="2000" kern="1200" dirty="0"/>
        </a:p>
      </dsp:txBody>
      <dsp:txXfrm>
        <a:off x="0" y="2918"/>
        <a:ext cx="4737471" cy="1990275"/>
      </dsp:txXfrm>
    </dsp:sp>
    <dsp:sp modelId="{5BF2DEF0-56FD-449C-907A-8BB0FDB7DEBF}">
      <dsp:nvSpPr>
        <dsp:cNvPr id="0" name=""/>
        <dsp:cNvSpPr/>
      </dsp:nvSpPr>
      <dsp:spPr>
        <a:xfrm>
          <a:off x="0" y="1993194"/>
          <a:ext cx="4737471" cy="0"/>
        </a:xfrm>
        <a:prstGeom prst="line">
          <a:avLst/>
        </a:prstGeom>
        <a:solidFill>
          <a:schemeClr val="accent2">
            <a:hueOff val="-661686"/>
            <a:satOff val="746"/>
            <a:lumOff val="1765"/>
            <a:alphaOff val="0"/>
          </a:schemeClr>
        </a:solidFill>
        <a:ln w="15875" cap="flat" cmpd="sng" algn="ctr">
          <a:solidFill>
            <a:schemeClr val="accent2">
              <a:hueOff val="-661686"/>
              <a:satOff val="746"/>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D818CB-1917-4056-B036-6DDAE0FF045B}">
      <dsp:nvSpPr>
        <dsp:cNvPr id="0" name=""/>
        <dsp:cNvSpPr/>
      </dsp:nvSpPr>
      <dsp:spPr>
        <a:xfrm>
          <a:off x="0" y="1993194"/>
          <a:ext cx="4737471" cy="1990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Investigative profiling does attempt to go beyond the geographical boundaries and  uses established psychological theories and methods of analysis to predict offender characteristics from offending behaviour. Please refer to the chapter entitled `Beyond profiling`.</a:t>
          </a:r>
          <a:endParaRPr lang="en-US" sz="2000" kern="1200"/>
        </a:p>
      </dsp:txBody>
      <dsp:txXfrm>
        <a:off x="0" y="1993194"/>
        <a:ext cx="4737471" cy="1990275"/>
      </dsp:txXfrm>
    </dsp:sp>
    <dsp:sp modelId="{CD991EEB-91A6-4FF7-B16C-91582847FE6A}">
      <dsp:nvSpPr>
        <dsp:cNvPr id="0" name=""/>
        <dsp:cNvSpPr/>
      </dsp:nvSpPr>
      <dsp:spPr>
        <a:xfrm>
          <a:off x="0" y="3983469"/>
          <a:ext cx="4737471" cy="0"/>
        </a:xfrm>
        <a:prstGeom prst="line">
          <a:avLst/>
        </a:prstGeom>
        <a:solidFill>
          <a:schemeClr val="accent2">
            <a:hueOff val="-1323373"/>
            <a:satOff val="1492"/>
            <a:lumOff val="353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06AA2-87F2-448F-8860-6561DEDDA476}">
      <dsp:nvSpPr>
        <dsp:cNvPr id="0" name=""/>
        <dsp:cNvSpPr/>
      </dsp:nvSpPr>
      <dsp:spPr>
        <a:xfrm>
          <a:off x="0" y="3983469"/>
          <a:ext cx="4737471" cy="1990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Some theorists propose an additional type of profiling referred to as clinical profiling, which uses insights from psychiatry and clinical psychology to aid investigation where an offender is thought to be suffering from a mental illness or psychological abnormality.</a:t>
          </a:r>
          <a:endParaRPr lang="en-US" sz="2000" kern="1200" dirty="0"/>
        </a:p>
      </dsp:txBody>
      <dsp:txXfrm>
        <a:off x="0" y="3983469"/>
        <a:ext cx="4737471" cy="199027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DF09B-20E9-4D53-AAB6-52C3FDCC102B}">
      <dsp:nvSpPr>
        <dsp:cNvPr id="0" name=""/>
        <dsp:cNvSpPr/>
      </dsp:nvSpPr>
      <dsp:spPr>
        <a:xfrm>
          <a:off x="0" y="94844"/>
          <a:ext cx="4896544" cy="191843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Both typological and geographic offender profiling represent attempts to work out the characteristics of an offender/s from the characteristics of their offences.</a:t>
          </a:r>
          <a:endParaRPr lang="en-US" sz="1800" kern="1200"/>
        </a:p>
      </dsp:txBody>
      <dsp:txXfrm>
        <a:off x="93650" y="188494"/>
        <a:ext cx="4709244" cy="1731134"/>
      </dsp:txXfrm>
    </dsp:sp>
    <dsp:sp modelId="{79CFE56A-6F68-45F5-AB98-A92C344A4612}">
      <dsp:nvSpPr>
        <dsp:cNvPr id="0" name=""/>
        <dsp:cNvSpPr/>
      </dsp:nvSpPr>
      <dsp:spPr>
        <a:xfrm>
          <a:off x="0" y="2065118"/>
          <a:ext cx="4896544" cy="1918434"/>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However, they are quite different in how they are applied to crimes and the types of information they provide about offenders. </a:t>
          </a:r>
          <a:endParaRPr lang="en-US" sz="1800" kern="1200"/>
        </a:p>
      </dsp:txBody>
      <dsp:txXfrm>
        <a:off x="93650" y="2158768"/>
        <a:ext cx="4709244" cy="1731134"/>
      </dsp:txXfrm>
    </dsp:sp>
    <dsp:sp modelId="{1288FCEB-8173-41BE-8A57-CD910350A6AE}">
      <dsp:nvSpPr>
        <dsp:cNvPr id="0" name=""/>
        <dsp:cNvSpPr/>
      </dsp:nvSpPr>
      <dsp:spPr>
        <a:xfrm>
          <a:off x="0" y="4035393"/>
          <a:ext cx="4896544" cy="1918434"/>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Unlike geographic profiling, which looks at the distribution of series of crimes, typological profiling focuses primarily on behavioural evidence obtained at the scene/s of specific crime/s. </a:t>
          </a:r>
          <a:r>
            <a:rPr lang="en-GB" sz="1800" kern="1200" dirty="0">
              <a:solidFill>
                <a:schemeClr val="accent2">
                  <a:lumMod val="50000"/>
                </a:schemeClr>
              </a:solidFill>
            </a:rPr>
            <a:t>Evidence about how the offender committed the crimes is used to assign them to a particular category </a:t>
          </a:r>
          <a:r>
            <a:rPr lang="en-GB" sz="1800" kern="1200" dirty="0"/>
            <a:t>of offender. </a:t>
          </a:r>
          <a:endParaRPr lang="en-US" sz="1800" kern="1200" dirty="0"/>
        </a:p>
      </dsp:txBody>
      <dsp:txXfrm>
        <a:off x="93650" y="4129043"/>
        <a:ext cx="4709244" cy="173113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12ED8-8A66-41F8-B305-D45F076C2BBC}">
      <dsp:nvSpPr>
        <dsp:cNvPr id="0" name=""/>
        <dsp:cNvSpPr/>
      </dsp:nvSpPr>
      <dsp:spPr>
        <a:xfrm>
          <a:off x="0" y="0"/>
          <a:ext cx="4809479"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96D931-3681-4F8E-A4D5-2D3D28A159BC}">
      <dsp:nvSpPr>
        <dsp:cNvPr id="0" name=""/>
        <dsp:cNvSpPr/>
      </dsp:nvSpPr>
      <dsp:spPr>
        <a:xfrm>
          <a:off x="0" y="0"/>
          <a:ext cx="4809479" cy="1494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Different categories of offender are believed to have different psychological characteristics. Category information is combined with other insights to build up a picture of the sort of person who committed the crime/s. </a:t>
          </a:r>
          <a:endParaRPr lang="en-US" sz="1900" kern="1200"/>
        </a:p>
      </dsp:txBody>
      <dsp:txXfrm>
        <a:off x="0" y="0"/>
        <a:ext cx="4809479" cy="1494166"/>
      </dsp:txXfrm>
    </dsp:sp>
    <dsp:sp modelId="{F62895A5-74A3-4DEB-B283-8A57DEFB051D}">
      <dsp:nvSpPr>
        <dsp:cNvPr id="0" name=""/>
        <dsp:cNvSpPr/>
      </dsp:nvSpPr>
      <dsp:spPr>
        <a:xfrm>
          <a:off x="0" y="1494166"/>
          <a:ext cx="4809479"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AEFC80-0B9F-4C51-A413-9353A0883E5D}">
      <dsp:nvSpPr>
        <dsp:cNvPr id="0" name=""/>
        <dsp:cNvSpPr/>
      </dsp:nvSpPr>
      <dsp:spPr>
        <a:xfrm>
          <a:off x="0" y="1494166"/>
          <a:ext cx="4809479" cy="1494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Unlike </a:t>
          </a:r>
          <a:r>
            <a:rPr lang="en-GB" sz="1900" kern="1200" dirty="0">
              <a:solidFill>
                <a:schemeClr val="accent2">
                  <a:lumMod val="75000"/>
                </a:schemeClr>
              </a:solidFill>
            </a:rPr>
            <a:t>geographical profiling, which is applied to all sorts of crime</a:t>
          </a:r>
          <a:r>
            <a:rPr lang="en-GB" sz="1900" kern="1200" dirty="0"/>
            <a:t>, typological profiling tends </a:t>
          </a:r>
          <a:r>
            <a:rPr lang="en-GB" sz="1900" kern="1200" dirty="0">
              <a:solidFill>
                <a:schemeClr val="accent2">
                  <a:lumMod val="75000"/>
                </a:schemeClr>
              </a:solidFill>
              <a:latin typeface="Tw Cen MT" panose="020B0602020104020603"/>
              <a:ea typeface="+mn-ea"/>
              <a:cs typeface="+mn-cs"/>
            </a:rPr>
            <a:t>only</a:t>
          </a:r>
          <a:r>
            <a:rPr lang="en-GB" sz="1900" kern="1200" dirty="0">
              <a:solidFill>
                <a:schemeClr val="accent2">
                  <a:lumMod val="75000"/>
                </a:schemeClr>
              </a:solidFill>
            </a:rPr>
            <a:t> to be used in cases of stranger murder and rape</a:t>
          </a:r>
          <a:r>
            <a:rPr lang="en-GB" sz="1900" kern="1200" dirty="0"/>
            <a:t> where several offences are connected.</a:t>
          </a:r>
          <a:endParaRPr lang="en-US" sz="1900" kern="1200" dirty="0"/>
        </a:p>
      </dsp:txBody>
      <dsp:txXfrm>
        <a:off x="0" y="1494166"/>
        <a:ext cx="4809479" cy="1494166"/>
      </dsp:txXfrm>
    </dsp:sp>
    <dsp:sp modelId="{0E8B0786-FB9D-4C39-BDDF-1D7626DD058C}">
      <dsp:nvSpPr>
        <dsp:cNvPr id="0" name=""/>
        <dsp:cNvSpPr/>
      </dsp:nvSpPr>
      <dsp:spPr>
        <a:xfrm>
          <a:off x="0" y="2988332"/>
          <a:ext cx="4809479"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1D3579-8B35-4E23-8B1A-04399CE57D4E}">
      <dsp:nvSpPr>
        <dsp:cNvPr id="0" name=""/>
        <dsp:cNvSpPr/>
      </dsp:nvSpPr>
      <dsp:spPr>
        <a:xfrm>
          <a:off x="0" y="2988332"/>
          <a:ext cx="4809479" cy="1494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Typological profiling is based on </a:t>
          </a:r>
          <a:r>
            <a:rPr lang="en-GB" sz="1900" kern="1200" dirty="0">
              <a:solidFill>
                <a:schemeClr val="accent2">
                  <a:lumMod val="75000"/>
                </a:schemeClr>
              </a:solidFill>
            </a:rPr>
            <a:t>law</a:t>
          </a:r>
          <a:r>
            <a:rPr lang="en-GB" sz="1900" kern="1200" dirty="0"/>
            <a:t> expertise, whilst geographical profiling is focused on </a:t>
          </a:r>
          <a:r>
            <a:rPr lang="en-GB" sz="1900" kern="1200" dirty="0">
              <a:solidFill>
                <a:schemeClr val="accent2">
                  <a:lumMod val="75000"/>
                </a:schemeClr>
              </a:solidFill>
            </a:rPr>
            <a:t>psychological</a:t>
          </a:r>
          <a:r>
            <a:rPr lang="en-GB" sz="1900" kern="1200" dirty="0"/>
            <a:t> expertise.</a:t>
          </a:r>
          <a:endParaRPr lang="en-US" sz="1900" kern="1200" dirty="0"/>
        </a:p>
      </dsp:txBody>
      <dsp:txXfrm>
        <a:off x="0" y="2988332"/>
        <a:ext cx="4809479" cy="1494166"/>
      </dsp:txXfrm>
    </dsp:sp>
    <dsp:sp modelId="{B329640B-7D2A-4CCE-8F84-B1EC91A21525}">
      <dsp:nvSpPr>
        <dsp:cNvPr id="0" name=""/>
        <dsp:cNvSpPr/>
      </dsp:nvSpPr>
      <dsp:spPr>
        <a:xfrm>
          <a:off x="0" y="4482498"/>
          <a:ext cx="4809479"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C3E28C-E2DE-4782-8DB5-F118D68989A5}">
      <dsp:nvSpPr>
        <dsp:cNvPr id="0" name=""/>
        <dsp:cNvSpPr/>
      </dsp:nvSpPr>
      <dsp:spPr>
        <a:xfrm>
          <a:off x="0" y="4482498"/>
          <a:ext cx="4809479" cy="1494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Typological profiling is based on </a:t>
          </a:r>
          <a:r>
            <a:rPr lang="en-GB" sz="1900" kern="1200" dirty="0">
              <a:solidFill>
                <a:schemeClr val="accent2">
                  <a:lumMod val="75000"/>
                </a:schemeClr>
              </a:solidFill>
            </a:rPr>
            <a:t>qualitative </a:t>
          </a:r>
          <a:r>
            <a:rPr lang="en-GB" sz="1900" kern="1200" dirty="0"/>
            <a:t>information whilst geographical profiling is based on </a:t>
          </a:r>
          <a:r>
            <a:rPr lang="en-GB" sz="1900" kern="1200" dirty="0">
              <a:solidFill>
                <a:schemeClr val="accent2">
                  <a:lumMod val="75000"/>
                </a:schemeClr>
              </a:solidFill>
            </a:rPr>
            <a:t>quantitative</a:t>
          </a:r>
          <a:r>
            <a:rPr lang="en-GB" sz="1900" kern="1200" dirty="0"/>
            <a:t> information.</a:t>
          </a:r>
          <a:endParaRPr lang="en-US" sz="1900" kern="1200" dirty="0"/>
        </a:p>
      </dsp:txBody>
      <dsp:txXfrm>
        <a:off x="0" y="4482498"/>
        <a:ext cx="4809479" cy="149416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3BF36-C608-4DF5-A3B3-CF64E710BB50}">
      <dsp:nvSpPr>
        <dsp:cNvPr id="0" name=""/>
        <dsp:cNvSpPr/>
      </dsp:nvSpPr>
      <dsp:spPr>
        <a:xfrm>
          <a:off x="0" y="169903"/>
          <a:ext cx="4896544" cy="14157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FFFF00"/>
              </a:solidFill>
            </a:rPr>
            <a:t>Data assimilation:</a:t>
          </a:r>
          <a:r>
            <a:rPr lang="en-GB" sz="2200" b="1" kern="1200" dirty="0"/>
            <a:t> </a:t>
          </a:r>
          <a:r>
            <a:rPr lang="en-GB" sz="2200" kern="1200" dirty="0"/>
            <a:t>Investigators gather together information from multiple sources e.g. crime scene photos, police reports, pathologists’ reports.</a:t>
          </a:r>
          <a:endParaRPr lang="en-US" sz="2200" kern="1200" dirty="0"/>
        </a:p>
      </dsp:txBody>
      <dsp:txXfrm>
        <a:off x="69109" y="239012"/>
        <a:ext cx="4758326" cy="1277482"/>
      </dsp:txXfrm>
    </dsp:sp>
    <dsp:sp modelId="{AC8DA066-5AF2-4A8E-A8B1-56F4426E3A1E}">
      <dsp:nvSpPr>
        <dsp:cNvPr id="0" name=""/>
        <dsp:cNvSpPr/>
      </dsp:nvSpPr>
      <dsp:spPr>
        <a:xfrm>
          <a:off x="0" y="1648963"/>
          <a:ext cx="4896544" cy="1415700"/>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FFFF00"/>
              </a:solidFill>
            </a:rPr>
            <a:t>Crime scene classification: </a:t>
          </a:r>
          <a:r>
            <a:rPr lang="en-GB" sz="2200" kern="1200" dirty="0"/>
            <a:t>Profilers decide whether  the crime scene represents an organised or disorganised offender.</a:t>
          </a:r>
          <a:endParaRPr lang="en-US" sz="2200" kern="1200" dirty="0"/>
        </a:p>
      </dsp:txBody>
      <dsp:txXfrm>
        <a:off x="69109" y="1718072"/>
        <a:ext cx="4758326" cy="1277482"/>
      </dsp:txXfrm>
    </dsp:sp>
    <dsp:sp modelId="{38D89807-AC23-47E8-B314-819834E8BA72}">
      <dsp:nvSpPr>
        <dsp:cNvPr id="0" name=""/>
        <dsp:cNvSpPr/>
      </dsp:nvSpPr>
      <dsp:spPr>
        <a:xfrm>
          <a:off x="0" y="3128024"/>
          <a:ext cx="4896544" cy="1415700"/>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FFFF00"/>
              </a:solidFill>
            </a:rPr>
            <a:t>Crime reconstruction: </a:t>
          </a:r>
          <a:r>
            <a:rPr lang="en-GB" sz="2200" kern="1200" dirty="0"/>
            <a:t>Hypotheses are generated about what happened during the crime e.g. Victim behaviour, crime sequence</a:t>
          </a:r>
          <a:endParaRPr lang="en-US" sz="2200" kern="1200" dirty="0"/>
        </a:p>
      </dsp:txBody>
      <dsp:txXfrm>
        <a:off x="69109" y="3197133"/>
        <a:ext cx="4758326" cy="1277482"/>
      </dsp:txXfrm>
    </dsp:sp>
    <dsp:sp modelId="{DCCAEDC2-2C65-4D7F-9688-5D28CE74FFA2}">
      <dsp:nvSpPr>
        <dsp:cNvPr id="0" name=""/>
        <dsp:cNvSpPr/>
      </dsp:nvSpPr>
      <dsp:spPr>
        <a:xfrm>
          <a:off x="0" y="4607084"/>
          <a:ext cx="4896544" cy="141570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FFFF00"/>
              </a:solidFill>
            </a:rPr>
            <a:t>Profile generation: </a:t>
          </a:r>
          <a:r>
            <a:rPr lang="en-GB" sz="2200" kern="1200" dirty="0"/>
            <a:t>Profilers construct a `sketch’ of the offender including demographic and physical characteristics, behavioural habits</a:t>
          </a:r>
          <a:endParaRPr lang="en-US" sz="2200" kern="1200" dirty="0"/>
        </a:p>
      </dsp:txBody>
      <dsp:txXfrm>
        <a:off x="69109" y="4676193"/>
        <a:ext cx="4758326" cy="127748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40113-336C-4E9E-9E54-8F5EAFFC1CCE}">
      <dsp:nvSpPr>
        <dsp:cNvPr id="0" name=""/>
        <dsp:cNvSpPr/>
      </dsp:nvSpPr>
      <dsp:spPr>
        <a:xfrm>
          <a:off x="0" y="2773"/>
          <a:ext cx="5112568" cy="15548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As the first systematic approach to offender profiling, the FBI’s approach has been enormously influential. It has been adopted by law enforcement agencies all over the world, many of whom, like the NCID Offender Profiling Unit in the Netherlands, have adapted and enhanced it. </a:t>
          </a:r>
          <a:endParaRPr lang="en-US" sz="1800" kern="1200" dirty="0"/>
        </a:p>
      </dsp:txBody>
      <dsp:txXfrm>
        <a:off x="75900" y="78673"/>
        <a:ext cx="4960768" cy="1403020"/>
      </dsp:txXfrm>
    </dsp:sp>
    <dsp:sp modelId="{3E8695BA-D00A-4899-AD55-45A88752855F}">
      <dsp:nvSpPr>
        <dsp:cNvPr id="0" name=""/>
        <dsp:cNvSpPr/>
      </dsp:nvSpPr>
      <dsp:spPr>
        <a:xfrm>
          <a:off x="0" y="1570883"/>
          <a:ext cx="5112568" cy="1554820"/>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Ainsworth (2001) suggests that offender typologies are potentially very useful in allowing offences to be linked and facilitating predictions about the timeframe of the next attack. </a:t>
          </a:r>
          <a:endParaRPr lang="en-US" sz="1800" kern="1200" dirty="0"/>
        </a:p>
      </dsp:txBody>
      <dsp:txXfrm>
        <a:off x="75900" y="1646783"/>
        <a:ext cx="4960768" cy="1403020"/>
      </dsp:txXfrm>
    </dsp:sp>
    <dsp:sp modelId="{9BF9B4D4-0801-4796-B8BD-BC27A4616F31}">
      <dsp:nvSpPr>
        <dsp:cNvPr id="0" name=""/>
        <dsp:cNvSpPr/>
      </dsp:nvSpPr>
      <dsp:spPr>
        <a:xfrm>
          <a:off x="0" y="3138992"/>
          <a:ext cx="5112568" cy="1554820"/>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FBI-inspired attempts to obtain and organise data about different types of offender have been important in challenging the stereotypes that investigators may hold about offenders and which may mislead investigations. </a:t>
          </a:r>
          <a:endParaRPr lang="en-US" sz="1800" kern="1200" dirty="0"/>
        </a:p>
      </dsp:txBody>
      <dsp:txXfrm>
        <a:off x="75900" y="3214892"/>
        <a:ext cx="4960768" cy="1403020"/>
      </dsp:txXfrm>
    </dsp:sp>
    <dsp:sp modelId="{96BEA19C-538B-49D7-B0DD-57642B749C32}">
      <dsp:nvSpPr>
        <dsp:cNvPr id="0" name=""/>
        <dsp:cNvSpPr/>
      </dsp:nvSpPr>
      <dsp:spPr>
        <a:xfrm>
          <a:off x="0" y="4707101"/>
          <a:ext cx="5112568" cy="155482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E.g. Clarke and Morley (1988) interviewed 41 convicted rapists responsible for over 800 offences and found that, contrary to the stereotype of an inadequate loner, they were typically very average men, living in normal family circumstances, often intelligent and in skilled employment.</a:t>
          </a:r>
          <a:endParaRPr lang="en-US" sz="1800" kern="1200" dirty="0"/>
        </a:p>
      </dsp:txBody>
      <dsp:txXfrm>
        <a:off x="75900" y="4783001"/>
        <a:ext cx="4960768" cy="140302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57B8F-B26D-4121-9ED9-85351F594F55}">
      <dsp:nvSpPr>
        <dsp:cNvPr id="0" name=""/>
        <dsp:cNvSpPr/>
      </dsp:nvSpPr>
      <dsp:spPr>
        <a:xfrm>
          <a:off x="0" y="316199"/>
          <a:ext cx="4968552" cy="141167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Critics have centred on how objective the process actually is; the scientific status of the evidence and the usefulness of the profiles it generates.</a:t>
          </a:r>
          <a:endParaRPr lang="en-US" sz="1800" kern="1200" dirty="0"/>
        </a:p>
      </dsp:txBody>
      <dsp:txXfrm>
        <a:off x="68912" y="385111"/>
        <a:ext cx="4830728" cy="1273854"/>
      </dsp:txXfrm>
    </dsp:sp>
    <dsp:sp modelId="{FA6CF40E-E2F8-4A84-853B-397BFFFE845C}">
      <dsp:nvSpPr>
        <dsp:cNvPr id="0" name=""/>
        <dsp:cNvSpPr/>
      </dsp:nvSpPr>
      <dsp:spPr>
        <a:xfrm>
          <a:off x="0" y="1771077"/>
          <a:ext cx="4968552" cy="1411678"/>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 typological approach to profiling assumes that offenders are one thing or the other and that this is stable. Wilson et al., (1997) suggest that neither assumption is correct: most offenders show both organised and disorganised features and they may shift from one to the other between crimes. This obviously limits the usefulness of such profiles. </a:t>
          </a:r>
          <a:endParaRPr lang="en-US" sz="1500" kern="1200" dirty="0"/>
        </a:p>
      </dsp:txBody>
      <dsp:txXfrm>
        <a:off x="68912" y="1839989"/>
        <a:ext cx="4830728" cy="1273854"/>
      </dsp:txXfrm>
    </dsp:sp>
    <dsp:sp modelId="{317D38AD-6DDC-4347-A93F-ED633C67F518}">
      <dsp:nvSpPr>
        <dsp:cNvPr id="0" name=""/>
        <dsp:cNvSpPr/>
      </dsp:nvSpPr>
      <dsp:spPr>
        <a:xfrm>
          <a:off x="0" y="3240360"/>
          <a:ext cx="4968552" cy="1411678"/>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Canter (2000) points out that the crime scene evidence on which profiles are based is often incomplete and ambiguous, which means judgements based on the evidence are necessarily speculative.</a:t>
          </a:r>
          <a:endParaRPr lang="en-US" sz="1800" kern="1200" dirty="0"/>
        </a:p>
      </dsp:txBody>
      <dsp:txXfrm>
        <a:off x="68912" y="3309272"/>
        <a:ext cx="4830728" cy="1273854"/>
      </dsp:txXfrm>
    </dsp:sp>
    <dsp:sp modelId="{887F3591-4825-45FC-AE44-767FC0F3BBCD}">
      <dsp:nvSpPr>
        <dsp:cNvPr id="0" name=""/>
        <dsp:cNvSpPr/>
      </dsp:nvSpPr>
      <dsp:spPr>
        <a:xfrm>
          <a:off x="0" y="4680834"/>
          <a:ext cx="4968552" cy="1411678"/>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Additionally, it is up to the profiler to decide which aspects of the crime scene evidence are important in determining the profile. Consequently, different profilers may reach different conclusions from the same evidence.</a:t>
          </a:r>
          <a:endParaRPr lang="en-US" sz="1800" kern="1200" dirty="0"/>
        </a:p>
      </dsp:txBody>
      <dsp:txXfrm>
        <a:off x="68912" y="4749746"/>
        <a:ext cx="4830728" cy="127385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BF429-0D06-47A4-BBDF-FBEBA02F6F3F}">
      <dsp:nvSpPr>
        <dsp:cNvPr id="0" name=""/>
        <dsp:cNvSpPr/>
      </dsp:nvSpPr>
      <dsp:spPr>
        <a:xfrm>
          <a:off x="0" y="361258"/>
          <a:ext cx="5040560" cy="138206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a:t>
          </a:r>
          <a:r>
            <a:rPr lang="en-GB" sz="1600" kern="1200" dirty="0"/>
            <a:t>here are problems with the data on which the FBIs typologies were originally based. The sample of 36 offenders is </a:t>
          </a:r>
          <a:r>
            <a:rPr lang="en-GB" sz="1600" kern="1200" dirty="0">
              <a:solidFill>
                <a:srgbClr val="FFFF00"/>
              </a:solidFill>
            </a:rPr>
            <a:t>small</a:t>
          </a:r>
          <a:r>
            <a:rPr lang="en-GB" sz="1600" kern="1200" dirty="0"/>
            <a:t> and it is not obvious that the </a:t>
          </a:r>
          <a:r>
            <a:rPr lang="en-GB" sz="1600" kern="1200" dirty="0">
              <a:solidFill>
                <a:srgbClr val="FFFF00"/>
              </a:solidFill>
            </a:rPr>
            <a:t>methods and motives </a:t>
          </a:r>
          <a:r>
            <a:rPr lang="en-GB" sz="1600" kern="1200" dirty="0"/>
            <a:t>of the very rare types of offender interviewed </a:t>
          </a:r>
          <a:r>
            <a:rPr lang="en-GB" sz="1600" kern="1200" dirty="0">
              <a:solidFill>
                <a:srgbClr val="FFFF00"/>
              </a:solidFill>
            </a:rPr>
            <a:t>generalise</a:t>
          </a:r>
          <a:r>
            <a:rPr lang="en-GB" sz="1600" kern="1200" dirty="0"/>
            <a:t> to other offenders. </a:t>
          </a:r>
          <a:endParaRPr lang="en-US" sz="1600" kern="1200" dirty="0"/>
        </a:p>
      </dsp:txBody>
      <dsp:txXfrm>
        <a:off x="67467" y="428725"/>
        <a:ext cx="4905626" cy="1247128"/>
      </dsp:txXfrm>
    </dsp:sp>
    <dsp:sp modelId="{C36DD09D-F4A5-44FF-A83A-D6FE3BF30D7B}">
      <dsp:nvSpPr>
        <dsp:cNvPr id="0" name=""/>
        <dsp:cNvSpPr/>
      </dsp:nvSpPr>
      <dsp:spPr>
        <a:xfrm>
          <a:off x="0" y="1764689"/>
          <a:ext cx="5040560" cy="1382062"/>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data were obtained by interviewing offenders who may well have a distorted recall of their own crimes and who are known for being manipulative, raising questions about the data’s validity. </a:t>
          </a:r>
          <a:endParaRPr lang="en-US" sz="1800" kern="1200" dirty="0"/>
        </a:p>
      </dsp:txBody>
      <dsp:txXfrm>
        <a:off x="67467" y="1832156"/>
        <a:ext cx="4905626" cy="1247128"/>
      </dsp:txXfrm>
    </dsp:sp>
    <dsp:sp modelId="{D522DC2B-9E5C-40FA-B45C-0448A212CEBA}">
      <dsp:nvSpPr>
        <dsp:cNvPr id="0" name=""/>
        <dsp:cNvSpPr/>
      </dsp:nvSpPr>
      <dsp:spPr>
        <a:xfrm>
          <a:off x="0" y="3189951"/>
          <a:ext cx="5040560" cy="1382062"/>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Ainsworth points out that there have been few serious attempts to establish the validity of the FBIs offender types using scientifically verifiable methods.</a:t>
          </a:r>
          <a:endParaRPr lang="en-US" sz="1800" kern="1200" dirty="0"/>
        </a:p>
      </dsp:txBody>
      <dsp:txXfrm>
        <a:off x="67467" y="3257418"/>
        <a:ext cx="4905626" cy="1247128"/>
      </dsp:txXfrm>
    </dsp:sp>
    <dsp:sp modelId="{7F6EDAA5-EB1A-414D-880D-8E041DB17018}">
      <dsp:nvSpPr>
        <dsp:cNvPr id="0" name=""/>
        <dsp:cNvSpPr/>
      </dsp:nvSpPr>
      <dsp:spPr>
        <a:xfrm>
          <a:off x="0" y="4615214"/>
          <a:ext cx="5040560" cy="1382062"/>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Howitt (2009) calls the evidence base ‘glaringly minimal’. The evidence presented in favour of the FBI system has largely been narrative, in popular accounts of offender profiling. The problem is that profilers are far more likely to report their successes than their failures, giving a distorted view of how often profiles contribute to the apprehension of offenders.</a:t>
          </a:r>
          <a:endParaRPr lang="en-US" sz="1500" kern="1200" dirty="0"/>
        </a:p>
      </dsp:txBody>
      <dsp:txXfrm>
        <a:off x="67467" y="4682681"/>
        <a:ext cx="4905626" cy="124712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31F15D-ACDF-4EB0-977C-450864E7B0BD}">
      <dsp:nvSpPr>
        <dsp:cNvPr id="0" name=""/>
        <dsp:cNvSpPr/>
      </dsp:nvSpPr>
      <dsp:spPr>
        <a:xfrm>
          <a:off x="0" y="738"/>
          <a:ext cx="45934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4103AE-F9EB-4D24-87F4-9652B4B54F49}">
      <dsp:nvSpPr>
        <dsp:cNvPr id="0" name=""/>
        <dsp:cNvSpPr/>
      </dsp:nvSpPr>
      <dsp:spPr>
        <a:xfrm>
          <a:off x="0" y="738"/>
          <a:ext cx="4593455" cy="1209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There remain serious questions about how useful offender profiles actually are. Police may give favourable opinions of profiles even when they are completely wrong. </a:t>
          </a:r>
          <a:endParaRPr lang="en-US" sz="1600" kern="1200" dirty="0"/>
        </a:p>
      </dsp:txBody>
      <dsp:txXfrm>
        <a:off x="0" y="738"/>
        <a:ext cx="4593455" cy="1209439"/>
      </dsp:txXfrm>
    </dsp:sp>
    <dsp:sp modelId="{47EBBCB2-F583-40AE-B76B-95B03E663370}">
      <dsp:nvSpPr>
        <dsp:cNvPr id="0" name=""/>
        <dsp:cNvSpPr/>
      </dsp:nvSpPr>
      <dsp:spPr>
        <a:xfrm>
          <a:off x="0" y="1210177"/>
          <a:ext cx="45934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685E52-6D06-4A01-B962-640BDDD55BDF}">
      <dsp:nvSpPr>
        <dsp:cNvPr id="0" name=""/>
        <dsp:cNvSpPr/>
      </dsp:nvSpPr>
      <dsp:spPr>
        <a:xfrm>
          <a:off x="0" y="1210177"/>
          <a:ext cx="4593455" cy="1209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An analysis of offender profiles by Snook et al (2007) found that they were based on scientific argument and evidence only a minority of the time, leading to the suggestion that most profiles contain little more than common sense. </a:t>
          </a:r>
          <a:endParaRPr lang="en-US" sz="1600" kern="1200"/>
        </a:p>
      </dsp:txBody>
      <dsp:txXfrm>
        <a:off x="0" y="1210177"/>
        <a:ext cx="4593455" cy="1209439"/>
      </dsp:txXfrm>
    </dsp:sp>
    <dsp:sp modelId="{F6B115F8-2442-4CF7-9CE1-A0ABAFD71D2B}">
      <dsp:nvSpPr>
        <dsp:cNvPr id="0" name=""/>
        <dsp:cNvSpPr/>
      </dsp:nvSpPr>
      <dsp:spPr>
        <a:xfrm>
          <a:off x="0" y="2419616"/>
          <a:ext cx="45934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4C6A76-EA3D-426D-ACC8-2F46028C4259}">
      <dsp:nvSpPr>
        <dsp:cNvPr id="0" name=""/>
        <dsp:cNvSpPr/>
      </dsp:nvSpPr>
      <dsp:spPr>
        <a:xfrm>
          <a:off x="0" y="2419616"/>
          <a:ext cx="4593455" cy="1209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 significant problem is that it is not clear how the usefulness of a profile could objectively be measured. If a profile contains 20 statements, only 10 of which are accurate, is it a success or a failure? </a:t>
          </a:r>
          <a:endParaRPr lang="en-US" sz="1600" kern="1200"/>
        </a:p>
      </dsp:txBody>
      <dsp:txXfrm>
        <a:off x="0" y="2419616"/>
        <a:ext cx="4593455" cy="1209439"/>
      </dsp:txXfrm>
    </dsp:sp>
    <dsp:sp modelId="{7C1A914C-0D15-4911-B55B-C15C2CC95590}">
      <dsp:nvSpPr>
        <dsp:cNvPr id="0" name=""/>
        <dsp:cNvSpPr/>
      </dsp:nvSpPr>
      <dsp:spPr>
        <a:xfrm>
          <a:off x="0" y="3629055"/>
          <a:ext cx="45934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B1F20E-9E45-451A-9B1C-D0A9ABC07583}">
      <dsp:nvSpPr>
        <dsp:cNvPr id="0" name=""/>
        <dsp:cNvSpPr/>
      </dsp:nvSpPr>
      <dsp:spPr>
        <a:xfrm>
          <a:off x="0" y="3629055"/>
          <a:ext cx="4593455" cy="1209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 related issue is the specificity of the information in the profile. Like a newspaper horoscope, a profile could be sufficiently vague to be ‘right’ no matter what the offender turns out to be like, but clearly a profile that vague would contribute little to solving a case.</a:t>
          </a:r>
          <a:endParaRPr lang="en-US" sz="1600" kern="1200"/>
        </a:p>
      </dsp:txBody>
      <dsp:txXfrm>
        <a:off x="0" y="3629055"/>
        <a:ext cx="4593455" cy="1209439"/>
      </dsp:txXfrm>
    </dsp:sp>
    <dsp:sp modelId="{63C24E15-6DC7-44AD-BD0D-B44AF4BD9D0B}">
      <dsp:nvSpPr>
        <dsp:cNvPr id="0" name=""/>
        <dsp:cNvSpPr/>
      </dsp:nvSpPr>
      <dsp:spPr>
        <a:xfrm>
          <a:off x="0" y="4838494"/>
          <a:ext cx="459345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01E833-ADD6-4CD9-A58F-CC3262069AE4}">
      <dsp:nvSpPr>
        <dsp:cNvPr id="0" name=""/>
        <dsp:cNvSpPr/>
      </dsp:nvSpPr>
      <dsp:spPr>
        <a:xfrm>
          <a:off x="0" y="4838494"/>
          <a:ext cx="4593455" cy="1209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Ultimately, whilst most agree that profiling has the potential to assist police investigations there is little agreement about precisely how far it may be able to help.</a:t>
          </a:r>
          <a:endParaRPr lang="en-US" sz="1600" kern="1200"/>
        </a:p>
      </dsp:txBody>
      <dsp:txXfrm>
        <a:off x="0" y="4838494"/>
        <a:ext cx="4593455" cy="120943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D8B94E-5EBD-4AE2-BA0E-342902605DB7}">
      <dsp:nvSpPr>
        <dsp:cNvPr id="0" name=""/>
        <dsp:cNvSpPr/>
      </dsp:nvSpPr>
      <dsp:spPr>
        <a:xfrm>
          <a:off x="0" y="2056"/>
          <a:ext cx="4968552" cy="155517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Turvey (1999) warns against using profiling as anything other than suggesting probabilities. He cites the case of Rachel Nickell, studied by Kocsis et al., (1998). </a:t>
          </a:r>
          <a:endParaRPr lang="en-US" sz="1600" kern="1200" dirty="0"/>
        </a:p>
      </dsp:txBody>
      <dsp:txXfrm>
        <a:off x="75918" y="77974"/>
        <a:ext cx="4816716" cy="1403342"/>
      </dsp:txXfrm>
    </dsp:sp>
    <dsp:sp modelId="{1A7B79F8-91BD-4AAC-A62A-D1380EBD5557}">
      <dsp:nvSpPr>
        <dsp:cNvPr id="0" name=""/>
        <dsp:cNvSpPr/>
      </dsp:nvSpPr>
      <dsp:spPr>
        <a:xfrm>
          <a:off x="0" y="1570524"/>
          <a:ext cx="4968552" cy="1555178"/>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Whilst walking her two-year-old son on Wimbledon Common, Rachel Nickell was stabbed 49 times (in front of her son). Profiler Paul Britton prepared a psychological profile for the police. Colin Stagg fitted the profile. However, there was </a:t>
          </a:r>
          <a:r>
            <a:rPr lang="en-GB" sz="1600" b="1" kern="1200" dirty="0"/>
            <a:t>No Evidence.</a:t>
          </a:r>
          <a:endParaRPr lang="en-US" sz="1600" kern="1200" dirty="0"/>
        </a:p>
      </dsp:txBody>
      <dsp:txXfrm>
        <a:off x="75918" y="1646442"/>
        <a:ext cx="4816716" cy="1403342"/>
      </dsp:txXfrm>
    </dsp:sp>
    <dsp:sp modelId="{A6DE65C2-0447-4C4F-971F-3E46D26220F8}">
      <dsp:nvSpPr>
        <dsp:cNvPr id="0" name=""/>
        <dsp:cNvSpPr/>
      </dsp:nvSpPr>
      <dsp:spPr>
        <a:xfrm>
          <a:off x="0" y="3138992"/>
          <a:ext cx="4968552" cy="1555178"/>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Working with Britton, a female officer went undercover and got to know Stagg in the hope of extracting evidence from him. Stagg was arrested. However, the trial showed many inconsistencies. For example, Stagg knew the location of the crime but said (incorrectly) that Rachel Nickell had been raped. These inconsistencies were ignored by the police who were sure that the profiling had led them to the offender. The female police officer later resigned from her job. </a:t>
          </a:r>
          <a:endParaRPr lang="en-US" sz="1400" kern="1200" dirty="0"/>
        </a:p>
      </dsp:txBody>
      <dsp:txXfrm>
        <a:off x="75918" y="3214910"/>
        <a:ext cx="4816716" cy="1403342"/>
      </dsp:txXfrm>
    </dsp:sp>
    <dsp:sp modelId="{74698299-6EA5-4D7F-A98C-2B16FFFB7F8B}">
      <dsp:nvSpPr>
        <dsp:cNvPr id="0" name=""/>
        <dsp:cNvSpPr/>
      </dsp:nvSpPr>
      <dsp:spPr>
        <a:xfrm>
          <a:off x="0" y="4707460"/>
          <a:ext cx="4968552" cy="1555178"/>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Turvey (1999) concludes that this is an example of profiling being taken too far</a:t>
          </a:r>
          <a:r>
            <a:rPr lang="en-GB" sz="500" kern="1200" dirty="0"/>
            <a:t>.</a:t>
          </a:r>
          <a:endParaRPr lang="en-US" sz="500" kern="1200" dirty="0"/>
        </a:p>
      </dsp:txBody>
      <dsp:txXfrm>
        <a:off x="75918" y="4783378"/>
        <a:ext cx="4816716" cy="140334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65CF9-0D92-4235-BE19-2D70546EAC95}">
      <dsp:nvSpPr>
        <dsp:cNvPr id="0" name=""/>
        <dsp:cNvSpPr/>
      </dsp:nvSpPr>
      <dsp:spPr>
        <a:xfrm>
          <a:off x="0" y="127982"/>
          <a:ext cx="5040560" cy="116027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Offender profiling aims to take information from a crime scene to assess the characteristics of an offender.</a:t>
          </a:r>
          <a:endParaRPr lang="en-US" sz="1800" kern="1200"/>
        </a:p>
      </dsp:txBody>
      <dsp:txXfrm>
        <a:off x="56640" y="184622"/>
        <a:ext cx="4927280" cy="1046994"/>
      </dsp:txXfrm>
    </dsp:sp>
    <dsp:sp modelId="{4445C35E-81F3-4A68-83C5-928F3AB85FAE}">
      <dsp:nvSpPr>
        <dsp:cNvPr id="0" name=""/>
        <dsp:cNvSpPr/>
      </dsp:nvSpPr>
      <dsp:spPr>
        <a:xfrm>
          <a:off x="0" y="1340096"/>
          <a:ext cx="5040560" cy="1160274"/>
        </a:xfrm>
        <a:prstGeom prst="roundRect">
          <a:avLst/>
        </a:prstGeom>
        <a:solidFill>
          <a:schemeClr val="accent2">
            <a:hueOff val="-330843"/>
            <a:satOff val="373"/>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It ranges from intuition to careful statistical analysis.</a:t>
          </a:r>
          <a:endParaRPr lang="en-US" sz="1800" kern="1200"/>
        </a:p>
      </dsp:txBody>
      <dsp:txXfrm>
        <a:off x="56640" y="1396736"/>
        <a:ext cx="4927280" cy="1046994"/>
      </dsp:txXfrm>
    </dsp:sp>
    <dsp:sp modelId="{F2021E1C-111D-45C5-936E-11D33292371A}">
      <dsp:nvSpPr>
        <dsp:cNvPr id="0" name=""/>
        <dsp:cNvSpPr/>
      </dsp:nvSpPr>
      <dsp:spPr>
        <a:xfrm>
          <a:off x="0" y="2552210"/>
          <a:ext cx="5040560" cy="1160274"/>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 profiling assumes a form of homology.</a:t>
          </a:r>
          <a:endParaRPr lang="en-US" sz="1800" kern="1200"/>
        </a:p>
      </dsp:txBody>
      <dsp:txXfrm>
        <a:off x="56640" y="2608850"/>
        <a:ext cx="4927280" cy="1046994"/>
      </dsp:txXfrm>
    </dsp:sp>
    <dsp:sp modelId="{3BAE8D67-14BD-4BFA-897B-EB7BC9801316}">
      <dsp:nvSpPr>
        <dsp:cNvPr id="0" name=""/>
        <dsp:cNvSpPr/>
      </dsp:nvSpPr>
      <dsp:spPr>
        <a:xfrm>
          <a:off x="0" y="3764325"/>
          <a:ext cx="5040560" cy="1160274"/>
        </a:xfrm>
        <a:prstGeom prst="roundRect">
          <a:avLst/>
        </a:prstGeom>
        <a:solidFill>
          <a:schemeClr val="accent2">
            <a:hueOff val="-992530"/>
            <a:satOff val="1119"/>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Police regard it favourably and regard it as useful despite contradictory findings! Statistical profiling has more evidence to support it than typological profiling.</a:t>
          </a:r>
          <a:endParaRPr lang="en-US" sz="1800" kern="1200"/>
        </a:p>
      </dsp:txBody>
      <dsp:txXfrm>
        <a:off x="56640" y="3820965"/>
        <a:ext cx="4927280" cy="1046994"/>
      </dsp:txXfrm>
    </dsp:sp>
    <dsp:sp modelId="{FAA4A096-1D97-4D33-8570-E55E9F60C39B}">
      <dsp:nvSpPr>
        <dsp:cNvPr id="0" name=""/>
        <dsp:cNvSpPr/>
      </dsp:nvSpPr>
      <dsp:spPr>
        <a:xfrm>
          <a:off x="0" y="4976439"/>
          <a:ext cx="5040560" cy="1160274"/>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It is popular with the media, leading to an emphasis on profiling-based approaches to crime detection.</a:t>
          </a:r>
          <a:endParaRPr lang="en-US" sz="1800" kern="1200" dirty="0"/>
        </a:p>
      </dsp:txBody>
      <dsp:txXfrm>
        <a:off x="56640" y="5033079"/>
        <a:ext cx="4927280" cy="10469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2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2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3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400" cy="496888"/>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28" tIns="45714" rIns="91428" bIns="45714" rtlCol="0"/>
          <a:lstStyle>
            <a:lvl1pPr algn="r">
              <a:defRPr sz="1200"/>
            </a:lvl1pPr>
          </a:lstStyle>
          <a:p>
            <a:fld id="{776933A1-FDFC-437F-AAF9-5A080C40B548}" type="datetimeFigureOut">
              <a:rPr lang="en-US" smtClean="0"/>
              <a:pPr/>
              <a:t>10/8/2026</a:t>
            </a:fld>
            <a:endParaRPr lang="en-GB"/>
          </a:p>
        </p:txBody>
      </p:sp>
      <p:sp>
        <p:nvSpPr>
          <p:cNvPr id="4" name="Footer Placeholder 3"/>
          <p:cNvSpPr>
            <a:spLocks noGrp="1"/>
          </p:cNvSpPr>
          <p:nvPr>
            <p:ph type="ftr" sz="quarter" idx="2"/>
          </p:nvPr>
        </p:nvSpPr>
        <p:spPr>
          <a:xfrm>
            <a:off x="1" y="9428164"/>
            <a:ext cx="2946400" cy="496887"/>
          </a:xfrm>
          <a:prstGeom prst="rect">
            <a:avLst/>
          </a:prstGeom>
        </p:spPr>
        <p:txBody>
          <a:bodyPr vert="horz" lIns="91428" tIns="45714" rIns="91428"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4"/>
            <a:ext cx="2946400" cy="496887"/>
          </a:xfrm>
          <a:prstGeom prst="rect">
            <a:avLst/>
          </a:prstGeom>
        </p:spPr>
        <p:txBody>
          <a:bodyPr vert="horz" lIns="91428" tIns="45714" rIns="91428" bIns="45714" rtlCol="0" anchor="b"/>
          <a:lstStyle>
            <a:lvl1pPr algn="r">
              <a:defRPr sz="1200"/>
            </a:lvl1pPr>
          </a:lstStyle>
          <a:p>
            <a:fld id="{75A1B307-490E-4946-B55F-BCF5ED223C5F}" type="slidenum">
              <a:rPr lang="en-GB" smtClean="0"/>
              <a:pPr/>
              <a:t>‹#›</a:t>
            </a:fld>
            <a:endParaRPr lang="en-GB"/>
          </a:p>
        </p:txBody>
      </p:sp>
    </p:spTree>
    <p:extLst>
      <p:ext uri="{BB962C8B-B14F-4D97-AF65-F5344CB8AC3E}">
        <p14:creationId xmlns:p14="http://schemas.microsoft.com/office/powerpoint/2010/main" val="12378253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28" tIns="45714" rIns="91428" bIns="45714" rtlCol="0"/>
          <a:lstStyle>
            <a:lvl1pPr algn="r">
              <a:defRPr sz="1200"/>
            </a:lvl1pPr>
          </a:lstStyle>
          <a:p>
            <a:fld id="{0B3EB92C-74C1-421D-AFC8-93AB383FCA5D}" type="datetimeFigureOut">
              <a:rPr lang="en-GB" smtClean="0"/>
              <a:pPr/>
              <a:t>08/10/2026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28" tIns="45714" rIns="91428" bIns="45714"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28" tIns="45714" rIns="91428" bIns="4571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28" tIns="45714" rIns="91428"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28" tIns="45714" rIns="91428" bIns="45714" rtlCol="0" anchor="b"/>
          <a:lstStyle>
            <a:lvl1pPr algn="r">
              <a:defRPr sz="1200"/>
            </a:lvl1pPr>
          </a:lstStyle>
          <a:p>
            <a:fld id="{3B968800-8A99-4A80-A920-C6FFB5270283}" type="slidenum">
              <a:rPr lang="en-GB" smtClean="0"/>
              <a:pPr/>
              <a:t>‹#›</a:t>
            </a:fld>
            <a:endParaRPr lang="en-GB"/>
          </a:p>
        </p:txBody>
      </p:sp>
    </p:spTree>
    <p:extLst>
      <p:ext uri="{BB962C8B-B14F-4D97-AF65-F5344CB8AC3E}">
        <p14:creationId xmlns:p14="http://schemas.microsoft.com/office/powerpoint/2010/main" val="3486278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a:t>
            </a:fld>
            <a:endParaRPr lang="en-GB"/>
          </a:p>
        </p:txBody>
      </p:sp>
    </p:spTree>
    <p:extLst>
      <p:ext uri="{BB962C8B-B14F-4D97-AF65-F5344CB8AC3E}">
        <p14:creationId xmlns:p14="http://schemas.microsoft.com/office/powerpoint/2010/main" val="1784558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2</a:t>
            </a:fld>
            <a:endParaRPr lang="en-GB"/>
          </a:p>
        </p:txBody>
      </p:sp>
    </p:spTree>
    <p:extLst>
      <p:ext uri="{BB962C8B-B14F-4D97-AF65-F5344CB8AC3E}">
        <p14:creationId xmlns:p14="http://schemas.microsoft.com/office/powerpoint/2010/main" val="1327724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a:t>
            </a:fld>
            <a:endParaRPr lang="en-GB"/>
          </a:p>
        </p:txBody>
      </p:sp>
    </p:spTree>
    <p:extLst>
      <p:ext uri="{BB962C8B-B14F-4D97-AF65-F5344CB8AC3E}">
        <p14:creationId xmlns:p14="http://schemas.microsoft.com/office/powerpoint/2010/main" val="3286430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8</a:t>
            </a:fld>
            <a:endParaRPr lang="en-GB"/>
          </a:p>
        </p:txBody>
      </p:sp>
    </p:spTree>
    <p:extLst>
      <p:ext uri="{BB962C8B-B14F-4D97-AF65-F5344CB8AC3E}">
        <p14:creationId xmlns:p14="http://schemas.microsoft.com/office/powerpoint/2010/main" val="3055461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9</a:t>
            </a:fld>
            <a:endParaRPr lang="en-GB"/>
          </a:p>
        </p:txBody>
      </p:sp>
    </p:spTree>
    <p:extLst>
      <p:ext uri="{BB962C8B-B14F-4D97-AF65-F5344CB8AC3E}">
        <p14:creationId xmlns:p14="http://schemas.microsoft.com/office/powerpoint/2010/main" val="2914653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56546" indent="-290979">
              <a:defRPr>
                <a:solidFill>
                  <a:schemeClr val="tx1"/>
                </a:solidFill>
                <a:latin typeface="Calibri" pitchFamily="34" charset="0"/>
              </a:defRPr>
            </a:lvl2pPr>
            <a:lvl3pPr marL="1163917" indent="-232783">
              <a:defRPr>
                <a:solidFill>
                  <a:schemeClr val="tx1"/>
                </a:solidFill>
                <a:latin typeface="Calibri" pitchFamily="34" charset="0"/>
              </a:defRPr>
            </a:lvl3pPr>
            <a:lvl4pPr marL="1629484" indent="-232783">
              <a:defRPr>
                <a:solidFill>
                  <a:schemeClr val="tx1"/>
                </a:solidFill>
                <a:latin typeface="Calibri" pitchFamily="34" charset="0"/>
              </a:defRPr>
            </a:lvl4pPr>
            <a:lvl5pPr marL="2095050" indent="-232783">
              <a:defRPr>
                <a:solidFill>
                  <a:schemeClr val="tx1"/>
                </a:solidFill>
                <a:latin typeface="Calibri" pitchFamily="34" charset="0"/>
              </a:defRPr>
            </a:lvl5pPr>
            <a:lvl6pPr marL="2560617" indent="-232783" fontAlgn="base">
              <a:spcBef>
                <a:spcPct val="0"/>
              </a:spcBef>
              <a:spcAft>
                <a:spcPct val="0"/>
              </a:spcAft>
              <a:defRPr>
                <a:solidFill>
                  <a:schemeClr val="tx1"/>
                </a:solidFill>
                <a:latin typeface="Calibri" pitchFamily="34" charset="0"/>
              </a:defRPr>
            </a:lvl6pPr>
            <a:lvl7pPr marL="3026184" indent="-232783" fontAlgn="base">
              <a:spcBef>
                <a:spcPct val="0"/>
              </a:spcBef>
              <a:spcAft>
                <a:spcPct val="0"/>
              </a:spcAft>
              <a:defRPr>
                <a:solidFill>
                  <a:schemeClr val="tx1"/>
                </a:solidFill>
                <a:latin typeface="Calibri" pitchFamily="34" charset="0"/>
              </a:defRPr>
            </a:lvl7pPr>
            <a:lvl8pPr marL="3491751" indent="-232783" fontAlgn="base">
              <a:spcBef>
                <a:spcPct val="0"/>
              </a:spcBef>
              <a:spcAft>
                <a:spcPct val="0"/>
              </a:spcAft>
              <a:defRPr>
                <a:solidFill>
                  <a:schemeClr val="tx1"/>
                </a:solidFill>
                <a:latin typeface="Calibri" pitchFamily="34" charset="0"/>
              </a:defRPr>
            </a:lvl8pPr>
            <a:lvl9pPr marL="3957317" indent="-232783"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BAF716B6-8DE9-40E8-8A1E-B817B1245F38}" type="slidenum">
              <a:rPr lang="en-GB"/>
              <a:pPr fontAlgn="base">
                <a:spcBef>
                  <a:spcPct val="0"/>
                </a:spcBef>
                <a:spcAft>
                  <a:spcPct val="0"/>
                </a:spcAft>
              </a:pPr>
              <a:t>10</a:t>
            </a:fld>
            <a:endParaRPr lang="en-GB"/>
          </a:p>
        </p:txBody>
      </p:sp>
    </p:spTree>
    <p:extLst>
      <p:ext uri="{BB962C8B-B14F-4D97-AF65-F5344CB8AC3E}">
        <p14:creationId xmlns:p14="http://schemas.microsoft.com/office/powerpoint/2010/main" val="2647113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11</a:t>
            </a:fld>
            <a:endParaRPr lang="en-GB"/>
          </a:p>
        </p:txBody>
      </p:sp>
    </p:spTree>
    <p:extLst>
      <p:ext uri="{BB962C8B-B14F-4D97-AF65-F5344CB8AC3E}">
        <p14:creationId xmlns:p14="http://schemas.microsoft.com/office/powerpoint/2010/main" val="2096439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12</a:t>
            </a:fld>
            <a:endParaRPr lang="en-GB"/>
          </a:p>
        </p:txBody>
      </p:sp>
    </p:spTree>
    <p:extLst>
      <p:ext uri="{BB962C8B-B14F-4D97-AF65-F5344CB8AC3E}">
        <p14:creationId xmlns:p14="http://schemas.microsoft.com/office/powerpoint/2010/main" val="3814911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13</a:t>
            </a:fld>
            <a:endParaRPr lang="en-GB"/>
          </a:p>
        </p:txBody>
      </p:sp>
    </p:spTree>
    <p:extLst>
      <p:ext uri="{BB962C8B-B14F-4D97-AF65-F5344CB8AC3E}">
        <p14:creationId xmlns:p14="http://schemas.microsoft.com/office/powerpoint/2010/main" val="2347619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968800-8A99-4A80-A920-C6FFB5270283}" type="slidenum">
              <a:rPr lang="en-GB" smtClean="0"/>
              <a:pPr/>
              <a:t>14</a:t>
            </a:fld>
            <a:endParaRPr lang="en-GB"/>
          </a:p>
        </p:txBody>
      </p:sp>
    </p:spTree>
    <p:extLst>
      <p:ext uri="{BB962C8B-B14F-4D97-AF65-F5344CB8AC3E}">
        <p14:creationId xmlns:p14="http://schemas.microsoft.com/office/powerpoint/2010/main" val="16944635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B968800-8A99-4A80-A920-C6FFB527028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751119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p>
        </p:txBody>
      </p:sp>
      <p:sp>
        <p:nvSpPr>
          <p:cNvPr id="3277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457200" rtl="0" eaLnBrk="1" fontAlgn="base" latinLnBrk="0" hangingPunct="1">
              <a:lnSpc>
                <a:spcPct val="100000"/>
              </a:lnSpc>
              <a:spcBef>
                <a:spcPct val="0"/>
              </a:spcBef>
              <a:spcAft>
                <a:spcPct val="0"/>
              </a:spcAft>
              <a:buClrTx/>
              <a:buSzTx/>
              <a:buFontTx/>
              <a:buNone/>
              <a:tabLst/>
              <a:defRPr/>
            </a:pPr>
            <a:fld id="{F00580CD-09BD-4BDE-96BB-6ABA2AB67DD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base" latinLnBrk="0" hangingPunct="1">
                <a:lnSpc>
                  <a:spcPct val="100000"/>
                </a:lnSpc>
                <a:spcBef>
                  <a:spcPct val="0"/>
                </a:spcBef>
                <a:spcAft>
                  <a:spcPct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0472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30</a:t>
            </a:fld>
            <a:endParaRPr lang="en-GB"/>
          </a:p>
        </p:txBody>
      </p:sp>
    </p:spTree>
    <p:extLst>
      <p:ext uri="{BB962C8B-B14F-4D97-AF65-F5344CB8AC3E}">
        <p14:creationId xmlns:p14="http://schemas.microsoft.com/office/powerpoint/2010/main" val="22450910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32</a:t>
            </a:fld>
            <a:endParaRPr lang="en-GB"/>
          </a:p>
        </p:txBody>
      </p:sp>
    </p:spTree>
    <p:extLst>
      <p:ext uri="{BB962C8B-B14F-4D97-AF65-F5344CB8AC3E}">
        <p14:creationId xmlns:p14="http://schemas.microsoft.com/office/powerpoint/2010/main" val="27601089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33</a:t>
            </a:fld>
            <a:endParaRPr lang="en-GB"/>
          </a:p>
        </p:txBody>
      </p:sp>
    </p:spTree>
    <p:extLst>
      <p:ext uri="{BB962C8B-B14F-4D97-AF65-F5344CB8AC3E}">
        <p14:creationId xmlns:p14="http://schemas.microsoft.com/office/powerpoint/2010/main" val="15538765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34</a:t>
            </a:fld>
            <a:endParaRPr lang="en-GB"/>
          </a:p>
        </p:txBody>
      </p:sp>
    </p:spTree>
    <p:extLst>
      <p:ext uri="{BB962C8B-B14F-4D97-AF65-F5344CB8AC3E}">
        <p14:creationId xmlns:p14="http://schemas.microsoft.com/office/powerpoint/2010/main" val="13055247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37</a:t>
            </a:fld>
            <a:endParaRPr lang="en-GB"/>
          </a:p>
        </p:txBody>
      </p:sp>
    </p:spTree>
    <p:extLst>
      <p:ext uri="{BB962C8B-B14F-4D97-AF65-F5344CB8AC3E}">
        <p14:creationId xmlns:p14="http://schemas.microsoft.com/office/powerpoint/2010/main" val="36341983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38</a:t>
            </a:fld>
            <a:endParaRPr lang="en-GB"/>
          </a:p>
        </p:txBody>
      </p:sp>
    </p:spTree>
    <p:extLst>
      <p:ext uri="{BB962C8B-B14F-4D97-AF65-F5344CB8AC3E}">
        <p14:creationId xmlns:p14="http://schemas.microsoft.com/office/powerpoint/2010/main" val="23929548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39</a:t>
            </a:fld>
            <a:endParaRPr lang="en-GB"/>
          </a:p>
        </p:txBody>
      </p:sp>
    </p:spTree>
    <p:extLst>
      <p:ext uri="{BB962C8B-B14F-4D97-AF65-F5344CB8AC3E}">
        <p14:creationId xmlns:p14="http://schemas.microsoft.com/office/powerpoint/2010/main" val="11359449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40</a:t>
            </a:fld>
            <a:endParaRPr lang="en-GB"/>
          </a:p>
        </p:txBody>
      </p:sp>
    </p:spTree>
    <p:extLst>
      <p:ext uri="{BB962C8B-B14F-4D97-AF65-F5344CB8AC3E}">
        <p14:creationId xmlns:p14="http://schemas.microsoft.com/office/powerpoint/2010/main" val="39925377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41</a:t>
            </a:fld>
            <a:endParaRPr lang="en-GB"/>
          </a:p>
        </p:txBody>
      </p:sp>
    </p:spTree>
    <p:extLst>
      <p:ext uri="{BB962C8B-B14F-4D97-AF65-F5344CB8AC3E}">
        <p14:creationId xmlns:p14="http://schemas.microsoft.com/office/powerpoint/2010/main" val="38975062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43</a:t>
            </a:fld>
            <a:endParaRPr lang="en-GB"/>
          </a:p>
        </p:txBody>
      </p:sp>
    </p:spTree>
    <p:extLst>
      <p:ext uri="{BB962C8B-B14F-4D97-AF65-F5344CB8AC3E}">
        <p14:creationId xmlns:p14="http://schemas.microsoft.com/office/powerpoint/2010/main" val="20628372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44</a:t>
            </a:fld>
            <a:endParaRPr lang="en-GB"/>
          </a:p>
        </p:txBody>
      </p:sp>
    </p:spTree>
    <p:extLst>
      <p:ext uri="{BB962C8B-B14F-4D97-AF65-F5344CB8AC3E}">
        <p14:creationId xmlns:p14="http://schemas.microsoft.com/office/powerpoint/2010/main" val="29452409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45</a:t>
            </a:fld>
            <a:endParaRPr lang="en-GB"/>
          </a:p>
        </p:txBody>
      </p:sp>
    </p:spTree>
    <p:extLst>
      <p:ext uri="{BB962C8B-B14F-4D97-AF65-F5344CB8AC3E}">
        <p14:creationId xmlns:p14="http://schemas.microsoft.com/office/powerpoint/2010/main" val="34321096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46</a:t>
            </a:fld>
            <a:endParaRPr lang="en-GB"/>
          </a:p>
        </p:txBody>
      </p:sp>
    </p:spTree>
    <p:extLst>
      <p:ext uri="{BB962C8B-B14F-4D97-AF65-F5344CB8AC3E}">
        <p14:creationId xmlns:p14="http://schemas.microsoft.com/office/powerpoint/2010/main" val="4209060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47</a:t>
            </a:fld>
            <a:endParaRPr lang="en-GB"/>
          </a:p>
        </p:txBody>
      </p:sp>
    </p:spTree>
    <p:extLst>
      <p:ext uri="{BB962C8B-B14F-4D97-AF65-F5344CB8AC3E}">
        <p14:creationId xmlns:p14="http://schemas.microsoft.com/office/powerpoint/2010/main" val="2107261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7A9E35A-6C44-42EB-9301-8DD0E125219B}" type="datetimeFigureOut">
              <a:rPr lang="en-GB" smtClean="0"/>
              <a:pPr/>
              <a:t>08/10/2026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925882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A9E35A-6C44-42EB-9301-8DD0E125219B}" type="datetimeFigureOut">
              <a:rPr lang="en-GB" smtClean="0"/>
              <a:pPr/>
              <a:t>08/10/2026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559439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A9E35A-6C44-42EB-9301-8DD0E125219B}" type="datetimeFigureOut">
              <a:rPr lang="en-GB" smtClean="0"/>
              <a:pPr/>
              <a:t>08/10/2026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2887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A9E35A-6C44-42EB-9301-8DD0E125219B}" type="datetimeFigureOut">
              <a:rPr lang="en-GB" smtClean="0"/>
              <a:pPr/>
              <a:t>08/10/2026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409854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A9E35A-6C44-42EB-9301-8DD0E125219B}" type="datetimeFigureOut">
              <a:rPr lang="en-GB" smtClean="0"/>
              <a:pPr/>
              <a:t>08/10/2026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75941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A9E35A-6C44-42EB-9301-8DD0E125219B}" type="datetimeFigureOut">
              <a:rPr lang="en-GB" smtClean="0"/>
              <a:pPr/>
              <a:t>08/10/2026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556002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A9E35A-6C44-42EB-9301-8DD0E125219B}" type="datetimeFigureOut">
              <a:rPr lang="en-GB" smtClean="0"/>
              <a:pPr/>
              <a:t>08/10/2026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25187880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A9E35A-6C44-42EB-9301-8DD0E125219B}" type="datetimeFigureOut">
              <a:rPr lang="en-GB" smtClean="0"/>
              <a:pPr/>
              <a:t>08/10/2026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25480707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7A9E35A-6C44-42EB-9301-8DD0E125219B}" type="datetimeFigureOut">
              <a:rPr lang="en-GB" smtClean="0"/>
              <a:pPr/>
              <a:t>08/10/2026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75CEE-A6D1-4079-8E87-69A1DCF1AC16}"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5853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A9E35A-6C44-42EB-9301-8DD0E125219B}" type="datetimeFigureOut">
              <a:rPr lang="en-GB" smtClean="0"/>
              <a:pPr/>
              <a:t>08/10/2026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1994260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A9E35A-6C44-42EB-9301-8DD0E125219B}" type="datetimeFigureOut">
              <a:rPr lang="en-GB" smtClean="0"/>
              <a:pPr/>
              <a:t>08/10/2026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367940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7A9E35A-6C44-42EB-9301-8DD0E125219B}" type="datetimeFigureOut">
              <a:rPr lang="en-GB" smtClean="0"/>
              <a:pPr/>
              <a:t>08/10/2026</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F75CEE-A6D1-4079-8E87-69A1DCF1AC16}" type="slidenum">
              <a:rPr lang="en-GB" smtClean="0"/>
              <a:pPr/>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3806012"/>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ghUXrbOSkkY"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youtube.com/watch?v=BboqM-e-Gpo"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Offender Profiling</a:t>
            </a:r>
            <a:endParaRPr lang="en-GB" dirty="0"/>
          </a:p>
        </p:txBody>
      </p:sp>
      <p:sp>
        <p:nvSpPr>
          <p:cNvPr id="3" name="Subtitle 2"/>
          <p:cNvSpPr>
            <a:spLocks noGrp="1"/>
          </p:cNvSpPr>
          <p:nvPr>
            <p:ph type="subTitle" idx="1"/>
          </p:nvPr>
        </p:nvSpPr>
        <p:spPr/>
        <p:txBody>
          <a:bodyPr/>
          <a:lstStyle/>
          <a:p>
            <a:r>
              <a:rPr lang="en-GB" dirty="0"/>
              <a:t>Forensic psychology and the criminal mind</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591" y="804333"/>
            <a:ext cx="2543925" cy="5249334"/>
          </a:xfrm>
        </p:spPr>
        <p:txBody>
          <a:bodyPr>
            <a:normAutofit/>
          </a:bodyPr>
          <a:lstStyle/>
          <a:p>
            <a:pPr algn="r"/>
            <a:r>
              <a:rPr lang="en-GB">
                <a:solidFill>
                  <a:srgbClr val="FFFFFF"/>
                </a:solidFill>
              </a:rPr>
              <a:t>What is it?</a:t>
            </a:r>
          </a:p>
        </p:txBody>
      </p:sp>
      <p:sp>
        <p:nvSpPr>
          <p:cNvPr id="3" name="Content Placeholder 2"/>
          <p:cNvSpPr>
            <a:spLocks noGrp="1"/>
          </p:cNvSpPr>
          <p:nvPr>
            <p:ph idx="1"/>
          </p:nvPr>
        </p:nvSpPr>
        <p:spPr>
          <a:xfrm>
            <a:off x="3713286" y="804332"/>
            <a:ext cx="5107186" cy="5793019"/>
          </a:xfrm>
        </p:spPr>
        <p:txBody>
          <a:bodyPr anchor="ctr">
            <a:normAutofit/>
          </a:bodyPr>
          <a:lstStyle/>
          <a:p>
            <a:r>
              <a:rPr lang="en-GB" dirty="0"/>
              <a:t>Offender profiling is grounded in the belief that it is possible to work out the characteristics of an offender by examining the characteristics of their offences. As Ainsworth (2001; p.7) puts it,</a:t>
            </a:r>
          </a:p>
          <a:p>
            <a:r>
              <a:rPr lang="en-GB" i="1" dirty="0">
                <a:solidFill>
                  <a:schemeClr val="accent2">
                    <a:lumMod val="75000"/>
                  </a:schemeClr>
                </a:solidFill>
              </a:rPr>
              <a:t>“profiling generally refers to the process of using all the available information about a crime, a crime scene, and a victim in order to compose a profile of the (as yet) unknown perpetrator.”</a:t>
            </a:r>
          </a:p>
          <a:p>
            <a:r>
              <a:rPr lang="en-GB" dirty="0"/>
              <a:t>Or, “the inferring of an offender`s characteristics from the crime scene behaviour.”</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8645087-F23D-E03A-EAD8-1DD926BA9D1D}"/>
              </a:ext>
            </a:extLst>
          </p:cNvPr>
          <p:cNvGraphicFramePr>
            <a:graphicFrameLocks noGrp="1"/>
          </p:cNvGraphicFramePr>
          <p:nvPr>
            <p:ph idx="1"/>
            <p:extLst>
              <p:ext uri="{D42A27DB-BD31-4B8C-83A1-F6EECF244321}">
                <p14:modId xmlns:p14="http://schemas.microsoft.com/office/powerpoint/2010/main" val="174032310"/>
              </p:ext>
            </p:extLst>
          </p:nvPr>
        </p:nvGraphicFramePr>
        <p:xfrm>
          <a:off x="3779912" y="332656"/>
          <a:ext cx="5040560" cy="62646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How do Police typically solve cases?</a:t>
            </a:r>
          </a:p>
        </p:txBody>
      </p:sp>
      <p:graphicFrame>
        <p:nvGraphicFramePr>
          <p:cNvPr id="5" name="Content Placeholder 2">
            <a:extLst>
              <a:ext uri="{FF2B5EF4-FFF2-40B4-BE49-F238E27FC236}">
                <a16:creationId xmlns:a16="http://schemas.microsoft.com/office/drawing/2014/main" id="{48198F60-4182-759E-EB65-3587EAA41FC9}"/>
              </a:ext>
            </a:extLst>
          </p:cNvPr>
          <p:cNvGraphicFramePr>
            <a:graphicFrameLocks noGrp="1"/>
          </p:cNvGraphicFramePr>
          <p:nvPr>
            <p:ph idx="1"/>
            <p:extLst>
              <p:ext uri="{D42A27DB-BD31-4B8C-83A1-F6EECF244321}">
                <p14:modId xmlns:p14="http://schemas.microsoft.com/office/powerpoint/2010/main" val="3171227310"/>
              </p:ext>
            </p:extLst>
          </p:nvPr>
        </p:nvGraphicFramePr>
        <p:xfrm>
          <a:off x="3968750" y="260648"/>
          <a:ext cx="4923730" cy="626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0338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The FBI and CSA</a:t>
            </a:r>
          </a:p>
        </p:txBody>
      </p:sp>
      <p:graphicFrame>
        <p:nvGraphicFramePr>
          <p:cNvPr id="5" name="Content Placeholder 2">
            <a:extLst>
              <a:ext uri="{FF2B5EF4-FFF2-40B4-BE49-F238E27FC236}">
                <a16:creationId xmlns:a16="http://schemas.microsoft.com/office/drawing/2014/main" id="{B997A6D2-90FA-EAF7-D3B9-7824D753BEB7}"/>
              </a:ext>
            </a:extLst>
          </p:cNvPr>
          <p:cNvGraphicFramePr>
            <a:graphicFrameLocks noGrp="1"/>
          </p:cNvGraphicFramePr>
          <p:nvPr>
            <p:ph idx="1"/>
            <p:extLst>
              <p:ext uri="{D42A27DB-BD31-4B8C-83A1-F6EECF244321}">
                <p14:modId xmlns:p14="http://schemas.microsoft.com/office/powerpoint/2010/main" val="1842503556"/>
              </p:ext>
            </p:extLst>
          </p:nvPr>
        </p:nvGraphicFramePr>
        <p:xfrm>
          <a:off x="3968750" y="643467"/>
          <a:ext cx="4692649" cy="5665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3117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Crime signature and modus operandi</a:t>
            </a:r>
          </a:p>
        </p:txBody>
      </p:sp>
      <p:graphicFrame>
        <p:nvGraphicFramePr>
          <p:cNvPr id="5" name="Content Placeholder 2">
            <a:extLst>
              <a:ext uri="{FF2B5EF4-FFF2-40B4-BE49-F238E27FC236}">
                <a16:creationId xmlns:a16="http://schemas.microsoft.com/office/drawing/2014/main" id="{BEB4540C-22D3-E340-1DB4-75B994861462}"/>
              </a:ext>
            </a:extLst>
          </p:cNvPr>
          <p:cNvGraphicFramePr>
            <a:graphicFrameLocks noGrp="1"/>
          </p:cNvGraphicFramePr>
          <p:nvPr>
            <p:ph idx="1"/>
            <p:extLst>
              <p:ext uri="{D42A27DB-BD31-4B8C-83A1-F6EECF244321}">
                <p14:modId xmlns:p14="http://schemas.microsoft.com/office/powerpoint/2010/main" val="274317596"/>
              </p:ext>
            </p:extLst>
          </p:nvPr>
        </p:nvGraphicFramePr>
        <p:xfrm>
          <a:off x="3968750" y="260648"/>
          <a:ext cx="4692649" cy="6408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6913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7404" y="643467"/>
            <a:ext cx="2604756" cy="5571066"/>
          </a:xfrm>
        </p:spPr>
        <p:txBody>
          <a:bodyPr>
            <a:normAutofit/>
          </a:bodyPr>
          <a:lstStyle/>
          <a:p>
            <a:r>
              <a:rPr lang="en-GB" dirty="0"/>
              <a:t>Offender profiling –</a:t>
            </a:r>
            <a:br>
              <a:rPr lang="en-GB" dirty="0"/>
            </a:br>
            <a:br>
              <a:rPr lang="en-GB" dirty="0"/>
            </a:br>
            <a:r>
              <a:rPr lang="en-GB" dirty="0"/>
              <a:t>Main questions:</a:t>
            </a:r>
          </a:p>
        </p:txBody>
      </p:sp>
      <p:cxnSp>
        <p:nvCxnSpPr>
          <p:cNvPr id="12" name="Straight Connector 11">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90097"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5241FFF-FCC4-5670-8341-CC560F3EA215}"/>
              </a:ext>
            </a:extLst>
          </p:cNvPr>
          <p:cNvGraphicFramePr>
            <a:graphicFrameLocks noGrp="1"/>
          </p:cNvGraphicFramePr>
          <p:nvPr>
            <p:ph idx="1"/>
            <p:extLst>
              <p:ext uri="{D42A27DB-BD31-4B8C-83A1-F6EECF244321}">
                <p14:modId xmlns:p14="http://schemas.microsoft.com/office/powerpoint/2010/main" val="2682518203"/>
              </p:ext>
            </p:extLst>
          </p:nvPr>
        </p:nvGraphicFramePr>
        <p:xfrm>
          <a:off x="251521" y="260648"/>
          <a:ext cx="5638570" cy="6243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0117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normAutofit/>
          </a:bodyPr>
          <a:lstStyle/>
          <a:p>
            <a:r>
              <a:rPr lang="en-GB"/>
              <a:t>The main approaches to profiling </a:t>
            </a:r>
            <a:br>
              <a:rPr lang="en-GB"/>
            </a:br>
            <a:r>
              <a:rPr lang="en-GB"/>
              <a:t>(UK: bottom up)</a:t>
            </a:r>
          </a:p>
        </p:txBody>
      </p:sp>
      <p:graphicFrame>
        <p:nvGraphicFramePr>
          <p:cNvPr id="5" name="Content Placeholder 2">
            <a:extLst>
              <a:ext uri="{FF2B5EF4-FFF2-40B4-BE49-F238E27FC236}">
                <a16:creationId xmlns:a16="http://schemas.microsoft.com/office/drawing/2014/main" id="{9614C823-E507-CC19-82C1-D0749379C94C}"/>
              </a:ext>
            </a:extLst>
          </p:cNvPr>
          <p:cNvGraphicFramePr>
            <a:graphicFrameLocks noGrp="1"/>
          </p:cNvGraphicFramePr>
          <p:nvPr>
            <p:ph idx="1"/>
            <p:extLst>
              <p:ext uri="{D42A27DB-BD31-4B8C-83A1-F6EECF244321}">
                <p14:modId xmlns:p14="http://schemas.microsoft.com/office/powerpoint/2010/main" val="3087971021"/>
              </p:ext>
            </p:extLst>
          </p:nvPr>
        </p:nvGraphicFramePr>
        <p:xfrm>
          <a:off x="611561" y="2204864"/>
          <a:ext cx="8064896"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normAutofit/>
          </a:bodyPr>
          <a:lstStyle/>
          <a:p>
            <a:r>
              <a:rPr lang="en-GB"/>
              <a:t>American (top down) approaches</a:t>
            </a:r>
          </a:p>
        </p:txBody>
      </p:sp>
      <p:graphicFrame>
        <p:nvGraphicFramePr>
          <p:cNvPr id="5" name="Content Placeholder 2">
            <a:extLst>
              <a:ext uri="{FF2B5EF4-FFF2-40B4-BE49-F238E27FC236}">
                <a16:creationId xmlns:a16="http://schemas.microsoft.com/office/drawing/2014/main" id="{615C96B7-55FA-5AFF-5122-466643F674D9}"/>
              </a:ext>
            </a:extLst>
          </p:cNvPr>
          <p:cNvGraphicFramePr>
            <a:graphicFrameLocks noGrp="1"/>
          </p:cNvGraphicFramePr>
          <p:nvPr>
            <p:ph idx="1"/>
            <p:extLst>
              <p:ext uri="{D42A27DB-BD31-4B8C-83A1-F6EECF244321}">
                <p14:modId xmlns:p14="http://schemas.microsoft.com/office/powerpoint/2010/main" val="178214121"/>
              </p:ext>
            </p:extLst>
          </p:nvPr>
        </p:nvGraphicFramePr>
        <p:xfrm>
          <a:off x="467545" y="1628800"/>
          <a:ext cx="8208912"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8430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Rectangle 1332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p:cNvSpPr>
            <a:spLocks noGrp="1"/>
          </p:cNvSpPr>
          <p:nvPr>
            <p:ph type="title"/>
          </p:nvPr>
        </p:nvSpPr>
        <p:spPr>
          <a:xfrm>
            <a:off x="723591" y="804333"/>
            <a:ext cx="2543925" cy="5249334"/>
          </a:xfrm>
        </p:spPr>
        <p:txBody>
          <a:bodyPr>
            <a:normAutofit/>
          </a:bodyPr>
          <a:lstStyle/>
          <a:p>
            <a:pPr algn="r"/>
            <a:r>
              <a:rPr lang="en-GB">
                <a:solidFill>
                  <a:srgbClr val="FFFFFF"/>
                </a:solidFill>
              </a:rPr>
              <a:t>Compare and contrast…</a:t>
            </a:r>
          </a:p>
        </p:txBody>
      </p:sp>
      <p:sp>
        <p:nvSpPr>
          <p:cNvPr id="3" name="Content Placeholder 2"/>
          <p:cNvSpPr>
            <a:spLocks noGrp="1"/>
          </p:cNvSpPr>
          <p:nvPr>
            <p:ph idx="1"/>
          </p:nvPr>
        </p:nvSpPr>
        <p:spPr>
          <a:xfrm>
            <a:off x="3707904" y="260648"/>
            <a:ext cx="5256584" cy="6408711"/>
          </a:xfrm>
        </p:spPr>
        <p:txBody>
          <a:bodyPr anchor="ctr">
            <a:normAutofit/>
          </a:bodyPr>
          <a:lstStyle/>
          <a:p>
            <a:r>
              <a:rPr lang="en-GB" dirty="0"/>
              <a:t>How are geographical and typological offender profiling similar and different?</a:t>
            </a:r>
          </a:p>
          <a:p>
            <a:endParaRPr lang="en-GB" dirty="0"/>
          </a:p>
          <a:p>
            <a:pPr lvl="1">
              <a:buFont typeface="Wingdings" panose="05000000000000000000" pitchFamily="2" charset="2"/>
              <a:buChar char="v"/>
            </a:pPr>
            <a:r>
              <a:rPr lang="en-GB" sz="2000" dirty="0"/>
              <a:t>Purpose</a:t>
            </a:r>
          </a:p>
          <a:p>
            <a:pPr marL="201168" lvl="1" indent="0">
              <a:buNone/>
            </a:pPr>
            <a:endParaRPr lang="en-GB" sz="2000" dirty="0"/>
          </a:p>
          <a:p>
            <a:pPr lvl="1">
              <a:buFont typeface="Wingdings" panose="05000000000000000000" pitchFamily="2" charset="2"/>
              <a:buChar char="v"/>
            </a:pPr>
            <a:r>
              <a:rPr lang="en-GB" sz="2000" dirty="0"/>
              <a:t>Assumptions</a:t>
            </a:r>
          </a:p>
          <a:p>
            <a:pPr marL="201168" lvl="1" indent="0">
              <a:buNone/>
            </a:pPr>
            <a:endParaRPr lang="en-GB" sz="2000" dirty="0"/>
          </a:p>
          <a:p>
            <a:pPr lvl="1">
              <a:buFont typeface="Wingdings" panose="05000000000000000000" pitchFamily="2" charset="2"/>
              <a:buChar char="v"/>
            </a:pPr>
            <a:r>
              <a:rPr lang="en-GB" sz="2000" dirty="0"/>
              <a:t>Use of categories/types</a:t>
            </a:r>
          </a:p>
          <a:p>
            <a:pPr marL="201168" lvl="1" indent="0">
              <a:buNone/>
            </a:pPr>
            <a:endParaRPr lang="en-GB" sz="2000" dirty="0"/>
          </a:p>
          <a:p>
            <a:pPr lvl="1">
              <a:buFont typeface="Wingdings" panose="05000000000000000000" pitchFamily="2" charset="2"/>
              <a:buChar char="v"/>
            </a:pPr>
            <a:r>
              <a:rPr lang="en-GB" sz="2000" dirty="0"/>
              <a:t>Types of crime applicable</a:t>
            </a:r>
          </a:p>
          <a:p>
            <a:pPr marL="201168" lvl="1" indent="0">
              <a:buNone/>
            </a:pPr>
            <a:endParaRPr lang="en-GB" sz="2000" dirty="0"/>
          </a:p>
          <a:p>
            <a:pPr lvl="1">
              <a:buFont typeface="Wingdings" panose="05000000000000000000" pitchFamily="2" charset="2"/>
              <a:buChar char="v"/>
            </a:pPr>
            <a:r>
              <a:rPr lang="en-GB" sz="2000" dirty="0"/>
              <a:t>Evidence base</a:t>
            </a:r>
          </a:p>
        </p:txBody>
      </p:sp>
    </p:spTree>
    <p:extLst>
      <p:ext uri="{BB962C8B-B14F-4D97-AF65-F5344CB8AC3E}">
        <p14:creationId xmlns:p14="http://schemas.microsoft.com/office/powerpoint/2010/main" val="20087568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2000"/>
                                        <p:tgtEl>
                                          <p:spTgt spid="3">
                                            <p:txEl>
                                              <p:pRg st="4" end="4"/>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fade">
                                      <p:cBhvr>
                                        <p:cTn id="13" dur="2000"/>
                                        <p:tgtEl>
                                          <p:spTgt spid="3">
                                            <p:txEl>
                                              <p:pRg st="6" end="6"/>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8" end="8"/>
                                            </p:txEl>
                                          </p:spTgt>
                                        </p:tgtEl>
                                        <p:attrNameLst>
                                          <p:attrName>style.visibility</p:attrName>
                                        </p:attrNameLst>
                                      </p:cBhvr>
                                      <p:to>
                                        <p:strVal val="visible"/>
                                      </p:to>
                                    </p:set>
                                    <p:animEffect transition="in" filter="fade">
                                      <p:cBhvr>
                                        <p:cTn id="16" dur="2000"/>
                                        <p:tgtEl>
                                          <p:spTgt spid="3">
                                            <p:txEl>
                                              <p:pRg st="8" end="8"/>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animEffect transition="in" filter="fade">
                                      <p:cBhvr>
                                        <p:cTn id="1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Evaluation</a:t>
            </a:r>
          </a:p>
        </p:txBody>
      </p:sp>
      <p:graphicFrame>
        <p:nvGraphicFramePr>
          <p:cNvPr id="5" name="Content Placeholder 2">
            <a:extLst>
              <a:ext uri="{FF2B5EF4-FFF2-40B4-BE49-F238E27FC236}">
                <a16:creationId xmlns:a16="http://schemas.microsoft.com/office/drawing/2014/main" id="{727B30CA-4FC3-EC49-F4B2-C242B3645B28}"/>
              </a:ext>
            </a:extLst>
          </p:cNvPr>
          <p:cNvGraphicFramePr>
            <a:graphicFrameLocks noGrp="1"/>
          </p:cNvGraphicFramePr>
          <p:nvPr>
            <p:ph idx="1"/>
            <p:extLst>
              <p:ext uri="{D42A27DB-BD31-4B8C-83A1-F6EECF244321}">
                <p14:modId xmlns:p14="http://schemas.microsoft.com/office/powerpoint/2010/main" val="1924609545"/>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5394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sz="3700" dirty="0">
                <a:solidFill>
                  <a:srgbClr val="FFFFFF"/>
                </a:solidFill>
              </a:rPr>
              <a:t>Geographical profiling </a:t>
            </a:r>
            <a:br>
              <a:rPr lang="en-GB" sz="3700" dirty="0">
                <a:solidFill>
                  <a:srgbClr val="FFFFFF"/>
                </a:solidFill>
              </a:rPr>
            </a:br>
            <a:r>
              <a:rPr lang="en-GB" sz="3700" dirty="0">
                <a:solidFill>
                  <a:srgbClr val="FFFFFF"/>
                </a:solidFill>
              </a:rPr>
              <a:t>(British bottom-up approach)</a:t>
            </a:r>
          </a:p>
        </p:txBody>
      </p:sp>
      <p:graphicFrame>
        <p:nvGraphicFramePr>
          <p:cNvPr id="5" name="Content Placeholder 2">
            <a:extLst>
              <a:ext uri="{FF2B5EF4-FFF2-40B4-BE49-F238E27FC236}">
                <a16:creationId xmlns:a16="http://schemas.microsoft.com/office/drawing/2014/main" id="{15F08475-DA67-374E-64DC-71053830A936}"/>
              </a:ext>
            </a:extLst>
          </p:cNvPr>
          <p:cNvGraphicFramePr>
            <a:graphicFrameLocks noGrp="1"/>
          </p:cNvGraphicFramePr>
          <p:nvPr>
            <p:ph idx="1"/>
            <p:extLst>
              <p:ext uri="{D42A27DB-BD31-4B8C-83A1-F6EECF244321}">
                <p14:modId xmlns:p14="http://schemas.microsoft.com/office/powerpoint/2010/main" val="732805610"/>
              </p:ext>
            </p:extLst>
          </p:nvPr>
        </p:nvGraphicFramePr>
        <p:xfrm>
          <a:off x="4202906" y="954088"/>
          <a:ext cx="4689574" cy="5571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sz="3700">
                <a:solidFill>
                  <a:srgbClr val="FFFFFF"/>
                </a:solidFill>
              </a:rPr>
              <a:t>Geographical profiling can be used to:</a:t>
            </a:r>
          </a:p>
        </p:txBody>
      </p:sp>
      <p:graphicFrame>
        <p:nvGraphicFramePr>
          <p:cNvPr id="5" name="Content Placeholder 2">
            <a:extLst>
              <a:ext uri="{FF2B5EF4-FFF2-40B4-BE49-F238E27FC236}">
                <a16:creationId xmlns:a16="http://schemas.microsoft.com/office/drawing/2014/main" id="{8F7E6CDB-C19B-0061-2FE5-1AC4B8B91315}"/>
              </a:ext>
            </a:extLst>
          </p:cNvPr>
          <p:cNvGraphicFramePr>
            <a:graphicFrameLocks noGrp="1"/>
          </p:cNvGraphicFramePr>
          <p:nvPr>
            <p:ph idx="1"/>
            <p:extLst>
              <p:ext uri="{D42A27DB-BD31-4B8C-83A1-F6EECF244321}">
                <p14:modId xmlns:p14="http://schemas.microsoft.com/office/powerpoint/2010/main" val="2982966067"/>
              </p:ext>
            </p:extLst>
          </p:nvPr>
        </p:nvGraphicFramePr>
        <p:xfrm>
          <a:off x="3707904" y="0"/>
          <a:ext cx="5256584"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sz="3700" dirty="0">
                <a:solidFill>
                  <a:srgbClr val="FFFFFF"/>
                </a:solidFill>
              </a:rPr>
              <a:t>Some of the Main geographical profiling principles</a:t>
            </a:r>
          </a:p>
        </p:txBody>
      </p:sp>
      <p:graphicFrame>
        <p:nvGraphicFramePr>
          <p:cNvPr id="5" name="Content Placeholder 2">
            <a:extLst>
              <a:ext uri="{FF2B5EF4-FFF2-40B4-BE49-F238E27FC236}">
                <a16:creationId xmlns:a16="http://schemas.microsoft.com/office/drawing/2014/main" id="{C6C0C5EF-EE2E-C4FA-75C4-CD09DD8BD655}"/>
              </a:ext>
            </a:extLst>
          </p:cNvPr>
          <p:cNvGraphicFramePr>
            <a:graphicFrameLocks noGrp="1"/>
          </p:cNvGraphicFramePr>
          <p:nvPr>
            <p:ph idx="1"/>
            <p:extLst>
              <p:ext uri="{D42A27DB-BD31-4B8C-83A1-F6EECF244321}">
                <p14:modId xmlns:p14="http://schemas.microsoft.com/office/powerpoint/2010/main" val="3290293811"/>
              </p:ext>
            </p:extLst>
          </p:nvPr>
        </p:nvGraphicFramePr>
        <p:xfrm>
          <a:off x="3779912" y="260648"/>
          <a:ext cx="5184576" cy="6408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7404" y="643467"/>
            <a:ext cx="2604756" cy="5571066"/>
          </a:xfrm>
        </p:spPr>
        <p:txBody>
          <a:bodyPr>
            <a:normAutofit/>
          </a:bodyPr>
          <a:lstStyle/>
          <a:p>
            <a:r>
              <a:rPr lang="en-GB"/>
              <a:t>Routine Activity Theory: </a:t>
            </a:r>
          </a:p>
        </p:txBody>
      </p:sp>
      <p:cxnSp>
        <p:nvCxnSpPr>
          <p:cNvPr id="11" name="Straight Connector 10">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90097"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FCE01BF-F572-CF82-DD2A-9C1C0FA0729F}"/>
              </a:ext>
            </a:extLst>
          </p:cNvPr>
          <p:cNvGraphicFramePr>
            <a:graphicFrameLocks noGrp="1"/>
          </p:cNvGraphicFramePr>
          <p:nvPr>
            <p:ph idx="1"/>
            <p:extLst>
              <p:ext uri="{D42A27DB-BD31-4B8C-83A1-F6EECF244321}">
                <p14:modId xmlns:p14="http://schemas.microsoft.com/office/powerpoint/2010/main" val="4269822643"/>
              </p:ext>
            </p:extLst>
          </p:nvPr>
        </p:nvGraphicFramePr>
        <p:xfrm>
          <a:off x="251521" y="188640"/>
          <a:ext cx="5544610" cy="64807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7265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6">
                    <a:lumMod val="50000"/>
                  </a:schemeClr>
                </a:solidFill>
              </a:rPr>
              <a:t>15 key points for RAT:</a:t>
            </a:r>
          </a:p>
        </p:txBody>
      </p:sp>
      <p:sp>
        <p:nvSpPr>
          <p:cNvPr id="3" name="Content Placeholder 2"/>
          <p:cNvSpPr>
            <a:spLocks noGrp="1"/>
          </p:cNvSpPr>
          <p:nvPr>
            <p:ph sz="half" idx="1"/>
          </p:nvPr>
        </p:nvSpPr>
        <p:spPr>
          <a:xfrm>
            <a:off x="323528" y="1845734"/>
            <a:ext cx="4202752" cy="4247561"/>
          </a:xfrm>
          <a:solidFill>
            <a:schemeClr val="accent3">
              <a:lumMod val="20000"/>
              <a:lumOff val="80000"/>
            </a:schemeClr>
          </a:solidFill>
          <a:ln>
            <a:solidFill>
              <a:schemeClr val="accent1"/>
            </a:solidFill>
          </a:ln>
        </p:spPr>
        <p:txBody>
          <a:bodyPr>
            <a:normAutofit fontScale="92500"/>
          </a:bodyPr>
          <a:lstStyle/>
          <a:p>
            <a:r>
              <a:rPr lang="en-GB" dirty="0">
                <a:solidFill>
                  <a:schemeClr val="accent6">
                    <a:lumMod val="50000"/>
                  </a:schemeClr>
                </a:solidFill>
              </a:rPr>
              <a:t>1. Most crime is ordinary</a:t>
            </a:r>
          </a:p>
          <a:p>
            <a:r>
              <a:rPr lang="en-GB" dirty="0">
                <a:solidFill>
                  <a:schemeClr val="accent6">
                    <a:lumMod val="50000"/>
                  </a:schemeClr>
                </a:solidFill>
              </a:rPr>
              <a:t>2. Crime feeds from ordinary routines</a:t>
            </a:r>
          </a:p>
          <a:p>
            <a:r>
              <a:rPr lang="en-GB" dirty="0">
                <a:solidFill>
                  <a:schemeClr val="accent6">
                    <a:lumMod val="50000"/>
                  </a:schemeClr>
                </a:solidFill>
              </a:rPr>
              <a:t>3. Illegal acts are subject to policy control</a:t>
            </a:r>
          </a:p>
          <a:p>
            <a:r>
              <a:rPr lang="en-GB" dirty="0">
                <a:solidFill>
                  <a:schemeClr val="accent6">
                    <a:lumMod val="50000"/>
                  </a:schemeClr>
                </a:solidFill>
              </a:rPr>
              <a:t>4. Crime begins to be understood with target, offender and guardian</a:t>
            </a:r>
          </a:p>
          <a:p>
            <a:r>
              <a:rPr lang="en-GB" dirty="0">
                <a:solidFill>
                  <a:schemeClr val="accent6">
                    <a:lumMod val="50000"/>
                  </a:schemeClr>
                </a:solidFill>
              </a:rPr>
              <a:t>5. Small slices of time and space are more important than larger units</a:t>
            </a:r>
          </a:p>
          <a:p>
            <a:r>
              <a:rPr lang="en-GB" dirty="0">
                <a:solidFill>
                  <a:schemeClr val="accent6">
                    <a:lumMod val="50000"/>
                  </a:schemeClr>
                </a:solidFill>
              </a:rPr>
              <a:t>6. Statistical relationships are strong between routine activity and crime risk</a:t>
            </a:r>
          </a:p>
          <a:p>
            <a:r>
              <a:rPr lang="en-GB" dirty="0">
                <a:solidFill>
                  <a:schemeClr val="accent6">
                    <a:lumMod val="50000"/>
                  </a:schemeClr>
                </a:solidFill>
              </a:rPr>
              <a:t>7. Strong data and software allows for greater precision </a:t>
            </a:r>
          </a:p>
          <a:p>
            <a:endParaRPr lang="en-GB" dirty="0"/>
          </a:p>
          <a:p>
            <a:endParaRPr lang="en-GB" dirty="0"/>
          </a:p>
        </p:txBody>
      </p:sp>
      <p:sp>
        <p:nvSpPr>
          <p:cNvPr id="4" name="Content Placeholder 3"/>
          <p:cNvSpPr>
            <a:spLocks noGrp="1"/>
          </p:cNvSpPr>
          <p:nvPr>
            <p:ph sz="half" idx="2"/>
          </p:nvPr>
        </p:nvSpPr>
        <p:spPr>
          <a:xfrm>
            <a:off x="4663440" y="1845734"/>
            <a:ext cx="4229040" cy="4247561"/>
          </a:xfrm>
          <a:solidFill>
            <a:schemeClr val="accent3">
              <a:lumMod val="20000"/>
              <a:lumOff val="80000"/>
            </a:schemeClr>
          </a:solidFill>
          <a:ln>
            <a:solidFill>
              <a:schemeClr val="accent1"/>
            </a:solidFill>
          </a:ln>
        </p:spPr>
        <p:txBody>
          <a:bodyPr>
            <a:normAutofit fontScale="92500"/>
          </a:bodyPr>
          <a:lstStyle/>
          <a:p>
            <a:r>
              <a:rPr lang="en-GB" dirty="0">
                <a:solidFill>
                  <a:schemeClr val="accent6">
                    <a:lumMod val="50000"/>
                  </a:schemeClr>
                </a:solidFill>
              </a:rPr>
              <a:t>8. some people do a lot of crime, a lot of people together do a lot</a:t>
            </a:r>
          </a:p>
          <a:p>
            <a:r>
              <a:rPr lang="en-GB" dirty="0">
                <a:solidFill>
                  <a:schemeClr val="accent6">
                    <a:lumMod val="50000"/>
                  </a:schemeClr>
                </a:solidFill>
              </a:rPr>
              <a:t>9. some targets are particularly at risk</a:t>
            </a:r>
          </a:p>
          <a:p>
            <a:r>
              <a:rPr lang="en-GB" dirty="0">
                <a:solidFill>
                  <a:schemeClr val="accent6">
                    <a:lumMod val="50000"/>
                  </a:schemeClr>
                </a:solidFill>
              </a:rPr>
              <a:t>10. you do not have to think big</a:t>
            </a:r>
          </a:p>
          <a:p>
            <a:r>
              <a:rPr lang="en-GB" dirty="0">
                <a:solidFill>
                  <a:schemeClr val="accent6">
                    <a:lumMod val="50000"/>
                  </a:schemeClr>
                </a:solidFill>
              </a:rPr>
              <a:t>11. RAT approach can grow</a:t>
            </a:r>
          </a:p>
          <a:p>
            <a:r>
              <a:rPr lang="en-GB" dirty="0">
                <a:solidFill>
                  <a:schemeClr val="accent6">
                    <a:lumMod val="50000"/>
                  </a:schemeClr>
                </a:solidFill>
              </a:rPr>
              <a:t>12. RAT can be applied to cyberspace</a:t>
            </a:r>
          </a:p>
          <a:p>
            <a:r>
              <a:rPr lang="en-GB" dirty="0">
                <a:solidFill>
                  <a:schemeClr val="accent6">
                    <a:lumMod val="50000"/>
                  </a:schemeClr>
                </a:solidFill>
              </a:rPr>
              <a:t>13. RAT applies to co-offending and organised crime</a:t>
            </a:r>
          </a:p>
          <a:p>
            <a:r>
              <a:rPr lang="en-GB" dirty="0">
                <a:solidFill>
                  <a:schemeClr val="accent6">
                    <a:lumMod val="50000"/>
                  </a:schemeClr>
                </a:solidFill>
              </a:rPr>
              <a:t>14. Rat can converge with other theories</a:t>
            </a:r>
          </a:p>
          <a:p>
            <a:r>
              <a:rPr lang="en-GB" dirty="0">
                <a:solidFill>
                  <a:schemeClr val="accent6">
                    <a:lumMod val="50000"/>
                  </a:schemeClr>
                </a:solidFill>
              </a:rPr>
              <a:t>15. The principles extend beyond culture and society</a:t>
            </a:r>
          </a:p>
        </p:txBody>
      </p:sp>
    </p:spTree>
    <p:extLst>
      <p:ext uri="{BB962C8B-B14F-4D97-AF65-F5344CB8AC3E}">
        <p14:creationId xmlns:p14="http://schemas.microsoft.com/office/powerpoint/2010/main" val="267020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5ED6DFF-9CA4-1C3F-AEB8-916AC9504E91}"/>
              </a:ext>
            </a:extLst>
          </p:cNvPr>
          <p:cNvSpPr>
            <a:spLocks noGrp="1"/>
          </p:cNvSpPr>
          <p:nvPr>
            <p:ph type="title"/>
          </p:nvPr>
        </p:nvSpPr>
        <p:spPr/>
        <p:txBody>
          <a:bodyPr>
            <a:normAutofit/>
          </a:bodyPr>
          <a:lstStyle/>
          <a:p>
            <a:pPr algn="ctr"/>
            <a:r>
              <a:rPr lang="en-GB" dirty="0"/>
              <a:t>Rat - </a:t>
            </a:r>
            <a:r>
              <a:rPr lang="en-GB" sz="3100" dirty="0"/>
              <a:t>looks at how everyday routines and environmental factors create opportunities for crime.</a:t>
            </a:r>
          </a:p>
        </p:txBody>
      </p:sp>
      <p:sp>
        <p:nvSpPr>
          <p:cNvPr id="6" name="Content Placeholder 5">
            <a:extLst>
              <a:ext uri="{FF2B5EF4-FFF2-40B4-BE49-F238E27FC236}">
                <a16:creationId xmlns:a16="http://schemas.microsoft.com/office/drawing/2014/main" id="{336DDD34-BABB-B3D3-042B-6FE8A133E666}"/>
              </a:ext>
            </a:extLst>
          </p:cNvPr>
          <p:cNvSpPr>
            <a:spLocks noGrp="1"/>
          </p:cNvSpPr>
          <p:nvPr>
            <p:ph idx="1"/>
          </p:nvPr>
        </p:nvSpPr>
        <p:spPr>
          <a:xfrm>
            <a:off x="768096" y="2084832"/>
            <a:ext cx="7764344" cy="4224528"/>
          </a:xfrm>
        </p:spPr>
        <p:txBody>
          <a:bodyPr>
            <a:normAutofit fontScale="92500" lnSpcReduction="20000"/>
          </a:bodyPr>
          <a:lstStyle/>
          <a:p>
            <a:pPr lvl="0"/>
            <a:r>
              <a:rPr lang="en-GB" b="1" dirty="0"/>
              <a:t>Motivated Offender:</a:t>
            </a:r>
            <a:r>
              <a:rPr lang="en-GB" dirty="0"/>
              <a:t> Someone who has the inclination or desire to commit a crime. </a:t>
            </a:r>
          </a:p>
          <a:p>
            <a:pPr lvl="0"/>
            <a:r>
              <a:rPr lang="en-GB" b="1" dirty="0"/>
              <a:t>Suitable Target:</a:t>
            </a:r>
            <a:r>
              <a:rPr lang="en-GB" dirty="0"/>
              <a:t> A person, object, or property that is appealing and accessible to the offender (such as cash, portable electronics, or an empty house). </a:t>
            </a:r>
          </a:p>
          <a:p>
            <a:pPr lvl="0"/>
            <a:r>
              <a:rPr lang="en-GB" b="1" dirty="0"/>
              <a:t>Absence of a Capable Guardian:</a:t>
            </a:r>
            <a:r>
              <a:rPr lang="en-GB" dirty="0"/>
              <a:t> The lack of people or security measures (such as police, security guards, neighbours, alarm systems, or CCTV) able to prevent the act.</a:t>
            </a:r>
          </a:p>
          <a:p>
            <a:r>
              <a:rPr lang="en-GB" dirty="0">
                <a:solidFill>
                  <a:srgbClr val="0070C0"/>
                </a:solidFill>
              </a:rPr>
              <a:t>Later expansions of the theory introduced the </a:t>
            </a:r>
            <a:r>
              <a:rPr lang="en-GB" b="1" dirty="0">
                <a:solidFill>
                  <a:srgbClr val="0070C0"/>
                </a:solidFill>
              </a:rPr>
              <a:t>crime triangle</a:t>
            </a:r>
            <a:r>
              <a:rPr lang="en-GB" dirty="0">
                <a:solidFill>
                  <a:srgbClr val="0070C0"/>
                </a:solidFill>
              </a:rPr>
              <a:t>, which adds additional layers to how we look at crime prevention:</a:t>
            </a:r>
          </a:p>
          <a:p>
            <a:pPr lvl="0"/>
            <a:r>
              <a:rPr lang="en-GB" b="1" dirty="0"/>
              <a:t>For the Target:</a:t>
            </a:r>
            <a:r>
              <a:rPr lang="en-GB" dirty="0"/>
              <a:t> Handlers who can influence or control potential offenders (e.g., parents or peers).</a:t>
            </a:r>
          </a:p>
          <a:p>
            <a:pPr lvl="0"/>
            <a:r>
              <a:rPr lang="en-GB" b="1" dirty="0"/>
              <a:t>For the Location:</a:t>
            </a:r>
            <a:r>
              <a:rPr lang="en-GB" dirty="0"/>
              <a:t> Place managers who are responsible for monitoring and maintaining safety in a specific area. </a:t>
            </a:r>
          </a:p>
          <a:p>
            <a:pPr lvl="0"/>
            <a:endParaRPr lang="en-GB" dirty="0"/>
          </a:p>
          <a:p>
            <a:endParaRPr lang="en-GB" dirty="0"/>
          </a:p>
        </p:txBody>
      </p:sp>
    </p:spTree>
    <p:extLst>
      <p:ext uri="{BB962C8B-B14F-4D97-AF65-F5344CB8AC3E}">
        <p14:creationId xmlns:p14="http://schemas.microsoft.com/office/powerpoint/2010/main" val="1270020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8831-EE5C-5DA7-E621-A6B0B2D57933}"/>
              </a:ext>
            </a:extLst>
          </p:cNvPr>
          <p:cNvSpPr>
            <a:spLocks noGrp="1"/>
          </p:cNvSpPr>
          <p:nvPr>
            <p:ph type="title"/>
          </p:nvPr>
        </p:nvSpPr>
        <p:spPr>
          <a:xfrm>
            <a:off x="768096" y="585216"/>
            <a:ext cx="4550113" cy="1499616"/>
          </a:xfrm>
        </p:spPr>
        <p:txBody>
          <a:bodyPr>
            <a:normAutofit/>
          </a:bodyPr>
          <a:lstStyle/>
          <a:p>
            <a:r>
              <a:rPr lang="en-GB" dirty="0"/>
              <a:t>Rat – real-world applications</a:t>
            </a:r>
          </a:p>
        </p:txBody>
      </p:sp>
      <p:sp>
        <p:nvSpPr>
          <p:cNvPr id="3" name="Content Placeholder 2">
            <a:extLst>
              <a:ext uri="{FF2B5EF4-FFF2-40B4-BE49-F238E27FC236}">
                <a16:creationId xmlns:a16="http://schemas.microsoft.com/office/drawing/2014/main" id="{EF83EBC3-30E2-CC1C-F406-9627C51E37A8}"/>
              </a:ext>
            </a:extLst>
          </p:cNvPr>
          <p:cNvSpPr>
            <a:spLocks noGrp="1"/>
          </p:cNvSpPr>
          <p:nvPr>
            <p:ph idx="1"/>
          </p:nvPr>
        </p:nvSpPr>
        <p:spPr>
          <a:xfrm>
            <a:off x="768096" y="2286000"/>
            <a:ext cx="4550113" cy="4023360"/>
          </a:xfrm>
        </p:spPr>
        <p:txBody>
          <a:bodyPr>
            <a:normAutofit/>
          </a:bodyPr>
          <a:lstStyle/>
          <a:p>
            <a:pPr lvl="0"/>
            <a:r>
              <a:rPr lang="en-GB" sz="1700" b="1"/>
              <a:t>Situational Crime Prevention:</a:t>
            </a:r>
            <a:r>
              <a:rPr lang="en-GB" sz="1700"/>
              <a:t> Police and urban planners use the theory to design safer spaces, increase lighting, install surveillance cameras, or deploy patrols to disrupt the convergence of the three elements. </a:t>
            </a:r>
          </a:p>
          <a:p>
            <a:pPr lvl="0"/>
            <a:r>
              <a:rPr lang="en-GB" sz="1700" b="1"/>
              <a:t>Hot Spot Analysis:</a:t>
            </a:r>
            <a:r>
              <a:rPr lang="en-GB" sz="1700"/>
              <a:t> By mapping out where daily routines intersect (such as busy transit hubs, shopping centres, or unsupervised parking lots), authorities can predict and reduce high-risk crime zones. </a:t>
            </a:r>
          </a:p>
          <a:p>
            <a:pPr lvl="0"/>
            <a:r>
              <a:rPr lang="en-GB" sz="1700" b="1"/>
              <a:t>Everyday Behaviour Changes:</a:t>
            </a:r>
            <a:r>
              <a:rPr lang="en-GB" sz="1700"/>
              <a:t> Leaving homes empty during work hours or carrying high-value items in public increases vulnerability to opportunistic theft.</a:t>
            </a:r>
          </a:p>
          <a:p>
            <a:endParaRPr lang="en-GB" sz="1700"/>
          </a:p>
        </p:txBody>
      </p:sp>
      <p:pic>
        <p:nvPicPr>
          <p:cNvPr id="5" name="Picture 4" descr="A closeup of door handles of glass building doors">
            <a:extLst>
              <a:ext uri="{FF2B5EF4-FFF2-40B4-BE49-F238E27FC236}">
                <a16:creationId xmlns:a16="http://schemas.microsoft.com/office/drawing/2014/main" id="{8837C480-22D2-A317-2298-B9790D656972}"/>
              </a:ext>
            </a:extLst>
          </p:cNvPr>
          <p:cNvPicPr>
            <a:picLocks noChangeAspect="1"/>
          </p:cNvPicPr>
          <p:nvPr/>
        </p:nvPicPr>
        <p:blipFill>
          <a:blip r:embed="rId2"/>
          <a:srcRect l="42430" r="23700" b="-1"/>
          <a:stretch>
            <a:fillRect/>
          </a:stretch>
        </p:blipFill>
        <p:spPr>
          <a:xfrm>
            <a:off x="5664199" y="10"/>
            <a:ext cx="3479800" cy="6857990"/>
          </a:xfrm>
          <a:prstGeom prst="rect">
            <a:avLst/>
          </a:prstGeom>
        </p:spPr>
      </p:pic>
    </p:spTree>
    <p:extLst>
      <p:ext uri="{BB962C8B-B14F-4D97-AF65-F5344CB8AC3E}">
        <p14:creationId xmlns:p14="http://schemas.microsoft.com/office/powerpoint/2010/main" val="2939323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52C77-BE94-928F-6FD4-E8680B0EC56E}"/>
              </a:ext>
            </a:extLst>
          </p:cNvPr>
          <p:cNvSpPr>
            <a:spLocks noGrp="1"/>
          </p:cNvSpPr>
          <p:nvPr>
            <p:ph type="title"/>
          </p:nvPr>
        </p:nvSpPr>
        <p:spPr>
          <a:xfrm>
            <a:off x="768096" y="585216"/>
            <a:ext cx="7290054" cy="827560"/>
          </a:xfrm>
        </p:spPr>
        <p:txBody>
          <a:bodyPr>
            <a:normAutofit fontScale="90000"/>
          </a:bodyPr>
          <a:lstStyle/>
          <a:p>
            <a:pPr algn="ctr"/>
            <a:r>
              <a:rPr lang="en-GB" dirty="0"/>
              <a:t>Comparing rat and rational choice theory (</a:t>
            </a:r>
            <a:r>
              <a:rPr lang="en-GB" dirty="0" err="1"/>
              <a:t>rct</a:t>
            </a:r>
            <a:r>
              <a:rPr lang="en-GB" dirty="0"/>
              <a:t>)</a:t>
            </a:r>
          </a:p>
        </p:txBody>
      </p:sp>
      <p:sp>
        <p:nvSpPr>
          <p:cNvPr id="3" name="Content Placeholder 2">
            <a:extLst>
              <a:ext uri="{FF2B5EF4-FFF2-40B4-BE49-F238E27FC236}">
                <a16:creationId xmlns:a16="http://schemas.microsoft.com/office/drawing/2014/main" id="{5339668F-6B44-9A37-1642-EC60CA225A8C}"/>
              </a:ext>
            </a:extLst>
          </p:cNvPr>
          <p:cNvSpPr>
            <a:spLocks noGrp="1"/>
          </p:cNvSpPr>
          <p:nvPr>
            <p:ph idx="1"/>
          </p:nvPr>
        </p:nvSpPr>
        <p:spPr>
          <a:xfrm>
            <a:off x="611561" y="1556792"/>
            <a:ext cx="8136904" cy="4896544"/>
          </a:xfrm>
        </p:spPr>
        <p:txBody>
          <a:bodyPr>
            <a:normAutofit fontScale="92500" lnSpcReduction="10000"/>
          </a:bodyPr>
          <a:lstStyle/>
          <a:p>
            <a:r>
              <a:rPr lang="en-GB" b="1" dirty="0"/>
              <a:t>Rational choice theory</a:t>
            </a:r>
            <a:r>
              <a:rPr lang="en-GB" dirty="0"/>
              <a:t> and routine activity theory are closely related opportunity frameworks in criminology, but they focus on different aspects of a criminal event. </a:t>
            </a:r>
          </a:p>
          <a:p>
            <a:r>
              <a:rPr lang="en-GB" dirty="0"/>
              <a:t>While rational choice theory explains </a:t>
            </a:r>
            <a:r>
              <a:rPr lang="en-GB" b="1" dirty="0"/>
              <a:t>how an offender decides</a:t>
            </a:r>
            <a:r>
              <a:rPr lang="en-GB" dirty="0"/>
              <a:t> by weighing costs and benefits, routine activity theory explains </a:t>
            </a:r>
            <a:r>
              <a:rPr lang="en-GB" b="1" dirty="0"/>
              <a:t>how environmental and lifestyle patterns create the opportunity</a:t>
            </a:r>
            <a:r>
              <a:rPr lang="en-GB" dirty="0"/>
              <a:t> for that crime to happen in time and space. </a:t>
            </a:r>
          </a:p>
          <a:p>
            <a:r>
              <a:rPr lang="en-GB" dirty="0">
                <a:solidFill>
                  <a:srgbClr val="0070C0"/>
                </a:solidFill>
              </a:rPr>
              <a:t>Differences:</a:t>
            </a:r>
          </a:p>
          <a:p>
            <a:r>
              <a:rPr lang="en-GB" b="1" dirty="0"/>
              <a:t>Level of Analysis:</a:t>
            </a:r>
            <a:r>
              <a:rPr lang="en-GB" dirty="0"/>
              <a:t> RAT looks at aggregate crime rates and broad social shifts. RCT looks inside the individual's mind at the specific crime-event choices.</a:t>
            </a:r>
          </a:p>
          <a:p>
            <a:r>
              <a:rPr lang="en-GB" b="1" dirty="0"/>
              <a:t>Assumption About Motivation:</a:t>
            </a:r>
            <a:r>
              <a:rPr lang="en-GB" dirty="0"/>
              <a:t> RAT treats the motivation to commit a crime as a given, focusing on whether the physical environment permits. RCT evaluates how incentives, perceived rewards, and the fear of apprehension shape or deter that motivation.</a:t>
            </a:r>
          </a:p>
          <a:p>
            <a:r>
              <a:rPr lang="en-GB" b="1" dirty="0"/>
              <a:t>Scope of Decision-Making:</a:t>
            </a:r>
            <a:r>
              <a:rPr lang="en-GB" dirty="0"/>
              <a:t> RCT incorporates </a:t>
            </a:r>
            <a:r>
              <a:rPr lang="en-GB" b="1" dirty="0"/>
              <a:t>bounded rationality, </a:t>
            </a:r>
            <a:r>
              <a:rPr lang="en-GB" dirty="0"/>
              <a:t>acknowledging that offenders might act on imperfect information, strong emotions, or altered states, whereas RAT remains strictly structural and environmental.</a:t>
            </a:r>
          </a:p>
          <a:p>
            <a:endParaRPr lang="en-GB" dirty="0"/>
          </a:p>
          <a:p>
            <a:endParaRPr lang="en-GB" dirty="0"/>
          </a:p>
        </p:txBody>
      </p:sp>
    </p:spTree>
    <p:extLst>
      <p:ext uri="{BB962C8B-B14F-4D97-AF65-F5344CB8AC3E}">
        <p14:creationId xmlns:p14="http://schemas.microsoft.com/office/powerpoint/2010/main" val="1395727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C4DB-1B39-CC83-4503-90C0AC0D68F9}"/>
              </a:ext>
            </a:extLst>
          </p:cNvPr>
          <p:cNvSpPr>
            <a:spLocks noGrp="1"/>
          </p:cNvSpPr>
          <p:nvPr>
            <p:ph type="title"/>
          </p:nvPr>
        </p:nvSpPr>
        <p:spPr/>
        <p:txBody>
          <a:bodyPr/>
          <a:lstStyle/>
          <a:p>
            <a:pPr algn="ctr"/>
            <a:r>
              <a:rPr lang="en-GB" dirty="0"/>
              <a:t>Comparison continued</a:t>
            </a:r>
          </a:p>
        </p:txBody>
      </p:sp>
      <p:graphicFrame>
        <p:nvGraphicFramePr>
          <p:cNvPr id="4" name="Content Placeholder 3">
            <a:extLst>
              <a:ext uri="{FF2B5EF4-FFF2-40B4-BE49-F238E27FC236}">
                <a16:creationId xmlns:a16="http://schemas.microsoft.com/office/drawing/2014/main" id="{4840B420-24A3-B10D-B5E5-1119B7C3FE52}"/>
              </a:ext>
            </a:extLst>
          </p:cNvPr>
          <p:cNvGraphicFramePr>
            <a:graphicFrameLocks noGrp="1"/>
          </p:cNvGraphicFramePr>
          <p:nvPr>
            <p:ph idx="1"/>
            <p:extLst>
              <p:ext uri="{D42A27DB-BD31-4B8C-83A1-F6EECF244321}">
                <p14:modId xmlns:p14="http://schemas.microsoft.com/office/powerpoint/2010/main" val="1976222689"/>
              </p:ext>
            </p:extLst>
          </p:nvPr>
        </p:nvGraphicFramePr>
        <p:xfrm>
          <a:off x="899592" y="2084832"/>
          <a:ext cx="7560840" cy="4224489"/>
        </p:xfrm>
        <a:graphic>
          <a:graphicData uri="http://schemas.openxmlformats.org/drawingml/2006/table">
            <a:tbl>
              <a:tblPr>
                <a:tableStyleId>{5C22544A-7EE6-4342-B048-85BDC9FD1C3A}</a:tableStyleId>
              </a:tblPr>
              <a:tblGrid>
                <a:gridCol w="2520280">
                  <a:extLst>
                    <a:ext uri="{9D8B030D-6E8A-4147-A177-3AD203B41FA5}">
                      <a16:colId xmlns:a16="http://schemas.microsoft.com/office/drawing/2014/main" val="36659604"/>
                    </a:ext>
                  </a:extLst>
                </a:gridCol>
                <a:gridCol w="2520280">
                  <a:extLst>
                    <a:ext uri="{9D8B030D-6E8A-4147-A177-3AD203B41FA5}">
                      <a16:colId xmlns:a16="http://schemas.microsoft.com/office/drawing/2014/main" val="1428852921"/>
                    </a:ext>
                  </a:extLst>
                </a:gridCol>
                <a:gridCol w="2520280">
                  <a:extLst>
                    <a:ext uri="{9D8B030D-6E8A-4147-A177-3AD203B41FA5}">
                      <a16:colId xmlns:a16="http://schemas.microsoft.com/office/drawing/2014/main" val="4214007927"/>
                    </a:ext>
                  </a:extLst>
                </a:gridCol>
              </a:tblGrid>
              <a:tr h="378813">
                <a:tc>
                  <a:txBody>
                    <a:bodyPr/>
                    <a:lstStyle/>
                    <a:p>
                      <a:pPr algn="l" fontAlgn="t">
                        <a:buNone/>
                      </a:pPr>
                      <a:r>
                        <a:rPr lang="en-GB" sz="1600" dirty="0">
                          <a:effectLst/>
                        </a:rPr>
                        <a:t>Feature</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buNone/>
                      </a:pPr>
                      <a:r>
                        <a:rPr lang="en-GB" sz="1600" dirty="0">
                          <a:effectLst/>
                        </a:rPr>
                        <a:t>Routine Activity Theory</a:t>
                      </a:r>
                    </a:p>
                  </a:txBody>
                  <a:tcPr marL="57076" marR="57076" marT="57076" marB="57076">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buNone/>
                      </a:pPr>
                      <a:r>
                        <a:rPr lang="en-GB" sz="1600" dirty="0">
                          <a:effectLst/>
                        </a:rPr>
                        <a:t>Rational Choice Theory</a:t>
                      </a:r>
                    </a:p>
                  </a:txBody>
                  <a:tcPr marL="57076" marR="57076" marT="57076" marB="57076">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6357295"/>
                  </a:ext>
                </a:extLst>
              </a:tr>
              <a:tr h="1155621">
                <a:tc>
                  <a:txBody>
                    <a:bodyPr/>
                    <a:lstStyle/>
                    <a:p>
                      <a:pPr algn="l" fontAlgn="t">
                        <a:buNone/>
                      </a:pPr>
                      <a:r>
                        <a:rPr lang="en-GB" sz="1600" dirty="0">
                          <a:effectLst/>
                        </a:rPr>
                        <a:t>Primary Focus</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t">
                        <a:buNone/>
                      </a:pPr>
                      <a:r>
                        <a:rPr lang="en-GB" sz="1600" dirty="0">
                          <a:effectLst/>
                        </a:rPr>
                        <a:t>Macro-level opportunity structures and spatial/temporal convergence</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buNone/>
                      </a:pPr>
                      <a:r>
                        <a:rPr lang="en-GB" sz="1600" dirty="0">
                          <a:effectLst/>
                        </a:rPr>
                        <a:t>Micro-level decision-making and cognitive processes of the offender</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5305438"/>
                  </a:ext>
                </a:extLst>
              </a:tr>
              <a:tr h="896685">
                <a:tc>
                  <a:txBody>
                    <a:bodyPr/>
                    <a:lstStyle/>
                    <a:p>
                      <a:pPr algn="l" fontAlgn="t">
                        <a:buNone/>
                      </a:pPr>
                      <a:r>
                        <a:rPr lang="en-GB" sz="1600" dirty="0">
                          <a:effectLst/>
                        </a:rPr>
                        <a:t>Key Question</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buNone/>
                      </a:pPr>
                      <a:r>
                        <a:rPr lang="en-GB" sz="1600" dirty="0">
                          <a:effectLst/>
                        </a:rPr>
                        <a:t>What daily patterns bring a target, guardian, and offender together?</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buNone/>
                      </a:pPr>
                      <a:r>
                        <a:rPr lang="en-GB" sz="1600" dirty="0">
                          <a:effectLst/>
                        </a:rPr>
                        <a:t>How does the offender calculate risks, costs, and rewards?</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69433487"/>
                  </a:ext>
                </a:extLst>
              </a:tr>
              <a:tr h="896685">
                <a:tc>
                  <a:txBody>
                    <a:bodyPr/>
                    <a:lstStyle/>
                    <a:p>
                      <a:pPr algn="l" fontAlgn="t">
                        <a:buNone/>
                      </a:pPr>
                      <a:r>
                        <a:rPr lang="en-GB" sz="1600" dirty="0">
                          <a:effectLst/>
                        </a:rPr>
                        <a:t>View of Offender</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buNone/>
                      </a:pPr>
                      <a:r>
                        <a:rPr lang="en-GB" sz="1600" dirty="0">
                          <a:effectLst/>
                        </a:rPr>
                        <a:t>Assumes motivated offenders are a constant presence in society</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buNone/>
                      </a:pPr>
                      <a:r>
                        <a:rPr lang="en-GB" sz="1600" dirty="0">
                          <a:effectLst/>
                        </a:rPr>
                        <a:t>Views the offender as an active, purposive decision-maker</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52920904"/>
                  </a:ext>
                </a:extLst>
              </a:tr>
              <a:tr h="896685">
                <a:tc>
                  <a:txBody>
                    <a:bodyPr/>
                    <a:lstStyle/>
                    <a:p>
                      <a:pPr algn="l" fontAlgn="t">
                        <a:buNone/>
                      </a:pPr>
                      <a:r>
                        <a:rPr lang="en-GB" sz="1600" dirty="0">
                          <a:effectLst/>
                        </a:rPr>
                        <a:t>Main Architects</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buNone/>
                      </a:pPr>
                      <a:r>
                        <a:rPr lang="en-GB" sz="1600" dirty="0">
                          <a:effectLst/>
                        </a:rPr>
                        <a:t>Lawrence Cohen and Marcus Felson (1979)</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buNone/>
                      </a:pPr>
                      <a:r>
                        <a:rPr lang="en-GB" sz="1600" dirty="0">
                          <a:effectLst/>
                        </a:rPr>
                        <a:t>Derek Cornish and Ronald Clarke (1986/1987)</a:t>
                      </a:r>
                    </a:p>
                  </a:txBody>
                  <a:tcPr marL="57076" marR="57076" marT="57076" marB="5707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92465351"/>
                  </a:ext>
                </a:extLst>
              </a:tr>
            </a:tbl>
          </a:graphicData>
        </a:graphic>
      </p:graphicFrame>
    </p:spTree>
    <p:extLst>
      <p:ext uri="{BB962C8B-B14F-4D97-AF65-F5344CB8AC3E}">
        <p14:creationId xmlns:p14="http://schemas.microsoft.com/office/powerpoint/2010/main" val="2885894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dirty="0"/>
              <a:t>More principles of op…</a:t>
            </a:r>
          </a:p>
        </p:txBody>
      </p:sp>
      <p:sp>
        <p:nvSpPr>
          <p:cNvPr id="3" name="Content Placeholder 2"/>
          <p:cNvSpPr>
            <a:spLocks noGrp="1"/>
          </p:cNvSpPr>
          <p:nvPr>
            <p:ph idx="1"/>
          </p:nvPr>
        </p:nvSpPr>
        <p:spPr>
          <a:xfrm>
            <a:off x="241300" y="2084832"/>
            <a:ext cx="6540500" cy="4656536"/>
          </a:xfrm>
        </p:spPr>
        <p:txBody>
          <a:bodyPr>
            <a:normAutofit/>
          </a:bodyPr>
          <a:lstStyle/>
          <a:p>
            <a:pPr>
              <a:buFont typeface="Wingdings" panose="05000000000000000000" pitchFamily="2" charset="2"/>
              <a:buChar char="v"/>
            </a:pPr>
            <a:r>
              <a:rPr lang="en-GB" b="1" dirty="0"/>
              <a:t>Mental maps</a:t>
            </a:r>
            <a:r>
              <a:rPr lang="en-GB" dirty="0"/>
              <a:t>: Spatial awareness of where is easily accessible (see next slide).</a:t>
            </a:r>
          </a:p>
          <a:p>
            <a:pPr marL="0" indent="0">
              <a:buNone/>
            </a:pPr>
            <a:endParaRPr lang="en-GB" dirty="0"/>
          </a:p>
          <a:p>
            <a:pPr>
              <a:buFont typeface="Wingdings" panose="05000000000000000000" pitchFamily="2" charset="2"/>
              <a:buChar char="v"/>
            </a:pPr>
            <a:r>
              <a:rPr lang="en-GB" b="1" dirty="0"/>
              <a:t>Crime linkage: </a:t>
            </a:r>
            <a:r>
              <a:rPr lang="en-GB" dirty="0"/>
              <a:t>(Bennell &amp; Canter 2002). The purpose of crime linkage is to: </a:t>
            </a:r>
          </a:p>
          <a:p>
            <a:pPr lvl="1"/>
            <a:r>
              <a:rPr lang="en-GB" b="1" dirty="0"/>
              <a:t>Connecting unsolved cases</a:t>
            </a:r>
            <a:r>
              <a:rPr lang="en-GB" dirty="0"/>
              <a:t> that may be related.</a:t>
            </a:r>
          </a:p>
          <a:p>
            <a:pPr lvl="1"/>
            <a:r>
              <a:rPr lang="en-GB" b="1" dirty="0"/>
              <a:t>Identifying serial offenders.</a:t>
            </a:r>
            <a:endParaRPr lang="en-GB" dirty="0"/>
          </a:p>
          <a:p>
            <a:pPr lvl="1"/>
            <a:r>
              <a:rPr lang="en-GB" b="1" dirty="0"/>
              <a:t>Prioritizing suspects</a:t>
            </a:r>
            <a:r>
              <a:rPr lang="en-GB" dirty="0"/>
              <a:t> based on behavioural consistency.</a:t>
            </a:r>
          </a:p>
          <a:p>
            <a:pPr lvl="1"/>
            <a:r>
              <a:rPr lang="en-GB" b="1" dirty="0"/>
              <a:t>Understanding offender behaviour patterns</a:t>
            </a:r>
            <a:r>
              <a:rPr lang="en-GB" dirty="0"/>
              <a:t> (e.g., escalation, comfort zones).</a:t>
            </a:r>
          </a:p>
          <a:p>
            <a:pPr lvl="1"/>
            <a:r>
              <a:rPr lang="en-GB" b="1" dirty="0"/>
              <a:t>Supporting prosecution</a:t>
            </a:r>
            <a:r>
              <a:rPr lang="en-GB" dirty="0"/>
              <a:t> by demonstrating behavioural similarity in court.</a:t>
            </a:r>
          </a:p>
          <a:p>
            <a:pPr marL="128016" lvl="1" indent="0">
              <a:buNone/>
            </a:pPr>
            <a:endParaRPr lang="en-GB" dirty="0"/>
          </a:p>
          <a:p>
            <a:pPr>
              <a:buFont typeface="Wingdings" panose="05000000000000000000" pitchFamily="2" charset="2"/>
              <a:buChar char="v"/>
            </a:pPr>
            <a:r>
              <a:rPr lang="en-GB" b="1" dirty="0"/>
              <a:t>Marauder versus Commuter </a:t>
            </a:r>
            <a:r>
              <a:rPr lang="en-GB" dirty="0"/>
              <a:t>offender (Canter, 1994). On later slides.</a:t>
            </a:r>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57980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2E480-BA96-2DB6-CFA5-281AE480821D}"/>
              </a:ext>
            </a:extLst>
          </p:cNvPr>
          <p:cNvSpPr>
            <a:spLocks noGrp="1"/>
          </p:cNvSpPr>
          <p:nvPr>
            <p:ph type="title"/>
          </p:nvPr>
        </p:nvSpPr>
        <p:spPr>
          <a:xfrm>
            <a:off x="768096" y="585216"/>
            <a:ext cx="7290054" cy="1499616"/>
          </a:xfrm>
        </p:spPr>
        <p:txBody>
          <a:bodyPr>
            <a:normAutofit/>
          </a:bodyPr>
          <a:lstStyle/>
          <a:p>
            <a:pPr algn="ctr"/>
            <a:r>
              <a:rPr lang="en-GB" sz="3700" b="1" dirty="0"/>
              <a:t>Common ways mental maps are put to criminal use</a:t>
            </a:r>
            <a:br>
              <a:rPr lang="en-GB" sz="3700" b="1" dirty="0"/>
            </a:br>
            <a:endParaRPr lang="en-GB" sz="3700" dirty="0"/>
          </a:p>
        </p:txBody>
      </p:sp>
      <p:graphicFrame>
        <p:nvGraphicFramePr>
          <p:cNvPr id="5" name="Content Placeholder 2">
            <a:extLst>
              <a:ext uri="{FF2B5EF4-FFF2-40B4-BE49-F238E27FC236}">
                <a16:creationId xmlns:a16="http://schemas.microsoft.com/office/drawing/2014/main" id="{1882A513-6AF4-878D-6E0A-2785A914223E}"/>
              </a:ext>
            </a:extLst>
          </p:cNvPr>
          <p:cNvGraphicFramePr>
            <a:graphicFrameLocks noGrp="1"/>
          </p:cNvGraphicFramePr>
          <p:nvPr>
            <p:ph idx="1"/>
            <p:extLst>
              <p:ext uri="{D42A27DB-BD31-4B8C-83A1-F6EECF244321}">
                <p14:modId xmlns:p14="http://schemas.microsoft.com/office/powerpoint/2010/main" val="2253634437"/>
              </p:ext>
            </p:extLst>
          </p:nvPr>
        </p:nvGraphicFramePr>
        <p:xfrm>
          <a:off x="251519" y="1772816"/>
          <a:ext cx="8568953"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98000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902C9-E31C-9D40-965E-7DB0A76257F9}"/>
              </a:ext>
            </a:extLst>
          </p:cNvPr>
          <p:cNvSpPr>
            <a:spLocks noGrp="1"/>
          </p:cNvSpPr>
          <p:nvPr>
            <p:ph type="title"/>
          </p:nvPr>
        </p:nvSpPr>
        <p:spPr>
          <a:xfrm>
            <a:off x="723591" y="804333"/>
            <a:ext cx="2543925" cy="5249334"/>
          </a:xfrm>
        </p:spPr>
        <p:txBody>
          <a:bodyPr>
            <a:normAutofit/>
          </a:bodyPr>
          <a:lstStyle/>
          <a:p>
            <a:pPr algn="r"/>
            <a:r>
              <a:rPr lang="en-GB" dirty="0">
                <a:solidFill>
                  <a:srgbClr val="FFFFFF"/>
                </a:solidFill>
              </a:rPr>
              <a:t>Crime linkage: what it involves</a:t>
            </a:r>
          </a:p>
        </p:txBody>
      </p:sp>
      <p:sp>
        <p:nvSpPr>
          <p:cNvPr id="4" name="Rectangle 1">
            <a:extLst>
              <a:ext uri="{FF2B5EF4-FFF2-40B4-BE49-F238E27FC236}">
                <a16:creationId xmlns:a16="http://schemas.microsoft.com/office/drawing/2014/main" id="{A36C3823-6CED-0520-DD95-92C4B1841AEB}"/>
              </a:ext>
            </a:extLst>
          </p:cNvPr>
          <p:cNvSpPr>
            <a:spLocks noGrp="1" noChangeArrowheads="1"/>
          </p:cNvSpPr>
          <p:nvPr>
            <p:ph idx="1"/>
          </p:nvPr>
        </p:nvSpPr>
        <p:spPr bwMode="auto">
          <a:xfrm>
            <a:off x="3635896" y="260648"/>
            <a:ext cx="5256584" cy="64087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latin typeface="Arial" panose="020B0604020202020204" pitchFamily="34" charset="0"/>
              </a:rPr>
              <a:t>1. Modus Operandi (MO):</a:t>
            </a: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 The method or technique used to commit the crime.</a:t>
            </a:r>
          </a:p>
          <a:p>
            <a:pPr marL="0" marR="0" lvl="0" indent="0" defTabSz="914400" rtl="0" eaLnBrk="0" fontAlgn="base" latinLnBrk="0" hangingPunct="0">
              <a:spcBef>
                <a:spcPct val="0"/>
              </a:spcBef>
              <a:spcAft>
                <a:spcPts val="600"/>
              </a:spcAft>
              <a:buClrTx/>
              <a:buSzTx/>
              <a:buNone/>
              <a:tabLst/>
            </a:pPr>
            <a:r>
              <a:rPr lang="en-US" altLang="en-US" sz="1600" dirty="0">
                <a:latin typeface="Arial" panose="020B0604020202020204" pitchFamily="34" charset="0"/>
              </a:rPr>
              <a:t> </a:t>
            </a:r>
            <a:r>
              <a:rPr kumimoji="0" lang="en-US" altLang="en-US" sz="1600" b="0" i="1" u="none" strike="noStrike" cap="none" normalizeH="0" baseline="0" dirty="0">
                <a:ln>
                  <a:noFill/>
                </a:ln>
                <a:solidFill>
                  <a:srgbClr val="0070C0"/>
                </a:solidFill>
                <a:effectLst/>
                <a:latin typeface="Arial" panose="020B0604020202020204" pitchFamily="34" charset="0"/>
              </a:rPr>
              <a:t>Example: how the offender gains entry, what tools are used, or how they approach a victim.</a:t>
            </a: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The MO can change as the offender learns or adapts.</a:t>
            </a:r>
          </a:p>
          <a:p>
            <a:pPr marL="0" marR="0" lvl="0" indent="0" defTabSz="914400" rtl="0" eaLnBrk="0" fontAlgn="base" latinLnBrk="0" hangingPunct="0">
              <a:spcBef>
                <a:spcPct val="0"/>
              </a:spcBef>
              <a:spcAft>
                <a:spcPts val="600"/>
              </a:spcAft>
              <a:buClrTx/>
              <a:buSzTx/>
              <a:buNone/>
              <a:tabLst/>
            </a:pPr>
            <a:r>
              <a:rPr lang="en-US" altLang="en-US" sz="1600" dirty="0">
                <a:solidFill>
                  <a:srgbClr val="C00000"/>
                </a:solidFill>
                <a:latin typeface="Arial" panose="020B0604020202020204" pitchFamily="34" charset="0"/>
              </a:rPr>
              <a:t>However, it is often also their MO: </a:t>
            </a:r>
            <a:r>
              <a:rPr lang="en-US" altLang="en-US" sz="1600" dirty="0" err="1">
                <a:solidFill>
                  <a:srgbClr val="C00000"/>
                </a:solidFill>
                <a:latin typeface="Arial" panose="020B0604020202020204" pitchFamily="34" charset="0"/>
              </a:rPr>
              <a:t>Behavioural</a:t>
            </a:r>
            <a:r>
              <a:rPr lang="en-US" altLang="en-US" sz="1600" dirty="0">
                <a:solidFill>
                  <a:srgbClr val="C00000"/>
                </a:solidFill>
                <a:latin typeface="Arial" panose="020B0604020202020204" pitchFamily="34" charset="0"/>
              </a:rPr>
              <a:t> consistency</a:t>
            </a:r>
            <a:endParaRPr kumimoji="0" lang="en-US" altLang="en-US" sz="1600" b="0" i="0" u="none" strike="noStrike" cap="none" normalizeH="0" baseline="0" dirty="0">
              <a:ln>
                <a:noFill/>
              </a:ln>
              <a:solidFill>
                <a:srgbClr val="C00000"/>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US" altLang="en-US" sz="1600" b="1"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lang="en-US" altLang="en-US" sz="1600" b="1" dirty="0">
                <a:latin typeface="Arial" panose="020B0604020202020204" pitchFamily="34" charset="0"/>
              </a:rPr>
              <a:t>2. </a:t>
            </a:r>
            <a:r>
              <a:rPr kumimoji="0" lang="en-US" altLang="en-US" sz="1600" b="1" i="0" u="none" strike="noStrike" cap="none" normalizeH="0" baseline="0" dirty="0">
                <a:ln>
                  <a:noFill/>
                </a:ln>
                <a:effectLst/>
                <a:latin typeface="Arial" panose="020B0604020202020204" pitchFamily="34" charset="0"/>
              </a:rPr>
              <a:t>Signature or </a:t>
            </a:r>
            <a:r>
              <a:rPr kumimoji="0" lang="en-US" altLang="en-US" sz="1600" b="1" i="0" u="none" strike="noStrike" cap="none" normalizeH="0" baseline="0" dirty="0" err="1">
                <a:ln>
                  <a:noFill/>
                </a:ln>
                <a:effectLst/>
                <a:latin typeface="Arial" panose="020B0604020202020204" pitchFamily="34" charset="0"/>
              </a:rPr>
              <a:t>Behavioural</a:t>
            </a:r>
            <a:r>
              <a:rPr kumimoji="0" lang="en-US" altLang="en-US" sz="1600" b="1" i="0" u="none" strike="noStrike" cap="none" normalizeH="0" baseline="0" dirty="0">
                <a:ln>
                  <a:noFill/>
                </a:ln>
                <a:effectLst/>
                <a:latin typeface="Arial" panose="020B0604020202020204" pitchFamily="34" charset="0"/>
              </a:rPr>
              <a:t> Theme:</a:t>
            </a: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 </a:t>
            </a:r>
            <a:r>
              <a:rPr kumimoji="0" lang="en-US" altLang="en-US" sz="1600" b="0" i="0" u="none" strike="noStrike" cap="none" normalizeH="0" baseline="0" dirty="0" err="1">
                <a:ln>
                  <a:noFill/>
                </a:ln>
                <a:effectLst/>
                <a:latin typeface="Arial" panose="020B0604020202020204" pitchFamily="34" charset="0"/>
              </a:rPr>
              <a:t>Behaviours</a:t>
            </a:r>
            <a:r>
              <a:rPr kumimoji="0" lang="en-US" altLang="en-US" sz="1600" b="0" i="0" u="none" strike="noStrike" cap="none" normalizeH="0" baseline="0" dirty="0">
                <a:ln>
                  <a:noFill/>
                </a:ln>
                <a:effectLst/>
                <a:latin typeface="Arial" panose="020B0604020202020204" pitchFamily="34" charset="0"/>
              </a:rPr>
              <a:t> that fulfil a psychological or emotional need rather than practical necessity.</a:t>
            </a: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 </a:t>
            </a:r>
            <a:r>
              <a:rPr kumimoji="0" lang="en-US" altLang="en-US" sz="1600" b="0" i="1" u="none" strike="noStrike" cap="none" normalizeH="0" baseline="0" dirty="0">
                <a:ln>
                  <a:noFill/>
                </a:ln>
                <a:solidFill>
                  <a:srgbClr val="0070C0"/>
                </a:solidFill>
                <a:effectLst/>
                <a:latin typeface="Arial" panose="020B0604020202020204" pitchFamily="34" charset="0"/>
              </a:rPr>
              <a:t>Example: specific posing of victims, unique verbal expressions, or symbolic actions.</a:t>
            </a: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These tend to be more consistent across crimes by the same person. </a:t>
            </a:r>
            <a:r>
              <a:rPr kumimoji="0" lang="en-US" altLang="en-US" sz="1600" b="0" i="0" u="none" strike="noStrike" cap="none" normalizeH="0" baseline="0" dirty="0">
                <a:ln>
                  <a:noFill/>
                </a:ln>
                <a:solidFill>
                  <a:srgbClr val="C00000"/>
                </a:solidFill>
                <a:effectLst/>
                <a:latin typeface="Arial" panose="020B0604020202020204" pitchFamily="34" charset="0"/>
              </a:rPr>
              <a:t>(</a:t>
            </a:r>
            <a:r>
              <a:rPr kumimoji="0" lang="en-US" altLang="en-US" sz="1600" b="0" i="0" u="none" strike="noStrike" cap="none" normalizeH="0" baseline="0" dirty="0" err="1">
                <a:ln>
                  <a:noFill/>
                </a:ln>
                <a:solidFill>
                  <a:srgbClr val="C00000"/>
                </a:solidFill>
                <a:effectLst/>
                <a:latin typeface="Arial" panose="020B0604020202020204" pitchFamily="34" charset="0"/>
              </a:rPr>
              <a:t>Behavioural</a:t>
            </a:r>
            <a:r>
              <a:rPr kumimoji="0" lang="en-US" altLang="en-US" sz="1600" b="0" i="0" u="none" strike="noStrike" cap="none" normalizeH="0" baseline="0" dirty="0">
                <a:ln>
                  <a:noFill/>
                </a:ln>
                <a:solidFill>
                  <a:srgbClr val="C00000"/>
                </a:solidFill>
                <a:effectLst/>
                <a:latin typeface="Arial" panose="020B0604020202020204" pitchFamily="34" charset="0"/>
              </a:rPr>
              <a:t> distinctiveness).</a:t>
            </a: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latin typeface="Arial" panose="020B0604020202020204" pitchFamily="34" charset="0"/>
              </a:rPr>
              <a:t>3. Forensic and Physical Evidence:</a:t>
            </a: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DNA, fingerprints, shoe prints, tool marks, digital traces, etc.</a:t>
            </a:r>
          </a:p>
          <a:p>
            <a:pPr marL="0" marR="0" lvl="0" indent="0" defTabSz="914400" rtl="0" eaLnBrk="0" fontAlgn="base" latinLnBrk="0" hangingPunct="0">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These provide objective connections between incidents.</a:t>
            </a:r>
          </a:p>
          <a:p>
            <a:pPr marL="0" marR="0" lvl="0" indent="0" defTabSz="914400" rtl="0" eaLnBrk="0" fontAlgn="base" latinLnBrk="0" hangingPunct="0">
              <a:spcBef>
                <a:spcPct val="0"/>
              </a:spcBef>
              <a:spcAft>
                <a:spcPts val="600"/>
              </a:spcAft>
              <a:buClrTx/>
              <a:buSzTx/>
              <a:buFontTx/>
              <a:buNone/>
              <a:tabLst/>
            </a:pPr>
            <a:endParaRPr kumimoji="0" lang="en-US" altLang="en-US" sz="13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9637895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A3EFC-DB2D-D3F3-1BD3-13582FD95B3E}"/>
              </a:ext>
            </a:extLst>
          </p:cNvPr>
          <p:cNvSpPr>
            <a:spLocks noGrp="1"/>
          </p:cNvSpPr>
          <p:nvPr>
            <p:ph type="title"/>
          </p:nvPr>
        </p:nvSpPr>
        <p:spPr>
          <a:xfrm>
            <a:off x="768096" y="585216"/>
            <a:ext cx="7290054" cy="1043584"/>
          </a:xfrm>
        </p:spPr>
        <p:txBody>
          <a:bodyPr>
            <a:normAutofit fontScale="90000"/>
          </a:bodyPr>
          <a:lstStyle/>
          <a:p>
            <a:pPr algn="ctr"/>
            <a:r>
              <a:rPr lang="en-GB" dirty="0"/>
              <a:t>Behavioural distinctiveness and behavioural consistency</a:t>
            </a:r>
          </a:p>
        </p:txBody>
      </p:sp>
      <p:sp>
        <p:nvSpPr>
          <p:cNvPr id="3" name="Content Placeholder 2">
            <a:extLst>
              <a:ext uri="{FF2B5EF4-FFF2-40B4-BE49-F238E27FC236}">
                <a16:creationId xmlns:a16="http://schemas.microsoft.com/office/drawing/2014/main" id="{76517CB8-66F6-4BB0-4F52-C424D9BC1048}"/>
              </a:ext>
            </a:extLst>
          </p:cNvPr>
          <p:cNvSpPr>
            <a:spLocks noGrp="1"/>
          </p:cNvSpPr>
          <p:nvPr>
            <p:ph idx="1"/>
          </p:nvPr>
        </p:nvSpPr>
        <p:spPr>
          <a:xfrm>
            <a:off x="768095" y="1628800"/>
            <a:ext cx="7290055" cy="4023360"/>
          </a:xfrm>
        </p:spPr>
        <p:txBody>
          <a:bodyPr/>
          <a:lstStyle/>
          <a:p>
            <a:r>
              <a:rPr lang="en-GB" b="1" dirty="0"/>
              <a:t>Crime linkage</a:t>
            </a:r>
            <a:r>
              <a:rPr lang="en-GB" dirty="0"/>
              <a:t> (also known as comparative case analysis) is an investigative technique used by law enforcement to determine whether multiple distinct crimes were committed by the same offender based on their behavioural patterns.</a:t>
            </a:r>
          </a:p>
          <a:p>
            <a:r>
              <a:rPr lang="en-GB" dirty="0"/>
              <a:t>Unlike traditional forensic identification, which relies on physical traces like DNA or fingerprints, crime linkage focuses primarily on </a:t>
            </a:r>
            <a:r>
              <a:rPr lang="en-GB" b="1" dirty="0"/>
              <a:t>how the offender acts</a:t>
            </a:r>
            <a:r>
              <a:rPr lang="en-GB" dirty="0"/>
              <a:t> at the crime scene. It is especially critical when tracking down serial offenders across different geographic regions.</a:t>
            </a:r>
          </a:p>
          <a:p>
            <a:endParaRPr lang="en-GB" dirty="0"/>
          </a:p>
        </p:txBody>
      </p:sp>
      <p:graphicFrame>
        <p:nvGraphicFramePr>
          <p:cNvPr id="4" name="Table 3">
            <a:extLst>
              <a:ext uri="{FF2B5EF4-FFF2-40B4-BE49-F238E27FC236}">
                <a16:creationId xmlns:a16="http://schemas.microsoft.com/office/drawing/2014/main" id="{99CCCC61-4432-16F6-5E04-8839DDE4ACFF}"/>
              </a:ext>
            </a:extLst>
          </p:cNvPr>
          <p:cNvGraphicFramePr>
            <a:graphicFrameLocks noGrp="1"/>
          </p:cNvGraphicFramePr>
          <p:nvPr>
            <p:extLst>
              <p:ext uri="{D42A27DB-BD31-4B8C-83A1-F6EECF244321}">
                <p14:modId xmlns:p14="http://schemas.microsoft.com/office/powerpoint/2010/main" val="3241723832"/>
              </p:ext>
            </p:extLst>
          </p:nvPr>
        </p:nvGraphicFramePr>
        <p:xfrm>
          <a:off x="467544" y="4149080"/>
          <a:ext cx="8424936" cy="2392680"/>
        </p:xfrm>
        <a:graphic>
          <a:graphicData uri="http://schemas.openxmlformats.org/drawingml/2006/table">
            <a:tbl>
              <a:tblPr firstRow="1" bandRow="1">
                <a:tableStyleId>{5C22544A-7EE6-4342-B048-85BDC9FD1C3A}</a:tableStyleId>
              </a:tblPr>
              <a:tblGrid>
                <a:gridCol w="3814395">
                  <a:extLst>
                    <a:ext uri="{9D8B030D-6E8A-4147-A177-3AD203B41FA5}">
                      <a16:colId xmlns:a16="http://schemas.microsoft.com/office/drawing/2014/main" val="2581834581"/>
                    </a:ext>
                  </a:extLst>
                </a:gridCol>
                <a:gridCol w="4610541">
                  <a:extLst>
                    <a:ext uri="{9D8B030D-6E8A-4147-A177-3AD203B41FA5}">
                      <a16:colId xmlns:a16="http://schemas.microsoft.com/office/drawing/2014/main" val="3337115830"/>
                    </a:ext>
                  </a:extLst>
                </a:gridCol>
              </a:tblGrid>
              <a:tr h="370840">
                <a:tc>
                  <a:txBody>
                    <a:bodyPr/>
                    <a:lstStyle/>
                    <a:p>
                      <a:r>
                        <a:rPr lang="en-GB" dirty="0"/>
                        <a:t>Stages </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r>
                        <a:rPr lang="en-GB" dirty="0"/>
                        <a:t>Involves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2224933383"/>
                  </a:ext>
                </a:extLst>
              </a:tr>
              <a:tr h="370840">
                <a:tc>
                  <a:txBody>
                    <a:bodyPr/>
                    <a:lstStyle/>
                    <a:p>
                      <a:r>
                        <a:rPr lang="en-GB" dirty="0"/>
                        <a:t>1. Data Collection &amp; Coding</a:t>
                      </a:r>
                    </a:p>
                  </a:txBody>
                  <a:tcPr>
                    <a:lnL w="12700" cap="flat" cmpd="sng" algn="ctr">
                      <a:solidFill>
                        <a:schemeClr val="tx1"/>
                      </a:solidFill>
                      <a:prstDash val="solid"/>
                      <a:round/>
                      <a:headEnd type="none" w="med" len="med"/>
                      <a:tailEnd type="none" w="med" len="med"/>
                    </a:lnL>
                  </a:tcPr>
                </a:tc>
                <a:tc>
                  <a:txBody>
                    <a:bodyPr/>
                    <a:lstStyle/>
                    <a:p>
                      <a:r>
                        <a:rPr lang="en-GB" dirty="0"/>
                        <a:t>Analysts gather comprehensive case files, (the "index offense") and code them.</a:t>
                      </a:r>
                      <a:endParaRPr lang="en-GB" b="0" dirty="0"/>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872358325"/>
                  </a:ext>
                </a:extLst>
              </a:tr>
              <a:tr h="370840">
                <a:tc>
                  <a:txBody>
                    <a:bodyPr/>
                    <a:lstStyle/>
                    <a:p>
                      <a:r>
                        <a:rPr lang="en-GB" dirty="0"/>
                        <a:t>2. Analytical Comparison</a:t>
                      </a:r>
                    </a:p>
                  </a:txBody>
                  <a:tcPr>
                    <a:lnL w="12700" cap="flat" cmpd="sng" algn="ctr">
                      <a:solidFill>
                        <a:schemeClr val="tx1"/>
                      </a:solidFill>
                      <a:prstDash val="solid"/>
                      <a:round/>
                      <a:headEnd type="none" w="med" len="med"/>
                      <a:tailEnd type="none" w="med" len="med"/>
                    </a:lnL>
                  </a:tcPr>
                </a:tc>
                <a:tc>
                  <a:txBody>
                    <a:bodyPr/>
                    <a:lstStyle/>
                    <a:p>
                      <a:r>
                        <a:rPr lang="en-GB" dirty="0"/>
                        <a:t>Compares MO and crime signature.</a:t>
                      </a:r>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725540423"/>
                  </a:ext>
                </a:extLst>
              </a:tr>
              <a:tr h="370840">
                <a:tc>
                  <a:txBody>
                    <a:bodyPr/>
                    <a:lstStyle/>
                    <a:p>
                      <a:r>
                        <a:rPr lang="en-GB" dirty="0"/>
                        <a:t>3. Database Searching</a:t>
                      </a:r>
                    </a:p>
                  </a:txBody>
                  <a:tcPr>
                    <a:lnL w="12700" cap="flat" cmpd="sng" algn="ctr">
                      <a:solidFill>
                        <a:schemeClr val="tx1"/>
                      </a:solidFill>
                      <a:prstDash val="solid"/>
                      <a:round/>
                      <a:headEnd type="none" w="med" len="med"/>
                      <a:tailEnd type="none" w="med" len="med"/>
                    </a:lnL>
                  </a:tcPr>
                </a:tc>
                <a:tc>
                  <a:txBody>
                    <a:bodyPr/>
                    <a:lstStyle/>
                    <a:p>
                      <a:r>
                        <a:rPr lang="en-GB" dirty="0" err="1"/>
                        <a:t>ViCLAS</a:t>
                      </a:r>
                      <a:r>
                        <a:rPr lang="en-GB" dirty="0"/>
                        <a:t> and VICAP. </a:t>
                      </a:r>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983242989"/>
                  </a:ext>
                </a:extLst>
              </a:tr>
              <a:tr h="370840">
                <a:tc>
                  <a:txBody>
                    <a:bodyPr/>
                    <a:lstStyle/>
                    <a:p>
                      <a:r>
                        <a:rPr lang="en-GB" dirty="0"/>
                        <a:t>4. Environmental/Situational Filtering</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Analysts account for </a:t>
                      </a:r>
                      <a:r>
                        <a:rPr lang="en-GB" sz="1800" b="0" u="none" strike="noStrike" kern="1200" dirty="0">
                          <a:solidFill>
                            <a:schemeClr val="dk1"/>
                          </a:solidFill>
                          <a:effectLst/>
                          <a:latin typeface="+mn-lt"/>
                          <a:ea typeface="+mn-ea"/>
                          <a:cs typeface="+mn-cs"/>
                        </a:rPr>
                        <a:t>situational variations, temporal and geographical changes.</a:t>
                      </a:r>
                      <a:endParaRPr lang="en-GB" b="0" dirty="0"/>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8223433"/>
                  </a:ext>
                </a:extLst>
              </a:tr>
            </a:tbl>
          </a:graphicData>
        </a:graphic>
      </p:graphicFrame>
    </p:spTree>
    <p:extLst>
      <p:ext uri="{BB962C8B-B14F-4D97-AF65-F5344CB8AC3E}">
        <p14:creationId xmlns:p14="http://schemas.microsoft.com/office/powerpoint/2010/main" val="24607174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7404" y="643467"/>
            <a:ext cx="2604756" cy="5571066"/>
          </a:xfrm>
        </p:spPr>
        <p:txBody>
          <a:bodyPr>
            <a:normAutofit/>
          </a:bodyPr>
          <a:lstStyle/>
          <a:p>
            <a:r>
              <a:rPr lang="en-GB"/>
              <a:t>An example of RAT (routine activity theory)</a:t>
            </a:r>
          </a:p>
        </p:txBody>
      </p:sp>
      <p:graphicFrame>
        <p:nvGraphicFramePr>
          <p:cNvPr id="5" name="Content Placeholder 2">
            <a:extLst>
              <a:ext uri="{FF2B5EF4-FFF2-40B4-BE49-F238E27FC236}">
                <a16:creationId xmlns:a16="http://schemas.microsoft.com/office/drawing/2014/main" id="{350622CE-1599-056A-79C9-933BF65FD0B6}"/>
              </a:ext>
            </a:extLst>
          </p:cNvPr>
          <p:cNvGraphicFramePr>
            <a:graphicFrameLocks noGrp="1"/>
          </p:cNvGraphicFramePr>
          <p:nvPr>
            <p:ph idx="1"/>
            <p:extLst>
              <p:ext uri="{D42A27DB-BD31-4B8C-83A1-F6EECF244321}">
                <p14:modId xmlns:p14="http://schemas.microsoft.com/office/powerpoint/2010/main" val="1752634552"/>
              </p:ext>
            </p:extLst>
          </p:nvPr>
        </p:nvGraphicFramePr>
        <p:xfrm>
          <a:off x="323531" y="0"/>
          <a:ext cx="556656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79091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3"/>
          <p:cNvSpPr>
            <a:spLocks noGrp="1"/>
          </p:cNvSpPr>
          <p:nvPr>
            <p:ph type="title"/>
          </p:nvPr>
        </p:nvSpPr>
        <p:spPr>
          <a:xfrm>
            <a:off x="457200" y="476672"/>
            <a:ext cx="8305800" cy="648072"/>
          </a:xfrm>
        </p:spPr>
        <p:txBody>
          <a:bodyPr>
            <a:noAutofit/>
          </a:bodyPr>
          <a:lstStyle/>
          <a:p>
            <a:pPr algn="ctr" eaLnBrk="1" hangingPunct="1"/>
            <a:r>
              <a:rPr lang="en-GB" sz="3600" dirty="0">
                <a:solidFill>
                  <a:schemeClr val="accent6">
                    <a:lumMod val="50000"/>
                  </a:schemeClr>
                </a:solidFill>
              </a:rPr>
              <a:t>Dragnet analysis: Justin Porter`s home and location of attacks</a:t>
            </a:r>
          </a:p>
        </p:txBody>
      </p:sp>
      <p:pic>
        <p:nvPicPr>
          <p:cNvPr id="14339" name="Picture 4" descr="LasVegasMap.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00250" y="1285875"/>
            <a:ext cx="5219700" cy="45815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5" descr="LasVegasMapOffences.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00250" y="1285875"/>
            <a:ext cx="5219700" cy="45815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8" name="Picture 7" descr="LasVegasMapOffencesDragnet.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000250" y="1285875"/>
            <a:ext cx="5219700" cy="458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LasVegasMapOffencesDragnetHome.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000250" y="1285875"/>
            <a:ext cx="5219700" cy="458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51750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F026E-5393-325B-1F24-610AEF21E9B3}"/>
              </a:ext>
            </a:extLst>
          </p:cNvPr>
          <p:cNvSpPr>
            <a:spLocks noGrp="1"/>
          </p:cNvSpPr>
          <p:nvPr>
            <p:ph type="title"/>
          </p:nvPr>
        </p:nvSpPr>
        <p:spPr>
          <a:xfrm>
            <a:off x="768096" y="585216"/>
            <a:ext cx="7290054" cy="971576"/>
          </a:xfrm>
        </p:spPr>
        <p:txBody>
          <a:bodyPr>
            <a:normAutofit/>
          </a:bodyPr>
          <a:lstStyle/>
          <a:p>
            <a:r>
              <a:rPr lang="en-GB" dirty="0"/>
              <a:t>RIGEL vs dragnet (Two RAT systems)</a:t>
            </a:r>
          </a:p>
        </p:txBody>
      </p:sp>
      <p:graphicFrame>
        <p:nvGraphicFramePr>
          <p:cNvPr id="4" name="Content Placeholder 3">
            <a:extLst>
              <a:ext uri="{FF2B5EF4-FFF2-40B4-BE49-F238E27FC236}">
                <a16:creationId xmlns:a16="http://schemas.microsoft.com/office/drawing/2014/main" id="{A3310564-161A-42DE-BEBA-43BC6AAE237B}"/>
              </a:ext>
            </a:extLst>
          </p:cNvPr>
          <p:cNvGraphicFramePr>
            <a:graphicFrameLocks noGrp="1"/>
          </p:cNvGraphicFramePr>
          <p:nvPr>
            <p:ph idx="1"/>
          </p:nvPr>
        </p:nvGraphicFramePr>
        <p:xfrm>
          <a:off x="768096" y="1549969"/>
          <a:ext cx="7801176" cy="4860712"/>
        </p:xfrm>
        <a:graphic>
          <a:graphicData uri="http://schemas.openxmlformats.org/drawingml/2006/table">
            <a:tbl>
              <a:tblPr>
                <a:noFill/>
              </a:tblPr>
              <a:tblGrid>
                <a:gridCol w="1171903">
                  <a:extLst>
                    <a:ext uri="{9D8B030D-6E8A-4147-A177-3AD203B41FA5}">
                      <a16:colId xmlns:a16="http://schemas.microsoft.com/office/drawing/2014/main" val="2351290545"/>
                    </a:ext>
                  </a:extLst>
                </a:gridCol>
                <a:gridCol w="3287475">
                  <a:extLst>
                    <a:ext uri="{9D8B030D-6E8A-4147-A177-3AD203B41FA5}">
                      <a16:colId xmlns:a16="http://schemas.microsoft.com/office/drawing/2014/main" val="2752171655"/>
                    </a:ext>
                  </a:extLst>
                </a:gridCol>
                <a:gridCol w="3341798">
                  <a:extLst>
                    <a:ext uri="{9D8B030D-6E8A-4147-A177-3AD203B41FA5}">
                      <a16:colId xmlns:a16="http://schemas.microsoft.com/office/drawing/2014/main" val="2994659096"/>
                    </a:ext>
                  </a:extLst>
                </a:gridCol>
              </a:tblGrid>
              <a:tr h="498417">
                <a:tc>
                  <a:txBody>
                    <a:bodyPr/>
                    <a:lstStyle/>
                    <a:p>
                      <a:pPr>
                        <a:buNone/>
                      </a:pPr>
                      <a:r>
                        <a:rPr lang="en-GB" sz="1400" b="1" cap="none" spc="0" dirty="0">
                          <a:solidFill>
                            <a:schemeClr val="tx1"/>
                          </a:solidFill>
                        </a:rPr>
                        <a:t>Feature / Purpose</a:t>
                      </a:r>
                      <a:endParaRPr lang="en-GB" sz="1400" cap="none" spc="0" dirty="0">
                        <a:solidFill>
                          <a:schemeClr val="tx1"/>
                        </a:solidFill>
                      </a:endParaRP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b="1" cap="none" spc="0" dirty="0">
                          <a:solidFill>
                            <a:schemeClr val="tx1"/>
                          </a:solidFill>
                        </a:rPr>
                        <a:t>Rigel</a:t>
                      </a:r>
                      <a:endParaRPr lang="en-GB" sz="1400" cap="none" spc="0" dirty="0">
                        <a:solidFill>
                          <a:schemeClr val="tx1"/>
                        </a:solidFill>
                      </a:endParaRP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buNone/>
                      </a:pPr>
                      <a:r>
                        <a:rPr lang="en-GB" sz="1400" b="1" cap="none" spc="0" dirty="0">
                          <a:solidFill>
                            <a:schemeClr val="tx1"/>
                          </a:solidFill>
                        </a:rPr>
                        <a:t>Dragnet</a:t>
                      </a:r>
                      <a:endParaRPr lang="en-GB" sz="1400" cap="none" spc="0" dirty="0">
                        <a:solidFill>
                          <a:schemeClr val="tx1"/>
                        </a:solidFill>
                      </a:endParaRP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374494527"/>
                  </a:ext>
                </a:extLst>
              </a:tr>
              <a:tr h="498417">
                <a:tc>
                  <a:txBody>
                    <a:bodyPr/>
                    <a:lstStyle/>
                    <a:p>
                      <a:pPr>
                        <a:buNone/>
                      </a:pPr>
                      <a:r>
                        <a:rPr lang="en-GB" sz="1400" b="1" cap="none" spc="0" dirty="0">
                          <a:solidFill>
                            <a:schemeClr val="tx1"/>
                          </a:solidFill>
                        </a:rPr>
                        <a:t>Type of tool</a:t>
                      </a:r>
                      <a:endParaRPr lang="en-GB" sz="1400" cap="none" spc="0" dirty="0">
                        <a:solidFill>
                          <a:schemeClr val="tx1"/>
                        </a:solidFill>
                      </a:endParaRP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cap="none" spc="0" dirty="0">
                          <a:solidFill>
                            <a:schemeClr val="tx1"/>
                          </a:solidFill>
                        </a:rPr>
                        <a:t>Analytical profiling system</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buNone/>
                      </a:pPr>
                      <a:r>
                        <a:rPr lang="en-GB" sz="1400" cap="none" spc="0" dirty="0">
                          <a:solidFill>
                            <a:schemeClr val="tx1"/>
                          </a:solidFill>
                        </a:rPr>
                        <a:t>Investigative prioritisation and suspect-ranking system</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290532222"/>
                  </a:ext>
                </a:extLst>
              </a:tr>
              <a:tr h="498417">
                <a:tc>
                  <a:txBody>
                    <a:bodyPr/>
                    <a:lstStyle/>
                    <a:p>
                      <a:pPr>
                        <a:buNone/>
                      </a:pPr>
                      <a:r>
                        <a:rPr lang="en-GB" sz="1400" b="1" cap="none" spc="0" dirty="0">
                          <a:solidFill>
                            <a:schemeClr val="tx1"/>
                          </a:solidFill>
                        </a:rPr>
                        <a:t>Main use</a:t>
                      </a:r>
                      <a:endParaRPr lang="en-GB" sz="1400" cap="none" spc="0" dirty="0">
                        <a:solidFill>
                          <a:schemeClr val="tx1"/>
                        </a:solidFill>
                      </a:endParaRP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cap="none" spc="0" dirty="0">
                          <a:solidFill>
                            <a:schemeClr val="tx1"/>
                          </a:solidFill>
                        </a:rPr>
                        <a:t>Helps analysts understand patterns in </a:t>
                      </a:r>
                      <a:r>
                        <a:rPr lang="en-GB" sz="1400" b="1" cap="none" spc="0" dirty="0">
                          <a:solidFill>
                            <a:schemeClr val="tx1"/>
                          </a:solidFill>
                        </a:rPr>
                        <a:t>serious sexual offences</a:t>
                      </a:r>
                      <a:r>
                        <a:rPr lang="en-GB" sz="1400" cap="none" spc="0" dirty="0">
                          <a:solidFill>
                            <a:schemeClr val="tx1"/>
                          </a:solidFill>
                        </a:rPr>
                        <a:t> (e.g. rape series)</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buNone/>
                      </a:pPr>
                      <a:r>
                        <a:rPr lang="en-GB" sz="1400" cap="none" spc="0" dirty="0">
                          <a:solidFill>
                            <a:schemeClr val="tx1"/>
                          </a:solidFill>
                        </a:rPr>
                        <a:t>Helps detectives identify </a:t>
                      </a:r>
                      <a:r>
                        <a:rPr lang="en-GB" sz="1400" b="1" cap="none" spc="0" dirty="0">
                          <a:solidFill>
                            <a:schemeClr val="tx1"/>
                          </a:solidFill>
                        </a:rPr>
                        <a:t>likely suspects</a:t>
                      </a:r>
                      <a:r>
                        <a:rPr lang="en-GB" sz="1400" cap="none" spc="0" dirty="0">
                          <a:solidFill>
                            <a:schemeClr val="tx1"/>
                          </a:solidFill>
                        </a:rPr>
                        <a:t> from large datasets of potential offenders</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4074167296"/>
                  </a:ext>
                </a:extLst>
              </a:tr>
              <a:tr h="689002">
                <a:tc>
                  <a:txBody>
                    <a:bodyPr/>
                    <a:lstStyle/>
                    <a:p>
                      <a:pPr>
                        <a:buNone/>
                      </a:pPr>
                      <a:r>
                        <a:rPr lang="en-GB" sz="1400" b="1" cap="none" spc="0" dirty="0">
                          <a:solidFill>
                            <a:schemeClr val="tx1"/>
                          </a:solidFill>
                        </a:rPr>
                        <a:t>Developer / Origin</a:t>
                      </a:r>
                      <a:endParaRPr lang="en-GB" sz="1400" cap="none" spc="0" dirty="0">
                        <a:solidFill>
                          <a:schemeClr val="tx1"/>
                        </a:solidFill>
                      </a:endParaRP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cap="none" spc="0" dirty="0">
                          <a:solidFill>
                            <a:schemeClr val="tx1"/>
                          </a:solidFill>
                        </a:rPr>
                        <a:t>Originally developed by Kim </a:t>
                      </a:r>
                      <a:r>
                        <a:rPr lang="en-GB" sz="1400" cap="none" spc="0" dirty="0" err="1">
                          <a:solidFill>
                            <a:schemeClr val="tx1"/>
                          </a:solidFill>
                        </a:rPr>
                        <a:t>Rossmo</a:t>
                      </a:r>
                      <a:r>
                        <a:rPr lang="en-GB" sz="1400" cap="none" spc="0" dirty="0">
                          <a:solidFill>
                            <a:schemeClr val="tx1"/>
                          </a:solidFill>
                        </a:rPr>
                        <a:t> former police officer and Criminologist</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buNone/>
                      </a:pPr>
                      <a:r>
                        <a:rPr lang="en-GB" sz="1400" cap="none" spc="0" dirty="0">
                          <a:solidFill>
                            <a:schemeClr val="tx1"/>
                          </a:solidFill>
                        </a:rPr>
                        <a:t>Developed by the </a:t>
                      </a:r>
                      <a:r>
                        <a:rPr lang="en-GB" sz="1400" b="1" cap="none" spc="0" dirty="0">
                          <a:solidFill>
                            <a:schemeClr val="tx1"/>
                          </a:solidFill>
                        </a:rPr>
                        <a:t>Home Office</a:t>
                      </a:r>
                      <a:r>
                        <a:rPr lang="en-GB" sz="1400" cap="none" spc="0" dirty="0">
                          <a:solidFill>
                            <a:schemeClr val="tx1"/>
                          </a:solidFill>
                        </a:rPr>
                        <a:t> in collaboration with data scientists and David Canter</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431287834"/>
                  </a:ext>
                </a:extLst>
              </a:tr>
              <a:tr h="689002">
                <a:tc>
                  <a:txBody>
                    <a:bodyPr/>
                    <a:lstStyle/>
                    <a:p>
                      <a:pPr>
                        <a:buNone/>
                      </a:pPr>
                      <a:r>
                        <a:rPr lang="en-GB" sz="1400" b="1" cap="none" spc="0" dirty="0">
                          <a:solidFill>
                            <a:schemeClr val="tx1"/>
                          </a:solidFill>
                        </a:rPr>
                        <a:t>Focus area</a:t>
                      </a:r>
                      <a:endParaRPr lang="en-GB" sz="1400" cap="none" spc="0" dirty="0">
                        <a:solidFill>
                          <a:schemeClr val="tx1"/>
                        </a:solidFill>
                      </a:endParaRP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cap="none" spc="0" dirty="0">
                          <a:solidFill>
                            <a:schemeClr val="tx1"/>
                          </a:solidFill>
                        </a:rPr>
                        <a:t>Behavioural and geographic profiling — looks at where and how offences occur</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buNone/>
                      </a:pPr>
                      <a:r>
                        <a:rPr lang="en-GB" sz="1400" cap="none" spc="0" dirty="0">
                          <a:solidFill>
                            <a:schemeClr val="tx1"/>
                          </a:solidFill>
                        </a:rPr>
                        <a:t>Statistical and data-driven — ranks suspects based on factors such as proximity, MO, and past behaviour</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544145318"/>
                  </a:ext>
                </a:extLst>
              </a:tr>
              <a:tr h="498417">
                <a:tc>
                  <a:txBody>
                    <a:bodyPr/>
                    <a:lstStyle/>
                    <a:p>
                      <a:pPr>
                        <a:buNone/>
                      </a:pPr>
                      <a:r>
                        <a:rPr lang="en-GB" sz="1400" b="1" cap="none" spc="0" dirty="0">
                          <a:solidFill>
                            <a:schemeClr val="tx1"/>
                          </a:solidFill>
                        </a:rPr>
                        <a:t>Data used</a:t>
                      </a:r>
                      <a:endParaRPr lang="en-GB" sz="1400" cap="none" spc="0" dirty="0">
                        <a:solidFill>
                          <a:schemeClr val="tx1"/>
                        </a:solidFill>
                      </a:endParaRP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cap="none" spc="0" dirty="0">
                          <a:solidFill>
                            <a:schemeClr val="tx1"/>
                          </a:solidFill>
                        </a:rPr>
                        <a:t>Crime scene characteristics, offender behaviour, victim details, and geographic locations</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buNone/>
                      </a:pPr>
                      <a:r>
                        <a:rPr lang="en-GB" sz="1400" cap="none" spc="0" dirty="0">
                          <a:solidFill>
                            <a:schemeClr val="tx1"/>
                          </a:solidFill>
                        </a:rPr>
                        <a:t>Police databases (e.g. previous offenders, known associates, vehicle movements, etc.)</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778089819"/>
                  </a:ext>
                </a:extLst>
              </a:tr>
              <a:tr h="498417">
                <a:tc>
                  <a:txBody>
                    <a:bodyPr/>
                    <a:lstStyle/>
                    <a:p>
                      <a:pPr>
                        <a:buNone/>
                      </a:pPr>
                      <a:r>
                        <a:rPr lang="en-GB" sz="1400" b="1" cap="none" spc="0" dirty="0">
                          <a:solidFill>
                            <a:schemeClr val="tx1"/>
                          </a:solidFill>
                        </a:rPr>
                        <a:t>Output</a:t>
                      </a:r>
                      <a:endParaRPr lang="en-GB" sz="1400" cap="none" spc="0" dirty="0">
                        <a:solidFill>
                          <a:schemeClr val="tx1"/>
                        </a:solidFill>
                      </a:endParaRP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cap="none" spc="0" dirty="0">
                          <a:solidFill>
                            <a:schemeClr val="tx1"/>
                          </a:solidFill>
                        </a:rPr>
                        <a:t>Psychological and geographical insights — helps profile an unknown offender or link crimes</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buNone/>
                      </a:pPr>
                      <a:r>
                        <a:rPr lang="en-GB" sz="1400" cap="none" spc="0" dirty="0">
                          <a:solidFill>
                            <a:schemeClr val="tx1"/>
                          </a:solidFill>
                        </a:rPr>
                        <a:t>A </a:t>
                      </a:r>
                      <a:r>
                        <a:rPr lang="en-GB" sz="1400" b="1" cap="none" spc="0" dirty="0">
                          <a:solidFill>
                            <a:schemeClr val="tx1"/>
                          </a:solidFill>
                        </a:rPr>
                        <a:t>ranked list of suspects</a:t>
                      </a:r>
                      <a:r>
                        <a:rPr lang="en-GB" sz="1400" cap="none" spc="0" dirty="0">
                          <a:solidFill>
                            <a:schemeClr val="tx1"/>
                          </a:solidFill>
                        </a:rPr>
                        <a:t> for detectives to investigate</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39557778"/>
                  </a:ext>
                </a:extLst>
              </a:tr>
              <a:tr h="498417">
                <a:tc>
                  <a:txBody>
                    <a:bodyPr/>
                    <a:lstStyle/>
                    <a:p>
                      <a:pPr>
                        <a:buNone/>
                      </a:pPr>
                      <a:r>
                        <a:rPr lang="en-GB" sz="1400" b="1" cap="none" spc="0" dirty="0">
                          <a:solidFill>
                            <a:schemeClr val="tx1"/>
                          </a:solidFill>
                        </a:rPr>
                        <a:t>Key terms</a:t>
                      </a:r>
                      <a:endParaRPr lang="en-GB" sz="1400" cap="none" spc="0" dirty="0">
                        <a:solidFill>
                          <a:schemeClr val="tx1"/>
                        </a:solidFill>
                      </a:endParaRP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cap="none" spc="0" dirty="0">
                          <a:solidFill>
                            <a:schemeClr val="tx1"/>
                          </a:solidFill>
                        </a:rPr>
                        <a:t>Buffer zone, Distance Decay</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buNone/>
                      </a:pPr>
                      <a:r>
                        <a:rPr lang="en-GB" sz="1400" cap="none" spc="0" dirty="0">
                          <a:solidFill>
                            <a:schemeClr val="tx1"/>
                          </a:solidFill>
                        </a:rPr>
                        <a:t>Commuters and Marauders, Circle Theory </a:t>
                      </a:r>
                    </a:p>
                  </a:txBody>
                  <a:tcPr marL="28904" marR="28904" marT="14451" marB="6009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63879956"/>
                  </a:ext>
                </a:extLst>
              </a:tr>
            </a:tbl>
          </a:graphicData>
        </a:graphic>
      </p:graphicFrame>
    </p:spTree>
    <p:extLst>
      <p:ext uri="{BB962C8B-B14F-4D97-AF65-F5344CB8AC3E}">
        <p14:creationId xmlns:p14="http://schemas.microsoft.com/office/powerpoint/2010/main" val="3178891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69A4F-9238-E351-0412-AFF71A5FCD90}"/>
              </a:ext>
            </a:extLst>
          </p:cNvPr>
          <p:cNvSpPr>
            <a:spLocks noGrp="1"/>
          </p:cNvSpPr>
          <p:nvPr>
            <p:ph type="title"/>
          </p:nvPr>
        </p:nvSpPr>
        <p:spPr>
          <a:xfrm>
            <a:off x="232529" y="640080"/>
            <a:ext cx="2572391" cy="5613236"/>
          </a:xfrm>
        </p:spPr>
        <p:txBody>
          <a:bodyPr anchor="ctr">
            <a:normAutofit/>
          </a:bodyPr>
          <a:lstStyle/>
          <a:p>
            <a:r>
              <a:rPr lang="en-GB">
                <a:solidFill>
                  <a:srgbClr val="FFFFFF"/>
                </a:solidFill>
              </a:rPr>
              <a:t>Buffer zones and distance decay</a:t>
            </a:r>
          </a:p>
        </p:txBody>
      </p:sp>
      <p:sp>
        <p:nvSpPr>
          <p:cNvPr id="3" name="Content Placeholder 2">
            <a:extLst>
              <a:ext uri="{FF2B5EF4-FFF2-40B4-BE49-F238E27FC236}">
                <a16:creationId xmlns:a16="http://schemas.microsoft.com/office/drawing/2014/main" id="{B15A1755-A1D6-505E-8E92-91D0C1A8850F}"/>
              </a:ext>
            </a:extLst>
          </p:cNvPr>
          <p:cNvSpPr>
            <a:spLocks noGrp="1"/>
          </p:cNvSpPr>
          <p:nvPr>
            <p:ph idx="1"/>
          </p:nvPr>
        </p:nvSpPr>
        <p:spPr>
          <a:xfrm>
            <a:off x="3284980" y="332656"/>
            <a:ext cx="5618987" cy="4608512"/>
          </a:xfrm>
        </p:spPr>
        <p:txBody>
          <a:bodyPr>
            <a:normAutofit/>
          </a:bodyPr>
          <a:lstStyle/>
          <a:p>
            <a:r>
              <a:rPr lang="en-GB" sz="1600" dirty="0"/>
              <a:t>In geographic profiling, </a:t>
            </a:r>
            <a:r>
              <a:rPr lang="en-GB" sz="1600" b="1" dirty="0"/>
              <a:t>distance decay</a:t>
            </a:r>
            <a:r>
              <a:rPr lang="en-GB" sz="1600" dirty="0"/>
              <a:t> and </a:t>
            </a:r>
            <a:r>
              <a:rPr lang="en-GB" sz="1600" b="1" dirty="0"/>
              <a:t>buffer zones</a:t>
            </a:r>
            <a:r>
              <a:rPr lang="en-GB" sz="1600" dirty="0"/>
              <a:t> are the two defining mathematical features that describe an offender's journey-to-crime (JTC) distribution. </a:t>
            </a:r>
          </a:p>
          <a:p>
            <a:r>
              <a:rPr lang="en-GB" sz="1600" b="1" dirty="0"/>
              <a:t>Distance decay </a:t>
            </a:r>
            <a:r>
              <a:rPr lang="en-GB" sz="1600" dirty="0"/>
              <a:t>is the spatial principle that as the distance from an offender's home base increases, the probability of them committing a crime decreases, based on the </a:t>
            </a:r>
            <a:r>
              <a:rPr lang="en-GB" sz="1600" b="1" dirty="0"/>
              <a:t>Principle of Least Effort</a:t>
            </a:r>
            <a:r>
              <a:rPr lang="en-GB" sz="1600" dirty="0"/>
              <a:t>.</a:t>
            </a:r>
          </a:p>
          <a:p>
            <a:r>
              <a:rPr lang="en-GB" sz="1600" dirty="0"/>
              <a:t>Criminals operate within their "cognitive maps“ (comfort and familiarity) because travelling too far can have diminishing returns.</a:t>
            </a:r>
          </a:p>
          <a:p>
            <a:r>
              <a:rPr lang="en-GB" sz="1600" dirty="0"/>
              <a:t>The </a:t>
            </a:r>
            <a:r>
              <a:rPr lang="en-GB" sz="1600" b="1" dirty="0"/>
              <a:t>Buffer Zone </a:t>
            </a:r>
            <a:r>
              <a:rPr lang="en-GB" sz="1600" dirty="0"/>
              <a:t>is the radius immediately surrounding the offender's anchor point (home/workplace) where the likelihood of them committing a crime is very low.</a:t>
            </a:r>
          </a:p>
          <a:p>
            <a:r>
              <a:rPr lang="en-GB" sz="1600" dirty="0"/>
              <a:t>This happens due to fear of recognition and target geometry – poisoning their own doorstep.</a:t>
            </a:r>
          </a:p>
        </p:txBody>
      </p:sp>
      <p:pic>
        <p:nvPicPr>
          <p:cNvPr id="4" name="Picture 3" descr="The Journey-to-Crime Buffer Zone: Measurement Issues and Methodological Challenges · CrimRxiv">
            <a:extLst>
              <a:ext uri="{FF2B5EF4-FFF2-40B4-BE49-F238E27FC236}">
                <a16:creationId xmlns:a16="http://schemas.microsoft.com/office/drawing/2014/main" id="{AE918B40-AA33-5F11-0AA8-337201660426}"/>
              </a:ext>
            </a:extLst>
          </p:cNvPr>
          <p:cNvPicPr>
            <a:picLocks noChangeAspect="1"/>
          </p:cNvPicPr>
          <p:nvPr/>
        </p:nvPicPr>
        <p:blipFill>
          <a:blip r:embed="rId2"/>
          <a:stretch>
            <a:fillRect/>
          </a:stretch>
        </p:blipFill>
        <p:spPr>
          <a:xfrm>
            <a:off x="4894441" y="4941168"/>
            <a:ext cx="2639947" cy="1685977"/>
          </a:xfrm>
          <a:prstGeom prst="rect">
            <a:avLst/>
          </a:prstGeom>
        </p:spPr>
      </p:pic>
    </p:spTree>
    <p:extLst>
      <p:ext uri="{BB962C8B-B14F-4D97-AF65-F5344CB8AC3E}">
        <p14:creationId xmlns:p14="http://schemas.microsoft.com/office/powerpoint/2010/main" val="2867573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56BF5-4154-AFA1-C44F-9563555074C6}"/>
              </a:ext>
            </a:extLst>
          </p:cNvPr>
          <p:cNvSpPr>
            <a:spLocks noGrp="1"/>
          </p:cNvSpPr>
          <p:nvPr>
            <p:ph type="title"/>
          </p:nvPr>
        </p:nvSpPr>
        <p:spPr>
          <a:xfrm>
            <a:off x="768096" y="585216"/>
            <a:ext cx="6013704" cy="1499616"/>
          </a:xfrm>
        </p:spPr>
        <p:txBody>
          <a:bodyPr>
            <a:normAutofit/>
          </a:bodyPr>
          <a:lstStyle/>
          <a:p>
            <a:r>
              <a:rPr lang="en-GB" dirty="0"/>
              <a:t>Circle of environmental range</a:t>
            </a:r>
          </a:p>
        </p:txBody>
      </p:sp>
      <p:sp>
        <p:nvSpPr>
          <p:cNvPr id="3" name="Content Placeholder 2">
            <a:extLst>
              <a:ext uri="{FF2B5EF4-FFF2-40B4-BE49-F238E27FC236}">
                <a16:creationId xmlns:a16="http://schemas.microsoft.com/office/drawing/2014/main" id="{B9556B0D-4C77-A2C0-A30A-4D6D21D243FF}"/>
              </a:ext>
            </a:extLst>
          </p:cNvPr>
          <p:cNvSpPr>
            <a:spLocks noGrp="1"/>
          </p:cNvSpPr>
          <p:nvPr>
            <p:ph idx="1"/>
          </p:nvPr>
        </p:nvSpPr>
        <p:spPr>
          <a:xfrm>
            <a:off x="362386" y="1844824"/>
            <a:ext cx="6419414" cy="4824536"/>
          </a:xfrm>
        </p:spPr>
        <p:txBody>
          <a:bodyPr>
            <a:normAutofit lnSpcReduction="10000"/>
          </a:bodyPr>
          <a:lstStyle/>
          <a:p>
            <a:r>
              <a:rPr lang="en-GB" sz="1400" dirty="0"/>
              <a:t>This is a foundational spatial model in geographic profiling and investigative psychology developed by Canter and Larkin in 1993. </a:t>
            </a:r>
          </a:p>
          <a:p>
            <a:r>
              <a:rPr lang="en-GB" sz="1400" dirty="0"/>
              <a:t>The theory is based on </a:t>
            </a:r>
            <a:r>
              <a:rPr lang="en-GB" sz="1400" dirty="0" err="1"/>
              <a:t>domocentricity</a:t>
            </a:r>
            <a:r>
              <a:rPr lang="en-GB" sz="1400" dirty="0"/>
              <a:t>, the idea that a criminal's spatial behaviour and mental map of opportunities are anchored around their home or base. They proposed that the geographical area in which an offender commits a series of crimes can be mathematically represented as a circle, which usually encompasses the offender’s residence.</a:t>
            </a:r>
          </a:p>
          <a:p>
            <a:r>
              <a:rPr lang="en-GB" sz="1400" b="1" dirty="0"/>
              <a:t>How the "Circle" is Constructed</a:t>
            </a:r>
          </a:p>
          <a:p>
            <a:r>
              <a:rPr lang="en-GB" sz="1400" dirty="0"/>
              <a:t>To apply the model to a series of linked crimes, analysts follow a simple geometric procedure:</a:t>
            </a:r>
          </a:p>
          <a:p>
            <a:pPr lvl="0"/>
            <a:r>
              <a:rPr lang="en-GB" sz="1400" b="1" dirty="0"/>
              <a:t>Identify the Outliers:</a:t>
            </a:r>
            <a:r>
              <a:rPr lang="en-GB" sz="1400" dirty="0"/>
              <a:t> Find the two linked crime scenes that are the furthest apart from each other.</a:t>
            </a:r>
          </a:p>
          <a:p>
            <a:pPr lvl="0"/>
            <a:r>
              <a:rPr lang="en-GB" sz="1400" b="1" dirty="0"/>
              <a:t>Draw the Diameter:</a:t>
            </a:r>
            <a:r>
              <a:rPr lang="en-GB" sz="1400" dirty="0"/>
              <a:t> Use the straight-line distance between these two furthest crimes as the </a:t>
            </a:r>
            <a:r>
              <a:rPr lang="en-GB" sz="1400" b="1" dirty="0"/>
              <a:t>diameter</a:t>
            </a:r>
            <a:r>
              <a:rPr lang="en-GB" sz="1400" dirty="0"/>
              <a:t> of the circle.</a:t>
            </a:r>
          </a:p>
          <a:p>
            <a:pPr lvl="0"/>
            <a:r>
              <a:rPr lang="en-GB" sz="1400" b="1" dirty="0"/>
              <a:t>Generate the Range:</a:t>
            </a:r>
            <a:r>
              <a:rPr lang="en-GB" sz="1400" dirty="0"/>
              <a:t> Draw the smallest possible circle that encompasses all the known offence locations using that diameter. This boundary is defined as the offender’s </a:t>
            </a:r>
            <a:r>
              <a:rPr lang="en-GB" sz="1400" b="1" dirty="0"/>
              <a:t>criminal range</a:t>
            </a:r>
            <a:r>
              <a:rPr lang="en-GB" sz="1400" dirty="0"/>
              <a:t>. </a:t>
            </a:r>
          </a:p>
          <a:p>
            <a:r>
              <a:rPr lang="en-GB" sz="1400" dirty="0"/>
              <a:t>The primary goal of the Circle Theory is to classify the spatial style of the offender, which heavily dictates where police should look for them.</a:t>
            </a:r>
          </a:p>
          <a:p>
            <a:endParaRPr lang="en-GB" sz="1100"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77449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normAutofit/>
          </a:bodyPr>
          <a:lstStyle/>
          <a:p>
            <a:pPr algn="ctr"/>
            <a:r>
              <a:rPr lang="en-GB" dirty="0"/>
              <a:t>Spatial styles: Marauders and commuters.</a:t>
            </a:r>
          </a:p>
        </p:txBody>
      </p:sp>
      <p:graphicFrame>
        <p:nvGraphicFramePr>
          <p:cNvPr id="5" name="Content Placeholder 2">
            <a:extLst>
              <a:ext uri="{FF2B5EF4-FFF2-40B4-BE49-F238E27FC236}">
                <a16:creationId xmlns:a16="http://schemas.microsoft.com/office/drawing/2014/main" id="{E9C71127-83B2-BC58-7413-045CA65FC278}"/>
              </a:ext>
            </a:extLst>
          </p:cNvPr>
          <p:cNvGraphicFramePr>
            <a:graphicFrameLocks noGrp="1"/>
          </p:cNvGraphicFramePr>
          <p:nvPr>
            <p:ph idx="1"/>
            <p:extLst>
              <p:ext uri="{D42A27DB-BD31-4B8C-83A1-F6EECF244321}">
                <p14:modId xmlns:p14="http://schemas.microsoft.com/office/powerpoint/2010/main" val="679291936"/>
              </p:ext>
            </p:extLst>
          </p:nvPr>
        </p:nvGraphicFramePr>
        <p:xfrm>
          <a:off x="473732" y="1700808"/>
          <a:ext cx="8196535"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27348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ouble-track railway - Wikipedia">
            <a:extLst>
              <a:ext uri="{FF2B5EF4-FFF2-40B4-BE49-F238E27FC236}">
                <a16:creationId xmlns:a16="http://schemas.microsoft.com/office/drawing/2014/main" id="{0FAD45B0-ACFA-365B-B929-367CFAA0C9C0}"/>
              </a:ext>
            </a:extLst>
          </p:cNvPr>
          <p:cNvPicPr>
            <a:picLocks noChangeAspect="1"/>
          </p:cNvPicPr>
          <p:nvPr/>
        </p:nvPicPr>
        <p:blipFill>
          <a:blip r:embed="rId2"/>
          <a:srcRect r="6907" b="7216"/>
          <a:stretch>
            <a:fillRect/>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8"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AD7D325-CD9E-C12E-1C5B-E8A30A9A944E}"/>
              </a:ext>
            </a:extLst>
          </p:cNvPr>
          <p:cNvSpPr>
            <a:spLocks noGrp="1"/>
          </p:cNvSpPr>
          <p:nvPr>
            <p:ph type="title"/>
          </p:nvPr>
        </p:nvSpPr>
        <p:spPr>
          <a:xfrm>
            <a:off x="768096" y="585216"/>
            <a:ext cx="4550112" cy="914400"/>
          </a:xfrm>
        </p:spPr>
        <p:txBody>
          <a:bodyPr>
            <a:normAutofit fontScale="90000"/>
          </a:bodyPr>
          <a:lstStyle/>
          <a:p>
            <a:r>
              <a:rPr lang="en-GB" sz="3700" dirty="0">
                <a:solidFill>
                  <a:srgbClr val="000000"/>
                </a:solidFill>
              </a:rPr>
              <a:t>The railway rapist (first use of geographical profiling)</a:t>
            </a:r>
          </a:p>
        </p:txBody>
      </p:sp>
      <p:cxnSp>
        <p:nvCxnSpPr>
          <p:cNvPr id="11" name="Straight Connector 10">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D5C35F-E585-D2C7-5AEE-D93A70B6FF63}"/>
              </a:ext>
            </a:extLst>
          </p:cNvPr>
          <p:cNvSpPr>
            <a:spLocks noGrp="1"/>
          </p:cNvSpPr>
          <p:nvPr>
            <p:ph idx="1"/>
          </p:nvPr>
        </p:nvSpPr>
        <p:spPr>
          <a:xfrm>
            <a:off x="571500" y="1499616"/>
            <a:ext cx="4746708" cy="5169744"/>
          </a:xfrm>
        </p:spPr>
        <p:txBody>
          <a:bodyPr>
            <a:normAutofit/>
          </a:bodyPr>
          <a:lstStyle/>
          <a:p>
            <a:r>
              <a:rPr lang="en-GB" sz="1600" dirty="0">
                <a:solidFill>
                  <a:srgbClr val="000000"/>
                </a:solidFill>
              </a:rPr>
              <a:t>Between 1982 and 1986, a series of 24 brutal sexual assaults and 3 murders took place across North London. The attacker targeted women near railway stations, pulling them into nearby alleyways or secluded areas.</a:t>
            </a:r>
          </a:p>
          <a:p>
            <a:r>
              <a:rPr lang="en-GB" sz="1600" dirty="0">
                <a:solidFill>
                  <a:srgbClr val="000000"/>
                </a:solidFill>
              </a:rPr>
              <a:t>The Metropolitan Police had a list of </a:t>
            </a:r>
            <a:r>
              <a:rPr lang="en-GB" sz="1600" b="1" dirty="0">
                <a:solidFill>
                  <a:srgbClr val="000000"/>
                </a:solidFill>
              </a:rPr>
              <a:t>over 2,000 potential suspects</a:t>
            </a:r>
            <a:r>
              <a:rPr lang="en-GB" sz="1600" dirty="0">
                <a:solidFill>
                  <a:srgbClr val="000000"/>
                </a:solidFill>
              </a:rPr>
              <a:t> but needed to narrow it down. Then, they approached David Canter.</a:t>
            </a:r>
          </a:p>
          <a:p>
            <a:br>
              <a:rPr lang="en-GB" sz="1600" dirty="0">
                <a:solidFill>
                  <a:srgbClr val="000000"/>
                </a:solidFill>
              </a:rPr>
            </a:br>
            <a:r>
              <a:rPr lang="en-GB" sz="1600" dirty="0">
                <a:solidFill>
                  <a:srgbClr val="000000"/>
                </a:solidFill>
              </a:rPr>
              <a:t>Canter delivered a highly specific profile to the police. While it included behavioural traits (e.g., that the offender had a history of domestic violence and likely worked a job with a connection to the railway), the geographical deduction was the most precise element.</a:t>
            </a:r>
          </a:p>
          <a:p>
            <a:r>
              <a:rPr lang="en-GB" sz="1600" dirty="0">
                <a:solidFill>
                  <a:srgbClr val="000000"/>
                </a:solidFill>
              </a:rPr>
              <a:t>By filtering the list of 2,000 suspects using Canter's geographic circle and occupational profile, the police were able to narrow the search down to just </a:t>
            </a:r>
            <a:r>
              <a:rPr lang="en-GB" sz="1600" b="1" dirty="0">
                <a:solidFill>
                  <a:srgbClr val="000000"/>
                </a:solidFill>
              </a:rPr>
              <a:t>two men</a:t>
            </a:r>
            <a:r>
              <a:rPr lang="en-GB" sz="1600" dirty="0">
                <a:solidFill>
                  <a:srgbClr val="000000"/>
                </a:solidFill>
              </a:rPr>
              <a:t>. John Duffy was suspect number 1,505 on the original list. Following physical surveillance and blood testing, Duffy was arrested and convicted in 1988.</a:t>
            </a:r>
          </a:p>
        </p:txBody>
      </p:sp>
      <p:sp>
        <p:nvSpPr>
          <p:cNvPr id="6" name="TextBox 5">
            <a:extLst>
              <a:ext uri="{FF2B5EF4-FFF2-40B4-BE49-F238E27FC236}">
                <a16:creationId xmlns:a16="http://schemas.microsoft.com/office/drawing/2014/main" id="{159B9BD6-2B7E-28E7-1732-FFE4F999ED50}"/>
              </a:ext>
            </a:extLst>
          </p:cNvPr>
          <p:cNvSpPr txBox="1"/>
          <p:nvPr/>
        </p:nvSpPr>
        <p:spPr>
          <a:xfrm>
            <a:off x="6292673" y="1628800"/>
            <a:ext cx="2279827" cy="1200329"/>
          </a:xfrm>
          <a:prstGeom prst="rect">
            <a:avLst/>
          </a:prstGeom>
          <a:noFill/>
        </p:spPr>
        <p:txBody>
          <a:bodyPr wrap="square">
            <a:spAutoFit/>
          </a:bodyPr>
          <a:lstStyle/>
          <a:p>
            <a:r>
              <a:rPr lang="en-GB" dirty="0">
                <a:hlinkClick r:id="rId3"/>
              </a:rPr>
              <a:t>John Duffy &amp; David Mulcahy | </a:t>
            </a:r>
          </a:p>
          <a:p>
            <a:r>
              <a:rPr lang="en-GB" dirty="0">
                <a:hlinkClick r:id="rId3"/>
              </a:rPr>
              <a:t>Crime Up Close | Born To Kill? </a:t>
            </a:r>
            <a:endParaRPr lang="en-GB" dirty="0"/>
          </a:p>
        </p:txBody>
      </p:sp>
      <p:sp>
        <p:nvSpPr>
          <p:cNvPr id="7" name="TextBox 6">
            <a:extLst>
              <a:ext uri="{FF2B5EF4-FFF2-40B4-BE49-F238E27FC236}">
                <a16:creationId xmlns:a16="http://schemas.microsoft.com/office/drawing/2014/main" id="{DF6661A0-A129-357D-0B68-0B2190EE1BC5}"/>
              </a:ext>
            </a:extLst>
          </p:cNvPr>
          <p:cNvSpPr txBox="1"/>
          <p:nvPr/>
        </p:nvSpPr>
        <p:spPr>
          <a:xfrm>
            <a:off x="6012160" y="1268760"/>
            <a:ext cx="2560340" cy="1477328"/>
          </a:xfrm>
          <a:prstGeom prst="rect">
            <a:avLst/>
          </a:prstGeom>
          <a:solidFill>
            <a:schemeClr val="accent5"/>
          </a:solidFill>
          <a:ln>
            <a:solidFill>
              <a:schemeClr val="bg1"/>
            </a:solidFill>
          </a:ln>
        </p:spPr>
        <p:txBody>
          <a:bodyPr wrap="square" rtlCol="0">
            <a:spAutoFit/>
          </a:bodyPr>
          <a:lstStyle/>
          <a:p>
            <a:r>
              <a:rPr lang="en-GB" dirty="0">
                <a:solidFill>
                  <a:schemeClr val="bg1"/>
                </a:solidFill>
                <a:hlinkClick r:id="rId3">
                  <a:extLst>
                    <a:ext uri="{A12FA001-AC4F-418D-AE19-62706E023703}">
                      <ahyp:hlinkClr xmlns:ahyp="http://schemas.microsoft.com/office/drawing/2018/hyperlinkcolor" val="tx"/>
                    </a:ext>
                  </a:extLst>
                </a:hlinkClick>
              </a:rPr>
              <a:t>(9796) Best Friends Killing &amp; Raping: John Duffy &amp; David Mulcahy | Crime Up Close | Born To Kill? - YouTube</a:t>
            </a:r>
            <a:endParaRPr lang="en-GB" dirty="0">
              <a:solidFill>
                <a:schemeClr val="bg1"/>
              </a:solidFill>
            </a:endParaRPr>
          </a:p>
        </p:txBody>
      </p:sp>
    </p:spTree>
    <p:extLst>
      <p:ext uri="{BB962C8B-B14F-4D97-AF65-F5344CB8AC3E}">
        <p14:creationId xmlns:p14="http://schemas.microsoft.com/office/powerpoint/2010/main" val="13849471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normAutofit/>
          </a:bodyPr>
          <a:lstStyle/>
          <a:p>
            <a:r>
              <a:rPr lang="en-GB"/>
              <a:t>Timing of offences </a:t>
            </a:r>
          </a:p>
        </p:txBody>
      </p:sp>
      <p:graphicFrame>
        <p:nvGraphicFramePr>
          <p:cNvPr id="7" name="Content Placeholder 2">
            <a:extLst>
              <a:ext uri="{FF2B5EF4-FFF2-40B4-BE49-F238E27FC236}">
                <a16:creationId xmlns:a16="http://schemas.microsoft.com/office/drawing/2014/main" id="{9465CFD7-37D3-B13F-AFD8-E9CFE1628954}"/>
              </a:ext>
            </a:extLst>
          </p:cNvPr>
          <p:cNvGraphicFramePr>
            <a:graphicFrameLocks noGrp="1"/>
          </p:cNvGraphicFramePr>
          <p:nvPr>
            <p:ph idx="1"/>
            <p:extLst>
              <p:ext uri="{D42A27DB-BD31-4B8C-83A1-F6EECF244321}">
                <p14:modId xmlns:p14="http://schemas.microsoft.com/office/powerpoint/2010/main" val="2113407922"/>
              </p:ext>
            </p:extLst>
          </p:nvPr>
        </p:nvGraphicFramePr>
        <p:xfrm>
          <a:off x="579918" y="1700808"/>
          <a:ext cx="7836495"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normAutofit/>
          </a:bodyPr>
          <a:lstStyle/>
          <a:p>
            <a:pPr algn="ctr"/>
            <a:r>
              <a:rPr lang="en-GB" dirty="0"/>
              <a:t>Geographical profiling: general issues</a:t>
            </a:r>
          </a:p>
        </p:txBody>
      </p:sp>
      <p:graphicFrame>
        <p:nvGraphicFramePr>
          <p:cNvPr id="5" name="Content Placeholder 2">
            <a:extLst>
              <a:ext uri="{FF2B5EF4-FFF2-40B4-BE49-F238E27FC236}">
                <a16:creationId xmlns:a16="http://schemas.microsoft.com/office/drawing/2014/main" id="{75934EAC-92F8-763C-3B7D-F21B843D7CD7}"/>
              </a:ext>
            </a:extLst>
          </p:cNvPr>
          <p:cNvGraphicFramePr>
            <a:graphicFrameLocks noGrp="1"/>
          </p:cNvGraphicFramePr>
          <p:nvPr>
            <p:ph idx="1"/>
            <p:extLst>
              <p:ext uri="{D42A27DB-BD31-4B8C-83A1-F6EECF244321}">
                <p14:modId xmlns:p14="http://schemas.microsoft.com/office/powerpoint/2010/main" val="989107452"/>
              </p:ext>
            </p:extLst>
          </p:nvPr>
        </p:nvGraphicFramePr>
        <p:xfrm>
          <a:off x="323529" y="1844824"/>
          <a:ext cx="835292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sz="3700">
                <a:solidFill>
                  <a:srgbClr val="FFFFFF"/>
                </a:solidFill>
              </a:rPr>
              <a:t>Evaluating geographical profiling</a:t>
            </a:r>
          </a:p>
        </p:txBody>
      </p:sp>
      <p:graphicFrame>
        <p:nvGraphicFramePr>
          <p:cNvPr id="5" name="Content Placeholder 2">
            <a:extLst>
              <a:ext uri="{FF2B5EF4-FFF2-40B4-BE49-F238E27FC236}">
                <a16:creationId xmlns:a16="http://schemas.microsoft.com/office/drawing/2014/main" id="{ED954925-C824-E25F-1F42-0B61B1CA2648}"/>
              </a:ext>
            </a:extLst>
          </p:cNvPr>
          <p:cNvGraphicFramePr>
            <a:graphicFrameLocks noGrp="1"/>
          </p:cNvGraphicFramePr>
          <p:nvPr>
            <p:ph idx="1"/>
            <p:extLst>
              <p:ext uri="{D42A27DB-BD31-4B8C-83A1-F6EECF244321}">
                <p14:modId xmlns:p14="http://schemas.microsoft.com/office/powerpoint/2010/main" val="2812092316"/>
              </p:ext>
            </p:extLst>
          </p:nvPr>
        </p:nvGraphicFramePr>
        <p:xfrm>
          <a:off x="3851920" y="404664"/>
          <a:ext cx="5040560" cy="604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sz="3600" dirty="0">
                <a:solidFill>
                  <a:srgbClr val="FFFFFF"/>
                </a:solidFill>
              </a:rPr>
              <a:t>Summary of </a:t>
            </a:r>
            <a:br>
              <a:rPr lang="en-GB" sz="3600" dirty="0">
                <a:solidFill>
                  <a:srgbClr val="FFFFFF"/>
                </a:solidFill>
              </a:rPr>
            </a:br>
            <a:r>
              <a:rPr lang="en-GB" sz="3600" dirty="0">
                <a:solidFill>
                  <a:srgbClr val="FFFFFF"/>
                </a:solidFill>
              </a:rPr>
              <a:t>geographical/investigative profiling</a:t>
            </a:r>
          </a:p>
        </p:txBody>
      </p:sp>
      <p:graphicFrame>
        <p:nvGraphicFramePr>
          <p:cNvPr id="5" name="Content Placeholder 2">
            <a:extLst>
              <a:ext uri="{FF2B5EF4-FFF2-40B4-BE49-F238E27FC236}">
                <a16:creationId xmlns:a16="http://schemas.microsoft.com/office/drawing/2014/main" id="{14DE7987-187A-29DA-2EB6-D163B3DDBBFD}"/>
              </a:ext>
            </a:extLst>
          </p:cNvPr>
          <p:cNvGraphicFramePr>
            <a:graphicFrameLocks noGrp="1"/>
          </p:cNvGraphicFramePr>
          <p:nvPr>
            <p:ph idx="1"/>
            <p:extLst>
              <p:ext uri="{D42A27DB-BD31-4B8C-83A1-F6EECF244321}">
                <p14:modId xmlns:p14="http://schemas.microsoft.com/office/powerpoint/2010/main" val="3282995480"/>
              </p:ext>
            </p:extLst>
          </p:nvPr>
        </p:nvGraphicFramePr>
        <p:xfrm>
          <a:off x="3968750" y="643467"/>
          <a:ext cx="4692649" cy="5665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33319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sz="3700">
                <a:solidFill>
                  <a:srgbClr val="FFFFFF"/>
                </a:solidFill>
              </a:rPr>
              <a:t>Some last points regarding geographical and investigative profiling…</a:t>
            </a:r>
          </a:p>
        </p:txBody>
      </p:sp>
      <p:graphicFrame>
        <p:nvGraphicFramePr>
          <p:cNvPr id="5" name="Content Placeholder 2">
            <a:extLst>
              <a:ext uri="{FF2B5EF4-FFF2-40B4-BE49-F238E27FC236}">
                <a16:creationId xmlns:a16="http://schemas.microsoft.com/office/drawing/2014/main" id="{5CE24D16-42E7-F593-3D19-1D05D87F034A}"/>
              </a:ext>
            </a:extLst>
          </p:cNvPr>
          <p:cNvGraphicFramePr>
            <a:graphicFrameLocks noGrp="1"/>
          </p:cNvGraphicFramePr>
          <p:nvPr>
            <p:ph idx="1"/>
            <p:extLst>
              <p:ext uri="{D42A27DB-BD31-4B8C-83A1-F6EECF244321}">
                <p14:modId xmlns:p14="http://schemas.microsoft.com/office/powerpoint/2010/main" val="2936143402"/>
              </p:ext>
            </p:extLst>
          </p:nvPr>
        </p:nvGraphicFramePr>
        <p:xfrm>
          <a:off x="3923928" y="548680"/>
          <a:ext cx="4737471" cy="5976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61485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sz="4100" dirty="0">
                <a:solidFill>
                  <a:srgbClr val="FFFFFF"/>
                </a:solidFill>
              </a:rPr>
              <a:t>typological offender profiling </a:t>
            </a:r>
            <a:br>
              <a:rPr lang="en-GB" sz="4100" dirty="0">
                <a:solidFill>
                  <a:srgbClr val="FFFFFF"/>
                </a:solidFill>
              </a:rPr>
            </a:br>
            <a:r>
              <a:rPr lang="en-GB" sz="4100" dirty="0">
                <a:solidFill>
                  <a:srgbClr val="FFFFFF"/>
                </a:solidFill>
              </a:rPr>
              <a:t>(US top-down approach)</a:t>
            </a:r>
          </a:p>
        </p:txBody>
      </p:sp>
      <p:graphicFrame>
        <p:nvGraphicFramePr>
          <p:cNvPr id="5" name="Content Placeholder 2">
            <a:extLst>
              <a:ext uri="{FF2B5EF4-FFF2-40B4-BE49-F238E27FC236}">
                <a16:creationId xmlns:a16="http://schemas.microsoft.com/office/drawing/2014/main" id="{75B3EBB5-8A7B-CBCE-A12C-631A3F88B3DC}"/>
              </a:ext>
            </a:extLst>
          </p:cNvPr>
          <p:cNvGraphicFramePr>
            <a:graphicFrameLocks noGrp="1"/>
          </p:cNvGraphicFramePr>
          <p:nvPr>
            <p:ph idx="1"/>
            <p:extLst>
              <p:ext uri="{D42A27DB-BD31-4B8C-83A1-F6EECF244321}">
                <p14:modId xmlns:p14="http://schemas.microsoft.com/office/powerpoint/2010/main" val="1472743364"/>
              </p:ext>
            </p:extLst>
          </p:nvPr>
        </p:nvGraphicFramePr>
        <p:xfrm>
          <a:off x="3851920" y="476672"/>
          <a:ext cx="4896544" cy="604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Differences continued...</a:t>
            </a:r>
          </a:p>
        </p:txBody>
      </p:sp>
      <p:graphicFrame>
        <p:nvGraphicFramePr>
          <p:cNvPr id="5" name="Content Placeholder 2">
            <a:extLst>
              <a:ext uri="{FF2B5EF4-FFF2-40B4-BE49-F238E27FC236}">
                <a16:creationId xmlns:a16="http://schemas.microsoft.com/office/drawing/2014/main" id="{52052A88-8DF2-129E-DACF-A426636A7018}"/>
              </a:ext>
            </a:extLst>
          </p:cNvPr>
          <p:cNvGraphicFramePr>
            <a:graphicFrameLocks noGrp="1"/>
          </p:cNvGraphicFramePr>
          <p:nvPr>
            <p:ph idx="1"/>
            <p:extLst>
              <p:ext uri="{D42A27DB-BD31-4B8C-83A1-F6EECF244321}">
                <p14:modId xmlns:p14="http://schemas.microsoft.com/office/powerpoint/2010/main" val="192635000"/>
              </p:ext>
            </p:extLst>
          </p:nvPr>
        </p:nvGraphicFramePr>
        <p:xfrm>
          <a:off x="3851920" y="476672"/>
          <a:ext cx="4809479" cy="5976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Four processes to the FBI approach</a:t>
            </a:r>
          </a:p>
        </p:txBody>
      </p:sp>
      <p:graphicFrame>
        <p:nvGraphicFramePr>
          <p:cNvPr id="5" name="Content Placeholder 2">
            <a:extLst>
              <a:ext uri="{FF2B5EF4-FFF2-40B4-BE49-F238E27FC236}">
                <a16:creationId xmlns:a16="http://schemas.microsoft.com/office/drawing/2014/main" id="{84E1BDF1-3166-F84A-75B6-A0DEFD14824A}"/>
              </a:ext>
            </a:extLst>
          </p:cNvPr>
          <p:cNvGraphicFramePr>
            <a:graphicFrameLocks noGrp="1"/>
          </p:cNvGraphicFramePr>
          <p:nvPr>
            <p:ph idx="1"/>
            <p:extLst>
              <p:ext uri="{D42A27DB-BD31-4B8C-83A1-F6EECF244321}">
                <p14:modId xmlns:p14="http://schemas.microsoft.com/office/powerpoint/2010/main" val="4167565964"/>
              </p:ext>
            </p:extLst>
          </p:nvPr>
        </p:nvGraphicFramePr>
        <p:xfrm>
          <a:off x="3851920" y="332656"/>
          <a:ext cx="4896544" cy="6192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591" y="804333"/>
            <a:ext cx="2543925" cy="5249334"/>
          </a:xfrm>
        </p:spPr>
        <p:txBody>
          <a:bodyPr>
            <a:normAutofit/>
          </a:bodyPr>
          <a:lstStyle/>
          <a:p>
            <a:pPr algn="r"/>
            <a:r>
              <a:rPr lang="en-GB" sz="3700"/>
              <a:t>Type of offender: organised or disorganised?</a:t>
            </a:r>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081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07904" y="332656"/>
            <a:ext cx="5040559" cy="6264696"/>
          </a:xfrm>
        </p:spPr>
        <p:txBody>
          <a:bodyPr anchor="ctr">
            <a:normAutofit/>
          </a:bodyPr>
          <a:lstStyle/>
          <a:p>
            <a:pPr>
              <a:buFont typeface="Wingdings" panose="05000000000000000000" pitchFamily="2" charset="2"/>
              <a:buChar char="v"/>
            </a:pPr>
            <a:r>
              <a:rPr lang="en-GB" dirty="0"/>
              <a:t>The determination that a crime scene is organised or disorganised is </a:t>
            </a:r>
            <a:r>
              <a:rPr lang="en-GB" dirty="0">
                <a:solidFill>
                  <a:schemeClr val="accent1">
                    <a:lumMod val="50000"/>
                  </a:schemeClr>
                </a:solidFill>
              </a:rPr>
              <a:t>based on evidence of planning </a:t>
            </a:r>
            <a:r>
              <a:rPr lang="en-GB" dirty="0"/>
              <a:t>on the offender’s part. </a:t>
            </a:r>
          </a:p>
          <a:p>
            <a:pPr>
              <a:buFont typeface="Wingdings" panose="05000000000000000000" pitchFamily="2" charset="2"/>
              <a:buChar char="v"/>
            </a:pPr>
            <a:r>
              <a:rPr lang="en-GB" dirty="0"/>
              <a:t>A disorganised crime scene suggests unplanned, chaotic behaviour, whereas an organised one suggests control and forethought. </a:t>
            </a:r>
          </a:p>
          <a:p>
            <a:pPr>
              <a:buFont typeface="Wingdings" panose="05000000000000000000" pitchFamily="2" charset="2"/>
              <a:buChar char="v"/>
            </a:pPr>
            <a:r>
              <a:rPr lang="en-GB" dirty="0"/>
              <a:t>The profile eventually constructed will often </a:t>
            </a:r>
            <a:r>
              <a:rPr lang="en-GB" dirty="0">
                <a:solidFill>
                  <a:schemeClr val="accent1">
                    <a:lumMod val="50000"/>
                  </a:schemeClr>
                </a:solidFill>
              </a:rPr>
              <a:t>go beyond the typical characteristics of organised/disorganised offenders</a:t>
            </a:r>
            <a:r>
              <a:rPr lang="en-GB" dirty="0"/>
              <a:t> and include information extrapolated from the crime scene about the offender’s physical characteristics, employment/skill set, sexual history, age and ethnic group (which are usually similar to the victim’s).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60648"/>
            <a:ext cx="8229600" cy="1440160"/>
          </a:xfrm>
        </p:spPr>
        <p:txBody>
          <a:bodyPr>
            <a:noAutofit/>
          </a:bodyPr>
          <a:lstStyle/>
          <a:p>
            <a:br>
              <a:rPr lang="en-GB" sz="4000" dirty="0"/>
            </a:br>
            <a:br>
              <a:rPr lang="en-GB" sz="4000" dirty="0"/>
            </a:br>
            <a:r>
              <a:rPr lang="en-GB" sz="4000" dirty="0">
                <a:solidFill>
                  <a:schemeClr val="accent6">
                    <a:lumMod val="50000"/>
                  </a:schemeClr>
                </a:solidFill>
              </a:rPr>
              <a:t>Crime scene:</a:t>
            </a:r>
            <a:br>
              <a:rPr lang="en-GB" sz="4000" dirty="0">
                <a:solidFill>
                  <a:schemeClr val="accent6">
                    <a:lumMod val="50000"/>
                  </a:schemeClr>
                </a:solidFill>
              </a:rPr>
            </a:br>
            <a:r>
              <a:rPr lang="en-GB" sz="4000" dirty="0">
                <a:solidFill>
                  <a:schemeClr val="accent6">
                    <a:lumMod val="50000"/>
                  </a:schemeClr>
                </a:solidFill>
              </a:rPr>
              <a:t>American Approach (Hazelwood, 1987)</a:t>
            </a:r>
          </a:p>
        </p:txBody>
      </p:sp>
      <p:sp>
        <p:nvSpPr>
          <p:cNvPr id="8" name="Text Placeholder 7"/>
          <p:cNvSpPr>
            <a:spLocks noGrp="1"/>
          </p:cNvSpPr>
          <p:nvPr>
            <p:ph type="body" idx="1"/>
          </p:nvPr>
        </p:nvSpPr>
        <p:spPr>
          <a:solidFill>
            <a:schemeClr val="tx2">
              <a:lumMod val="40000"/>
              <a:lumOff val="60000"/>
            </a:schemeClr>
          </a:solidFill>
          <a:ln>
            <a:solidFill>
              <a:schemeClr val="accent1"/>
            </a:solidFill>
          </a:ln>
        </p:spPr>
        <p:txBody>
          <a:bodyPr/>
          <a:lstStyle/>
          <a:p>
            <a:pPr algn="ctr"/>
            <a:r>
              <a:rPr lang="en-GB" dirty="0">
                <a:solidFill>
                  <a:schemeClr val="accent6">
                    <a:lumMod val="50000"/>
                  </a:schemeClr>
                </a:solidFill>
              </a:rPr>
              <a:t>organised</a:t>
            </a:r>
          </a:p>
        </p:txBody>
      </p:sp>
      <p:sp>
        <p:nvSpPr>
          <p:cNvPr id="9" name="Content Placeholder 8"/>
          <p:cNvSpPr>
            <a:spLocks noGrp="1"/>
          </p:cNvSpPr>
          <p:nvPr>
            <p:ph sz="half" idx="2"/>
          </p:nvPr>
        </p:nvSpPr>
        <p:spPr>
          <a:xfrm>
            <a:off x="699516" y="3068960"/>
            <a:ext cx="3703320" cy="3378200"/>
          </a:xfrm>
          <a:solidFill>
            <a:schemeClr val="tx2">
              <a:lumMod val="20000"/>
              <a:lumOff val="80000"/>
            </a:schemeClr>
          </a:solidFill>
          <a:ln>
            <a:solidFill>
              <a:schemeClr val="accent1"/>
            </a:solidFill>
          </a:ln>
        </p:spPr>
        <p:txBody>
          <a:bodyPr>
            <a:noAutofit/>
          </a:bodyPr>
          <a:lstStyle/>
          <a:p>
            <a:pPr>
              <a:buFont typeface="Wingdings" panose="05000000000000000000" pitchFamily="2" charset="2"/>
              <a:buChar char="§"/>
            </a:pPr>
            <a:r>
              <a:rPr lang="en-GB" sz="1800" dirty="0">
                <a:solidFill>
                  <a:schemeClr val="accent6">
                    <a:lumMod val="50000"/>
                  </a:schemeClr>
                </a:solidFill>
              </a:rPr>
              <a:t>Weapon brought to scene, Evidence removed, Control of victim</a:t>
            </a:r>
          </a:p>
          <a:p>
            <a:pPr>
              <a:buFont typeface="Wingdings" panose="05000000000000000000" pitchFamily="2" charset="2"/>
              <a:buChar char="§"/>
            </a:pPr>
            <a:r>
              <a:rPr lang="en-GB" sz="1800" dirty="0">
                <a:solidFill>
                  <a:schemeClr val="accent6">
                    <a:lumMod val="50000"/>
                  </a:schemeClr>
                </a:solidFill>
              </a:rPr>
              <a:t>Victim is often a stranger</a:t>
            </a:r>
          </a:p>
          <a:p>
            <a:pPr>
              <a:buFont typeface="Wingdings" panose="05000000000000000000" pitchFamily="2" charset="2"/>
              <a:buChar char="§"/>
            </a:pPr>
            <a:r>
              <a:rPr lang="en-GB" sz="1800" dirty="0">
                <a:solidFill>
                  <a:schemeClr val="accent6">
                    <a:lumMod val="50000"/>
                  </a:schemeClr>
                </a:solidFill>
              </a:rPr>
              <a:t>Unknown to victim, Socially &amp; sexually competent, Normal to high intelligence, Angry/depressed</a:t>
            </a:r>
          </a:p>
          <a:p>
            <a:pPr>
              <a:buFont typeface="Wingdings" panose="05000000000000000000" pitchFamily="2" charset="2"/>
              <a:buChar char="§"/>
            </a:pPr>
            <a:r>
              <a:rPr lang="en-GB" sz="1800" dirty="0">
                <a:solidFill>
                  <a:schemeClr val="accent6">
                    <a:lumMod val="50000"/>
                  </a:schemeClr>
                </a:solidFill>
              </a:rPr>
              <a:t>Follows media coverage of the attack</a:t>
            </a:r>
          </a:p>
          <a:p>
            <a:pPr>
              <a:buFont typeface="Wingdings" panose="05000000000000000000" pitchFamily="2" charset="2"/>
              <a:buChar char="§"/>
            </a:pPr>
            <a:r>
              <a:rPr lang="en-GB" sz="1800" dirty="0">
                <a:solidFill>
                  <a:schemeClr val="accent6">
                    <a:lumMod val="50000"/>
                  </a:schemeClr>
                </a:solidFill>
              </a:rPr>
              <a:t>Usually living with a partn</a:t>
            </a:r>
            <a:r>
              <a:rPr lang="en-GB" sz="1800" dirty="0"/>
              <a:t>er</a:t>
            </a:r>
          </a:p>
        </p:txBody>
      </p:sp>
      <p:sp>
        <p:nvSpPr>
          <p:cNvPr id="10" name="Text Placeholder 9"/>
          <p:cNvSpPr>
            <a:spLocks noGrp="1"/>
          </p:cNvSpPr>
          <p:nvPr>
            <p:ph type="body" sz="quarter" idx="3"/>
          </p:nvPr>
        </p:nvSpPr>
        <p:spPr>
          <a:xfrm>
            <a:off x="4712588" y="2179636"/>
            <a:ext cx="3566160" cy="822960"/>
          </a:xfrm>
          <a:solidFill>
            <a:schemeClr val="accent6">
              <a:lumMod val="20000"/>
              <a:lumOff val="80000"/>
            </a:schemeClr>
          </a:solidFill>
          <a:ln>
            <a:solidFill>
              <a:schemeClr val="accent1"/>
            </a:solidFill>
          </a:ln>
        </p:spPr>
        <p:txBody>
          <a:bodyPr/>
          <a:lstStyle/>
          <a:p>
            <a:pPr algn="ctr"/>
            <a:r>
              <a:rPr lang="en-GB" dirty="0">
                <a:solidFill>
                  <a:schemeClr val="accent6">
                    <a:lumMod val="50000"/>
                  </a:schemeClr>
                </a:solidFill>
              </a:rPr>
              <a:t>disorganised</a:t>
            </a:r>
          </a:p>
        </p:txBody>
      </p:sp>
      <p:sp>
        <p:nvSpPr>
          <p:cNvPr id="11" name="Content Placeholder 10"/>
          <p:cNvSpPr>
            <a:spLocks noGrp="1"/>
          </p:cNvSpPr>
          <p:nvPr>
            <p:ph sz="quarter" idx="4"/>
          </p:nvPr>
        </p:nvSpPr>
        <p:spPr>
          <a:xfrm>
            <a:off x="4644008" y="3051056"/>
            <a:ext cx="3703320" cy="3378200"/>
          </a:xfrm>
          <a:solidFill>
            <a:schemeClr val="accent6">
              <a:lumMod val="40000"/>
              <a:lumOff val="60000"/>
            </a:schemeClr>
          </a:solidFill>
          <a:ln>
            <a:solidFill>
              <a:schemeClr val="accent1"/>
            </a:solidFill>
          </a:ln>
        </p:spPr>
        <p:txBody>
          <a:bodyPr>
            <a:normAutofit fontScale="92500" lnSpcReduction="10000"/>
          </a:bodyPr>
          <a:lstStyle/>
          <a:p>
            <a:pPr>
              <a:buFont typeface="Wingdings" panose="05000000000000000000" pitchFamily="2" charset="2"/>
              <a:buChar char="§"/>
            </a:pPr>
            <a:r>
              <a:rPr lang="en-GB" dirty="0">
                <a:solidFill>
                  <a:schemeClr val="accent6">
                    <a:lumMod val="50000"/>
                  </a:schemeClr>
                </a:solidFill>
              </a:rPr>
              <a:t>Weapon improvised, Evidence left at scene,  Little control of victim, Possibly known to victim</a:t>
            </a:r>
          </a:p>
          <a:p>
            <a:pPr>
              <a:buFont typeface="Wingdings" panose="05000000000000000000" pitchFamily="2" charset="2"/>
              <a:buChar char="§"/>
            </a:pPr>
            <a:r>
              <a:rPr lang="en-GB" dirty="0">
                <a:solidFill>
                  <a:schemeClr val="accent6">
                    <a:lumMod val="50000"/>
                  </a:schemeClr>
                </a:solidFill>
              </a:rPr>
              <a:t>Little planning</a:t>
            </a:r>
          </a:p>
          <a:p>
            <a:pPr>
              <a:buFont typeface="Wingdings" panose="05000000000000000000" pitchFamily="2" charset="2"/>
              <a:buChar char="§"/>
            </a:pPr>
            <a:r>
              <a:rPr lang="en-GB" dirty="0">
                <a:solidFill>
                  <a:schemeClr val="accent6">
                    <a:lumMod val="50000"/>
                  </a:schemeClr>
                </a:solidFill>
              </a:rPr>
              <a:t>Minimum use of constraint</a:t>
            </a:r>
          </a:p>
          <a:p>
            <a:pPr>
              <a:buFont typeface="Wingdings" panose="05000000000000000000" pitchFamily="2" charset="2"/>
              <a:buChar char="§"/>
            </a:pPr>
            <a:r>
              <a:rPr lang="en-GB" dirty="0">
                <a:solidFill>
                  <a:schemeClr val="accent6">
                    <a:lumMod val="50000"/>
                  </a:schemeClr>
                </a:solidFill>
              </a:rPr>
              <a:t>Socially &amp; sexually inept, Low intelligence, Severely mentally ill</a:t>
            </a:r>
          </a:p>
          <a:p>
            <a:pPr>
              <a:buFont typeface="Wingdings" panose="05000000000000000000" pitchFamily="2" charset="2"/>
              <a:buChar char="§"/>
            </a:pPr>
            <a:r>
              <a:rPr lang="en-GB" dirty="0">
                <a:solidFill>
                  <a:schemeClr val="accent6">
                    <a:lumMod val="50000"/>
                  </a:schemeClr>
                </a:solidFill>
              </a:rPr>
              <a:t>Lives alone, possibly abused in childhood</a:t>
            </a:r>
          </a:p>
          <a:p>
            <a:pPr>
              <a:buFont typeface="Wingdings" panose="05000000000000000000" pitchFamily="2" charset="2"/>
              <a:buChar char="§"/>
            </a:pPr>
            <a:r>
              <a:rPr lang="en-GB" dirty="0">
                <a:solidFill>
                  <a:schemeClr val="accent6">
                    <a:lumMod val="50000"/>
                  </a:schemeClr>
                </a:solidFill>
              </a:rPr>
              <a:t>Confused at time of attack </a:t>
            </a:r>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591" y="804333"/>
            <a:ext cx="2543925" cy="5249334"/>
          </a:xfrm>
        </p:spPr>
        <p:txBody>
          <a:bodyPr>
            <a:normAutofit/>
          </a:bodyPr>
          <a:lstStyle/>
          <a:p>
            <a:pPr algn="r"/>
            <a:r>
              <a:rPr lang="en-GB" sz="3400"/>
              <a:t>Underpinning Psychological assumptions and evidence</a:t>
            </a:r>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081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635899" y="332656"/>
            <a:ext cx="5256580" cy="6264696"/>
          </a:xfrm>
        </p:spPr>
        <p:txBody>
          <a:bodyPr anchor="ctr">
            <a:normAutofit/>
          </a:bodyPr>
          <a:lstStyle/>
          <a:p>
            <a:r>
              <a:rPr lang="en-GB" sz="1700" b="1" dirty="0"/>
              <a:t>Cross situational consistency</a:t>
            </a:r>
          </a:p>
          <a:p>
            <a:r>
              <a:rPr lang="en-GB" sz="1700" dirty="0"/>
              <a:t>Offenders will be consistent across </a:t>
            </a:r>
            <a:r>
              <a:rPr lang="en-GB" sz="1700" b="1" dirty="0"/>
              <a:t>all of their behaviours</a:t>
            </a:r>
            <a:r>
              <a:rPr lang="en-GB" sz="1700" dirty="0"/>
              <a:t>. Little research conducted to support this in crime, but exists in personality research.</a:t>
            </a:r>
            <a:endParaRPr lang="en-GB" sz="1700" b="1" dirty="0"/>
          </a:p>
          <a:p>
            <a:r>
              <a:rPr lang="en-GB" sz="1700" b="1" dirty="0"/>
              <a:t>Offender consistency hypothesis</a:t>
            </a:r>
          </a:p>
          <a:p>
            <a:r>
              <a:rPr lang="en-GB" sz="1700" dirty="0"/>
              <a:t>Offenders will be consistent across all of their crimes </a:t>
            </a:r>
            <a:r>
              <a:rPr lang="en-GB" sz="1700" b="1" dirty="0"/>
              <a:t>of the same nature</a:t>
            </a:r>
            <a:r>
              <a:rPr lang="en-GB" sz="1700" dirty="0"/>
              <a:t>. Evidence supports the idea that behaviour generated by the individual is more consistent than behaviour generated by the environment. Studies look at arson, burglary, robbery, murder &amp; stranger sex.</a:t>
            </a:r>
            <a:endParaRPr lang="en-GB" sz="1700" b="1" dirty="0"/>
          </a:p>
          <a:p>
            <a:r>
              <a:rPr lang="en-GB" sz="1700" b="1" dirty="0"/>
              <a:t>Homology assumption</a:t>
            </a:r>
          </a:p>
          <a:p>
            <a:r>
              <a:rPr lang="en-GB" sz="1700" dirty="0"/>
              <a:t>Offenders displaying particular crime scene behaviours should have </a:t>
            </a:r>
            <a:r>
              <a:rPr lang="en-GB" sz="1700" b="1" dirty="0"/>
              <a:t>similar characteristics</a:t>
            </a:r>
            <a:r>
              <a:rPr lang="en-GB" sz="1700" dirty="0"/>
              <a:t>. </a:t>
            </a:r>
          </a:p>
        </p:txBody>
      </p:sp>
    </p:spTree>
    <p:extLst>
      <p:ext uri="{BB962C8B-B14F-4D97-AF65-F5344CB8AC3E}">
        <p14:creationId xmlns:p14="http://schemas.microsoft.com/office/powerpoint/2010/main" val="5343367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Strengths of offender profiling </a:t>
            </a:r>
          </a:p>
        </p:txBody>
      </p:sp>
      <p:graphicFrame>
        <p:nvGraphicFramePr>
          <p:cNvPr id="9" name="Content Placeholder 6">
            <a:extLst>
              <a:ext uri="{FF2B5EF4-FFF2-40B4-BE49-F238E27FC236}">
                <a16:creationId xmlns:a16="http://schemas.microsoft.com/office/drawing/2014/main" id="{65B983A9-B03E-72C0-4C11-E4CB2A44F59B}"/>
              </a:ext>
            </a:extLst>
          </p:cNvPr>
          <p:cNvGraphicFramePr>
            <a:graphicFrameLocks noGrp="1"/>
          </p:cNvGraphicFramePr>
          <p:nvPr>
            <p:ph idx="1"/>
            <p:extLst>
              <p:ext uri="{D42A27DB-BD31-4B8C-83A1-F6EECF244321}">
                <p14:modId xmlns:p14="http://schemas.microsoft.com/office/powerpoint/2010/main" val="2418437422"/>
              </p:ext>
            </p:extLst>
          </p:nvPr>
        </p:nvGraphicFramePr>
        <p:xfrm>
          <a:off x="3779912" y="332656"/>
          <a:ext cx="5112568" cy="62646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Weaknesses </a:t>
            </a:r>
          </a:p>
        </p:txBody>
      </p:sp>
      <p:graphicFrame>
        <p:nvGraphicFramePr>
          <p:cNvPr id="5" name="Content Placeholder 2">
            <a:extLst>
              <a:ext uri="{FF2B5EF4-FFF2-40B4-BE49-F238E27FC236}">
                <a16:creationId xmlns:a16="http://schemas.microsoft.com/office/drawing/2014/main" id="{7B927983-FA4D-C763-F2B2-ADC4D1720632}"/>
              </a:ext>
            </a:extLst>
          </p:cNvPr>
          <p:cNvGraphicFramePr>
            <a:graphicFrameLocks noGrp="1"/>
          </p:cNvGraphicFramePr>
          <p:nvPr>
            <p:ph idx="1"/>
            <p:extLst>
              <p:ext uri="{D42A27DB-BD31-4B8C-83A1-F6EECF244321}">
                <p14:modId xmlns:p14="http://schemas.microsoft.com/office/powerpoint/2010/main" val="3304104541"/>
              </p:ext>
            </p:extLst>
          </p:nvPr>
        </p:nvGraphicFramePr>
        <p:xfrm>
          <a:off x="3851920" y="260648"/>
          <a:ext cx="4968552" cy="6408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3074F3-5A42-DEF9-8D75-0C1E44FFEE80}"/>
              </a:ext>
            </a:extLst>
          </p:cNvPr>
          <p:cNvGraphicFramePr>
            <a:graphicFrameLocks noGrp="1"/>
          </p:cNvGraphicFramePr>
          <p:nvPr>
            <p:ph idx="1"/>
            <p:extLst>
              <p:ext uri="{D42A27DB-BD31-4B8C-83A1-F6EECF244321}">
                <p14:modId xmlns:p14="http://schemas.microsoft.com/office/powerpoint/2010/main" val="3224182703"/>
              </p:ext>
            </p:extLst>
          </p:nvPr>
        </p:nvGraphicFramePr>
        <p:xfrm>
          <a:off x="3779912" y="332656"/>
          <a:ext cx="5040560" cy="6336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How useful is offender profiling?</a:t>
            </a:r>
          </a:p>
        </p:txBody>
      </p:sp>
      <p:graphicFrame>
        <p:nvGraphicFramePr>
          <p:cNvPr id="5" name="Content Placeholder 2">
            <a:extLst>
              <a:ext uri="{FF2B5EF4-FFF2-40B4-BE49-F238E27FC236}">
                <a16:creationId xmlns:a16="http://schemas.microsoft.com/office/drawing/2014/main" id="{708E4CDF-93C0-FFBE-E571-9828B7877200}"/>
              </a:ext>
            </a:extLst>
          </p:cNvPr>
          <p:cNvGraphicFramePr>
            <a:graphicFrameLocks noGrp="1"/>
          </p:cNvGraphicFramePr>
          <p:nvPr>
            <p:ph idx="1"/>
            <p:extLst>
              <p:ext uri="{D42A27DB-BD31-4B8C-83A1-F6EECF244321}">
                <p14:modId xmlns:p14="http://schemas.microsoft.com/office/powerpoint/2010/main" val="1499860013"/>
              </p:ext>
            </p:extLst>
          </p:nvPr>
        </p:nvGraphicFramePr>
        <p:xfrm>
          <a:off x="4067944" y="404664"/>
          <a:ext cx="4593455" cy="604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8D4A576-7D6A-34E7-C03B-B1CD70D0B684}"/>
              </a:ext>
            </a:extLst>
          </p:cNvPr>
          <p:cNvGraphicFramePr>
            <a:graphicFrameLocks noGrp="1"/>
          </p:cNvGraphicFramePr>
          <p:nvPr>
            <p:ph idx="1"/>
            <p:extLst>
              <p:ext uri="{D42A27DB-BD31-4B8C-83A1-F6EECF244321}">
                <p14:modId xmlns:p14="http://schemas.microsoft.com/office/powerpoint/2010/main" val="1767894575"/>
              </p:ext>
            </p:extLst>
          </p:nvPr>
        </p:nvGraphicFramePr>
        <p:xfrm>
          <a:off x="3779912" y="332656"/>
          <a:ext cx="4968552" cy="62646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F41E7-9A37-86B7-AC7F-2A13CB43B239}"/>
              </a:ext>
            </a:extLst>
          </p:cNvPr>
          <p:cNvSpPr>
            <a:spLocks noGrp="1"/>
          </p:cNvSpPr>
          <p:nvPr>
            <p:ph type="title"/>
          </p:nvPr>
        </p:nvSpPr>
        <p:spPr/>
        <p:txBody>
          <a:bodyPr/>
          <a:lstStyle/>
          <a:p>
            <a:r>
              <a:rPr lang="en-GB">
                <a:hlinkClick r:id="rId2"/>
              </a:rPr>
              <a:t>Real Crime: Rachel Nickell - Documentary</a:t>
            </a:r>
            <a:endParaRPr lang="en-GB" dirty="0"/>
          </a:p>
        </p:txBody>
      </p:sp>
      <p:pic>
        <p:nvPicPr>
          <p:cNvPr id="4" name="Content Placeholder 3" descr="The Murder of Rachel Nickell Cast, News, Videos and more">
            <a:extLst>
              <a:ext uri="{FF2B5EF4-FFF2-40B4-BE49-F238E27FC236}">
                <a16:creationId xmlns:a16="http://schemas.microsoft.com/office/drawing/2014/main" id="{D926BAE7-6D28-8675-4D51-AF85B437A80E}"/>
              </a:ext>
            </a:extLst>
          </p:cNvPr>
          <p:cNvPicPr>
            <a:picLocks noGrp="1" noChangeAspect="1"/>
          </p:cNvPicPr>
          <p:nvPr>
            <p:ph idx="1"/>
          </p:nvPr>
        </p:nvPicPr>
        <p:blipFill>
          <a:blip r:embed="rId3"/>
          <a:stretch>
            <a:fillRect/>
          </a:stretch>
        </p:blipFill>
        <p:spPr>
          <a:xfrm>
            <a:off x="898398" y="2564904"/>
            <a:ext cx="7029450" cy="3943350"/>
          </a:xfrm>
          <a:prstGeom prst="rect">
            <a:avLst/>
          </a:prstGeom>
          <a:ln>
            <a:solidFill>
              <a:schemeClr val="bg2">
                <a:lumMod val="50000"/>
              </a:schemeClr>
            </a:solidFill>
          </a:ln>
        </p:spPr>
      </p:pic>
    </p:spTree>
    <p:extLst>
      <p:ext uri="{BB962C8B-B14F-4D97-AF65-F5344CB8AC3E}">
        <p14:creationId xmlns:p14="http://schemas.microsoft.com/office/powerpoint/2010/main" val="6392326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Finally… a summary of FBI profiling</a:t>
            </a:r>
          </a:p>
        </p:txBody>
      </p:sp>
      <p:graphicFrame>
        <p:nvGraphicFramePr>
          <p:cNvPr id="5" name="Content Placeholder 2">
            <a:extLst>
              <a:ext uri="{FF2B5EF4-FFF2-40B4-BE49-F238E27FC236}">
                <a16:creationId xmlns:a16="http://schemas.microsoft.com/office/drawing/2014/main" id="{726DCA17-CAAC-487E-F5B2-B63E1A2C1A60}"/>
              </a:ext>
            </a:extLst>
          </p:cNvPr>
          <p:cNvGraphicFramePr>
            <a:graphicFrameLocks noGrp="1"/>
          </p:cNvGraphicFramePr>
          <p:nvPr>
            <p:ph idx="1"/>
            <p:extLst>
              <p:ext uri="{D42A27DB-BD31-4B8C-83A1-F6EECF244321}">
                <p14:modId xmlns:p14="http://schemas.microsoft.com/office/powerpoint/2010/main" val="1788678319"/>
              </p:ext>
            </p:extLst>
          </p:nvPr>
        </p:nvGraphicFramePr>
        <p:xfrm>
          <a:off x="3851920" y="260648"/>
          <a:ext cx="5040560" cy="626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46970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TM02900720[[fn=Integral]]</Template>
  <TotalTime>0</TotalTime>
  <Words>5593</Words>
  <Application>Microsoft Office PowerPoint</Application>
  <PresentationFormat>On-screen Show (4:3)</PresentationFormat>
  <Paragraphs>357</Paragraphs>
  <Slides>49</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Calibri</vt:lpstr>
      <vt:lpstr>Tw Cen MT</vt:lpstr>
      <vt:lpstr>Tw Cen MT Condensed</vt:lpstr>
      <vt:lpstr>Wingdings</vt:lpstr>
      <vt:lpstr>Wingdings 3</vt:lpstr>
      <vt:lpstr>Integral</vt:lpstr>
      <vt:lpstr>Offender Profiling</vt:lpstr>
      <vt:lpstr>What is it?</vt:lpstr>
      <vt:lpstr>PowerPoint Presentation</vt:lpstr>
      <vt:lpstr>How do Police typically solve cases?</vt:lpstr>
      <vt:lpstr>The FBI and CSA</vt:lpstr>
      <vt:lpstr>Crime signature and modus operandi</vt:lpstr>
      <vt:lpstr>Offender profiling –  Main questions:</vt:lpstr>
      <vt:lpstr>The main approaches to profiling  (UK: bottom up)</vt:lpstr>
      <vt:lpstr>American (top down) approaches</vt:lpstr>
      <vt:lpstr>Compare and contrast…</vt:lpstr>
      <vt:lpstr>Evaluation</vt:lpstr>
      <vt:lpstr>Geographical profiling  (British bottom-up approach)</vt:lpstr>
      <vt:lpstr>Geographical profiling can be used to:</vt:lpstr>
      <vt:lpstr>Some of the Main geographical profiling principles</vt:lpstr>
      <vt:lpstr>Routine Activity Theory: </vt:lpstr>
      <vt:lpstr>15 key points for RAT:</vt:lpstr>
      <vt:lpstr>Rat - looks at how everyday routines and environmental factors create opportunities for crime.</vt:lpstr>
      <vt:lpstr>Rat – real-world applications</vt:lpstr>
      <vt:lpstr>Comparing rat and rational choice theory (rct)</vt:lpstr>
      <vt:lpstr>Comparison continued</vt:lpstr>
      <vt:lpstr>More principles of op…</vt:lpstr>
      <vt:lpstr>Common ways mental maps are put to criminal use </vt:lpstr>
      <vt:lpstr>Crime linkage: what it involves</vt:lpstr>
      <vt:lpstr>Behavioural distinctiveness and behavioural consistency</vt:lpstr>
      <vt:lpstr>An example of RAT (routine activity theory)</vt:lpstr>
      <vt:lpstr>Dragnet analysis: Justin Porter`s home and location of attacks</vt:lpstr>
      <vt:lpstr>RIGEL vs dragnet (Two RAT systems)</vt:lpstr>
      <vt:lpstr>Buffer zones and distance decay</vt:lpstr>
      <vt:lpstr>Circle of environmental range</vt:lpstr>
      <vt:lpstr>Spatial styles: Marauders and commuters.</vt:lpstr>
      <vt:lpstr>The railway rapist (first use of geographical profiling)</vt:lpstr>
      <vt:lpstr>Timing of offences </vt:lpstr>
      <vt:lpstr>Geographical profiling: general issues</vt:lpstr>
      <vt:lpstr>Evaluating geographical profiling</vt:lpstr>
      <vt:lpstr>Summary of  geographical/investigative profiling</vt:lpstr>
      <vt:lpstr>Some last points regarding geographical and investigative profiling…</vt:lpstr>
      <vt:lpstr>typological offender profiling  (US top-down approach)</vt:lpstr>
      <vt:lpstr>Differences continued...</vt:lpstr>
      <vt:lpstr>Four processes to the FBI approach</vt:lpstr>
      <vt:lpstr>Type of offender: organised or disorganised?</vt:lpstr>
      <vt:lpstr>  Crime scene: American Approach (Hazelwood, 1987)</vt:lpstr>
      <vt:lpstr>Underpinning Psychological assumptions and evidence</vt:lpstr>
      <vt:lpstr>Strengths of offender profiling </vt:lpstr>
      <vt:lpstr>Weaknesses </vt:lpstr>
      <vt:lpstr>PowerPoint Presentation</vt:lpstr>
      <vt:lpstr>How useful is offender profiling?</vt:lpstr>
      <vt:lpstr>PowerPoint Presentation</vt:lpstr>
      <vt:lpstr>Real Crime: Rachel Nickell - Documentary</vt:lpstr>
      <vt:lpstr>Finally… a summary of FBI profiling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Offender profiling</dc:title>
  <dc:creator>Owner</dc:creator>
  <cp:lastModifiedBy>Karen EatonThomas</cp:lastModifiedBy>
  <cp:revision>61</cp:revision>
  <cp:lastPrinted>2016-11-14T12:33:03Z</cp:lastPrinted>
  <dcterms:created xsi:type="dcterms:W3CDTF">2010-10-03T21:43:33Z</dcterms:created>
  <dcterms:modified xsi:type="dcterms:W3CDTF">2026-10-08T15:18:49Z</dcterms:modified>
</cp:coreProperties>
</file>