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5" r:id="rId4"/>
    <p:sldId id="266" r:id="rId5"/>
    <p:sldId id="259" r:id="rId6"/>
    <p:sldId id="258" r:id="rId7"/>
    <p:sldId id="268" r:id="rId8"/>
    <p:sldId id="269" r:id="rId9"/>
    <p:sldId id="271"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100" d="100"/>
          <a:sy n="100" d="100"/>
        </p:scale>
        <p:origin x="7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DCC6-A5CC-4486-BFDF-BC29B35B48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648A4C-0117-4B35-A89C-7CC1736C3C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F48885-3E96-459A-9352-000CFD734A32}"/>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96C00120-E78C-4823-BA9B-8C087A25B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4FA43-12FF-46AE-874C-A6A05633BB5D}"/>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813661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B6B2-58D5-487F-92EB-E999358D12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6917D8-AF11-4DF8-9211-B13ADF49B3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15EB5-9941-42E0-8A04-13B269A96159}"/>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8CDE1356-969A-49D6-861D-419882D3AB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060FD-3A1E-43D3-AFC2-3C6B5129FBFF}"/>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75371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32FB5-C3B7-41A6-AA1B-5C687380D9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EE60A1-EF68-4713-8C27-B7214FDDB0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E38F2D-5675-4351-9E2C-2D7D2F4BCA17}"/>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AD41B8C0-9F75-4216-B232-1052AE5DD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C163D7-9688-412A-84CB-7A7C3CF91A4B}"/>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07818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F24C4-00FF-4E71-85F0-AAE261D2FB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F3ADA8-811E-4598-A219-E50CB40137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35A4F-22F6-4E52-B3B2-35AA0A0B5B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B0136-0E74-41A9-A848-310F390D888D}"/>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6" name="Footer Placeholder 5">
            <a:extLst>
              <a:ext uri="{FF2B5EF4-FFF2-40B4-BE49-F238E27FC236}">
                <a16:creationId xmlns:a16="http://schemas.microsoft.com/office/drawing/2014/main" id="{F54D1369-2C75-4315-80BF-E64BE8203B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D04F6-BEC4-4729-8DE7-AFE4B186DECA}"/>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209370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E8BA-4A2A-4560-8775-0419E43C50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072CA3-6526-4590-946B-82351366E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2C769-CFCF-46BB-BDBB-02617A9E11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915ED2-1EEB-49F3-BB17-D57B72C492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32DE54-0FFA-4E23-85A8-A879FD9250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F69B15-FFAF-4902-82C8-B4BE522B741A}"/>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8" name="Footer Placeholder 7">
            <a:extLst>
              <a:ext uri="{FF2B5EF4-FFF2-40B4-BE49-F238E27FC236}">
                <a16:creationId xmlns:a16="http://schemas.microsoft.com/office/drawing/2014/main" id="{6A0DDE60-7EF8-41EA-8AC9-287A21951D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020765-FCFE-493B-A13C-F357F4CDAC49}"/>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4286774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CDB27-AFF5-4A80-8F54-51863A9A8E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23AED7-53CB-4F37-BD14-BAF623059D79}"/>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4" name="Footer Placeholder 3">
            <a:extLst>
              <a:ext uri="{FF2B5EF4-FFF2-40B4-BE49-F238E27FC236}">
                <a16:creationId xmlns:a16="http://schemas.microsoft.com/office/drawing/2014/main" id="{62491C47-9497-48E8-8C44-DC21B4ADB2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FCF69B-8728-4270-8623-51C6C3897A71}"/>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955648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DE05B-87FB-4F73-B27C-B09946611818}"/>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3" name="Footer Placeholder 2">
            <a:extLst>
              <a:ext uri="{FF2B5EF4-FFF2-40B4-BE49-F238E27FC236}">
                <a16:creationId xmlns:a16="http://schemas.microsoft.com/office/drawing/2014/main" id="{14A1E807-072B-4916-8A82-2522D379E9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4711B0-7C33-4B11-9558-A7965F87BBF6}"/>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200094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78FAC-61A0-459E-BAB2-ACDB7BB73C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314585-D937-44B2-AFFC-ED52E364CD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1099FC-9A3A-474E-9540-E2317D84C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67FCEA-141F-45BF-95B8-750EFF541432}"/>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6" name="Footer Placeholder 5">
            <a:extLst>
              <a:ext uri="{FF2B5EF4-FFF2-40B4-BE49-F238E27FC236}">
                <a16:creationId xmlns:a16="http://schemas.microsoft.com/office/drawing/2014/main" id="{95DCBD4F-E590-450A-8C5C-2C664E42C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F31DF-D4D7-4109-9062-95F918E3BB28}"/>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1870284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C14D-4DE2-4014-856C-78A2FDC14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626728-3C21-4F49-AA21-8C0F2DE8AA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FE765C-E99A-4261-9226-12DFE22444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DB5A6E-3FF6-4DA3-8884-E718841EAF67}"/>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6" name="Footer Placeholder 5">
            <a:extLst>
              <a:ext uri="{FF2B5EF4-FFF2-40B4-BE49-F238E27FC236}">
                <a16:creationId xmlns:a16="http://schemas.microsoft.com/office/drawing/2014/main" id="{BAB4DCDF-B29E-4429-9C59-26168C41FB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4E623-DBD8-465C-B536-437A17DA7387}"/>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308615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29B8-DD6C-4320-B865-80AB2438DD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1C4CB-298E-473B-A98F-97FF9B7067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FDF83-078A-4FA0-9025-85953FC80DD9}"/>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E09FA566-A2A8-4D6D-B103-D07CE9197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0CFBC-9F9D-47B4-B28C-BC58C33DC7C3}"/>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422783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368F0F-E053-4638-9626-5D7ECDE3E2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8247AE-149B-4607-A1AA-CD0C992030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A20EF-556C-4122-AA87-9CD8E9DF0FC2}"/>
              </a:ext>
            </a:extLst>
          </p:cNvPr>
          <p:cNvSpPr>
            <a:spLocks noGrp="1"/>
          </p:cNvSpPr>
          <p:nvPr>
            <p:ph type="dt" sz="half" idx="10"/>
          </p:nvPr>
        </p:nvSpPr>
        <p:spPr/>
        <p:txBody>
          <a:body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B87DD7ED-961B-4745-A1B1-3D94C1BD6F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70F85-A8D9-49E9-AF88-9D6EAA3F05D6}"/>
              </a:ext>
            </a:extLst>
          </p:cNvPr>
          <p:cNvSpPr>
            <a:spLocks noGrp="1"/>
          </p:cNvSpPr>
          <p:nvPr>
            <p:ph type="sldNum" sz="quarter" idx="12"/>
          </p:nvPr>
        </p:nvSpPr>
        <p:spPr/>
        <p:txBody>
          <a:bodyPr/>
          <a:lstStyle/>
          <a:p>
            <a:fld id="{CA391446-04C0-429A-850C-94F3782C6591}" type="slidenum">
              <a:rPr lang="en-GB" smtClean="0"/>
              <a:t>‹#›</a:t>
            </a:fld>
            <a:endParaRPr lang="en-GB"/>
          </a:p>
        </p:txBody>
      </p:sp>
    </p:spTree>
    <p:extLst>
      <p:ext uri="{BB962C8B-B14F-4D97-AF65-F5344CB8AC3E}">
        <p14:creationId xmlns:p14="http://schemas.microsoft.com/office/powerpoint/2010/main" val="3923251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854E9F-1A10-4259-9E75-5551B0C39A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C795C-3C67-42A3-885F-57040479CC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436DC7-1FA9-426D-A195-6D65E3028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F42B7-CE28-4074-89BD-7D1C1FF07802}" type="datetimeFigureOut">
              <a:rPr lang="en-GB" smtClean="0"/>
              <a:t>26/04/2019</a:t>
            </a:fld>
            <a:endParaRPr lang="en-GB"/>
          </a:p>
        </p:txBody>
      </p:sp>
      <p:sp>
        <p:nvSpPr>
          <p:cNvPr id="5" name="Footer Placeholder 4">
            <a:extLst>
              <a:ext uri="{FF2B5EF4-FFF2-40B4-BE49-F238E27FC236}">
                <a16:creationId xmlns:a16="http://schemas.microsoft.com/office/drawing/2014/main" id="{06C1BC35-4EED-493B-A1E8-4DAB68FBD5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E49CF6-FF93-445E-A026-45776E4264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391446-04C0-429A-850C-94F3782C6591}" type="slidenum">
              <a:rPr lang="en-GB" smtClean="0"/>
              <a:t>‹#›</a:t>
            </a:fld>
            <a:endParaRPr lang="en-GB"/>
          </a:p>
        </p:txBody>
      </p:sp>
    </p:spTree>
    <p:extLst>
      <p:ext uri="{BB962C8B-B14F-4D97-AF65-F5344CB8AC3E}">
        <p14:creationId xmlns:p14="http://schemas.microsoft.com/office/powerpoint/2010/main" val="1959453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banneroftruth.org/us/resources/articles/2006/postmodernisms-impact-on-popular-culture/"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en.wikibooks.org/wiki/Fermat's_Last_Theorem/Pythagoras"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banneroftruth.org/us/category/resources/articles/" TargetMode="External"/><Relationship Id="rId2" Type="http://schemas.openxmlformats.org/officeDocument/2006/relationships/hyperlink" Target="https://banneroftruth.org/us/resource-author/pronk-corneli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ursera.org/" TargetMode="External"/><Relationship Id="rId2" Type="http://schemas.openxmlformats.org/officeDocument/2006/relationships/hyperlink" Target="https://banneroftruth.org/us/resources/articles/2006/postmodernisms-impact-on-popular-cul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A872-92C8-4553-BE10-08123B2A117D}"/>
              </a:ext>
            </a:extLst>
          </p:cNvPr>
          <p:cNvSpPr>
            <a:spLocks noGrp="1"/>
          </p:cNvSpPr>
          <p:nvPr>
            <p:ph type="title"/>
          </p:nvPr>
        </p:nvSpPr>
        <p:spPr>
          <a:xfrm>
            <a:off x="962025" y="-1325563"/>
            <a:ext cx="10515600" cy="1325563"/>
          </a:xfrm>
        </p:spPr>
        <p:txBody>
          <a:bodyPr/>
          <a:lstStyle/>
          <a:p>
            <a:r>
              <a:rPr lang="en-GB" dirty="0"/>
              <a:t>l</a:t>
            </a:r>
          </a:p>
        </p:txBody>
      </p:sp>
      <p:sp>
        <p:nvSpPr>
          <p:cNvPr id="3" name="Content Placeholder 2">
            <a:extLst>
              <a:ext uri="{FF2B5EF4-FFF2-40B4-BE49-F238E27FC236}">
                <a16:creationId xmlns:a16="http://schemas.microsoft.com/office/drawing/2014/main" id="{64D612D7-FAFC-4143-80CA-47865CF41F3E}"/>
              </a:ext>
            </a:extLst>
          </p:cNvPr>
          <p:cNvSpPr>
            <a:spLocks noGrp="1"/>
          </p:cNvSpPr>
          <p:nvPr>
            <p:ph idx="1"/>
          </p:nvPr>
        </p:nvSpPr>
        <p:spPr>
          <a:xfrm>
            <a:off x="866774" y="361950"/>
            <a:ext cx="10848975" cy="5495924"/>
          </a:xfrm>
        </p:spPr>
        <p:txBody>
          <a:bodyPr>
            <a:normAutofit fontScale="77500" lnSpcReduction="20000"/>
          </a:bodyPr>
          <a:lstStyle/>
          <a:p>
            <a:endParaRPr lang="en-GB" dirty="0"/>
          </a:p>
          <a:p>
            <a:r>
              <a:rPr lang="en-GB" cap="all" dirty="0"/>
              <a:t>THE END OF MODERNISM-</a:t>
            </a:r>
            <a:r>
              <a:rPr lang="en-GB" dirty="0">
                <a:hlinkClick r:id="rId2"/>
              </a:rPr>
              <a:t>https://banneroftruth.org/us/resources/articles/2006/postmodernisms-impact-on-popular-culture/</a:t>
            </a:r>
            <a:endParaRPr lang="en-GB" cap="all" dirty="0"/>
          </a:p>
          <a:p>
            <a:endParaRPr lang="en-GB" dirty="0"/>
          </a:p>
          <a:p>
            <a:endParaRPr lang="en-GB" dirty="0"/>
          </a:p>
          <a:p>
            <a:pPr algn="just">
              <a:lnSpc>
                <a:spcPct val="160000"/>
              </a:lnSpc>
            </a:pPr>
            <a:r>
              <a:rPr lang="en-GB" dirty="0"/>
              <a:t>Human reason did not bring the “salvation” many expected. Modern</a:t>
            </a:r>
          </a:p>
          <a:p>
            <a:pPr marL="0" indent="0" algn="just">
              <a:lnSpc>
                <a:spcPct val="160000"/>
              </a:lnSpc>
              <a:buNone/>
            </a:pPr>
            <a:r>
              <a:rPr lang="en-GB" dirty="0"/>
              <a:t> science, despite its many accomplishments, failed to meet man’s basic needs. By the end of the Second World War, faith in the inevitable progress of humanity had largely vanished. As a result, today’s society faces a host of problems, partly as a result of the very technology that was supposed to solve them. Pollution, climate changes, poverty, communicative diseases, social injustice, racism, terrorism, etc., etc. are on the increase. Purposelessness and meaninglessness have replaced optimism and hope.</a:t>
            </a:r>
          </a:p>
          <a:p>
            <a:pPr marL="0" indent="0">
              <a:buNone/>
            </a:pPr>
            <a:endParaRPr lang="en-GB" dirty="0"/>
          </a:p>
        </p:txBody>
      </p:sp>
    </p:spTree>
    <p:extLst>
      <p:ext uri="{BB962C8B-B14F-4D97-AF65-F5344CB8AC3E}">
        <p14:creationId xmlns:p14="http://schemas.microsoft.com/office/powerpoint/2010/main" val="3018278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803720-38B0-425D-8A7E-0890162963FA}"/>
              </a:ext>
            </a:extLst>
          </p:cNvPr>
          <p:cNvSpPr>
            <a:spLocks noGrp="1"/>
          </p:cNvSpPr>
          <p:nvPr>
            <p:ph idx="1"/>
          </p:nvPr>
        </p:nvSpPr>
        <p:spPr>
          <a:xfrm>
            <a:off x="1097507" y="1253331"/>
            <a:ext cx="10515600" cy="4351338"/>
          </a:xfrm>
        </p:spPr>
        <p:txBody>
          <a:bodyPr>
            <a:normAutofit lnSpcReduction="10000"/>
          </a:bodyPr>
          <a:lstStyle/>
          <a:p>
            <a:pPr algn="just">
              <a:lnSpc>
                <a:spcPct val="150000"/>
              </a:lnSpc>
            </a:pPr>
            <a:r>
              <a:rPr lang="en-GB" sz="2400" dirty="0">
                <a:latin typeface="Times New Roman" panose="02020603050405020304" pitchFamily="18" charset="0"/>
                <a:cs typeface="Times New Roman" panose="02020603050405020304" pitchFamily="18" charset="0"/>
              </a:rPr>
              <a:t>If, as </a:t>
            </a:r>
            <a:r>
              <a:rPr lang="en-GB" sz="2400" dirty="0" err="1">
                <a:latin typeface="Times New Roman" panose="02020603050405020304" pitchFamily="18" charset="0"/>
                <a:cs typeface="Times New Roman" panose="02020603050405020304" pitchFamily="18" charset="0"/>
              </a:rPr>
              <a:t>Huyssen</a:t>
            </a:r>
            <a:r>
              <a:rPr lang="en-GB" sz="2400" dirty="0">
                <a:latin typeface="Times New Roman" panose="02020603050405020304" pitchFamily="18" charset="0"/>
                <a:cs typeface="Times New Roman" panose="02020603050405020304" pitchFamily="18" charset="0"/>
              </a:rPr>
              <a:t> asserted in After the Great Divide, modernism constituted itself through a conscious strategy of exclusion, “an anxiety of contamination by its Other: an increasingly consuming and engulfing mass culture,” then we might say that postmodernism delights in this “contamination” (1). It marks the historical moment when academics climb down from the ivory tower and join the carnival in the streets.</a:t>
            </a:r>
          </a:p>
          <a:p>
            <a:pPr algn="just">
              <a:lnSpc>
                <a:spcPct val="150000"/>
              </a:lnSpc>
            </a:pPr>
            <a:r>
              <a:rPr lang="en-GB" sz="2400" dirty="0"/>
              <a:t>High </a:t>
            </a:r>
            <a:r>
              <a:rPr lang="en-GB" sz="2400" dirty="0" err="1"/>
              <a:t>TheoryLow</a:t>
            </a:r>
            <a:r>
              <a:rPr lang="en-GB" sz="2400" dirty="0"/>
              <a:t> Culture: Postmodernism and the Politics of Carnival Myra </a:t>
            </a:r>
            <a:r>
              <a:rPr lang="en-GB" sz="2400" dirty="0" err="1"/>
              <a:t>MendibIe</a:t>
            </a:r>
            <a:r>
              <a:rPr lang="en-GB" sz="2400"/>
              <a:t> </a:t>
            </a:r>
            <a:endParaRPr lang="en-GB" sz="2400" dirty="0">
              <a:latin typeface="Times New Roman" panose="02020603050405020304" pitchFamily="18" charset="0"/>
              <a:cs typeface="Times New Roman" panose="02020603050405020304" pitchFamily="18" charset="0"/>
            </a:endParaRPr>
          </a:p>
          <a:p>
            <a:pPr>
              <a:lnSpc>
                <a:spcPct val="150000"/>
              </a:lnSpc>
            </a:pPr>
            <a:endParaRPr lang="en-GB" dirty="0"/>
          </a:p>
        </p:txBody>
      </p:sp>
    </p:spTree>
    <p:extLst>
      <p:ext uri="{BB962C8B-B14F-4D97-AF65-F5344CB8AC3E}">
        <p14:creationId xmlns:p14="http://schemas.microsoft.com/office/powerpoint/2010/main" val="429023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BFE956-EA67-4ACF-9C56-01B4865B2C33}"/>
              </a:ext>
            </a:extLst>
          </p:cNvPr>
          <p:cNvSpPr/>
          <p:nvPr/>
        </p:nvSpPr>
        <p:spPr>
          <a:xfrm>
            <a:off x="2476500" y="1533436"/>
            <a:ext cx="6096000" cy="1200329"/>
          </a:xfrm>
          <a:prstGeom prst="rect">
            <a:avLst/>
          </a:prstGeom>
        </p:spPr>
        <p:txBody>
          <a:bodyPr>
            <a:spAutoFit/>
          </a:bodyPr>
          <a:lstStyle/>
          <a:p>
            <a:r>
              <a:rPr lang="en-GB" dirty="0">
                <a:solidFill>
                  <a:srgbClr val="757575"/>
                </a:solidFill>
              </a:rPr>
              <a:t>From the course by University of Rochester</a:t>
            </a:r>
          </a:p>
          <a:p>
            <a:r>
              <a:rPr lang="en-GB" dirty="0">
                <a:solidFill>
                  <a:srgbClr val="1F1F1F"/>
                </a:solidFill>
                <a:latin typeface="OpenSans"/>
              </a:rPr>
              <a:t>History of Rock, Part One</a:t>
            </a:r>
          </a:p>
          <a:p>
            <a:br>
              <a:rPr lang="en-GB" dirty="0"/>
            </a:br>
            <a:endParaRPr lang="en-GB" dirty="0"/>
          </a:p>
        </p:txBody>
      </p:sp>
      <p:sp>
        <p:nvSpPr>
          <p:cNvPr id="3" name="Rectangle 2">
            <a:extLst>
              <a:ext uri="{FF2B5EF4-FFF2-40B4-BE49-F238E27FC236}">
                <a16:creationId xmlns:a16="http://schemas.microsoft.com/office/drawing/2014/main" id="{F18EA76C-4C16-4104-9950-3263C4E04137}"/>
              </a:ext>
            </a:extLst>
          </p:cNvPr>
          <p:cNvSpPr/>
          <p:nvPr/>
        </p:nvSpPr>
        <p:spPr>
          <a:xfrm>
            <a:off x="2476500" y="2898429"/>
            <a:ext cx="6096000" cy="3782061"/>
          </a:xfrm>
          <a:prstGeom prst="rect">
            <a:avLst/>
          </a:prstGeom>
        </p:spPr>
        <p:txBody>
          <a:bodyPr>
            <a:spAutoFit/>
          </a:bodyPr>
          <a:lstStyle/>
          <a:p>
            <a:pPr algn="just">
              <a:lnSpc>
                <a:spcPct val="150000"/>
              </a:lnSpc>
            </a:pPr>
            <a:r>
              <a:rPr lang="en-GB" dirty="0">
                <a:solidFill>
                  <a:srgbClr val="373A3C"/>
                </a:solidFill>
                <a:latin typeface="OpenSans"/>
              </a:rPr>
              <a:t> </a:t>
            </a:r>
            <a:r>
              <a:rPr lang="en-GB" dirty="0">
                <a:solidFill>
                  <a:srgbClr val="373A3C"/>
                </a:solidFill>
                <a:latin typeface="Times New Roman" panose="02020603050405020304" pitchFamily="18" charset="0"/>
                <a:cs typeface="Times New Roman" panose="02020603050405020304" pitchFamily="18" charset="0"/>
              </a:rPr>
              <a:t>Rock emerged in the mid 1950s as a blending of mainstream pop, rhythm and blues, and country and western--styles that previously had remained relatively separate. This new style became the music of the emerging youth culture and was often associated with teen rebellion. We will follow the story of how this rowdy first wave of rock and roll (1955-59) was tamed in the early 60s but came roaring back with the Beatles and the Rolling Stones and then went psychedelic by the end of the decade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0105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3B089-3E25-4EAA-91F2-D2DDF46C2513}"/>
              </a:ext>
            </a:extLst>
          </p:cNvPr>
          <p:cNvSpPr>
            <a:spLocks noGrp="1"/>
          </p:cNvSpPr>
          <p:nvPr>
            <p:ph type="title"/>
          </p:nvPr>
        </p:nvSpPr>
        <p:spPr/>
        <p:txBody>
          <a:bodyPr/>
          <a:lstStyle/>
          <a:p>
            <a:r>
              <a:rPr lang="en-GB" dirty="0"/>
              <a:t>Times they are a </a:t>
            </a:r>
            <a:r>
              <a:rPr lang="en-GB" dirty="0" err="1"/>
              <a:t>changin</a:t>
            </a:r>
            <a:r>
              <a:rPr lang="en-GB" dirty="0"/>
              <a:t>-Bob Dylan 1964</a:t>
            </a:r>
          </a:p>
        </p:txBody>
      </p:sp>
      <p:sp>
        <p:nvSpPr>
          <p:cNvPr id="3" name="Content Placeholder 2">
            <a:extLst>
              <a:ext uri="{FF2B5EF4-FFF2-40B4-BE49-F238E27FC236}">
                <a16:creationId xmlns:a16="http://schemas.microsoft.com/office/drawing/2014/main" id="{498464FE-0F60-4BB5-9738-F4EB61C0E645}"/>
              </a:ext>
            </a:extLst>
          </p:cNvPr>
          <p:cNvSpPr>
            <a:spLocks noGrp="1"/>
          </p:cNvSpPr>
          <p:nvPr>
            <p:ph idx="1"/>
          </p:nvPr>
        </p:nvSpPr>
        <p:spPr/>
        <p:txBody>
          <a:bodyPr/>
          <a:lstStyle/>
          <a:p>
            <a:r>
              <a:rPr lang="en-GB" sz="2400" dirty="0"/>
              <a:t>Come mothers and fathers</a:t>
            </a:r>
            <a:br>
              <a:rPr lang="en-GB" sz="2400" dirty="0"/>
            </a:br>
            <a:r>
              <a:rPr lang="en-GB" sz="2400" dirty="0"/>
              <a:t>Throughout the land</a:t>
            </a:r>
            <a:br>
              <a:rPr lang="en-GB" sz="2400" dirty="0"/>
            </a:br>
            <a:r>
              <a:rPr lang="en-GB" sz="2400" dirty="0"/>
              <a:t>And don't criticize</a:t>
            </a:r>
            <a:br>
              <a:rPr lang="en-GB" sz="2400" dirty="0"/>
            </a:br>
            <a:r>
              <a:rPr lang="en-GB" sz="2400" dirty="0"/>
              <a:t>What you can't understand</a:t>
            </a:r>
            <a:br>
              <a:rPr lang="en-GB" sz="2400" dirty="0"/>
            </a:br>
            <a:r>
              <a:rPr lang="en-GB" sz="2400" dirty="0"/>
              <a:t>Your sons and your daughters</a:t>
            </a:r>
            <a:br>
              <a:rPr lang="en-GB" sz="2400" dirty="0"/>
            </a:br>
            <a:r>
              <a:rPr lang="en-GB" sz="2400" dirty="0"/>
              <a:t>Are beyond your command</a:t>
            </a:r>
            <a:br>
              <a:rPr lang="en-GB" sz="2400" dirty="0"/>
            </a:br>
            <a:r>
              <a:rPr lang="en-GB" sz="2400" dirty="0"/>
              <a:t>Your old road is</a:t>
            </a:r>
            <a:br>
              <a:rPr lang="en-GB" sz="2400" dirty="0"/>
            </a:br>
            <a:r>
              <a:rPr lang="en-GB" sz="2400" dirty="0"/>
              <a:t>Rapidly </a:t>
            </a:r>
            <a:r>
              <a:rPr lang="en-GB" sz="2400" dirty="0" err="1"/>
              <a:t>agin</a:t>
            </a:r>
            <a:r>
              <a:rPr lang="en-GB" sz="2400" dirty="0"/>
              <a:t>'.</a:t>
            </a:r>
            <a:br>
              <a:rPr lang="en-GB" sz="2400" dirty="0"/>
            </a:br>
            <a:r>
              <a:rPr lang="en-GB" sz="2400" dirty="0"/>
              <a:t>Please get out of the new one</a:t>
            </a:r>
            <a:br>
              <a:rPr lang="en-GB" sz="2400" dirty="0"/>
            </a:br>
            <a:r>
              <a:rPr lang="en-GB" sz="2400" dirty="0"/>
              <a:t>If you can't lend your hand</a:t>
            </a:r>
            <a:br>
              <a:rPr lang="en-GB" sz="2400" dirty="0"/>
            </a:br>
            <a:r>
              <a:rPr lang="en-GB" sz="2400" dirty="0"/>
              <a:t>For the times they are a-</a:t>
            </a:r>
            <a:r>
              <a:rPr lang="en-GB" sz="2400" dirty="0" err="1"/>
              <a:t>changin</a:t>
            </a:r>
            <a:r>
              <a:rPr lang="en-GB" dirty="0"/>
              <a:t>'.</a:t>
            </a:r>
          </a:p>
        </p:txBody>
      </p:sp>
    </p:spTree>
    <p:extLst>
      <p:ext uri="{BB962C8B-B14F-4D97-AF65-F5344CB8AC3E}">
        <p14:creationId xmlns:p14="http://schemas.microsoft.com/office/powerpoint/2010/main" val="129258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C69D89-4AAB-492D-9DF7-B45501305C76}"/>
              </a:ext>
            </a:extLst>
          </p:cNvPr>
          <p:cNvSpPr/>
          <p:nvPr/>
        </p:nvSpPr>
        <p:spPr>
          <a:xfrm>
            <a:off x="2006221" y="1228299"/>
            <a:ext cx="7739418" cy="4619854"/>
          </a:xfrm>
          <a:prstGeom prst="rect">
            <a:avLst/>
          </a:prstGeom>
        </p:spPr>
        <p:txBody>
          <a:bodyPr wrap="square">
            <a:spAutoFit/>
          </a:bodyPr>
          <a:lstStyle/>
          <a:p>
            <a:pPr lvl="1" algn="just">
              <a:lnSpc>
                <a:spcPct val="150000"/>
              </a:lnSpc>
            </a:pPr>
            <a:r>
              <a:rPr lang="en-GB" dirty="0">
                <a:solidFill>
                  <a:srgbClr val="222222"/>
                </a:solidFill>
                <a:latin typeface="Arial" panose="020B0604020202020204" pitchFamily="34" charset="0"/>
              </a:rPr>
              <a:t> Proofs are those which differentiate mathematics from all other sciences. In sciences such as physics, chemistry, etc., the theories are based on theoretical considerations and on experimental trials but they are never considered definitive, they can always be overtaken by the evolution of knowledge. </a:t>
            </a:r>
          </a:p>
          <a:p>
            <a:pPr lvl="1" algn="just">
              <a:lnSpc>
                <a:spcPct val="150000"/>
              </a:lnSpc>
            </a:pPr>
            <a:endParaRPr lang="en-GB" dirty="0">
              <a:solidFill>
                <a:srgbClr val="222222"/>
              </a:solidFill>
              <a:latin typeface="Arial" panose="020B0604020202020204" pitchFamily="34" charset="0"/>
            </a:endParaRPr>
          </a:p>
          <a:p>
            <a:pPr lvl="1" algn="just">
              <a:lnSpc>
                <a:spcPct val="150000"/>
              </a:lnSpc>
            </a:pPr>
            <a:r>
              <a:rPr lang="en-GB" dirty="0">
                <a:solidFill>
                  <a:srgbClr val="222222"/>
                </a:solidFill>
                <a:latin typeface="Arial" panose="020B0604020202020204" pitchFamily="34" charset="0"/>
              </a:rPr>
              <a:t>Instead in mathematics once a theorem has been proved, its veracity can no longer be open to discussion. The theorem of Pythagoras was true two thousand years ago and it will be true even in two thousand years from now. </a:t>
            </a:r>
            <a:r>
              <a:rPr lang="en-GB">
                <a:hlinkClick r:id="rId2"/>
              </a:rPr>
              <a:t>https://en.wikibooks.org/wiki/Fermat's_Last_Theorem/Pythagoras</a:t>
            </a:r>
            <a:endParaRPr lang="en-GB" dirty="0"/>
          </a:p>
        </p:txBody>
      </p:sp>
    </p:spTree>
    <p:extLst>
      <p:ext uri="{BB962C8B-B14F-4D97-AF65-F5344CB8AC3E}">
        <p14:creationId xmlns:p14="http://schemas.microsoft.com/office/powerpoint/2010/main" val="3885640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AD4D-1DD8-4FCC-9E50-66061074DC8B}"/>
              </a:ext>
            </a:extLst>
          </p:cNvPr>
          <p:cNvSpPr>
            <a:spLocks noGrp="1"/>
          </p:cNvSpPr>
          <p:nvPr>
            <p:ph type="title"/>
          </p:nvPr>
        </p:nvSpPr>
        <p:spPr>
          <a:xfrm>
            <a:off x="1257300" y="-1325563"/>
            <a:ext cx="10515600" cy="1325563"/>
          </a:xfrm>
        </p:spPr>
        <p:txBody>
          <a:bodyPr/>
          <a:lstStyle/>
          <a:p>
            <a:endParaRPr lang="en-GB"/>
          </a:p>
        </p:txBody>
      </p:sp>
      <p:sp>
        <p:nvSpPr>
          <p:cNvPr id="3" name="Content Placeholder 2">
            <a:extLst>
              <a:ext uri="{FF2B5EF4-FFF2-40B4-BE49-F238E27FC236}">
                <a16:creationId xmlns:a16="http://schemas.microsoft.com/office/drawing/2014/main" id="{C96C8E6A-84FB-4817-B787-242466482FD7}"/>
              </a:ext>
            </a:extLst>
          </p:cNvPr>
          <p:cNvSpPr>
            <a:spLocks noGrp="1"/>
          </p:cNvSpPr>
          <p:nvPr>
            <p:ph idx="1"/>
          </p:nvPr>
        </p:nvSpPr>
        <p:spPr>
          <a:xfrm>
            <a:off x="904874" y="704850"/>
            <a:ext cx="10601325" cy="5810250"/>
          </a:xfrm>
        </p:spPr>
        <p:txBody>
          <a:bodyPr>
            <a:normAutofit fontScale="85000" lnSpcReduction="20000"/>
          </a:bodyPr>
          <a:lstStyle/>
          <a:p>
            <a:pPr algn="just"/>
            <a:r>
              <a:rPr lang="en-GB" dirty="0"/>
              <a:t>All truth is subjective and relative. There are no absolute norms and values. Everyone is free to decide for himself what is “good or bad,” “right or wrong.” Therefore, all world and life views are to be given equal status. </a:t>
            </a:r>
          </a:p>
          <a:p>
            <a:pPr algn="just"/>
            <a:endParaRPr lang="en-GB" dirty="0"/>
          </a:p>
          <a:p>
            <a:r>
              <a:rPr lang="fr-FR" dirty="0" err="1"/>
              <a:t>Postmodernism’s</a:t>
            </a:r>
            <a:r>
              <a:rPr lang="fr-FR" dirty="0"/>
              <a:t> Impact On </a:t>
            </a:r>
            <a:r>
              <a:rPr lang="fr-FR" dirty="0" err="1"/>
              <a:t>Popular</a:t>
            </a:r>
            <a:r>
              <a:rPr lang="fr-FR" dirty="0"/>
              <a:t> Culture</a:t>
            </a:r>
          </a:p>
          <a:p>
            <a:r>
              <a:rPr lang="en-GB" dirty="0" err="1">
                <a:hlinkClick r:id="rId2"/>
              </a:rPr>
              <a:t>Pronk</a:t>
            </a:r>
            <a:r>
              <a:rPr lang="en-GB" dirty="0">
                <a:hlinkClick r:id="rId2"/>
              </a:rPr>
              <a:t>, Cornelis</a:t>
            </a:r>
            <a:endParaRPr lang="en-GB" dirty="0"/>
          </a:p>
          <a:p>
            <a:r>
              <a:rPr lang="en-GB" cap="all" dirty="0" err="1"/>
              <a:t>CATEGORY</a:t>
            </a:r>
            <a:r>
              <a:rPr lang="en-GB" dirty="0" err="1">
                <a:hlinkClick r:id="rId3"/>
              </a:rPr>
              <a:t>Articles</a:t>
            </a:r>
            <a:endParaRPr lang="en-GB" dirty="0"/>
          </a:p>
          <a:p>
            <a:r>
              <a:rPr lang="en-GB" cap="all" dirty="0" err="1"/>
              <a:t>DATE</a:t>
            </a:r>
            <a:r>
              <a:rPr lang="en-GB" dirty="0" err="1"/>
              <a:t>December</a:t>
            </a:r>
            <a:r>
              <a:rPr lang="en-GB" dirty="0"/>
              <a:t> 8, 2006</a:t>
            </a:r>
          </a:p>
          <a:p>
            <a:endParaRPr lang="en-GB" dirty="0"/>
          </a:p>
          <a:p>
            <a:r>
              <a:rPr lang="en-GB" dirty="0"/>
              <a:t>The spirit of postmodernism is the spirit of rebellion. You will only sound intellectually cool if you advocate change.</a:t>
            </a:r>
          </a:p>
          <a:p>
            <a:pPr fontAlgn="base"/>
            <a:r>
              <a:rPr lang="en-GB" cap="all" dirty="0"/>
              <a:t>WRITTEN BY DAVID KOWALSKI</a:t>
            </a:r>
            <a:r>
              <a:rPr lang="en-GB" dirty="0"/>
              <a:t> Copyright 2013, David Kowalski</a:t>
            </a:r>
          </a:p>
          <a:p>
            <a:pPr fontAlgn="base"/>
            <a:r>
              <a:rPr lang="en-GB" dirty="0"/>
              <a:t> </a:t>
            </a:r>
          </a:p>
          <a:p>
            <a:pPr fontAlgn="base"/>
            <a:r>
              <a:rPr lang="en-GB" i="1" dirty="0"/>
              <a:t>The ONLY ABSOLUTE TRUTH is that there are NO ABSOLUTE TRUTHS </a:t>
            </a:r>
            <a:endParaRPr lang="en-GB" dirty="0"/>
          </a:p>
          <a:p>
            <a:pPr fontAlgn="base"/>
            <a:r>
              <a:rPr lang="en-GB" i="1" dirty="0"/>
              <a:t>(</a:t>
            </a:r>
            <a:r>
              <a:rPr lang="en-GB" b="1" i="1" dirty="0" err="1"/>
              <a:t>Feyerabend</a:t>
            </a:r>
            <a:r>
              <a:rPr lang="en-GB" i="1" dirty="0"/>
              <a:t>) </a:t>
            </a:r>
          </a:p>
          <a:p>
            <a:pPr fontAlgn="base"/>
            <a:endParaRPr lang="en-GB" dirty="0"/>
          </a:p>
          <a:p>
            <a:endParaRPr lang="en-GB" sz="2100" dirty="0"/>
          </a:p>
          <a:p>
            <a:endParaRPr lang="en-GB" dirty="0"/>
          </a:p>
        </p:txBody>
      </p:sp>
    </p:spTree>
    <p:extLst>
      <p:ext uri="{BB962C8B-B14F-4D97-AF65-F5344CB8AC3E}">
        <p14:creationId xmlns:p14="http://schemas.microsoft.com/office/powerpoint/2010/main" val="1855250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DBD37-D9AE-4E7A-9A0B-7F4AAA169C99}"/>
              </a:ext>
            </a:extLst>
          </p:cNvPr>
          <p:cNvSpPr>
            <a:spLocks noGrp="1"/>
          </p:cNvSpPr>
          <p:nvPr>
            <p:ph type="title"/>
          </p:nvPr>
        </p:nvSpPr>
        <p:spPr>
          <a:xfrm>
            <a:off x="1076325" y="104775"/>
            <a:ext cx="10363200" cy="1638301"/>
          </a:xfrm>
        </p:spPr>
        <p:txBody>
          <a:bodyPr>
            <a:normAutofit/>
          </a:bodyPr>
          <a:lstStyle/>
          <a:p>
            <a:r>
              <a:rPr lang="en-GB" sz="3200" dirty="0"/>
              <a:t>Andy </a:t>
            </a:r>
            <a:r>
              <a:rPr lang="en-GB" sz="3200" dirty="0" err="1"/>
              <a:t>wharhol</a:t>
            </a:r>
            <a:r>
              <a:rPr lang="en-GB" sz="3200" dirty="0"/>
              <a:t> cans of soup</a:t>
            </a:r>
          </a:p>
        </p:txBody>
      </p:sp>
      <p:pic>
        <p:nvPicPr>
          <p:cNvPr id="4" name="Content Placeholder 3" descr="https://www.cla.purdue.edu/english/theory/assets/images/warhol.gif">
            <a:extLst>
              <a:ext uri="{FF2B5EF4-FFF2-40B4-BE49-F238E27FC236}">
                <a16:creationId xmlns:a16="http://schemas.microsoft.com/office/drawing/2014/main" id="{6A14A6FD-1FD7-4EC6-8548-7BBCEAB89C62}"/>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62124" y="2495550"/>
            <a:ext cx="5248275" cy="3838575"/>
          </a:xfrm>
          <a:prstGeom prst="rect">
            <a:avLst/>
          </a:prstGeom>
          <a:noFill/>
          <a:ln>
            <a:noFill/>
          </a:ln>
        </p:spPr>
      </p:pic>
    </p:spTree>
    <p:extLst>
      <p:ext uri="{BB962C8B-B14F-4D97-AF65-F5344CB8AC3E}">
        <p14:creationId xmlns:p14="http://schemas.microsoft.com/office/powerpoint/2010/main" val="3230971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5475-6903-4DAB-8BF8-DAD044113686}"/>
              </a:ext>
            </a:extLst>
          </p:cNvPr>
          <p:cNvSpPr>
            <a:spLocks noGrp="1"/>
          </p:cNvSpPr>
          <p:nvPr>
            <p:ph type="title"/>
          </p:nvPr>
        </p:nvSpPr>
        <p:spPr>
          <a:xfrm>
            <a:off x="838200" y="101314"/>
            <a:ext cx="10515600" cy="1325563"/>
          </a:xfrm>
        </p:spPr>
        <p:txBody>
          <a:bodyPr/>
          <a:lstStyle/>
          <a:p>
            <a:r>
              <a:rPr lang="en-GB" dirty="0"/>
              <a:t>An oak tree(1973)Michael </a:t>
            </a:r>
            <a:r>
              <a:rPr lang="en-GB" dirty="0" err="1"/>
              <a:t>craig</a:t>
            </a:r>
            <a:r>
              <a:rPr lang="en-GB" dirty="0"/>
              <a:t>-martin</a:t>
            </a:r>
          </a:p>
        </p:txBody>
      </p:sp>
      <p:pic>
        <p:nvPicPr>
          <p:cNvPr id="1026" name="Picture 2" descr="Image result for an oak tree(1973) michael craig-martin">
            <a:extLst>
              <a:ext uri="{FF2B5EF4-FFF2-40B4-BE49-F238E27FC236}">
                <a16:creationId xmlns:a16="http://schemas.microsoft.com/office/drawing/2014/main" id="{32A9B881-4593-4032-9118-877BDDED03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5475" y="1934750"/>
            <a:ext cx="6400800" cy="4821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352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1E1F-75ED-4B99-BB55-43159B4CA5D0}"/>
              </a:ext>
            </a:extLst>
          </p:cNvPr>
          <p:cNvSpPr>
            <a:spLocks noGrp="1"/>
          </p:cNvSpPr>
          <p:nvPr>
            <p:ph type="title"/>
          </p:nvPr>
        </p:nvSpPr>
        <p:spPr>
          <a:xfrm>
            <a:off x="733425" y="355600"/>
            <a:ext cx="10620375" cy="1758950"/>
          </a:xfrm>
        </p:spPr>
        <p:txBody>
          <a:bodyPr>
            <a:normAutofit fontScale="90000"/>
          </a:bodyPr>
          <a:lstStyle/>
          <a:p>
            <a:r>
              <a:rPr lang="en-GB" dirty="0"/>
              <a:t>Tracy </a:t>
            </a:r>
            <a:r>
              <a:rPr lang="en-GB" dirty="0" err="1"/>
              <a:t>emin’s</a:t>
            </a:r>
            <a:r>
              <a:rPr lang="en-GB" dirty="0"/>
              <a:t> bed</a:t>
            </a:r>
            <a:br>
              <a:rPr lang="en-GB" dirty="0"/>
            </a:br>
            <a:r>
              <a:rPr lang="en-GB" dirty="0"/>
              <a:t>art by any other name would be postmodernism</a:t>
            </a:r>
          </a:p>
        </p:txBody>
      </p:sp>
      <p:pic>
        <p:nvPicPr>
          <p:cNvPr id="3074" name="Picture 2" descr="Image result for tracey emin's bed">
            <a:extLst>
              <a:ext uri="{FF2B5EF4-FFF2-40B4-BE49-F238E27FC236}">
                <a16:creationId xmlns:a16="http://schemas.microsoft.com/office/drawing/2014/main" id="{B8FC12BC-F515-4DC6-B0C2-2CC007D901C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26432" y="2567782"/>
            <a:ext cx="348163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544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2ACB-2264-4098-A3FB-8FA7BB3AFA5E}"/>
              </a:ext>
            </a:extLst>
          </p:cNvPr>
          <p:cNvSpPr>
            <a:spLocks noGrp="1"/>
          </p:cNvSpPr>
          <p:nvPr>
            <p:ph type="title"/>
          </p:nvPr>
        </p:nvSpPr>
        <p:spPr>
          <a:xfrm>
            <a:off x="790575" y="365125"/>
            <a:ext cx="10515600" cy="1325563"/>
          </a:xfrm>
        </p:spPr>
        <p:txBody>
          <a:bodyPr>
            <a:normAutofit/>
          </a:bodyPr>
          <a:lstStyle/>
          <a:p>
            <a:r>
              <a:rPr lang="en-GB" sz="2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DB58395-2A51-481E-96E5-AE7333346B01}"/>
              </a:ext>
            </a:extLst>
          </p:cNvPr>
          <p:cNvSpPr>
            <a:spLocks noGrp="1"/>
          </p:cNvSpPr>
          <p:nvPr>
            <p:ph idx="1"/>
          </p:nvPr>
        </p:nvSpPr>
        <p:spPr>
          <a:xfrm>
            <a:off x="619125" y="1419225"/>
            <a:ext cx="10734675" cy="5073650"/>
          </a:xfrm>
        </p:spPr>
        <p:txBody>
          <a:bodyPr>
            <a:normAutofit fontScale="92500" lnSpcReduction="20000"/>
          </a:bodyPr>
          <a:lstStyle/>
          <a:p>
            <a:pPr marL="0" indent="0">
              <a:buNone/>
            </a:pPr>
            <a:r>
              <a:rPr lang="en-GB" sz="2000" dirty="0" err="1"/>
              <a:t>Huyssen</a:t>
            </a:r>
            <a:r>
              <a:rPr lang="en-GB" sz="2000" dirty="0"/>
              <a:t>, Andreas. After the Great Divide. Bloomington: Indiana UP, 1986. </a:t>
            </a:r>
          </a:p>
          <a:p>
            <a:pPr marL="0" indent="0" algn="just">
              <a:buNone/>
            </a:pPr>
            <a:r>
              <a:rPr lang="en-GB" sz="2000" dirty="0"/>
              <a:t>Myra </a:t>
            </a:r>
            <a:r>
              <a:rPr lang="en-GB" sz="2000" dirty="0" err="1"/>
              <a:t>Mendible</a:t>
            </a:r>
            <a:r>
              <a:rPr lang="en-GB" sz="2000" dirty="0"/>
              <a:t> is Associate Professor and English Program Leader at Florida Gulf Coast University. She teaches courses in contemporary literature, cultural studies, and ethnic literatures of the United States</a:t>
            </a:r>
          </a:p>
          <a:p>
            <a:pPr marL="0" indent="0" algn="just">
              <a:buNone/>
            </a:pPr>
            <a:r>
              <a:rPr lang="en-GB" sz="2000" dirty="0">
                <a:solidFill>
                  <a:srgbClr val="333333"/>
                </a:solidFill>
                <a:latin typeface="lato"/>
              </a:rPr>
              <a:t>Baudrillard, Jean. (1998). </a:t>
            </a:r>
            <a:r>
              <a:rPr lang="en-GB" sz="2000" i="1" dirty="0">
                <a:solidFill>
                  <a:srgbClr val="333333"/>
                </a:solidFill>
                <a:latin typeface="lato"/>
              </a:rPr>
              <a:t>The Consumer Society.</a:t>
            </a:r>
            <a:r>
              <a:rPr lang="en-GB" sz="2000" dirty="0">
                <a:solidFill>
                  <a:srgbClr val="333333"/>
                </a:solidFill>
                <a:latin typeface="lato"/>
              </a:rPr>
              <a:t> Thousand Oaks, CA: Sage. An acerbic critique of the image-making techniques of consumerist culture and their effect on human cultural development, inducing a generic postmodern worldview in society at large.</a:t>
            </a:r>
          </a:p>
          <a:p>
            <a:pPr marL="0" indent="0" algn="just">
              <a:buNone/>
            </a:pPr>
            <a:r>
              <a:rPr lang="en-GB" sz="2000" cap="all" dirty="0"/>
              <a:t>MODERNISM-</a:t>
            </a:r>
            <a:r>
              <a:rPr lang="en-GB" sz="2000" dirty="0">
                <a:hlinkClick r:id="rId2"/>
              </a:rPr>
              <a:t>https://banneroftruth.org/us/resources/articles/2006/postmodernisms-impact-on-popular-culture/</a:t>
            </a:r>
            <a:endParaRPr lang="en-GB" sz="2000" cap="all" dirty="0"/>
          </a:p>
          <a:p>
            <a:pPr marL="0" indent="0" algn="just">
              <a:buNone/>
            </a:pPr>
            <a:r>
              <a:rPr lang="en-GB" sz="2000" dirty="0" err="1">
                <a:solidFill>
                  <a:srgbClr val="333333"/>
                </a:solidFill>
                <a:latin typeface="lato"/>
              </a:rPr>
              <a:t>wharol</a:t>
            </a:r>
            <a:r>
              <a:rPr lang="en-GB" sz="2000" dirty="0">
                <a:solidFill>
                  <a:srgbClr val="333333"/>
                </a:solidFill>
                <a:latin typeface="lato"/>
              </a:rPr>
              <a:t> Andy – cans of </a:t>
            </a:r>
            <a:r>
              <a:rPr lang="en-GB" sz="2000" dirty="0" err="1">
                <a:solidFill>
                  <a:srgbClr val="333333"/>
                </a:solidFill>
                <a:latin typeface="lato"/>
              </a:rPr>
              <a:t>campbell</a:t>
            </a:r>
            <a:r>
              <a:rPr lang="en-GB" sz="2000" dirty="0">
                <a:solidFill>
                  <a:srgbClr val="333333"/>
                </a:solidFill>
                <a:latin typeface="lato"/>
              </a:rPr>
              <a:t> tomato soup</a:t>
            </a:r>
          </a:p>
          <a:p>
            <a:pPr marL="0" indent="0" algn="just">
              <a:buNone/>
            </a:pPr>
            <a:r>
              <a:rPr lang="en-GB" sz="2000" dirty="0">
                <a:solidFill>
                  <a:srgbClr val="333333"/>
                </a:solidFill>
                <a:latin typeface="lato"/>
              </a:rPr>
              <a:t>History of Rock-</a:t>
            </a:r>
            <a:r>
              <a:rPr lang="en-GB" sz="2000" dirty="0">
                <a:hlinkClick r:id="rId3"/>
              </a:rPr>
              <a:t>https://www.coursera.org/</a:t>
            </a:r>
            <a:endParaRPr lang="en-GB" sz="2000" dirty="0">
              <a:solidFill>
                <a:srgbClr val="333333"/>
              </a:solidFill>
              <a:latin typeface="lato"/>
            </a:endParaRPr>
          </a:p>
          <a:p>
            <a:pPr marL="0" indent="0" algn="just">
              <a:buNone/>
            </a:pPr>
            <a:r>
              <a:rPr lang="en-GB" sz="2000" dirty="0"/>
              <a:t>An oak tree(1973 </a:t>
            </a:r>
            <a:r>
              <a:rPr lang="en-GB" sz="2000" dirty="0" err="1"/>
              <a:t>craig</a:t>
            </a:r>
            <a:r>
              <a:rPr lang="en-GB" sz="2000" dirty="0"/>
              <a:t>-martin M</a:t>
            </a:r>
          </a:p>
          <a:p>
            <a:pPr marL="0" indent="0" algn="just">
              <a:buNone/>
            </a:pPr>
            <a:r>
              <a:rPr lang="en-GB" sz="2000" dirty="0"/>
              <a:t>Unmade bed –Tracy </a:t>
            </a:r>
            <a:r>
              <a:rPr lang="en-GB" sz="2000" dirty="0" err="1"/>
              <a:t>emin</a:t>
            </a:r>
            <a:endParaRPr lang="en-GB" sz="2000" dirty="0"/>
          </a:p>
          <a:p>
            <a:r>
              <a:rPr lang="en-GB" sz="2000" dirty="0"/>
              <a:t>The spirit of postmodernism is the spirit of rebellion. You will only sound intellectually cool if you advocate change.</a:t>
            </a:r>
          </a:p>
          <a:p>
            <a:pPr marL="0" indent="0" fontAlgn="base">
              <a:buNone/>
            </a:pPr>
            <a:r>
              <a:rPr lang="en-GB" sz="2000" cap="all" dirty="0"/>
              <a:t>KOWALSKI </a:t>
            </a:r>
            <a:r>
              <a:rPr lang="en-GB" sz="2000" cap="all" dirty="0" err="1"/>
              <a:t>david</a:t>
            </a:r>
            <a:r>
              <a:rPr lang="en-GB" sz="2000" dirty="0"/>
              <a:t> Copyright 2013</a:t>
            </a:r>
          </a:p>
          <a:p>
            <a:pPr fontAlgn="base"/>
            <a:r>
              <a:rPr lang="en-GB" sz="2000" dirty="0"/>
              <a:t> </a:t>
            </a:r>
            <a:r>
              <a:rPr lang="en-GB" sz="2000" i="1" dirty="0"/>
              <a:t>The ONLY ABSOLUTE TRUTH is that there are NO ABSOLUTE TRUTHS </a:t>
            </a:r>
            <a:endParaRPr lang="en-GB" sz="2000" dirty="0"/>
          </a:p>
          <a:p>
            <a:pPr fontAlgn="base"/>
            <a:r>
              <a:rPr lang="en-GB" sz="2000" i="1" dirty="0"/>
              <a:t>(</a:t>
            </a:r>
            <a:r>
              <a:rPr lang="en-GB" sz="2000" b="1" i="1" dirty="0" err="1"/>
              <a:t>Feyerabend</a:t>
            </a:r>
            <a:r>
              <a:rPr lang="en-GB" sz="2000" i="1" dirty="0"/>
              <a:t>) </a:t>
            </a:r>
          </a:p>
          <a:p>
            <a:pPr fontAlgn="base"/>
            <a:endParaRPr lang="en-GB" sz="2000" dirty="0"/>
          </a:p>
          <a:p>
            <a:pPr marL="0" indent="0" algn="just">
              <a:buNone/>
            </a:pPr>
            <a:endParaRPr lang="en-GB" sz="2000" dirty="0"/>
          </a:p>
          <a:p>
            <a:pPr marL="0" indent="0" algn="just">
              <a:buNone/>
            </a:pPr>
            <a:endParaRPr lang="en-GB" sz="2000" dirty="0"/>
          </a:p>
        </p:txBody>
      </p:sp>
    </p:spTree>
    <p:extLst>
      <p:ext uri="{BB962C8B-B14F-4D97-AF65-F5344CB8AC3E}">
        <p14:creationId xmlns:p14="http://schemas.microsoft.com/office/powerpoint/2010/main" val="3023872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398</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lato</vt:lpstr>
      <vt:lpstr>OpenSans</vt:lpstr>
      <vt:lpstr>Times New Roman</vt:lpstr>
      <vt:lpstr>Office Theme</vt:lpstr>
      <vt:lpstr>l</vt:lpstr>
      <vt:lpstr>PowerPoint Presentation</vt:lpstr>
      <vt:lpstr>PowerPoint Presentation</vt:lpstr>
      <vt:lpstr>Times they are a changin-Bob Dylan 1964</vt:lpstr>
      <vt:lpstr>PowerPoint Presentation</vt:lpstr>
      <vt:lpstr>PowerPoint Presentation</vt:lpstr>
      <vt:lpstr>Andy wharhol cans of soup</vt:lpstr>
      <vt:lpstr>An oak tree(1973)Michael craig-martin</vt:lpstr>
      <vt:lpstr>Tracy emin’s bed art by any other name would be postmodernism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 modernism</dc:title>
  <dc:creator>David Williams (1807945)</dc:creator>
  <cp:lastModifiedBy>David Williams (1807945)</cp:lastModifiedBy>
  <cp:revision>32</cp:revision>
  <dcterms:created xsi:type="dcterms:W3CDTF">2019-04-22T09:29:56Z</dcterms:created>
  <dcterms:modified xsi:type="dcterms:W3CDTF">2019-04-26T15:43:54Z</dcterms:modified>
</cp:coreProperties>
</file>