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28" r:id="rId1"/>
  </p:sldMasterIdLst>
  <p:sldIdLst>
    <p:sldId id="256" r:id="rId2"/>
    <p:sldId id="257" r:id="rId3"/>
    <p:sldId id="259"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7" d="100"/>
          <a:sy n="77" d="100"/>
        </p:scale>
        <p:origin x="64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B432F4-5FDB-4518-9272-2F3934AC6AA2}" type="doc">
      <dgm:prSet loTypeId="urn:microsoft.com/office/officeart/2018/2/layout/IconVerticalSolidList" loCatId="icon" qsTypeId="urn:microsoft.com/office/officeart/2005/8/quickstyle/simple4" qsCatId="simple" csTypeId="urn:microsoft.com/office/officeart/2005/8/colors/colorful2" csCatId="colorful" phldr="1"/>
      <dgm:spPr/>
      <dgm:t>
        <a:bodyPr/>
        <a:lstStyle/>
        <a:p>
          <a:endParaRPr lang="en-US"/>
        </a:p>
      </dgm:t>
    </dgm:pt>
    <dgm:pt modelId="{B633A646-2062-4841-AF18-847B074C6716}">
      <dgm:prSet/>
      <dgm:spPr/>
      <dgm:t>
        <a:bodyPr/>
        <a:lstStyle/>
        <a:p>
          <a:pPr>
            <a:lnSpc>
              <a:spcPct val="100000"/>
            </a:lnSpc>
          </a:pPr>
          <a:r>
            <a:rPr lang="en-US" sz="3000" dirty="0">
              <a:effectLst>
                <a:glow rad="152400">
                  <a:schemeClr val="bg1">
                    <a:alpha val="19000"/>
                  </a:schemeClr>
                </a:glow>
              </a:effectLst>
              <a:latin typeface="Gill Sans MT"/>
            </a:rPr>
            <a:t>Inform the consumer choice of product </a:t>
          </a:r>
        </a:p>
      </dgm:t>
    </dgm:pt>
    <dgm:pt modelId="{DB4A5689-BD48-4D3D-8017-D1E3C49B0DDB}" type="parTrans" cxnId="{56ADA02B-9055-4F39-B74D-2D556F11DDB6}">
      <dgm:prSet/>
      <dgm:spPr/>
      <dgm:t>
        <a:bodyPr/>
        <a:lstStyle/>
        <a:p>
          <a:endParaRPr lang="en-US" noProof="0">
            <a:effectLst>
              <a:glow rad="152400">
                <a:schemeClr val="bg1">
                  <a:alpha val="19000"/>
                </a:schemeClr>
              </a:glow>
            </a:effectLst>
          </a:endParaRPr>
        </a:p>
      </dgm:t>
    </dgm:pt>
    <dgm:pt modelId="{1397C75F-5FD8-4120-9A24-A246D042942B}" type="sibTrans" cxnId="{56ADA02B-9055-4F39-B74D-2D556F11DDB6}">
      <dgm:prSet/>
      <dgm:spPr/>
      <dgm:t>
        <a:bodyPr/>
        <a:lstStyle/>
        <a:p>
          <a:endParaRPr lang="en-US" noProof="0">
            <a:effectLst>
              <a:glow rad="152400">
                <a:schemeClr val="bg1">
                  <a:alpha val="19000"/>
                </a:schemeClr>
              </a:glow>
            </a:effectLst>
          </a:endParaRPr>
        </a:p>
      </dgm:t>
    </dgm:pt>
    <dgm:pt modelId="{C6D21269-399B-4BA2-8621-C7B9DA1E1B8F}">
      <dgm:prSet/>
      <dgm:spPr/>
      <dgm:t>
        <a:bodyPr/>
        <a:lstStyle/>
        <a:p>
          <a:pPr algn="just">
            <a:lnSpc>
              <a:spcPct val="100000"/>
            </a:lnSpc>
          </a:pPr>
          <a:r>
            <a:rPr lang="en-US" noProof="0" dirty="0">
              <a:effectLst>
                <a:glow rad="152400">
                  <a:schemeClr val="bg1">
                    <a:alpha val="19000"/>
                  </a:schemeClr>
                </a:glow>
              </a:effectLst>
            </a:rPr>
            <a:t>Additional levy is added to products which are harder to recycle or reuse similar to sugar tax.  This is to help drive consumer behavior</a:t>
          </a:r>
        </a:p>
      </dgm:t>
    </dgm:pt>
    <dgm:pt modelId="{AA3929B3-1058-4240-AD5D-9518D4976567}" type="parTrans" cxnId="{E4AD895B-72A4-4A6B-A7F4-C77A53EC51BC}">
      <dgm:prSet/>
      <dgm:spPr/>
      <dgm:t>
        <a:bodyPr/>
        <a:lstStyle/>
        <a:p>
          <a:endParaRPr lang="en-US" noProof="0">
            <a:effectLst>
              <a:glow rad="152400">
                <a:schemeClr val="bg1">
                  <a:alpha val="19000"/>
                </a:schemeClr>
              </a:glow>
            </a:effectLst>
          </a:endParaRPr>
        </a:p>
      </dgm:t>
    </dgm:pt>
    <dgm:pt modelId="{C79B0F2C-DDB4-44EB-89F7-717146B88B10}" type="sibTrans" cxnId="{E4AD895B-72A4-4A6B-A7F4-C77A53EC51BC}">
      <dgm:prSet/>
      <dgm:spPr/>
      <dgm:t>
        <a:bodyPr/>
        <a:lstStyle/>
        <a:p>
          <a:endParaRPr lang="en-US" noProof="0">
            <a:effectLst>
              <a:glow rad="152400">
                <a:schemeClr val="bg1">
                  <a:alpha val="19000"/>
                </a:schemeClr>
              </a:glow>
            </a:effectLst>
          </a:endParaRPr>
        </a:p>
      </dgm:t>
    </dgm:pt>
    <dgm:pt modelId="{F6BA2F6E-DCFA-40C5-BAC7-B9BA521EA78A}">
      <dgm:prSet/>
      <dgm:spPr/>
      <dgm:t>
        <a:bodyPr/>
        <a:lstStyle/>
        <a:p>
          <a:pPr algn="just">
            <a:lnSpc>
              <a:spcPct val="100000"/>
            </a:lnSpc>
          </a:pPr>
          <a:r>
            <a:rPr lang="en-US" noProof="0" dirty="0">
              <a:effectLst>
                <a:glow rad="152400">
                  <a:schemeClr val="bg1">
                    <a:alpha val="19000"/>
                  </a:schemeClr>
                </a:glow>
              </a:effectLst>
            </a:rPr>
            <a:t>Further expand on the environmental rating not only to include performance and energy used but to include rating based on ease of recycling e.g. number of components that can be reused to create new items or how easily the product can be fixed meaning a new product is no longer required</a:t>
          </a:r>
          <a:endParaRPr lang="en-US" sz="3000" dirty="0">
            <a:effectLst>
              <a:glow rad="152400">
                <a:schemeClr val="bg1">
                  <a:alpha val="19000"/>
                </a:schemeClr>
              </a:glow>
            </a:effectLst>
            <a:latin typeface="Gill Sans MT" panose="020B0502020104020203"/>
          </a:endParaRPr>
        </a:p>
      </dgm:t>
    </dgm:pt>
    <dgm:pt modelId="{FC927E26-2EB3-4C9C-AC21-36AE91A95BB3}" type="parTrans" cxnId="{34DDC4EF-5019-4640-AD6B-818CC4A42CA8}">
      <dgm:prSet/>
      <dgm:spPr/>
      <dgm:t>
        <a:bodyPr/>
        <a:lstStyle/>
        <a:p>
          <a:endParaRPr lang="en-GB"/>
        </a:p>
      </dgm:t>
    </dgm:pt>
    <dgm:pt modelId="{76789211-0E2C-433D-8383-B2EF6FE8F7BF}" type="sibTrans" cxnId="{34DDC4EF-5019-4640-AD6B-818CC4A42CA8}">
      <dgm:prSet/>
      <dgm:spPr/>
      <dgm:t>
        <a:bodyPr/>
        <a:lstStyle/>
        <a:p>
          <a:endParaRPr lang="en-GB"/>
        </a:p>
      </dgm:t>
    </dgm:pt>
    <dgm:pt modelId="{D40A0249-41A7-44A6-A657-361E8C18FD42}" type="pres">
      <dgm:prSet presAssocID="{E1B432F4-5FDB-4518-9272-2F3934AC6AA2}" presName="root" presStyleCnt="0">
        <dgm:presLayoutVars>
          <dgm:dir/>
          <dgm:resizeHandles val="exact"/>
        </dgm:presLayoutVars>
      </dgm:prSet>
      <dgm:spPr/>
      <dgm:t>
        <a:bodyPr/>
        <a:lstStyle/>
        <a:p>
          <a:endParaRPr lang="en-US"/>
        </a:p>
      </dgm:t>
    </dgm:pt>
    <dgm:pt modelId="{7D1F47A2-8F6C-4C7F-B3B3-2100C986DE32}" type="pres">
      <dgm:prSet presAssocID="{B633A646-2062-4841-AF18-847B074C6716}" presName="compNode" presStyleCnt="0"/>
      <dgm:spPr/>
    </dgm:pt>
    <dgm:pt modelId="{EC4D957C-BFAC-446D-9573-48333BEC34E6}" type="pres">
      <dgm:prSet presAssocID="{B633A646-2062-4841-AF18-847B074C6716}" presName="bgRect" presStyleLbl="bgShp" presStyleIdx="0" presStyleCnt="3" custScaleY="66481" custLinFactNeighborY="-12148"/>
      <dgm:spPr>
        <a:prstGeom prst="rect">
          <a:avLst/>
        </a:prstGeom>
      </dgm:spPr>
    </dgm:pt>
    <dgm:pt modelId="{BE6B2CCF-B717-4C6F-9115-44EF0ECE6018}" type="pres">
      <dgm:prSet presAssocID="{B633A646-2062-4841-AF18-847B074C6716}" presName="iconRect" presStyleLbl="node1" presStyleIdx="0" presStyleCnt="3" custScaleX="75132" custScaleY="75132" custLinFactNeighborX="61270" custLinFactNeighborY="-14682"/>
      <dgm:spPr>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Shopping cart"/>
        </a:ext>
      </dgm:extLst>
    </dgm:pt>
    <dgm:pt modelId="{95420642-092B-41B9-94FA-E0EC36F9AF7E}" type="pres">
      <dgm:prSet presAssocID="{B633A646-2062-4841-AF18-847B074C6716}" presName="spaceRect" presStyleCnt="0"/>
      <dgm:spPr/>
    </dgm:pt>
    <dgm:pt modelId="{C95AF6F0-F4DA-48FE-85EB-61ADFB42AA13}" type="pres">
      <dgm:prSet presAssocID="{B633A646-2062-4841-AF18-847B074C6716}" presName="parTx" presStyleLbl="revTx" presStyleIdx="0" presStyleCnt="3" custScaleY="53324" custLinFactNeighborX="4728" custLinFactNeighborY="-4237">
        <dgm:presLayoutVars>
          <dgm:chMax val="0"/>
          <dgm:chPref val="0"/>
        </dgm:presLayoutVars>
      </dgm:prSet>
      <dgm:spPr/>
      <dgm:t>
        <a:bodyPr/>
        <a:lstStyle/>
        <a:p>
          <a:endParaRPr lang="en-US"/>
        </a:p>
      </dgm:t>
    </dgm:pt>
    <dgm:pt modelId="{51DD96AA-8DD7-4B07-A561-5C9B41ACFA3C}" type="pres">
      <dgm:prSet presAssocID="{1397C75F-5FD8-4120-9A24-A246D042942B}" presName="sibTrans" presStyleCnt="0"/>
      <dgm:spPr/>
    </dgm:pt>
    <dgm:pt modelId="{F7456F0A-6278-4B7D-A656-410BC4FEC334}" type="pres">
      <dgm:prSet presAssocID="{F6BA2F6E-DCFA-40C5-BAC7-B9BA521EA78A}" presName="compNode" presStyleCnt="0"/>
      <dgm:spPr/>
    </dgm:pt>
    <dgm:pt modelId="{61593C2E-E91D-471E-958B-817AACF634E3}" type="pres">
      <dgm:prSet presAssocID="{F6BA2F6E-DCFA-40C5-BAC7-B9BA521EA78A}" presName="bgRect" presStyleLbl="bgShp" presStyleIdx="1" presStyleCnt="3" custScaleY="132944" custLinFactNeighborY="-72212"/>
      <dgm:spPr/>
    </dgm:pt>
    <dgm:pt modelId="{B012F8C8-9B66-479A-8A10-3856B095E178}" type="pres">
      <dgm:prSet presAssocID="{F6BA2F6E-DCFA-40C5-BAC7-B9BA521EA78A}" presName="iconRect" presStyleLbl="node1" presStyleIdx="1" presStyleCnt="3" custLinFactY="-36736" custLinFactNeighborX="16525" custLinFactNeighborY="-100000"/>
      <dgm:spPr>
        <a:prstGeom prst="ellipse">
          <a:avLst/>
        </a:prstGeom>
      </dgm:spPr>
      <dgm:extLst/>
    </dgm:pt>
    <dgm:pt modelId="{252FBF5E-9A03-4B62-9210-9B18C517E95D}" type="pres">
      <dgm:prSet presAssocID="{F6BA2F6E-DCFA-40C5-BAC7-B9BA521EA78A}" presName="spaceRect" presStyleCnt="0"/>
      <dgm:spPr/>
    </dgm:pt>
    <dgm:pt modelId="{1193E91B-EFF3-426D-B539-59CFC44ABB68}" type="pres">
      <dgm:prSet presAssocID="{F6BA2F6E-DCFA-40C5-BAC7-B9BA521EA78A}" presName="parTx" presStyleLbl="revTx" presStyleIdx="1" presStyleCnt="3" custScaleY="135127" custLinFactNeighborX="-5180" custLinFactNeighborY="-74296">
        <dgm:presLayoutVars>
          <dgm:chMax val="0"/>
          <dgm:chPref val="0"/>
        </dgm:presLayoutVars>
      </dgm:prSet>
      <dgm:spPr/>
      <dgm:t>
        <a:bodyPr/>
        <a:lstStyle/>
        <a:p>
          <a:endParaRPr lang="en-US"/>
        </a:p>
      </dgm:t>
    </dgm:pt>
    <dgm:pt modelId="{1C77F8DA-F314-4D70-B0C8-FCB043F02D9C}" type="pres">
      <dgm:prSet presAssocID="{76789211-0E2C-433D-8383-B2EF6FE8F7BF}" presName="sibTrans" presStyleCnt="0"/>
      <dgm:spPr/>
    </dgm:pt>
    <dgm:pt modelId="{9887B295-B446-4B8E-AEA4-76754DE9DD89}" type="pres">
      <dgm:prSet presAssocID="{C6D21269-399B-4BA2-8621-C7B9DA1E1B8F}" presName="compNode" presStyleCnt="0"/>
      <dgm:spPr/>
    </dgm:pt>
    <dgm:pt modelId="{436A8B1C-2D30-44BB-9150-7099503C8960}" type="pres">
      <dgm:prSet presAssocID="{C6D21269-399B-4BA2-8621-C7B9DA1E1B8F}" presName="bgRect" presStyleLbl="bgShp" presStyleIdx="2" presStyleCnt="3" custLinFactNeighborY="-88240"/>
      <dgm:spPr>
        <a:xfrm>
          <a:off x="0" y="3519456"/>
          <a:ext cx="5607050" cy="1407541"/>
        </a:xfrm>
        <a:prstGeom prst="rect">
          <a:avLst/>
        </a:prstGeom>
      </dgm:spPr>
    </dgm:pt>
    <dgm:pt modelId="{1A8B8B62-3037-4506-89D7-28710774070B}" type="pres">
      <dgm:prSet presAssocID="{C6D21269-399B-4BA2-8621-C7B9DA1E1B8F}" presName="iconRect" presStyleLbl="node1" presStyleIdx="2" presStyleCnt="3" custScaleX="68302" custScaleY="68302" custLinFactY="-77701" custLinFactNeighborX="10804" custLinFactNeighborY="-100000"/>
      <dgm:spPr>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Close"/>
        </a:ext>
      </dgm:extLst>
    </dgm:pt>
    <dgm:pt modelId="{2FFC6342-A780-4396-8FAC-8E7FAE77A6E2}" type="pres">
      <dgm:prSet presAssocID="{C6D21269-399B-4BA2-8621-C7B9DA1E1B8F}" presName="spaceRect" presStyleCnt="0"/>
      <dgm:spPr/>
    </dgm:pt>
    <dgm:pt modelId="{D5847293-6F0A-4807-B203-585610F4F535}" type="pres">
      <dgm:prSet presAssocID="{C6D21269-399B-4BA2-8621-C7B9DA1E1B8F}" presName="parTx" presStyleLbl="revTx" presStyleIdx="2" presStyleCnt="3" custLinFactY="-211" custLinFactNeighborX="-5595" custLinFactNeighborY="-100000">
        <dgm:presLayoutVars>
          <dgm:chMax val="0"/>
          <dgm:chPref val="0"/>
        </dgm:presLayoutVars>
      </dgm:prSet>
      <dgm:spPr/>
      <dgm:t>
        <a:bodyPr/>
        <a:lstStyle/>
        <a:p>
          <a:endParaRPr lang="en-US"/>
        </a:p>
      </dgm:t>
    </dgm:pt>
  </dgm:ptLst>
  <dgm:cxnLst>
    <dgm:cxn modelId="{98856478-6070-4304-92FF-D66CBD331C2E}" type="presOf" srcId="{F6BA2F6E-DCFA-40C5-BAC7-B9BA521EA78A}" destId="{1193E91B-EFF3-426D-B539-59CFC44ABB68}" srcOrd="0" destOrd="0" presId="urn:microsoft.com/office/officeart/2018/2/layout/IconVerticalSolidList"/>
    <dgm:cxn modelId="{0F0438E4-D0CA-47DC-8484-BFD8CF753812}" type="presOf" srcId="{C6D21269-399B-4BA2-8621-C7B9DA1E1B8F}" destId="{D5847293-6F0A-4807-B203-585610F4F535}" srcOrd="0" destOrd="0" presId="urn:microsoft.com/office/officeart/2018/2/layout/IconVerticalSolidList"/>
    <dgm:cxn modelId="{34DDC4EF-5019-4640-AD6B-818CC4A42CA8}" srcId="{E1B432F4-5FDB-4518-9272-2F3934AC6AA2}" destId="{F6BA2F6E-DCFA-40C5-BAC7-B9BA521EA78A}" srcOrd="1" destOrd="0" parTransId="{FC927E26-2EB3-4C9C-AC21-36AE91A95BB3}" sibTransId="{76789211-0E2C-433D-8383-B2EF6FE8F7BF}"/>
    <dgm:cxn modelId="{E4AD895B-72A4-4A6B-A7F4-C77A53EC51BC}" srcId="{E1B432F4-5FDB-4518-9272-2F3934AC6AA2}" destId="{C6D21269-399B-4BA2-8621-C7B9DA1E1B8F}" srcOrd="2" destOrd="0" parTransId="{AA3929B3-1058-4240-AD5D-9518D4976567}" sibTransId="{C79B0F2C-DDB4-44EB-89F7-717146B88B10}"/>
    <dgm:cxn modelId="{282E4C31-D2E4-4F2E-B7E4-7F072B61355B}" type="presOf" srcId="{E1B432F4-5FDB-4518-9272-2F3934AC6AA2}" destId="{D40A0249-41A7-44A6-A657-361E8C18FD42}" srcOrd="0" destOrd="0" presId="urn:microsoft.com/office/officeart/2018/2/layout/IconVerticalSolidList"/>
    <dgm:cxn modelId="{944ABB28-0B7D-40F0-8726-3385D62BD567}" type="presOf" srcId="{B633A646-2062-4841-AF18-847B074C6716}" destId="{C95AF6F0-F4DA-48FE-85EB-61ADFB42AA13}" srcOrd="0" destOrd="0" presId="urn:microsoft.com/office/officeart/2018/2/layout/IconVerticalSolidList"/>
    <dgm:cxn modelId="{56ADA02B-9055-4F39-B74D-2D556F11DDB6}" srcId="{E1B432F4-5FDB-4518-9272-2F3934AC6AA2}" destId="{B633A646-2062-4841-AF18-847B074C6716}" srcOrd="0" destOrd="0" parTransId="{DB4A5689-BD48-4D3D-8017-D1E3C49B0DDB}" sibTransId="{1397C75F-5FD8-4120-9A24-A246D042942B}"/>
    <dgm:cxn modelId="{07CEADA1-F123-4E4C-9E9E-EDC53C6A9D42}" type="presParOf" srcId="{D40A0249-41A7-44A6-A657-361E8C18FD42}" destId="{7D1F47A2-8F6C-4C7F-B3B3-2100C986DE32}" srcOrd="0" destOrd="0" presId="urn:microsoft.com/office/officeart/2018/2/layout/IconVerticalSolidList"/>
    <dgm:cxn modelId="{F2FB5DCA-E48C-4F18-9E21-40A8BA4E97C5}" type="presParOf" srcId="{7D1F47A2-8F6C-4C7F-B3B3-2100C986DE32}" destId="{EC4D957C-BFAC-446D-9573-48333BEC34E6}" srcOrd="0" destOrd="0" presId="urn:microsoft.com/office/officeart/2018/2/layout/IconVerticalSolidList"/>
    <dgm:cxn modelId="{A830D3AF-7E56-4163-A545-B5B0E5253A32}" type="presParOf" srcId="{7D1F47A2-8F6C-4C7F-B3B3-2100C986DE32}" destId="{BE6B2CCF-B717-4C6F-9115-44EF0ECE6018}" srcOrd="1" destOrd="0" presId="urn:microsoft.com/office/officeart/2018/2/layout/IconVerticalSolidList"/>
    <dgm:cxn modelId="{C133A968-EF32-4D7B-99AB-467DBC63AA65}" type="presParOf" srcId="{7D1F47A2-8F6C-4C7F-B3B3-2100C986DE32}" destId="{95420642-092B-41B9-94FA-E0EC36F9AF7E}" srcOrd="2" destOrd="0" presId="urn:microsoft.com/office/officeart/2018/2/layout/IconVerticalSolidList"/>
    <dgm:cxn modelId="{D41F3259-A36F-405E-9981-26F5153F9ECE}" type="presParOf" srcId="{7D1F47A2-8F6C-4C7F-B3B3-2100C986DE32}" destId="{C95AF6F0-F4DA-48FE-85EB-61ADFB42AA13}" srcOrd="3" destOrd="0" presId="urn:microsoft.com/office/officeart/2018/2/layout/IconVerticalSolidList"/>
    <dgm:cxn modelId="{23EAD705-80C2-4A13-8B46-0FDB076A4FC2}" type="presParOf" srcId="{D40A0249-41A7-44A6-A657-361E8C18FD42}" destId="{51DD96AA-8DD7-4B07-A561-5C9B41ACFA3C}" srcOrd="1" destOrd="0" presId="urn:microsoft.com/office/officeart/2018/2/layout/IconVerticalSolidList"/>
    <dgm:cxn modelId="{D67D2958-5A27-45D6-B6EC-605B286CA195}" type="presParOf" srcId="{D40A0249-41A7-44A6-A657-361E8C18FD42}" destId="{F7456F0A-6278-4B7D-A656-410BC4FEC334}" srcOrd="2" destOrd="0" presId="urn:microsoft.com/office/officeart/2018/2/layout/IconVerticalSolidList"/>
    <dgm:cxn modelId="{92916FD4-D669-48C7-828D-4F306EA942A0}" type="presParOf" srcId="{F7456F0A-6278-4B7D-A656-410BC4FEC334}" destId="{61593C2E-E91D-471E-958B-817AACF634E3}" srcOrd="0" destOrd="0" presId="urn:microsoft.com/office/officeart/2018/2/layout/IconVerticalSolidList"/>
    <dgm:cxn modelId="{7A9C2B92-AB4B-404D-844A-0C6E4A112575}" type="presParOf" srcId="{F7456F0A-6278-4B7D-A656-410BC4FEC334}" destId="{B012F8C8-9B66-479A-8A10-3856B095E178}" srcOrd="1" destOrd="0" presId="urn:microsoft.com/office/officeart/2018/2/layout/IconVerticalSolidList"/>
    <dgm:cxn modelId="{09C65E2D-3001-4B2D-9C45-7098D22D6B6D}" type="presParOf" srcId="{F7456F0A-6278-4B7D-A656-410BC4FEC334}" destId="{252FBF5E-9A03-4B62-9210-9B18C517E95D}" srcOrd="2" destOrd="0" presId="urn:microsoft.com/office/officeart/2018/2/layout/IconVerticalSolidList"/>
    <dgm:cxn modelId="{340CF0AD-51BB-4CCE-94FE-693B458EC6B0}" type="presParOf" srcId="{F7456F0A-6278-4B7D-A656-410BC4FEC334}" destId="{1193E91B-EFF3-426D-B539-59CFC44ABB68}" srcOrd="3" destOrd="0" presId="urn:microsoft.com/office/officeart/2018/2/layout/IconVerticalSolidList"/>
    <dgm:cxn modelId="{2E7619B1-DE69-4EA5-8577-B3FEBB4DDAAB}" type="presParOf" srcId="{D40A0249-41A7-44A6-A657-361E8C18FD42}" destId="{1C77F8DA-F314-4D70-B0C8-FCB043F02D9C}" srcOrd="3" destOrd="0" presId="urn:microsoft.com/office/officeart/2018/2/layout/IconVerticalSolidList"/>
    <dgm:cxn modelId="{678E6197-2DF8-487D-80B8-DC5109CCDD3F}" type="presParOf" srcId="{D40A0249-41A7-44A6-A657-361E8C18FD42}" destId="{9887B295-B446-4B8E-AEA4-76754DE9DD89}" srcOrd="4" destOrd="0" presId="urn:microsoft.com/office/officeart/2018/2/layout/IconVerticalSolidList"/>
    <dgm:cxn modelId="{27C0A3EB-AFC3-4068-98D6-97C2AE9FB8D1}" type="presParOf" srcId="{9887B295-B446-4B8E-AEA4-76754DE9DD89}" destId="{436A8B1C-2D30-44BB-9150-7099503C8960}" srcOrd="0" destOrd="0" presId="urn:microsoft.com/office/officeart/2018/2/layout/IconVerticalSolidList"/>
    <dgm:cxn modelId="{3914B107-20DC-4ED8-B86C-19F61BC45DBB}" type="presParOf" srcId="{9887B295-B446-4B8E-AEA4-76754DE9DD89}" destId="{1A8B8B62-3037-4506-89D7-28710774070B}" srcOrd="1" destOrd="0" presId="urn:microsoft.com/office/officeart/2018/2/layout/IconVerticalSolidList"/>
    <dgm:cxn modelId="{8C250632-60D4-4813-9B7E-F468D972396C}" type="presParOf" srcId="{9887B295-B446-4B8E-AEA4-76754DE9DD89}" destId="{2FFC6342-A780-4396-8FAC-8E7FAE77A6E2}" srcOrd="2" destOrd="0" presId="urn:microsoft.com/office/officeart/2018/2/layout/IconVerticalSolidList"/>
    <dgm:cxn modelId="{84E4FB42-7EF6-4E5B-9E43-2F003B8E5D13}" type="presParOf" srcId="{9887B295-B446-4B8E-AEA4-76754DE9DD89}" destId="{D5847293-6F0A-4807-B203-585610F4F53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BE34BC-BF17-47E0-BBD2-D3332CBCC2DE}"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GB"/>
        </a:p>
      </dgm:t>
    </dgm:pt>
    <dgm:pt modelId="{F398CC6A-0944-4085-8D73-2973856E5107}">
      <dgm:prSet phldrT="[Text]"/>
      <dgm:spPr/>
      <dgm:t>
        <a:bodyPr/>
        <a:lstStyle/>
        <a:p>
          <a:r>
            <a:rPr lang="en-GB" dirty="0"/>
            <a:t>Change manufacturers behaviour. Products that last, easy to fix without compromising the quality</a:t>
          </a:r>
        </a:p>
      </dgm:t>
    </dgm:pt>
    <dgm:pt modelId="{9B8E998F-A928-4B56-B32B-2BFCF6D49AB3}" type="parTrans" cxnId="{C6EBEEA8-9EAB-4A9F-8AB7-A6C0AC0B07E8}">
      <dgm:prSet/>
      <dgm:spPr/>
      <dgm:t>
        <a:bodyPr/>
        <a:lstStyle/>
        <a:p>
          <a:endParaRPr lang="en-GB"/>
        </a:p>
      </dgm:t>
    </dgm:pt>
    <dgm:pt modelId="{FCE85EA6-F6A6-42A9-8D0E-E0A6312262F7}" type="sibTrans" cxnId="{C6EBEEA8-9EAB-4A9F-8AB7-A6C0AC0B07E8}">
      <dgm:prSet/>
      <dgm:spPr/>
      <dgm:t>
        <a:bodyPr/>
        <a:lstStyle/>
        <a:p>
          <a:endParaRPr lang="en-GB"/>
        </a:p>
      </dgm:t>
    </dgm:pt>
    <dgm:pt modelId="{60FA26D2-9CEF-4C1A-A139-38F3766B3E6A}">
      <dgm:prSet phldrT="[Text]"/>
      <dgm:spPr/>
      <dgm:t>
        <a:bodyPr/>
        <a:lstStyle/>
        <a:p>
          <a:r>
            <a:rPr lang="en-GB" dirty="0"/>
            <a:t>Providing a loyalty scheme where customers feel valued </a:t>
          </a:r>
        </a:p>
      </dgm:t>
    </dgm:pt>
    <dgm:pt modelId="{FAE82FDC-64BF-4E06-BB62-8F99ED25EB70}" type="parTrans" cxnId="{F6AADBEE-6527-4CC4-B555-FA1B0021FF6C}">
      <dgm:prSet/>
      <dgm:spPr/>
      <dgm:t>
        <a:bodyPr/>
        <a:lstStyle/>
        <a:p>
          <a:endParaRPr lang="en-GB"/>
        </a:p>
      </dgm:t>
    </dgm:pt>
    <dgm:pt modelId="{4BBB289F-4C07-4276-9980-9823F8125DD0}" type="sibTrans" cxnId="{F6AADBEE-6527-4CC4-B555-FA1B0021FF6C}">
      <dgm:prSet/>
      <dgm:spPr/>
      <dgm:t>
        <a:bodyPr/>
        <a:lstStyle/>
        <a:p>
          <a:endParaRPr lang="en-GB"/>
        </a:p>
      </dgm:t>
    </dgm:pt>
    <dgm:pt modelId="{81C7CE83-8CC4-4C4B-AA8F-8C1216FC4C67}">
      <dgm:prSet phldrT="[Text]"/>
      <dgm:spPr/>
      <dgm:t>
        <a:bodyPr/>
        <a:lstStyle/>
        <a:p>
          <a:r>
            <a:rPr lang="en-GB" dirty="0"/>
            <a:t>Less waste being sent to landfill</a:t>
          </a:r>
        </a:p>
      </dgm:t>
    </dgm:pt>
    <dgm:pt modelId="{9D1DCFEC-2381-4005-9969-7A3121103CB4}" type="parTrans" cxnId="{DDE8CB4B-6CEE-44F8-A831-DF1911C1369F}">
      <dgm:prSet/>
      <dgm:spPr/>
      <dgm:t>
        <a:bodyPr/>
        <a:lstStyle/>
        <a:p>
          <a:endParaRPr lang="en-GB"/>
        </a:p>
      </dgm:t>
    </dgm:pt>
    <dgm:pt modelId="{0BBD305D-EDCE-488F-8B54-2A1D15C1EDD4}" type="sibTrans" cxnId="{DDE8CB4B-6CEE-44F8-A831-DF1911C1369F}">
      <dgm:prSet/>
      <dgm:spPr/>
      <dgm:t>
        <a:bodyPr/>
        <a:lstStyle/>
        <a:p>
          <a:endParaRPr lang="en-GB"/>
        </a:p>
      </dgm:t>
    </dgm:pt>
    <dgm:pt modelId="{FE6C509D-179F-4F6F-B9E0-692DE7C4032F}">
      <dgm:prSet phldrT="[Text]"/>
      <dgm:spPr/>
      <dgm:t>
        <a:bodyPr/>
        <a:lstStyle/>
        <a:p>
          <a:r>
            <a:rPr lang="en-GB" dirty="0"/>
            <a:t>Energy efficient products which cost less to run </a:t>
          </a:r>
        </a:p>
      </dgm:t>
    </dgm:pt>
    <dgm:pt modelId="{E3801EEA-831B-4C83-BF49-D72A3DEED0AF}" type="parTrans" cxnId="{DF5631DE-AB05-410A-9201-87F691CD88CE}">
      <dgm:prSet/>
      <dgm:spPr/>
      <dgm:t>
        <a:bodyPr/>
        <a:lstStyle/>
        <a:p>
          <a:endParaRPr lang="en-GB"/>
        </a:p>
      </dgm:t>
    </dgm:pt>
    <dgm:pt modelId="{945FF11A-5611-4ECB-B76E-F6C3FE4B1160}" type="sibTrans" cxnId="{DF5631DE-AB05-410A-9201-87F691CD88CE}">
      <dgm:prSet/>
      <dgm:spPr/>
      <dgm:t>
        <a:bodyPr/>
        <a:lstStyle/>
        <a:p>
          <a:endParaRPr lang="en-GB"/>
        </a:p>
      </dgm:t>
    </dgm:pt>
    <dgm:pt modelId="{A0FFFAC5-0FA2-42DA-BC53-BDD6668BBE8F}" type="pres">
      <dgm:prSet presAssocID="{B1BE34BC-BF17-47E0-BBD2-D3332CBCC2DE}" presName="diagram" presStyleCnt="0">
        <dgm:presLayoutVars>
          <dgm:dir/>
          <dgm:resizeHandles val="exact"/>
        </dgm:presLayoutVars>
      </dgm:prSet>
      <dgm:spPr/>
      <dgm:t>
        <a:bodyPr/>
        <a:lstStyle/>
        <a:p>
          <a:endParaRPr lang="en-US"/>
        </a:p>
      </dgm:t>
    </dgm:pt>
    <dgm:pt modelId="{158904FC-AEAC-431F-9DEB-79529822FB0A}" type="pres">
      <dgm:prSet presAssocID="{F398CC6A-0944-4085-8D73-2973856E5107}" presName="node" presStyleLbl="node1" presStyleIdx="0" presStyleCnt="4" custLinFactNeighborX="2585" custLinFactNeighborY="-61168">
        <dgm:presLayoutVars>
          <dgm:bulletEnabled val="1"/>
        </dgm:presLayoutVars>
      </dgm:prSet>
      <dgm:spPr/>
      <dgm:t>
        <a:bodyPr/>
        <a:lstStyle/>
        <a:p>
          <a:endParaRPr lang="en-US"/>
        </a:p>
      </dgm:t>
    </dgm:pt>
    <dgm:pt modelId="{C82076E4-991E-4ACB-A34C-6A92CB8FAF94}" type="pres">
      <dgm:prSet presAssocID="{FCE85EA6-F6A6-42A9-8D0E-E0A6312262F7}" presName="sibTrans" presStyleCnt="0"/>
      <dgm:spPr/>
    </dgm:pt>
    <dgm:pt modelId="{618BA855-583E-4D02-B5EF-7ACFB1A9B828}" type="pres">
      <dgm:prSet presAssocID="{60FA26D2-9CEF-4C1A-A139-38F3766B3E6A}" presName="node" presStyleLbl="node1" presStyleIdx="1" presStyleCnt="4" custLinFactNeighborX="-4508" custLinFactNeighborY="-66024">
        <dgm:presLayoutVars>
          <dgm:bulletEnabled val="1"/>
        </dgm:presLayoutVars>
      </dgm:prSet>
      <dgm:spPr/>
      <dgm:t>
        <a:bodyPr/>
        <a:lstStyle/>
        <a:p>
          <a:endParaRPr lang="en-US"/>
        </a:p>
      </dgm:t>
    </dgm:pt>
    <dgm:pt modelId="{07DAF7C3-3333-43C6-9A1B-3FCF452A27A0}" type="pres">
      <dgm:prSet presAssocID="{4BBB289F-4C07-4276-9980-9823F8125DD0}" presName="sibTrans" presStyleCnt="0"/>
      <dgm:spPr/>
    </dgm:pt>
    <dgm:pt modelId="{37013DA9-B522-4D9A-86F5-23E6B0F83080}" type="pres">
      <dgm:prSet presAssocID="{81C7CE83-8CC4-4C4B-AA8F-8C1216FC4C67}" presName="node" presStyleLbl="node1" presStyleIdx="2" presStyleCnt="4" custScaleX="70070" custLinFactNeighborX="39681" custLinFactNeighborY="54407">
        <dgm:presLayoutVars>
          <dgm:bulletEnabled val="1"/>
        </dgm:presLayoutVars>
      </dgm:prSet>
      <dgm:spPr/>
      <dgm:t>
        <a:bodyPr/>
        <a:lstStyle/>
        <a:p>
          <a:endParaRPr lang="en-US"/>
        </a:p>
      </dgm:t>
    </dgm:pt>
    <dgm:pt modelId="{E30CD71D-7450-4A1F-812F-1E9A52765BA9}" type="pres">
      <dgm:prSet presAssocID="{0BBD305D-EDCE-488F-8B54-2A1D15C1EDD4}" presName="sibTrans" presStyleCnt="0"/>
      <dgm:spPr/>
    </dgm:pt>
    <dgm:pt modelId="{59C791E2-4E87-4F6F-9E4A-29198C50D128}" type="pres">
      <dgm:prSet presAssocID="{FE6C509D-179F-4F6F-B9E0-692DE7C4032F}" presName="node" presStyleLbl="node1" presStyleIdx="3" presStyleCnt="4" custScaleX="67445" custLinFactNeighborX="31268" custLinFactNeighborY="53975">
        <dgm:presLayoutVars>
          <dgm:bulletEnabled val="1"/>
        </dgm:presLayoutVars>
      </dgm:prSet>
      <dgm:spPr/>
      <dgm:t>
        <a:bodyPr/>
        <a:lstStyle/>
        <a:p>
          <a:endParaRPr lang="en-US"/>
        </a:p>
      </dgm:t>
    </dgm:pt>
  </dgm:ptLst>
  <dgm:cxnLst>
    <dgm:cxn modelId="{DDE8CB4B-6CEE-44F8-A831-DF1911C1369F}" srcId="{B1BE34BC-BF17-47E0-BBD2-D3332CBCC2DE}" destId="{81C7CE83-8CC4-4C4B-AA8F-8C1216FC4C67}" srcOrd="2" destOrd="0" parTransId="{9D1DCFEC-2381-4005-9969-7A3121103CB4}" sibTransId="{0BBD305D-EDCE-488F-8B54-2A1D15C1EDD4}"/>
    <dgm:cxn modelId="{59207E52-7C61-4DEC-8D32-762D1CF3E444}" type="presOf" srcId="{F398CC6A-0944-4085-8D73-2973856E5107}" destId="{158904FC-AEAC-431F-9DEB-79529822FB0A}" srcOrd="0" destOrd="0" presId="urn:microsoft.com/office/officeart/2005/8/layout/default"/>
    <dgm:cxn modelId="{DF5631DE-AB05-410A-9201-87F691CD88CE}" srcId="{B1BE34BC-BF17-47E0-BBD2-D3332CBCC2DE}" destId="{FE6C509D-179F-4F6F-B9E0-692DE7C4032F}" srcOrd="3" destOrd="0" parTransId="{E3801EEA-831B-4C83-BF49-D72A3DEED0AF}" sibTransId="{945FF11A-5611-4ECB-B76E-F6C3FE4B1160}"/>
    <dgm:cxn modelId="{593DEE24-9A16-44C8-BADA-3F25B30D9ECA}" type="presOf" srcId="{60FA26D2-9CEF-4C1A-A139-38F3766B3E6A}" destId="{618BA855-583E-4D02-B5EF-7ACFB1A9B828}" srcOrd="0" destOrd="0" presId="urn:microsoft.com/office/officeart/2005/8/layout/default"/>
    <dgm:cxn modelId="{BDE68326-81DD-429E-A2B2-0123618B32CA}" type="presOf" srcId="{81C7CE83-8CC4-4C4B-AA8F-8C1216FC4C67}" destId="{37013DA9-B522-4D9A-86F5-23E6B0F83080}" srcOrd="0" destOrd="0" presId="urn:microsoft.com/office/officeart/2005/8/layout/default"/>
    <dgm:cxn modelId="{5667615C-EA9F-40F6-B09B-E2C546358B08}" type="presOf" srcId="{B1BE34BC-BF17-47E0-BBD2-D3332CBCC2DE}" destId="{A0FFFAC5-0FA2-42DA-BC53-BDD6668BBE8F}" srcOrd="0" destOrd="0" presId="urn:microsoft.com/office/officeart/2005/8/layout/default"/>
    <dgm:cxn modelId="{F6AADBEE-6527-4CC4-B555-FA1B0021FF6C}" srcId="{B1BE34BC-BF17-47E0-BBD2-D3332CBCC2DE}" destId="{60FA26D2-9CEF-4C1A-A139-38F3766B3E6A}" srcOrd="1" destOrd="0" parTransId="{FAE82FDC-64BF-4E06-BB62-8F99ED25EB70}" sibTransId="{4BBB289F-4C07-4276-9980-9823F8125DD0}"/>
    <dgm:cxn modelId="{C6EBEEA8-9EAB-4A9F-8AB7-A6C0AC0B07E8}" srcId="{B1BE34BC-BF17-47E0-BBD2-D3332CBCC2DE}" destId="{F398CC6A-0944-4085-8D73-2973856E5107}" srcOrd="0" destOrd="0" parTransId="{9B8E998F-A928-4B56-B32B-2BFCF6D49AB3}" sibTransId="{FCE85EA6-F6A6-42A9-8D0E-E0A6312262F7}"/>
    <dgm:cxn modelId="{C5B9849C-61AB-4638-8E40-F50A305AA5B0}" type="presOf" srcId="{FE6C509D-179F-4F6F-B9E0-692DE7C4032F}" destId="{59C791E2-4E87-4F6F-9E4A-29198C50D128}" srcOrd="0" destOrd="0" presId="urn:microsoft.com/office/officeart/2005/8/layout/default"/>
    <dgm:cxn modelId="{0087F701-1185-42F7-9B3D-07F3CA36D664}" type="presParOf" srcId="{A0FFFAC5-0FA2-42DA-BC53-BDD6668BBE8F}" destId="{158904FC-AEAC-431F-9DEB-79529822FB0A}" srcOrd="0" destOrd="0" presId="urn:microsoft.com/office/officeart/2005/8/layout/default"/>
    <dgm:cxn modelId="{517DA237-DC36-409D-BF6B-45A2AF430888}" type="presParOf" srcId="{A0FFFAC5-0FA2-42DA-BC53-BDD6668BBE8F}" destId="{C82076E4-991E-4ACB-A34C-6A92CB8FAF94}" srcOrd="1" destOrd="0" presId="urn:microsoft.com/office/officeart/2005/8/layout/default"/>
    <dgm:cxn modelId="{ECA9D8B5-85D5-4CFC-B6BB-08F5B3F7C225}" type="presParOf" srcId="{A0FFFAC5-0FA2-42DA-BC53-BDD6668BBE8F}" destId="{618BA855-583E-4D02-B5EF-7ACFB1A9B828}" srcOrd="2" destOrd="0" presId="urn:microsoft.com/office/officeart/2005/8/layout/default"/>
    <dgm:cxn modelId="{37E20873-741D-4051-B932-19B232091997}" type="presParOf" srcId="{A0FFFAC5-0FA2-42DA-BC53-BDD6668BBE8F}" destId="{07DAF7C3-3333-43C6-9A1B-3FCF452A27A0}" srcOrd="3" destOrd="0" presId="urn:microsoft.com/office/officeart/2005/8/layout/default"/>
    <dgm:cxn modelId="{C8173263-87B8-4B19-9522-3DBECF89748E}" type="presParOf" srcId="{A0FFFAC5-0FA2-42DA-BC53-BDD6668BBE8F}" destId="{37013DA9-B522-4D9A-86F5-23E6B0F83080}" srcOrd="4" destOrd="0" presId="urn:microsoft.com/office/officeart/2005/8/layout/default"/>
    <dgm:cxn modelId="{7A236A95-4411-4BDE-8F26-A3E214DAEB44}" type="presParOf" srcId="{A0FFFAC5-0FA2-42DA-BC53-BDD6668BBE8F}" destId="{E30CD71D-7450-4A1F-812F-1E9A52765BA9}" srcOrd="5" destOrd="0" presId="urn:microsoft.com/office/officeart/2005/8/layout/default"/>
    <dgm:cxn modelId="{899502E3-9C97-4915-B442-37B6F00B2E17}" type="presParOf" srcId="{A0FFFAC5-0FA2-42DA-BC53-BDD6668BBE8F}" destId="{59C791E2-4E87-4F6F-9E4A-29198C50D128}"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4D957C-BFAC-446D-9573-48333BEC34E6}">
      <dsp:nvSpPr>
        <dsp:cNvPr id="0" name=""/>
        <dsp:cNvSpPr/>
      </dsp:nvSpPr>
      <dsp:spPr>
        <a:xfrm>
          <a:off x="0" y="52037"/>
          <a:ext cx="7131048" cy="735197"/>
        </a:xfrm>
        <a:prstGeom prst="rect">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E6B2CCF-B717-4C6F-9115-44EF0ECE6018}">
      <dsp:nvSpPr>
        <dsp:cNvPr id="0" name=""/>
        <dsp:cNvSpPr/>
      </dsp:nvSpPr>
      <dsp:spPr>
        <a:xfrm>
          <a:off x="884685" y="194836"/>
          <a:ext cx="516442" cy="516442"/>
        </a:xfrm>
        <a:prstGeom prst="rect">
          <a:avLst/>
        </a:prstGeom>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xmlns=""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95AF6F0-F4DA-48FE-85EB-61ADFB42AA13}">
      <dsp:nvSpPr>
        <dsp:cNvPr id="0" name=""/>
        <dsp:cNvSpPr/>
      </dsp:nvSpPr>
      <dsp:spPr>
        <a:xfrm>
          <a:off x="1689815" y="170469"/>
          <a:ext cx="5209765" cy="472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876" tIns="93876" rIns="93876" bIns="93876" numCol="1" spcCol="1270" anchor="ctr" anchorCtr="0">
          <a:noAutofit/>
        </a:bodyPr>
        <a:lstStyle/>
        <a:p>
          <a:pPr lvl="0" algn="l" defTabSz="755650">
            <a:lnSpc>
              <a:spcPct val="100000"/>
            </a:lnSpc>
            <a:spcBef>
              <a:spcPct val="0"/>
            </a:spcBef>
            <a:spcAft>
              <a:spcPct val="35000"/>
            </a:spcAft>
          </a:pPr>
          <a:r>
            <a:rPr lang="en-US" sz="1700" kern="1200" dirty="0">
              <a:effectLst>
                <a:glow rad="152400">
                  <a:schemeClr val="bg1">
                    <a:alpha val="19000"/>
                  </a:schemeClr>
                </a:glow>
              </a:effectLst>
              <a:latin typeface="Gill Sans MT"/>
            </a:rPr>
            <a:t>Inform the consumer choice of product </a:t>
          </a:r>
        </a:p>
      </dsp:txBody>
      <dsp:txXfrm>
        <a:off x="1689815" y="170469"/>
        <a:ext cx="5209765" cy="472992"/>
      </dsp:txXfrm>
    </dsp:sp>
    <dsp:sp modelId="{61593C2E-E91D-471E-958B-817AACF634E3}">
      <dsp:nvSpPr>
        <dsp:cNvPr id="0" name=""/>
        <dsp:cNvSpPr/>
      </dsp:nvSpPr>
      <dsp:spPr>
        <a:xfrm>
          <a:off x="0" y="897297"/>
          <a:ext cx="7131048" cy="22114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012F8C8-9B66-479A-8A10-3856B095E178}">
      <dsp:nvSpPr>
        <dsp:cNvPr id="0" name=""/>
        <dsp:cNvSpPr/>
      </dsp:nvSpPr>
      <dsp:spPr>
        <a:xfrm>
          <a:off x="654379" y="1495792"/>
          <a:ext cx="914896" cy="914896"/>
        </a:xfrm>
        <a:prstGeom prst="ellipse">
          <a:avLst/>
        </a:prstGeom>
        <a:gradFill rotWithShape="0">
          <a:gsLst>
            <a:gs pos="0">
              <a:schemeClr val="accent2">
                <a:hueOff val="-5175944"/>
                <a:satOff val="22930"/>
                <a:lumOff val="-8432"/>
                <a:alphaOff val="0"/>
                <a:tint val="97000"/>
                <a:satMod val="100000"/>
                <a:lumMod val="102000"/>
              </a:schemeClr>
            </a:gs>
            <a:gs pos="50000">
              <a:schemeClr val="accent2">
                <a:hueOff val="-5175944"/>
                <a:satOff val="22930"/>
                <a:lumOff val="-8432"/>
                <a:alphaOff val="0"/>
                <a:shade val="100000"/>
                <a:satMod val="103000"/>
                <a:lumMod val="100000"/>
              </a:schemeClr>
            </a:gs>
            <a:gs pos="100000">
              <a:schemeClr val="accent2">
                <a:hueOff val="-5175944"/>
                <a:satOff val="22930"/>
                <a:lumOff val="-8432"/>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193E91B-EFF3-426D-B539-59CFC44ABB68}">
      <dsp:nvSpPr>
        <dsp:cNvPr id="0" name=""/>
        <dsp:cNvSpPr/>
      </dsp:nvSpPr>
      <dsp:spPr>
        <a:xfrm>
          <a:off x="1651416" y="844474"/>
          <a:ext cx="5209765" cy="2247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48" tIns="176048" rIns="176048" bIns="176048" numCol="1" spcCol="1270" anchor="ctr" anchorCtr="0">
          <a:noAutofit/>
        </a:bodyPr>
        <a:lstStyle/>
        <a:p>
          <a:pPr lvl="0" algn="just" defTabSz="755650">
            <a:lnSpc>
              <a:spcPct val="100000"/>
            </a:lnSpc>
            <a:spcBef>
              <a:spcPct val="0"/>
            </a:spcBef>
            <a:spcAft>
              <a:spcPct val="35000"/>
            </a:spcAft>
          </a:pPr>
          <a:r>
            <a:rPr lang="en-US" sz="1700" kern="1200" noProof="0" dirty="0">
              <a:effectLst>
                <a:glow rad="152400">
                  <a:schemeClr val="bg1">
                    <a:alpha val="19000"/>
                  </a:schemeClr>
                </a:glow>
              </a:effectLst>
            </a:rPr>
            <a:t>Further expand on the environmental rating not only to include performance and energy used but to include rating based on ease of recycling e.g. number of components that can be reused to create new items or how easily the product can be fixed meaning a new product is no longer required</a:t>
          </a:r>
          <a:endParaRPr lang="en-US" sz="1700" kern="1200" dirty="0">
            <a:effectLst>
              <a:glow rad="152400">
                <a:schemeClr val="bg1">
                  <a:alpha val="19000"/>
                </a:schemeClr>
              </a:glow>
            </a:effectLst>
            <a:latin typeface="Gill Sans MT" panose="020B0502020104020203"/>
          </a:endParaRPr>
        </a:p>
      </dsp:txBody>
      <dsp:txXfrm>
        <a:off x="1651416" y="844474"/>
        <a:ext cx="5209765" cy="2247767"/>
      </dsp:txXfrm>
    </dsp:sp>
    <dsp:sp modelId="{436A8B1C-2D30-44BB-9150-7099503C8960}">
      <dsp:nvSpPr>
        <dsp:cNvPr id="0" name=""/>
        <dsp:cNvSpPr/>
      </dsp:nvSpPr>
      <dsp:spPr>
        <a:xfrm>
          <a:off x="0" y="3276152"/>
          <a:ext cx="7131048" cy="1663447"/>
        </a:xfrm>
        <a:prstGeom prst="rect">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A8B8B62-3037-4506-89D7-28710774070B}">
      <dsp:nvSpPr>
        <dsp:cNvPr id="0" name=""/>
        <dsp:cNvSpPr/>
      </dsp:nvSpPr>
      <dsp:spPr>
        <a:xfrm>
          <a:off x="747040" y="3637476"/>
          <a:ext cx="624892" cy="624892"/>
        </a:xfrm>
        <a:prstGeom prst="rect">
          <a:avLst/>
        </a:prstGeom>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xmlns=""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5847293-6F0A-4807-B203-585610F4F535}">
      <dsp:nvSpPr>
        <dsp:cNvPr id="0" name=""/>
        <dsp:cNvSpPr/>
      </dsp:nvSpPr>
      <dsp:spPr>
        <a:xfrm>
          <a:off x="1629795" y="3077021"/>
          <a:ext cx="5209765" cy="1663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48" tIns="176048" rIns="176048" bIns="176048" numCol="1" spcCol="1270" anchor="ctr" anchorCtr="0">
          <a:noAutofit/>
        </a:bodyPr>
        <a:lstStyle/>
        <a:p>
          <a:pPr lvl="0" algn="just" defTabSz="755650">
            <a:lnSpc>
              <a:spcPct val="100000"/>
            </a:lnSpc>
            <a:spcBef>
              <a:spcPct val="0"/>
            </a:spcBef>
            <a:spcAft>
              <a:spcPct val="35000"/>
            </a:spcAft>
          </a:pPr>
          <a:r>
            <a:rPr lang="en-US" sz="1700" kern="1200" noProof="0" dirty="0">
              <a:effectLst>
                <a:glow rad="152400">
                  <a:schemeClr val="bg1">
                    <a:alpha val="19000"/>
                  </a:schemeClr>
                </a:glow>
              </a:effectLst>
            </a:rPr>
            <a:t>Additional levy is added to products which are harder to recycle or reuse similar to sugar tax.  This is to help drive consumer behavior</a:t>
          </a:r>
        </a:p>
      </dsp:txBody>
      <dsp:txXfrm>
        <a:off x="1629795" y="3077021"/>
        <a:ext cx="5209765" cy="16634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904FC-AEAC-431F-9DEB-79529822FB0A}">
      <dsp:nvSpPr>
        <dsp:cNvPr id="0" name=""/>
        <dsp:cNvSpPr/>
      </dsp:nvSpPr>
      <dsp:spPr>
        <a:xfrm>
          <a:off x="87989" y="0"/>
          <a:ext cx="3370435" cy="2022261"/>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t>Change manufacturers behaviour. Products that last, easy to fix without compromising the quality</a:t>
          </a:r>
        </a:p>
      </dsp:txBody>
      <dsp:txXfrm>
        <a:off x="87989" y="0"/>
        <a:ext cx="3370435" cy="2022261"/>
      </dsp:txXfrm>
    </dsp:sp>
    <dsp:sp modelId="{618BA855-583E-4D02-B5EF-7ACFB1A9B828}">
      <dsp:nvSpPr>
        <dsp:cNvPr id="0" name=""/>
        <dsp:cNvSpPr/>
      </dsp:nvSpPr>
      <dsp:spPr>
        <a:xfrm>
          <a:off x="3556403" y="0"/>
          <a:ext cx="3370435" cy="2022261"/>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t>Providing a loyalty scheme where customers feel valued </a:t>
          </a:r>
        </a:p>
      </dsp:txBody>
      <dsp:txXfrm>
        <a:off x="3556403" y="0"/>
        <a:ext cx="3370435" cy="2022261"/>
      </dsp:txXfrm>
    </dsp:sp>
    <dsp:sp modelId="{37013DA9-B522-4D9A-86F5-23E6B0F83080}">
      <dsp:nvSpPr>
        <dsp:cNvPr id="0" name=""/>
        <dsp:cNvSpPr/>
      </dsp:nvSpPr>
      <dsp:spPr>
        <a:xfrm>
          <a:off x="2391294" y="4575130"/>
          <a:ext cx="2361663" cy="2022261"/>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t>Less waste being sent to landfill</a:t>
          </a:r>
        </a:p>
      </dsp:txBody>
      <dsp:txXfrm>
        <a:off x="2391294" y="4575130"/>
        <a:ext cx="2361663" cy="2022261"/>
      </dsp:txXfrm>
    </dsp:sp>
    <dsp:sp modelId="{59C791E2-4E87-4F6F-9E4A-29198C50D128}">
      <dsp:nvSpPr>
        <dsp:cNvPr id="0" name=""/>
        <dsp:cNvSpPr/>
      </dsp:nvSpPr>
      <dsp:spPr>
        <a:xfrm>
          <a:off x="4806447" y="4566394"/>
          <a:ext cx="2273189" cy="2022261"/>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t>Energy efficient products which cost less to run </a:t>
          </a:r>
        </a:p>
      </dsp:txBody>
      <dsp:txXfrm>
        <a:off x="4806447" y="4566394"/>
        <a:ext cx="2273189" cy="202226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AB3A824-1A51-4B26-AD58-A6D8E14F6C04}" type="datetimeFigureOut">
              <a:rPr lang="en-US" smtClean="0"/>
              <a:t>5/23/2019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2707781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D162C4-EDD9-4389-A98B-B87ECEA2A816}" type="datetimeFigureOut">
              <a:rPr lang="en-US" smtClean="0"/>
              <a:t>5/23/2019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82275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3E5059C3-6A89-4494-99FF-5A4D6FFD50EB}" type="datetimeFigureOut">
              <a:rPr lang="en-US" smtClean="0"/>
              <a:t>5/23/2019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2856116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CA954B2F-12DE-47F5-8894-472B206D2E1E}" type="datetimeFigureOut">
              <a:rPr lang="en-US" smtClean="0"/>
              <a:t>5/23/2019</a:t>
            </a:fld>
            <a:endParaRPr lang="en-US" dirty="0"/>
          </a:p>
        </p:txBody>
      </p:sp>
      <p:sp>
        <p:nvSpPr>
          <p:cNvPr id="9" name="Footer Placeholder 8"/>
          <p:cNvSpPr>
            <a:spLocks noGrp="1"/>
          </p:cNvSpPr>
          <p:nvPr>
            <p:ph type="ftr" sz="quarter" idx="11"/>
          </p:nvPr>
        </p:nvSpPr>
        <p:spPr/>
        <p:txBody>
          <a:bodyPr/>
          <a:lstStyle/>
          <a:p>
            <a:r>
              <a:rPr lang="en-US"/>
              <a:t>
              </a:t>
            </a:r>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66587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3CBC1C18-307B-4F68-A007-B5B542270E8D}" type="datetimeFigureOut">
              <a:rPr lang="en-US" smtClean="0"/>
              <a:t>5/23/2019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55889930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5/23/2019</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0077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5/23/2019</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9989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37D525BB-DA17-4BA0-B3C8-3AC3ABC827E6}" type="datetimeFigureOut">
              <a:rPr lang="en-US" smtClean="0"/>
              <a:t>5/23/2019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
              </a:t>
            </a:r>
            <a:endParaRPr lang="en-US" dirty="0"/>
          </a:p>
        </p:txBody>
      </p:sp>
      <p:sp>
        <p:nvSpPr>
          <p:cNvPr id="11" name="Slide Number Placeholder 10"/>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05352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16C4C9A-3960-41CF-A4E9-2A8FB932454B}" type="datetimeFigureOut">
              <a:rPr lang="en-US" smtClean="0"/>
              <a:t>5/23/2019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
              </a:t>
            </a:r>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47789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5/23/2019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38428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5/23/2019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22238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CBC1C18-307B-4F68-A007-B5B542270E8D}" type="datetimeFigureOut">
              <a:rPr lang="en-US" smtClean="0"/>
              <a:t>5/23/2019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65901181"/>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theconversation.com/four-little-known-eu-rules-which-help-protect-britains-environment-61166" TargetMode="External"/><Relationship Id="rId7" Type="http://schemas.openxmlformats.org/officeDocument/2006/relationships/diagramColors" Target="../diagrams/colors2.xml"/><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981E6A2-4656-4CFE-9BF4-39D81EE2CA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713984" y="1565753"/>
            <a:ext cx="4577344" cy="2259506"/>
          </a:xfrm>
          <a:noFill/>
          <a:ln>
            <a:solidFill>
              <a:schemeClr val="tx1"/>
            </a:solidFill>
          </a:ln>
          <a:effectLst>
            <a:glow rad="152400">
              <a:schemeClr val="tx1">
                <a:alpha val="13000"/>
              </a:schemeClr>
            </a:glow>
          </a:effectLst>
        </p:spPr>
        <p:txBody>
          <a:bodyPr>
            <a:normAutofit fontScale="90000"/>
          </a:bodyPr>
          <a:lstStyle/>
          <a:p>
            <a:r>
              <a:rPr lang="en-US" sz="3000" dirty="0">
                <a:solidFill>
                  <a:schemeClr val="tx1"/>
                </a:solidFill>
              </a:rPr>
              <a:t>Greener </a:t>
            </a:r>
            <a:r>
              <a:rPr lang="en-US" sz="3000" dirty="0" smtClean="0">
                <a:solidFill>
                  <a:schemeClr val="tx1"/>
                </a:solidFill>
              </a:rPr>
              <a:t>Consumption</a:t>
            </a:r>
            <a:br>
              <a:rPr lang="en-US" sz="3000" dirty="0" smtClean="0">
                <a:solidFill>
                  <a:schemeClr val="tx1"/>
                </a:solidFill>
              </a:rPr>
            </a:br>
            <a:r>
              <a:rPr lang="en-US" sz="3000" dirty="0">
                <a:solidFill>
                  <a:schemeClr val="tx1"/>
                </a:solidFill>
              </a:rPr>
              <a:t/>
            </a:r>
            <a:br>
              <a:rPr lang="en-US" sz="3000" dirty="0">
                <a:solidFill>
                  <a:schemeClr val="tx1"/>
                </a:solidFill>
              </a:rPr>
            </a:br>
            <a:r>
              <a:rPr lang="en-US" sz="3000" dirty="0" smtClean="0">
                <a:solidFill>
                  <a:schemeClr val="tx1"/>
                </a:solidFill>
              </a:rPr>
              <a:t>Via:</a:t>
            </a:r>
            <a:br>
              <a:rPr lang="en-US" sz="3000" dirty="0" smtClean="0">
                <a:solidFill>
                  <a:schemeClr val="tx1"/>
                </a:solidFill>
              </a:rPr>
            </a:br>
            <a:r>
              <a:rPr lang="en-US" sz="3000" dirty="0" smtClean="0">
                <a:solidFill>
                  <a:schemeClr val="tx1"/>
                </a:solidFill>
              </a:rPr>
              <a:t>Lisa and Ghanim</a:t>
            </a:r>
            <a:endParaRPr lang="en-US" sz="3000" dirty="0">
              <a:solidFill>
                <a:schemeClr val="tx1"/>
              </a:solidFill>
            </a:endParaRPr>
          </a:p>
        </p:txBody>
      </p:sp>
      <p:pic>
        <p:nvPicPr>
          <p:cNvPr id="5" name="Picture 4" descr="Finance trade numbers">
            <a:extLst>
              <a:ext uri="{FF2B5EF4-FFF2-40B4-BE49-F238E27FC236}">
                <a16:creationId xmlns:a16="http://schemas.microsoft.com/office/drawing/2014/main" id="{112B9624-F8A1-4831-AE43-1D9E266CFF3E}"/>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6096000" y="10"/>
            <a:ext cx="6095999" cy="6857990"/>
          </a:xfrm>
          <a:prstGeom prst="rect">
            <a:avLst/>
          </a:prstGeom>
        </p:spPr>
      </p:pic>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F0ADB5-A0B4-4B01-A8C4-FDC34CE22B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6D0FDE-0241-4C21-A720-A694753582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95000"/>
              <a:lumOff val="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9DE503-F7C2-4A40-83F4-4DE931E7D9DE}"/>
              </a:ext>
            </a:extLst>
          </p:cNvPr>
          <p:cNvSpPr>
            <a:spLocks noGrp="1"/>
          </p:cNvSpPr>
          <p:nvPr>
            <p:ph type="title"/>
          </p:nvPr>
        </p:nvSpPr>
        <p:spPr>
          <a:xfrm>
            <a:off x="585958" y="351971"/>
            <a:ext cx="3363974" cy="1495794"/>
          </a:xfrm>
          <a:noFill/>
          <a:ln>
            <a:solidFill>
              <a:schemeClr val="bg1"/>
            </a:solidFill>
          </a:ln>
          <a:effectLst>
            <a:glow rad="152400">
              <a:schemeClr val="bg1">
                <a:alpha val="13000"/>
              </a:schemeClr>
            </a:glow>
          </a:effectLst>
        </p:spPr>
        <p:txBody>
          <a:bodyPr wrap="square">
            <a:normAutofit/>
          </a:bodyPr>
          <a:lstStyle/>
          <a:p>
            <a:r>
              <a:rPr lang="en-US" dirty="0">
                <a:solidFill>
                  <a:schemeClr val="bg1"/>
                </a:solidFill>
              </a:rPr>
              <a:t>IDEA</a:t>
            </a:r>
          </a:p>
        </p:txBody>
      </p:sp>
      <p:pic>
        <p:nvPicPr>
          <p:cNvPr id="4" name="Picture 3" descr="Finance trade numbers">
            <a:extLst>
              <a:ext uri="{FF2B5EF4-FFF2-40B4-BE49-F238E27FC236}">
                <a16:creationId xmlns:a16="http://schemas.microsoft.com/office/drawing/2014/main" id="{32F354A1-38C7-4598-A0E1-7A286A3019B8}"/>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435248" y="0"/>
            <a:ext cx="7756751" cy="6858000"/>
          </a:xfrm>
          <a:prstGeom prst="rect">
            <a:avLst/>
          </a:prstGeom>
        </p:spPr>
      </p:pic>
      <p:graphicFrame>
        <p:nvGraphicFramePr>
          <p:cNvPr id="5" name="Content Placeholder 2" descr="Icon Bullets">
            <a:extLst>
              <a:ext uri="{FF2B5EF4-FFF2-40B4-BE49-F238E27FC236}">
                <a16:creationId xmlns:a16="http://schemas.microsoft.com/office/drawing/2014/main" id="{51938B4F-26EE-4238-880D-3CE26A7E4AED}"/>
              </a:ext>
            </a:extLst>
          </p:cNvPr>
          <p:cNvGraphicFramePr>
            <a:graphicFrameLocks noGrp="1"/>
          </p:cNvGraphicFramePr>
          <p:nvPr>
            <p:ph idx="1"/>
            <p:extLst>
              <p:ext uri="{D42A27DB-BD31-4B8C-83A1-F6EECF244321}">
                <p14:modId xmlns:p14="http://schemas.microsoft.com/office/powerpoint/2010/main" val="1384142092"/>
              </p:ext>
            </p:extLst>
          </p:nvPr>
        </p:nvGraphicFramePr>
        <p:xfrm>
          <a:off x="4857623" y="351971"/>
          <a:ext cx="7131048" cy="6408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Speech Bubble: Rectangle with Corners Rounded 16">
            <a:extLst>
              <a:ext uri="{FF2B5EF4-FFF2-40B4-BE49-F238E27FC236}">
                <a16:creationId xmlns:a16="http://schemas.microsoft.com/office/drawing/2014/main" id="{D8497770-2A79-49C2-85C9-FE5E6F92A619}"/>
              </a:ext>
            </a:extLst>
          </p:cNvPr>
          <p:cNvSpPr/>
          <p:nvPr/>
        </p:nvSpPr>
        <p:spPr>
          <a:xfrm>
            <a:off x="1224950" y="3769657"/>
            <a:ext cx="2084717" cy="2472905"/>
          </a:xfrm>
          <a:prstGeom prst="wedgeRoundRectCallout">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According </a:t>
            </a:r>
            <a:r>
              <a:rPr lang="en-US"/>
              <a:t>to </a:t>
            </a:r>
            <a:r>
              <a:rPr lang="en-US" smtClean="0"/>
              <a:t>recycle now </a:t>
            </a:r>
            <a:r>
              <a:rPr lang="en-US" dirty="0"/>
              <a:t>170 million new electrical items were bought last year   with less than a third being recycled</a:t>
            </a:r>
          </a:p>
        </p:txBody>
      </p:sp>
      <p:sp>
        <p:nvSpPr>
          <p:cNvPr id="2562" name="Rectangle 2561">
            <a:extLst>
              <a:ext uri="{FF2B5EF4-FFF2-40B4-BE49-F238E27FC236}">
                <a16:creationId xmlns:a16="http://schemas.microsoft.com/office/drawing/2014/main" id="{80209F47-49D9-42EA-A0D9-213425D05607}"/>
              </a:ext>
            </a:extLst>
          </p:cNvPr>
          <p:cNvSpPr/>
          <p:nvPr/>
        </p:nvSpPr>
        <p:spPr>
          <a:xfrm>
            <a:off x="5356395" y="1847765"/>
            <a:ext cx="1121433" cy="102079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39" name="Graphic 2539" descr="Head with gears">
            <a:extLst>
              <a:ext uri="{FF2B5EF4-FFF2-40B4-BE49-F238E27FC236}">
                <a16:creationId xmlns:a16="http://schemas.microsoft.com/office/drawing/2014/main" id="{857823E1-AE5C-48E2-A9F4-E2D3AB4721A1}"/>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5414884" y="1810383"/>
            <a:ext cx="1072550" cy="1058173"/>
          </a:xfrm>
          <a:prstGeom prst="rect">
            <a:avLst/>
          </a:prstGeom>
        </p:spPr>
      </p:pic>
    </p:spTree>
    <p:extLst>
      <p:ext uri="{BB962C8B-B14F-4D97-AF65-F5344CB8AC3E}">
        <p14:creationId xmlns:p14="http://schemas.microsoft.com/office/powerpoint/2010/main" val="3424314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F0ADB5-A0B4-4B01-A8C4-FDC34CE22B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6D0FDE-0241-4C21-A720-A694753582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95000"/>
              <a:lumOff val="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15107-5DA3-4397-A1DA-67705DAE1EC2}"/>
              </a:ext>
            </a:extLst>
          </p:cNvPr>
          <p:cNvSpPr>
            <a:spLocks noGrp="1"/>
          </p:cNvSpPr>
          <p:nvPr>
            <p:ph type="title"/>
          </p:nvPr>
        </p:nvSpPr>
        <p:spPr>
          <a:xfrm>
            <a:off x="645161" y="1220792"/>
            <a:ext cx="3363974" cy="1678862"/>
          </a:xfrm>
          <a:noFill/>
          <a:ln w="31750" cap="sq">
            <a:solidFill>
              <a:srgbClr val="FFFFFF"/>
            </a:solidFill>
            <a:miter lim="800000"/>
          </a:ln>
          <a:effectLst>
            <a:glow rad="152400">
              <a:schemeClr val="bg1">
                <a:alpha val="13000"/>
              </a:schemeClr>
            </a:glow>
          </a:effectLst>
        </p:spPr>
        <p:txBody>
          <a:bodyPr vert="horz" wrap="square" lIns="182880" tIns="182880" rIns="182880" bIns="182880" rtlCol="0" anchor="ctr">
            <a:normAutofit/>
          </a:bodyPr>
          <a:lstStyle/>
          <a:p>
            <a:r>
              <a:rPr lang="en-US" dirty="0">
                <a:solidFill>
                  <a:srgbClr val="FFFFFF"/>
                </a:solidFill>
              </a:rPr>
              <a:t>Unique Selling Point </a:t>
            </a:r>
            <a:br>
              <a:rPr lang="en-US" dirty="0">
                <a:solidFill>
                  <a:srgbClr val="FFFFFF"/>
                </a:solidFill>
              </a:rPr>
            </a:br>
            <a:r>
              <a:rPr lang="en-US" dirty="0">
                <a:solidFill>
                  <a:srgbClr val="FFFFFF"/>
                </a:solidFill>
              </a:rPr>
              <a:t>(USP)</a:t>
            </a:r>
          </a:p>
        </p:txBody>
      </p:sp>
      <p:pic>
        <p:nvPicPr>
          <p:cNvPr id="9" name="Picture 8">
            <a:extLst>
              <a:ext uri="{FF2B5EF4-FFF2-40B4-BE49-F238E27FC236}">
                <a16:creationId xmlns:a16="http://schemas.microsoft.com/office/drawing/2014/main" id="{089C163E-6194-4EA6-A716-F98482C74F11}"/>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4654296" y="1062228"/>
            <a:ext cx="7406820" cy="4733544"/>
          </a:xfrm>
          <a:prstGeom prst="rect">
            <a:avLst/>
          </a:prstGeom>
        </p:spPr>
      </p:pic>
      <p:graphicFrame>
        <p:nvGraphicFramePr>
          <p:cNvPr id="4" name="Diagram 3">
            <a:extLst>
              <a:ext uri="{FF2B5EF4-FFF2-40B4-BE49-F238E27FC236}">
                <a16:creationId xmlns:a16="http://schemas.microsoft.com/office/drawing/2014/main" id="{13857DC3-3A64-43AC-BC16-359208A0FCA1}"/>
              </a:ext>
            </a:extLst>
          </p:cNvPr>
          <p:cNvGraphicFramePr/>
          <p:nvPr>
            <p:extLst>
              <p:ext uri="{D42A27DB-BD31-4B8C-83A1-F6EECF244321}">
                <p14:modId xmlns:p14="http://schemas.microsoft.com/office/powerpoint/2010/main" val="3234578389"/>
              </p:ext>
            </p:extLst>
          </p:nvPr>
        </p:nvGraphicFramePr>
        <p:xfrm>
          <a:off x="4981474" y="122643"/>
          <a:ext cx="7079642" cy="66127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3048305E-6A64-4016-96A4-5C1D8A0B053E}"/>
              </a:ext>
            </a:extLst>
          </p:cNvPr>
          <p:cNvGrpSpPr/>
          <p:nvPr/>
        </p:nvGrpSpPr>
        <p:grpSpPr>
          <a:xfrm>
            <a:off x="4981474" y="4713096"/>
            <a:ext cx="2361663" cy="2022261"/>
            <a:chOff x="549571" y="4590452"/>
            <a:chExt cx="2361663" cy="2022261"/>
          </a:xfrm>
        </p:grpSpPr>
        <p:sp>
          <p:nvSpPr>
            <p:cNvPr id="8" name="Rectangle 7">
              <a:extLst>
                <a:ext uri="{FF2B5EF4-FFF2-40B4-BE49-F238E27FC236}">
                  <a16:creationId xmlns:a16="http://schemas.microsoft.com/office/drawing/2014/main" id="{B1540329-5D7B-4188-959C-0F3FE910FE3C}"/>
                </a:ext>
              </a:extLst>
            </p:cNvPr>
            <p:cNvSpPr/>
            <p:nvPr/>
          </p:nvSpPr>
          <p:spPr>
            <a:xfrm>
              <a:off x="549571" y="4590452"/>
              <a:ext cx="2361663" cy="2022261"/>
            </a:xfrm>
            <a:prstGeom prst="rect">
              <a:avLst/>
            </a:pr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sp>
        <p:sp>
          <p:nvSpPr>
            <p:cNvPr id="10" name="TextBox 9">
              <a:extLst>
                <a:ext uri="{FF2B5EF4-FFF2-40B4-BE49-F238E27FC236}">
                  <a16:creationId xmlns:a16="http://schemas.microsoft.com/office/drawing/2014/main" id="{46D476A0-1DBE-4310-B0FB-E06DCBF73800}"/>
                </a:ext>
              </a:extLst>
            </p:cNvPr>
            <p:cNvSpPr txBox="1"/>
            <p:nvPr/>
          </p:nvSpPr>
          <p:spPr>
            <a:xfrm>
              <a:off x="549571" y="4590452"/>
              <a:ext cx="2361663" cy="20222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lvl="0" algn="ctr"/>
              <a:r>
                <a:rPr lang="en-GB" sz="2100" dirty="0"/>
                <a:t>Change the way customers think at the point of purchase</a:t>
              </a:r>
            </a:p>
          </p:txBody>
        </p:sp>
      </p:grpSp>
    </p:spTree>
    <p:extLst>
      <p:ext uri="{BB962C8B-B14F-4D97-AF65-F5344CB8AC3E}">
        <p14:creationId xmlns:p14="http://schemas.microsoft.com/office/powerpoint/2010/main" val="2067005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70220-677A-411B-B416-94321A555329}"/>
              </a:ext>
            </a:extLst>
          </p:cNvPr>
          <p:cNvSpPr>
            <a:spLocks noGrp="1"/>
          </p:cNvSpPr>
          <p:nvPr>
            <p:ph type="title"/>
          </p:nvPr>
        </p:nvSpPr>
        <p:spPr>
          <a:xfrm>
            <a:off x="873285" y="1047016"/>
            <a:ext cx="3084565" cy="2051027"/>
          </a:xfrm>
          <a:noFill/>
          <a:ln w="31750" cap="sq">
            <a:solidFill>
              <a:schemeClr val="bg1"/>
            </a:solidFill>
            <a:miter lim="800000"/>
          </a:ln>
          <a:effectLst>
            <a:glow rad="152400">
              <a:schemeClr val="bg1">
                <a:alpha val="13000"/>
              </a:schemeClr>
            </a:glow>
          </a:effectLst>
        </p:spPr>
        <p:txBody>
          <a:bodyPr vert="horz" wrap="square" lIns="182880" tIns="182880" rIns="182880" bIns="182880" rtlCol="0" anchor="ctr">
            <a:normAutofit/>
          </a:bodyPr>
          <a:lstStyle/>
          <a:p>
            <a:r>
              <a:rPr lang="en-US" dirty="0">
                <a:solidFill>
                  <a:schemeClr val="bg1"/>
                </a:solidFill>
              </a:rPr>
              <a:t>Benefits of meeting a circular economy</a:t>
            </a:r>
          </a:p>
        </p:txBody>
      </p:sp>
      <p:pic>
        <p:nvPicPr>
          <p:cNvPr id="4" name="Picture 3" descr="Hand with pen pointing at financial numbers">
            <a:extLst>
              <a:ext uri="{FF2B5EF4-FFF2-40B4-BE49-F238E27FC236}">
                <a16:creationId xmlns:a16="http://schemas.microsoft.com/office/drawing/2014/main" id="{AB2E0BE0-B684-4228-A4DF-58C8CAFFDF4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4722126" y="0"/>
            <a:ext cx="7469876" cy="6857990"/>
          </a:xfrm>
          <a:prstGeom prst="rect">
            <a:avLst/>
          </a:prstGeom>
        </p:spPr>
      </p:pic>
      <p:sp>
        <p:nvSpPr>
          <p:cNvPr id="7" name="TextBox 6">
            <a:extLst>
              <a:ext uri="{FF2B5EF4-FFF2-40B4-BE49-F238E27FC236}">
                <a16:creationId xmlns:a16="http://schemas.microsoft.com/office/drawing/2014/main" id="{590A2CDA-0307-4809-A032-B2567CF9A135}"/>
              </a:ext>
            </a:extLst>
          </p:cNvPr>
          <p:cNvSpPr txBox="1"/>
          <p:nvPr/>
        </p:nvSpPr>
        <p:spPr>
          <a:xfrm>
            <a:off x="4942765" y="384048"/>
            <a:ext cx="7028597" cy="6401753"/>
          </a:xfrm>
          <a:prstGeom prst="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3500000" scaled="1"/>
            <a:tileRect/>
          </a:gradFill>
        </p:spPr>
        <p:txBody>
          <a:bodyPr wrap="square" rtlCol="0">
            <a:spAutoFit/>
          </a:bodyPr>
          <a:lstStyle/>
          <a:p>
            <a:pPr algn="just"/>
            <a:r>
              <a:rPr lang="en-GB" sz="2000" dirty="0"/>
              <a:t>With less electrical items being sent to landfill this would reduce the amount of unnecessary waste.</a:t>
            </a:r>
          </a:p>
          <a:p>
            <a:pPr algn="just"/>
            <a:endParaRPr lang="en-GB" sz="1000" dirty="0"/>
          </a:p>
          <a:p>
            <a:pPr algn="just"/>
            <a:r>
              <a:rPr lang="en-GB" sz="2000" dirty="0"/>
              <a:t>This would help to drive both consumer and manufacture to think and produce and purchase goods that are designed to last or for parts to be replaced, coming away from the thinking that when something goes wrong the whole item needs to be disposed of and replaced.</a:t>
            </a:r>
          </a:p>
          <a:p>
            <a:pPr algn="just"/>
            <a:endParaRPr lang="en-GB" sz="1000" dirty="0"/>
          </a:p>
          <a:p>
            <a:pPr algn="just"/>
            <a:r>
              <a:rPr lang="en-GB" sz="2000" dirty="0"/>
              <a:t>This would help to build a far better relationship between the customer and manufacturer meaning that the consumer would also fee better valued which could also result in better brand loyalty.</a:t>
            </a:r>
          </a:p>
          <a:p>
            <a:pPr algn="just"/>
            <a:endParaRPr lang="en-GB" sz="1000" dirty="0"/>
          </a:p>
          <a:p>
            <a:pPr algn="just"/>
            <a:r>
              <a:rPr lang="en-GB" sz="2000" dirty="0"/>
              <a:t>Costs going forward would also reduce if goods are re-used.</a:t>
            </a:r>
          </a:p>
          <a:p>
            <a:pPr algn="just"/>
            <a:endParaRPr lang="en-GB" sz="1000" dirty="0"/>
          </a:p>
          <a:p>
            <a:pPr algn="just"/>
            <a:r>
              <a:rPr lang="en-GB" sz="2000" dirty="0"/>
              <a:t>Once customer switch to becoming ‘Greener Consumers’ they will naturally start to look into all aspects of daily living over time which will help to embed the changes much more naturally e.g. in Spring 2020 the UK Government will impose a ban on plastic straws and cotton buds to the general public (with some exceptions).</a:t>
            </a:r>
            <a:endParaRPr lang="en-GB" dirty="0"/>
          </a:p>
          <a:p>
            <a:endParaRPr lang="en-GB" sz="1000" dirty="0"/>
          </a:p>
        </p:txBody>
      </p:sp>
    </p:spTree>
    <p:extLst>
      <p:ext uri="{BB962C8B-B14F-4D97-AF65-F5344CB8AC3E}">
        <p14:creationId xmlns:p14="http://schemas.microsoft.com/office/powerpoint/2010/main" val="2673849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70220-677A-411B-B416-94321A555329}"/>
              </a:ext>
            </a:extLst>
          </p:cNvPr>
          <p:cNvSpPr>
            <a:spLocks noGrp="1"/>
          </p:cNvSpPr>
          <p:nvPr>
            <p:ph type="title"/>
          </p:nvPr>
        </p:nvSpPr>
        <p:spPr>
          <a:xfrm>
            <a:off x="777752" y="937834"/>
            <a:ext cx="3371167" cy="2160208"/>
          </a:xfrm>
          <a:noFill/>
          <a:ln w="31750" cap="sq">
            <a:solidFill>
              <a:schemeClr val="bg1"/>
            </a:solidFill>
            <a:miter lim="800000"/>
          </a:ln>
          <a:effectLst>
            <a:glow rad="152400">
              <a:schemeClr val="bg1">
                <a:alpha val="13000"/>
              </a:schemeClr>
            </a:glow>
          </a:effectLst>
        </p:spPr>
        <p:txBody>
          <a:bodyPr vert="horz" wrap="square" lIns="182880" tIns="182880" rIns="182880" bIns="182880" rtlCol="0" anchor="ctr">
            <a:normAutofit/>
          </a:bodyPr>
          <a:lstStyle/>
          <a:p>
            <a:r>
              <a:rPr lang="en-US" dirty="0">
                <a:solidFill>
                  <a:schemeClr val="bg1"/>
                </a:solidFill>
              </a:rPr>
              <a:t>Reasons for non-compliance</a:t>
            </a:r>
          </a:p>
        </p:txBody>
      </p:sp>
      <p:pic>
        <p:nvPicPr>
          <p:cNvPr id="4" name="Picture 3" descr="Hand with pen pointing at financial numbers">
            <a:extLst>
              <a:ext uri="{FF2B5EF4-FFF2-40B4-BE49-F238E27FC236}">
                <a16:creationId xmlns:a16="http://schemas.microsoft.com/office/drawing/2014/main" id="{AB2E0BE0-B684-4228-A4DF-58C8CAFFDF4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4722125" y="0"/>
            <a:ext cx="7469875" cy="6857990"/>
          </a:xfrm>
          <a:prstGeom prst="rect">
            <a:avLst/>
          </a:prstGeom>
        </p:spPr>
      </p:pic>
      <p:sp>
        <p:nvSpPr>
          <p:cNvPr id="7" name="TextBox 6">
            <a:extLst>
              <a:ext uri="{FF2B5EF4-FFF2-40B4-BE49-F238E27FC236}">
                <a16:creationId xmlns:a16="http://schemas.microsoft.com/office/drawing/2014/main" id="{B6C687D7-A1E7-4ED6-9829-9F08F02DC0EA}"/>
              </a:ext>
            </a:extLst>
          </p:cNvPr>
          <p:cNvSpPr txBox="1"/>
          <p:nvPr/>
        </p:nvSpPr>
        <p:spPr>
          <a:xfrm>
            <a:off x="5089359" y="436728"/>
            <a:ext cx="6882062" cy="4801314"/>
          </a:xfrm>
          <a:prstGeom prst="rect">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lin ang="13500000" scaled="1"/>
            <a:tileRect/>
          </a:gradFill>
        </p:spPr>
        <p:txBody>
          <a:bodyPr wrap="square" rtlCol="0">
            <a:spAutoFit/>
          </a:bodyPr>
          <a:lstStyle/>
          <a:p>
            <a:pPr algn="just"/>
            <a:r>
              <a:rPr lang="en-GB" dirty="0"/>
              <a:t>Changes in behaviour for both the consumer and manufacturer is a big ask, habits have been formed over a long period of time and have become the ‘norm’. B</a:t>
            </a:r>
            <a:r>
              <a:rPr lang="en-US" dirty="0"/>
              <a:t>ehavioral and neuroscience scholar’s have highlighted that individuals can have reverse impact in society and changing their pressure into a support once tangible results have been seen.  However this can take time and consumers to stand up and make their voices heard.</a:t>
            </a:r>
          </a:p>
          <a:p>
            <a:pPr algn="just"/>
            <a:endParaRPr lang="en-GB" dirty="0"/>
          </a:p>
          <a:p>
            <a:pPr algn="just"/>
            <a:r>
              <a:rPr lang="en-GB" dirty="0"/>
              <a:t>Consumers will not initially see a huge impact in being part of a loyalty scheme and will expect to be drawn in by large financial savings </a:t>
            </a:r>
          </a:p>
          <a:p>
            <a:pPr algn="just"/>
            <a:endParaRPr lang="en-GB" dirty="0"/>
          </a:p>
          <a:p>
            <a:pPr algn="just"/>
            <a:r>
              <a:rPr lang="en-GB" dirty="0"/>
              <a:t>There is much more pressure on the manufacturer to change the way that they goods are made and produced.  They would also need to think about how they go about ensuring that they can replace parts quickly so that the consumer remains loyal and does not feel that they would be better off replacing the entire product. </a:t>
            </a:r>
          </a:p>
          <a:p>
            <a:endParaRPr lang="en-GB" dirty="0"/>
          </a:p>
        </p:txBody>
      </p:sp>
    </p:spTree>
    <p:extLst>
      <p:ext uri="{BB962C8B-B14F-4D97-AF65-F5344CB8AC3E}">
        <p14:creationId xmlns:p14="http://schemas.microsoft.com/office/powerpoint/2010/main" val="184981036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
  <TotalTime>0</TotalTime>
  <Words>488</Words>
  <Application>Microsoft Office PowerPoint</Application>
  <PresentationFormat>Widescreen</PresentationFormat>
  <Paragraphs>28</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Gill Sans MT</vt:lpstr>
      <vt:lpstr>Parcel</vt:lpstr>
      <vt:lpstr>Greener Consumption  Via: Lisa and Ghanim</vt:lpstr>
      <vt:lpstr>IDEA</vt:lpstr>
      <vt:lpstr>Unique Selling Point  (USP)</vt:lpstr>
      <vt:lpstr>Benefits of meeting a circular economy</vt:lpstr>
      <vt:lpstr>Reasons for non-compliance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Parcel Design</dc:title>
  <dc:creator/>
  <cp:lastModifiedBy/>
  <cp:revision>174</cp:revision>
  <dcterms:created xsi:type="dcterms:W3CDTF">2019-04-01T22:52:53Z</dcterms:created>
  <dcterms:modified xsi:type="dcterms:W3CDTF">2019-05-23T09:26:56Z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v-abdarl@microsoft.com</vt:lpwstr>
  </property>
  <property fmtid="{D5CDD505-2E9C-101B-9397-08002B2CF9AE}" pid="5" name="MSIP_Label_f42aa342-8706-4288-bd11-ebb85995028c_SetDate">
    <vt:lpwstr>2019-04-01T22:52:57.3052276Z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ActionId">
    <vt:lpwstr>9c15d3c9-ba4d-44eb-b73a-90b3034858f5</vt:lpwstr>
  </property>
  <property fmtid="{D5CDD505-2E9C-101B-9397-08002B2CF9AE}" pid="9" name="MSIP_Label_f42aa342-8706-4288-bd11-ebb85995028c_Extended_MSFT_Method">
    <vt:lpwstr>Automatic</vt:lpwstr>
  </property>
  <property fmtid="{D5CDD505-2E9C-101B-9397-08002B2CF9AE}" pid="10" name="Sensitivity">
    <vt:lpwstr>General</vt:lpwstr>
  </property>
</Properties>
</file>