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87" r:id="rId3"/>
    <p:sldId id="288" r:id="rId4"/>
    <p:sldId id="289" r:id="rId5"/>
    <p:sldId id="290" r:id="rId6"/>
    <p:sldId id="291" r:id="rId7"/>
    <p:sldId id="292" r:id="rId8"/>
    <p:sldId id="293" r:id="rId9"/>
    <p:sldId id="294" r:id="rId10"/>
    <p:sldId id="295" r:id="rId11"/>
    <p:sldId id="296" r:id="rId12"/>
    <p:sldId id="316" r:id="rId13"/>
    <p:sldId id="317" r:id="rId14"/>
    <p:sldId id="318" r:id="rId15"/>
    <p:sldId id="297" r:id="rId16"/>
    <p:sldId id="298" r:id="rId17"/>
    <p:sldId id="299" r:id="rId18"/>
    <p:sldId id="300" r:id="rId19"/>
    <p:sldId id="302" r:id="rId20"/>
    <p:sldId id="301" r:id="rId21"/>
    <p:sldId id="303" r:id="rId22"/>
    <p:sldId id="304" r:id="rId23"/>
    <p:sldId id="305" r:id="rId24"/>
    <p:sldId id="306" r:id="rId25"/>
    <p:sldId id="307" r:id="rId26"/>
    <p:sldId id="308" r:id="rId27"/>
    <p:sldId id="309" r:id="rId28"/>
    <p:sldId id="310" r:id="rId29"/>
    <p:sldId id="319" r:id="rId30"/>
    <p:sldId id="311" r:id="rId31"/>
    <p:sldId id="312" r:id="rId32"/>
    <p:sldId id="313" r:id="rId33"/>
    <p:sldId id="286" r:id="rId34"/>
    <p:sldId id="31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679" autoAdjust="0"/>
  </p:normalViewPr>
  <p:slideViewPr>
    <p:cSldViewPr>
      <p:cViewPr varScale="1">
        <p:scale>
          <a:sx n="105" d="100"/>
          <a:sy n="105" d="100"/>
        </p:scale>
        <p:origin x="107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05/10/2016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effectLst/>
                <a:latin typeface="+mn-lt"/>
                <a:ea typeface="+mn-ea"/>
                <a:cs typeface="+mn-cs"/>
              </a:rPr>
              <a:t>Banner grabbing</a:t>
            </a:r>
            <a:r>
              <a:rPr lang="en-GB" sz="1200" b="0" i="0" kern="1200" dirty="0" smtClean="0">
                <a:solidFill>
                  <a:schemeClr val="tx1"/>
                </a:solidFill>
                <a:effectLst/>
                <a:latin typeface="+mn-lt"/>
                <a:ea typeface="+mn-ea"/>
                <a:cs typeface="+mn-cs"/>
              </a:rPr>
              <a:t> is a technique used to glean information about a computer system on a network and the services running on its open ports. Administrators can use this to take inventory of the systems and services on their network.</a:t>
            </a:r>
          </a:p>
          <a:p>
            <a:r>
              <a:rPr lang="en-GB" sz="1200" b="0" i="0" kern="1200" dirty="0" smtClean="0">
                <a:solidFill>
                  <a:schemeClr val="tx1"/>
                </a:solidFill>
                <a:effectLst/>
                <a:latin typeface="+mn-lt"/>
                <a:ea typeface="+mn-ea"/>
                <a:cs typeface="+mn-cs"/>
              </a:rPr>
              <a:t>Banners can be changed in most web servers to varying degrees to meet the designer or developer’s goals.  You should become familiar with your web application or server to see what can configure and what is practical to do.</a:t>
            </a:r>
          </a:p>
          <a:p>
            <a:r>
              <a:rPr lang="en-GB" sz="1200" b="0" i="0" kern="1200" dirty="0" smtClean="0">
                <a:solidFill>
                  <a:schemeClr val="tx1"/>
                </a:solidFill>
                <a:effectLst/>
                <a:latin typeface="+mn-lt"/>
                <a:ea typeface="+mn-ea"/>
                <a:cs typeface="+mn-cs"/>
              </a:rPr>
              <a:t>Permissions should always be carefully assigned, configured, and managed. Even better permissions should always be documented to ensure that the proper ones are in place.</a:t>
            </a:r>
          </a:p>
          <a:p>
            <a:r>
              <a:rPr lang="en-GB" sz="1200" b="0" i="0" kern="1200" dirty="0" smtClean="0">
                <a:solidFill>
                  <a:schemeClr val="tx1"/>
                </a:solidFill>
                <a:effectLst/>
                <a:latin typeface="+mn-lt"/>
                <a:ea typeface="+mn-ea"/>
                <a:cs typeface="+mn-cs"/>
              </a:rPr>
              <a:t>Error messages</a:t>
            </a:r>
            <a:r>
              <a:rPr lang="en-GB" sz="1200" b="0" i="0" kern="1200" baseline="0" dirty="0" smtClean="0">
                <a:solidFill>
                  <a:schemeClr val="tx1"/>
                </a:solidFill>
                <a:effectLst/>
                <a:latin typeface="+mn-lt"/>
                <a:ea typeface="+mn-ea"/>
                <a:cs typeface="+mn-cs"/>
              </a:rPr>
              <a:t> should be configured to be descriptive when doing development and testing, but when deployed into production environment they should sanitized.</a:t>
            </a:r>
          </a:p>
          <a:p>
            <a:r>
              <a:rPr lang="en-GB" sz="1200" b="0" i="0" kern="1200" baseline="0" dirty="0" smtClean="0">
                <a:solidFill>
                  <a:schemeClr val="tx1"/>
                </a:solidFill>
                <a:effectLst/>
                <a:latin typeface="+mn-lt"/>
                <a:ea typeface="+mn-ea"/>
                <a:cs typeface="+mn-cs"/>
              </a:rPr>
              <a:t>Note:  Everything that is running on a system such as a service, application, or process is running something that can be targeted and exploited by an attacker.</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671799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ICMP, it is found out which hosts are up in a network by pinging them all. ICMP scanning</a:t>
            </a:r>
            <a:r>
              <a:rPr lang="en-GB" baseline="0" dirty="0" smtClean="0"/>
              <a:t> can run parallel so it can run fast. It can also be helpful to </a:t>
            </a:r>
            <a:r>
              <a:rPr lang="en-GB" baseline="0" dirty="0" err="1" smtClean="0"/>
              <a:t>tweek</a:t>
            </a:r>
            <a:r>
              <a:rPr lang="en-GB" baseline="0" dirty="0" smtClean="0"/>
              <a:t> the ping timeout value with the –t option.</a:t>
            </a:r>
          </a:p>
          <a:p>
            <a:endParaRPr lang="en-GB" dirty="0" smtClean="0"/>
          </a:p>
          <a:p>
            <a:r>
              <a:rPr lang="en-GB" dirty="0" smtClean="0"/>
              <a:t>Ping Sweep</a:t>
            </a:r>
            <a:r>
              <a:rPr lang="en-GB" baseline="0" dirty="0" smtClean="0"/>
              <a:t> tools:</a:t>
            </a:r>
          </a:p>
          <a:p>
            <a:pPr lvl="1">
              <a:buFont typeface="Arial" pitchFamily="34" charset="0"/>
              <a:buChar char="•"/>
            </a:pPr>
            <a:r>
              <a:rPr lang="en-GB" baseline="0" dirty="0" err="1" smtClean="0"/>
              <a:t>Colasoft</a:t>
            </a:r>
            <a:endParaRPr lang="en-GB" baseline="0" dirty="0" smtClean="0"/>
          </a:p>
          <a:p>
            <a:pPr lvl="1">
              <a:buFont typeface="Arial" pitchFamily="34" charset="0"/>
              <a:buChar char="•"/>
            </a:pPr>
            <a:r>
              <a:rPr lang="en-GB" baseline="0" dirty="0" smtClean="0"/>
              <a:t>Ping scanner pro</a:t>
            </a:r>
          </a:p>
          <a:p>
            <a:pPr lvl="1">
              <a:buFont typeface="Arial" pitchFamily="34" charset="0"/>
              <a:buChar char="•"/>
            </a:pPr>
            <a:r>
              <a:rPr lang="en-GB" baseline="0" dirty="0" err="1" smtClean="0"/>
              <a:t>Solarwinds</a:t>
            </a:r>
            <a:endParaRPr lang="en-GB" baseline="0" dirty="0" smtClean="0"/>
          </a:p>
          <a:p>
            <a:pPr lvl="1">
              <a:buFont typeface="Arial" pitchFamily="34" charset="0"/>
              <a:buChar char="•"/>
            </a:pPr>
            <a:r>
              <a:rPr lang="en-GB" baseline="0" dirty="0" smtClean="0"/>
              <a:t>Ultra ping pro</a:t>
            </a:r>
          </a:p>
          <a:p>
            <a:pPr lvl="1">
              <a:buFont typeface="Arial" pitchFamily="34" charset="0"/>
              <a:buChar char="•"/>
            </a:pPr>
            <a:r>
              <a:rPr lang="en-GB" baseline="0" dirty="0" smtClean="0"/>
              <a:t>Utility ping</a:t>
            </a:r>
          </a:p>
          <a:p>
            <a:pPr lvl="1">
              <a:buFont typeface="Arial" pitchFamily="34" charset="0"/>
              <a:buChar char="•"/>
            </a:pPr>
            <a:r>
              <a:rPr lang="en-GB" baseline="0" dirty="0" err="1" smtClean="0"/>
              <a:t>PingInfoView</a:t>
            </a:r>
            <a:endParaRPr lang="en-GB" baseline="0" dirty="0" smtClean="0"/>
          </a:p>
          <a:p>
            <a:pPr lvl="1">
              <a:buFont typeface="Arial" pitchFamily="34" charset="0"/>
              <a:buChar char="•"/>
            </a:pPr>
            <a:r>
              <a:rPr lang="en-GB" baseline="0" dirty="0" smtClean="0"/>
              <a:t>Visual Ping Tester</a:t>
            </a:r>
          </a:p>
          <a:p>
            <a:pPr lvl="1">
              <a:buFont typeface="Arial" pitchFamily="34" charset="0"/>
              <a:buChar char="•"/>
            </a:pPr>
            <a:r>
              <a:rPr lang="en-GB" baseline="0" dirty="0" err="1" smtClean="0"/>
              <a:t>PacketTrap</a:t>
            </a:r>
            <a:r>
              <a:rPr lang="en-GB" baseline="0" dirty="0" smtClean="0"/>
              <a:t> pt360</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608313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Synchronize – is also called SYN, is used to initiate a connection between hosts.</a:t>
            </a:r>
          </a:p>
          <a:p>
            <a:r>
              <a:rPr lang="en-GB" dirty="0" smtClean="0"/>
              <a:t>Acknowledgement – is also called ACK</a:t>
            </a:r>
            <a:r>
              <a:rPr lang="en-GB" baseline="0" dirty="0" smtClean="0"/>
              <a:t> and is used in establishing a connection between host</a:t>
            </a:r>
          </a:p>
          <a:p>
            <a:r>
              <a:rPr lang="en-GB" baseline="0" dirty="0" smtClean="0"/>
              <a:t>PUSH – is called PSH and instructs receiving system to send all buffer data immediately</a:t>
            </a:r>
          </a:p>
          <a:p>
            <a:r>
              <a:rPr lang="en-GB" baseline="0" dirty="0" smtClean="0"/>
              <a:t>Urgent – it is also called URG and states that the data contained in the packet should be processed immediately</a:t>
            </a:r>
          </a:p>
          <a:p>
            <a:r>
              <a:rPr lang="en-GB" baseline="0" dirty="0" smtClean="0"/>
              <a:t>Finish – is also called FIN and tells the remote system that there will be no more transmissions</a:t>
            </a:r>
          </a:p>
          <a:p>
            <a:r>
              <a:rPr lang="en-GB" baseline="0" dirty="0" smtClean="0"/>
              <a:t>Reset – is also called RST and is use to reset a connection</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7</a:t>
            </a:fld>
            <a:endParaRPr lang="en-GB"/>
          </a:p>
        </p:txBody>
      </p:sp>
    </p:spTree>
    <p:extLst>
      <p:ext uri="{BB962C8B-B14F-4D97-AF65-F5344CB8AC3E}">
        <p14:creationId xmlns:p14="http://schemas.microsoft.com/office/powerpoint/2010/main" val="3461984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875324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05/10/2016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symantec.com/security_response/publications/threatreport.jsp" TargetMode="External"/><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628800"/>
            <a:ext cx="7772400" cy="1470025"/>
          </a:xfrm>
        </p:spPr>
        <p:txBody>
          <a:bodyPr>
            <a:normAutofit/>
          </a:bodyPr>
          <a:lstStyle/>
          <a:p>
            <a:r>
              <a:rPr lang="en-GB" dirty="0" smtClean="0"/>
              <a:t>Network Security:</a:t>
            </a:r>
            <a:br>
              <a:rPr lang="en-GB" dirty="0" smtClean="0"/>
            </a:br>
            <a:r>
              <a:rPr lang="en-GB" sz="3600" dirty="0" smtClean="0"/>
              <a:t>Scanning and Defence</a:t>
            </a:r>
            <a:endParaRPr lang="en-GB" dirty="0"/>
          </a:p>
        </p:txBody>
      </p:sp>
      <p:sp>
        <p:nvSpPr>
          <p:cNvPr id="3" name="Subtitle 2"/>
          <p:cNvSpPr>
            <a:spLocks noGrp="1"/>
          </p:cNvSpPr>
          <p:nvPr>
            <p:ph type="subTitle" idx="1"/>
          </p:nvPr>
        </p:nvSpPr>
        <p:spPr/>
        <p:txBody>
          <a:bodyPr/>
          <a:lstStyle/>
          <a:p>
            <a:r>
              <a:rPr lang="en-GB" dirty="0" smtClean="0"/>
              <a:t>Lecture 2</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network scanning methodologies</a:t>
            </a:r>
          </a:p>
          <a:p>
            <a:pPr lvl="1">
              <a:buFont typeface="Wingdings" pitchFamily="2" charset="2"/>
              <a:buChar char="§"/>
            </a:pPr>
            <a:r>
              <a:rPr lang="en-US" altLang="zh-TW" sz="2400" dirty="0" smtClean="0">
                <a:ea typeface="新細明體" pitchFamily="18" charset="-120"/>
              </a:rPr>
              <a:t>Know scanning tools</a:t>
            </a:r>
          </a:p>
          <a:p>
            <a:pPr lvl="1">
              <a:buFont typeface="Wingdings" pitchFamily="2" charset="2"/>
              <a:buChar char="§"/>
            </a:pPr>
            <a:r>
              <a:rPr lang="en-US" altLang="zh-TW" sz="2400" smtClean="0">
                <a:ea typeface="新細明體" pitchFamily="18" charset="-120"/>
              </a:rPr>
              <a:t>Know </a:t>
            </a:r>
            <a:r>
              <a:rPr lang="en-US" altLang="zh-TW" sz="2400" dirty="0" smtClean="0">
                <a:ea typeface="新細明體" pitchFamily="18" charset="-120"/>
              </a:rPr>
              <a:t>the Countermeasures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0833"/>
            <a:ext cx="8229600" cy="641863"/>
          </a:xfrm>
        </p:spPr>
        <p:txBody>
          <a:bodyPr>
            <a:normAutofit fontScale="90000"/>
          </a:bodyPr>
          <a:lstStyle/>
          <a:p>
            <a:r>
              <a:rPr lang="en-GB" dirty="0" smtClean="0"/>
              <a:t>Overview of Scanning Networks</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cstate="print"/>
          <a:srcRect l="4785" t="16296" r="4586" b="16047"/>
          <a:stretch>
            <a:fillRect/>
          </a:stretch>
        </p:blipFill>
        <p:spPr bwMode="auto">
          <a:xfrm>
            <a:off x="323528" y="548680"/>
            <a:ext cx="8605464" cy="482745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74"/>
            <a:ext cx="8229600" cy="688422"/>
          </a:xfrm>
        </p:spPr>
        <p:txBody>
          <a:bodyPr>
            <a:normAutofit fontScale="90000"/>
          </a:bodyPr>
          <a:lstStyle/>
          <a:p>
            <a:r>
              <a:rPr lang="en-GB" dirty="0" smtClean="0"/>
              <a:t>Types of scanning</a:t>
            </a:r>
            <a:endParaRPr lang="en-GB"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cstate="print"/>
          <a:srcRect/>
          <a:stretch>
            <a:fillRect/>
          </a:stretch>
        </p:blipFill>
        <p:spPr bwMode="auto">
          <a:xfrm>
            <a:off x="436759" y="692696"/>
            <a:ext cx="8481707" cy="474975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296" y="0"/>
            <a:ext cx="8229600" cy="692696"/>
          </a:xfrm>
        </p:spPr>
        <p:txBody>
          <a:bodyPr>
            <a:normAutofit fontScale="90000"/>
          </a:bodyPr>
          <a:lstStyle/>
          <a:p>
            <a:r>
              <a:rPr lang="en-GB" dirty="0" smtClean="0"/>
              <a:t>Scanning Methodology</a:t>
            </a:r>
            <a:endParaRPr lang="en-GB" dirty="0"/>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3" cstate="print"/>
          <a:srcRect/>
          <a:stretch>
            <a:fillRect/>
          </a:stretch>
        </p:blipFill>
        <p:spPr bwMode="auto">
          <a:xfrm>
            <a:off x="571648" y="692696"/>
            <a:ext cx="8064896" cy="45434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2048"/>
            <a:ext cx="8229600" cy="706090"/>
          </a:xfrm>
        </p:spPr>
        <p:txBody>
          <a:bodyPr>
            <a:normAutofit fontScale="90000"/>
          </a:bodyPr>
          <a:lstStyle/>
          <a:p>
            <a:r>
              <a:rPr lang="en-GB" dirty="0" smtClean="0"/>
              <a:t>Check for live system scanning</a:t>
            </a:r>
            <a:endParaRPr lang="en-GB" dirty="0"/>
          </a:p>
        </p:txBody>
      </p:sp>
      <p:sp>
        <p:nvSpPr>
          <p:cNvPr id="3" name="Content Placeholder 2"/>
          <p:cNvSpPr>
            <a:spLocks noGrp="1"/>
          </p:cNvSpPr>
          <p:nvPr>
            <p:ph idx="1"/>
          </p:nvPr>
        </p:nvSpPr>
        <p:spPr>
          <a:xfrm>
            <a:off x="539552" y="980728"/>
            <a:ext cx="8229600" cy="4525963"/>
          </a:xfrm>
        </p:spPr>
        <p:txBody>
          <a:bodyPr/>
          <a:lstStyle/>
          <a:p>
            <a:r>
              <a:rPr lang="en-GB" dirty="0" smtClean="0"/>
              <a:t>ICMP and Ping sweep</a:t>
            </a:r>
            <a:endParaRPr lang="en-GB" dirty="0"/>
          </a:p>
        </p:txBody>
      </p:sp>
      <p:pic>
        <p:nvPicPr>
          <p:cNvPr id="4098" name="Picture 2"/>
          <p:cNvPicPr>
            <a:picLocks noChangeAspect="1" noChangeArrowheads="1"/>
          </p:cNvPicPr>
          <p:nvPr/>
        </p:nvPicPr>
        <p:blipFill>
          <a:blip r:embed="rId3" cstate="print"/>
          <a:srcRect/>
          <a:stretch>
            <a:fillRect/>
          </a:stretch>
        </p:blipFill>
        <p:spPr bwMode="auto">
          <a:xfrm>
            <a:off x="251519" y="1700808"/>
            <a:ext cx="4019667" cy="3744416"/>
          </a:xfrm>
          <a:prstGeom prst="rect">
            <a:avLst/>
          </a:prstGeom>
          <a:noFill/>
          <a:ln w="9525">
            <a:noFill/>
            <a:miter lim="800000"/>
            <a:headEnd/>
            <a:tailEnd/>
          </a:ln>
        </p:spPr>
      </p:pic>
      <p:pic>
        <p:nvPicPr>
          <p:cNvPr id="4099" name="Picture 3"/>
          <p:cNvPicPr>
            <a:picLocks noChangeAspect="1" noChangeArrowheads="1"/>
          </p:cNvPicPr>
          <p:nvPr/>
        </p:nvPicPr>
        <p:blipFill>
          <a:blip r:embed="rId4" cstate="print"/>
          <a:srcRect/>
          <a:stretch>
            <a:fillRect/>
          </a:stretch>
        </p:blipFill>
        <p:spPr bwMode="auto">
          <a:xfrm>
            <a:off x="4310384" y="1700808"/>
            <a:ext cx="4654104" cy="374441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616"/>
            <a:ext cx="8229600" cy="760088"/>
          </a:xfrm>
        </p:spPr>
        <p:txBody>
          <a:bodyPr>
            <a:normAutofit fontScale="90000"/>
          </a:bodyPr>
          <a:lstStyle/>
          <a:p>
            <a:r>
              <a:rPr lang="en-GB" dirty="0" smtClean="0"/>
              <a:t>Check for Open Ports</a:t>
            </a:r>
            <a:endParaRPr lang="en-GB" dirty="0"/>
          </a:p>
        </p:txBody>
      </p:sp>
      <p:sp>
        <p:nvSpPr>
          <p:cNvPr id="3" name="Content Placeholder 2"/>
          <p:cNvSpPr>
            <a:spLocks noGrp="1"/>
          </p:cNvSpPr>
          <p:nvPr>
            <p:ph idx="1"/>
          </p:nvPr>
        </p:nvSpPr>
        <p:spPr>
          <a:xfrm>
            <a:off x="0" y="908720"/>
            <a:ext cx="4305712" cy="4525963"/>
          </a:xfrm>
        </p:spPr>
        <p:txBody>
          <a:bodyPr>
            <a:normAutofit fontScale="47500" lnSpcReduction="20000"/>
          </a:bodyPr>
          <a:lstStyle/>
          <a:p>
            <a:pPr algn="just"/>
            <a:r>
              <a:rPr lang="en-GB" sz="3600" dirty="0" smtClean="0"/>
              <a:t>Synchronize – is also called SYN, is used to initiate a connection between hosts.</a:t>
            </a:r>
          </a:p>
          <a:p>
            <a:pPr algn="just"/>
            <a:r>
              <a:rPr lang="en-GB" sz="3600" dirty="0" smtClean="0"/>
              <a:t>Acknowledgement – is also called ACK and is used in establishing a connection between host</a:t>
            </a:r>
          </a:p>
          <a:p>
            <a:pPr algn="just"/>
            <a:r>
              <a:rPr lang="en-GB" sz="3600" dirty="0" smtClean="0"/>
              <a:t>PUSH – is called PSH and instructs receiving system to send all buffer data immediately</a:t>
            </a:r>
          </a:p>
          <a:p>
            <a:pPr algn="just"/>
            <a:r>
              <a:rPr lang="en-GB" sz="3600" dirty="0" smtClean="0"/>
              <a:t>Urgent – it is also called URG and states that the data contained in the packet should be processed immediately</a:t>
            </a:r>
          </a:p>
          <a:p>
            <a:pPr algn="just"/>
            <a:r>
              <a:rPr lang="en-GB" sz="3600" dirty="0" smtClean="0"/>
              <a:t>Finish – is also called FIN and tells the remote system that there will be no more transmissions</a:t>
            </a:r>
          </a:p>
          <a:p>
            <a:pPr algn="just"/>
            <a:r>
              <a:rPr lang="en-GB" sz="3600" dirty="0" smtClean="0"/>
              <a:t>Reset – is also called RST and is use to reset a connection</a:t>
            </a:r>
          </a:p>
          <a:p>
            <a:endParaRPr lang="en-GB" dirty="0"/>
          </a:p>
        </p:txBody>
      </p:sp>
      <p:pic>
        <p:nvPicPr>
          <p:cNvPr id="5122" name="Picture 2"/>
          <p:cNvPicPr>
            <a:picLocks noChangeAspect="1" noChangeArrowheads="1"/>
          </p:cNvPicPr>
          <p:nvPr/>
        </p:nvPicPr>
        <p:blipFill>
          <a:blip r:embed="rId3" cstate="print"/>
          <a:srcRect/>
          <a:stretch>
            <a:fillRect/>
          </a:stretch>
        </p:blipFill>
        <p:spPr bwMode="auto">
          <a:xfrm>
            <a:off x="4358591" y="867444"/>
            <a:ext cx="4785410" cy="479380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44" y="0"/>
            <a:ext cx="8229600" cy="634082"/>
          </a:xfrm>
        </p:spPr>
        <p:txBody>
          <a:bodyPr>
            <a:normAutofit fontScale="90000"/>
          </a:bodyPr>
          <a:lstStyle/>
          <a:p>
            <a:r>
              <a:rPr lang="en-GB" dirty="0" smtClean="0"/>
              <a:t>Open Ports scanning tools</a:t>
            </a:r>
            <a:endParaRPr lang="en-GB" dirty="0"/>
          </a:p>
        </p:txBody>
      </p:sp>
      <p:sp>
        <p:nvSpPr>
          <p:cNvPr id="3" name="Content Placeholder 2"/>
          <p:cNvSpPr>
            <a:spLocks noGrp="1"/>
          </p:cNvSpPr>
          <p:nvPr>
            <p:ph idx="1"/>
          </p:nvPr>
        </p:nvSpPr>
        <p:spPr>
          <a:xfrm>
            <a:off x="457200" y="1600200"/>
            <a:ext cx="2458616" cy="4525963"/>
          </a:xfrm>
        </p:spPr>
        <p:txBody>
          <a:bodyPr/>
          <a:lstStyle/>
          <a:p>
            <a:r>
              <a:rPr lang="en-GB" dirty="0" smtClean="0"/>
              <a:t>Hping3</a:t>
            </a:r>
          </a:p>
          <a:p>
            <a:r>
              <a:rPr lang="en-GB" dirty="0" err="1" smtClean="0"/>
              <a:t>Nmap</a:t>
            </a:r>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2945480" y="634058"/>
            <a:ext cx="6130922" cy="502719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208" y="0"/>
            <a:ext cx="8229600" cy="720080"/>
          </a:xfrm>
        </p:spPr>
        <p:txBody>
          <a:bodyPr>
            <a:normAutofit fontScale="90000"/>
          </a:bodyPr>
          <a:lstStyle/>
          <a:p>
            <a:r>
              <a:rPr lang="en-GB" dirty="0" smtClean="0"/>
              <a:t>Scanning tool: </a:t>
            </a:r>
            <a:r>
              <a:rPr lang="en-GB" dirty="0" err="1" smtClean="0"/>
              <a:t>Nmap</a:t>
            </a:r>
            <a:endParaRPr lang="en-GB" dirty="0"/>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3" cstate="print"/>
          <a:srcRect/>
          <a:stretch>
            <a:fillRect/>
          </a:stretch>
        </p:blipFill>
        <p:spPr bwMode="auto">
          <a:xfrm>
            <a:off x="168620" y="632371"/>
            <a:ext cx="8975380" cy="4812853"/>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rmAutofit fontScale="90000"/>
          </a:bodyPr>
          <a:lstStyle/>
          <a:p>
            <a:r>
              <a:rPr lang="en-GB" dirty="0" smtClean="0"/>
              <a:t>Scanning Countermeasures</a:t>
            </a:r>
            <a:endParaRPr lang="en-GB" dirty="0"/>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2" cstate="print"/>
          <a:srcRect/>
          <a:stretch>
            <a:fillRect/>
          </a:stretch>
        </p:blipFill>
        <p:spPr bwMode="auto">
          <a:xfrm>
            <a:off x="72008" y="620688"/>
            <a:ext cx="9036496" cy="482167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6" y="0"/>
            <a:ext cx="8229600" cy="706090"/>
          </a:xfrm>
        </p:spPr>
        <p:txBody>
          <a:bodyPr>
            <a:normAutofit fontScale="90000"/>
          </a:bodyPr>
          <a:lstStyle/>
          <a:p>
            <a:r>
              <a:rPr lang="en-GB" dirty="0" smtClean="0"/>
              <a:t>Scanning Countermeasures</a:t>
            </a:r>
            <a:endParaRPr lang="en-GB" dirty="0"/>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cstate="print"/>
          <a:srcRect/>
          <a:stretch>
            <a:fillRect/>
          </a:stretch>
        </p:blipFill>
        <p:spPr bwMode="auto">
          <a:xfrm>
            <a:off x="49219" y="620688"/>
            <a:ext cx="8987277" cy="482453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620688"/>
          </a:xfrm>
        </p:spPr>
        <p:txBody>
          <a:bodyPr>
            <a:normAutofit fontScale="90000"/>
          </a:bodyPr>
          <a:lstStyle/>
          <a:p>
            <a:r>
              <a:rPr lang="en-GB" dirty="0" smtClean="0"/>
              <a:t>War </a:t>
            </a:r>
            <a:r>
              <a:rPr lang="en-GB" dirty="0" err="1" smtClean="0"/>
              <a:t>Dialing</a:t>
            </a:r>
            <a:endParaRPr lang="en-GB"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cstate="print"/>
          <a:srcRect/>
          <a:stretch>
            <a:fillRect/>
          </a:stretch>
        </p:blipFill>
        <p:spPr bwMode="auto">
          <a:xfrm>
            <a:off x="107504" y="574968"/>
            <a:ext cx="8784976" cy="4850922"/>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cstate="print"/>
          <a:srcRect/>
          <a:stretch>
            <a:fillRect/>
          </a:stretch>
        </p:blipFill>
        <p:spPr bwMode="auto">
          <a:xfrm>
            <a:off x="323528" y="404664"/>
            <a:ext cx="8559874" cy="5610306"/>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War </a:t>
            </a:r>
            <a:r>
              <a:rPr lang="en-GB" sz="3600" b="1" dirty="0" err="1" smtClean="0"/>
              <a:t>Dialing</a:t>
            </a:r>
            <a:r>
              <a:rPr lang="en-GB" sz="3600" b="1" dirty="0" smtClean="0"/>
              <a:t> Countermeasures</a:t>
            </a:r>
            <a:endParaRPr lang="en-GB" sz="3600" b="1" dirty="0"/>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cstate="print"/>
          <a:srcRect/>
          <a:stretch>
            <a:fillRect/>
          </a:stretch>
        </p:blipFill>
        <p:spPr bwMode="auto">
          <a:xfrm>
            <a:off x="467545" y="1628800"/>
            <a:ext cx="8194384" cy="4309331"/>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648" y="-1153"/>
            <a:ext cx="8229600" cy="621841"/>
          </a:xfrm>
        </p:spPr>
        <p:txBody>
          <a:bodyPr>
            <a:normAutofit fontScale="90000"/>
          </a:bodyPr>
          <a:lstStyle/>
          <a:p>
            <a:r>
              <a:rPr lang="en-GB" dirty="0" smtClean="0"/>
              <a:t>Banner Grabbing</a:t>
            </a:r>
            <a:endParaRPr lang="en-GB" dirty="0"/>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2" cstate="print"/>
          <a:srcRect/>
          <a:stretch>
            <a:fillRect/>
          </a:stretch>
        </p:blipFill>
        <p:spPr bwMode="auto">
          <a:xfrm>
            <a:off x="395536" y="764704"/>
            <a:ext cx="8617191" cy="472665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6090"/>
          </a:xfrm>
        </p:spPr>
        <p:txBody>
          <a:bodyPr>
            <a:normAutofit fontScale="90000"/>
          </a:bodyPr>
          <a:lstStyle/>
          <a:p>
            <a:r>
              <a:rPr lang="en-GB" dirty="0" smtClean="0"/>
              <a:t>Banner Grabbing Tools</a:t>
            </a:r>
            <a:endParaRPr lang="en-GB" dirty="0"/>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2" cstate="print"/>
          <a:srcRect/>
          <a:stretch>
            <a:fillRect/>
          </a:stretch>
        </p:blipFill>
        <p:spPr bwMode="auto">
          <a:xfrm>
            <a:off x="261864" y="706090"/>
            <a:ext cx="8424936" cy="46863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056" y="0"/>
            <a:ext cx="8229600" cy="908720"/>
          </a:xfrm>
        </p:spPr>
        <p:txBody>
          <a:bodyPr>
            <a:normAutofit fontScale="90000"/>
          </a:bodyPr>
          <a:lstStyle/>
          <a:p>
            <a:r>
              <a:rPr lang="en-GB" sz="3600" dirty="0" smtClean="0"/>
              <a:t>Banner Grabbing Countermeasures: Disabling or changing Banner</a:t>
            </a:r>
            <a:endParaRPr lang="en-GB" sz="3600" dirty="0"/>
          </a:p>
        </p:txBody>
      </p:sp>
      <p:sp>
        <p:nvSpPr>
          <p:cNvPr id="3" name="Content Placeholder 2"/>
          <p:cNvSpPr>
            <a:spLocks noGrp="1"/>
          </p:cNvSpPr>
          <p:nvPr>
            <p:ph idx="1"/>
          </p:nvPr>
        </p:nvSpPr>
        <p:spPr/>
        <p:txBody>
          <a:bodyPr/>
          <a:lstStyle/>
          <a:p>
            <a:endParaRPr lang="en-GB"/>
          </a:p>
        </p:txBody>
      </p:sp>
      <p:pic>
        <p:nvPicPr>
          <p:cNvPr id="12290" name="Picture 2"/>
          <p:cNvPicPr>
            <a:picLocks noChangeAspect="1" noChangeArrowheads="1"/>
          </p:cNvPicPr>
          <p:nvPr/>
        </p:nvPicPr>
        <p:blipFill>
          <a:blip r:embed="rId2" cstate="print"/>
          <a:srcRect/>
          <a:stretch>
            <a:fillRect/>
          </a:stretch>
        </p:blipFill>
        <p:spPr bwMode="auto">
          <a:xfrm>
            <a:off x="323529" y="923592"/>
            <a:ext cx="8116190" cy="46291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72"/>
            <a:ext cx="8229600" cy="634360"/>
          </a:xfrm>
        </p:spPr>
        <p:txBody>
          <a:bodyPr>
            <a:normAutofit fontScale="90000"/>
          </a:bodyPr>
          <a:lstStyle/>
          <a:p>
            <a:r>
              <a:rPr lang="en-GB" dirty="0" smtClean="0"/>
              <a:t>Scan for Vulnerabilities</a:t>
            </a:r>
            <a:endParaRPr lang="en-GB" dirty="0"/>
          </a:p>
        </p:txBody>
      </p:sp>
      <p:sp>
        <p:nvSpPr>
          <p:cNvPr id="3" name="Content Placeholder 2"/>
          <p:cNvSpPr>
            <a:spLocks noGrp="1"/>
          </p:cNvSpPr>
          <p:nvPr>
            <p:ph idx="1"/>
          </p:nvPr>
        </p:nvSpPr>
        <p:spPr>
          <a:xfrm>
            <a:off x="457200" y="620688"/>
            <a:ext cx="8229600" cy="4857403"/>
          </a:xfrm>
        </p:spPr>
        <p:txBody>
          <a:bodyPr>
            <a:normAutofit/>
          </a:bodyPr>
          <a:lstStyle/>
          <a:p>
            <a:pPr algn="just"/>
            <a:r>
              <a:rPr lang="en-GB" sz="2400" dirty="0" smtClean="0"/>
              <a:t>Vulnerability scanning identifies vulnerabilities and weaknesses of a system and network in order to determine how a system can be exploit.</a:t>
            </a:r>
            <a:endParaRPr lang="en-GB" sz="2400" dirty="0"/>
          </a:p>
        </p:txBody>
      </p:sp>
      <p:pic>
        <p:nvPicPr>
          <p:cNvPr id="13314" name="Picture 2"/>
          <p:cNvPicPr>
            <a:picLocks noChangeAspect="1" noChangeArrowheads="1"/>
          </p:cNvPicPr>
          <p:nvPr/>
        </p:nvPicPr>
        <p:blipFill>
          <a:blip r:embed="rId2" cstate="print"/>
          <a:srcRect/>
          <a:stretch>
            <a:fillRect/>
          </a:stretch>
        </p:blipFill>
        <p:spPr bwMode="auto">
          <a:xfrm>
            <a:off x="647564" y="1700808"/>
            <a:ext cx="7848872" cy="367240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dirty="0" smtClean="0"/>
              <a:t>Vulnerability scanning tools</a:t>
            </a:r>
            <a:endParaRPr lang="en-GB" dirty="0"/>
          </a:p>
        </p:txBody>
      </p:sp>
      <p:sp>
        <p:nvSpPr>
          <p:cNvPr id="3" name="Content Placeholder 2"/>
          <p:cNvSpPr>
            <a:spLocks noGrp="1"/>
          </p:cNvSpPr>
          <p:nvPr>
            <p:ph idx="1"/>
          </p:nvPr>
        </p:nvSpPr>
        <p:spPr>
          <a:xfrm>
            <a:off x="529208" y="548680"/>
            <a:ext cx="8229600" cy="5289451"/>
          </a:xfrm>
        </p:spPr>
        <p:txBody>
          <a:bodyPr/>
          <a:lstStyle/>
          <a:p>
            <a:r>
              <a:rPr lang="en-GB" dirty="0" err="1" smtClean="0"/>
              <a:t>Nessus</a:t>
            </a:r>
            <a:r>
              <a:rPr lang="en-GB" dirty="0" smtClean="0"/>
              <a:t> and Saints</a:t>
            </a:r>
            <a:endParaRPr lang="en-GB" dirty="0"/>
          </a:p>
        </p:txBody>
      </p:sp>
      <p:pic>
        <p:nvPicPr>
          <p:cNvPr id="15363" name="Picture 3"/>
          <p:cNvPicPr>
            <a:picLocks noChangeAspect="1" noChangeArrowheads="1"/>
          </p:cNvPicPr>
          <p:nvPr/>
        </p:nvPicPr>
        <p:blipFill>
          <a:blip r:embed="rId2" cstate="print"/>
          <a:srcRect/>
          <a:stretch>
            <a:fillRect/>
          </a:stretch>
        </p:blipFill>
        <p:spPr bwMode="auto">
          <a:xfrm>
            <a:off x="20592" y="1052736"/>
            <a:ext cx="4454871" cy="4662618"/>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4547471" y="991348"/>
            <a:ext cx="4524521" cy="478539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34082"/>
          </a:xfrm>
        </p:spPr>
        <p:txBody>
          <a:bodyPr>
            <a:normAutofit fontScale="90000"/>
          </a:bodyPr>
          <a:lstStyle/>
          <a:p>
            <a:r>
              <a:rPr lang="en-GB" dirty="0" smtClean="0"/>
              <a:t>Network Vulnerability scanners</a:t>
            </a:r>
            <a:endParaRPr lang="en-GB" dirty="0"/>
          </a:p>
        </p:txBody>
      </p:sp>
      <p:sp>
        <p:nvSpPr>
          <p:cNvPr id="3" name="Content Placeholder 2"/>
          <p:cNvSpPr>
            <a:spLocks noGrp="1"/>
          </p:cNvSpPr>
          <p:nvPr>
            <p:ph idx="1"/>
          </p:nvPr>
        </p:nvSpPr>
        <p:spPr/>
        <p:txBody>
          <a:bodyPr/>
          <a:lstStyle/>
          <a:p>
            <a:endParaRPr lang="en-GB"/>
          </a:p>
        </p:txBody>
      </p:sp>
      <p:pic>
        <p:nvPicPr>
          <p:cNvPr id="14338" name="Picture 2"/>
          <p:cNvPicPr>
            <a:picLocks noChangeAspect="1" noChangeArrowheads="1"/>
          </p:cNvPicPr>
          <p:nvPr/>
        </p:nvPicPr>
        <p:blipFill>
          <a:blip r:embed="rId2" cstate="print"/>
          <a:srcRect/>
          <a:stretch>
            <a:fillRect/>
          </a:stretch>
        </p:blipFill>
        <p:spPr bwMode="auto">
          <a:xfrm>
            <a:off x="539552" y="908720"/>
            <a:ext cx="8280920" cy="4572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496" y="44624"/>
            <a:ext cx="8229600" cy="576064"/>
          </a:xfrm>
        </p:spPr>
        <p:txBody>
          <a:bodyPr>
            <a:normAutofit fontScale="90000"/>
          </a:bodyPr>
          <a:lstStyle/>
          <a:p>
            <a:r>
              <a:rPr lang="en-GB" dirty="0" smtClean="0"/>
              <a:t>Draw Network Diagrams</a:t>
            </a:r>
            <a:endParaRPr lang="en-GB" dirty="0"/>
          </a:p>
        </p:txBody>
      </p:sp>
      <p:sp>
        <p:nvSpPr>
          <p:cNvPr id="3" name="Content Placeholder 2"/>
          <p:cNvSpPr>
            <a:spLocks noGrp="1"/>
          </p:cNvSpPr>
          <p:nvPr>
            <p:ph idx="1"/>
          </p:nvPr>
        </p:nvSpPr>
        <p:spPr>
          <a:xfrm>
            <a:off x="518864" y="647008"/>
            <a:ext cx="8229600" cy="4929411"/>
          </a:xfrm>
        </p:spPr>
        <p:txBody>
          <a:bodyPr>
            <a:normAutofit/>
          </a:bodyPr>
          <a:lstStyle/>
          <a:p>
            <a:pPr algn="just"/>
            <a:r>
              <a:rPr lang="en-GB" sz="2000" dirty="0" err="1" smtClean="0"/>
              <a:t>VisioLANsurveyor</a:t>
            </a:r>
            <a:r>
              <a:rPr lang="en-GB" sz="2000" dirty="0" smtClean="0"/>
              <a:t> automatically discovers your network and produces comprehensive and easy to view network maps that can be exported into Microsoft Office.</a:t>
            </a:r>
            <a:endParaRPr lang="en-GB" sz="2000" dirty="0"/>
          </a:p>
        </p:txBody>
      </p:sp>
      <p:pic>
        <p:nvPicPr>
          <p:cNvPr id="16386" name="Picture 2"/>
          <p:cNvPicPr>
            <a:picLocks noChangeAspect="1" noChangeArrowheads="1"/>
          </p:cNvPicPr>
          <p:nvPr/>
        </p:nvPicPr>
        <p:blipFill>
          <a:blip r:embed="rId2" cstate="print"/>
          <a:srcRect/>
          <a:stretch>
            <a:fillRect/>
          </a:stretch>
        </p:blipFill>
        <p:spPr bwMode="auto">
          <a:xfrm>
            <a:off x="457200" y="1628800"/>
            <a:ext cx="8352928" cy="374441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904"/>
            <a:ext cx="8229600" cy="669792"/>
          </a:xfrm>
        </p:spPr>
        <p:txBody>
          <a:bodyPr>
            <a:normAutofit fontScale="90000"/>
          </a:bodyPr>
          <a:lstStyle/>
          <a:p>
            <a:r>
              <a:rPr lang="en-GB" dirty="0" smtClean="0"/>
              <a:t>Network </a:t>
            </a:r>
            <a:r>
              <a:rPr lang="en-GB" dirty="0" err="1" smtClean="0"/>
              <a:t>Mappers</a:t>
            </a:r>
            <a:endParaRPr lang="en-GB" dirty="0"/>
          </a:p>
        </p:txBody>
      </p:sp>
      <p:sp>
        <p:nvSpPr>
          <p:cNvPr id="3" name="Content Placeholder 2"/>
          <p:cNvSpPr>
            <a:spLocks noGrp="1"/>
          </p:cNvSpPr>
          <p:nvPr>
            <p:ph idx="1"/>
          </p:nvPr>
        </p:nvSpPr>
        <p:spPr/>
        <p:txBody>
          <a:bodyPr/>
          <a:lstStyle/>
          <a:p>
            <a:endParaRPr lang="en-GB"/>
          </a:p>
        </p:txBody>
      </p:sp>
      <p:pic>
        <p:nvPicPr>
          <p:cNvPr id="17410" name="Picture 2"/>
          <p:cNvPicPr>
            <a:picLocks noChangeAspect="1" noChangeArrowheads="1"/>
          </p:cNvPicPr>
          <p:nvPr/>
        </p:nvPicPr>
        <p:blipFill>
          <a:blip r:embed="rId2" cstate="print"/>
          <a:srcRect/>
          <a:stretch>
            <a:fillRect/>
          </a:stretch>
        </p:blipFill>
        <p:spPr bwMode="auto">
          <a:xfrm>
            <a:off x="457200" y="836712"/>
            <a:ext cx="7920880" cy="45815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3" y="0"/>
            <a:ext cx="8229600" cy="692696"/>
          </a:xfrm>
        </p:spPr>
        <p:txBody>
          <a:bodyPr>
            <a:normAutofit fontScale="90000"/>
          </a:bodyPr>
          <a:lstStyle/>
          <a:p>
            <a:r>
              <a:rPr lang="en-GB" dirty="0" smtClean="0"/>
              <a:t>Proxy Servers</a:t>
            </a:r>
            <a:endParaRPr lang="en-GB" dirty="0"/>
          </a:p>
        </p:txBody>
      </p:sp>
      <p:sp>
        <p:nvSpPr>
          <p:cNvPr id="3" name="Content Placeholder 2"/>
          <p:cNvSpPr>
            <a:spLocks noGrp="1"/>
          </p:cNvSpPr>
          <p:nvPr>
            <p:ph idx="1"/>
          </p:nvPr>
        </p:nvSpPr>
        <p:spPr>
          <a:xfrm>
            <a:off x="493203" y="700728"/>
            <a:ext cx="8229600" cy="4929411"/>
          </a:xfrm>
        </p:spPr>
        <p:txBody>
          <a:bodyPr>
            <a:normAutofit/>
          </a:bodyPr>
          <a:lstStyle/>
          <a:p>
            <a:pPr algn="just"/>
            <a:r>
              <a:rPr lang="en-GB" sz="2400" dirty="0" smtClean="0"/>
              <a:t>Proxy is a network computer that can serve as an intermediary for connecting with other computers</a:t>
            </a:r>
            <a:endParaRPr lang="en-GB" sz="2400" dirty="0"/>
          </a:p>
        </p:txBody>
      </p:sp>
      <p:pic>
        <p:nvPicPr>
          <p:cNvPr id="18434" name="Picture 2"/>
          <p:cNvPicPr>
            <a:picLocks noChangeAspect="1" noChangeArrowheads="1"/>
          </p:cNvPicPr>
          <p:nvPr/>
        </p:nvPicPr>
        <p:blipFill>
          <a:blip r:embed="rId2" cstate="print"/>
          <a:srcRect/>
          <a:stretch>
            <a:fillRect/>
          </a:stretch>
        </p:blipFill>
        <p:spPr bwMode="auto">
          <a:xfrm>
            <a:off x="395534" y="1484784"/>
            <a:ext cx="8424937" cy="402069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rmAutofit fontScale="90000"/>
          </a:bodyPr>
          <a:lstStyle/>
          <a:p>
            <a:r>
              <a:rPr lang="en-GB" dirty="0" smtClean="0"/>
              <a:t>Why Attackers use proxy servers</a:t>
            </a:r>
            <a:endParaRPr lang="en-GB" dirty="0"/>
          </a:p>
        </p:txBody>
      </p:sp>
      <p:sp>
        <p:nvSpPr>
          <p:cNvPr id="3" name="Content Placeholder 2"/>
          <p:cNvSpPr>
            <a:spLocks noGrp="1"/>
          </p:cNvSpPr>
          <p:nvPr>
            <p:ph idx="1"/>
          </p:nvPr>
        </p:nvSpPr>
        <p:spPr/>
        <p:txBody>
          <a:bodyPr/>
          <a:lstStyle/>
          <a:p>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107504" y="574968"/>
            <a:ext cx="8856984" cy="474813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rmAutofit fontScale="90000"/>
          </a:bodyPr>
          <a:lstStyle/>
          <a:p>
            <a:r>
              <a:rPr lang="en-GB" dirty="0" smtClean="0"/>
              <a:t>Proxy Tools</a:t>
            </a:r>
            <a:endParaRPr lang="en-GB" dirty="0"/>
          </a:p>
        </p:txBody>
      </p:sp>
      <p:sp>
        <p:nvSpPr>
          <p:cNvPr id="3" name="Content Placeholder 2"/>
          <p:cNvSpPr>
            <a:spLocks noGrp="1"/>
          </p:cNvSpPr>
          <p:nvPr>
            <p:ph idx="1"/>
          </p:nvPr>
        </p:nvSpPr>
        <p:spPr/>
        <p:txBody>
          <a:bodyPr/>
          <a:lstStyle/>
          <a:p>
            <a:endParaRPr lang="en-GB"/>
          </a:p>
        </p:txBody>
      </p:sp>
      <p:pic>
        <p:nvPicPr>
          <p:cNvPr id="20482" name="Picture 2"/>
          <p:cNvPicPr>
            <a:picLocks noChangeAspect="1" noChangeArrowheads="1"/>
          </p:cNvPicPr>
          <p:nvPr/>
        </p:nvPicPr>
        <p:blipFill>
          <a:blip r:embed="rId2" cstate="print"/>
          <a:srcRect/>
          <a:stretch>
            <a:fillRect/>
          </a:stretch>
        </p:blipFill>
        <p:spPr bwMode="auto">
          <a:xfrm>
            <a:off x="0" y="616144"/>
            <a:ext cx="8692224" cy="482908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33192"/>
            <a:ext cx="8229600" cy="515488"/>
          </a:xfrm>
        </p:spPr>
        <p:txBody>
          <a:bodyPr>
            <a:normAutofit fontScale="90000"/>
          </a:bodyPr>
          <a:lstStyle/>
          <a:p>
            <a:r>
              <a:rPr lang="en-GB" dirty="0" smtClean="0"/>
              <a:t>Spoofing IP Address</a:t>
            </a:r>
            <a:endParaRPr lang="en-GB" dirty="0"/>
          </a:p>
        </p:txBody>
      </p:sp>
      <p:sp>
        <p:nvSpPr>
          <p:cNvPr id="3" name="Content Placeholder 2"/>
          <p:cNvSpPr>
            <a:spLocks noGrp="1"/>
          </p:cNvSpPr>
          <p:nvPr>
            <p:ph idx="1"/>
          </p:nvPr>
        </p:nvSpPr>
        <p:spPr/>
        <p:txBody>
          <a:bodyPr/>
          <a:lstStyle/>
          <a:p>
            <a:endParaRPr lang="en-GB"/>
          </a:p>
        </p:txBody>
      </p:sp>
      <p:pic>
        <p:nvPicPr>
          <p:cNvPr id="21506" name="Picture 2"/>
          <p:cNvPicPr>
            <a:picLocks noChangeAspect="1" noChangeArrowheads="1"/>
          </p:cNvPicPr>
          <p:nvPr/>
        </p:nvPicPr>
        <p:blipFill>
          <a:blip r:embed="rId2" cstate="print"/>
          <a:srcRect/>
          <a:stretch>
            <a:fillRect/>
          </a:stretch>
        </p:blipFill>
        <p:spPr bwMode="auto">
          <a:xfrm>
            <a:off x="0" y="536136"/>
            <a:ext cx="9036496" cy="50673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6" y="13760"/>
            <a:ext cx="8661648" cy="507833"/>
          </a:xfrm>
        </p:spPr>
        <p:txBody>
          <a:bodyPr>
            <a:noAutofit/>
          </a:bodyPr>
          <a:lstStyle/>
          <a:p>
            <a:r>
              <a:rPr lang="en-GB" sz="2400" dirty="0" smtClean="0"/>
              <a:t>IP Spoofing Detection Techniques: Direct TTL Probes</a:t>
            </a:r>
            <a:endParaRPr lang="en-GB" sz="2800" dirty="0"/>
          </a:p>
        </p:txBody>
      </p:sp>
      <p:sp>
        <p:nvSpPr>
          <p:cNvPr id="3" name="Content Placeholder 2"/>
          <p:cNvSpPr>
            <a:spLocks noGrp="1"/>
          </p:cNvSpPr>
          <p:nvPr>
            <p:ph idx="1"/>
          </p:nvPr>
        </p:nvSpPr>
        <p:spPr/>
        <p:txBody>
          <a:bodyPr/>
          <a:lstStyle/>
          <a:p>
            <a:endParaRPr lang="en-GB"/>
          </a:p>
        </p:txBody>
      </p:sp>
      <p:pic>
        <p:nvPicPr>
          <p:cNvPr id="22530" name="Picture 2"/>
          <p:cNvPicPr>
            <a:picLocks noChangeAspect="1" noChangeArrowheads="1"/>
          </p:cNvPicPr>
          <p:nvPr/>
        </p:nvPicPr>
        <p:blipFill>
          <a:blip r:embed="rId2" cstate="print"/>
          <a:srcRect/>
          <a:stretch>
            <a:fillRect/>
          </a:stretch>
        </p:blipFill>
        <p:spPr bwMode="auto">
          <a:xfrm>
            <a:off x="179512" y="686916"/>
            <a:ext cx="8856984" cy="46863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584" y="0"/>
            <a:ext cx="8229600" cy="620688"/>
          </a:xfrm>
        </p:spPr>
        <p:txBody>
          <a:bodyPr>
            <a:normAutofit fontScale="90000"/>
          </a:bodyPr>
          <a:lstStyle/>
          <a:p>
            <a:r>
              <a:rPr lang="en-GB" dirty="0" smtClean="0"/>
              <a:t>IP Spoofing Countermeasures</a:t>
            </a:r>
            <a:endParaRPr lang="en-GB" dirty="0"/>
          </a:p>
        </p:txBody>
      </p:sp>
      <p:sp>
        <p:nvSpPr>
          <p:cNvPr id="3" name="Content Placeholder 2"/>
          <p:cNvSpPr>
            <a:spLocks noGrp="1"/>
          </p:cNvSpPr>
          <p:nvPr>
            <p:ph idx="1"/>
          </p:nvPr>
        </p:nvSpPr>
        <p:spPr/>
        <p:txBody>
          <a:bodyPr/>
          <a:lstStyle/>
          <a:p>
            <a:endParaRPr lang="en-GB" dirty="0"/>
          </a:p>
        </p:txBody>
      </p:sp>
      <p:pic>
        <p:nvPicPr>
          <p:cNvPr id="23554" name="Picture 2"/>
          <p:cNvPicPr>
            <a:picLocks noChangeAspect="1" noChangeArrowheads="1"/>
          </p:cNvPicPr>
          <p:nvPr/>
        </p:nvPicPr>
        <p:blipFill>
          <a:blip r:embed="rId2" cstate="print"/>
          <a:srcRect/>
          <a:stretch>
            <a:fillRect/>
          </a:stretch>
        </p:blipFill>
        <p:spPr bwMode="auto">
          <a:xfrm>
            <a:off x="107504" y="620688"/>
            <a:ext cx="8856984" cy="48387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672"/>
            <a:ext cx="8229600" cy="634360"/>
          </a:xfrm>
        </p:spPr>
        <p:txBody>
          <a:bodyPr>
            <a:normAutofit fontScale="90000"/>
          </a:bodyPr>
          <a:lstStyle/>
          <a:p>
            <a:r>
              <a:rPr lang="en-GB" dirty="0" err="1" smtClean="0"/>
              <a:t>Anonymizers</a:t>
            </a:r>
            <a:endParaRPr lang="en-GB" dirty="0"/>
          </a:p>
        </p:txBody>
      </p:sp>
      <p:sp>
        <p:nvSpPr>
          <p:cNvPr id="3" name="Content Placeholder 2"/>
          <p:cNvSpPr>
            <a:spLocks noGrp="1"/>
          </p:cNvSpPr>
          <p:nvPr>
            <p:ph idx="1"/>
          </p:nvPr>
        </p:nvSpPr>
        <p:spPr/>
        <p:txBody>
          <a:bodyPr/>
          <a:lstStyle/>
          <a:p>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35496" y="620688"/>
            <a:ext cx="8568952" cy="465876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872" y="0"/>
            <a:ext cx="8229600" cy="693780"/>
          </a:xfrm>
        </p:spPr>
        <p:txBody>
          <a:bodyPr>
            <a:normAutofit fontScale="90000"/>
          </a:bodyPr>
          <a:lstStyle/>
          <a:p>
            <a:r>
              <a:rPr lang="en-GB" dirty="0" smtClean="0"/>
              <a:t>Scanning Pen Test</a:t>
            </a:r>
            <a:endParaRPr lang="en-GB" dirty="0"/>
          </a:p>
        </p:txBody>
      </p:sp>
      <p:sp>
        <p:nvSpPr>
          <p:cNvPr id="3" name="Content Placeholder 2"/>
          <p:cNvSpPr>
            <a:spLocks noGrp="1"/>
          </p:cNvSpPr>
          <p:nvPr>
            <p:ph idx="1"/>
          </p:nvPr>
        </p:nvSpPr>
        <p:spPr>
          <a:xfrm>
            <a:off x="323528" y="620688"/>
            <a:ext cx="8496944" cy="5001419"/>
          </a:xfrm>
        </p:spPr>
        <p:txBody>
          <a:bodyPr>
            <a:normAutofit/>
          </a:bodyPr>
          <a:lstStyle/>
          <a:p>
            <a:pPr algn="just"/>
            <a:r>
              <a:rPr lang="en-GB" sz="2000" dirty="0" smtClean="0"/>
              <a:t>The objective of penetration testing a network attempts to determine the network security posture by identifying live systems, discover open ports, associated services and grabbing system banners from a remote location</a:t>
            </a:r>
          </a:p>
          <a:p>
            <a:pPr algn="just"/>
            <a:r>
              <a:rPr lang="en-GB" sz="2000" dirty="0" smtClean="0"/>
              <a:t>The penetration testing report will help system administrators to:</a:t>
            </a:r>
            <a:endParaRPr lang="en-GB" sz="2000" dirty="0"/>
          </a:p>
        </p:txBody>
      </p:sp>
      <p:pic>
        <p:nvPicPr>
          <p:cNvPr id="24578" name="Picture 2"/>
          <p:cNvPicPr>
            <a:picLocks noChangeAspect="1" noChangeArrowheads="1"/>
          </p:cNvPicPr>
          <p:nvPr/>
        </p:nvPicPr>
        <p:blipFill>
          <a:blip r:embed="rId2" cstate="print"/>
          <a:srcRect/>
          <a:stretch>
            <a:fillRect/>
          </a:stretch>
        </p:blipFill>
        <p:spPr bwMode="auto">
          <a:xfrm>
            <a:off x="1187624" y="2237732"/>
            <a:ext cx="7316515" cy="33843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5602" name="Picture 2"/>
          <p:cNvPicPr>
            <a:picLocks noChangeAspect="1" noChangeArrowheads="1"/>
          </p:cNvPicPr>
          <p:nvPr/>
        </p:nvPicPr>
        <p:blipFill>
          <a:blip r:embed="rId2" cstate="print"/>
          <a:srcRect/>
          <a:stretch>
            <a:fillRect/>
          </a:stretch>
        </p:blipFill>
        <p:spPr bwMode="auto">
          <a:xfrm>
            <a:off x="107504" y="-25128"/>
            <a:ext cx="8712968" cy="578906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6626" name="Picture 2"/>
          <p:cNvPicPr>
            <a:picLocks noChangeAspect="1" noChangeArrowheads="1"/>
          </p:cNvPicPr>
          <p:nvPr/>
        </p:nvPicPr>
        <p:blipFill>
          <a:blip r:embed="rId2" cstate="print"/>
          <a:srcRect/>
          <a:stretch>
            <a:fillRect/>
          </a:stretch>
        </p:blipFill>
        <p:spPr bwMode="auto">
          <a:xfrm>
            <a:off x="53752" y="0"/>
            <a:ext cx="9036495" cy="57466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20080"/>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683568" y="908720"/>
            <a:ext cx="8229600" cy="4525963"/>
          </a:xfrm>
        </p:spPr>
        <p:txBody>
          <a:bodyPr/>
          <a:lstStyle/>
          <a:p>
            <a:r>
              <a:rPr lang="en-GB" dirty="0" smtClean="0"/>
              <a:t>M. T Simpson, K. </a:t>
            </a:r>
            <a:r>
              <a:rPr lang="en-GB" dirty="0" err="1" smtClean="0"/>
              <a:t>Backman</a:t>
            </a:r>
            <a:r>
              <a:rPr lang="en-GB" dirty="0" smtClean="0"/>
              <a:t>, J. Corley, Hands-On </a:t>
            </a:r>
            <a:r>
              <a:rPr lang="en-GB" dirty="0" err="1" smtClean="0"/>
              <a:t>Wthical</a:t>
            </a:r>
            <a:r>
              <a:rPr lang="en-GB" dirty="0" smtClean="0"/>
              <a:t> Hacking and Network Defence, </a:t>
            </a:r>
            <a:r>
              <a:rPr lang="en-GB" dirty="0" err="1" smtClean="0"/>
              <a:t>Cengage</a:t>
            </a:r>
            <a:r>
              <a:rPr lang="en-GB" dirty="0" smtClean="0"/>
              <a:t> Learning, 2</a:t>
            </a:r>
            <a:r>
              <a:rPr lang="en-GB" baseline="30000" dirty="0" smtClean="0"/>
              <a:t>nd</a:t>
            </a:r>
            <a:r>
              <a:rPr lang="en-GB" dirty="0" smtClean="0"/>
              <a:t> </a:t>
            </a:r>
            <a:r>
              <a:rPr lang="en-GB" dirty="0" err="1" smtClean="0"/>
              <a:t>ed</a:t>
            </a:r>
            <a:r>
              <a:rPr lang="en-GB" dirty="0" smtClean="0"/>
              <a:t> 2011.</a:t>
            </a:r>
          </a:p>
          <a:p>
            <a:r>
              <a:rPr lang="en-GB" dirty="0" smtClean="0">
                <a:hlinkClick r:id="rId2"/>
              </a:rPr>
              <a:t>http://ceh.vn/</a:t>
            </a:r>
            <a:endParaRPr lang="en-GB" dirty="0" smtClean="0"/>
          </a:p>
          <a:p>
            <a:r>
              <a:rPr lang="en-GB" dirty="0" smtClean="0">
                <a:hlinkClick r:id="rId3"/>
              </a:rPr>
              <a:t>http://www.symantec.com/security_response/publications/threatreport.jsp</a:t>
            </a:r>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719</TotalTime>
  <Words>533</Words>
  <Application>Microsoft Office PowerPoint</Application>
  <PresentationFormat>On-screen Show (4:3)</PresentationFormat>
  <Paragraphs>80</Paragraphs>
  <Slides>34</Slides>
  <Notes>4</Notes>
  <HiddenSlides>3</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新細明體</vt:lpstr>
      <vt:lpstr>Arial</vt:lpstr>
      <vt:lpstr>Calibri</vt:lpstr>
      <vt:lpstr>Lucida Sans Unicode</vt:lpstr>
      <vt:lpstr>Wingdings</vt:lpstr>
      <vt:lpstr>Office Theme</vt:lpstr>
      <vt:lpstr>Network Security: Scanning and Defence</vt:lpstr>
      <vt:lpstr>Learning outcome</vt:lpstr>
      <vt:lpstr>Overview of Scanning Networks</vt:lpstr>
      <vt:lpstr>Types of scanning</vt:lpstr>
      <vt:lpstr>Scanning Methodology</vt:lpstr>
      <vt:lpstr>Check for live system scanning</vt:lpstr>
      <vt:lpstr>Check for Open Ports</vt:lpstr>
      <vt:lpstr>Open Ports scanning tools</vt:lpstr>
      <vt:lpstr>Scanning tool: Nmap</vt:lpstr>
      <vt:lpstr>Scanning Countermeasures</vt:lpstr>
      <vt:lpstr>Scanning Countermeasures</vt:lpstr>
      <vt:lpstr>War Dialing</vt:lpstr>
      <vt:lpstr>PowerPoint Presentation</vt:lpstr>
      <vt:lpstr>War Dialing Countermeasures</vt:lpstr>
      <vt:lpstr>Banner Grabbing</vt:lpstr>
      <vt:lpstr>Banner Grabbing Tools</vt:lpstr>
      <vt:lpstr>Banner Grabbing Countermeasures: Disabling or changing Banner</vt:lpstr>
      <vt:lpstr>Scan for Vulnerabilities</vt:lpstr>
      <vt:lpstr>Vulnerability scanning tools</vt:lpstr>
      <vt:lpstr>Network Vulnerability scanners</vt:lpstr>
      <vt:lpstr>Draw Network Diagrams</vt:lpstr>
      <vt:lpstr>Network Mappers</vt:lpstr>
      <vt:lpstr>Proxy Servers</vt:lpstr>
      <vt:lpstr>Why Attackers use proxy servers</vt:lpstr>
      <vt:lpstr>Proxy Tools</vt:lpstr>
      <vt:lpstr>Spoofing IP Address</vt:lpstr>
      <vt:lpstr>IP Spoofing Detection Techniques: Direct TTL Probes</vt:lpstr>
      <vt:lpstr>IP Spoofing Countermeasures</vt:lpstr>
      <vt:lpstr>Anonymizers</vt:lpstr>
      <vt:lpstr>Scanning Pen Test</vt:lpstr>
      <vt:lpstr>PowerPoint Presentation</vt:lpstr>
      <vt:lpstr>PowerPoint Presentation</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Campbell, Carlene</cp:lastModifiedBy>
  <cp:revision>51</cp:revision>
  <dcterms:created xsi:type="dcterms:W3CDTF">2013-10-01T08:59:03Z</dcterms:created>
  <dcterms:modified xsi:type="dcterms:W3CDTF">2016-10-05T17:03:06Z</dcterms:modified>
</cp:coreProperties>
</file>