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2" r:id="rId6"/>
    <p:sldId id="257" r:id="rId7"/>
    <p:sldId id="258" r:id="rId8"/>
    <p:sldId id="259" r:id="rId9"/>
    <p:sldId id="260" r:id="rId10"/>
    <p:sldId id="261"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p:scale>
          <a:sx n="76" d="100"/>
          <a:sy n="76" d="100"/>
        </p:scale>
        <p:origin x="5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ED57-9635-098A-D064-A053EC98949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D1220EF-C1E4-943A-0EAB-1CACF343B7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CE5E5D-C6F5-D9A7-7DA2-9C35846DC906}"/>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5" name="Footer Placeholder 4">
            <a:extLst>
              <a:ext uri="{FF2B5EF4-FFF2-40B4-BE49-F238E27FC236}">
                <a16:creationId xmlns:a16="http://schemas.microsoft.com/office/drawing/2014/main" id="{1E504444-D8E7-122E-1D2B-43D937C20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332D5-C135-B6F8-40B4-516D39659464}"/>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348250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C39A-EB97-B09F-2581-8BF83B065A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DFEC2F6-53D9-FB2E-328E-AF10F891D1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F66EBD-30E2-06C7-2B08-33F8279E038C}"/>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5" name="Footer Placeholder 4">
            <a:extLst>
              <a:ext uri="{FF2B5EF4-FFF2-40B4-BE49-F238E27FC236}">
                <a16:creationId xmlns:a16="http://schemas.microsoft.com/office/drawing/2014/main" id="{64516449-C372-AAAD-5FFC-9EB20023E3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07347-47D4-F259-56EF-FAAF7A65DE76}"/>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2200511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0943A-24C6-66B8-260B-3B9D5DEE77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3B9F727-E007-ACEB-CA9B-499299DE7A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643944D-B631-1B07-CD47-F797028EDE18}"/>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5" name="Footer Placeholder 4">
            <a:extLst>
              <a:ext uri="{FF2B5EF4-FFF2-40B4-BE49-F238E27FC236}">
                <a16:creationId xmlns:a16="http://schemas.microsoft.com/office/drawing/2014/main" id="{81730C6A-044E-C39B-E781-480B788440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5129B-38F0-BF11-1A75-4A6BADF2E5DC}"/>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1063132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F4A3E-1F46-9824-D71C-7F3B51905F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0E73B8A-681C-97B9-C145-4FACD846827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4A90AC-6DED-2006-F05A-95619F4AC17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45FDEEF-DA76-9D9F-AA4C-F7262D2E4534}"/>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6" name="Footer Placeholder 5">
            <a:extLst>
              <a:ext uri="{FF2B5EF4-FFF2-40B4-BE49-F238E27FC236}">
                <a16:creationId xmlns:a16="http://schemas.microsoft.com/office/drawing/2014/main" id="{00D2BC36-9F47-EA44-3958-B05B06F467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8E27D4-75BC-A82E-7CCE-5835E0F18D8D}"/>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2408502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A2C0B-CD1D-77DA-08FF-48FE81BD3D2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B4DE5A0-0749-A992-6DDB-C717CBD09B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B9F6D2D-68BC-B23C-B1D4-49DA6EC2D4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5F50A0F-9470-882D-D8F0-C9BAE1863E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29F4917-2DC7-931D-E50F-F052591D0D5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D8EA700-A675-CF39-86AC-7F419986A996}"/>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8" name="Footer Placeholder 7">
            <a:extLst>
              <a:ext uri="{FF2B5EF4-FFF2-40B4-BE49-F238E27FC236}">
                <a16:creationId xmlns:a16="http://schemas.microsoft.com/office/drawing/2014/main" id="{5A0A707D-67B2-8C22-0812-F92743AE72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47C1BF-7D81-C44A-6B14-BC34BE7281F4}"/>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1225784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56A51-E9B0-0DC0-0CA3-8085C82D089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DCE355E-1DAB-AA99-0C59-AA7042F968CF}"/>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4" name="Footer Placeholder 3">
            <a:extLst>
              <a:ext uri="{FF2B5EF4-FFF2-40B4-BE49-F238E27FC236}">
                <a16:creationId xmlns:a16="http://schemas.microsoft.com/office/drawing/2014/main" id="{9EDFC2F5-5FF7-C457-8184-AE1D008028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6FBD9E-5E4C-9514-DE8B-4E0454E629F3}"/>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2802268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FC9F6A-8A2C-515D-5934-E85C1B4A3C36}"/>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3" name="Footer Placeholder 2">
            <a:extLst>
              <a:ext uri="{FF2B5EF4-FFF2-40B4-BE49-F238E27FC236}">
                <a16:creationId xmlns:a16="http://schemas.microsoft.com/office/drawing/2014/main" id="{129C8283-22AB-3EF3-D53B-3CDEAD0C70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3217E4-8CB5-0CB1-E166-BD96FF9FE606}"/>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4028447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B250D-4C11-247A-34EB-F6D75A1D3D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FB59F01-3579-D745-0335-B39BF91314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63E179A-DAE3-5BE6-AC50-1F1206A46A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61A4FD-247A-D3EE-0D9C-EE6959F22BD2}"/>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6" name="Footer Placeholder 5">
            <a:extLst>
              <a:ext uri="{FF2B5EF4-FFF2-40B4-BE49-F238E27FC236}">
                <a16:creationId xmlns:a16="http://schemas.microsoft.com/office/drawing/2014/main" id="{C587EADE-D7F9-4C32-329E-CE500F2684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1B6C85-0E78-F7B4-218F-9470D7CB0DAF}"/>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2321653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AA7E9-6B3A-3AB8-C42C-531789A8E5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D9CB78F-77D3-A00A-18D2-26FD73E879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CB8935-BD7A-E2B4-E348-E0A659243E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DE25DE-FECB-226F-2067-EAA0E33FA4E7}"/>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6" name="Footer Placeholder 5">
            <a:extLst>
              <a:ext uri="{FF2B5EF4-FFF2-40B4-BE49-F238E27FC236}">
                <a16:creationId xmlns:a16="http://schemas.microsoft.com/office/drawing/2014/main" id="{C573CB4D-2218-4DD3-9164-29252300E3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FF8A57-F808-30C4-2143-D98DF5C062C4}"/>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378423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0A3B7-2DB8-8CDF-4D1C-C4ABB4ED4EC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16AD785-0992-AB83-FB66-80BD2CC7EE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CFAD85-2100-CBA5-8AF4-F03520A0D722}"/>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5" name="Footer Placeholder 4">
            <a:extLst>
              <a:ext uri="{FF2B5EF4-FFF2-40B4-BE49-F238E27FC236}">
                <a16:creationId xmlns:a16="http://schemas.microsoft.com/office/drawing/2014/main" id="{FEB7DC86-DE3F-7B79-14B5-B0ABD5DC09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844DD9-9F33-7732-D129-526156CD84FB}"/>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3675803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008A21-A000-999D-82EE-6928B753CE5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182CC21-5F82-1071-3E60-79EC8037150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86A582-1436-8892-9FF6-D1FE930AC57A}"/>
              </a:ext>
            </a:extLst>
          </p:cNvPr>
          <p:cNvSpPr>
            <a:spLocks noGrp="1"/>
          </p:cNvSpPr>
          <p:nvPr>
            <p:ph type="dt" sz="half" idx="10"/>
          </p:nvPr>
        </p:nvSpPr>
        <p:spPr/>
        <p:txBody>
          <a:bodyPr/>
          <a:lstStyle/>
          <a:p>
            <a:fld id="{F5EA1634-C42D-444E-B909-6C415DD99129}" type="datetimeFigureOut">
              <a:rPr lang="en-GB" smtClean="0"/>
              <a:t>14/04/2026</a:t>
            </a:fld>
            <a:endParaRPr lang="en-GB"/>
          </a:p>
        </p:txBody>
      </p:sp>
      <p:sp>
        <p:nvSpPr>
          <p:cNvPr id="5" name="Footer Placeholder 4">
            <a:extLst>
              <a:ext uri="{FF2B5EF4-FFF2-40B4-BE49-F238E27FC236}">
                <a16:creationId xmlns:a16="http://schemas.microsoft.com/office/drawing/2014/main" id="{5581178F-0B73-2D94-3C0E-E76AFC1F5E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46D0BF-E8CA-153D-013D-89643C19370C}"/>
              </a:ext>
            </a:extLst>
          </p:cNvPr>
          <p:cNvSpPr>
            <a:spLocks noGrp="1"/>
          </p:cNvSpPr>
          <p:nvPr>
            <p:ph type="sldNum" sz="quarter" idx="12"/>
          </p:nvPr>
        </p:nvSpPr>
        <p:spPr/>
        <p:txBody>
          <a:bodyPr/>
          <a:lstStyle/>
          <a:p>
            <a:fld id="{3444C44D-7F40-410E-991E-BE2356E71C9C}" type="slidenum">
              <a:rPr lang="en-GB" smtClean="0"/>
              <a:t>‹#›</a:t>
            </a:fld>
            <a:endParaRPr lang="en-GB"/>
          </a:p>
        </p:txBody>
      </p:sp>
    </p:spTree>
    <p:extLst>
      <p:ext uri="{BB962C8B-B14F-4D97-AF65-F5344CB8AC3E}">
        <p14:creationId xmlns:p14="http://schemas.microsoft.com/office/powerpoint/2010/main" val="1973066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F3AE9E-8231-E1BA-2720-9D712ABE62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5ECAD8-3659-8CC3-28AE-FD46FD4C2C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104E86-D102-AA56-AB3A-2AB18F8367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EA1634-C42D-444E-B909-6C415DD99129}" type="datetimeFigureOut">
              <a:rPr lang="en-GB" smtClean="0"/>
              <a:t>14/04/2026</a:t>
            </a:fld>
            <a:endParaRPr lang="en-GB"/>
          </a:p>
        </p:txBody>
      </p:sp>
      <p:sp>
        <p:nvSpPr>
          <p:cNvPr id="5" name="Footer Placeholder 4">
            <a:extLst>
              <a:ext uri="{FF2B5EF4-FFF2-40B4-BE49-F238E27FC236}">
                <a16:creationId xmlns:a16="http://schemas.microsoft.com/office/drawing/2014/main" id="{10AAEB3A-69E8-5B38-F06A-998EF3EC03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C39639A-DBBB-E509-3136-B56920D557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44C44D-7F40-410E-991E-BE2356E71C9C}" type="slidenum">
              <a:rPr lang="en-GB" smtClean="0"/>
              <a:t>‹#›</a:t>
            </a:fld>
            <a:endParaRPr lang="en-GB"/>
          </a:p>
        </p:txBody>
      </p:sp>
    </p:spTree>
    <p:extLst>
      <p:ext uri="{BB962C8B-B14F-4D97-AF65-F5344CB8AC3E}">
        <p14:creationId xmlns:p14="http://schemas.microsoft.com/office/powerpoint/2010/main" val="37800618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E82ACA9-51D6-D7B4-1B88-A62DCA98522A}"/>
              </a:ext>
            </a:extLst>
          </p:cNvPr>
          <p:cNvSpPr>
            <a:spLocks noGrp="1"/>
          </p:cNvSpPr>
          <p:nvPr>
            <p:ph type="ctrTitle"/>
          </p:nvPr>
        </p:nvSpPr>
        <p:spPr>
          <a:xfrm>
            <a:off x="-383016" y="1360801"/>
            <a:ext cx="10684151" cy="1991979"/>
          </a:xfrm>
        </p:spPr>
        <p:txBody>
          <a:bodyPr anchor="b">
            <a:normAutofit/>
          </a:bodyPr>
          <a:lstStyle/>
          <a:p>
            <a:r>
              <a:rPr lang="en-GB" sz="4400" b="1" dirty="0">
                <a:solidFill>
                  <a:schemeClr val="tx2"/>
                </a:solidFill>
              </a:rPr>
              <a:t>Communication problems within the workplace </a:t>
            </a:r>
          </a:p>
        </p:txBody>
      </p:sp>
      <p:sp>
        <p:nvSpPr>
          <p:cNvPr id="3" name="Subtitle 2">
            <a:extLst>
              <a:ext uri="{FF2B5EF4-FFF2-40B4-BE49-F238E27FC236}">
                <a16:creationId xmlns:a16="http://schemas.microsoft.com/office/drawing/2014/main" id="{36F897C6-BCD9-AC0A-1812-848221C4383C}"/>
              </a:ext>
            </a:extLst>
          </p:cNvPr>
          <p:cNvSpPr>
            <a:spLocks noGrp="1"/>
          </p:cNvSpPr>
          <p:nvPr>
            <p:ph type="subTitle" idx="1"/>
          </p:nvPr>
        </p:nvSpPr>
        <p:spPr>
          <a:xfrm>
            <a:off x="-2880036" y="5704825"/>
            <a:ext cx="9469211" cy="865639"/>
          </a:xfrm>
        </p:spPr>
        <p:txBody>
          <a:bodyPr anchor="t">
            <a:normAutofit/>
          </a:bodyPr>
          <a:lstStyle/>
          <a:p>
            <a:r>
              <a:rPr lang="en-GB" sz="2200">
                <a:solidFill>
                  <a:schemeClr val="tx2"/>
                </a:solidFill>
              </a:rPr>
              <a:t>Paulina Glowacka 2517703</a:t>
            </a:r>
          </a:p>
          <a:p>
            <a:r>
              <a:rPr lang="en-GB" sz="2200">
                <a:solidFill>
                  <a:schemeClr val="tx2"/>
                </a:solidFill>
              </a:rPr>
              <a:t>Diana Zmijewska 2528662</a:t>
            </a:r>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5949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D900880-F190-7AAB-C4DB-BD89E4162174}"/>
              </a:ext>
            </a:extLst>
          </p:cNvPr>
          <p:cNvSpPr>
            <a:spLocks noGrp="1"/>
          </p:cNvSpPr>
          <p:nvPr>
            <p:ph type="title"/>
          </p:nvPr>
        </p:nvSpPr>
        <p:spPr>
          <a:xfrm>
            <a:off x="652211" y="-381875"/>
            <a:ext cx="9833548" cy="1325563"/>
          </a:xfrm>
        </p:spPr>
        <p:txBody>
          <a:bodyPr anchor="b">
            <a:normAutofit/>
          </a:bodyPr>
          <a:lstStyle/>
          <a:p>
            <a:pPr algn="ctr"/>
            <a:r>
              <a:rPr lang="en-GB" b="1" dirty="0">
                <a:solidFill>
                  <a:schemeClr val="tx2"/>
                </a:solidFill>
              </a:rPr>
              <a:t>Introduction </a:t>
            </a:r>
            <a:endParaRPr lang="en-US" b="1"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F8C52208-DA20-82C2-BAD3-BF7BB47CF440}"/>
              </a:ext>
            </a:extLst>
          </p:cNvPr>
          <p:cNvSpPr txBox="1"/>
          <p:nvPr/>
        </p:nvSpPr>
        <p:spPr>
          <a:xfrm>
            <a:off x="278377" y="1225689"/>
            <a:ext cx="6853892" cy="5632311"/>
          </a:xfrm>
          <a:prstGeom prst="rect">
            <a:avLst/>
          </a:prstGeom>
          <a:noFill/>
        </p:spPr>
        <p:txBody>
          <a:bodyPr wrap="square" rtlCol="0">
            <a:spAutoFit/>
          </a:bodyPr>
          <a:lstStyle/>
          <a:p>
            <a:pPr algn="l"/>
            <a:r>
              <a:rPr lang="en-GB" sz="2400" dirty="0">
                <a:latin typeface="Abadi" panose="020B0604020104020204" pitchFamily="34" charset="77"/>
              </a:rPr>
              <a:t>This presentation is on the Flight Foods Ltd case study, this business manufactures sales of ready meals to airlines. They are currently facing some problems with food hygiene, unsafe food handling and miscommunication within the staff this presentation is going to be on identifying the communication barriers and solving these problems they’re dealing with.</a:t>
            </a:r>
          </a:p>
          <a:p>
            <a:pPr algn="l"/>
            <a:endParaRPr lang="en-GB" sz="2400" dirty="0">
              <a:latin typeface="Abadi" panose="020B0604020104020204" pitchFamily="34" charset="77"/>
            </a:endParaRPr>
          </a:p>
          <a:p>
            <a:pPr algn="l"/>
            <a:r>
              <a:rPr lang="en-GB" sz="2400" dirty="0">
                <a:latin typeface="Abadi" panose="020B0604020104020204" pitchFamily="34" charset="77"/>
              </a:rPr>
              <a:t>Communication Barriers: </a:t>
            </a:r>
          </a:p>
          <a:p>
            <a:pPr marL="285750" indent="-285750" algn="l">
              <a:buFont typeface="Arial" panose="020B0604020202020204" pitchFamily="34" charset="0"/>
              <a:buChar char="•"/>
            </a:pPr>
            <a:r>
              <a:rPr lang="en-GB" sz="2400" dirty="0">
                <a:latin typeface="Abadi" panose="020B0604020104020204" pitchFamily="34" charset="77"/>
              </a:rPr>
              <a:t>Environmental</a:t>
            </a:r>
          </a:p>
          <a:p>
            <a:pPr marL="285750" indent="-285750" algn="l">
              <a:buFont typeface="Arial" panose="020B0604020202020204" pitchFamily="34" charset="0"/>
              <a:buChar char="•"/>
            </a:pPr>
            <a:r>
              <a:rPr lang="en-GB" sz="2400" dirty="0">
                <a:latin typeface="Abadi" panose="020B0604020104020204" pitchFamily="34" charset="77"/>
              </a:rPr>
              <a:t>Language </a:t>
            </a:r>
          </a:p>
          <a:p>
            <a:pPr marL="285750" indent="-285750" algn="l">
              <a:buFont typeface="Arial" panose="020B0604020202020204" pitchFamily="34" charset="0"/>
              <a:buChar char="•"/>
            </a:pPr>
            <a:r>
              <a:rPr lang="en-GB" sz="2400" dirty="0">
                <a:latin typeface="Abadi" panose="020B0604020104020204" pitchFamily="34" charset="77"/>
              </a:rPr>
              <a:t>Cultural </a:t>
            </a:r>
          </a:p>
          <a:p>
            <a:pPr marL="285750" indent="-285750" algn="l">
              <a:buFont typeface="Arial" panose="020B0604020202020204" pitchFamily="34" charset="0"/>
              <a:buChar char="•"/>
            </a:pPr>
            <a:r>
              <a:rPr lang="en-GB" sz="2400" dirty="0">
                <a:latin typeface="Abadi" panose="020B0604020104020204" pitchFamily="34" charset="77"/>
              </a:rPr>
              <a:t>Age and generational </a:t>
            </a:r>
          </a:p>
          <a:p>
            <a:pPr marL="285750" indent="-285750" algn="l">
              <a:buFont typeface="Arial" panose="020B0604020202020204" pitchFamily="34" charset="0"/>
              <a:buChar char="•"/>
            </a:pPr>
            <a:r>
              <a:rPr lang="en-GB" sz="2400" dirty="0">
                <a:latin typeface="Abadi" panose="020B0604020104020204" pitchFamily="34" charset="77"/>
              </a:rPr>
              <a:t>Emotional </a:t>
            </a:r>
          </a:p>
        </p:txBody>
      </p:sp>
    </p:spTree>
    <p:extLst>
      <p:ext uri="{BB962C8B-B14F-4D97-AF65-F5344CB8AC3E}">
        <p14:creationId xmlns:p14="http://schemas.microsoft.com/office/powerpoint/2010/main" val="1833917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21D46C0-C4B6-F627-C57A-C3FAEBABFE5B}"/>
              </a:ext>
            </a:extLst>
          </p:cNvPr>
          <p:cNvSpPr>
            <a:spLocks noGrp="1"/>
          </p:cNvSpPr>
          <p:nvPr>
            <p:ph type="title"/>
          </p:nvPr>
        </p:nvSpPr>
        <p:spPr>
          <a:xfrm>
            <a:off x="0" y="164104"/>
            <a:ext cx="9833548" cy="1325563"/>
          </a:xfrm>
        </p:spPr>
        <p:txBody>
          <a:bodyPr anchor="b">
            <a:normAutofit/>
          </a:bodyPr>
          <a:lstStyle/>
          <a:p>
            <a:pPr algn="ctr"/>
            <a:r>
              <a:rPr lang="en-GB" sz="3600" dirty="0">
                <a:solidFill>
                  <a:schemeClr val="tx2"/>
                </a:solidFill>
                <a:latin typeface="ADLaM Display" panose="02010000000000000000" pitchFamily="2" charset="0"/>
                <a:ea typeface="ADLaM Display" panose="02010000000000000000" pitchFamily="2" charset="0"/>
                <a:cs typeface="ADLaM Display" panose="02010000000000000000" pitchFamily="2" charset="0"/>
              </a:rPr>
              <a:t>Background of the case study </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9EC357F-4700-1C47-1FBC-E287411875B1}"/>
              </a:ext>
            </a:extLst>
          </p:cNvPr>
          <p:cNvSpPr>
            <a:spLocks noGrp="1"/>
          </p:cNvSpPr>
          <p:nvPr>
            <p:ph idx="1"/>
          </p:nvPr>
        </p:nvSpPr>
        <p:spPr>
          <a:xfrm>
            <a:off x="323096" y="1905715"/>
            <a:ext cx="10795477" cy="4389068"/>
          </a:xfrm>
        </p:spPr>
        <p:txBody>
          <a:bodyPr>
            <a:normAutofit fontScale="92500" lnSpcReduction="20000"/>
          </a:bodyPr>
          <a:lstStyle/>
          <a:p>
            <a:r>
              <a:rPr lang="en-GB" sz="3200" dirty="0">
                <a:solidFill>
                  <a:schemeClr val="tx2"/>
                </a:solidFill>
                <a:latin typeface="ADLaM Display" panose="020F0502020204030204" pitchFamily="2" charset="0"/>
                <a:ea typeface="ADLaM Display" panose="020F0502020204030204" pitchFamily="2" charset="0"/>
                <a:cs typeface="ADLaM Display" panose="020F0502020204030204" pitchFamily="2" charset="0"/>
              </a:rPr>
              <a:t>Environmental noise</a:t>
            </a:r>
            <a:r>
              <a:rPr lang="en-GB" dirty="0">
                <a:solidFill>
                  <a:schemeClr val="tx2"/>
                </a:solidFill>
              </a:rPr>
              <a:t>: they use old machines which are loud this can lead to distraction as employees may not be able to hear what customers or their colleagues are saying due to the loud noise from the machine.</a:t>
            </a:r>
          </a:p>
          <a:p>
            <a:r>
              <a:rPr lang="en-GB" dirty="0">
                <a:solidFill>
                  <a:schemeClr val="tx2"/>
                </a:solidFill>
              </a:rPr>
              <a:t> it also may cause the problem of Gary being unable to give proper instructions as may come across as unclear due to the noise in the background this issue also has an impact on business as the machines are old the food may be not be done properly. As the Shannon weaver model of communication  theory mentions noise is a barrier in communication. </a:t>
            </a:r>
          </a:p>
          <a:p>
            <a:r>
              <a:rPr lang="en-GB" dirty="0">
                <a:solidFill>
                  <a:schemeClr val="tx2"/>
                </a:solidFill>
              </a:rPr>
              <a:t>To overcome this issue there should be a replacement of the old machines with new ones to create a quieter environment where it’s easier to work </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7291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76552A72-6E27-B31B-2686-8A866EEFE566}"/>
              </a:ext>
            </a:extLst>
          </p:cNvPr>
          <p:cNvSpPr txBox="1"/>
          <p:nvPr/>
        </p:nvSpPr>
        <p:spPr>
          <a:xfrm>
            <a:off x="1016000" y="488533"/>
            <a:ext cx="9215677" cy="6247864"/>
          </a:xfrm>
          <a:prstGeom prst="rect">
            <a:avLst/>
          </a:prstGeom>
          <a:noFill/>
        </p:spPr>
        <p:txBody>
          <a:bodyPr wrap="square" rtlCol="0">
            <a:spAutoFit/>
          </a:bodyPr>
          <a:lstStyle/>
          <a:p>
            <a:pPr marL="571500" indent="-571500">
              <a:buFont typeface="Arial" panose="020B0604020202020204" pitchFamily="34" charset="0"/>
              <a:buChar char="•"/>
            </a:pPr>
            <a:r>
              <a:rPr lang="en-GB" sz="3600" dirty="0">
                <a:latin typeface="ADLaM Display" panose="02010000000000000000" pitchFamily="2" charset="0"/>
                <a:ea typeface="ADLaM Display" panose="02010000000000000000" pitchFamily="2" charset="0"/>
                <a:cs typeface="ADLaM Display" panose="02010000000000000000" pitchFamily="2" charset="0"/>
              </a:rPr>
              <a:t>Language and communication barrier:  </a:t>
            </a:r>
            <a:r>
              <a:rPr lang="en-GB" sz="2800" dirty="0">
                <a:ea typeface="ADLaM Display" panose="02010000000000000000" pitchFamily="2" charset="0"/>
                <a:cs typeface="ADLaM Display" panose="02010000000000000000" pitchFamily="2" charset="0"/>
              </a:rPr>
              <a:t>this leads to problems not being understood to the maximum level as things might be interpreted in a different way this could be due to cultural differences. This can also lead to frustration as Gary cant fully express the issues he has to his workers regarding hygiene and food safety. Berlo theory mentions that communication depends on </a:t>
            </a:r>
          </a:p>
          <a:p>
            <a:pPr marL="571500" indent="-571500">
              <a:buFont typeface="Arial" panose="020B0604020202020204" pitchFamily="34" charset="0"/>
              <a:buChar char="•"/>
            </a:pPr>
            <a:r>
              <a:rPr lang="en-GB" sz="2800" dirty="0">
                <a:latin typeface="ADLaM Display" panose="02010000000000000000" pitchFamily="2" charset="0"/>
                <a:ea typeface="ADLaM Display" panose="02010000000000000000" pitchFamily="2" charset="0"/>
                <a:cs typeface="ADLaM Display" panose="02010000000000000000" pitchFamily="2" charset="0"/>
              </a:rPr>
              <a:t>Sender </a:t>
            </a:r>
          </a:p>
          <a:p>
            <a:pPr marL="571500" indent="-571500">
              <a:buFont typeface="Arial" panose="020B0604020202020204" pitchFamily="34" charset="0"/>
              <a:buChar char="•"/>
            </a:pPr>
            <a:r>
              <a:rPr lang="en-GB" sz="2800" dirty="0">
                <a:latin typeface="ADLaM Display" panose="02010000000000000000" pitchFamily="2" charset="0"/>
                <a:ea typeface="ADLaM Display" panose="02010000000000000000" pitchFamily="2" charset="0"/>
                <a:cs typeface="ADLaM Display" panose="02010000000000000000" pitchFamily="2" charset="0"/>
              </a:rPr>
              <a:t>Message </a:t>
            </a:r>
          </a:p>
          <a:p>
            <a:pPr marL="571500" indent="-571500">
              <a:buFont typeface="Arial" panose="020B0604020202020204" pitchFamily="34" charset="0"/>
              <a:buChar char="•"/>
            </a:pPr>
            <a:r>
              <a:rPr lang="en-GB" sz="2800" dirty="0">
                <a:latin typeface="ADLaM Display" panose="02010000000000000000" pitchFamily="2" charset="0"/>
                <a:ea typeface="ADLaM Display" panose="02010000000000000000" pitchFamily="2" charset="0"/>
                <a:cs typeface="ADLaM Display" panose="02010000000000000000" pitchFamily="2" charset="0"/>
              </a:rPr>
              <a:t>Channel </a:t>
            </a:r>
          </a:p>
          <a:p>
            <a:pPr marL="571500" indent="-571500">
              <a:buFont typeface="Arial" panose="020B0604020202020204" pitchFamily="34" charset="0"/>
              <a:buChar char="•"/>
            </a:pPr>
            <a:r>
              <a:rPr lang="en-GB" sz="2800" dirty="0">
                <a:latin typeface="ADLaM Display" panose="02010000000000000000" pitchFamily="2" charset="0"/>
                <a:ea typeface="ADLaM Display" panose="02010000000000000000" pitchFamily="2" charset="0"/>
                <a:cs typeface="ADLaM Display" panose="02010000000000000000" pitchFamily="2" charset="0"/>
              </a:rPr>
              <a:t>Receiver</a:t>
            </a:r>
          </a:p>
          <a:p>
            <a:r>
              <a:rPr lang="en-GB" sz="2800" dirty="0">
                <a:ea typeface="ADLaM Display" panose="02010000000000000000" pitchFamily="2" charset="0"/>
                <a:cs typeface="ADLaM Display" panose="02010000000000000000" pitchFamily="2" charset="0"/>
              </a:rPr>
              <a:t>So if the workers lack these skills then they’re communication skills are not goof enough.</a:t>
            </a:r>
          </a:p>
        </p:txBody>
      </p:sp>
    </p:spTree>
    <p:extLst>
      <p:ext uri="{BB962C8B-B14F-4D97-AF65-F5344CB8AC3E}">
        <p14:creationId xmlns:p14="http://schemas.microsoft.com/office/powerpoint/2010/main" val="646252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32" name="Freeform: Shape 3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4632B6C-F87B-0C88-09AD-ACBBDDB84FBF}"/>
              </a:ext>
            </a:extLst>
          </p:cNvPr>
          <p:cNvSpPr>
            <a:spLocks noGrp="1"/>
          </p:cNvSpPr>
          <p:nvPr>
            <p:ph idx="1"/>
          </p:nvPr>
        </p:nvSpPr>
        <p:spPr>
          <a:xfrm>
            <a:off x="823626" y="1152395"/>
            <a:ext cx="10199808" cy="4729021"/>
          </a:xfrm>
        </p:spPr>
        <p:txBody>
          <a:bodyPr>
            <a:normAutofit fontScale="40000" lnSpcReduction="20000"/>
          </a:bodyPr>
          <a:lstStyle/>
          <a:p>
            <a:r>
              <a:rPr lang="en-GB" sz="7300" dirty="0">
                <a:solidFill>
                  <a:schemeClr val="tx2"/>
                </a:solidFill>
                <a:latin typeface="ADLaM Display" panose="02010000000000000000" pitchFamily="2" charset="0"/>
                <a:ea typeface="ADLaM Display" panose="02010000000000000000" pitchFamily="2" charset="0"/>
                <a:cs typeface="ADLaM Display" panose="02010000000000000000" pitchFamily="2" charset="0"/>
              </a:rPr>
              <a:t>Age/generational </a:t>
            </a:r>
            <a:r>
              <a:rPr lang="en-GB" sz="4600" dirty="0">
                <a:solidFill>
                  <a:schemeClr val="tx2"/>
                </a:solidFill>
              </a:rPr>
              <a:t>: </a:t>
            </a:r>
            <a:r>
              <a:rPr lang="en-GB" sz="6500" dirty="0">
                <a:solidFill>
                  <a:schemeClr val="tx2"/>
                </a:solidFill>
              </a:rPr>
              <a:t>workers have differences in skills and experience older works are more experienced to younger workers and their attention span is better compared to younger workers who are less attentive.</a:t>
            </a:r>
          </a:p>
          <a:p>
            <a:r>
              <a:rPr lang="en-GB" sz="6500" dirty="0">
                <a:solidFill>
                  <a:schemeClr val="tx2"/>
                </a:solidFill>
              </a:rPr>
              <a:t> Younger workers have a different communication style which may lead to misunderstanding. Gary says “older workers seem to understand better” and younger workers “do something else” after being given other instructions which shows a clear difference between the two age groups.</a:t>
            </a:r>
          </a:p>
          <a:p>
            <a:r>
              <a:rPr lang="en-GB" sz="6500" dirty="0">
                <a:solidFill>
                  <a:schemeClr val="tx2"/>
                </a:solidFill>
              </a:rPr>
              <a:t>To over come this problem teamwork should be encouraged more throughout the workplace so the younger and older workers can communicate more and Create a better understanding amongst each other </a:t>
            </a:r>
          </a:p>
          <a:p>
            <a:endParaRPr lang="en-GB" sz="1800" dirty="0">
              <a:solidFill>
                <a:schemeClr val="tx2"/>
              </a:solidFill>
            </a:endParaRPr>
          </a:p>
        </p:txBody>
      </p:sp>
      <p:grpSp>
        <p:nvGrpSpPr>
          <p:cNvPr id="37" name="Group 3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8" name="Freeform: Shape 3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05189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4FCE72F-FBD9-CF95-F218-F4C86C22885D}"/>
              </a:ext>
            </a:extLst>
          </p:cNvPr>
          <p:cNvSpPr>
            <a:spLocks noGrp="1"/>
          </p:cNvSpPr>
          <p:nvPr>
            <p:ph type="title"/>
          </p:nvPr>
        </p:nvSpPr>
        <p:spPr>
          <a:xfrm>
            <a:off x="-3655276" y="2979607"/>
            <a:ext cx="9833548" cy="1325563"/>
          </a:xfrm>
        </p:spPr>
        <p:txBody>
          <a:bodyPr vert="horz" lIns="91440" tIns="45720" rIns="91440" bIns="45720" rtlCol="0" anchor="b">
            <a:normAutofit/>
          </a:bodyPr>
          <a:lstStyle/>
          <a:p>
            <a:pPr algn="ctr"/>
            <a:r>
              <a:rPr lang="en-GB" sz="3600" b="1" dirty="0">
                <a:solidFill>
                  <a:schemeClr val="tx2"/>
                </a:solidFill>
              </a:rPr>
              <a:t>Emotional</a:t>
            </a:r>
            <a:endParaRPr lang="en-US" sz="3600" b="1" kern="1200" dirty="0">
              <a:solidFill>
                <a:schemeClr val="tx2"/>
              </a:solidFill>
              <a:latin typeface="+mj-lt"/>
              <a:ea typeface="+mj-ea"/>
              <a:cs typeface="+mj-cs"/>
            </a:endParaRPr>
          </a:p>
        </p:txBody>
      </p:sp>
      <p:grpSp>
        <p:nvGrpSpPr>
          <p:cNvPr id="29" name="Group 28">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30" name="Freeform: Shape 29">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Content Placeholder 2">
            <a:extLst>
              <a:ext uri="{FF2B5EF4-FFF2-40B4-BE49-F238E27FC236}">
                <a16:creationId xmlns:a16="http://schemas.microsoft.com/office/drawing/2014/main" id="{3214CED3-5F68-9676-DCDF-984145DFF75B}"/>
              </a:ext>
            </a:extLst>
          </p:cNvPr>
          <p:cNvSpPr>
            <a:spLocks noGrp="1"/>
          </p:cNvSpPr>
          <p:nvPr/>
        </p:nvSpPr>
        <p:spPr>
          <a:xfrm>
            <a:off x="-25062" y="1185120"/>
            <a:ext cx="9833548" cy="245726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a:solidFill>
                  <a:schemeClr val="tx2"/>
                </a:solidFill>
              </a:rPr>
              <a:t>Employees come from many different cultural backgrounds which means they may have different opinions on certain topics due to different beliefs. Different cultures also lead to different languages which can also cause miscommunication when discussing food, hygiene etc when in the workplace. The case study says ‘most of them speak their own languages with a few English words thrown in’ this shows that communicating with some of the employees can be difficult and lead to frustration.</a:t>
            </a:r>
          </a:p>
        </p:txBody>
      </p:sp>
      <p:grpSp>
        <p:nvGrpSpPr>
          <p:cNvPr id="35" name="Group 34">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6" name="Freeform: Shape 35">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F05D9AE0-722B-BAAB-77A7-22EC168A3188}"/>
              </a:ext>
            </a:extLst>
          </p:cNvPr>
          <p:cNvSpPr txBox="1"/>
          <p:nvPr/>
        </p:nvSpPr>
        <p:spPr>
          <a:xfrm>
            <a:off x="3053746" y="6007725"/>
            <a:ext cx="932294" cy="1445259"/>
          </a:xfrm>
          <a:prstGeom prst="rect">
            <a:avLst/>
          </a:prstGeom>
          <a:noFill/>
        </p:spPr>
        <p:txBody>
          <a:bodyPr wrap="square" rtlCol="0">
            <a:spAutoFit/>
          </a:bodyPr>
          <a:lstStyle/>
          <a:p>
            <a:pPr algn="l"/>
            <a:endParaRPr lang="en-US" dirty="0"/>
          </a:p>
        </p:txBody>
      </p:sp>
      <p:sp>
        <p:nvSpPr>
          <p:cNvPr id="11" name="Content Placeholder 2">
            <a:extLst>
              <a:ext uri="{FF2B5EF4-FFF2-40B4-BE49-F238E27FC236}">
                <a16:creationId xmlns:a16="http://schemas.microsoft.com/office/drawing/2014/main" id="{F7EF2862-1A5B-387C-4E31-B78642CBAE54}"/>
              </a:ext>
            </a:extLst>
          </p:cNvPr>
          <p:cNvSpPr>
            <a:spLocks noGrp="1"/>
          </p:cNvSpPr>
          <p:nvPr>
            <p:ph idx="1"/>
          </p:nvPr>
        </p:nvSpPr>
        <p:spPr>
          <a:xfrm>
            <a:off x="-26861" y="4424841"/>
            <a:ext cx="9833548" cy="2693976"/>
          </a:xfrm>
        </p:spPr>
        <p:txBody>
          <a:bodyPr>
            <a:normAutofit/>
          </a:bodyPr>
          <a:lstStyle/>
          <a:p>
            <a:r>
              <a:rPr lang="en-GB" sz="2000">
                <a:solidFill>
                  <a:schemeClr val="tx2"/>
                </a:solidFill>
              </a:rPr>
              <a:t> Emotions such as stress, frustration, confusion  can lead to feeling unmotivated and anxious which is not ideal for being in the workplace with many others who may feel the same these emotions may be felt due to not being fully understood by others or feeling overwhelmed Shannon Weavers theory states that emotions create psychological noise which shows how difficult it can be to work during such conditions. To overcome this problem there would need to be more communication with Gary and his staff aswell as creating a more supportive environment.</a:t>
            </a:r>
            <a:endParaRPr lang="en-US" sz="2000">
              <a:solidFill>
                <a:schemeClr val="tx2"/>
              </a:solidFill>
            </a:endParaRPr>
          </a:p>
        </p:txBody>
      </p:sp>
      <p:sp>
        <p:nvSpPr>
          <p:cNvPr id="15" name="Title 1">
            <a:extLst>
              <a:ext uri="{FF2B5EF4-FFF2-40B4-BE49-F238E27FC236}">
                <a16:creationId xmlns:a16="http://schemas.microsoft.com/office/drawing/2014/main" id="{6C3017F1-32BB-0EA6-C7F2-7558812CD8F1}"/>
              </a:ext>
            </a:extLst>
          </p:cNvPr>
          <p:cNvSpPr txBox="1">
            <a:spLocks/>
          </p:cNvSpPr>
          <p:nvPr/>
        </p:nvSpPr>
        <p:spPr>
          <a:xfrm>
            <a:off x="-3793549" y="-11356"/>
            <a:ext cx="9833548" cy="13255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chemeClr val="tx2"/>
                </a:solidFill>
              </a:rPr>
              <a:t>Cultural</a:t>
            </a:r>
          </a:p>
        </p:txBody>
      </p:sp>
    </p:spTree>
    <p:extLst>
      <p:ext uri="{BB962C8B-B14F-4D97-AF65-F5344CB8AC3E}">
        <p14:creationId xmlns:p14="http://schemas.microsoft.com/office/powerpoint/2010/main" val="3869792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BDE9C70-DEDB-B370-4D7B-6EA08E850BBC}"/>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3600" kern="1200">
                <a:solidFill>
                  <a:schemeClr val="tx2"/>
                </a:solidFill>
                <a:latin typeface="+mj-lt"/>
                <a:ea typeface="+mj-ea"/>
                <a:cs typeface="+mj-cs"/>
              </a:rPr>
              <a:t>Conclusion </a:t>
            </a:r>
          </a:p>
        </p:txBody>
      </p:sp>
      <p:sp>
        <p:nvSpPr>
          <p:cNvPr id="9" name="TextBox 8">
            <a:extLst>
              <a:ext uri="{FF2B5EF4-FFF2-40B4-BE49-F238E27FC236}">
                <a16:creationId xmlns:a16="http://schemas.microsoft.com/office/drawing/2014/main" id="{A587FF4F-3C0A-612E-0F66-3624932CA809}"/>
              </a:ext>
            </a:extLst>
          </p:cNvPr>
          <p:cNvSpPr txBox="1"/>
          <p:nvPr/>
        </p:nvSpPr>
        <p:spPr>
          <a:xfrm>
            <a:off x="450253" y="1629089"/>
            <a:ext cx="4977976"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solidFill>
                  <a:schemeClr val="tx2"/>
                </a:solidFill>
              </a:rPr>
              <a:t>In conclusion, the problems that are being faced in this institution are due to poor communication skills and misunderstanding. </a:t>
            </a:r>
            <a:r>
              <a:rPr lang="en-GB" dirty="0">
                <a:solidFill>
                  <a:schemeClr val="tx2"/>
                </a:solidFill>
              </a:rPr>
              <a:t>This has led to poor hygiene, tasks not being completed correctly and food safety risks. These </a:t>
            </a:r>
            <a:r>
              <a:rPr lang="en-US" dirty="0">
                <a:solidFill>
                  <a:schemeClr val="tx2"/>
                </a:solidFill>
              </a:rPr>
              <a:t>misunderstood instructions from staff members in his workplace weren’t being solved due</a:t>
            </a:r>
            <a:r>
              <a:rPr lang="en-GB" dirty="0">
                <a:solidFill>
                  <a:schemeClr val="tx2"/>
                </a:solidFill>
              </a:rPr>
              <a:t> to </a:t>
            </a:r>
            <a:r>
              <a:rPr lang="en-US" dirty="0">
                <a:solidFill>
                  <a:schemeClr val="tx2"/>
                </a:solidFill>
              </a:rPr>
              <a:t>poor communication. Improving communication will eventually help everyone’s team working skills which will help avoid  all the issues that Gary has been facing and lead to his business becoming more successful.</a:t>
            </a:r>
          </a:p>
        </p:txBody>
      </p:sp>
      <p:grpSp>
        <p:nvGrpSpPr>
          <p:cNvPr id="33" name="Group 3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4" name="Freeform: Shape 3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6" name="Graphic 25" descr="Chat">
            <a:extLst>
              <a:ext uri="{FF2B5EF4-FFF2-40B4-BE49-F238E27FC236}">
                <a16:creationId xmlns:a16="http://schemas.microsoft.com/office/drawing/2014/main" id="{B3E52693-4A0F-B734-8CA3-2190F0A438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760841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8C8FB8B-EC64-C083-EF9B-468731D7C020}"/>
              </a:ext>
            </a:extLst>
          </p:cNvPr>
          <p:cNvSpPr>
            <a:spLocks noGrp="1"/>
          </p:cNvSpPr>
          <p:nvPr>
            <p:ph type="title"/>
          </p:nvPr>
        </p:nvSpPr>
        <p:spPr>
          <a:xfrm>
            <a:off x="2644807" y="1111904"/>
            <a:ext cx="5754696" cy="1837349"/>
          </a:xfrm>
        </p:spPr>
        <p:txBody>
          <a:bodyPr>
            <a:normAutofit/>
          </a:bodyPr>
          <a:lstStyle/>
          <a:p>
            <a:pPr algn="ctr"/>
            <a:r>
              <a:rPr lang="en-GB" sz="3600" dirty="0">
                <a:solidFill>
                  <a:schemeClr val="tx2"/>
                </a:solidFill>
              </a:rPr>
              <a:t>Reference list</a:t>
            </a:r>
            <a:endParaRPr lang="en-US" sz="3600" dirty="0">
              <a:solidFill>
                <a:schemeClr val="tx2"/>
              </a:solidFill>
            </a:endParaRPr>
          </a:p>
        </p:txBody>
      </p:sp>
      <p:sp>
        <p:nvSpPr>
          <p:cNvPr id="3" name="Content Placeholder 2">
            <a:extLst>
              <a:ext uri="{FF2B5EF4-FFF2-40B4-BE49-F238E27FC236}">
                <a16:creationId xmlns:a16="http://schemas.microsoft.com/office/drawing/2014/main" id="{FAE93104-FECF-489B-D485-7037C2BD0F16}"/>
              </a:ext>
            </a:extLst>
          </p:cNvPr>
          <p:cNvSpPr>
            <a:spLocks noGrp="1"/>
          </p:cNvSpPr>
          <p:nvPr>
            <p:ph idx="1"/>
          </p:nvPr>
        </p:nvSpPr>
        <p:spPr>
          <a:xfrm>
            <a:off x="136903" y="2604438"/>
            <a:ext cx="5754696" cy="2430864"/>
          </a:xfrm>
        </p:spPr>
        <p:txBody>
          <a:bodyPr anchor="t">
            <a:normAutofit/>
          </a:bodyPr>
          <a:lstStyle/>
          <a:p>
            <a:r>
              <a:rPr lang="en-GB" sz="2000" dirty="0">
                <a:solidFill>
                  <a:schemeClr val="tx2"/>
                </a:solidFill>
              </a:rPr>
              <a:t>Shannon, C.E. and weaver, W. (1949) </a:t>
            </a:r>
            <a:r>
              <a:rPr lang="en-GB" sz="2000" i="1" dirty="0">
                <a:solidFill>
                  <a:schemeClr val="tx2"/>
                </a:solidFill>
              </a:rPr>
              <a:t>The mathematical Theory of Communication.</a:t>
            </a:r>
          </a:p>
          <a:p>
            <a:r>
              <a:rPr lang="en-GB" sz="2000" dirty="0">
                <a:solidFill>
                  <a:schemeClr val="tx2"/>
                </a:solidFill>
              </a:rPr>
              <a:t>Berlo, D.K.(1960) </a:t>
            </a:r>
            <a:r>
              <a:rPr lang="en-GB" sz="2000" i="1" dirty="0">
                <a:solidFill>
                  <a:schemeClr val="tx2"/>
                </a:solidFill>
              </a:rPr>
              <a:t>The Process of Communication.</a:t>
            </a:r>
            <a:endParaRPr lang="en-GB" sz="2000" dirty="0">
              <a:solidFill>
                <a:schemeClr val="tx2"/>
              </a:solidFill>
            </a:endParaRPr>
          </a:p>
          <a:p>
            <a:endParaRPr lang="en-GB" sz="2000" i="1"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823959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cb61869fe9abf916354521e194b94ebc">
  <xsd:schema xmlns:xsd="http://www.w3.org/2001/XMLSchema" xmlns:xs="http://www.w3.org/2001/XMLSchema" xmlns:p="http://schemas.microsoft.com/office/2006/metadata/properties" xmlns:ns3="b4f9f7ee-5770-4a14-8925-17f3d16e50b7" targetNamespace="http://schemas.microsoft.com/office/2006/metadata/properties" ma:root="true" ma:fieldsID="f465bc2d14ba1ad942e618bffb12f63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E75615-1789-40B8-AFB3-C36EE4AEE68E}">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23E241CD-6A3B-4AB4-A2EC-D814CD63D7DF}">
  <ds:schemaRefs>
    <ds:schemaRef ds:uri="http://schemas.microsoft.com/sharepoint/v3/contenttype/forms"/>
  </ds:schemaRefs>
</ds:datastoreItem>
</file>

<file path=customXml/itemProps3.xml><?xml version="1.0" encoding="utf-8"?>
<ds:datastoreItem xmlns:ds="http://schemas.openxmlformats.org/officeDocument/2006/customXml" ds:itemID="{6B9EA659-4469-4B61-8E55-7B96F157CCF3}">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s>
</ds:datastoreItem>
</file>

<file path=docProps/app.xml><?xml version="1.0" encoding="utf-8"?>
<Properties xmlns="http://schemas.openxmlformats.org/officeDocument/2006/extended-properties" xmlns:vt="http://schemas.openxmlformats.org/officeDocument/2006/docPropsVTypes">
  <TotalTime>53</TotalTime>
  <Words>291</Words>
  <Application>Microsoft Office PowerPoint</Application>
  <PresentationFormat>Widescreen</PresentationFormat>
  <Paragraphs>14</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Communication problems within the workplace </vt:lpstr>
      <vt:lpstr>Introduction </vt:lpstr>
      <vt:lpstr>Background of the case study </vt:lpstr>
      <vt:lpstr>PowerPoint Presentation</vt:lpstr>
      <vt:lpstr>PowerPoint Presentation</vt:lpstr>
      <vt:lpstr>Emotional</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manufacture and sale of ready meals to airlines </dc:title>
  <dc:creator>Diana Zmijewska (2518662)</dc:creator>
  <cp:lastModifiedBy>Diana Zmijewska (2518662)</cp:lastModifiedBy>
  <cp:revision>2</cp:revision>
  <dcterms:created xsi:type="dcterms:W3CDTF">2026-03-28T11:09:44Z</dcterms:created>
  <dcterms:modified xsi:type="dcterms:W3CDTF">2026-04-14T18:53:22Z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