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F511CB-0969-43E7-BD4C-AC2D7D92FE38}" v="29" dt="2023-11-12T11:30:45.5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53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5AE9-EF1C-3A2A-286B-67A8AC874E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9FAFE3-2566-64A9-C6EA-B3B3B347E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7B482-F9D1-42CE-5F2F-A24B9BCC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CCE67-9E8F-C21F-8BAE-CFAF127AA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2D66F-6173-6EA1-BB7E-F3266468E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322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B935A-ECB1-B4FC-5DD9-F15CD8A37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C4B69-83A8-B3D4-61B7-6D2F333A5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7245E-E69B-A73F-B282-03F8844C2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E90BB-098F-07A2-31DF-9C5D8D379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8633C-C8AB-4ECD-FC64-071B6FEF2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88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5A7AB-A2EA-8B56-9AE5-593091511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806B0-D5FC-BE8F-2095-ADD2B2A7E6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AE472-076D-B347-D409-CD7E7ABF7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B9DA9-D875-E22D-2E7E-E648EE297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75DC8-EDAB-078E-2BDC-DF5B10D5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927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6BBE8-E497-F9F6-E663-969A5123E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930F-B7FF-D71B-AEB5-8DC6BD50E2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A485DE-17C2-9387-5E0F-AC2AF32277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534E86-AC7D-A4C3-3D16-7BA98F320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36322D-E323-F31B-8BA1-7B2EFC555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79B525-459D-E6F6-E7B0-65C25D487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165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13886-A75E-4592-F624-A2DAF0C62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30F98-1005-7361-3F55-E434A2F65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08F0C-23F0-A8E1-5F33-AF20F4BE9A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D52454-F94D-6DAF-0C14-34BAB16B54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519E75-F825-7702-57A6-302D65CDEC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6B5BD9-937B-7126-0B8A-D75A76F0B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FADADF-5514-1A64-E489-F66B78534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2B7A05-6F10-A2E0-2FC3-8B62598E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95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52E7F-3A36-0E8F-1C8D-B3BE654BD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CD4C32-034D-6AF5-DAD3-BE90DDB45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F03717-189E-D85B-C9CE-2E3D02ACA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C07B84-DA86-64E8-F775-0F2E7D849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072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54E58E-40E8-86B1-A9F6-E8EC81A13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6A40D-5E08-C743-EB25-F79707DF5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3C491-0415-77CF-EEAA-877175877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17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5B99E-FE89-2BED-A51F-8EA324D40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67DD1-EEFA-B087-9EDF-C7DBD5024C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E2A01-BACE-BB25-C34F-80E37E5C2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734A6-E7F6-C70B-0F29-F9B21F94E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C2BA7-8E9B-C187-33B2-BC86E95B0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BB338-8FC5-A7FA-FB90-5882338FC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877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5F5C4-1F83-4A5F-C202-9119FA5DA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4A1839-2C54-144A-EDDA-3E772AA9BD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F5C22-4C8D-892D-3EA6-DD50AB4C32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645D4A-A7BB-8DCC-3953-CD839D062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A4B52F-8276-918C-9D37-5C848B27C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77658-39A1-0E26-3365-2AA025B66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37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485A-066E-09B8-AE35-CB652BA11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3F59A3-8981-0A23-F87D-5EAD286518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D3430-A4D5-2876-DAA9-7173C7BED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31F5F-81B5-9AB5-4D28-4B1C83354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209FD5-9030-F47B-E9FA-48B4BA64A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77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58F959-0768-9C97-6D91-D2D46FA337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C53CE7-81B8-4A6B-6D84-ABD11037D1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E3A8C-03B0-E139-FA9D-AC09D8036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15F181-639C-0632-481C-0C6995DF1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79FA2-EFC6-DBCF-193F-159DC6A28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434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0ABBFF-3C57-02B4-11D9-1FA059DA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2B0314-EAAE-EE64-437F-5F8276BEAB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C2677-A371-7735-A587-E3774CAE60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42D94-3EF7-4B9E-9ADD-A1AE797CB3AA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0EC08-65A8-9881-BA03-63CEBFC489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A9F34-7445-7AF6-5BC7-FB73BCCEAD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5C960-0755-42BB-9D0F-7047D33267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69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E196F-46AD-C6C5-657C-4F4A06FCE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840" y="1051243"/>
            <a:ext cx="4673600" cy="2133599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Operating Hotel Facilities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BIMH4006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8E7CDC-7B86-F893-0A7E-640A8D70F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80" y="4005421"/>
            <a:ext cx="6329680" cy="1655762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lecturer:Scott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James 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id:2218469</a:t>
            </a:r>
          </a:p>
          <a:p>
            <a:pPr algn="l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name:Mihaela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Caradan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building with flags in front of it&#10;&#10;Description automatically generated">
            <a:extLst>
              <a:ext uri="{FF2B5EF4-FFF2-40B4-BE49-F238E27FC236}">
                <a16:creationId xmlns:a16="http://schemas.microsoft.com/office/drawing/2014/main" id="{5A47B34F-EC1B-873B-2F36-7A0560884C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120" y="1498282"/>
            <a:ext cx="7802880" cy="50142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5A3342A-F4A4-2AC8-CE46-3CBF17A98BFD}"/>
              </a:ext>
            </a:extLst>
          </p:cNvPr>
          <p:cNvSpPr/>
          <p:nvPr/>
        </p:nvSpPr>
        <p:spPr>
          <a:xfrm>
            <a:off x="243840" y="248130"/>
            <a:ext cx="76311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Novotel Hotel Birmingham Airport</a:t>
            </a:r>
          </a:p>
        </p:txBody>
      </p:sp>
      <p:pic>
        <p:nvPicPr>
          <p:cNvPr id="8" name="Picture 7" descr="A blue sign with white text&#10;&#10;Description automatically generated">
            <a:extLst>
              <a:ext uri="{FF2B5EF4-FFF2-40B4-BE49-F238E27FC236}">
                <a16:creationId xmlns:a16="http://schemas.microsoft.com/office/drawing/2014/main" id="{87F3CEA9-37F2-C5BD-ED64-DCF6974D5A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6572" y="-22214"/>
            <a:ext cx="1515428" cy="15204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925462-0A24-1CF7-BA4D-E5D082A7BD73}"/>
              </a:ext>
            </a:extLst>
          </p:cNvPr>
          <p:cNvSpPr txBox="1"/>
          <p:nvPr/>
        </p:nvSpPr>
        <p:spPr>
          <a:xfrm>
            <a:off x="6817360" y="6528590"/>
            <a:ext cx="78028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1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Globalmouse</a:t>
            </a:r>
            <a:r>
              <a:rPr lang="en-GB" sz="10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Travels. (2022). Novotel Hotel Birmingham Airport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565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9920180B-D824-96F9-F352-D17D96602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9280" y="0"/>
            <a:ext cx="1442720" cy="1447545"/>
          </a:xfr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FD78B05-880C-6DFF-DDA2-D6954CAE5D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3321133"/>
              </p:ext>
            </p:extLst>
          </p:nvPr>
        </p:nvGraphicFramePr>
        <p:xfrm>
          <a:off x="1918652" y="2712720"/>
          <a:ext cx="8128000" cy="2956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59600">
                  <a:extLst>
                    <a:ext uri="{9D8B030D-6E8A-4147-A177-3AD203B41FA5}">
                      <a16:colId xmlns:a16="http://schemas.microsoft.com/office/drawing/2014/main" val="3922077835"/>
                    </a:ext>
                  </a:extLst>
                </a:gridCol>
                <a:gridCol w="1168400">
                  <a:extLst>
                    <a:ext uri="{9D8B030D-6E8A-4147-A177-3AD203B41FA5}">
                      <a16:colId xmlns:a16="http://schemas.microsoft.com/office/drawing/2014/main" val="1069320631"/>
                    </a:ext>
                  </a:extLst>
                </a:gridCol>
              </a:tblGrid>
              <a:tr h="1862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84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Schon's Reflective Practice Model in Housekeeping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05115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first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9209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Cleaning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8361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Comprehensive Cleaning Procedure: Industry Standards</a:t>
                      </a:r>
                      <a:endParaRPr lang="en-GB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96392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Branding and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224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Conclusion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19535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47584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BCD6662-1683-2AF2-9FF5-C13AB5CA149F}"/>
              </a:ext>
            </a:extLst>
          </p:cNvPr>
          <p:cNvSpPr txBox="1"/>
          <p:nvPr/>
        </p:nvSpPr>
        <p:spPr>
          <a:xfrm>
            <a:off x="4001452" y="1391920"/>
            <a:ext cx="5943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</p:spTree>
    <p:extLst>
      <p:ext uri="{BB962C8B-B14F-4D97-AF65-F5344CB8AC3E}">
        <p14:creationId xmlns:p14="http://schemas.microsoft.com/office/powerpoint/2010/main" val="4022685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562D6-CC09-9964-32C8-CA6E73031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9296B-DF6B-13D5-BCBF-0DC66CDB1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" y="1478127"/>
            <a:ext cx="11470640" cy="46988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"Excellence is in the details. Give attention to the details and excellence will come" (Self et al., 2008).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9BF34674-163B-53B5-0F2A-01FC0FCD65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8800" y="0"/>
            <a:ext cx="1473200" cy="1478127"/>
          </a:xfrm>
          <a:prstGeom prst="rect">
            <a:avLst/>
          </a:prstGeom>
        </p:spPr>
      </p:pic>
      <p:pic>
        <p:nvPicPr>
          <p:cNvPr id="7" name="Picture 6" descr="A checklist with black text&#10;&#10;Description automatically generated">
            <a:extLst>
              <a:ext uri="{FF2B5EF4-FFF2-40B4-BE49-F238E27FC236}">
                <a16:creationId xmlns:a16="http://schemas.microsoft.com/office/drawing/2014/main" id="{125D8807-35D1-18DA-1BD0-DF4D85B91F8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080" y="1940560"/>
            <a:ext cx="5212079" cy="48361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scene3d>
            <a:camera prst="perspectiveFront"/>
            <a:lightRig rig="threePt" dir="t"/>
          </a:scene3d>
        </p:spPr>
      </p:pic>
      <p:pic>
        <p:nvPicPr>
          <p:cNvPr id="9" name="Graphic 8" descr="Badge Tick with solid fill">
            <a:extLst>
              <a:ext uri="{FF2B5EF4-FFF2-40B4-BE49-F238E27FC236}">
                <a16:creationId xmlns:a16="http://schemas.microsoft.com/office/drawing/2014/main" id="{4A306BC1-1EA7-C27B-86AD-474586FB32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68880" y="176180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025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68410-E8F9-3277-791B-FE83DCCB7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Schon's Reflective Practice Model in Housekeeping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231E0-4F1F-5369-5B49-BAD583811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60" y="2042161"/>
            <a:ext cx="5156200" cy="467359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Continuous reflection is an essential component in acquiring knowledge and adjusting to constantly shifting contexts, such as the housekeeping (Williams,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 and Spiro, 2020).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Reflection in action.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Reflection on action.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Leads to improvement, better problem-solving skills and growth (Visser, 2010). 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60CDBFE1-D48C-08E9-753D-FC1B74997E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8800" y="0"/>
            <a:ext cx="1473200" cy="1478127"/>
          </a:xfrm>
          <a:prstGeom prst="rect">
            <a:avLst/>
          </a:prstGeom>
        </p:spPr>
      </p:pic>
      <p:pic>
        <p:nvPicPr>
          <p:cNvPr id="6" name="Picture 5" descr="A close up of a sign&#10;&#10;Description automatically generated with medium confidence">
            <a:extLst>
              <a:ext uri="{FF2B5EF4-FFF2-40B4-BE49-F238E27FC236}">
                <a16:creationId xmlns:a16="http://schemas.microsoft.com/office/drawing/2014/main" id="{2185A41B-7459-290C-C43A-B13347CC33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167179"/>
            <a:ext cx="5657850" cy="35001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DAECD2-602C-BB63-BE6D-56D15F885D31}"/>
              </a:ext>
            </a:extLst>
          </p:cNvPr>
          <p:cNvSpPr txBox="1"/>
          <p:nvPr/>
        </p:nvSpPr>
        <p:spPr>
          <a:xfrm>
            <a:off x="6187440" y="5801360"/>
            <a:ext cx="55664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Read, H. (2016). Reflective Practice – Schon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188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E9A9F3-8D5F-3D86-37BA-E523621E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Safety first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D2684-AB03-A1C8-21E6-DBF592C91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Safety equipment: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Fundamental for protection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Masks and gloves are mandatory.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Health and Safety Procedures: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Prevent errors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Provide a secure environment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Best practices: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Continuous training on safety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Proper use of chemicals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Timely reporting of hazards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red key with white text&#10;&#10;Description automatically generated">
            <a:extLst>
              <a:ext uri="{FF2B5EF4-FFF2-40B4-BE49-F238E27FC236}">
                <a16:creationId xmlns:a16="http://schemas.microsoft.com/office/drawing/2014/main" id="{66598934-9CE3-673C-767B-F4BB5E23F9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77" r="22854" b="-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5" name="Arc 1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C2315313-AD14-49A0-151B-8B8B5C818D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17" r="-2" b="-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DCA87F-EBFE-5E80-42B0-40F5D1982DFB}"/>
              </a:ext>
            </a:extLst>
          </p:cNvPr>
          <p:cNvSpPr txBox="1"/>
          <p:nvPr/>
        </p:nvSpPr>
        <p:spPr>
          <a:xfrm>
            <a:off x="3799840" y="5791200"/>
            <a:ext cx="22961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(Quick, 2020)</a:t>
            </a:r>
          </a:p>
        </p:txBody>
      </p:sp>
    </p:spTree>
    <p:extLst>
      <p:ext uri="{BB962C8B-B14F-4D97-AF65-F5344CB8AC3E}">
        <p14:creationId xmlns:p14="http://schemas.microsoft.com/office/powerpoint/2010/main" val="1264312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06B0F-24B1-A4F5-3152-B97855725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0" y="117057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Cleaning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947D-11F5-45F0-152F-2DC710969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9677"/>
            <a:ext cx="10515600" cy="511365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Cleansing instruments and supplies should be readily available.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Inspection of the room for missing or damaged items.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Prepare materials and equipment for cleaning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Dust furnishings, window frames, and ornamental objects.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Cleaning Mirrors and Additional Glass Surfaces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Prioritise controls, switches, and remotes when sanitising.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Meticulous cleaning of basins, restrooms, and bath areas.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 required, replace toiletries and towels.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Change and remodel the position of the bed sheets.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Vacuum and wash hard flooring.</a:t>
            </a:r>
          </a:p>
          <a:p>
            <a:endParaRPr lang="en-GB" dirty="0"/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CD294065-EB7D-C66A-FC97-0ED153850D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2480" y="1"/>
            <a:ext cx="1239520" cy="1243666"/>
          </a:xfrm>
          <a:prstGeom prst="rect">
            <a:avLst/>
          </a:prstGeom>
        </p:spPr>
      </p:pic>
      <p:pic>
        <p:nvPicPr>
          <p:cNvPr id="6" name="Picture 5" descr="A cart with items on it&#10;&#10;Description automatically generated">
            <a:extLst>
              <a:ext uri="{FF2B5EF4-FFF2-40B4-BE49-F238E27FC236}">
                <a16:creationId xmlns:a16="http://schemas.microsoft.com/office/drawing/2014/main" id="{0938CE3C-E52C-6C37-3410-777EADD303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6105" y="2034720"/>
            <a:ext cx="5255895" cy="3817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310E8D-E590-386C-5359-27C2D10D4F05}"/>
              </a:ext>
            </a:extLst>
          </p:cNvPr>
          <p:cNvSpPr txBox="1"/>
          <p:nvPr/>
        </p:nvSpPr>
        <p:spPr>
          <a:xfrm>
            <a:off x="7701280" y="6009857"/>
            <a:ext cx="43484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1" dirty="0" err="1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WebstaurantStore</a:t>
            </a:r>
            <a:r>
              <a:rPr lang="en-GB" sz="10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 How to Stock a Housekeeping Cart.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2F9964-B013-0BFA-A32E-D61503931348}"/>
              </a:ext>
            </a:extLst>
          </p:cNvPr>
          <p:cNvSpPr txBox="1"/>
          <p:nvPr/>
        </p:nvSpPr>
        <p:spPr>
          <a:xfrm>
            <a:off x="3952240" y="6334778"/>
            <a:ext cx="3647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(Raghubalan and Raghubalan, 2016)</a:t>
            </a:r>
          </a:p>
        </p:txBody>
      </p:sp>
    </p:spTree>
    <p:extLst>
      <p:ext uri="{BB962C8B-B14F-4D97-AF65-F5344CB8AC3E}">
        <p14:creationId xmlns:p14="http://schemas.microsoft.com/office/powerpoint/2010/main" val="787912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BF354-7AF6-7B3A-82D1-FEB8FA6FD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880" y="250031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Comprehensive Cleaning Procedure: Industry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6B588-862F-D2B1-5126-85260AFC4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cloths made of microfibre for dusting.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a glass cleaner that does not leave streaks.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disinfectants that have been authorised by the EPA.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different cloths to avoid cross-contamination.                                (Casado, 2012)</a:t>
            </a:r>
          </a:p>
          <a:p>
            <a:pPr algn="just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BC17D9F3-0192-1183-353F-23B01C507B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5480" y="1"/>
            <a:ext cx="1366520" cy="1371090"/>
          </a:xfrm>
          <a:prstGeom prst="rect">
            <a:avLst/>
          </a:prstGeom>
        </p:spPr>
      </p:pic>
      <p:pic>
        <p:nvPicPr>
          <p:cNvPr id="6" name="Picture 5" descr="A person wearing green gloves cleaning a door&#10;&#10;Description automatically generated">
            <a:extLst>
              <a:ext uri="{FF2B5EF4-FFF2-40B4-BE49-F238E27FC236}">
                <a16:creationId xmlns:a16="http://schemas.microsoft.com/office/drawing/2014/main" id="{EBA3BEC6-8597-2D03-7966-223C20768D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5400" y="4076914"/>
            <a:ext cx="4338320" cy="22703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49B05F-BDDE-DD98-2A10-CADC15E989BA}"/>
              </a:ext>
            </a:extLst>
          </p:cNvPr>
          <p:cNvSpPr txBox="1"/>
          <p:nvPr/>
        </p:nvSpPr>
        <p:spPr>
          <a:xfrm>
            <a:off x="4089400" y="6426994"/>
            <a:ext cx="43383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i="1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www.doorhandlestore.com. (n.d.). How to Clean Door Handles </a:t>
            </a:r>
            <a:endParaRPr lang="en-GB" sz="1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228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E6966-D359-1A92-F718-C9BDEA1FA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Branding and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D93F7-0DEC-73E0-BCFC-82B6EA5F5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638" y="1690688"/>
            <a:ext cx="7343011" cy="499459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Image of the Brand, as well as Cleanliness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brand's presentation must be flawless.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Dusting in detail demonstrates an eye for detail (Mullins and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Experience of the Guest and Room Standards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Clean accommodations increase the satisfaction of guests (Bridger, 2018).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Assures the welfare of guests and is consistent with the brand.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Quality of linen demonstrates grandeur and comfort.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Bed-making precision improves a company's reputation (Leiter and Bakker, 2010).</a:t>
            </a:r>
          </a:p>
          <a:p>
            <a:pPr marL="0" indent="0" algn="just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Sanitary Bathroom Hygiene: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 standards of hygiene in the brand's principles (Jones, 2010).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Cleaning agents for various areas.</a:t>
            </a:r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74B04E97-9937-5D97-33BF-39C2E1D3E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1211" y="1378585"/>
            <a:ext cx="3750151" cy="37626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18610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40CDF-FE00-80D9-F194-9C7E21CF4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F7244-3B07-E186-C5F4-D4FAA45EB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4880" y="1930399"/>
            <a:ext cx="7868920" cy="42465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All employees should 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Guarantee  excellence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Keep the guests satisfied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 going skills improvement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 contribution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Maintain integrity</a:t>
            </a:r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346DC12F-C67E-BC22-4C60-DCC141685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7496" y="1"/>
            <a:ext cx="1164504" cy="1168399"/>
          </a:xfrm>
          <a:prstGeom prst="rect">
            <a:avLst/>
          </a:prstGeom>
        </p:spPr>
      </p:pic>
      <p:pic>
        <p:nvPicPr>
          <p:cNvPr id="6" name="Graphic 5" descr="Badge Tick with solid fill">
            <a:extLst>
              <a:ext uri="{FF2B5EF4-FFF2-40B4-BE49-F238E27FC236}">
                <a16:creationId xmlns:a16="http://schemas.microsoft.com/office/drawing/2014/main" id="{588F8044-9F83-B57A-78AE-7DB5A97453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120" y="1930399"/>
            <a:ext cx="2956560" cy="295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65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1AF1C-C5B3-C549-A820-8F661E88C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502C6-AE55-A0A3-DC2E-B8C73601E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00" y="1157605"/>
            <a:ext cx="11267440" cy="5436234"/>
          </a:xfrm>
        </p:spPr>
        <p:txBody>
          <a:bodyPr/>
          <a:lstStyle/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Bridger, E. (2018) Employee engagement: a practical introduction. 2nd ed. HR Fundamentals. London: CIPD and Kogan Page.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Casado, M. (2012) Housekeeping Management. London: Wiley.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Jones, T. (2010) Professional Management Housekeeping Operations. London: Wiley.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Leiter, M. P. and Bakker, A. B. (2010) Work Engagement : A Handbook of Essential Theory and Research. Hove [England]: Psychology Press.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Mullins, L. and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Dossor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P. (2013) Hospitality Management and Organisational Behaviour. 5th ed. Harlow: Pearson.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Quick, L. (2020) Managing Events. Real Challenges, Real Outcomes. London: SAGE Publications Ltd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Raghubalan, G. and Raghubalan, S. (2016) Hotel Housekeeping - Operations And Management. 3rd ed. India: Oxford University Press</a:t>
            </a:r>
          </a:p>
          <a:p>
            <a:pPr algn="just"/>
            <a:r>
              <a:rPr lang="en-GB" sz="1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Self, R., Rigby, A., Leggett, C. and Paxton, R. (2008). Clinical Decision Support Tool: A rational needs-based approach to making clinical decisions. Journal of Mental Health, [online] 17(1), pp.33–48. </a:t>
            </a:r>
            <a:r>
              <a:rPr lang="en-GB" sz="18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://doi.org/10.1080/09638230701505806.</a:t>
            </a:r>
          </a:p>
          <a:p>
            <a:pPr algn="just"/>
            <a:r>
              <a:rPr lang="en-GB" sz="1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Visser, W. (2010). Schön: Design as a reflective practice. Collection, [online] (2), p.21. Available at: https://inria.hal.science/inria-00604634/.</a:t>
            </a:r>
          </a:p>
          <a:p>
            <a:pPr algn="just"/>
            <a:r>
              <a:rPr lang="en-GB" sz="1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Williams, K,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Woolliams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M &amp; Spiro, J. (2020) Reflective writing, Macmillan International, Oxford</a:t>
            </a:r>
            <a:endParaRPr lang="en-GB" sz="18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4" descr="A blue sign with white text&#10;&#10;Description automatically generated">
            <a:extLst>
              <a:ext uri="{FF2B5EF4-FFF2-40B4-BE49-F238E27FC236}">
                <a16:creationId xmlns:a16="http://schemas.microsoft.com/office/drawing/2014/main" id="{8A8700F7-3C28-B45C-837E-D1B6A12E4A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38882" y="1"/>
            <a:ext cx="1053118" cy="1056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61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790</Words>
  <Application>Microsoft Office PowerPoint</Application>
  <PresentationFormat>Widescreen</PresentationFormat>
  <Paragraphs>96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Wingdings</vt:lpstr>
      <vt:lpstr>Office Theme</vt:lpstr>
      <vt:lpstr>Operating Hotel Facilities BIMH4006</vt:lpstr>
      <vt:lpstr>PowerPoint Presentation</vt:lpstr>
      <vt:lpstr>Introduction</vt:lpstr>
      <vt:lpstr>      Schon's Reflective Practice Model in Housekeeping</vt:lpstr>
      <vt:lpstr>Safety first</vt:lpstr>
      <vt:lpstr>Cleaning process</vt:lpstr>
      <vt:lpstr>Comprehensive Cleaning Procedure: Industry Standards</vt:lpstr>
      <vt:lpstr>Branding and Standards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Hotel Facilities BIMH4006</dc:title>
  <dc:creator>mihaela caradan</dc:creator>
  <cp:lastModifiedBy>mihaela caradan</cp:lastModifiedBy>
  <cp:revision>2</cp:revision>
  <dcterms:created xsi:type="dcterms:W3CDTF">2023-11-12T08:58:49Z</dcterms:created>
  <dcterms:modified xsi:type="dcterms:W3CDTF">2023-11-12T12:30:02Z</dcterms:modified>
</cp:coreProperties>
</file>