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59" r:id="rId1"/>
  </p:sldMasterIdLst>
  <p:notesMasterIdLst>
    <p:notesMasterId r:id="rId17"/>
  </p:notesMasterIdLst>
  <p:sldIdLst>
    <p:sldId id="256" r:id="rId2"/>
    <p:sldId id="257" r:id="rId3"/>
    <p:sldId id="272" r:id="rId4"/>
    <p:sldId id="258" r:id="rId5"/>
    <p:sldId id="270" r:id="rId6"/>
    <p:sldId id="269" r:id="rId7"/>
    <p:sldId id="259" r:id="rId8"/>
    <p:sldId id="271" r:id="rId9"/>
    <p:sldId id="260" r:id="rId10"/>
    <p:sldId id="262" r:id="rId11"/>
    <p:sldId id="263" r:id="rId12"/>
    <p:sldId id="264" r:id="rId13"/>
    <p:sldId id="265" r:id="rId14"/>
    <p:sldId id="266"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70"/>
  </p:normalViewPr>
  <p:slideViewPr>
    <p:cSldViewPr snapToGrid="0" snapToObjects="1">
      <p:cViewPr>
        <p:scale>
          <a:sx n="110" d="100"/>
          <a:sy n="110" d="100"/>
        </p:scale>
        <p:origin x="632" y="1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83E3F2-6349-AA47-AF8E-6DDFA5B9B0A4}" type="datetimeFigureOut">
              <a:rPr lang="en-US" smtClean="0"/>
              <a:t>2/13/20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C5D776-E0D5-234C-A8AD-1CD4F1032046}" type="slidenum">
              <a:rPr lang="en-US" smtClean="0"/>
              <a:t>‹#›</a:t>
            </a:fld>
            <a:endParaRPr lang="en-US"/>
          </a:p>
        </p:txBody>
      </p:sp>
    </p:spTree>
    <p:extLst>
      <p:ext uri="{BB962C8B-B14F-4D97-AF65-F5344CB8AC3E}">
        <p14:creationId xmlns:p14="http://schemas.microsoft.com/office/powerpoint/2010/main" val="7057103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CC5D776-E0D5-234C-A8AD-1CD4F1032046}" type="slidenum">
              <a:rPr lang="en-US" smtClean="0"/>
              <a:t>3</a:t>
            </a:fld>
            <a:endParaRPr lang="en-US"/>
          </a:p>
        </p:txBody>
      </p:sp>
    </p:spTree>
    <p:extLst>
      <p:ext uri="{BB962C8B-B14F-4D97-AF65-F5344CB8AC3E}">
        <p14:creationId xmlns:p14="http://schemas.microsoft.com/office/powerpoint/2010/main" val="31147992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CC5D776-E0D5-234C-A8AD-1CD4F1032046}" type="slidenum">
              <a:rPr lang="en-US" smtClean="0"/>
              <a:t>12</a:t>
            </a:fld>
            <a:endParaRPr lang="en-US"/>
          </a:p>
        </p:txBody>
      </p:sp>
    </p:spTree>
    <p:extLst>
      <p:ext uri="{BB962C8B-B14F-4D97-AF65-F5344CB8AC3E}">
        <p14:creationId xmlns:p14="http://schemas.microsoft.com/office/powerpoint/2010/main" val="22555516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2/10/20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757993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2/10/20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888421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2/10/20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403060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2/10/20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728643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2/10/20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40743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2/10/20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215553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2/10/20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12259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2/10/20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648368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2/10/20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20360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2/10/20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6556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2/10/20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53625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2/10/20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5417017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2/10/20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734492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2/10/20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417947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2/10/20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17884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2/10/20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480828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2/10/20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92601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2/10/20</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37974758"/>
      </p:ext>
    </p:extLst>
  </p:cSld>
  <p:clrMap bg1="dk1" tx1="lt1" bg2="dk2" tx2="lt2" accent1="accent1" accent2="accent2" accent3="accent3" accent4="accent4" accent5="accent5" accent6="accent6" hlink="hlink" folHlink="folHlink"/>
  <p:sldLayoutIdLst>
    <p:sldLayoutId id="2147484157" r:id="rId1"/>
    <p:sldLayoutId id="2147484158" r:id="rId2"/>
    <p:sldLayoutId id="2147484142" r:id="rId3"/>
    <p:sldLayoutId id="2147484143" r:id="rId4"/>
    <p:sldLayoutId id="2147484144" r:id="rId5"/>
    <p:sldLayoutId id="2147484145" r:id="rId6"/>
    <p:sldLayoutId id="2147484146" r:id="rId7"/>
    <p:sldLayoutId id="2147484147" r:id="rId8"/>
    <p:sldLayoutId id="2147484148" r:id="rId9"/>
    <p:sldLayoutId id="2147484149" r:id="rId10"/>
    <p:sldLayoutId id="2147484150" r:id="rId11"/>
    <p:sldLayoutId id="2147484151" r:id="rId12"/>
    <p:sldLayoutId id="2147484152" r:id="rId13"/>
    <p:sldLayoutId id="2147484153" r:id="rId14"/>
    <p:sldLayoutId id="2147484154" r:id="rId15"/>
    <p:sldLayoutId id="2147484155" r:id="rId16"/>
    <p:sldLayoutId id="2147484156" r:id="rId17"/>
  </p:sldLayoutIdLst>
  <p:hf sldNum="0" hdr="0" ftr="0" dt="0"/>
  <p:txStyles>
    <p:titleStyle>
      <a:lvl1pPr algn="ctr" defTabSz="457200" rtl="0" eaLnBrk="1" latinLnBrk="0" hangingPunct="1">
        <a:lnSpc>
          <a:spcPct val="90000"/>
        </a:lnSpc>
        <a:spcBef>
          <a:spcPct val="0"/>
        </a:spcBef>
        <a:buNone/>
        <a:defRPr sz="3900" i="1"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9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7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5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5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7.jpeg"/><Relationship Id="rId7"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0.jpeg"/><Relationship Id="rId11" Type="http://schemas.openxmlformats.org/officeDocument/2006/relationships/image" Target="../media/image15.jpeg"/><Relationship Id="rId5" Type="http://schemas.openxmlformats.org/officeDocument/2006/relationships/image" Target="../media/image9.jpeg"/><Relationship Id="rId10" Type="http://schemas.openxmlformats.org/officeDocument/2006/relationships/image" Target="../media/image14.jpeg"/><Relationship Id="rId4" Type="http://schemas.openxmlformats.org/officeDocument/2006/relationships/image" Target="../media/image8.jpeg"/><Relationship Id="rId9" Type="http://schemas.openxmlformats.org/officeDocument/2006/relationships/image" Target="../media/image1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ria.princeton.edu/human-research-protection/data/best-practices-for-data-a" TargetMode="External"/><Relationship Id="rId3" Type="http://schemas.openxmlformats.org/officeDocument/2006/relationships/hyperlink" Target="https://www.researchgate.net/publication/325846997_METHODS_OF_DATA_COLLECTION" TargetMode="External"/><Relationship Id="rId7" Type="http://schemas.openxmlformats.org/officeDocument/2006/relationships/hyperlink" Target="https://files.eric.ed.gov/fulltext/EJ1070372.pdf" TargetMode="External"/><Relationship Id="rId12" Type="http://schemas.openxmlformats.org/officeDocument/2006/relationships/hyperlink" Target="https://hwb.gov.wales/storage/d5d8e39c-b534-40cb-a3f5-7e2e126d8077/foundation-phase-framework.pdf" TargetMode="External"/><Relationship Id="rId2" Type="http://schemas.openxmlformats.org/officeDocument/2006/relationships/hyperlink" Target="https://www.researchgate.net/publication/242091149_Conducting_Market_Research_Using_Primary_Data" TargetMode="External"/><Relationship Id="rId1" Type="http://schemas.openxmlformats.org/officeDocument/2006/relationships/slideLayout" Target="../slideLayouts/slideLayout2.xml"/><Relationship Id="rId6" Type="http://schemas.openxmlformats.org/officeDocument/2006/relationships/hyperlink" Target="https://mpra.ub.uni-muenchen.de/83457/1/MPRA_paper_83457.pdf" TargetMode="External"/><Relationship Id="rId11" Type="http://schemas.openxmlformats.org/officeDocument/2006/relationships/hyperlink" Target="https://www.wlv.ac.uk/lib/media/departments/lis/skills/study-guides/LS132-Guide-to-Primary-research.pdf" TargetMode="External"/><Relationship Id="rId5" Type="http://schemas.openxmlformats.org/officeDocument/2006/relationships/hyperlink" Target="https://www.cles.org.uk/wp-content/uploads/2011/01/Research-Methods-Handbook.pdf" TargetMode="External"/><Relationship Id="rId10" Type="http://schemas.openxmlformats.org/officeDocument/2006/relationships/hyperlink" Target="https://www.unicef.org/sites/default/files/2018-12/UNICEF-Lego-Foundation-Learning-through-Play.pdf" TargetMode="External"/><Relationship Id="rId4" Type="http://schemas.openxmlformats.org/officeDocument/2006/relationships/hyperlink" Target="https://www.researchgate.net/publication/265916960_THE_PIAGET_THEORY_OF_COGNITIVE_DEVELOPMENT_AN_EDUCATIONAL_IMPLICATIONS" TargetMode="External"/><Relationship Id="rId9" Type="http://schemas.openxmlformats.org/officeDocument/2006/relationships/hyperlink" Target="https://www.playscotland.org/wp-content/uploads/Play-Scotland-Play-Types-Tooolkit-bringing-more-play-into-the-school-day.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99000"/>
          </a:schemeClr>
        </a:solidFill>
        <a:effectLst/>
      </p:bgPr>
    </p:bg>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A488220A-B575-4613-9B91-98EA0D7C5BA1}"/>
              </a:ext>
            </a:extLst>
          </p:cNvPr>
          <p:cNvPicPr>
            <a:picLocks noChangeAspect="1"/>
          </p:cNvPicPr>
          <p:nvPr/>
        </p:nvPicPr>
        <p:blipFill rotWithShape="1">
          <a:blip r:embed="rId2">
            <a:alphaModFix amt="35000"/>
          </a:blip>
          <a:srcRect t="15730"/>
          <a:stretch/>
        </p:blipFill>
        <p:spPr>
          <a:xfrm>
            <a:off x="20" y="0"/>
            <a:ext cx="12191980" cy="6857990"/>
          </a:xfrm>
          <a:prstGeom prst="rect">
            <a:avLst/>
          </a:prstGeom>
        </p:spPr>
      </p:pic>
      <p:sp>
        <p:nvSpPr>
          <p:cNvPr id="2" name="Title 1">
            <a:extLst>
              <a:ext uri="{FF2B5EF4-FFF2-40B4-BE49-F238E27FC236}">
                <a16:creationId xmlns:a16="http://schemas.microsoft.com/office/drawing/2014/main" id="{1DD8DEE0-3B6B-B645-8442-E87D22A7106F}"/>
              </a:ext>
            </a:extLst>
          </p:cNvPr>
          <p:cNvSpPr>
            <a:spLocks noGrp="1"/>
          </p:cNvSpPr>
          <p:nvPr>
            <p:ph type="ctrTitle"/>
          </p:nvPr>
        </p:nvSpPr>
        <p:spPr>
          <a:xfrm>
            <a:off x="1370693" y="1769540"/>
            <a:ext cx="9440034" cy="1828801"/>
          </a:xfrm>
        </p:spPr>
        <p:txBody>
          <a:bodyPr>
            <a:normAutofit/>
          </a:bodyPr>
          <a:lstStyle/>
          <a:p>
            <a:r>
              <a:rPr lang="en-GB" sz="4200" dirty="0"/>
              <a:t>Can creative play enhance intellectual development in children between the ages of 0-7?</a:t>
            </a:r>
            <a:endParaRPr lang="en-US" sz="4200" dirty="0"/>
          </a:p>
        </p:txBody>
      </p:sp>
    </p:spTree>
    <p:extLst>
      <p:ext uri="{BB962C8B-B14F-4D97-AF65-F5344CB8AC3E}">
        <p14:creationId xmlns:p14="http://schemas.microsoft.com/office/powerpoint/2010/main" val="29927688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6B051A4-96A7-4A11-9DAD-063A9C577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565918"/>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3BD5D6-2D0A-0E46-A9CA-2A185CB7DC7A}"/>
              </a:ext>
            </a:extLst>
          </p:cNvPr>
          <p:cNvSpPr>
            <a:spLocks noGrp="1"/>
          </p:cNvSpPr>
          <p:nvPr>
            <p:ph type="title"/>
          </p:nvPr>
        </p:nvSpPr>
        <p:spPr>
          <a:xfrm>
            <a:off x="913794" y="741515"/>
            <a:ext cx="10353761" cy="1633340"/>
          </a:xfrm>
        </p:spPr>
        <p:txBody>
          <a:bodyPr>
            <a:normAutofit/>
          </a:bodyPr>
          <a:lstStyle/>
          <a:p>
            <a:r>
              <a:rPr lang="en-US" sz="4800">
                <a:solidFill>
                  <a:srgbClr val="FFFFFF"/>
                </a:solidFill>
              </a:rPr>
              <a:t>Introduction </a:t>
            </a:r>
          </a:p>
        </p:txBody>
      </p:sp>
      <p:sp>
        <p:nvSpPr>
          <p:cNvPr id="3" name="Content Placeholder 2">
            <a:extLst>
              <a:ext uri="{FF2B5EF4-FFF2-40B4-BE49-F238E27FC236}">
                <a16:creationId xmlns:a16="http://schemas.microsoft.com/office/drawing/2014/main" id="{8B8742B0-F3B4-4F46-9F61-4F12186EBCCB}"/>
              </a:ext>
            </a:extLst>
          </p:cNvPr>
          <p:cNvSpPr>
            <a:spLocks noGrp="1"/>
          </p:cNvSpPr>
          <p:nvPr>
            <p:ph idx="1"/>
          </p:nvPr>
        </p:nvSpPr>
        <p:spPr>
          <a:xfrm>
            <a:off x="913795" y="3070927"/>
            <a:ext cx="10353762" cy="3045558"/>
          </a:xfrm>
          <a:effectLst/>
        </p:spPr>
        <p:txBody>
          <a:bodyPr anchor="ctr">
            <a:normAutofit/>
          </a:bodyPr>
          <a:lstStyle/>
          <a:p>
            <a:r>
              <a:rPr lang="en-US" dirty="0"/>
              <a:t>This research topic will be looking at how creative play can enhance intellectual development in children from birth to seven. We will be looking at different factors that will come into the research.</a:t>
            </a:r>
          </a:p>
        </p:txBody>
      </p:sp>
    </p:spTree>
    <p:extLst>
      <p:ext uri="{BB962C8B-B14F-4D97-AF65-F5344CB8AC3E}">
        <p14:creationId xmlns:p14="http://schemas.microsoft.com/office/powerpoint/2010/main" val="1711127498"/>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B051A4-96A7-4A11-9DAD-063A9C577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565918"/>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8220F1-B4D0-D64C-811D-E977FEE5C73E}"/>
              </a:ext>
            </a:extLst>
          </p:cNvPr>
          <p:cNvSpPr>
            <a:spLocks noGrp="1"/>
          </p:cNvSpPr>
          <p:nvPr>
            <p:ph type="title"/>
          </p:nvPr>
        </p:nvSpPr>
        <p:spPr>
          <a:xfrm>
            <a:off x="913794" y="741515"/>
            <a:ext cx="10353761" cy="1633340"/>
          </a:xfrm>
        </p:spPr>
        <p:txBody>
          <a:bodyPr>
            <a:normAutofit/>
          </a:bodyPr>
          <a:lstStyle/>
          <a:p>
            <a:r>
              <a:rPr lang="en-US" sz="4800" dirty="0">
                <a:solidFill>
                  <a:srgbClr val="FFFFFF"/>
                </a:solidFill>
              </a:rPr>
              <a:t>Creative play</a:t>
            </a:r>
          </a:p>
        </p:txBody>
      </p:sp>
      <p:pic>
        <p:nvPicPr>
          <p:cNvPr id="5" name="Content Placeholder 4" descr="Making slime">
            <a:extLst>
              <a:ext uri="{FF2B5EF4-FFF2-40B4-BE49-F238E27FC236}">
                <a16:creationId xmlns:a16="http://schemas.microsoft.com/office/drawing/2014/main" id="{0D9F0055-A0F3-4B41-A46A-4E5D0F38C85D}"/>
              </a:ext>
            </a:extLst>
          </p:cNvPr>
          <p:cNvPicPr>
            <a:picLocks noGrp="1" noChangeAspect="1"/>
          </p:cNvPicPr>
          <p:nvPr>
            <p:ph idx="1"/>
          </p:nvPr>
        </p:nvPicPr>
        <p:blipFill>
          <a:blip r:embed="rId3">
            <a:alphaModFix/>
          </a:blip>
          <a:stretch>
            <a:fillRect/>
          </a:stretch>
        </p:blipFill>
        <p:spPr>
          <a:xfrm>
            <a:off x="106738" y="150293"/>
            <a:ext cx="3020443" cy="2265332"/>
          </a:xfrm>
          <a:prstGeom prst="rect">
            <a:avLst/>
          </a:prstGeom>
          <a:ln>
            <a:noFill/>
          </a:ln>
          <a:effectLst>
            <a:softEdge rad="112500"/>
          </a:effectLst>
        </p:spPr>
      </p:pic>
      <p:pic>
        <p:nvPicPr>
          <p:cNvPr id="7" name="Picture 6">
            <a:extLst>
              <a:ext uri="{FF2B5EF4-FFF2-40B4-BE49-F238E27FC236}">
                <a16:creationId xmlns:a16="http://schemas.microsoft.com/office/drawing/2014/main" id="{4151A789-67AC-4547-9B1A-10ACB08303FD}"/>
              </a:ext>
            </a:extLst>
          </p:cNvPr>
          <p:cNvPicPr>
            <a:picLocks noChangeAspect="1"/>
          </p:cNvPicPr>
          <p:nvPr/>
        </p:nvPicPr>
        <p:blipFill>
          <a:blip r:embed="rId4"/>
          <a:stretch>
            <a:fillRect/>
          </a:stretch>
        </p:blipFill>
        <p:spPr>
          <a:xfrm>
            <a:off x="10216493" y="6889"/>
            <a:ext cx="1904062" cy="3777901"/>
          </a:xfrm>
          <a:prstGeom prst="rect">
            <a:avLst/>
          </a:prstGeom>
          <a:ln>
            <a:noFill/>
          </a:ln>
          <a:effectLst>
            <a:softEdge rad="112500"/>
          </a:effectLst>
        </p:spPr>
      </p:pic>
      <p:pic>
        <p:nvPicPr>
          <p:cNvPr id="12" name="Picture 11">
            <a:extLst>
              <a:ext uri="{FF2B5EF4-FFF2-40B4-BE49-F238E27FC236}">
                <a16:creationId xmlns:a16="http://schemas.microsoft.com/office/drawing/2014/main" id="{64128366-F54C-1346-8F8F-697572374305}"/>
              </a:ext>
            </a:extLst>
          </p:cNvPr>
          <p:cNvPicPr>
            <a:picLocks noChangeAspect="1"/>
          </p:cNvPicPr>
          <p:nvPr/>
        </p:nvPicPr>
        <p:blipFill>
          <a:blip r:embed="rId5"/>
          <a:stretch>
            <a:fillRect/>
          </a:stretch>
        </p:blipFill>
        <p:spPr>
          <a:xfrm>
            <a:off x="276431" y="3116370"/>
            <a:ext cx="2589170" cy="3429000"/>
          </a:xfrm>
          <a:prstGeom prst="rect">
            <a:avLst/>
          </a:prstGeom>
          <a:ln>
            <a:noFill/>
          </a:ln>
          <a:effectLst>
            <a:softEdge rad="112500"/>
          </a:effectLst>
        </p:spPr>
      </p:pic>
      <p:pic>
        <p:nvPicPr>
          <p:cNvPr id="14" name="Picture 13">
            <a:extLst>
              <a:ext uri="{FF2B5EF4-FFF2-40B4-BE49-F238E27FC236}">
                <a16:creationId xmlns:a16="http://schemas.microsoft.com/office/drawing/2014/main" id="{4F335921-4244-B64F-9860-89E64876F5B8}"/>
              </a:ext>
            </a:extLst>
          </p:cNvPr>
          <p:cNvPicPr>
            <a:picLocks noChangeAspect="1"/>
          </p:cNvPicPr>
          <p:nvPr/>
        </p:nvPicPr>
        <p:blipFill>
          <a:blip r:embed="rId6"/>
          <a:stretch>
            <a:fillRect/>
          </a:stretch>
        </p:blipFill>
        <p:spPr>
          <a:xfrm>
            <a:off x="3682816" y="1851926"/>
            <a:ext cx="1699434" cy="2977180"/>
          </a:xfrm>
          <a:prstGeom prst="rect">
            <a:avLst/>
          </a:prstGeom>
          <a:ln>
            <a:noFill/>
          </a:ln>
          <a:effectLst>
            <a:softEdge rad="112500"/>
          </a:effectLst>
        </p:spPr>
      </p:pic>
      <p:pic>
        <p:nvPicPr>
          <p:cNvPr id="15" name="Picture 14">
            <a:extLst>
              <a:ext uri="{FF2B5EF4-FFF2-40B4-BE49-F238E27FC236}">
                <a16:creationId xmlns:a16="http://schemas.microsoft.com/office/drawing/2014/main" id="{493B7067-A3B7-684E-9437-B1548F90BD64}"/>
              </a:ext>
            </a:extLst>
          </p:cNvPr>
          <p:cNvPicPr>
            <a:picLocks noChangeAspect="1"/>
          </p:cNvPicPr>
          <p:nvPr/>
        </p:nvPicPr>
        <p:blipFill>
          <a:blip r:embed="rId7"/>
          <a:stretch>
            <a:fillRect/>
          </a:stretch>
        </p:blipFill>
        <p:spPr>
          <a:xfrm>
            <a:off x="8112334" y="43021"/>
            <a:ext cx="1996862" cy="2662483"/>
          </a:xfrm>
          <a:prstGeom prst="rect">
            <a:avLst/>
          </a:prstGeom>
          <a:ln>
            <a:noFill/>
          </a:ln>
          <a:effectLst>
            <a:softEdge rad="112500"/>
          </a:effectLst>
        </p:spPr>
      </p:pic>
      <p:pic>
        <p:nvPicPr>
          <p:cNvPr id="17" name="Picture 16" descr="&#10;">
            <a:extLst>
              <a:ext uri="{FF2B5EF4-FFF2-40B4-BE49-F238E27FC236}">
                <a16:creationId xmlns:a16="http://schemas.microsoft.com/office/drawing/2014/main" id="{C007F8C7-A811-DC4C-9EE5-DF40A3BDB9DE}"/>
              </a:ext>
              <a:ext uri="{C183D7F6-B498-43B3-948B-1728B52AA6E4}">
                <adec:decorative xmlns:adec="http://schemas.microsoft.com/office/drawing/2017/decorative" val="0"/>
              </a:ext>
            </a:extLst>
          </p:cNvPr>
          <p:cNvPicPr>
            <a:picLocks noChangeAspect="1"/>
          </p:cNvPicPr>
          <p:nvPr/>
        </p:nvPicPr>
        <p:blipFill>
          <a:blip r:embed="rId8"/>
          <a:stretch>
            <a:fillRect/>
          </a:stretch>
        </p:blipFill>
        <p:spPr>
          <a:xfrm>
            <a:off x="10285763" y="3968953"/>
            <a:ext cx="1809750" cy="2413000"/>
          </a:xfrm>
          <a:prstGeom prst="rect">
            <a:avLst/>
          </a:prstGeom>
          <a:ln>
            <a:noFill/>
          </a:ln>
          <a:effectLst>
            <a:softEdge rad="112500"/>
          </a:effectLst>
        </p:spPr>
      </p:pic>
      <p:pic>
        <p:nvPicPr>
          <p:cNvPr id="19" name="Picture 18">
            <a:extLst>
              <a:ext uri="{FF2B5EF4-FFF2-40B4-BE49-F238E27FC236}">
                <a16:creationId xmlns:a16="http://schemas.microsoft.com/office/drawing/2014/main" id="{F958AB1F-4643-634F-BA77-FB14C3DE8B1F}"/>
              </a:ext>
            </a:extLst>
          </p:cNvPr>
          <p:cNvPicPr>
            <a:picLocks noChangeAspect="1"/>
          </p:cNvPicPr>
          <p:nvPr/>
        </p:nvPicPr>
        <p:blipFill>
          <a:blip r:embed="rId9"/>
          <a:stretch>
            <a:fillRect/>
          </a:stretch>
        </p:blipFill>
        <p:spPr>
          <a:xfrm>
            <a:off x="2984036" y="4874329"/>
            <a:ext cx="3261179" cy="1824436"/>
          </a:xfrm>
          <a:prstGeom prst="rect">
            <a:avLst/>
          </a:prstGeom>
          <a:ln>
            <a:noFill/>
          </a:ln>
          <a:effectLst>
            <a:softEdge rad="112500"/>
          </a:effectLst>
        </p:spPr>
      </p:pic>
      <p:pic>
        <p:nvPicPr>
          <p:cNvPr id="21" name="Picture 20">
            <a:extLst>
              <a:ext uri="{FF2B5EF4-FFF2-40B4-BE49-F238E27FC236}">
                <a16:creationId xmlns:a16="http://schemas.microsoft.com/office/drawing/2014/main" id="{51E0DF49-70A6-BC42-996A-03A40C1437F0}"/>
              </a:ext>
            </a:extLst>
          </p:cNvPr>
          <p:cNvPicPr>
            <a:picLocks noChangeAspect="1"/>
          </p:cNvPicPr>
          <p:nvPr/>
        </p:nvPicPr>
        <p:blipFill>
          <a:blip r:embed="rId10"/>
          <a:stretch>
            <a:fillRect/>
          </a:stretch>
        </p:blipFill>
        <p:spPr>
          <a:xfrm>
            <a:off x="6957131" y="4874329"/>
            <a:ext cx="2432581" cy="1824436"/>
          </a:xfrm>
          <a:prstGeom prst="rect">
            <a:avLst/>
          </a:prstGeom>
          <a:ln>
            <a:noFill/>
          </a:ln>
          <a:effectLst>
            <a:softEdge rad="112500"/>
          </a:effectLst>
        </p:spPr>
      </p:pic>
      <p:pic>
        <p:nvPicPr>
          <p:cNvPr id="23" name="Picture 22">
            <a:extLst>
              <a:ext uri="{FF2B5EF4-FFF2-40B4-BE49-F238E27FC236}">
                <a16:creationId xmlns:a16="http://schemas.microsoft.com/office/drawing/2014/main" id="{58B6F43D-C487-6C45-A8C0-2885B033B4DE}"/>
              </a:ext>
            </a:extLst>
          </p:cNvPr>
          <p:cNvPicPr>
            <a:picLocks noChangeAspect="1"/>
          </p:cNvPicPr>
          <p:nvPr/>
        </p:nvPicPr>
        <p:blipFill>
          <a:blip r:embed="rId11"/>
          <a:stretch>
            <a:fillRect/>
          </a:stretch>
        </p:blipFill>
        <p:spPr>
          <a:xfrm>
            <a:off x="6466685" y="2899478"/>
            <a:ext cx="2923027" cy="1644202"/>
          </a:xfrm>
          <a:prstGeom prst="rect">
            <a:avLst/>
          </a:prstGeom>
          <a:ln>
            <a:noFill/>
          </a:ln>
          <a:effectLst>
            <a:softEdge rad="112500"/>
          </a:effectLst>
        </p:spPr>
      </p:pic>
    </p:spTree>
    <p:extLst>
      <p:ext uri="{BB962C8B-B14F-4D97-AF65-F5344CB8AC3E}">
        <p14:creationId xmlns:p14="http://schemas.microsoft.com/office/powerpoint/2010/main" val="1340206306"/>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B051A4-96A7-4A11-9DAD-063A9C577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565918"/>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910FAA-CA93-B246-B023-B1E1A23D956B}"/>
              </a:ext>
            </a:extLst>
          </p:cNvPr>
          <p:cNvSpPr>
            <a:spLocks noGrp="1"/>
          </p:cNvSpPr>
          <p:nvPr>
            <p:ph type="title"/>
          </p:nvPr>
        </p:nvSpPr>
        <p:spPr>
          <a:xfrm>
            <a:off x="913794" y="741515"/>
            <a:ext cx="10353761" cy="1633340"/>
          </a:xfrm>
        </p:spPr>
        <p:txBody>
          <a:bodyPr>
            <a:normAutofit/>
          </a:bodyPr>
          <a:lstStyle/>
          <a:p>
            <a:r>
              <a:rPr lang="en-US" sz="4800" dirty="0">
                <a:solidFill>
                  <a:srgbClr val="FFFFFF"/>
                </a:solidFill>
              </a:rPr>
              <a:t>What is Creative play? </a:t>
            </a:r>
          </a:p>
        </p:txBody>
      </p:sp>
      <p:sp>
        <p:nvSpPr>
          <p:cNvPr id="3" name="Content Placeholder 2">
            <a:extLst>
              <a:ext uri="{FF2B5EF4-FFF2-40B4-BE49-F238E27FC236}">
                <a16:creationId xmlns:a16="http://schemas.microsoft.com/office/drawing/2014/main" id="{840F2D14-B270-C34E-BE58-5C2015AFB1C8}"/>
              </a:ext>
            </a:extLst>
          </p:cNvPr>
          <p:cNvSpPr>
            <a:spLocks noGrp="1"/>
          </p:cNvSpPr>
          <p:nvPr>
            <p:ph idx="1"/>
          </p:nvPr>
        </p:nvSpPr>
        <p:spPr>
          <a:xfrm>
            <a:off x="913795" y="3070927"/>
            <a:ext cx="10353762" cy="3045558"/>
          </a:xfrm>
          <a:effectLst/>
        </p:spPr>
        <p:txBody>
          <a:bodyPr anchor="ctr">
            <a:normAutofit lnSpcReduction="10000"/>
          </a:bodyPr>
          <a:lstStyle/>
          <a:p>
            <a:r>
              <a:rPr lang="en-US" dirty="0"/>
              <a:t>Play is one of the most vital parts of a child’s education to help them gain vital skills. Play helps to promote cognitive, emotional and social development. (UNICEF. 2018)</a:t>
            </a:r>
          </a:p>
          <a:p>
            <a:r>
              <a:rPr lang="en-US" dirty="0"/>
              <a:t>3 types of creative play:</a:t>
            </a:r>
          </a:p>
          <a:p>
            <a:pPr>
              <a:buFont typeface="Arial" panose="020B0604020202020204" pitchFamily="34" charset="0"/>
              <a:buChar char="•"/>
            </a:pPr>
            <a:r>
              <a:rPr lang="en-US" dirty="0"/>
              <a:t>creative</a:t>
            </a:r>
          </a:p>
          <a:p>
            <a:pPr>
              <a:buFont typeface="Arial" panose="020B0604020202020204" pitchFamily="34" charset="0"/>
              <a:buChar char="•"/>
            </a:pPr>
            <a:r>
              <a:rPr lang="en-US" dirty="0"/>
              <a:t>Messy play</a:t>
            </a:r>
          </a:p>
          <a:p>
            <a:pPr>
              <a:buFont typeface="Arial" panose="020B0604020202020204" pitchFamily="34" charset="0"/>
              <a:buChar char="•"/>
            </a:pPr>
            <a:r>
              <a:rPr lang="en-US" dirty="0"/>
              <a:t>Role play</a:t>
            </a:r>
          </a:p>
          <a:p>
            <a:pPr marL="36900" indent="0">
              <a:buNone/>
            </a:pPr>
            <a:r>
              <a:rPr lang="en-US" dirty="0"/>
              <a:t>(Scottish Government. 2017)</a:t>
            </a:r>
          </a:p>
        </p:txBody>
      </p:sp>
    </p:spTree>
    <p:extLst>
      <p:ext uri="{BB962C8B-B14F-4D97-AF65-F5344CB8AC3E}">
        <p14:creationId xmlns:p14="http://schemas.microsoft.com/office/powerpoint/2010/main" val="1276611344"/>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B051A4-96A7-4A11-9DAD-063A9C577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565918"/>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E341F9-FED4-0142-8F40-89C9EB7B5474}"/>
              </a:ext>
            </a:extLst>
          </p:cNvPr>
          <p:cNvSpPr>
            <a:spLocks noGrp="1"/>
          </p:cNvSpPr>
          <p:nvPr>
            <p:ph type="title"/>
          </p:nvPr>
        </p:nvSpPr>
        <p:spPr>
          <a:xfrm>
            <a:off x="913794" y="741515"/>
            <a:ext cx="10353761" cy="1633340"/>
          </a:xfrm>
        </p:spPr>
        <p:txBody>
          <a:bodyPr>
            <a:normAutofit/>
          </a:bodyPr>
          <a:lstStyle/>
          <a:p>
            <a:r>
              <a:rPr lang="en-US" sz="4800" dirty="0">
                <a:solidFill>
                  <a:srgbClr val="FFFFFF"/>
                </a:solidFill>
              </a:rPr>
              <a:t>What to consider when planning a creative activity?</a:t>
            </a:r>
          </a:p>
        </p:txBody>
      </p:sp>
      <p:sp>
        <p:nvSpPr>
          <p:cNvPr id="3" name="Content Placeholder 2">
            <a:extLst>
              <a:ext uri="{FF2B5EF4-FFF2-40B4-BE49-F238E27FC236}">
                <a16:creationId xmlns:a16="http://schemas.microsoft.com/office/drawing/2014/main" id="{0105DA6D-EDEA-A74C-B381-0417F93B7027}"/>
              </a:ext>
            </a:extLst>
          </p:cNvPr>
          <p:cNvSpPr>
            <a:spLocks noGrp="1"/>
          </p:cNvSpPr>
          <p:nvPr>
            <p:ph idx="1"/>
          </p:nvPr>
        </p:nvSpPr>
        <p:spPr>
          <a:xfrm>
            <a:off x="913795" y="3070927"/>
            <a:ext cx="10353762" cy="3045558"/>
          </a:xfrm>
          <a:effectLst/>
        </p:spPr>
        <p:txBody>
          <a:bodyPr anchor="ctr">
            <a:normAutofit/>
          </a:bodyPr>
          <a:lstStyle/>
          <a:p>
            <a:r>
              <a:rPr lang="en-US" dirty="0"/>
              <a:t>Environment: where a child can play, open space is best, giving them some flexibility in their creative time.</a:t>
            </a:r>
          </a:p>
          <a:p>
            <a:r>
              <a:rPr lang="en-US" dirty="0"/>
              <a:t>Time: giving them the time they need to play, along with play intermissions throughout the day, giving them a chance to play for an adequate amount of time each day.</a:t>
            </a:r>
          </a:p>
          <a:p>
            <a:r>
              <a:rPr lang="en-US" dirty="0"/>
              <a:t>Materials: children need the right equipment for creative play, such as, natural materials e.g. leaves, twigs and stones. </a:t>
            </a:r>
          </a:p>
          <a:p>
            <a:pPr marL="36900" indent="0">
              <a:buNone/>
            </a:pPr>
            <a:r>
              <a:rPr lang="en-US" dirty="0"/>
              <a:t>(Scottish Government. 2017) </a:t>
            </a:r>
          </a:p>
        </p:txBody>
      </p:sp>
    </p:spTree>
    <p:extLst>
      <p:ext uri="{BB962C8B-B14F-4D97-AF65-F5344CB8AC3E}">
        <p14:creationId xmlns:p14="http://schemas.microsoft.com/office/powerpoint/2010/main" val="2844244194"/>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B051A4-96A7-4A11-9DAD-063A9C577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565918"/>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1AC55-5795-EB47-90C5-A0F6B2EEFACA}"/>
              </a:ext>
            </a:extLst>
          </p:cNvPr>
          <p:cNvSpPr>
            <a:spLocks noGrp="1"/>
          </p:cNvSpPr>
          <p:nvPr>
            <p:ph type="title"/>
          </p:nvPr>
        </p:nvSpPr>
        <p:spPr>
          <a:xfrm>
            <a:off x="913794" y="741515"/>
            <a:ext cx="10353761" cy="1633340"/>
          </a:xfrm>
        </p:spPr>
        <p:txBody>
          <a:bodyPr>
            <a:normAutofit/>
          </a:bodyPr>
          <a:lstStyle/>
          <a:p>
            <a:r>
              <a:rPr lang="en-US" sz="4800" dirty="0">
                <a:solidFill>
                  <a:srgbClr val="FFFFFF"/>
                </a:solidFill>
              </a:rPr>
              <a:t>Curriculum </a:t>
            </a:r>
          </a:p>
        </p:txBody>
      </p:sp>
      <p:sp>
        <p:nvSpPr>
          <p:cNvPr id="3" name="Content Placeholder 2">
            <a:extLst>
              <a:ext uri="{FF2B5EF4-FFF2-40B4-BE49-F238E27FC236}">
                <a16:creationId xmlns:a16="http://schemas.microsoft.com/office/drawing/2014/main" id="{16D3F1BA-9110-C444-927E-3EEC23A181CC}"/>
              </a:ext>
            </a:extLst>
          </p:cNvPr>
          <p:cNvSpPr>
            <a:spLocks noGrp="1"/>
          </p:cNvSpPr>
          <p:nvPr>
            <p:ph idx="1"/>
          </p:nvPr>
        </p:nvSpPr>
        <p:spPr>
          <a:xfrm>
            <a:off x="913794" y="3798277"/>
            <a:ext cx="10353762" cy="2812194"/>
          </a:xfrm>
          <a:effectLst/>
        </p:spPr>
        <p:txBody>
          <a:bodyPr anchor="ctr">
            <a:normAutofit fontScale="92500"/>
          </a:bodyPr>
          <a:lstStyle/>
          <a:p>
            <a:r>
              <a:rPr lang="en-US" dirty="0"/>
              <a:t>The Foundation Phase is a statutory curriculum for children aged 3-7 in Wales. It was introduced in 2011, it is a progressive curriculum that encompasses all the needs of the children.</a:t>
            </a:r>
          </a:p>
          <a:p>
            <a:r>
              <a:rPr lang="en-US" dirty="0"/>
              <a:t>The framework was set out to cover seven aims. </a:t>
            </a:r>
          </a:p>
          <a:p>
            <a:r>
              <a:rPr lang="en-US" dirty="0"/>
              <a:t>The curriculum promotes holistic development, giving children the opportunity to learn through play</a:t>
            </a:r>
          </a:p>
          <a:p>
            <a:r>
              <a:rPr lang="en-US" dirty="0"/>
              <a:t>Giving children the opportunity to play indoor and outdoors.</a:t>
            </a:r>
          </a:p>
          <a:p>
            <a:endParaRPr lang="en-US" dirty="0"/>
          </a:p>
          <a:p>
            <a:endParaRPr lang="en-US" dirty="0"/>
          </a:p>
        </p:txBody>
      </p:sp>
      <p:sp>
        <p:nvSpPr>
          <p:cNvPr id="6" name="TextBox 5">
            <a:extLst>
              <a:ext uri="{FF2B5EF4-FFF2-40B4-BE49-F238E27FC236}">
                <a16:creationId xmlns:a16="http://schemas.microsoft.com/office/drawing/2014/main" id="{A745FE4B-1357-AC4D-9457-90CBAF3FCC03}"/>
              </a:ext>
            </a:extLst>
          </p:cNvPr>
          <p:cNvSpPr txBox="1"/>
          <p:nvPr/>
        </p:nvSpPr>
        <p:spPr>
          <a:xfrm>
            <a:off x="7901354" y="6211669"/>
            <a:ext cx="4182235" cy="646331"/>
          </a:xfrm>
          <a:prstGeom prst="rect">
            <a:avLst/>
          </a:prstGeom>
          <a:noFill/>
        </p:spPr>
        <p:txBody>
          <a:bodyPr wrap="none" rtlCol="0">
            <a:spAutoFit/>
          </a:bodyPr>
          <a:lstStyle/>
          <a:p>
            <a:r>
              <a:rPr lang="en-US" dirty="0"/>
              <a:t>(The Foundation Phase Framework. 2015)</a:t>
            </a:r>
            <a:endParaRPr lang="en-GB" dirty="0"/>
          </a:p>
          <a:p>
            <a:endParaRPr lang="en-US" dirty="0"/>
          </a:p>
        </p:txBody>
      </p:sp>
    </p:spTree>
    <p:extLst>
      <p:ext uri="{BB962C8B-B14F-4D97-AF65-F5344CB8AC3E}">
        <p14:creationId xmlns:p14="http://schemas.microsoft.com/office/powerpoint/2010/main" val="3575255653"/>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B051A4-96A7-4A11-9DAD-063A9C577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565918"/>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98B4F-3AFC-6B4B-BD2F-223827BF029E}"/>
              </a:ext>
            </a:extLst>
          </p:cNvPr>
          <p:cNvSpPr>
            <a:spLocks noGrp="1"/>
          </p:cNvSpPr>
          <p:nvPr>
            <p:ph type="title"/>
          </p:nvPr>
        </p:nvSpPr>
        <p:spPr>
          <a:xfrm>
            <a:off x="913794" y="741515"/>
            <a:ext cx="10353761" cy="1633340"/>
          </a:xfrm>
        </p:spPr>
        <p:txBody>
          <a:bodyPr>
            <a:normAutofit/>
          </a:bodyPr>
          <a:lstStyle/>
          <a:p>
            <a:r>
              <a:rPr lang="en-US" sz="4800" dirty="0">
                <a:solidFill>
                  <a:srgbClr val="FFFFFF"/>
                </a:solidFill>
              </a:rPr>
              <a:t>Links to placement setting</a:t>
            </a:r>
          </a:p>
        </p:txBody>
      </p:sp>
      <p:sp>
        <p:nvSpPr>
          <p:cNvPr id="3" name="Content Placeholder 2">
            <a:extLst>
              <a:ext uri="{FF2B5EF4-FFF2-40B4-BE49-F238E27FC236}">
                <a16:creationId xmlns:a16="http://schemas.microsoft.com/office/drawing/2014/main" id="{A6111287-1D85-6346-8AA1-8BCE905B8A3E}"/>
              </a:ext>
            </a:extLst>
          </p:cNvPr>
          <p:cNvSpPr>
            <a:spLocks noGrp="1"/>
          </p:cNvSpPr>
          <p:nvPr>
            <p:ph idx="1"/>
          </p:nvPr>
        </p:nvSpPr>
        <p:spPr>
          <a:xfrm>
            <a:off x="913795" y="3070927"/>
            <a:ext cx="10353762" cy="3045558"/>
          </a:xfrm>
          <a:effectLst/>
        </p:spPr>
        <p:txBody>
          <a:bodyPr anchor="ctr">
            <a:normAutofit/>
          </a:bodyPr>
          <a:lstStyle/>
          <a:p>
            <a:r>
              <a:rPr lang="en-US" dirty="0"/>
              <a:t>Throughout my placement I worked in a year 3 class, however, I spent a few hours with a year 2 class in order to get experience in the Foundation Phase. Throughout that time I got to see the impact that play has on the children and how they were able to use play in order to learn in their own way.</a:t>
            </a:r>
          </a:p>
        </p:txBody>
      </p:sp>
    </p:spTree>
    <p:extLst>
      <p:ext uri="{BB962C8B-B14F-4D97-AF65-F5344CB8AC3E}">
        <p14:creationId xmlns:p14="http://schemas.microsoft.com/office/powerpoint/2010/main" val="224567634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B051A4-96A7-4A11-9DAD-063A9C577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565918"/>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2DC0D9-1398-9749-A13C-80010FA48776}"/>
              </a:ext>
            </a:extLst>
          </p:cNvPr>
          <p:cNvSpPr>
            <a:spLocks noGrp="1"/>
          </p:cNvSpPr>
          <p:nvPr>
            <p:ph type="title"/>
          </p:nvPr>
        </p:nvSpPr>
        <p:spPr>
          <a:xfrm>
            <a:off x="913794" y="741515"/>
            <a:ext cx="10353761" cy="1633340"/>
          </a:xfrm>
        </p:spPr>
        <p:txBody>
          <a:bodyPr>
            <a:normAutofit/>
          </a:bodyPr>
          <a:lstStyle/>
          <a:p>
            <a:r>
              <a:rPr lang="en-US" sz="4800">
                <a:solidFill>
                  <a:srgbClr val="FFFFFF"/>
                </a:solidFill>
              </a:rPr>
              <a:t>Literature review</a:t>
            </a:r>
            <a:endParaRPr lang="en-US" sz="4800" dirty="0">
              <a:solidFill>
                <a:srgbClr val="FFFFFF"/>
              </a:solidFill>
            </a:endParaRPr>
          </a:p>
        </p:txBody>
      </p:sp>
      <p:sp>
        <p:nvSpPr>
          <p:cNvPr id="3" name="Content Placeholder 2">
            <a:extLst>
              <a:ext uri="{FF2B5EF4-FFF2-40B4-BE49-F238E27FC236}">
                <a16:creationId xmlns:a16="http://schemas.microsoft.com/office/drawing/2014/main" id="{4C258604-0A10-424A-B3A1-AA8FF52F504A}"/>
              </a:ext>
            </a:extLst>
          </p:cNvPr>
          <p:cNvSpPr>
            <a:spLocks noGrp="1"/>
          </p:cNvSpPr>
          <p:nvPr>
            <p:ph idx="1"/>
          </p:nvPr>
        </p:nvSpPr>
        <p:spPr>
          <a:xfrm>
            <a:off x="913795" y="3070927"/>
            <a:ext cx="10353762" cy="3045558"/>
          </a:xfrm>
          <a:effectLst/>
        </p:spPr>
        <p:txBody>
          <a:bodyPr anchor="ctr">
            <a:normAutofit/>
          </a:bodyPr>
          <a:lstStyle/>
          <a:p>
            <a:r>
              <a:rPr lang="en-US" dirty="0"/>
              <a:t>Theorists</a:t>
            </a:r>
          </a:p>
          <a:p>
            <a:endParaRPr lang="en-US" dirty="0"/>
          </a:p>
        </p:txBody>
      </p:sp>
    </p:spTree>
    <p:extLst>
      <p:ext uri="{BB962C8B-B14F-4D97-AF65-F5344CB8AC3E}">
        <p14:creationId xmlns:p14="http://schemas.microsoft.com/office/powerpoint/2010/main" val="3433292443"/>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B051A4-96A7-4A11-9DAD-063A9C577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565918"/>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FF0C7B-45BE-664B-B5D6-29164B2882FC}"/>
              </a:ext>
            </a:extLst>
          </p:cNvPr>
          <p:cNvSpPr>
            <a:spLocks noGrp="1"/>
          </p:cNvSpPr>
          <p:nvPr>
            <p:ph type="title"/>
          </p:nvPr>
        </p:nvSpPr>
        <p:spPr>
          <a:xfrm>
            <a:off x="913794" y="741515"/>
            <a:ext cx="10353761" cy="1633340"/>
          </a:xfrm>
        </p:spPr>
        <p:txBody>
          <a:bodyPr>
            <a:normAutofit/>
          </a:bodyPr>
          <a:lstStyle/>
          <a:p>
            <a:r>
              <a:rPr lang="en-US" sz="4800" dirty="0">
                <a:solidFill>
                  <a:srgbClr val="FFFFFF"/>
                </a:solidFill>
              </a:rPr>
              <a:t>Research methods</a:t>
            </a:r>
          </a:p>
        </p:txBody>
      </p:sp>
      <p:sp>
        <p:nvSpPr>
          <p:cNvPr id="3" name="Content Placeholder 2">
            <a:extLst>
              <a:ext uri="{FF2B5EF4-FFF2-40B4-BE49-F238E27FC236}">
                <a16:creationId xmlns:a16="http://schemas.microsoft.com/office/drawing/2014/main" id="{47380667-5047-6E4D-9E9B-8AD7BD43D821}"/>
              </a:ext>
            </a:extLst>
          </p:cNvPr>
          <p:cNvSpPr>
            <a:spLocks noGrp="1"/>
          </p:cNvSpPr>
          <p:nvPr>
            <p:ph idx="1"/>
          </p:nvPr>
        </p:nvSpPr>
        <p:spPr>
          <a:xfrm>
            <a:off x="953020" y="3070927"/>
            <a:ext cx="3947251" cy="3787073"/>
          </a:xfrm>
          <a:effectLst/>
        </p:spPr>
        <p:txBody>
          <a:bodyPr anchor="ctr">
            <a:normAutofit fontScale="85000" lnSpcReduction="10000"/>
          </a:bodyPr>
          <a:lstStyle/>
          <a:p>
            <a:pPr marL="0" indent="0" algn="ctr">
              <a:lnSpc>
                <a:spcPct val="150000"/>
              </a:lnSpc>
              <a:buNone/>
            </a:pPr>
            <a:r>
              <a:rPr lang="en-US" sz="2400" dirty="0">
                <a:solidFill>
                  <a:srgbClr val="000000"/>
                </a:solidFill>
                <a:latin typeface="+mj-lt"/>
              </a:rPr>
              <a:t>Primary Methods-</a:t>
            </a:r>
          </a:p>
          <a:p>
            <a:pPr marL="0" indent="0" algn="ctr">
              <a:lnSpc>
                <a:spcPct val="150000"/>
              </a:lnSpc>
              <a:buNone/>
            </a:pPr>
            <a:r>
              <a:rPr lang="en-US" sz="2400" dirty="0">
                <a:solidFill>
                  <a:srgbClr val="000000"/>
                </a:solidFill>
                <a:latin typeface="+mj-lt"/>
              </a:rPr>
              <a:t>Collecting data personally through both qualitative and quantitative methods such as:</a:t>
            </a:r>
          </a:p>
          <a:p>
            <a:pPr algn="ctr">
              <a:lnSpc>
                <a:spcPct val="150000"/>
              </a:lnSpc>
              <a:buFont typeface="Wingdings" pitchFamily="2" charset="2"/>
              <a:buChar char="q"/>
            </a:pPr>
            <a:r>
              <a:rPr lang="en-US" sz="2400" dirty="0">
                <a:solidFill>
                  <a:srgbClr val="000000"/>
                </a:solidFill>
                <a:latin typeface="+mj-lt"/>
              </a:rPr>
              <a:t>Interviews</a:t>
            </a:r>
          </a:p>
          <a:p>
            <a:pPr algn="ctr">
              <a:lnSpc>
                <a:spcPct val="150000"/>
              </a:lnSpc>
              <a:buFont typeface="Wingdings" pitchFamily="2" charset="2"/>
              <a:buChar char="q"/>
            </a:pPr>
            <a:r>
              <a:rPr lang="en-US" sz="2400" dirty="0">
                <a:solidFill>
                  <a:srgbClr val="000000"/>
                </a:solidFill>
                <a:latin typeface="+mj-lt"/>
              </a:rPr>
              <a:t>Surveys/questionnaires</a:t>
            </a:r>
          </a:p>
          <a:p>
            <a:pPr algn="ctr">
              <a:lnSpc>
                <a:spcPct val="150000"/>
              </a:lnSpc>
              <a:buFont typeface="Wingdings" pitchFamily="2" charset="2"/>
              <a:buChar char="q"/>
            </a:pPr>
            <a:r>
              <a:rPr lang="en-US" sz="2400" dirty="0">
                <a:solidFill>
                  <a:srgbClr val="000000"/>
                </a:solidFill>
                <a:latin typeface="+mj-lt"/>
              </a:rPr>
              <a:t>Observations</a:t>
            </a:r>
          </a:p>
          <a:p>
            <a:pPr marL="36900" indent="0" algn="ctr">
              <a:lnSpc>
                <a:spcPct val="150000"/>
              </a:lnSpc>
              <a:buNone/>
            </a:pPr>
            <a:endParaRPr lang="en-US" sz="2400" dirty="0">
              <a:solidFill>
                <a:srgbClr val="000000"/>
              </a:solidFill>
              <a:latin typeface="+mj-lt"/>
            </a:endParaRPr>
          </a:p>
        </p:txBody>
      </p:sp>
      <p:sp>
        <p:nvSpPr>
          <p:cNvPr id="9" name="Content Placeholder 2">
            <a:extLst>
              <a:ext uri="{FF2B5EF4-FFF2-40B4-BE49-F238E27FC236}">
                <a16:creationId xmlns:a16="http://schemas.microsoft.com/office/drawing/2014/main" id="{DA100E14-9B21-2748-AF6F-471EA75F1E17}"/>
              </a:ext>
            </a:extLst>
          </p:cNvPr>
          <p:cNvSpPr txBox="1">
            <a:spLocks/>
          </p:cNvSpPr>
          <p:nvPr/>
        </p:nvSpPr>
        <p:spPr>
          <a:xfrm>
            <a:off x="6549144" y="3101365"/>
            <a:ext cx="4689836" cy="3221188"/>
          </a:xfrm>
          <a:prstGeom prst="rect">
            <a:avLst/>
          </a:prstGeom>
          <a:effectLst/>
        </p:spPr>
        <p:txBody>
          <a:bodyPr vert="horz" lIns="91440" tIns="45720" rIns="91440" bIns="45720" rtlCol="0" anchor="ctr">
            <a:normAutofit fontScale="85000" lnSpcReduction="20000"/>
          </a:bodyPr>
          <a:lst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9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7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5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5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marL="36900" indent="0" algn="ctr">
              <a:lnSpc>
                <a:spcPct val="150000"/>
              </a:lnSpc>
              <a:buNone/>
            </a:pPr>
            <a:r>
              <a:rPr lang="en-US" sz="2200" dirty="0">
                <a:solidFill>
                  <a:srgbClr val="000000"/>
                </a:solidFill>
                <a:latin typeface="+mj-lt"/>
              </a:rPr>
              <a:t>Secondary Methods-</a:t>
            </a:r>
          </a:p>
          <a:p>
            <a:pPr marL="36900" indent="0" algn="ctr">
              <a:lnSpc>
                <a:spcPct val="150000"/>
              </a:lnSpc>
              <a:buNone/>
            </a:pPr>
            <a:r>
              <a:rPr lang="en-US" sz="2200" dirty="0">
                <a:solidFill>
                  <a:srgbClr val="000000"/>
                </a:solidFill>
                <a:latin typeface="+mj-lt"/>
              </a:rPr>
              <a:t>Existing forms of research such as:</a:t>
            </a:r>
          </a:p>
          <a:p>
            <a:pPr algn="ctr">
              <a:lnSpc>
                <a:spcPct val="150000"/>
              </a:lnSpc>
              <a:buFont typeface="Wingdings" pitchFamily="2" charset="2"/>
              <a:buChar char="q"/>
            </a:pPr>
            <a:r>
              <a:rPr lang="en-US" sz="2200" dirty="0">
                <a:solidFill>
                  <a:srgbClr val="000000"/>
                </a:solidFill>
                <a:latin typeface="+mj-lt"/>
              </a:rPr>
              <a:t>Government policies</a:t>
            </a:r>
          </a:p>
          <a:p>
            <a:pPr algn="ctr">
              <a:lnSpc>
                <a:spcPct val="150000"/>
              </a:lnSpc>
              <a:buFont typeface="Wingdings" pitchFamily="2" charset="2"/>
              <a:buChar char="q"/>
            </a:pPr>
            <a:r>
              <a:rPr lang="en-US" sz="2200" dirty="0">
                <a:solidFill>
                  <a:srgbClr val="000000"/>
                </a:solidFill>
                <a:latin typeface="+mj-lt"/>
              </a:rPr>
              <a:t>Education institutions</a:t>
            </a:r>
          </a:p>
          <a:p>
            <a:pPr algn="ctr">
              <a:lnSpc>
                <a:spcPct val="150000"/>
              </a:lnSpc>
              <a:buFont typeface="Wingdings" pitchFamily="2" charset="2"/>
              <a:buChar char="q"/>
            </a:pPr>
            <a:r>
              <a:rPr lang="en-US" sz="2200" dirty="0">
                <a:solidFill>
                  <a:srgbClr val="000000"/>
                </a:solidFill>
                <a:latin typeface="+mj-lt"/>
              </a:rPr>
              <a:t>Libraries</a:t>
            </a:r>
          </a:p>
          <a:p>
            <a:pPr algn="ctr">
              <a:lnSpc>
                <a:spcPct val="150000"/>
              </a:lnSpc>
              <a:buFont typeface="Wingdings" pitchFamily="2" charset="2"/>
              <a:buChar char="q"/>
            </a:pPr>
            <a:r>
              <a:rPr lang="en-US" sz="2200" dirty="0">
                <a:solidFill>
                  <a:srgbClr val="000000"/>
                </a:solidFill>
                <a:latin typeface="+mj-lt"/>
              </a:rPr>
              <a:t>Journals/articles</a:t>
            </a:r>
          </a:p>
          <a:p>
            <a:pPr algn="ctr"/>
            <a:endParaRPr lang="en-US" dirty="0"/>
          </a:p>
        </p:txBody>
      </p:sp>
      <p:sp>
        <p:nvSpPr>
          <p:cNvPr id="19" name="TextBox 18">
            <a:extLst>
              <a:ext uri="{FF2B5EF4-FFF2-40B4-BE49-F238E27FC236}">
                <a16:creationId xmlns:a16="http://schemas.microsoft.com/office/drawing/2014/main" id="{43ED3167-3AC9-E144-9A99-21D367E5620F}"/>
              </a:ext>
            </a:extLst>
          </p:cNvPr>
          <p:cNvSpPr txBox="1"/>
          <p:nvPr/>
        </p:nvSpPr>
        <p:spPr>
          <a:xfrm>
            <a:off x="5365283" y="6418329"/>
            <a:ext cx="1654684" cy="369332"/>
          </a:xfrm>
          <a:prstGeom prst="rect">
            <a:avLst/>
          </a:prstGeom>
          <a:noFill/>
        </p:spPr>
        <p:txBody>
          <a:bodyPr wrap="none" rtlCol="0">
            <a:spAutoFit/>
          </a:bodyPr>
          <a:lstStyle/>
          <a:p>
            <a:r>
              <a:rPr lang="en-US" dirty="0"/>
              <a:t>(Kabir, S. 2016)</a:t>
            </a:r>
          </a:p>
        </p:txBody>
      </p:sp>
    </p:spTree>
    <p:extLst>
      <p:ext uri="{BB962C8B-B14F-4D97-AF65-F5344CB8AC3E}">
        <p14:creationId xmlns:p14="http://schemas.microsoft.com/office/powerpoint/2010/main" val="3532486748"/>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B051A4-96A7-4A11-9DAD-063A9C577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565918"/>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5B839D-AA94-0540-83C6-E5EE1FA72A7D}"/>
              </a:ext>
            </a:extLst>
          </p:cNvPr>
          <p:cNvSpPr>
            <a:spLocks noGrp="1"/>
          </p:cNvSpPr>
          <p:nvPr>
            <p:ph type="title"/>
          </p:nvPr>
        </p:nvSpPr>
        <p:spPr>
          <a:xfrm>
            <a:off x="913794" y="741515"/>
            <a:ext cx="10353761" cy="1633340"/>
          </a:xfrm>
        </p:spPr>
        <p:txBody>
          <a:bodyPr>
            <a:normAutofit/>
          </a:bodyPr>
          <a:lstStyle/>
          <a:p>
            <a:r>
              <a:rPr lang="en-US" sz="4800" dirty="0">
                <a:solidFill>
                  <a:srgbClr val="FFFFFF"/>
                </a:solidFill>
              </a:rPr>
              <a:t>methodology</a:t>
            </a:r>
          </a:p>
        </p:txBody>
      </p:sp>
      <p:sp>
        <p:nvSpPr>
          <p:cNvPr id="3" name="Content Placeholder 2">
            <a:extLst>
              <a:ext uri="{FF2B5EF4-FFF2-40B4-BE49-F238E27FC236}">
                <a16:creationId xmlns:a16="http://schemas.microsoft.com/office/drawing/2014/main" id="{52409C05-14DF-A14C-9E42-74C2C7C22261}"/>
              </a:ext>
            </a:extLst>
          </p:cNvPr>
          <p:cNvSpPr>
            <a:spLocks noGrp="1"/>
          </p:cNvSpPr>
          <p:nvPr>
            <p:ph idx="1"/>
          </p:nvPr>
        </p:nvSpPr>
        <p:spPr>
          <a:xfrm>
            <a:off x="913795" y="3070927"/>
            <a:ext cx="10353762" cy="3045558"/>
          </a:xfrm>
          <a:effectLst/>
        </p:spPr>
        <p:txBody>
          <a:bodyPr anchor="ctr">
            <a:normAutofit/>
          </a:bodyPr>
          <a:lstStyle/>
          <a:p>
            <a:pPr marL="36900" indent="0">
              <a:buNone/>
            </a:pPr>
            <a:r>
              <a:rPr lang="en-US" sz="2000" dirty="0">
                <a:solidFill>
                  <a:schemeClr val="tx1"/>
                </a:solidFill>
                <a:latin typeface="+mj-lt"/>
              </a:rPr>
              <a:t>I will collect the data throughout the primary and secondary methods, using both qualitative and quantitative methods, ill use these methods because Primary research is collected specifically by us, whereas secondary research is readily available, often examined by external bodies. Using these methods will give me information directly from the source, along with information from secondhand materials. One of the most primary methods is conducting surveys/questionnaires. There are different ways of conducting them, online and in person are just two ways of conducting a survey. (Curtis, K. 2008)</a:t>
            </a:r>
          </a:p>
          <a:p>
            <a:endParaRPr lang="en-US" dirty="0">
              <a:solidFill>
                <a:schemeClr val="tx1"/>
              </a:solidFill>
              <a:latin typeface="+mj-lt"/>
            </a:endParaRPr>
          </a:p>
        </p:txBody>
      </p:sp>
    </p:spTree>
    <p:extLst>
      <p:ext uri="{BB962C8B-B14F-4D97-AF65-F5344CB8AC3E}">
        <p14:creationId xmlns:p14="http://schemas.microsoft.com/office/powerpoint/2010/main" val="2040895725"/>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B051A4-96A7-4A11-9DAD-063A9C577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565918"/>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D60BE2-A415-2D41-B813-67AE059B1F29}"/>
              </a:ext>
            </a:extLst>
          </p:cNvPr>
          <p:cNvSpPr>
            <a:spLocks noGrp="1"/>
          </p:cNvSpPr>
          <p:nvPr>
            <p:ph type="title"/>
          </p:nvPr>
        </p:nvSpPr>
        <p:spPr>
          <a:xfrm>
            <a:off x="913794" y="741515"/>
            <a:ext cx="10353761" cy="1633340"/>
          </a:xfrm>
        </p:spPr>
        <p:txBody>
          <a:bodyPr>
            <a:normAutofit/>
          </a:bodyPr>
          <a:lstStyle/>
          <a:p>
            <a:r>
              <a:rPr lang="en-US" sz="4800" dirty="0">
                <a:solidFill>
                  <a:srgbClr val="FFFFFF"/>
                </a:solidFill>
              </a:rPr>
              <a:t>Who will be participating?</a:t>
            </a:r>
          </a:p>
        </p:txBody>
      </p:sp>
      <p:sp>
        <p:nvSpPr>
          <p:cNvPr id="3" name="Content Placeholder 2">
            <a:extLst>
              <a:ext uri="{FF2B5EF4-FFF2-40B4-BE49-F238E27FC236}">
                <a16:creationId xmlns:a16="http://schemas.microsoft.com/office/drawing/2014/main" id="{99180ACC-BC80-6F4F-8A38-0FD50E6790FF}"/>
              </a:ext>
            </a:extLst>
          </p:cNvPr>
          <p:cNvSpPr>
            <a:spLocks noGrp="1"/>
          </p:cNvSpPr>
          <p:nvPr>
            <p:ph idx="1"/>
          </p:nvPr>
        </p:nvSpPr>
        <p:spPr>
          <a:xfrm>
            <a:off x="4067303" y="3070927"/>
            <a:ext cx="3564420" cy="3045558"/>
          </a:xfrm>
          <a:effectLst/>
        </p:spPr>
        <p:txBody>
          <a:bodyPr anchor="ctr">
            <a:normAutofit/>
          </a:bodyPr>
          <a:lstStyle/>
          <a:p>
            <a:r>
              <a:rPr lang="en-US" dirty="0"/>
              <a:t>Children</a:t>
            </a:r>
          </a:p>
          <a:p>
            <a:r>
              <a:rPr lang="en-US" dirty="0"/>
              <a:t>Parents</a:t>
            </a:r>
          </a:p>
          <a:p>
            <a:r>
              <a:rPr lang="en-US" dirty="0"/>
              <a:t>Schools/teachers</a:t>
            </a:r>
          </a:p>
          <a:p>
            <a:r>
              <a:rPr lang="en-US" dirty="0"/>
              <a:t>Toddler groups</a:t>
            </a:r>
          </a:p>
          <a:p>
            <a:endParaRPr lang="en-US" dirty="0"/>
          </a:p>
        </p:txBody>
      </p:sp>
    </p:spTree>
    <p:extLst>
      <p:ext uri="{BB962C8B-B14F-4D97-AF65-F5344CB8AC3E}">
        <p14:creationId xmlns:p14="http://schemas.microsoft.com/office/powerpoint/2010/main" val="3884182006"/>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B051A4-96A7-4A11-9DAD-063A9C577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565918"/>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FC8D0D-F78C-7143-B3DB-229F700CCB01}"/>
              </a:ext>
            </a:extLst>
          </p:cNvPr>
          <p:cNvSpPr>
            <a:spLocks noGrp="1"/>
          </p:cNvSpPr>
          <p:nvPr>
            <p:ph type="title"/>
          </p:nvPr>
        </p:nvSpPr>
        <p:spPr>
          <a:xfrm>
            <a:off x="913794" y="741515"/>
            <a:ext cx="10353761" cy="1633340"/>
          </a:xfrm>
        </p:spPr>
        <p:txBody>
          <a:bodyPr>
            <a:normAutofit/>
          </a:bodyPr>
          <a:lstStyle/>
          <a:p>
            <a:r>
              <a:rPr lang="en-US" sz="4800" dirty="0">
                <a:solidFill>
                  <a:srgbClr val="FFFFFF"/>
                </a:solidFill>
              </a:rPr>
              <a:t>Ethics involved in the research</a:t>
            </a:r>
          </a:p>
        </p:txBody>
      </p:sp>
      <p:sp>
        <p:nvSpPr>
          <p:cNvPr id="3" name="Content Placeholder 2">
            <a:extLst>
              <a:ext uri="{FF2B5EF4-FFF2-40B4-BE49-F238E27FC236}">
                <a16:creationId xmlns:a16="http://schemas.microsoft.com/office/drawing/2014/main" id="{26FC94A2-029F-B341-A310-373513EE7E03}"/>
              </a:ext>
            </a:extLst>
          </p:cNvPr>
          <p:cNvSpPr>
            <a:spLocks noGrp="1"/>
          </p:cNvSpPr>
          <p:nvPr>
            <p:ph idx="1"/>
          </p:nvPr>
        </p:nvSpPr>
        <p:spPr>
          <a:xfrm>
            <a:off x="585549" y="2769304"/>
            <a:ext cx="10353762" cy="3045558"/>
          </a:xfrm>
          <a:effectLst/>
        </p:spPr>
        <p:txBody>
          <a:bodyPr anchor="ctr">
            <a:normAutofit/>
          </a:bodyPr>
          <a:lstStyle/>
          <a:p>
            <a:r>
              <a:rPr lang="en-US" sz="2000" dirty="0">
                <a:solidFill>
                  <a:srgbClr val="000000"/>
                </a:solidFill>
              </a:rPr>
              <a:t>This research will not harm anyone physically. </a:t>
            </a:r>
          </a:p>
          <a:p>
            <a:r>
              <a:rPr lang="en-US" sz="2000" dirty="0">
                <a:solidFill>
                  <a:srgbClr val="000000"/>
                </a:solidFill>
              </a:rPr>
              <a:t>I will ensure that I have informed consent from all participants, make sure to inform them that they have the right to withdraw at anytime. </a:t>
            </a:r>
          </a:p>
          <a:p>
            <a:r>
              <a:rPr lang="en-US" sz="2000" dirty="0">
                <a:solidFill>
                  <a:srgbClr val="000000"/>
                </a:solidFill>
              </a:rPr>
              <a:t>Vulnerable people.</a:t>
            </a:r>
          </a:p>
          <a:p>
            <a:r>
              <a:rPr lang="en-US" sz="2000" dirty="0">
                <a:solidFill>
                  <a:srgbClr val="000000"/>
                </a:solidFill>
              </a:rPr>
              <a:t>Respect the participants privacy</a:t>
            </a:r>
          </a:p>
          <a:p>
            <a:r>
              <a:rPr lang="en-US" sz="2000" dirty="0">
                <a:solidFill>
                  <a:srgbClr val="000000"/>
                </a:solidFill>
              </a:rPr>
              <a:t>Make them aware of Data protection.</a:t>
            </a:r>
          </a:p>
          <a:p>
            <a:endParaRPr lang="en-US" dirty="0"/>
          </a:p>
        </p:txBody>
      </p:sp>
      <p:sp>
        <p:nvSpPr>
          <p:cNvPr id="4" name="TextBox 3">
            <a:extLst>
              <a:ext uri="{FF2B5EF4-FFF2-40B4-BE49-F238E27FC236}">
                <a16:creationId xmlns:a16="http://schemas.microsoft.com/office/drawing/2014/main" id="{B776D026-C06E-7045-BA48-EAA18B2FA968}"/>
              </a:ext>
            </a:extLst>
          </p:cNvPr>
          <p:cNvSpPr txBox="1"/>
          <p:nvPr/>
        </p:nvSpPr>
        <p:spPr>
          <a:xfrm>
            <a:off x="8335108" y="6365631"/>
            <a:ext cx="3168368" cy="369332"/>
          </a:xfrm>
          <a:prstGeom prst="rect">
            <a:avLst/>
          </a:prstGeom>
          <a:noFill/>
        </p:spPr>
        <p:txBody>
          <a:bodyPr wrap="none" rtlCol="0">
            <a:spAutoFit/>
          </a:bodyPr>
          <a:lstStyle/>
          <a:p>
            <a:r>
              <a:rPr lang="en-US" dirty="0"/>
              <a:t>(</a:t>
            </a:r>
            <a:r>
              <a:rPr lang="en-US" dirty="0" err="1"/>
              <a:t>Fouka</a:t>
            </a:r>
            <a:r>
              <a:rPr lang="en-US" dirty="0"/>
              <a:t>, G. </a:t>
            </a:r>
            <a:r>
              <a:rPr lang="en-US" dirty="0" err="1"/>
              <a:t>Mantzorou</a:t>
            </a:r>
            <a:r>
              <a:rPr lang="en-US" dirty="0"/>
              <a:t>, M. 2020)</a:t>
            </a:r>
          </a:p>
        </p:txBody>
      </p:sp>
    </p:spTree>
    <p:extLst>
      <p:ext uri="{BB962C8B-B14F-4D97-AF65-F5344CB8AC3E}">
        <p14:creationId xmlns:p14="http://schemas.microsoft.com/office/powerpoint/2010/main" val="4262452777"/>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B051A4-96A7-4A11-9DAD-063A9C577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565918"/>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3BF5FB-FF54-2448-B5B4-66AE3EDB6FD9}"/>
              </a:ext>
            </a:extLst>
          </p:cNvPr>
          <p:cNvSpPr>
            <a:spLocks noGrp="1"/>
          </p:cNvSpPr>
          <p:nvPr>
            <p:ph type="title"/>
          </p:nvPr>
        </p:nvSpPr>
        <p:spPr>
          <a:xfrm>
            <a:off x="913794" y="741515"/>
            <a:ext cx="10353761" cy="1633340"/>
          </a:xfrm>
        </p:spPr>
        <p:txBody>
          <a:bodyPr>
            <a:normAutofit/>
          </a:bodyPr>
          <a:lstStyle/>
          <a:p>
            <a:r>
              <a:rPr lang="en-US" sz="4800" dirty="0">
                <a:solidFill>
                  <a:srgbClr val="FFFFFF"/>
                </a:solidFill>
              </a:rPr>
              <a:t>How to store the data</a:t>
            </a:r>
          </a:p>
        </p:txBody>
      </p:sp>
      <p:sp>
        <p:nvSpPr>
          <p:cNvPr id="3" name="Content Placeholder 2">
            <a:extLst>
              <a:ext uri="{FF2B5EF4-FFF2-40B4-BE49-F238E27FC236}">
                <a16:creationId xmlns:a16="http://schemas.microsoft.com/office/drawing/2014/main" id="{EFD53918-C668-FD4B-8D36-AEBE6B5E630D}"/>
              </a:ext>
            </a:extLst>
          </p:cNvPr>
          <p:cNvSpPr>
            <a:spLocks noGrp="1"/>
          </p:cNvSpPr>
          <p:nvPr>
            <p:ph idx="1"/>
          </p:nvPr>
        </p:nvSpPr>
        <p:spPr>
          <a:xfrm>
            <a:off x="913795" y="3070927"/>
            <a:ext cx="10353762" cy="3045558"/>
          </a:xfrm>
          <a:effectLst/>
        </p:spPr>
        <p:txBody>
          <a:bodyPr anchor="ctr">
            <a:normAutofit fontScale="92500" lnSpcReduction="10000"/>
          </a:bodyPr>
          <a:lstStyle/>
          <a:p>
            <a:r>
              <a:rPr lang="en-US" dirty="0"/>
              <a:t>Paper forms: consent forms/physical questionnaires. Stored in a locked file, not left in the open where anyone can find it.</a:t>
            </a:r>
          </a:p>
          <a:p>
            <a:r>
              <a:rPr lang="en-US" dirty="0"/>
              <a:t>Password protected files for all data on computers.</a:t>
            </a:r>
          </a:p>
          <a:p>
            <a:r>
              <a:rPr lang="en-US" dirty="0"/>
              <a:t>Lock screen activated. Any device being used for data storage needs to be set to lock after a set amount of time. </a:t>
            </a:r>
          </a:p>
          <a:p>
            <a:r>
              <a:rPr lang="en-US" dirty="0"/>
              <a:t>Any portable devices such as USB’s and laptops need to be stored correctly when not in use, such as in a locked cupboard.</a:t>
            </a:r>
          </a:p>
          <a:p>
            <a:r>
              <a:rPr lang="en-US" dirty="0"/>
              <a:t>Data destruction. Paper will be shredded while computer files will be permanently deleted. </a:t>
            </a:r>
          </a:p>
        </p:txBody>
      </p:sp>
      <p:sp>
        <p:nvSpPr>
          <p:cNvPr id="4" name="TextBox 3">
            <a:extLst>
              <a:ext uri="{FF2B5EF4-FFF2-40B4-BE49-F238E27FC236}">
                <a16:creationId xmlns:a16="http://schemas.microsoft.com/office/drawing/2014/main" id="{3A5B164E-26DC-5F43-B5D5-D3950D61F43B}"/>
              </a:ext>
            </a:extLst>
          </p:cNvPr>
          <p:cNvSpPr txBox="1"/>
          <p:nvPr/>
        </p:nvSpPr>
        <p:spPr>
          <a:xfrm>
            <a:off x="8405447" y="6307200"/>
            <a:ext cx="2951385" cy="646331"/>
          </a:xfrm>
          <a:prstGeom prst="rect">
            <a:avLst/>
          </a:prstGeom>
          <a:noFill/>
        </p:spPr>
        <p:txBody>
          <a:bodyPr wrap="none" rtlCol="0">
            <a:spAutoFit/>
          </a:bodyPr>
          <a:lstStyle/>
          <a:p>
            <a:r>
              <a:rPr lang="en-US" dirty="0"/>
              <a:t>(Princeton University. 2020) </a:t>
            </a:r>
          </a:p>
          <a:p>
            <a:endParaRPr lang="en-US" dirty="0"/>
          </a:p>
        </p:txBody>
      </p:sp>
    </p:spTree>
    <p:extLst>
      <p:ext uri="{BB962C8B-B14F-4D97-AF65-F5344CB8AC3E}">
        <p14:creationId xmlns:p14="http://schemas.microsoft.com/office/powerpoint/2010/main" val="3168549235"/>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B051A4-96A7-4A11-9DAD-063A9C577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565918"/>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3D7C38-55BD-5C4F-A4A9-6E9564A03D19}"/>
              </a:ext>
            </a:extLst>
          </p:cNvPr>
          <p:cNvSpPr>
            <a:spLocks noGrp="1"/>
          </p:cNvSpPr>
          <p:nvPr>
            <p:ph type="title"/>
          </p:nvPr>
        </p:nvSpPr>
        <p:spPr>
          <a:xfrm>
            <a:off x="913794" y="741515"/>
            <a:ext cx="10353761" cy="1633340"/>
          </a:xfrm>
        </p:spPr>
        <p:txBody>
          <a:bodyPr>
            <a:normAutofit/>
          </a:bodyPr>
          <a:lstStyle/>
          <a:p>
            <a:r>
              <a:rPr lang="en-US" sz="4800" dirty="0">
                <a:solidFill>
                  <a:srgbClr val="FFFFFF"/>
                </a:solidFill>
              </a:rPr>
              <a:t>conclusion</a:t>
            </a:r>
          </a:p>
        </p:txBody>
      </p:sp>
      <p:sp>
        <p:nvSpPr>
          <p:cNvPr id="3" name="Content Placeholder 2">
            <a:extLst>
              <a:ext uri="{FF2B5EF4-FFF2-40B4-BE49-F238E27FC236}">
                <a16:creationId xmlns:a16="http://schemas.microsoft.com/office/drawing/2014/main" id="{41A9068B-938B-0349-98D1-172CBB73A02C}"/>
              </a:ext>
            </a:extLst>
          </p:cNvPr>
          <p:cNvSpPr>
            <a:spLocks noGrp="1"/>
          </p:cNvSpPr>
          <p:nvPr>
            <p:ph idx="1"/>
          </p:nvPr>
        </p:nvSpPr>
        <p:spPr>
          <a:xfrm>
            <a:off x="913795" y="3070927"/>
            <a:ext cx="10353762" cy="3045558"/>
          </a:xfrm>
          <a:effectLst/>
        </p:spPr>
        <p:txBody>
          <a:bodyPr anchor="ctr">
            <a:normAutofit/>
          </a:bodyPr>
          <a:lstStyle/>
          <a:p>
            <a:r>
              <a:rPr lang="en-US" dirty="0"/>
              <a:t>To conclude, creative play is a vital part of a child’s development, this research will be used to find out just how helpful it is on a child’s development. I will find out how the child interacts with others and their overall development from birth-7 years.</a:t>
            </a:r>
          </a:p>
        </p:txBody>
      </p:sp>
    </p:spTree>
    <p:extLst>
      <p:ext uri="{BB962C8B-B14F-4D97-AF65-F5344CB8AC3E}">
        <p14:creationId xmlns:p14="http://schemas.microsoft.com/office/powerpoint/2010/main" val="1130835328"/>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271C3-06EB-0A4E-A6A3-30D1CCCE6028}"/>
              </a:ext>
            </a:extLst>
          </p:cNvPr>
          <p:cNvSpPr>
            <a:spLocks noGrp="1"/>
          </p:cNvSpPr>
          <p:nvPr>
            <p:ph type="title"/>
          </p:nvPr>
        </p:nvSpPr>
        <p:spPr>
          <a:xfrm>
            <a:off x="794024" y="346442"/>
            <a:ext cx="10353762" cy="1257300"/>
          </a:xfrm>
        </p:spPr>
        <p:txBody>
          <a:bodyPr/>
          <a:lstStyle/>
          <a:p>
            <a:r>
              <a:rPr lang="en-US" dirty="0"/>
              <a:t>References</a:t>
            </a:r>
          </a:p>
        </p:txBody>
      </p:sp>
      <p:sp>
        <p:nvSpPr>
          <p:cNvPr id="3" name="Content Placeholder 2">
            <a:extLst>
              <a:ext uri="{FF2B5EF4-FFF2-40B4-BE49-F238E27FC236}">
                <a16:creationId xmlns:a16="http://schemas.microsoft.com/office/drawing/2014/main" id="{F7DC9FF7-6AB4-1F4E-BF78-96A95ABD71D6}"/>
              </a:ext>
            </a:extLst>
          </p:cNvPr>
          <p:cNvSpPr>
            <a:spLocks noGrp="1"/>
          </p:cNvSpPr>
          <p:nvPr>
            <p:ph idx="1"/>
          </p:nvPr>
        </p:nvSpPr>
        <p:spPr>
          <a:xfrm>
            <a:off x="228233" y="1993524"/>
            <a:ext cx="11485345" cy="5657341"/>
          </a:xfrm>
        </p:spPr>
        <p:txBody>
          <a:bodyPr>
            <a:normAutofit fontScale="47500" lnSpcReduction="20000"/>
          </a:bodyPr>
          <a:lstStyle/>
          <a:p>
            <a:pPr lvl="0"/>
            <a:r>
              <a:rPr lang="en-US" dirty="0" err="1">
                <a:effectLst/>
              </a:rPr>
              <a:t>Babakr</a:t>
            </a:r>
            <a:r>
              <a:rPr lang="en-US" dirty="0">
                <a:effectLst/>
              </a:rPr>
              <a:t>, Z, </a:t>
            </a:r>
            <a:r>
              <a:rPr lang="en-US" dirty="0" err="1">
                <a:effectLst/>
              </a:rPr>
              <a:t>Mohamedamin</a:t>
            </a:r>
            <a:r>
              <a:rPr lang="en-US" dirty="0">
                <a:effectLst/>
              </a:rPr>
              <a:t>, P, </a:t>
            </a:r>
            <a:r>
              <a:rPr lang="en-US" dirty="0" err="1">
                <a:effectLst/>
              </a:rPr>
              <a:t>Kakamad</a:t>
            </a:r>
            <a:r>
              <a:rPr lang="en-US" dirty="0">
                <a:effectLst/>
              </a:rPr>
              <a:t>, K, (2019), </a:t>
            </a:r>
            <a:r>
              <a:rPr lang="en-US" i="1" dirty="0">
                <a:effectLst/>
              </a:rPr>
              <a:t>Piaget's Cognitive Developmental Theory: Critical Review</a:t>
            </a:r>
            <a:r>
              <a:rPr lang="en-US" dirty="0">
                <a:effectLst/>
              </a:rPr>
              <a:t>, research gate, DOI: 10.31014/aior.1993.02.03.84. (Accessed: 15/02/20)</a:t>
            </a:r>
            <a:endParaRPr lang="en-GB" dirty="0">
              <a:effectLst/>
            </a:endParaRPr>
          </a:p>
          <a:p>
            <a:pPr lvl="0"/>
            <a:r>
              <a:rPr lang="en-US" dirty="0">
                <a:effectLst/>
              </a:rPr>
              <a:t>Curtis, K, (2008), Conducting Market Research Using Primary Data, Available at: </a:t>
            </a:r>
            <a:r>
              <a:rPr lang="en-US" u="sng" dirty="0">
                <a:effectLst/>
                <a:hlinkClick r:id="rId2"/>
              </a:rPr>
              <a:t>https://www.researchgate.net/publication/242091149_Conducting_Market_Research_Using_Primary_Data</a:t>
            </a:r>
            <a:r>
              <a:rPr lang="en-US" dirty="0">
                <a:effectLst/>
              </a:rPr>
              <a:t> (Accessed:11/02/20)</a:t>
            </a:r>
            <a:endParaRPr lang="en-GB" dirty="0">
              <a:effectLst/>
            </a:endParaRPr>
          </a:p>
          <a:p>
            <a:pPr lvl="0"/>
            <a:r>
              <a:rPr lang="en-US" dirty="0" err="1">
                <a:effectLst/>
              </a:rPr>
              <a:t>Goundar</a:t>
            </a:r>
            <a:r>
              <a:rPr lang="en-US" dirty="0">
                <a:effectLst/>
              </a:rPr>
              <a:t>, S, (2013) Chapter 3 - Research Methodology and Research Method, Available at: https://</a:t>
            </a:r>
            <a:r>
              <a:rPr lang="en-US" dirty="0" err="1">
                <a:effectLst/>
              </a:rPr>
              <a:t>www.researchgate.net</a:t>
            </a:r>
            <a:r>
              <a:rPr lang="en-US" dirty="0">
                <a:effectLst/>
              </a:rPr>
              <a:t>/publication/333015026_Chapter_3_-_Research_Methodology_and_Research_Method  (Accessed: 13/02/20)</a:t>
            </a:r>
            <a:endParaRPr lang="en-GB" dirty="0">
              <a:effectLst/>
            </a:endParaRPr>
          </a:p>
          <a:p>
            <a:pPr lvl="0"/>
            <a:r>
              <a:rPr lang="en-US" dirty="0">
                <a:effectLst/>
              </a:rPr>
              <a:t>Kabir, S, M, (2016), METHODS OF DATA COLLECTION, Available at: </a:t>
            </a:r>
            <a:r>
              <a:rPr lang="en-US" u="sng" dirty="0">
                <a:effectLst/>
                <a:hlinkClick r:id="rId3"/>
              </a:rPr>
              <a:t>https://www.researchgate.net/publication/325846997_METHODS_OF_DATA_COLLECTION</a:t>
            </a:r>
            <a:r>
              <a:rPr lang="en-US" dirty="0">
                <a:effectLst/>
              </a:rPr>
              <a:t> (Accessed: 14/02/20) </a:t>
            </a:r>
            <a:endParaRPr lang="en-GB" dirty="0">
              <a:effectLst/>
            </a:endParaRPr>
          </a:p>
          <a:p>
            <a:pPr lvl="0"/>
            <a:r>
              <a:rPr lang="en-GB" dirty="0" err="1">
                <a:effectLst/>
              </a:rPr>
              <a:t>Lefa</a:t>
            </a:r>
            <a:r>
              <a:rPr lang="en-GB" dirty="0">
                <a:effectLst/>
              </a:rPr>
              <a:t>, B, (2014). THE PIAGET THEORY OF COGNITIVE DEVELOPMENT :AN EDUCATIONAL IMPLICATIONS. Educational Psychology. 1. 9. Available at: </a:t>
            </a:r>
            <a:r>
              <a:rPr lang="en-GB" u="sng" dirty="0">
                <a:effectLst/>
                <a:hlinkClick r:id="rId4"/>
              </a:rPr>
              <a:t>https://www.researchgate.net/publication/265916960_THE_PIAGET_THEORY_OF_COGNITIVE_DEVELOPMENT_AN_EDUCATIONAL_IMPLICATIONS</a:t>
            </a:r>
            <a:r>
              <a:rPr lang="en-GB" dirty="0">
                <a:effectLst/>
              </a:rPr>
              <a:t> (Accessed: 12/02/20)  </a:t>
            </a:r>
          </a:p>
          <a:p>
            <a:pPr lvl="0"/>
            <a:r>
              <a:rPr lang="en-GB" dirty="0">
                <a:effectLst/>
              </a:rPr>
              <a:t>MacDonald, S. </a:t>
            </a:r>
            <a:r>
              <a:rPr lang="en-GB" dirty="0" err="1">
                <a:effectLst/>
              </a:rPr>
              <a:t>Headlam</a:t>
            </a:r>
            <a:r>
              <a:rPr lang="en-GB" dirty="0">
                <a:effectLst/>
              </a:rPr>
              <a:t>, N. (2011) ‘ Research methods handbook’ </a:t>
            </a:r>
            <a:r>
              <a:rPr lang="en-GB" i="1" dirty="0">
                <a:effectLst/>
              </a:rPr>
              <a:t>CLES , </a:t>
            </a:r>
            <a:r>
              <a:rPr lang="en-GB" dirty="0">
                <a:effectLst/>
              </a:rPr>
              <a:t>Available at: </a:t>
            </a:r>
            <a:r>
              <a:rPr lang="en-GB" u="sng" dirty="0">
                <a:effectLst/>
                <a:hlinkClick r:id="rId5"/>
              </a:rPr>
              <a:t>https://www.cles.org.uk/wp-content/uploads/2011/01/Research-Methods-Handbook.pdf</a:t>
            </a:r>
            <a:r>
              <a:rPr lang="en-GB" dirty="0">
                <a:effectLst/>
              </a:rPr>
              <a:t> (accessed:12/02/20)</a:t>
            </a:r>
          </a:p>
          <a:p>
            <a:pPr lvl="0"/>
            <a:r>
              <a:rPr lang="en-GB" dirty="0">
                <a:effectLst/>
              </a:rPr>
              <a:t> </a:t>
            </a:r>
            <a:r>
              <a:rPr lang="en-GB" dirty="0" err="1">
                <a:effectLst/>
              </a:rPr>
              <a:t>Mohajan</a:t>
            </a:r>
            <a:r>
              <a:rPr lang="en-GB" dirty="0">
                <a:effectLst/>
              </a:rPr>
              <a:t>, </a:t>
            </a:r>
            <a:r>
              <a:rPr lang="en-GB" dirty="0" err="1">
                <a:effectLst/>
              </a:rPr>
              <a:t>Haradhan</a:t>
            </a:r>
            <a:r>
              <a:rPr lang="en-GB" dirty="0">
                <a:effectLst/>
              </a:rPr>
              <a:t> (2017), ’Research methodology’ </a:t>
            </a:r>
            <a:r>
              <a:rPr lang="en-GB" i="1" dirty="0">
                <a:effectLst/>
              </a:rPr>
              <a:t>MPRA, </a:t>
            </a:r>
            <a:r>
              <a:rPr lang="en-GB" dirty="0">
                <a:effectLst/>
              </a:rPr>
              <a:t>Available at: </a:t>
            </a:r>
            <a:r>
              <a:rPr lang="en-GB" u="sng" dirty="0">
                <a:effectLst/>
                <a:hlinkClick r:id="rId6"/>
              </a:rPr>
              <a:t>https://mpra.ub.uni-muenchen.de/83457/1/MPRA_paper_83457.pdf</a:t>
            </a:r>
            <a:r>
              <a:rPr lang="en-GB" dirty="0">
                <a:effectLst/>
              </a:rPr>
              <a:t> (Accessed: 12/02/20)</a:t>
            </a:r>
          </a:p>
          <a:p>
            <a:pPr lvl="0"/>
            <a:r>
              <a:rPr lang="en-US" dirty="0">
                <a:effectLst/>
              </a:rPr>
              <a:t>Moller, S, (2015) ‘</a:t>
            </a:r>
            <a:r>
              <a:rPr lang="en-GB" dirty="0">
                <a:effectLst/>
              </a:rPr>
              <a:t>Imagination, Playfulness, and Creativity in Children’s Play with Different Toys’ </a:t>
            </a:r>
            <a:r>
              <a:rPr lang="en-GB" i="1" dirty="0">
                <a:effectLst/>
              </a:rPr>
              <a:t>American journal of play, </a:t>
            </a:r>
            <a:r>
              <a:rPr lang="en-GB" dirty="0">
                <a:effectLst/>
              </a:rPr>
              <a:t>1(3) P-322-332. Available at: </a:t>
            </a:r>
            <a:r>
              <a:rPr lang="en-GB" u="sng" dirty="0">
                <a:effectLst/>
                <a:hlinkClick r:id="rId7"/>
              </a:rPr>
              <a:t>https://files.eric.ed.gov/fulltext/EJ1070372.pdf</a:t>
            </a:r>
            <a:r>
              <a:rPr lang="en-GB" dirty="0">
                <a:effectLst/>
              </a:rPr>
              <a:t>  (Accessed: 16/02/20)</a:t>
            </a:r>
          </a:p>
          <a:p>
            <a:pPr lvl="0"/>
            <a:r>
              <a:rPr lang="en-US" dirty="0">
                <a:effectLst/>
              </a:rPr>
              <a:t> Princeton University (2020) </a:t>
            </a:r>
            <a:r>
              <a:rPr lang="en-GB" dirty="0">
                <a:effectLst/>
              </a:rPr>
              <a:t>Best Practices for Data Analysis of Confidential Data, Available at: </a:t>
            </a:r>
            <a:r>
              <a:rPr lang="en-GB" u="sng" dirty="0">
                <a:effectLst/>
                <a:hlinkClick r:id="rId8"/>
              </a:rPr>
              <a:t>https://ria.princeton.edu/human-research-protection/data/best-practices-for-data-a</a:t>
            </a:r>
            <a:r>
              <a:rPr lang="en-GB" dirty="0">
                <a:effectLst/>
              </a:rPr>
              <a:t> (Accessed: 11/02/20)</a:t>
            </a:r>
          </a:p>
          <a:p>
            <a:pPr lvl="0"/>
            <a:r>
              <a:rPr lang="en-US" dirty="0">
                <a:effectLst/>
              </a:rPr>
              <a:t>Scottish Government (2018) ‘Play types toolkit’, Available at: </a:t>
            </a:r>
            <a:r>
              <a:rPr lang="en-US" u="sng" dirty="0">
                <a:effectLst/>
                <a:hlinkClick r:id="rId9"/>
              </a:rPr>
              <a:t>https://www.playscotland.org/wp-content/uploads/Play-Scotland-Play-Types-Tooolkit-bringing-more-play-into-the-school-day.pdf</a:t>
            </a:r>
            <a:r>
              <a:rPr lang="en-US" dirty="0">
                <a:effectLst/>
              </a:rPr>
              <a:t> (Accessed:10/02/20)</a:t>
            </a:r>
            <a:endParaRPr lang="en-GB" dirty="0">
              <a:effectLst/>
            </a:endParaRPr>
          </a:p>
          <a:p>
            <a:pPr lvl="0"/>
            <a:r>
              <a:rPr lang="en-GB" dirty="0">
                <a:effectLst/>
              </a:rPr>
              <a:t> </a:t>
            </a:r>
            <a:r>
              <a:rPr lang="en-US" dirty="0">
                <a:effectLst/>
              </a:rPr>
              <a:t>UNICEF (2018) Learning through play. Available at: </a:t>
            </a:r>
            <a:r>
              <a:rPr lang="en-US" u="sng" dirty="0">
                <a:effectLst/>
                <a:hlinkClick r:id="rId10"/>
              </a:rPr>
              <a:t>https://www.unicef.org/sites/default/files/2018-12/UNICEF-Lego-Foundation-Learning-through-Play.pdf</a:t>
            </a:r>
            <a:r>
              <a:rPr lang="en-US" dirty="0">
                <a:effectLst/>
              </a:rPr>
              <a:t> (Accessed: 10/02/20)</a:t>
            </a:r>
            <a:endParaRPr lang="en-GB" dirty="0">
              <a:effectLst/>
            </a:endParaRPr>
          </a:p>
          <a:p>
            <a:pPr lvl="0"/>
            <a:r>
              <a:rPr lang="en-US" dirty="0">
                <a:effectLst/>
              </a:rPr>
              <a:t>University of Wolverhampton, (2018) </a:t>
            </a:r>
            <a:r>
              <a:rPr lang="en-US" i="1" dirty="0">
                <a:effectLst/>
              </a:rPr>
              <a:t>Skills for learning, </a:t>
            </a:r>
            <a:r>
              <a:rPr lang="en-US" dirty="0">
                <a:effectLst/>
              </a:rPr>
              <a:t>Guide to primary research, Available at: </a:t>
            </a:r>
            <a:r>
              <a:rPr lang="en-US" u="sng" dirty="0">
                <a:effectLst/>
                <a:hlinkClick r:id="rId11"/>
              </a:rPr>
              <a:t>https://www.wlv.ac.uk/lib/media/departments/lis/skills/study-guides/LS132-Guide-to-Primary-research.pdf</a:t>
            </a:r>
            <a:r>
              <a:rPr lang="en-US" dirty="0">
                <a:effectLst/>
              </a:rPr>
              <a:t> (Accessed: 15/02/20)</a:t>
            </a:r>
            <a:endParaRPr lang="en-GB" dirty="0">
              <a:effectLst/>
            </a:endParaRPr>
          </a:p>
          <a:p>
            <a:pPr lvl="0"/>
            <a:r>
              <a:rPr lang="en-US" dirty="0">
                <a:effectLst/>
              </a:rPr>
              <a:t>Welsh Government (2015) Foundation Phase Framework, Available at: </a:t>
            </a:r>
            <a:r>
              <a:rPr lang="en-US" u="sng" dirty="0">
                <a:effectLst/>
                <a:hlinkClick r:id="rId12"/>
              </a:rPr>
              <a:t>https://hwb.gov.wales/storage/d5d8e39c-b534-40cb-a3f5-7e2e126d8077/foundation-phase-framework.pdf</a:t>
            </a:r>
            <a:r>
              <a:rPr lang="en-US" dirty="0">
                <a:effectLst/>
              </a:rPr>
              <a:t> (Accessed: 10/02/20)</a:t>
            </a:r>
            <a:endParaRPr lang="en-GB" dirty="0">
              <a:effectLst/>
            </a:endParaRPr>
          </a:p>
          <a:p>
            <a:pPr marL="36900" indent="0">
              <a:buNone/>
            </a:pPr>
            <a:br>
              <a:rPr lang="en-GB" sz="1700" dirty="0">
                <a:effectLst/>
                <a:latin typeface="+mj-lt"/>
              </a:rPr>
            </a:br>
            <a:endParaRPr lang="en-GB" sz="1600" dirty="0">
              <a:latin typeface="+mj-lt"/>
            </a:endParaRPr>
          </a:p>
          <a:p>
            <a:pPr marL="36900" indent="0">
              <a:buNone/>
            </a:pPr>
            <a:endParaRPr lang="en-US" sz="1600" dirty="0"/>
          </a:p>
        </p:txBody>
      </p:sp>
    </p:spTree>
    <p:extLst>
      <p:ext uri="{BB962C8B-B14F-4D97-AF65-F5344CB8AC3E}">
        <p14:creationId xmlns:p14="http://schemas.microsoft.com/office/powerpoint/2010/main" val="35338157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RegularSeedLeftStep">
      <a:dk1>
        <a:srgbClr val="000000"/>
      </a:dk1>
      <a:lt1>
        <a:srgbClr val="FFFFFF"/>
      </a:lt1>
      <a:dk2>
        <a:srgbClr val="24413C"/>
      </a:dk2>
      <a:lt2>
        <a:srgbClr val="ECEDF0"/>
      </a:lt2>
      <a:accent1>
        <a:srgbClr val="B5A03F"/>
      </a:accent1>
      <a:accent2>
        <a:srgbClr val="B86A34"/>
      </a:accent2>
      <a:accent3>
        <a:srgbClr val="CA4647"/>
      </a:accent3>
      <a:accent4>
        <a:srgbClr val="B9366E"/>
      </a:accent4>
      <a:accent5>
        <a:srgbClr val="CA46B5"/>
      </a:accent5>
      <a:accent6>
        <a:srgbClr val="9C3EBC"/>
      </a:accent6>
      <a:hlink>
        <a:srgbClr val="7282D0"/>
      </a:hlink>
      <a:folHlink>
        <a:srgbClr val="878787"/>
      </a:folHlink>
    </a:clrScheme>
    <a:fontScheme name="Slate">
      <a:majorFont>
        <a:latin typeface="Georgia Pro"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Dubai"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4733</TotalTime>
  <Words>1306</Words>
  <Application>Microsoft Macintosh PowerPoint</Application>
  <PresentationFormat>Widescreen</PresentationFormat>
  <Paragraphs>79</Paragraphs>
  <Slides>15</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Dubai</vt:lpstr>
      <vt:lpstr>Georgia Pro</vt:lpstr>
      <vt:lpstr>Wingdings</vt:lpstr>
      <vt:lpstr>Wingdings 2</vt:lpstr>
      <vt:lpstr>SlateVTI</vt:lpstr>
      <vt:lpstr>Can creative play enhance intellectual development in children between the ages of 0-7?</vt:lpstr>
      <vt:lpstr>Introduction </vt:lpstr>
      <vt:lpstr>Creative play</vt:lpstr>
      <vt:lpstr>What is Creative play? </vt:lpstr>
      <vt:lpstr>What to consider when planning a creative activity?</vt:lpstr>
      <vt:lpstr>Curriculum </vt:lpstr>
      <vt:lpstr>Links to placement setting</vt:lpstr>
      <vt:lpstr>Literature review</vt:lpstr>
      <vt:lpstr>Research methods</vt:lpstr>
      <vt:lpstr>methodology</vt:lpstr>
      <vt:lpstr>Who will be participating?</vt:lpstr>
      <vt:lpstr>Ethics involved in the research</vt:lpstr>
      <vt:lpstr>How to store the data</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Can creative play enhance intellectual development in children between the ages of 0-7?</dc:title>
  <dc:creator>Shannon Cox (1703980)</dc:creator>
  <cp:lastModifiedBy>Shannon Cox (1703980)</cp:lastModifiedBy>
  <cp:revision>23</cp:revision>
  <dcterms:created xsi:type="dcterms:W3CDTF">2020-02-13T11:43:16Z</dcterms:created>
  <dcterms:modified xsi:type="dcterms:W3CDTF">2020-02-16T18:36:20Z</dcterms:modified>
</cp:coreProperties>
</file>