
<file path=[Content_Types].xml><?xml version="1.0" encoding="utf-8"?>
<Types xmlns="http://schemas.openxmlformats.org/package/2006/content-types">
  <Default Extension="png" ContentType="image/png"/>
  <Default Extension="m4a" ContentType="audio/mp4"/>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56" r:id="rId2"/>
    <p:sldId id="257" r:id="rId3"/>
    <p:sldId id="258" r:id="rId4"/>
    <p:sldId id="260" r:id="rId5"/>
    <p:sldId id="265" r:id="rId6"/>
    <p:sldId id="266" r:id="rId7"/>
    <p:sldId id="267" r:id="rId8"/>
    <p:sldId id="268" r:id="rId9"/>
    <p:sldId id="263"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44" autoAdjust="0"/>
    <p:restoredTop sz="94660"/>
  </p:normalViewPr>
  <p:slideViewPr>
    <p:cSldViewPr snapToGrid="0">
      <p:cViewPr varScale="1">
        <p:scale>
          <a:sx n="74" d="100"/>
          <a:sy n="74" d="100"/>
        </p:scale>
        <p:origin x="5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86309AB-789B-4921-BC06-4CA3DF43F4C0}" type="datetimeFigureOut">
              <a:rPr lang="en-GB" smtClean="0"/>
              <a:t>29/04/2019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74E0D4-E32B-441D-99F8-918B3C537B47}" type="slidenum">
              <a:rPr lang="en-GB" smtClean="0"/>
              <a:t>‹#›</a:t>
            </a:fld>
            <a:endParaRPr lang="en-GB"/>
          </a:p>
        </p:txBody>
      </p:sp>
    </p:spTree>
    <p:extLst>
      <p:ext uri="{BB962C8B-B14F-4D97-AF65-F5344CB8AC3E}">
        <p14:creationId xmlns:p14="http://schemas.microsoft.com/office/powerpoint/2010/main" val="42327595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86309AB-789B-4921-BC06-4CA3DF43F4C0}" type="datetimeFigureOut">
              <a:rPr lang="en-GB" smtClean="0"/>
              <a:t>29/04/2019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74E0D4-E32B-441D-99F8-918B3C537B47}" type="slidenum">
              <a:rPr lang="en-GB" smtClean="0"/>
              <a:t>‹#›</a:t>
            </a:fld>
            <a:endParaRPr lang="en-GB"/>
          </a:p>
        </p:txBody>
      </p:sp>
    </p:spTree>
    <p:extLst>
      <p:ext uri="{BB962C8B-B14F-4D97-AF65-F5344CB8AC3E}">
        <p14:creationId xmlns:p14="http://schemas.microsoft.com/office/powerpoint/2010/main" val="32817945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86309AB-789B-4921-BC06-4CA3DF43F4C0}" type="datetimeFigureOut">
              <a:rPr lang="en-GB" smtClean="0"/>
              <a:t>29/04/2019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74E0D4-E32B-441D-99F8-918B3C537B47}" type="slidenum">
              <a:rPr lang="en-GB" smtClean="0"/>
              <a:t>‹#›</a:t>
            </a:fld>
            <a:endParaRPr lang="en-GB"/>
          </a:p>
        </p:txBody>
      </p:sp>
    </p:spTree>
    <p:extLst>
      <p:ext uri="{BB962C8B-B14F-4D97-AF65-F5344CB8AC3E}">
        <p14:creationId xmlns:p14="http://schemas.microsoft.com/office/powerpoint/2010/main" val="17485943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86309AB-789B-4921-BC06-4CA3DF43F4C0}" type="datetimeFigureOut">
              <a:rPr lang="en-GB" smtClean="0"/>
              <a:t>29/04/2019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74E0D4-E32B-441D-99F8-918B3C537B47}" type="slidenum">
              <a:rPr lang="en-GB" smtClean="0"/>
              <a:t>‹#›</a:t>
            </a:fld>
            <a:endParaRPr lang="en-GB"/>
          </a:p>
        </p:txBody>
      </p:sp>
    </p:spTree>
    <p:extLst>
      <p:ext uri="{BB962C8B-B14F-4D97-AF65-F5344CB8AC3E}">
        <p14:creationId xmlns:p14="http://schemas.microsoft.com/office/powerpoint/2010/main" val="20092408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86309AB-789B-4921-BC06-4CA3DF43F4C0}" type="datetimeFigureOut">
              <a:rPr lang="en-GB" smtClean="0"/>
              <a:t>29/04/2019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C74E0D4-E32B-441D-99F8-918B3C537B47}" type="slidenum">
              <a:rPr lang="en-GB" smtClean="0"/>
              <a:t>‹#›</a:t>
            </a:fld>
            <a:endParaRPr lang="en-GB"/>
          </a:p>
        </p:txBody>
      </p:sp>
    </p:spTree>
    <p:extLst>
      <p:ext uri="{BB962C8B-B14F-4D97-AF65-F5344CB8AC3E}">
        <p14:creationId xmlns:p14="http://schemas.microsoft.com/office/powerpoint/2010/main" val="36904677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86309AB-789B-4921-BC06-4CA3DF43F4C0}" type="datetimeFigureOut">
              <a:rPr lang="en-GB" smtClean="0"/>
              <a:t>29/04/2019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C74E0D4-E32B-441D-99F8-918B3C537B47}" type="slidenum">
              <a:rPr lang="en-GB" smtClean="0"/>
              <a:t>‹#›</a:t>
            </a:fld>
            <a:endParaRPr lang="en-GB"/>
          </a:p>
        </p:txBody>
      </p:sp>
    </p:spTree>
    <p:extLst>
      <p:ext uri="{BB962C8B-B14F-4D97-AF65-F5344CB8AC3E}">
        <p14:creationId xmlns:p14="http://schemas.microsoft.com/office/powerpoint/2010/main" val="30710845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6309AB-789B-4921-BC06-4CA3DF43F4C0}" type="datetimeFigureOut">
              <a:rPr lang="en-GB" smtClean="0"/>
              <a:t>29/04/2019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C74E0D4-E32B-441D-99F8-918B3C537B47}" type="slidenum">
              <a:rPr lang="en-GB" smtClean="0"/>
              <a:t>‹#›</a:t>
            </a:fld>
            <a:endParaRPr lang="en-GB"/>
          </a:p>
        </p:txBody>
      </p:sp>
    </p:spTree>
    <p:extLst>
      <p:ext uri="{BB962C8B-B14F-4D97-AF65-F5344CB8AC3E}">
        <p14:creationId xmlns:p14="http://schemas.microsoft.com/office/powerpoint/2010/main" val="34346157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86309AB-789B-4921-BC06-4CA3DF43F4C0}" type="datetimeFigureOut">
              <a:rPr lang="en-GB" smtClean="0"/>
              <a:t>29/04/2019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74E0D4-E32B-441D-99F8-918B3C537B47}" type="slidenum">
              <a:rPr lang="en-GB" smtClean="0"/>
              <a:t>‹#›</a:t>
            </a:fld>
            <a:endParaRPr lang="en-GB"/>
          </a:p>
        </p:txBody>
      </p:sp>
    </p:spTree>
    <p:extLst>
      <p:ext uri="{BB962C8B-B14F-4D97-AF65-F5344CB8AC3E}">
        <p14:creationId xmlns:p14="http://schemas.microsoft.com/office/powerpoint/2010/main" val="26761219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86309AB-789B-4921-BC06-4CA3DF43F4C0}" type="datetimeFigureOut">
              <a:rPr lang="en-GB" smtClean="0"/>
              <a:t>29/04/2019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74E0D4-E32B-441D-99F8-918B3C537B47}" type="slidenum">
              <a:rPr lang="en-GB" smtClean="0"/>
              <a:t>‹#›</a:t>
            </a:fld>
            <a:endParaRPr lang="en-GB"/>
          </a:p>
        </p:txBody>
      </p:sp>
    </p:spTree>
    <p:extLst>
      <p:ext uri="{BB962C8B-B14F-4D97-AF65-F5344CB8AC3E}">
        <p14:creationId xmlns:p14="http://schemas.microsoft.com/office/powerpoint/2010/main" val="10949460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86309AB-789B-4921-BC06-4CA3DF43F4C0}" type="datetimeFigureOut">
              <a:rPr lang="en-GB" smtClean="0"/>
              <a:t>29/04/2019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74E0D4-E32B-441D-99F8-918B3C537B47}" type="slidenum">
              <a:rPr lang="en-GB" smtClean="0"/>
              <a:t>‹#›</a:t>
            </a:fld>
            <a:endParaRPr lang="en-GB"/>
          </a:p>
        </p:txBody>
      </p:sp>
    </p:spTree>
    <p:extLst>
      <p:ext uri="{BB962C8B-B14F-4D97-AF65-F5344CB8AC3E}">
        <p14:creationId xmlns:p14="http://schemas.microsoft.com/office/powerpoint/2010/main" val="23090047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86309AB-789B-4921-BC06-4CA3DF43F4C0}" type="datetimeFigureOut">
              <a:rPr lang="en-GB" smtClean="0"/>
              <a:t>29/04/2019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74E0D4-E32B-441D-99F8-918B3C537B47}" type="slidenum">
              <a:rPr lang="en-GB" smtClean="0"/>
              <a:t>‹#›</a:t>
            </a:fld>
            <a:endParaRPr lang="en-GB"/>
          </a:p>
        </p:txBody>
      </p:sp>
    </p:spTree>
    <p:extLst>
      <p:ext uri="{BB962C8B-B14F-4D97-AF65-F5344CB8AC3E}">
        <p14:creationId xmlns:p14="http://schemas.microsoft.com/office/powerpoint/2010/main" val="35942726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86309AB-789B-4921-BC06-4CA3DF43F4C0}" type="datetimeFigureOut">
              <a:rPr lang="en-GB" smtClean="0"/>
              <a:t>29/04/2019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C74E0D4-E32B-441D-99F8-918B3C537B47}" type="slidenum">
              <a:rPr lang="en-GB" smtClean="0"/>
              <a:t>‹#›</a:t>
            </a:fld>
            <a:endParaRPr lang="en-GB"/>
          </a:p>
        </p:txBody>
      </p:sp>
    </p:spTree>
    <p:extLst>
      <p:ext uri="{BB962C8B-B14F-4D97-AF65-F5344CB8AC3E}">
        <p14:creationId xmlns:p14="http://schemas.microsoft.com/office/powerpoint/2010/main" val="2284619269"/>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hyperlink" Target="https://www.forbes.com/sites/gregsatell/2014/09/05/a-look-back-at-why-blockbuster-really-failed-and-why-it-didnt-have-to/#5297f4c1d64a" TargetMode="External"/><Relationship Id="rId2" Type="http://schemas.openxmlformats.org/officeDocument/2006/relationships/hyperlink" Target="https://www.sciencedirect.com/science/article/pii/S0040162517306212%20Accessed%2021st%20April%202019" TargetMode="External"/><Relationship Id="rId1" Type="http://schemas.openxmlformats.org/officeDocument/2006/relationships/slideLayout" Target="../slideLayouts/slideLayout2.xml"/><Relationship Id="rId4" Type="http://schemas.openxmlformats.org/officeDocument/2006/relationships/hyperlink" Target="https://www2.deloitte.com/us/en/pages/technology-media-and-telecommunications/articles/media-and-entertainment-industry-outlook-trend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pPr algn="l"/>
            <a:r>
              <a:rPr lang="en-GB" sz="2700" b="1" dirty="0" smtClean="0"/>
              <a:t>Name: </a:t>
            </a:r>
            <a:r>
              <a:rPr lang="en-GB" sz="2700" dirty="0" smtClean="0"/>
              <a:t>Simon Charles</a:t>
            </a:r>
            <a:br>
              <a:rPr lang="en-GB" sz="2700" dirty="0" smtClean="0"/>
            </a:br>
            <a:r>
              <a:rPr lang="en-GB" sz="2700" b="1" dirty="0" smtClean="0"/>
              <a:t>Student</a:t>
            </a:r>
            <a:r>
              <a:rPr lang="en-GB" sz="2700" dirty="0" smtClean="0"/>
              <a:t> Number: 0250297</a:t>
            </a:r>
            <a:br>
              <a:rPr lang="en-GB" sz="2700" dirty="0" smtClean="0"/>
            </a:br>
            <a:r>
              <a:rPr lang="en-GB" sz="2700" b="1" dirty="0" smtClean="0"/>
              <a:t>Course: </a:t>
            </a:r>
            <a:r>
              <a:rPr lang="en-GB" sz="2700" dirty="0" smtClean="0"/>
              <a:t>Master of Business Administration (MBA)</a:t>
            </a:r>
            <a:br>
              <a:rPr lang="en-GB" sz="2700" dirty="0" smtClean="0"/>
            </a:br>
            <a:r>
              <a:rPr lang="en-GB" sz="2700" b="1" dirty="0" smtClean="0"/>
              <a:t>Module: </a:t>
            </a:r>
            <a:r>
              <a:rPr lang="en-GB" sz="2700" dirty="0" smtClean="0"/>
              <a:t>Digital Entrepreneurship</a:t>
            </a:r>
            <a:br>
              <a:rPr lang="en-GB" sz="2700" dirty="0" smtClean="0"/>
            </a:br>
            <a:r>
              <a:rPr lang="en-GB" sz="2700" b="1" dirty="0" smtClean="0"/>
              <a:t>Submission Date: </a:t>
            </a:r>
            <a:r>
              <a:rPr lang="en-GB" sz="2700" dirty="0" smtClean="0"/>
              <a:t>29</a:t>
            </a:r>
            <a:r>
              <a:rPr lang="en-GB" sz="2700" baseline="30000" dirty="0" smtClean="0"/>
              <a:t>th</a:t>
            </a:r>
            <a:r>
              <a:rPr lang="en-GB" sz="2700" dirty="0" smtClean="0"/>
              <a:t> April 2019</a:t>
            </a:r>
            <a:r>
              <a:rPr lang="en-GB" dirty="0" smtClean="0"/>
              <a:t/>
            </a:r>
            <a:br>
              <a:rPr lang="en-GB" dirty="0" smtClean="0"/>
            </a:br>
            <a:endParaRPr lang="en-GB" dirty="0"/>
          </a:p>
        </p:txBody>
      </p:sp>
      <p:sp>
        <p:nvSpPr>
          <p:cNvPr id="3" name="Subtitle 2"/>
          <p:cNvSpPr>
            <a:spLocks noGrp="1"/>
          </p:cNvSpPr>
          <p:nvPr>
            <p:ph type="subTitle" idx="1"/>
          </p:nvPr>
        </p:nvSpPr>
        <p:spPr/>
        <p:txBody>
          <a:bodyPr>
            <a:normAutofit fontScale="85000" lnSpcReduction="20000"/>
          </a:bodyPr>
          <a:lstStyle/>
          <a:p>
            <a:pPr algn="l"/>
            <a:r>
              <a:rPr lang="en-GB" dirty="0"/>
              <a:t>Critically assess the market position </a:t>
            </a:r>
            <a:r>
              <a:rPr lang="en-GB" dirty="0" smtClean="0"/>
              <a:t>of </a:t>
            </a:r>
            <a:r>
              <a:rPr lang="en-GB" dirty="0"/>
              <a:t>either an organisation within a digital media industry i.e. newspaper, magazine, book or music publisher or an organisation you work or have worked for. Analyse the company in light of digital disruption and nature of opportunity affecting the industry due to digital media technologies. </a:t>
            </a:r>
          </a:p>
          <a:p>
            <a:pPr algn="l"/>
            <a:endParaRPr lang="en-GB" b="1" dirty="0" smtClean="0"/>
          </a:p>
          <a:p>
            <a:pPr algn="l"/>
            <a:r>
              <a:rPr lang="en-GB" b="1" dirty="0" smtClean="0"/>
              <a:t>Task A: Individual </a:t>
            </a:r>
            <a:r>
              <a:rPr lang="en-GB" b="1" dirty="0"/>
              <a:t>Video </a:t>
            </a:r>
            <a:r>
              <a:rPr lang="en-GB" b="1" dirty="0" smtClean="0"/>
              <a:t>Presentation on </a:t>
            </a:r>
            <a:r>
              <a:rPr lang="en-GB" b="1" dirty="0"/>
              <a:t>the organisation’s marketplace</a:t>
            </a:r>
          </a:p>
          <a:p>
            <a:endParaRPr lang="en-GB" dirty="0"/>
          </a:p>
        </p:txBody>
      </p:sp>
      <p:pic>
        <p:nvPicPr>
          <p:cNvPr id="6"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2625932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1510" fill="hold"/>
                                        <p:tgtEl>
                                          <p:spTgt spid="6"/>
                                        </p:tgtEl>
                                      </p:cBhvr>
                                    </p:cmd>
                                  </p:childTnLst>
                                </p:cTn>
                              </p:par>
                            </p:childTnLst>
                          </p:cTn>
                        </p:par>
                      </p:childTnLst>
                    </p:cTn>
                  </p:par>
                </p:childTnLst>
              </p:cTn>
              <p:nextCondLst>
                <p:cond evt="onClick" delay="0">
                  <p:tgtEl>
                    <p:spTgt spid="6"/>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The digital disruption caused by the proliferation of streaming media services. </a:t>
            </a:r>
            <a:endParaRPr lang="en-GB" dirty="0"/>
          </a:p>
        </p:txBody>
      </p:sp>
      <p:sp>
        <p:nvSpPr>
          <p:cNvPr id="3" name="Subtitle 2"/>
          <p:cNvSpPr>
            <a:spLocks noGrp="1"/>
          </p:cNvSpPr>
          <p:nvPr>
            <p:ph type="subTitle" idx="1"/>
          </p:nvPr>
        </p:nvSpPr>
        <p:spPr/>
        <p:txBody>
          <a:bodyPr/>
          <a:lstStyle/>
          <a:p>
            <a:r>
              <a:rPr lang="en-GB" dirty="0" smtClean="0"/>
              <a:t>To Illustrate and critically analyse this trend, there will be a focus on the impact that companies such as Netflix has had on ‘traditional’ media outlets such as Blockbuster video rental </a:t>
            </a:r>
            <a:endParaRPr lang="en-GB" dirty="0"/>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68288275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5731"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idx="4294967295"/>
          </p:nvPr>
        </p:nvSpPr>
        <p:spPr>
          <a:xfrm>
            <a:off x="0" y="1122363"/>
            <a:ext cx="9144000" cy="2387600"/>
          </a:xfrm>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dirty="0" smtClean="0"/>
              <a:t/>
            </a:r>
            <a:br>
              <a:rPr lang="en-GB" dirty="0" smtClean="0"/>
            </a:br>
            <a:r>
              <a:rPr lang="en-GB" b="1" u="sng" dirty="0" smtClean="0"/>
              <a:t>The Scenario:</a:t>
            </a:r>
            <a:r>
              <a:rPr lang="en-GB" dirty="0" smtClean="0"/>
              <a:t/>
            </a:r>
            <a:br>
              <a:rPr lang="en-GB" dirty="0" smtClean="0"/>
            </a:br>
            <a:r>
              <a:rPr lang="en-GB" dirty="0" smtClean="0"/>
              <a:t/>
            </a:r>
            <a:br>
              <a:rPr lang="en-GB" dirty="0" smtClean="0"/>
            </a:br>
            <a:r>
              <a:rPr lang="en-GB" dirty="0" smtClean="0"/>
              <a:t>Blockbuster market leaders</a:t>
            </a:r>
            <a:br>
              <a:rPr lang="en-GB" dirty="0" smtClean="0"/>
            </a:br>
            <a:r>
              <a:rPr lang="en-GB" dirty="0" smtClean="0"/>
              <a:t>Growth of Consumer Digital Streaming </a:t>
            </a:r>
            <a:br>
              <a:rPr lang="en-GB" dirty="0" smtClean="0"/>
            </a:br>
            <a:r>
              <a:rPr lang="en-GB" dirty="0" smtClean="0"/>
              <a:t>Unprecedented market shift </a:t>
            </a:r>
            <a:br>
              <a:rPr lang="en-GB" dirty="0" smtClean="0"/>
            </a:br>
            <a:r>
              <a:rPr lang="en-GB" dirty="0" smtClean="0"/>
              <a:t>Incumbents inability to react </a:t>
            </a:r>
            <a:br>
              <a:rPr lang="en-GB" dirty="0" smtClean="0"/>
            </a:br>
            <a:r>
              <a:rPr lang="en-GB" dirty="0"/>
              <a:t/>
            </a:r>
            <a:br>
              <a:rPr lang="en-GB" dirty="0"/>
            </a:br>
            <a:r>
              <a:rPr lang="en-GB" b="1" u="sng" dirty="0" smtClean="0"/>
              <a:t>Analysis</a:t>
            </a:r>
            <a:r>
              <a:rPr lang="en-GB" dirty="0" smtClean="0"/>
              <a:t/>
            </a:r>
            <a:br>
              <a:rPr lang="en-GB" dirty="0" smtClean="0"/>
            </a:br>
            <a:r>
              <a:rPr lang="en-GB" dirty="0" smtClean="0"/>
              <a:t>Trends</a:t>
            </a:r>
            <a:br>
              <a:rPr lang="en-GB" dirty="0" smtClean="0"/>
            </a:br>
            <a:r>
              <a:rPr lang="en-GB" dirty="0" smtClean="0"/>
              <a:t>Market conditions that allowed such dramatic disruption</a:t>
            </a:r>
            <a:br>
              <a:rPr lang="en-GB" dirty="0" smtClean="0"/>
            </a:br>
            <a:r>
              <a:rPr lang="en-GB" dirty="0" smtClean="0"/>
              <a:t>Analysis of the wider market place and external influencing factors </a:t>
            </a:r>
            <a:endParaRPr lang="en-GB" dirty="0"/>
          </a:p>
        </p:txBody>
      </p:sp>
      <p:pic>
        <p:nvPicPr>
          <p:cNvPr id="7"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87362269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76128" fill="hold"/>
                                        <p:tgtEl>
                                          <p:spTgt spid="7"/>
                                        </p:tgtEl>
                                      </p:cBhvr>
                                    </p:cmd>
                                  </p:childTnLst>
                                </p:cTn>
                              </p:par>
                            </p:childTnLst>
                          </p:cTn>
                        </p:par>
                      </p:childTnLst>
                    </p:cTn>
                  </p:par>
                </p:childTnLst>
              </p:cTn>
              <p:nextCondLst>
                <p:cond evt="onClick" delay="0">
                  <p:tgtEl>
                    <p:spTgt spid="7"/>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b="1" dirty="0" smtClean="0"/>
              <a:t>External Factors Influencing the Market</a:t>
            </a:r>
            <a:r>
              <a:rPr lang="en-GB" dirty="0" smtClean="0"/>
              <a:t/>
            </a:r>
            <a:br>
              <a:rPr lang="en-GB" dirty="0" smtClean="0"/>
            </a:br>
            <a:r>
              <a:rPr lang="en-GB" dirty="0"/>
              <a:t/>
            </a:r>
            <a:br>
              <a:rPr lang="en-GB" dirty="0"/>
            </a:br>
            <a:r>
              <a:rPr lang="en-GB" dirty="0" smtClean="0"/>
              <a:t>Previous reliance on penalising the customer base</a:t>
            </a:r>
            <a:br>
              <a:rPr lang="en-GB" dirty="0" smtClean="0"/>
            </a:br>
            <a:r>
              <a:rPr lang="en-GB" dirty="0" smtClean="0"/>
              <a:t>General shift to using digital technology in everyday life</a:t>
            </a:r>
            <a:br>
              <a:rPr lang="en-GB" dirty="0" smtClean="0"/>
            </a:br>
            <a:r>
              <a:rPr lang="en-GB" dirty="0" smtClean="0"/>
              <a:t>Broadband roll out and cost</a:t>
            </a:r>
            <a:br>
              <a:rPr lang="en-GB" dirty="0" smtClean="0"/>
            </a:br>
            <a:r>
              <a:rPr lang="en-GB" dirty="0" smtClean="0"/>
              <a:t>Shift from collective scheduled viewing to access anytime</a:t>
            </a:r>
            <a:br>
              <a:rPr lang="en-GB" dirty="0" smtClean="0"/>
            </a:br>
            <a:r>
              <a:rPr lang="en-GB" dirty="0" smtClean="0"/>
              <a:t>Traditional provider platforms becoming the Creator platform</a:t>
            </a:r>
            <a:br>
              <a:rPr lang="en-GB" dirty="0" smtClean="0"/>
            </a:br>
            <a:r>
              <a:rPr lang="en-GB" dirty="0" smtClean="0"/>
              <a:t>Domestic material outputs shifted from just the TV</a:t>
            </a:r>
            <a:endParaRPr lang="en-GB" dirty="0"/>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86719377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39777"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1050" y="2860675"/>
            <a:ext cx="10515600" cy="1325563"/>
          </a:xfrm>
        </p:spPr>
        <p:txBody>
          <a:bodyPr>
            <a:normAutofit/>
          </a:bodyPr>
          <a:lstStyle/>
          <a:p>
            <a:pPr algn="ctr"/>
            <a:r>
              <a:rPr lang="en-GB" sz="8800" b="1" dirty="0" smtClean="0"/>
              <a:t>PEST Analysis</a:t>
            </a:r>
            <a:endParaRPr lang="en-GB" sz="8800" b="1" dirty="0"/>
          </a:p>
        </p:txBody>
      </p:sp>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63695912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7882"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3802575553"/>
              </p:ext>
            </p:extLst>
          </p:nvPr>
        </p:nvGraphicFramePr>
        <p:xfrm>
          <a:off x="0" y="-590550"/>
          <a:ext cx="12192000" cy="7523725"/>
        </p:xfrm>
        <a:graphic>
          <a:graphicData uri="http://schemas.openxmlformats.org/drawingml/2006/table">
            <a:tbl>
              <a:tblPr firstRow="1" firstCol="1" bandRow="1">
                <a:tableStyleId>{5C22544A-7EE6-4342-B048-85BDC9FD1C3A}</a:tableStyleId>
              </a:tblPr>
              <a:tblGrid>
                <a:gridCol w="6096000"/>
                <a:gridCol w="6096000"/>
              </a:tblGrid>
              <a:tr h="567289">
                <a:tc>
                  <a:txBody>
                    <a:bodyPr/>
                    <a:lstStyle/>
                    <a:p>
                      <a:pPr>
                        <a:lnSpc>
                          <a:spcPct val="107000"/>
                        </a:lnSpc>
                        <a:spcAft>
                          <a:spcPts val="0"/>
                        </a:spcAft>
                      </a:pPr>
                      <a:r>
                        <a:rPr lang="en-GB" sz="2000" dirty="0">
                          <a:effectLst/>
                        </a:rPr>
                        <a:t>Political</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45076" marR="45076" marT="0" marB="0"/>
                </a:tc>
                <a:tc>
                  <a:txBody>
                    <a:bodyPr/>
                    <a:lstStyle/>
                    <a:p>
                      <a:pPr>
                        <a:lnSpc>
                          <a:spcPct val="107000"/>
                        </a:lnSpc>
                        <a:spcAft>
                          <a:spcPts val="0"/>
                        </a:spcAft>
                      </a:pPr>
                      <a:r>
                        <a:rPr lang="en-GB" sz="2000" dirty="0">
                          <a:effectLst/>
                        </a:rPr>
                        <a:t>Economic</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45076" marR="45076" marT="0" marB="0"/>
                </a:tc>
              </a:tr>
              <a:tr h="3439171">
                <a:tc>
                  <a:txBody>
                    <a:bodyPr/>
                    <a:lstStyle/>
                    <a:p>
                      <a:pPr>
                        <a:lnSpc>
                          <a:spcPct val="107000"/>
                        </a:lnSpc>
                        <a:spcAft>
                          <a:spcPts val="0"/>
                        </a:spcAft>
                      </a:pPr>
                      <a:r>
                        <a:rPr lang="en-GB" sz="2000" dirty="0" smtClean="0">
                          <a:effectLst/>
                        </a:rPr>
                        <a:t>Restrictions </a:t>
                      </a:r>
                      <a:r>
                        <a:rPr lang="en-GB" sz="2000" dirty="0">
                          <a:effectLst/>
                        </a:rPr>
                        <a:t>on certain countries e.g. North Korea resulting in untapped markets</a:t>
                      </a:r>
                    </a:p>
                    <a:p>
                      <a:pPr>
                        <a:lnSpc>
                          <a:spcPct val="107000"/>
                        </a:lnSpc>
                        <a:spcAft>
                          <a:spcPts val="0"/>
                        </a:spcAft>
                      </a:pPr>
                      <a:r>
                        <a:rPr lang="en-GB" sz="2000" dirty="0">
                          <a:effectLst/>
                        </a:rPr>
                        <a:t> </a:t>
                      </a:r>
                    </a:p>
                    <a:p>
                      <a:pPr>
                        <a:lnSpc>
                          <a:spcPct val="107000"/>
                        </a:lnSpc>
                        <a:spcAft>
                          <a:spcPts val="0"/>
                        </a:spcAft>
                      </a:pPr>
                      <a:r>
                        <a:rPr lang="en-GB" sz="2000" dirty="0">
                          <a:effectLst/>
                        </a:rPr>
                        <a:t>Chinese Government restrictions prohibits presence in worlds most populated country</a:t>
                      </a:r>
                    </a:p>
                    <a:p>
                      <a:pPr>
                        <a:lnSpc>
                          <a:spcPct val="107000"/>
                        </a:lnSpc>
                        <a:spcAft>
                          <a:spcPts val="0"/>
                        </a:spcAft>
                      </a:pPr>
                      <a:r>
                        <a:rPr lang="en-GB" sz="2000" dirty="0">
                          <a:effectLst/>
                        </a:rPr>
                        <a:t> </a:t>
                      </a:r>
                    </a:p>
                    <a:p>
                      <a:pPr>
                        <a:lnSpc>
                          <a:spcPct val="107000"/>
                        </a:lnSpc>
                        <a:spcAft>
                          <a:spcPts val="0"/>
                        </a:spcAft>
                      </a:pPr>
                      <a:r>
                        <a:rPr lang="en-GB" sz="2000" dirty="0">
                          <a:effectLst/>
                        </a:rPr>
                        <a:t>Content restrictions mean that lack of viewing content consistency across different countries </a:t>
                      </a:r>
                    </a:p>
                    <a:p>
                      <a:pPr>
                        <a:lnSpc>
                          <a:spcPct val="107000"/>
                        </a:lnSpc>
                        <a:spcAft>
                          <a:spcPts val="0"/>
                        </a:spcAft>
                      </a:pPr>
                      <a:r>
                        <a:rPr lang="en-GB" sz="900" dirty="0">
                          <a:effectLst/>
                        </a:rPr>
                        <a:t> </a:t>
                      </a:r>
                      <a:endParaRPr lang="en-GB" sz="700" dirty="0">
                        <a:effectLst/>
                      </a:endParaRPr>
                    </a:p>
                    <a:p>
                      <a:pPr>
                        <a:lnSpc>
                          <a:spcPct val="107000"/>
                        </a:lnSpc>
                        <a:spcAft>
                          <a:spcPts val="0"/>
                        </a:spcAft>
                      </a:pPr>
                      <a:r>
                        <a:rPr lang="en-GB" sz="900" dirty="0">
                          <a:effectLst/>
                        </a:rPr>
                        <a:t> </a:t>
                      </a:r>
                      <a:endParaRPr lang="en-GB" sz="700" dirty="0">
                        <a:effectLst/>
                      </a:endParaRPr>
                    </a:p>
                    <a:p>
                      <a:pPr>
                        <a:lnSpc>
                          <a:spcPct val="107000"/>
                        </a:lnSpc>
                        <a:spcAft>
                          <a:spcPts val="0"/>
                        </a:spcAft>
                      </a:pPr>
                      <a:r>
                        <a:rPr lang="en-GB" sz="900" dirty="0">
                          <a:effectLst/>
                        </a:rPr>
                        <a:t> </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txBody>
                  <a:tcPr marL="45076" marR="45076" marT="0" marB="0"/>
                </a:tc>
                <a:tc>
                  <a:txBody>
                    <a:bodyPr/>
                    <a:lstStyle/>
                    <a:p>
                      <a:pPr>
                        <a:lnSpc>
                          <a:spcPct val="107000"/>
                        </a:lnSpc>
                        <a:spcAft>
                          <a:spcPts val="0"/>
                        </a:spcAft>
                      </a:pPr>
                      <a:r>
                        <a:rPr lang="en-GB" sz="2000" dirty="0">
                          <a:effectLst/>
                        </a:rPr>
                        <a:t>Exchange Rate shifts potentially negative impact on revenue</a:t>
                      </a:r>
                    </a:p>
                    <a:p>
                      <a:pPr>
                        <a:lnSpc>
                          <a:spcPct val="107000"/>
                        </a:lnSpc>
                        <a:spcAft>
                          <a:spcPts val="0"/>
                        </a:spcAft>
                      </a:pPr>
                      <a:r>
                        <a:rPr lang="en-GB" sz="2000" dirty="0">
                          <a:effectLst/>
                        </a:rPr>
                        <a:t> </a:t>
                      </a:r>
                    </a:p>
                    <a:p>
                      <a:pPr>
                        <a:lnSpc>
                          <a:spcPct val="107000"/>
                        </a:lnSpc>
                        <a:spcAft>
                          <a:spcPts val="0"/>
                        </a:spcAft>
                      </a:pPr>
                      <a:r>
                        <a:rPr lang="en-GB" sz="2000" dirty="0">
                          <a:effectLst/>
                        </a:rPr>
                        <a:t>Increased workforce requirement resulting in greater direct and indirect costs/increase expenditure</a:t>
                      </a:r>
                    </a:p>
                    <a:p>
                      <a:pPr>
                        <a:lnSpc>
                          <a:spcPct val="107000"/>
                        </a:lnSpc>
                        <a:spcAft>
                          <a:spcPts val="0"/>
                        </a:spcAft>
                      </a:pPr>
                      <a:r>
                        <a:rPr lang="en-GB" sz="2000" dirty="0">
                          <a:effectLst/>
                        </a:rPr>
                        <a:t> </a:t>
                      </a:r>
                    </a:p>
                    <a:p>
                      <a:pPr>
                        <a:lnSpc>
                          <a:spcPct val="107000"/>
                        </a:lnSpc>
                        <a:spcAft>
                          <a:spcPts val="0"/>
                        </a:spcAft>
                      </a:pPr>
                      <a:r>
                        <a:rPr lang="en-GB" sz="2000" dirty="0">
                          <a:effectLst/>
                        </a:rPr>
                        <a:t>Lack of control domestic streaming costs, marketing costs</a:t>
                      </a:r>
                    </a:p>
                    <a:p>
                      <a:pPr>
                        <a:lnSpc>
                          <a:spcPct val="107000"/>
                        </a:lnSpc>
                        <a:spcAft>
                          <a:spcPts val="0"/>
                        </a:spcAft>
                      </a:pPr>
                      <a:r>
                        <a:rPr lang="en-GB" sz="2000" dirty="0">
                          <a:effectLst/>
                        </a:rPr>
                        <a:t> </a:t>
                      </a:r>
                    </a:p>
                    <a:p>
                      <a:pPr>
                        <a:lnSpc>
                          <a:spcPct val="107000"/>
                        </a:lnSpc>
                        <a:spcAft>
                          <a:spcPts val="0"/>
                        </a:spcAft>
                      </a:pPr>
                      <a:r>
                        <a:rPr lang="en-GB" sz="2000" dirty="0">
                          <a:effectLst/>
                        </a:rPr>
                        <a:t>Increase Cash outflow increase reduces liquidity flexibility and cash flow</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45076" marR="45076" marT="0" marB="0"/>
                </a:tc>
              </a:tr>
              <a:tr h="323746">
                <a:tc>
                  <a:txBody>
                    <a:bodyPr/>
                    <a:lstStyle/>
                    <a:p>
                      <a:pPr>
                        <a:lnSpc>
                          <a:spcPct val="107000"/>
                        </a:lnSpc>
                        <a:spcAft>
                          <a:spcPts val="0"/>
                        </a:spcAft>
                      </a:pPr>
                      <a:r>
                        <a:rPr lang="en-GB" sz="2000" dirty="0">
                          <a:effectLst/>
                        </a:rPr>
                        <a:t>Social</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45076" marR="45076" marT="0" marB="0"/>
                </a:tc>
                <a:tc>
                  <a:txBody>
                    <a:bodyPr/>
                    <a:lstStyle/>
                    <a:p>
                      <a:pPr>
                        <a:lnSpc>
                          <a:spcPct val="107000"/>
                        </a:lnSpc>
                        <a:spcAft>
                          <a:spcPts val="0"/>
                        </a:spcAft>
                      </a:pPr>
                      <a:r>
                        <a:rPr lang="en-GB" sz="2000">
                          <a:effectLst/>
                        </a:rPr>
                        <a:t>Technological</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45076" marR="45076" marT="0" marB="0"/>
                </a:tc>
              </a:tr>
              <a:tr h="3193519">
                <a:tc>
                  <a:txBody>
                    <a:bodyPr/>
                    <a:lstStyle/>
                    <a:p>
                      <a:pPr>
                        <a:lnSpc>
                          <a:spcPct val="107000"/>
                        </a:lnSpc>
                        <a:spcAft>
                          <a:spcPts val="0"/>
                        </a:spcAft>
                      </a:pPr>
                      <a:r>
                        <a:rPr lang="en-GB" sz="2000" dirty="0" smtClean="0">
                          <a:effectLst/>
                        </a:rPr>
                        <a:t>Millennials making up a greater proportion of the global population</a:t>
                      </a:r>
                    </a:p>
                    <a:p>
                      <a:pPr>
                        <a:lnSpc>
                          <a:spcPct val="107000"/>
                        </a:lnSpc>
                        <a:spcAft>
                          <a:spcPts val="0"/>
                        </a:spcAft>
                      </a:pPr>
                      <a:endParaRPr lang="en-GB" sz="2000" dirty="0" smtClean="0">
                        <a:effectLst/>
                      </a:endParaRPr>
                    </a:p>
                    <a:p>
                      <a:pPr>
                        <a:lnSpc>
                          <a:spcPct val="107000"/>
                        </a:lnSpc>
                        <a:spcAft>
                          <a:spcPts val="0"/>
                        </a:spcAft>
                      </a:pPr>
                      <a:r>
                        <a:rPr lang="en-GB" sz="2000" dirty="0" smtClean="0">
                          <a:effectLst/>
                        </a:rPr>
                        <a:t>Instant</a:t>
                      </a:r>
                      <a:r>
                        <a:rPr lang="en-GB" sz="2000" baseline="0" dirty="0" smtClean="0">
                          <a:effectLst/>
                        </a:rPr>
                        <a:t> access society </a:t>
                      </a:r>
                      <a:endParaRPr lang="en-GB" sz="2000" dirty="0" smtClean="0">
                        <a:effectLst/>
                      </a:endParaRPr>
                    </a:p>
                    <a:p>
                      <a:pPr>
                        <a:lnSpc>
                          <a:spcPct val="107000"/>
                        </a:lnSpc>
                        <a:spcAft>
                          <a:spcPts val="0"/>
                        </a:spcAft>
                      </a:pPr>
                      <a:endParaRPr lang="en-GB" sz="2000" dirty="0" smtClean="0">
                        <a:effectLst/>
                      </a:endParaRPr>
                    </a:p>
                    <a:p>
                      <a:pPr>
                        <a:lnSpc>
                          <a:spcPct val="107000"/>
                        </a:lnSpc>
                        <a:spcAft>
                          <a:spcPts val="0"/>
                        </a:spcAft>
                      </a:pPr>
                      <a:r>
                        <a:rPr lang="en-GB" sz="2000" dirty="0" smtClean="0">
                          <a:effectLst/>
                        </a:rPr>
                        <a:t>A</a:t>
                      </a:r>
                      <a:r>
                        <a:rPr lang="en-GB" sz="2000" baseline="0" dirty="0" smtClean="0">
                          <a:effectLst/>
                        </a:rPr>
                        <a:t> number of big players </a:t>
                      </a:r>
                      <a:r>
                        <a:rPr lang="en-GB" sz="2000" dirty="0" smtClean="0">
                          <a:effectLst/>
                        </a:rPr>
                        <a:t>have </a:t>
                      </a:r>
                      <a:r>
                        <a:rPr lang="en-GB" sz="2000" dirty="0">
                          <a:effectLst/>
                        </a:rPr>
                        <a:t>established and promoted ethical business standards</a:t>
                      </a:r>
                    </a:p>
                    <a:p>
                      <a:pPr>
                        <a:lnSpc>
                          <a:spcPct val="107000"/>
                        </a:lnSpc>
                        <a:spcAft>
                          <a:spcPts val="0"/>
                        </a:spcAft>
                      </a:pPr>
                      <a:r>
                        <a:rPr lang="en-GB" sz="2000" dirty="0">
                          <a:effectLst/>
                        </a:rPr>
                        <a:t> </a:t>
                      </a:r>
                    </a:p>
                    <a:p>
                      <a:pPr>
                        <a:lnSpc>
                          <a:spcPct val="107000"/>
                        </a:lnSpc>
                        <a:spcAft>
                          <a:spcPts val="0"/>
                        </a:spcAft>
                      </a:pPr>
                      <a:r>
                        <a:rPr lang="en-GB" sz="900" dirty="0">
                          <a:effectLst/>
                        </a:rPr>
                        <a:t> </a:t>
                      </a:r>
                      <a:endParaRPr lang="en-GB" sz="700" dirty="0">
                        <a:effectLst/>
                      </a:endParaRPr>
                    </a:p>
                    <a:p>
                      <a:pPr>
                        <a:lnSpc>
                          <a:spcPct val="107000"/>
                        </a:lnSpc>
                        <a:spcAft>
                          <a:spcPts val="0"/>
                        </a:spcAft>
                      </a:pPr>
                      <a:r>
                        <a:rPr lang="en-GB" sz="900" dirty="0">
                          <a:effectLst/>
                        </a:rPr>
                        <a:t> </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txBody>
                  <a:tcPr marL="45076" marR="45076" marT="0" marB="0"/>
                </a:tc>
                <a:tc>
                  <a:txBody>
                    <a:bodyPr/>
                    <a:lstStyle/>
                    <a:p>
                      <a:pPr>
                        <a:lnSpc>
                          <a:spcPct val="107000"/>
                        </a:lnSpc>
                        <a:spcAft>
                          <a:spcPts val="0"/>
                        </a:spcAft>
                      </a:pPr>
                      <a:r>
                        <a:rPr lang="en-GB" sz="2000" dirty="0">
                          <a:effectLst/>
                        </a:rPr>
                        <a:t>Improvement in compression techniques will improve overall quality of streaming with les data</a:t>
                      </a:r>
                    </a:p>
                    <a:p>
                      <a:pPr>
                        <a:lnSpc>
                          <a:spcPct val="107000"/>
                        </a:lnSpc>
                        <a:spcAft>
                          <a:spcPts val="0"/>
                        </a:spcAft>
                      </a:pPr>
                      <a:r>
                        <a:rPr lang="en-GB" sz="2000" dirty="0">
                          <a:effectLst/>
                        </a:rPr>
                        <a:t> </a:t>
                      </a:r>
                    </a:p>
                    <a:p>
                      <a:pPr>
                        <a:lnSpc>
                          <a:spcPct val="107000"/>
                        </a:lnSpc>
                        <a:spcAft>
                          <a:spcPts val="0"/>
                        </a:spcAft>
                      </a:pPr>
                      <a:r>
                        <a:rPr lang="en-GB" sz="2000" dirty="0">
                          <a:effectLst/>
                        </a:rPr>
                        <a:t>Focus on streaming quality and also convenience in terms of payment and delivery</a:t>
                      </a:r>
                    </a:p>
                    <a:p>
                      <a:pPr>
                        <a:lnSpc>
                          <a:spcPct val="107000"/>
                        </a:lnSpc>
                        <a:spcAft>
                          <a:spcPts val="0"/>
                        </a:spcAft>
                      </a:pPr>
                      <a:r>
                        <a:rPr lang="en-GB" sz="2000" dirty="0">
                          <a:effectLst/>
                        </a:rPr>
                        <a:t> </a:t>
                      </a:r>
                    </a:p>
                    <a:p>
                      <a:pPr>
                        <a:lnSpc>
                          <a:spcPct val="107000"/>
                        </a:lnSpc>
                        <a:spcAft>
                          <a:spcPts val="0"/>
                        </a:spcAft>
                      </a:pPr>
                      <a:r>
                        <a:rPr lang="en-GB" sz="2000" dirty="0">
                          <a:effectLst/>
                        </a:rPr>
                        <a:t>New rating systems to improve user experiences</a:t>
                      </a:r>
                    </a:p>
                    <a:p>
                      <a:pPr>
                        <a:lnSpc>
                          <a:spcPct val="107000"/>
                        </a:lnSpc>
                        <a:spcAft>
                          <a:spcPts val="0"/>
                        </a:spcAft>
                      </a:pPr>
                      <a:r>
                        <a:rPr lang="en-GB" sz="2000" dirty="0">
                          <a:effectLst/>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45076" marR="45076" marT="0" marB="0"/>
                </a:tc>
              </a:tr>
            </a:tbl>
          </a:graphicData>
        </a:graphic>
      </p:graphicFrame>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93882545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41723"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1050" y="2860675"/>
            <a:ext cx="10515600" cy="1325563"/>
          </a:xfrm>
        </p:spPr>
        <p:txBody>
          <a:bodyPr>
            <a:normAutofit/>
          </a:bodyPr>
          <a:lstStyle/>
          <a:p>
            <a:pPr algn="ctr"/>
            <a:r>
              <a:rPr lang="en-GB" sz="8800" b="1" dirty="0" smtClean="0"/>
              <a:t>SWOT Analysis</a:t>
            </a:r>
            <a:endParaRPr lang="en-GB" sz="8800" b="1" dirty="0"/>
          </a:p>
        </p:txBody>
      </p:sp>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77368144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3772"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820796371"/>
              </p:ext>
            </p:extLst>
          </p:nvPr>
        </p:nvGraphicFramePr>
        <p:xfrm>
          <a:off x="-3" y="-476250"/>
          <a:ext cx="12192002" cy="7418532"/>
        </p:xfrm>
        <a:graphic>
          <a:graphicData uri="http://schemas.openxmlformats.org/drawingml/2006/table">
            <a:tbl>
              <a:tblPr firstRow="1" firstCol="1" bandRow="1">
                <a:tableStyleId>{5C22544A-7EE6-4342-B048-85BDC9FD1C3A}</a:tableStyleId>
              </a:tblPr>
              <a:tblGrid>
                <a:gridCol w="6096001"/>
                <a:gridCol w="6096001"/>
              </a:tblGrid>
              <a:tr h="703628">
                <a:tc>
                  <a:txBody>
                    <a:bodyPr/>
                    <a:lstStyle/>
                    <a:p>
                      <a:pPr algn="ctr">
                        <a:lnSpc>
                          <a:spcPct val="107000"/>
                        </a:lnSpc>
                        <a:spcAft>
                          <a:spcPts val="0"/>
                        </a:spcAft>
                      </a:pPr>
                      <a:r>
                        <a:rPr lang="en-GB" sz="2000" dirty="0">
                          <a:effectLst/>
                        </a:rPr>
                        <a:t>Strengths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32679" marR="32679" marT="0" marB="0"/>
                </a:tc>
                <a:tc>
                  <a:txBody>
                    <a:bodyPr/>
                    <a:lstStyle/>
                    <a:p>
                      <a:pPr algn="ctr">
                        <a:lnSpc>
                          <a:spcPct val="107000"/>
                        </a:lnSpc>
                        <a:spcAft>
                          <a:spcPts val="0"/>
                        </a:spcAft>
                      </a:pPr>
                      <a:r>
                        <a:rPr lang="en-GB" sz="2000" dirty="0">
                          <a:effectLst/>
                        </a:rPr>
                        <a:t>Weaknesses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32679" marR="32679" marT="0" marB="0"/>
                </a:tc>
              </a:tr>
              <a:tr h="3082653">
                <a:tc>
                  <a:txBody>
                    <a:bodyPr/>
                    <a:lstStyle/>
                    <a:p>
                      <a:pPr>
                        <a:lnSpc>
                          <a:spcPct val="107000"/>
                        </a:lnSpc>
                        <a:spcAft>
                          <a:spcPts val="0"/>
                        </a:spcAft>
                      </a:pPr>
                      <a:r>
                        <a:rPr lang="en-GB" sz="2000" dirty="0" smtClean="0">
                          <a:effectLst/>
                        </a:rPr>
                        <a:t>Rapidly</a:t>
                      </a:r>
                      <a:r>
                        <a:rPr lang="en-GB" sz="2000" baseline="0" dirty="0" smtClean="0">
                          <a:effectLst/>
                        </a:rPr>
                        <a:t> growing market</a:t>
                      </a:r>
                      <a:endParaRPr lang="en-GB" sz="2000" dirty="0">
                        <a:effectLst/>
                      </a:endParaRPr>
                    </a:p>
                    <a:p>
                      <a:pPr>
                        <a:lnSpc>
                          <a:spcPct val="107000"/>
                        </a:lnSpc>
                        <a:spcAft>
                          <a:spcPts val="0"/>
                        </a:spcAft>
                      </a:pPr>
                      <a:r>
                        <a:rPr lang="en-GB" sz="2000" dirty="0">
                          <a:effectLst/>
                        </a:rPr>
                        <a:t>Increasing membership </a:t>
                      </a:r>
                      <a:r>
                        <a:rPr lang="en-GB" sz="2000" dirty="0" smtClean="0">
                          <a:effectLst/>
                        </a:rPr>
                        <a:t>lead</a:t>
                      </a:r>
                      <a:r>
                        <a:rPr lang="en-GB" sz="2000" baseline="0" dirty="0" smtClean="0">
                          <a:effectLst/>
                        </a:rPr>
                        <a:t> to</a:t>
                      </a:r>
                      <a:r>
                        <a:rPr lang="en-GB" sz="2000" dirty="0" smtClean="0">
                          <a:effectLst/>
                        </a:rPr>
                        <a:t> </a:t>
                      </a:r>
                      <a:r>
                        <a:rPr lang="en-GB" sz="2000" dirty="0">
                          <a:effectLst/>
                        </a:rPr>
                        <a:t>associated business </a:t>
                      </a:r>
                      <a:r>
                        <a:rPr lang="en-GB" sz="2000" dirty="0" smtClean="0">
                          <a:effectLst/>
                        </a:rPr>
                        <a:t>growth</a:t>
                      </a:r>
                      <a:endParaRPr lang="en-GB" sz="2000" dirty="0">
                        <a:effectLst/>
                      </a:endParaRPr>
                    </a:p>
                    <a:p>
                      <a:pPr>
                        <a:lnSpc>
                          <a:spcPct val="107000"/>
                        </a:lnSpc>
                        <a:spcAft>
                          <a:spcPts val="0"/>
                        </a:spcAft>
                      </a:pPr>
                      <a:r>
                        <a:rPr lang="en-GB" sz="2000" dirty="0">
                          <a:effectLst/>
                        </a:rPr>
                        <a:t>Focus on innovation and </a:t>
                      </a:r>
                      <a:r>
                        <a:rPr lang="en-GB" sz="2000" dirty="0" smtClean="0">
                          <a:effectLst/>
                        </a:rPr>
                        <a:t>technology</a:t>
                      </a:r>
                      <a:endParaRPr lang="en-GB" sz="2000" dirty="0">
                        <a:effectLst/>
                      </a:endParaRPr>
                    </a:p>
                    <a:p>
                      <a:pPr>
                        <a:lnSpc>
                          <a:spcPct val="107000"/>
                        </a:lnSpc>
                        <a:spcAft>
                          <a:spcPts val="0"/>
                        </a:spcAft>
                      </a:pPr>
                      <a:r>
                        <a:rPr lang="en-GB" sz="2000" dirty="0">
                          <a:effectLst/>
                        </a:rPr>
                        <a:t>Produce own content and distribute </a:t>
                      </a:r>
                    </a:p>
                    <a:p>
                      <a:pPr>
                        <a:lnSpc>
                          <a:spcPct val="107000"/>
                        </a:lnSpc>
                        <a:spcAft>
                          <a:spcPts val="0"/>
                        </a:spcAft>
                      </a:pPr>
                      <a:r>
                        <a:rPr lang="en-GB" sz="2000" dirty="0">
                          <a:effectLst/>
                        </a:rPr>
                        <a:t> </a:t>
                      </a:r>
                    </a:p>
                    <a:p>
                      <a:pPr>
                        <a:lnSpc>
                          <a:spcPct val="107000"/>
                        </a:lnSpc>
                        <a:spcAft>
                          <a:spcPts val="0"/>
                        </a:spcAft>
                      </a:pPr>
                      <a:r>
                        <a:rPr lang="en-GB" sz="2000" dirty="0">
                          <a:effectLst/>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32679" marR="32679" marT="0" marB="0"/>
                </a:tc>
                <a:tc>
                  <a:txBody>
                    <a:bodyPr/>
                    <a:lstStyle/>
                    <a:p>
                      <a:pPr>
                        <a:lnSpc>
                          <a:spcPct val="107000"/>
                        </a:lnSpc>
                        <a:spcAft>
                          <a:spcPts val="0"/>
                        </a:spcAft>
                      </a:pPr>
                      <a:r>
                        <a:rPr lang="en-GB" sz="2000">
                          <a:effectLst/>
                        </a:rPr>
                        <a:t>Suppliers of content entering market and becoming competitors</a:t>
                      </a:r>
                    </a:p>
                    <a:p>
                      <a:pPr>
                        <a:lnSpc>
                          <a:spcPct val="107000"/>
                        </a:lnSpc>
                        <a:spcAft>
                          <a:spcPts val="0"/>
                        </a:spcAft>
                      </a:pPr>
                      <a:r>
                        <a:rPr lang="en-GB" sz="2000">
                          <a:effectLst/>
                        </a:rPr>
                        <a:t>Dependency on subscribers responding to release of new content</a:t>
                      </a:r>
                    </a:p>
                    <a:p>
                      <a:pPr>
                        <a:lnSpc>
                          <a:spcPct val="107000"/>
                        </a:lnSpc>
                        <a:spcAft>
                          <a:spcPts val="0"/>
                        </a:spcAft>
                      </a:pPr>
                      <a:r>
                        <a:rPr lang="en-GB" sz="2000">
                          <a:effectLst/>
                        </a:rPr>
                        <a:t>Cash flow reduction</a:t>
                      </a:r>
                    </a:p>
                    <a:p>
                      <a:pPr>
                        <a:lnSpc>
                          <a:spcPct val="107000"/>
                        </a:lnSpc>
                        <a:spcAft>
                          <a:spcPts val="0"/>
                        </a:spcAft>
                      </a:pPr>
                      <a:r>
                        <a:rPr lang="en-GB" sz="2000">
                          <a:effectLst/>
                        </a:rPr>
                        <a:t>New content licensing decreased</a:t>
                      </a:r>
                    </a:p>
                    <a:p>
                      <a:pPr>
                        <a:lnSpc>
                          <a:spcPct val="107000"/>
                        </a:lnSpc>
                        <a:spcAft>
                          <a:spcPts val="0"/>
                        </a:spcAft>
                      </a:pPr>
                      <a:r>
                        <a:rPr lang="en-GB" sz="2000">
                          <a:effectLst/>
                        </a:rPr>
                        <a:t>Balance between funding original content reduces wider library</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32679" marR="32679" marT="0" marB="0"/>
                </a:tc>
              </a:tr>
              <a:tr h="227377">
                <a:tc>
                  <a:txBody>
                    <a:bodyPr/>
                    <a:lstStyle/>
                    <a:p>
                      <a:pPr algn="ctr">
                        <a:lnSpc>
                          <a:spcPct val="107000"/>
                        </a:lnSpc>
                        <a:spcAft>
                          <a:spcPts val="0"/>
                        </a:spcAft>
                      </a:pPr>
                      <a:r>
                        <a:rPr lang="en-GB" sz="2000">
                          <a:effectLst/>
                        </a:rPr>
                        <a:t>Opportunities</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32679" marR="32679" marT="0" marB="0"/>
                </a:tc>
                <a:tc>
                  <a:txBody>
                    <a:bodyPr/>
                    <a:lstStyle/>
                    <a:p>
                      <a:pPr algn="ctr">
                        <a:lnSpc>
                          <a:spcPct val="107000"/>
                        </a:lnSpc>
                        <a:spcAft>
                          <a:spcPts val="0"/>
                        </a:spcAft>
                      </a:pPr>
                      <a:r>
                        <a:rPr lang="en-GB" sz="2000">
                          <a:effectLst/>
                        </a:rPr>
                        <a:t>Threats</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32679" marR="32679" marT="0" marB="0"/>
                </a:tc>
              </a:tr>
              <a:tr h="3320593">
                <a:tc>
                  <a:txBody>
                    <a:bodyPr/>
                    <a:lstStyle/>
                    <a:p>
                      <a:pPr>
                        <a:lnSpc>
                          <a:spcPct val="107000"/>
                        </a:lnSpc>
                        <a:spcAft>
                          <a:spcPts val="0"/>
                        </a:spcAft>
                      </a:pPr>
                      <a:r>
                        <a:rPr lang="en-GB" sz="2000" dirty="0">
                          <a:effectLst/>
                        </a:rPr>
                        <a:t>Most global content shifting to internet great opportunity </a:t>
                      </a:r>
                    </a:p>
                    <a:p>
                      <a:pPr>
                        <a:lnSpc>
                          <a:spcPct val="107000"/>
                        </a:lnSpc>
                        <a:spcAft>
                          <a:spcPts val="0"/>
                        </a:spcAft>
                      </a:pPr>
                      <a:r>
                        <a:rPr lang="en-GB" sz="2000" dirty="0">
                          <a:effectLst/>
                        </a:rPr>
                        <a:t>Niche markets such as documentaries can be readily accessed</a:t>
                      </a:r>
                    </a:p>
                    <a:p>
                      <a:pPr>
                        <a:lnSpc>
                          <a:spcPct val="107000"/>
                        </a:lnSpc>
                        <a:spcAft>
                          <a:spcPts val="0"/>
                        </a:spcAft>
                      </a:pPr>
                      <a:r>
                        <a:rPr lang="en-GB" sz="2000" dirty="0">
                          <a:effectLst/>
                        </a:rPr>
                        <a:t>Potential for advertisement revenue</a:t>
                      </a:r>
                    </a:p>
                    <a:p>
                      <a:pPr>
                        <a:lnSpc>
                          <a:spcPct val="107000"/>
                        </a:lnSpc>
                        <a:spcAft>
                          <a:spcPts val="0"/>
                        </a:spcAft>
                      </a:pPr>
                      <a:r>
                        <a:rPr lang="en-GB" sz="2000" dirty="0">
                          <a:effectLst/>
                        </a:rPr>
                        <a:t>Broadband growth globally</a:t>
                      </a:r>
                    </a:p>
                    <a:p>
                      <a:pPr>
                        <a:lnSpc>
                          <a:spcPct val="107000"/>
                        </a:lnSpc>
                        <a:spcAft>
                          <a:spcPts val="0"/>
                        </a:spcAft>
                      </a:pPr>
                      <a:r>
                        <a:rPr lang="en-GB" sz="2000" dirty="0">
                          <a:effectLst/>
                        </a:rPr>
                        <a:t>Untapped parts of the world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32679" marR="32679" marT="0" marB="0"/>
                </a:tc>
                <a:tc>
                  <a:txBody>
                    <a:bodyPr/>
                    <a:lstStyle/>
                    <a:p>
                      <a:pPr>
                        <a:lnSpc>
                          <a:spcPct val="107000"/>
                        </a:lnSpc>
                        <a:spcAft>
                          <a:spcPts val="0"/>
                        </a:spcAft>
                      </a:pPr>
                      <a:r>
                        <a:rPr lang="en-GB" sz="2000" dirty="0">
                          <a:effectLst/>
                        </a:rPr>
                        <a:t>Increasing business </a:t>
                      </a:r>
                      <a:r>
                        <a:rPr lang="en-GB" sz="2000" dirty="0" smtClean="0">
                          <a:effectLst/>
                        </a:rPr>
                        <a:t>expenses</a:t>
                      </a:r>
                      <a:endParaRPr lang="en-GB" sz="2000" dirty="0">
                        <a:effectLst/>
                      </a:endParaRPr>
                    </a:p>
                    <a:p>
                      <a:pPr>
                        <a:lnSpc>
                          <a:spcPct val="107000"/>
                        </a:lnSpc>
                        <a:spcAft>
                          <a:spcPts val="0"/>
                        </a:spcAft>
                      </a:pPr>
                      <a:r>
                        <a:rPr lang="en-GB" sz="2000" dirty="0">
                          <a:effectLst/>
                        </a:rPr>
                        <a:t>Increasing Technological, development and Administrative expenses</a:t>
                      </a:r>
                    </a:p>
                    <a:p>
                      <a:pPr>
                        <a:lnSpc>
                          <a:spcPct val="107000"/>
                        </a:lnSpc>
                        <a:spcAft>
                          <a:spcPts val="0"/>
                        </a:spcAft>
                      </a:pPr>
                      <a:r>
                        <a:rPr lang="en-GB" sz="2000" dirty="0">
                          <a:effectLst/>
                        </a:rPr>
                        <a:t>Dependency of revenue from International business</a:t>
                      </a:r>
                    </a:p>
                    <a:p>
                      <a:pPr>
                        <a:lnSpc>
                          <a:spcPct val="107000"/>
                        </a:lnSpc>
                        <a:spcAft>
                          <a:spcPts val="0"/>
                        </a:spcAft>
                      </a:pPr>
                      <a:r>
                        <a:rPr lang="en-GB" sz="2000" dirty="0">
                          <a:effectLst/>
                        </a:rPr>
                        <a:t>Subscription demand potentially elastic and sensitive to price increases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32679" marR="32679" marT="0" marB="0"/>
                </a:tc>
              </a:tr>
            </a:tbl>
          </a:graphicData>
        </a:graphic>
      </p:graphicFrame>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606156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10840"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the report will focus on</a:t>
            </a:r>
            <a:endParaRPr lang="en-GB" dirty="0"/>
          </a:p>
        </p:txBody>
      </p:sp>
      <p:sp>
        <p:nvSpPr>
          <p:cNvPr id="3" name="Content Placeholder 2"/>
          <p:cNvSpPr>
            <a:spLocks noGrp="1"/>
          </p:cNvSpPr>
          <p:nvPr>
            <p:ph idx="1"/>
          </p:nvPr>
        </p:nvSpPr>
        <p:spPr/>
        <p:txBody>
          <a:bodyPr/>
          <a:lstStyle/>
          <a:p>
            <a:r>
              <a:rPr lang="en-GB" dirty="0" smtClean="0"/>
              <a:t>In depth analysis of the organisation</a:t>
            </a:r>
          </a:p>
          <a:p>
            <a:r>
              <a:rPr lang="en-GB" dirty="0" smtClean="0"/>
              <a:t>Internal conditions</a:t>
            </a:r>
          </a:p>
          <a:p>
            <a:r>
              <a:rPr lang="en-GB" dirty="0" smtClean="0"/>
              <a:t>Wider systematic analysis of the organisation and response to disruption</a:t>
            </a:r>
          </a:p>
          <a:p>
            <a:r>
              <a:rPr lang="en-GB" dirty="0" smtClean="0"/>
              <a:t>Porters Value Chain</a:t>
            </a:r>
          </a:p>
          <a:p>
            <a:r>
              <a:rPr lang="en-GB" dirty="0" smtClean="0"/>
              <a:t>Strengths and Weaknesses</a:t>
            </a:r>
            <a:endParaRPr lang="en-GB" dirty="0"/>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24410804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3076"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a:xfrm>
            <a:off x="838200" y="1690688"/>
            <a:ext cx="10515600" cy="4486275"/>
          </a:xfrm>
        </p:spPr>
        <p:txBody>
          <a:bodyPr>
            <a:normAutofit fontScale="55000" lnSpcReduction="20000"/>
          </a:bodyPr>
          <a:lstStyle/>
          <a:p>
            <a:pPr marL="0" indent="0">
              <a:buNone/>
            </a:pPr>
            <a:endParaRPr lang="en-GB" dirty="0"/>
          </a:p>
          <a:p>
            <a:r>
              <a:rPr lang="en-GB" dirty="0"/>
              <a:t>Bessant, J. and Tidd, J. (2015) </a:t>
            </a:r>
            <a:r>
              <a:rPr lang="en-GB" i="1" dirty="0"/>
              <a:t>Innovation and Entrepreneurship </a:t>
            </a:r>
            <a:r>
              <a:rPr lang="en-GB" dirty="0"/>
              <a:t>3</a:t>
            </a:r>
            <a:r>
              <a:rPr lang="en-GB" baseline="30000" dirty="0"/>
              <a:t>rd</a:t>
            </a:r>
            <a:r>
              <a:rPr lang="en-GB" dirty="0"/>
              <a:t> Ed. Chichester: </a:t>
            </a:r>
            <a:r>
              <a:rPr lang="en-GB" dirty="0" smtClean="0"/>
              <a:t>Wiley</a:t>
            </a:r>
            <a:endParaRPr lang="en-GB" dirty="0"/>
          </a:p>
          <a:p>
            <a:r>
              <a:rPr lang="en-GB" dirty="0"/>
              <a:t>Bonnet D, </a:t>
            </a:r>
            <a:r>
              <a:rPr lang="en-GB" dirty="0" err="1"/>
              <a:t>Buvat</a:t>
            </a:r>
            <a:r>
              <a:rPr lang="en-GB" dirty="0"/>
              <a:t> J, </a:t>
            </a:r>
            <a:r>
              <a:rPr lang="en-GB" dirty="0" err="1"/>
              <a:t>Subrahmanyam</a:t>
            </a:r>
            <a:r>
              <a:rPr lang="en-GB" dirty="0"/>
              <a:t> K (2015) </a:t>
            </a:r>
            <a:r>
              <a:rPr lang="en-GB" i="1" dirty="0"/>
              <a:t>When digital disruption strikes: how can incumbents respond?</a:t>
            </a:r>
            <a:r>
              <a:rPr lang="en-GB" dirty="0"/>
              <a:t> Cap Gemini Consulting. https://www.capgemini.com/consulting/resources/when-digitaldisruption-strikes.  Accessed 10 April 2019</a:t>
            </a:r>
          </a:p>
          <a:p>
            <a:r>
              <a:rPr lang="en-GB" dirty="0"/>
              <a:t> </a:t>
            </a:r>
            <a:r>
              <a:rPr lang="en-GB" dirty="0" smtClean="0"/>
              <a:t>Chase </a:t>
            </a:r>
            <a:r>
              <a:rPr lang="en-GB" dirty="0"/>
              <a:t>R (2016) We need to expand the deﬁnition of disruptive innovation. In: </a:t>
            </a:r>
            <a:r>
              <a:rPr lang="en-GB" dirty="0" err="1"/>
              <a:t>Harv</a:t>
            </a:r>
            <a:r>
              <a:rPr lang="en-GB" dirty="0"/>
              <a:t> Bus Rev. Available at: https://hbr.org/2016/01/we-needto-expand-the-deﬁnition-of-disruptive-innovation. Accessed 15 April 2019</a:t>
            </a:r>
          </a:p>
          <a:p>
            <a:r>
              <a:rPr lang="en-GB" dirty="0"/>
              <a:t> </a:t>
            </a:r>
            <a:r>
              <a:rPr lang="en-GB" dirty="0" smtClean="0"/>
              <a:t>Christensen </a:t>
            </a:r>
            <a:r>
              <a:rPr lang="en-GB" dirty="0"/>
              <a:t>CM, </a:t>
            </a:r>
            <a:r>
              <a:rPr lang="en-GB" dirty="0" err="1"/>
              <a:t>Raynor</a:t>
            </a:r>
            <a:r>
              <a:rPr lang="en-GB" dirty="0"/>
              <a:t> M, McDonald R (2015) What Is disruptive innovation? In: Harvard business review. https://hbr.org/2015/ 12/what-is-disruptive-innovation. Accessed 10 April 2019</a:t>
            </a:r>
          </a:p>
          <a:p>
            <a:r>
              <a:rPr lang="en-GB" dirty="0"/>
              <a:t> </a:t>
            </a:r>
            <a:r>
              <a:rPr lang="en-GB" dirty="0" smtClean="0"/>
              <a:t>Drucker</a:t>
            </a:r>
            <a:r>
              <a:rPr lang="en-GB" dirty="0"/>
              <a:t>, P. (2011) </a:t>
            </a:r>
            <a:r>
              <a:rPr lang="en-GB" i="1" dirty="0"/>
              <a:t>Innovation and Entrepreneurship. </a:t>
            </a:r>
            <a:r>
              <a:rPr lang="en-GB" dirty="0"/>
              <a:t>Abingdon: </a:t>
            </a:r>
            <a:r>
              <a:rPr lang="en-GB" dirty="0" err="1"/>
              <a:t>Routeledge</a:t>
            </a:r>
            <a:endParaRPr lang="en-GB" dirty="0"/>
          </a:p>
          <a:p>
            <a:r>
              <a:rPr lang="en-GB" dirty="0"/>
              <a:t> </a:t>
            </a:r>
            <a:r>
              <a:rPr lang="en-GB" dirty="0" err="1" smtClean="0"/>
              <a:t>Geissinger</a:t>
            </a:r>
            <a:r>
              <a:rPr lang="en-GB" dirty="0"/>
              <a:t>, A. </a:t>
            </a:r>
            <a:r>
              <a:rPr lang="en-GB" dirty="0" err="1"/>
              <a:t>Laurell</a:t>
            </a:r>
            <a:r>
              <a:rPr lang="en-GB" dirty="0"/>
              <a:t>, C. and </a:t>
            </a:r>
            <a:r>
              <a:rPr lang="en-GB" dirty="0" err="1"/>
              <a:t>Sandstrom</a:t>
            </a:r>
            <a:r>
              <a:rPr lang="en-GB" dirty="0"/>
              <a:t>, C. (2018)</a:t>
            </a:r>
            <a:r>
              <a:rPr lang="en-GB" i="1" dirty="0"/>
              <a:t> Digital Disruption beyond Uber and Airbnb—Tracking the long tail of the sharing economy </a:t>
            </a:r>
            <a:r>
              <a:rPr lang="en-GB" dirty="0"/>
              <a:t>Available at: </a:t>
            </a:r>
            <a:r>
              <a:rPr lang="en-GB" i="1" u="sng" dirty="0">
                <a:hlinkClick r:id="rId2"/>
              </a:rPr>
              <a:t>https://www.sciencedirect.com/science/article/pii/S0040162517306212 </a:t>
            </a:r>
            <a:r>
              <a:rPr lang="en-GB" u="sng" dirty="0">
                <a:hlinkClick r:id="rId2"/>
              </a:rPr>
              <a:t>Accessed 21st April 2019</a:t>
            </a:r>
            <a:endParaRPr lang="en-GB" dirty="0"/>
          </a:p>
          <a:p>
            <a:r>
              <a:rPr lang="en-GB" i="1" dirty="0" smtClean="0"/>
              <a:t> </a:t>
            </a:r>
            <a:r>
              <a:rPr lang="en-GB" dirty="0" smtClean="0"/>
              <a:t>Jansen, W. </a:t>
            </a:r>
            <a:r>
              <a:rPr lang="en-GB" dirty="0" err="1" smtClean="0"/>
              <a:t>Steenbakkers</a:t>
            </a:r>
            <a:r>
              <a:rPr lang="en-GB" dirty="0" smtClean="0"/>
              <a:t>, W. </a:t>
            </a:r>
            <a:r>
              <a:rPr lang="en-GB" dirty="0" err="1" smtClean="0"/>
              <a:t>Jagers</a:t>
            </a:r>
            <a:r>
              <a:rPr lang="en-GB" dirty="0" smtClean="0"/>
              <a:t>, H. (2007) </a:t>
            </a:r>
            <a:r>
              <a:rPr lang="en-GB" i="1" dirty="0" smtClean="0"/>
              <a:t>New Business models for the knowledge economy</a:t>
            </a:r>
            <a:r>
              <a:rPr lang="en-GB" dirty="0" smtClean="0"/>
              <a:t> Aldershot: Gower</a:t>
            </a:r>
          </a:p>
          <a:p>
            <a:r>
              <a:rPr lang="en-GB" dirty="0"/>
              <a:t> </a:t>
            </a:r>
            <a:r>
              <a:rPr lang="en-GB" dirty="0" err="1" smtClean="0"/>
              <a:t>Satell</a:t>
            </a:r>
            <a:r>
              <a:rPr lang="en-GB" dirty="0"/>
              <a:t>, G. (2014) </a:t>
            </a:r>
            <a:r>
              <a:rPr lang="en-GB" i="1" dirty="0"/>
              <a:t>A Look Back At Why Blockbuster Really Failed And Why It Didn't Have To</a:t>
            </a:r>
            <a:r>
              <a:rPr lang="en-GB" dirty="0"/>
              <a:t>  Available at: </a:t>
            </a:r>
            <a:r>
              <a:rPr lang="en-GB" u="sng" dirty="0">
                <a:hlinkClick r:id="rId3"/>
              </a:rPr>
              <a:t>https://www.forbes.com/sites/gregsatell/2014/09/05/a-look-back-at-why-blockbuster-really-failed-and-why-it-didnt-have-to/#5297f4c1d64a</a:t>
            </a:r>
            <a:r>
              <a:rPr lang="en-GB" dirty="0"/>
              <a:t> Accessed 13</a:t>
            </a:r>
            <a:r>
              <a:rPr lang="en-GB" baseline="30000" dirty="0"/>
              <a:t>th</a:t>
            </a:r>
            <a:r>
              <a:rPr lang="en-GB" dirty="0"/>
              <a:t> April 2019</a:t>
            </a:r>
          </a:p>
          <a:p>
            <a:r>
              <a:rPr lang="en-GB" dirty="0"/>
              <a:t> </a:t>
            </a:r>
            <a:r>
              <a:rPr lang="en-GB" dirty="0" smtClean="0"/>
              <a:t>Schilling</a:t>
            </a:r>
            <a:r>
              <a:rPr lang="en-GB" dirty="0"/>
              <a:t>, M. (2017) </a:t>
            </a:r>
            <a:r>
              <a:rPr lang="en-GB" i="1" dirty="0"/>
              <a:t>Strategic Management of Technological Innovation </a:t>
            </a:r>
            <a:r>
              <a:rPr lang="en-GB" dirty="0"/>
              <a:t>5</a:t>
            </a:r>
            <a:r>
              <a:rPr lang="en-GB" baseline="30000" dirty="0"/>
              <a:t>th</a:t>
            </a:r>
            <a:r>
              <a:rPr lang="en-GB" dirty="0"/>
              <a:t> Ed. New York: McGraw Hill</a:t>
            </a:r>
          </a:p>
          <a:p>
            <a:r>
              <a:rPr lang="en-GB" dirty="0"/>
              <a:t> </a:t>
            </a:r>
            <a:r>
              <a:rPr lang="en-GB" dirty="0" smtClean="0"/>
              <a:t>Westcott </a:t>
            </a:r>
            <a:r>
              <a:rPr lang="en-GB" dirty="0"/>
              <a:t>K. (2019) </a:t>
            </a:r>
            <a:r>
              <a:rPr lang="en-GB" i="1" dirty="0"/>
              <a:t>2019 Media &amp; Entertainment Industry Outlook  </a:t>
            </a:r>
            <a:r>
              <a:rPr lang="en-GB" i="1" dirty="0" smtClean="0"/>
              <a:t>Available </a:t>
            </a:r>
            <a:r>
              <a:rPr lang="en-GB" i="1" dirty="0"/>
              <a:t>at : </a:t>
            </a:r>
            <a:r>
              <a:rPr lang="en-GB" i="1" u="sng" dirty="0">
                <a:hlinkClick r:id="rId4"/>
              </a:rPr>
              <a:t>https://www2.deloitte.com/us/en/pages/technology-media-and-telecommunications/articles/media-and-entertainment-industry-outlook-trends.html</a:t>
            </a:r>
            <a:r>
              <a:rPr lang="en-GB" i="1" dirty="0"/>
              <a:t> </a:t>
            </a:r>
            <a:r>
              <a:rPr lang="en-GB" dirty="0"/>
              <a:t>Accessed 19th April 2019</a:t>
            </a:r>
          </a:p>
          <a:p>
            <a:endParaRPr lang="en-GB" dirty="0"/>
          </a:p>
        </p:txBody>
      </p:sp>
    </p:spTree>
    <p:extLst>
      <p:ext uri="{BB962C8B-B14F-4D97-AF65-F5344CB8AC3E}">
        <p14:creationId xmlns:p14="http://schemas.microsoft.com/office/powerpoint/2010/main" val="2396577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2942</TotalTime>
  <Words>376</Words>
  <Application>Microsoft Office PowerPoint</Application>
  <PresentationFormat>Widescreen</PresentationFormat>
  <Paragraphs>85</Paragraphs>
  <Slides>10</Slides>
  <Notes>0</Notes>
  <HiddenSlides>0</HiddenSlides>
  <MMClips>9</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Times New Roman</vt:lpstr>
      <vt:lpstr>Office Theme</vt:lpstr>
      <vt:lpstr>Name: Simon Charles Student Number: 0250297 Course: Master of Business Administration (MBA) Module: Digital Entrepreneurship Submission Date: 29th April 2019 </vt:lpstr>
      <vt:lpstr>The digital disruption caused by the proliferation of streaming media services. </vt:lpstr>
      <vt:lpstr>    The Scenario:  Blockbuster market leaders Growth of Consumer Digital Streaming  Unprecedented market shift  Incumbents inability to react   Analysis Trends Market conditions that allowed such dramatic disruption Analysis of the wider market place and external influencing factors </vt:lpstr>
      <vt:lpstr>        External Factors Influencing the Market  Previous reliance on penalising the customer base General shift to using digital technology in everyday life Broadband roll out and cost Shift from collective scheduled viewing to access anytime Traditional provider platforms becoming the Creator platform Domestic material outputs shifted from just the TV</vt:lpstr>
      <vt:lpstr>PEST Analysis</vt:lpstr>
      <vt:lpstr>PowerPoint Presentation</vt:lpstr>
      <vt:lpstr>SWOT Analysis</vt:lpstr>
      <vt:lpstr>PowerPoint Presentation</vt:lpstr>
      <vt:lpstr>What the report will focus on</vt:lpstr>
      <vt:lpstr>References</vt:lpstr>
    </vt:vector>
  </TitlesOfParts>
  <Company>Carmarthenshire County Council</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Simon Charles</dc:creator>
  <cp:lastModifiedBy>Simon Charles</cp:lastModifiedBy>
  <cp:revision>23</cp:revision>
  <dcterms:created xsi:type="dcterms:W3CDTF">2019-04-27T12:07:32Z</dcterms:created>
  <dcterms:modified xsi:type="dcterms:W3CDTF">2019-04-29T13:13:51Z</dcterms:modified>
</cp:coreProperties>
</file>