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0"/>
  </p:notesMasterIdLst>
  <p:handoutMasterIdLst>
    <p:handoutMasterId r:id="rId21"/>
  </p:handoutMasterIdLst>
  <p:sldIdLst>
    <p:sldId id="326" r:id="rId2"/>
    <p:sldId id="327" r:id="rId3"/>
    <p:sldId id="331" r:id="rId4"/>
    <p:sldId id="334" r:id="rId5"/>
    <p:sldId id="328" r:id="rId6"/>
    <p:sldId id="329" r:id="rId7"/>
    <p:sldId id="330" r:id="rId8"/>
    <p:sldId id="333" r:id="rId9"/>
    <p:sldId id="336" r:id="rId10"/>
    <p:sldId id="332" r:id="rId11"/>
    <p:sldId id="337" r:id="rId12"/>
    <p:sldId id="339" r:id="rId13"/>
    <p:sldId id="341" r:id="rId14"/>
    <p:sldId id="338" r:id="rId15"/>
    <p:sldId id="340" r:id="rId16"/>
    <p:sldId id="342" r:id="rId17"/>
    <p:sldId id="343" r:id="rId18"/>
    <p:sldId id="296" r:id="rId19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28F30C-0F45-CC4B-D93E-CD70D7639659}" v="4" dt="2025-01-10T12:36:12.31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07" autoAdjust="0"/>
    <p:restoredTop sz="95701" autoAdjust="0"/>
  </p:normalViewPr>
  <p:slideViewPr>
    <p:cSldViewPr>
      <p:cViewPr varScale="1">
        <p:scale>
          <a:sx n="100" d="100"/>
          <a:sy n="100" d="100"/>
        </p:scale>
        <p:origin x="852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40" d="100"/>
        <a:sy n="14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F0EB6418-8FDD-466E-B8FD-FDF8DFBBC145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C5B2C2D-F970-4BB5-8062-FD7A7A13823E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CD8B819E-DD5B-4E7E-A5AE-2D70C1A06E3F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2EE9221C-2C47-42A2-A54B-8B15A7474AD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F86EA57E-7559-4DAE-AFD8-64D135FAD36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985849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9C99641F-E5E0-443F-857F-BBE9A90EED0F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AA912BC5-7D06-4BA6-8CF6-4D1F038E722C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A961BA8A-1466-4B71-9684-1ABCD7A83550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6483EBEB-5149-4757-BEAD-B8E4F3DB2558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3A9BE34F-B3A4-4629-99CA-86E1DDFE22B8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192C74B4-6365-40F3-89E2-4588CE08B57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5B246B08-1AD4-482A-B4E4-985B7039BB5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404501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GB" b="1" dirty="0"/>
              <a:t>What are your legal obligations?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You have a </a:t>
            </a:r>
            <a:r>
              <a:rPr lang="en-GB" b="1" dirty="0"/>
              <a:t>duty of care</a:t>
            </a:r>
            <a:r>
              <a:rPr lang="en-GB" dirty="0"/>
              <a:t> to safeguard children under the </a:t>
            </a:r>
            <a:r>
              <a:rPr lang="en-GB" b="1" dirty="0"/>
              <a:t>Children Act 1989 and 2004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As the young person is </a:t>
            </a:r>
            <a:r>
              <a:rPr lang="en-GB" b="1" dirty="0"/>
              <a:t>under 18</a:t>
            </a:r>
            <a:r>
              <a:rPr lang="en-GB" dirty="0"/>
              <a:t>, their disclosure triggers a safeguarding concern, and you are legally required to </a:t>
            </a:r>
            <a:r>
              <a:rPr lang="en-GB" b="1" dirty="0"/>
              <a:t>share this information</a:t>
            </a:r>
            <a:r>
              <a:rPr lang="en-GB" dirty="0"/>
              <a:t> with appropriate safeguarding leads, even without consent.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Confidentiality is not absolute</a:t>
            </a:r>
            <a:r>
              <a:rPr lang="en-GB" dirty="0"/>
              <a:t> – it can be breached if a child is at risk of harm (as per </a:t>
            </a:r>
            <a:r>
              <a:rPr lang="en-GB" b="1" dirty="0"/>
              <a:t>GDPR, Safeguarding Vulnerable Groups Act 2006</a:t>
            </a:r>
            <a:r>
              <a:rPr lang="en-GB" dirty="0"/>
              <a:t>).</a:t>
            </a:r>
          </a:p>
          <a:p>
            <a:pPr>
              <a:buNone/>
            </a:pPr>
            <a:r>
              <a:rPr lang="en-GB" b="1" dirty="0"/>
              <a:t>What values are in conflict?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Confidentiality</a:t>
            </a:r>
            <a:r>
              <a:rPr lang="en-GB" dirty="0"/>
              <a:t> vs </a:t>
            </a:r>
            <a:r>
              <a:rPr lang="en-GB" b="1" dirty="0"/>
              <a:t>Protection from harm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Trust</a:t>
            </a:r>
            <a:r>
              <a:rPr lang="en-GB" dirty="0"/>
              <a:t> and </a:t>
            </a:r>
            <a:r>
              <a:rPr lang="en-GB" b="1" dirty="0"/>
              <a:t>relationship-building</a:t>
            </a:r>
            <a:r>
              <a:rPr lang="en-GB" dirty="0"/>
              <a:t> vs </a:t>
            </a:r>
            <a:r>
              <a:rPr lang="en-GB" b="1" dirty="0"/>
              <a:t>Legal and ethical obligation to act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Respect for the child’s wishes</a:t>
            </a:r>
            <a:r>
              <a:rPr lang="en-GB" dirty="0"/>
              <a:t> vs </a:t>
            </a:r>
            <a:r>
              <a:rPr lang="en-GB" b="1" dirty="0"/>
              <a:t>Prioritising their welfare and safety</a:t>
            </a:r>
            <a:endParaRPr lang="en-GB" dirty="0"/>
          </a:p>
          <a:p>
            <a:pPr>
              <a:buNone/>
            </a:pPr>
            <a:r>
              <a:rPr lang="en-GB" b="1" dirty="0"/>
              <a:t>Who else might you involve?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Your organisation’s </a:t>
            </a:r>
            <a:r>
              <a:rPr lang="en-GB" b="1" dirty="0"/>
              <a:t>Designated Safeguarding Lead (DSL)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Children’s Social Services</a:t>
            </a:r>
            <a:r>
              <a:rPr lang="en-GB" dirty="0"/>
              <a:t> or </a:t>
            </a:r>
            <a:r>
              <a:rPr lang="en-GB" b="1" dirty="0"/>
              <a:t>Multi-Agency Safeguarding Hub (MASH)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Possibly the </a:t>
            </a:r>
            <a:r>
              <a:rPr lang="en-GB" b="1" dirty="0"/>
              <a:t>school nurse</a:t>
            </a:r>
            <a:r>
              <a:rPr lang="en-GB" dirty="0"/>
              <a:t>, </a:t>
            </a:r>
            <a:r>
              <a:rPr lang="en-GB" b="1" dirty="0"/>
              <a:t>GP</a:t>
            </a:r>
            <a:r>
              <a:rPr lang="en-GB" dirty="0"/>
              <a:t>, or other professionals already involved in the child's care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 some cases, </a:t>
            </a:r>
            <a:r>
              <a:rPr lang="en-GB" b="1" dirty="0"/>
              <a:t>police or child protection teams</a:t>
            </a:r>
            <a:r>
              <a:rPr lang="en-GB" dirty="0"/>
              <a:t> if immediate danger is suspected</a:t>
            </a:r>
          </a:p>
          <a:p>
            <a:pPr>
              <a:buNone/>
            </a:pPr>
            <a:r>
              <a:rPr lang="en-GB" b="1" dirty="0"/>
              <a:t>How would you document this?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Write a </a:t>
            </a:r>
            <a:r>
              <a:rPr lang="en-GB" b="1" dirty="0"/>
              <a:t>factual, dated record</a:t>
            </a:r>
            <a:r>
              <a:rPr lang="en-GB" dirty="0"/>
              <a:t> of the disclosure in the service user's file using the child's </a:t>
            </a:r>
            <a:r>
              <a:rPr lang="en-GB" b="1" dirty="0"/>
              <a:t>own words where possible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Include: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What was said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Your response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Who you reported it to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Any actions taken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Follow your organisation’s </a:t>
            </a:r>
            <a:r>
              <a:rPr lang="en-GB" b="1" dirty="0"/>
              <a:t>safeguarding and record-keeping policies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Maintain </a:t>
            </a:r>
            <a:r>
              <a:rPr lang="en-GB" b="1" dirty="0"/>
              <a:t>confidentiality</a:t>
            </a:r>
            <a:r>
              <a:rPr lang="en-GB" dirty="0"/>
              <a:t> by sharing information </a:t>
            </a:r>
            <a:r>
              <a:rPr lang="en-GB" b="1" dirty="0"/>
              <a:t>only on a need-to-know basis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B246B08-1AD4-482A-B4E4-985B7039BB59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53229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GB" b="1" dirty="0"/>
              <a:t>What steps do you take to assess capacity?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Use the </a:t>
            </a:r>
            <a:r>
              <a:rPr lang="en-GB" b="1" dirty="0"/>
              <a:t>Mental Capacity Act 2005 (MCA) framework</a:t>
            </a:r>
            <a:r>
              <a:rPr lang="en-GB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Presume capacity unless proven otherwise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Check if he:</a:t>
            </a:r>
          </a:p>
          <a:p>
            <a:pPr marL="1143000" lvl="2" indent="-228600">
              <a:buFont typeface="Arial" panose="020B0604020202020204" pitchFamily="34" charset="0"/>
              <a:buChar char="•"/>
            </a:pPr>
            <a:r>
              <a:rPr lang="en-GB" b="1" dirty="0"/>
              <a:t>Understands</a:t>
            </a:r>
            <a:r>
              <a:rPr lang="en-GB" dirty="0"/>
              <a:t> the information</a:t>
            </a:r>
          </a:p>
          <a:p>
            <a:pPr marL="1143000" lvl="2" indent="-228600">
              <a:buFont typeface="Arial" panose="020B0604020202020204" pitchFamily="34" charset="0"/>
              <a:buChar char="•"/>
            </a:pPr>
            <a:r>
              <a:rPr lang="en-GB" dirty="0"/>
              <a:t>Can </a:t>
            </a:r>
            <a:r>
              <a:rPr lang="en-GB" b="1" dirty="0"/>
              <a:t>retain</a:t>
            </a:r>
            <a:r>
              <a:rPr lang="en-GB" dirty="0"/>
              <a:t> the information</a:t>
            </a:r>
          </a:p>
          <a:p>
            <a:pPr marL="1143000" lvl="2" indent="-228600">
              <a:buFont typeface="Arial" panose="020B0604020202020204" pitchFamily="34" charset="0"/>
              <a:buChar char="•"/>
            </a:pPr>
            <a:r>
              <a:rPr lang="en-GB" dirty="0"/>
              <a:t>Can </a:t>
            </a:r>
            <a:r>
              <a:rPr lang="en-GB" b="1" dirty="0"/>
              <a:t>weigh up</a:t>
            </a:r>
            <a:r>
              <a:rPr lang="en-GB" dirty="0"/>
              <a:t> the pros and cons</a:t>
            </a:r>
          </a:p>
          <a:p>
            <a:pPr marL="1143000" lvl="2" indent="-228600">
              <a:buFont typeface="Arial" panose="020B0604020202020204" pitchFamily="34" charset="0"/>
              <a:buChar char="•"/>
            </a:pPr>
            <a:r>
              <a:rPr lang="en-GB" dirty="0"/>
              <a:t>Can </a:t>
            </a:r>
            <a:r>
              <a:rPr lang="en-GB" b="1" dirty="0"/>
              <a:t>communicate</a:t>
            </a:r>
            <a:r>
              <a:rPr lang="en-GB" dirty="0"/>
              <a:t> a decision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Use </a:t>
            </a:r>
            <a:r>
              <a:rPr lang="en-GB" b="1" dirty="0"/>
              <a:t>simple language</a:t>
            </a:r>
            <a:r>
              <a:rPr lang="en-GB" dirty="0"/>
              <a:t>, visual cues, and allow time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Repeat the process if necessary at a different time of day (capacity may fluctuate)</a:t>
            </a:r>
          </a:p>
          <a:p>
            <a:pPr>
              <a:buNone/>
            </a:pPr>
            <a:r>
              <a:rPr lang="en-GB" b="1" dirty="0"/>
              <a:t>Can you override his decision?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Only if he lacks capacity</a:t>
            </a:r>
            <a:r>
              <a:rPr lang="en-GB" dirty="0"/>
              <a:t> </a:t>
            </a:r>
            <a:r>
              <a:rPr lang="en-GB" i="1" dirty="0"/>
              <a:t>and</a:t>
            </a:r>
            <a:r>
              <a:rPr lang="en-GB" dirty="0"/>
              <a:t> the action is in his </a:t>
            </a:r>
            <a:r>
              <a:rPr lang="en-GB" b="1" dirty="0"/>
              <a:t>best interests</a:t>
            </a:r>
            <a:r>
              <a:rPr lang="en-GB" dirty="0"/>
              <a:t>, following an MCA best interests checklist.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You must involve: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="1" dirty="0"/>
              <a:t>individual’s wishes and values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Family and professionals</a:t>
            </a:r>
            <a:r>
              <a:rPr lang="en-GB" dirty="0"/>
              <a:t> if appropriate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An </a:t>
            </a:r>
            <a:r>
              <a:rPr lang="en-GB" b="1" dirty="0"/>
              <a:t>Independent Mental Capacity Advocate (IMCA)</a:t>
            </a:r>
            <a:r>
              <a:rPr lang="en-GB" dirty="0"/>
              <a:t> if no next of kin is available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If he </a:t>
            </a:r>
            <a:r>
              <a:rPr lang="en-GB" b="1" dirty="0"/>
              <a:t>has capacity</a:t>
            </a:r>
            <a:r>
              <a:rPr lang="en-GB" dirty="0"/>
              <a:t>, his refusal must be </a:t>
            </a:r>
            <a:r>
              <a:rPr lang="en-GB" b="1" dirty="0"/>
              <a:t>respected</a:t>
            </a:r>
            <a:r>
              <a:rPr lang="en-GB" dirty="0"/>
              <a:t>, even if others disagree</a:t>
            </a:r>
          </a:p>
          <a:p>
            <a:pPr>
              <a:buNone/>
            </a:pPr>
            <a:r>
              <a:rPr lang="en-GB" b="1" dirty="0"/>
              <a:t>How do you maintain dignity and autonomy?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Give </a:t>
            </a:r>
            <a:r>
              <a:rPr lang="en-GB" b="1" dirty="0"/>
              <a:t>real choices</a:t>
            </a:r>
            <a:r>
              <a:rPr lang="en-GB" dirty="0"/>
              <a:t> where possible (e.g., time of care, choice of carer)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Involve him in decisions to the </a:t>
            </a:r>
            <a:r>
              <a:rPr lang="en-GB" b="1" dirty="0"/>
              <a:t>maximum extent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Use </a:t>
            </a:r>
            <a:r>
              <a:rPr lang="en-GB" b="1" dirty="0"/>
              <a:t>language that respects his independence</a:t>
            </a:r>
            <a:r>
              <a:rPr lang="en-GB" dirty="0"/>
              <a:t> and preferences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Document clearly what support was offered and how his preferences were taken into account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If intervention is needed, explain </a:t>
            </a:r>
            <a:r>
              <a:rPr lang="en-GB" b="1" dirty="0"/>
              <a:t>why</a:t>
            </a:r>
            <a:r>
              <a:rPr lang="en-GB" dirty="0"/>
              <a:t> and ensure it is </a:t>
            </a:r>
            <a:r>
              <a:rPr lang="en-GB" b="1" dirty="0"/>
              <a:t>least restrictive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B246B08-1AD4-482A-B4E4-985B7039BB59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5869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FF8801-A67E-460E-A23D-F9656E9CF7A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A65A15-4643-4552-8F90-97D14597E7F3}" type="datetime1">
              <a:rPr lang="en-GB" altLang="en-US"/>
              <a:pPr>
                <a:defRPr/>
              </a:pPr>
              <a:t>13/10/2026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8811F0-E39C-408A-B113-B14243C204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AE6BCA-4E53-4915-A4A1-76C3287FDD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F56C83-2A10-4C25-A6FA-F2B04429D23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279062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6A3EC7-C446-42B9-9FA5-AA69720F85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EB28F8-D49C-40F8-A70C-70C92CA0F5D8}" type="datetime1">
              <a:rPr lang="en-GB" altLang="en-US"/>
              <a:pPr>
                <a:defRPr/>
              </a:pPr>
              <a:t>13/10/2026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E845BB-B472-4515-9CB9-D6E408E4D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148EA9-8B48-4560-BAA3-D5F1BD92C3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396EF7-AE92-4D90-B2A9-1448F92B1D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1429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625594-0AC5-4DD0-97DE-4EFC8E0539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33CEFF-2EF9-464F-B34D-2E646DADFB7B}" type="datetime1">
              <a:rPr lang="en-GB" altLang="en-US"/>
              <a:pPr>
                <a:defRPr/>
              </a:pPr>
              <a:t>13/10/2026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DBDAE5B-8D29-4FD7-AFED-345839CE885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224A48-2731-4941-96AB-511A9B75695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83352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77964C1-95DB-4576-BAAD-4B6AB0656C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717AE2-FA40-484A-902D-662F5BA3F74B}" type="datetime1">
              <a:rPr lang="en-GB" altLang="en-US"/>
              <a:pPr>
                <a:defRPr/>
              </a:pPr>
              <a:t>13/10/2026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B2DA24-186D-465B-9899-C78622EA4FC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E677B1-F9DB-4437-9AD9-21D98A2099D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052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4FEF8432-D5D0-455B-AC1B-B97D272E6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C89332-F353-4450-8467-666D1436348A}" type="datetime1">
              <a:rPr lang="en-GB" altLang="en-US"/>
              <a:pPr>
                <a:defRPr/>
              </a:pPr>
              <a:t>13/10/2026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E5EF987A-0E49-4E71-80FD-82B7BC7182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DBA449-5323-4299-8715-0E73A961260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457617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2B79F4F-9FC9-4B07-83FB-9F5DFAF75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45051C-A59A-4500-AA9E-DA70D4EF499F}" type="datetime1">
              <a:rPr lang="en-GB" altLang="en-US"/>
              <a:pPr>
                <a:defRPr/>
              </a:pPr>
              <a:t>13/10/2026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1051687-CB72-4E52-893F-DC773A6B2B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EC1271-C517-415B-A460-3FC2A2D7FC9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668376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E37194E-F66E-40C4-B647-1FF786750C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81BD80-14F2-4BEC-AD3E-E6C4E60725FA}" type="datetime1">
              <a:rPr lang="en-GB" altLang="en-US"/>
              <a:pPr>
                <a:defRPr/>
              </a:pPr>
              <a:t>13/10/2026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57859585-F801-4F84-8548-0FE9EE52DC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892F27-087C-4F8F-B1B2-9EFFCAF90A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858079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3D2F872-22A3-4012-8F81-C65AC000F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9DD2BB-61B0-4C6A-AD75-E8C1A8CEEE30}" type="datetime1">
              <a:rPr lang="en-GB" altLang="en-US"/>
              <a:pPr>
                <a:defRPr/>
              </a:pPr>
              <a:t>13/10/2026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DB2BAD-8D92-46FD-B021-AB942E0418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13E82D-B435-4822-9C38-E056EFFF558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891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A6D7E7F3-8292-4743-8F56-931EBA42A8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AC22A3-F4A0-488C-8A89-B9CA9E08C9DC}" type="datetime1">
              <a:rPr lang="en-GB" altLang="en-US"/>
              <a:pPr>
                <a:defRPr/>
              </a:pPr>
              <a:t>13/10/2026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FBBE40-EED1-464D-8CE2-B41FC657C0F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05B2C5-48B7-4195-951A-16612829EF5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056037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3B838F-138B-4049-A9D5-9F60E2F6CB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48769A-A26E-45D7-88BE-11B030ED59A2}" type="datetime1">
              <a:rPr lang="en-GB" altLang="en-US"/>
              <a:pPr>
                <a:defRPr/>
              </a:pPr>
              <a:t>13/10/2026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C998122-20B1-4857-A7D9-C9EF4FF3B2B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54B569-EF36-436E-AA6A-F9D7FE8D622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053181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34B45F-15C2-411D-9D0C-887C741305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1EED17-7B7A-4E98-97B1-E27B578E50D5}" type="datetime1">
              <a:rPr lang="en-GB" altLang="en-US"/>
              <a:pPr>
                <a:defRPr/>
              </a:pPr>
              <a:t>13/10/2026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F55D52B-7736-4884-AA88-AED8E16E9D3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EA7E0C-D4C6-49F1-A387-9DCEECC3509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73393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B7FB36F6-C2EA-4506-BADA-C2B889F6D25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6D6E9468-6869-4BCB-9F53-95A9196C339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2ED074-8F07-4D67-B477-93C4310FE9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9EE82B7-2B39-4A05-843F-6FA408CB7B2B}" type="datetime1">
              <a:rPr lang="en-GB" altLang="en-US"/>
              <a:pPr>
                <a:defRPr/>
              </a:pPr>
              <a:t>13/10/2026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C10A32-5F07-43DC-B63F-F086F836EB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C8D1CE4C-B55E-4F21-A29C-68426D5E343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1" r:id="rId1"/>
    <p:sldLayoutId id="2147483922" r:id="rId2"/>
    <p:sldLayoutId id="2147483912" r:id="rId3"/>
    <p:sldLayoutId id="2147483913" r:id="rId4"/>
    <p:sldLayoutId id="2147483914" r:id="rId5"/>
    <p:sldLayoutId id="2147483915" r:id="rId6"/>
    <p:sldLayoutId id="2147483916" r:id="rId7"/>
    <p:sldLayoutId id="2147483917" r:id="rId8"/>
    <p:sldLayoutId id="2147483918" r:id="rId9"/>
    <p:sldLayoutId id="2147483919" r:id="rId10"/>
    <p:sldLayoutId id="2147483920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mbridge.org/core/books/ethics-and-health-care/9C63AB50C5AEE3FB4687A9F64250CE56" TargetMode="External"/><Relationship Id="rId2" Type="http://schemas.openxmlformats.org/officeDocument/2006/relationships/hyperlink" Target="https://www.ncbi.nlm.nih.gov/pmc/articles/PMC5074007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ho.int/westernpacific/health-topics/ethics-and-health#:~:text=Health%20ethics%20promotes%20the%20consideration,patients%2C%20families%2C%20and%20communities.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cpc-uk.org/standards/meeting-our-standards/" TargetMode="External"/><Relationship Id="rId2" Type="http://schemas.openxmlformats.org/officeDocument/2006/relationships/hyperlink" Target="https://www.hcpc-uk.org/standards/standards-of-conduct-performance-and-ethics/#:~:text=1.3%20You%20must%20encourage%20and,they%20can%20make%20informed%20decisions.&amp;text=1.4%20You%20must%20make%20sure,care%2C%20treatment%20or%20other%20services.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hcpc-uk.org/covid-19/advice/applying-our-standards/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cbi.nlm.nih.gov/pmc/articles/PMC3528420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loBRwYtzxT0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pdlyKZhJbts?feature=oembed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nhsproviders.org/a-guide-to-the-health-and-care-act-2022/the-act-on-a-page" TargetMode="External"/><Relationship Id="rId3" Type="http://schemas.openxmlformats.org/officeDocument/2006/relationships/hyperlink" Target="https://www.gov.uk/government/news/government-reviews-whistleblowing-laws" TargetMode="External"/><Relationship Id="rId7" Type="http://schemas.openxmlformats.org/officeDocument/2006/relationships/hyperlink" Target="https://www.england.nhs.uk/safeguarding/about/#:~:text=Safeguarding%20means%20protecting%20a%20citizen's,adults%20is%20a%20collective%20responsibility" TargetMode="External"/><Relationship Id="rId12" Type="http://schemas.openxmlformats.org/officeDocument/2006/relationships/hyperlink" Target="https://www.trixonline.co.uk/articles/the-health-and-care-act-2022-key-points-for-adult-social-care-practitioners/" TargetMode="External"/><Relationship Id="rId2" Type="http://schemas.openxmlformats.org/officeDocument/2006/relationships/hyperlink" Target="https://www.cqc.org.uk/what-we-do/how-we-do-our-job/safeguarding-peopl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pdonline.co.uk/knowledge-base/safeguarding/legislation-safeguarding-children/#:~:text=surround%20safeguarding%20children-,Legislation%20and%20policies%20that%20surround%20safeguarding%20children,-26th%20June%202019" TargetMode="External"/><Relationship Id="rId11" Type="http://schemas.openxmlformats.org/officeDocument/2006/relationships/hyperlink" Target="https://www.theaccessgroup.com/en-gb/blog/hsc-whistleblowing-in-health-and-social-care-explained/" TargetMode="External"/><Relationship Id="rId5" Type="http://schemas.openxmlformats.org/officeDocument/2006/relationships/hyperlink" Target="https://www.hcpc-uk.org/standards/standards-of-conduct-performance-and-ethics/" TargetMode="External"/><Relationship Id="rId10" Type="http://schemas.openxmlformats.org/officeDocument/2006/relationships/hyperlink" Target="https://www.scie.org.uk/safeguarding/adults/introduction/six-principles" TargetMode="External"/><Relationship Id="rId4" Type="http://schemas.openxmlformats.org/officeDocument/2006/relationships/hyperlink" Target="https://assets.publishing.service.gov.uk/government/uploads/system/uploads/attachment_data/file/942454/Working_together_to_safeguard_children_inter_agency_guidance.pdf" TargetMode="External"/><Relationship Id="rId9" Type="http://schemas.openxmlformats.org/officeDocument/2006/relationships/hyperlink" Target="https://www.nspcc.org.uk/keeping-children-safe/reporting-abuse/dedicated-helplines/whistleblowing-advice-lin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9D5676A9-2DC0-4BA6-96B8-229A91689D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213" y="549275"/>
            <a:ext cx="7772400" cy="2016125"/>
          </a:xfrm>
          <a:ln w="25400">
            <a:noFill/>
          </a:ln>
        </p:spPr>
        <p:txBody>
          <a:bodyPr/>
          <a:lstStyle/>
          <a:p>
            <a:pPr eaLnBrk="1" hangingPunct="1"/>
            <a:r>
              <a:rPr lang="en-GB" altLang="en-US" sz="3200" b="1" dirty="0">
                <a:cs typeface="Arial" panose="020B0604020202020204" pitchFamily="34" charset="0"/>
              </a:rPr>
              <a:t>BMHP5016</a:t>
            </a:r>
            <a:br>
              <a:rPr lang="en-GB" altLang="en-US" sz="3600" b="1" dirty="0">
                <a:cs typeface="Arial" panose="020B0604020202020204" pitchFamily="34" charset="0"/>
              </a:rPr>
            </a:br>
            <a:r>
              <a:rPr lang="en-US" altLang="en-US" sz="3200" b="1" dirty="0">
                <a:cs typeface="Arial" panose="020B0604020202020204" pitchFamily="34" charset="0"/>
              </a:rPr>
              <a:t>Principles of Health &amp; Social Care</a:t>
            </a:r>
            <a:br>
              <a:rPr lang="en-GB" altLang="en-US" sz="3200" dirty="0">
                <a:cs typeface="Arial" panose="020B0604020202020204" pitchFamily="34" charset="0"/>
              </a:rPr>
            </a:br>
            <a:endParaRPr lang="en-GB" altLang="en-US" sz="3200" dirty="0">
              <a:cs typeface="Arial" panose="020B0604020202020204" pitchFamily="34" charset="0"/>
            </a:endParaRPr>
          </a:p>
        </p:txBody>
      </p:sp>
      <p:sp>
        <p:nvSpPr>
          <p:cNvPr id="6147" name="Subtitle 4">
            <a:extLst>
              <a:ext uri="{FF2B5EF4-FFF2-40B4-BE49-F238E27FC236}">
                <a16:creationId xmlns:a16="http://schemas.microsoft.com/office/drawing/2014/main" id="{52D8E05B-9B5B-48B6-9C27-06F8AF4E77F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4513" y="3213100"/>
            <a:ext cx="7912100" cy="2284413"/>
          </a:xfrm>
        </p:spPr>
        <p:txBody>
          <a:bodyPr/>
          <a:lstStyle/>
          <a:p>
            <a:pPr eaLnBrk="1" hangingPunct="1"/>
            <a:r>
              <a:rPr lang="en-GB" altLang="en-US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altLang="en-US" sz="2800" dirty="0">
              <a:solidFill>
                <a:schemeClr val="bg1"/>
              </a:solidFill>
            </a:endParaRPr>
          </a:p>
          <a:p>
            <a:endParaRPr lang="en-GB" altLang="en-US" sz="1800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7213288-7826-4B82-8886-CA0CEDDABA1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13/10/2026</a:t>
            </a:fld>
            <a:endParaRPr lang="en-GB" altLang="en-US" dirty="0"/>
          </a:p>
        </p:txBody>
      </p:sp>
      <p:sp>
        <p:nvSpPr>
          <p:cNvPr id="6149" name="Slide Number Placeholder 5">
            <a:extLst>
              <a:ext uri="{FF2B5EF4-FFF2-40B4-BE49-F238E27FC236}">
                <a16:creationId xmlns:a16="http://schemas.microsoft.com/office/drawing/2014/main" id="{925B4CEF-CDED-4098-8D3F-6C7D02A9818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03BCB54-B0C9-46ED-98B8-DDCFE18D696C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F7CB317-90C9-8120-8440-D02A4D6FCAD3}"/>
              </a:ext>
            </a:extLst>
          </p:cNvPr>
          <p:cNvSpPr txBox="1"/>
          <p:nvPr/>
        </p:nvSpPr>
        <p:spPr>
          <a:xfrm>
            <a:off x="2123728" y="2967335"/>
            <a:ext cx="54006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/>
              <a:t>Ethics in H&amp;SC</a:t>
            </a:r>
          </a:p>
        </p:txBody>
      </p:sp>
    </p:spTree>
    <p:extLst>
      <p:ext uri="{BB962C8B-B14F-4D97-AF65-F5344CB8AC3E}">
        <p14:creationId xmlns:p14="http://schemas.microsoft.com/office/powerpoint/2010/main" val="41726138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57E367-E2FA-02EE-C825-0F0196EB43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18D05F-ACE8-EC96-71B1-9CBAEC18AA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470484"/>
            <a:ext cx="8784976" cy="3917032"/>
          </a:xfrm>
        </p:spPr>
        <p:txBody>
          <a:bodyPr/>
          <a:lstStyle/>
          <a:p>
            <a:r>
              <a:rPr lang="en-GB" sz="2000" dirty="0"/>
              <a:t>Determine the importance of ethics within H&amp;SC</a:t>
            </a:r>
          </a:p>
          <a:p>
            <a:endParaRPr lang="en-GB" sz="2000" dirty="0"/>
          </a:p>
          <a:p>
            <a:r>
              <a:rPr lang="en-GB" sz="2000" dirty="0"/>
              <a:t>Demonstrate a clear understanding of the four fundamental principles of biomedical ethics</a:t>
            </a:r>
          </a:p>
          <a:p>
            <a:endParaRPr lang="en-GB" sz="2000" dirty="0"/>
          </a:p>
          <a:p>
            <a:r>
              <a:rPr lang="en-GB" sz="2000" dirty="0"/>
              <a:t>Explain the role and function of professional bodies and regulatory agencies in healthcare and social care in ensuring professional ethics and quality of care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Apply our understanding of ethics to real-world scenarios and reflect on our own decision-making</a:t>
            </a:r>
          </a:p>
          <a:p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1C8B26-60F0-AAB7-773B-7F45FE1A39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1EB28F8-D49C-40F8-A70C-70C92CA0F5D8}" type="datetime1">
              <a:rPr lang="en-GB" altLang="en-US" smtClean="0"/>
              <a:pPr>
                <a:defRPr/>
              </a:pPr>
              <a:t>13/10/2026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FADD79-2825-99D9-C8E3-7987282EE5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D396EF7-AE92-4D90-B2A9-1448F92B1D6B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6953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57E367-E2FA-02EE-C825-0F0196EB43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05934"/>
            <a:ext cx="8229600" cy="1143000"/>
          </a:xfrm>
        </p:spPr>
        <p:txBody>
          <a:bodyPr/>
          <a:lstStyle/>
          <a:p>
            <a:r>
              <a:rPr lang="en-GB" b="1" dirty="0"/>
              <a:t>What is Ethics?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1C8B26-60F0-AAB7-773B-7F45FE1A39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1EB28F8-D49C-40F8-A70C-70C92CA0F5D8}" type="datetime1">
              <a:rPr lang="en-GB" altLang="en-US" smtClean="0"/>
              <a:pPr>
                <a:defRPr/>
              </a:pPr>
              <a:t>13/10/2026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FADD79-2825-99D9-C8E3-7987282EE5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D396EF7-AE92-4D90-B2A9-1448F92B1D6B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7C111E11-0FEF-03DA-4CB1-8A791E3ED74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403648" y="1052736"/>
            <a:ext cx="4465191" cy="44319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Moral principles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Values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Standards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Guidelines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Norms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Virtues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Duties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Obligations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Conduct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Integrity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91F8B37-E928-3288-14C8-0736A5AEB96B}"/>
              </a:ext>
            </a:extLst>
          </p:cNvPr>
          <p:cNvSpPr txBox="1"/>
          <p:nvPr/>
        </p:nvSpPr>
        <p:spPr>
          <a:xfrm>
            <a:off x="4716016" y="1486253"/>
            <a:ext cx="6164882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Honesty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Fairness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Equity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Accountability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Responsibility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Confidentiality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Respect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Compassion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Justice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Trustworthiness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943524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57E367-E2FA-02EE-C825-0F0196EB43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Can we define Ethics?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18D05F-ACE8-EC96-71B1-9CBAEC18AA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803" y="1470484"/>
            <a:ext cx="8784976" cy="3917032"/>
          </a:xfrm>
        </p:spPr>
        <p:txBody>
          <a:bodyPr/>
          <a:lstStyle/>
          <a:p>
            <a:r>
              <a:rPr lang="en-GB" sz="2000" dirty="0"/>
              <a:t>Write three sentences that define ethics and its role within health and social care practice</a:t>
            </a:r>
          </a:p>
          <a:p>
            <a:endParaRPr lang="en-GB" sz="2000" dirty="0"/>
          </a:p>
          <a:p>
            <a:r>
              <a:rPr lang="en-GB" sz="2000" dirty="0"/>
              <a:t>This can be used in your report!</a:t>
            </a:r>
          </a:p>
          <a:p>
            <a:endParaRPr lang="en-GB" sz="2000" dirty="0"/>
          </a:p>
          <a:p>
            <a:r>
              <a:rPr lang="en-GB" sz="2000" dirty="0"/>
              <a:t>Ensure you reference your source correctly and keep the citation to hand to include in your reference list – 20 minute activity.</a:t>
            </a:r>
          </a:p>
          <a:p>
            <a:endParaRPr lang="en-GB" sz="2000" dirty="0"/>
          </a:p>
          <a:p>
            <a:r>
              <a:rPr lang="en-US" sz="2000" dirty="0">
                <a:hlinkClick r:id="rId2"/>
              </a:rPr>
              <a:t>Medical ethics - PMC (nih.gov)</a:t>
            </a:r>
            <a:endParaRPr lang="en-US" sz="2000" dirty="0"/>
          </a:p>
          <a:p>
            <a:r>
              <a:rPr lang="en-US" sz="2000" dirty="0">
                <a:hlinkClick r:id="rId3"/>
              </a:rPr>
              <a:t>Ethics and Health Care (cambridge.org)</a:t>
            </a:r>
            <a:endParaRPr lang="en-US" sz="2000" dirty="0"/>
          </a:p>
          <a:p>
            <a:r>
              <a:rPr lang="en-US" sz="2000" dirty="0">
                <a:hlinkClick r:id="rId4"/>
              </a:rPr>
              <a:t>Ethics and health (who.int)</a:t>
            </a:r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1C8B26-60F0-AAB7-773B-7F45FE1A39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1EB28F8-D49C-40F8-A70C-70C92CA0F5D8}" type="datetime1">
              <a:rPr lang="en-GB" altLang="en-US" smtClean="0"/>
              <a:pPr>
                <a:defRPr/>
              </a:pPr>
              <a:t>13/10/2026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FADD79-2825-99D9-C8E3-7987282EE5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D396EF7-AE92-4D90-B2A9-1448F92B1D6B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31984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57E367-E2FA-02EE-C825-0F0196EB43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491049"/>
            <a:ext cx="8229600" cy="1143000"/>
          </a:xfrm>
        </p:spPr>
        <p:txBody>
          <a:bodyPr/>
          <a:lstStyle/>
          <a:p>
            <a:r>
              <a:rPr lang="en-GB" sz="4000" b="1" dirty="0"/>
              <a:t>HCPC: </a:t>
            </a:r>
            <a:r>
              <a:rPr lang="en-GB" sz="4000" b="1" i="0" dirty="0">
                <a:effectLst/>
              </a:rPr>
              <a:t>Standards of conduct, performance and ethics</a:t>
            </a:r>
            <a:br>
              <a:rPr lang="en-GB" b="0" i="0" dirty="0">
                <a:effectLst/>
                <a:latin typeface="Lato" panose="020F0502020204030203" pitchFamily="34" charset="0"/>
              </a:rPr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18D05F-ACE8-EC96-71B1-9CBAEC18AA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627384"/>
            <a:ext cx="8784976" cy="3917032"/>
          </a:xfrm>
        </p:spPr>
        <p:txBody>
          <a:bodyPr/>
          <a:lstStyle/>
          <a:p>
            <a:r>
              <a:rPr lang="en-GB" sz="1600" u="sng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Lets take a look at a video about maintaining standards of conduct, performance and ethics as a member of the HCPC</a:t>
            </a:r>
            <a:r>
              <a:rPr lang="en-GB" sz="1600" dirty="0">
                <a:solidFill>
                  <a:srgbClr val="0000FF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Standards of conduct, performance and ethics | (hcpc-uk.org)</a:t>
            </a:r>
            <a:endParaRPr lang="en-GB" sz="1600" dirty="0">
              <a:solidFill>
                <a:srgbClr val="0000FF"/>
              </a:solidFill>
            </a:endParaRPr>
          </a:p>
          <a:p>
            <a:endParaRPr lang="en-GB" sz="1600" dirty="0"/>
          </a:p>
          <a:p>
            <a:r>
              <a:rPr lang="en-GB" sz="1600" dirty="0"/>
              <a:t>Putting HCPC standards into practice and supporting professionalism </a:t>
            </a:r>
            <a:r>
              <a:rPr lang="en-GB" sz="1600" dirty="0">
                <a:hlinkClick r:id="rId3"/>
              </a:rPr>
              <a:t>Meeting our standards | (hcpc-uk.org)</a:t>
            </a:r>
            <a:endParaRPr lang="en-GB" sz="1600" dirty="0"/>
          </a:p>
          <a:p>
            <a:pPr marL="0" indent="0">
              <a:buNone/>
            </a:pPr>
            <a:endParaRPr lang="en-GB" sz="1600" dirty="0"/>
          </a:p>
          <a:p>
            <a:r>
              <a:rPr lang="en-GB" sz="1600" dirty="0"/>
              <a:t>Applying the standards during Covid 19 </a:t>
            </a:r>
            <a:r>
              <a:rPr lang="en-GB" sz="1600" dirty="0">
                <a:hlinkClick r:id="rId4"/>
              </a:rPr>
              <a:t>Applying our standards | (hcpc-uk.org)</a:t>
            </a:r>
            <a:endParaRPr lang="en-GB" sz="1600" dirty="0"/>
          </a:p>
          <a:p>
            <a:endParaRPr lang="en-GB" sz="1600" dirty="0"/>
          </a:p>
          <a:p>
            <a:r>
              <a:rPr lang="en-GB" sz="2000" dirty="0">
                <a:highlight>
                  <a:srgbClr val="FFFF00"/>
                </a:highlight>
              </a:rPr>
              <a:t>Which Professional body is applicable to the workers in your setting?</a:t>
            </a:r>
          </a:p>
          <a:p>
            <a:endParaRPr lang="en-GB" sz="2000" dirty="0">
              <a:highlight>
                <a:srgbClr val="FFFF00"/>
              </a:highlight>
            </a:endParaRPr>
          </a:p>
          <a:p>
            <a:r>
              <a:rPr lang="en-GB" sz="2000" dirty="0">
                <a:highlight>
                  <a:srgbClr val="FFFF00"/>
                </a:highlight>
              </a:rPr>
              <a:t>In your chosen setting, what ethical dilemmas might be faced?</a:t>
            </a:r>
          </a:p>
          <a:p>
            <a:endParaRPr lang="en-GB" sz="12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1C8B26-60F0-AAB7-773B-7F45FE1A39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1EB28F8-D49C-40F8-A70C-70C92CA0F5D8}" type="datetime1">
              <a:rPr lang="en-GB" altLang="en-US" smtClean="0"/>
              <a:pPr>
                <a:defRPr/>
              </a:pPr>
              <a:t>13/10/2026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FADD79-2825-99D9-C8E3-7987282EE5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D396EF7-AE92-4D90-B2A9-1448F92B1D6B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71435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57E367-E2FA-02EE-C825-0F0196EB43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491049"/>
            <a:ext cx="8229600" cy="1143000"/>
          </a:xfrm>
        </p:spPr>
        <p:txBody>
          <a:bodyPr/>
          <a:lstStyle/>
          <a:p>
            <a:r>
              <a:rPr lang="en-GB" sz="3600" b="1" i="0" dirty="0">
                <a:effectLst/>
              </a:rPr>
              <a:t>4 Principles of Biomedical Ethics</a:t>
            </a:r>
            <a:br>
              <a:rPr lang="en-GB" b="0" i="0" dirty="0">
                <a:effectLst/>
                <a:latin typeface="Lato" panose="020F0502020204030203" pitchFamily="34" charset="0"/>
              </a:rPr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18D05F-ACE8-EC96-71B1-9CBAEC18AA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470484"/>
            <a:ext cx="8784976" cy="3917032"/>
          </a:xfrm>
        </p:spPr>
        <p:txBody>
          <a:bodyPr/>
          <a:lstStyle/>
          <a:p>
            <a:r>
              <a:rPr lang="en-GB" sz="1800" dirty="0"/>
              <a:t>There are many different models for ethical decision-making and you may well have engaged with some of these. Or you may have a particular preference or a decision-making model from a professional body or organisation that you use regularly.</a:t>
            </a:r>
          </a:p>
          <a:p>
            <a:endParaRPr lang="en-GB" sz="1800" dirty="0"/>
          </a:p>
          <a:p>
            <a:r>
              <a:rPr lang="en-GB" sz="1800" dirty="0"/>
              <a:t>The following Four Principles of Biomedical Ethics, first introduced by Beauchamp and Childress as a framework of four broad moral principles, have been widely adopted and applied within health care to guide ethical decision making (Beauchamp and Childress, 2019).</a:t>
            </a:r>
          </a:p>
          <a:p>
            <a:endParaRPr lang="en-GB" sz="1800" dirty="0"/>
          </a:p>
          <a:p>
            <a:r>
              <a:rPr lang="en-GB" sz="1800" dirty="0">
                <a:hlinkClick r:id="rId2"/>
              </a:rPr>
              <a:t>The four principles: Can they be measured and do they predict ethical decision making? </a:t>
            </a:r>
            <a:r>
              <a:rPr lang="en-GB" sz="1800">
                <a:hlinkClick r:id="rId2"/>
              </a:rPr>
              <a:t>- PMC (nih.gov)</a:t>
            </a:r>
            <a:endParaRPr lang="en-GB" sz="1800" dirty="0"/>
          </a:p>
          <a:p>
            <a:pPr marL="0" indent="0">
              <a:buNone/>
            </a:pPr>
            <a:r>
              <a:rPr lang="en-GB" sz="1200" dirty="0"/>
              <a:t>                 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1C8B26-60F0-AAB7-773B-7F45FE1A39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1EB28F8-D49C-40F8-A70C-70C92CA0F5D8}" type="datetime1">
              <a:rPr lang="en-GB" altLang="en-US" smtClean="0"/>
              <a:pPr>
                <a:defRPr/>
              </a:pPr>
              <a:t>13/10/2026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FADD79-2825-99D9-C8E3-7987282EE5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D396EF7-AE92-4D90-B2A9-1448F92B1D6B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8989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57E367-E2FA-02EE-C825-0F0196EB43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491049"/>
            <a:ext cx="8229600" cy="1143000"/>
          </a:xfrm>
        </p:spPr>
        <p:txBody>
          <a:bodyPr/>
          <a:lstStyle/>
          <a:p>
            <a:r>
              <a:rPr lang="en-GB" sz="3600" b="1" i="0" dirty="0">
                <a:effectLst/>
              </a:rPr>
              <a:t>4 Principles of Biomedical Ethics</a:t>
            </a:r>
            <a:br>
              <a:rPr lang="en-GB" b="0" i="0" dirty="0">
                <a:effectLst/>
                <a:latin typeface="Lato" panose="020F0502020204030203" pitchFamily="34" charset="0"/>
              </a:rPr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18D05F-ACE8-EC96-71B1-9CBAEC18AA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470484"/>
            <a:ext cx="8784976" cy="3917032"/>
          </a:xfrm>
        </p:spPr>
        <p:txBody>
          <a:bodyPr/>
          <a:lstStyle/>
          <a:p>
            <a:r>
              <a:rPr lang="en-GB" sz="2800" b="1" dirty="0"/>
              <a:t>The four principles (or principles) of medical ethics are defined as:</a:t>
            </a:r>
          </a:p>
          <a:p>
            <a:r>
              <a:rPr lang="en-GB" sz="2800" b="1" dirty="0"/>
              <a:t>Autonomy</a:t>
            </a:r>
            <a:r>
              <a:rPr lang="en-GB" sz="2800" dirty="0"/>
              <a:t> – respect for the patient’s right to self-determination</a:t>
            </a:r>
          </a:p>
          <a:p>
            <a:r>
              <a:rPr lang="en-GB" sz="2800" b="1" dirty="0"/>
              <a:t>Beneficence</a:t>
            </a:r>
            <a:r>
              <a:rPr lang="en-GB" sz="2800" dirty="0"/>
              <a:t> – the duty to ‘do good’</a:t>
            </a:r>
          </a:p>
          <a:p>
            <a:r>
              <a:rPr lang="en-GB" sz="2800" b="1" dirty="0"/>
              <a:t>Non-Maleficence</a:t>
            </a:r>
            <a:r>
              <a:rPr lang="en-GB" sz="2800" dirty="0"/>
              <a:t> – the duty to ‘not do bad’</a:t>
            </a:r>
          </a:p>
          <a:p>
            <a:r>
              <a:rPr lang="en-GB" sz="2800" b="1" dirty="0"/>
              <a:t>Justice</a:t>
            </a:r>
            <a:r>
              <a:rPr lang="en-GB" sz="2800" dirty="0"/>
              <a:t> – to treat all people equally and equitably.</a:t>
            </a:r>
          </a:p>
          <a:p>
            <a:pPr marL="0" indent="0">
              <a:buNone/>
            </a:pPr>
            <a:r>
              <a:rPr lang="en-GB" sz="1200" dirty="0"/>
              <a:t> (Macmillan Cancer Support, 2021)</a:t>
            </a:r>
            <a:endParaRPr lang="en-GB" sz="12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1C8B26-60F0-AAB7-773B-7F45FE1A39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1EB28F8-D49C-40F8-A70C-70C92CA0F5D8}" type="datetime1">
              <a:rPr lang="en-GB" altLang="en-US" smtClean="0"/>
              <a:pPr>
                <a:defRPr/>
              </a:pPr>
              <a:t>13/10/2026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FADD79-2825-99D9-C8E3-7987282EE5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D396EF7-AE92-4D90-B2A9-1448F92B1D6B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0682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57E367-E2FA-02EE-C825-0F0196EB43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491049"/>
            <a:ext cx="8229600" cy="1143000"/>
          </a:xfrm>
        </p:spPr>
        <p:txBody>
          <a:bodyPr/>
          <a:lstStyle/>
          <a:p>
            <a:r>
              <a:rPr lang="en-GB" b="0" i="0" dirty="0">
                <a:effectLst/>
                <a:latin typeface="Lato" panose="020F0502020204030203" pitchFamily="34" charset="0"/>
              </a:rPr>
              <a:t>Ethical principles in Practice - Nursing</a:t>
            </a:r>
            <a:br>
              <a:rPr lang="en-GB" b="0" i="0" dirty="0">
                <a:effectLst/>
                <a:latin typeface="Lato" panose="020F0502020204030203" pitchFamily="34" charset="0"/>
              </a:rPr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18D05F-ACE8-EC96-71B1-9CBAEC18AA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470484"/>
            <a:ext cx="8784976" cy="3917032"/>
          </a:xfrm>
        </p:spPr>
        <p:txBody>
          <a:bodyPr/>
          <a:lstStyle/>
          <a:p>
            <a:r>
              <a:rPr lang="en-GB" sz="2800" b="1" dirty="0"/>
              <a:t>Watch the video – which principles are being discussed?</a:t>
            </a:r>
          </a:p>
          <a:p>
            <a:r>
              <a:rPr lang="en-GB" sz="2800" b="1" dirty="0"/>
              <a:t>Can you think of an example for each of the principles in your setting? Write these down to use in your assignment.</a:t>
            </a:r>
          </a:p>
          <a:p>
            <a:r>
              <a:rPr lang="en-GB" sz="2800" b="1" dirty="0"/>
              <a:t>15 minute activity</a:t>
            </a:r>
          </a:p>
          <a:p>
            <a:r>
              <a:rPr lang="en-US" sz="2800" dirty="0">
                <a:hlinkClick r:id="rId2"/>
              </a:rPr>
              <a:t>Ethical Issues in Nursing Practice - YouTube</a:t>
            </a:r>
            <a:endParaRPr lang="en-GB" sz="2800" b="1" dirty="0"/>
          </a:p>
          <a:p>
            <a:endParaRPr lang="en-GB" sz="12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1C8B26-60F0-AAB7-773B-7F45FE1A39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1EB28F8-D49C-40F8-A70C-70C92CA0F5D8}" type="datetime1">
              <a:rPr lang="en-GB" altLang="en-US" smtClean="0"/>
              <a:pPr>
                <a:defRPr/>
              </a:pPr>
              <a:t>13/10/2026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FADD79-2825-99D9-C8E3-7987282EE5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D396EF7-AE92-4D90-B2A9-1448F92B1D6B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47656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57E367-E2FA-02EE-C825-0F0196EB43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491049"/>
            <a:ext cx="8229600" cy="1143000"/>
          </a:xfrm>
        </p:spPr>
        <p:txBody>
          <a:bodyPr/>
          <a:lstStyle/>
          <a:p>
            <a:r>
              <a:rPr lang="en-GB" b="0" i="0" dirty="0">
                <a:effectLst/>
                <a:latin typeface="Lato" panose="020F0502020204030203" pitchFamily="34" charset="0"/>
              </a:rPr>
              <a:t>Regulatory and Professional Bodies</a:t>
            </a:r>
            <a:br>
              <a:rPr lang="en-GB" b="0" i="0" dirty="0">
                <a:effectLst/>
                <a:latin typeface="Lato" panose="020F0502020204030203" pitchFamily="34" charset="0"/>
              </a:rPr>
            </a:br>
            <a:endParaRPr lang="en-GB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1C8B26-60F0-AAB7-773B-7F45FE1A39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1EB28F8-D49C-40F8-A70C-70C92CA0F5D8}" type="datetime1">
              <a:rPr lang="en-GB" altLang="en-US" smtClean="0"/>
              <a:pPr>
                <a:defRPr/>
              </a:pPr>
              <a:t>13/10/2026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FADD79-2825-99D9-C8E3-7987282EE5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D396EF7-AE92-4D90-B2A9-1448F92B1D6B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7D797837-777B-37C3-CCBB-95F88644664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50825" y="1556792"/>
            <a:ext cx="8496497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Establish and Enforce Standards: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Professional bodies and regulatory agencies develop and enforce standards of practice and codes of ethics, ensuring high-quality care and professional behavior in health and social care sectors.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Licensing, Certification, and Continuing Education: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These organizations oversee the licensing and certification of professionals and mandate ongoing education to ensure that practitioners meet required qualifications and remain updated on best practices.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Accountability and Disciplinary Actions: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They investigate complaints, enforce disciplinary actions for violations of ethical standards, and hold professionals accountable, promoting transparency and integrity in care delivery.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Public Trust and Patient Protection: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By upholding high ethical standards and ensuring compliance, these bodies build public trust, protect patients and clients from harm, and prioritize patient-centered care in all professional actions and decisions. </a:t>
            </a:r>
          </a:p>
        </p:txBody>
      </p:sp>
    </p:spTree>
    <p:extLst>
      <p:ext uri="{BB962C8B-B14F-4D97-AF65-F5344CB8AC3E}">
        <p14:creationId xmlns:p14="http://schemas.microsoft.com/office/powerpoint/2010/main" val="6527178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E922B1-6EB2-5933-4BD5-8EF18D8F18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898A1B-1DF4-D043-1F35-A23CF8432D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491049"/>
            <a:ext cx="8229600" cy="1143000"/>
          </a:xfrm>
        </p:spPr>
        <p:txBody>
          <a:bodyPr/>
          <a:lstStyle/>
          <a:p>
            <a:r>
              <a:rPr lang="en-GB" b="0" i="0" dirty="0">
                <a:effectLst/>
                <a:latin typeface="Lato" panose="020F0502020204030203" pitchFamily="34" charset="0"/>
              </a:rPr>
              <a:t>Definitions activity</a:t>
            </a:r>
            <a:br>
              <a:rPr lang="en-GB" b="0" i="0" dirty="0">
                <a:effectLst/>
                <a:latin typeface="Lato" panose="020F0502020204030203" pitchFamily="34" charset="0"/>
              </a:rPr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FD6E1-70C7-1F83-F2CF-8789A4FCE8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470484"/>
            <a:ext cx="8784976" cy="3917032"/>
          </a:xfrm>
        </p:spPr>
        <p:txBody>
          <a:bodyPr/>
          <a:lstStyle/>
          <a:p>
            <a:r>
              <a:rPr lang="en-GB" sz="2400" b="1" dirty="0"/>
              <a:t>Write your own definition for the four principles of medical ethics</a:t>
            </a:r>
          </a:p>
          <a:p>
            <a:pPr marL="0" indent="0">
              <a:buNone/>
            </a:pPr>
            <a:endParaRPr lang="en-GB" sz="2400" b="1" dirty="0"/>
          </a:p>
          <a:p>
            <a:pPr marL="228600" indent="-228600">
              <a:buAutoNum type="arabicPeriod"/>
            </a:pPr>
            <a:r>
              <a:rPr lang="en-GB" sz="2400" b="1" dirty="0"/>
              <a:t>Research its meaning</a:t>
            </a:r>
          </a:p>
          <a:p>
            <a:pPr marL="228600" indent="-228600">
              <a:buAutoNum type="arabicPeriod"/>
            </a:pPr>
            <a:r>
              <a:rPr lang="en-GB" sz="2400" b="1" dirty="0"/>
              <a:t>Find a credible source</a:t>
            </a:r>
          </a:p>
          <a:p>
            <a:pPr marL="228600" indent="-228600">
              <a:buAutoNum type="arabicPeriod"/>
            </a:pPr>
            <a:r>
              <a:rPr lang="en-GB" sz="2400" b="1" dirty="0"/>
              <a:t>Paraphrase it</a:t>
            </a:r>
          </a:p>
          <a:p>
            <a:pPr marL="228600" indent="-228600">
              <a:buAutoNum type="arabicPeriod"/>
            </a:pPr>
            <a:r>
              <a:rPr lang="en-GB" sz="2400" b="1" dirty="0"/>
              <a:t>Apply it to your setting of choice – e.g. how can autonomy be maintained in a care home? Is justice always achieved?</a:t>
            </a:r>
          </a:p>
          <a:p>
            <a:pPr marL="228600" indent="-228600">
              <a:buAutoNum type="arabicPeriod"/>
            </a:pPr>
            <a:r>
              <a:rPr lang="en-GB" sz="2400" b="1" dirty="0"/>
              <a:t>Do the reference for it (20 minutes)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133983-877B-7BAF-0FF7-B11278BB7B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1EB28F8-D49C-40F8-A70C-70C92CA0F5D8}" type="datetime1">
              <a:rPr lang="en-GB" altLang="en-US" smtClean="0"/>
              <a:pPr>
                <a:defRPr/>
              </a:pPr>
              <a:t>13/10/2026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05431A-276C-779F-DD22-FEFD924592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D396EF7-AE92-4D90-B2A9-1448F92B1D6B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05662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4C72E0-D393-89DA-127B-263F8F68E7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Ethical Frameworks &amp; Legislation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92DF80-4FD1-BC65-2D74-177D0BA48C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3917032"/>
          </a:xfrm>
        </p:spPr>
        <p:txBody>
          <a:bodyPr/>
          <a:lstStyle/>
          <a:p>
            <a:pPr>
              <a:buNone/>
            </a:pPr>
            <a:r>
              <a:rPr lang="en-GB" b="1" dirty="0"/>
              <a:t>NMC Code / HCPC Standards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Care Act 2014</a:t>
            </a:r>
            <a:r>
              <a:rPr lang="en-GB" dirty="0"/>
              <a:t> – safeguarding duties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Mental Capacity Act 2005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GDPR / Data Protection Act 2018</a:t>
            </a:r>
            <a:endParaRPr lang="en-GB" dirty="0"/>
          </a:p>
          <a:p>
            <a:r>
              <a:rPr lang="en-GB" i="1" dirty="0"/>
              <a:t>Good ethical reasoning includes referencing legal and professional responsibilities.</a:t>
            </a: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B26B37-D01F-8054-8EB5-C194C5902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1EB28F8-D49C-40F8-A70C-70C92CA0F5D8}" type="datetime1">
              <a:rPr lang="en-GB" altLang="en-US" smtClean="0"/>
              <a:pPr>
                <a:defRPr/>
              </a:pPr>
              <a:t>13/10/2026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5D79A4-E73A-8C8A-0562-3DC1B02697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D396EF7-AE92-4D90-B2A9-1448F92B1D6B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43763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67485-C560-111C-2C89-7DD4A3F230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an Ethical Dilemma?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94FE6A-F313-771C-8D06-B219E66C46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2800" dirty="0"/>
              <a:t>A situation where there is no clear right or wrong answer, and values or duties may conflict.</a:t>
            </a:r>
          </a:p>
          <a:p>
            <a:pPr>
              <a:buNone/>
            </a:pPr>
            <a:r>
              <a:rPr lang="en-GB" sz="2800" b="1" dirty="0"/>
              <a:t>Examples in HSC</a:t>
            </a:r>
            <a:endParaRPr lang="en-GB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Confidentiality vs safeguarding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Respecting autonomy vs mental capacity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Disclosing information to family vs patient’s wishes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Right to refuse treatment vs risk to life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B5ADB6-7773-DF89-BC41-325ACB0270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1EB28F8-D49C-40F8-A70C-70C92CA0F5D8}" type="datetime1">
              <a:rPr lang="en-GB" altLang="en-US" smtClean="0"/>
              <a:pPr>
                <a:defRPr/>
              </a:pPr>
              <a:t>13/10/2026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0A4705-3238-A8AE-2EB7-EA81FE7FD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D396EF7-AE92-4D90-B2A9-1448F92B1D6B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443048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1FA9D2-F753-E8A6-3C40-EB00704E05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Case Study 1: Confidentiality vs Safeguarding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C3E02F-9094-D17F-FF4F-3622E50B05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2400" b="1" dirty="0"/>
              <a:t>Scenario</a:t>
            </a:r>
            <a:br>
              <a:rPr lang="en-GB" sz="2400" dirty="0"/>
            </a:br>
            <a:r>
              <a:rPr lang="en-GB" sz="2400" i="1" dirty="0"/>
              <a:t>You’re a support worker. A 15-year-old confides in you that they’re being neglected at home but begs you not to tell anyone.</a:t>
            </a:r>
          </a:p>
          <a:p>
            <a:pPr>
              <a:buNone/>
            </a:pPr>
            <a:r>
              <a:rPr lang="en-GB" sz="2400" b="1" dirty="0"/>
              <a:t>Discussion Prompts</a:t>
            </a:r>
          </a:p>
          <a:p>
            <a:pPr>
              <a:buNone/>
            </a:pPr>
            <a:r>
              <a:rPr lang="en-GB" sz="2400" dirty="0"/>
              <a:t>What are your legal obligations?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What values are in conflict?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Who else might you involve?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How would you document this?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00C045-B7B1-16FB-E201-607B4B7D4D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1EB28F8-D49C-40F8-A70C-70C92CA0F5D8}" type="datetime1">
              <a:rPr lang="en-GB" altLang="en-US" smtClean="0"/>
              <a:pPr>
                <a:defRPr/>
              </a:pPr>
              <a:t>13/10/2026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7F063E-37D0-866D-F422-C2FDA0EB85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D396EF7-AE92-4D90-B2A9-1448F92B1D6B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809273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66C3EF-21E7-1CBE-30F4-22BAC1198F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 2: Consent &amp; Capacity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54A920-AB13-AF56-3BEA-E0A5C2D34A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700808"/>
            <a:ext cx="8229600" cy="3917032"/>
          </a:xfrm>
        </p:spPr>
        <p:txBody>
          <a:bodyPr/>
          <a:lstStyle/>
          <a:p>
            <a:pPr>
              <a:buNone/>
            </a:pPr>
            <a:r>
              <a:rPr lang="en-GB" i="1" dirty="0"/>
              <a:t>A 78-year-old man with early dementia refuses personal care. His family want you to go ahead anyway.</a:t>
            </a:r>
          </a:p>
          <a:p>
            <a:pPr>
              <a:buNone/>
            </a:pPr>
            <a:r>
              <a:rPr lang="en-GB" sz="2800" dirty="0"/>
              <a:t>In Groups of 3–4: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What steps do you take to assess capacity?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Can you override his decision?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How do you maintain dignity and autonomy?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805EB3-1616-8F31-E757-4001E006FA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1EB28F8-D49C-40F8-A70C-70C92CA0F5D8}" type="datetime1">
              <a:rPr lang="en-GB" altLang="en-US" smtClean="0"/>
              <a:pPr>
                <a:defRPr/>
              </a:pPr>
              <a:t>13/10/2026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5166F4-B100-3367-27C9-D0DFB9BE3E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D396EF7-AE92-4D90-B2A9-1448F92B1D6B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29280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0AC0D-18B2-B725-F706-388DF3D8B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en-GB" sz="4000" dirty="0"/>
              <a:t>Reflecting on My Practice – Applying Key Principles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8FF76C-BA48-AA46-2A6F-A5E8D6A20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56184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1600" i="1" dirty="0"/>
              <a:t>How I Use Core Principles in My Day-to-Day Work?</a:t>
            </a:r>
            <a:br>
              <a:rPr lang="en-GB" sz="1600" i="1" dirty="0"/>
            </a:br>
            <a:endParaRPr lang="en-GB" sz="1600" i="1" dirty="0"/>
          </a:p>
          <a:p>
            <a:pPr>
              <a:buNone/>
            </a:pPr>
            <a:r>
              <a:rPr lang="en-GB" sz="1400" b="1" dirty="0"/>
              <a:t>Person-Centred Care</a:t>
            </a:r>
            <a:br>
              <a:rPr lang="en-GB" sz="1400" dirty="0"/>
            </a:br>
            <a:r>
              <a:rPr lang="en-GB" sz="1400" dirty="0"/>
              <a:t>Involve individuals in decisions about their care or support, promoting autonomy, choice, and dignity. Adapt communication to meet diverse needs, ensuring that everyone’s voice is heard and respected.</a:t>
            </a:r>
          </a:p>
          <a:p>
            <a:pPr>
              <a:buNone/>
            </a:pPr>
            <a:endParaRPr lang="en-GB" sz="1400" dirty="0"/>
          </a:p>
          <a:p>
            <a:pPr>
              <a:buNone/>
            </a:pPr>
            <a:r>
              <a:rPr lang="en-GB" sz="1400" b="1" dirty="0"/>
              <a:t>Partnership Working</a:t>
            </a:r>
            <a:br>
              <a:rPr lang="en-GB" sz="1400" b="1" dirty="0"/>
            </a:br>
            <a:endParaRPr lang="en-GB" sz="1400" b="1" dirty="0"/>
          </a:p>
          <a:p>
            <a:pPr>
              <a:buNone/>
            </a:pPr>
            <a:r>
              <a:rPr lang="en-GB" sz="1400" dirty="0"/>
              <a:t>Collaborate with a range of professionals, families, and service users to achieve common goals. Effective teamwork, clear communication, and mutual respect are essential for success in various settings.</a:t>
            </a:r>
          </a:p>
          <a:p>
            <a:pPr marL="0" indent="0">
              <a:buNone/>
            </a:pPr>
            <a:r>
              <a:rPr lang="en-GB" sz="1400" dirty="0"/>
              <a:t> </a:t>
            </a:r>
            <a:r>
              <a:rPr lang="en-GB" sz="1400" b="1" dirty="0"/>
              <a:t>Ethics in Practice</a:t>
            </a:r>
          </a:p>
          <a:p>
            <a:pPr marL="0" indent="0">
              <a:buNone/>
            </a:pPr>
            <a:br>
              <a:rPr lang="en-GB" sz="1400" dirty="0"/>
            </a:br>
            <a:r>
              <a:rPr lang="en-GB" sz="1400" dirty="0"/>
              <a:t>Apply ethical principles when making decisions, navigating dilemmas such as balancing confidentiality with safety. Refer to relevant laws, guidelines, and codes of conduct to ensure ethical decision-making in all situations. </a:t>
            </a:r>
            <a:br>
              <a:rPr lang="en-GB" sz="1400" dirty="0"/>
            </a:br>
            <a:r>
              <a:rPr lang="en-GB" sz="1400" dirty="0"/>
              <a:t>                                                                                                                                      </a:t>
            </a:r>
            <a:r>
              <a:rPr lang="en-GB" sz="1200" dirty="0"/>
              <a:t>(HCPC, 2016)</a:t>
            </a:r>
            <a:endParaRPr lang="en-GB" sz="2000" dirty="0"/>
          </a:p>
          <a:p>
            <a:endParaRPr lang="en-GB" sz="1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8DA95E-BEBA-3761-9F0C-E6A1E4A284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1EB28F8-D49C-40F8-A70C-70C92CA0F5D8}" type="datetime1">
              <a:rPr lang="en-GB" altLang="en-US" smtClean="0"/>
              <a:pPr>
                <a:defRPr/>
              </a:pPr>
              <a:t>13/10/2026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F5E5F0-A5AC-52E6-A862-52D97C6C49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D396EF7-AE92-4D90-B2A9-1448F92B1D6B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774170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388395-F04A-C6CE-647E-41911FCEC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20910"/>
            <a:ext cx="8229600" cy="1143000"/>
          </a:xfrm>
        </p:spPr>
        <p:txBody>
          <a:bodyPr/>
          <a:lstStyle/>
          <a:p>
            <a:r>
              <a:rPr lang="en-GB" dirty="0"/>
              <a:t>Reflective Practice </a:t>
            </a:r>
          </a:p>
        </p:txBody>
      </p:sp>
      <p:pic>
        <p:nvPicPr>
          <p:cNvPr id="6" name="Online Media 5" title="Reflective Practice">
            <a:hlinkClick r:id="" action="ppaction://media"/>
            <a:extLst>
              <a:ext uri="{FF2B5EF4-FFF2-40B4-BE49-F238E27FC236}">
                <a16:creationId xmlns:a16="http://schemas.microsoft.com/office/drawing/2014/main" id="{C05E6705-82C9-BE92-1145-8C8B78E277C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57200" y="980728"/>
            <a:ext cx="8156647" cy="4607843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5CEF95-E11D-DFB8-BEDF-3B35E581E5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1EB28F8-D49C-40F8-A70C-70C92CA0F5D8}" type="datetime1">
              <a:rPr lang="en-GB" altLang="en-US" smtClean="0"/>
              <a:pPr>
                <a:defRPr/>
              </a:pPr>
              <a:t>13/10/2026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F3D68F-5B97-E958-3D31-D79F795CB7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D396EF7-AE92-4D90-B2A9-1448F92B1D6B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4928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7EF877-E320-BD29-6AA5-40ED8B3052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Assignment Focus – Component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A91CC-6291-3834-463D-88FA39BB2D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You have began to draft sections related to ethics in todays class – this can be used in your </a:t>
            </a:r>
            <a:r>
              <a:rPr lang="en-GB" sz="2400"/>
              <a:t>assessment.</a:t>
            </a:r>
          </a:p>
          <a:p>
            <a:r>
              <a:rPr lang="en-GB" sz="2400"/>
              <a:t>Lets </a:t>
            </a:r>
            <a:r>
              <a:rPr lang="en-GB" sz="2400" dirty="0"/>
              <a:t>explore the assignment brief and guidance again</a:t>
            </a:r>
          </a:p>
          <a:p>
            <a:r>
              <a:rPr lang="en-GB" sz="2400" dirty="0"/>
              <a:t>Do you have any questions?</a:t>
            </a:r>
          </a:p>
          <a:p>
            <a:r>
              <a:rPr lang="en-GB" sz="2400" dirty="0"/>
              <a:t>Remember – Task 3 Self Reflection should be written in first person, Task 1 and 2 in third</a:t>
            </a:r>
          </a:p>
          <a:p>
            <a:r>
              <a:rPr lang="en-GB" sz="2400" dirty="0"/>
              <a:t>Case studies that can be used in Task 2 are in the assignment guidance tile.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255E1F-20E8-11A5-A55C-198ED48CDC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1EB28F8-D49C-40F8-A70C-70C92CA0F5D8}" type="datetime1">
              <a:rPr lang="en-GB" altLang="en-US" smtClean="0"/>
              <a:pPr>
                <a:defRPr/>
              </a:pPr>
              <a:t>13/10/2026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C8545B-01F8-92E0-FAA0-E94464941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D396EF7-AE92-4D90-B2A9-1448F92B1D6B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840833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7023E4BA-3802-4074-9CFA-29F2453239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567" y="-99392"/>
            <a:ext cx="8229600" cy="706437"/>
          </a:xfrm>
        </p:spPr>
        <p:txBody>
          <a:bodyPr/>
          <a:lstStyle/>
          <a:p>
            <a:r>
              <a:rPr lang="en-GB" altLang="en-US" sz="2800" b="1" dirty="0"/>
              <a:t>REFERENCES 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593236E2-AF8E-43E4-A5E8-A8DF64DE9E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83" y="476672"/>
            <a:ext cx="8856663" cy="4319588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US" altLang="en-US" sz="1100" dirty="0"/>
              <a:t>CQC (2022) </a:t>
            </a:r>
            <a:r>
              <a:rPr lang="en-US" altLang="en-US" sz="1100" i="1" dirty="0"/>
              <a:t>Safeguarding People </a:t>
            </a:r>
            <a:r>
              <a:rPr lang="en-US" altLang="en-US" sz="1100" dirty="0"/>
              <a:t>Available at </a:t>
            </a:r>
            <a:r>
              <a:rPr lang="en-US" altLang="en-US" sz="1100" dirty="0">
                <a:hlinkClick r:id="rId2"/>
              </a:rPr>
              <a:t>https://www.cqc.org.uk/what-we-do/how-we-do-our-job/safeguarding-people</a:t>
            </a:r>
            <a:r>
              <a:rPr lang="en-US" altLang="en-US" sz="1100" dirty="0"/>
              <a:t> (Accessed: 29 June 2023).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altLang="en-US" sz="1100" dirty="0"/>
              <a:t>Gov.UK. (2023) </a:t>
            </a:r>
            <a:r>
              <a:rPr lang="en-US" altLang="en-US" sz="1100" i="1" dirty="0"/>
              <a:t>Government Reviews Whistleblowing Laws </a:t>
            </a:r>
            <a:r>
              <a:rPr lang="en-US" altLang="en-US" sz="1100" dirty="0"/>
              <a:t>Available at: </a:t>
            </a:r>
            <a:r>
              <a:rPr lang="en-US" altLang="en-US" sz="1100" dirty="0">
                <a:hlinkClick r:id="rId3"/>
              </a:rPr>
              <a:t>https://www.gov.uk/government/news/government-reviews-whistleblowing-laws</a:t>
            </a:r>
            <a:r>
              <a:rPr lang="en-US" altLang="en-US" sz="1100" dirty="0"/>
              <a:t>  (Accessed: 29 June 2023).</a:t>
            </a:r>
            <a:endParaRPr lang="en-US" altLang="en-US" sz="1100" i="1" dirty="0"/>
          </a:p>
          <a:p>
            <a:pPr marL="0" indent="0">
              <a:buNone/>
            </a:pPr>
            <a:r>
              <a:rPr lang="en-US" altLang="en-US" sz="1100" dirty="0"/>
              <a:t>HM Government (2018) </a:t>
            </a:r>
            <a:r>
              <a:rPr lang="en-US" altLang="en-US" sz="1100" i="1" dirty="0"/>
              <a:t>Working Together to Safeguard Children </a:t>
            </a:r>
            <a:r>
              <a:rPr lang="en-US" altLang="en-US" sz="1100" dirty="0"/>
              <a:t>Available at:</a:t>
            </a:r>
            <a:endParaRPr lang="en-US" altLang="en-US" sz="1100" i="1" dirty="0"/>
          </a:p>
          <a:p>
            <a:pPr marL="0" indent="0">
              <a:buNone/>
            </a:pPr>
            <a:r>
              <a:rPr lang="en-US" altLang="en-US" sz="1100" dirty="0">
                <a:hlinkClick r:id="rId4"/>
              </a:rPr>
              <a:t>https://assets.publishing.service.gov.uk/government/uploads/system/uploads/attachment_data/file/942454/Working_together_to_safeguard_children_inter_agency_guidance.pdf</a:t>
            </a:r>
            <a:r>
              <a:rPr lang="en-US" altLang="en-US" sz="1100" dirty="0"/>
              <a:t> (Accessed: 29 June 2023).</a:t>
            </a:r>
          </a:p>
          <a:p>
            <a:pPr marL="0" indent="0">
              <a:buNone/>
            </a:pPr>
            <a:r>
              <a:rPr lang="en-GB" sz="1050" dirty="0"/>
              <a:t>HCPC (2016) </a:t>
            </a:r>
            <a:r>
              <a:rPr lang="en-GB" sz="1050" i="1" dirty="0"/>
              <a:t>Standards of conduct, performance and ethics</a:t>
            </a:r>
            <a:r>
              <a:rPr lang="en-GB" sz="1050" dirty="0"/>
              <a:t>. Health and Care Professions Council. Available at: </a:t>
            </a:r>
            <a:r>
              <a:rPr lang="en-GB" sz="1050" dirty="0">
                <a:hlinkClick r:id="rId5"/>
              </a:rPr>
              <a:t>https://www.hcpc-uk.org/standards/standards-of-conduct-performance-and-ethics/</a:t>
            </a:r>
            <a:r>
              <a:rPr lang="en-GB" sz="1050" dirty="0"/>
              <a:t> (Accessed: 1 May 2025).</a:t>
            </a:r>
            <a:endParaRPr lang="en-US" altLang="en-US" sz="16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US" altLang="en-US" sz="1100" dirty="0"/>
              <a:t>Johnson, E. (2023) </a:t>
            </a:r>
            <a:r>
              <a:rPr lang="en-GB" altLang="en-US" sz="1100" i="1" dirty="0"/>
              <a:t>Legislation and Policies that Surround Safeguarding Children </a:t>
            </a:r>
            <a:r>
              <a:rPr lang="en-GB" altLang="en-US" sz="1100" dirty="0"/>
              <a:t>Available at:</a:t>
            </a:r>
            <a:r>
              <a:rPr lang="en-US" altLang="en-US" sz="1100" i="1" dirty="0"/>
              <a:t> </a:t>
            </a:r>
            <a:r>
              <a:rPr lang="en-US" altLang="en-US" sz="1100" dirty="0">
                <a:hlinkClick r:id="rId6"/>
              </a:rPr>
              <a:t>https://cpdonline.co.uk/knowledge-base/safeguarding/legislation-safeguarding-children/#:~:text=surround%20safeguarding%20children-,Legislation%20and%20policies%20that%20surround%20safeguarding%20children,-26th%20June%202019</a:t>
            </a:r>
            <a:r>
              <a:rPr lang="en-US" altLang="en-US" sz="1100" dirty="0"/>
              <a:t> (Accessed: 29 June 2023).</a:t>
            </a:r>
          </a:p>
          <a:p>
            <a:pPr marL="0" indent="0">
              <a:buNone/>
            </a:pPr>
            <a:r>
              <a:rPr lang="en-GB" sz="1100" dirty="0">
                <a:effectLst/>
                <a:latin typeface="+mj-lt"/>
              </a:rPr>
              <a:t>Macmillan Cancer Support (2021). </a:t>
            </a:r>
            <a:r>
              <a:rPr lang="en-GB" sz="1100" i="1" dirty="0">
                <a:effectLst/>
                <a:latin typeface="+mj-lt"/>
              </a:rPr>
              <a:t>Ethical decision-making - Macmillan Cancer Support</a:t>
            </a:r>
            <a:r>
              <a:rPr lang="en-GB" sz="1100" dirty="0">
                <a:effectLst/>
                <a:latin typeface="+mj-lt"/>
              </a:rPr>
              <a:t>. [online] Macmillan Cancer Support. Available at: https://www.macmillan.org.uk/coronavirus/healthcare-professionals/ethical-decision-making (Accessed: 25 Oct. 2023).</a:t>
            </a:r>
            <a:endParaRPr lang="en-US" altLang="en-US" sz="11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US" altLang="en-US" sz="1100" dirty="0"/>
              <a:t>NHS England (2023) </a:t>
            </a:r>
            <a:r>
              <a:rPr lang="en-US" altLang="en-US" sz="1100" i="1" dirty="0"/>
              <a:t>About NHS England Safeguarding</a:t>
            </a:r>
            <a:r>
              <a:rPr lang="en-US" altLang="en-US" sz="1100" dirty="0"/>
              <a:t> Available at: </a:t>
            </a:r>
            <a:r>
              <a:rPr lang="en-US" altLang="en-US" sz="1100" dirty="0">
                <a:hlinkClick r:id="rId7"/>
              </a:rPr>
              <a:t>https://www.england.nhs.uk/safeguarding/about/#:~:text=Safeguarding%20means%20protecting%20a%20citizen's,adults%20is%20a%20collective%20responsibility</a:t>
            </a:r>
            <a:r>
              <a:rPr lang="en-US" altLang="en-US" sz="1100" dirty="0"/>
              <a:t>.   (Accessed: 29 June 2023).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altLang="en-US" sz="1100" dirty="0"/>
              <a:t>NHS Providers (2022) </a:t>
            </a:r>
            <a:r>
              <a:rPr lang="en-US" altLang="en-US" sz="1100" i="1" dirty="0"/>
              <a:t>The Act on a Page </a:t>
            </a:r>
            <a:r>
              <a:rPr lang="en-US" altLang="en-US" sz="1100" dirty="0"/>
              <a:t>Available at: </a:t>
            </a:r>
            <a:r>
              <a:rPr lang="en-US" altLang="en-US" sz="1100" dirty="0">
                <a:hlinkClick r:id="rId8"/>
              </a:rPr>
              <a:t>https://nhsproviders.org/a-guide-to-the-health-and-care-act-2022/the-act-on-a-page</a:t>
            </a:r>
            <a:r>
              <a:rPr lang="en-US" altLang="en-US" sz="1100" dirty="0"/>
              <a:t>  (Accessed: 29 June 2023).</a:t>
            </a:r>
          </a:p>
          <a:p>
            <a:pPr marL="0" indent="0">
              <a:buNone/>
            </a:pPr>
            <a:r>
              <a:rPr lang="en-US" altLang="en-US" sz="1100" dirty="0"/>
              <a:t>NSPCC (2023) </a:t>
            </a:r>
            <a:r>
              <a:rPr lang="en-GB" sz="1100" b="0" i="1" dirty="0">
                <a:solidFill>
                  <a:srgbClr val="000000"/>
                </a:solidFill>
                <a:effectLst/>
              </a:rPr>
              <a:t>About the Whistleblowing Advice Line </a:t>
            </a:r>
            <a:r>
              <a:rPr lang="en-GB" sz="1100" b="0" dirty="0">
                <a:solidFill>
                  <a:srgbClr val="000000"/>
                </a:solidFill>
                <a:effectLst/>
              </a:rPr>
              <a:t>Available at: </a:t>
            </a:r>
            <a:r>
              <a:rPr lang="en-GB" sz="1100" b="0" dirty="0">
                <a:solidFill>
                  <a:srgbClr val="000000"/>
                </a:solidFill>
                <a:effectLst/>
                <a:hlinkClick r:id="rId9"/>
              </a:rPr>
              <a:t>https://www.nspcc.org.uk/keeping-children-safe/reporting-abuse/dedicated-helplines/whistleblowing-advice-line/</a:t>
            </a:r>
            <a:r>
              <a:rPr lang="en-GB" sz="1100" b="0" dirty="0">
                <a:solidFill>
                  <a:srgbClr val="000000"/>
                </a:solidFill>
                <a:effectLst/>
              </a:rPr>
              <a:t>  (Accessed: 29 June 2023).</a:t>
            </a:r>
            <a:endParaRPr lang="en-US" altLang="en-US" sz="11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US" altLang="en-US" sz="1100" dirty="0"/>
              <a:t>Scie (2022) </a:t>
            </a:r>
            <a:r>
              <a:rPr lang="en-US" altLang="en-US" sz="1100" i="1" dirty="0"/>
              <a:t>What are the Six Principles of Safeguarding </a:t>
            </a:r>
            <a:r>
              <a:rPr lang="en-US" altLang="en-US" sz="1100" dirty="0"/>
              <a:t>Available at: </a:t>
            </a:r>
            <a:r>
              <a:rPr lang="en-US" altLang="en-US" sz="1100" dirty="0">
                <a:hlinkClick r:id="rId10"/>
              </a:rPr>
              <a:t>https://www.scie.org.uk/safeguarding/adults/introduction/six-principles</a:t>
            </a:r>
            <a:r>
              <a:rPr lang="en-US" altLang="en-US" sz="1100" dirty="0"/>
              <a:t>  (Accessed: 29 June 2023).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altLang="en-US" sz="1100" dirty="0" err="1"/>
              <a:t>Toersen</a:t>
            </a:r>
            <a:r>
              <a:rPr lang="en-US" altLang="en-US" sz="1100" dirty="0"/>
              <a:t>, N. (2022) </a:t>
            </a:r>
            <a:r>
              <a:rPr lang="en-GB" altLang="en-US" sz="1100" i="1" dirty="0"/>
              <a:t>What is Whistleblowing in Health and Social Care? </a:t>
            </a:r>
            <a:r>
              <a:rPr lang="en-GB" altLang="en-US" sz="1100" dirty="0"/>
              <a:t>Available at: </a:t>
            </a:r>
            <a:r>
              <a:rPr lang="en-GB" altLang="en-US" sz="1100" dirty="0">
                <a:hlinkClick r:id="rId11"/>
              </a:rPr>
              <a:t>https://www.theaccessgroup.com/en-gb/blog/hsc-whistleblowing-in-health-and-social-care-explained/</a:t>
            </a:r>
            <a:r>
              <a:rPr lang="en-GB" altLang="en-US" sz="1100" dirty="0"/>
              <a:t>  (Accessed: 29 June 2023).</a:t>
            </a:r>
            <a:endParaRPr lang="en-US" altLang="en-US" sz="1100" i="1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US" altLang="en-US" sz="1100" dirty="0" err="1"/>
              <a:t>tri.x</a:t>
            </a:r>
            <a:r>
              <a:rPr lang="en-US" altLang="en-US" sz="1100" dirty="0"/>
              <a:t> (2023) </a:t>
            </a:r>
            <a:r>
              <a:rPr lang="en-GB" altLang="en-US" sz="1100" i="1" dirty="0"/>
              <a:t>The Health and Care Act 2022 - Key Points for Adult Social Care Practitioners </a:t>
            </a:r>
            <a:r>
              <a:rPr lang="en-GB" altLang="en-US" sz="1100" dirty="0"/>
              <a:t>Available at: </a:t>
            </a:r>
            <a:r>
              <a:rPr lang="en-GB" altLang="en-US" sz="1100" dirty="0">
                <a:hlinkClick r:id="rId12"/>
              </a:rPr>
              <a:t>https://www.trixonline.co.uk/articles/the-health-and-care-act-2022-key-points-for-adult-social-care-practitioners/</a:t>
            </a:r>
            <a:r>
              <a:rPr lang="en-GB" altLang="en-US" sz="1100" dirty="0"/>
              <a:t>  (Accessed: 29 June 2023).</a:t>
            </a:r>
            <a:endParaRPr lang="en-US" altLang="en-US" sz="1100" dirty="0"/>
          </a:p>
          <a:p>
            <a:pPr marL="0" indent="0">
              <a:buNone/>
            </a:pPr>
            <a:endParaRPr lang="en-US" altLang="en-US" sz="1200" dirty="0"/>
          </a:p>
          <a:p>
            <a:pPr marL="0" indent="0">
              <a:buNone/>
            </a:pPr>
            <a:endParaRPr lang="en-US" altLang="en-US" sz="1200" dirty="0"/>
          </a:p>
          <a:p>
            <a:pPr marL="0" indent="0">
              <a:buFont typeface="Arial" panose="020B0604020202020204" pitchFamily="34" charset="0"/>
              <a:buNone/>
            </a:pPr>
            <a:endParaRPr lang="en-US" altLang="en-US" sz="1400" dirty="0"/>
          </a:p>
          <a:p>
            <a:pPr marL="0" indent="0">
              <a:buFont typeface="Arial" panose="020B0604020202020204" pitchFamily="34" charset="0"/>
              <a:buNone/>
            </a:pPr>
            <a:endParaRPr lang="en-US" altLang="en-US" sz="1400" dirty="0"/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1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58D9E3-8AAA-41AB-B7D8-548FB60A487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7E5EACB9-F52E-43D0-8100-AA25099FF70C}" type="datetime1">
              <a:rPr lang="en-GB" altLang="en-US" smtClean="0"/>
              <a:pPr>
                <a:defRPr/>
              </a:pPr>
              <a:t>13/10/2026</a:t>
            </a:fld>
            <a:endParaRPr lang="en-GB" altLang="en-US" dirty="0"/>
          </a:p>
        </p:txBody>
      </p:sp>
      <p:sp>
        <p:nvSpPr>
          <p:cNvPr id="14341" name="Slide Number Placeholder 4">
            <a:extLst>
              <a:ext uri="{FF2B5EF4-FFF2-40B4-BE49-F238E27FC236}">
                <a16:creationId xmlns:a16="http://schemas.microsoft.com/office/drawing/2014/main" id="{76C56D41-EA7C-44F7-A49D-1224491B3BD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164C45C-E537-4C15-8F3B-89800529A880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18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2136</Words>
  <Application>Microsoft Office PowerPoint</Application>
  <PresentationFormat>On-screen Show (4:3)</PresentationFormat>
  <Paragraphs>230</Paragraphs>
  <Slides>18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Myriad Pro</vt:lpstr>
      <vt:lpstr>Arial</vt:lpstr>
      <vt:lpstr>Lato</vt:lpstr>
      <vt:lpstr>Verdana</vt:lpstr>
      <vt:lpstr>20140311PresentationUWTSDTemplate</vt:lpstr>
      <vt:lpstr>BMHP5016 Principles of Health &amp; Social Care </vt:lpstr>
      <vt:lpstr>Learning Outcomes</vt:lpstr>
      <vt:lpstr>What is Ethics?</vt:lpstr>
      <vt:lpstr>Can we define Ethics?</vt:lpstr>
      <vt:lpstr>HCPC: Standards of conduct, performance and ethics </vt:lpstr>
      <vt:lpstr>4 Principles of Biomedical Ethics </vt:lpstr>
      <vt:lpstr>4 Principles of Biomedical Ethics </vt:lpstr>
      <vt:lpstr>Ethical principles in Practice - Nursing </vt:lpstr>
      <vt:lpstr>Regulatory and Professional Bodies </vt:lpstr>
      <vt:lpstr>Definitions activity </vt:lpstr>
      <vt:lpstr>Ethical Frameworks &amp; Legislation</vt:lpstr>
      <vt:lpstr>What is an Ethical Dilemma? </vt:lpstr>
      <vt:lpstr>Case Study 1: Confidentiality vs Safeguarding</vt:lpstr>
      <vt:lpstr>Case Study 2: Consent &amp; Capacity</vt:lpstr>
      <vt:lpstr>Reflecting on My Practice – Applying Key Principles</vt:lpstr>
      <vt:lpstr>Reflective Practice </vt:lpstr>
      <vt:lpstr>Assignment Focus – Component 1</vt:lpstr>
      <vt:lpstr>REFERENCES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Parese Ahmed</cp:lastModifiedBy>
  <cp:revision>154</cp:revision>
  <cp:lastPrinted>1601-01-01T00:00:00Z</cp:lastPrinted>
  <dcterms:created xsi:type="dcterms:W3CDTF">2002-10-07T19:43:58Z</dcterms:created>
  <dcterms:modified xsi:type="dcterms:W3CDTF">2026-10-13T12:23:22Z</dcterms:modified>
</cp:coreProperties>
</file>