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21945600" cy="329184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20" d="100"/>
          <a:sy n="20" d="100"/>
        </p:scale>
        <p:origin x="1860" y="-1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1858B9-2425-4A84-87D5-EBC732D13BEA}" type="datetimeFigureOut">
              <a:rPr lang="en-GB" smtClean="0"/>
              <a:t>21/04/2024</a:t>
            </a:fld>
            <a:endParaRPr lang="en-GB"/>
          </a:p>
        </p:txBody>
      </p:sp>
      <p:sp>
        <p:nvSpPr>
          <p:cNvPr id="4" name="Slide Image Placeholder 3"/>
          <p:cNvSpPr>
            <a:spLocks noGrp="1" noRot="1" noChangeAspect="1"/>
          </p:cNvSpPr>
          <p:nvPr>
            <p:ph type="sldImg" idx="2"/>
          </p:nvPr>
        </p:nvSpPr>
        <p:spPr>
          <a:xfrm>
            <a:off x="2400300" y="1143000"/>
            <a:ext cx="2057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5AB31-1EB3-4AD6-888F-A4C73574B8BA}" type="slidenum">
              <a:rPr lang="en-GB" smtClean="0"/>
              <a:t>‹#›</a:t>
            </a:fld>
            <a:endParaRPr lang="en-GB"/>
          </a:p>
        </p:txBody>
      </p:sp>
    </p:spTree>
    <p:extLst>
      <p:ext uri="{BB962C8B-B14F-4D97-AF65-F5344CB8AC3E}">
        <p14:creationId xmlns:p14="http://schemas.microsoft.com/office/powerpoint/2010/main" val="4148412590"/>
      </p:ext>
    </p:extLst>
  </p:cSld>
  <p:clrMap bg1="lt1" tx1="dk1" bg2="lt2" tx2="dk2" accent1="accent1" accent2="accent2" accent3="accent3" accent4="accent4" accent5="accent5" accent6="accent6" hlink="hlink" folHlink="folHlink"/>
  <p:notesStyle>
    <a:lvl1pPr marL="0" algn="l" defTabSz="2322393" rtl="0" eaLnBrk="1" latinLnBrk="0" hangingPunct="1">
      <a:defRPr sz="3048" kern="1200">
        <a:solidFill>
          <a:schemeClr val="tx1"/>
        </a:solidFill>
        <a:latin typeface="+mn-lt"/>
        <a:ea typeface="+mn-ea"/>
        <a:cs typeface="+mn-cs"/>
      </a:defRPr>
    </a:lvl1pPr>
    <a:lvl2pPr marL="1161197" algn="l" defTabSz="2322393" rtl="0" eaLnBrk="1" latinLnBrk="0" hangingPunct="1">
      <a:defRPr sz="3048" kern="1200">
        <a:solidFill>
          <a:schemeClr val="tx1"/>
        </a:solidFill>
        <a:latin typeface="+mn-lt"/>
        <a:ea typeface="+mn-ea"/>
        <a:cs typeface="+mn-cs"/>
      </a:defRPr>
    </a:lvl2pPr>
    <a:lvl3pPr marL="2322393" algn="l" defTabSz="2322393" rtl="0" eaLnBrk="1" latinLnBrk="0" hangingPunct="1">
      <a:defRPr sz="3048" kern="1200">
        <a:solidFill>
          <a:schemeClr val="tx1"/>
        </a:solidFill>
        <a:latin typeface="+mn-lt"/>
        <a:ea typeface="+mn-ea"/>
        <a:cs typeface="+mn-cs"/>
      </a:defRPr>
    </a:lvl3pPr>
    <a:lvl4pPr marL="3483590" algn="l" defTabSz="2322393" rtl="0" eaLnBrk="1" latinLnBrk="0" hangingPunct="1">
      <a:defRPr sz="3048" kern="1200">
        <a:solidFill>
          <a:schemeClr val="tx1"/>
        </a:solidFill>
        <a:latin typeface="+mn-lt"/>
        <a:ea typeface="+mn-ea"/>
        <a:cs typeface="+mn-cs"/>
      </a:defRPr>
    </a:lvl4pPr>
    <a:lvl5pPr marL="4644786" algn="l" defTabSz="2322393" rtl="0" eaLnBrk="1" latinLnBrk="0" hangingPunct="1">
      <a:defRPr sz="3048" kern="1200">
        <a:solidFill>
          <a:schemeClr val="tx1"/>
        </a:solidFill>
        <a:latin typeface="+mn-lt"/>
        <a:ea typeface="+mn-ea"/>
        <a:cs typeface="+mn-cs"/>
      </a:defRPr>
    </a:lvl5pPr>
    <a:lvl6pPr marL="5805983" algn="l" defTabSz="2322393" rtl="0" eaLnBrk="1" latinLnBrk="0" hangingPunct="1">
      <a:defRPr sz="3048" kern="1200">
        <a:solidFill>
          <a:schemeClr val="tx1"/>
        </a:solidFill>
        <a:latin typeface="+mn-lt"/>
        <a:ea typeface="+mn-ea"/>
        <a:cs typeface="+mn-cs"/>
      </a:defRPr>
    </a:lvl6pPr>
    <a:lvl7pPr marL="6967179" algn="l" defTabSz="2322393" rtl="0" eaLnBrk="1" latinLnBrk="0" hangingPunct="1">
      <a:defRPr sz="3048" kern="1200">
        <a:solidFill>
          <a:schemeClr val="tx1"/>
        </a:solidFill>
        <a:latin typeface="+mn-lt"/>
        <a:ea typeface="+mn-ea"/>
        <a:cs typeface="+mn-cs"/>
      </a:defRPr>
    </a:lvl7pPr>
    <a:lvl8pPr marL="8128376" algn="l" defTabSz="2322393" rtl="0" eaLnBrk="1" latinLnBrk="0" hangingPunct="1">
      <a:defRPr sz="3048" kern="1200">
        <a:solidFill>
          <a:schemeClr val="tx1"/>
        </a:solidFill>
        <a:latin typeface="+mn-lt"/>
        <a:ea typeface="+mn-ea"/>
        <a:cs typeface="+mn-cs"/>
      </a:defRPr>
    </a:lvl8pPr>
    <a:lvl9pPr marL="9289572" algn="l" defTabSz="2322393" rtl="0" eaLnBrk="1" latinLnBrk="0" hangingPunct="1">
      <a:defRPr sz="3048"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apologies, it won’t let me add the Wales Science and Art on the bottom area. </a:t>
            </a:r>
          </a:p>
        </p:txBody>
      </p:sp>
      <p:sp>
        <p:nvSpPr>
          <p:cNvPr id="4" name="Slide Number Placeholder 3"/>
          <p:cNvSpPr>
            <a:spLocks noGrp="1"/>
          </p:cNvSpPr>
          <p:nvPr>
            <p:ph type="sldNum" sz="quarter" idx="5"/>
          </p:nvPr>
        </p:nvSpPr>
        <p:spPr/>
        <p:txBody>
          <a:bodyPr/>
          <a:lstStyle/>
          <a:p>
            <a:fld id="{A6E5AB31-1EB3-4AD6-888F-A4C73574B8BA}" type="slidenum">
              <a:rPr lang="en-GB" smtClean="0"/>
              <a:t>1</a:t>
            </a:fld>
            <a:endParaRPr lang="en-GB"/>
          </a:p>
        </p:txBody>
      </p:sp>
    </p:spTree>
    <p:extLst>
      <p:ext uri="{BB962C8B-B14F-4D97-AF65-F5344CB8AC3E}">
        <p14:creationId xmlns:p14="http://schemas.microsoft.com/office/powerpoint/2010/main" val="2393823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45920" y="5387342"/>
            <a:ext cx="18653760" cy="11460480"/>
          </a:xfrm>
        </p:spPr>
        <p:txBody>
          <a:bodyPr anchor="b"/>
          <a:lstStyle>
            <a:lvl1pPr algn="ctr">
              <a:defRPr sz="14400"/>
            </a:lvl1pPr>
          </a:lstStyle>
          <a:p>
            <a:r>
              <a:rPr lang="en-US"/>
              <a:t>Click to edit Master title style</a:t>
            </a:r>
            <a:endParaRPr lang="en-US" dirty="0"/>
          </a:p>
        </p:txBody>
      </p:sp>
      <p:sp>
        <p:nvSpPr>
          <p:cNvPr id="3" name="Subtitle 2"/>
          <p:cNvSpPr>
            <a:spLocks noGrp="1"/>
          </p:cNvSpPr>
          <p:nvPr>
            <p:ph type="subTitle" idx="1"/>
          </p:nvPr>
        </p:nvSpPr>
        <p:spPr>
          <a:xfrm>
            <a:off x="2743200" y="17289782"/>
            <a:ext cx="16459200" cy="7947658"/>
          </a:xfrm>
        </p:spPr>
        <p:txBody>
          <a:bodyPr/>
          <a:lstStyle>
            <a:lvl1pPr marL="0" indent="0" algn="ctr">
              <a:buNone/>
              <a:defRPr sz="5760"/>
            </a:lvl1pPr>
            <a:lvl2pPr marL="1097280" indent="0" algn="ctr">
              <a:buNone/>
              <a:defRPr sz="4800"/>
            </a:lvl2pPr>
            <a:lvl3pPr marL="2194560" indent="0" algn="ctr">
              <a:buNone/>
              <a:defRPr sz="4320"/>
            </a:lvl3pPr>
            <a:lvl4pPr marL="3291840" indent="0" algn="ctr">
              <a:buNone/>
              <a:defRPr sz="3840"/>
            </a:lvl4pPr>
            <a:lvl5pPr marL="4389120" indent="0" algn="ctr">
              <a:buNone/>
              <a:defRPr sz="3840"/>
            </a:lvl5pPr>
            <a:lvl6pPr marL="5486400" indent="0" algn="ctr">
              <a:buNone/>
              <a:defRPr sz="3840"/>
            </a:lvl6pPr>
            <a:lvl7pPr marL="6583680" indent="0" algn="ctr">
              <a:buNone/>
              <a:defRPr sz="3840"/>
            </a:lvl7pPr>
            <a:lvl8pPr marL="7680960" indent="0" algn="ctr">
              <a:buNone/>
              <a:defRPr sz="3840"/>
            </a:lvl8pPr>
            <a:lvl9pPr marL="8778240" indent="0" algn="ctr">
              <a:buNone/>
              <a:defRPr sz="38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7F5B9F-F836-42D6-AA37-B7C353765F1A}"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3139767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F5B9F-F836-42D6-AA37-B7C353765F1A}"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489676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97331" y="8206749"/>
            <a:ext cx="18928080" cy="13693138"/>
          </a:xfrm>
        </p:spPr>
        <p:txBody>
          <a:bodyPr anchor="b"/>
          <a:lstStyle>
            <a:lvl1pPr>
              <a:defRPr sz="14400"/>
            </a:lvl1pPr>
          </a:lstStyle>
          <a:p>
            <a:r>
              <a:rPr lang="en-US"/>
              <a:t>Click to edit Master title style</a:t>
            </a:r>
            <a:endParaRPr lang="en-US" dirty="0"/>
          </a:p>
        </p:txBody>
      </p:sp>
      <p:sp>
        <p:nvSpPr>
          <p:cNvPr id="3" name="Text Placeholder 2"/>
          <p:cNvSpPr>
            <a:spLocks noGrp="1"/>
          </p:cNvSpPr>
          <p:nvPr>
            <p:ph type="body" idx="1"/>
          </p:nvPr>
        </p:nvSpPr>
        <p:spPr>
          <a:xfrm>
            <a:off x="1497331" y="22029429"/>
            <a:ext cx="18928080" cy="7200898"/>
          </a:xfrm>
        </p:spPr>
        <p:txBody>
          <a:bodyPr/>
          <a:lstStyle>
            <a:lvl1pPr marL="0" indent="0">
              <a:buNone/>
              <a:defRPr sz="5760">
                <a:solidFill>
                  <a:schemeClr val="tx1">
                    <a:tint val="82000"/>
                  </a:schemeClr>
                </a:solidFill>
              </a:defRPr>
            </a:lvl1pPr>
            <a:lvl2pPr marL="1097280" indent="0">
              <a:buNone/>
              <a:defRPr sz="4800">
                <a:solidFill>
                  <a:schemeClr val="tx1">
                    <a:tint val="82000"/>
                  </a:schemeClr>
                </a:solidFill>
              </a:defRPr>
            </a:lvl2pPr>
            <a:lvl3pPr marL="2194560" indent="0">
              <a:buNone/>
              <a:defRPr sz="4320">
                <a:solidFill>
                  <a:schemeClr val="tx1">
                    <a:tint val="82000"/>
                  </a:schemeClr>
                </a:solidFill>
              </a:defRPr>
            </a:lvl3pPr>
            <a:lvl4pPr marL="3291840" indent="0">
              <a:buNone/>
              <a:defRPr sz="3840">
                <a:solidFill>
                  <a:schemeClr val="tx1">
                    <a:tint val="82000"/>
                  </a:schemeClr>
                </a:solidFill>
              </a:defRPr>
            </a:lvl4pPr>
            <a:lvl5pPr marL="4389120" indent="0">
              <a:buNone/>
              <a:defRPr sz="3840">
                <a:solidFill>
                  <a:schemeClr val="tx1">
                    <a:tint val="82000"/>
                  </a:schemeClr>
                </a:solidFill>
              </a:defRPr>
            </a:lvl5pPr>
            <a:lvl6pPr marL="5486400" indent="0">
              <a:buNone/>
              <a:defRPr sz="3840">
                <a:solidFill>
                  <a:schemeClr val="tx1">
                    <a:tint val="82000"/>
                  </a:schemeClr>
                </a:solidFill>
              </a:defRPr>
            </a:lvl6pPr>
            <a:lvl7pPr marL="6583680" indent="0">
              <a:buNone/>
              <a:defRPr sz="3840">
                <a:solidFill>
                  <a:schemeClr val="tx1">
                    <a:tint val="82000"/>
                  </a:schemeClr>
                </a:solidFill>
              </a:defRPr>
            </a:lvl7pPr>
            <a:lvl8pPr marL="7680960" indent="0">
              <a:buNone/>
              <a:defRPr sz="3840">
                <a:solidFill>
                  <a:schemeClr val="tx1">
                    <a:tint val="82000"/>
                  </a:schemeClr>
                </a:solidFill>
              </a:defRPr>
            </a:lvl8pPr>
            <a:lvl9pPr marL="8778240" indent="0">
              <a:buNone/>
              <a:defRPr sz="384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7F5B9F-F836-42D6-AA37-B7C353765F1A}"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3707671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087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11099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7F5B9F-F836-42D6-AA37-B7C353765F1A}"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133124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1618" y="1752607"/>
            <a:ext cx="18928080" cy="63627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11621" y="8069582"/>
            <a:ext cx="9284016"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4" name="Content Placeholder 3"/>
          <p:cNvSpPr>
            <a:spLocks noGrp="1"/>
          </p:cNvSpPr>
          <p:nvPr>
            <p:ph sz="half" idx="2"/>
          </p:nvPr>
        </p:nvSpPr>
        <p:spPr>
          <a:xfrm>
            <a:off x="1511621" y="12024360"/>
            <a:ext cx="9284016"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1109961" y="8069582"/>
            <a:ext cx="9329738" cy="3954778"/>
          </a:xfrm>
        </p:spPr>
        <p:txBody>
          <a:bodyPr anchor="b"/>
          <a:lstStyle>
            <a:lvl1pPr marL="0" indent="0">
              <a:buNone/>
              <a:defRPr sz="5760" b="1"/>
            </a:lvl1pPr>
            <a:lvl2pPr marL="1097280" indent="0">
              <a:buNone/>
              <a:defRPr sz="4800" b="1"/>
            </a:lvl2pPr>
            <a:lvl3pPr marL="2194560" indent="0">
              <a:buNone/>
              <a:defRPr sz="4320" b="1"/>
            </a:lvl3pPr>
            <a:lvl4pPr marL="3291840" indent="0">
              <a:buNone/>
              <a:defRPr sz="3840" b="1"/>
            </a:lvl4pPr>
            <a:lvl5pPr marL="4389120" indent="0">
              <a:buNone/>
              <a:defRPr sz="3840" b="1"/>
            </a:lvl5pPr>
            <a:lvl6pPr marL="5486400" indent="0">
              <a:buNone/>
              <a:defRPr sz="3840" b="1"/>
            </a:lvl6pPr>
            <a:lvl7pPr marL="6583680" indent="0">
              <a:buNone/>
              <a:defRPr sz="3840" b="1"/>
            </a:lvl7pPr>
            <a:lvl8pPr marL="7680960" indent="0">
              <a:buNone/>
              <a:defRPr sz="3840" b="1"/>
            </a:lvl8pPr>
            <a:lvl9pPr marL="8778240" indent="0">
              <a:buNone/>
              <a:defRPr sz="3840" b="1"/>
            </a:lvl9pPr>
          </a:lstStyle>
          <a:p>
            <a:pPr lvl="0"/>
            <a:r>
              <a:rPr lang="en-US"/>
              <a:t>Click to edit Master text styles</a:t>
            </a:r>
          </a:p>
        </p:txBody>
      </p:sp>
      <p:sp>
        <p:nvSpPr>
          <p:cNvPr id="6" name="Content Placeholder 5"/>
          <p:cNvSpPr>
            <a:spLocks noGrp="1"/>
          </p:cNvSpPr>
          <p:nvPr>
            <p:ph sz="quarter" idx="4"/>
          </p:nvPr>
        </p:nvSpPr>
        <p:spPr>
          <a:xfrm>
            <a:off x="11109961" y="12024360"/>
            <a:ext cx="9329738"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7F5B9F-F836-42D6-AA37-B7C353765F1A}" type="datetimeFigureOut">
              <a:rPr lang="en-GB" smtClean="0"/>
              <a:t>21/04/2024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2421375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7F5B9F-F836-42D6-AA37-B7C353765F1A}" type="datetimeFigureOut">
              <a:rPr lang="en-GB" smtClean="0"/>
              <a:t>21/04/2024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1215347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7F5B9F-F836-42D6-AA37-B7C353765F1A}" type="datetimeFigureOut">
              <a:rPr lang="en-GB" smtClean="0"/>
              <a:t>21/04/2024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730430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endParaRPr lang="en-US" dirty="0"/>
          </a:p>
        </p:txBody>
      </p:sp>
      <p:sp>
        <p:nvSpPr>
          <p:cNvPr id="3" name="Content Placeholder 2"/>
          <p:cNvSpPr>
            <a:spLocks noGrp="1"/>
          </p:cNvSpPr>
          <p:nvPr>
            <p:ph idx="1"/>
          </p:nvPr>
        </p:nvSpPr>
        <p:spPr>
          <a:xfrm>
            <a:off x="9329738" y="4739647"/>
            <a:ext cx="11109960" cy="23393400"/>
          </a:xfrm>
        </p:spPr>
        <p:txBody>
          <a:bodyPr/>
          <a:lstStyle>
            <a:lvl1pPr>
              <a:defRPr sz="7680"/>
            </a:lvl1pPr>
            <a:lvl2pPr>
              <a:defRPr sz="6720"/>
            </a:lvl2pPr>
            <a:lvl3pPr>
              <a:defRPr sz="5760"/>
            </a:lvl3pPr>
            <a:lvl4pPr>
              <a:defRPr sz="4800"/>
            </a:lvl4pPr>
            <a:lvl5pPr>
              <a:defRPr sz="4800"/>
            </a:lvl5pPr>
            <a:lvl6pPr>
              <a:defRPr sz="4800"/>
            </a:lvl6pPr>
            <a:lvl7pPr>
              <a:defRPr sz="4800"/>
            </a:lvl7pPr>
            <a:lvl8pPr>
              <a:defRPr sz="4800"/>
            </a:lvl8pPr>
            <a:lvl9pPr>
              <a:defRPr sz="4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507F5B9F-F836-42D6-AA37-B7C353765F1A}"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2593119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1619" y="2194560"/>
            <a:ext cx="7078027" cy="7680960"/>
          </a:xfrm>
        </p:spPr>
        <p:txBody>
          <a:bodyPr anchor="b"/>
          <a:lstStyle>
            <a:lvl1pPr>
              <a:defRPr sz="7680"/>
            </a:lvl1pPr>
          </a:lstStyle>
          <a:p>
            <a:r>
              <a:rPr lang="en-US"/>
              <a:t>Click to edit Master title style</a:t>
            </a:r>
            <a:endParaRPr lang="en-US" dirty="0"/>
          </a:p>
        </p:txBody>
      </p:sp>
      <p:sp>
        <p:nvSpPr>
          <p:cNvPr id="3" name="Picture Placeholder 2"/>
          <p:cNvSpPr>
            <a:spLocks noGrp="1" noChangeAspect="1"/>
          </p:cNvSpPr>
          <p:nvPr>
            <p:ph type="pic" idx="1"/>
          </p:nvPr>
        </p:nvSpPr>
        <p:spPr>
          <a:xfrm>
            <a:off x="9329738" y="4739647"/>
            <a:ext cx="11109960" cy="23393400"/>
          </a:xfrm>
        </p:spPr>
        <p:txBody>
          <a:bodyPr anchor="t"/>
          <a:lstStyle>
            <a:lvl1pPr marL="0" indent="0">
              <a:buNone/>
              <a:defRPr sz="7680"/>
            </a:lvl1pPr>
            <a:lvl2pPr marL="1097280" indent="0">
              <a:buNone/>
              <a:defRPr sz="6720"/>
            </a:lvl2pPr>
            <a:lvl3pPr marL="2194560" indent="0">
              <a:buNone/>
              <a:defRPr sz="5760"/>
            </a:lvl3pPr>
            <a:lvl4pPr marL="3291840" indent="0">
              <a:buNone/>
              <a:defRPr sz="4800"/>
            </a:lvl4pPr>
            <a:lvl5pPr marL="4389120" indent="0">
              <a:buNone/>
              <a:defRPr sz="4800"/>
            </a:lvl5pPr>
            <a:lvl6pPr marL="5486400" indent="0">
              <a:buNone/>
              <a:defRPr sz="4800"/>
            </a:lvl6pPr>
            <a:lvl7pPr marL="6583680" indent="0">
              <a:buNone/>
              <a:defRPr sz="4800"/>
            </a:lvl7pPr>
            <a:lvl8pPr marL="7680960" indent="0">
              <a:buNone/>
              <a:defRPr sz="4800"/>
            </a:lvl8pPr>
            <a:lvl9pPr marL="8778240" indent="0">
              <a:buNone/>
              <a:defRPr sz="4800"/>
            </a:lvl9pPr>
          </a:lstStyle>
          <a:p>
            <a:r>
              <a:rPr lang="en-US"/>
              <a:t>Click icon to add picture</a:t>
            </a:r>
            <a:endParaRPr lang="en-US" dirty="0"/>
          </a:p>
        </p:txBody>
      </p:sp>
      <p:sp>
        <p:nvSpPr>
          <p:cNvPr id="4" name="Text Placeholder 3"/>
          <p:cNvSpPr>
            <a:spLocks noGrp="1"/>
          </p:cNvSpPr>
          <p:nvPr>
            <p:ph type="body" sz="half" idx="2"/>
          </p:nvPr>
        </p:nvSpPr>
        <p:spPr>
          <a:xfrm>
            <a:off x="1511619" y="9875520"/>
            <a:ext cx="7078027" cy="18295622"/>
          </a:xfrm>
        </p:spPr>
        <p:txBody>
          <a:bodyPr/>
          <a:lstStyle>
            <a:lvl1pPr marL="0" indent="0">
              <a:buNone/>
              <a:defRPr sz="3840"/>
            </a:lvl1pPr>
            <a:lvl2pPr marL="1097280" indent="0">
              <a:buNone/>
              <a:defRPr sz="3360"/>
            </a:lvl2pPr>
            <a:lvl3pPr marL="2194560" indent="0">
              <a:buNone/>
              <a:defRPr sz="2880"/>
            </a:lvl3pPr>
            <a:lvl4pPr marL="3291840" indent="0">
              <a:buNone/>
              <a:defRPr sz="2400"/>
            </a:lvl4pPr>
            <a:lvl5pPr marL="4389120" indent="0">
              <a:buNone/>
              <a:defRPr sz="2400"/>
            </a:lvl5pPr>
            <a:lvl6pPr marL="5486400" indent="0">
              <a:buNone/>
              <a:defRPr sz="2400"/>
            </a:lvl6pPr>
            <a:lvl7pPr marL="6583680" indent="0">
              <a:buNone/>
              <a:defRPr sz="2400"/>
            </a:lvl7pPr>
            <a:lvl8pPr marL="7680960" indent="0">
              <a:buNone/>
              <a:defRPr sz="2400"/>
            </a:lvl8pPr>
            <a:lvl9pPr marL="8778240" indent="0">
              <a:buNone/>
              <a:defRPr sz="2400"/>
            </a:lvl9pPr>
          </a:lstStyle>
          <a:p>
            <a:pPr lvl="0"/>
            <a:r>
              <a:rPr lang="en-US"/>
              <a:t>Click to edit Master text styles</a:t>
            </a:r>
          </a:p>
        </p:txBody>
      </p:sp>
      <p:sp>
        <p:nvSpPr>
          <p:cNvPr id="5" name="Date Placeholder 4"/>
          <p:cNvSpPr>
            <a:spLocks noGrp="1"/>
          </p:cNvSpPr>
          <p:nvPr>
            <p:ph type="dt" sz="half" idx="10"/>
          </p:nvPr>
        </p:nvSpPr>
        <p:spPr/>
        <p:txBody>
          <a:bodyPr/>
          <a:lstStyle/>
          <a:p>
            <a:fld id="{507F5B9F-F836-42D6-AA37-B7C353765F1A}" type="datetimeFigureOut">
              <a:rPr lang="en-GB" smtClean="0"/>
              <a:t>21/04/2024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3258838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F5B9F-F836-42D6-AA37-B7C353765F1A}"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4225569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704821" y="1752600"/>
            <a:ext cx="4732020" cy="2789682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508761" y="1752600"/>
            <a:ext cx="1392174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7F5B9F-F836-42D6-AA37-B7C353765F1A}" type="datetimeFigureOut">
              <a:rPr lang="en-GB" smtClean="0"/>
              <a:t>21/04/2024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587AB9-5BF6-49E7-AFA1-8EE536B4CF93}" type="slidenum">
              <a:rPr lang="en-GB" smtClean="0"/>
              <a:t>‹#›</a:t>
            </a:fld>
            <a:endParaRPr lang="en-GB"/>
          </a:p>
        </p:txBody>
      </p:sp>
    </p:spTree>
    <p:extLst>
      <p:ext uri="{BB962C8B-B14F-4D97-AF65-F5344CB8AC3E}">
        <p14:creationId xmlns:p14="http://schemas.microsoft.com/office/powerpoint/2010/main" val="120562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08760" y="1752607"/>
            <a:ext cx="18928080" cy="63627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508760" y="8763000"/>
            <a:ext cx="1892808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508760" y="30510487"/>
            <a:ext cx="4937760" cy="1752600"/>
          </a:xfrm>
          <a:prstGeom prst="rect">
            <a:avLst/>
          </a:prstGeom>
        </p:spPr>
        <p:txBody>
          <a:bodyPr vert="horz" lIns="91440" tIns="45720" rIns="91440" bIns="45720" rtlCol="0" anchor="ctr"/>
          <a:lstStyle>
            <a:lvl1pPr algn="l">
              <a:defRPr sz="2880">
                <a:solidFill>
                  <a:schemeClr val="tx1">
                    <a:tint val="82000"/>
                  </a:schemeClr>
                </a:solidFill>
              </a:defRPr>
            </a:lvl1pPr>
          </a:lstStyle>
          <a:p>
            <a:fld id="{507F5B9F-F836-42D6-AA37-B7C353765F1A}" type="datetimeFigureOut">
              <a:rPr lang="en-GB" smtClean="0"/>
              <a:t>21/04/2024</a:t>
            </a:fld>
            <a:endParaRPr lang="en-GB"/>
          </a:p>
        </p:txBody>
      </p:sp>
      <p:sp>
        <p:nvSpPr>
          <p:cNvPr id="5" name="Footer Placeholder 4"/>
          <p:cNvSpPr>
            <a:spLocks noGrp="1"/>
          </p:cNvSpPr>
          <p:nvPr>
            <p:ph type="ftr" sz="quarter" idx="3"/>
          </p:nvPr>
        </p:nvSpPr>
        <p:spPr>
          <a:xfrm>
            <a:off x="7269480" y="30510487"/>
            <a:ext cx="7406640" cy="1752600"/>
          </a:xfrm>
          <a:prstGeom prst="rect">
            <a:avLst/>
          </a:prstGeom>
        </p:spPr>
        <p:txBody>
          <a:bodyPr vert="horz" lIns="91440" tIns="45720" rIns="91440" bIns="45720" rtlCol="0" anchor="ctr"/>
          <a:lstStyle>
            <a:lvl1pPr algn="ctr">
              <a:defRPr sz="288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499080" y="30510487"/>
            <a:ext cx="4937760" cy="1752600"/>
          </a:xfrm>
          <a:prstGeom prst="rect">
            <a:avLst/>
          </a:prstGeom>
        </p:spPr>
        <p:txBody>
          <a:bodyPr vert="horz" lIns="91440" tIns="45720" rIns="91440" bIns="45720" rtlCol="0" anchor="ctr"/>
          <a:lstStyle>
            <a:lvl1pPr algn="r">
              <a:defRPr sz="2880">
                <a:solidFill>
                  <a:schemeClr val="tx1">
                    <a:tint val="82000"/>
                  </a:schemeClr>
                </a:solidFill>
              </a:defRPr>
            </a:lvl1pPr>
          </a:lstStyle>
          <a:p>
            <a:fld id="{F7587AB9-5BF6-49E7-AFA1-8EE536B4CF93}" type="slidenum">
              <a:rPr lang="en-GB" smtClean="0"/>
              <a:t>‹#›</a:t>
            </a:fld>
            <a:endParaRPr lang="en-GB"/>
          </a:p>
        </p:txBody>
      </p:sp>
    </p:spTree>
    <p:extLst>
      <p:ext uri="{BB962C8B-B14F-4D97-AF65-F5344CB8AC3E}">
        <p14:creationId xmlns:p14="http://schemas.microsoft.com/office/powerpoint/2010/main" val="29966491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2194560" rtl="0" eaLnBrk="1" latinLnBrk="0" hangingPunct="1">
        <a:lnSpc>
          <a:spcPct val="90000"/>
        </a:lnSpc>
        <a:spcBef>
          <a:spcPct val="0"/>
        </a:spcBef>
        <a:buNone/>
        <a:defRPr sz="10560" kern="1200">
          <a:solidFill>
            <a:schemeClr val="tx1"/>
          </a:solidFill>
          <a:latin typeface="+mj-lt"/>
          <a:ea typeface="+mj-ea"/>
          <a:cs typeface="+mj-cs"/>
        </a:defRPr>
      </a:lvl1pPr>
    </p:titleStyle>
    <p:bodyStyle>
      <a:lvl1pPr marL="548640" indent="-548640" algn="l" defTabSz="2194560" rtl="0" eaLnBrk="1" latinLnBrk="0" hangingPunct="1">
        <a:lnSpc>
          <a:spcPct val="90000"/>
        </a:lnSpc>
        <a:spcBef>
          <a:spcPts val="2400"/>
        </a:spcBef>
        <a:buFont typeface="Arial" panose="020B0604020202020204" pitchFamily="34" charset="0"/>
        <a:buChar char="•"/>
        <a:defRPr sz="6720" kern="1200">
          <a:solidFill>
            <a:schemeClr val="tx1"/>
          </a:solidFill>
          <a:latin typeface="+mn-lt"/>
          <a:ea typeface="+mn-ea"/>
          <a:cs typeface="+mn-cs"/>
        </a:defRPr>
      </a:lvl1pPr>
      <a:lvl2pPr marL="1645920" indent="-548640" algn="l" defTabSz="2194560" rtl="0" eaLnBrk="1" latinLnBrk="0" hangingPunct="1">
        <a:lnSpc>
          <a:spcPct val="90000"/>
        </a:lnSpc>
        <a:spcBef>
          <a:spcPts val="1200"/>
        </a:spcBef>
        <a:buFont typeface="Arial" panose="020B0604020202020204" pitchFamily="34" charset="0"/>
        <a:buChar char="•"/>
        <a:defRPr sz="5760" kern="1200">
          <a:solidFill>
            <a:schemeClr val="tx1"/>
          </a:solidFill>
          <a:latin typeface="+mn-lt"/>
          <a:ea typeface="+mn-ea"/>
          <a:cs typeface="+mn-cs"/>
        </a:defRPr>
      </a:lvl2pPr>
      <a:lvl3pPr marL="2743200" indent="-548640" algn="l" defTabSz="2194560" rtl="0" eaLnBrk="1" latinLnBrk="0" hangingPunct="1">
        <a:lnSpc>
          <a:spcPct val="90000"/>
        </a:lnSpc>
        <a:spcBef>
          <a:spcPts val="1200"/>
        </a:spcBef>
        <a:buFont typeface="Arial" panose="020B0604020202020204" pitchFamily="34" charset="0"/>
        <a:buChar char="•"/>
        <a:defRPr sz="4800" kern="1200">
          <a:solidFill>
            <a:schemeClr val="tx1"/>
          </a:solidFill>
          <a:latin typeface="+mn-lt"/>
          <a:ea typeface="+mn-ea"/>
          <a:cs typeface="+mn-cs"/>
        </a:defRPr>
      </a:lvl3pPr>
      <a:lvl4pPr marL="38404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4pPr>
      <a:lvl5pPr marL="493776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5pPr>
      <a:lvl6pPr marL="603504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6pPr>
      <a:lvl7pPr marL="713232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7pPr>
      <a:lvl8pPr marL="822960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8pPr>
      <a:lvl9pPr marL="9326880" indent="-548640" algn="l" defTabSz="2194560" rtl="0" eaLnBrk="1" latinLnBrk="0" hangingPunct="1">
        <a:lnSpc>
          <a:spcPct val="90000"/>
        </a:lnSpc>
        <a:spcBef>
          <a:spcPts val="1200"/>
        </a:spcBef>
        <a:buFont typeface="Arial" panose="020B0604020202020204" pitchFamily="34" charset="0"/>
        <a:buChar char="•"/>
        <a:defRPr sz="4320" kern="1200">
          <a:solidFill>
            <a:schemeClr val="tx1"/>
          </a:solidFill>
          <a:latin typeface="+mn-lt"/>
          <a:ea typeface="+mn-ea"/>
          <a:cs typeface="+mn-cs"/>
        </a:defRPr>
      </a:lvl9pPr>
    </p:bodyStyle>
    <p:otherStyle>
      <a:defPPr>
        <a:defRPr lang="en-US"/>
      </a:defPPr>
      <a:lvl1pPr marL="0" algn="l" defTabSz="2194560" rtl="0" eaLnBrk="1" latinLnBrk="0" hangingPunct="1">
        <a:defRPr sz="4320" kern="1200">
          <a:solidFill>
            <a:schemeClr val="tx1"/>
          </a:solidFill>
          <a:latin typeface="+mn-lt"/>
          <a:ea typeface="+mn-ea"/>
          <a:cs typeface="+mn-cs"/>
        </a:defRPr>
      </a:lvl1pPr>
      <a:lvl2pPr marL="1097280" algn="l" defTabSz="2194560" rtl="0" eaLnBrk="1" latinLnBrk="0" hangingPunct="1">
        <a:defRPr sz="4320" kern="1200">
          <a:solidFill>
            <a:schemeClr val="tx1"/>
          </a:solidFill>
          <a:latin typeface="+mn-lt"/>
          <a:ea typeface="+mn-ea"/>
          <a:cs typeface="+mn-cs"/>
        </a:defRPr>
      </a:lvl2pPr>
      <a:lvl3pPr marL="2194560" algn="l" defTabSz="2194560" rtl="0" eaLnBrk="1" latinLnBrk="0" hangingPunct="1">
        <a:defRPr sz="4320" kern="1200">
          <a:solidFill>
            <a:schemeClr val="tx1"/>
          </a:solidFill>
          <a:latin typeface="+mn-lt"/>
          <a:ea typeface="+mn-ea"/>
          <a:cs typeface="+mn-cs"/>
        </a:defRPr>
      </a:lvl3pPr>
      <a:lvl4pPr marL="3291840" algn="l" defTabSz="2194560" rtl="0" eaLnBrk="1" latinLnBrk="0" hangingPunct="1">
        <a:defRPr sz="4320" kern="1200">
          <a:solidFill>
            <a:schemeClr val="tx1"/>
          </a:solidFill>
          <a:latin typeface="+mn-lt"/>
          <a:ea typeface="+mn-ea"/>
          <a:cs typeface="+mn-cs"/>
        </a:defRPr>
      </a:lvl4pPr>
      <a:lvl5pPr marL="4389120" algn="l" defTabSz="2194560" rtl="0" eaLnBrk="1" latinLnBrk="0" hangingPunct="1">
        <a:defRPr sz="4320" kern="1200">
          <a:solidFill>
            <a:schemeClr val="tx1"/>
          </a:solidFill>
          <a:latin typeface="+mn-lt"/>
          <a:ea typeface="+mn-ea"/>
          <a:cs typeface="+mn-cs"/>
        </a:defRPr>
      </a:lvl5pPr>
      <a:lvl6pPr marL="5486400" algn="l" defTabSz="2194560" rtl="0" eaLnBrk="1" latinLnBrk="0" hangingPunct="1">
        <a:defRPr sz="4320" kern="1200">
          <a:solidFill>
            <a:schemeClr val="tx1"/>
          </a:solidFill>
          <a:latin typeface="+mn-lt"/>
          <a:ea typeface="+mn-ea"/>
          <a:cs typeface="+mn-cs"/>
        </a:defRPr>
      </a:lvl6pPr>
      <a:lvl7pPr marL="6583680" algn="l" defTabSz="2194560" rtl="0" eaLnBrk="1" latinLnBrk="0" hangingPunct="1">
        <a:defRPr sz="4320" kern="1200">
          <a:solidFill>
            <a:schemeClr val="tx1"/>
          </a:solidFill>
          <a:latin typeface="+mn-lt"/>
          <a:ea typeface="+mn-ea"/>
          <a:cs typeface="+mn-cs"/>
        </a:defRPr>
      </a:lvl7pPr>
      <a:lvl8pPr marL="7680960" algn="l" defTabSz="2194560" rtl="0" eaLnBrk="1" latinLnBrk="0" hangingPunct="1">
        <a:defRPr sz="4320" kern="1200">
          <a:solidFill>
            <a:schemeClr val="tx1"/>
          </a:solidFill>
          <a:latin typeface="+mn-lt"/>
          <a:ea typeface="+mn-ea"/>
          <a:cs typeface="+mn-cs"/>
        </a:defRPr>
      </a:lvl8pPr>
      <a:lvl9pPr marL="8778240" algn="l" defTabSz="2194560" rtl="0" eaLnBrk="1" latinLnBrk="0" hangingPunct="1">
        <a:defRPr sz="43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94C091-F058-677A-AD54-03CF43D0E4BE}"/>
              </a:ext>
            </a:extLst>
          </p:cNvPr>
          <p:cNvPicPr>
            <a:picLocks noChangeAspect="1"/>
          </p:cNvPicPr>
          <p:nvPr/>
        </p:nvPicPr>
        <p:blipFill>
          <a:blip r:embed="rId3"/>
          <a:stretch>
            <a:fillRect/>
          </a:stretch>
        </p:blipFill>
        <p:spPr>
          <a:xfrm>
            <a:off x="1" y="45244"/>
            <a:ext cx="21945600" cy="2795927"/>
          </a:xfrm>
          <a:prstGeom prst="rect">
            <a:avLst/>
          </a:prstGeom>
        </p:spPr>
      </p:pic>
      <p:sp>
        <p:nvSpPr>
          <p:cNvPr id="6" name="TextBox 5">
            <a:extLst>
              <a:ext uri="{FF2B5EF4-FFF2-40B4-BE49-F238E27FC236}">
                <a16:creationId xmlns:a16="http://schemas.microsoft.com/office/drawing/2014/main" id="{6CCF6CE5-30E8-8053-0F96-911295D04777}"/>
              </a:ext>
            </a:extLst>
          </p:cNvPr>
          <p:cNvSpPr txBox="1"/>
          <p:nvPr/>
        </p:nvSpPr>
        <p:spPr>
          <a:xfrm>
            <a:off x="3429000" y="2934087"/>
            <a:ext cx="18516600" cy="3662541"/>
          </a:xfrm>
          <a:prstGeom prst="rect">
            <a:avLst/>
          </a:prstGeom>
          <a:noFill/>
        </p:spPr>
        <p:txBody>
          <a:bodyPr wrap="square" rtlCol="0">
            <a:spAutoFit/>
          </a:bodyPr>
          <a:lstStyle/>
          <a:p>
            <a:r>
              <a:rPr lang="en-GB" sz="4800" dirty="0"/>
              <a:t>Introduction to automotive: Sustainability and materials</a:t>
            </a:r>
          </a:p>
          <a:p>
            <a:r>
              <a:rPr lang="en-GB" sz="4000" b="1" dirty="0"/>
              <a:t>Niall Hindmarch</a:t>
            </a:r>
          </a:p>
          <a:p>
            <a:r>
              <a:rPr lang="en-GB" sz="3600" b="1" dirty="0"/>
              <a:t>Andrew Noble</a:t>
            </a:r>
          </a:p>
          <a:p>
            <a:endParaRPr lang="en-GB" sz="3600" b="1" dirty="0"/>
          </a:p>
          <a:p>
            <a:r>
              <a:rPr lang="en-GB" sz="3600" b="1" dirty="0"/>
              <a:t>Wales institute for Science and Art</a:t>
            </a:r>
          </a:p>
          <a:p>
            <a:r>
              <a:rPr lang="en-GB" sz="3600" b="1" dirty="0"/>
              <a:t>BENG4F Automotive Engineering</a:t>
            </a:r>
          </a:p>
        </p:txBody>
      </p:sp>
      <p:pic>
        <p:nvPicPr>
          <p:cNvPr id="8" name="Picture 7">
            <a:extLst>
              <a:ext uri="{FF2B5EF4-FFF2-40B4-BE49-F238E27FC236}">
                <a16:creationId xmlns:a16="http://schemas.microsoft.com/office/drawing/2014/main" id="{1FF7E153-3DA8-6DB3-9BE9-84D42DE0355A}"/>
              </a:ext>
            </a:extLst>
          </p:cNvPr>
          <p:cNvPicPr>
            <a:picLocks noChangeAspect="1"/>
          </p:cNvPicPr>
          <p:nvPr/>
        </p:nvPicPr>
        <p:blipFill>
          <a:blip r:embed="rId4"/>
          <a:stretch>
            <a:fillRect/>
          </a:stretch>
        </p:blipFill>
        <p:spPr>
          <a:xfrm>
            <a:off x="0" y="2841170"/>
            <a:ext cx="3429000" cy="4438471"/>
          </a:xfrm>
          <a:prstGeom prst="rect">
            <a:avLst/>
          </a:prstGeom>
        </p:spPr>
      </p:pic>
      <p:sp>
        <p:nvSpPr>
          <p:cNvPr id="9" name="TextBox 8">
            <a:extLst>
              <a:ext uri="{FF2B5EF4-FFF2-40B4-BE49-F238E27FC236}">
                <a16:creationId xmlns:a16="http://schemas.microsoft.com/office/drawing/2014/main" id="{75AC6E14-1ECD-152E-CDEF-C6E881B21238}"/>
              </a:ext>
            </a:extLst>
          </p:cNvPr>
          <p:cNvSpPr txBox="1"/>
          <p:nvPr/>
        </p:nvSpPr>
        <p:spPr>
          <a:xfrm>
            <a:off x="1026233" y="8155017"/>
            <a:ext cx="5911322" cy="8710077"/>
          </a:xfrm>
          <a:prstGeom prst="rect">
            <a:avLst/>
          </a:prstGeom>
          <a:noFill/>
        </p:spPr>
        <p:txBody>
          <a:bodyPr wrap="square" rtlCol="0">
            <a:spAutoFit/>
          </a:bodyPr>
          <a:lstStyle/>
          <a:p>
            <a:r>
              <a:rPr lang="en-GB" sz="3600" b="1" u="sng" dirty="0"/>
              <a:t>Introduction</a:t>
            </a:r>
          </a:p>
          <a:p>
            <a:endParaRPr lang="en-GB" sz="2000" b="1" u="sng" dirty="0"/>
          </a:p>
          <a:p>
            <a:r>
              <a:rPr lang="en-GB" sz="2800" dirty="0"/>
              <a:t>The world has been chomping down on the C02 emissions with the switching to different fuel sources, for example; electric, hydrogen, synthetic and e-fuel. However, if you see the graph (figure 1) below these countries have the most C02 levels in 2022, whereas UK are 20th on the list with 319 metric tons (1).  This poster is going to show how the world is impacted by these emissions levels and how we are/can prevent further damage to our environment. High C02 emissions can harm the oxygen and nitrogen levels, the actions of the human activity has increased the carbon dioxide by 50% in under 200 years(2). </a:t>
            </a:r>
          </a:p>
        </p:txBody>
      </p:sp>
      <p:pic>
        <p:nvPicPr>
          <p:cNvPr id="11" name="Picture 10">
            <a:extLst>
              <a:ext uri="{FF2B5EF4-FFF2-40B4-BE49-F238E27FC236}">
                <a16:creationId xmlns:a16="http://schemas.microsoft.com/office/drawing/2014/main" id="{2B2CA891-A6B9-8120-B4FD-77009D7FD71B}"/>
              </a:ext>
            </a:extLst>
          </p:cNvPr>
          <p:cNvPicPr>
            <a:picLocks noChangeAspect="1"/>
          </p:cNvPicPr>
          <p:nvPr/>
        </p:nvPicPr>
        <p:blipFill>
          <a:blip r:embed="rId5"/>
          <a:stretch>
            <a:fillRect/>
          </a:stretch>
        </p:blipFill>
        <p:spPr>
          <a:xfrm>
            <a:off x="1141639" y="17446456"/>
            <a:ext cx="5879649" cy="4576286"/>
          </a:xfrm>
          <a:prstGeom prst="rect">
            <a:avLst/>
          </a:prstGeom>
        </p:spPr>
      </p:pic>
      <p:sp>
        <p:nvSpPr>
          <p:cNvPr id="12" name="TextBox 11">
            <a:extLst>
              <a:ext uri="{FF2B5EF4-FFF2-40B4-BE49-F238E27FC236}">
                <a16:creationId xmlns:a16="http://schemas.microsoft.com/office/drawing/2014/main" id="{BD04B006-B285-D6EA-E178-746A610E9B2C}"/>
              </a:ext>
            </a:extLst>
          </p:cNvPr>
          <p:cNvSpPr txBox="1"/>
          <p:nvPr/>
        </p:nvSpPr>
        <p:spPr>
          <a:xfrm>
            <a:off x="942501" y="22317903"/>
            <a:ext cx="6078785" cy="3108543"/>
          </a:xfrm>
          <a:prstGeom prst="rect">
            <a:avLst/>
          </a:prstGeom>
          <a:noFill/>
        </p:spPr>
        <p:txBody>
          <a:bodyPr wrap="square" rtlCol="0">
            <a:spAutoFit/>
          </a:bodyPr>
          <a:lstStyle/>
          <a:p>
            <a:r>
              <a:rPr lang="en-GB" sz="2800" dirty="0"/>
              <a:t>As you can see above in figure1 (1), China held the most contribution to CO2 emissions, the black statistics are levels in 2010 and the blue statistics are 2022 (1). The figures above are also measured in million metric tons. </a:t>
            </a:r>
          </a:p>
        </p:txBody>
      </p:sp>
      <p:sp>
        <p:nvSpPr>
          <p:cNvPr id="13" name="TextBox 12">
            <a:extLst>
              <a:ext uri="{FF2B5EF4-FFF2-40B4-BE49-F238E27FC236}">
                <a16:creationId xmlns:a16="http://schemas.microsoft.com/office/drawing/2014/main" id="{5A766D6E-04A9-5B12-DEA2-E8CFA4543306}"/>
              </a:ext>
            </a:extLst>
          </p:cNvPr>
          <p:cNvSpPr txBox="1"/>
          <p:nvPr/>
        </p:nvSpPr>
        <p:spPr>
          <a:xfrm>
            <a:off x="974176" y="25721607"/>
            <a:ext cx="6078785" cy="6801862"/>
          </a:xfrm>
          <a:prstGeom prst="rect">
            <a:avLst/>
          </a:prstGeom>
          <a:noFill/>
        </p:spPr>
        <p:txBody>
          <a:bodyPr wrap="square" rtlCol="0">
            <a:spAutoFit/>
          </a:bodyPr>
          <a:lstStyle/>
          <a:p>
            <a:r>
              <a:rPr lang="en-GB" sz="3600" b="1" u="sng" dirty="0"/>
              <a:t>Background</a:t>
            </a:r>
          </a:p>
          <a:p>
            <a:endParaRPr lang="en-GB" sz="3600" b="1" u="sng" dirty="0"/>
          </a:p>
          <a:p>
            <a:r>
              <a:rPr lang="en-GB" sz="2800" dirty="0"/>
              <a:t>In the 1940-50s there was an increase in vehicle usage and in Los Angeles got polluted with ‘smog’ which a form of smoke and fog. In results of this there were existential tests on the vehicles emissions with the exhausts that are non-catalytic and catalytic (3). This ‘smog’ caused the residents in Los Angeles to have eye irritation and smell a strong odour (3). In 1951, when the tests were conducted the scientists estimated the total exhaust commissions were 850 tons per day. </a:t>
            </a:r>
          </a:p>
        </p:txBody>
      </p:sp>
      <p:sp>
        <p:nvSpPr>
          <p:cNvPr id="14" name="TextBox 13">
            <a:extLst>
              <a:ext uri="{FF2B5EF4-FFF2-40B4-BE49-F238E27FC236}">
                <a16:creationId xmlns:a16="http://schemas.microsoft.com/office/drawing/2014/main" id="{83669ACB-FCFB-BB02-EF3E-FD6446EFDDC2}"/>
              </a:ext>
            </a:extLst>
          </p:cNvPr>
          <p:cNvSpPr txBox="1"/>
          <p:nvPr/>
        </p:nvSpPr>
        <p:spPr>
          <a:xfrm>
            <a:off x="8563386" y="8155017"/>
            <a:ext cx="6360928" cy="5262979"/>
          </a:xfrm>
          <a:prstGeom prst="rect">
            <a:avLst/>
          </a:prstGeom>
          <a:noFill/>
        </p:spPr>
        <p:txBody>
          <a:bodyPr wrap="square" rtlCol="0">
            <a:spAutoFit/>
          </a:bodyPr>
          <a:lstStyle/>
          <a:p>
            <a:r>
              <a:rPr lang="en-GB" sz="2800" dirty="0"/>
              <a:t>After these tests were conducted the scientists started performing experiments with products that would lower the emission levels as it became intolerable, however, in 1959 it was reported that the initial work of a catalytic converter was under way as it damaged the environment in Los Angeles as well as the O-zone (3). In figure 2,  it shows the sketch of the Oxy-Catalyst that was made, this reduced the emissions by 75% (3).</a:t>
            </a:r>
          </a:p>
        </p:txBody>
      </p:sp>
      <p:pic>
        <p:nvPicPr>
          <p:cNvPr id="16" name="Picture 15">
            <a:extLst>
              <a:ext uri="{FF2B5EF4-FFF2-40B4-BE49-F238E27FC236}">
                <a16:creationId xmlns:a16="http://schemas.microsoft.com/office/drawing/2014/main" id="{B4D964C1-F899-8D4C-92A7-EE39EDF2AEB6}"/>
              </a:ext>
            </a:extLst>
          </p:cNvPr>
          <p:cNvPicPr>
            <a:picLocks noChangeAspect="1"/>
          </p:cNvPicPr>
          <p:nvPr/>
        </p:nvPicPr>
        <p:blipFill>
          <a:blip r:embed="rId6"/>
          <a:stretch>
            <a:fillRect/>
          </a:stretch>
        </p:blipFill>
        <p:spPr>
          <a:xfrm>
            <a:off x="8563386" y="14833600"/>
            <a:ext cx="6152771" cy="3327400"/>
          </a:xfrm>
          <a:prstGeom prst="rect">
            <a:avLst/>
          </a:prstGeom>
        </p:spPr>
      </p:pic>
      <p:sp>
        <p:nvSpPr>
          <p:cNvPr id="17" name="TextBox 16">
            <a:extLst>
              <a:ext uri="{FF2B5EF4-FFF2-40B4-BE49-F238E27FC236}">
                <a16:creationId xmlns:a16="http://schemas.microsoft.com/office/drawing/2014/main" id="{3618CADE-77C3-5A3A-E9F5-3460EC3B22A5}"/>
              </a:ext>
            </a:extLst>
          </p:cNvPr>
          <p:cNvSpPr txBox="1"/>
          <p:nvPr/>
        </p:nvSpPr>
        <p:spPr>
          <a:xfrm>
            <a:off x="8563386" y="18161000"/>
            <a:ext cx="5879649" cy="369332"/>
          </a:xfrm>
          <a:prstGeom prst="rect">
            <a:avLst/>
          </a:prstGeom>
          <a:noFill/>
        </p:spPr>
        <p:txBody>
          <a:bodyPr wrap="square" rtlCol="0">
            <a:spAutoFit/>
          </a:bodyPr>
          <a:lstStyle/>
          <a:p>
            <a:r>
              <a:rPr lang="en-GB" dirty="0"/>
              <a:t>Figure 2    (3)</a:t>
            </a:r>
          </a:p>
        </p:txBody>
      </p:sp>
      <p:sp>
        <p:nvSpPr>
          <p:cNvPr id="19" name="TextBox 18">
            <a:extLst>
              <a:ext uri="{FF2B5EF4-FFF2-40B4-BE49-F238E27FC236}">
                <a16:creationId xmlns:a16="http://schemas.microsoft.com/office/drawing/2014/main" id="{8E7223FD-22FD-4C03-08AF-BED8BFC9B49A}"/>
              </a:ext>
            </a:extLst>
          </p:cNvPr>
          <p:cNvSpPr txBox="1"/>
          <p:nvPr/>
        </p:nvSpPr>
        <p:spPr>
          <a:xfrm>
            <a:off x="8563386" y="18804899"/>
            <a:ext cx="6360928" cy="10002738"/>
          </a:xfrm>
          <a:prstGeom prst="rect">
            <a:avLst/>
          </a:prstGeom>
          <a:noFill/>
        </p:spPr>
        <p:txBody>
          <a:bodyPr wrap="square" rtlCol="0">
            <a:spAutoFit/>
          </a:bodyPr>
          <a:lstStyle/>
          <a:p>
            <a:r>
              <a:rPr lang="en-GB" sz="2800" dirty="0"/>
              <a:t>In 1980 the catalytic converters came into place and reduced the harmful emissions remarkably; this made it mandatory for all petrol vehicles to use this converter (4). To buckle down on a healthy emission rate, in the 1990s the UK and EU government made regulations for vehicle standards, introducing Euro 1 and 2. Although the emission levels were decreasing, it still damaged the environment and the atmosphere (O-Zone), so the UK introduced low emission zones in the 2000s. This meant vehicles can't exceed a speed limit as well as restrict vehicles in certain areas to encourage cleaner air (4).  As diesel and petrol aren’t renewable sources the UK are planning to stop the sales of petroleum and diesel vehicles by 2035 and promote electrical, hydrogen and hybrid vehicles to stop the usage of fossil fuels as well as the harm to the environment. </a:t>
            </a:r>
            <a:endParaRPr lang="en-GB" dirty="0"/>
          </a:p>
        </p:txBody>
      </p:sp>
      <p:sp>
        <p:nvSpPr>
          <p:cNvPr id="20" name="TextBox 19">
            <a:extLst>
              <a:ext uri="{FF2B5EF4-FFF2-40B4-BE49-F238E27FC236}">
                <a16:creationId xmlns:a16="http://schemas.microsoft.com/office/drawing/2014/main" id="{C75EA107-88ED-E2DC-727A-697AEF26B28A}"/>
              </a:ext>
            </a:extLst>
          </p:cNvPr>
          <p:cNvSpPr txBox="1"/>
          <p:nvPr/>
        </p:nvSpPr>
        <p:spPr>
          <a:xfrm>
            <a:off x="8463817" y="29136811"/>
            <a:ext cx="6078785" cy="2492990"/>
          </a:xfrm>
          <a:prstGeom prst="rect">
            <a:avLst/>
          </a:prstGeom>
          <a:noFill/>
        </p:spPr>
        <p:txBody>
          <a:bodyPr wrap="square" rtlCol="0">
            <a:spAutoFit/>
          </a:bodyPr>
          <a:lstStyle/>
          <a:p>
            <a:r>
              <a:rPr lang="en-GB" sz="3600" b="1" u="sng" dirty="0"/>
              <a:t>Discussion</a:t>
            </a:r>
          </a:p>
          <a:p>
            <a:endParaRPr lang="en-GB" sz="3600" b="1" u="sng" dirty="0"/>
          </a:p>
          <a:p>
            <a:r>
              <a:rPr lang="en-GB" sz="2800" dirty="0"/>
              <a:t>It comes to show how important emission control by looking at the health hazards as well as transport - </a:t>
            </a:r>
          </a:p>
        </p:txBody>
      </p:sp>
      <p:sp>
        <p:nvSpPr>
          <p:cNvPr id="22" name="TextBox 21">
            <a:extLst>
              <a:ext uri="{FF2B5EF4-FFF2-40B4-BE49-F238E27FC236}">
                <a16:creationId xmlns:a16="http://schemas.microsoft.com/office/drawing/2014/main" id="{3A604EFF-777E-D33B-9BE2-1E47898E997F}"/>
              </a:ext>
            </a:extLst>
          </p:cNvPr>
          <p:cNvSpPr txBox="1"/>
          <p:nvPr/>
        </p:nvSpPr>
        <p:spPr>
          <a:xfrm>
            <a:off x="15449332" y="8158262"/>
            <a:ext cx="5354629" cy="10002738"/>
          </a:xfrm>
          <a:prstGeom prst="rect">
            <a:avLst/>
          </a:prstGeom>
          <a:noFill/>
        </p:spPr>
        <p:txBody>
          <a:bodyPr wrap="square" rtlCol="0">
            <a:spAutoFit/>
          </a:bodyPr>
          <a:lstStyle/>
          <a:p>
            <a:r>
              <a:rPr lang="en-GB" sz="2800" dirty="0"/>
              <a:t>- control. The more vehicles that drive on the road, it’ll cause more road damage as well as an increase on emissions.  The light-heavyweight vehicles use internal combustion engines which emits harmful pollutants, the road transport is largely blamed for structural and environment damage (5). As humanity grows rapidly the usage of vehicles on the road grows along with it, this increases all the risk factors that has been outlined already (5). Switching to a renewable low emission vehicle will prevent ‘smog’ from happening in the future (5). The risks involving a high emission rate are risk to ill health such as asthma and the greenhouses gasses are harmful to climate change as it damages the O-Zone (6).</a:t>
            </a:r>
          </a:p>
        </p:txBody>
      </p:sp>
      <p:sp>
        <p:nvSpPr>
          <p:cNvPr id="23" name="TextBox 22">
            <a:extLst>
              <a:ext uri="{FF2B5EF4-FFF2-40B4-BE49-F238E27FC236}">
                <a16:creationId xmlns:a16="http://schemas.microsoft.com/office/drawing/2014/main" id="{AAB2AFF2-96CB-6E13-E916-F30F1C654A02}"/>
              </a:ext>
            </a:extLst>
          </p:cNvPr>
          <p:cNvSpPr txBox="1"/>
          <p:nvPr/>
        </p:nvSpPr>
        <p:spPr>
          <a:xfrm>
            <a:off x="15449332" y="18506752"/>
            <a:ext cx="5522092" cy="8956298"/>
          </a:xfrm>
          <a:prstGeom prst="rect">
            <a:avLst/>
          </a:prstGeom>
          <a:noFill/>
        </p:spPr>
        <p:txBody>
          <a:bodyPr wrap="square" rtlCol="0">
            <a:spAutoFit/>
          </a:bodyPr>
          <a:lstStyle/>
          <a:p>
            <a:r>
              <a:rPr lang="en-GB" sz="3600" b="1" u="sng" dirty="0"/>
              <a:t>Conclusion</a:t>
            </a:r>
          </a:p>
          <a:p>
            <a:endParaRPr lang="en-GB" sz="3600" b="1" u="sng" dirty="0"/>
          </a:p>
          <a:p>
            <a:r>
              <a:rPr lang="en-GB" sz="2800" dirty="0"/>
              <a:t>In conclusion, we have found potential risks for the future at an alarming rate, however, in the past 20 years the emission regulations have helped the countries in the EU and UK. Although it has lowered the emission rates in those countries, China and US are still at an alarming level of CO2, this means that is essential we make regulations and preventions to decrease the risk of illness. On the positive side there are many low emission zones across the UK and electric/hybrid vehicles are becoming more popular, especially with Tesla and Toyota efficient vehicles. </a:t>
            </a:r>
          </a:p>
        </p:txBody>
      </p:sp>
      <p:sp>
        <p:nvSpPr>
          <p:cNvPr id="24" name="TextBox 23">
            <a:extLst>
              <a:ext uri="{FF2B5EF4-FFF2-40B4-BE49-F238E27FC236}">
                <a16:creationId xmlns:a16="http://schemas.microsoft.com/office/drawing/2014/main" id="{01DF5908-DBEE-A483-8E38-216B1E977202}"/>
              </a:ext>
            </a:extLst>
          </p:cNvPr>
          <p:cNvSpPr txBox="1"/>
          <p:nvPr/>
        </p:nvSpPr>
        <p:spPr>
          <a:xfrm>
            <a:off x="15449332" y="27220566"/>
            <a:ext cx="5522092" cy="5078313"/>
          </a:xfrm>
          <a:prstGeom prst="rect">
            <a:avLst/>
          </a:prstGeom>
          <a:noFill/>
        </p:spPr>
        <p:txBody>
          <a:bodyPr wrap="square" rtlCol="0">
            <a:spAutoFit/>
          </a:bodyPr>
          <a:lstStyle/>
          <a:p>
            <a:r>
              <a:rPr lang="en-GB" sz="3600" b="1" u="sng" dirty="0"/>
              <a:t>References</a:t>
            </a:r>
          </a:p>
          <a:p>
            <a:endParaRPr lang="en-GB" sz="2800" b="1" u="sng" dirty="0"/>
          </a:p>
          <a:p>
            <a:r>
              <a:rPr lang="en-GB" sz="2000" dirty="0"/>
              <a:t>(1) ‘Global carbon dioxide emissions 2010-2022’ December 2023 by Ian </a:t>
            </a:r>
            <a:r>
              <a:rPr lang="en-GB" sz="2000" dirty="0" err="1"/>
              <a:t>Tiseo</a:t>
            </a:r>
            <a:r>
              <a:rPr lang="en-GB" sz="2000" dirty="0"/>
              <a:t> </a:t>
            </a:r>
          </a:p>
          <a:p>
            <a:r>
              <a:rPr lang="en-GB" sz="2000" dirty="0"/>
              <a:t>(2) ‘Carbon Dioxide’ March 2024 by NASA</a:t>
            </a:r>
          </a:p>
          <a:p>
            <a:r>
              <a:rPr lang="en-GB" sz="2000" dirty="0"/>
              <a:t>(3)’Vehicle Emissions and Air Quality: The Early Years (1940-50s)’ October 2021 by S. Kent </a:t>
            </a:r>
            <a:r>
              <a:rPr lang="en-GB" sz="2000" dirty="0" err="1"/>
              <a:t>Hoekman</a:t>
            </a:r>
            <a:r>
              <a:rPr lang="en-GB" sz="2000" dirty="0"/>
              <a:t> and J. Steve </a:t>
            </a:r>
            <a:r>
              <a:rPr lang="en-GB" sz="2000" dirty="0" err="1"/>
              <a:t>Welstand</a:t>
            </a:r>
            <a:endParaRPr lang="en-GB" sz="2000" dirty="0"/>
          </a:p>
          <a:p>
            <a:r>
              <a:rPr lang="en-GB" sz="2000" dirty="0"/>
              <a:t>(4) ChatGPT3.5 </a:t>
            </a:r>
          </a:p>
          <a:p>
            <a:r>
              <a:rPr lang="en-GB" sz="2000" dirty="0"/>
              <a:t>(5)’Real-world automotive emissions: Monitoring methodologies, and control measures’ Volume 137, 2021 by Avinash Kumar Agarwal and </a:t>
            </a:r>
            <a:r>
              <a:rPr lang="en-GB" sz="2000" dirty="0" err="1"/>
              <a:t>Nirenda</a:t>
            </a:r>
            <a:r>
              <a:rPr lang="en-GB" sz="2000" dirty="0"/>
              <a:t> Nath Mustafi</a:t>
            </a:r>
          </a:p>
          <a:p>
            <a:r>
              <a:rPr lang="en-GB" sz="2000" dirty="0"/>
              <a:t>(6) ‘Benefits of reducing your vehicle emissions’ 2024 by </a:t>
            </a:r>
            <a:r>
              <a:rPr lang="en-GB" sz="2000" dirty="0" err="1"/>
              <a:t>Netregs</a:t>
            </a:r>
            <a:endParaRPr lang="en-GB" sz="2000" dirty="0"/>
          </a:p>
        </p:txBody>
      </p:sp>
    </p:spTree>
    <p:extLst>
      <p:ext uri="{BB962C8B-B14F-4D97-AF65-F5344CB8AC3E}">
        <p14:creationId xmlns:p14="http://schemas.microsoft.com/office/powerpoint/2010/main" val="369710819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172</TotalTime>
  <Words>909</Words>
  <Application>Microsoft Office PowerPoint</Application>
  <PresentationFormat>Custom</PresentationFormat>
  <Paragraphs>33</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Niall Hindmarch</dc:creator>
  <cp:lastModifiedBy>Niall Hindmarch</cp:lastModifiedBy>
  <cp:revision>1</cp:revision>
  <dcterms:created xsi:type="dcterms:W3CDTF">2024-04-21T18:17:34Z</dcterms:created>
  <dcterms:modified xsi:type="dcterms:W3CDTF">2024-04-21T21:10:02Z</dcterms:modified>
</cp:coreProperties>
</file>