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notesSlides/notesSlide1.xml" ContentType="application/vnd.openxmlformats-officedocument.presentationml.notesSlide+xml"/>
  <Override PartName="/ppt/theme/themeOverride11.xml" ContentType="application/vnd.openxmlformats-officedocument.themeOverr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98" r:id="rId2"/>
    <p:sldMasterId id="2147483711" r:id="rId3"/>
    <p:sldMasterId id="2147483724" r:id="rId4"/>
  </p:sldMasterIdLst>
  <p:notesMasterIdLst>
    <p:notesMasterId r:id="rId57"/>
  </p:notesMasterIdLst>
  <p:sldIdLst>
    <p:sldId id="256" r:id="rId5"/>
    <p:sldId id="257" r:id="rId6"/>
    <p:sldId id="258" r:id="rId7"/>
    <p:sldId id="259" r:id="rId8"/>
    <p:sldId id="260" r:id="rId9"/>
    <p:sldId id="261" r:id="rId10"/>
    <p:sldId id="262" r:id="rId11"/>
    <p:sldId id="264" r:id="rId12"/>
    <p:sldId id="263" r:id="rId13"/>
    <p:sldId id="265" r:id="rId14"/>
    <p:sldId id="267" r:id="rId15"/>
    <p:sldId id="308" r:id="rId16"/>
    <p:sldId id="309" r:id="rId17"/>
    <p:sldId id="310" r:id="rId18"/>
    <p:sldId id="311" r:id="rId19"/>
    <p:sldId id="312" r:id="rId20"/>
    <p:sldId id="313" r:id="rId21"/>
    <p:sldId id="315" r:id="rId22"/>
    <p:sldId id="316" r:id="rId23"/>
    <p:sldId id="325" r:id="rId24"/>
    <p:sldId id="317" r:id="rId25"/>
    <p:sldId id="319" r:id="rId26"/>
    <p:sldId id="276" r:id="rId27"/>
    <p:sldId id="326" r:id="rId28"/>
    <p:sldId id="271" r:id="rId29"/>
    <p:sldId id="272" r:id="rId30"/>
    <p:sldId id="327" r:id="rId31"/>
    <p:sldId id="274" r:id="rId32"/>
    <p:sldId id="328" r:id="rId33"/>
    <p:sldId id="273" r:id="rId34"/>
    <p:sldId id="277" r:id="rId35"/>
    <p:sldId id="278" r:id="rId36"/>
    <p:sldId id="329" r:id="rId37"/>
    <p:sldId id="279" r:id="rId38"/>
    <p:sldId id="281" r:id="rId39"/>
    <p:sldId id="280" r:id="rId40"/>
    <p:sldId id="282" r:id="rId41"/>
    <p:sldId id="283" r:id="rId42"/>
    <p:sldId id="284" r:id="rId43"/>
    <p:sldId id="285" r:id="rId44"/>
    <p:sldId id="286" r:id="rId45"/>
    <p:sldId id="318" r:id="rId46"/>
    <p:sldId id="320" r:id="rId47"/>
    <p:sldId id="321" r:id="rId48"/>
    <p:sldId id="322" r:id="rId49"/>
    <p:sldId id="323" r:id="rId50"/>
    <p:sldId id="287" r:id="rId51"/>
    <p:sldId id="291" r:id="rId52"/>
    <p:sldId id="296" r:id="rId53"/>
    <p:sldId id="298" r:id="rId54"/>
    <p:sldId id="301" r:id="rId55"/>
    <p:sldId id="324" r:id="rId5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7" autoAdjust="0"/>
    <p:restoredTop sz="94660"/>
  </p:normalViewPr>
  <p:slideViewPr>
    <p:cSldViewPr snapToGrid="0">
      <p:cViewPr varScale="1">
        <p:scale>
          <a:sx n="71" d="100"/>
          <a:sy n="71" d="100"/>
        </p:scale>
        <p:origin x="25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notesMaster" Target="notesMasters/notesMaster1.xml"/><Relationship Id="rId61"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3FED1D-208B-4FB9-A5B7-2BEC1A5F3FDA}" type="datetimeFigureOut">
              <a:rPr lang="en-GB" smtClean="0"/>
              <a:t>21/10/2019</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C4576F-7919-4C9E-A4B6-F3F621453415}" type="slidenum">
              <a:rPr lang="en-GB" smtClean="0"/>
              <a:t>‹#›</a:t>
            </a:fld>
            <a:endParaRPr lang="en-GB"/>
          </a:p>
        </p:txBody>
      </p:sp>
    </p:spTree>
    <p:extLst>
      <p:ext uri="{BB962C8B-B14F-4D97-AF65-F5344CB8AC3E}">
        <p14:creationId xmlns:p14="http://schemas.microsoft.com/office/powerpoint/2010/main" val="33449512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795"/>
              </a:spcAft>
            </a:pPr>
            <a:r>
              <a:rPr lang="en-GB" dirty="0">
                <a:latin typeface="Arial" panose="020B0604020202020204" pitchFamily="34" charset="0"/>
                <a:ea typeface="Calibri" panose="020F0502020204030204" pitchFamily="34" charset="0"/>
                <a:cs typeface="Arial" panose="020B0604020202020204" pitchFamily="34" charset="0"/>
              </a:rPr>
              <a:t>We launched a public consultation about the transition year on the 20</a:t>
            </a:r>
            <a:r>
              <a:rPr lang="en-GB" baseline="30000" dirty="0">
                <a:latin typeface="Arial" panose="020B0604020202020204" pitchFamily="34" charset="0"/>
                <a:ea typeface="Calibri" panose="020F0502020204030204" pitchFamily="34" charset="0"/>
                <a:cs typeface="Arial" panose="020B0604020202020204" pitchFamily="34" charset="0"/>
              </a:rPr>
              <a:t>th</a:t>
            </a:r>
            <a:r>
              <a:rPr lang="en-GB" dirty="0">
                <a:latin typeface="Arial" panose="020B0604020202020204" pitchFamily="34" charset="0"/>
                <a:ea typeface="Calibri" panose="020F0502020204030204" pitchFamily="34" charset="0"/>
                <a:cs typeface="Arial" panose="020B0604020202020204" pitchFamily="34" charset="0"/>
              </a:rPr>
              <a:t> May. Please take the time give us your feedback on what types of activities would be most helpful for us to help support schools in being ready for the new curriculum and ALN reforms. Please take the time to encourage your staff and other professionals to give us their feedback too. The closing date is the 19</a:t>
            </a:r>
            <a:r>
              <a:rPr lang="en-GB" baseline="30000" dirty="0">
                <a:latin typeface="Arial" panose="020B0604020202020204" pitchFamily="34" charset="0"/>
                <a:ea typeface="Calibri" panose="020F0502020204030204" pitchFamily="34" charset="0"/>
                <a:cs typeface="Arial" panose="020B0604020202020204" pitchFamily="34" charset="0"/>
              </a:rPr>
              <a:t>th</a:t>
            </a:r>
            <a:r>
              <a:rPr lang="en-GB" dirty="0">
                <a:latin typeface="Arial" panose="020B0604020202020204" pitchFamily="34" charset="0"/>
                <a:ea typeface="Calibri" panose="020F0502020204030204" pitchFamily="34" charset="0"/>
                <a:cs typeface="Arial" panose="020B0604020202020204" pitchFamily="34" charset="0"/>
              </a:rPr>
              <a:t> July. We will also continue to talk to you about how we work with you, as our inspection workforce, during that year. </a:t>
            </a:r>
            <a:endParaRPr lang="en-US"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795"/>
              </a:spcAft>
            </a:pPr>
            <a:r>
              <a:rPr lang="en-GB" dirty="0">
                <a:latin typeface="Arial" panose="020B0604020202020204" pitchFamily="34" charset="0"/>
                <a:ea typeface="Calibri" panose="020F0502020204030204" pitchFamily="34" charset="0"/>
                <a:cs typeface="Arial" panose="020B0604020202020204" pitchFamily="34" charset="0"/>
              </a:rPr>
              <a:t>During that year we hope to be able to provide more regular feedback on progress with reform across Wales. To do this we will be visiting more schools, with this specific purpose. And this will allow us to share emerging effective practice to support improvement. It is clear that through this work, we can work with you and other professionals to help develop our common understanding and expectations to support reform. </a:t>
            </a:r>
            <a:endParaRPr lang="en-US" dirty="0">
              <a:latin typeface="Arial" panose="020B0604020202020204" pitchFamily="34" charset="0"/>
              <a:ea typeface="Calibri" panose="020F0502020204030204" pitchFamily="34" charset="0"/>
              <a:cs typeface="Times New Roman" panose="02020603050405020304" pitchFamily="18" charset="0"/>
            </a:endParaRPr>
          </a:p>
          <a:p>
            <a:pPr defTabSz="912903">
              <a:defRPr/>
            </a:pPr>
            <a:endParaRPr lang="cy-GB" noProof="0" dirty="0"/>
          </a:p>
        </p:txBody>
      </p:sp>
      <p:sp>
        <p:nvSpPr>
          <p:cNvPr id="4" name="Slide Number Placeholder 3"/>
          <p:cNvSpPr>
            <a:spLocks noGrp="1"/>
          </p:cNvSpPr>
          <p:nvPr>
            <p:ph type="sldNum" sz="quarter" idx="10"/>
          </p:nvPr>
        </p:nvSpPr>
        <p:spPr/>
        <p:txBody>
          <a:bodyPr/>
          <a:lstStyle/>
          <a:p>
            <a:fld id="{B05CCDA0-8F09-4120-993E-97FEE36AD210}" type="slidenum">
              <a:rPr lang="en-GB" smtClean="0"/>
              <a:t>50</a:t>
            </a:fld>
            <a:endParaRPr lang="en-GB"/>
          </a:p>
        </p:txBody>
      </p:sp>
    </p:spTree>
    <p:extLst>
      <p:ext uri="{BB962C8B-B14F-4D97-AF65-F5344CB8AC3E}">
        <p14:creationId xmlns:p14="http://schemas.microsoft.com/office/powerpoint/2010/main" val="24307406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pPr>
              <a:lnSpc>
                <a:spcPct val="107000"/>
              </a:lnSpc>
              <a:spcAft>
                <a:spcPts val="795"/>
              </a:spcAft>
            </a:pPr>
            <a:r>
              <a:rPr lang="en-GB" dirty="0"/>
              <a:t> </a:t>
            </a:r>
            <a:r>
              <a:rPr lang="en-GB" dirty="0">
                <a:latin typeface="Arial" panose="020B0604020202020204" pitchFamily="34" charset="0"/>
                <a:ea typeface="Calibri" panose="020F0502020204030204" pitchFamily="34" charset="0"/>
                <a:cs typeface="Arial" panose="020B0604020202020204" pitchFamily="34" charset="0"/>
              </a:rPr>
              <a:t>Phase 3 will be a further evolution of inspection arrangements. This would involve placing more emphasis on self-improving schools and introducing validation of their improvement processes through inspection. Validation through inspection would be introduced with schools that are ready for this approach. As schools mature in their capacity to engage honestly with self-evaluation and self-improvement, the role of external bodies would be to provide perspectives that probe internal judgements. Inspectors would report on their confidence in the school’s self-evaluation and improvement processes. </a:t>
            </a:r>
            <a:endParaRPr lang="en-US" dirty="0">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795"/>
              </a:spcAft>
            </a:pPr>
            <a:r>
              <a:rPr lang="en-GB" dirty="0">
                <a:latin typeface="Arial" panose="020B0604020202020204" pitchFamily="34" charset="0"/>
                <a:ea typeface="Calibri" panose="020F0502020204030204" pitchFamily="34" charset="0"/>
                <a:cs typeface="Arial" panose="020B0604020202020204" pitchFamily="34" charset="0"/>
              </a:rPr>
              <a:t>A strong message in ‘A Learning Inspectorate’ report is the need for more ‘real-time’ intelligence on the education system. A key weakness of current inspection arrangements is that there is a gap of seven years on average between inspections - and schools can improve or decline during this time. One proposal is that we would inspect and validate a school’s self-evaluation and improvement process more than once within a seven-year cycle. This would allow us to be more helpful in a school’s own improvement journey as well as providing more real-time feedback on the education system. </a:t>
            </a:r>
            <a:endParaRPr lang="en-US" dirty="0">
              <a:latin typeface="Arial" panose="020B0604020202020204" pitchFamily="34" charset="0"/>
              <a:ea typeface="Calibri" panose="020F0502020204030204" pitchFamily="34" charset="0"/>
              <a:cs typeface="Times New Roman" panose="02020603050405020304" pitchFamily="18" charset="0"/>
            </a:endParaRPr>
          </a:p>
          <a:p>
            <a:endParaRPr lang="en-GB" dirty="0"/>
          </a:p>
          <a:p>
            <a:pPr marL="342340" marR="5070" indent="-342340">
              <a:buFont typeface="Arial" panose="020B0604020202020204" pitchFamily="34" charset="0"/>
              <a:buChar char="•"/>
              <a:tabLst>
                <a:tab pos="5476787" algn="l"/>
              </a:tabLst>
            </a:pPr>
            <a:endParaRPr lang="en-GB" dirty="0">
              <a:latin typeface="Arial" panose="020B0604020202020204" pitchFamily="34" charset="0"/>
              <a:cs typeface="Arial" panose="020B0604020202020204" pitchFamily="34" charset="0"/>
            </a:endParaRPr>
          </a:p>
          <a:p>
            <a:pPr marL="342340" marR="5070" indent="-342340">
              <a:buFont typeface="Arial" panose="020B0604020202020204" pitchFamily="34" charset="0"/>
              <a:buChar char="•"/>
              <a:tabLst>
                <a:tab pos="5476787" algn="l"/>
              </a:tabLst>
            </a:pPr>
            <a:endParaRPr lang="en-GB" dirty="0">
              <a:latin typeface="Arial" panose="020B0604020202020204" pitchFamily="34" charset="0"/>
              <a:cs typeface="Arial" panose="020B0604020202020204" pitchFamily="34" charset="0"/>
            </a:endParaRPr>
          </a:p>
          <a:p>
            <a:pPr marL="342340" marR="5070" indent="-342340">
              <a:buFont typeface="Arial" panose="020B0604020202020204" pitchFamily="34" charset="0"/>
              <a:buChar char="•"/>
              <a:tabLst>
                <a:tab pos="5476787" algn="l"/>
              </a:tabLst>
            </a:pPr>
            <a:endParaRPr lang="en-GB" dirty="0">
              <a:latin typeface="Arial" panose="020B0604020202020204" pitchFamily="34" charset="0"/>
              <a:cs typeface="Arial" panose="020B0604020202020204" pitchFamily="34" charset="0"/>
            </a:endParaRPr>
          </a:p>
          <a:p>
            <a:pPr marL="342340" marR="5070" indent="-342340">
              <a:buFont typeface="Arial" panose="020B0604020202020204" pitchFamily="34" charset="0"/>
              <a:buChar char="•"/>
              <a:tabLst>
                <a:tab pos="5476787" algn="l"/>
              </a:tabLst>
            </a:pPr>
            <a:endParaRPr lang="en-GB" dirty="0">
              <a:latin typeface="Arial" panose="020B0604020202020204" pitchFamily="34" charset="0"/>
              <a:cs typeface="Arial" panose="020B0604020202020204" pitchFamily="34" charset="0"/>
            </a:endParaRPr>
          </a:p>
          <a:p>
            <a:pPr marL="342340" marR="5070" indent="-342340">
              <a:buFont typeface="Arial" panose="020B0604020202020204" pitchFamily="34" charset="0"/>
              <a:buChar char="•"/>
              <a:tabLst>
                <a:tab pos="5476787" algn="l"/>
              </a:tabLst>
            </a:pPr>
            <a:endParaRPr lang="en-GB" dirty="0">
              <a:latin typeface="Arial" panose="020B0604020202020204" pitchFamily="34" charset="0"/>
              <a:cs typeface="Arial" panose="020B0604020202020204" pitchFamily="34" charset="0"/>
            </a:endParaRPr>
          </a:p>
          <a:p>
            <a:pPr marL="342340" marR="5070" indent="-342340">
              <a:buFont typeface="Arial" panose="020B0604020202020204" pitchFamily="34" charset="0"/>
              <a:buChar char="•"/>
              <a:tabLst>
                <a:tab pos="5476787" algn="l"/>
              </a:tabLst>
            </a:pPr>
            <a:endParaRPr lang="en-GB"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B05CCDA0-8F09-4120-993E-97FEE36AD210}" type="slidenum">
              <a:rPr lang="en-GB" smtClean="0"/>
              <a:t>51</a:t>
            </a:fld>
            <a:endParaRPr lang="en-GB"/>
          </a:p>
        </p:txBody>
      </p:sp>
    </p:spTree>
    <p:extLst>
      <p:ext uri="{BB962C8B-B14F-4D97-AF65-F5344CB8AC3E}">
        <p14:creationId xmlns:p14="http://schemas.microsoft.com/office/powerpoint/2010/main" val="33036267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6FEEFC4-C29D-4161-9F0F-5D9A5D8A7A68}" type="datetimeFigureOut">
              <a:rPr lang="en-GB" smtClean="0"/>
              <a:t>21/10/2019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0AF09F-1957-4FB4-84AA-4DC70AB80D7F}" type="slidenum">
              <a:rPr lang="en-GB" smtClean="0"/>
              <a:t>‹#›</a:t>
            </a:fld>
            <a:endParaRPr lang="en-GB"/>
          </a:p>
        </p:txBody>
      </p:sp>
    </p:spTree>
    <p:extLst>
      <p:ext uri="{BB962C8B-B14F-4D97-AF65-F5344CB8AC3E}">
        <p14:creationId xmlns:p14="http://schemas.microsoft.com/office/powerpoint/2010/main" val="21187492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FEEFC4-C29D-4161-9F0F-5D9A5D8A7A68}" type="datetimeFigureOut">
              <a:rPr lang="en-GB" smtClean="0"/>
              <a:t>21/10/2019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0AF09F-1957-4FB4-84AA-4DC70AB80D7F}" type="slidenum">
              <a:rPr lang="en-GB" smtClean="0"/>
              <a:t>‹#›</a:t>
            </a:fld>
            <a:endParaRPr lang="en-GB"/>
          </a:p>
        </p:txBody>
      </p:sp>
    </p:spTree>
    <p:extLst>
      <p:ext uri="{BB962C8B-B14F-4D97-AF65-F5344CB8AC3E}">
        <p14:creationId xmlns:p14="http://schemas.microsoft.com/office/powerpoint/2010/main" val="18043879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FEEFC4-C29D-4161-9F0F-5D9A5D8A7A68}" type="datetimeFigureOut">
              <a:rPr lang="en-GB" smtClean="0"/>
              <a:t>21/10/2019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0AF09F-1957-4FB4-84AA-4DC70AB80D7F}" type="slidenum">
              <a:rPr lang="en-GB" smtClean="0"/>
              <a:t>‹#›</a:t>
            </a:fld>
            <a:endParaRPr lang="en-GB"/>
          </a:p>
        </p:txBody>
      </p:sp>
    </p:spTree>
    <p:extLst>
      <p:ext uri="{BB962C8B-B14F-4D97-AF65-F5344CB8AC3E}">
        <p14:creationId xmlns:p14="http://schemas.microsoft.com/office/powerpoint/2010/main" val="20759821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6FEEFC4-C29D-4161-9F0F-5D9A5D8A7A68}" type="datetimeFigureOut">
              <a:rPr lang="en-GB" smtClean="0"/>
              <a:t>21/10/2019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0AF09F-1957-4FB4-84AA-4DC70AB80D7F}" type="slidenum">
              <a:rPr lang="en-GB" smtClean="0"/>
              <a:t>‹#›</a:t>
            </a:fld>
            <a:endParaRPr lang="en-GB"/>
          </a:p>
        </p:txBody>
      </p:sp>
    </p:spTree>
    <p:extLst>
      <p:ext uri="{BB962C8B-B14F-4D97-AF65-F5344CB8AC3E}">
        <p14:creationId xmlns:p14="http://schemas.microsoft.com/office/powerpoint/2010/main" val="32991068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FEEFC4-C29D-4161-9F0F-5D9A5D8A7A68}" type="datetimeFigureOut">
              <a:rPr lang="en-GB" smtClean="0"/>
              <a:t>21/10/2019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70AF09F-1957-4FB4-84AA-4DC70AB80D7F}" type="slidenum">
              <a:rPr lang="en-GB" smtClean="0"/>
              <a:t>‹#›</a:t>
            </a:fld>
            <a:endParaRPr lang="en-GB"/>
          </a:p>
        </p:txBody>
      </p:sp>
    </p:spTree>
    <p:extLst>
      <p:ext uri="{BB962C8B-B14F-4D97-AF65-F5344CB8AC3E}">
        <p14:creationId xmlns:p14="http://schemas.microsoft.com/office/powerpoint/2010/main" val="13733498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6FEEFC4-C29D-4161-9F0F-5D9A5D8A7A68}" type="datetimeFigureOut">
              <a:rPr lang="en-GB" smtClean="0"/>
              <a:t>21/10/2019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70AF09F-1957-4FB4-84AA-4DC70AB80D7F}" type="slidenum">
              <a:rPr lang="en-GB" smtClean="0"/>
              <a:t>‹#›</a:t>
            </a:fld>
            <a:endParaRPr lang="en-GB"/>
          </a:p>
        </p:txBody>
      </p:sp>
    </p:spTree>
    <p:extLst>
      <p:ext uri="{BB962C8B-B14F-4D97-AF65-F5344CB8AC3E}">
        <p14:creationId xmlns:p14="http://schemas.microsoft.com/office/powerpoint/2010/main" val="25477050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FEEFC4-C29D-4161-9F0F-5D9A5D8A7A68}" type="datetimeFigureOut">
              <a:rPr lang="en-GB" smtClean="0"/>
              <a:t>21/10/2019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70AF09F-1957-4FB4-84AA-4DC70AB80D7F}" type="slidenum">
              <a:rPr lang="en-GB" smtClean="0"/>
              <a:t>‹#›</a:t>
            </a:fld>
            <a:endParaRPr lang="en-GB"/>
          </a:p>
        </p:txBody>
      </p:sp>
    </p:spTree>
    <p:extLst>
      <p:ext uri="{BB962C8B-B14F-4D97-AF65-F5344CB8AC3E}">
        <p14:creationId xmlns:p14="http://schemas.microsoft.com/office/powerpoint/2010/main" val="31754324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FEEFC4-C29D-4161-9F0F-5D9A5D8A7A68}" type="datetimeFigureOut">
              <a:rPr lang="en-GB" smtClean="0"/>
              <a:t>21/10/2019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0AF09F-1957-4FB4-84AA-4DC70AB80D7F}" type="slidenum">
              <a:rPr lang="en-GB" smtClean="0"/>
              <a:t>‹#›</a:t>
            </a:fld>
            <a:endParaRPr lang="en-GB"/>
          </a:p>
        </p:txBody>
      </p:sp>
    </p:spTree>
    <p:extLst>
      <p:ext uri="{BB962C8B-B14F-4D97-AF65-F5344CB8AC3E}">
        <p14:creationId xmlns:p14="http://schemas.microsoft.com/office/powerpoint/2010/main" val="3472928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FEEFC4-C29D-4161-9F0F-5D9A5D8A7A68}" type="datetimeFigureOut">
              <a:rPr lang="en-GB" smtClean="0"/>
              <a:t>21/10/2019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70AF09F-1957-4FB4-84AA-4DC70AB80D7F}" type="slidenum">
              <a:rPr lang="en-GB" smtClean="0"/>
              <a:t>‹#›</a:t>
            </a:fld>
            <a:endParaRPr lang="en-GB"/>
          </a:p>
        </p:txBody>
      </p:sp>
    </p:spTree>
    <p:extLst>
      <p:ext uri="{BB962C8B-B14F-4D97-AF65-F5344CB8AC3E}">
        <p14:creationId xmlns:p14="http://schemas.microsoft.com/office/powerpoint/2010/main" val="21793669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FEEFC4-C29D-4161-9F0F-5D9A5D8A7A68}" type="datetimeFigureOut">
              <a:rPr lang="en-GB" smtClean="0"/>
              <a:t>21/10/2019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0AF09F-1957-4FB4-84AA-4DC70AB80D7F}" type="slidenum">
              <a:rPr lang="en-GB" smtClean="0"/>
              <a:t>‹#›</a:t>
            </a:fld>
            <a:endParaRPr lang="en-GB"/>
          </a:p>
        </p:txBody>
      </p:sp>
    </p:spTree>
    <p:extLst>
      <p:ext uri="{BB962C8B-B14F-4D97-AF65-F5344CB8AC3E}">
        <p14:creationId xmlns:p14="http://schemas.microsoft.com/office/powerpoint/2010/main" val="13111953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FEEFC4-C29D-4161-9F0F-5D9A5D8A7A68}" type="datetimeFigureOut">
              <a:rPr lang="en-GB" smtClean="0"/>
              <a:t>21/10/2019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70AF09F-1957-4FB4-84AA-4DC70AB80D7F}" type="slidenum">
              <a:rPr lang="en-GB" smtClean="0"/>
              <a:t>‹#›</a:t>
            </a:fld>
            <a:endParaRPr lang="en-GB"/>
          </a:p>
        </p:txBody>
      </p:sp>
    </p:spTree>
    <p:extLst>
      <p:ext uri="{BB962C8B-B14F-4D97-AF65-F5344CB8AC3E}">
        <p14:creationId xmlns:p14="http://schemas.microsoft.com/office/powerpoint/2010/main" val="24202761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wo Content">
    <p:spTree>
      <p:nvGrpSpPr>
        <p:cNvPr id="1" name=""/>
        <p:cNvGrpSpPr/>
        <p:nvPr/>
      </p:nvGrpSpPr>
      <p:grpSpPr>
        <a:xfrm>
          <a:off x="0" y="0"/>
          <a:ext cx="0" cy="0"/>
          <a:chOff x="0" y="0"/>
          <a:chExt cx="0" cy="0"/>
        </a:xfrm>
      </p:grpSpPr>
      <p:sp>
        <p:nvSpPr>
          <p:cNvPr id="6" name="TextBox 5"/>
          <p:cNvSpPr txBox="1"/>
          <p:nvPr userDrawn="1"/>
        </p:nvSpPr>
        <p:spPr>
          <a:xfrm>
            <a:off x="7285675" y="223120"/>
            <a:ext cx="1541008" cy="525016"/>
          </a:xfrm>
          <a:prstGeom prst="rect">
            <a:avLst/>
          </a:prstGeom>
          <a:noFill/>
        </p:spPr>
        <p:txBody>
          <a:bodyPr wrap="square" rtlCol="0">
            <a:spAutoFit/>
          </a:bodyPr>
          <a:lstStyle/>
          <a:p>
            <a:pPr marL="8929"/>
            <a:r>
              <a:rPr lang="en-GB" sz="1406" dirty="0" err="1">
                <a:solidFill>
                  <a:schemeClr val="tx1">
                    <a:lumMod val="95000"/>
                    <a:lumOff val="5000"/>
                  </a:schemeClr>
                </a:solidFill>
                <a:latin typeface="Arial"/>
                <a:cs typeface="Arial"/>
              </a:rPr>
              <a:t>estyn.llyw.cymru</a:t>
            </a:r>
            <a:endParaRPr lang="en-GB" sz="1406" dirty="0">
              <a:solidFill>
                <a:schemeClr val="tx1">
                  <a:lumMod val="95000"/>
                  <a:lumOff val="5000"/>
                </a:schemeClr>
              </a:solidFill>
              <a:latin typeface="Arial"/>
              <a:cs typeface="Arial"/>
            </a:endParaRPr>
          </a:p>
          <a:p>
            <a:pPr marL="8929"/>
            <a:r>
              <a:rPr lang="en-GB" sz="1406" dirty="0" err="1">
                <a:solidFill>
                  <a:schemeClr val="tx1">
                    <a:lumMod val="75000"/>
                    <a:lumOff val="25000"/>
                  </a:schemeClr>
                </a:solidFill>
                <a:latin typeface="Arial"/>
                <a:cs typeface="Arial"/>
              </a:rPr>
              <a:t>estyn.gov.wales</a:t>
            </a:r>
            <a:endParaRPr lang="en-GB" sz="1406" dirty="0">
              <a:solidFill>
                <a:schemeClr val="tx1">
                  <a:lumMod val="75000"/>
                  <a:lumOff val="25000"/>
                </a:schemeClr>
              </a:solidFill>
              <a:latin typeface="Arial"/>
              <a:cs typeface="Arial"/>
            </a:endParaRPr>
          </a:p>
        </p:txBody>
      </p:sp>
    </p:spTree>
    <p:extLst>
      <p:ext uri="{BB962C8B-B14F-4D97-AF65-F5344CB8AC3E}">
        <p14:creationId xmlns:p14="http://schemas.microsoft.com/office/powerpoint/2010/main" val="9093036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a:t>Click to edit Master subtitle style</a:t>
            </a:r>
            <a:endParaRPr lang="en-US"/>
          </a:p>
        </p:txBody>
      </p:sp>
      <p:sp>
        <p:nvSpPr>
          <p:cNvPr id="4" name="Date Placeholder 3"/>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3147625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a:p>
        </p:txBody>
      </p:sp>
      <p:sp>
        <p:nvSpPr>
          <p:cNvPr id="3" name="Content Placeholder 2"/>
          <p:cNvSpPr>
            <a:spLocks noGrp="1"/>
          </p:cNvSpPr>
          <p:nvPr>
            <p:ph idx="1"/>
          </p:nvPr>
        </p:nvSpPr>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758641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a:t>Click to edit Master text styles</a:t>
            </a:r>
          </a:p>
        </p:txBody>
      </p:sp>
      <p:sp>
        <p:nvSpPr>
          <p:cNvPr id="4" name="Date Placeholder 3"/>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0641966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5" name="Date Placeholder 4"/>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817272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7" name="Date Placeholder 6"/>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4220910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a:p>
        </p:txBody>
      </p:sp>
      <p:sp>
        <p:nvSpPr>
          <p:cNvPr id="3" name="Date Placeholder 2"/>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74329111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9130787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02959684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2577404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904392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7761862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0D20E147-AD85-46DC-854E-D652424E1F5E}" type="slidenum">
              <a:rPr lang="en-GB">
                <a:solidFill>
                  <a:prstClr val="black">
                    <a:tint val="75000"/>
                  </a:prstClr>
                </a:solidFill>
              </a:rPr>
              <a:pPr>
                <a:defRPr/>
              </a:pPr>
              <a:t>‹#›</a:t>
            </a:fld>
            <a:endParaRPr lang="en-GB">
              <a:solidFill>
                <a:prstClr val="black">
                  <a:tint val="75000"/>
                </a:prstClr>
              </a:solidFill>
            </a:endParaRPr>
          </a:p>
        </p:txBody>
      </p:sp>
    </p:spTree>
    <p:extLst>
      <p:ext uri="{BB962C8B-B14F-4D97-AF65-F5344CB8AC3E}">
        <p14:creationId xmlns:p14="http://schemas.microsoft.com/office/powerpoint/2010/main" val="198246608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a:t>Click to edit Master subtitle style</a:t>
            </a:r>
            <a:endParaRPr lang="en-US"/>
          </a:p>
        </p:txBody>
      </p:sp>
      <p:sp>
        <p:nvSpPr>
          <p:cNvPr id="4" name="Date Placeholder 3"/>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7348411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a:p>
        </p:txBody>
      </p:sp>
      <p:sp>
        <p:nvSpPr>
          <p:cNvPr id="3" name="Content Placeholder 2"/>
          <p:cNvSpPr>
            <a:spLocks noGrp="1"/>
          </p:cNvSpPr>
          <p:nvPr>
            <p:ph idx="1"/>
          </p:nvPr>
        </p:nvSpPr>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66355489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a:t>Click to edit Master text styles</a:t>
            </a:r>
          </a:p>
        </p:txBody>
      </p:sp>
      <p:sp>
        <p:nvSpPr>
          <p:cNvPr id="4" name="Date Placeholder 3"/>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12023624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5" name="Date Placeholder 4"/>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11979591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7" name="Date Placeholder 6"/>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57362975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a:p>
        </p:txBody>
      </p:sp>
      <p:sp>
        <p:nvSpPr>
          <p:cNvPr id="3" name="Date Placeholder 2"/>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78445622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46423199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3471956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4388249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6664090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596168104"/>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0D20E147-AD85-46DC-854E-D652424E1F5E}" type="slidenum">
              <a:rPr lang="en-GB">
                <a:solidFill>
                  <a:prstClr val="black">
                    <a:tint val="75000"/>
                  </a:prstClr>
                </a:solidFill>
              </a:rPr>
              <a:pPr>
                <a:defRPr/>
              </a:pPr>
              <a:t>‹#›</a:t>
            </a:fld>
            <a:endParaRPr lang="en-GB">
              <a:solidFill>
                <a:prstClr val="black">
                  <a:tint val="75000"/>
                </a:prstClr>
              </a:solidFill>
            </a:endParaRPr>
          </a:p>
        </p:txBody>
      </p:sp>
    </p:spTree>
    <p:extLst>
      <p:ext uri="{BB962C8B-B14F-4D97-AF65-F5344CB8AC3E}">
        <p14:creationId xmlns:p14="http://schemas.microsoft.com/office/powerpoint/2010/main" val="144535994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a:t>Click to edit Master subtitle style</a:t>
            </a:r>
            <a:endParaRPr lang="en-US"/>
          </a:p>
        </p:txBody>
      </p:sp>
      <p:sp>
        <p:nvSpPr>
          <p:cNvPr id="4" name="Date Placeholder 3"/>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15128209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a:p>
        </p:txBody>
      </p:sp>
      <p:sp>
        <p:nvSpPr>
          <p:cNvPr id="3" name="Content Placeholder 2"/>
          <p:cNvSpPr>
            <a:spLocks noGrp="1"/>
          </p:cNvSpPr>
          <p:nvPr>
            <p:ph idx="1"/>
          </p:nvPr>
        </p:nvSpPr>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27478000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a:t>Click to edit Master text styles</a:t>
            </a:r>
          </a:p>
        </p:txBody>
      </p:sp>
      <p:sp>
        <p:nvSpPr>
          <p:cNvPr id="4" name="Date Placeholder 3"/>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9204033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5" name="Date Placeholder 4"/>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78376986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7" name="Date Placeholder 6"/>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20838334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a:p>
        </p:txBody>
      </p:sp>
      <p:sp>
        <p:nvSpPr>
          <p:cNvPr id="3" name="Date Placeholder 2"/>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71600959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2782884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53778421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05082755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24033286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10"/>
          </p:nvPr>
        </p:nvSpPr>
        <p:spPr/>
        <p:txBody>
          <a:bodyPr/>
          <a:lstStyle/>
          <a:p>
            <a:fld id="{37B05878-938C-5243-B055-C93A6F1957B4}" type="datetimeFigureOut">
              <a:rPr lang="en-US" smtClean="0">
                <a:solidFill>
                  <a:prstClr val="black">
                    <a:tint val="75000"/>
                  </a:prstClr>
                </a:solidFill>
              </a:rPr>
              <a:pPr/>
              <a:t>10/21/2019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AC41249C-E4B9-9641-9850-8916DA442FDF}"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11269125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solidFill>
                <a:prstClr val="black">
                  <a:tint val="75000"/>
                </a:prstClr>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en-GB">
              <a:solidFill>
                <a:prstClr val="black">
                  <a:tint val="75000"/>
                </a:prstClr>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0D20E147-AD85-46DC-854E-D652424E1F5E}" type="slidenum">
              <a:rPr lang="en-GB">
                <a:solidFill>
                  <a:prstClr val="black">
                    <a:tint val="75000"/>
                  </a:prstClr>
                </a:solidFill>
              </a:rPr>
              <a:pPr>
                <a:defRPr/>
              </a:pPr>
              <a:t>‹#›</a:t>
            </a:fld>
            <a:endParaRPr lang="en-GB">
              <a:solidFill>
                <a:prstClr val="black">
                  <a:tint val="75000"/>
                </a:prstClr>
              </a:solidFill>
            </a:endParaRPr>
          </a:p>
        </p:txBody>
      </p:sp>
    </p:spTree>
    <p:extLst>
      <p:ext uri="{BB962C8B-B14F-4D97-AF65-F5344CB8AC3E}">
        <p14:creationId xmlns:p14="http://schemas.microsoft.com/office/powerpoint/2010/main" val="10656986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theme" Target="../theme/theme3.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 Id="rId14" Type="http://schemas.openxmlformats.org/officeDocument/2006/relationships/image" Target="../media/image1.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4.xml"/><Relationship Id="rId13" Type="http://schemas.openxmlformats.org/officeDocument/2006/relationships/theme" Target="../theme/theme4.xml"/><Relationship Id="rId3" Type="http://schemas.openxmlformats.org/officeDocument/2006/relationships/slideLayout" Target="../slideLayouts/slideLayout39.xml"/><Relationship Id="rId7" Type="http://schemas.openxmlformats.org/officeDocument/2006/relationships/slideLayout" Target="../slideLayouts/slideLayout43.xml"/><Relationship Id="rId12" Type="http://schemas.openxmlformats.org/officeDocument/2006/relationships/slideLayout" Target="../slideLayouts/slideLayout48.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slideLayout" Target="../slideLayouts/slideLayout47.xml"/><Relationship Id="rId5" Type="http://schemas.openxmlformats.org/officeDocument/2006/relationships/slideLayout" Target="../slideLayouts/slideLayout41.xml"/><Relationship Id="rId10" Type="http://schemas.openxmlformats.org/officeDocument/2006/relationships/slideLayout" Target="../slideLayouts/slideLayout46.xml"/><Relationship Id="rId4" Type="http://schemas.openxmlformats.org/officeDocument/2006/relationships/slideLayout" Target="../slideLayouts/slideLayout40.xml"/><Relationship Id="rId9" Type="http://schemas.openxmlformats.org/officeDocument/2006/relationships/slideLayout" Target="../slideLayouts/slideLayout45.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FEEFC4-C29D-4161-9F0F-5D9A5D8A7A68}" type="datetimeFigureOut">
              <a:rPr lang="en-GB" smtClean="0"/>
              <a:t>21/10/2019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70AF09F-1957-4FB4-84AA-4DC70AB80D7F}" type="slidenum">
              <a:rPr lang="en-GB" smtClean="0"/>
              <a:t>‹#›</a:t>
            </a:fld>
            <a:endParaRPr lang="en-GB"/>
          </a:p>
        </p:txBody>
      </p:sp>
    </p:spTree>
    <p:extLst>
      <p:ext uri="{BB962C8B-B14F-4D97-AF65-F5344CB8AC3E}">
        <p14:creationId xmlns:p14="http://schemas.microsoft.com/office/powerpoint/2010/main" val="316374009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73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defTabSz="457200"/>
            <a:fld id="{37B05878-938C-5243-B055-C93A6F1957B4}" type="datetimeFigureOut">
              <a:rPr lang="en-US" smtClean="0">
                <a:solidFill>
                  <a:prstClr val="black">
                    <a:tint val="75000"/>
                  </a:prstClr>
                </a:solidFill>
              </a:rPr>
              <a:pPr defTabSz="457200"/>
              <a:t>10/21/2019</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defTabSz="457200"/>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457200"/>
            <a:fld id="{AC41249C-E4B9-9641-9850-8916DA442FDF}" type="slidenum">
              <a:rPr lang="en-US" smtClean="0">
                <a:solidFill>
                  <a:prstClr val="black">
                    <a:tint val="75000"/>
                  </a:prstClr>
                </a:solidFill>
              </a:rPr>
              <a:pPr defTabSz="457200"/>
              <a:t>‹#›</a:t>
            </a:fld>
            <a:endParaRPr lang="en-US">
              <a:solidFill>
                <a:prstClr val="black">
                  <a:tint val="75000"/>
                </a:prstClr>
              </a:solidFill>
            </a:endParaRPr>
          </a:p>
        </p:txBody>
      </p:sp>
    </p:spTree>
    <p:extLst>
      <p:ext uri="{BB962C8B-B14F-4D97-AF65-F5344CB8AC3E}">
        <p14:creationId xmlns:p14="http://schemas.microsoft.com/office/powerpoint/2010/main" val="3268377628"/>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 id="2147483710" r:id="rId12"/>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defTabSz="457200"/>
            <a:fld id="{37B05878-938C-5243-B055-C93A6F1957B4}" type="datetimeFigureOut">
              <a:rPr lang="en-US" smtClean="0">
                <a:solidFill>
                  <a:prstClr val="black">
                    <a:tint val="75000"/>
                  </a:prstClr>
                </a:solidFill>
              </a:rPr>
              <a:pPr defTabSz="457200"/>
              <a:t>10/21/2019</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defTabSz="457200"/>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457200"/>
            <a:fld id="{AC41249C-E4B9-9641-9850-8916DA442FDF}" type="slidenum">
              <a:rPr lang="en-US" smtClean="0">
                <a:solidFill>
                  <a:prstClr val="black">
                    <a:tint val="75000"/>
                  </a:prstClr>
                </a:solidFill>
              </a:rPr>
              <a:pPr defTabSz="457200"/>
              <a:t>‹#›</a:t>
            </a:fld>
            <a:endParaRPr lang="en-US">
              <a:solidFill>
                <a:prstClr val="black">
                  <a:tint val="75000"/>
                </a:prstClr>
              </a:solidFill>
            </a:endParaRPr>
          </a:p>
        </p:txBody>
      </p:sp>
    </p:spTree>
    <p:extLst>
      <p:ext uri="{BB962C8B-B14F-4D97-AF65-F5344CB8AC3E}">
        <p14:creationId xmlns:p14="http://schemas.microsoft.com/office/powerpoint/2010/main" val="247010856"/>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srcRect/>
          <a:tile tx="0" ty="0" sx="100000" sy="100000" flip="none" algn="tl"/>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defTabSz="457200"/>
            <a:fld id="{37B05878-938C-5243-B055-C93A6F1957B4}" type="datetimeFigureOut">
              <a:rPr lang="en-US" smtClean="0">
                <a:solidFill>
                  <a:prstClr val="black">
                    <a:tint val="75000"/>
                  </a:prstClr>
                </a:solidFill>
              </a:rPr>
              <a:pPr defTabSz="457200"/>
              <a:t>10/21/2019</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defTabSz="457200"/>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457200"/>
            <a:fld id="{AC41249C-E4B9-9641-9850-8916DA442FDF}" type="slidenum">
              <a:rPr lang="en-US" smtClean="0">
                <a:solidFill>
                  <a:prstClr val="black">
                    <a:tint val="75000"/>
                  </a:prstClr>
                </a:solidFill>
              </a:rPr>
              <a:pPr defTabSz="457200"/>
              <a:t>‹#›</a:t>
            </a:fld>
            <a:endParaRPr lang="en-US">
              <a:solidFill>
                <a:prstClr val="black">
                  <a:tint val="75000"/>
                </a:prstClr>
              </a:solidFill>
            </a:endParaRPr>
          </a:p>
        </p:txBody>
      </p:sp>
    </p:spTree>
    <p:extLst>
      <p:ext uri="{BB962C8B-B14F-4D97-AF65-F5344CB8AC3E}">
        <p14:creationId xmlns:p14="http://schemas.microsoft.com/office/powerpoint/2010/main" val="198102146"/>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 id="2147483736" r:id="rId12"/>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jpg"/><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jpg"/><Relationship Id="rId4" Type="http://schemas.openxmlformats.org/officeDocument/2006/relationships/image" Target="../media/image4.jp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jpg"/></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xml"/><Relationship Id="rId1" Type="http://schemas.openxmlformats.org/officeDocument/2006/relationships/themeOverride" Target="../theme/themeOverride1.xml"/><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3.xml"/></Relationships>
</file>

<file path=ppt/slides/_rels/slide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3.xml"/></Relationships>
</file>

<file path=ppt/slides/_rels/slide2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xml"/><Relationship Id="rId1" Type="http://schemas.openxmlformats.org/officeDocument/2006/relationships/themeOverride" Target="../theme/themeOverride2.xml"/><Relationship Id="rId4" Type="http://schemas.openxmlformats.org/officeDocument/2006/relationships/image" Target="../media/image13.png"/></Relationships>
</file>

<file path=ppt/slides/_rels/slide2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xml"/><Relationship Id="rId1" Type="http://schemas.openxmlformats.org/officeDocument/2006/relationships/themeOverride" Target="../theme/themeOverride3.xml"/></Relationships>
</file>

<file path=ppt/slides/_rels/slide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1.xml"/><Relationship Id="rId1" Type="http://schemas.openxmlformats.org/officeDocument/2006/relationships/themeOverride" Target="../theme/themeOverride4.xml"/><Relationship Id="rId4" Type="http://schemas.openxmlformats.org/officeDocument/2006/relationships/image" Target="../media/image14.png"/></Relationships>
</file>

<file path=ppt/slides/_rels/slide4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themeOverride" Target="../theme/themeOverride5.xml"/></Relationships>
</file>

<file path=ppt/slides/_rels/slide4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4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7.xml"/><Relationship Id="rId1" Type="http://schemas.openxmlformats.org/officeDocument/2006/relationships/themeOverride" Target="../theme/themeOverride7.xml"/><Relationship Id="rId4" Type="http://schemas.openxmlformats.org/officeDocument/2006/relationships/image" Target="../media/image15.png"/></Relationships>
</file>

<file path=ppt/slides/_rels/slide4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7.xml"/><Relationship Id="rId1" Type="http://schemas.openxmlformats.org/officeDocument/2006/relationships/themeOverride" Target="../theme/themeOverride8.xml"/></Relationships>
</file>

<file path=ppt/slides/_rels/slide4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7.xml"/><Relationship Id="rId1" Type="http://schemas.openxmlformats.org/officeDocument/2006/relationships/themeOverride" Target="../theme/themeOverride9.xml"/></Relationships>
</file>

<file path=ppt/slides/_rels/slide4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hyperlink" Target="https://www.estyn.gov.wales/inspection/inspection-guidance/primary-schools" TargetMode="External"/></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1.xml"/><Relationship Id="rId7" Type="http://schemas.openxmlformats.org/officeDocument/2006/relationships/image" Target="../media/image19.png"/><Relationship Id="rId2" Type="http://schemas.openxmlformats.org/officeDocument/2006/relationships/slideLayout" Target="../slideLayouts/slideLayout12.xml"/><Relationship Id="rId1" Type="http://schemas.openxmlformats.org/officeDocument/2006/relationships/themeOverride" Target="../theme/themeOverride10.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2.jpeg"/></Relationships>
</file>

<file path=ppt/slides/_rels/slide51.xml.rels><?xml version="1.0" encoding="UTF-8" standalone="yes"?>
<Relationships xmlns="http://schemas.openxmlformats.org/package/2006/relationships"><Relationship Id="rId3" Type="http://schemas.openxmlformats.org/officeDocument/2006/relationships/notesSlide" Target="../notesSlides/notesSlide2.xml"/><Relationship Id="rId7" Type="http://schemas.openxmlformats.org/officeDocument/2006/relationships/image" Target="../media/image21.png"/><Relationship Id="rId2" Type="http://schemas.openxmlformats.org/officeDocument/2006/relationships/slideLayout" Target="../slideLayouts/slideLayout12.xml"/><Relationship Id="rId1" Type="http://schemas.openxmlformats.org/officeDocument/2006/relationships/themeOverride" Target="../theme/themeOverride11.xml"/><Relationship Id="rId6" Type="http://schemas.openxmlformats.org/officeDocument/2006/relationships/image" Target="../media/image20.png"/><Relationship Id="rId5" Type="http://schemas.openxmlformats.org/officeDocument/2006/relationships/image" Target="../media/image18.png"/><Relationship Id="rId4" Type="http://schemas.openxmlformats.org/officeDocument/2006/relationships/image" Target="../media/image2.jpeg"/></Relationships>
</file>

<file path=ppt/slides/_rels/slide5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2.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95648" y="3002678"/>
            <a:ext cx="7772400" cy="1266600"/>
          </a:xfrm>
        </p:spPr>
        <p:txBody>
          <a:bodyPr anchor="ctr">
            <a:normAutofit fontScale="90000"/>
          </a:bodyPr>
          <a:lstStyle/>
          <a:p>
            <a:r>
              <a:rPr lang="en-GB" b="1" dirty="0"/>
              <a:t>'Estyn and the role of Consortia' </a:t>
            </a:r>
          </a:p>
        </p:txBody>
      </p:sp>
      <p:sp>
        <p:nvSpPr>
          <p:cNvPr id="3" name="Subtitle 2"/>
          <p:cNvSpPr>
            <a:spLocks noGrp="1"/>
          </p:cNvSpPr>
          <p:nvPr>
            <p:ph type="subTitle" idx="1"/>
          </p:nvPr>
        </p:nvSpPr>
        <p:spPr>
          <a:xfrm>
            <a:off x="1143000" y="4526855"/>
            <a:ext cx="6858000" cy="1655762"/>
          </a:xfrm>
        </p:spPr>
        <p:txBody>
          <a:bodyPr>
            <a:normAutofit fontScale="92500"/>
          </a:bodyPr>
          <a:lstStyle/>
          <a:p>
            <a:r>
              <a:rPr lang="en-GB" sz="3600" dirty="0"/>
              <a:t>Glenn Evans</a:t>
            </a:r>
          </a:p>
          <a:p>
            <a:r>
              <a:rPr lang="en-GB" dirty="0"/>
              <a:t>Senior Education Consultant</a:t>
            </a:r>
          </a:p>
          <a:p>
            <a:r>
              <a:rPr lang="en-GB" dirty="0"/>
              <a:t>Department of Education and Children, Carmarthenshire</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43250" y="-299680"/>
            <a:ext cx="2857500" cy="1905000"/>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1226" y="1123436"/>
            <a:ext cx="1621664" cy="1621664"/>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93006" y="1331924"/>
            <a:ext cx="2012112" cy="1061948"/>
          </a:xfrm>
          <a:prstGeom prst="rect">
            <a:avLst/>
          </a:prstGeom>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190951" y="1331924"/>
            <a:ext cx="2489053" cy="1135992"/>
          </a:xfrm>
          <a:prstGeom prst="rect">
            <a:avLst/>
          </a:prstGeom>
        </p:spPr>
      </p:pic>
      <p:pic>
        <p:nvPicPr>
          <p:cNvPr id="9" name="Picture 8"/>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228057" y="1123437"/>
            <a:ext cx="1621664" cy="1621664"/>
          </a:xfrm>
          <a:prstGeom prst="rect">
            <a:avLst/>
          </a:prstGeom>
        </p:spPr>
      </p:pic>
    </p:spTree>
    <p:extLst>
      <p:ext uri="{BB962C8B-B14F-4D97-AF65-F5344CB8AC3E}">
        <p14:creationId xmlns:p14="http://schemas.microsoft.com/office/powerpoint/2010/main" val="22449677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4" name="Rectangle 3"/>
          <p:cNvSpPr/>
          <p:nvPr/>
        </p:nvSpPr>
        <p:spPr>
          <a:xfrm>
            <a:off x="224352" y="941564"/>
            <a:ext cx="8623434" cy="5693866"/>
          </a:xfrm>
          <a:prstGeom prst="rect">
            <a:avLst/>
          </a:prstGeom>
        </p:spPr>
        <p:txBody>
          <a:bodyPr wrap="square">
            <a:spAutoFit/>
          </a:bodyPr>
          <a:lstStyle/>
          <a:p>
            <a:pPr marL="285750" indent="-285750">
              <a:buFont typeface="Arial" panose="020B0604020202020204" pitchFamily="34" charset="0"/>
              <a:buChar char="•"/>
            </a:pPr>
            <a:r>
              <a:rPr lang="en-GB" sz="2800" dirty="0"/>
              <a:t>The regional education consortia were formally established following the publication of the </a:t>
            </a:r>
            <a:r>
              <a:rPr lang="en-GB" sz="2800" b="1" dirty="0"/>
              <a:t>National Model for School Improvement</a:t>
            </a:r>
            <a:r>
              <a:rPr lang="en-GB" sz="2800" dirty="0"/>
              <a:t> by Welsh Government in 2014. . </a:t>
            </a:r>
          </a:p>
          <a:p>
            <a:pPr marL="285750" indent="-285750">
              <a:buFont typeface="Arial" panose="020B0604020202020204" pitchFamily="34" charset="0"/>
              <a:buChar char="•"/>
            </a:pPr>
            <a:r>
              <a:rPr lang="en-GB" sz="2800" dirty="0"/>
              <a:t>The National Model is based on a vision of regional school improvement consortia working </a:t>
            </a:r>
            <a:r>
              <a:rPr lang="en-GB" sz="2800" b="1" dirty="0"/>
              <a:t>with and on behalf</a:t>
            </a:r>
            <a:r>
              <a:rPr lang="en-GB" sz="2800" dirty="0"/>
              <a:t> of local authorities to </a:t>
            </a:r>
            <a:r>
              <a:rPr lang="en-GB" sz="2800" b="1" dirty="0"/>
              <a:t>lead, orchestrate and co-ordinate the improvement in the performance of schools</a:t>
            </a:r>
            <a:r>
              <a:rPr lang="en-GB" sz="2800" dirty="0"/>
              <a:t> and education of young people. </a:t>
            </a:r>
          </a:p>
          <a:p>
            <a:pPr marL="285750" indent="-285750">
              <a:buFont typeface="Arial" panose="020B0604020202020204" pitchFamily="34" charset="0"/>
              <a:buChar char="•"/>
            </a:pPr>
            <a:r>
              <a:rPr lang="en-GB" sz="2800" dirty="0"/>
              <a:t>This would be achieved by </a:t>
            </a:r>
            <a:r>
              <a:rPr lang="en-GB" sz="2800" b="1" dirty="0"/>
              <a:t>allowing local authorities to work collaboratively to share good practice, knowledge and skills</a:t>
            </a:r>
            <a:r>
              <a:rPr lang="en-GB" sz="2800" dirty="0"/>
              <a:t>, build capacity and increase opportunities for constructive challenge and targeted support.</a:t>
            </a:r>
          </a:p>
        </p:txBody>
      </p:sp>
      <p:sp>
        <p:nvSpPr>
          <p:cNvPr id="5" name="Rectangle 4"/>
          <p:cNvSpPr/>
          <p:nvPr/>
        </p:nvSpPr>
        <p:spPr>
          <a:xfrm>
            <a:off x="1672293" y="114767"/>
            <a:ext cx="5994333" cy="646331"/>
          </a:xfrm>
          <a:prstGeom prst="rect">
            <a:avLst/>
          </a:prstGeom>
        </p:spPr>
        <p:txBody>
          <a:bodyPr wrap="none">
            <a:spAutoFit/>
          </a:bodyPr>
          <a:lstStyle/>
          <a:p>
            <a:r>
              <a:rPr lang="en-GB" sz="3600" dirty="0"/>
              <a:t>What are Education Consortia?</a:t>
            </a:r>
          </a:p>
        </p:txBody>
      </p:sp>
    </p:spTree>
    <p:extLst>
      <p:ext uri="{BB962C8B-B14F-4D97-AF65-F5344CB8AC3E}">
        <p14:creationId xmlns:p14="http://schemas.microsoft.com/office/powerpoint/2010/main" val="3495595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00402" y="183279"/>
            <a:ext cx="2251938" cy="2251938"/>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1327" y="2792347"/>
            <a:ext cx="2718752" cy="1434897"/>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78640" y="2792347"/>
            <a:ext cx="2685963" cy="1434898"/>
          </a:xfrm>
          <a:prstGeom prst="rect">
            <a:avLst/>
          </a:prstGeom>
        </p:spPr>
      </p:pic>
      <p:pic>
        <p:nvPicPr>
          <p:cNvPr id="5" name="Picture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400402" y="4606062"/>
            <a:ext cx="2251938" cy="2251938"/>
          </a:xfrm>
          <a:prstGeom prst="rect">
            <a:avLst/>
          </a:prstGeom>
        </p:spPr>
      </p:pic>
    </p:spTree>
    <p:extLst>
      <p:ext uri="{BB962C8B-B14F-4D97-AF65-F5344CB8AC3E}">
        <p14:creationId xmlns:p14="http://schemas.microsoft.com/office/powerpoint/2010/main" val="1610989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99245" y="0"/>
            <a:ext cx="1748519" cy="1178585"/>
          </a:xfrm>
          <a:prstGeom prst="rect">
            <a:avLst/>
          </a:prstGeom>
        </p:spPr>
      </p:pic>
      <p:sp>
        <p:nvSpPr>
          <p:cNvPr id="3" name="Rectangle 2"/>
          <p:cNvSpPr/>
          <p:nvPr/>
        </p:nvSpPr>
        <p:spPr>
          <a:xfrm>
            <a:off x="1504" y="1178585"/>
            <a:ext cx="9144000" cy="5613845"/>
          </a:xfrm>
          <a:prstGeom prst="rect">
            <a:avLst/>
          </a:prstGeom>
        </p:spPr>
        <p:txBody>
          <a:bodyPr wrap="square">
            <a:spAutoFit/>
          </a:bodyPr>
          <a:lstStyle/>
          <a:p>
            <a:pPr marL="342900" indent="-342900">
              <a:lnSpc>
                <a:spcPct val="115000"/>
              </a:lnSpc>
              <a:spcAft>
                <a:spcPts val="0"/>
              </a:spcAft>
              <a:buFont typeface="Arial" panose="020B0604020202020204" pitchFamily="34" charset="0"/>
              <a:buChar char="•"/>
            </a:pPr>
            <a:r>
              <a:rPr lang="en-GB" sz="2400" dirty="0" err="1">
                <a:latin typeface="Arial" panose="020B0604020202020204" pitchFamily="34" charset="0"/>
                <a:ea typeface="Times New Roman" panose="02020603050405020304" pitchFamily="18" charset="0"/>
              </a:rPr>
              <a:t>ERW</a:t>
            </a:r>
            <a:r>
              <a:rPr lang="en-GB" sz="2400" dirty="0">
                <a:latin typeface="Arial" panose="020B0604020202020204" pitchFamily="34" charset="0"/>
                <a:ea typeface="Times New Roman" panose="02020603050405020304" pitchFamily="18" charset="0"/>
              </a:rPr>
              <a:t> (Education through Regional Working) is one of 4 regional education consortia in Wales</a:t>
            </a:r>
            <a:r>
              <a:rPr lang="cy-GB" sz="2400" dirty="0">
                <a:effectLst/>
                <a:latin typeface="Arial" panose="020B0604020202020204" pitchFamily="34" charset="0"/>
                <a:ea typeface="Times New Roman" panose="02020603050405020304" pitchFamily="18" charset="0"/>
              </a:rPr>
              <a:t>. </a:t>
            </a:r>
          </a:p>
          <a:p>
            <a:pPr marL="342900" indent="-342900">
              <a:lnSpc>
                <a:spcPct val="115000"/>
              </a:lnSpc>
              <a:spcAft>
                <a:spcPts val="0"/>
              </a:spcAft>
              <a:buFont typeface="Arial" panose="020B0604020202020204" pitchFamily="34" charset="0"/>
              <a:buChar char="•"/>
            </a:pPr>
            <a:r>
              <a:rPr lang="en-GB" sz="2400" dirty="0">
                <a:latin typeface="Arial" panose="020B0604020202020204" pitchFamily="34" charset="0"/>
                <a:ea typeface="Times New Roman" panose="02020603050405020304" pitchFamily="18" charset="0"/>
              </a:rPr>
              <a:t>It is an alliance of six local authorities - Carmarthenshire, Ceredigion, Pembrokeshire and Powys, the County Borough of Neath Port Talbot and the City and County of Swansea.</a:t>
            </a:r>
          </a:p>
          <a:p>
            <a:pPr marL="342900" indent="-342900">
              <a:lnSpc>
                <a:spcPct val="115000"/>
              </a:lnSpc>
              <a:spcAft>
                <a:spcPts val="0"/>
              </a:spcAft>
              <a:buFont typeface="Arial" panose="020B0604020202020204" pitchFamily="34" charset="0"/>
              <a:buChar char="•"/>
            </a:pPr>
            <a:r>
              <a:rPr lang="en-GB" sz="2400" dirty="0">
                <a:latin typeface="Arial" panose="020B0604020202020204" pitchFamily="34" charset="0"/>
                <a:ea typeface="Times New Roman" panose="02020603050405020304" pitchFamily="18" charset="0"/>
              </a:rPr>
              <a:t>The purpose of </a:t>
            </a:r>
            <a:r>
              <a:rPr lang="en-GB" sz="2400" dirty="0" err="1">
                <a:latin typeface="Arial" panose="020B0604020202020204" pitchFamily="34" charset="0"/>
                <a:ea typeface="Times New Roman" panose="02020603050405020304" pitchFamily="18" charset="0"/>
              </a:rPr>
              <a:t>ERW</a:t>
            </a:r>
            <a:r>
              <a:rPr lang="en-GB" sz="2400" dirty="0">
                <a:latin typeface="Arial" panose="020B0604020202020204" pitchFamily="34" charset="0"/>
                <a:ea typeface="Times New Roman" panose="02020603050405020304" pitchFamily="18" charset="0"/>
              </a:rPr>
              <a:t> is to deliver a single, consistent and integrated professional school improvement service for children and young people across the South-West and Mid-Wales region.</a:t>
            </a:r>
            <a:endParaRPr lang="en-GB" sz="2400" dirty="0">
              <a:effectLst/>
              <a:latin typeface="Times New Roman" panose="02020603050405020304" pitchFamily="18" charset="0"/>
              <a:ea typeface="Times New Roman" panose="02020603050405020304" pitchFamily="18" charset="0"/>
            </a:endParaRPr>
          </a:p>
          <a:p>
            <a:pPr marL="342900" indent="-342900">
              <a:lnSpc>
                <a:spcPct val="115000"/>
              </a:lnSpc>
              <a:spcAft>
                <a:spcPts val="0"/>
              </a:spcAft>
              <a:buFont typeface="Arial" panose="020B0604020202020204" pitchFamily="34" charset="0"/>
              <a:buChar char="•"/>
            </a:pPr>
            <a:r>
              <a:rPr lang="en-GB" sz="2400" dirty="0" err="1">
                <a:latin typeface="Arial" panose="020B0604020202020204" pitchFamily="34" charset="0"/>
                <a:ea typeface="Times New Roman" panose="02020603050405020304" pitchFamily="18" charset="0"/>
              </a:rPr>
              <a:t>ERW</a:t>
            </a:r>
            <a:r>
              <a:rPr lang="en-GB" sz="2400" dirty="0">
                <a:latin typeface="Arial" panose="020B0604020202020204" pitchFamily="34" charset="0"/>
                <a:ea typeface="Times New Roman" panose="02020603050405020304" pitchFamily="18" charset="0"/>
              </a:rPr>
              <a:t> works closely with Welsh Government and with the other three regional consortia to deliver national priorities and policies in Wales, such as literacy, numeracy and digital competence, and improving learner outcomes.</a:t>
            </a:r>
            <a:endParaRPr lang="en-GB" sz="2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290698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Rectangle 1"/>
          <p:cNvSpPr/>
          <p:nvPr/>
        </p:nvSpPr>
        <p:spPr>
          <a:xfrm>
            <a:off x="-1" y="1667841"/>
            <a:ext cx="9144000" cy="5262979"/>
          </a:xfrm>
          <a:prstGeom prst="rect">
            <a:avLst/>
          </a:prstGeom>
        </p:spPr>
        <p:txBody>
          <a:bodyPr wrap="square">
            <a:spAutoFit/>
          </a:bodyPr>
          <a:lstStyle/>
          <a:p>
            <a:pPr marL="285750" indent="-285750">
              <a:buFont typeface="Arial" panose="020B0604020202020204" pitchFamily="34" charset="0"/>
              <a:buChar char="•"/>
            </a:pPr>
            <a:r>
              <a:rPr lang="en-GB" sz="2800" dirty="0" err="1">
                <a:latin typeface="Arial" panose="020B0604020202020204" pitchFamily="34" charset="0"/>
                <a:ea typeface="Calibri" panose="020F0502020204030204" pitchFamily="34" charset="0"/>
              </a:rPr>
              <a:t>ERW</a:t>
            </a:r>
            <a:r>
              <a:rPr lang="en-GB" sz="2800" dirty="0">
                <a:latin typeface="Arial" panose="020B0604020202020204" pitchFamily="34" charset="0"/>
                <a:ea typeface="Calibri" panose="020F0502020204030204" pitchFamily="34" charset="0"/>
              </a:rPr>
              <a:t> works to communicate, broker and support the development of high performing school networks in order to identify the challenges and establish improvement pathways that lead to success. </a:t>
            </a:r>
          </a:p>
          <a:p>
            <a:pPr marL="285750" indent="-285750">
              <a:buFont typeface="Arial" panose="020B0604020202020204" pitchFamily="34" charset="0"/>
              <a:buChar char="•"/>
            </a:pPr>
            <a:r>
              <a:rPr lang="en-GB" sz="2800" dirty="0">
                <a:latin typeface="Arial" panose="020B0604020202020204" pitchFamily="34" charset="0"/>
                <a:ea typeface="Calibri" panose="020F0502020204030204" pitchFamily="34" charset="0"/>
              </a:rPr>
              <a:t>It seeks to ensure that every school is a good school offering high standards of teaching and good leadership resulting in all learners achieving their maximum potential.</a:t>
            </a:r>
          </a:p>
          <a:p>
            <a:pPr marL="285750" indent="-285750">
              <a:buFont typeface="Arial" panose="020B0604020202020204" pitchFamily="34" charset="0"/>
              <a:buChar char="•"/>
            </a:pPr>
            <a:r>
              <a:rPr lang="en-GB" sz="2800" dirty="0">
                <a:latin typeface="Arial" panose="020B0604020202020204" pitchFamily="34" charset="0"/>
                <a:ea typeface="Calibri" panose="020F0502020204030204" pitchFamily="34" charset="0"/>
              </a:rPr>
              <a:t>This can only be achieved by building school capacity through support, challenge and intervention so that they become self-improving, resilient organisations which continually improve outcomes for learners. </a:t>
            </a:r>
            <a:endParaRPr lang="en-GB" sz="2800"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97740" y="0"/>
            <a:ext cx="1748519" cy="1178585"/>
          </a:xfrm>
          <a:prstGeom prst="rect">
            <a:avLst/>
          </a:prstGeom>
        </p:spPr>
      </p:pic>
    </p:spTree>
    <p:extLst>
      <p:ext uri="{BB962C8B-B14F-4D97-AF65-F5344CB8AC3E}">
        <p14:creationId xmlns:p14="http://schemas.microsoft.com/office/powerpoint/2010/main" val="17330877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0444" y="309093"/>
            <a:ext cx="1041685" cy="702145"/>
          </a:xfrm>
          <a:prstGeom prst="rect">
            <a:avLst/>
          </a:prstGeom>
        </p:spPr>
      </p:pic>
      <p:sp>
        <p:nvSpPr>
          <p:cNvPr id="4" name="Rectangle 3"/>
          <p:cNvSpPr/>
          <p:nvPr/>
        </p:nvSpPr>
        <p:spPr>
          <a:xfrm>
            <a:off x="0" y="1719659"/>
            <a:ext cx="9247031" cy="5170646"/>
          </a:xfrm>
          <a:prstGeom prst="rect">
            <a:avLst/>
          </a:prstGeom>
        </p:spPr>
        <p:txBody>
          <a:bodyPr wrap="square">
            <a:spAutoFit/>
          </a:bodyPr>
          <a:lstStyle/>
          <a:p>
            <a:r>
              <a:rPr lang="en-GB" sz="2000" dirty="0" err="1"/>
              <a:t>ERW</a:t>
            </a:r>
            <a:r>
              <a:rPr lang="en-GB" sz="2000" dirty="0"/>
              <a:t>:</a:t>
            </a:r>
          </a:p>
          <a:p>
            <a:pPr marL="285750" indent="-285750">
              <a:spcAft>
                <a:spcPts val="1200"/>
              </a:spcAft>
              <a:buFont typeface="Arial" panose="020B0604020202020204" pitchFamily="34" charset="0"/>
              <a:buChar char="•"/>
            </a:pPr>
            <a:r>
              <a:rPr lang="en-GB" sz="2000" b="1" dirty="0"/>
              <a:t>works with schools </a:t>
            </a:r>
            <a:r>
              <a:rPr lang="en-GB" sz="2000" dirty="0"/>
              <a:t>to facilitate the </a:t>
            </a:r>
            <a:r>
              <a:rPr lang="en-GB" sz="2000" b="1" dirty="0"/>
              <a:t>formation of professional networks </a:t>
            </a:r>
            <a:r>
              <a:rPr lang="en-GB" sz="2000" dirty="0"/>
              <a:t>to ensure the shared development of high impact strategies to improve pupil outcomes, to create and provide useful resources and facilitate the review of practice.</a:t>
            </a:r>
          </a:p>
          <a:p>
            <a:pPr marL="285750" indent="-285750">
              <a:spcAft>
                <a:spcPts val="1200"/>
              </a:spcAft>
              <a:buFont typeface="Arial" panose="020B0604020202020204" pitchFamily="34" charset="0"/>
              <a:buChar char="•"/>
            </a:pPr>
            <a:r>
              <a:rPr lang="en-GB" sz="2000" dirty="0"/>
              <a:t>supports teachers through the </a:t>
            </a:r>
            <a:r>
              <a:rPr lang="en-GB" sz="2000" b="1" dirty="0"/>
              <a:t>provision and brokering of professional learning programmes</a:t>
            </a:r>
            <a:r>
              <a:rPr lang="en-GB" sz="2000" dirty="0"/>
              <a:t> to support individuals in their leadership journey whilst building expertise and capacity where and when it is needed in schools across the region. </a:t>
            </a:r>
          </a:p>
          <a:p>
            <a:pPr marL="285750" indent="-285750">
              <a:spcAft>
                <a:spcPts val="1200"/>
              </a:spcAft>
              <a:buFont typeface="Arial" panose="020B0604020202020204" pitchFamily="34" charset="0"/>
              <a:buChar char="•"/>
            </a:pPr>
            <a:r>
              <a:rPr lang="en-GB" sz="2000" dirty="0"/>
              <a:t>allocates a designated </a:t>
            </a:r>
            <a:r>
              <a:rPr lang="en-GB" sz="2000" b="1" dirty="0"/>
              <a:t>Challenge Advisor</a:t>
            </a:r>
            <a:r>
              <a:rPr lang="en-GB" sz="2000" dirty="0"/>
              <a:t>, supported by a team of advisory staff who are carefully deployed to ensure that schools access the most up to date guidance and resources and, where necessary, receive the support they require to improve. As a result pupils have access to high quality teaching experiences in a safe and happy environment.</a:t>
            </a:r>
          </a:p>
          <a:p>
            <a:pPr marL="285750" indent="-285750">
              <a:spcAft>
                <a:spcPts val="1200"/>
              </a:spcAft>
              <a:buFont typeface="Arial" panose="020B0604020202020204" pitchFamily="34" charset="0"/>
              <a:buChar char="•"/>
            </a:pPr>
            <a:r>
              <a:rPr lang="en-GB" sz="2000" dirty="0"/>
              <a:t>Provides a team of </a:t>
            </a:r>
            <a:r>
              <a:rPr lang="en-GB" sz="2000" b="1" dirty="0"/>
              <a:t>‘Leaders of Learning’ </a:t>
            </a:r>
            <a:r>
              <a:rPr lang="en-GB" sz="2000" dirty="0"/>
              <a:t>who actively support this work to ensure that the best provision for the development of literacy, numeracy, digital competency and best practice in specific subject areas is shared across schools</a:t>
            </a:r>
          </a:p>
        </p:txBody>
      </p:sp>
      <p:sp>
        <p:nvSpPr>
          <p:cNvPr id="5" name="Rectangle 4"/>
          <p:cNvSpPr/>
          <p:nvPr/>
        </p:nvSpPr>
        <p:spPr>
          <a:xfrm>
            <a:off x="1896533" y="309093"/>
            <a:ext cx="7065524" cy="584775"/>
          </a:xfrm>
          <a:prstGeom prst="rect">
            <a:avLst/>
          </a:prstGeom>
        </p:spPr>
        <p:txBody>
          <a:bodyPr wrap="none">
            <a:spAutoFit/>
          </a:bodyPr>
          <a:lstStyle/>
          <a:p>
            <a:r>
              <a:rPr lang="en-GB" sz="3200" b="1" dirty="0" err="1"/>
              <a:t>Sut</a:t>
            </a:r>
            <a:r>
              <a:rPr lang="en-GB" sz="3200" b="1" dirty="0"/>
              <a:t> </a:t>
            </a:r>
            <a:r>
              <a:rPr lang="en-GB" sz="3200" b="1" dirty="0" err="1"/>
              <a:t>mae</a:t>
            </a:r>
            <a:r>
              <a:rPr lang="en-GB" sz="3200" b="1" dirty="0"/>
              <a:t> </a:t>
            </a:r>
            <a:r>
              <a:rPr lang="en-GB" sz="3200" b="1" dirty="0" err="1"/>
              <a:t>ysgolion</a:t>
            </a:r>
            <a:r>
              <a:rPr lang="en-GB" sz="3200" b="1" dirty="0"/>
              <a:t> </a:t>
            </a:r>
            <a:r>
              <a:rPr lang="en-GB" sz="3200" b="1" dirty="0" err="1"/>
              <a:t>yn</a:t>
            </a:r>
            <a:r>
              <a:rPr lang="en-GB" sz="3200" b="1" dirty="0"/>
              <a:t> </a:t>
            </a:r>
            <a:r>
              <a:rPr lang="en-GB" sz="3200" b="1" dirty="0" err="1"/>
              <a:t>derbyn</a:t>
            </a:r>
            <a:r>
              <a:rPr lang="en-GB" sz="3200" b="1" dirty="0"/>
              <a:t> </a:t>
            </a:r>
            <a:r>
              <a:rPr lang="en-GB" sz="3200" b="1" dirty="0" err="1"/>
              <a:t>cefnogaeth</a:t>
            </a:r>
            <a:r>
              <a:rPr lang="en-GB" sz="3200" b="1" dirty="0"/>
              <a:t>?</a:t>
            </a:r>
          </a:p>
        </p:txBody>
      </p:sp>
      <p:sp>
        <p:nvSpPr>
          <p:cNvPr id="6" name="Rectangle 5"/>
          <p:cNvSpPr/>
          <p:nvPr/>
        </p:nvSpPr>
        <p:spPr>
          <a:xfrm>
            <a:off x="0" y="1043682"/>
            <a:ext cx="9144000" cy="707886"/>
          </a:xfrm>
          <a:prstGeom prst="rect">
            <a:avLst/>
          </a:prstGeom>
        </p:spPr>
        <p:txBody>
          <a:bodyPr wrap="square">
            <a:spAutoFit/>
          </a:bodyPr>
          <a:lstStyle/>
          <a:p>
            <a:r>
              <a:rPr lang="en-GB" sz="2000" dirty="0" err="1"/>
              <a:t>ERW</a:t>
            </a:r>
            <a:r>
              <a:rPr lang="en-GB" sz="2000" dirty="0"/>
              <a:t> utilises a wide range of flexible approaches so that bespoke solutions can be used to support schools at their point of need. </a:t>
            </a:r>
          </a:p>
        </p:txBody>
      </p:sp>
    </p:spTree>
    <p:extLst>
      <p:ext uri="{BB962C8B-B14F-4D97-AF65-F5344CB8AC3E}">
        <p14:creationId xmlns:p14="http://schemas.microsoft.com/office/powerpoint/2010/main" val="1501991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07588" y="0"/>
            <a:ext cx="1748519" cy="1178585"/>
          </a:xfrm>
          <a:prstGeom prst="rect">
            <a:avLst/>
          </a:prstGeom>
        </p:spPr>
      </p:pic>
      <p:sp>
        <p:nvSpPr>
          <p:cNvPr id="2" name="Rectangle 1"/>
          <p:cNvSpPr/>
          <p:nvPr/>
        </p:nvSpPr>
        <p:spPr>
          <a:xfrm>
            <a:off x="0" y="1412497"/>
            <a:ext cx="9144000" cy="3888244"/>
          </a:xfrm>
          <a:prstGeom prst="rect">
            <a:avLst/>
          </a:prstGeom>
        </p:spPr>
        <p:txBody>
          <a:bodyPr wrap="square">
            <a:spAutoFit/>
          </a:bodyPr>
          <a:lstStyle/>
          <a:p>
            <a:pPr marL="226695">
              <a:lnSpc>
                <a:spcPct val="115000"/>
              </a:lnSpc>
              <a:spcAft>
                <a:spcPts val="1000"/>
              </a:spcAft>
            </a:pPr>
            <a:r>
              <a:rPr lang="cy-GB" sz="3200" b="1" dirty="0" err="1">
                <a:latin typeface="Arial" panose="020B0604020202020204" pitchFamily="34" charset="0"/>
                <a:ea typeface="Calibri" panose="020F0502020204030204" pitchFamily="34" charset="0"/>
                <a:cs typeface="Times New Roman" panose="02020603050405020304" pitchFamily="18" charset="0"/>
              </a:rPr>
              <a:t>What</a:t>
            </a:r>
            <a:r>
              <a:rPr lang="cy-GB" sz="3200" b="1" dirty="0">
                <a:latin typeface="Arial" panose="020B0604020202020204" pitchFamily="34" charset="0"/>
                <a:ea typeface="Calibri" panose="020F0502020204030204" pitchFamily="34" charset="0"/>
                <a:cs typeface="Times New Roman" panose="02020603050405020304" pitchFamily="18" charset="0"/>
              </a:rPr>
              <a:t> </a:t>
            </a:r>
            <a:r>
              <a:rPr lang="cy-GB" sz="3200" b="1" dirty="0" err="1">
                <a:latin typeface="Arial" panose="020B0604020202020204" pitchFamily="34" charset="0"/>
                <a:ea typeface="Calibri" panose="020F0502020204030204" pitchFamily="34" charset="0"/>
                <a:cs typeface="Times New Roman" panose="02020603050405020304" pitchFamily="18" charset="0"/>
              </a:rPr>
              <a:t>are</a:t>
            </a:r>
            <a:r>
              <a:rPr lang="cy-GB" sz="3200" b="1" dirty="0">
                <a:latin typeface="Arial" panose="020B0604020202020204" pitchFamily="34" charset="0"/>
                <a:ea typeface="Calibri" panose="020F0502020204030204" pitchFamily="34" charset="0"/>
                <a:cs typeface="Times New Roman" panose="02020603050405020304" pitchFamily="18" charset="0"/>
              </a:rPr>
              <a:t> ‘</a:t>
            </a:r>
            <a:r>
              <a:rPr lang="cy-GB" sz="3200" b="1" dirty="0" err="1">
                <a:latin typeface="Arial" panose="020B0604020202020204" pitchFamily="34" charset="0"/>
                <a:ea typeface="Calibri" panose="020F0502020204030204" pitchFamily="34" charset="0"/>
                <a:cs typeface="Times New Roman" panose="02020603050405020304" pitchFamily="18" charset="0"/>
              </a:rPr>
              <a:t>Challenge</a:t>
            </a:r>
            <a:r>
              <a:rPr lang="cy-GB" sz="3200" b="1" dirty="0">
                <a:latin typeface="Arial" panose="020B0604020202020204" pitchFamily="34" charset="0"/>
                <a:ea typeface="Calibri" panose="020F0502020204030204" pitchFamily="34" charset="0"/>
                <a:cs typeface="Times New Roman" panose="02020603050405020304" pitchFamily="18" charset="0"/>
              </a:rPr>
              <a:t> </a:t>
            </a:r>
            <a:r>
              <a:rPr lang="cy-GB" sz="3200" b="1" dirty="0" err="1">
                <a:latin typeface="Arial" panose="020B0604020202020204" pitchFamily="34" charset="0"/>
                <a:ea typeface="Calibri" panose="020F0502020204030204" pitchFamily="34" charset="0"/>
                <a:cs typeface="Times New Roman" panose="02020603050405020304" pitchFamily="18" charset="0"/>
              </a:rPr>
              <a:t>Advisors</a:t>
            </a:r>
            <a:r>
              <a:rPr lang="cy-GB" sz="3200" b="1" dirty="0">
                <a:latin typeface="Arial" panose="020B0604020202020204" pitchFamily="34" charset="0"/>
                <a:ea typeface="Calibri" panose="020F0502020204030204" pitchFamily="34" charset="0"/>
                <a:cs typeface="Times New Roman" panose="02020603050405020304" pitchFamily="18" charset="0"/>
              </a:rPr>
              <a:t>’?</a:t>
            </a:r>
          </a:p>
          <a:p>
            <a:pPr marL="226695">
              <a:lnSpc>
                <a:spcPct val="115000"/>
              </a:lnSpc>
              <a:spcAft>
                <a:spcPts val="1000"/>
              </a:spcAft>
            </a:pPr>
            <a:r>
              <a:rPr lang="en-GB" sz="2400" dirty="0">
                <a:latin typeface="Arial" panose="020B0604020202020204" pitchFamily="34" charset="0"/>
                <a:ea typeface="Calibri" panose="020F0502020204030204" pitchFamily="34" charset="0"/>
                <a:cs typeface="Times New Roman" panose="02020603050405020304" pitchFamily="18" charset="0"/>
              </a:rPr>
              <a:t>Challenge Advisers are primarily responsible for building capacity in schools and ensuring that they are equipped to drive and sustain improvements in raising standards and providing high quality educational provision</a:t>
            </a:r>
            <a:r>
              <a:rPr lang="cy-GB" sz="2400" dirty="0">
                <a:effectLst/>
                <a:latin typeface="Arial" panose="020B0604020202020204" pitchFamily="34" charset="0"/>
                <a:ea typeface="Calibri" panose="020F0502020204030204" pitchFamily="34" charset="0"/>
                <a:cs typeface="Times New Roman" panose="02020603050405020304" pitchFamily="18" charset="0"/>
              </a:rPr>
              <a:t>. </a:t>
            </a:r>
          </a:p>
          <a:p>
            <a:pPr marL="226695">
              <a:lnSpc>
                <a:spcPct val="115000"/>
              </a:lnSpc>
              <a:spcAft>
                <a:spcPts val="1000"/>
              </a:spcAft>
            </a:pPr>
            <a:r>
              <a:rPr lang="en-GB" sz="2400" dirty="0">
                <a:latin typeface="Arial" panose="020B0604020202020204" pitchFamily="34" charset="0"/>
                <a:ea typeface="Calibri" panose="020F0502020204030204" pitchFamily="34" charset="0"/>
                <a:cs typeface="Times New Roman" panose="02020603050405020304" pitchFamily="18" charset="0"/>
              </a:rPr>
              <a:t>The Challenge Adviser acts as an agent of change supporting and challenging school leaders to improve performance and brokering support that has a positive impact on learners.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08828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515" y="1"/>
            <a:ext cx="1320085" cy="889800"/>
          </a:xfrm>
          <a:prstGeom prst="rect">
            <a:avLst/>
          </a:prstGeom>
        </p:spPr>
      </p:pic>
      <p:sp>
        <p:nvSpPr>
          <p:cNvPr id="2" name="Rectangle 1"/>
          <p:cNvSpPr/>
          <p:nvPr/>
        </p:nvSpPr>
        <p:spPr>
          <a:xfrm>
            <a:off x="51515" y="927846"/>
            <a:ext cx="9092485" cy="6270947"/>
          </a:xfrm>
          <a:prstGeom prst="rect">
            <a:avLst/>
          </a:prstGeom>
        </p:spPr>
        <p:txBody>
          <a:bodyPr wrap="square">
            <a:spAutoFit/>
          </a:bodyPr>
          <a:lstStyle/>
          <a:p>
            <a:pPr marL="342900" marR="1245870" lvl="0" indent="-342900">
              <a:lnSpc>
                <a:spcPct val="115000"/>
              </a:lnSpc>
              <a:spcAft>
                <a:spcPts val="0"/>
              </a:spcAft>
              <a:buFont typeface="Arial" panose="020B0604020202020204" pitchFamily="34" charset="0"/>
              <a:buChar char="•"/>
            </a:pPr>
            <a:r>
              <a:rPr lang="en-GB" sz="2200" dirty="0">
                <a:latin typeface="Calibri" panose="020F0502020204030204" pitchFamily="34" charset="0"/>
                <a:ea typeface="Calibri" panose="020F0502020204030204" pitchFamily="34" charset="0"/>
                <a:cs typeface="Times New Roman" panose="02020603050405020304" pitchFamily="18" charset="0"/>
              </a:rPr>
              <a:t>Schools are accountable to parents, communities and local authorities through their governing bodies;</a:t>
            </a:r>
          </a:p>
          <a:p>
            <a:pPr marL="342900" marR="1245870" lvl="0" indent="-342900">
              <a:lnSpc>
                <a:spcPct val="115000"/>
              </a:lnSpc>
              <a:spcAft>
                <a:spcPts val="0"/>
              </a:spcAft>
              <a:buFont typeface="Arial" panose="020B0604020202020204" pitchFamily="34" charset="0"/>
              <a:buChar char="•"/>
            </a:pPr>
            <a:r>
              <a:rPr lang="en-GB" sz="2200" dirty="0">
                <a:latin typeface="Calibri" panose="020F0502020204030204" pitchFamily="34" charset="0"/>
                <a:ea typeface="Calibri" panose="020F0502020204030204" pitchFamily="34" charset="0"/>
                <a:cs typeface="Times New Roman" panose="02020603050405020304" pitchFamily="18" charset="0"/>
              </a:rPr>
              <a:t>Local authorities are responsible for school performance;</a:t>
            </a:r>
          </a:p>
          <a:p>
            <a:pPr marL="342900" marR="1245870" lvl="0" indent="-342900">
              <a:lnSpc>
                <a:spcPct val="115000"/>
              </a:lnSpc>
              <a:spcAft>
                <a:spcPts val="0"/>
              </a:spcAft>
              <a:buFont typeface="Arial" panose="020B0604020202020204" pitchFamily="34" charset="0"/>
              <a:buChar char="•"/>
            </a:pPr>
            <a:r>
              <a:rPr lang="en-GB" sz="2200" dirty="0" err="1">
                <a:latin typeface="Calibri" panose="020F0502020204030204" pitchFamily="34" charset="0"/>
                <a:ea typeface="Calibri" panose="020F0502020204030204" pitchFamily="34" charset="0"/>
                <a:cs typeface="Times New Roman" panose="02020603050405020304" pitchFamily="18" charset="0"/>
              </a:rPr>
              <a:t>ERW</a:t>
            </a:r>
            <a:r>
              <a:rPr lang="en-GB" sz="2200" dirty="0">
                <a:latin typeface="Calibri" panose="020F0502020204030204" pitchFamily="34" charset="0"/>
                <a:ea typeface="Calibri" panose="020F0502020204030204" pitchFamily="34" charset="0"/>
                <a:cs typeface="Times New Roman" panose="02020603050405020304" pitchFamily="18" charset="0"/>
              </a:rPr>
              <a:t> provides school improvement services on behalf of local authorities;</a:t>
            </a:r>
          </a:p>
          <a:p>
            <a:pPr marL="342900" marR="1245870" lvl="0" indent="-342900">
              <a:lnSpc>
                <a:spcPct val="115000"/>
              </a:lnSpc>
              <a:spcAft>
                <a:spcPts val="0"/>
              </a:spcAft>
              <a:buFont typeface="Arial" panose="020B0604020202020204" pitchFamily="34" charset="0"/>
              <a:buChar char="•"/>
            </a:pPr>
            <a:r>
              <a:rPr lang="en-GB" sz="2200" dirty="0">
                <a:latin typeface="Calibri" panose="020F0502020204030204" pitchFamily="34" charset="0"/>
                <a:ea typeface="Calibri" panose="020F0502020204030204" pitchFamily="34" charset="0"/>
                <a:cs typeface="Times New Roman" panose="02020603050405020304" pitchFamily="18" charset="0"/>
              </a:rPr>
              <a:t>Local authorities hold the consortium accountable for the delivery of these services on their behalf;</a:t>
            </a:r>
          </a:p>
          <a:p>
            <a:pPr marL="342900" marR="1245870" lvl="0" indent="-342900">
              <a:lnSpc>
                <a:spcPct val="115000"/>
              </a:lnSpc>
              <a:spcAft>
                <a:spcPts val="0"/>
              </a:spcAft>
              <a:buFont typeface="Arial" panose="020B0604020202020204" pitchFamily="34" charset="0"/>
              <a:buChar char="•"/>
            </a:pPr>
            <a:r>
              <a:rPr lang="en-GB" sz="2200" dirty="0">
                <a:latin typeface="Calibri" panose="020F0502020204030204" pitchFamily="34" charset="0"/>
                <a:ea typeface="Calibri" panose="020F0502020204030204" pitchFamily="34" charset="0"/>
                <a:cs typeface="Times New Roman" panose="02020603050405020304" pitchFamily="18" charset="0"/>
              </a:rPr>
              <a:t>Local authorities are accountable to the electorate;</a:t>
            </a:r>
          </a:p>
          <a:p>
            <a:pPr marL="342900" marR="1245870" lvl="0" indent="-342900">
              <a:lnSpc>
                <a:spcPct val="115000"/>
              </a:lnSpc>
              <a:spcAft>
                <a:spcPts val="0"/>
              </a:spcAft>
              <a:buFont typeface="Arial" panose="020B0604020202020204" pitchFamily="34" charset="0"/>
              <a:buChar char="•"/>
            </a:pPr>
            <a:r>
              <a:rPr lang="en-GB" sz="2200" dirty="0">
                <a:latin typeface="Calibri" panose="020F0502020204030204" pitchFamily="34" charset="0"/>
                <a:ea typeface="Calibri" panose="020F0502020204030204" pitchFamily="34" charset="0"/>
                <a:cs typeface="Times New Roman" panose="02020603050405020304" pitchFamily="18" charset="0"/>
              </a:rPr>
              <a:t>The </a:t>
            </a:r>
            <a:r>
              <a:rPr lang="en-GB" sz="2200" dirty="0" err="1">
                <a:latin typeface="Calibri" panose="020F0502020204030204" pitchFamily="34" charset="0"/>
                <a:ea typeface="Calibri" panose="020F0502020204030204" pitchFamily="34" charset="0"/>
                <a:cs typeface="Times New Roman" panose="02020603050405020304" pitchFamily="18" charset="0"/>
              </a:rPr>
              <a:t>ERW</a:t>
            </a:r>
            <a:r>
              <a:rPr lang="en-GB" sz="2200" dirty="0">
                <a:latin typeface="Calibri" panose="020F0502020204030204" pitchFamily="34" charset="0"/>
                <a:ea typeface="Calibri" panose="020F0502020204030204" pitchFamily="34" charset="0"/>
                <a:cs typeface="Times New Roman" panose="02020603050405020304" pitchFamily="18" charset="0"/>
              </a:rPr>
              <a:t> Consortium is responsible for achieving the goals set out in the agreed Business Plan;</a:t>
            </a:r>
          </a:p>
          <a:p>
            <a:pPr marL="342900" marR="1245870" lvl="0" indent="-342900">
              <a:lnSpc>
                <a:spcPct val="115000"/>
              </a:lnSpc>
              <a:spcAft>
                <a:spcPts val="0"/>
              </a:spcAft>
              <a:buFont typeface="Arial" panose="020B0604020202020204" pitchFamily="34" charset="0"/>
              <a:buChar char="•"/>
            </a:pPr>
            <a:r>
              <a:rPr lang="en-GB" sz="2200" dirty="0" err="1">
                <a:latin typeface="Calibri" panose="020F0502020204030204" pitchFamily="34" charset="0"/>
                <a:ea typeface="Calibri" panose="020F0502020204030204" pitchFamily="34" charset="0"/>
                <a:cs typeface="Times New Roman" panose="02020603050405020304" pitchFamily="18" charset="0"/>
              </a:rPr>
              <a:t>ERW</a:t>
            </a:r>
            <a:r>
              <a:rPr lang="en-GB" sz="2200" dirty="0">
                <a:latin typeface="Calibri" panose="020F0502020204030204" pitchFamily="34" charset="0"/>
                <a:ea typeface="Calibri" panose="020F0502020204030204" pitchFamily="34" charset="0"/>
                <a:cs typeface="Times New Roman" panose="02020603050405020304" pitchFamily="18" charset="0"/>
              </a:rPr>
              <a:t> is governed by a Joint Committee of local authority members and report regularly to a Scrutiny Board in each local authority;</a:t>
            </a:r>
          </a:p>
          <a:p>
            <a:pPr marL="342900" marR="1245870" lvl="0" indent="-342900">
              <a:lnSpc>
                <a:spcPct val="115000"/>
              </a:lnSpc>
              <a:spcAft>
                <a:spcPts val="0"/>
              </a:spcAft>
              <a:buFont typeface="Arial" panose="020B0604020202020204" pitchFamily="34" charset="0"/>
              <a:buChar char="•"/>
            </a:pPr>
            <a:r>
              <a:rPr lang="en-GB" sz="2200" dirty="0" err="1">
                <a:latin typeface="Calibri" panose="020F0502020204030204" pitchFamily="34" charset="0"/>
                <a:ea typeface="Calibri" panose="020F0502020204030204" pitchFamily="34" charset="0"/>
                <a:cs typeface="Times New Roman" panose="02020603050405020304" pitchFamily="18" charset="0"/>
              </a:rPr>
              <a:t>ERW</a:t>
            </a:r>
            <a:r>
              <a:rPr lang="en-GB" sz="2200" dirty="0">
                <a:latin typeface="Calibri" panose="020F0502020204030204" pitchFamily="34" charset="0"/>
                <a:ea typeface="Calibri" panose="020F0502020204030204" pitchFamily="34" charset="0"/>
                <a:cs typeface="Times New Roman" panose="02020603050405020304" pitchFamily="18" charset="0"/>
              </a:rPr>
              <a:t> is accountable to Welsh Government in terms of facilitating the national priorities within the region.</a:t>
            </a:r>
          </a:p>
          <a:p>
            <a:pPr marL="512445" marR="1320800" indent="-285750">
              <a:spcAft>
                <a:spcPts val="0"/>
              </a:spcAft>
              <a:buFont typeface="Arial" panose="020B0604020202020204" pitchFamily="34" charset="0"/>
              <a:buChar char="•"/>
            </a:pP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Rectangle 3"/>
          <p:cNvSpPr/>
          <p:nvPr/>
        </p:nvSpPr>
        <p:spPr>
          <a:xfrm>
            <a:off x="2520962" y="183291"/>
            <a:ext cx="5424562" cy="523220"/>
          </a:xfrm>
          <a:prstGeom prst="rect">
            <a:avLst/>
          </a:prstGeom>
        </p:spPr>
        <p:txBody>
          <a:bodyPr wrap="none">
            <a:spAutoFit/>
          </a:bodyPr>
          <a:lstStyle/>
          <a:p>
            <a:pPr marL="226695">
              <a:spcAft>
                <a:spcPts val="0"/>
              </a:spcAft>
            </a:pPr>
            <a:r>
              <a:rPr lang="en-GB" sz="2800" b="1" dirty="0">
                <a:latin typeface="Arial" panose="020B0604020202020204" pitchFamily="34" charset="0"/>
                <a:ea typeface="Calibri" panose="020F0502020204030204" pitchFamily="34" charset="0"/>
                <a:cs typeface="Times New Roman" panose="02020603050405020304" pitchFamily="18" charset="0"/>
              </a:rPr>
              <a:t>Who is responsible for what</a:t>
            </a:r>
            <a:r>
              <a:rPr lang="cy-GB" sz="2800" b="1" dirty="0">
                <a:latin typeface="Arial" panose="020B0604020202020204" pitchFamily="34" charset="0"/>
                <a:ea typeface="Calibri" panose="020F0502020204030204" pitchFamily="34" charset="0"/>
                <a:cs typeface="Times New Roman" panose="02020603050405020304" pitchFamily="18" charset="0"/>
              </a:rPr>
              <a:t>?</a:t>
            </a:r>
            <a:endParaRPr lang="en-GB"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8877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TextBox 1"/>
          <p:cNvSpPr txBox="1"/>
          <p:nvPr/>
        </p:nvSpPr>
        <p:spPr>
          <a:xfrm>
            <a:off x="0" y="180304"/>
            <a:ext cx="9144000" cy="954107"/>
          </a:xfrm>
          <a:prstGeom prst="rect">
            <a:avLst/>
          </a:prstGeom>
          <a:noFill/>
        </p:spPr>
        <p:txBody>
          <a:bodyPr wrap="square" rtlCol="0">
            <a:spAutoFit/>
          </a:bodyPr>
          <a:lstStyle/>
          <a:p>
            <a:pPr algn="ctr"/>
            <a:r>
              <a:rPr lang="en-GB" sz="2800" b="1" dirty="0"/>
              <a:t>When will I first come into contact with the Consortia after Graduating?</a:t>
            </a:r>
          </a:p>
        </p:txBody>
      </p:sp>
      <p:sp>
        <p:nvSpPr>
          <p:cNvPr id="5" name="Rectangle 4"/>
          <p:cNvSpPr/>
          <p:nvPr/>
        </p:nvSpPr>
        <p:spPr>
          <a:xfrm>
            <a:off x="283332" y="1893015"/>
            <a:ext cx="8770513" cy="1569660"/>
          </a:xfrm>
          <a:prstGeom prst="rect">
            <a:avLst/>
          </a:prstGeom>
        </p:spPr>
        <p:txBody>
          <a:bodyPr wrap="square">
            <a:spAutoFit/>
          </a:bodyPr>
          <a:lstStyle/>
          <a:p>
            <a:r>
              <a:rPr lang="en-GB" sz="2400" dirty="0"/>
              <a:t>The Newly Qualified Teacher Programme for induction and mentoring will be coordinated by the regional consortia.</a:t>
            </a:r>
            <a:br>
              <a:rPr lang="en-GB" sz="2400" dirty="0"/>
            </a:br>
            <a:r>
              <a:rPr lang="en-GB" sz="2400" dirty="0"/>
              <a:t>All information regarding the programme will be available on Consortia websites.</a:t>
            </a:r>
          </a:p>
        </p:txBody>
      </p:sp>
      <p:sp>
        <p:nvSpPr>
          <p:cNvPr id="6" name="Rectangle 5"/>
          <p:cNvSpPr/>
          <p:nvPr/>
        </p:nvSpPr>
        <p:spPr>
          <a:xfrm>
            <a:off x="2359984" y="1134411"/>
            <a:ext cx="4424032" cy="584775"/>
          </a:xfrm>
          <a:prstGeom prst="rect">
            <a:avLst/>
          </a:prstGeom>
        </p:spPr>
        <p:txBody>
          <a:bodyPr wrap="none">
            <a:spAutoFit/>
          </a:bodyPr>
          <a:lstStyle/>
          <a:p>
            <a:r>
              <a:rPr lang="en-GB" sz="3200" b="1" dirty="0"/>
              <a:t>Newly Qualified Teacher </a:t>
            </a:r>
          </a:p>
        </p:txBody>
      </p:sp>
      <p:sp>
        <p:nvSpPr>
          <p:cNvPr id="7" name="Rectangle 6"/>
          <p:cNvSpPr/>
          <p:nvPr/>
        </p:nvSpPr>
        <p:spPr>
          <a:xfrm>
            <a:off x="283332" y="3636504"/>
            <a:ext cx="8500056" cy="3046988"/>
          </a:xfrm>
          <a:prstGeom prst="rect">
            <a:avLst/>
          </a:prstGeom>
        </p:spPr>
        <p:txBody>
          <a:bodyPr wrap="square">
            <a:spAutoFit/>
          </a:bodyPr>
          <a:lstStyle/>
          <a:p>
            <a:r>
              <a:rPr lang="en-GB" sz="2400" dirty="0"/>
              <a:t>In order to support you during your Induction Period; </a:t>
            </a:r>
          </a:p>
          <a:p>
            <a:pPr marL="342900" indent="-342900">
              <a:buFont typeface="Arial" panose="020B0604020202020204" pitchFamily="34" charset="0"/>
              <a:buChar char="•"/>
            </a:pPr>
            <a:r>
              <a:rPr lang="en-GB" sz="2400" dirty="0"/>
              <a:t>You will be allocated a School Based Mentor (</a:t>
            </a:r>
            <a:r>
              <a:rPr lang="en-GB" sz="2400" dirty="0" err="1"/>
              <a:t>SBM</a:t>
            </a:r>
            <a:r>
              <a:rPr lang="en-GB" sz="2400" dirty="0"/>
              <a:t>) by your school. </a:t>
            </a:r>
          </a:p>
          <a:p>
            <a:pPr marL="342900" indent="-342900">
              <a:buFont typeface="Arial" panose="020B0604020202020204" pitchFamily="34" charset="0"/>
              <a:buChar char="•"/>
            </a:pPr>
            <a:r>
              <a:rPr lang="en-GB" sz="2400" dirty="0"/>
              <a:t>You will be allocated an External Mentor (EM). </a:t>
            </a:r>
          </a:p>
          <a:p>
            <a:pPr marL="342900" indent="-342900">
              <a:buFont typeface="Arial" panose="020B0604020202020204" pitchFamily="34" charset="0"/>
              <a:buChar char="•"/>
            </a:pPr>
            <a:r>
              <a:rPr lang="en-GB" sz="2400" dirty="0"/>
              <a:t>You will be required to attend the Regional Training Programme for </a:t>
            </a:r>
            <a:r>
              <a:rPr lang="en-GB" sz="2400" dirty="0" err="1"/>
              <a:t>NQTs</a:t>
            </a:r>
            <a:r>
              <a:rPr lang="en-GB" sz="2400" dirty="0"/>
              <a:t>. This training will be open to every </a:t>
            </a:r>
            <a:r>
              <a:rPr lang="en-GB" sz="2400" dirty="0" err="1"/>
              <a:t>NQT</a:t>
            </a:r>
            <a:r>
              <a:rPr lang="en-GB" sz="2400" dirty="0"/>
              <a:t> including Short Term Supply teachers. It is essential to pre-book places for each separate event.</a:t>
            </a:r>
          </a:p>
        </p:txBody>
      </p:sp>
    </p:spTree>
    <p:extLst>
      <p:ext uri="{BB962C8B-B14F-4D97-AF65-F5344CB8AC3E}">
        <p14:creationId xmlns:p14="http://schemas.microsoft.com/office/powerpoint/2010/main" val="25079562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pic>
        <p:nvPicPr>
          <p:cNvPr id="2" name="Picture 1" descr="Screen Shot 2013-07-10 at 21.56.02.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7879" y="483581"/>
            <a:ext cx="7542025" cy="5642414"/>
          </a:xfrm>
          <a:prstGeom prst="rect">
            <a:avLst/>
          </a:prstGeom>
        </p:spPr>
      </p:pic>
    </p:spTree>
    <p:extLst>
      <p:ext uri="{BB962C8B-B14F-4D97-AF65-F5344CB8AC3E}">
        <p14:creationId xmlns:p14="http://schemas.microsoft.com/office/powerpoint/2010/main" val="26462970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5799" y="2294340"/>
            <a:ext cx="7772400" cy="2387600"/>
          </a:xfrm>
        </p:spPr>
        <p:txBody>
          <a:bodyPr anchor="ctr"/>
          <a:lstStyle/>
          <a:p>
            <a:r>
              <a:rPr lang="en-GB" b="1"/>
              <a:t>Inspection Arrangements since September 2017</a:t>
            </a:r>
            <a:endParaRPr lang="en-GB" b="1" dirty="0"/>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04677" y="-681261"/>
            <a:ext cx="5134645" cy="3423097"/>
          </a:xfrm>
          <a:prstGeom prst="rect">
            <a:avLst/>
          </a:prstGeom>
        </p:spPr>
      </p:pic>
    </p:spTree>
    <p:extLst>
      <p:ext uri="{BB962C8B-B14F-4D97-AF65-F5344CB8AC3E}">
        <p14:creationId xmlns:p14="http://schemas.microsoft.com/office/powerpoint/2010/main" val="2433705767"/>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US" dirty="0"/>
              <a:t>What does an </a:t>
            </a:r>
            <a:r>
              <a:rPr lang="en-US" dirty="0" err="1"/>
              <a:t>Estyn</a:t>
            </a:r>
            <a:r>
              <a:rPr lang="en-US" dirty="0"/>
              <a:t> Inspection look? like and feel like  for teachers?</a:t>
            </a:r>
          </a:p>
        </p:txBody>
      </p:sp>
      <p:pic>
        <p:nvPicPr>
          <p:cNvPr id="5" name="Picture 4"/>
          <p:cNvPicPr>
            <a:picLocks noChangeAspect="1"/>
          </p:cNvPicPr>
          <p:nvPr/>
        </p:nvPicPr>
        <p:blipFill>
          <a:blip r:embed="rId2"/>
          <a:stretch>
            <a:fillRect/>
          </a:stretch>
        </p:blipFill>
        <p:spPr>
          <a:xfrm>
            <a:off x="1126847" y="1659878"/>
            <a:ext cx="2843618" cy="4632254"/>
          </a:xfrm>
          <a:prstGeom prst="rect">
            <a:avLst/>
          </a:prstGeom>
        </p:spPr>
      </p:pic>
      <p:pic>
        <p:nvPicPr>
          <p:cNvPr id="6" name="Picture 5"/>
          <p:cNvPicPr>
            <a:picLocks noChangeAspect="1"/>
          </p:cNvPicPr>
          <p:nvPr/>
        </p:nvPicPr>
        <p:blipFill>
          <a:blip r:embed="rId3"/>
          <a:stretch>
            <a:fillRect/>
          </a:stretch>
        </p:blipFill>
        <p:spPr>
          <a:xfrm>
            <a:off x="4388114" y="2008147"/>
            <a:ext cx="3960641" cy="3504346"/>
          </a:xfrm>
          <a:prstGeom prst="rect">
            <a:avLst/>
          </a:prstGeom>
        </p:spPr>
      </p:pic>
    </p:spTree>
    <p:extLst>
      <p:ext uri="{BB962C8B-B14F-4D97-AF65-F5344CB8AC3E}">
        <p14:creationId xmlns:p14="http://schemas.microsoft.com/office/powerpoint/2010/main" val="1083896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par>
                                <p:cTn id="8" presetID="9" presetClass="entr" presetSubtype="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dissolve">
                                      <p:cBhvr>
                                        <p:cTn id="1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How often are schools inspected</a:t>
            </a:r>
          </a:p>
        </p:txBody>
      </p:sp>
      <p:sp>
        <p:nvSpPr>
          <p:cNvPr id="3" name="Content Placeholder 2"/>
          <p:cNvSpPr>
            <a:spLocks noGrp="1"/>
          </p:cNvSpPr>
          <p:nvPr>
            <p:ph idx="1"/>
          </p:nvPr>
        </p:nvSpPr>
        <p:spPr/>
        <p:txBody>
          <a:bodyPr/>
          <a:lstStyle/>
          <a:p>
            <a:pPr marL="0" indent="0">
              <a:buNone/>
            </a:pPr>
            <a:r>
              <a:rPr lang="en-US" dirty="0"/>
              <a:t>Schools are inspected on a 6 year cycle </a:t>
            </a:r>
          </a:p>
          <a:p>
            <a:pPr marL="0" indent="0">
              <a:buNone/>
            </a:pPr>
            <a:endParaRPr lang="en-US" dirty="0"/>
          </a:p>
          <a:p>
            <a:pPr marL="0" indent="0">
              <a:buNone/>
            </a:pPr>
            <a:r>
              <a:rPr lang="en-US" dirty="0"/>
              <a:t>Until now schools had a pretty good idea of when they were “DUE”</a:t>
            </a:r>
          </a:p>
          <a:p>
            <a:pPr marL="0" indent="0">
              <a:buNone/>
            </a:pPr>
            <a:endParaRPr lang="en-US" dirty="0"/>
          </a:p>
          <a:p>
            <a:pPr marL="0" indent="0">
              <a:buNone/>
            </a:pPr>
            <a:r>
              <a:rPr lang="en-US" dirty="0" err="1"/>
              <a:t>Estyn</a:t>
            </a:r>
            <a:r>
              <a:rPr lang="en-US" dirty="0"/>
              <a:t> have mixed things up recently and schools can be inspected before the 6 years are up since their last inspection!!!</a:t>
            </a:r>
          </a:p>
        </p:txBody>
      </p:sp>
    </p:spTree>
    <p:extLst>
      <p:ext uri="{BB962C8B-B14F-4D97-AF65-F5344CB8AC3E}">
        <p14:creationId xmlns:p14="http://schemas.microsoft.com/office/powerpoint/2010/main" val="3558542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What does an inspection look like?</a:t>
            </a:r>
          </a:p>
        </p:txBody>
      </p:sp>
      <p:sp>
        <p:nvSpPr>
          <p:cNvPr id="3" name="Content Placeholder 2"/>
          <p:cNvSpPr>
            <a:spLocks noGrp="1"/>
          </p:cNvSpPr>
          <p:nvPr>
            <p:ph idx="1"/>
          </p:nvPr>
        </p:nvSpPr>
        <p:spPr/>
        <p:txBody>
          <a:bodyPr>
            <a:normAutofit/>
          </a:bodyPr>
          <a:lstStyle/>
          <a:p>
            <a:r>
              <a:rPr lang="en-US" dirty="0"/>
              <a:t>15 working days warning </a:t>
            </a:r>
          </a:p>
          <a:p>
            <a:r>
              <a:rPr lang="en-US" dirty="0"/>
              <a:t>Monday Lunchtime to Thursday Lunchtime</a:t>
            </a:r>
          </a:p>
          <a:p>
            <a:r>
              <a:rPr lang="en-US" dirty="0"/>
              <a:t>One Reporting Inspector (RI)</a:t>
            </a:r>
          </a:p>
          <a:p>
            <a:r>
              <a:rPr lang="en-US" dirty="0"/>
              <a:t>One Team </a:t>
            </a:r>
            <a:r>
              <a:rPr lang="en-US" dirty="0" err="1"/>
              <a:t>Inspectori</a:t>
            </a:r>
            <a:r>
              <a:rPr lang="en-US" dirty="0"/>
              <a:t> (TI) – possibly 2 or 3 in very large schools</a:t>
            </a:r>
          </a:p>
          <a:p>
            <a:r>
              <a:rPr lang="en-US" dirty="0"/>
              <a:t>One Peer Inspector (PI) – a current </a:t>
            </a:r>
            <a:r>
              <a:rPr lang="en-US" dirty="0" err="1"/>
              <a:t>Headteacher</a:t>
            </a:r>
            <a:endParaRPr lang="en-US" dirty="0"/>
          </a:p>
          <a:p>
            <a:r>
              <a:rPr lang="en-US" dirty="0"/>
              <a:t>One Lay Inspector(LI) – Usually on Tuesday</a:t>
            </a:r>
          </a:p>
          <a:p>
            <a:endParaRPr lang="en-US" dirty="0"/>
          </a:p>
          <a:p>
            <a:endParaRPr lang="en-US" dirty="0"/>
          </a:p>
        </p:txBody>
      </p:sp>
    </p:spTree>
    <p:extLst>
      <p:ext uri="{BB962C8B-B14F-4D97-AF65-F5344CB8AC3E}">
        <p14:creationId xmlns:p14="http://schemas.microsoft.com/office/powerpoint/2010/main" val="4831467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How long will the Inspection Last?</a:t>
            </a:r>
          </a:p>
        </p:txBody>
      </p:sp>
      <p:sp>
        <p:nvSpPr>
          <p:cNvPr id="3" name="Content Placeholder 2"/>
          <p:cNvSpPr>
            <a:spLocks noGrp="1"/>
          </p:cNvSpPr>
          <p:nvPr>
            <p:ph idx="1"/>
          </p:nvPr>
        </p:nvSpPr>
        <p:spPr/>
        <p:txBody>
          <a:bodyPr>
            <a:normAutofit fontScale="92500" lnSpcReduction="20000"/>
          </a:bodyPr>
          <a:lstStyle/>
          <a:p>
            <a:pPr lvl="0"/>
            <a:r>
              <a:rPr lang="en-US" sz="3600" b="1" dirty="0"/>
              <a:t>Monday</a:t>
            </a:r>
            <a:r>
              <a:rPr lang="en-US" b="1" dirty="0"/>
              <a:t>: </a:t>
            </a:r>
            <a:r>
              <a:rPr lang="en-US" dirty="0"/>
              <a:t>arrive at 12:00, </a:t>
            </a:r>
          </a:p>
          <a:p>
            <a:pPr lvl="0"/>
            <a:r>
              <a:rPr lang="en-US" dirty="0"/>
              <a:t>pre-inspection meeting, </a:t>
            </a:r>
          </a:p>
          <a:p>
            <a:pPr lvl="0"/>
            <a:r>
              <a:rPr lang="en-US" dirty="0"/>
              <a:t>parents' meeting </a:t>
            </a:r>
          </a:p>
          <a:p>
            <a:pPr lvl="0"/>
            <a:r>
              <a:rPr lang="en-US" dirty="0"/>
              <a:t>meeting with Chair of GB </a:t>
            </a:r>
          </a:p>
          <a:p>
            <a:pPr lvl="0"/>
            <a:r>
              <a:rPr lang="en-US" dirty="0"/>
              <a:t>Learning Walk around the whole school</a:t>
            </a:r>
          </a:p>
          <a:p>
            <a:pPr lvl="0"/>
            <a:r>
              <a:rPr lang="en-US" sz="3600" b="1" dirty="0"/>
              <a:t>Tuesday</a:t>
            </a:r>
            <a:r>
              <a:rPr lang="en-US" b="1" dirty="0"/>
              <a:t>: </a:t>
            </a:r>
            <a:r>
              <a:rPr lang="en-US" dirty="0"/>
              <a:t>inspection activity</a:t>
            </a:r>
          </a:p>
          <a:p>
            <a:pPr lvl="0"/>
            <a:r>
              <a:rPr lang="en-US" sz="3600" b="1" dirty="0"/>
              <a:t>Wednesday</a:t>
            </a:r>
            <a:r>
              <a:rPr lang="en-US" b="1" dirty="0"/>
              <a:t>: </a:t>
            </a:r>
            <a:r>
              <a:rPr lang="en-US" dirty="0"/>
              <a:t>inspection activity</a:t>
            </a:r>
          </a:p>
          <a:p>
            <a:pPr lvl="0"/>
            <a:r>
              <a:rPr lang="en-US" sz="3600" b="1" dirty="0"/>
              <a:t>Thursday</a:t>
            </a:r>
            <a:r>
              <a:rPr lang="en-US" b="1" dirty="0"/>
              <a:t>: </a:t>
            </a:r>
            <a:r>
              <a:rPr lang="en-US" dirty="0"/>
              <a:t>inspection activity with feedback at 13:00 (H/T, Chair of GB, LA advisor)</a:t>
            </a:r>
          </a:p>
          <a:p>
            <a:endParaRPr lang="en-US" dirty="0"/>
          </a:p>
        </p:txBody>
      </p:sp>
    </p:spTree>
    <p:extLst>
      <p:ext uri="{BB962C8B-B14F-4D97-AF65-F5344CB8AC3E}">
        <p14:creationId xmlns:p14="http://schemas.microsoft.com/office/powerpoint/2010/main" val="1718217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normAutofit/>
          </a:bodyPr>
          <a:lstStyle/>
          <a:p>
            <a:r>
              <a:rPr lang="en-US" dirty="0"/>
              <a:t>How will I be involved as an NQT</a:t>
            </a:r>
          </a:p>
        </p:txBody>
      </p:sp>
      <p:sp>
        <p:nvSpPr>
          <p:cNvPr id="5" name="Content Placeholder 2"/>
          <p:cNvSpPr txBox="1">
            <a:spLocks/>
          </p:cNvSpPr>
          <p:nvPr/>
        </p:nvSpPr>
        <p:spPr>
          <a:xfrm>
            <a:off x="195678" y="1016749"/>
            <a:ext cx="8844652" cy="5708432"/>
          </a:xfrm>
          <a:prstGeom prst="rect">
            <a:avLst/>
          </a:prstGeom>
        </p:spPr>
        <p:txBody>
          <a:bodyPr vert="horz" lIns="91440" tIns="45720" rIns="91440" bIns="45720" rtlCol="0">
            <a:normAutofit/>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Font typeface="Arial"/>
              <a:buNone/>
            </a:pPr>
            <a:r>
              <a:rPr lang="en-US" dirty="0">
                <a:solidFill>
                  <a:prstClr val="black"/>
                </a:solidFill>
              </a:rPr>
              <a:t>The basis for all Inspection activity is the evidence based in the school’s SELF EVALUATION REPORT(SER), sent to </a:t>
            </a:r>
            <a:r>
              <a:rPr lang="en-US" dirty="0" err="1">
                <a:solidFill>
                  <a:prstClr val="black"/>
                </a:solidFill>
              </a:rPr>
              <a:t>Estyn</a:t>
            </a:r>
            <a:r>
              <a:rPr lang="en-US" dirty="0">
                <a:solidFill>
                  <a:prstClr val="black"/>
                </a:solidFill>
              </a:rPr>
              <a:t> 10 days before the </a:t>
            </a:r>
            <a:r>
              <a:rPr lang="en-US" dirty="0" err="1">
                <a:solidFill>
                  <a:prstClr val="black"/>
                </a:solidFill>
              </a:rPr>
              <a:t>insection</a:t>
            </a:r>
            <a:r>
              <a:rPr lang="en-US" dirty="0">
                <a:solidFill>
                  <a:prstClr val="black"/>
                </a:solidFill>
              </a:rPr>
              <a:t>. </a:t>
            </a:r>
          </a:p>
          <a:p>
            <a:pPr marL="0" indent="0">
              <a:buFont typeface="Arial"/>
              <a:buNone/>
            </a:pPr>
            <a:endParaRPr lang="en-US" dirty="0">
              <a:solidFill>
                <a:prstClr val="black"/>
              </a:solidFill>
            </a:endParaRPr>
          </a:p>
          <a:p>
            <a:pPr marL="0" indent="0">
              <a:buFont typeface="Arial"/>
              <a:buNone/>
            </a:pPr>
            <a:r>
              <a:rPr lang="en-US" dirty="0">
                <a:solidFill>
                  <a:prstClr val="black"/>
                </a:solidFill>
              </a:rPr>
              <a:t>You will probably be asked for input or a view on certain elements of the SER</a:t>
            </a:r>
          </a:p>
          <a:p>
            <a:pPr marL="0" indent="0">
              <a:buFont typeface="Arial"/>
              <a:buNone/>
            </a:pPr>
            <a:endParaRPr lang="en-US" dirty="0">
              <a:solidFill>
                <a:prstClr val="black"/>
              </a:solidFill>
            </a:endParaRPr>
          </a:p>
          <a:p>
            <a:pPr marL="0" indent="0">
              <a:buFont typeface="Arial"/>
              <a:buNone/>
            </a:pPr>
            <a:r>
              <a:rPr lang="en-US" dirty="0">
                <a:solidFill>
                  <a:prstClr val="black"/>
                </a:solidFill>
              </a:rPr>
              <a:t>Inspectors will ask staff how much input they have had to the SER </a:t>
            </a:r>
          </a:p>
        </p:txBody>
      </p:sp>
    </p:spTree>
    <p:extLst>
      <p:ext uri="{BB962C8B-B14F-4D97-AF65-F5344CB8AC3E}">
        <p14:creationId xmlns:p14="http://schemas.microsoft.com/office/powerpoint/2010/main" val="721169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What does an inspection feel like?</a:t>
            </a:r>
          </a:p>
        </p:txBody>
      </p:sp>
      <p:sp>
        <p:nvSpPr>
          <p:cNvPr id="3" name="Content Placeholder 2"/>
          <p:cNvSpPr>
            <a:spLocks noGrp="1"/>
          </p:cNvSpPr>
          <p:nvPr>
            <p:ph idx="1"/>
          </p:nvPr>
        </p:nvSpPr>
        <p:spPr/>
        <p:txBody>
          <a:bodyPr>
            <a:normAutofit/>
          </a:bodyPr>
          <a:lstStyle/>
          <a:p>
            <a:r>
              <a:rPr lang="en-US" dirty="0"/>
              <a:t>As a class teacher you are constantly “on guard” as </a:t>
            </a:r>
            <a:r>
              <a:rPr lang="en-US" dirty="0" err="1"/>
              <a:t>Estyn</a:t>
            </a:r>
            <a:r>
              <a:rPr lang="en-US" dirty="0"/>
              <a:t> Inspectors rarely give out a classroom visit timetable.</a:t>
            </a:r>
          </a:p>
          <a:p>
            <a:r>
              <a:rPr lang="en-US" dirty="0"/>
              <a:t>You can get a classroom visit at any time during the week. It can be a “formal” lesson observation(minimum 30 mins) or as part of a learning walk (in and out) DON’T PANIC if they just leave</a:t>
            </a:r>
          </a:p>
        </p:txBody>
      </p:sp>
    </p:spTree>
    <p:extLst>
      <p:ext uri="{BB962C8B-B14F-4D97-AF65-F5344CB8AC3E}">
        <p14:creationId xmlns:p14="http://schemas.microsoft.com/office/powerpoint/2010/main" val="83719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1234" y="-176735"/>
            <a:ext cx="8229600" cy="1143000"/>
          </a:xfrm>
        </p:spPr>
        <p:txBody>
          <a:bodyPr/>
          <a:lstStyle/>
          <a:p>
            <a:r>
              <a:rPr lang="en-US" dirty="0"/>
              <a:t>What will they say?</a:t>
            </a:r>
          </a:p>
        </p:txBody>
      </p:sp>
      <p:sp>
        <p:nvSpPr>
          <p:cNvPr id="8" name="Content Placeholder 2"/>
          <p:cNvSpPr txBox="1">
            <a:spLocks/>
          </p:cNvSpPr>
          <p:nvPr/>
        </p:nvSpPr>
        <p:spPr>
          <a:xfrm>
            <a:off x="198582" y="718715"/>
            <a:ext cx="8844652" cy="5822761"/>
          </a:xfrm>
          <a:prstGeom prst="rect">
            <a:avLst/>
          </a:prstGeom>
        </p:spPr>
        <p:txBody>
          <a:bodyPr vert="horz" lIns="91440" tIns="45720" rIns="91440" bIns="45720" rtlCol="0">
            <a:normAutofit fontScale="85000" lnSpcReduction="20000"/>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Font typeface="Arial"/>
              <a:buNone/>
            </a:pPr>
            <a:r>
              <a:rPr lang="en-US" sz="4400" dirty="0" err="1">
                <a:solidFill>
                  <a:prstClr val="black"/>
                </a:solidFill>
              </a:rPr>
              <a:t>Estyn</a:t>
            </a:r>
            <a:r>
              <a:rPr lang="en-US" sz="4400" dirty="0">
                <a:solidFill>
                  <a:prstClr val="black"/>
                </a:solidFill>
              </a:rPr>
              <a:t> use 4 </a:t>
            </a:r>
            <a:r>
              <a:rPr lang="en-US" sz="4400" dirty="0" err="1">
                <a:solidFill>
                  <a:prstClr val="black"/>
                </a:solidFill>
              </a:rPr>
              <a:t>Judgements</a:t>
            </a:r>
            <a:r>
              <a:rPr lang="en-US" sz="4400" dirty="0">
                <a:solidFill>
                  <a:prstClr val="black"/>
                </a:solidFill>
              </a:rPr>
              <a:t> in all they say and do</a:t>
            </a:r>
          </a:p>
          <a:p>
            <a:r>
              <a:rPr lang="en-GB" sz="4400" b="1" dirty="0"/>
              <a:t>Excellent </a:t>
            </a:r>
            <a:r>
              <a:rPr lang="en-GB" sz="4400" dirty="0"/>
              <a:t>– Very strong, sustained performance and practice</a:t>
            </a:r>
          </a:p>
          <a:p>
            <a:r>
              <a:rPr lang="en-GB" sz="4400" b="1" dirty="0"/>
              <a:t>Good</a:t>
            </a:r>
            <a:r>
              <a:rPr lang="en-GB" sz="4400" dirty="0"/>
              <a:t> – Strong features, although minor aspects may require improvement</a:t>
            </a:r>
          </a:p>
          <a:p>
            <a:r>
              <a:rPr lang="en-GB" sz="4400" b="1" dirty="0"/>
              <a:t>Adequate and needs improvement</a:t>
            </a:r>
            <a:r>
              <a:rPr lang="en-GB" sz="4400" dirty="0"/>
              <a:t> – Strengths outweigh weaknesses, but important aspects require improvement</a:t>
            </a:r>
          </a:p>
          <a:p>
            <a:r>
              <a:rPr lang="en-GB" sz="4400" b="1" dirty="0"/>
              <a:t>Unsatisfactory and needs urgent improvement</a:t>
            </a:r>
            <a:r>
              <a:rPr lang="en-GB" sz="4400" dirty="0"/>
              <a:t> – Important weaknesses outweigh strengths</a:t>
            </a:r>
          </a:p>
        </p:txBody>
      </p:sp>
    </p:spTree>
    <p:extLst>
      <p:ext uri="{BB962C8B-B14F-4D97-AF65-F5344CB8AC3E}">
        <p14:creationId xmlns:p14="http://schemas.microsoft.com/office/powerpoint/2010/main" val="1542063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creen Shot 2014-10-27 at 13.43.51.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90353" y="184727"/>
            <a:ext cx="4552373" cy="6469162"/>
          </a:xfrm>
          <a:prstGeom prst="rect">
            <a:avLst/>
          </a:prstGeom>
        </p:spPr>
      </p:pic>
    </p:spTree>
    <p:extLst>
      <p:ext uri="{BB962C8B-B14F-4D97-AF65-F5344CB8AC3E}">
        <p14:creationId xmlns:p14="http://schemas.microsoft.com/office/powerpoint/2010/main" val="40501603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689317" y="254185"/>
            <a:ext cx="8060788" cy="6603815"/>
          </a:xfrm>
          <a:prstGeom prst="rect">
            <a:avLst/>
          </a:prstGeom>
        </p:spPr>
      </p:pic>
    </p:spTree>
    <p:extLst>
      <p:ext uri="{BB962C8B-B14F-4D97-AF65-F5344CB8AC3E}">
        <p14:creationId xmlns:p14="http://schemas.microsoft.com/office/powerpoint/2010/main" val="37176982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819275" y="371475"/>
            <a:ext cx="6799263" cy="714375"/>
          </a:xfrm>
        </p:spPr>
        <p:txBody>
          <a:bodyPr rtlCol="0">
            <a:normAutofit fontScale="90000"/>
          </a:bodyPr>
          <a:lstStyle/>
          <a:p>
            <a:pPr fontAlgn="auto">
              <a:spcAft>
                <a:spcPts val="0"/>
              </a:spcAft>
              <a:defRPr/>
            </a:pPr>
            <a:r>
              <a:rPr lang="en-US" dirty="0" err="1"/>
              <a:t>Estyn</a:t>
            </a:r>
            <a:r>
              <a:rPr lang="en-US" dirty="0"/>
              <a:t> Framework 2017</a:t>
            </a:r>
          </a:p>
        </p:txBody>
      </p:sp>
      <p:pic>
        <p:nvPicPr>
          <p:cNvPr id="3" name="Picture 2"/>
          <p:cNvPicPr>
            <a:picLocks noChangeAspect="1"/>
          </p:cNvPicPr>
          <p:nvPr/>
        </p:nvPicPr>
        <p:blipFill>
          <a:blip r:embed="rId4"/>
          <a:stretch>
            <a:fillRect/>
          </a:stretch>
        </p:blipFill>
        <p:spPr>
          <a:xfrm>
            <a:off x="8804" y="1219200"/>
            <a:ext cx="9135196" cy="4815840"/>
          </a:xfrm>
          <a:prstGeom prst="rect">
            <a:avLst/>
          </a:prstGeom>
        </p:spPr>
      </p:pic>
    </p:spTree>
    <p:extLst>
      <p:ext uri="{BB962C8B-B14F-4D97-AF65-F5344CB8AC3E}">
        <p14:creationId xmlns:p14="http://schemas.microsoft.com/office/powerpoint/2010/main" val="1607069976"/>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191685" y="-193184"/>
            <a:ext cx="6799263" cy="714375"/>
          </a:xfrm>
        </p:spPr>
        <p:txBody>
          <a:bodyPr rtlCol="0">
            <a:normAutofit/>
          </a:bodyPr>
          <a:lstStyle/>
          <a:p>
            <a:pPr fontAlgn="auto">
              <a:spcAft>
                <a:spcPts val="0"/>
              </a:spcAft>
              <a:defRPr/>
            </a:pPr>
            <a:r>
              <a:rPr lang="en-US" sz="3600" dirty="0"/>
              <a:t>The 5 Inspection Areas</a:t>
            </a:r>
          </a:p>
        </p:txBody>
      </p:sp>
      <p:graphicFrame>
        <p:nvGraphicFramePr>
          <p:cNvPr id="5" name="Table 4"/>
          <p:cNvGraphicFramePr>
            <a:graphicFrameLocks noGrp="1"/>
          </p:cNvGraphicFramePr>
          <p:nvPr>
            <p:extLst>
              <p:ext uri="{D42A27DB-BD31-4B8C-83A1-F6EECF244321}">
                <p14:modId xmlns:p14="http://schemas.microsoft.com/office/powerpoint/2010/main" val="1697569337"/>
              </p:ext>
            </p:extLst>
          </p:nvPr>
        </p:nvGraphicFramePr>
        <p:xfrm>
          <a:off x="309091" y="427650"/>
          <a:ext cx="8564452" cy="6309360"/>
        </p:xfrm>
        <a:graphic>
          <a:graphicData uri="http://schemas.openxmlformats.org/drawingml/2006/table">
            <a:tbl>
              <a:tblPr firstRow="1" bandRow="1">
                <a:tableStyleId>{5C22544A-7EE6-4342-B048-85BDC9FD1C3A}</a:tableStyleId>
              </a:tblPr>
              <a:tblGrid>
                <a:gridCol w="4282226">
                  <a:extLst>
                    <a:ext uri="{9D8B030D-6E8A-4147-A177-3AD203B41FA5}">
                      <a16:colId xmlns:a16="http://schemas.microsoft.com/office/drawing/2014/main" val="20000"/>
                    </a:ext>
                  </a:extLst>
                </a:gridCol>
                <a:gridCol w="4282226">
                  <a:extLst>
                    <a:ext uri="{9D8B030D-6E8A-4147-A177-3AD203B41FA5}">
                      <a16:colId xmlns:a16="http://schemas.microsoft.com/office/drawing/2014/main" val="20001"/>
                    </a:ext>
                  </a:extLst>
                </a:gridCol>
              </a:tblGrid>
              <a:tr h="353822">
                <a:tc>
                  <a:txBody>
                    <a:bodyPr/>
                    <a:lstStyle/>
                    <a:p>
                      <a:pPr algn="ctr"/>
                      <a:r>
                        <a:rPr lang="en-GB" dirty="0"/>
                        <a:t>Inspection</a:t>
                      </a:r>
                      <a:r>
                        <a:rPr lang="en-GB" baseline="0" dirty="0"/>
                        <a:t> Area</a:t>
                      </a:r>
                      <a:endParaRPr lang="en-GB" dirty="0"/>
                    </a:p>
                  </a:txBody>
                  <a:tcPr/>
                </a:tc>
                <a:tc>
                  <a:txBody>
                    <a:bodyPr/>
                    <a:lstStyle/>
                    <a:p>
                      <a:pPr algn="ctr"/>
                      <a:r>
                        <a:rPr lang="en-GB" dirty="0"/>
                        <a:t>Strands</a:t>
                      </a:r>
                    </a:p>
                  </a:txBody>
                  <a:tcPr/>
                </a:tc>
                <a:extLst>
                  <a:ext uri="{0D108BD9-81ED-4DB2-BD59-A6C34878D82A}">
                    <a16:rowId xmlns:a16="http://schemas.microsoft.com/office/drawing/2014/main" val="10000"/>
                  </a:ext>
                </a:extLst>
              </a:tr>
              <a:tr h="113416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1 – Standards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1.1 Standards and progress overall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1.2 Standards and progress of specific groups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1.3 Standards and progress in skills  </a:t>
                      </a:r>
                    </a:p>
                  </a:txBody>
                  <a:tcPr/>
                </a:tc>
                <a:extLst>
                  <a:ext uri="{0D108BD9-81ED-4DB2-BD59-A6C34878D82A}">
                    <a16:rowId xmlns:a16="http://schemas.microsoft.com/office/drawing/2014/main" val="10001"/>
                  </a:ext>
                </a:extLst>
              </a:tr>
              <a:tr h="61070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2 – Wellbeing and attitudes to learning </a:t>
                      </a:r>
                    </a:p>
                    <a:p>
                      <a:endParaRPr lang="en-GB" dirty="0">
                        <a:latin typeface="Arial" panose="020B0604020202020204" pitchFamily="34" charset="0"/>
                        <a:cs typeface="Arial" panose="020B0604020202020204" pitchFamily="34" charset="0"/>
                      </a:endParaRPr>
                    </a:p>
                  </a:txBody>
                  <a:tcPr/>
                </a:tc>
                <a:tc>
                  <a:txBody>
                    <a:bodyPr/>
                    <a:lstStyle/>
                    <a:p>
                      <a:r>
                        <a:rPr lang="en-GB" dirty="0">
                          <a:latin typeface="Arial" panose="020B0604020202020204" pitchFamily="34" charset="0"/>
                          <a:cs typeface="Arial" panose="020B0604020202020204" pitchFamily="34" charset="0"/>
                        </a:rPr>
                        <a:t>2.1 Wellbeing </a:t>
                      </a:r>
                    </a:p>
                    <a:p>
                      <a:r>
                        <a:rPr lang="en-GB" dirty="0">
                          <a:latin typeface="Arial" panose="020B0604020202020204" pitchFamily="34" charset="0"/>
                          <a:cs typeface="Arial" panose="020B0604020202020204" pitchFamily="34" charset="0"/>
                        </a:rPr>
                        <a:t>2.2 Attitudes to learning</a:t>
                      </a:r>
                    </a:p>
                  </a:txBody>
                  <a:tcPr/>
                </a:tc>
                <a:extLst>
                  <a:ext uri="{0D108BD9-81ED-4DB2-BD59-A6C34878D82A}">
                    <a16:rowId xmlns:a16="http://schemas.microsoft.com/office/drawing/2014/main" val="10002"/>
                  </a:ext>
                </a:extLst>
              </a:tr>
              <a:tr h="113416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3 – Teaching and learning experiences </a:t>
                      </a:r>
                    </a:p>
                    <a:p>
                      <a:endParaRPr lang="en-GB"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3.1 Quality of teaching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3.2 The breadth, balance and appropriateness of the curriculum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3.3 Provision for skills  </a:t>
                      </a:r>
                    </a:p>
                  </a:txBody>
                  <a:tcPr/>
                </a:tc>
                <a:extLst>
                  <a:ext uri="{0D108BD9-81ED-4DB2-BD59-A6C34878D82A}">
                    <a16:rowId xmlns:a16="http://schemas.microsoft.com/office/drawing/2014/main" val="10003"/>
                  </a:ext>
                </a:extLst>
              </a:tr>
              <a:tr h="113416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4 – Care, support and guidance </a:t>
                      </a:r>
                    </a:p>
                    <a:p>
                      <a:endParaRPr lang="en-GB"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4.1 Tracking, monitoring and the provision of learning support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4.2 Personal development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4.3 Safeguarding  </a:t>
                      </a:r>
                    </a:p>
                  </a:txBody>
                  <a:tcPr/>
                </a:tc>
                <a:extLst>
                  <a:ext uri="{0D108BD9-81ED-4DB2-BD59-A6C34878D82A}">
                    <a16:rowId xmlns:a16="http://schemas.microsoft.com/office/drawing/2014/main" val="10004"/>
                  </a:ext>
                </a:extLst>
              </a:tr>
              <a:tr h="165763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5 – Leadership and management </a:t>
                      </a:r>
                    </a:p>
                    <a:p>
                      <a:endParaRPr lang="en-GB" dirty="0">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5.1 Quality and effectiveness of leaders and managers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5.2 Self-evaluation processes and improvement planning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5.3 Professional learning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Arial" panose="020B0604020202020204" pitchFamily="34" charset="0"/>
                          <a:cs typeface="Arial" panose="020B0604020202020204" pitchFamily="34" charset="0"/>
                        </a:rPr>
                        <a:t>5.4 Use of resources </a:t>
                      </a: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4210343187"/>
      </p:ext>
    </p:extLst>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4" name="Rectangle 3"/>
          <p:cNvSpPr/>
          <p:nvPr/>
        </p:nvSpPr>
        <p:spPr>
          <a:xfrm>
            <a:off x="1586511" y="2428408"/>
            <a:ext cx="6516479" cy="1938992"/>
          </a:xfrm>
          <a:prstGeom prst="rect">
            <a:avLst/>
          </a:prstGeom>
        </p:spPr>
        <p:txBody>
          <a:bodyPr wrap="square">
            <a:spAutoFit/>
          </a:bodyPr>
          <a:lstStyle/>
          <a:p>
            <a:pPr algn="ctr"/>
            <a:r>
              <a:rPr lang="cy-GB" sz="6000" b="1" dirty="0" err="1">
                <a:latin typeface="Arial" panose="020B0604020202020204" pitchFamily="34" charset="0"/>
                <a:ea typeface="MS Mincho"/>
              </a:rPr>
              <a:t>Inspection</a:t>
            </a:r>
            <a:r>
              <a:rPr lang="cy-GB" sz="6000" b="1" dirty="0">
                <a:latin typeface="Arial" panose="020B0604020202020204" pitchFamily="34" charset="0"/>
                <a:ea typeface="MS Mincho"/>
              </a:rPr>
              <a:t> </a:t>
            </a:r>
            <a:r>
              <a:rPr lang="cy-GB" sz="6000" b="1" dirty="0" err="1">
                <a:latin typeface="Arial" panose="020B0604020202020204" pitchFamily="34" charset="0"/>
                <a:ea typeface="MS Mincho"/>
              </a:rPr>
              <a:t>Area</a:t>
            </a:r>
            <a:r>
              <a:rPr lang="cy-GB" sz="6000" b="1" dirty="0">
                <a:latin typeface="Arial" panose="020B0604020202020204" pitchFamily="34" charset="0"/>
                <a:ea typeface="MS Mincho"/>
              </a:rPr>
              <a:t> 1 </a:t>
            </a:r>
            <a:r>
              <a:rPr lang="cy-GB" sz="6000" b="1" dirty="0" err="1">
                <a:latin typeface="Arial" panose="020B0604020202020204" pitchFamily="34" charset="0"/>
                <a:ea typeface="MS Mincho"/>
              </a:rPr>
              <a:t>Standards</a:t>
            </a:r>
            <a:endParaRPr lang="en-GB" sz="6000" dirty="0"/>
          </a:p>
        </p:txBody>
      </p:sp>
    </p:spTree>
    <p:extLst>
      <p:ext uri="{BB962C8B-B14F-4D97-AF65-F5344CB8AC3E}">
        <p14:creationId xmlns:p14="http://schemas.microsoft.com/office/powerpoint/2010/main" val="290479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Rectangle 1"/>
          <p:cNvSpPr/>
          <p:nvPr/>
        </p:nvSpPr>
        <p:spPr>
          <a:xfrm>
            <a:off x="141668" y="302359"/>
            <a:ext cx="9002332" cy="6093976"/>
          </a:xfrm>
          <a:prstGeom prst="rect">
            <a:avLst/>
          </a:prstGeom>
        </p:spPr>
        <p:txBody>
          <a:bodyPr wrap="square">
            <a:spAutoFit/>
          </a:bodyPr>
          <a:lstStyle/>
          <a:p>
            <a:pPr marL="342900" indent="-342900">
              <a:buFont typeface="Arial" panose="020B0604020202020204" pitchFamily="34" charset="0"/>
              <a:buChar char="•"/>
            </a:pPr>
            <a:r>
              <a:rPr lang="en-GB" sz="2600" dirty="0"/>
              <a:t>Inspectors should evaluate the standards reached by pupils overall and judge whether these are appropriate to pupils’ ages and abilities.</a:t>
            </a:r>
          </a:p>
          <a:p>
            <a:pPr marL="342900" indent="-342900">
              <a:buFont typeface="Arial" panose="020B0604020202020204" pitchFamily="34" charset="0"/>
              <a:buChar char="•"/>
            </a:pPr>
            <a:r>
              <a:rPr lang="en-GB" sz="2600" dirty="0"/>
              <a:t>Inspectors should consider pupils’ progress, especially their progress since starting school, from one phase to another, and during the school year. </a:t>
            </a:r>
          </a:p>
          <a:p>
            <a:pPr marL="342900" indent="-342900">
              <a:buFont typeface="Arial" panose="020B0604020202020204" pitchFamily="34" charset="0"/>
              <a:buChar char="•"/>
            </a:pPr>
            <a:r>
              <a:rPr lang="en-GB" sz="2600" dirty="0"/>
              <a:t>Inspectors should base their evaluations of pupils’ achievement and progress on the outcomes of lesson observations, learning walks, scrutiny of pupils’ work and discussions with pupils. </a:t>
            </a:r>
          </a:p>
          <a:p>
            <a:pPr marL="342900" indent="-342900">
              <a:buFont typeface="Arial" panose="020B0604020202020204" pitchFamily="34" charset="0"/>
              <a:buChar char="•"/>
            </a:pPr>
            <a:r>
              <a:rPr lang="en-GB" sz="2600" dirty="0"/>
              <a:t>Inspectors should evaluate how well pupils recall previous learning, develop thinking skills, acquire new knowledge, understanding and skills, and apply these to new situations. </a:t>
            </a:r>
          </a:p>
          <a:p>
            <a:pPr marL="342900" indent="-342900">
              <a:buFont typeface="Arial" panose="020B0604020202020204" pitchFamily="34" charset="0"/>
              <a:buChar char="•"/>
            </a:pPr>
            <a:r>
              <a:rPr lang="en-GB" sz="2600" dirty="0"/>
              <a:t>Inspectors should consider all relevant performance information. </a:t>
            </a:r>
          </a:p>
        </p:txBody>
      </p:sp>
      <p:sp>
        <p:nvSpPr>
          <p:cNvPr id="3" name="Rectangle 2"/>
          <p:cNvSpPr/>
          <p:nvPr/>
        </p:nvSpPr>
        <p:spPr>
          <a:xfrm>
            <a:off x="2242177" y="0"/>
            <a:ext cx="4458272" cy="400110"/>
          </a:xfrm>
          <a:prstGeom prst="rect">
            <a:avLst/>
          </a:prstGeom>
        </p:spPr>
        <p:txBody>
          <a:bodyPr wrap="none">
            <a:spAutoFit/>
          </a:bodyPr>
          <a:lstStyle/>
          <a:p>
            <a:r>
              <a:rPr lang="en-US" sz="2000" b="1" u="sng" dirty="0">
                <a:latin typeface="Arial" panose="020B0604020202020204" pitchFamily="34" charset="0"/>
                <a:ea typeface="MS Mincho"/>
              </a:rPr>
              <a:t>1.1 Standards and progress overall</a:t>
            </a:r>
            <a:endParaRPr lang="en-GB" sz="2000" dirty="0"/>
          </a:p>
        </p:txBody>
      </p:sp>
    </p:spTree>
    <p:extLst>
      <p:ext uri="{BB962C8B-B14F-4D97-AF65-F5344CB8AC3E}">
        <p14:creationId xmlns:p14="http://schemas.microsoft.com/office/powerpoint/2010/main" val="13092613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Rectangle 1"/>
          <p:cNvSpPr/>
          <p:nvPr/>
        </p:nvSpPr>
        <p:spPr>
          <a:xfrm>
            <a:off x="141668" y="302359"/>
            <a:ext cx="9002332" cy="5693866"/>
          </a:xfrm>
          <a:prstGeom prst="rect">
            <a:avLst/>
          </a:prstGeom>
        </p:spPr>
        <p:txBody>
          <a:bodyPr wrap="square">
            <a:spAutoFit/>
          </a:bodyPr>
          <a:lstStyle/>
          <a:p>
            <a:pPr marL="342900" indent="-342900">
              <a:buFont typeface="Arial" panose="020B0604020202020204" pitchFamily="34" charset="0"/>
              <a:buChar char="•"/>
            </a:pPr>
            <a:r>
              <a:rPr lang="en-GB" sz="2600" dirty="0"/>
              <a:t>They should consider how well the school is doing overall and the general trend in its performance, especially in relation to the standards achieved, and progress made, by individual and groups of pupils. </a:t>
            </a:r>
          </a:p>
          <a:p>
            <a:pPr marL="342900" indent="-342900">
              <a:buFont typeface="Arial" panose="020B0604020202020204" pitchFamily="34" charset="0"/>
              <a:buChar char="•"/>
            </a:pPr>
            <a:r>
              <a:rPr lang="en-GB" sz="2600" dirty="0"/>
              <a:t>Inspectors should look at the school’s analysis of performance data covering a period of time, normally over at least the last three years, to identify trends in performance. </a:t>
            </a:r>
          </a:p>
          <a:p>
            <a:pPr marL="342900" indent="-342900">
              <a:buFont typeface="Arial" panose="020B0604020202020204" pitchFamily="34" charset="0"/>
              <a:buChar char="•"/>
            </a:pPr>
            <a:r>
              <a:rPr lang="en-GB" sz="2600" dirty="0"/>
              <a:t>Inspectors should consider the performance data in the light of their own evidence from lesson observations, discussions with pupils and scrutiny of written and practical work. </a:t>
            </a:r>
          </a:p>
          <a:p>
            <a:pPr marL="342900" indent="-342900">
              <a:buFont typeface="Arial" panose="020B0604020202020204" pitchFamily="34" charset="0"/>
              <a:buChar char="•"/>
            </a:pPr>
            <a:r>
              <a:rPr lang="en-GB" sz="2600" dirty="0"/>
              <a:t>While inspectors should consider a wide range of information on pupils’ standards and progress, they should normally only report on performance data where the outcomes are both collected nationally and externally verified. </a:t>
            </a:r>
            <a:endParaRPr lang="en-GB" sz="2600" b="1" dirty="0">
              <a:latin typeface="Arial" panose="020B0604020202020204" pitchFamily="34" charset="0"/>
              <a:ea typeface="MS Mincho"/>
              <a:cs typeface="Times New Roman" panose="02020603050405020304" pitchFamily="18" charset="0"/>
            </a:endParaRPr>
          </a:p>
        </p:txBody>
      </p:sp>
      <p:sp>
        <p:nvSpPr>
          <p:cNvPr id="3" name="Rectangle 2"/>
          <p:cNvSpPr/>
          <p:nvPr/>
        </p:nvSpPr>
        <p:spPr>
          <a:xfrm>
            <a:off x="2242177" y="0"/>
            <a:ext cx="4458272" cy="400110"/>
          </a:xfrm>
          <a:prstGeom prst="rect">
            <a:avLst/>
          </a:prstGeom>
        </p:spPr>
        <p:txBody>
          <a:bodyPr wrap="none">
            <a:spAutoFit/>
          </a:bodyPr>
          <a:lstStyle/>
          <a:p>
            <a:r>
              <a:rPr lang="en-US" sz="2000" b="1" u="sng" dirty="0">
                <a:latin typeface="Arial" panose="020B0604020202020204" pitchFamily="34" charset="0"/>
                <a:ea typeface="MS Mincho"/>
              </a:rPr>
              <a:t>1.1 Standards and progress overall</a:t>
            </a:r>
            <a:endParaRPr lang="en-GB" sz="2000" dirty="0"/>
          </a:p>
        </p:txBody>
      </p:sp>
    </p:spTree>
    <p:extLst>
      <p:ext uri="{BB962C8B-B14F-4D97-AF65-F5344CB8AC3E}">
        <p14:creationId xmlns:p14="http://schemas.microsoft.com/office/powerpoint/2010/main" val="15156310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Rectangle 1"/>
          <p:cNvSpPr/>
          <p:nvPr/>
        </p:nvSpPr>
        <p:spPr>
          <a:xfrm>
            <a:off x="0" y="154532"/>
            <a:ext cx="9144000" cy="5170646"/>
          </a:xfrm>
          <a:prstGeom prst="rect">
            <a:avLst/>
          </a:prstGeom>
        </p:spPr>
        <p:txBody>
          <a:bodyPr wrap="square">
            <a:spAutoFit/>
          </a:bodyPr>
          <a:lstStyle/>
          <a:p>
            <a:r>
              <a:rPr lang="en-GB" b="1" dirty="0">
                <a:solidFill>
                  <a:srgbClr val="000000"/>
                </a:solidFill>
                <a:latin typeface="Arial" panose="020B0604020202020204" pitchFamily="34" charset="0"/>
              </a:rPr>
              <a:t>1.2 Standards and progress of specific groups </a:t>
            </a:r>
            <a:endParaRPr lang="en-GB" dirty="0">
              <a:solidFill>
                <a:srgbClr val="000000"/>
              </a:solidFill>
              <a:latin typeface="Arial" panose="020B0604020202020204" pitchFamily="34" charset="0"/>
            </a:endParaRPr>
          </a:p>
          <a:p>
            <a:pPr marL="457200" indent="-457200">
              <a:buFont typeface="Arial" panose="020B0604020202020204" pitchFamily="34" charset="0"/>
              <a:buChar char="•"/>
            </a:pPr>
            <a:r>
              <a:rPr lang="en-GB" sz="2600" dirty="0">
                <a:solidFill>
                  <a:srgbClr val="000000"/>
                </a:solidFill>
                <a:latin typeface="Arial" panose="020B0604020202020204" pitchFamily="34" charset="0"/>
              </a:rPr>
              <a:t>Inspectors should evaluate the progress of particular groups of pupils, for example pupils eligible for free school meals, boys and girls, pupils with English as an additional language (</a:t>
            </a:r>
            <a:r>
              <a:rPr lang="en-GB" sz="2600" dirty="0" err="1">
                <a:solidFill>
                  <a:srgbClr val="000000"/>
                </a:solidFill>
                <a:latin typeface="Arial" panose="020B0604020202020204" pitchFamily="34" charset="0"/>
              </a:rPr>
              <a:t>EAL</a:t>
            </a:r>
            <a:r>
              <a:rPr lang="en-GB" sz="2600" dirty="0">
                <a:solidFill>
                  <a:srgbClr val="000000"/>
                </a:solidFill>
                <a:latin typeface="Arial" panose="020B0604020202020204" pitchFamily="34" charset="0"/>
              </a:rPr>
              <a:t>), pupils with reduced timetables or regularly receiving education off-site and those from minority ethnic groups. </a:t>
            </a:r>
            <a:endParaRPr lang="en-GB" sz="2600" dirty="0">
              <a:latin typeface="Arial" panose="020B0604020202020204" pitchFamily="34" charset="0"/>
            </a:endParaRPr>
          </a:p>
          <a:p>
            <a:pPr marL="457200" indent="-457200">
              <a:buFont typeface="Arial" panose="020B0604020202020204" pitchFamily="34" charset="0"/>
              <a:buChar char="•"/>
            </a:pPr>
            <a:r>
              <a:rPr lang="en-GB" sz="2600" dirty="0">
                <a:latin typeface="Arial" panose="020B0604020202020204" pitchFamily="34" charset="0"/>
              </a:rPr>
              <a:t>For pupils with </a:t>
            </a:r>
            <a:r>
              <a:rPr lang="en-GB" sz="2600" dirty="0" err="1">
                <a:latin typeface="Arial" panose="020B0604020202020204" pitchFamily="34" charset="0"/>
              </a:rPr>
              <a:t>ALN</a:t>
            </a:r>
            <a:r>
              <a:rPr lang="en-GB" sz="2600" dirty="0">
                <a:latin typeface="Arial" panose="020B0604020202020204" pitchFamily="34" charset="0"/>
              </a:rPr>
              <a:t>, judgements about achievement should take account of information about their individual needs and abilities. </a:t>
            </a:r>
          </a:p>
          <a:p>
            <a:pPr marL="457200" indent="-457200">
              <a:buFont typeface="Arial" panose="020B0604020202020204" pitchFamily="34" charset="0"/>
              <a:buChar char="•"/>
            </a:pPr>
            <a:r>
              <a:rPr lang="en-GB" sz="2600" dirty="0">
                <a:latin typeface="Arial" panose="020B0604020202020204" pitchFamily="34" charset="0"/>
              </a:rPr>
              <a:t>Inspectors should consider the rate of progress these pupils make in relation to their individual targets and starting points.</a:t>
            </a:r>
          </a:p>
        </p:txBody>
      </p:sp>
    </p:spTree>
    <p:extLst>
      <p:ext uri="{BB962C8B-B14F-4D97-AF65-F5344CB8AC3E}">
        <p14:creationId xmlns:p14="http://schemas.microsoft.com/office/powerpoint/2010/main" val="493647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Rectangle 1"/>
          <p:cNvSpPr/>
          <p:nvPr/>
        </p:nvSpPr>
        <p:spPr>
          <a:xfrm>
            <a:off x="0" y="154532"/>
            <a:ext cx="9144000" cy="4370427"/>
          </a:xfrm>
          <a:prstGeom prst="rect">
            <a:avLst/>
          </a:prstGeom>
        </p:spPr>
        <p:txBody>
          <a:bodyPr wrap="square">
            <a:spAutoFit/>
          </a:bodyPr>
          <a:lstStyle/>
          <a:p>
            <a:r>
              <a:rPr lang="en-GB" b="1" dirty="0">
                <a:solidFill>
                  <a:srgbClr val="000000"/>
                </a:solidFill>
                <a:latin typeface="Arial" panose="020B0604020202020204" pitchFamily="34" charset="0"/>
              </a:rPr>
              <a:t>1.2 Standards and progress of specific groups </a:t>
            </a:r>
            <a:endParaRPr lang="en-GB" dirty="0">
              <a:solidFill>
                <a:srgbClr val="000000"/>
              </a:solidFill>
              <a:latin typeface="Arial" panose="020B0604020202020204" pitchFamily="34" charset="0"/>
            </a:endParaRPr>
          </a:p>
          <a:p>
            <a:pPr marL="342900" indent="-342900">
              <a:buFont typeface="Arial" panose="020B0604020202020204" pitchFamily="34" charset="0"/>
              <a:buChar char="•"/>
            </a:pPr>
            <a:r>
              <a:rPr lang="en-GB" sz="2600" dirty="0">
                <a:latin typeface="Arial" panose="020B0604020202020204" pitchFamily="34" charset="0"/>
              </a:rPr>
              <a:t>Inspectors should also look at the progress of pupils with relatively weak skills who do not receive support for additional learning needs. </a:t>
            </a:r>
          </a:p>
          <a:p>
            <a:pPr marL="342900" indent="-342900">
              <a:buFont typeface="Arial" panose="020B0604020202020204" pitchFamily="34" charset="0"/>
              <a:buChar char="•"/>
            </a:pPr>
            <a:r>
              <a:rPr lang="en-GB" sz="2600" dirty="0">
                <a:latin typeface="Arial" panose="020B0604020202020204" pitchFamily="34" charset="0"/>
              </a:rPr>
              <a:t>Inspectors should consider whether specific groups of pupils are making as much progress as they could in relation to their starting-points and their age and ability. For example, inspectors should consider how well pupils with more developed skills achieve and the extent to which the work they undertake stretches them fully to achieve as well as they could. </a:t>
            </a:r>
            <a:endParaRPr lang="en-GB" sz="2600" dirty="0"/>
          </a:p>
        </p:txBody>
      </p:sp>
    </p:spTree>
    <p:extLst>
      <p:ext uri="{BB962C8B-B14F-4D97-AF65-F5344CB8AC3E}">
        <p14:creationId xmlns:p14="http://schemas.microsoft.com/office/powerpoint/2010/main" val="31292716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Rectangle 1"/>
          <p:cNvSpPr/>
          <p:nvPr/>
        </p:nvSpPr>
        <p:spPr>
          <a:xfrm>
            <a:off x="0" y="0"/>
            <a:ext cx="8899301" cy="6740307"/>
          </a:xfrm>
          <a:prstGeom prst="rect">
            <a:avLst/>
          </a:prstGeom>
        </p:spPr>
        <p:txBody>
          <a:bodyPr wrap="square">
            <a:spAutoFit/>
          </a:bodyPr>
          <a:lstStyle/>
          <a:p>
            <a:pPr algn="ctr">
              <a:spcAft>
                <a:spcPts val="0"/>
              </a:spcAft>
            </a:pPr>
            <a:r>
              <a:rPr lang="en-US" sz="2400" b="1" dirty="0">
                <a:latin typeface="Arial" panose="020B0604020202020204" pitchFamily="34" charset="0"/>
                <a:ea typeface="MS Mincho"/>
                <a:cs typeface="Times New Roman" panose="02020603050405020304" pitchFamily="18" charset="0"/>
              </a:rPr>
              <a:t>1.3 </a:t>
            </a:r>
            <a:r>
              <a:rPr lang="en-GB" sz="2400" b="1" dirty="0">
                <a:latin typeface="Arial" panose="020B0604020202020204" pitchFamily="34" charset="0"/>
                <a:ea typeface="MS Mincho"/>
                <a:cs typeface="Times New Roman" panose="02020603050405020304" pitchFamily="18" charset="0"/>
              </a:rPr>
              <a:t>Standards and progress in skills</a:t>
            </a:r>
          </a:p>
          <a:p>
            <a:pPr marL="285750" indent="-285750">
              <a:buFont typeface="Arial" panose="020B0604020202020204" pitchFamily="34" charset="0"/>
              <a:buChar char="•"/>
            </a:pPr>
            <a:r>
              <a:rPr lang="en-GB" sz="2400" dirty="0"/>
              <a:t>Inspectors should evaluate to what extent pupils develop the skills required to access the whole curriculum and to learn effectively. </a:t>
            </a:r>
          </a:p>
          <a:p>
            <a:pPr marL="285750" indent="-285750">
              <a:buFont typeface="Arial" panose="020B0604020202020204" pitchFamily="34" charset="0"/>
              <a:buChar char="•"/>
            </a:pPr>
            <a:r>
              <a:rPr lang="en-GB" sz="2400" dirty="0"/>
              <a:t>Inspectors should report clearly on pupils’ standards in each of the skills of speaking and listening, reading and writing (in Welsh/English), numeracy and ICT in the foundation phase and key stage 2. </a:t>
            </a:r>
          </a:p>
          <a:p>
            <a:pPr marL="285750" indent="-285750">
              <a:buFont typeface="Arial" panose="020B0604020202020204" pitchFamily="34" charset="0"/>
              <a:buChar char="•"/>
            </a:pPr>
            <a:r>
              <a:rPr lang="en-GB" sz="2400" dirty="0"/>
              <a:t>Inspectors should consider pupils’ progress in relation to the national frameworks for literacy and numeracy. When inspecting skills, the focus should be on whether pupils have the required skills in literacy (Welsh/English), numeracy and ICT and on how well they use these skills appropriately in their work across the curriculum. </a:t>
            </a:r>
          </a:p>
          <a:p>
            <a:pPr marL="285750" indent="-285750">
              <a:buFont typeface="Arial" panose="020B0604020202020204" pitchFamily="34" charset="0"/>
              <a:buChar char="•"/>
            </a:pPr>
            <a:r>
              <a:rPr lang="en-GB" sz="2400" dirty="0"/>
              <a:t>Inspectors should judge standards in skills based on first-hand evidence, for example from observations of pupils in lessons, learning walks, scrutiny of pupils’ work and discussions with pupils. </a:t>
            </a:r>
          </a:p>
          <a:p>
            <a:pPr marL="285750" indent="-285750">
              <a:buFont typeface="Arial" panose="020B0604020202020204" pitchFamily="34" charset="0"/>
              <a:buChar char="•"/>
            </a:pPr>
            <a:r>
              <a:rPr lang="en-GB" sz="2400" dirty="0"/>
              <a:t>Careful observation of pupils in lessons and talking to pupils will provide evidence of their speaking and listening skills, their numeracy skills and their ability to think. </a:t>
            </a:r>
          </a:p>
        </p:txBody>
      </p:sp>
    </p:spTree>
    <p:extLst>
      <p:ext uri="{BB962C8B-B14F-4D97-AF65-F5344CB8AC3E}">
        <p14:creationId xmlns:p14="http://schemas.microsoft.com/office/powerpoint/2010/main" val="372138061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Rectangle 1"/>
          <p:cNvSpPr/>
          <p:nvPr/>
        </p:nvSpPr>
        <p:spPr>
          <a:xfrm>
            <a:off x="0" y="0"/>
            <a:ext cx="8899301" cy="6494085"/>
          </a:xfrm>
          <a:prstGeom prst="rect">
            <a:avLst/>
          </a:prstGeom>
        </p:spPr>
        <p:txBody>
          <a:bodyPr wrap="square">
            <a:spAutoFit/>
          </a:bodyPr>
          <a:lstStyle/>
          <a:p>
            <a:pPr algn="ctr">
              <a:spcAft>
                <a:spcPts val="0"/>
              </a:spcAft>
            </a:pPr>
            <a:r>
              <a:rPr lang="en-US" sz="2400" b="1" dirty="0">
                <a:latin typeface="Arial" panose="020B0604020202020204" pitchFamily="34" charset="0"/>
                <a:ea typeface="MS Mincho"/>
                <a:cs typeface="Times New Roman" panose="02020603050405020304" pitchFamily="18" charset="0"/>
              </a:rPr>
              <a:t>1.3 </a:t>
            </a:r>
            <a:r>
              <a:rPr lang="en-GB" sz="2400" b="1" dirty="0">
                <a:latin typeface="Arial" panose="020B0604020202020204" pitchFamily="34" charset="0"/>
                <a:ea typeface="MS Mincho"/>
                <a:cs typeface="Times New Roman" panose="02020603050405020304" pitchFamily="18" charset="0"/>
              </a:rPr>
              <a:t>Standards and progress in skills</a:t>
            </a:r>
          </a:p>
          <a:p>
            <a:pPr marL="285750" indent="-285750">
              <a:buFont typeface="Arial" panose="020B0604020202020204" pitchFamily="34" charset="0"/>
              <a:buChar char="•"/>
            </a:pPr>
            <a:r>
              <a:rPr lang="en-GB" sz="2200" dirty="0"/>
              <a:t>Scrutiny of work will provide evidence on how well pupils can write clearly and read for understanding, how well they can use their numeracy skills at appropriate levels in a range of subjects and whether they are acquiring a useful range of skills and knowledge in ICT. </a:t>
            </a:r>
          </a:p>
          <a:p>
            <a:pPr marL="285750" indent="-285750">
              <a:buFont typeface="Arial" panose="020B0604020202020204" pitchFamily="34" charset="0"/>
              <a:buChar char="•"/>
            </a:pPr>
            <a:r>
              <a:rPr lang="en-GB" sz="2200" dirty="0"/>
              <a:t>Inspectors should consider the extent to which the level of pupils’ communication and higher-order thinking skills support or hinder their progress in classroom interaction with teachers and with other pupils. </a:t>
            </a:r>
          </a:p>
          <a:p>
            <a:pPr marL="285750" indent="-285750">
              <a:buFont typeface="Arial" panose="020B0604020202020204" pitchFamily="34" charset="0"/>
              <a:buChar char="•"/>
            </a:pPr>
            <a:r>
              <a:rPr lang="en-GB" sz="2200" dirty="0"/>
              <a:t>They should consider how well pupils develop their creativity and their physical skills, for example through play and active learning in the classroom and outdoors, and how enterprising they are. </a:t>
            </a:r>
          </a:p>
          <a:p>
            <a:pPr marL="285750" indent="-285750">
              <a:buFont typeface="Arial" panose="020B0604020202020204" pitchFamily="34" charset="0"/>
              <a:buChar char="•"/>
            </a:pPr>
            <a:r>
              <a:rPr lang="en-GB" sz="2200" dirty="0"/>
              <a:t>Inspectors should consider pupils’ standards in Welsh compared with schools in similar contexts and pupils’ previous attainment. </a:t>
            </a:r>
          </a:p>
          <a:p>
            <a:pPr marL="285750" indent="-285750">
              <a:buFont typeface="Arial" panose="020B0604020202020204" pitchFamily="34" charset="0"/>
              <a:buChar char="•"/>
            </a:pPr>
            <a:r>
              <a:rPr lang="en-GB" sz="2200" dirty="0"/>
              <a:t>They should consider pupils’ progression from the foundation phase to key stage 2. Inspectors should consider the progress pupils make in developing their Welsh language skills across the curriculum and around the school. They should consider how well pupils know about the advantages of learning Welsh and becoming bilingual. </a:t>
            </a:r>
            <a:endParaRPr lang="en-GB" sz="2200" b="1" dirty="0">
              <a:latin typeface="Arial" panose="020B0604020202020204" pitchFamily="34" charset="0"/>
              <a:ea typeface="MS Mincho"/>
              <a:cs typeface="Times New Roman" panose="02020603050405020304" pitchFamily="18" charset="0"/>
            </a:endParaRPr>
          </a:p>
          <a:p>
            <a:pPr marL="285750" indent="-285750" algn="ctr">
              <a:spcAft>
                <a:spcPts val="0"/>
              </a:spcAft>
              <a:buFont typeface="Arial" panose="020B0604020202020204" pitchFamily="34" charset="0"/>
              <a:buChar char="•"/>
            </a:pPr>
            <a:endParaRPr lang="en-GB" dirty="0">
              <a:latin typeface="Cambria" panose="02040503050406030204" pitchFamily="18" charset="0"/>
              <a:ea typeface="MS Mincho"/>
              <a:cs typeface="Times New Roman" panose="02020603050405020304" pitchFamily="18" charset="0"/>
            </a:endParaRPr>
          </a:p>
        </p:txBody>
      </p:sp>
    </p:spTree>
    <p:extLst>
      <p:ext uri="{BB962C8B-B14F-4D97-AF65-F5344CB8AC3E}">
        <p14:creationId xmlns:p14="http://schemas.microsoft.com/office/powerpoint/2010/main" val="10579907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Rectangle 1"/>
          <p:cNvSpPr/>
          <p:nvPr/>
        </p:nvSpPr>
        <p:spPr>
          <a:xfrm>
            <a:off x="1700010" y="1277036"/>
            <a:ext cx="6143223" cy="3416320"/>
          </a:xfrm>
          <a:prstGeom prst="rect">
            <a:avLst/>
          </a:prstGeom>
        </p:spPr>
        <p:txBody>
          <a:bodyPr wrap="square">
            <a:spAutoFit/>
          </a:bodyPr>
          <a:lstStyle/>
          <a:p>
            <a:pPr algn="ctr"/>
            <a:r>
              <a:rPr lang="en-GB" sz="5400" b="1" dirty="0">
                <a:latin typeface="Arial" panose="020B0604020202020204" pitchFamily="34" charset="0"/>
                <a:ea typeface="MS Mincho"/>
              </a:rPr>
              <a:t>Inspection Area 2 Wellbeing and attitudes to learning</a:t>
            </a:r>
            <a:endParaRPr lang="en-GB" sz="5400" dirty="0"/>
          </a:p>
        </p:txBody>
      </p:sp>
    </p:spTree>
    <p:extLst>
      <p:ext uri="{BB962C8B-B14F-4D97-AF65-F5344CB8AC3E}">
        <p14:creationId xmlns:p14="http://schemas.microsoft.com/office/powerpoint/2010/main" val="21259521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3" name="Rectangle 2"/>
          <p:cNvSpPr/>
          <p:nvPr/>
        </p:nvSpPr>
        <p:spPr>
          <a:xfrm>
            <a:off x="0" y="433260"/>
            <a:ext cx="9144000" cy="5663089"/>
          </a:xfrm>
          <a:prstGeom prst="rect">
            <a:avLst/>
          </a:prstGeom>
        </p:spPr>
        <p:txBody>
          <a:bodyPr wrap="square">
            <a:spAutoFit/>
          </a:bodyPr>
          <a:lstStyle/>
          <a:p>
            <a:pPr marL="228600" algn="ctr">
              <a:spcAft>
                <a:spcPts val="1200"/>
              </a:spcAft>
            </a:pPr>
            <a:r>
              <a:rPr lang="en-US" sz="2400" b="1" dirty="0">
                <a:latin typeface="Arial" panose="020B0604020202020204" pitchFamily="34" charset="0"/>
                <a:ea typeface="MS Mincho"/>
                <a:cs typeface="Times New Roman" panose="02020603050405020304" pitchFamily="18" charset="0"/>
              </a:rPr>
              <a:t>2.1 Wellbeing</a:t>
            </a:r>
            <a:endParaRPr lang="en-GB" sz="2400" dirty="0">
              <a:latin typeface="Cambria" panose="02040503050406030204" pitchFamily="18" charset="0"/>
              <a:ea typeface="MS Mincho"/>
              <a:cs typeface="Times New Roman" panose="02020603050405020304" pitchFamily="18" charset="0"/>
            </a:endParaRPr>
          </a:p>
          <a:p>
            <a:pPr marL="342900" lvl="0" indent="-342900">
              <a:spcBef>
                <a:spcPts val="1200"/>
              </a:spcBef>
              <a:spcAft>
                <a:spcPts val="0"/>
              </a:spcAft>
              <a:buFont typeface="Symbol" panose="05050102010706020507" pitchFamily="18" charset="2"/>
              <a:buChar char=""/>
            </a:pPr>
            <a:r>
              <a:rPr lang="en-US" sz="2400" dirty="0">
                <a:latin typeface="Arial" panose="020B0604020202020204" pitchFamily="34" charset="0"/>
                <a:ea typeface="MS Mincho"/>
                <a:cs typeface="Arial" panose="020B0604020202020204" pitchFamily="34" charset="0"/>
              </a:rPr>
              <a:t>To the extent do pupils feel safe and secure, and free from physical and verbal abuse</a:t>
            </a:r>
            <a:endParaRPr lang="en-GB" sz="2400" dirty="0">
              <a:latin typeface="Arial" panose="020B0604020202020204" pitchFamily="34" charset="0"/>
              <a:ea typeface="MS Mincho"/>
              <a:cs typeface="Arial" panose="020B0604020202020204" pitchFamily="34" charset="0"/>
            </a:endParaRPr>
          </a:p>
          <a:p>
            <a:pPr marL="342900" lvl="0" indent="-342900">
              <a:spcBef>
                <a:spcPts val="1200"/>
              </a:spcBef>
              <a:spcAft>
                <a:spcPts val="0"/>
              </a:spcAft>
              <a:buFont typeface="Symbol" panose="05050102010706020507" pitchFamily="18" charset="2"/>
              <a:buChar char=""/>
            </a:pPr>
            <a:r>
              <a:rPr lang="en-US" sz="2400" dirty="0">
                <a:latin typeface="Arial" panose="020B0604020202020204" pitchFamily="34" charset="0"/>
                <a:ea typeface="MS Mincho"/>
                <a:cs typeface="Arial" panose="020B0604020202020204" pitchFamily="34" charset="0"/>
              </a:rPr>
              <a:t>How well do pupils make healthy choices relating to diet, physical activity and emotional wellbeing.</a:t>
            </a:r>
            <a:endParaRPr lang="en-GB" sz="2400" dirty="0">
              <a:latin typeface="Arial" panose="020B0604020202020204" pitchFamily="34" charset="0"/>
              <a:ea typeface="MS Mincho"/>
              <a:cs typeface="Arial" panose="020B0604020202020204" pitchFamily="34" charset="0"/>
            </a:endParaRPr>
          </a:p>
          <a:p>
            <a:pPr marL="342900" lvl="0" indent="-342900">
              <a:spcBef>
                <a:spcPts val="1200"/>
              </a:spcBef>
              <a:spcAft>
                <a:spcPts val="0"/>
              </a:spcAft>
              <a:buFont typeface="Symbol" panose="05050102010706020507" pitchFamily="18" charset="2"/>
              <a:buChar char=""/>
            </a:pPr>
            <a:r>
              <a:rPr lang="en-US" sz="2400" dirty="0">
                <a:latin typeface="Arial" panose="020B0604020202020204" pitchFamily="34" charset="0"/>
                <a:ea typeface="MS Mincho"/>
                <a:cs typeface="Arial" panose="020B0604020202020204" pitchFamily="34" charset="0"/>
              </a:rPr>
              <a:t>How well pupils use this understanding in their own lives in school and respond positively to opportunities to undertake physical activity, for example during lessons, at break and lunchtime and through after-school clubs and activities.</a:t>
            </a:r>
            <a:endParaRPr lang="en-GB" sz="2400" dirty="0">
              <a:latin typeface="Arial" panose="020B0604020202020204" pitchFamily="34" charset="0"/>
              <a:ea typeface="MS Mincho"/>
              <a:cs typeface="Arial" panose="020B0604020202020204" pitchFamily="34" charset="0"/>
            </a:endParaRPr>
          </a:p>
          <a:p>
            <a:pPr marL="342900" lvl="0" indent="-342900">
              <a:spcBef>
                <a:spcPts val="1200"/>
              </a:spcBef>
              <a:spcAft>
                <a:spcPts val="0"/>
              </a:spcAft>
              <a:buFont typeface="Symbol" panose="05050102010706020507" pitchFamily="18" charset="2"/>
              <a:buChar char=""/>
            </a:pPr>
            <a:r>
              <a:rPr lang="en-US" sz="2400" dirty="0">
                <a:latin typeface="Arial" panose="020B0604020202020204" pitchFamily="34" charset="0"/>
                <a:ea typeface="MS Mincho"/>
                <a:cs typeface="Arial" panose="020B0604020202020204" pitchFamily="34" charset="0"/>
              </a:rPr>
              <a:t>How well does the school consider the responses to the pre-inspection questionnaires from learners, parents, staff and governors carefully in relation to pupils’ </a:t>
            </a:r>
            <a:r>
              <a:rPr lang="en-US" sz="2400" dirty="0" err="1">
                <a:latin typeface="Arial" panose="020B0604020202020204" pitchFamily="34" charset="0"/>
                <a:ea typeface="MS Mincho"/>
                <a:cs typeface="Arial" panose="020B0604020202020204" pitchFamily="34" charset="0"/>
              </a:rPr>
              <a:t>behaviour</a:t>
            </a:r>
            <a:r>
              <a:rPr lang="en-US" sz="2400" dirty="0">
                <a:latin typeface="Arial" panose="020B0604020202020204" pitchFamily="34" charset="0"/>
                <a:ea typeface="MS Mincho"/>
                <a:cs typeface="Arial" panose="020B0604020202020204" pitchFamily="34" charset="0"/>
              </a:rPr>
              <a:t> and develop appropriate emerging questions, where appropriate.</a:t>
            </a:r>
            <a:endParaRPr lang="en-GB" sz="2400" dirty="0">
              <a:effectLst/>
              <a:latin typeface="Arial" panose="020B0604020202020204" pitchFamily="34" charset="0"/>
              <a:ea typeface="MS Mincho"/>
              <a:cs typeface="Arial" panose="020B0604020202020204" pitchFamily="34" charset="0"/>
            </a:endParaRPr>
          </a:p>
        </p:txBody>
      </p:sp>
    </p:spTree>
    <p:extLst>
      <p:ext uri="{BB962C8B-B14F-4D97-AF65-F5344CB8AC3E}">
        <p14:creationId xmlns:p14="http://schemas.microsoft.com/office/powerpoint/2010/main" val="303759540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Rectangle 1"/>
          <p:cNvSpPr/>
          <p:nvPr/>
        </p:nvSpPr>
        <p:spPr>
          <a:xfrm>
            <a:off x="0" y="0"/>
            <a:ext cx="9144000" cy="7017306"/>
          </a:xfrm>
          <a:prstGeom prst="rect">
            <a:avLst/>
          </a:prstGeom>
        </p:spPr>
        <p:txBody>
          <a:bodyPr wrap="square">
            <a:spAutoFit/>
          </a:bodyPr>
          <a:lstStyle/>
          <a:p>
            <a:pPr marL="228600" algn="ctr">
              <a:spcAft>
                <a:spcPts val="1200"/>
              </a:spcAft>
            </a:pPr>
            <a:r>
              <a:rPr lang="en-US" sz="2400" b="1" u="sng" dirty="0">
                <a:latin typeface="Arial" panose="020B0604020202020204" pitchFamily="34" charset="0"/>
                <a:ea typeface="MS Mincho"/>
                <a:cs typeface="Times New Roman" panose="02020603050405020304" pitchFamily="18" charset="0"/>
              </a:rPr>
              <a:t>2.1 Wellbeing</a:t>
            </a:r>
          </a:p>
          <a:p>
            <a:pPr marL="342900" indent="-342900">
              <a:buFont typeface="Arial" panose="020B0604020202020204" pitchFamily="34" charset="0"/>
              <a:buChar char="•"/>
            </a:pPr>
            <a:r>
              <a:rPr lang="en-GB" sz="2600" dirty="0"/>
              <a:t>Inspectors should consider the extent to which pupils feel safe and secure, and free from physical and verbal abuse. </a:t>
            </a:r>
          </a:p>
          <a:p>
            <a:pPr marL="342900" indent="-342900">
              <a:buFont typeface="Arial" panose="020B0604020202020204" pitchFamily="34" charset="0"/>
              <a:buChar char="•"/>
            </a:pPr>
            <a:r>
              <a:rPr lang="en-GB" sz="2600" dirty="0"/>
              <a:t>They should consider how well they are becoming</a:t>
            </a:r>
          </a:p>
          <a:p>
            <a:pPr marL="342900" indent="-342900">
              <a:buFont typeface="Arial" panose="020B0604020202020204" pitchFamily="34" charset="0"/>
              <a:buChar char="•"/>
            </a:pPr>
            <a:r>
              <a:rPr lang="en-GB" sz="2600" dirty="0"/>
              <a:t>healthy, confident individuals and understand, for example, how to make healthy choices relating to diet, physical activity and emotional wellbeing, including how to keep themselves safe online. </a:t>
            </a:r>
          </a:p>
          <a:p>
            <a:pPr marL="342900" indent="-342900">
              <a:buFont typeface="Arial" panose="020B0604020202020204" pitchFamily="34" charset="0"/>
              <a:buChar char="•"/>
            </a:pPr>
            <a:r>
              <a:rPr lang="en-GB" sz="2600" dirty="0"/>
              <a:t>They should consider how well pupils use this understanding in their own lives in school and respond positively to opportunities to undertake physical activity, for example during lessons, at break and lunchtime and through after-school clubs and activities. </a:t>
            </a:r>
          </a:p>
          <a:p>
            <a:pPr marL="342900" indent="-342900">
              <a:buFont typeface="Arial" panose="020B0604020202020204" pitchFamily="34" charset="0"/>
              <a:buChar char="•"/>
            </a:pPr>
            <a:r>
              <a:rPr lang="en-GB" sz="2600" dirty="0"/>
              <a:t>Inspectors should consider the responses to the pre-inspection questionnaires from learners, parents, staff and governors carefully in relation to pupils’ behaviour and develop appropriate emerging questions, where appropriate. </a:t>
            </a:r>
          </a:p>
        </p:txBody>
      </p:sp>
    </p:spTree>
    <p:extLst>
      <p:ext uri="{BB962C8B-B14F-4D97-AF65-F5344CB8AC3E}">
        <p14:creationId xmlns:p14="http://schemas.microsoft.com/office/powerpoint/2010/main" val="6775569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Rectangle 1"/>
          <p:cNvSpPr/>
          <p:nvPr/>
        </p:nvSpPr>
        <p:spPr>
          <a:xfrm>
            <a:off x="0" y="0"/>
            <a:ext cx="9144000" cy="7017306"/>
          </a:xfrm>
          <a:prstGeom prst="rect">
            <a:avLst/>
          </a:prstGeom>
        </p:spPr>
        <p:txBody>
          <a:bodyPr wrap="square">
            <a:spAutoFit/>
          </a:bodyPr>
          <a:lstStyle/>
          <a:p>
            <a:pPr marL="228600" algn="ctr">
              <a:spcAft>
                <a:spcPts val="1200"/>
              </a:spcAft>
            </a:pPr>
            <a:r>
              <a:rPr lang="en-US" sz="2400" b="1" u="sng" dirty="0">
                <a:latin typeface="Arial" panose="020B0604020202020204" pitchFamily="34" charset="0"/>
                <a:ea typeface="MS Mincho"/>
                <a:cs typeface="Times New Roman" panose="02020603050405020304" pitchFamily="18" charset="0"/>
              </a:rPr>
              <a:t>2.1 Wellbeing</a:t>
            </a:r>
          </a:p>
          <a:p>
            <a:pPr marL="342900" indent="-342900">
              <a:buFont typeface="Arial" panose="020B0604020202020204" pitchFamily="34" charset="0"/>
              <a:buChar char="•"/>
            </a:pPr>
            <a:r>
              <a:rPr lang="en-GB" sz="2600" dirty="0"/>
              <a:t>Inspectors should consider evidence from observations of pupils interacting in classes, at break and lunchtime and around the school, as well as evidence from discussions with individuals and groups. </a:t>
            </a:r>
          </a:p>
          <a:p>
            <a:pPr marL="342900" indent="-342900">
              <a:buFont typeface="Arial" panose="020B0604020202020204" pitchFamily="34" charset="0"/>
              <a:buChar char="•"/>
            </a:pPr>
            <a:r>
              <a:rPr lang="en-GB" sz="2600" dirty="0"/>
              <a:t>Inspectors should consider the extent to which pupils, including those with additional learning needs, are ready to take on leadership roles and responsibilities and to play a full part in the life and work of the school, for example as members of the school council, playground buddies and digital leaders. </a:t>
            </a:r>
          </a:p>
          <a:p>
            <a:pPr marL="342900" indent="-342900">
              <a:buFont typeface="Arial" panose="020B0604020202020204" pitchFamily="34" charset="0"/>
              <a:buChar char="•"/>
            </a:pPr>
            <a:r>
              <a:rPr lang="en-GB" sz="2600" dirty="0"/>
              <a:t>They should consider how well all pupils show confidence and resilience in their lives, for example in the way they interact with new people and with adults. </a:t>
            </a:r>
          </a:p>
          <a:p>
            <a:pPr marL="342900" indent="-342900">
              <a:buFont typeface="Arial" panose="020B0604020202020204" pitchFamily="34" charset="0"/>
              <a:buChar char="•"/>
            </a:pPr>
            <a:r>
              <a:rPr lang="en-GB" sz="2600" dirty="0"/>
              <a:t>Inspectors should consider how well pupils are developing as ethical, informed citizens, for example through their awareness of fairness, equality, tolerance, sustainability and children’s rights. </a:t>
            </a:r>
            <a:endParaRPr lang="en-GB" sz="2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703372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Rectangle 1"/>
          <p:cNvSpPr/>
          <p:nvPr/>
        </p:nvSpPr>
        <p:spPr>
          <a:xfrm>
            <a:off x="0" y="142329"/>
            <a:ext cx="9144000" cy="6432530"/>
          </a:xfrm>
          <a:prstGeom prst="rect">
            <a:avLst/>
          </a:prstGeom>
        </p:spPr>
        <p:txBody>
          <a:bodyPr wrap="square">
            <a:spAutoFit/>
          </a:bodyPr>
          <a:lstStyle/>
          <a:p>
            <a:pPr algn="ctr"/>
            <a:r>
              <a:rPr lang="en-US" sz="2800" b="1" u="sng" dirty="0"/>
              <a:t>2.2 Attitudes to learning</a:t>
            </a:r>
            <a:endParaRPr lang="en-GB" sz="2800" dirty="0"/>
          </a:p>
          <a:p>
            <a:pPr marL="342900" lvl="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To what extent pupils are developing the key attitudes and </a:t>
            </a:r>
            <a:r>
              <a:rPr lang="en-US" sz="2400" dirty="0" err="1">
                <a:latin typeface="Arial" panose="020B0604020202020204" pitchFamily="34" charset="0"/>
                <a:cs typeface="Arial" panose="020B0604020202020204" pitchFamily="34" charset="0"/>
              </a:rPr>
              <a:t>behaviours</a:t>
            </a:r>
            <a:r>
              <a:rPr lang="en-US" sz="2400" dirty="0">
                <a:latin typeface="Arial" panose="020B0604020202020204" pitchFamily="34" charset="0"/>
                <a:cs typeface="Arial" panose="020B0604020202020204" pitchFamily="34" charset="0"/>
              </a:rPr>
              <a:t> that will help them to learn throughout their lives.</a:t>
            </a:r>
            <a:endParaRPr lang="en-GB" sz="2400" dirty="0">
              <a:latin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The extent to which pupils are ambitious, confident, capable and independent learners.</a:t>
            </a:r>
            <a:endParaRPr lang="en-GB" sz="2400" dirty="0">
              <a:latin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How well do pupils engage with new, unfamiliar experiences and ideas.</a:t>
            </a:r>
            <a:endParaRPr lang="en-GB" sz="2400" dirty="0">
              <a:latin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Evaluate pupils’ interest in their work, their ability to sustain concentration and to avoid distractions.</a:t>
            </a:r>
            <a:endParaRPr lang="en-GB" sz="2400" dirty="0">
              <a:latin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How readily pupils engage in tasks and bring them to completion.</a:t>
            </a:r>
            <a:endParaRPr lang="en-GB" sz="2400" dirty="0">
              <a:latin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How well do pupils persevere and remain purposeful when they face difficulties or seek other solutions when their first approach to a problem is unsuccessful.</a:t>
            </a:r>
            <a:endParaRPr lang="en-GB" sz="2400" dirty="0">
              <a:latin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To what extent are pupils ready to learn at the start of lessons and whether they move easily between different lessons and activities.</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75048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Rectangle 1"/>
          <p:cNvSpPr/>
          <p:nvPr/>
        </p:nvSpPr>
        <p:spPr>
          <a:xfrm>
            <a:off x="0" y="692633"/>
            <a:ext cx="9144000" cy="5262979"/>
          </a:xfrm>
          <a:prstGeom prst="rect">
            <a:avLst/>
          </a:prstGeom>
        </p:spPr>
        <p:txBody>
          <a:bodyPr wrap="square">
            <a:spAutoFit/>
          </a:bodyPr>
          <a:lstStyle/>
          <a:p>
            <a:pPr marL="342900" lvl="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How well pupils are able to work in a range of ways, for example independently, in small groups and in whole-class settings.</a:t>
            </a:r>
            <a:endParaRPr lang="en-GB" sz="2400" dirty="0">
              <a:latin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How well pupils demonstrate respect for the contributions of others, for example by allowing others to speak or by remaining calm when others disagree with them.</a:t>
            </a:r>
            <a:endParaRPr lang="en-GB" sz="2400" dirty="0">
              <a:latin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The extent to which pupils demonstrate good </a:t>
            </a:r>
            <a:r>
              <a:rPr lang="en-US" sz="2400" dirty="0" err="1">
                <a:latin typeface="Arial" panose="020B0604020202020204" pitchFamily="34" charset="0"/>
                <a:cs typeface="Arial" panose="020B0604020202020204" pitchFamily="34" charset="0"/>
              </a:rPr>
              <a:t>behaviour</a:t>
            </a:r>
            <a:r>
              <a:rPr lang="en-US" sz="2400" dirty="0">
                <a:latin typeface="Arial" panose="020B0604020202020204" pitchFamily="34" charset="0"/>
                <a:cs typeface="Arial" panose="020B0604020202020204" pitchFamily="34" charset="0"/>
              </a:rPr>
              <a:t> in lessons and around the school.</a:t>
            </a:r>
            <a:endParaRPr lang="en-GB" sz="2400" dirty="0">
              <a:latin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How well pupils move between activities and classes and how well they behave during activities such as </a:t>
            </a:r>
            <a:r>
              <a:rPr lang="en-US" sz="2400" dirty="0" err="1">
                <a:latin typeface="Arial" panose="020B0604020202020204" pitchFamily="34" charset="0"/>
                <a:cs typeface="Arial" panose="020B0604020202020204" pitchFamily="34" charset="0"/>
              </a:rPr>
              <a:t>wholeschool</a:t>
            </a:r>
            <a:r>
              <a:rPr lang="en-US" sz="2400" dirty="0">
                <a:latin typeface="Arial" panose="020B0604020202020204" pitchFamily="34" charset="0"/>
                <a:cs typeface="Arial" panose="020B0604020202020204" pitchFamily="34" charset="0"/>
              </a:rPr>
              <a:t> assemblies.</a:t>
            </a:r>
            <a:endParaRPr lang="en-GB" sz="2400" dirty="0">
              <a:latin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To what extent are pupils considerate and relate well to each other and adults.</a:t>
            </a:r>
            <a:endParaRPr lang="en-GB" sz="2400" dirty="0">
              <a:latin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US" sz="2400" dirty="0">
                <a:latin typeface="Arial" panose="020B0604020202020204" pitchFamily="34" charset="0"/>
                <a:cs typeface="Arial" panose="020B0604020202020204" pitchFamily="34" charset="0"/>
              </a:rPr>
              <a:t>How well do pupils behave at lunchtime and playtimes.</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0062629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3" name="Rectangle 2"/>
          <p:cNvSpPr/>
          <p:nvPr/>
        </p:nvSpPr>
        <p:spPr>
          <a:xfrm>
            <a:off x="2324636" y="2024010"/>
            <a:ext cx="4572000" cy="2800767"/>
          </a:xfrm>
          <a:prstGeom prst="rect">
            <a:avLst/>
          </a:prstGeom>
        </p:spPr>
        <p:txBody>
          <a:bodyPr>
            <a:spAutoFit/>
          </a:bodyPr>
          <a:lstStyle/>
          <a:p>
            <a:pPr algn="ctr"/>
            <a:r>
              <a:rPr lang="cy-GB" sz="4400" b="1" dirty="0" err="1"/>
              <a:t>Inspection</a:t>
            </a:r>
            <a:r>
              <a:rPr lang="cy-GB" sz="4400" b="1" dirty="0"/>
              <a:t> </a:t>
            </a:r>
            <a:r>
              <a:rPr lang="cy-GB" sz="4400" b="1" dirty="0" err="1"/>
              <a:t>Area</a:t>
            </a:r>
            <a:r>
              <a:rPr lang="cy-GB" sz="4400" b="1" dirty="0"/>
              <a:t> 3 </a:t>
            </a:r>
            <a:r>
              <a:rPr lang="cy-GB" sz="4400" b="1" dirty="0" err="1"/>
              <a:t>Teaching</a:t>
            </a:r>
            <a:r>
              <a:rPr lang="cy-GB" sz="4400" b="1" dirty="0"/>
              <a:t> </a:t>
            </a:r>
            <a:r>
              <a:rPr lang="cy-GB" sz="4400" b="1" dirty="0" err="1"/>
              <a:t>and</a:t>
            </a:r>
            <a:r>
              <a:rPr lang="cy-GB" sz="4400" b="1" dirty="0"/>
              <a:t> </a:t>
            </a:r>
            <a:r>
              <a:rPr lang="cy-GB" sz="4400" b="1" dirty="0" err="1"/>
              <a:t>learning</a:t>
            </a:r>
            <a:r>
              <a:rPr lang="cy-GB" sz="4400" b="1" dirty="0"/>
              <a:t> </a:t>
            </a:r>
            <a:r>
              <a:rPr lang="cy-GB" sz="4400" b="1" dirty="0" err="1"/>
              <a:t>experiences</a:t>
            </a:r>
            <a:endParaRPr lang="en-GB" sz="4400" dirty="0"/>
          </a:p>
        </p:txBody>
      </p:sp>
    </p:spTree>
    <p:extLst>
      <p:ext uri="{BB962C8B-B14F-4D97-AF65-F5344CB8AC3E}">
        <p14:creationId xmlns:p14="http://schemas.microsoft.com/office/powerpoint/2010/main" val="386026811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3" name="Rectangle 2"/>
          <p:cNvSpPr/>
          <p:nvPr/>
        </p:nvSpPr>
        <p:spPr>
          <a:xfrm>
            <a:off x="0" y="0"/>
            <a:ext cx="9144000" cy="6155531"/>
          </a:xfrm>
          <a:prstGeom prst="rect">
            <a:avLst/>
          </a:prstGeom>
        </p:spPr>
        <p:txBody>
          <a:bodyPr wrap="square">
            <a:spAutoFit/>
          </a:bodyPr>
          <a:lstStyle/>
          <a:p>
            <a:pPr marL="228600" algn="ctr">
              <a:spcAft>
                <a:spcPts val="1200"/>
              </a:spcAft>
            </a:pPr>
            <a:r>
              <a:rPr lang="en-US" sz="2400" b="1" u="sng" dirty="0">
                <a:latin typeface="Arial" panose="020B0604020202020204" pitchFamily="34" charset="0"/>
                <a:ea typeface="MS Mincho"/>
                <a:cs typeface="Times New Roman" panose="02020603050405020304" pitchFamily="18" charset="0"/>
              </a:rPr>
              <a:t>3.1 Quality of teaching</a:t>
            </a:r>
            <a:endParaRPr lang="en-GB" sz="24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Times New Roman" panose="02020603050405020304" pitchFamily="18" charset="0"/>
              </a:rPr>
              <a:t>Is  the teaching successful in engaging pupils’ interest</a:t>
            </a:r>
            <a:endParaRPr lang="en-GB" sz="20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Times New Roman" panose="02020603050405020304" pitchFamily="18" charset="0"/>
              </a:rPr>
              <a:t>how well teaching  develops pupils’ skills, knowledge and understanding to an appropriately high level as they move through the school.</a:t>
            </a:r>
            <a:endParaRPr lang="en-GB" sz="20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Times New Roman" panose="02020603050405020304" pitchFamily="18" charset="0"/>
              </a:rPr>
              <a:t>the extent to which teachers have high expectations of all pupils.</a:t>
            </a:r>
            <a:endParaRPr lang="en-GB" sz="20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Times New Roman" panose="02020603050405020304" pitchFamily="18" charset="0"/>
              </a:rPr>
              <a:t>the quality of teachers’ short, medium and long-term planning and how well their planning benefits from purposeful schemes of work.</a:t>
            </a:r>
            <a:endParaRPr lang="en-GB" sz="20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Times New Roman" panose="02020603050405020304" pitchFamily="18" charset="0"/>
              </a:rPr>
              <a:t>the extent to which teachers have clear objectives for pupils’ learning and use a range of approaches and resources to engage their interest and to challenge all groups of pupils, including those with additional learning needs, to achieve as well as they can.</a:t>
            </a:r>
            <a:endParaRPr lang="en-GB" sz="20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Times New Roman" panose="02020603050405020304" pitchFamily="18" charset="0"/>
              </a:rPr>
              <a:t>the extent to which staff  make their classes stimulating and engaging places in which all groups of pupils, including the most and least able, can learn productively.</a:t>
            </a:r>
            <a:endParaRPr lang="en-GB" sz="20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Times New Roman" panose="02020603050405020304" pitchFamily="18" charset="0"/>
              </a:rPr>
              <a:t>how well teachers use various questioning techniques to draw out and further develop pupils’ responses and to gauge their understanding.</a:t>
            </a:r>
            <a:endParaRPr lang="en-GB" sz="2000" dirty="0">
              <a:effectLst/>
              <a:latin typeface="Cambria" panose="02040503050406030204" pitchFamily="18" charset="0"/>
              <a:ea typeface="MS Mincho"/>
              <a:cs typeface="Times New Roman" panose="02020603050405020304" pitchFamily="18" charset="0"/>
            </a:endParaRPr>
          </a:p>
        </p:txBody>
      </p:sp>
    </p:spTree>
    <p:extLst>
      <p:ext uri="{BB962C8B-B14F-4D97-AF65-F5344CB8AC3E}">
        <p14:creationId xmlns:p14="http://schemas.microsoft.com/office/powerpoint/2010/main" val="42142670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3" name="Rectangle 2"/>
          <p:cNvSpPr/>
          <p:nvPr/>
        </p:nvSpPr>
        <p:spPr>
          <a:xfrm>
            <a:off x="0" y="0"/>
            <a:ext cx="8991600" cy="6093976"/>
          </a:xfrm>
          <a:prstGeom prst="rect">
            <a:avLst/>
          </a:prstGeom>
        </p:spPr>
        <p:txBody>
          <a:bodyPr wrap="square">
            <a:spAutoFit/>
          </a:bodyPr>
          <a:lstStyle/>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Times New Roman" panose="02020603050405020304" pitchFamily="18" charset="0"/>
              </a:rPr>
              <a:t>Evaluate the clarity of teachers’ instructions and explanations and how well the pupils develop their skills, knowledge and understanding as a result.</a:t>
            </a:r>
            <a:endParaRPr lang="en-GB" sz="20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Times New Roman" panose="02020603050405020304" pitchFamily="18" charset="0"/>
              </a:rPr>
              <a:t>How well do the teachers manage pupils’ </a:t>
            </a:r>
            <a:r>
              <a:rPr lang="en-US" sz="2000" dirty="0" err="1">
                <a:latin typeface="Arial" panose="020B0604020202020204" pitchFamily="34" charset="0"/>
                <a:ea typeface="MS Mincho"/>
                <a:cs typeface="Times New Roman" panose="02020603050405020304" pitchFamily="18" charset="0"/>
              </a:rPr>
              <a:t>behaviour</a:t>
            </a:r>
            <a:r>
              <a:rPr lang="en-US" sz="2000" dirty="0">
                <a:latin typeface="Arial" panose="020B0604020202020204" pitchFamily="34" charset="0"/>
                <a:ea typeface="MS Mincho"/>
                <a:cs typeface="Times New Roman" panose="02020603050405020304" pitchFamily="18" charset="0"/>
              </a:rPr>
              <a:t> and whether they treat all pupils equally and with appropriate respect.</a:t>
            </a:r>
            <a:endParaRPr lang="en-GB" sz="20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Times New Roman" panose="02020603050405020304" pitchFamily="18" charset="0"/>
              </a:rPr>
              <a:t>How successfully do teachers use other staff to support pupils’ learning.</a:t>
            </a:r>
            <a:endParaRPr lang="en-GB" sz="20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Times New Roman" panose="02020603050405020304" pitchFamily="18" charset="0"/>
              </a:rPr>
              <a:t>How well the oral and written feedback from teachers helps pupils to know how well they are doing and what they need to do to improve.</a:t>
            </a:r>
            <a:endParaRPr lang="en-GB" sz="20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Times New Roman" panose="02020603050405020304" pitchFamily="18" charset="0"/>
              </a:rPr>
              <a:t>How well teachers gauge pupils’ understanding through </a:t>
            </a:r>
            <a:r>
              <a:rPr lang="en-US" sz="2000" dirty="0" err="1">
                <a:latin typeface="Arial" panose="020B0604020202020204" pitchFamily="34" charset="0"/>
                <a:ea typeface="MS Mincho"/>
                <a:cs typeface="Times New Roman" panose="02020603050405020304" pitchFamily="18" charset="0"/>
              </a:rPr>
              <a:t>skilful</a:t>
            </a:r>
            <a:r>
              <a:rPr lang="en-US" sz="2000" dirty="0">
                <a:latin typeface="Arial" panose="020B0604020202020204" pitchFamily="34" charset="0"/>
                <a:ea typeface="MS Mincho"/>
                <a:cs typeface="Times New Roman" panose="02020603050405020304" pitchFamily="18" charset="0"/>
              </a:rPr>
              <a:t> questioning and monitoring of pupils’ learning.</a:t>
            </a:r>
            <a:endParaRPr lang="en-GB" sz="20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Times New Roman" panose="02020603050405020304" pitchFamily="18" charset="0"/>
              </a:rPr>
              <a:t>How well teachers provide purposeful opportunities for pupils to assess their own performance and that of other pupils, where appropriate.</a:t>
            </a:r>
            <a:endParaRPr lang="en-GB" sz="20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Times New Roman" panose="02020603050405020304" pitchFamily="18" charset="0"/>
              </a:rPr>
              <a:t>The extent to which teachers </a:t>
            </a:r>
            <a:r>
              <a:rPr lang="en-US" sz="2000" dirty="0" err="1">
                <a:latin typeface="Arial" panose="020B0604020202020204" pitchFamily="34" charset="0"/>
                <a:ea typeface="MS Mincho"/>
                <a:cs typeface="Times New Roman" panose="02020603050405020304" pitchFamily="18" charset="0"/>
              </a:rPr>
              <a:t>analyse</a:t>
            </a:r>
            <a:r>
              <a:rPr lang="en-US" sz="2000" dirty="0">
                <a:latin typeface="Arial" panose="020B0604020202020204" pitchFamily="34" charset="0"/>
                <a:ea typeface="MS Mincho"/>
                <a:cs typeface="Times New Roman" panose="02020603050405020304" pitchFamily="18" charset="0"/>
              </a:rPr>
              <a:t> the outcomes of their assessment of pupils to inform their future planning of lessons and the next steps in pupils’ learning.</a:t>
            </a:r>
            <a:endParaRPr lang="en-GB" sz="20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Times New Roman" panose="02020603050405020304" pitchFamily="18" charset="0"/>
              </a:rPr>
              <a:t>How well teachers ensure that their assessments are valid, accurate and reliable.</a:t>
            </a:r>
            <a:endParaRPr lang="en-GB" sz="2000" dirty="0">
              <a:effectLst/>
              <a:latin typeface="Cambria" panose="02040503050406030204" pitchFamily="18" charset="0"/>
              <a:ea typeface="MS Mincho"/>
              <a:cs typeface="Times New Roman" panose="02020603050405020304" pitchFamily="18" charset="0"/>
            </a:endParaRPr>
          </a:p>
        </p:txBody>
      </p:sp>
    </p:spTree>
    <p:extLst>
      <p:ext uri="{BB962C8B-B14F-4D97-AF65-F5344CB8AC3E}">
        <p14:creationId xmlns:p14="http://schemas.microsoft.com/office/powerpoint/2010/main" val="35645426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4" name="Rectangle 3"/>
          <p:cNvSpPr/>
          <p:nvPr/>
        </p:nvSpPr>
        <p:spPr>
          <a:xfrm>
            <a:off x="0" y="0"/>
            <a:ext cx="9144000" cy="6986528"/>
          </a:xfrm>
          <a:prstGeom prst="rect">
            <a:avLst/>
          </a:prstGeom>
        </p:spPr>
        <p:txBody>
          <a:bodyPr wrap="square">
            <a:spAutoFit/>
          </a:bodyPr>
          <a:lstStyle/>
          <a:p>
            <a:pPr marL="228600" algn="ctr">
              <a:spcAft>
                <a:spcPts val="1200"/>
              </a:spcAft>
            </a:pPr>
            <a:r>
              <a:rPr lang="en-US" sz="2400" b="1" u="sng" dirty="0">
                <a:latin typeface="Arial" panose="020B0604020202020204" pitchFamily="34" charset="0"/>
                <a:ea typeface="MS Mincho"/>
                <a:cs typeface="Times New Roman" panose="02020603050405020304" pitchFamily="18" charset="0"/>
              </a:rPr>
              <a:t>3.2 The breadth, balance and appropriateness of the curriculum</a:t>
            </a:r>
            <a:endParaRPr lang="en-GB" sz="24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Arial" panose="020B0604020202020204" pitchFamily="34" charset="0"/>
              </a:rPr>
              <a:t>Evaluate the extent to which learning experiences across the school stimulate and challenge the full range of pupils so that they engage fully in their learning and make the best possible progress.</a:t>
            </a:r>
            <a:endParaRPr lang="en-GB" sz="2000" dirty="0">
              <a:latin typeface="Arial" panose="020B0604020202020204" pitchFamily="34" charset="0"/>
              <a:ea typeface="MS Mincho"/>
              <a:cs typeface="Arial" panose="020B0604020202020204" pitchFamily="34"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Arial" panose="020B0604020202020204" pitchFamily="34" charset="0"/>
              </a:rPr>
              <a:t>Evaluate the school’s strategic approach to planning the curriculum and the extent to which it helps pupils to become ambitious, confident, aspirational and well-informed individuals. </a:t>
            </a:r>
            <a:endParaRPr lang="en-GB" sz="2000" dirty="0">
              <a:latin typeface="Arial" panose="020B0604020202020204" pitchFamily="34" charset="0"/>
              <a:ea typeface="MS Mincho"/>
              <a:cs typeface="Arial" panose="020B0604020202020204" pitchFamily="34"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Arial" panose="020B0604020202020204" pitchFamily="34" charset="0"/>
              </a:rPr>
              <a:t>Evaluate how well the curriculum builds systematically on pupils’ existing knowledge, understanding and skills as they move through the school.</a:t>
            </a:r>
            <a:endParaRPr lang="en-GB" sz="2000" dirty="0">
              <a:latin typeface="Arial" panose="020B0604020202020204" pitchFamily="34" charset="0"/>
              <a:ea typeface="MS Mincho"/>
              <a:cs typeface="Arial" panose="020B0604020202020204" pitchFamily="34"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Arial" panose="020B0604020202020204" pitchFamily="34" charset="0"/>
              </a:rPr>
              <a:t>To what extent the school provides pupils with a suitably wide range of experiences to develop their interest and skills across a range of subjects and areas of learning.</a:t>
            </a:r>
            <a:endParaRPr lang="en-GB" sz="2000" dirty="0">
              <a:latin typeface="Arial" panose="020B0604020202020204" pitchFamily="34" charset="0"/>
              <a:ea typeface="MS Mincho"/>
              <a:cs typeface="Arial" panose="020B0604020202020204" pitchFamily="34"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Arial" panose="020B0604020202020204" pitchFamily="34" charset="0"/>
              </a:rPr>
              <a:t>how well the learning experiences meet the needs of all pupils no matter what specific models of delivery they choose to </a:t>
            </a:r>
            <a:r>
              <a:rPr lang="en-US" sz="2000" dirty="0" err="1">
                <a:latin typeface="Arial" panose="020B0604020202020204" pitchFamily="34" charset="0"/>
                <a:ea typeface="MS Mincho"/>
                <a:cs typeface="Arial" panose="020B0604020202020204" pitchFamily="34" charset="0"/>
              </a:rPr>
              <a:t>organise</a:t>
            </a:r>
            <a:r>
              <a:rPr lang="en-US" sz="2000" dirty="0">
                <a:latin typeface="Arial" panose="020B0604020202020204" pitchFamily="34" charset="0"/>
                <a:ea typeface="MS Mincho"/>
                <a:cs typeface="Arial" panose="020B0604020202020204" pitchFamily="34" charset="0"/>
              </a:rPr>
              <a:t> and deliver the curriculum.</a:t>
            </a:r>
            <a:endParaRPr lang="en-GB" sz="2000" dirty="0">
              <a:latin typeface="Arial" panose="020B0604020202020204" pitchFamily="34" charset="0"/>
              <a:ea typeface="MS Mincho"/>
              <a:cs typeface="Arial" panose="020B0604020202020204" pitchFamily="34"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Arial" panose="020B0604020202020204" pitchFamily="34" charset="0"/>
              </a:rPr>
              <a:t>how well the school’s curriculum provides for specific groups of pupils, especially those with advanced skills and understanding, those with additional learning needs and pupils with English as an additional language.</a:t>
            </a:r>
            <a:endParaRPr lang="en-GB" sz="2000" dirty="0">
              <a:effectLst/>
              <a:latin typeface="Arial" panose="020B0604020202020204" pitchFamily="34" charset="0"/>
              <a:ea typeface="MS Mincho"/>
              <a:cs typeface="Arial" panose="020B0604020202020204" pitchFamily="34" charset="0"/>
            </a:endParaRPr>
          </a:p>
        </p:txBody>
      </p:sp>
    </p:spTree>
    <p:extLst>
      <p:ext uri="{BB962C8B-B14F-4D97-AF65-F5344CB8AC3E}">
        <p14:creationId xmlns:p14="http://schemas.microsoft.com/office/powerpoint/2010/main" val="34383733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3" name="Rectangle 2"/>
          <p:cNvSpPr/>
          <p:nvPr/>
        </p:nvSpPr>
        <p:spPr>
          <a:xfrm>
            <a:off x="0" y="0"/>
            <a:ext cx="9361714" cy="6863417"/>
          </a:xfrm>
          <a:prstGeom prst="rect">
            <a:avLst/>
          </a:prstGeom>
        </p:spPr>
        <p:txBody>
          <a:bodyPr wrap="square">
            <a:spAutoFit/>
          </a:bodyPr>
          <a:lstStyle/>
          <a:p>
            <a:pPr marL="342900" lvl="0" indent="-342900">
              <a:spcAft>
                <a:spcPts val="1200"/>
              </a:spcAft>
              <a:buFont typeface="Symbol" panose="05050102010706020507" pitchFamily="18" charset="2"/>
              <a:buChar char=""/>
            </a:pPr>
            <a:r>
              <a:rPr lang="en-US" sz="1900" dirty="0">
                <a:latin typeface="Arial" panose="020B0604020202020204" pitchFamily="34" charset="0"/>
                <a:ea typeface="MS Mincho"/>
                <a:cs typeface="Arial" panose="020B0604020202020204" pitchFamily="34" charset="0"/>
              </a:rPr>
              <a:t>the extent to which teachers and learning support staff take full account of individual pupils’ learning needs in the planning of the curriculum and in the delivery of individual lessons and sequences of lessons.</a:t>
            </a:r>
            <a:endParaRPr lang="en-GB" sz="1900" dirty="0">
              <a:latin typeface="Arial" panose="020B0604020202020204" pitchFamily="34" charset="0"/>
              <a:ea typeface="MS Mincho"/>
              <a:cs typeface="Arial" panose="020B0604020202020204" pitchFamily="34" charset="0"/>
            </a:endParaRPr>
          </a:p>
          <a:p>
            <a:pPr marL="342900" lvl="0" indent="-342900">
              <a:spcAft>
                <a:spcPts val="1200"/>
              </a:spcAft>
              <a:buFont typeface="Symbol" panose="05050102010706020507" pitchFamily="18" charset="2"/>
              <a:buChar char=""/>
            </a:pPr>
            <a:r>
              <a:rPr lang="en-US" sz="1900" dirty="0">
                <a:latin typeface="Arial" panose="020B0604020202020204" pitchFamily="34" charset="0"/>
                <a:ea typeface="MS Mincho"/>
                <a:cs typeface="Arial" panose="020B0604020202020204" pitchFamily="34" charset="0"/>
              </a:rPr>
              <a:t>where pupils have learning targets, consider how well teachers and other staff take note of these and provide a suitable </a:t>
            </a:r>
            <a:r>
              <a:rPr lang="en-US" sz="1900" dirty="0" err="1">
                <a:latin typeface="Arial" panose="020B0604020202020204" pitchFamily="34" charset="0"/>
                <a:ea typeface="MS Mincho"/>
                <a:cs typeface="Arial" panose="020B0604020202020204" pitchFamily="34" charset="0"/>
              </a:rPr>
              <a:t>programme</a:t>
            </a:r>
            <a:r>
              <a:rPr lang="en-US" sz="1900" dirty="0">
                <a:latin typeface="Arial" panose="020B0604020202020204" pitchFamily="34" charset="0"/>
                <a:ea typeface="MS Mincho"/>
                <a:cs typeface="Arial" panose="020B0604020202020204" pitchFamily="34" charset="0"/>
              </a:rPr>
              <a:t> of work to help pupils to meet them.</a:t>
            </a:r>
            <a:endParaRPr lang="en-GB" sz="1900" dirty="0">
              <a:latin typeface="Arial" panose="020B0604020202020204" pitchFamily="34" charset="0"/>
              <a:ea typeface="MS Mincho"/>
              <a:cs typeface="Arial" panose="020B0604020202020204" pitchFamily="34" charset="0"/>
            </a:endParaRPr>
          </a:p>
          <a:p>
            <a:pPr marL="342900" lvl="0" indent="-342900">
              <a:spcAft>
                <a:spcPts val="1200"/>
              </a:spcAft>
              <a:buFont typeface="Symbol" panose="05050102010706020507" pitchFamily="18" charset="2"/>
              <a:buChar char=""/>
            </a:pPr>
            <a:r>
              <a:rPr lang="en-US" sz="1900" dirty="0">
                <a:latin typeface="Arial" panose="020B0604020202020204" pitchFamily="34" charset="0"/>
                <a:ea typeface="MS Mincho"/>
                <a:cs typeface="Arial" panose="020B0604020202020204" pitchFamily="34" charset="0"/>
              </a:rPr>
              <a:t>the effectiveness of any support provided for pupils within the classroom or in withdrawal groups to develop their skills.</a:t>
            </a:r>
            <a:endParaRPr lang="en-GB" sz="1900" dirty="0">
              <a:latin typeface="Arial" panose="020B0604020202020204" pitchFamily="34" charset="0"/>
              <a:ea typeface="MS Mincho"/>
              <a:cs typeface="Arial" panose="020B0604020202020204" pitchFamily="34" charset="0"/>
            </a:endParaRPr>
          </a:p>
          <a:p>
            <a:pPr marL="342900" lvl="0" indent="-342900">
              <a:spcAft>
                <a:spcPts val="1200"/>
              </a:spcAft>
              <a:buFont typeface="Symbol" panose="05050102010706020507" pitchFamily="18" charset="2"/>
              <a:buChar char=""/>
            </a:pPr>
            <a:r>
              <a:rPr lang="en-US" sz="1900" dirty="0">
                <a:latin typeface="Arial" panose="020B0604020202020204" pitchFamily="34" charset="0"/>
                <a:ea typeface="MS Mincho"/>
                <a:cs typeface="Arial" panose="020B0604020202020204" pitchFamily="34" charset="0"/>
              </a:rPr>
              <a:t>Evaluate  arrangements for grouping pupils through setting or mixed-ability grouping and consider whether the arrangements have a positive impact on the pupils’ learning and experiences.</a:t>
            </a:r>
            <a:endParaRPr lang="en-GB" sz="1900" dirty="0">
              <a:latin typeface="Arial" panose="020B0604020202020204" pitchFamily="34" charset="0"/>
              <a:ea typeface="MS Mincho"/>
              <a:cs typeface="Arial" panose="020B0604020202020204" pitchFamily="34" charset="0"/>
            </a:endParaRPr>
          </a:p>
          <a:p>
            <a:pPr marL="342900" lvl="0" indent="-342900">
              <a:spcAft>
                <a:spcPts val="1200"/>
              </a:spcAft>
              <a:buFont typeface="Symbol" panose="05050102010706020507" pitchFamily="18" charset="2"/>
              <a:buChar char=""/>
            </a:pPr>
            <a:r>
              <a:rPr lang="en-US" sz="1900" dirty="0">
                <a:latin typeface="Arial" panose="020B0604020202020204" pitchFamily="34" charset="0"/>
                <a:ea typeface="MS Mincho"/>
                <a:cs typeface="Arial" panose="020B0604020202020204" pitchFamily="34" charset="0"/>
              </a:rPr>
              <a:t>Evaluate the ways in which the school develops a curriculum that fully reflects the nature of the school’s context, including designing learning activities that reflect the cultural, linguistic and ethnic diversity of Wales and the school’s local area.</a:t>
            </a:r>
            <a:endParaRPr lang="en-GB" sz="1900" dirty="0">
              <a:latin typeface="Arial" panose="020B0604020202020204" pitchFamily="34" charset="0"/>
              <a:ea typeface="MS Mincho"/>
              <a:cs typeface="Arial" panose="020B0604020202020204" pitchFamily="34" charset="0"/>
            </a:endParaRPr>
          </a:p>
          <a:p>
            <a:pPr marL="342900" lvl="0" indent="-342900">
              <a:spcAft>
                <a:spcPts val="1200"/>
              </a:spcAft>
              <a:buFont typeface="Symbol" panose="05050102010706020507" pitchFamily="18" charset="2"/>
              <a:buChar char=""/>
            </a:pPr>
            <a:r>
              <a:rPr lang="en-US" sz="1900" dirty="0">
                <a:latin typeface="Arial" panose="020B0604020202020204" pitchFamily="34" charset="0"/>
                <a:ea typeface="MS Mincho"/>
                <a:cs typeface="Arial" panose="020B0604020202020204" pitchFamily="34" charset="0"/>
              </a:rPr>
              <a:t>How well the school takes account of the principles of the Foundation Phase, and how well staff plan for pupils to use the outdoors in the development of their learning and skills.</a:t>
            </a:r>
            <a:endParaRPr lang="en-GB" sz="1900" dirty="0">
              <a:latin typeface="Arial" panose="020B0604020202020204" pitchFamily="34" charset="0"/>
              <a:ea typeface="MS Mincho"/>
              <a:cs typeface="Arial" panose="020B0604020202020204" pitchFamily="34" charset="0"/>
            </a:endParaRPr>
          </a:p>
          <a:p>
            <a:pPr marL="285750" indent="-285750">
              <a:buFont typeface="Arial" panose="020B0604020202020204" pitchFamily="34" charset="0"/>
              <a:buChar char="•"/>
            </a:pPr>
            <a:r>
              <a:rPr lang="en-US" sz="1900" dirty="0">
                <a:latin typeface="Arial" panose="020B0604020202020204" pitchFamily="34" charset="0"/>
                <a:ea typeface="MS Mincho"/>
                <a:cs typeface="Arial" panose="020B0604020202020204" pitchFamily="34" charset="0"/>
              </a:rPr>
              <a:t>Evaluate the nature and extent of learning outside the classroom that links directly to the planned curriculum, for example to support the development of pupils’ understanding of a specific topic, subject or learning area.</a:t>
            </a:r>
            <a:endParaRPr lang="en-GB" sz="1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9764214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3" name="Rectangle 2"/>
          <p:cNvSpPr/>
          <p:nvPr/>
        </p:nvSpPr>
        <p:spPr>
          <a:xfrm>
            <a:off x="0" y="0"/>
            <a:ext cx="9144000" cy="6309420"/>
          </a:xfrm>
          <a:prstGeom prst="rect">
            <a:avLst/>
          </a:prstGeom>
        </p:spPr>
        <p:txBody>
          <a:bodyPr wrap="square">
            <a:spAutoFit/>
          </a:bodyPr>
          <a:lstStyle/>
          <a:p>
            <a:pPr marL="228600" algn="ctr">
              <a:spcAft>
                <a:spcPts val="1200"/>
              </a:spcAft>
            </a:pPr>
            <a:r>
              <a:rPr lang="en-US" sz="2400" b="1" u="sng" dirty="0">
                <a:latin typeface="Arial" panose="020B0604020202020204" pitchFamily="34" charset="0"/>
                <a:ea typeface="MS Mincho"/>
                <a:cs typeface="Times New Roman" panose="02020603050405020304" pitchFamily="18" charset="0"/>
              </a:rPr>
              <a:t>3.3 Provision for skills</a:t>
            </a:r>
            <a:endParaRPr lang="en-GB" sz="2400" dirty="0">
              <a:latin typeface="Cambria" panose="02040503050406030204" pitchFamily="18" charset="0"/>
              <a:ea typeface="MS Mincho"/>
              <a:cs typeface="Times New Roman" panose="02020603050405020304" pitchFamily="18"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Arial" panose="020B0604020202020204" pitchFamily="34" charset="0"/>
              </a:rPr>
              <a:t>evaluate the extent to which the curriculum arrangements ensure that pupils acquire the necessary skills in literacy (Welsh/English), numeracy and ICT to support their work across the curriculum.</a:t>
            </a:r>
            <a:endParaRPr lang="en-GB" sz="2000" dirty="0">
              <a:latin typeface="Arial" panose="020B0604020202020204" pitchFamily="34" charset="0"/>
              <a:ea typeface="MS Mincho"/>
              <a:cs typeface="Arial" panose="020B0604020202020204" pitchFamily="34"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Arial" panose="020B0604020202020204" pitchFamily="34" charset="0"/>
              </a:rPr>
              <a:t>how well has the school taken account of the national frameworks for literacy and numeracy in the planning of pupils’ learning experiences.</a:t>
            </a:r>
            <a:endParaRPr lang="en-GB" sz="2000" dirty="0">
              <a:latin typeface="Arial" panose="020B0604020202020204" pitchFamily="34" charset="0"/>
              <a:ea typeface="MS Mincho"/>
              <a:cs typeface="Arial" panose="020B0604020202020204" pitchFamily="34" charset="0"/>
            </a:endParaRP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Arial" panose="020B0604020202020204" pitchFamily="34" charset="0"/>
              </a:rPr>
              <a:t>Evaluate the breadth of pupils’ experiences across the curriculum should also provide purposeful, progressive opportunities for pupils to </a:t>
            </a:r>
            <a:r>
              <a:rPr lang="en-US" sz="2000" dirty="0" err="1">
                <a:latin typeface="Arial" panose="020B0604020202020204" pitchFamily="34" charset="0"/>
                <a:ea typeface="MS Mincho"/>
                <a:cs typeface="Arial" panose="020B0604020202020204" pitchFamily="34" charset="0"/>
              </a:rPr>
              <a:t>practise</a:t>
            </a:r>
            <a:r>
              <a:rPr lang="en-US" sz="2000" dirty="0">
                <a:latin typeface="Arial" panose="020B0604020202020204" pitchFamily="34" charset="0"/>
                <a:ea typeface="MS Mincho"/>
                <a:cs typeface="Arial" panose="020B0604020202020204" pitchFamily="34" charset="0"/>
              </a:rPr>
              <a:t> and to develop their skills in literacy (Welsh/English), numeracy and ICT.</a:t>
            </a:r>
            <a:endParaRPr lang="en-GB" sz="2000" dirty="0">
              <a:latin typeface="Arial" panose="020B0604020202020204" pitchFamily="34" charset="0"/>
              <a:ea typeface="MS Mincho"/>
              <a:cs typeface="Arial" panose="020B0604020202020204" pitchFamily="34" charset="0"/>
            </a:endParaRPr>
          </a:p>
          <a:p>
            <a:pPr>
              <a:spcAft>
                <a:spcPts val="1200"/>
              </a:spcAft>
            </a:pPr>
            <a:r>
              <a:rPr lang="en-US" sz="2000" dirty="0">
                <a:latin typeface="Arial" panose="020B0604020202020204" pitchFamily="34" charset="0"/>
                <a:ea typeface="MS Mincho"/>
                <a:cs typeface="Arial" panose="020B0604020202020204" pitchFamily="34" charset="0"/>
              </a:rPr>
              <a:t>Look at the evidence in pupils’ books and in classes to consider the extent to which the planning is helping to deliver purposeful opportunities for pupils to develop their skills across the curriculum.</a:t>
            </a:r>
          </a:p>
          <a:p>
            <a:pPr marL="342900" lvl="0" indent="-342900">
              <a:spcAft>
                <a:spcPts val="1200"/>
              </a:spcAft>
              <a:buFont typeface="Symbol" panose="05050102010706020507" pitchFamily="18" charset="2"/>
              <a:buChar char=""/>
            </a:pPr>
            <a:r>
              <a:rPr lang="en-US" sz="2000" dirty="0">
                <a:latin typeface="Arial" panose="020B0604020202020204" pitchFamily="34" charset="0"/>
                <a:ea typeface="MS Mincho"/>
                <a:cs typeface="Arial" panose="020B0604020202020204" pitchFamily="34" charset="0"/>
              </a:rPr>
              <a:t>Evaluate the extent and quality of the school’s provision for the development of Welsh language skills in formal teaching activities and in informal situations.</a:t>
            </a:r>
            <a:endParaRPr lang="en-GB" sz="2000" dirty="0">
              <a:latin typeface="Arial" panose="020B0604020202020204" pitchFamily="34" charset="0"/>
              <a:ea typeface="MS Mincho"/>
              <a:cs typeface="Arial" panose="020B0604020202020204" pitchFamily="34" charset="0"/>
            </a:endParaRPr>
          </a:p>
          <a:p>
            <a:pPr marL="285750" indent="-285750">
              <a:buFont typeface="Arial" panose="020B0604020202020204" pitchFamily="34" charset="0"/>
              <a:buChar char="•"/>
            </a:pPr>
            <a:r>
              <a:rPr lang="en-US" sz="2000" dirty="0">
                <a:latin typeface="Arial" panose="020B0604020202020204" pitchFamily="34" charset="0"/>
                <a:ea typeface="MS Mincho"/>
                <a:cs typeface="Arial" panose="020B0604020202020204" pitchFamily="34" charset="0"/>
              </a:rPr>
              <a:t>How well the school teaches pupils about the advantages of learning Welsh and becoming bilingual.</a:t>
            </a:r>
            <a:endParaRPr lang="en-GB" sz="2000" dirty="0">
              <a:effectLst/>
              <a:latin typeface="Arial" panose="020B0604020202020204" pitchFamily="34" charset="0"/>
              <a:ea typeface="MS Mincho"/>
              <a:cs typeface="Arial" panose="020B0604020202020204" pitchFamily="34" charset="0"/>
            </a:endParaRPr>
          </a:p>
        </p:txBody>
      </p:sp>
    </p:spTree>
    <p:extLst>
      <p:ext uri="{BB962C8B-B14F-4D97-AF65-F5344CB8AC3E}">
        <p14:creationId xmlns:p14="http://schemas.microsoft.com/office/powerpoint/2010/main" val="163120465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20960" y="389406"/>
            <a:ext cx="8505326" cy="714375"/>
          </a:xfrm>
        </p:spPr>
        <p:txBody>
          <a:bodyPr rtlCol="0">
            <a:normAutofit fontScale="90000"/>
          </a:bodyPr>
          <a:lstStyle/>
          <a:p>
            <a:pPr fontAlgn="auto">
              <a:spcAft>
                <a:spcPts val="0"/>
              </a:spcAft>
              <a:defRPr/>
            </a:pPr>
            <a:r>
              <a:rPr lang="en-US" dirty="0">
                <a:latin typeface="Arial" panose="020B0604020202020204" pitchFamily="34" charset="0"/>
                <a:cs typeface="Arial" panose="020B0604020202020204" pitchFamily="34" charset="0"/>
              </a:rPr>
              <a:t>What will they look at?</a:t>
            </a:r>
          </a:p>
        </p:txBody>
      </p:sp>
      <p:pic>
        <p:nvPicPr>
          <p:cNvPr id="3" name="Picture 2"/>
          <p:cNvPicPr>
            <a:picLocks noChangeAspect="1"/>
          </p:cNvPicPr>
          <p:nvPr/>
        </p:nvPicPr>
        <p:blipFill rotWithShape="1">
          <a:blip r:embed="rId4"/>
          <a:srcRect l="11966" t="15339" r="12521" b="-194"/>
          <a:stretch/>
        </p:blipFill>
        <p:spPr>
          <a:xfrm>
            <a:off x="267086" y="1570104"/>
            <a:ext cx="8813074" cy="4856638"/>
          </a:xfrm>
          <a:prstGeom prst="rect">
            <a:avLst/>
          </a:prstGeom>
        </p:spPr>
      </p:pic>
    </p:spTree>
    <p:extLst>
      <p:ext uri="{BB962C8B-B14F-4D97-AF65-F5344CB8AC3E}">
        <p14:creationId xmlns:p14="http://schemas.microsoft.com/office/powerpoint/2010/main" val="1846322450"/>
      </p:ext>
    </p:extLst>
  </p:cSld>
  <p:clrMapOvr>
    <a:overrideClrMapping bg1="lt1" tx1="dk1" bg2="lt2" tx2="dk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79166" y="0"/>
            <a:ext cx="5849691" cy="680705"/>
          </a:xfrm>
        </p:spPr>
        <p:txBody>
          <a:bodyPr/>
          <a:lstStyle/>
          <a:p>
            <a:r>
              <a:rPr lang="en-GB" sz="3600" b="1" dirty="0"/>
              <a:t>Questions to pupils in the class</a:t>
            </a:r>
          </a:p>
        </p:txBody>
      </p:sp>
      <p:sp>
        <p:nvSpPr>
          <p:cNvPr id="6" name="TextBox 5"/>
          <p:cNvSpPr txBox="1"/>
          <p:nvPr/>
        </p:nvSpPr>
        <p:spPr>
          <a:xfrm>
            <a:off x="0" y="680705"/>
            <a:ext cx="8802807" cy="5663089"/>
          </a:xfrm>
          <a:prstGeom prst="rect">
            <a:avLst/>
          </a:prstGeom>
          <a:noFill/>
        </p:spPr>
        <p:txBody>
          <a:bodyPr wrap="square" rtlCol="0">
            <a:spAutoFit/>
          </a:bodyPr>
          <a:lstStyle/>
          <a:p>
            <a:pPr marL="457200" indent="-457200">
              <a:spcAft>
                <a:spcPts val="1200"/>
              </a:spcAft>
              <a:buFont typeface="Arial" panose="020B0604020202020204" pitchFamily="34" charset="0"/>
              <a:buChar char="•"/>
            </a:pPr>
            <a:r>
              <a:rPr lang="en-GB" sz="2600" dirty="0">
                <a:latin typeface="Arial" panose="020B0604020202020204" pitchFamily="34" charset="0"/>
                <a:cs typeface="Arial" panose="020B0604020202020204" pitchFamily="34" charset="0"/>
              </a:rPr>
              <a:t>Show me a piece of work that you are proud of.</a:t>
            </a:r>
          </a:p>
          <a:p>
            <a:pPr marL="457200" indent="-457200">
              <a:spcAft>
                <a:spcPts val="1200"/>
              </a:spcAft>
              <a:buFont typeface="Arial" panose="020B0604020202020204" pitchFamily="34" charset="0"/>
              <a:buChar char="•"/>
            </a:pPr>
            <a:r>
              <a:rPr lang="en-GB" sz="2600" dirty="0">
                <a:latin typeface="Arial" panose="020B0604020202020204" pitchFamily="34" charset="0"/>
                <a:cs typeface="Arial" panose="020B0604020202020204" pitchFamily="34" charset="0"/>
              </a:rPr>
              <a:t>Show me something that you had a problem with and tell me how did you succeed in getting the piece of work done</a:t>
            </a:r>
          </a:p>
          <a:p>
            <a:pPr marL="457200" indent="-457200">
              <a:spcAft>
                <a:spcPts val="1200"/>
              </a:spcAft>
              <a:buFont typeface="Arial" panose="020B0604020202020204" pitchFamily="34" charset="0"/>
              <a:buChar char="•"/>
            </a:pPr>
            <a:r>
              <a:rPr lang="en-GB" sz="2600" dirty="0">
                <a:latin typeface="Arial" panose="020B0604020202020204" pitchFamily="34" charset="0"/>
                <a:cs typeface="Arial" panose="020B0604020202020204" pitchFamily="34" charset="0"/>
              </a:rPr>
              <a:t>What do you usually do when you have a problem with your work?. Do you often have problems with your work?</a:t>
            </a:r>
          </a:p>
          <a:p>
            <a:pPr marL="457200" indent="-457200">
              <a:spcAft>
                <a:spcPts val="1200"/>
              </a:spcAft>
              <a:buFont typeface="Arial" panose="020B0604020202020204" pitchFamily="34" charset="0"/>
              <a:buChar char="•"/>
            </a:pPr>
            <a:r>
              <a:rPr lang="en-GB" sz="2600" dirty="0">
                <a:latin typeface="Arial" panose="020B0604020202020204" pitchFamily="34" charset="0"/>
                <a:cs typeface="Arial" panose="020B0604020202020204" pitchFamily="34" charset="0"/>
              </a:rPr>
              <a:t>Your teacher has put this comment on this piece of work. What does your teacher expect you to do now?</a:t>
            </a:r>
          </a:p>
          <a:p>
            <a:pPr marL="457200" indent="-457200">
              <a:spcAft>
                <a:spcPts val="1200"/>
              </a:spcAft>
              <a:buFont typeface="Arial" panose="020B0604020202020204" pitchFamily="34" charset="0"/>
              <a:buChar char="•"/>
            </a:pPr>
            <a:r>
              <a:rPr lang="en-GB" sz="2600" dirty="0">
                <a:latin typeface="Arial" panose="020B0604020202020204" pitchFamily="34" charset="0"/>
                <a:cs typeface="Arial" panose="020B0604020202020204" pitchFamily="34" charset="0"/>
              </a:rPr>
              <a:t>How do you think that you can improve this piece of work?</a:t>
            </a:r>
          </a:p>
          <a:p>
            <a:pPr marL="457200" indent="-457200">
              <a:spcAft>
                <a:spcPts val="1200"/>
              </a:spcAft>
              <a:buFont typeface="Arial" panose="020B0604020202020204" pitchFamily="34" charset="0"/>
              <a:buChar char="•"/>
            </a:pPr>
            <a:r>
              <a:rPr lang="en-GB" sz="2600" dirty="0">
                <a:latin typeface="Arial" panose="020B0604020202020204" pitchFamily="34" charset="0"/>
                <a:cs typeface="Arial" panose="020B0604020202020204" pitchFamily="34" charset="0"/>
              </a:rPr>
              <a:t>Do you draft and re-draft your work?</a:t>
            </a:r>
          </a:p>
        </p:txBody>
      </p:sp>
    </p:spTree>
    <p:extLst>
      <p:ext uri="{BB962C8B-B14F-4D97-AF65-F5344CB8AC3E}">
        <p14:creationId xmlns:p14="http://schemas.microsoft.com/office/powerpoint/2010/main" val="4088266338"/>
      </p:ext>
    </p:extLst>
  </p:cSld>
  <p:clrMapOvr>
    <a:overrideClrMapping bg1="lt1" tx1="dk1" bg2="lt2" tx2="dk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857394" y="202377"/>
            <a:ext cx="5915006" cy="680705"/>
          </a:xfrm>
        </p:spPr>
        <p:txBody>
          <a:bodyPr>
            <a:normAutofit fontScale="90000"/>
          </a:bodyPr>
          <a:lstStyle/>
          <a:p>
            <a:r>
              <a:rPr lang="en-GB" sz="3600" dirty="0">
                <a:latin typeface="Arial" panose="020B0604020202020204" pitchFamily="34" charset="0"/>
                <a:cs typeface="Arial" panose="020B0604020202020204" pitchFamily="34" charset="0"/>
              </a:rPr>
              <a:t>Questions to pupils in the class</a:t>
            </a:r>
          </a:p>
        </p:txBody>
      </p:sp>
      <p:sp>
        <p:nvSpPr>
          <p:cNvPr id="6" name="TextBox 5"/>
          <p:cNvSpPr txBox="1"/>
          <p:nvPr/>
        </p:nvSpPr>
        <p:spPr>
          <a:xfrm>
            <a:off x="0" y="883082"/>
            <a:ext cx="8802807" cy="5663089"/>
          </a:xfrm>
          <a:prstGeom prst="rect">
            <a:avLst/>
          </a:prstGeom>
          <a:noFill/>
        </p:spPr>
        <p:txBody>
          <a:bodyPr wrap="square" rtlCol="0">
            <a:spAutoFit/>
          </a:bodyPr>
          <a:lstStyle/>
          <a:p>
            <a:pPr marL="342900" indent="-342900">
              <a:spcAft>
                <a:spcPts val="1200"/>
              </a:spcAft>
              <a:buFont typeface="Arial" panose="020B0604020202020204" pitchFamily="34" charset="0"/>
              <a:buChar char="•"/>
            </a:pPr>
            <a:r>
              <a:rPr lang="en-GB" sz="2400" dirty="0">
                <a:latin typeface="Arial" panose="020B0604020202020204" pitchFamily="34" charset="0"/>
                <a:cs typeface="Arial" panose="020B0604020202020204" pitchFamily="34" charset="0"/>
              </a:rPr>
              <a:t>Tell me about a topic you have done at school that you really enjoyed and has been of great interest to you.</a:t>
            </a:r>
          </a:p>
          <a:p>
            <a:pPr marL="342900" indent="-342900">
              <a:spcAft>
                <a:spcPts val="1200"/>
              </a:spcAft>
              <a:buFont typeface="Arial" panose="020B0604020202020204" pitchFamily="34" charset="0"/>
              <a:buChar char="•"/>
            </a:pPr>
            <a:r>
              <a:rPr lang="en-GB" sz="2400" dirty="0">
                <a:latin typeface="Arial" panose="020B0604020202020204" pitchFamily="34" charset="0"/>
                <a:cs typeface="Arial" panose="020B0604020202020204" pitchFamily="34" charset="0"/>
              </a:rPr>
              <a:t>Can you think of some examples of work when you have chosen the topic or how you could complete the task?</a:t>
            </a:r>
          </a:p>
          <a:p>
            <a:pPr marL="342900" indent="-342900">
              <a:spcAft>
                <a:spcPts val="1200"/>
              </a:spcAft>
              <a:buFont typeface="Arial" panose="020B0604020202020204" pitchFamily="34" charset="0"/>
              <a:buChar char="•"/>
            </a:pPr>
            <a:r>
              <a:rPr lang="en-GB" sz="2400" dirty="0">
                <a:latin typeface="Arial" panose="020B0604020202020204" pitchFamily="34" charset="0"/>
                <a:cs typeface="Arial" panose="020B0604020202020204" pitchFamily="34" charset="0"/>
              </a:rPr>
              <a:t>Do you have all your lessons with one teacher. Can you show me any work you have done with another teacher?</a:t>
            </a:r>
          </a:p>
          <a:p>
            <a:pPr marL="342900" indent="-342900">
              <a:spcAft>
                <a:spcPts val="1200"/>
              </a:spcAft>
              <a:buFont typeface="Arial" panose="020B0604020202020204" pitchFamily="34" charset="0"/>
              <a:buChar char="•"/>
            </a:pPr>
            <a:r>
              <a:rPr lang="en-GB" sz="2400" dirty="0">
                <a:latin typeface="Arial" panose="020B0604020202020204" pitchFamily="34" charset="0"/>
                <a:cs typeface="Arial" panose="020B0604020202020204" pitchFamily="34" charset="0"/>
              </a:rPr>
              <a:t>Have you got any work you did as part of a school trip or after a visitor came to school?</a:t>
            </a:r>
          </a:p>
          <a:p>
            <a:pPr marL="342900" indent="-342900">
              <a:spcAft>
                <a:spcPts val="1200"/>
              </a:spcAft>
              <a:buFont typeface="Arial" panose="020B0604020202020204" pitchFamily="34" charset="0"/>
              <a:buChar char="•"/>
            </a:pPr>
            <a:r>
              <a:rPr lang="en-GB" sz="2400" dirty="0">
                <a:latin typeface="Arial" panose="020B0604020202020204" pitchFamily="34" charset="0"/>
                <a:cs typeface="Arial" panose="020B0604020202020204" pitchFamily="34" charset="0"/>
              </a:rPr>
              <a:t>What after school clubs or lunchtime clubs do you take part in? What is good about them?</a:t>
            </a:r>
          </a:p>
          <a:p>
            <a:pPr marL="342900" indent="-342900">
              <a:spcAft>
                <a:spcPts val="1200"/>
              </a:spcAft>
              <a:buFont typeface="Arial" panose="020B0604020202020204" pitchFamily="34" charset="0"/>
              <a:buChar char="•"/>
            </a:pPr>
            <a:r>
              <a:rPr lang="en-GB" sz="2400" dirty="0">
                <a:latin typeface="Arial" panose="020B0604020202020204" pitchFamily="34" charset="0"/>
                <a:cs typeface="Arial" panose="020B0604020202020204" pitchFamily="34" charset="0"/>
              </a:rPr>
              <a:t>Have you done any part of this work as homework? Is homework helpful in your opinion? Do you all get the same homework?</a:t>
            </a:r>
          </a:p>
        </p:txBody>
      </p:sp>
    </p:spTree>
    <p:extLst>
      <p:ext uri="{BB962C8B-B14F-4D97-AF65-F5344CB8AC3E}">
        <p14:creationId xmlns:p14="http://schemas.microsoft.com/office/powerpoint/2010/main" val="4036625159"/>
      </p:ext>
    </p:extLst>
  </p:cSld>
  <p:clrMapOvr>
    <a:overrideClrMapping bg1="lt1" tx1="dk1" bg2="lt2" tx2="dk2" accent1="accent1" accent2="accent2" accent3="accent3" accent4="accent4" accent5="accent5" accent6="accent6" hlink="hlink" folHlink="folHlink"/>
  </p:clrMapOvr>
</p:sld>
</file>

<file path=ppt/slides/slide45.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txBox="1">
            <a:spLocks/>
          </p:cNvSpPr>
          <p:nvPr/>
        </p:nvSpPr>
        <p:spPr>
          <a:xfrm>
            <a:off x="464023" y="-121147"/>
            <a:ext cx="8229600" cy="680705"/>
          </a:xfrm>
          <a:prstGeom prst="rect">
            <a:avLst/>
          </a:prstGeom>
        </p:spPr>
        <p:txBody>
          <a:bodyPr/>
          <a:lstStyle>
            <a:lvl1pPr algn="ctr" defTabSz="457200" rtl="0" fontAlgn="base">
              <a:spcBef>
                <a:spcPct val="0"/>
              </a:spcBef>
              <a:spcAft>
                <a:spcPct val="0"/>
              </a:spcAft>
              <a:defRPr sz="4400" kern="1200">
                <a:solidFill>
                  <a:schemeClr val="tx1"/>
                </a:solidFill>
                <a:latin typeface="+mj-lt"/>
                <a:ea typeface="+mj-ea"/>
                <a:cs typeface="+mj-cs"/>
              </a:defRPr>
            </a:lvl1pPr>
            <a:lvl2pPr algn="ctr" defTabSz="457200" rtl="0" fontAlgn="base">
              <a:spcBef>
                <a:spcPct val="0"/>
              </a:spcBef>
              <a:spcAft>
                <a:spcPct val="0"/>
              </a:spcAft>
              <a:defRPr sz="4400">
                <a:solidFill>
                  <a:schemeClr val="tx1"/>
                </a:solidFill>
                <a:latin typeface="Calibri" panose="020F0502020204030204" pitchFamily="34" charset="0"/>
              </a:defRPr>
            </a:lvl2pPr>
            <a:lvl3pPr algn="ctr" defTabSz="457200" rtl="0" fontAlgn="base">
              <a:spcBef>
                <a:spcPct val="0"/>
              </a:spcBef>
              <a:spcAft>
                <a:spcPct val="0"/>
              </a:spcAft>
              <a:defRPr sz="4400">
                <a:solidFill>
                  <a:schemeClr val="tx1"/>
                </a:solidFill>
                <a:latin typeface="Calibri" panose="020F0502020204030204" pitchFamily="34" charset="0"/>
              </a:defRPr>
            </a:lvl3pPr>
            <a:lvl4pPr algn="ctr" defTabSz="457200" rtl="0" fontAlgn="base">
              <a:spcBef>
                <a:spcPct val="0"/>
              </a:spcBef>
              <a:spcAft>
                <a:spcPct val="0"/>
              </a:spcAft>
              <a:defRPr sz="4400">
                <a:solidFill>
                  <a:schemeClr val="tx1"/>
                </a:solidFill>
                <a:latin typeface="Calibri" panose="020F0502020204030204" pitchFamily="34" charset="0"/>
              </a:defRPr>
            </a:lvl4pPr>
            <a:lvl5pPr algn="ctr" defTabSz="457200" rtl="0" fontAlgn="base">
              <a:spcBef>
                <a:spcPct val="0"/>
              </a:spcBef>
              <a:spcAft>
                <a:spcPct val="0"/>
              </a:spcAft>
              <a:defRPr sz="4400">
                <a:solidFill>
                  <a:schemeClr val="tx1"/>
                </a:solidFill>
                <a:latin typeface="Calibri" panose="020F0502020204030204" pitchFamily="34" charset="0"/>
              </a:defRPr>
            </a:lvl5pPr>
            <a:lvl6pPr marL="457200" algn="ctr" defTabSz="457200" rtl="0" fontAlgn="base">
              <a:spcBef>
                <a:spcPct val="0"/>
              </a:spcBef>
              <a:spcAft>
                <a:spcPct val="0"/>
              </a:spcAft>
              <a:defRPr sz="4400">
                <a:solidFill>
                  <a:schemeClr val="tx1"/>
                </a:solidFill>
                <a:latin typeface="Calibri" panose="020F0502020204030204" pitchFamily="34" charset="0"/>
              </a:defRPr>
            </a:lvl6pPr>
            <a:lvl7pPr marL="914400" algn="ctr" defTabSz="457200" rtl="0" fontAlgn="base">
              <a:spcBef>
                <a:spcPct val="0"/>
              </a:spcBef>
              <a:spcAft>
                <a:spcPct val="0"/>
              </a:spcAft>
              <a:defRPr sz="4400">
                <a:solidFill>
                  <a:schemeClr val="tx1"/>
                </a:solidFill>
                <a:latin typeface="Calibri" panose="020F0502020204030204" pitchFamily="34" charset="0"/>
              </a:defRPr>
            </a:lvl7pPr>
            <a:lvl8pPr marL="1371600" algn="ctr" defTabSz="457200" rtl="0" fontAlgn="base">
              <a:spcBef>
                <a:spcPct val="0"/>
              </a:spcBef>
              <a:spcAft>
                <a:spcPct val="0"/>
              </a:spcAft>
              <a:defRPr sz="4400">
                <a:solidFill>
                  <a:schemeClr val="tx1"/>
                </a:solidFill>
                <a:latin typeface="Calibri" panose="020F0502020204030204" pitchFamily="34" charset="0"/>
              </a:defRPr>
            </a:lvl8pPr>
            <a:lvl9pPr marL="1828800" algn="ctr" defTabSz="457200" rtl="0" fontAlgn="base">
              <a:spcBef>
                <a:spcPct val="0"/>
              </a:spcBef>
              <a:spcAft>
                <a:spcPct val="0"/>
              </a:spcAft>
              <a:defRPr sz="4400">
                <a:solidFill>
                  <a:schemeClr val="tx1"/>
                </a:solidFill>
                <a:latin typeface="Calibri" panose="020F0502020204030204" pitchFamily="34" charset="0"/>
              </a:defRPr>
            </a:lvl9pPr>
          </a:lstStyle>
          <a:p>
            <a:r>
              <a:rPr lang="en-GB" sz="3600" dirty="0">
                <a:latin typeface="Arial" panose="020B0604020202020204" pitchFamily="34" charset="0"/>
                <a:cs typeface="Arial" panose="020B0604020202020204" pitchFamily="34" charset="0"/>
              </a:rPr>
              <a:t>Questions to staff</a:t>
            </a:r>
          </a:p>
        </p:txBody>
      </p:sp>
      <p:sp>
        <p:nvSpPr>
          <p:cNvPr id="4" name="TextBox 3"/>
          <p:cNvSpPr txBox="1"/>
          <p:nvPr/>
        </p:nvSpPr>
        <p:spPr>
          <a:xfrm>
            <a:off x="252483" y="559558"/>
            <a:ext cx="8652680" cy="5816977"/>
          </a:xfrm>
          <a:prstGeom prst="rect">
            <a:avLst/>
          </a:prstGeom>
          <a:noFill/>
        </p:spPr>
        <p:txBody>
          <a:bodyPr wrap="square" rtlCol="0">
            <a:spAutoFit/>
          </a:bodyPr>
          <a:lstStyle/>
          <a:p>
            <a:pPr marL="342900" indent="-342900">
              <a:spcAft>
                <a:spcPts val="1200"/>
              </a:spcAft>
              <a:buFont typeface="Arial" panose="020B0604020202020204" pitchFamily="34" charset="0"/>
              <a:buChar char="•"/>
            </a:pPr>
            <a:r>
              <a:rPr lang="en-GB" sz="2400" dirty="0">
                <a:latin typeface="Arial" panose="020B0604020202020204" pitchFamily="34" charset="0"/>
                <a:cs typeface="Arial" panose="020B0604020202020204" pitchFamily="34" charset="0"/>
              </a:rPr>
              <a:t>What is it like to be a teacher in this school?</a:t>
            </a:r>
          </a:p>
          <a:p>
            <a:pPr marL="342900" indent="-342900">
              <a:spcAft>
                <a:spcPts val="1200"/>
              </a:spcAft>
              <a:buFont typeface="Arial" panose="020B0604020202020204" pitchFamily="34" charset="0"/>
              <a:buChar char="•"/>
            </a:pPr>
            <a:r>
              <a:rPr lang="en-GB" sz="2400" dirty="0">
                <a:latin typeface="Arial" panose="020B0604020202020204" pitchFamily="34" charset="0"/>
                <a:cs typeface="Arial" panose="020B0604020202020204" pitchFamily="34" charset="0"/>
              </a:rPr>
              <a:t>In your opinion, are you well supported by leaders at the school? Give an example.</a:t>
            </a:r>
          </a:p>
          <a:p>
            <a:pPr marL="342900" indent="-342900">
              <a:spcAft>
                <a:spcPts val="1200"/>
              </a:spcAft>
              <a:buFont typeface="Arial" panose="020B0604020202020204" pitchFamily="34" charset="0"/>
              <a:buChar char="•"/>
            </a:pPr>
            <a:r>
              <a:rPr lang="en-GB" sz="2400" dirty="0">
                <a:latin typeface="Arial" panose="020B0604020202020204" pitchFamily="34" charset="0"/>
                <a:cs typeface="Arial" panose="020B0604020202020204" pitchFamily="34" charset="0"/>
              </a:rPr>
              <a:t>What kind of </a:t>
            </a:r>
            <a:r>
              <a:rPr lang="en-GB" sz="2400" dirty="0" err="1">
                <a:latin typeface="Arial" panose="020B0604020202020204" pitchFamily="34" charset="0"/>
                <a:cs typeface="Arial" panose="020B0604020202020204" pitchFamily="34" charset="0"/>
              </a:rPr>
              <a:t>CPD</a:t>
            </a:r>
            <a:r>
              <a:rPr lang="en-GB" sz="2400" dirty="0">
                <a:latin typeface="Arial" panose="020B0604020202020204" pitchFamily="34" charset="0"/>
                <a:cs typeface="Arial" panose="020B0604020202020204" pitchFamily="34" charset="0"/>
              </a:rPr>
              <a:t> opportunities are you offered</a:t>
            </a:r>
          </a:p>
          <a:p>
            <a:pPr marL="342900" indent="-342900">
              <a:spcAft>
                <a:spcPts val="1200"/>
              </a:spcAft>
              <a:buFont typeface="Arial" panose="020B0604020202020204" pitchFamily="34" charset="0"/>
              <a:buChar char="•"/>
            </a:pPr>
            <a:r>
              <a:rPr lang="en-GB" sz="2400" dirty="0">
                <a:latin typeface="Arial" panose="020B0604020202020204" pitchFamily="34" charset="0"/>
                <a:cs typeface="Arial" panose="020B0604020202020204" pitchFamily="34" charset="0"/>
              </a:rPr>
              <a:t>How is behaviour in lessons and around the school?</a:t>
            </a:r>
          </a:p>
          <a:p>
            <a:pPr marL="342900" indent="-342900">
              <a:spcAft>
                <a:spcPts val="1200"/>
              </a:spcAft>
              <a:buFont typeface="Arial" panose="020B0604020202020204" pitchFamily="34" charset="0"/>
              <a:buChar char="•"/>
            </a:pPr>
            <a:r>
              <a:rPr lang="en-GB" sz="2400" dirty="0">
                <a:latin typeface="Arial" panose="020B0604020202020204" pitchFamily="34" charset="0"/>
                <a:cs typeface="Arial" panose="020B0604020202020204" pitchFamily="34" charset="0"/>
              </a:rPr>
              <a:t>How do you ensure good behaviour in your classes? Give an example.</a:t>
            </a:r>
          </a:p>
          <a:p>
            <a:pPr marL="342900" indent="-342900">
              <a:spcAft>
                <a:spcPts val="1200"/>
              </a:spcAft>
              <a:buFont typeface="Arial" panose="020B0604020202020204" pitchFamily="34" charset="0"/>
              <a:buChar char="•"/>
            </a:pPr>
            <a:r>
              <a:rPr lang="en-GB" sz="2400" dirty="0">
                <a:latin typeface="Arial" panose="020B0604020202020204" pitchFamily="34" charset="0"/>
                <a:cs typeface="Arial" panose="020B0604020202020204" pitchFamily="34" charset="0"/>
              </a:rPr>
              <a:t>What are the school expectations of you in regard to teaching? How do managers monitor this? Do you get feedback and constant support to help with aspects of teaching?</a:t>
            </a:r>
          </a:p>
          <a:p>
            <a:pPr marL="342900" indent="-342900">
              <a:spcAft>
                <a:spcPts val="1200"/>
              </a:spcAft>
              <a:buFont typeface="Arial" panose="020B0604020202020204" pitchFamily="34" charset="0"/>
              <a:buChar char="•"/>
            </a:pPr>
            <a:r>
              <a:rPr lang="en-GB" sz="2400" dirty="0">
                <a:latin typeface="Arial" panose="020B0604020202020204" pitchFamily="34" charset="0"/>
                <a:cs typeface="Arial" panose="020B0604020202020204" pitchFamily="34" charset="0"/>
              </a:rPr>
              <a:t>What are the school expectations of you in regard to assessment. How do managers monitor this?</a:t>
            </a:r>
          </a:p>
        </p:txBody>
      </p:sp>
      <p:pic>
        <p:nvPicPr>
          <p:cNvPr id="5" name="Picture 4"/>
          <p:cNvPicPr>
            <a:picLocks noChangeAspect="1"/>
          </p:cNvPicPr>
          <p:nvPr/>
        </p:nvPicPr>
        <p:blipFill>
          <a:blip r:embed="rId4"/>
          <a:stretch>
            <a:fillRect/>
          </a:stretch>
        </p:blipFill>
        <p:spPr>
          <a:xfrm>
            <a:off x="0" y="1"/>
            <a:ext cx="647712" cy="408340"/>
          </a:xfrm>
          <a:prstGeom prst="rect">
            <a:avLst/>
          </a:prstGeom>
        </p:spPr>
      </p:pic>
    </p:spTree>
    <p:extLst>
      <p:ext uri="{BB962C8B-B14F-4D97-AF65-F5344CB8AC3E}">
        <p14:creationId xmlns:p14="http://schemas.microsoft.com/office/powerpoint/2010/main" val="2805146056"/>
      </p:ext>
    </p:extLst>
  </p:cSld>
  <p:clrMapOvr>
    <a:overrideClrMapping bg1="lt1" tx1="dk1" bg2="lt2" tx2="dk2" accent1="accent1" accent2="accent2" accent3="accent3" accent4="accent4" accent5="accent5" accent6="accent6" hlink="hlink" folHlink="folHlink"/>
  </p:clrMapOvr>
</p:sld>
</file>

<file path=ppt/slides/slide46.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4" name="TextBox 3"/>
          <p:cNvSpPr txBox="1"/>
          <p:nvPr/>
        </p:nvSpPr>
        <p:spPr>
          <a:xfrm>
            <a:off x="234209" y="17929"/>
            <a:ext cx="8652680" cy="6555641"/>
          </a:xfrm>
          <a:prstGeom prst="rect">
            <a:avLst/>
          </a:prstGeom>
          <a:noFill/>
        </p:spPr>
        <p:txBody>
          <a:bodyPr wrap="square" rtlCol="0">
            <a:spAutoFit/>
          </a:bodyPr>
          <a:lstStyle/>
          <a:p>
            <a:pPr marL="342900" indent="-342900">
              <a:spcAft>
                <a:spcPts val="1200"/>
              </a:spcAft>
              <a:buFont typeface="Arial" panose="020B0604020202020204" pitchFamily="34" charset="0"/>
              <a:buChar char="•"/>
            </a:pPr>
            <a:r>
              <a:rPr lang="en-GB" sz="2400" dirty="0">
                <a:latin typeface="Arial" panose="020B0604020202020204" pitchFamily="34" charset="0"/>
                <a:cs typeface="Arial" panose="020B0604020202020204" pitchFamily="34" charset="0"/>
              </a:rPr>
              <a:t>How do you use the evidence you see in pupils’ books to plan  for the next steps?</a:t>
            </a:r>
          </a:p>
          <a:p>
            <a:pPr marL="342900" indent="-342900">
              <a:spcAft>
                <a:spcPts val="1200"/>
              </a:spcAft>
              <a:buFont typeface="Arial" panose="020B0604020202020204" pitchFamily="34" charset="0"/>
              <a:buChar char="•"/>
            </a:pPr>
            <a:r>
              <a:rPr lang="en-GB" sz="2400" dirty="0">
                <a:latin typeface="Arial" panose="020B0604020202020204" pitchFamily="34" charset="0"/>
                <a:cs typeface="Arial" panose="020B0604020202020204" pitchFamily="34" charset="0"/>
              </a:rPr>
              <a:t>How do you track the performance and progress of groups and individuals?</a:t>
            </a:r>
          </a:p>
          <a:p>
            <a:pPr marL="342900" indent="-342900">
              <a:spcAft>
                <a:spcPts val="1200"/>
              </a:spcAft>
              <a:buFont typeface="Arial" panose="020B0604020202020204" pitchFamily="34" charset="0"/>
              <a:buChar char="•"/>
            </a:pPr>
            <a:r>
              <a:rPr lang="en-GB" sz="2400" dirty="0">
                <a:latin typeface="Arial" panose="020B0604020202020204" pitchFamily="34" charset="0"/>
                <a:cs typeface="Arial" panose="020B0604020202020204" pitchFamily="34" charset="0"/>
              </a:rPr>
              <a:t>Do you have the resources you need to teach effectively?</a:t>
            </a:r>
          </a:p>
          <a:p>
            <a:pPr marL="342900" indent="-342900">
              <a:spcAft>
                <a:spcPts val="1200"/>
              </a:spcAft>
              <a:buFont typeface="Arial" panose="020B0604020202020204" pitchFamily="34" charset="0"/>
              <a:buChar char="•"/>
            </a:pPr>
            <a:r>
              <a:rPr lang="en-GB" sz="2400" dirty="0">
                <a:latin typeface="Arial" panose="020B0604020202020204" pitchFamily="34" charset="0"/>
                <a:cs typeface="Arial" panose="020B0604020202020204" pitchFamily="34" charset="0"/>
              </a:rPr>
              <a:t>How do you plan work for the MAT or SEN pupils. Do you get the opportunity to work with the </a:t>
            </a:r>
            <a:r>
              <a:rPr lang="en-GB" sz="2400" dirty="0" err="1">
                <a:latin typeface="Arial" panose="020B0604020202020204" pitchFamily="34" charset="0"/>
                <a:cs typeface="Arial" panose="020B0604020202020204" pitchFamily="34" charset="0"/>
              </a:rPr>
              <a:t>LSAs</a:t>
            </a:r>
            <a:r>
              <a:rPr lang="en-GB" sz="2400" dirty="0">
                <a:latin typeface="Arial" panose="020B0604020202020204" pitchFamily="34" charset="0"/>
                <a:cs typeface="Arial" panose="020B0604020202020204" pitchFamily="34" charset="0"/>
              </a:rPr>
              <a:t> to plan work for specific pupils?</a:t>
            </a:r>
          </a:p>
          <a:p>
            <a:pPr marL="342900" indent="-342900">
              <a:spcAft>
                <a:spcPts val="1200"/>
              </a:spcAft>
              <a:buFont typeface="Arial" panose="020B0604020202020204" pitchFamily="34" charset="0"/>
              <a:buChar char="•"/>
            </a:pPr>
            <a:r>
              <a:rPr lang="en-GB" sz="2400" dirty="0">
                <a:latin typeface="Arial" panose="020B0604020202020204" pitchFamily="34" charset="0"/>
                <a:cs typeface="Arial" panose="020B0604020202020204" pitchFamily="34" charset="0"/>
              </a:rPr>
              <a:t>What are the school’s current priorities? What difference do they make to you in your class and with your pupils?</a:t>
            </a:r>
          </a:p>
          <a:p>
            <a:pPr marL="342900" indent="-342900">
              <a:spcAft>
                <a:spcPts val="1200"/>
              </a:spcAft>
              <a:buFont typeface="Arial" panose="020B0604020202020204" pitchFamily="34" charset="0"/>
              <a:buChar char="•"/>
            </a:pPr>
            <a:r>
              <a:rPr lang="en-GB" sz="2400" dirty="0">
                <a:latin typeface="Arial" panose="020B0604020202020204" pitchFamily="34" charset="0"/>
                <a:cs typeface="Arial" panose="020B0604020202020204" pitchFamily="34" charset="0"/>
              </a:rPr>
              <a:t>Have you had opportunities to share your practice with colleagues in this school and in other schools? OR Have you been involved in sharing this practice</a:t>
            </a:r>
          </a:p>
          <a:p>
            <a:pPr marL="342900" indent="-342900">
              <a:spcAft>
                <a:spcPts val="1200"/>
              </a:spcAft>
              <a:buFont typeface="Arial" panose="020B0604020202020204" pitchFamily="34" charset="0"/>
              <a:buChar char="•"/>
            </a:pPr>
            <a:r>
              <a:rPr lang="en-GB" sz="2400" dirty="0">
                <a:latin typeface="Arial" panose="020B0604020202020204" pitchFamily="34" charset="0"/>
                <a:cs typeface="Arial" panose="020B0604020202020204" pitchFamily="34" charset="0"/>
              </a:rPr>
              <a:t>Have you got any questions we have not asked, that you would have liked us to ask?</a:t>
            </a:r>
          </a:p>
        </p:txBody>
      </p:sp>
    </p:spTree>
    <p:extLst>
      <p:ext uri="{BB962C8B-B14F-4D97-AF65-F5344CB8AC3E}">
        <p14:creationId xmlns:p14="http://schemas.microsoft.com/office/powerpoint/2010/main" val="128200712"/>
      </p:ext>
    </p:extLst>
  </p:cSld>
  <p:clrMapOvr>
    <a:overrideClrMapping bg1="lt1" tx1="dk1" bg2="lt2" tx2="dk2" accent1="accent1" accent2="accent2" accent3="accent3" accent4="accent4" accent5="accent5" accent6="accent6" hlink="hlink" folHlink="folHlink"/>
  </p:clrMapOvr>
</p:sld>
</file>

<file path=ppt/slides/slide47.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Rectangle 1"/>
          <p:cNvSpPr/>
          <p:nvPr/>
        </p:nvSpPr>
        <p:spPr>
          <a:xfrm>
            <a:off x="2385811" y="277626"/>
            <a:ext cx="4552682" cy="1754326"/>
          </a:xfrm>
          <a:prstGeom prst="rect">
            <a:avLst/>
          </a:prstGeom>
        </p:spPr>
        <p:txBody>
          <a:bodyPr wrap="square">
            <a:spAutoFit/>
          </a:bodyPr>
          <a:lstStyle/>
          <a:p>
            <a:pPr algn="ctr"/>
            <a:r>
              <a:rPr lang="cy-GB" sz="3600" b="1" dirty="0" err="1">
                <a:latin typeface="Arial" panose="020B0604020202020204" pitchFamily="34" charset="0"/>
                <a:ea typeface="MS Mincho"/>
              </a:rPr>
              <a:t>Inspection</a:t>
            </a:r>
            <a:r>
              <a:rPr lang="cy-GB" sz="3600" b="1" dirty="0">
                <a:latin typeface="Arial" panose="020B0604020202020204" pitchFamily="34" charset="0"/>
                <a:ea typeface="MS Mincho"/>
              </a:rPr>
              <a:t> </a:t>
            </a:r>
            <a:r>
              <a:rPr lang="cy-GB" sz="3600" b="1" dirty="0" err="1">
                <a:latin typeface="Arial" panose="020B0604020202020204" pitchFamily="34" charset="0"/>
                <a:ea typeface="MS Mincho"/>
              </a:rPr>
              <a:t>Area</a:t>
            </a:r>
            <a:r>
              <a:rPr lang="cy-GB" sz="3600" b="1" dirty="0">
                <a:latin typeface="Arial" panose="020B0604020202020204" pitchFamily="34" charset="0"/>
                <a:ea typeface="MS Mincho"/>
              </a:rPr>
              <a:t> </a:t>
            </a:r>
            <a:r>
              <a:rPr lang="en-GB" sz="3600" b="1" dirty="0">
                <a:latin typeface="Arial" panose="020B0604020202020204" pitchFamily="34" charset="0"/>
                <a:ea typeface="MS Mincho"/>
              </a:rPr>
              <a:t>4 Care, support and guidance</a:t>
            </a:r>
            <a:endParaRPr lang="en-GB" sz="3600" dirty="0"/>
          </a:p>
        </p:txBody>
      </p:sp>
      <p:sp>
        <p:nvSpPr>
          <p:cNvPr id="3" name="Rectangle 2"/>
          <p:cNvSpPr/>
          <p:nvPr/>
        </p:nvSpPr>
        <p:spPr>
          <a:xfrm>
            <a:off x="90152" y="2397497"/>
            <a:ext cx="9144000" cy="954107"/>
          </a:xfrm>
          <a:prstGeom prst="rect">
            <a:avLst/>
          </a:prstGeom>
        </p:spPr>
        <p:txBody>
          <a:bodyPr wrap="square">
            <a:spAutoFit/>
          </a:bodyPr>
          <a:lstStyle/>
          <a:p>
            <a:pPr algn="ctr">
              <a:spcAft>
                <a:spcPts val="1200"/>
              </a:spcAft>
            </a:pPr>
            <a:r>
              <a:rPr lang="en-GB" sz="2800" b="1" dirty="0">
                <a:latin typeface="Arial" panose="020B0604020202020204" pitchFamily="34" charset="0"/>
                <a:ea typeface="MS Mincho"/>
                <a:cs typeface="Times New Roman" panose="02020603050405020304" pitchFamily="18" charset="0"/>
              </a:rPr>
              <a:t>4.1 Tracking, monitoring and the provision of learning support</a:t>
            </a:r>
            <a:endParaRPr lang="en-GB" sz="2800" dirty="0">
              <a:effectLst/>
              <a:latin typeface="Cambria" panose="02040503050406030204" pitchFamily="18" charset="0"/>
              <a:ea typeface="MS Mincho"/>
              <a:cs typeface="Times New Roman" panose="02020603050405020304" pitchFamily="18" charset="0"/>
            </a:endParaRPr>
          </a:p>
        </p:txBody>
      </p:sp>
      <p:sp>
        <p:nvSpPr>
          <p:cNvPr id="4" name="Rectangle 3"/>
          <p:cNvSpPr/>
          <p:nvPr/>
        </p:nvSpPr>
        <p:spPr>
          <a:xfrm>
            <a:off x="90152" y="3501705"/>
            <a:ext cx="9144000" cy="954107"/>
          </a:xfrm>
          <a:prstGeom prst="rect">
            <a:avLst/>
          </a:prstGeom>
        </p:spPr>
        <p:txBody>
          <a:bodyPr wrap="square">
            <a:spAutoFit/>
          </a:bodyPr>
          <a:lstStyle/>
          <a:p>
            <a:pPr algn="ctr">
              <a:spcAft>
                <a:spcPts val="1200"/>
              </a:spcAft>
            </a:pPr>
            <a:r>
              <a:rPr lang="en-GB" sz="2800" b="1" dirty="0">
                <a:latin typeface="Arial" panose="020B0604020202020204" pitchFamily="34" charset="0"/>
                <a:ea typeface="MS Mincho"/>
                <a:cs typeface="Times New Roman" panose="02020603050405020304" pitchFamily="18" charset="0"/>
              </a:rPr>
              <a:t>4.2 Personal development (including spiritual, moral, social and cultural development)</a:t>
            </a:r>
            <a:endParaRPr lang="en-GB" sz="2800" dirty="0">
              <a:effectLst/>
              <a:latin typeface="Cambria" panose="02040503050406030204" pitchFamily="18" charset="0"/>
              <a:ea typeface="MS Mincho"/>
              <a:cs typeface="Times New Roman" panose="02020603050405020304" pitchFamily="18" charset="0"/>
            </a:endParaRPr>
          </a:p>
        </p:txBody>
      </p:sp>
      <p:sp>
        <p:nvSpPr>
          <p:cNvPr id="5" name="Rectangle 4"/>
          <p:cNvSpPr/>
          <p:nvPr/>
        </p:nvSpPr>
        <p:spPr>
          <a:xfrm>
            <a:off x="3121506" y="4605914"/>
            <a:ext cx="3081293" cy="523220"/>
          </a:xfrm>
          <a:prstGeom prst="rect">
            <a:avLst/>
          </a:prstGeom>
        </p:spPr>
        <p:txBody>
          <a:bodyPr wrap="none">
            <a:spAutoFit/>
          </a:bodyPr>
          <a:lstStyle/>
          <a:p>
            <a:pPr algn="ctr">
              <a:spcAft>
                <a:spcPts val="1200"/>
              </a:spcAft>
            </a:pPr>
            <a:r>
              <a:rPr lang="en-US" sz="2800" b="1" i="1" u="sng" dirty="0">
                <a:latin typeface="Arial" panose="020B0604020202020204" pitchFamily="34" charset="0"/>
                <a:ea typeface="MS Mincho"/>
                <a:cs typeface="Times New Roman" panose="02020603050405020304" pitchFamily="18" charset="0"/>
              </a:rPr>
              <a:t>4.3 Safeguarding</a:t>
            </a:r>
            <a:endParaRPr lang="en-GB" sz="2800" i="1" u="sng" dirty="0">
              <a:effectLst/>
              <a:latin typeface="Cambria" panose="02040503050406030204" pitchFamily="18" charset="0"/>
              <a:ea typeface="MS Mincho"/>
              <a:cs typeface="Times New Roman" panose="02020603050405020304" pitchFamily="18" charset="0"/>
            </a:endParaRPr>
          </a:p>
        </p:txBody>
      </p:sp>
    </p:spTree>
    <p:extLst>
      <p:ext uri="{BB962C8B-B14F-4D97-AF65-F5344CB8AC3E}">
        <p14:creationId xmlns:p14="http://schemas.microsoft.com/office/powerpoint/2010/main" val="2222616433"/>
      </p:ext>
    </p:extLst>
  </p:cSld>
  <p:clrMapOvr>
    <a:overrideClrMapping bg1="lt1" tx1="dk1" bg2="lt2" tx2="dk2" accent1="accent1" accent2="accent2" accent3="accent3" accent4="accent4" accent5="accent5" accent6="accent6" hlink="hlink" folHlink="folHlink"/>
  </p:clrMapOvr>
</p:sld>
</file>

<file path=ppt/slides/slide48.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2" name="Rectangle 1"/>
          <p:cNvSpPr/>
          <p:nvPr/>
        </p:nvSpPr>
        <p:spPr>
          <a:xfrm>
            <a:off x="1703294" y="175919"/>
            <a:ext cx="5715802" cy="1569660"/>
          </a:xfrm>
          <a:prstGeom prst="rect">
            <a:avLst/>
          </a:prstGeom>
        </p:spPr>
        <p:txBody>
          <a:bodyPr wrap="square">
            <a:spAutoFit/>
          </a:bodyPr>
          <a:lstStyle/>
          <a:p>
            <a:pPr algn="ctr">
              <a:spcAft>
                <a:spcPts val="1200"/>
              </a:spcAft>
            </a:pPr>
            <a:r>
              <a:rPr lang="en-US" sz="3200" b="1" dirty="0">
                <a:latin typeface="Arial" panose="020B0604020202020204" pitchFamily="34" charset="0"/>
                <a:ea typeface="MS Mincho"/>
                <a:cs typeface="Times New Roman" panose="02020603050405020304" pitchFamily="18" charset="0"/>
              </a:rPr>
              <a:t>Inspection Area 5 Leadership and management</a:t>
            </a:r>
            <a:endParaRPr lang="en-GB" sz="3200" dirty="0">
              <a:effectLst/>
              <a:latin typeface="Cambria" panose="02040503050406030204" pitchFamily="18" charset="0"/>
              <a:ea typeface="MS Mincho"/>
              <a:cs typeface="Times New Roman" panose="02020603050405020304" pitchFamily="18" charset="0"/>
            </a:endParaRPr>
          </a:p>
        </p:txBody>
      </p:sp>
      <p:sp>
        <p:nvSpPr>
          <p:cNvPr id="3" name="Rectangle 2"/>
          <p:cNvSpPr/>
          <p:nvPr/>
        </p:nvSpPr>
        <p:spPr>
          <a:xfrm>
            <a:off x="0" y="1943532"/>
            <a:ext cx="9144000" cy="954107"/>
          </a:xfrm>
          <a:prstGeom prst="rect">
            <a:avLst/>
          </a:prstGeom>
        </p:spPr>
        <p:txBody>
          <a:bodyPr wrap="square">
            <a:spAutoFit/>
          </a:bodyPr>
          <a:lstStyle/>
          <a:p>
            <a:pPr algn="ctr">
              <a:spcAft>
                <a:spcPts val="0"/>
              </a:spcAft>
            </a:pPr>
            <a:r>
              <a:rPr lang="en-GB" sz="2800" b="1" dirty="0">
                <a:latin typeface="Arial" panose="020B0604020202020204" pitchFamily="34" charset="0"/>
                <a:ea typeface="MS Mincho"/>
                <a:cs typeface="Times New Roman" panose="02020603050405020304" pitchFamily="18" charset="0"/>
              </a:rPr>
              <a:t>5.1 Quality and effectiveness of leaders and managers</a:t>
            </a:r>
            <a:endParaRPr lang="en-GB" sz="2800" dirty="0">
              <a:effectLst/>
              <a:latin typeface="Cambria" panose="02040503050406030204" pitchFamily="18" charset="0"/>
              <a:ea typeface="MS Mincho"/>
              <a:cs typeface="Times New Roman" panose="02020603050405020304" pitchFamily="18" charset="0"/>
            </a:endParaRPr>
          </a:p>
        </p:txBody>
      </p:sp>
      <p:sp>
        <p:nvSpPr>
          <p:cNvPr id="4" name="Rectangle 3"/>
          <p:cNvSpPr/>
          <p:nvPr/>
        </p:nvSpPr>
        <p:spPr>
          <a:xfrm>
            <a:off x="0" y="3253538"/>
            <a:ext cx="9144000" cy="954107"/>
          </a:xfrm>
          <a:prstGeom prst="rect">
            <a:avLst/>
          </a:prstGeom>
        </p:spPr>
        <p:txBody>
          <a:bodyPr wrap="square">
            <a:spAutoFit/>
          </a:bodyPr>
          <a:lstStyle/>
          <a:p>
            <a:pPr algn="ctr">
              <a:spcAft>
                <a:spcPts val="0"/>
              </a:spcAft>
            </a:pPr>
            <a:r>
              <a:rPr lang="en-GB" sz="2800" b="1" dirty="0">
                <a:latin typeface="Arial" panose="020B0604020202020204" pitchFamily="34" charset="0"/>
                <a:ea typeface="MS Mincho"/>
                <a:cs typeface="Times New Roman" panose="02020603050405020304" pitchFamily="18" charset="0"/>
              </a:rPr>
              <a:t>5.2 Self-evaluation processes and improvement planning</a:t>
            </a:r>
            <a:endParaRPr lang="en-GB" sz="2800" dirty="0">
              <a:effectLst/>
              <a:latin typeface="Cambria" panose="02040503050406030204" pitchFamily="18" charset="0"/>
              <a:ea typeface="MS Mincho"/>
              <a:cs typeface="Times New Roman" panose="02020603050405020304" pitchFamily="18" charset="0"/>
            </a:endParaRPr>
          </a:p>
        </p:txBody>
      </p:sp>
      <p:sp>
        <p:nvSpPr>
          <p:cNvPr id="5" name="Rectangle 4"/>
          <p:cNvSpPr/>
          <p:nvPr/>
        </p:nvSpPr>
        <p:spPr>
          <a:xfrm>
            <a:off x="2512624" y="4603551"/>
            <a:ext cx="4439036" cy="523220"/>
          </a:xfrm>
          <a:prstGeom prst="rect">
            <a:avLst/>
          </a:prstGeom>
        </p:spPr>
        <p:txBody>
          <a:bodyPr wrap="none">
            <a:spAutoFit/>
          </a:bodyPr>
          <a:lstStyle/>
          <a:p>
            <a:r>
              <a:rPr lang="en-US" sz="2800" b="1" dirty="0">
                <a:latin typeface="Arial" panose="020B0604020202020204" pitchFamily="34" charset="0"/>
                <a:ea typeface="MS Mincho"/>
              </a:rPr>
              <a:t>5.3 Professional learning</a:t>
            </a:r>
            <a:endParaRPr lang="en-GB" sz="2800" dirty="0"/>
          </a:p>
        </p:txBody>
      </p:sp>
      <p:sp>
        <p:nvSpPr>
          <p:cNvPr id="6" name="Rectangle 5"/>
          <p:cNvSpPr/>
          <p:nvPr/>
        </p:nvSpPr>
        <p:spPr>
          <a:xfrm>
            <a:off x="2681742" y="5522678"/>
            <a:ext cx="3703257" cy="523220"/>
          </a:xfrm>
          <a:prstGeom prst="rect">
            <a:avLst/>
          </a:prstGeom>
        </p:spPr>
        <p:txBody>
          <a:bodyPr wrap="none">
            <a:spAutoFit/>
          </a:bodyPr>
          <a:lstStyle/>
          <a:p>
            <a:pPr algn="ctr">
              <a:spcAft>
                <a:spcPts val="0"/>
              </a:spcAft>
            </a:pPr>
            <a:r>
              <a:rPr lang="en-US" sz="2800" b="1" dirty="0">
                <a:latin typeface="Arial" panose="020B0604020202020204" pitchFamily="34" charset="0"/>
                <a:ea typeface="MS Mincho"/>
                <a:cs typeface="Times New Roman" panose="02020603050405020304" pitchFamily="18" charset="0"/>
              </a:rPr>
              <a:t>5.4 Use of resources</a:t>
            </a:r>
            <a:endParaRPr lang="en-GB" sz="2800" dirty="0">
              <a:effectLst/>
              <a:latin typeface="Cambria" panose="02040503050406030204" pitchFamily="18" charset="0"/>
              <a:ea typeface="MS Mincho"/>
              <a:cs typeface="Times New Roman" panose="02020603050405020304" pitchFamily="18" charset="0"/>
            </a:endParaRPr>
          </a:p>
        </p:txBody>
      </p:sp>
    </p:spTree>
    <p:extLst>
      <p:ext uri="{BB962C8B-B14F-4D97-AF65-F5344CB8AC3E}">
        <p14:creationId xmlns:p14="http://schemas.microsoft.com/office/powerpoint/2010/main" val="194903424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904842" y="1418665"/>
            <a:ext cx="3800475" cy="4953000"/>
          </a:xfrm>
          <a:prstGeom prst="rect">
            <a:avLst/>
          </a:prstGeom>
        </p:spPr>
      </p:pic>
      <p:sp>
        <p:nvSpPr>
          <p:cNvPr id="4" name="Rectangle 3"/>
          <p:cNvSpPr/>
          <p:nvPr/>
        </p:nvSpPr>
        <p:spPr>
          <a:xfrm>
            <a:off x="0" y="233082"/>
            <a:ext cx="9144000" cy="1077218"/>
          </a:xfrm>
          <a:prstGeom prst="rect">
            <a:avLst/>
          </a:prstGeom>
        </p:spPr>
        <p:txBody>
          <a:bodyPr wrap="square">
            <a:spAutoFit/>
          </a:bodyPr>
          <a:lstStyle/>
          <a:p>
            <a:r>
              <a:rPr lang="en-GB" sz="3200" dirty="0">
                <a:latin typeface="Arial" panose="020B0604020202020204" pitchFamily="34" charset="0"/>
                <a:cs typeface="Arial" panose="020B0604020202020204" pitchFamily="34" charset="0"/>
                <a:hlinkClick r:id="rId4"/>
              </a:rPr>
              <a:t>https://www.estyn.gov.wales/inspection/inspection-guidance/primary-schools</a:t>
            </a:r>
            <a:r>
              <a:rPr lang="en-GB" sz="32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54831102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blipFill>
          <a:blip r:embed="rId4"/>
          <a:tile tx="0" ty="0" sx="100000" sy="100000" flip="none" algn="tl"/>
        </a:blipFill>
        <a:effectLst/>
      </p:bgPr>
    </p:bg>
    <p:spTree>
      <p:nvGrpSpPr>
        <p:cNvPr id="1" name=""/>
        <p:cNvGrpSpPr/>
        <p:nvPr/>
      </p:nvGrpSpPr>
      <p:grpSpPr>
        <a:xfrm>
          <a:off x="0" y="0"/>
          <a:ext cx="0" cy="0"/>
          <a:chOff x="0" y="0"/>
          <a:chExt cx="0" cy="0"/>
        </a:xfrm>
      </p:grpSpPr>
      <p:sp>
        <p:nvSpPr>
          <p:cNvPr id="6" name="object 6"/>
          <p:cNvSpPr txBox="1"/>
          <p:nvPr/>
        </p:nvSpPr>
        <p:spPr>
          <a:xfrm>
            <a:off x="370758" y="6186946"/>
            <a:ext cx="72777" cy="238079"/>
          </a:xfrm>
          <a:prstGeom prst="rect">
            <a:avLst/>
          </a:prstGeom>
        </p:spPr>
        <p:txBody>
          <a:bodyPr vert="horz" wrap="square" lIns="0" tIns="0" rIns="0" bIns="0" rtlCol="0">
            <a:spAutoFit/>
          </a:bodyPr>
          <a:lstStyle/>
          <a:p>
            <a:pPr marL="8929"/>
            <a:r>
              <a:rPr sz="1547" dirty="0">
                <a:solidFill>
                  <a:srgbClr val="2EAAE1"/>
                </a:solidFill>
                <a:latin typeface="Arial"/>
                <a:cs typeface="Arial"/>
              </a:rPr>
              <a:t> </a:t>
            </a:r>
            <a:endParaRPr sz="1547">
              <a:latin typeface="Arial"/>
              <a:cs typeface="Arial"/>
            </a:endParaRPr>
          </a:p>
        </p:txBody>
      </p:sp>
      <p:sp>
        <p:nvSpPr>
          <p:cNvPr id="7" name="object 7"/>
          <p:cNvSpPr txBox="1"/>
          <p:nvPr/>
        </p:nvSpPr>
        <p:spPr>
          <a:xfrm>
            <a:off x="370758" y="1068783"/>
            <a:ext cx="4175075" cy="389466"/>
          </a:xfrm>
          <a:prstGeom prst="rect">
            <a:avLst/>
          </a:prstGeom>
        </p:spPr>
        <p:txBody>
          <a:bodyPr vert="horz" wrap="square" lIns="0" tIns="0" rIns="0" bIns="0" rtlCol="0">
            <a:spAutoFit/>
          </a:bodyPr>
          <a:lstStyle/>
          <a:p>
            <a:pPr marL="8929"/>
            <a:r>
              <a:rPr lang="en-GB" sz="2531" b="1" dirty="0">
                <a:latin typeface="Arial" panose="020B0604020202020204" pitchFamily="34" charset="0"/>
                <a:cs typeface="Arial" panose="020B0604020202020204" pitchFamily="34" charset="0"/>
              </a:rPr>
              <a:t>Three phases</a:t>
            </a:r>
            <a:endParaRPr sz="2531" b="1" dirty="0">
              <a:latin typeface="Arial" panose="020B0604020202020204" pitchFamily="34" charset="0"/>
              <a:cs typeface="Arial" panose="020B0604020202020204" pitchFamily="34" charset="0"/>
            </a:endParaRPr>
          </a:p>
        </p:txBody>
      </p:sp>
      <p:sp>
        <p:nvSpPr>
          <p:cNvPr id="8" name="object 8"/>
          <p:cNvSpPr txBox="1"/>
          <p:nvPr/>
        </p:nvSpPr>
        <p:spPr>
          <a:xfrm>
            <a:off x="1923711" y="1634254"/>
            <a:ext cx="6965156" cy="4823949"/>
          </a:xfrm>
          <a:prstGeom prst="rect">
            <a:avLst/>
          </a:prstGeom>
        </p:spPr>
        <p:txBody>
          <a:bodyPr vert="horz" wrap="square" lIns="0" tIns="0" rIns="0" bIns="0" rtlCol="0">
            <a:spAutoFit/>
          </a:bodyPr>
          <a:lstStyle/>
          <a:p>
            <a:r>
              <a:rPr lang="en-GB" sz="1687" b="1" dirty="0">
                <a:latin typeface="Arial" panose="020B0604020202020204" pitchFamily="34" charset="0"/>
                <a:cs typeface="Arial" panose="020B0604020202020204" pitchFamily="34" charset="0"/>
              </a:rPr>
              <a:t>2020–2021: Transition year</a:t>
            </a:r>
          </a:p>
          <a:p>
            <a:r>
              <a:rPr lang="en-GB" sz="1687" dirty="0">
                <a:latin typeface="Arial" panose="020B0604020202020204" pitchFamily="34" charset="0"/>
                <a:cs typeface="Arial" panose="020B0604020202020204" pitchFamily="34" charset="0"/>
              </a:rPr>
              <a:t>Visits to all schools to assist with curriculum reform rather than inspecting a sample of schools.</a:t>
            </a:r>
          </a:p>
          <a:p>
            <a:r>
              <a:rPr lang="en-GB" sz="1687" dirty="0">
                <a:latin typeface="Arial" panose="020B0604020202020204" pitchFamily="34" charset="0"/>
                <a:cs typeface="Arial" panose="020B0604020202020204" pitchFamily="34" charset="0"/>
              </a:rPr>
              <a:t>Partial suspension of inspections for local authority maintained nursery, primary, secondary and special schools, and pupil referral units (PRUs).</a:t>
            </a:r>
            <a:endParaRPr lang="cy-GB" sz="1687" dirty="0">
              <a:latin typeface="Arial" panose="020B0604020202020204" pitchFamily="34" charset="0"/>
              <a:cs typeface="Arial" panose="020B0604020202020204" pitchFamily="34" charset="0"/>
            </a:endParaRPr>
          </a:p>
          <a:p>
            <a:endParaRPr lang="cy-GB" sz="1687" b="1" dirty="0">
              <a:latin typeface="Arial" panose="020B0604020202020204" pitchFamily="34" charset="0"/>
              <a:cs typeface="Arial" panose="020B0604020202020204" pitchFamily="34" charset="0"/>
            </a:endParaRPr>
          </a:p>
          <a:p>
            <a:endParaRPr lang="en-GB" sz="1687" b="1" dirty="0">
              <a:latin typeface="Arial" panose="020B0604020202020204" pitchFamily="34" charset="0"/>
              <a:cs typeface="Arial" panose="020B0604020202020204" pitchFamily="34" charset="0"/>
            </a:endParaRPr>
          </a:p>
          <a:p>
            <a:endParaRPr lang="en-GB" sz="1687" b="1" dirty="0">
              <a:latin typeface="Arial" panose="020B0604020202020204" pitchFamily="34" charset="0"/>
              <a:cs typeface="Arial" panose="020B0604020202020204" pitchFamily="34" charset="0"/>
            </a:endParaRPr>
          </a:p>
          <a:p>
            <a:endParaRPr lang="en-GB" sz="1687" b="1" dirty="0">
              <a:latin typeface="Arial" panose="020B0604020202020204" pitchFamily="34" charset="0"/>
              <a:cs typeface="Arial" panose="020B0604020202020204" pitchFamily="34" charset="0"/>
            </a:endParaRPr>
          </a:p>
          <a:p>
            <a:r>
              <a:rPr lang="en-GB" sz="1687" b="1" dirty="0">
                <a:latin typeface="Arial" panose="020B0604020202020204" pitchFamily="34" charset="0"/>
                <a:cs typeface="Arial" panose="020B0604020202020204" pitchFamily="34" charset="0"/>
              </a:rPr>
              <a:t>September 2021: New inspection framework </a:t>
            </a:r>
          </a:p>
          <a:p>
            <a:r>
              <a:rPr lang="en-GB" sz="1687" dirty="0">
                <a:latin typeface="Arial" panose="020B0604020202020204" pitchFamily="34" charset="0"/>
                <a:cs typeface="Arial" panose="020B0604020202020204" pitchFamily="34" charset="0"/>
              </a:rPr>
              <a:t>School inspections resume</a:t>
            </a:r>
          </a:p>
          <a:p>
            <a:pPr>
              <a:spcBef>
                <a:spcPts val="844"/>
              </a:spcBef>
            </a:pPr>
            <a:endParaRPr lang="cy-GB" sz="1687" b="1" dirty="0">
              <a:latin typeface="Arial" panose="020B0604020202020204" pitchFamily="34" charset="0"/>
              <a:cs typeface="Arial" panose="020B0604020202020204" pitchFamily="34" charset="0"/>
            </a:endParaRPr>
          </a:p>
          <a:p>
            <a:pPr>
              <a:spcBef>
                <a:spcPts val="844"/>
              </a:spcBef>
            </a:pPr>
            <a:endParaRPr lang="en-GB" sz="1687" b="1" dirty="0">
              <a:latin typeface="Arial" panose="020B0604020202020204" pitchFamily="34" charset="0"/>
              <a:cs typeface="Arial" panose="020B0604020202020204" pitchFamily="34" charset="0"/>
            </a:endParaRPr>
          </a:p>
          <a:p>
            <a:pPr>
              <a:spcBef>
                <a:spcPts val="844"/>
              </a:spcBef>
            </a:pPr>
            <a:endParaRPr lang="en-GB" sz="1687" b="1" dirty="0">
              <a:latin typeface="Arial" panose="020B0604020202020204" pitchFamily="34" charset="0"/>
              <a:cs typeface="Arial" panose="020B0604020202020204" pitchFamily="34" charset="0"/>
            </a:endParaRPr>
          </a:p>
          <a:p>
            <a:pPr>
              <a:spcBef>
                <a:spcPts val="844"/>
              </a:spcBef>
            </a:pPr>
            <a:r>
              <a:rPr lang="en-GB" sz="1687" b="1" dirty="0">
                <a:latin typeface="Arial" panose="020B0604020202020204" pitchFamily="34" charset="0"/>
                <a:cs typeface="Arial" panose="020B0604020202020204" pitchFamily="34" charset="0"/>
              </a:rPr>
              <a:t>2020–2024: Pilot inspections focused on validating school self-improvement processes</a:t>
            </a:r>
            <a:r>
              <a:rPr lang="cy-GB" sz="1687" b="1" dirty="0">
                <a:latin typeface="Arial" panose="020B0604020202020204" pitchFamily="34" charset="0"/>
                <a:cs typeface="Arial" panose="020B0604020202020204" pitchFamily="34" charset="0"/>
              </a:rPr>
              <a:t> </a:t>
            </a:r>
            <a:r>
              <a:rPr lang="cy-GB" sz="1687" dirty="0"/>
              <a:t>  </a:t>
            </a:r>
          </a:p>
          <a:p>
            <a:r>
              <a:rPr lang="cy-GB" sz="1687" dirty="0"/>
              <a:t> </a:t>
            </a:r>
            <a:endParaRPr lang="cy-GB" sz="1687" dirty="0">
              <a:latin typeface="Arial" panose="020B0604020202020204" pitchFamily="34" charset="0"/>
              <a:cs typeface="Arial" panose="020B0604020202020204" pitchFamily="34" charset="0"/>
            </a:endParaRPr>
          </a:p>
        </p:txBody>
      </p:sp>
      <p:sp>
        <p:nvSpPr>
          <p:cNvPr id="9" name="object 9"/>
          <p:cNvSpPr txBox="1"/>
          <p:nvPr/>
        </p:nvSpPr>
        <p:spPr>
          <a:xfrm>
            <a:off x="4651608" y="5951203"/>
            <a:ext cx="72777" cy="238079"/>
          </a:xfrm>
          <a:prstGeom prst="rect">
            <a:avLst/>
          </a:prstGeom>
        </p:spPr>
        <p:txBody>
          <a:bodyPr vert="horz" wrap="square" lIns="0" tIns="0" rIns="0" bIns="0" rtlCol="0">
            <a:spAutoFit/>
          </a:bodyPr>
          <a:lstStyle/>
          <a:p>
            <a:pPr marL="8929"/>
            <a:r>
              <a:rPr sz="1547" dirty="0">
                <a:solidFill>
                  <a:srgbClr val="414042"/>
                </a:solidFill>
                <a:latin typeface="Arial"/>
                <a:cs typeface="Arial"/>
              </a:rPr>
              <a:t> </a:t>
            </a:r>
            <a:endParaRPr sz="1547">
              <a:latin typeface="Arial"/>
              <a:cs typeface="Arial"/>
            </a:endParaRPr>
          </a:p>
        </p:txBody>
      </p:sp>
      <p:pic>
        <p:nvPicPr>
          <p:cNvPr id="2" name="Picture 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30321" y="1634254"/>
            <a:ext cx="896486" cy="896486"/>
          </a:xfrm>
          <a:prstGeom prst="rect">
            <a:avLst/>
          </a:prstGeom>
        </p:spPr>
      </p:pic>
      <p:pic>
        <p:nvPicPr>
          <p:cNvPr id="3" name="Picture 2"/>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60283" y="3764741"/>
            <a:ext cx="896486" cy="896486"/>
          </a:xfrm>
          <a:prstGeom prst="rect">
            <a:avLst/>
          </a:prstGeom>
        </p:spPr>
      </p:pic>
      <p:pic>
        <p:nvPicPr>
          <p:cNvPr id="4" name="Picture 3"/>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40495" y="5502959"/>
            <a:ext cx="896486" cy="896486"/>
          </a:xfrm>
          <a:prstGeom prst="rect">
            <a:avLst/>
          </a:prstGeom>
        </p:spPr>
      </p:pic>
    </p:spTree>
    <p:extLst>
      <p:ext uri="{BB962C8B-B14F-4D97-AF65-F5344CB8AC3E}">
        <p14:creationId xmlns:p14="http://schemas.microsoft.com/office/powerpoint/2010/main" val="18274805"/>
      </p:ext>
    </p:extLst>
  </p:cSld>
  <p:clrMapOvr>
    <a:overrideClrMapping bg1="lt1" tx1="dk1" bg2="lt2" tx2="dk2" accent1="accent1" accent2="accent2" accent3="accent3" accent4="accent4" accent5="accent5" accent6="accent6" hlink="hlink" folHlink="folHlink"/>
  </p:clrMapOvr>
</p:sld>
</file>

<file path=ppt/slides/slide51.xml><?xml version="1.0" encoding="utf-8"?>
<p:sld xmlns:a="http://schemas.openxmlformats.org/drawingml/2006/main" xmlns:r="http://schemas.openxmlformats.org/officeDocument/2006/relationships" xmlns:p="http://schemas.openxmlformats.org/presentationml/2006/main">
  <p:cSld>
    <p:bg>
      <p:bgPr>
        <a:blipFill>
          <a:blip r:embed="rId4"/>
          <a:tile tx="0" ty="0" sx="100000" sy="100000" flip="none" algn="tl"/>
        </a:blipFill>
        <a:effectLst/>
      </p:bgPr>
    </p:bg>
    <p:spTree>
      <p:nvGrpSpPr>
        <p:cNvPr id="1" name=""/>
        <p:cNvGrpSpPr/>
        <p:nvPr/>
      </p:nvGrpSpPr>
      <p:grpSpPr>
        <a:xfrm>
          <a:off x="0" y="0"/>
          <a:ext cx="0" cy="0"/>
          <a:chOff x="0" y="0"/>
          <a:chExt cx="0" cy="0"/>
        </a:xfrm>
      </p:grpSpPr>
      <p:sp>
        <p:nvSpPr>
          <p:cNvPr id="6" name="object 6"/>
          <p:cNvSpPr txBox="1"/>
          <p:nvPr/>
        </p:nvSpPr>
        <p:spPr>
          <a:xfrm>
            <a:off x="370758" y="6186946"/>
            <a:ext cx="72777" cy="238079"/>
          </a:xfrm>
          <a:prstGeom prst="rect">
            <a:avLst/>
          </a:prstGeom>
        </p:spPr>
        <p:txBody>
          <a:bodyPr vert="horz" wrap="square" lIns="0" tIns="0" rIns="0" bIns="0" rtlCol="0">
            <a:spAutoFit/>
          </a:bodyPr>
          <a:lstStyle/>
          <a:p>
            <a:pPr marL="8929"/>
            <a:r>
              <a:rPr sz="1547" dirty="0">
                <a:solidFill>
                  <a:srgbClr val="2EAAE1"/>
                </a:solidFill>
                <a:latin typeface="Arial"/>
                <a:cs typeface="Arial"/>
              </a:rPr>
              <a:t> </a:t>
            </a:r>
            <a:endParaRPr sz="1547">
              <a:latin typeface="Arial"/>
              <a:cs typeface="Arial"/>
            </a:endParaRPr>
          </a:p>
        </p:txBody>
      </p:sp>
      <p:sp>
        <p:nvSpPr>
          <p:cNvPr id="7" name="object 7"/>
          <p:cNvSpPr txBox="1"/>
          <p:nvPr/>
        </p:nvSpPr>
        <p:spPr>
          <a:xfrm>
            <a:off x="189659" y="205785"/>
            <a:ext cx="3505842" cy="778931"/>
          </a:xfrm>
          <a:prstGeom prst="rect">
            <a:avLst/>
          </a:prstGeom>
        </p:spPr>
        <p:txBody>
          <a:bodyPr vert="horz" wrap="square" lIns="0" tIns="0" rIns="0" bIns="0" rtlCol="0">
            <a:spAutoFit/>
          </a:bodyPr>
          <a:lstStyle/>
          <a:p>
            <a:pPr marL="8929"/>
            <a:r>
              <a:rPr lang="en-GB" sz="2531" b="1" dirty="0">
                <a:latin typeface="Arial" panose="020B0604020202020204" pitchFamily="34" charset="0"/>
                <a:cs typeface="Arial" panose="020B0604020202020204" pitchFamily="34" charset="0"/>
              </a:rPr>
              <a:t>September 2021: New inspection framework</a:t>
            </a:r>
            <a:endParaRPr lang="cy-GB" sz="2531" b="1" dirty="0">
              <a:latin typeface="Arial" panose="020B0604020202020204" pitchFamily="34" charset="0"/>
              <a:cs typeface="Arial" panose="020B0604020202020204" pitchFamily="34" charset="0"/>
            </a:endParaRPr>
          </a:p>
        </p:txBody>
      </p:sp>
      <p:sp>
        <p:nvSpPr>
          <p:cNvPr id="8" name="object 8"/>
          <p:cNvSpPr txBox="1"/>
          <p:nvPr/>
        </p:nvSpPr>
        <p:spPr>
          <a:xfrm>
            <a:off x="189659" y="1528421"/>
            <a:ext cx="8704910" cy="3091167"/>
          </a:xfrm>
          <a:prstGeom prst="rect">
            <a:avLst/>
          </a:prstGeom>
        </p:spPr>
        <p:txBody>
          <a:bodyPr vert="horz" wrap="square" lIns="0" tIns="0" rIns="0" bIns="0" rtlCol="0">
            <a:spAutoFit/>
          </a:bodyPr>
          <a:lstStyle/>
          <a:p>
            <a:pPr marL="285750" indent="-285750">
              <a:spcBef>
                <a:spcPts val="844"/>
              </a:spcBef>
              <a:buFont typeface="Arial" panose="020B0604020202020204" pitchFamily="34" charset="0"/>
              <a:buChar char="•"/>
            </a:pPr>
            <a:r>
              <a:rPr lang="en-GB" b="1" dirty="0">
                <a:latin typeface="Arial" panose="020B0604020202020204" pitchFamily="34" charset="0"/>
                <a:cs typeface="Arial" panose="020B0604020202020204" pitchFamily="34" charset="0"/>
              </a:rPr>
              <a:t>Resume school inspections</a:t>
            </a:r>
          </a:p>
          <a:p>
            <a:pPr marL="285750" indent="-285750">
              <a:spcBef>
                <a:spcPts val="844"/>
              </a:spcBef>
              <a:buFont typeface="Arial" panose="020B0604020202020204" pitchFamily="34" charset="0"/>
              <a:buChar char="•"/>
            </a:pPr>
            <a:endParaRPr lang="en-GB" b="1" dirty="0">
              <a:latin typeface="Arial" panose="020B0604020202020204" pitchFamily="34" charset="0"/>
              <a:cs typeface="Arial" panose="020B0604020202020204" pitchFamily="34" charset="0"/>
            </a:endParaRPr>
          </a:p>
          <a:p>
            <a:pPr marL="285750" indent="-285750">
              <a:spcBef>
                <a:spcPts val="844"/>
              </a:spcBef>
              <a:buFont typeface="Arial" panose="020B0604020202020204" pitchFamily="34" charset="0"/>
              <a:buChar char="•"/>
            </a:pPr>
            <a:r>
              <a:rPr lang="en-GB" b="1" dirty="0">
                <a:latin typeface="Arial" panose="020B0604020202020204" pitchFamily="34" charset="0"/>
                <a:cs typeface="Arial" panose="020B0604020202020204" pitchFamily="34" charset="0"/>
              </a:rPr>
              <a:t>New framework reflects the new curriculum and self-evaluation arrangements</a:t>
            </a:r>
          </a:p>
          <a:p>
            <a:pPr marL="285750" indent="-285750">
              <a:spcBef>
                <a:spcPts val="844"/>
              </a:spcBef>
              <a:buFont typeface="Arial" panose="020B0604020202020204" pitchFamily="34" charset="0"/>
              <a:buChar char="•"/>
            </a:pPr>
            <a:endParaRPr lang="en-GB" b="1" dirty="0">
              <a:latin typeface="Arial" panose="020B0604020202020204" pitchFamily="34" charset="0"/>
              <a:cs typeface="Arial" panose="020B0604020202020204" pitchFamily="34" charset="0"/>
            </a:endParaRPr>
          </a:p>
          <a:p>
            <a:pPr marL="285750" indent="-285750">
              <a:spcBef>
                <a:spcPts val="844"/>
              </a:spcBef>
              <a:buFont typeface="Arial" panose="020B0604020202020204" pitchFamily="34" charset="0"/>
              <a:buChar char="•"/>
            </a:pPr>
            <a:r>
              <a:rPr lang="en-GB" b="1" dirty="0">
                <a:latin typeface="Arial" panose="020B0604020202020204" pitchFamily="34" charset="0"/>
                <a:cs typeface="Arial" panose="020B0604020202020204" pitchFamily="34" charset="0"/>
              </a:rPr>
              <a:t>Consult on not using headings grades in inspection reports</a:t>
            </a:r>
          </a:p>
          <a:p>
            <a:pPr marL="285750" indent="-285750">
              <a:spcBef>
                <a:spcPts val="844"/>
              </a:spcBef>
              <a:buFont typeface="Arial" panose="020B0604020202020204" pitchFamily="34" charset="0"/>
              <a:buChar char="•"/>
            </a:pPr>
            <a:endParaRPr lang="en-GB" b="1" dirty="0">
              <a:latin typeface="Arial" panose="020B0604020202020204" pitchFamily="34" charset="0"/>
              <a:cs typeface="Arial" panose="020B0604020202020204" pitchFamily="34" charset="0"/>
            </a:endParaRPr>
          </a:p>
          <a:p>
            <a:pPr marL="285750" indent="-285750">
              <a:spcBef>
                <a:spcPts val="844"/>
              </a:spcBef>
              <a:buFont typeface="Arial" panose="020B0604020202020204" pitchFamily="34" charset="0"/>
              <a:buChar char="•"/>
            </a:pPr>
            <a:r>
              <a:rPr lang="en-GB" b="1" dirty="0">
                <a:latin typeface="Arial" panose="020B0604020202020204" pitchFamily="34" charset="0"/>
                <a:cs typeface="Arial" panose="020B0604020202020204" pitchFamily="34" charset="0"/>
              </a:rPr>
              <a:t>Consider how we can better support schools of concern</a:t>
            </a:r>
            <a:endParaRPr lang="cy-GB" b="1" dirty="0">
              <a:latin typeface="Arial" panose="020B0604020202020204" pitchFamily="34" charset="0"/>
              <a:cs typeface="Arial" panose="020B0604020202020204" pitchFamily="34" charset="0"/>
            </a:endParaRPr>
          </a:p>
          <a:p>
            <a:pPr marL="241093" marR="3572" indent="-241093">
              <a:buFont typeface="Arial" panose="020B0604020202020204" pitchFamily="34" charset="0"/>
              <a:buChar char="•"/>
              <a:tabLst>
                <a:tab pos="3857041" algn="l"/>
              </a:tabLst>
            </a:pPr>
            <a:endParaRPr lang="cy-GB" sz="1687" dirty="0">
              <a:latin typeface="Arial" panose="020B0604020202020204" pitchFamily="34" charset="0"/>
              <a:cs typeface="Arial" panose="020B0604020202020204" pitchFamily="34" charset="0"/>
            </a:endParaRPr>
          </a:p>
        </p:txBody>
      </p:sp>
      <p:sp>
        <p:nvSpPr>
          <p:cNvPr id="9" name="object 9"/>
          <p:cNvSpPr txBox="1"/>
          <p:nvPr/>
        </p:nvSpPr>
        <p:spPr>
          <a:xfrm>
            <a:off x="4651608" y="5951203"/>
            <a:ext cx="72777" cy="238079"/>
          </a:xfrm>
          <a:prstGeom prst="rect">
            <a:avLst/>
          </a:prstGeom>
        </p:spPr>
        <p:txBody>
          <a:bodyPr vert="horz" wrap="square" lIns="0" tIns="0" rIns="0" bIns="0" rtlCol="0">
            <a:spAutoFit/>
          </a:bodyPr>
          <a:lstStyle/>
          <a:p>
            <a:pPr marL="8929"/>
            <a:r>
              <a:rPr sz="1547" dirty="0">
                <a:solidFill>
                  <a:srgbClr val="414042"/>
                </a:solidFill>
                <a:latin typeface="Arial"/>
                <a:cs typeface="Arial"/>
              </a:rPr>
              <a:t> </a:t>
            </a:r>
            <a:endParaRPr sz="1547">
              <a:latin typeface="Arial"/>
              <a:cs typeface="Arial"/>
            </a:endParaRPr>
          </a:p>
        </p:txBody>
      </p:sp>
      <p:pic>
        <p:nvPicPr>
          <p:cNvPr id="11" name="Picture 10"/>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577955" y="1010070"/>
            <a:ext cx="896486" cy="896486"/>
          </a:xfrm>
          <a:prstGeom prst="rect">
            <a:avLst/>
          </a:prstGeom>
        </p:spPr>
      </p:pic>
      <p:pic>
        <p:nvPicPr>
          <p:cNvPr id="14" name="Picture 13"/>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783751" y="2206766"/>
            <a:ext cx="484893" cy="484893"/>
          </a:xfrm>
          <a:prstGeom prst="rect">
            <a:avLst/>
          </a:prstGeom>
        </p:spPr>
      </p:pic>
      <p:sp>
        <p:nvSpPr>
          <p:cNvPr id="3" name="Rectangle 2"/>
          <p:cNvSpPr/>
          <p:nvPr/>
        </p:nvSpPr>
        <p:spPr>
          <a:xfrm>
            <a:off x="7075735" y="5046061"/>
            <a:ext cx="1633234" cy="1001428"/>
          </a:xfrm>
          <a:prstGeom prst="rect">
            <a:avLst/>
          </a:prstGeom>
        </p:spPr>
        <p:txBody>
          <a:bodyPr wrap="square">
            <a:spAutoFit/>
          </a:bodyPr>
          <a:lstStyle/>
          <a:p>
            <a:pPr algn="ctr"/>
            <a:r>
              <a:rPr lang="en-GB" sz="1969" b="1" dirty="0"/>
              <a:t>Closing date - December 2nd</a:t>
            </a:r>
            <a:endParaRPr lang="en-GB" sz="1969" dirty="0"/>
          </a:p>
        </p:txBody>
      </p:sp>
      <p:pic>
        <p:nvPicPr>
          <p:cNvPr id="4" name="Picture 3">
            <a:extLst>
              <a:ext uri="{FF2B5EF4-FFF2-40B4-BE49-F238E27FC236}">
                <a16:creationId xmlns:a16="http://schemas.microsoft.com/office/drawing/2014/main" id="{932671C3-F6B2-417D-8382-6316307F4ED4}"/>
              </a:ext>
            </a:extLst>
          </p:cNvPr>
          <p:cNvPicPr>
            <a:picLocks noChangeAspect="1"/>
          </p:cNvPicPr>
          <p:nvPr/>
        </p:nvPicPr>
        <p:blipFill>
          <a:blip r:embed="rId7"/>
          <a:stretch>
            <a:fillRect/>
          </a:stretch>
        </p:blipFill>
        <p:spPr>
          <a:xfrm>
            <a:off x="379178" y="4619588"/>
            <a:ext cx="6517471" cy="2087520"/>
          </a:xfrm>
          <a:prstGeom prst="rect">
            <a:avLst/>
          </a:prstGeom>
        </p:spPr>
      </p:pic>
    </p:spTree>
    <p:extLst>
      <p:ext uri="{BB962C8B-B14F-4D97-AF65-F5344CB8AC3E}">
        <p14:creationId xmlns:p14="http://schemas.microsoft.com/office/powerpoint/2010/main" val="2997604989"/>
      </p:ext>
    </p:extLst>
  </p:cSld>
  <p:clrMapOvr>
    <a:overrideClrMapping bg1="lt1" tx1="dk1" bg2="lt2" tx2="dk2" accent1="accent1" accent2="accent2" accent3="accent3" accent4="accent4" accent5="accent5" accent6="accent6" hlink="hlink" folHlink="folHlink"/>
  </p:clrMapOvr>
</p:sld>
</file>

<file path=ppt/slides/slide5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pic>
        <p:nvPicPr>
          <p:cNvPr id="2" name="Picture 1" descr="Screen Shot 2013-07-10 at 21.56.02.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7879" y="483581"/>
            <a:ext cx="7542025" cy="5642414"/>
          </a:xfrm>
          <a:prstGeom prst="rect">
            <a:avLst/>
          </a:prstGeom>
        </p:spPr>
      </p:pic>
    </p:spTree>
    <p:extLst>
      <p:ext uri="{BB962C8B-B14F-4D97-AF65-F5344CB8AC3E}">
        <p14:creationId xmlns:p14="http://schemas.microsoft.com/office/powerpoint/2010/main" val="324817999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3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4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5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xml><?xml version="1.0" encoding="utf-8"?>
<a:themeOverride xmlns:a="http://schemas.openxmlformats.org/drawingml/2006/main">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xml><?xml version="1.0" encoding="utf-8"?>
<a:themeOverride xmlns:a="http://schemas.openxmlformats.org/drawingml/2006/main">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xml><?xml version="1.0" encoding="utf-8"?>
<a:themeOverride xmlns:a="http://schemas.openxmlformats.org/drawingml/2006/main">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xml><?xml version="1.0" encoding="utf-8"?>
<a:themeOverride xmlns:a="http://schemas.openxmlformats.org/drawingml/2006/main">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xml><?xml version="1.0" encoding="utf-8"?>
<a:themeOverride xmlns:a="http://schemas.openxmlformats.org/drawingml/2006/main">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xml><?xml version="1.0" encoding="utf-8"?>
<a:themeOverride xmlns:a="http://schemas.openxmlformats.org/drawingml/2006/main">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xml><?xml version="1.0" encoding="utf-8"?>
<a:themeOverride xmlns:a="http://schemas.openxmlformats.org/drawingml/2006/main">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xml><?xml version="1.0" encoding="utf-8"?>
<a:themeOverride xmlns:a="http://schemas.openxmlformats.org/drawingml/2006/main">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1.xml><?xml version="1.0" encoding="utf-8"?>
<a:themeOverride xmlns:a="http://schemas.openxmlformats.org/drawingml/2006/main">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docProps/app.xml><?xml version="1.0" encoding="utf-8"?>
<Properties xmlns="http://schemas.openxmlformats.org/officeDocument/2006/extended-properties" xmlns:vt="http://schemas.openxmlformats.org/officeDocument/2006/docPropsVTypes">
  <Template/>
  <TotalTime>450</TotalTime>
  <Words>4601</Words>
  <Application>Microsoft Office PowerPoint</Application>
  <PresentationFormat>On-screen Show (4:3)</PresentationFormat>
  <Paragraphs>285</Paragraphs>
  <Slides>52</Slides>
  <Notes>2</Notes>
  <HiddenSlides>0</HiddenSlides>
  <MMClips>0</MMClips>
  <ScaleCrop>false</ScaleCrop>
  <HeadingPairs>
    <vt:vector size="6" baseType="variant">
      <vt:variant>
        <vt:lpstr>Fonts Used</vt:lpstr>
      </vt:variant>
      <vt:variant>
        <vt:i4>7</vt:i4>
      </vt:variant>
      <vt:variant>
        <vt:lpstr>Theme</vt:lpstr>
      </vt:variant>
      <vt:variant>
        <vt:i4>4</vt:i4>
      </vt:variant>
      <vt:variant>
        <vt:lpstr>Slide Titles</vt:lpstr>
      </vt:variant>
      <vt:variant>
        <vt:i4>52</vt:i4>
      </vt:variant>
    </vt:vector>
  </HeadingPairs>
  <TitlesOfParts>
    <vt:vector size="63" baseType="lpstr">
      <vt:lpstr>MS Mincho</vt:lpstr>
      <vt:lpstr>Arial</vt:lpstr>
      <vt:lpstr>Calibri</vt:lpstr>
      <vt:lpstr>Calibri Light</vt:lpstr>
      <vt:lpstr>Cambria</vt:lpstr>
      <vt:lpstr>Symbol</vt:lpstr>
      <vt:lpstr>Times New Roman</vt:lpstr>
      <vt:lpstr>Office Theme</vt:lpstr>
      <vt:lpstr>3_Office Theme</vt:lpstr>
      <vt:lpstr>4_Office Theme</vt:lpstr>
      <vt:lpstr>5_Office Theme</vt:lpstr>
      <vt:lpstr>'Estyn and the role of Consortia'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Inspection Arrangements since September 2017</vt:lpstr>
      <vt:lpstr>What does an Estyn Inspection look? like and feel like  for teachers?</vt:lpstr>
      <vt:lpstr>How often are schools inspected</vt:lpstr>
      <vt:lpstr>What does an inspection look like?</vt:lpstr>
      <vt:lpstr>How long will the Inspection Last?</vt:lpstr>
      <vt:lpstr>How will I be involved as an NQT</vt:lpstr>
      <vt:lpstr>What does an inspection feel like?</vt:lpstr>
      <vt:lpstr>What will they say?</vt:lpstr>
      <vt:lpstr>PowerPoint Presentation</vt:lpstr>
      <vt:lpstr>PowerPoint Presentation</vt:lpstr>
      <vt:lpstr>Estyn Framework 2017</vt:lpstr>
      <vt:lpstr>The 5 Inspection Areas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will they look at?</vt:lpstr>
      <vt:lpstr>Questions to pupils in the class</vt:lpstr>
      <vt:lpstr>Questions to pupils in the class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Carmarthenshire County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'Estyn a rôl y consortia'</dc:title>
  <dc:creator>Glenn Evans</dc:creator>
  <cp:lastModifiedBy>Glenn Evans</cp:lastModifiedBy>
  <cp:revision>41</cp:revision>
  <dcterms:created xsi:type="dcterms:W3CDTF">2017-11-02T11:07:14Z</dcterms:created>
  <dcterms:modified xsi:type="dcterms:W3CDTF">2019-10-21T07:26:49Z</dcterms:modified>
</cp:coreProperties>
</file>