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33"/>
  </p:notesMasterIdLst>
  <p:handoutMasterIdLst>
    <p:handoutMasterId r:id="rId34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87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8" r:id="rId27"/>
    <p:sldId id="282" r:id="rId28"/>
    <p:sldId id="283" r:id="rId29"/>
    <p:sldId id="284" r:id="rId30"/>
    <p:sldId id="285" r:id="rId31"/>
    <p:sldId id="286" r:id="rId32"/>
  </p:sldIdLst>
  <p:sldSz cx="9144000" cy="6858000" type="screen4x3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97" d="100"/>
          <a:sy n="97" d="100"/>
        </p:scale>
        <p:origin x="219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tableStyles" Target="tableStyles.xml"/><Relationship Id="rId21" Type="http://schemas.openxmlformats.org/officeDocument/2006/relationships/slide" Target="slides/slide12.xml"/><Relationship Id="rId34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tags" Target="tags/tag1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93F70-36CD-D793-9241-77FA0EA9D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50432A-A3C9-BD1F-7D51-8C5DA2F0F9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A9EC5F-41B3-B51F-0AE0-E1A1071212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4B0C0-6BE7-8067-6AEA-79E59ED93A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423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September 21,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September 21,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2 - Getting Started:</a:t>
            </a:r>
            <a:br>
              <a:rPr lang="en-GB" dirty="0"/>
            </a:br>
            <a:r>
              <a:rPr lang="en-GB" dirty="0"/>
              <a:t>Overall Assessment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Sun Tzu's Art of War meets Michael Porter's Diamond Model</a:t>
            </a:r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An Overview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</a:p>
          <a:p>
            <a:pPr lvl="1"/>
            <a:r>
              <a:rPr lang="en-GB" altLang="en-US" dirty="0"/>
              <a:t>We will explore the surprising parallels between two masters of strategy: Sun Tzu and Michael Porter</a:t>
            </a:r>
          </a:p>
          <a:p>
            <a:r>
              <a:rPr lang="en-GB" altLang="en-US" b="1" dirty="0"/>
              <a:t>Framework 1: Sun Tzu's Five Elements</a:t>
            </a:r>
          </a:p>
          <a:p>
            <a:pPr lvl="1"/>
            <a:r>
              <a:rPr lang="en-GB" altLang="en-US" dirty="0"/>
              <a:t>Understanding the ancient principles for assessing military competitiveness</a:t>
            </a:r>
          </a:p>
          <a:p>
            <a:r>
              <a:rPr lang="en-GB" altLang="en-US" b="1" dirty="0"/>
              <a:t>Framework 2: Porter's Diamond Model</a:t>
            </a:r>
          </a:p>
          <a:p>
            <a:pPr lvl="1"/>
            <a:r>
              <a:rPr lang="en-GB" altLang="en-US" dirty="0" err="1"/>
              <a:t>Analyzing</a:t>
            </a:r>
            <a:r>
              <a:rPr lang="en-GB" altLang="en-US" dirty="0"/>
              <a:t> the modern model for national and firm competitiveness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3CB791-2AB6-9E11-5F4A-5CB558030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93D52-8683-0E6F-4397-0D6D7B5E5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Sun Tzu: </a:t>
            </a:r>
            <a:r>
              <a:rPr lang="en-GB" i="1" dirty="0"/>
              <a:t>The Art of War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791A89-CFB5-EE33-FD48-CB6021CC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7CD923-A02C-4883-56DF-2ED6DB78646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“Warfare is a great concern of a nation as it is a matter of life and death, a road either to safety or to ruin. Hence, it demands thorough comprehension and investigation.”</a:t>
            </a:r>
          </a:p>
          <a:p>
            <a:r>
              <a:rPr lang="en-GB" dirty="0"/>
              <a:t>Sun Tzu stressed the immense gravity of war, including its economic losses and destructive nature.</a:t>
            </a:r>
          </a:p>
          <a:p>
            <a:r>
              <a:rPr lang="en-GB" altLang="en-US" dirty="0"/>
              <a:t>This led him to emphasize the need for </a:t>
            </a:r>
            <a:r>
              <a:rPr lang="en-GB" altLang="en-US" b="1" dirty="0"/>
              <a:t>extremely careful deliberation</a:t>
            </a:r>
            <a:r>
              <a:rPr lang="en-GB" altLang="en-US" dirty="0"/>
              <a:t> </a:t>
            </a:r>
            <a:r>
              <a:rPr lang="en-GB" altLang="en-US" i="1" dirty="0"/>
              <a:t>before</a:t>
            </a:r>
            <a:r>
              <a:rPr lang="en-GB" altLang="en-US" dirty="0"/>
              <a:t> engaging in any conflict.</a:t>
            </a:r>
          </a:p>
        </p:txBody>
      </p:sp>
    </p:spTree>
    <p:extLst>
      <p:ext uri="{BB962C8B-B14F-4D97-AF65-F5344CB8AC3E}">
        <p14:creationId xmlns:p14="http://schemas.microsoft.com/office/powerpoint/2010/main" val="223617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F5ED1-6250-13A0-027B-98E85C28D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Tzu's Five Elements for Laying Plans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AB3DAD-79A2-6ADB-E077-A341D7B8C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6392A-92EE-61DB-39C7-1FE6222B66C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This framework was designed to assess your competitiveness against an opponent to calculate the probability of victory </a:t>
            </a:r>
            <a:r>
              <a:rPr lang="en-GB" i="1" dirty="0"/>
              <a:t>before</a:t>
            </a:r>
            <a:r>
              <a:rPr lang="en-GB" dirty="0"/>
              <a:t> going to war.</a:t>
            </a:r>
          </a:p>
          <a:p>
            <a:r>
              <a:rPr lang="en-GB" dirty="0"/>
              <a:t>The core idea: The more advantages you hold across these five areas, the more likely you are to win.</a:t>
            </a:r>
          </a:p>
          <a:p>
            <a:r>
              <a:rPr lang="en-GB" b="1" dirty="0"/>
              <a:t>The Five Elements are:</a:t>
            </a:r>
          </a:p>
          <a:p>
            <a:pPr lvl="1"/>
            <a:r>
              <a:rPr lang="en-GB" dirty="0"/>
              <a:t>1. Principle</a:t>
            </a:r>
          </a:p>
          <a:p>
            <a:pPr lvl="1"/>
            <a:r>
              <a:rPr lang="en-GB" dirty="0"/>
              <a:t>2. Heaven</a:t>
            </a:r>
          </a:p>
          <a:p>
            <a:pPr lvl="1"/>
            <a:r>
              <a:rPr lang="en-GB" dirty="0"/>
              <a:t>3. Terrain (Earth)</a:t>
            </a:r>
          </a:p>
          <a:p>
            <a:pPr lvl="1"/>
            <a:r>
              <a:rPr lang="en-GB" dirty="0"/>
              <a:t>4. </a:t>
            </a:r>
            <a:r>
              <a:rPr lang="en-GB" dirty="0" err="1"/>
              <a:t>Generalship</a:t>
            </a:r>
            <a:endParaRPr lang="en-GB" dirty="0"/>
          </a:p>
          <a:p>
            <a:pPr lvl="1"/>
            <a:r>
              <a:rPr lang="en-GB" dirty="0"/>
              <a:t>5. System (Law)</a:t>
            </a:r>
          </a:p>
        </p:txBody>
      </p:sp>
    </p:spTree>
    <p:extLst>
      <p:ext uri="{BB962C8B-B14F-4D97-AF65-F5344CB8AC3E}">
        <p14:creationId xmlns:p14="http://schemas.microsoft.com/office/powerpoint/2010/main" val="610285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D4AD1-2558-F526-8736-9C0E35FD00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0D411-A26E-086E-1567-A54CDBA73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Five Elements Explained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34E6749-550B-AD80-7E13-947F3840F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AC6763-B83E-4747-42F0-C20F00BDD9C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Principle:</a:t>
            </a:r>
          </a:p>
          <a:p>
            <a:pPr lvl="1"/>
            <a:r>
              <a:rPr lang="en-GB" dirty="0"/>
              <a:t>The shared purpose and common cause between a ruler and the public. It's about unity and a common vision.</a:t>
            </a:r>
          </a:p>
          <a:p>
            <a:r>
              <a:rPr lang="en-GB" b="1" dirty="0"/>
              <a:t>Heaven:</a:t>
            </a:r>
          </a:p>
          <a:p>
            <a:pPr lvl="1"/>
            <a:r>
              <a:rPr lang="en-GB" dirty="0"/>
              <a:t>Uncontrollable natural conditions like weather, seasons, and time of day.</a:t>
            </a:r>
          </a:p>
          <a:p>
            <a:r>
              <a:rPr lang="en-GB" b="1" dirty="0"/>
              <a:t>Terrain:</a:t>
            </a:r>
          </a:p>
          <a:p>
            <a:pPr lvl="1"/>
            <a:r>
              <a:rPr lang="en-GB" dirty="0"/>
              <a:t>The physical environment and landscape—mountains, rivers, plains—and how to use it to your advantage.</a:t>
            </a:r>
          </a:p>
          <a:p>
            <a:r>
              <a:rPr lang="en-GB" b="1" dirty="0" err="1"/>
              <a:t>Generalship</a:t>
            </a:r>
            <a:r>
              <a:rPr lang="en-GB" b="1" dirty="0"/>
              <a:t>:</a:t>
            </a:r>
          </a:p>
          <a:p>
            <a:pPr lvl="1"/>
            <a:r>
              <a:rPr lang="en-GB" dirty="0"/>
              <a:t>The essential qualities of the leader: intelligence, trustworthiness, benevolence, courage, and sternness.</a:t>
            </a:r>
          </a:p>
          <a:p>
            <a:r>
              <a:rPr lang="en-GB" b="1" dirty="0"/>
              <a:t>System:</a:t>
            </a:r>
          </a:p>
          <a:p>
            <a:pPr lvl="1"/>
            <a:r>
              <a:rPr lang="en-GB" dirty="0"/>
              <a:t>The organizational structure, discipline, logistics, and overall management of the army</a:t>
            </a:r>
          </a:p>
        </p:txBody>
      </p:sp>
    </p:spTree>
    <p:extLst>
      <p:ext uri="{BB962C8B-B14F-4D97-AF65-F5344CB8AC3E}">
        <p14:creationId xmlns:p14="http://schemas.microsoft.com/office/powerpoint/2010/main" val="2954953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682B0-AEBA-4FE3-0162-37A40E3F3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A3583-7895-3B7F-E780-E05B17E4C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Michael Porter: The Diamond Model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E1753D-FF29-CB9A-8185-72D1B757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472C4-9F06-0981-4795-53FCA3AC249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Developed in 1990, this is a highly influential framework for </a:t>
            </a:r>
            <a:r>
              <a:rPr lang="en-GB" dirty="0" err="1"/>
              <a:t>analyzing</a:t>
            </a:r>
            <a:r>
              <a:rPr lang="en-GB" dirty="0"/>
              <a:t> </a:t>
            </a:r>
            <a:r>
              <a:rPr lang="en-GB" b="1" dirty="0"/>
              <a:t>national competitiveness</a:t>
            </a:r>
            <a:r>
              <a:rPr lang="en-GB" dirty="0"/>
              <a:t>.</a:t>
            </a:r>
          </a:p>
          <a:p>
            <a:r>
              <a:rPr lang="en-GB" dirty="0"/>
              <a:t>It is also widely applied to specific industries and even individual firms.</a:t>
            </a:r>
          </a:p>
          <a:p>
            <a:r>
              <a:rPr lang="en-GB" dirty="0"/>
              <a:t>The model is composed of:</a:t>
            </a:r>
          </a:p>
          <a:p>
            <a:pPr lvl="1"/>
            <a:r>
              <a:rPr lang="en-GB" b="1" dirty="0"/>
              <a:t>Four Endogenous Variables:</a:t>
            </a:r>
            <a:r>
              <a:rPr lang="en-GB" dirty="0"/>
              <a:t> Internal factors that interact with each other.</a:t>
            </a:r>
          </a:p>
          <a:p>
            <a:pPr lvl="1"/>
            <a:r>
              <a:rPr lang="en-GB" b="1" dirty="0"/>
              <a:t>Two Exogenous Variables:</a:t>
            </a:r>
            <a:r>
              <a:rPr lang="en-GB" dirty="0"/>
              <a:t> External factors beyond a firm's direct control</a:t>
            </a:r>
          </a:p>
        </p:txBody>
      </p:sp>
    </p:spTree>
    <p:extLst>
      <p:ext uri="{BB962C8B-B14F-4D97-AF65-F5344CB8AC3E}">
        <p14:creationId xmlns:p14="http://schemas.microsoft.com/office/powerpoint/2010/main" val="113758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F64B2-80E2-9533-54A1-3569950E3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29B68-BDDC-C1BF-71F2-D21B3056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Porter's Diamond: The Four Endogenous Factors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1751A1-2104-14CE-B200-ED20686C3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5BA2A-6F64-2D51-42C6-2F2EE08104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1. Factor Conditions:</a:t>
            </a:r>
            <a:r>
              <a:rPr lang="en-GB" dirty="0"/>
              <a:t> The factors of production needed to compete.</a:t>
            </a:r>
          </a:p>
          <a:p>
            <a:pPr lvl="1"/>
            <a:r>
              <a:rPr lang="en-GB" b="1" dirty="0"/>
              <a:t>Basic Factors:</a:t>
            </a:r>
            <a:r>
              <a:rPr lang="en-GB" dirty="0"/>
              <a:t> Inherited (e.g., cheap </a:t>
            </a:r>
            <a:r>
              <a:rPr lang="en-GB" dirty="0" err="1"/>
              <a:t>labor</a:t>
            </a:r>
            <a:r>
              <a:rPr lang="en-GB" dirty="0"/>
              <a:t>, natural resources).</a:t>
            </a:r>
          </a:p>
          <a:p>
            <a:pPr lvl="1"/>
            <a:r>
              <a:rPr lang="en-GB" b="1" dirty="0"/>
              <a:t>Advanced Factors: </a:t>
            </a:r>
            <a:r>
              <a:rPr lang="en-GB" i="1" dirty="0"/>
              <a:t>Created</a:t>
            </a:r>
            <a:r>
              <a:rPr lang="en-GB" dirty="0"/>
              <a:t> (e.g., skilled </a:t>
            </a:r>
            <a:r>
              <a:rPr lang="en-GB" dirty="0" err="1"/>
              <a:t>labor</a:t>
            </a:r>
            <a:r>
              <a:rPr lang="en-GB" dirty="0"/>
              <a:t>, specialized infrastructure, technology).</a:t>
            </a:r>
          </a:p>
          <a:p>
            <a:r>
              <a:rPr lang="en-GB" b="1" dirty="0"/>
              <a:t>2. Demand Conditions:</a:t>
            </a:r>
            <a:r>
              <a:rPr lang="en-GB" dirty="0"/>
              <a:t> The nature of domestic demand. A sophisticated home market pushes companies to innovate and improve.</a:t>
            </a:r>
          </a:p>
          <a:p>
            <a:r>
              <a:rPr lang="en-GB" b="1" dirty="0"/>
              <a:t>3. Related and Supporting Industries:</a:t>
            </a:r>
            <a:r>
              <a:rPr lang="en-GB" dirty="0"/>
              <a:t> The presence of internationally competitive suppliers and related industries, creating a "cluster effect.</a:t>
            </a:r>
          </a:p>
          <a:p>
            <a:r>
              <a:rPr lang="en-GB" b="1" dirty="0"/>
              <a:t>Firm Strategy, Structure, and Rivalry (Business Context):</a:t>
            </a:r>
            <a:r>
              <a:rPr lang="en-GB" dirty="0"/>
              <a:t> The national circumstances that influence how firms are created, organized, and managed, along with the nature of domestic rivalry</a:t>
            </a:r>
          </a:p>
        </p:txBody>
      </p:sp>
    </p:spTree>
    <p:extLst>
      <p:ext uri="{BB962C8B-B14F-4D97-AF65-F5344CB8AC3E}">
        <p14:creationId xmlns:p14="http://schemas.microsoft.com/office/powerpoint/2010/main" val="3541291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86E46C-3C26-BCC9-662D-DB12AFB82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36B22A-702E-1BDC-323B-B094CC9E7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0707" y="332466"/>
            <a:ext cx="6182587" cy="619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395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E548F4-5F86-38C9-735B-0C7A53AFD5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4D5C0-BD0F-08AD-3C82-619201FE7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Porter's Diamond: The Two Exogenous Factors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8962440-9A20-A48D-34BE-060DEEA25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19688-F67D-0F5F-5B50-B4FC31AE6C8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factors influence the four endogenous determinants but are generally beyond a firm's direct control.</a:t>
            </a:r>
          </a:p>
          <a:p>
            <a:pPr lvl="1"/>
            <a:r>
              <a:rPr lang="en-GB" b="1" dirty="0"/>
              <a:t>Government:</a:t>
            </a:r>
            <a:r>
              <a:rPr lang="en-GB" dirty="0"/>
              <a:t> Government policies can significantly affect each of the four determinants of competitiveness.</a:t>
            </a:r>
          </a:p>
          <a:p>
            <a:pPr lvl="1"/>
            <a:r>
              <a:rPr lang="en-GB" b="1" dirty="0"/>
              <a:t>Chance:</a:t>
            </a:r>
            <a:r>
              <a:rPr lang="en-GB" dirty="0"/>
              <a:t> Unexpected events, such as major technological breakthroughs, global crises, or other unforeseen occurrences, can alter the competitive landscape.</a:t>
            </a:r>
          </a:p>
        </p:txBody>
      </p:sp>
    </p:spTree>
    <p:extLst>
      <p:ext uri="{BB962C8B-B14F-4D97-AF65-F5344CB8AC3E}">
        <p14:creationId xmlns:p14="http://schemas.microsoft.com/office/powerpoint/2010/main" val="4149965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3F825-C771-F5DE-A0EB-879E368D7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9A856-209E-5F50-A04D-824BCE3D8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Integration: Sun Tzu &amp; Porter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098455F-4C50-9136-9014-5190F82F7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D4D153-DB8D-782C-E917-02D25E5B566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Despite being separated by 2,500 years, the two frameworks have remarkable similarities.</a:t>
            </a:r>
          </a:p>
          <a:p>
            <a:r>
              <a:rPr lang="en-GB" b="1" dirty="0"/>
              <a:t>Similar Purpose:</a:t>
            </a:r>
            <a:r>
              <a:rPr lang="en-GB" dirty="0"/>
              <a:t> Both are used to assess strengths and weaknesses relative to competitors to evaluate the probability of success.</a:t>
            </a:r>
          </a:p>
          <a:p>
            <a:r>
              <a:rPr lang="en-GB" b="1" dirty="0"/>
              <a:t>Comprehensive Scope:</a:t>
            </a:r>
            <a:r>
              <a:rPr lang="en-GB" dirty="0"/>
              <a:t> Both models incorporate most of the key determinants of success within a single, holistic framework.</a:t>
            </a:r>
          </a:p>
          <a:p>
            <a:r>
              <a:rPr lang="en-GB" b="1" dirty="0"/>
              <a:t>High Compatibility:</a:t>
            </a:r>
            <a:r>
              <a:rPr lang="en-GB" dirty="0"/>
              <a:t> Sun Tzu’s five elements are highly compatible with three of the four endogenous factors in Porter's model.</a:t>
            </a:r>
          </a:p>
        </p:txBody>
      </p:sp>
    </p:spTree>
    <p:extLst>
      <p:ext uri="{BB962C8B-B14F-4D97-AF65-F5344CB8AC3E}">
        <p14:creationId xmlns:p14="http://schemas.microsoft.com/office/powerpoint/2010/main" val="2762987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DAF5C-ADDE-2179-3F70-AF59A8DD3F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88960-4786-ED95-6A21-1BC96DFC7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1: Principle vs. Business Context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E5273B-F435-07BF-B824-51F06FD11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F909C7-450C-79A8-26D5-0B6B7869A07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Sun Tzu's "Principle"</a:t>
            </a:r>
            <a:r>
              <a:rPr lang="en-GB" dirty="0"/>
              <a:t> can be seen in business as a shared goal and vision.</a:t>
            </a:r>
          </a:p>
          <a:p>
            <a:pPr lvl="1"/>
            <a:r>
              <a:rPr lang="en-GB" b="1" dirty="0"/>
              <a:t>Internal Consensus:</a:t>
            </a:r>
            <a:r>
              <a:rPr lang="en-GB" dirty="0"/>
              <a:t> Alignment between managers and employees.</a:t>
            </a:r>
          </a:p>
          <a:p>
            <a:pPr lvl="1"/>
            <a:r>
              <a:rPr lang="en-GB" b="1" dirty="0"/>
              <a:t>External Consensus:</a:t>
            </a:r>
            <a:r>
              <a:rPr lang="en-GB" dirty="0"/>
              <a:t> Alignment between the firm's goals and societal interests.</a:t>
            </a:r>
          </a:p>
          <a:p>
            <a:r>
              <a:rPr lang="en-GB" b="1" dirty="0"/>
              <a:t>Porter's "Business Context" </a:t>
            </a:r>
            <a:r>
              <a:rPr lang="en-GB" dirty="0"/>
              <a:t>emphasized </a:t>
            </a:r>
            <a:r>
              <a:rPr lang="en-GB" i="1" dirty="0"/>
              <a:t>external consensus</a:t>
            </a:r>
            <a:r>
              <a:rPr lang="en-GB" dirty="0"/>
              <a:t>—how a firm's goals align with national advantages.</a:t>
            </a:r>
          </a:p>
          <a:p>
            <a:r>
              <a:rPr lang="en-GB" b="1" dirty="0"/>
              <a:t>Enhancement:</a:t>
            </a:r>
            <a:r>
              <a:rPr lang="en-GB" dirty="0"/>
              <a:t> By explicitly adding Sun Tzu's focus on </a:t>
            </a:r>
            <a:r>
              <a:rPr lang="en-GB" b="1" dirty="0"/>
              <a:t>internal consensus</a:t>
            </a:r>
            <a:r>
              <a:rPr lang="en-GB" dirty="0"/>
              <a:t>, Porter's model gains greater relevance and a deeper understanding of a firm's competitiveness.</a:t>
            </a:r>
          </a:p>
        </p:txBody>
      </p:sp>
    </p:spTree>
    <p:extLst>
      <p:ext uri="{BB962C8B-B14F-4D97-AF65-F5344CB8AC3E}">
        <p14:creationId xmlns:p14="http://schemas.microsoft.com/office/powerpoint/2010/main" val="3424219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425DB-E23C-EBD3-0D8B-C6FE798A1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578F8-6C01-DD35-C061-86B39E3A4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2: Heaven &amp; Terrain vs. Related &amp; Supporting Industries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F677B8-CAC4-E6B4-1909-72EC43FE7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0B6DF-132C-1D9C-F9F9-A43D61FB4FE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Sun Tzu's "Heaven" &amp; "Terrain"</a:t>
            </a:r>
            <a:r>
              <a:rPr lang="en-GB" dirty="0"/>
              <a:t> in business:</a:t>
            </a:r>
          </a:p>
          <a:p>
            <a:pPr lvl="1"/>
            <a:r>
              <a:rPr lang="en-GB" b="1" dirty="0"/>
              <a:t>Heaven:</a:t>
            </a:r>
            <a:r>
              <a:rPr lang="en-GB" dirty="0"/>
              <a:t> The broader economic climate (business cycles, policies, tech changes).</a:t>
            </a:r>
          </a:p>
          <a:p>
            <a:pPr lvl="1"/>
            <a:r>
              <a:rPr lang="en-GB" b="1" dirty="0"/>
              <a:t>Terrain:</a:t>
            </a:r>
            <a:r>
              <a:rPr lang="en-GB" dirty="0"/>
              <a:t> Local infrastructure (access to capital, R&amp;D </a:t>
            </a:r>
            <a:r>
              <a:rPr lang="en-GB" dirty="0" err="1"/>
              <a:t>centers</a:t>
            </a:r>
            <a:r>
              <a:rPr lang="en-GB" dirty="0"/>
              <a:t>, transport).</a:t>
            </a:r>
          </a:p>
          <a:p>
            <a:r>
              <a:rPr lang="en-GB" b="1" dirty="0"/>
              <a:t>Key Insight:</a:t>
            </a:r>
            <a:r>
              <a:rPr lang="en-GB" dirty="0"/>
              <a:t> While these factors are uncontrollable, they are </a:t>
            </a:r>
            <a:r>
              <a:rPr lang="en-GB" b="1" dirty="0"/>
              <a:t>manageable</a:t>
            </a:r>
            <a:r>
              <a:rPr lang="en-GB" dirty="0"/>
              <a:t> with the right strategic mindset.</a:t>
            </a:r>
          </a:p>
          <a:p>
            <a:r>
              <a:rPr lang="en-GB" b="1" dirty="0"/>
              <a:t>Link to Porter:</a:t>
            </a:r>
            <a:r>
              <a:rPr lang="en-GB" dirty="0"/>
              <a:t> These concepts align with Porter’s "Related and Supporting Industries," which can reinforce a firm's competitive advantages.</a:t>
            </a:r>
          </a:p>
        </p:txBody>
      </p:sp>
    </p:spTree>
    <p:extLst>
      <p:ext uri="{BB962C8B-B14F-4D97-AF65-F5344CB8AC3E}">
        <p14:creationId xmlns:p14="http://schemas.microsoft.com/office/powerpoint/2010/main" val="3716796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84F38F-C0EA-0F44-4BEF-4A206BC7C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3E63E-C707-52E7-AE3F-479765694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3: </a:t>
            </a:r>
            <a:r>
              <a:rPr lang="en-GB" dirty="0" err="1"/>
              <a:t>Generalship</a:t>
            </a:r>
            <a:r>
              <a:rPr lang="en-GB" dirty="0"/>
              <a:t> vs. Factor Conditions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75F00C-04F9-D8FC-4BAC-A46A1F08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D5095-BE20-C888-851A-7618753D0F3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Sun Tzu's "</a:t>
            </a:r>
            <a:r>
              <a:rPr lang="en-GB" b="1" dirty="0" err="1"/>
              <a:t>Generalship</a:t>
            </a:r>
            <a:r>
              <a:rPr lang="en-GB" b="1" dirty="0"/>
              <a:t>"</a:t>
            </a:r>
            <a:r>
              <a:rPr lang="en-GB" dirty="0"/>
              <a:t> directly equates to a CEO's leadership qualities (Intelligence, Trustworthiness, Courage, Benevolence, Sternness).</a:t>
            </a:r>
          </a:p>
          <a:p>
            <a:r>
              <a:rPr lang="en-GB" b="1" dirty="0"/>
              <a:t>Link to Porter:</a:t>
            </a:r>
            <a:r>
              <a:rPr lang="en-GB" dirty="0"/>
              <a:t> This fits within Porter’s </a:t>
            </a:r>
            <a:r>
              <a:rPr lang="en-GB" b="1" dirty="0"/>
              <a:t>"Advanced Factor Conditions"</a:t>
            </a:r>
            <a:r>
              <a:rPr lang="en-GB" dirty="0"/>
              <a:t> as a type of "skilled human resource".</a:t>
            </a:r>
          </a:p>
          <a:p>
            <a:r>
              <a:rPr lang="en-GB" b="1" dirty="0"/>
              <a:t>A Key Difference in Perspective:</a:t>
            </a:r>
            <a:endParaRPr lang="en-GB" dirty="0"/>
          </a:p>
          <a:p>
            <a:pPr lvl="1"/>
            <a:r>
              <a:rPr lang="en-GB" b="1" dirty="0"/>
              <a:t>Sun Tzu:</a:t>
            </a:r>
            <a:r>
              <a:rPr lang="en-GB" dirty="0"/>
              <a:t> Emphasized the </a:t>
            </a:r>
            <a:r>
              <a:rPr lang="en-GB" i="1" dirty="0"/>
              <a:t>innate qualities</a:t>
            </a:r>
            <a:r>
              <a:rPr lang="en-GB" dirty="0"/>
              <a:t> and personal cultivation of a leader.</a:t>
            </a:r>
          </a:p>
          <a:p>
            <a:pPr lvl="1"/>
            <a:r>
              <a:rPr lang="en-GB" b="1" dirty="0"/>
              <a:t>Porter:</a:t>
            </a:r>
            <a:r>
              <a:rPr lang="en-GB" dirty="0"/>
              <a:t> Suggested that great leaders are a </a:t>
            </a:r>
            <a:r>
              <a:rPr lang="en-GB" i="1" dirty="0"/>
              <a:t>result</a:t>
            </a:r>
            <a:r>
              <a:rPr lang="en-GB" dirty="0"/>
              <a:t> of the national environment and system that nurtures them</a:t>
            </a:r>
          </a:p>
        </p:txBody>
      </p:sp>
    </p:spTree>
    <p:extLst>
      <p:ext uri="{BB962C8B-B14F-4D97-AF65-F5344CB8AC3E}">
        <p14:creationId xmlns:p14="http://schemas.microsoft.com/office/powerpoint/2010/main" val="863135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6FC2F7-6E93-7B1B-C92B-CB1D729F0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15D05-F71E-E8DE-CEA4-0FE6FE98A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4: System vs. Business Context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1FA39E-E5A1-FD6F-1FA6-A5BBAB7F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AA763-30E0-15D2-3C0F-7F5BA716359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Sun Tzu's "System"</a:t>
            </a:r>
            <a:r>
              <a:rPr lang="en-GB" dirty="0"/>
              <a:t> refers to an organizational structure that creates synergy and facilitates efficient coordination between functions.</a:t>
            </a:r>
          </a:p>
          <a:p>
            <a:r>
              <a:rPr lang="en-GB" b="1" dirty="0"/>
              <a:t>Link to Porter:</a:t>
            </a:r>
            <a:r>
              <a:rPr lang="en-GB" dirty="0"/>
              <a:t> This aligns with "Firm Structure" under Porter's "Business Context" variable.</a:t>
            </a:r>
          </a:p>
          <a:p>
            <a:r>
              <a:rPr lang="en-GB" b="1" dirty="0"/>
              <a:t>Enhancement:</a:t>
            </a:r>
            <a:r>
              <a:rPr lang="en-GB" dirty="0"/>
              <a:t> Porter initially downplayed the role of internal coordination. In today's globalized economy, a firm's "system" for coordinating its global value chain is a critical component of its competitiveness.</a:t>
            </a:r>
          </a:p>
        </p:txBody>
      </p:sp>
    </p:spTree>
    <p:extLst>
      <p:ext uri="{BB962C8B-B14F-4D97-AF65-F5344CB8AC3E}">
        <p14:creationId xmlns:p14="http://schemas.microsoft.com/office/powerpoint/2010/main" val="2836064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C90DB-C4E9-C86F-D6C4-0F07A0A4F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9FF4F-1044-A60F-9DB2-3782590A5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5: "Knowing the Enemy" vs. Demand Conditions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4977FB-7086-199F-BD87-8B6493AD4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B6F9F8-2248-A8E8-8A5A-B0AB8FD6259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Sun Tzu's five elements align with most of Porter's model, but "Demand Conditions" appears to be missing.</a:t>
            </a:r>
          </a:p>
          <a:p>
            <a:r>
              <a:rPr lang="en-GB" dirty="0"/>
              <a:t>The match is found in Sun Tzu’s most famous overarching tenet: </a:t>
            </a:r>
            <a:r>
              <a:rPr lang="en-GB" b="1" dirty="0"/>
              <a:t>"Knowing the Enemy"</a:t>
            </a:r>
            <a:r>
              <a:rPr lang="en-GB" dirty="0"/>
              <a:t>.</a:t>
            </a:r>
          </a:p>
          <a:p>
            <a:r>
              <a:rPr lang="en-GB" i="1" dirty="0"/>
              <a:t>"If one knows the enemy and oneself, one will not be in danger in one hundred battles.“ (Ch 3, Ats of War)</a:t>
            </a:r>
          </a:p>
          <a:p>
            <a:r>
              <a:rPr lang="en-GB" dirty="0"/>
              <a:t>This goes beyond just physical strengths to include understanding the enemy's </a:t>
            </a:r>
            <a:r>
              <a:rPr lang="en-GB" i="1" dirty="0"/>
              <a:t>intentions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4785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6E64C-851D-D351-E050-3D67E1FF6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B45C-462A-D18F-4B50-7DB9A3BA6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"Knowing the Enemy" in a Business Context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6B5592-815A-2181-A42B-3BAEC0AC1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110990-A2B0-1F9A-E2D9-A067805C2E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business, "knowing the enemy" must be interpreted broadly to include </a:t>
            </a:r>
            <a:r>
              <a:rPr lang="en-GB" i="1" dirty="0"/>
              <a:t>all</a:t>
            </a:r>
            <a:r>
              <a:rPr lang="en-GB" dirty="0"/>
              <a:t> relevant stakeholders.</a:t>
            </a:r>
          </a:p>
          <a:p>
            <a:r>
              <a:rPr lang="en-GB" dirty="0"/>
              <a:t>Most importantly, it means knowing your </a:t>
            </a:r>
            <a:r>
              <a:rPr lang="en-GB" b="1" dirty="0"/>
              <a:t>CUSTOMERS</a:t>
            </a:r>
            <a:r>
              <a:rPr lang="en-GB" dirty="0"/>
              <a:t>.</a:t>
            </a:r>
          </a:p>
          <a:p>
            <a:r>
              <a:rPr lang="en-GB" b="1" dirty="0"/>
              <a:t>Why?</a:t>
            </a:r>
            <a:r>
              <a:rPr lang="en-GB" dirty="0"/>
              <a:t> Customers make the final judgment. A great product can fail if there is no market demand.</a:t>
            </a:r>
          </a:p>
          <a:p>
            <a:r>
              <a:rPr lang="en-GB" b="1" dirty="0"/>
              <a:t>The Link:</a:t>
            </a:r>
            <a:r>
              <a:rPr lang="en-GB" dirty="0"/>
              <a:t> Knowing the consumers and the market is the business equivalent of Porter's </a:t>
            </a:r>
            <a:r>
              <a:rPr lang="en-GB" b="1" dirty="0"/>
              <a:t>"Demand Conditions"</a:t>
            </a:r>
            <a:r>
              <a:rPr lang="en-GB" dirty="0"/>
              <a:t>.</a:t>
            </a:r>
          </a:p>
          <a:p>
            <a:r>
              <a:rPr lang="en-GB" dirty="0"/>
              <a:t>Many famous companies (Kodak, Nokia) failed because they ignored changing consumer demand</a:t>
            </a:r>
          </a:p>
        </p:txBody>
      </p:sp>
    </p:spTree>
    <p:extLst>
      <p:ext uri="{BB962C8B-B14F-4D97-AF65-F5344CB8AC3E}">
        <p14:creationId xmlns:p14="http://schemas.microsoft.com/office/powerpoint/2010/main" val="27736089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41678-9A8E-EF9A-CCA2-0256685FF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81B38-153F-B24D-ECB2-CAE674DB4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Sony's Walkman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BE429B-B6A2-2D5D-BFA6-C8DE05A58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C3B065-CA0E-01BA-CE8E-D4DC77EF476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The Story:</a:t>
            </a:r>
            <a:r>
              <a:rPr lang="en-GB" dirty="0"/>
              <a:t> The Walkman was a revolutionary product launched in 1979, leading to massive international success. However, Sony began to fall behind competitors in the late 1990s, especially after Apple launched the iPod in 2001.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D0AFB3D-C14C-0545-B4EA-6324795006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77072"/>
            <a:ext cx="3003397" cy="225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pple iPod Original 1st Generation Specs">
            <a:extLst>
              <a:ext uri="{FF2B5EF4-FFF2-40B4-BE49-F238E27FC236}">
                <a16:creationId xmlns:a16="http://schemas.microsoft.com/office/drawing/2014/main" id="{0D9CA1E8-CE56-25A5-A9B1-A61D33B770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40" r="27721"/>
          <a:stretch>
            <a:fillRect/>
          </a:stretch>
        </p:blipFill>
        <p:spPr bwMode="auto">
          <a:xfrm>
            <a:off x="5652120" y="3975731"/>
            <a:ext cx="2160240" cy="245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4ADE17-E737-82AC-2542-61D921CAF5C3}"/>
              </a:ext>
            </a:extLst>
          </p:cNvPr>
          <p:cNvSpPr txBox="1"/>
          <p:nvPr/>
        </p:nvSpPr>
        <p:spPr>
          <a:xfrm>
            <a:off x="4880973" y="480323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VS</a:t>
            </a:r>
          </a:p>
        </p:txBody>
      </p:sp>
    </p:spTree>
    <p:extLst>
      <p:ext uri="{BB962C8B-B14F-4D97-AF65-F5344CB8AC3E}">
        <p14:creationId xmlns:p14="http://schemas.microsoft.com/office/powerpoint/2010/main" val="3401701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C5E5AB-FAAB-4E56-0FC4-455812252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F9624-0762-5F39-F8E2-E3FBB67BE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Sony's Walkman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D0B75B-9661-D192-7798-DCE53B87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7F00A3-418A-81E2-02FC-F83EFD1ABBF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The Question:</a:t>
            </a:r>
            <a:r>
              <a:rPr lang="en-GB" dirty="0"/>
              <a:t> Why did Sony succeed so brilliantly and then falter?</a:t>
            </a:r>
          </a:p>
          <a:p>
            <a:r>
              <a:rPr lang="en-GB" dirty="0"/>
              <a:t>The extended diamond model, enhanced with Sun Tzu's insights, helps explain this journey.</a:t>
            </a:r>
          </a:p>
        </p:txBody>
      </p:sp>
    </p:spTree>
    <p:extLst>
      <p:ext uri="{BB962C8B-B14F-4D97-AF65-F5344CB8AC3E}">
        <p14:creationId xmlns:p14="http://schemas.microsoft.com/office/powerpoint/2010/main" val="16390107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B80AF-553E-D4B2-42F1-E03A2C1B5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ED9C7-28E0-0A7A-B121-B0DC88B6E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Sony's Early Success: The Diamond Model 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210FEC-4C38-3758-9F15-A0BFE1F09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46264-0E51-31DD-5ABF-CB2FA1C0DBD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Sony's rise was powered by the strengths of its home-based (Japanese) diamond.</a:t>
            </a:r>
          </a:p>
          <a:p>
            <a:r>
              <a:rPr lang="en-GB" b="1" dirty="0"/>
              <a:t>Factor Conditions:</a:t>
            </a:r>
          </a:p>
          <a:p>
            <a:pPr lvl="1"/>
            <a:r>
              <a:rPr lang="en-GB" dirty="0"/>
              <a:t>Japan's lack of resources pushed firms like Sony to excel at creating compact, energy-saving products.</a:t>
            </a:r>
          </a:p>
          <a:p>
            <a:r>
              <a:rPr lang="en-GB" b="1" dirty="0"/>
              <a:t>Demand Conditions:</a:t>
            </a:r>
          </a:p>
          <a:p>
            <a:pPr lvl="1"/>
            <a:r>
              <a:rPr lang="en-GB" dirty="0"/>
              <a:t>A sophisticated domestic market with demanding consumers pressured Sony to constantly innovate.</a:t>
            </a:r>
          </a:p>
          <a:p>
            <a:r>
              <a:rPr lang="en-GB" b="1" dirty="0"/>
              <a:t>Related &amp; Supporting Industries:</a:t>
            </a:r>
          </a:p>
          <a:p>
            <a:pPr lvl="1"/>
            <a:r>
              <a:rPr lang="en-GB" dirty="0"/>
              <a:t>A strong network of competitive parts suppliers created a powerful "cluster effect" that enabled continuous upgrades.</a:t>
            </a:r>
          </a:p>
          <a:p>
            <a:r>
              <a:rPr lang="en-GB" b="1" dirty="0"/>
              <a:t>Business Context:</a:t>
            </a:r>
          </a:p>
          <a:p>
            <a:pPr lvl="1"/>
            <a:r>
              <a:rPr lang="en-GB" dirty="0"/>
              <a:t>Fierce domestic rivalry forced Sony to speed up the development of new models through incremental innovation.</a:t>
            </a:r>
          </a:p>
        </p:txBody>
      </p:sp>
    </p:spTree>
    <p:extLst>
      <p:ext uri="{BB962C8B-B14F-4D97-AF65-F5344CB8AC3E}">
        <p14:creationId xmlns:p14="http://schemas.microsoft.com/office/powerpoint/2010/main" val="34412212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862CE-E6EC-CB5A-7FCE-FA45C9F2C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265FC-068B-9D93-1C04-7DE047E24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Sony's Decline: Sun Tzu's Insights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793C36-443F-4076-FFCB-75FA45EA4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321924-77D7-00D9-3D93-D62B604633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decline can be explained by a failure in the areas highlighted by Sun Tzu's elements.</a:t>
            </a:r>
          </a:p>
          <a:p>
            <a:r>
              <a:rPr lang="en-GB" b="1" dirty="0" err="1"/>
              <a:t>Generalship</a:t>
            </a:r>
            <a:r>
              <a:rPr lang="en-GB" b="1" dirty="0"/>
              <a:t> (Leadership):</a:t>
            </a:r>
          </a:p>
          <a:p>
            <a:pPr lvl="1"/>
            <a:r>
              <a:rPr lang="en-GB" dirty="0"/>
              <a:t>From the 1990s, Sony suffered from a lack of strong leadership, with succeeding CEOs failing to find new growth engines.</a:t>
            </a:r>
          </a:p>
          <a:p>
            <a:r>
              <a:rPr lang="en-GB" b="1" dirty="0"/>
              <a:t>Principle (Shared Goal):</a:t>
            </a:r>
          </a:p>
          <a:p>
            <a:pPr lvl="1"/>
            <a:r>
              <a:rPr lang="en-GB" dirty="0"/>
              <a:t>The strong unity and shared goals of the early days disappeared. By the late 1990s, different divisions pursued their own divergent interests instead of a unified strategy, destroying synergy.</a:t>
            </a:r>
          </a:p>
          <a:p>
            <a:r>
              <a:rPr lang="en-GB" b="1" dirty="0"/>
              <a:t>System (Internal Coordination):</a:t>
            </a:r>
          </a:p>
          <a:p>
            <a:pPr lvl="1"/>
            <a:r>
              <a:rPr lang="en-GB" dirty="0"/>
              <a:t>The system for internal coordination weakened. Divisions stopped cooperating and sharing strengths, instead focusing on their own incompatible products. This internal resistance became a critical obstacle to growth.</a:t>
            </a:r>
          </a:p>
        </p:txBody>
      </p:sp>
    </p:spTree>
    <p:extLst>
      <p:ext uri="{BB962C8B-B14F-4D97-AF65-F5344CB8AC3E}">
        <p14:creationId xmlns:p14="http://schemas.microsoft.com/office/powerpoint/2010/main" val="1340798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73E33-9E7F-80BE-FF52-CF62692B3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70513-263B-A974-1C9E-568ACD101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 Key Takeaways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08BB8D-12EA-009A-193D-FFAD8AFFA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780162-662F-C527-1A41-EC10AC65BD8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Sun Tzu’s five elements, when combined with "knowing the enemy," cover all the key factors in Porter’s diamond model.</a:t>
            </a:r>
          </a:p>
          <a:p>
            <a:r>
              <a:rPr lang="en-GB" b="1" dirty="0"/>
              <a:t>Enhancing Porter:</a:t>
            </a:r>
          </a:p>
          <a:p>
            <a:pPr lvl="1"/>
            <a:r>
              <a:rPr lang="en-GB" dirty="0"/>
              <a:t>Incorporating Sun Tzu's concepts of </a:t>
            </a:r>
            <a:r>
              <a:rPr lang="en-GB" b="1" dirty="0"/>
              <a:t>"</a:t>
            </a:r>
            <a:r>
              <a:rPr lang="en-GB" b="1" dirty="0" err="1"/>
              <a:t>generalship</a:t>
            </a:r>
            <a:r>
              <a:rPr lang="en-GB" b="1" dirty="0"/>
              <a:t>," "principle" (shared goal), and "system" (internal coordination)</a:t>
            </a:r>
            <a:r>
              <a:rPr lang="en-GB" dirty="0"/>
              <a:t> provides a richer explanation for the changing competitiveness of firms, as seen with Sony.</a:t>
            </a:r>
          </a:p>
        </p:txBody>
      </p:sp>
    </p:spTree>
    <p:extLst>
      <p:ext uri="{BB962C8B-B14F-4D97-AF65-F5344CB8AC3E}">
        <p14:creationId xmlns:p14="http://schemas.microsoft.com/office/powerpoint/2010/main" val="4200128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B7524F-96D1-7E06-6243-461B53A49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D5D43-428D-F383-3045-0C15A59A3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Differences: War vs. Business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56F4C9-3C7D-3AFF-0DD1-CAD36C5A4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F4A395-6C57-5551-40BF-D6330F6A7BF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Despite the powerful similarities, we must remember fundamental differences.</a:t>
            </a:r>
          </a:p>
          <a:p>
            <a:r>
              <a:rPr lang="en-GB" b="1" dirty="0"/>
              <a:t>1. Interrelation of Factors:</a:t>
            </a:r>
            <a:endParaRPr lang="en-GB" dirty="0"/>
          </a:p>
          <a:p>
            <a:pPr lvl="1"/>
            <a:r>
              <a:rPr lang="en-GB" dirty="0"/>
              <a:t>Porter’s four determinants are highly interrelated and self-reinforcing in a dynamic system. </a:t>
            </a:r>
            <a:r>
              <a:rPr lang="en-GB"/>
              <a:t>For example:</a:t>
            </a:r>
            <a:endParaRPr lang="en-GB" dirty="0"/>
          </a:p>
          <a:p>
            <a:pPr lvl="2"/>
            <a:r>
              <a:rPr lang="en-GB" dirty="0"/>
              <a:t>Factor Conditions </a:t>
            </a:r>
            <a:r>
              <a:rPr lang="en-GB" dirty="0">
                <a:sym typeface="Wingdings" panose="05000000000000000000" pitchFamily="2" charset="2"/>
              </a:rPr>
              <a:t></a:t>
            </a:r>
            <a:r>
              <a:rPr lang="en-GB" dirty="0"/>
              <a:t> Demand Conditions</a:t>
            </a:r>
          </a:p>
          <a:p>
            <a:pPr lvl="2"/>
            <a:r>
              <a:rPr lang="en-GB" dirty="0"/>
              <a:t>Demand Conditions </a:t>
            </a:r>
            <a:r>
              <a:rPr lang="en-GB" dirty="0">
                <a:sym typeface="Wingdings" panose="05000000000000000000" pitchFamily="2" charset="2"/>
              </a:rPr>
              <a:t></a:t>
            </a:r>
            <a:r>
              <a:rPr lang="en-GB" dirty="0"/>
              <a:t> Related and Supporting Industries</a:t>
            </a:r>
          </a:p>
          <a:p>
            <a:pPr lvl="2"/>
            <a:r>
              <a:rPr lang="en-GB" dirty="0"/>
              <a:t>Related and Supporting Industries </a:t>
            </a:r>
            <a:r>
              <a:rPr lang="en-GB" dirty="0">
                <a:sym typeface="Wingdings" panose="05000000000000000000" pitchFamily="2" charset="2"/>
              </a:rPr>
              <a:t></a:t>
            </a:r>
            <a:r>
              <a:rPr lang="en-GB" dirty="0"/>
              <a:t> Firm Strategy, Structure, and Rivalry</a:t>
            </a:r>
          </a:p>
          <a:p>
            <a:pPr lvl="1"/>
            <a:r>
              <a:rPr lang="en-GB" dirty="0"/>
              <a:t>Sun Tzu’s five elements are more independent of each other.</a:t>
            </a:r>
          </a:p>
          <a:p>
            <a:r>
              <a:rPr lang="en-GB" b="1" dirty="0"/>
              <a:t>2. The Role of Cooperation:</a:t>
            </a:r>
            <a:endParaRPr lang="en-GB" dirty="0"/>
          </a:p>
          <a:p>
            <a:pPr lvl="1"/>
            <a:r>
              <a:rPr lang="en-GB" dirty="0"/>
              <a:t>In business, competition is often accompanied by </a:t>
            </a:r>
            <a:r>
              <a:rPr lang="en-GB" b="1" dirty="0"/>
              <a:t>cooperation</a:t>
            </a:r>
            <a:r>
              <a:rPr lang="en-GB" dirty="0"/>
              <a:t>. A firm can be both a competitor and a partner (e.g., Apple and Samsung).</a:t>
            </a:r>
          </a:p>
          <a:p>
            <a:pPr lvl="1"/>
            <a:r>
              <a:rPr lang="en-GB" dirty="0"/>
              <a:t>This can lead to win-win situations where value is created for all stakeholders—a concept rare in warfare.</a:t>
            </a:r>
          </a:p>
        </p:txBody>
      </p:sp>
    </p:spTree>
    <p:extLst>
      <p:ext uri="{BB962C8B-B14F-4D97-AF65-F5344CB8AC3E}">
        <p14:creationId xmlns:p14="http://schemas.microsoft.com/office/powerpoint/2010/main" val="32766049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173E4-A74A-B047-2091-9280C058D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7E59D-895B-CDBD-9D33-FCC28F8F4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7616F6-98E0-BDB0-2B94-3D3CB60E2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1882E0-22FA-0B16-6CB7-27D40769B99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This cross-disciplinary approach significantly augments the explanatory power of both military and business strategies.</a:t>
            </a:r>
          </a:p>
          <a:p>
            <a:r>
              <a:rPr lang="en-GB"/>
              <a:t>It </a:t>
            </a:r>
            <a:r>
              <a:rPr lang="en-GB" dirty="0"/>
              <a:t>demonstrates how ancient wisdom can illuminate modern challenges, and how two masters, separated by millennia, can teach us profound lessons about strategy </a:t>
            </a:r>
            <a:r>
              <a:rPr lang="en-GB"/>
              <a:t>and success.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5182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32289</TotalTime>
  <Words>1794</Words>
  <Application>Microsoft Office PowerPoint</Application>
  <PresentationFormat>On-screen Show (4:3)</PresentationFormat>
  <Paragraphs>158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23</vt:i4>
      </vt:variant>
    </vt:vector>
  </HeadingPairs>
  <TitlesOfParts>
    <vt:vector size="41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2 - Getting Started: Overall Assessment</vt:lpstr>
      <vt:lpstr>An Overview</vt:lpstr>
      <vt:lpstr>Sun Tzu: The Art of War</vt:lpstr>
      <vt:lpstr>Sun Tzu's Five Elements for Laying Plans</vt:lpstr>
      <vt:lpstr>The Five Elements Explained</vt:lpstr>
      <vt:lpstr>Michael Porter: The Diamond Model</vt:lpstr>
      <vt:lpstr>Porter's Diamond: The Four Endogenous Factors</vt:lpstr>
      <vt:lpstr>PowerPoint Presentation</vt:lpstr>
      <vt:lpstr>Porter's Diamond: The Two Exogenous Factors</vt:lpstr>
      <vt:lpstr>The Integration: Sun Tzu &amp; Porter</vt:lpstr>
      <vt:lpstr>Integration 1: Principle vs. Business Context</vt:lpstr>
      <vt:lpstr>Integration 2: Heaven &amp; Terrain vs. Related &amp; Supporting Industries</vt:lpstr>
      <vt:lpstr>Integration 3: Generalship vs. Factor Conditions</vt:lpstr>
      <vt:lpstr>Integration 4: System vs. Business Context</vt:lpstr>
      <vt:lpstr>Integration 5: "Knowing the Enemy" vs. Demand Conditions</vt:lpstr>
      <vt:lpstr>"Knowing the Enemy" in a Business Context</vt:lpstr>
      <vt:lpstr>Case Study: Sony's Walkman</vt:lpstr>
      <vt:lpstr>Case Study: Sony's Walkman</vt:lpstr>
      <vt:lpstr>Sony's Early Success: The Diamond Model View</vt:lpstr>
      <vt:lpstr>Sony's Decline: Sun Tzu's Insights</vt:lpstr>
      <vt:lpstr>Conclusion: Key Takeaways</vt:lpstr>
      <vt:lpstr>Critical Differences: War vs. Business</vt:lpstr>
      <vt:lpstr>Final Thoughts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2201</cp:revision>
  <dcterms:created xsi:type="dcterms:W3CDTF">2014-09-10T15:36:00Z</dcterms:created>
  <dcterms:modified xsi:type="dcterms:W3CDTF">2025-09-21T06:05:32Z</dcterms:modified>
</cp:coreProperties>
</file>