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1" r:id="rId1"/>
    <p:sldMasterId id="2147483759" r:id="rId2"/>
  </p:sldMasterIdLst>
  <p:notesMasterIdLst>
    <p:notesMasterId r:id="rId55"/>
  </p:notesMasterIdLst>
  <p:sldIdLst>
    <p:sldId id="256" r:id="rId3"/>
    <p:sldId id="315" r:id="rId4"/>
    <p:sldId id="286" r:id="rId5"/>
    <p:sldId id="287" r:id="rId6"/>
    <p:sldId id="302" r:id="rId7"/>
    <p:sldId id="297" r:id="rId8"/>
    <p:sldId id="341" r:id="rId9"/>
    <p:sldId id="298" r:id="rId10"/>
    <p:sldId id="340" r:id="rId11"/>
    <p:sldId id="299" r:id="rId12"/>
    <p:sldId id="300" r:id="rId13"/>
    <p:sldId id="303" r:id="rId14"/>
    <p:sldId id="305" r:id="rId15"/>
    <p:sldId id="306" r:id="rId16"/>
    <p:sldId id="307" r:id="rId17"/>
    <p:sldId id="309" r:id="rId18"/>
    <p:sldId id="308" r:id="rId19"/>
    <p:sldId id="310" r:id="rId20"/>
    <p:sldId id="311" r:id="rId21"/>
    <p:sldId id="330" r:id="rId22"/>
    <p:sldId id="348" r:id="rId23"/>
    <p:sldId id="331" r:id="rId24"/>
    <p:sldId id="332" r:id="rId25"/>
    <p:sldId id="333" r:id="rId26"/>
    <p:sldId id="334" r:id="rId27"/>
    <p:sldId id="347" r:id="rId28"/>
    <p:sldId id="346" r:id="rId29"/>
    <p:sldId id="349" r:id="rId30"/>
    <p:sldId id="345" r:id="rId31"/>
    <p:sldId id="335" r:id="rId32"/>
    <p:sldId id="336" r:id="rId33"/>
    <p:sldId id="338" r:id="rId34"/>
    <p:sldId id="313" r:id="rId35"/>
    <p:sldId id="295" r:id="rId36"/>
    <p:sldId id="294" r:id="rId37"/>
    <p:sldId id="316" r:id="rId38"/>
    <p:sldId id="317" r:id="rId39"/>
    <p:sldId id="318" r:id="rId40"/>
    <p:sldId id="319" r:id="rId41"/>
    <p:sldId id="320" r:id="rId42"/>
    <p:sldId id="321" r:id="rId43"/>
    <p:sldId id="343" r:id="rId44"/>
    <p:sldId id="323" r:id="rId45"/>
    <p:sldId id="324" r:id="rId46"/>
    <p:sldId id="325" r:id="rId47"/>
    <p:sldId id="326" r:id="rId48"/>
    <p:sldId id="327" r:id="rId49"/>
    <p:sldId id="328" r:id="rId50"/>
    <p:sldId id="329" r:id="rId51"/>
    <p:sldId id="282" r:id="rId52"/>
    <p:sldId id="350" r:id="rId53"/>
    <p:sldId id="285" r:id="rId5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70" autoAdjust="0"/>
    <p:restoredTop sz="94660"/>
  </p:normalViewPr>
  <p:slideViewPr>
    <p:cSldViewPr snapToGrid="0">
      <p:cViewPr varScale="1">
        <p:scale>
          <a:sx n="119" d="100"/>
          <a:sy n="119" d="100"/>
        </p:scale>
        <p:origin x="1185"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7D464F-CFD3-43EB-99D8-61040421A552}" type="doc">
      <dgm:prSet loTypeId="urn:microsoft.com/office/officeart/2005/8/layout/radial5" loCatId="cycle" qsTypeId="urn:microsoft.com/office/officeart/2005/8/quickstyle/3d1" qsCatId="3D" csTypeId="urn:microsoft.com/office/officeart/2005/8/colors/accent1_3" csCatId="accent1" phldr="1"/>
      <dgm:spPr/>
      <dgm:t>
        <a:bodyPr/>
        <a:lstStyle/>
        <a:p>
          <a:endParaRPr lang="en-GB"/>
        </a:p>
      </dgm:t>
    </dgm:pt>
    <dgm:pt modelId="{48EE11B6-5EB3-4471-9A6D-59E697510A98}">
      <dgm:prSet phldrT="[Text]" custT="1"/>
      <dgm:spPr>
        <a:xfrm>
          <a:off x="3121360" y="1952119"/>
          <a:ext cx="2476394" cy="1327156"/>
        </a:xfrm>
        <a:prstGeom prst="ellipse">
          <a:avLst/>
        </a:prstGeom>
        <a:solidFill>
          <a:srgbClr val="3333CC"/>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gm:spPr>
      <dgm:t>
        <a:bodyPr/>
        <a:lstStyle/>
        <a:p>
          <a:r>
            <a:rPr lang="en-GB" sz="2800" b="1" dirty="0">
              <a:solidFill>
                <a:srgbClr val="FFFFFF"/>
              </a:solidFill>
              <a:latin typeface="Arial"/>
              <a:ea typeface="+mn-ea"/>
              <a:cs typeface="+mn-cs"/>
            </a:rPr>
            <a:t>Cognitive Model</a:t>
          </a:r>
        </a:p>
      </dgm:t>
    </dgm:pt>
    <dgm:pt modelId="{D04F0AD0-8716-41D5-A72C-3A78F207CC4D}" type="parTrans" cxnId="{5B0DF863-DD9C-4C1D-A06F-FF2477641C8E}">
      <dgm:prSet/>
      <dgm:spPr/>
      <dgm:t>
        <a:bodyPr/>
        <a:lstStyle/>
        <a:p>
          <a:endParaRPr lang="en-GB"/>
        </a:p>
      </dgm:t>
    </dgm:pt>
    <dgm:pt modelId="{BA2035E6-838A-4498-B482-99507C17B8D2}" type="sibTrans" cxnId="{5B0DF863-DD9C-4C1D-A06F-FF2477641C8E}">
      <dgm:prSet/>
      <dgm:spPr/>
      <dgm:t>
        <a:bodyPr/>
        <a:lstStyle/>
        <a:p>
          <a:endParaRPr lang="en-GB"/>
        </a:p>
      </dgm:t>
    </dgm:pt>
    <dgm:pt modelId="{DD382A8B-7719-403D-95FE-F54938F09C02}">
      <dgm:prSet phldrT="[Text]" custT="1"/>
      <dgm:spPr>
        <a:xfrm>
          <a:off x="5536210" y="3441562"/>
          <a:ext cx="2593203" cy="1389757"/>
        </a:xfrm>
        <a:prstGeom prst="ellipse">
          <a:avLst/>
        </a:prstGeom>
        <a:gradFill rotWithShape="0">
          <a:gsLst>
            <a:gs pos="0">
              <a:srgbClr val="00CC99">
                <a:shade val="80000"/>
                <a:hueOff val="0"/>
                <a:satOff val="0"/>
                <a:lumOff val="0"/>
                <a:alphaOff val="0"/>
                <a:shade val="51000"/>
                <a:satMod val="130000"/>
              </a:srgbClr>
            </a:gs>
            <a:gs pos="80000">
              <a:srgbClr val="00CC99">
                <a:shade val="80000"/>
                <a:hueOff val="0"/>
                <a:satOff val="0"/>
                <a:lumOff val="0"/>
                <a:alphaOff val="0"/>
                <a:shade val="93000"/>
                <a:satMod val="130000"/>
              </a:srgbClr>
            </a:gs>
            <a:gs pos="100000">
              <a:srgbClr val="00CC99">
                <a:shade val="80000"/>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gm:spPr>
      <dgm:t>
        <a:bodyPr/>
        <a:lstStyle/>
        <a:p>
          <a:r>
            <a:rPr lang="en-GB" sz="2400" b="1" dirty="0">
              <a:solidFill>
                <a:srgbClr val="FFFFFF"/>
              </a:solidFill>
              <a:latin typeface="Arial"/>
              <a:ea typeface="+mn-ea"/>
              <a:cs typeface="+mn-cs"/>
            </a:rPr>
            <a:t>Processing Codes</a:t>
          </a:r>
        </a:p>
      </dgm:t>
    </dgm:pt>
    <dgm:pt modelId="{62AA7DB2-51BE-4A4D-B439-449C9815DB72}" type="parTrans" cxnId="{B9DC1531-7E36-4D69-86B0-A2C75DD02950}">
      <dgm:prSet custT="1"/>
      <dgm:spPr>
        <a:xfrm rot="12695180">
          <a:off x="5313596" y="3120563"/>
          <a:ext cx="502569" cy="472517"/>
        </a:xfrm>
        <a:prstGeom prst="rightArrow">
          <a:avLst>
            <a:gd name="adj1" fmla="val 60000"/>
            <a:gd name="adj2" fmla="val 50000"/>
          </a:avLst>
        </a:prstGeom>
        <a:gradFill rotWithShape="0">
          <a:gsLst>
            <a:gs pos="0">
              <a:srgbClr val="00CC99">
                <a:shade val="90000"/>
                <a:hueOff val="0"/>
                <a:satOff val="0"/>
                <a:lumOff val="0"/>
                <a:alphaOff val="0"/>
                <a:shade val="51000"/>
                <a:satMod val="130000"/>
              </a:srgbClr>
            </a:gs>
            <a:gs pos="80000">
              <a:srgbClr val="00CC99">
                <a:shade val="90000"/>
                <a:hueOff val="0"/>
                <a:satOff val="0"/>
                <a:lumOff val="0"/>
                <a:alphaOff val="0"/>
                <a:shade val="93000"/>
                <a:satMod val="130000"/>
              </a:srgbClr>
            </a:gs>
            <a:gs pos="100000">
              <a:srgbClr val="00CC99">
                <a:shade val="90000"/>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gm:spPr>
      <dgm:t>
        <a:bodyPr/>
        <a:lstStyle/>
        <a:p>
          <a:endParaRPr lang="en-GB" sz="2400" b="1">
            <a:solidFill>
              <a:srgbClr val="FFFFFF"/>
            </a:solidFill>
            <a:latin typeface="Arial"/>
            <a:ea typeface="+mn-ea"/>
            <a:cs typeface="+mn-cs"/>
          </a:endParaRPr>
        </a:p>
      </dgm:t>
    </dgm:pt>
    <dgm:pt modelId="{D44AA82B-29C7-43B2-A85C-E2B255F357D0}" type="sibTrans" cxnId="{B9DC1531-7E36-4D69-86B0-A2C75DD02950}">
      <dgm:prSet/>
      <dgm:spPr/>
      <dgm:t>
        <a:bodyPr/>
        <a:lstStyle/>
        <a:p>
          <a:endParaRPr lang="en-GB"/>
        </a:p>
      </dgm:t>
    </dgm:pt>
    <dgm:pt modelId="{A2CA12F4-4908-43FF-AC47-EC4A4E978884}">
      <dgm:prSet phldrT="[Text]" custT="1"/>
      <dgm:spPr>
        <a:xfrm>
          <a:off x="2983906" y="81244"/>
          <a:ext cx="3175872" cy="1151219"/>
        </a:xfrm>
        <a:prstGeom prst="ellipse">
          <a:avLst/>
        </a:prstGeom>
        <a:gradFill rotWithShape="0">
          <a:gsLst>
            <a:gs pos="0">
              <a:srgbClr val="00CC99">
                <a:shade val="80000"/>
                <a:hueOff val="-143418"/>
                <a:satOff val="-12146"/>
                <a:lumOff val="9078"/>
                <a:alphaOff val="0"/>
                <a:shade val="51000"/>
                <a:satMod val="130000"/>
              </a:srgbClr>
            </a:gs>
            <a:gs pos="80000">
              <a:srgbClr val="00CC99">
                <a:shade val="80000"/>
                <a:hueOff val="-143418"/>
                <a:satOff val="-12146"/>
                <a:lumOff val="9078"/>
                <a:alphaOff val="0"/>
                <a:shade val="93000"/>
                <a:satMod val="130000"/>
              </a:srgbClr>
            </a:gs>
            <a:gs pos="100000">
              <a:srgbClr val="00CC99">
                <a:shade val="80000"/>
                <a:hueOff val="-143418"/>
                <a:satOff val="-12146"/>
                <a:lumOff val="907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gm:spPr>
      <dgm:t>
        <a:bodyPr/>
        <a:lstStyle/>
        <a:p>
          <a:r>
            <a:rPr lang="en-GB" sz="2400" b="1" dirty="0">
              <a:solidFill>
                <a:srgbClr val="FFFFFF"/>
              </a:solidFill>
              <a:latin typeface="Arial"/>
              <a:ea typeface="+mn-ea"/>
              <a:cs typeface="+mn-cs"/>
            </a:rPr>
            <a:t>Computations</a:t>
          </a:r>
        </a:p>
      </dgm:t>
    </dgm:pt>
    <dgm:pt modelId="{5E57A6D5-5A8F-40E4-B88D-88BCDF1FC5BC}" type="parTrans" cxnId="{6095E97C-5CCC-417B-9A44-7C2756CEBDB1}">
      <dgm:prSet custT="1"/>
      <dgm:spPr>
        <a:xfrm rot="5771109">
          <a:off x="4277017" y="1367187"/>
          <a:ext cx="384482" cy="472517"/>
        </a:xfrm>
        <a:prstGeom prst="rightArrow">
          <a:avLst>
            <a:gd name="adj1" fmla="val 60000"/>
            <a:gd name="adj2" fmla="val 50000"/>
          </a:avLst>
        </a:prstGeom>
        <a:gradFill rotWithShape="0">
          <a:gsLst>
            <a:gs pos="0">
              <a:srgbClr val="00CC99">
                <a:shade val="90000"/>
                <a:hueOff val="-144230"/>
                <a:satOff val="-12146"/>
                <a:lumOff val="8588"/>
                <a:alphaOff val="0"/>
                <a:shade val="51000"/>
                <a:satMod val="130000"/>
              </a:srgbClr>
            </a:gs>
            <a:gs pos="80000">
              <a:srgbClr val="00CC99">
                <a:shade val="90000"/>
                <a:hueOff val="-144230"/>
                <a:satOff val="-12146"/>
                <a:lumOff val="8588"/>
                <a:alphaOff val="0"/>
                <a:shade val="93000"/>
                <a:satMod val="130000"/>
              </a:srgbClr>
            </a:gs>
            <a:gs pos="100000">
              <a:srgbClr val="00CC99">
                <a:shade val="90000"/>
                <a:hueOff val="-144230"/>
                <a:satOff val="-12146"/>
                <a:lumOff val="858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gm:spPr>
      <dgm:t>
        <a:bodyPr/>
        <a:lstStyle/>
        <a:p>
          <a:endParaRPr lang="en-GB" sz="2400" b="1">
            <a:solidFill>
              <a:srgbClr val="FFFFFF"/>
            </a:solidFill>
            <a:latin typeface="Arial"/>
            <a:ea typeface="+mn-ea"/>
            <a:cs typeface="+mn-cs"/>
          </a:endParaRPr>
        </a:p>
      </dgm:t>
    </dgm:pt>
    <dgm:pt modelId="{45E538F5-7670-486D-AD50-C12D32D0F2D6}" type="sibTrans" cxnId="{6095E97C-5CCC-417B-9A44-7C2756CEBDB1}">
      <dgm:prSet/>
      <dgm:spPr/>
      <dgm:t>
        <a:bodyPr/>
        <a:lstStyle/>
        <a:p>
          <a:endParaRPr lang="en-GB"/>
        </a:p>
      </dgm:t>
    </dgm:pt>
    <dgm:pt modelId="{A8EC358F-2CBC-446D-9478-B9CE35150AFB}">
      <dgm:prSet phldrT="[Text]" custT="1"/>
      <dgm:spPr>
        <a:xfrm>
          <a:off x="6310745" y="1129449"/>
          <a:ext cx="2322270" cy="1389757"/>
        </a:xfrm>
        <a:prstGeom prst="ellipse">
          <a:avLst/>
        </a:prstGeom>
        <a:gradFill rotWithShape="0">
          <a:gsLst>
            <a:gs pos="0">
              <a:srgbClr val="00CC99">
                <a:shade val="80000"/>
                <a:hueOff val="-286837"/>
                <a:satOff val="-24292"/>
                <a:lumOff val="18155"/>
                <a:alphaOff val="0"/>
                <a:shade val="51000"/>
                <a:satMod val="130000"/>
              </a:srgbClr>
            </a:gs>
            <a:gs pos="80000">
              <a:srgbClr val="00CC99">
                <a:shade val="80000"/>
                <a:hueOff val="-286837"/>
                <a:satOff val="-24292"/>
                <a:lumOff val="18155"/>
                <a:alphaOff val="0"/>
                <a:shade val="93000"/>
                <a:satMod val="130000"/>
              </a:srgbClr>
            </a:gs>
            <a:gs pos="100000">
              <a:srgbClr val="00CC99">
                <a:shade val="80000"/>
                <a:hueOff val="-286837"/>
                <a:satOff val="-24292"/>
                <a:lumOff val="18155"/>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gm:spPr>
      <dgm:t>
        <a:bodyPr/>
        <a:lstStyle/>
        <a:p>
          <a:r>
            <a:rPr lang="en-GB" sz="2400" b="1" dirty="0">
              <a:solidFill>
                <a:srgbClr val="FFFFFF"/>
              </a:solidFill>
              <a:latin typeface="Arial"/>
              <a:ea typeface="+mn-ea"/>
              <a:cs typeface="+mn-cs"/>
            </a:rPr>
            <a:t>Operating Principles</a:t>
          </a:r>
        </a:p>
      </dgm:t>
    </dgm:pt>
    <dgm:pt modelId="{D1D16A28-A27A-4C8E-95C0-FDB897A455BA}" type="parTrans" cxnId="{D007522D-31AA-4530-9714-4196F7F988C0}">
      <dgm:prSet custT="1"/>
      <dgm:spPr>
        <a:xfrm rot="9944024">
          <a:off x="5673926" y="1980925"/>
          <a:ext cx="505836" cy="472517"/>
        </a:xfrm>
        <a:prstGeom prst="rightArrow">
          <a:avLst>
            <a:gd name="adj1" fmla="val 60000"/>
            <a:gd name="adj2" fmla="val 50000"/>
          </a:avLst>
        </a:prstGeom>
        <a:gradFill rotWithShape="0">
          <a:gsLst>
            <a:gs pos="0">
              <a:srgbClr val="00CC99">
                <a:shade val="90000"/>
                <a:hueOff val="-288460"/>
                <a:satOff val="-24292"/>
                <a:lumOff val="17176"/>
                <a:alphaOff val="0"/>
                <a:shade val="51000"/>
                <a:satMod val="130000"/>
              </a:srgbClr>
            </a:gs>
            <a:gs pos="80000">
              <a:srgbClr val="00CC99">
                <a:shade val="90000"/>
                <a:hueOff val="-288460"/>
                <a:satOff val="-24292"/>
                <a:lumOff val="17176"/>
                <a:alphaOff val="0"/>
                <a:shade val="93000"/>
                <a:satMod val="130000"/>
              </a:srgbClr>
            </a:gs>
            <a:gs pos="100000">
              <a:srgbClr val="00CC99">
                <a:shade val="90000"/>
                <a:hueOff val="-288460"/>
                <a:satOff val="-24292"/>
                <a:lumOff val="17176"/>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gm:spPr>
      <dgm:t>
        <a:bodyPr/>
        <a:lstStyle/>
        <a:p>
          <a:endParaRPr lang="en-GB" sz="2400" b="1">
            <a:solidFill>
              <a:srgbClr val="FFFFFF"/>
            </a:solidFill>
            <a:latin typeface="Arial"/>
            <a:ea typeface="+mn-ea"/>
            <a:cs typeface="+mn-cs"/>
          </a:endParaRPr>
        </a:p>
      </dgm:t>
    </dgm:pt>
    <dgm:pt modelId="{E807B3F4-7A54-46C1-9707-4859B16C72B8}" type="sibTrans" cxnId="{D007522D-31AA-4530-9714-4196F7F988C0}">
      <dgm:prSet/>
      <dgm:spPr/>
      <dgm:t>
        <a:bodyPr/>
        <a:lstStyle/>
        <a:p>
          <a:endParaRPr lang="en-GB"/>
        </a:p>
      </dgm:t>
    </dgm:pt>
    <dgm:pt modelId="{7114B74B-6ABB-49A7-897B-7E9F1622625B}">
      <dgm:prSet phldrT="[Text]" custT="1"/>
      <dgm:spPr>
        <a:xfrm>
          <a:off x="160835" y="1020417"/>
          <a:ext cx="2300659" cy="1389757"/>
        </a:xfrm>
        <a:prstGeom prst="ellipse">
          <a:avLst/>
        </a:prstGeom>
        <a:gradFill rotWithShape="0">
          <a:gsLst>
            <a:gs pos="0">
              <a:srgbClr val="00CC99">
                <a:shade val="80000"/>
                <a:hueOff val="-573673"/>
                <a:satOff val="-48584"/>
                <a:lumOff val="36311"/>
                <a:alphaOff val="0"/>
                <a:shade val="51000"/>
                <a:satMod val="130000"/>
              </a:srgbClr>
            </a:gs>
            <a:gs pos="80000">
              <a:srgbClr val="00CC99">
                <a:shade val="80000"/>
                <a:hueOff val="-573673"/>
                <a:satOff val="-48584"/>
                <a:lumOff val="36311"/>
                <a:alphaOff val="0"/>
                <a:shade val="93000"/>
                <a:satMod val="130000"/>
              </a:srgbClr>
            </a:gs>
            <a:gs pos="100000">
              <a:srgbClr val="00CC99">
                <a:shade val="80000"/>
                <a:hueOff val="-573673"/>
                <a:satOff val="-48584"/>
                <a:lumOff val="36311"/>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gm:spPr>
      <dgm:t>
        <a:bodyPr/>
        <a:lstStyle/>
        <a:p>
          <a:r>
            <a:rPr lang="en-GB" sz="2400" b="1" dirty="0">
              <a:solidFill>
                <a:srgbClr val="FFFFFF"/>
              </a:solidFill>
              <a:latin typeface="Arial"/>
              <a:ea typeface="+mn-ea"/>
              <a:cs typeface="+mn-cs"/>
            </a:rPr>
            <a:t>Control Structure</a:t>
          </a:r>
        </a:p>
      </dgm:t>
    </dgm:pt>
    <dgm:pt modelId="{F7F8F218-5960-42A9-848B-DC00BCA19F9B}" type="parTrans" cxnId="{FC029AF5-BFCD-477C-91E6-CAD3259254B6}">
      <dgm:prSet custT="1"/>
      <dgm:spPr>
        <a:xfrm rot="987331">
          <a:off x="2566684" y="1925829"/>
          <a:ext cx="514272" cy="472517"/>
        </a:xfrm>
        <a:prstGeom prst="rightArrow">
          <a:avLst>
            <a:gd name="adj1" fmla="val 60000"/>
            <a:gd name="adj2" fmla="val 50000"/>
          </a:avLst>
        </a:prstGeom>
        <a:gradFill rotWithShape="0">
          <a:gsLst>
            <a:gs pos="0">
              <a:srgbClr val="00CC99">
                <a:shade val="90000"/>
                <a:hueOff val="-576920"/>
                <a:satOff val="-48584"/>
                <a:lumOff val="34351"/>
                <a:alphaOff val="0"/>
                <a:shade val="51000"/>
                <a:satMod val="130000"/>
              </a:srgbClr>
            </a:gs>
            <a:gs pos="80000">
              <a:srgbClr val="00CC99">
                <a:shade val="90000"/>
                <a:hueOff val="-576920"/>
                <a:satOff val="-48584"/>
                <a:lumOff val="34351"/>
                <a:alphaOff val="0"/>
                <a:shade val="93000"/>
                <a:satMod val="130000"/>
              </a:srgbClr>
            </a:gs>
            <a:gs pos="100000">
              <a:srgbClr val="00CC99">
                <a:shade val="90000"/>
                <a:hueOff val="-576920"/>
                <a:satOff val="-48584"/>
                <a:lumOff val="34351"/>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gm:spPr>
      <dgm:t>
        <a:bodyPr/>
        <a:lstStyle/>
        <a:p>
          <a:endParaRPr lang="en-GB" sz="2400" b="1">
            <a:solidFill>
              <a:srgbClr val="FFFFFF"/>
            </a:solidFill>
            <a:latin typeface="Arial"/>
            <a:ea typeface="+mn-ea"/>
            <a:cs typeface="+mn-cs"/>
          </a:endParaRPr>
        </a:p>
      </dgm:t>
    </dgm:pt>
    <dgm:pt modelId="{7037481C-E9F6-431B-BB90-6D9055B0146D}" type="sibTrans" cxnId="{FC029AF5-BFCD-477C-91E6-CAD3259254B6}">
      <dgm:prSet/>
      <dgm:spPr/>
      <dgm:t>
        <a:bodyPr/>
        <a:lstStyle/>
        <a:p>
          <a:endParaRPr lang="en-GB"/>
        </a:p>
      </dgm:t>
    </dgm:pt>
    <dgm:pt modelId="{EA2751BF-D0F5-4672-B927-0E00519E1E57}">
      <dgm:prSet phldrT="[Text]" custT="1"/>
      <dgm:spPr>
        <a:xfrm>
          <a:off x="151602" y="3466105"/>
          <a:ext cx="2825431" cy="1389757"/>
        </a:xfrm>
        <a:prstGeom prst="ellipse">
          <a:avLst/>
        </a:prstGeom>
        <a:gradFill rotWithShape="0">
          <a:gsLst>
            <a:gs pos="0">
              <a:srgbClr val="00CC99">
                <a:shade val="80000"/>
                <a:hueOff val="-430255"/>
                <a:satOff val="-36438"/>
                <a:lumOff val="27233"/>
                <a:alphaOff val="0"/>
                <a:shade val="51000"/>
                <a:satMod val="130000"/>
              </a:srgbClr>
            </a:gs>
            <a:gs pos="80000">
              <a:srgbClr val="00CC99">
                <a:shade val="80000"/>
                <a:hueOff val="-430255"/>
                <a:satOff val="-36438"/>
                <a:lumOff val="27233"/>
                <a:alphaOff val="0"/>
                <a:shade val="93000"/>
                <a:satMod val="130000"/>
              </a:srgbClr>
            </a:gs>
            <a:gs pos="100000">
              <a:srgbClr val="00CC99">
                <a:shade val="80000"/>
                <a:hueOff val="-430255"/>
                <a:satOff val="-36438"/>
                <a:lumOff val="27233"/>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gm:spPr>
      <dgm:t>
        <a:bodyPr/>
        <a:lstStyle/>
        <a:p>
          <a:r>
            <a:rPr lang="en-GB" sz="2400" b="1" dirty="0">
              <a:solidFill>
                <a:srgbClr val="FFFFFF"/>
              </a:solidFill>
              <a:latin typeface="Arial"/>
              <a:ea typeface="+mn-ea"/>
              <a:cs typeface="+mn-cs"/>
            </a:rPr>
            <a:t>Functional Architecture </a:t>
          </a:r>
        </a:p>
      </dgm:t>
    </dgm:pt>
    <dgm:pt modelId="{BEBB8F2A-7C68-4653-812B-4ABE6564942A}" type="parTrans" cxnId="{5607EEC4-00E8-4839-8E14-E08332223D42}">
      <dgm:prSet custT="1"/>
      <dgm:spPr>
        <a:xfrm rot="19863898">
          <a:off x="2714378" y="3122492"/>
          <a:ext cx="602169" cy="472517"/>
        </a:xfrm>
        <a:prstGeom prst="rightArrow">
          <a:avLst>
            <a:gd name="adj1" fmla="val 60000"/>
            <a:gd name="adj2" fmla="val 50000"/>
          </a:avLst>
        </a:prstGeom>
        <a:gradFill rotWithShape="0">
          <a:gsLst>
            <a:gs pos="0">
              <a:srgbClr val="00CC99">
                <a:shade val="90000"/>
                <a:hueOff val="-432690"/>
                <a:satOff val="-36438"/>
                <a:lumOff val="25763"/>
                <a:alphaOff val="0"/>
                <a:shade val="51000"/>
                <a:satMod val="130000"/>
              </a:srgbClr>
            </a:gs>
            <a:gs pos="80000">
              <a:srgbClr val="00CC99">
                <a:shade val="90000"/>
                <a:hueOff val="-432690"/>
                <a:satOff val="-36438"/>
                <a:lumOff val="25763"/>
                <a:alphaOff val="0"/>
                <a:shade val="93000"/>
                <a:satMod val="130000"/>
              </a:srgbClr>
            </a:gs>
            <a:gs pos="100000">
              <a:srgbClr val="00CC99">
                <a:shade val="90000"/>
                <a:hueOff val="-432690"/>
                <a:satOff val="-36438"/>
                <a:lumOff val="25763"/>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gm:spPr>
      <dgm:t>
        <a:bodyPr/>
        <a:lstStyle/>
        <a:p>
          <a:endParaRPr lang="en-GB" sz="2400" b="1">
            <a:solidFill>
              <a:srgbClr val="FFFFFF"/>
            </a:solidFill>
            <a:latin typeface="Arial"/>
            <a:ea typeface="+mn-ea"/>
            <a:cs typeface="+mn-cs"/>
          </a:endParaRPr>
        </a:p>
      </dgm:t>
    </dgm:pt>
    <dgm:pt modelId="{69D75DB9-E7EA-4E4F-A905-45430A0217D7}" type="sibTrans" cxnId="{5607EEC4-00E8-4839-8E14-E08332223D42}">
      <dgm:prSet/>
      <dgm:spPr/>
      <dgm:t>
        <a:bodyPr/>
        <a:lstStyle/>
        <a:p>
          <a:endParaRPr lang="en-GB"/>
        </a:p>
      </dgm:t>
    </dgm:pt>
    <dgm:pt modelId="{3EEE720D-F09F-49EC-A0E4-5271837C09BB}" type="pres">
      <dgm:prSet presAssocID="{B67D464F-CFD3-43EB-99D8-61040421A552}" presName="Name0" presStyleCnt="0">
        <dgm:presLayoutVars>
          <dgm:chMax val="1"/>
          <dgm:dir/>
          <dgm:animLvl val="ctr"/>
          <dgm:resizeHandles val="exact"/>
        </dgm:presLayoutVars>
      </dgm:prSet>
      <dgm:spPr/>
      <dgm:t>
        <a:bodyPr/>
        <a:lstStyle/>
        <a:p>
          <a:endParaRPr lang="en-GB"/>
        </a:p>
      </dgm:t>
    </dgm:pt>
    <dgm:pt modelId="{ABBA28A2-BD4B-478F-BC4C-50C6D992B3A6}" type="pres">
      <dgm:prSet presAssocID="{48EE11B6-5EB3-4471-9A6D-59E697510A98}" presName="centerShape" presStyleLbl="node0" presStyleIdx="0" presStyleCnt="1" custScaleX="186594" custLinFactNeighborX="4076" custLinFactNeighborY="-733"/>
      <dgm:spPr/>
      <dgm:t>
        <a:bodyPr/>
        <a:lstStyle/>
        <a:p>
          <a:endParaRPr lang="en-GB"/>
        </a:p>
      </dgm:t>
    </dgm:pt>
    <dgm:pt modelId="{0DD3B075-4705-474A-A3B1-BF87378FD50A}" type="pres">
      <dgm:prSet presAssocID="{62AA7DB2-51BE-4A4D-B439-449C9815DB72}" presName="parTrans" presStyleLbl="sibTrans2D1" presStyleIdx="0" presStyleCnt="5" custAng="10800000"/>
      <dgm:spPr/>
      <dgm:t>
        <a:bodyPr/>
        <a:lstStyle/>
        <a:p>
          <a:endParaRPr lang="en-GB"/>
        </a:p>
      </dgm:t>
    </dgm:pt>
    <dgm:pt modelId="{C5A99AAD-AFC0-473F-986F-41AADBA3864E}" type="pres">
      <dgm:prSet presAssocID="{62AA7DB2-51BE-4A4D-B439-449C9815DB72}" presName="connectorText" presStyleLbl="sibTrans2D1" presStyleIdx="0" presStyleCnt="5"/>
      <dgm:spPr/>
      <dgm:t>
        <a:bodyPr/>
        <a:lstStyle/>
        <a:p>
          <a:endParaRPr lang="en-GB"/>
        </a:p>
      </dgm:t>
    </dgm:pt>
    <dgm:pt modelId="{1962DC4C-1B7B-46C4-A14C-6C46E7778C87}" type="pres">
      <dgm:prSet presAssocID="{DD382A8B-7719-403D-95FE-F54938F09C02}" presName="node" presStyleLbl="node1" presStyleIdx="0" presStyleCnt="5" custScaleX="186594" custRadScaleRad="155356" custRadScaleInc="332085">
        <dgm:presLayoutVars>
          <dgm:bulletEnabled val="1"/>
        </dgm:presLayoutVars>
      </dgm:prSet>
      <dgm:spPr/>
      <dgm:t>
        <a:bodyPr/>
        <a:lstStyle/>
        <a:p>
          <a:endParaRPr lang="en-GB"/>
        </a:p>
      </dgm:t>
    </dgm:pt>
    <dgm:pt modelId="{694663FC-3B32-4BC5-AA8A-B97FCA59ED5C}" type="pres">
      <dgm:prSet presAssocID="{5E57A6D5-5A8F-40E4-B88D-88BCDF1FC5BC}" presName="parTrans" presStyleLbl="sibTrans2D1" presStyleIdx="1" presStyleCnt="5" custAng="10800000"/>
      <dgm:spPr/>
      <dgm:t>
        <a:bodyPr/>
        <a:lstStyle/>
        <a:p>
          <a:endParaRPr lang="en-GB"/>
        </a:p>
      </dgm:t>
    </dgm:pt>
    <dgm:pt modelId="{C7D814C5-EFD1-498F-BB0C-547E149597B2}" type="pres">
      <dgm:prSet presAssocID="{5E57A6D5-5A8F-40E4-B88D-88BCDF1FC5BC}" presName="connectorText" presStyleLbl="sibTrans2D1" presStyleIdx="1" presStyleCnt="5"/>
      <dgm:spPr/>
      <dgm:t>
        <a:bodyPr/>
        <a:lstStyle/>
        <a:p>
          <a:endParaRPr lang="en-GB"/>
        </a:p>
      </dgm:t>
    </dgm:pt>
    <dgm:pt modelId="{A58BA071-2141-4EF4-8AA0-D1974CF41E55}" type="pres">
      <dgm:prSet presAssocID="{A2CA12F4-4908-43FF-AC47-EC4A4E978884}" presName="node" presStyleLbl="node1" presStyleIdx="1" presStyleCnt="5" custScaleX="228520" custScaleY="82836" custRadScaleRad="103811" custRadScaleInc="-170624">
        <dgm:presLayoutVars>
          <dgm:bulletEnabled val="1"/>
        </dgm:presLayoutVars>
      </dgm:prSet>
      <dgm:spPr/>
      <dgm:t>
        <a:bodyPr/>
        <a:lstStyle/>
        <a:p>
          <a:endParaRPr lang="en-GB"/>
        </a:p>
      </dgm:t>
    </dgm:pt>
    <dgm:pt modelId="{BB89A432-AB1F-4397-A7BA-92844FB9AA42}" type="pres">
      <dgm:prSet presAssocID="{D1D16A28-A27A-4C8E-95C0-FDB897A455BA}" presName="parTrans" presStyleLbl="sibTrans2D1" presStyleIdx="2" presStyleCnt="5" custAng="10800000"/>
      <dgm:spPr/>
      <dgm:t>
        <a:bodyPr/>
        <a:lstStyle/>
        <a:p>
          <a:endParaRPr lang="en-GB"/>
        </a:p>
      </dgm:t>
    </dgm:pt>
    <dgm:pt modelId="{443CD834-7E42-46DB-B01D-819E4FD79831}" type="pres">
      <dgm:prSet presAssocID="{D1D16A28-A27A-4C8E-95C0-FDB897A455BA}" presName="connectorText" presStyleLbl="sibTrans2D1" presStyleIdx="2" presStyleCnt="5"/>
      <dgm:spPr/>
      <dgm:t>
        <a:bodyPr/>
        <a:lstStyle/>
        <a:p>
          <a:endParaRPr lang="en-GB"/>
        </a:p>
      </dgm:t>
    </dgm:pt>
    <dgm:pt modelId="{094068F2-F249-4393-8D6B-1D1EDF0DA1E1}" type="pres">
      <dgm:prSet presAssocID="{A8EC358F-2CBC-446D-9478-B9CE35150AFB}" presName="node" presStyleLbl="node1" presStyleIdx="2" presStyleCnt="5" custScaleX="167099" custRadScaleRad="173158" custRadScaleInc="-189088">
        <dgm:presLayoutVars>
          <dgm:bulletEnabled val="1"/>
        </dgm:presLayoutVars>
      </dgm:prSet>
      <dgm:spPr/>
      <dgm:t>
        <a:bodyPr/>
        <a:lstStyle/>
        <a:p>
          <a:endParaRPr lang="en-GB"/>
        </a:p>
      </dgm:t>
    </dgm:pt>
    <dgm:pt modelId="{52AD8CBC-7F42-4776-AB0A-615040E7815B}" type="pres">
      <dgm:prSet presAssocID="{BEBB8F2A-7C68-4653-812B-4ABE6564942A}" presName="parTrans" presStyleLbl="sibTrans2D1" presStyleIdx="3" presStyleCnt="5" custAng="10800000"/>
      <dgm:spPr/>
      <dgm:t>
        <a:bodyPr/>
        <a:lstStyle/>
        <a:p>
          <a:endParaRPr lang="en-GB"/>
        </a:p>
      </dgm:t>
    </dgm:pt>
    <dgm:pt modelId="{9BE0E06B-734D-4CD5-B3EA-5EB21B4DEA4D}" type="pres">
      <dgm:prSet presAssocID="{BEBB8F2A-7C68-4653-812B-4ABE6564942A}" presName="connectorText" presStyleLbl="sibTrans2D1" presStyleIdx="3" presStyleCnt="5"/>
      <dgm:spPr/>
      <dgm:t>
        <a:bodyPr/>
        <a:lstStyle/>
        <a:p>
          <a:endParaRPr lang="en-GB"/>
        </a:p>
      </dgm:t>
    </dgm:pt>
    <dgm:pt modelId="{1D8AA014-7DED-4EAF-8F84-24C5529C3972}" type="pres">
      <dgm:prSet presAssocID="{EA2751BF-D0F5-4672-B927-0E00519E1E57}" presName="node" presStyleLbl="node1" presStyleIdx="3" presStyleCnt="5" custScaleX="203304" custRadScaleRad="156180" custRadScaleInc="66913">
        <dgm:presLayoutVars>
          <dgm:bulletEnabled val="1"/>
        </dgm:presLayoutVars>
      </dgm:prSet>
      <dgm:spPr/>
      <dgm:t>
        <a:bodyPr/>
        <a:lstStyle/>
        <a:p>
          <a:endParaRPr lang="en-GB"/>
        </a:p>
      </dgm:t>
    </dgm:pt>
    <dgm:pt modelId="{E1A08A1E-8EB2-465D-86AA-A755E8230F0F}" type="pres">
      <dgm:prSet presAssocID="{F7F8F218-5960-42A9-848B-DC00BCA19F9B}" presName="parTrans" presStyleLbl="sibTrans2D1" presStyleIdx="4" presStyleCnt="5" custAng="10800000"/>
      <dgm:spPr/>
      <dgm:t>
        <a:bodyPr/>
        <a:lstStyle/>
        <a:p>
          <a:endParaRPr lang="en-GB"/>
        </a:p>
      </dgm:t>
    </dgm:pt>
    <dgm:pt modelId="{99E42816-94D0-4E8C-8DDF-3342C2C6D4F5}" type="pres">
      <dgm:prSet presAssocID="{F7F8F218-5960-42A9-848B-DC00BCA19F9B}" presName="connectorText" presStyleLbl="sibTrans2D1" presStyleIdx="4" presStyleCnt="5"/>
      <dgm:spPr/>
      <dgm:t>
        <a:bodyPr/>
        <a:lstStyle/>
        <a:p>
          <a:endParaRPr lang="en-GB"/>
        </a:p>
      </dgm:t>
    </dgm:pt>
    <dgm:pt modelId="{B46D476F-D4C9-4EE1-AF1E-A05A11DBF90C}" type="pres">
      <dgm:prSet presAssocID="{7114B74B-6ABB-49A7-897B-7E9F1622625B}" presName="node" presStyleLbl="node1" presStyleIdx="4" presStyleCnt="5" custScaleX="165544" custRadScaleRad="155854" custRadScaleInc="-496">
        <dgm:presLayoutVars>
          <dgm:bulletEnabled val="1"/>
        </dgm:presLayoutVars>
      </dgm:prSet>
      <dgm:spPr/>
      <dgm:t>
        <a:bodyPr/>
        <a:lstStyle/>
        <a:p>
          <a:endParaRPr lang="en-GB"/>
        </a:p>
      </dgm:t>
    </dgm:pt>
  </dgm:ptLst>
  <dgm:cxnLst>
    <dgm:cxn modelId="{43D5F150-8BE1-400A-A613-BB11582F8986}" type="presOf" srcId="{F7F8F218-5960-42A9-848B-DC00BCA19F9B}" destId="{E1A08A1E-8EB2-465D-86AA-A755E8230F0F}" srcOrd="0" destOrd="0" presId="urn:microsoft.com/office/officeart/2005/8/layout/radial5"/>
    <dgm:cxn modelId="{9CF42228-12A8-499B-A73D-C7EAFA5CCE30}" type="presOf" srcId="{BEBB8F2A-7C68-4653-812B-4ABE6564942A}" destId="{9BE0E06B-734D-4CD5-B3EA-5EB21B4DEA4D}" srcOrd="1" destOrd="0" presId="urn:microsoft.com/office/officeart/2005/8/layout/radial5"/>
    <dgm:cxn modelId="{BD4E36BF-7A44-4330-BB85-7EE4E3073AF2}" type="presOf" srcId="{A8EC358F-2CBC-446D-9478-B9CE35150AFB}" destId="{094068F2-F249-4393-8D6B-1D1EDF0DA1E1}" srcOrd="0" destOrd="0" presId="urn:microsoft.com/office/officeart/2005/8/layout/radial5"/>
    <dgm:cxn modelId="{CDF02977-651B-441D-BEC7-5FD79B6ACAAE}" type="presOf" srcId="{A2CA12F4-4908-43FF-AC47-EC4A4E978884}" destId="{A58BA071-2141-4EF4-8AA0-D1974CF41E55}" srcOrd="0" destOrd="0" presId="urn:microsoft.com/office/officeart/2005/8/layout/radial5"/>
    <dgm:cxn modelId="{6095E97C-5CCC-417B-9A44-7C2756CEBDB1}" srcId="{48EE11B6-5EB3-4471-9A6D-59E697510A98}" destId="{A2CA12F4-4908-43FF-AC47-EC4A4E978884}" srcOrd="1" destOrd="0" parTransId="{5E57A6D5-5A8F-40E4-B88D-88BCDF1FC5BC}" sibTransId="{45E538F5-7670-486D-AD50-C12D32D0F2D6}"/>
    <dgm:cxn modelId="{5B0DF863-DD9C-4C1D-A06F-FF2477641C8E}" srcId="{B67D464F-CFD3-43EB-99D8-61040421A552}" destId="{48EE11B6-5EB3-4471-9A6D-59E697510A98}" srcOrd="0" destOrd="0" parTransId="{D04F0AD0-8716-41D5-A72C-3A78F207CC4D}" sibTransId="{BA2035E6-838A-4498-B482-99507C17B8D2}"/>
    <dgm:cxn modelId="{E902F317-9124-40E8-952C-EFEC9B29A545}" type="presOf" srcId="{BEBB8F2A-7C68-4653-812B-4ABE6564942A}" destId="{52AD8CBC-7F42-4776-AB0A-615040E7815B}" srcOrd="0" destOrd="0" presId="urn:microsoft.com/office/officeart/2005/8/layout/radial5"/>
    <dgm:cxn modelId="{5607EEC4-00E8-4839-8E14-E08332223D42}" srcId="{48EE11B6-5EB3-4471-9A6D-59E697510A98}" destId="{EA2751BF-D0F5-4672-B927-0E00519E1E57}" srcOrd="3" destOrd="0" parTransId="{BEBB8F2A-7C68-4653-812B-4ABE6564942A}" sibTransId="{69D75DB9-E7EA-4E4F-A905-45430A0217D7}"/>
    <dgm:cxn modelId="{D007522D-31AA-4530-9714-4196F7F988C0}" srcId="{48EE11B6-5EB3-4471-9A6D-59E697510A98}" destId="{A8EC358F-2CBC-446D-9478-B9CE35150AFB}" srcOrd="2" destOrd="0" parTransId="{D1D16A28-A27A-4C8E-95C0-FDB897A455BA}" sibTransId="{E807B3F4-7A54-46C1-9707-4859B16C72B8}"/>
    <dgm:cxn modelId="{B9DC1531-7E36-4D69-86B0-A2C75DD02950}" srcId="{48EE11B6-5EB3-4471-9A6D-59E697510A98}" destId="{DD382A8B-7719-403D-95FE-F54938F09C02}" srcOrd="0" destOrd="0" parTransId="{62AA7DB2-51BE-4A4D-B439-449C9815DB72}" sibTransId="{D44AA82B-29C7-43B2-A85C-E2B255F357D0}"/>
    <dgm:cxn modelId="{E0EEABA6-8F92-4E7B-B39D-A539F1C0FD99}" type="presOf" srcId="{F7F8F218-5960-42A9-848B-DC00BCA19F9B}" destId="{99E42816-94D0-4E8C-8DDF-3342C2C6D4F5}" srcOrd="1" destOrd="0" presId="urn:microsoft.com/office/officeart/2005/8/layout/radial5"/>
    <dgm:cxn modelId="{6B7C2616-6604-4230-B36B-270A627AA246}" type="presOf" srcId="{D1D16A28-A27A-4C8E-95C0-FDB897A455BA}" destId="{443CD834-7E42-46DB-B01D-819E4FD79831}" srcOrd="1" destOrd="0" presId="urn:microsoft.com/office/officeart/2005/8/layout/radial5"/>
    <dgm:cxn modelId="{A922C479-2D5F-40FE-A4C0-E20EF0246E7B}" type="presOf" srcId="{62AA7DB2-51BE-4A4D-B439-449C9815DB72}" destId="{C5A99AAD-AFC0-473F-986F-41AADBA3864E}" srcOrd="1" destOrd="0" presId="urn:microsoft.com/office/officeart/2005/8/layout/radial5"/>
    <dgm:cxn modelId="{1DE20A39-C30D-4535-BB1D-CFF4B1C2D21F}" type="presOf" srcId="{B67D464F-CFD3-43EB-99D8-61040421A552}" destId="{3EEE720D-F09F-49EC-A0E4-5271837C09BB}" srcOrd="0" destOrd="0" presId="urn:microsoft.com/office/officeart/2005/8/layout/radial5"/>
    <dgm:cxn modelId="{CC66C737-FE7A-4F65-B6F5-58500CECD7B9}" type="presOf" srcId="{5E57A6D5-5A8F-40E4-B88D-88BCDF1FC5BC}" destId="{694663FC-3B32-4BC5-AA8A-B97FCA59ED5C}" srcOrd="0" destOrd="0" presId="urn:microsoft.com/office/officeart/2005/8/layout/radial5"/>
    <dgm:cxn modelId="{F9F121D7-8294-4515-B131-EEA3D9051EBA}" type="presOf" srcId="{5E57A6D5-5A8F-40E4-B88D-88BCDF1FC5BC}" destId="{C7D814C5-EFD1-498F-BB0C-547E149597B2}" srcOrd="1" destOrd="0" presId="urn:microsoft.com/office/officeart/2005/8/layout/radial5"/>
    <dgm:cxn modelId="{34065172-E0ED-46BF-9A26-0ED53287A2AF}" type="presOf" srcId="{D1D16A28-A27A-4C8E-95C0-FDB897A455BA}" destId="{BB89A432-AB1F-4397-A7BA-92844FB9AA42}" srcOrd="0" destOrd="0" presId="urn:microsoft.com/office/officeart/2005/8/layout/radial5"/>
    <dgm:cxn modelId="{B468AD46-0DC2-4612-888A-F57B4F373309}" type="presOf" srcId="{EA2751BF-D0F5-4672-B927-0E00519E1E57}" destId="{1D8AA014-7DED-4EAF-8F84-24C5529C3972}" srcOrd="0" destOrd="0" presId="urn:microsoft.com/office/officeart/2005/8/layout/radial5"/>
    <dgm:cxn modelId="{FC029AF5-BFCD-477C-91E6-CAD3259254B6}" srcId="{48EE11B6-5EB3-4471-9A6D-59E697510A98}" destId="{7114B74B-6ABB-49A7-897B-7E9F1622625B}" srcOrd="4" destOrd="0" parTransId="{F7F8F218-5960-42A9-848B-DC00BCA19F9B}" sibTransId="{7037481C-E9F6-431B-BB90-6D9055B0146D}"/>
    <dgm:cxn modelId="{16226848-EA4D-4724-A27D-184D4CF67257}" type="presOf" srcId="{62AA7DB2-51BE-4A4D-B439-449C9815DB72}" destId="{0DD3B075-4705-474A-A3B1-BF87378FD50A}" srcOrd="0" destOrd="0" presId="urn:microsoft.com/office/officeart/2005/8/layout/radial5"/>
    <dgm:cxn modelId="{A42EF71B-47D4-44EF-B9EF-846042F1F808}" type="presOf" srcId="{7114B74B-6ABB-49A7-897B-7E9F1622625B}" destId="{B46D476F-D4C9-4EE1-AF1E-A05A11DBF90C}" srcOrd="0" destOrd="0" presId="urn:microsoft.com/office/officeart/2005/8/layout/radial5"/>
    <dgm:cxn modelId="{99BBCDC3-B971-460D-A36C-94ADEED6CBD0}" type="presOf" srcId="{48EE11B6-5EB3-4471-9A6D-59E697510A98}" destId="{ABBA28A2-BD4B-478F-BC4C-50C6D992B3A6}" srcOrd="0" destOrd="0" presId="urn:microsoft.com/office/officeart/2005/8/layout/radial5"/>
    <dgm:cxn modelId="{B467AD26-A047-42F2-BD01-1D7091C18255}" type="presOf" srcId="{DD382A8B-7719-403D-95FE-F54938F09C02}" destId="{1962DC4C-1B7B-46C4-A14C-6C46E7778C87}" srcOrd="0" destOrd="0" presId="urn:microsoft.com/office/officeart/2005/8/layout/radial5"/>
    <dgm:cxn modelId="{D3B83D82-BFE1-4648-A4BB-195F42CF4F6E}" type="presParOf" srcId="{3EEE720D-F09F-49EC-A0E4-5271837C09BB}" destId="{ABBA28A2-BD4B-478F-BC4C-50C6D992B3A6}" srcOrd="0" destOrd="0" presId="urn:microsoft.com/office/officeart/2005/8/layout/radial5"/>
    <dgm:cxn modelId="{276648CD-9CE3-442D-BA21-CAC439DAA8EC}" type="presParOf" srcId="{3EEE720D-F09F-49EC-A0E4-5271837C09BB}" destId="{0DD3B075-4705-474A-A3B1-BF87378FD50A}" srcOrd="1" destOrd="0" presId="urn:microsoft.com/office/officeart/2005/8/layout/radial5"/>
    <dgm:cxn modelId="{76628867-28BA-4BE8-A356-3FD2C0B1AEB2}" type="presParOf" srcId="{0DD3B075-4705-474A-A3B1-BF87378FD50A}" destId="{C5A99AAD-AFC0-473F-986F-41AADBA3864E}" srcOrd="0" destOrd="0" presId="urn:microsoft.com/office/officeart/2005/8/layout/radial5"/>
    <dgm:cxn modelId="{46955C8F-F0E3-4427-8428-62D45553A0A5}" type="presParOf" srcId="{3EEE720D-F09F-49EC-A0E4-5271837C09BB}" destId="{1962DC4C-1B7B-46C4-A14C-6C46E7778C87}" srcOrd="2" destOrd="0" presId="urn:microsoft.com/office/officeart/2005/8/layout/radial5"/>
    <dgm:cxn modelId="{0A35D305-71B9-4210-8C13-A30DF68A1CE6}" type="presParOf" srcId="{3EEE720D-F09F-49EC-A0E4-5271837C09BB}" destId="{694663FC-3B32-4BC5-AA8A-B97FCA59ED5C}" srcOrd="3" destOrd="0" presId="urn:microsoft.com/office/officeart/2005/8/layout/radial5"/>
    <dgm:cxn modelId="{1261FA11-28C6-4DDE-9CFA-47098271B1F2}" type="presParOf" srcId="{694663FC-3B32-4BC5-AA8A-B97FCA59ED5C}" destId="{C7D814C5-EFD1-498F-BB0C-547E149597B2}" srcOrd="0" destOrd="0" presId="urn:microsoft.com/office/officeart/2005/8/layout/radial5"/>
    <dgm:cxn modelId="{6FD633EA-2F95-4E8B-A877-07AA583587B1}" type="presParOf" srcId="{3EEE720D-F09F-49EC-A0E4-5271837C09BB}" destId="{A58BA071-2141-4EF4-8AA0-D1974CF41E55}" srcOrd="4" destOrd="0" presId="urn:microsoft.com/office/officeart/2005/8/layout/radial5"/>
    <dgm:cxn modelId="{54EECB1B-48FA-49EF-9B88-A69714766114}" type="presParOf" srcId="{3EEE720D-F09F-49EC-A0E4-5271837C09BB}" destId="{BB89A432-AB1F-4397-A7BA-92844FB9AA42}" srcOrd="5" destOrd="0" presId="urn:microsoft.com/office/officeart/2005/8/layout/radial5"/>
    <dgm:cxn modelId="{DDB44EA6-1125-4124-A38D-BD44FC5D57F4}" type="presParOf" srcId="{BB89A432-AB1F-4397-A7BA-92844FB9AA42}" destId="{443CD834-7E42-46DB-B01D-819E4FD79831}" srcOrd="0" destOrd="0" presId="urn:microsoft.com/office/officeart/2005/8/layout/radial5"/>
    <dgm:cxn modelId="{D5F17665-9DAF-4629-BAF6-90B0BEAA8EF4}" type="presParOf" srcId="{3EEE720D-F09F-49EC-A0E4-5271837C09BB}" destId="{094068F2-F249-4393-8D6B-1D1EDF0DA1E1}" srcOrd="6" destOrd="0" presId="urn:microsoft.com/office/officeart/2005/8/layout/radial5"/>
    <dgm:cxn modelId="{B957AFC5-91FC-47A9-A326-8361F9D2507F}" type="presParOf" srcId="{3EEE720D-F09F-49EC-A0E4-5271837C09BB}" destId="{52AD8CBC-7F42-4776-AB0A-615040E7815B}" srcOrd="7" destOrd="0" presId="urn:microsoft.com/office/officeart/2005/8/layout/radial5"/>
    <dgm:cxn modelId="{67AE25A4-300A-4884-9936-641C970A2F2F}" type="presParOf" srcId="{52AD8CBC-7F42-4776-AB0A-615040E7815B}" destId="{9BE0E06B-734D-4CD5-B3EA-5EB21B4DEA4D}" srcOrd="0" destOrd="0" presId="urn:microsoft.com/office/officeart/2005/8/layout/radial5"/>
    <dgm:cxn modelId="{311285A1-8863-4D3D-9B7D-BFBA875BC45A}" type="presParOf" srcId="{3EEE720D-F09F-49EC-A0E4-5271837C09BB}" destId="{1D8AA014-7DED-4EAF-8F84-24C5529C3972}" srcOrd="8" destOrd="0" presId="urn:microsoft.com/office/officeart/2005/8/layout/radial5"/>
    <dgm:cxn modelId="{28BBB42B-2F44-46EA-9C9A-73ED1E546E4D}" type="presParOf" srcId="{3EEE720D-F09F-49EC-A0E4-5271837C09BB}" destId="{E1A08A1E-8EB2-465D-86AA-A755E8230F0F}" srcOrd="9" destOrd="0" presId="urn:microsoft.com/office/officeart/2005/8/layout/radial5"/>
    <dgm:cxn modelId="{7D3C3854-96D4-4DAA-ADCD-2ED86A8AA8C0}" type="presParOf" srcId="{E1A08A1E-8EB2-465D-86AA-A755E8230F0F}" destId="{99E42816-94D0-4E8C-8DDF-3342C2C6D4F5}" srcOrd="0" destOrd="0" presId="urn:microsoft.com/office/officeart/2005/8/layout/radial5"/>
    <dgm:cxn modelId="{DF7BBA20-E6C2-40FB-B772-34715B208150}" type="presParOf" srcId="{3EEE720D-F09F-49EC-A0E4-5271837C09BB}" destId="{B46D476F-D4C9-4EE1-AF1E-A05A11DBF90C}" srcOrd="10" destOrd="0" presId="urn:microsoft.com/office/officeart/2005/8/layout/radial5"/>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B091A4-3835-46F0-ACEF-3EA2A84751B3}" type="doc">
      <dgm:prSet loTypeId="urn:microsoft.com/office/officeart/2005/8/layout/process1" loCatId="process" qsTypeId="urn:microsoft.com/office/officeart/2005/8/quickstyle/3d2" qsCatId="3D" csTypeId="urn:microsoft.com/office/officeart/2005/8/colors/accent1_2" csCatId="accent1" phldr="1"/>
      <dgm:spPr/>
    </dgm:pt>
    <dgm:pt modelId="{50E4E90D-BD76-478F-A6F2-E0125309A606}">
      <dgm:prSet phldrT="[Text]"/>
      <dgm:spPr>
        <a:xfrm>
          <a:off x="864" y="288826"/>
          <a:ext cx="1356374" cy="813824"/>
        </a:xfrm>
        <a:prstGeom prst="roundRect">
          <a:avLst>
            <a:gd name="adj" fmla="val 10000"/>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r>
            <a:rPr lang="en-GB" dirty="0">
              <a:solidFill>
                <a:srgbClr val="FFFFFF"/>
              </a:solidFill>
              <a:latin typeface="Arial"/>
              <a:ea typeface="+mn-ea"/>
              <a:cs typeface="+mn-cs"/>
            </a:rPr>
            <a:t>Input</a:t>
          </a:r>
        </a:p>
      </dgm:t>
    </dgm:pt>
    <dgm:pt modelId="{CEA8BB35-B2E9-4177-8B72-38776E465B1D}" type="parTrans" cxnId="{B5DFABCE-399B-4B8A-8B1C-F310E73C6A59}">
      <dgm:prSet/>
      <dgm:spPr/>
      <dgm:t>
        <a:bodyPr/>
        <a:lstStyle/>
        <a:p>
          <a:endParaRPr lang="en-GB"/>
        </a:p>
      </dgm:t>
    </dgm:pt>
    <dgm:pt modelId="{4B9176FB-881C-42AD-9EEE-F4FE192A7007}" type="sibTrans" cxnId="{B5DFABCE-399B-4B8A-8B1C-F310E73C6A59}">
      <dgm:prSet/>
      <dgm:spPr>
        <a:xfrm>
          <a:off x="1492876" y="527548"/>
          <a:ext cx="287551" cy="336380"/>
        </a:xfrm>
        <a:prstGeom prst="rightArrow">
          <a:avLst>
            <a:gd name="adj1" fmla="val 60000"/>
            <a:gd name="adj2" fmla="val 50000"/>
          </a:avLst>
        </a:prstGeom>
        <a:solidFill>
          <a:srgbClr val="00CC99">
            <a:tint val="60000"/>
            <a:hueOff val="0"/>
            <a:satOff val="0"/>
            <a:lumOff val="0"/>
            <a:alphaOff val="0"/>
          </a:srgb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rgbClr val="FFFFFF"/>
          </a:contourClr>
        </a:sp3d>
      </dgm:spPr>
      <dgm:t>
        <a:bodyPr/>
        <a:lstStyle/>
        <a:p>
          <a:endParaRPr lang="en-GB">
            <a:solidFill>
              <a:srgbClr val="FFFFFF"/>
            </a:solidFill>
            <a:latin typeface="Arial"/>
            <a:ea typeface="+mn-ea"/>
            <a:cs typeface="+mn-cs"/>
          </a:endParaRPr>
        </a:p>
      </dgm:t>
    </dgm:pt>
    <dgm:pt modelId="{BF8FE623-D8FF-4D53-9F1D-6836AFBA66A6}">
      <dgm:prSet phldrT="[Text]"/>
      <dgm:spPr>
        <a:xfrm>
          <a:off x="1899788" y="288826"/>
          <a:ext cx="1356374" cy="813824"/>
        </a:xfrm>
        <a:prstGeom prst="roundRect">
          <a:avLst>
            <a:gd name="adj" fmla="val 10000"/>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r>
            <a:rPr lang="en-GB" dirty="0">
              <a:solidFill>
                <a:srgbClr val="FFFFFF"/>
              </a:solidFill>
              <a:latin typeface="Arial"/>
              <a:ea typeface="+mn-ea"/>
              <a:cs typeface="+mn-cs"/>
            </a:rPr>
            <a:t>A</a:t>
          </a:r>
        </a:p>
      </dgm:t>
    </dgm:pt>
    <dgm:pt modelId="{3815C039-3027-4141-8A69-8DD57C34FAC6}" type="parTrans" cxnId="{7DF9383F-4A3E-42B0-A847-AD9168E22F8B}">
      <dgm:prSet/>
      <dgm:spPr/>
      <dgm:t>
        <a:bodyPr/>
        <a:lstStyle/>
        <a:p>
          <a:endParaRPr lang="en-GB"/>
        </a:p>
      </dgm:t>
    </dgm:pt>
    <dgm:pt modelId="{E231CF3A-0BFD-489E-8D4C-A2761997B8F6}" type="sibTrans" cxnId="{7DF9383F-4A3E-42B0-A847-AD9168E22F8B}">
      <dgm:prSet/>
      <dgm:spPr>
        <a:xfrm>
          <a:off x="3391800" y="527548"/>
          <a:ext cx="287551" cy="336380"/>
        </a:xfrm>
        <a:prstGeom prst="rightArrow">
          <a:avLst>
            <a:gd name="adj1" fmla="val 60000"/>
            <a:gd name="adj2" fmla="val 50000"/>
          </a:avLst>
        </a:prstGeom>
        <a:solidFill>
          <a:srgbClr val="00CC99">
            <a:tint val="60000"/>
            <a:hueOff val="0"/>
            <a:satOff val="0"/>
            <a:lumOff val="0"/>
            <a:alphaOff val="0"/>
          </a:srgb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rgbClr val="FFFFFF"/>
          </a:contourClr>
        </a:sp3d>
      </dgm:spPr>
      <dgm:t>
        <a:bodyPr/>
        <a:lstStyle/>
        <a:p>
          <a:endParaRPr lang="en-GB">
            <a:solidFill>
              <a:srgbClr val="FFFFFF"/>
            </a:solidFill>
            <a:latin typeface="Arial"/>
            <a:ea typeface="+mn-ea"/>
            <a:cs typeface="+mn-cs"/>
          </a:endParaRPr>
        </a:p>
      </dgm:t>
    </dgm:pt>
    <dgm:pt modelId="{EFBB1803-CE28-41B3-A4D9-7047DE881E19}">
      <dgm:prSet phldrT="[Text]"/>
      <dgm:spPr>
        <a:xfrm>
          <a:off x="3798712" y="288826"/>
          <a:ext cx="1356374" cy="813824"/>
        </a:xfrm>
        <a:prstGeom prst="roundRect">
          <a:avLst>
            <a:gd name="adj" fmla="val 10000"/>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r>
            <a:rPr lang="en-GB" dirty="0">
              <a:solidFill>
                <a:srgbClr val="FFFFFF"/>
              </a:solidFill>
              <a:latin typeface="Arial"/>
              <a:ea typeface="+mn-ea"/>
              <a:cs typeface="+mn-cs"/>
            </a:rPr>
            <a:t>B</a:t>
          </a:r>
        </a:p>
      </dgm:t>
    </dgm:pt>
    <dgm:pt modelId="{3BEEEDF3-BA5E-4B8E-9936-B06F6ABE8B21}" type="parTrans" cxnId="{0D31BE2A-48B2-44CC-95BC-4F56211EC73D}">
      <dgm:prSet/>
      <dgm:spPr/>
      <dgm:t>
        <a:bodyPr/>
        <a:lstStyle/>
        <a:p>
          <a:endParaRPr lang="en-GB"/>
        </a:p>
      </dgm:t>
    </dgm:pt>
    <dgm:pt modelId="{F0BA686C-4E5E-4E52-A2FB-83DDB58A6062}" type="sibTrans" cxnId="{0D31BE2A-48B2-44CC-95BC-4F56211EC73D}">
      <dgm:prSet/>
      <dgm:spPr>
        <a:xfrm>
          <a:off x="5290724" y="527548"/>
          <a:ext cx="287551" cy="336380"/>
        </a:xfrm>
        <a:prstGeom prst="rightArrow">
          <a:avLst>
            <a:gd name="adj1" fmla="val 60000"/>
            <a:gd name="adj2" fmla="val 50000"/>
          </a:avLst>
        </a:prstGeom>
        <a:solidFill>
          <a:srgbClr val="00CC99">
            <a:tint val="60000"/>
            <a:hueOff val="0"/>
            <a:satOff val="0"/>
            <a:lumOff val="0"/>
            <a:alphaOff val="0"/>
          </a:srgb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rgbClr val="FFFFFF"/>
          </a:contourClr>
        </a:sp3d>
      </dgm:spPr>
      <dgm:t>
        <a:bodyPr/>
        <a:lstStyle/>
        <a:p>
          <a:endParaRPr lang="en-GB">
            <a:solidFill>
              <a:srgbClr val="FFFFFF"/>
            </a:solidFill>
            <a:latin typeface="Arial"/>
            <a:ea typeface="+mn-ea"/>
            <a:cs typeface="+mn-cs"/>
          </a:endParaRPr>
        </a:p>
      </dgm:t>
    </dgm:pt>
    <dgm:pt modelId="{95538744-2043-4401-937C-0DB8BAF8596D}">
      <dgm:prSet phldrT="[Text]"/>
      <dgm:spPr>
        <a:xfrm>
          <a:off x="5697636" y="288826"/>
          <a:ext cx="1325150" cy="813824"/>
        </a:xfrm>
        <a:prstGeom prst="roundRect">
          <a:avLst>
            <a:gd name="adj" fmla="val 10000"/>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r>
            <a:rPr lang="en-GB" dirty="0">
              <a:solidFill>
                <a:srgbClr val="FFFFFF"/>
              </a:solidFill>
              <a:latin typeface="Arial"/>
              <a:ea typeface="+mn-ea"/>
              <a:cs typeface="+mn-cs"/>
            </a:rPr>
            <a:t>Output</a:t>
          </a:r>
        </a:p>
      </dgm:t>
    </dgm:pt>
    <dgm:pt modelId="{98D468E8-C302-40C8-BE66-A443C9087483}" type="parTrans" cxnId="{3F5C9A0A-A140-49FB-9306-4ECDD9C9B638}">
      <dgm:prSet/>
      <dgm:spPr/>
      <dgm:t>
        <a:bodyPr/>
        <a:lstStyle/>
        <a:p>
          <a:endParaRPr lang="en-GB"/>
        </a:p>
      </dgm:t>
    </dgm:pt>
    <dgm:pt modelId="{DCC80BAE-ADBA-4903-992B-814EAFFA6D22}" type="sibTrans" cxnId="{3F5C9A0A-A140-49FB-9306-4ECDD9C9B638}">
      <dgm:prSet/>
      <dgm:spPr/>
      <dgm:t>
        <a:bodyPr/>
        <a:lstStyle/>
        <a:p>
          <a:endParaRPr lang="en-GB"/>
        </a:p>
      </dgm:t>
    </dgm:pt>
    <dgm:pt modelId="{E59985C6-B128-4369-971D-5B6FEC7B7456}" type="pres">
      <dgm:prSet presAssocID="{6FB091A4-3835-46F0-ACEF-3EA2A84751B3}" presName="Name0" presStyleCnt="0">
        <dgm:presLayoutVars>
          <dgm:dir/>
          <dgm:resizeHandles val="exact"/>
        </dgm:presLayoutVars>
      </dgm:prSet>
      <dgm:spPr/>
    </dgm:pt>
    <dgm:pt modelId="{F78AD185-C75D-4505-BEE9-3257BDA78E0F}" type="pres">
      <dgm:prSet presAssocID="{50E4E90D-BD76-478F-A6F2-E0125309A606}" presName="node" presStyleLbl="node1" presStyleIdx="0" presStyleCnt="4">
        <dgm:presLayoutVars>
          <dgm:bulletEnabled val="1"/>
        </dgm:presLayoutVars>
      </dgm:prSet>
      <dgm:spPr/>
      <dgm:t>
        <a:bodyPr/>
        <a:lstStyle/>
        <a:p>
          <a:endParaRPr lang="en-GB"/>
        </a:p>
      </dgm:t>
    </dgm:pt>
    <dgm:pt modelId="{02109FA6-2DAA-4065-A8E6-E5A6B8C4DDEE}" type="pres">
      <dgm:prSet presAssocID="{4B9176FB-881C-42AD-9EEE-F4FE192A7007}" presName="sibTrans" presStyleLbl="sibTrans2D1" presStyleIdx="0" presStyleCnt="3"/>
      <dgm:spPr/>
      <dgm:t>
        <a:bodyPr/>
        <a:lstStyle/>
        <a:p>
          <a:endParaRPr lang="en-GB"/>
        </a:p>
      </dgm:t>
    </dgm:pt>
    <dgm:pt modelId="{00EFC76E-0131-48D5-B68D-7B065B96630D}" type="pres">
      <dgm:prSet presAssocID="{4B9176FB-881C-42AD-9EEE-F4FE192A7007}" presName="connectorText" presStyleLbl="sibTrans2D1" presStyleIdx="0" presStyleCnt="3"/>
      <dgm:spPr/>
      <dgm:t>
        <a:bodyPr/>
        <a:lstStyle/>
        <a:p>
          <a:endParaRPr lang="en-GB"/>
        </a:p>
      </dgm:t>
    </dgm:pt>
    <dgm:pt modelId="{AFEDCC19-A075-4822-92A7-5FFD87D798FA}" type="pres">
      <dgm:prSet presAssocID="{BF8FE623-D8FF-4D53-9F1D-6836AFBA66A6}" presName="node" presStyleLbl="node1" presStyleIdx="1" presStyleCnt="4">
        <dgm:presLayoutVars>
          <dgm:bulletEnabled val="1"/>
        </dgm:presLayoutVars>
      </dgm:prSet>
      <dgm:spPr/>
      <dgm:t>
        <a:bodyPr/>
        <a:lstStyle/>
        <a:p>
          <a:endParaRPr lang="en-GB"/>
        </a:p>
      </dgm:t>
    </dgm:pt>
    <dgm:pt modelId="{4D540AAA-FF9F-48B5-9A68-24C75B1B9A91}" type="pres">
      <dgm:prSet presAssocID="{E231CF3A-0BFD-489E-8D4C-A2761997B8F6}" presName="sibTrans" presStyleLbl="sibTrans2D1" presStyleIdx="1" presStyleCnt="3"/>
      <dgm:spPr/>
      <dgm:t>
        <a:bodyPr/>
        <a:lstStyle/>
        <a:p>
          <a:endParaRPr lang="en-GB"/>
        </a:p>
      </dgm:t>
    </dgm:pt>
    <dgm:pt modelId="{9101B97C-3E0A-4480-8EB1-4CC969167A95}" type="pres">
      <dgm:prSet presAssocID="{E231CF3A-0BFD-489E-8D4C-A2761997B8F6}" presName="connectorText" presStyleLbl="sibTrans2D1" presStyleIdx="1" presStyleCnt="3"/>
      <dgm:spPr/>
      <dgm:t>
        <a:bodyPr/>
        <a:lstStyle/>
        <a:p>
          <a:endParaRPr lang="en-GB"/>
        </a:p>
      </dgm:t>
    </dgm:pt>
    <dgm:pt modelId="{CF2ABE6E-4858-4094-8610-91DF1D2F8474}" type="pres">
      <dgm:prSet presAssocID="{EFBB1803-CE28-41B3-A4D9-7047DE881E19}" presName="node" presStyleLbl="node1" presStyleIdx="2" presStyleCnt="4">
        <dgm:presLayoutVars>
          <dgm:bulletEnabled val="1"/>
        </dgm:presLayoutVars>
      </dgm:prSet>
      <dgm:spPr/>
      <dgm:t>
        <a:bodyPr/>
        <a:lstStyle/>
        <a:p>
          <a:endParaRPr lang="en-GB"/>
        </a:p>
      </dgm:t>
    </dgm:pt>
    <dgm:pt modelId="{D4A6B7EB-6ED4-4755-B2BD-E13989F0FEF7}" type="pres">
      <dgm:prSet presAssocID="{F0BA686C-4E5E-4E52-A2FB-83DDB58A6062}" presName="sibTrans" presStyleLbl="sibTrans2D1" presStyleIdx="2" presStyleCnt="3"/>
      <dgm:spPr/>
      <dgm:t>
        <a:bodyPr/>
        <a:lstStyle/>
        <a:p>
          <a:endParaRPr lang="en-GB"/>
        </a:p>
      </dgm:t>
    </dgm:pt>
    <dgm:pt modelId="{30D5E730-671C-4AD0-8C3E-C4D4C0D4005C}" type="pres">
      <dgm:prSet presAssocID="{F0BA686C-4E5E-4E52-A2FB-83DDB58A6062}" presName="connectorText" presStyleLbl="sibTrans2D1" presStyleIdx="2" presStyleCnt="3"/>
      <dgm:spPr/>
      <dgm:t>
        <a:bodyPr/>
        <a:lstStyle/>
        <a:p>
          <a:endParaRPr lang="en-GB"/>
        </a:p>
      </dgm:t>
    </dgm:pt>
    <dgm:pt modelId="{2A86871F-823B-436E-B5AB-72216987E598}" type="pres">
      <dgm:prSet presAssocID="{95538744-2043-4401-937C-0DB8BAF8596D}" presName="node" presStyleLbl="node1" presStyleIdx="3" presStyleCnt="4" custScaleX="97698">
        <dgm:presLayoutVars>
          <dgm:bulletEnabled val="1"/>
        </dgm:presLayoutVars>
      </dgm:prSet>
      <dgm:spPr/>
      <dgm:t>
        <a:bodyPr/>
        <a:lstStyle/>
        <a:p>
          <a:endParaRPr lang="en-GB"/>
        </a:p>
      </dgm:t>
    </dgm:pt>
  </dgm:ptLst>
  <dgm:cxnLst>
    <dgm:cxn modelId="{51D9C8E0-918B-48EA-9030-338EC9A1E756}" type="presOf" srcId="{BF8FE623-D8FF-4D53-9F1D-6836AFBA66A6}" destId="{AFEDCC19-A075-4822-92A7-5FFD87D798FA}" srcOrd="0" destOrd="0" presId="urn:microsoft.com/office/officeart/2005/8/layout/process1"/>
    <dgm:cxn modelId="{14818E94-2434-455B-AA54-987681030A66}" type="presOf" srcId="{F0BA686C-4E5E-4E52-A2FB-83DDB58A6062}" destId="{30D5E730-671C-4AD0-8C3E-C4D4C0D4005C}" srcOrd="1" destOrd="0" presId="urn:microsoft.com/office/officeart/2005/8/layout/process1"/>
    <dgm:cxn modelId="{0050C350-6762-47EE-B1F1-CAF17A645854}" type="presOf" srcId="{4B9176FB-881C-42AD-9EEE-F4FE192A7007}" destId="{02109FA6-2DAA-4065-A8E6-E5A6B8C4DDEE}" srcOrd="0" destOrd="0" presId="urn:microsoft.com/office/officeart/2005/8/layout/process1"/>
    <dgm:cxn modelId="{0D31BE2A-48B2-44CC-95BC-4F56211EC73D}" srcId="{6FB091A4-3835-46F0-ACEF-3EA2A84751B3}" destId="{EFBB1803-CE28-41B3-A4D9-7047DE881E19}" srcOrd="2" destOrd="0" parTransId="{3BEEEDF3-BA5E-4B8E-9936-B06F6ABE8B21}" sibTransId="{F0BA686C-4E5E-4E52-A2FB-83DDB58A6062}"/>
    <dgm:cxn modelId="{3C24EB31-B8F2-4593-9B27-1B188005A4D2}" type="presOf" srcId="{E231CF3A-0BFD-489E-8D4C-A2761997B8F6}" destId="{4D540AAA-FF9F-48B5-9A68-24C75B1B9A91}" srcOrd="0" destOrd="0" presId="urn:microsoft.com/office/officeart/2005/8/layout/process1"/>
    <dgm:cxn modelId="{DD0E1CED-386F-47D3-954E-887D4C733C63}" type="presOf" srcId="{95538744-2043-4401-937C-0DB8BAF8596D}" destId="{2A86871F-823B-436E-B5AB-72216987E598}" srcOrd="0" destOrd="0" presId="urn:microsoft.com/office/officeart/2005/8/layout/process1"/>
    <dgm:cxn modelId="{00F40179-87D6-4006-9C15-1130020B53CF}" type="presOf" srcId="{50E4E90D-BD76-478F-A6F2-E0125309A606}" destId="{F78AD185-C75D-4505-BEE9-3257BDA78E0F}" srcOrd="0" destOrd="0" presId="urn:microsoft.com/office/officeart/2005/8/layout/process1"/>
    <dgm:cxn modelId="{8B17DDC3-F616-46A7-8006-17BA0804138A}" type="presOf" srcId="{F0BA686C-4E5E-4E52-A2FB-83DDB58A6062}" destId="{D4A6B7EB-6ED4-4755-B2BD-E13989F0FEF7}" srcOrd="0" destOrd="0" presId="urn:microsoft.com/office/officeart/2005/8/layout/process1"/>
    <dgm:cxn modelId="{2B44DA3D-7008-49C1-A432-2939C3228FB8}" type="presOf" srcId="{E231CF3A-0BFD-489E-8D4C-A2761997B8F6}" destId="{9101B97C-3E0A-4480-8EB1-4CC969167A95}" srcOrd="1" destOrd="0" presId="urn:microsoft.com/office/officeart/2005/8/layout/process1"/>
    <dgm:cxn modelId="{B1632E18-F76A-4DC4-A411-1B719E08CF67}" type="presOf" srcId="{6FB091A4-3835-46F0-ACEF-3EA2A84751B3}" destId="{E59985C6-B128-4369-971D-5B6FEC7B7456}" srcOrd="0" destOrd="0" presId="urn:microsoft.com/office/officeart/2005/8/layout/process1"/>
    <dgm:cxn modelId="{4A00337C-A19F-4AF4-8F87-77E6206A884F}" type="presOf" srcId="{EFBB1803-CE28-41B3-A4D9-7047DE881E19}" destId="{CF2ABE6E-4858-4094-8610-91DF1D2F8474}" srcOrd="0" destOrd="0" presId="urn:microsoft.com/office/officeart/2005/8/layout/process1"/>
    <dgm:cxn modelId="{7DF9383F-4A3E-42B0-A847-AD9168E22F8B}" srcId="{6FB091A4-3835-46F0-ACEF-3EA2A84751B3}" destId="{BF8FE623-D8FF-4D53-9F1D-6836AFBA66A6}" srcOrd="1" destOrd="0" parTransId="{3815C039-3027-4141-8A69-8DD57C34FAC6}" sibTransId="{E231CF3A-0BFD-489E-8D4C-A2761997B8F6}"/>
    <dgm:cxn modelId="{3CEEB289-1FD1-4EB2-B50C-ED7AE9AD363A}" type="presOf" srcId="{4B9176FB-881C-42AD-9EEE-F4FE192A7007}" destId="{00EFC76E-0131-48D5-B68D-7B065B96630D}" srcOrd="1" destOrd="0" presId="urn:microsoft.com/office/officeart/2005/8/layout/process1"/>
    <dgm:cxn modelId="{3F5C9A0A-A140-49FB-9306-4ECDD9C9B638}" srcId="{6FB091A4-3835-46F0-ACEF-3EA2A84751B3}" destId="{95538744-2043-4401-937C-0DB8BAF8596D}" srcOrd="3" destOrd="0" parTransId="{98D468E8-C302-40C8-BE66-A443C9087483}" sibTransId="{DCC80BAE-ADBA-4903-992B-814EAFFA6D22}"/>
    <dgm:cxn modelId="{B5DFABCE-399B-4B8A-8B1C-F310E73C6A59}" srcId="{6FB091A4-3835-46F0-ACEF-3EA2A84751B3}" destId="{50E4E90D-BD76-478F-A6F2-E0125309A606}" srcOrd="0" destOrd="0" parTransId="{CEA8BB35-B2E9-4177-8B72-38776E465B1D}" sibTransId="{4B9176FB-881C-42AD-9EEE-F4FE192A7007}"/>
    <dgm:cxn modelId="{7538BA3A-A0B6-4F90-A63E-BDC6AE77232A}" type="presParOf" srcId="{E59985C6-B128-4369-971D-5B6FEC7B7456}" destId="{F78AD185-C75D-4505-BEE9-3257BDA78E0F}" srcOrd="0" destOrd="0" presId="urn:microsoft.com/office/officeart/2005/8/layout/process1"/>
    <dgm:cxn modelId="{EA627306-5F6E-4FAE-9301-66D9677E3886}" type="presParOf" srcId="{E59985C6-B128-4369-971D-5B6FEC7B7456}" destId="{02109FA6-2DAA-4065-A8E6-E5A6B8C4DDEE}" srcOrd="1" destOrd="0" presId="urn:microsoft.com/office/officeart/2005/8/layout/process1"/>
    <dgm:cxn modelId="{01C74F1F-F289-45C7-9CAF-694532296FA0}" type="presParOf" srcId="{02109FA6-2DAA-4065-A8E6-E5A6B8C4DDEE}" destId="{00EFC76E-0131-48D5-B68D-7B065B96630D}" srcOrd="0" destOrd="0" presId="urn:microsoft.com/office/officeart/2005/8/layout/process1"/>
    <dgm:cxn modelId="{E5911526-40C9-4FF2-87AF-52AD581ED6DC}" type="presParOf" srcId="{E59985C6-B128-4369-971D-5B6FEC7B7456}" destId="{AFEDCC19-A075-4822-92A7-5FFD87D798FA}" srcOrd="2" destOrd="0" presId="urn:microsoft.com/office/officeart/2005/8/layout/process1"/>
    <dgm:cxn modelId="{11562A7F-1739-4DB7-8F3A-7B835AA3CF07}" type="presParOf" srcId="{E59985C6-B128-4369-971D-5B6FEC7B7456}" destId="{4D540AAA-FF9F-48B5-9A68-24C75B1B9A91}" srcOrd="3" destOrd="0" presId="urn:microsoft.com/office/officeart/2005/8/layout/process1"/>
    <dgm:cxn modelId="{D03AF7B7-82A6-41CC-80E7-5C11EED971F4}" type="presParOf" srcId="{4D540AAA-FF9F-48B5-9A68-24C75B1B9A91}" destId="{9101B97C-3E0A-4480-8EB1-4CC969167A95}" srcOrd="0" destOrd="0" presId="urn:microsoft.com/office/officeart/2005/8/layout/process1"/>
    <dgm:cxn modelId="{B57FD6CA-081D-4E59-AFC6-8A10ABAC2A14}" type="presParOf" srcId="{E59985C6-B128-4369-971D-5B6FEC7B7456}" destId="{CF2ABE6E-4858-4094-8610-91DF1D2F8474}" srcOrd="4" destOrd="0" presId="urn:microsoft.com/office/officeart/2005/8/layout/process1"/>
    <dgm:cxn modelId="{5B8E3346-6E11-4813-AF45-229CD2CD2546}" type="presParOf" srcId="{E59985C6-B128-4369-971D-5B6FEC7B7456}" destId="{D4A6B7EB-6ED4-4755-B2BD-E13989F0FEF7}" srcOrd="5" destOrd="0" presId="urn:microsoft.com/office/officeart/2005/8/layout/process1"/>
    <dgm:cxn modelId="{AA6A002C-3BCF-47E2-AE5F-625D011C0084}" type="presParOf" srcId="{D4A6B7EB-6ED4-4755-B2BD-E13989F0FEF7}" destId="{30D5E730-671C-4AD0-8C3E-C4D4C0D4005C}" srcOrd="0" destOrd="0" presId="urn:microsoft.com/office/officeart/2005/8/layout/process1"/>
    <dgm:cxn modelId="{331EB908-6314-4A9C-873C-AE751689479C}" type="presParOf" srcId="{E59985C6-B128-4369-971D-5B6FEC7B7456}" destId="{2A86871F-823B-436E-B5AB-72216987E598}"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17F89B-49A3-45CB-B7F7-7ED364051F69}" type="doc">
      <dgm:prSet loTypeId="urn:microsoft.com/office/officeart/2011/layout/ConvergingText" loCatId="process" qsTypeId="urn:microsoft.com/office/officeart/2005/8/quickstyle/3d2" qsCatId="3D" csTypeId="urn:microsoft.com/office/officeart/2005/8/colors/accent1_2" csCatId="accent1" phldr="1"/>
      <dgm:spPr/>
      <dgm:t>
        <a:bodyPr/>
        <a:lstStyle/>
        <a:p>
          <a:endParaRPr lang="en-GB"/>
        </a:p>
      </dgm:t>
    </dgm:pt>
    <dgm:pt modelId="{5ACEFEB8-9C8B-47C5-9039-D44C22E4C255}">
      <dgm:prSet phldrT="[Text]" custT="1"/>
      <dgm:spPr>
        <a:xfrm>
          <a:off x="3982079" y="442920"/>
          <a:ext cx="2051997" cy="1055104"/>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r>
            <a:rPr lang="en-GB" sz="2800" b="0" dirty="0">
              <a:solidFill>
                <a:srgbClr val="FFFFFF"/>
              </a:solidFill>
              <a:latin typeface="Arial"/>
              <a:ea typeface="+mn-ea"/>
              <a:cs typeface="+mn-cs"/>
            </a:rPr>
            <a:t>Process</a:t>
          </a:r>
        </a:p>
      </dgm:t>
    </dgm:pt>
    <dgm:pt modelId="{98061074-7DE7-4692-8DF8-2FE1510353AD}" type="parTrans" cxnId="{2B826A45-5B5E-42F1-91A9-80D6B379C0BB}">
      <dgm:prSet/>
      <dgm:spPr/>
      <dgm:t>
        <a:bodyPr/>
        <a:lstStyle/>
        <a:p>
          <a:endParaRPr lang="en-GB"/>
        </a:p>
      </dgm:t>
    </dgm:pt>
    <dgm:pt modelId="{4C786995-9D8F-4C4E-AECD-2D6D45B6DFFF}" type="sibTrans" cxnId="{2B826A45-5B5E-42F1-91A9-80D6B379C0BB}">
      <dgm:prSet/>
      <dgm:spPr/>
      <dgm:t>
        <a:bodyPr/>
        <a:lstStyle/>
        <a:p>
          <a:endParaRPr lang="en-GB"/>
        </a:p>
      </dgm:t>
    </dgm:pt>
    <dgm:pt modelId="{39900624-49B4-46FE-8515-EF65BF52F79C}">
      <dgm:prSet phldrT="[Text]" custT="1"/>
      <dgm:spPr>
        <a:xfrm>
          <a:off x="3147660" y="0"/>
          <a:ext cx="1221267" cy="268017"/>
        </a:xfrm>
        <a:prstGeom prst="rect">
          <a:avLst/>
        </a:prstGeom>
        <a:noFill/>
        <a:ln>
          <a:noFill/>
        </a:ln>
        <a:effectLst/>
      </dgm:spPr>
      <dgm:t>
        <a:bodyPr/>
        <a:lstStyle/>
        <a:p>
          <a:r>
            <a:rPr lang="en-GB" sz="2800" b="1" dirty="0">
              <a:solidFill>
                <a:srgbClr val="000000">
                  <a:hueOff val="0"/>
                  <a:satOff val="0"/>
                  <a:lumOff val="0"/>
                  <a:alphaOff val="0"/>
                </a:srgbClr>
              </a:solidFill>
              <a:latin typeface="Arial"/>
              <a:ea typeface="+mn-ea"/>
              <a:cs typeface="+mn-cs"/>
            </a:rPr>
            <a:t>A</a:t>
          </a:r>
        </a:p>
      </dgm:t>
    </dgm:pt>
    <dgm:pt modelId="{599EC30C-8076-4D7B-BE33-30DC33A824CE}" type="parTrans" cxnId="{D0739BC3-2D7C-4097-BC8C-398CB6BCDACC}">
      <dgm:prSet/>
      <dgm:spPr/>
      <dgm:t>
        <a:bodyPr/>
        <a:lstStyle/>
        <a:p>
          <a:endParaRPr lang="en-GB"/>
        </a:p>
      </dgm:t>
    </dgm:pt>
    <dgm:pt modelId="{668CD499-809C-402E-89BE-7B7A975D558B}" type="sibTrans" cxnId="{D0739BC3-2D7C-4097-BC8C-398CB6BCDACC}">
      <dgm:prSet/>
      <dgm:spPr/>
      <dgm:t>
        <a:bodyPr/>
        <a:lstStyle/>
        <a:p>
          <a:endParaRPr lang="en-GB"/>
        </a:p>
      </dgm:t>
    </dgm:pt>
    <dgm:pt modelId="{91020BAD-06B8-4BAC-A155-F86A7AAE95CA}">
      <dgm:prSet phldrT="[Text]" custT="1"/>
      <dgm:spPr>
        <a:xfrm>
          <a:off x="3147797" y="625745"/>
          <a:ext cx="923574" cy="268017"/>
        </a:xfrm>
        <a:prstGeom prst="rect">
          <a:avLst/>
        </a:prstGeom>
        <a:noFill/>
        <a:ln>
          <a:noFill/>
        </a:ln>
        <a:effectLst/>
      </dgm:spPr>
      <dgm:t>
        <a:bodyPr/>
        <a:lstStyle/>
        <a:p>
          <a:r>
            <a:rPr lang="en-GB" sz="2800" b="1" dirty="0">
              <a:solidFill>
                <a:srgbClr val="000000">
                  <a:hueOff val="0"/>
                  <a:satOff val="0"/>
                  <a:lumOff val="0"/>
                  <a:alphaOff val="0"/>
                </a:srgbClr>
              </a:solidFill>
              <a:latin typeface="Arial"/>
              <a:ea typeface="+mn-ea"/>
              <a:cs typeface="+mn-cs"/>
            </a:rPr>
            <a:t>B</a:t>
          </a:r>
        </a:p>
      </dgm:t>
    </dgm:pt>
    <dgm:pt modelId="{2E88EABE-DDB0-43DE-A768-23B54A2F71B7}" type="parTrans" cxnId="{C6BB349A-E5C9-4E35-9475-A775C7597526}">
      <dgm:prSet/>
      <dgm:spPr/>
      <dgm:t>
        <a:bodyPr/>
        <a:lstStyle/>
        <a:p>
          <a:endParaRPr lang="en-GB"/>
        </a:p>
      </dgm:t>
    </dgm:pt>
    <dgm:pt modelId="{8F11BB3B-59F6-4C4F-BA86-D1092F0E3CB5}" type="sibTrans" cxnId="{C6BB349A-E5C9-4E35-9475-A775C7597526}">
      <dgm:prSet/>
      <dgm:spPr/>
      <dgm:t>
        <a:bodyPr/>
        <a:lstStyle/>
        <a:p>
          <a:endParaRPr lang="en-GB"/>
        </a:p>
      </dgm:t>
    </dgm:pt>
    <dgm:pt modelId="{A013B605-FA36-4F15-B319-C1783AD72354}">
      <dgm:prSet phldrT="[Text]" custT="1"/>
      <dgm:spPr>
        <a:xfrm>
          <a:off x="3147660" y="1288420"/>
          <a:ext cx="1221267" cy="268017"/>
        </a:xfrm>
        <a:prstGeom prst="rect">
          <a:avLst/>
        </a:prstGeom>
        <a:noFill/>
        <a:ln>
          <a:noFill/>
        </a:ln>
        <a:effectLst/>
      </dgm:spPr>
      <dgm:t>
        <a:bodyPr/>
        <a:lstStyle/>
        <a:p>
          <a:r>
            <a:rPr lang="en-GB" sz="2800" b="1" dirty="0">
              <a:solidFill>
                <a:srgbClr val="000000">
                  <a:hueOff val="0"/>
                  <a:satOff val="0"/>
                  <a:lumOff val="0"/>
                  <a:alphaOff val="0"/>
                </a:srgbClr>
              </a:solidFill>
              <a:latin typeface="Arial"/>
              <a:ea typeface="+mn-ea"/>
              <a:cs typeface="+mn-cs"/>
            </a:rPr>
            <a:t>C</a:t>
          </a:r>
        </a:p>
      </dgm:t>
    </dgm:pt>
    <dgm:pt modelId="{A210C75E-24C0-47FF-BFB7-65159FA606CC}" type="parTrans" cxnId="{68686159-19DE-408A-8838-DC303A8CE3A3}">
      <dgm:prSet/>
      <dgm:spPr/>
      <dgm:t>
        <a:bodyPr/>
        <a:lstStyle/>
        <a:p>
          <a:endParaRPr lang="en-GB"/>
        </a:p>
      </dgm:t>
    </dgm:pt>
    <dgm:pt modelId="{F14C15A2-EC43-4524-BE7F-FF8E24D8817B}" type="sibTrans" cxnId="{68686159-19DE-408A-8838-DC303A8CE3A3}">
      <dgm:prSet/>
      <dgm:spPr/>
      <dgm:t>
        <a:bodyPr/>
        <a:lstStyle/>
        <a:p>
          <a:endParaRPr lang="en-GB"/>
        </a:p>
      </dgm:t>
    </dgm:pt>
    <dgm:pt modelId="{D6582E79-5AB1-4D89-9FE2-D17E26B66F6B}" type="pres">
      <dgm:prSet presAssocID="{A117F89B-49A3-45CB-B7F7-7ED364051F69}" presName="Name0" presStyleCnt="0">
        <dgm:presLayoutVars>
          <dgm:chMax/>
          <dgm:chPref val="1"/>
          <dgm:dir/>
          <dgm:animOne val="branch"/>
          <dgm:animLvl val="lvl"/>
          <dgm:resizeHandles/>
        </dgm:presLayoutVars>
      </dgm:prSet>
      <dgm:spPr/>
      <dgm:t>
        <a:bodyPr/>
        <a:lstStyle/>
        <a:p>
          <a:endParaRPr lang="en-GB"/>
        </a:p>
      </dgm:t>
    </dgm:pt>
    <dgm:pt modelId="{AF127E6F-9B29-4D86-8384-0DFB63176156}" type="pres">
      <dgm:prSet presAssocID="{5ACEFEB8-9C8B-47C5-9039-D44C22E4C255}" presName="composite" presStyleCnt="0"/>
      <dgm:spPr/>
    </dgm:pt>
    <dgm:pt modelId="{1DAC5B22-3439-4716-8DDA-718CBF612CDA}" type="pres">
      <dgm:prSet presAssocID="{5ACEFEB8-9C8B-47C5-9039-D44C22E4C255}" presName="ParentAccent1" presStyleLbl="alignNode1" presStyleIdx="0" presStyleCnt="34" custLinFactX="337696" custLinFactNeighborX="400000"/>
      <dgm:spPr>
        <a:xfrm>
          <a:off x="6952241" y="94523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BD5D8E76-7B86-4357-A14A-8FE6CEC8F71B}" type="pres">
      <dgm:prSet presAssocID="{5ACEFEB8-9C8B-47C5-9039-D44C22E4C255}" presName="ParentAccent2" presStyleLbl="alignNode1" presStyleIdx="1" presStyleCnt="34" custLinFactX="337696" custLinFactNeighborX="400000"/>
      <dgm:spPr>
        <a:xfrm>
          <a:off x="6761282" y="94523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5EE30658-AF3F-4C71-89CA-E7298F92E127}" type="pres">
      <dgm:prSet presAssocID="{5ACEFEB8-9C8B-47C5-9039-D44C22E4C255}" presName="ParentAccent3" presStyleLbl="alignNode1" presStyleIdx="2" presStyleCnt="34" custLinFactX="375853" custLinFactNeighborX="400000"/>
      <dgm:spPr>
        <a:xfrm>
          <a:off x="6610080" y="94523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81859213-6C56-4822-9B97-A06E57BFA852}" type="pres">
      <dgm:prSet presAssocID="{5ACEFEB8-9C8B-47C5-9039-D44C22E4C255}" presName="ParentAccent4" presStyleLbl="alignNode1" presStyleIdx="3" presStyleCnt="34" custLinFactX="400000" custLinFactNeighborX="401291"/>
      <dgm:spPr>
        <a:xfrm>
          <a:off x="6445988" y="94523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0539B97E-C933-4015-8B0D-D1AAF81140A9}" type="pres">
      <dgm:prSet presAssocID="{5ACEFEB8-9C8B-47C5-9039-D44C22E4C255}" presName="ParentAccent5" presStyleLbl="alignNode1" presStyleIdx="4" presStyleCnt="34" custLinFactX="400000" custLinFactNeighborX="426729"/>
      <dgm:spPr>
        <a:xfrm>
          <a:off x="6281533" y="94523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E8FCE758-FC9D-4380-907F-4CB87D408439}" type="pres">
      <dgm:prSet presAssocID="{5ACEFEB8-9C8B-47C5-9039-D44C22E4C255}" presName="ParentAccent6" presStyleLbl="alignNode1" presStyleIdx="5" presStyleCnt="34" custLinFactX="200000" custLinFactNeighborX="232435"/>
      <dgm:spPr>
        <a:xfrm>
          <a:off x="6026122" y="893143"/>
          <a:ext cx="208385" cy="208553"/>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2DC9D5E8-4535-4E7A-8D90-936283941DB7}" type="pres">
      <dgm:prSet presAssocID="{5ACEFEB8-9C8B-47C5-9039-D44C22E4C255}" presName="ParentAccent7" presStyleLbl="alignNode1" presStyleIdx="6" presStyleCnt="34" custLinFactX="337696" custLinFactNeighborX="400000"/>
      <dgm:spPr>
        <a:xfrm>
          <a:off x="6782339" y="730002"/>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928B4118-5D70-4182-B01B-B79BB76AE827}" type="pres">
      <dgm:prSet presAssocID="{5ACEFEB8-9C8B-47C5-9039-D44C22E4C255}" presName="ParentAccent8" presStyleLbl="alignNode1" presStyleIdx="7" presStyleCnt="34" custLinFactX="337696" custLinFactNeighborX="400000"/>
      <dgm:spPr>
        <a:xfrm>
          <a:off x="6782339" y="1162018"/>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017FB294-9035-4112-B99A-ADEFDEC26574}" type="pres">
      <dgm:prSet presAssocID="{5ACEFEB8-9C8B-47C5-9039-D44C22E4C255}" presName="ParentAccent9" presStyleLbl="alignNode1" presStyleIdx="8" presStyleCnt="34" custLinFactX="337696" custLinFactNeighborX="400000"/>
      <dgm:spPr>
        <a:xfrm>
          <a:off x="6875277" y="82356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28505F8C-DA08-47DC-A4D4-D11C4992260E}" type="pres">
      <dgm:prSet presAssocID="{5ACEFEB8-9C8B-47C5-9039-D44C22E4C255}" presName="ParentAccent10" presStyleLbl="alignNode1" presStyleIdx="9" presStyleCnt="34" custLinFactX="337696" custLinFactNeighborX="400000"/>
      <dgm:spPr>
        <a:xfrm>
          <a:off x="6881449" y="1068966"/>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E88EC8E5-8558-4108-9CA6-5DDB83D7D5D5}" type="pres">
      <dgm:prSet presAssocID="{5ACEFEB8-9C8B-47C5-9039-D44C22E4C255}" presName="Parent" presStyleLbl="alignNode1" presStyleIdx="10" presStyleCnt="34" custScaleX="194503" custLinFactNeighborX="47108" custLinFactNeighborY="-2554">
        <dgm:presLayoutVars>
          <dgm:chMax val="5"/>
          <dgm:chPref val="3"/>
          <dgm:bulletEnabled val="1"/>
        </dgm:presLayoutVars>
      </dgm:prSet>
      <dgm:spPr/>
      <dgm:t>
        <a:bodyPr/>
        <a:lstStyle/>
        <a:p>
          <a:endParaRPr lang="en-GB"/>
        </a:p>
      </dgm:t>
    </dgm:pt>
    <dgm:pt modelId="{BAE54B96-21DC-4C8D-9B6D-72BC34C4E222}" type="pres">
      <dgm:prSet presAssocID="{39900624-49B4-46FE-8515-EF65BF52F79C}" presName="Child1Accent1" presStyleLbl="alignNode1" presStyleIdx="11" presStyleCnt="34" custLinFactNeighborX="94401" custLinFactNeighborY="-43083"/>
      <dgm:spPr>
        <a:xfrm>
          <a:off x="4101531" y="289878"/>
          <a:ext cx="208385" cy="208553"/>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B5A6088E-4278-4750-8A79-CB6E0610C21B}" type="pres">
      <dgm:prSet presAssocID="{39900624-49B4-46FE-8515-EF65BF52F79C}" presName="Child1Accent2" presStyleLbl="alignNode1" presStyleIdx="12" presStyleCnt="34" custLinFactX="78066" custLinFactNeighborX="100000"/>
      <dgm:spPr>
        <a:xfrm>
          <a:off x="3956746" y="269711"/>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1CC2D424-30A8-4A36-B6E0-3A70BC05A859}" type="pres">
      <dgm:prSet presAssocID="{39900624-49B4-46FE-8515-EF65BF52F79C}" presName="Child1Accent3" presStyleLbl="alignNode1" presStyleIdx="13" presStyleCnt="34" custLinFactX="100000" custLinFactNeighborX="154380"/>
      <dgm:spPr>
        <a:xfrm>
          <a:off x="3813715" y="269711"/>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0B8B3FB0-F5D0-4796-9AF7-B1DF5B73D0AA}" type="pres">
      <dgm:prSet presAssocID="{39900624-49B4-46FE-8515-EF65BF52F79C}" presName="Child1Accent4" presStyleLbl="alignNode1" presStyleIdx="14" presStyleCnt="34" custLinFactX="130697" custLinFactNeighborX="200000"/>
      <dgm:spPr>
        <a:xfrm>
          <a:off x="3670688" y="269711"/>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E22139E9-773B-4289-81D5-4E04FA7FF787}" type="pres">
      <dgm:prSet presAssocID="{39900624-49B4-46FE-8515-EF65BF52F79C}" presName="Child1Accent5" presStyleLbl="alignNode1" presStyleIdx="15" presStyleCnt="34" custLinFactX="200000" custLinFactNeighborX="207008"/>
      <dgm:spPr>
        <a:xfrm>
          <a:off x="3527655" y="269711"/>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DA52ABB1-29DE-427C-AA5A-48057EA58854}" type="pres">
      <dgm:prSet presAssocID="{39900624-49B4-46FE-8515-EF65BF52F79C}" presName="Child1Accent6" presStyleLbl="alignNode1" presStyleIdx="16" presStyleCnt="34" custLinFactX="200000" custLinFactNeighborX="270599" custLinFactNeighborY="5212"/>
      <dgm:spPr>
        <a:xfrm>
          <a:off x="3371005" y="275142"/>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B0832497-FA2E-4525-AE2C-658F84FF6439}" type="pres">
      <dgm:prSet presAssocID="{39900624-49B4-46FE-8515-EF65BF52F79C}" presName="Child1Accent7" presStyleLbl="alignNode1" presStyleIdx="17" presStyleCnt="34" custLinFactX="234195" custLinFactNeighborX="300000" custLinFactNeighborY="17932"/>
      <dgm:spPr>
        <a:xfrm>
          <a:off x="3214724" y="288395"/>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15B57294-DC3F-4E07-9C98-14E7CDA7C48C}" type="pres">
      <dgm:prSet presAssocID="{39900624-49B4-46FE-8515-EF65BF52F79C}" presName="Child1Accent8" presStyleLbl="alignNode1" presStyleIdx="18" presStyleCnt="34"/>
      <dgm:spPr/>
    </dgm:pt>
    <dgm:pt modelId="{93D6B4A6-65D9-4B6B-9BD2-0B0CFEDB6F30}" type="pres">
      <dgm:prSet presAssocID="{39900624-49B4-46FE-8515-EF65BF52F79C}" presName="Child1Accent9" presStyleLbl="alignNode1" presStyleIdx="19" presStyleCnt="34"/>
      <dgm:spPr/>
    </dgm:pt>
    <dgm:pt modelId="{3CF8E7D8-8E5F-4B2D-B0E1-E8B8737CF774}" type="pres">
      <dgm:prSet presAssocID="{39900624-49B4-46FE-8515-EF65BF52F79C}" presName="Child1" presStyleLbl="revTx" presStyleIdx="0" presStyleCnt="3" custLinFactNeighborX="40143" custLinFactNeighborY="-313">
        <dgm:presLayoutVars>
          <dgm:chMax/>
          <dgm:chPref val="0"/>
          <dgm:bulletEnabled val="1"/>
        </dgm:presLayoutVars>
      </dgm:prSet>
      <dgm:spPr/>
      <dgm:t>
        <a:bodyPr/>
        <a:lstStyle/>
        <a:p>
          <a:endParaRPr lang="en-GB"/>
        </a:p>
      </dgm:t>
    </dgm:pt>
    <dgm:pt modelId="{B6792E9F-76DB-46EC-B4DF-4D1A60B2E72E}" type="pres">
      <dgm:prSet presAssocID="{91020BAD-06B8-4BAC-A155-F86A7AAE95CA}" presName="Child2Accent1" presStyleLbl="alignNode1" presStyleIdx="20" presStyleCnt="34" custLinFactNeighborX="76292"/>
      <dgm:spPr>
        <a:xfrm>
          <a:off x="3847422" y="893143"/>
          <a:ext cx="208385" cy="208553"/>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58700CB6-6D10-412F-B173-4951A827D551}" type="pres">
      <dgm:prSet presAssocID="{91020BAD-06B8-4BAC-A155-F86A7AAE95CA}" presName="Child2Accent2" presStyleLbl="alignNode1" presStyleIdx="21" presStyleCnt="34" custLinFactX="100000" custLinFactNeighborX="128940" custLinFactNeighborY="-38291"/>
      <dgm:spPr>
        <a:xfrm>
          <a:off x="3720772" y="90534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13FE30B7-3ACE-445F-9325-CC66A3AE9B94}" type="pres">
      <dgm:prSet presAssocID="{91020BAD-06B8-4BAC-A155-F86A7AAE95CA}" presName="Child2Accent3" presStyleLbl="alignNode1" presStyleIdx="22" presStyleCnt="34" custLinFactX="100000" custLinFactNeighborX="192535" custLinFactNeighborY="-38291"/>
      <dgm:spPr>
        <a:xfrm>
          <a:off x="3581190" y="90534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F6BED8FF-95BE-4AB5-91FA-930948C79386}" type="pres">
      <dgm:prSet presAssocID="{91020BAD-06B8-4BAC-A155-F86A7AAE95CA}" presName="Child2Accent4" presStyleLbl="alignNode1" presStyleIdx="23" presStyleCnt="34" custLinFactX="143410" custLinFactNeighborX="200000" custLinFactNeighborY="-38291"/>
      <dgm:spPr>
        <a:xfrm>
          <a:off x="3427991" y="90534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A1168973-B4CE-464A-B39E-DE8D346AEA92}" type="pres">
      <dgm:prSet presAssocID="{91020BAD-06B8-4BAC-A155-F86A7AAE95CA}" presName="Child2Accent5" presStyleLbl="alignNode1" presStyleIdx="24" presStyleCnt="34" custLinFactX="168848" custLinFactNeighborX="200000" custLinFactNeighborY="-38291"/>
      <dgm:spPr>
        <a:xfrm>
          <a:off x="3248652" y="90534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AEDDA824-B7FA-4675-8B6E-F68A89849DB4}" type="pres">
      <dgm:prSet presAssocID="{91020BAD-06B8-4BAC-A155-F86A7AAE95CA}" presName="Child2Accent6" presStyleLbl="alignNode1" presStyleIdx="25" presStyleCnt="34" custLinFactX="200000" custLinFactNeighborX="207003" custLinFactNeighborY="-18635"/>
      <dgm:spPr>
        <a:xfrm>
          <a:off x="3082199" y="92582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8D57DDEE-97DD-4FEE-9665-67058BE79C22}" type="pres">
      <dgm:prSet presAssocID="{91020BAD-06B8-4BAC-A155-F86A7AAE95CA}" presName="Child2Accent7" presStyleLbl="alignNode1" presStyleIdx="26" presStyleCnt="34"/>
      <dgm:spPr/>
    </dgm:pt>
    <dgm:pt modelId="{8A55243F-513E-4055-8AA1-B88CCFCCC261}" type="pres">
      <dgm:prSet presAssocID="{91020BAD-06B8-4BAC-A155-F86A7AAE95CA}" presName="Child2" presStyleLbl="revTx" presStyleIdx="1" presStyleCnt="3" custLinFactNeighborX="53097" custLinFactNeighborY="-19718">
        <dgm:presLayoutVars>
          <dgm:chMax/>
          <dgm:chPref val="0"/>
          <dgm:bulletEnabled val="1"/>
        </dgm:presLayoutVars>
      </dgm:prSet>
      <dgm:spPr/>
      <dgm:t>
        <a:bodyPr/>
        <a:lstStyle/>
        <a:p>
          <a:endParaRPr lang="en-GB"/>
        </a:p>
      </dgm:t>
    </dgm:pt>
    <dgm:pt modelId="{A66AE95A-61D3-4A0B-918D-0FDCE66D2044}" type="pres">
      <dgm:prSet presAssocID="{A013B605-FA36-4F15-B319-C1783AD72354}" presName="Child3Accent1" presStyleLbl="alignNode1" presStyleIdx="27" presStyleCnt="34" custLinFactX="39884" custLinFactNeighborX="100000"/>
      <dgm:spPr>
        <a:xfrm>
          <a:off x="4196310" y="1397990"/>
          <a:ext cx="208385" cy="208553"/>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F804770C-A9C3-4B24-81B3-54887645F7BB}" type="pres">
      <dgm:prSet presAssocID="{A013B605-FA36-4F15-B319-C1783AD72354}" presName="Child3Accent2" presStyleLbl="alignNode1" presStyleIdx="28" presStyleCnt="34" custLinFactX="117043" custLinFactNeighborX="200000" custLinFactNeighborY="-38157"/>
      <dgm:spPr>
        <a:xfrm>
          <a:off x="4101549" y="1570557"/>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FA49AE09-0BB0-4466-92B4-B707B701EB17}" type="pres">
      <dgm:prSet presAssocID="{A013B605-FA36-4F15-B319-C1783AD72354}" presName="Child3Accent3" presStyleLbl="alignNode1" presStyleIdx="29" presStyleCnt="34" custLinFactX="200000" custLinFactNeighborX="205195"/>
      <dgm:spPr>
        <a:xfrm>
          <a:off x="3970853" y="161031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B79BB127-BE46-41E1-AB4D-615B619B5732}" type="pres">
      <dgm:prSet presAssocID="{A013B605-FA36-4F15-B319-C1783AD72354}" presName="Child3Accent4" presStyleLbl="alignNode1" presStyleIdx="30" presStyleCnt="34" custLinFactX="200000" custLinFactNeighborX="257881" custLinFactNeighborY="-12719"/>
      <dgm:spPr>
        <a:xfrm>
          <a:off x="3803205" y="1597061"/>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1439C34B-18BE-44B5-8A64-BC59A172C2CD}" type="pres">
      <dgm:prSet presAssocID="{A013B605-FA36-4F15-B319-C1783AD72354}" presName="Child3Accent5" presStyleLbl="alignNode1" presStyleIdx="31" presStyleCnt="34" custLinFactX="200000" custLinFactNeighborX="296037"/>
      <dgm:spPr>
        <a:xfrm>
          <a:off x="3620417" y="161031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0FF1B482-AE2F-40C6-A3D3-2863D61E4171}" type="pres">
      <dgm:prSet presAssocID="{A013B605-FA36-4F15-B319-C1783AD72354}" presName="Child3Accent6" presStyleLbl="alignNode1" presStyleIdx="32" presStyleCnt="34" custLinFactX="234194" custLinFactNeighborX="300000" custLinFactNeighborY="-25438"/>
      <dgm:spPr>
        <a:xfrm>
          <a:off x="3437267" y="158380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FE6E2CC7-31EB-44EE-BC62-F5104DFBEB50}" type="pres">
      <dgm:prSet presAssocID="{A013B605-FA36-4F15-B319-C1783AD72354}" presName="Child3Accent7" presStyleLbl="alignNode1" presStyleIdx="33" presStyleCnt="34" custLinFactX="285070" custLinFactNeighborX="300000" custLinFactNeighborY="-38157"/>
      <dgm:spPr>
        <a:xfrm>
          <a:off x="3267732" y="1570557"/>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gm:spPr>
      <dgm:t>
        <a:bodyPr/>
        <a:lstStyle/>
        <a:p>
          <a:endParaRPr lang="en-GB"/>
        </a:p>
      </dgm:t>
    </dgm:pt>
    <dgm:pt modelId="{FDE566C9-6E17-4FC1-918F-5A49F28A4758}" type="pres">
      <dgm:prSet presAssocID="{A013B605-FA36-4F15-B319-C1783AD72354}" presName="Child3" presStyleLbl="revTx" presStyleIdx="2" presStyleCnt="3" custLinFactNeighborX="40143" custLinFactNeighborY="-19718">
        <dgm:presLayoutVars>
          <dgm:chMax/>
          <dgm:chPref val="0"/>
          <dgm:bulletEnabled val="1"/>
        </dgm:presLayoutVars>
      </dgm:prSet>
      <dgm:spPr/>
      <dgm:t>
        <a:bodyPr/>
        <a:lstStyle/>
        <a:p>
          <a:endParaRPr lang="en-GB"/>
        </a:p>
      </dgm:t>
    </dgm:pt>
  </dgm:ptLst>
  <dgm:cxnLst>
    <dgm:cxn modelId="{074D7CD3-69F6-4B54-94CB-180C66606642}" type="presOf" srcId="{91020BAD-06B8-4BAC-A155-F86A7AAE95CA}" destId="{8A55243F-513E-4055-8AA1-B88CCFCCC261}" srcOrd="0" destOrd="0" presId="urn:microsoft.com/office/officeart/2011/layout/ConvergingText"/>
    <dgm:cxn modelId="{21CCDFFA-0E97-41E1-B9B5-80A880805A6D}" type="presOf" srcId="{5ACEFEB8-9C8B-47C5-9039-D44C22E4C255}" destId="{E88EC8E5-8558-4108-9CA6-5DDB83D7D5D5}" srcOrd="0" destOrd="0" presId="urn:microsoft.com/office/officeart/2011/layout/ConvergingText"/>
    <dgm:cxn modelId="{105B24B6-21A7-4369-AA28-D2DA8BF7144B}" type="presOf" srcId="{39900624-49B4-46FE-8515-EF65BF52F79C}" destId="{3CF8E7D8-8E5F-4B2D-B0E1-E8B8737CF774}" srcOrd="0" destOrd="0" presId="urn:microsoft.com/office/officeart/2011/layout/ConvergingText"/>
    <dgm:cxn modelId="{C6BB349A-E5C9-4E35-9475-A775C7597526}" srcId="{5ACEFEB8-9C8B-47C5-9039-D44C22E4C255}" destId="{91020BAD-06B8-4BAC-A155-F86A7AAE95CA}" srcOrd="1" destOrd="0" parTransId="{2E88EABE-DDB0-43DE-A768-23B54A2F71B7}" sibTransId="{8F11BB3B-59F6-4C4F-BA86-D1092F0E3CB5}"/>
    <dgm:cxn modelId="{68686159-19DE-408A-8838-DC303A8CE3A3}" srcId="{5ACEFEB8-9C8B-47C5-9039-D44C22E4C255}" destId="{A013B605-FA36-4F15-B319-C1783AD72354}" srcOrd="2" destOrd="0" parTransId="{A210C75E-24C0-47FF-BFB7-65159FA606CC}" sibTransId="{F14C15A2-EC43-4524-BE7F-FF8E24D8817B}"/>
    <dgm:cxn modelId="{D0739BC3-2D7C-4097-BC8C-398CB6BCDACC}" srcId="{5ACEFEB8-9C8B-47C5-9039-D44C22E4C255}" destId="{39900624-49B4-46FE-8515-EF65BF52F79C}" srcOrd="0" destOrd="0" parTransId="{599EC30C-8076-4D7B-BE33-30DC33A824CE}" sibTransId="{668CD499-809C-402E-89BE-7B7A975D558B}"/>
    <dgm:cxn modelId="{05CD6686-E437-44E1-8F5F-B7846ECE4E0A}" type="presOf" srcId="{A013B605-FA36-4F15-B319-C1783AD72354}" destId="{FDE566C9-6E17-4FC1-918F-5A49F28A4758}" srcOrd="0" destOrd="0" presId="urn:microsoft.com/office/officeart/2011/layout/ConvergingText"/>
    <dgm:cxn modelId="{2B826A45-5B5E-42F1-91A9-80D6B379C0BB}" srcId="{A117F89B-49A3-45CB-B7F7-7ED364051F69}" destId="{5ACEFEB8-9C8B-47C5-9039-D44C22E4C255}" srcOrd="0" destOrd="0" parTransId="{98061074-7DE7-4692-8DF8-2FE1510353AD}" sibTransId="{4C786995-9D8F-4C4E-AECD-2D6D45B6DFFF}"/>
    <dgm:cxn modelId="{84DBA583-A99E-413C-9137-0E760FE9CC82}" type="presOf" srcId="{A117F89B-49A3-45CB-B7F7-7ED364051F69}" destId="{D6582E79-5AB1-4D89-9FE2-D17E26B66F6B}" srcOrd="0" destOrd="0" presId="urn:microsoft.com/office/officeart/2011/layout/ConvergingText"/>
    <dgm:cxn modelId="{ADF7B894-81CB-4D84-BF54-35E9DB4D24FA}" type="presParOf" srcId="{D6582E79-5AB1-4D89-9FE2-D17E26B66F6B}" destId="{AF127E6F-9B29-4D86-8384-0DFB63176156}" srcOrd="0" destOrd="0" presId="urn:microsoft.com/office/officeart/2011/layout/ConvergingText"/>
    <dgm:cxn modelId="{32222FCD-0ABE-4AFE-B473-C847E626F60B}" type="presParOf" srcId="{AF127E6F-9B29-4D86-8384-0DFB63176156}" destId="{1DAC5B22-3439-4716-8DDA-718CBF612CDA}" srcOrd="0" destOrd="0" presId="urn:microsoft.com/office/officeart/2011/layout/ConvergingText"/>
    <dgm:cxn modelId="{C9046F89-5699-461A-9249-BD4293CD88A5}" type="presParOf" srcId="{AF127E6F-9B29-4D86-8384-0DFB63176156}" destId="{BD5D8E76-7B86-4357-A14A-8FE6CEC8F71B}" srcOrd="1" destOrd="0" presId="urn:microsoft.com/office/officeart/2011/layout/ConvergingText"/>
    <dgm:cxn modelId="{3B5C19A6-A997-4A45-9BBE-6172819EDD62}" type="presParOf" srcId="{AF127E6F-9B29-4D86-8384-0DFB63176156}" destId="{5EE30658-AF3F-4C71-89CA-E7298F92E127}" srcOrd="2" destOrd="0" presId="urn:microsoft.com/office/officeart/2011/layout/ConvergingText"/>
    <dgm:cxn modelId="{CF540340-93B0-4105-B84C-1CD61E2576B8}" type="presParOf" srcId="{AF127E6F-9B29-4D86-8384-0DFB63176156}" destId="{81859213-6C56-4822-9B97-A06E57BFA852}" srcOrd="3" destOrd="0" presId="urn:microsoft.com/office/officeart/2011/layout/ConvergingText"/>
    <dgm:cxn modelId="{CAC91E3A-DC83-4CC1-AC58-9DDF75E92503}" type="presParOf" srcId="{AF127E6F-9B29-4D86-8384-0DFB63176156}" destId="{0539B97E-C933-4015-8B0D-D1AAF81140A9}" srcOrd="4" destOrd="0" presId="urn:microsoft.com/office/officeart/2011/layout/ConvergingText"/>
    <dgm:cxn modelId="{9F025CA5-C08E-4FEE-ABA7-689CD53264EB}" type="presParOf" srcId="{AF127E6F-9B29-4D86-8384-0DFB63176156}" destId="{E8FCE758-FC9D-4380-907F-4CB87D408439}" srcOrd="5" destOrd="0" presId="urn:microsoft.com/office/officeart/2011/layout/ConvergingText"/>
    <dgm:cxn modelId="{0230B315-4AAA-46BE-968F-11F7A2CEBD4C}" type="presParOf" srcId="{AF127E6F-9B29-4D86-8384-0DFB63176156}" destId="{2DC9D5E8-4535-4E7A-8D90-936283941DB7}" srcOrd="6" destOrd="0" presId="urn:microsoft.com/office/officeart/2011/layout/ConvergingText"/>
    <dgm:cxn modelId="{A4AE8927-ED32-4FB9-B313-E8D4A7492B02}" type="presParOf" srcId="{AF127E6F-9B29-4D86-8384-0DFB63176156}" destId="{928B4118-5D70-4182-B01B-B79BB76AE827}" srcOrd="7" destOrd="0" presId="urn:microsoft.com/office/officeart/2011/layout/ConvergingText"/>
    <dgm:cxn modelId="{576492E1-3AC8-4A60-AA27-76A260561933}" type="presParOf" srcId="{AF127E6F-9B29-4D86-8384-0DFB63176156}" destId="{017FB294-9035-4112-B99A-ADEFDEC26574}" srcOrd="8" destOrd="0" presId="urn:microsoft.com/office/officeart/2011/layout/ConvergingText"/>
    <dgm:cxn modelId="{3133021D-9089-45A6-B286-0004BE887662}" type="presParOf" srcId="{AF127E6F-9B29-4D86-8384-0DFB63176156}" destId="{28505F8C-DA08-47DC-A4D4-D11C4992260E}" srcOrd="9" destOrd="0" presId="urn:microsoft.com/office/officeart/2011/layout/ConvergingText"/>
    <dgm:cxn modelId="{56099708-5D36-4118-9AD7-6F5ADA23A782}" type="presParOf" srcId="{AF127E6F-9B29-4D86-8384-0DFB63176156}" destId="{E88EC8E5-8558-4108-9CA6-5DDB83D7D5D5}" srcOrd="10" destOrd="0" presId="urn:microsoft.com/office/officeart/2011/layout/ConvergingText"/>
    <dgm:cxn modelId="{B11DF63C-0087-4FD2-B482-685E73FB1E45}" type="presParOf" srcId="{AF127E6F-9B29-4D86-8384-0DFB63176156}" destId="{BAE54B96-21DC-4C8D-9B6D-72BC34C4E222}" srcOrd="11" destOrd="0" presId="urn:microsoft.com/office/officeart/2011/layout/ConvergingText"/>
    <dgm:cxn modelId="{238C8702-FA0C-4E8A-8501-2FBC159B6BDB}" type="presParOf" srcId="{AF127E6F-9B29-4D86-8384-0DFB63176156}" destId="{B5A6088E-4278-4750-8A79-CB6E0610C21B}" srcOrd="12" destOrd="0" presId="urn:microsoft.com/office/officeart/2011/layout/ConvergingText"/>
    <dgm:cxn modelId="{A0BA12F1-BB2C-41A8-A0BC-95EB950F144C}" type="presParOf" srcId="{AF127E6F-9B29-4D86-8384-0DFB63176156}" destId="{1CC2D424-30A8-4A36-B6E0-3A70BC05A859}" srcOrd="13" destOrd="0" presId="urn:microsoft.com/office/officeart/2011/layout/ConvergingText"/>
    <dgm:cxn modelId="{D6E90AFB-4610-428A-B9BE-FCACAE88073C}" type="presParOf" srcId="{AF127E6F-9B29-4D86-8384-0DFB63176156}" destId="{0B8B3FB0-F5D0-4796-9AF7-B1DF5B73D0AA}" srcOrd="14" destOrd="0" presId="urn:microsoft.com/office/officeart/2011/layout/ConvergingText"/>
    <dgm:cxn modelId="{B545C3F0-C363-45A4-84DE-29417E4AC459}" type="presParOf" srcId="{AF127E6F-9B29-4D86-8384-0DFB63176156}" destId="{E22139E9-773B-4289-81D5-4E04FA7FF787}" srcOrd="15" destOrd="0" presId="urn:microsoft.com/office/officeart/2011/layout/ConvergingText"/>
    <dgm:cxn modelId="{F75B782C-8344-4E34-81AD-0E72E8197307}" type="presParOf" srcId="{AF127E6F-9B29-4D86-8384-0DFB63176156}" destId="{DA52ABB1-29DE-427C-AA5A-48057EA58854}" srcOrd="16" destOrd="0" presId="urn:microsoft.com/office/officeart/2011/layout/ConvergingText"/>
    <dgm:cxn modelId="{0F5124EE-E760-4558-8334-73500C3A44C5}" type="presParOf" srcId="{AF127E6F-9B29-4D86-8384-0DFB63176156}" destId="{B0832497-FA2E-4525-AE2C-658F84FF6439}" srcOrd="17" destOrd="0" presId="urn:microsoft.com/office/officeart/2011/layout/ConvergingText"/>
    <dgm:cxn modelId="{8117BB17-5FEE-43A8-A322-1E60CDC19104}" type="presParOf" srcId="{AF127E6F-9B29-4D86-8384-0DFB63176156}" destId="{15B57294-DC3F-4E07-9C98-14E7CDA7C48C}" srcOrd="18" destOrd="0" presId="urn:microsoft.com/office/officeart/2011/layout/ConvergingText"/>
    <dgm:cxn modelId="{A28719C4-1ED9-45DC-A0D9-5BBD029DCF50}" type="presParOf" srcId="{AF127E6F-9B29-4D86-8384-0DFB63176156}" destId="{93D6B4A6-65D9-4B6B-9BD2-0B0CFEDB6F30}" srcOrd="19" destOrd="0" presId="urn:microsoft.com/office/officeart/2011/layout/ConvergingText"/>
    <dgm:cxn modelId="{9AA04F8E-1789-45B3-89E4-DF30AC341AEE}" type="presParOf" srcId="{AF127E6F-9B29-4D86-8384-0DFB63176156}" destId="{3CF8E7D8-8E5F-4B2D-B0E1-E8B8737CF774}" srcOrd="20" destOrd="0" presId="urn:microsoft.com/office/officeart/2011/layout/ConvergingText"/>
    <dgm:cxn modelId="{96BDF578-1604-4757-ADF9-29AD8ABAA284}" type="presParOf" srcId="{AF127E6F-9B29-4D86-8384-0DFB63176156}" destId="{B6792E9F-76DB-46EC-B4DF-4D1A60B2E72E}" srcOrd="21" destOrd="0" presId="urn:microsoft.com/office/officeart/2011/layout/ConvergingText"/>
    <dgm:cxn modelId="{CF6A5108-9BFB-4685-B3BE-C1FAA53000B0}" type="presParOf" srcId="{AF127E6F-9B29-4D86-8384-0DFB63176156}" destId="{58700CB6-6D10-412F-B173-4951A827D551}" srcOrd="22" destOrd="0" presId="urn:microsoft.com/office/officeart/2011/layout/ConvergingText"/>
    <dgm:cxn modelId="{B262F451-9530-41E7-9035-E55DD857ABEE}" type="presParOf" srcId="{AF127E6F-9B29-4D86-8384-0DFB63176156}" destId="{13FE30B7-3ACE-445F-9325-CC66A3AE9B94}" srcOrd="23" destOrd="0" presId="urn:microsoft.com/office/officeart/2011/layout/ConvergingText"/>
    <dgm:cxn modelId="{AB717A44-C534-4EC0-8842-B96F9ECA7FE3}" type="presParOf" srcId="{AF127E6F-9B29-4D86-8384-0DFB63176156}" destId="{F6BED8FF-95BE-4AB5-91FA-930948C79386}" srcOrd="24" destOrd="0" presId="urn:microsoft.com/office/officeart/2011/layout/ConvergingText"/>
    <dgm:cxn modelId="{AE93E123-1576-4923-ADFA-77B6C8777968}" type="presParOf" srcId="{AF127E6F-9B29-4D86-8384-0DFB63176156}" destId="{A1168973-B4CE-464A-B39E-DE8D346AEA92}" srcOrd="25" destOrd="0" presId="urn:microsoft.com/office/officeart/2011/layout/ConvergingText"/>
    <dgm:cxn modelId="{7903C3FF-7124-4EE1-8161-61B10142F8A2}" type="presParOf" srcId="{AF127E6F-9B29-4D86-8384-0DFB63176156}" destId="{AEDDA824-B7FA-4675-8B6E-F68A89849DB4}" srcOrd="26" destOrd="0" presId="urn:microsoft.com/office/officeart/2011/layout/ConvergingText"/>
    <dgm:cxn modelId="{7291A111-413B-4697-8AE7-66FA148DDF34}" type="presParOf" srcId="{AF127E6F-9B29-4D86-8384-0DFB63176156}" destId="{8D57DDEE-97DD-4FEE-9665-67058BE79C22}" srcOrd="27" destOrd="0" presId="urn:microsoft.com/office/officeart/2011/layout/ConvergingText"/>
    <dgm:cxn modelId="{4F6DAC22-F235-4349-A4B0-5724034BCDF0}" type="presParOf" srcId="{AF127E6F-9B29-4D86-8384-0DFB63176156}" destId="{8A55243F-513E-4055-8AA1-B88CCFCCC261}" srcOrd="28" destOrd="0" presId="urn:microsoft.com/office/officeart/2011/layout/ConvergingText"/>
    <dgm:cxn modelId="{2CAD01E7-1421-496C-A986-3A351CF01086}" type="presParOf" srcId="{AF127E6F-9B29-4D86-8384-0DFB63176156}" destId="{A66AE95A-61D3-4A0B-918D-0FDCE66D2044}" srcOrd="29" destOrd="0" presId="urn:microsoft.com/office/officeart/2011/layout/ConvergingText"/>
    <dgm:cxn modelId="{1D1329B6-93A6-4BF4-A1EE-84575DE71901}" type="presParOf" srcId="{AF127E6F-9B29-4D86-8384-0DFB63176156}" destId="{F804770C-A9C3-4B24-81B3-54887645F7BB}" srcOrd="30" destOrd="0" presId="urn:microsoft.com/office/officeart/2011/layout/ConvergingText"/>
    <dgm:cxn modelId="{E6F27F74-AABB-4EB4-880D-B63C4E554A3A}" type="presParOf" srcId="{AF127E6F-9B29-4D86-8384-0DFB63176156}" destId="{FA49AE09-0BB0-4466-92B4-B707B701EB17}" srcOrd="31" destOrd="0" presId="urn:microsoft.com/office/officeart/2011/layout/ConvergingText"/>
    <dgm:cxn modelId="{B0287782-941F-4D8E-8FB5-F42B08AF2D00}" type="presParOf" srcId="{AF127E6F-9B29-4D86-8384-0DFB63176156}" destId="{B79BB127-BE46-41E1-AB4D-615B619B5732}" srcOrd="32" destOrd="0" presId="urn:microsoft.com/office/officeart/2011/layout/ConvergingText"/>
    <dgm:cxn modelId="{DDA2A3C7-9EA4-4FE2-8784-7547B309BB84}" type="presParOf" srcId="{AF127E6F-9B29-4D86-8384-0DFB63176156}" destId="{1439C34B-18BE-44B5-8A64-BC59A172C2CD}" srcOrd="33" destOrd="0" presId="urn:microsoft.com/office/officeart/2011/layout/ConvergingText"/>
    <dgm:cxn modelId="{B2587E86-7174-40E8-A55A-DA2D33F26016}" type="presParOf" srcId="{AF127E6F-9B29-4D86-8384-0DFB63176156}" destId="{0FF1B482-AE2F-40C6-A3D3-2863D61E4171}" srcOrd="34" destOrd="0" presId="urn:microsoft.com/office/officeart/2011/layout/ConvergingText"/>
    <dgm:cxn modelId="{DE130744-1E81-4B37-A22C-DBF8BB9D6225}" type="presParOf" srcId="{AF127E6F-9B29-4D86-8384-0DFB63176156}" destId="{FE6E2CC7-31EB-44EE-BC62-F5104DFBEB50}" srcOrd="35" destOrd="0" presId="urn:microsoft.com/office/officeart/2011/layout/ConvergingText"/>
    <dgm:cxn modelId="{C70F177F-0001-4274-9D1D-36C122CA960A}" type="presParOf" srcId="{AF127E6F-9B29-4D86-8384-0DFB63176156}" destId="{FDE566C9-6E17-4FC1-918F-5A49F28A4758}" srcOrd="36" destOrd="0" presId="urn:microsoft.com/office/officeart/2011/layout/ConvergingText"/>
  </dgm:cxnLst>
  <dgm:bg>
    <a:noFill/>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A28A2-BD4B-478F-BC4C-50C6D992B3A6}">
      <dsp:nvSpPr>
        <dsp:cNvPr id="0" name=""/>
        <dsp:cNvSpPr/>
      </dsp:nvSpPr>
      <dsp:spPr>
        <a:xfrm>
          <a:off x="3060710" y="1923518"/>
          <a:ext cx="2597229" cy="1391915"/>
        </a:xfrm>
        <a:prstGeom prst="ellipse">
          <a:avLst/>
        </a:prstGeom>
        <a:solidFill>
          <a:srgbClr val="3333CC"/>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b="1" kern="1200" dirty="0">
              <a:solidFill>
                <a:srgbClr val="FFFFFF"/>
              </a:solidFill>
              <a:latin typeface="Arial"/>
              <a:ea typeface="+mn-ea"/>
              <a:cs typeface="+mn-cs"/>
            </a:rPr>
            <a:t>Cognitive Model</a:t>
          </a:r>
        </a:p>
      </dsp:txBody>
      <dsp:txXfrm>
        <a:off x="3441065" y="2127359"/>
        <a:ext cx="1836519" cy="984233"/>
      </dsp:txXfrm>
    </dsp:sp>
    <dsp:sp modelId="{0DD3B075-4705-474A-A3B1-BF87378FD50A}">
      <dsp:nvSpPr>
        <dsp:cNvPr id="0" name=""/>
        <dsp:cNvSpPr/>
      </dsp:nvSpPr>
      <dsp:spPr>
        <a:xfrm rot="12695180">
          <a:off x="5346218" y="3136649"/>
          <a:ext cx="478088" cy="473251"/>
        </a:xfrm>
        <a:prstGeom prst="rightArrow">
          <a:avLst>
            <a:gd name="adj1" fmla="val 60000"/>
            <a:gd name="adj2" fmla="val 50000"/>
          </a:avLst>
        </a:prstGeom>
        <a:gradFill rotWithShape="0">
          <a:gsLst>
            <a:gs pos="0">
              <a:srgbClr val="00CC99">
                <a:shade val="90000"/>
                <a:hueOff val="0"/>
                <a:satOff val="0"/>
                <a:lumOff val="0"/>
                <a:alphaOff val="0"/>
                <a:shade val="51000"/>
                <a:satMod val="130000"/>
              </a:srgbClr>
            </a:gs>
            <a:gs pos="80000">
              <a:srgbClr val="00CC99">
                <a:shade val="90000"/>
                <a:hueOff val="0"/>
                <a:satOff val="0"/>
                <a:lumOff val="0"/>
                <a:alphaOff val="0"/>
                <a:shade val="93000"/>
                <a:satMod val="130000"/>
              </a:srgbClr>
            </a:gs>
            <a:gs pos="100000">
              <a:srgbClr val="00CC99">
                <a:shade val="90000"/>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GB" sz="2400" b="1" kern="1200">
            <a:solidFill>
              <a:srgbClr val="FFFFFF"/>
            </a:solidFill>
            <a:latin typeface="Arial"/>
            <a:ea typeface="+mn-ea"/>
            <a:cs typeface="+mn-cs"/>
          </a:endParaRPr>
        </a:p>
      </dsp:txBody>
      <dsp:txXfrm>
        <a:off x="5477676" y="3268481"/>
        <a:ext cx="336113" cy="283951"/>
      </dsp:txXfrm>
    </dsp:sp>
    <dsp:sp modelId="{1962DC4C-1B7B-46C4-A14C-6C46E7778C87}">
      <dsp:nvSpPr>
        <dsp:cNvPr id="0" name=""/>
        <dsp:cNvSpPr/>
      </dsp:nvSpPr>
      <dsp:spPr>
        <a:xfrm>
          <a:off x="5535637" y="3445290"/>
          <a:ext cx="2597229" cy="1391915"/>
        </a:xfrm>
        <a:prstGeom prst="ellipse">
          <a:avLst/>
        </a:prstGeom>
        <a:gradFill rotWithShape="0">
          <a:gsLst>
            <a:gs pos="0">
              <a:srgbClr val="00CC99">
                <a:shade val="80000"/>
                <a:hueOff val="0"/>
                <a:satOff val="0"/>
                <a:lumOff val="0"/>
                <a:alphaOff val="0"/>
                <a:shade val="51000"/>
                <a:satMod val="130000"/>
              </a:srgbClr>
            </a:gs>
            <a:gs pos="80000">
              <a:srgbClr val="00CC99">
                <a:shade val="80000"/>
                <a:hueOff val="0"/>
                <a:satOff val="0"/>
                <a:lumOff val="0"/>
                <a:alphaOff val="0"/>
                <a:shade val="93000"/>
                <a:satMod val="130000"/>
              </a:srgbClr>
            </a:gs>
            <a:gs pos="100000">
              <a:srgbClr val="00CC99">
                <a:shade val="80000"/>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b="1" kern="1200" dirty="0">
              <a:solidFill>
                <a:srgbClr val="FFFFFF"/>
              </a:solidFill>
              <a:latin typeface="Arial"/>
              <a:ea typeface="+mn-ea"/>
              <a:cs typeface="+mn-cs"/>
            </a:rPr>
            <a:t>Processing Codes</a:t>
          </a:r>
        </a:p>
      </dsp:txBody>
      <dsp:txXfrm>
        <a:off x="5915992" y="3649131"/>
        <a:ext cx="1836519" cy="984233"/>
      </dsp:txXfrm>
    </dsp:sp>
    <dsp:sp modelId="{694663FC-3B32-4BC5-AA8A-B97FCA59ED5C}">
      <dsp:nvSpPr>
        <dsp:cNvPr id="0" name=""/>
        <dsp:cNvSpPr/>
      </dsp:nvSpPr>
      <dsp:spPr>
        <a:xfrm rot="5771109">
          <a:off x="4287112" y="1353742"/>
          <a:ext cx="367480" cy="473251"/>
        </a:xfrm>
        <a:prstGeom prst="rightArrow">
          <a:avLst>
            <a:gd name="adj1" fmla="val 60000"/>
            <a:gd name="adj2" fmla="val 50000"/>
          </a:avLst>
        </a:prstGeom>
        <a:gradFill rotWithShape="0">
          <a:gsLst>
            <a:gs pos="0">
              <a:srgbClr val="00CC99">
                <a:shade val="90000"/>
                <a:hueOff val="-144230"/>
                <a:satOff val="-12146"/>
                <a:lumOff val="8588"/>
                <a:alphaOff val="0"/>
                <a:shade val="51000"/>
                <a:satMod val="130000"/>
              </a:srgbClr>
            </a:gs>
            <a:gs pos="80000">
              <a:srgbClr val="00CC99">
                <a:shade val="90000"/>
                <a:hueOff val="-144230"/>
                <a:satOff val="-12146"/>
                <a:lumOff val="8588"/>
                <a:alphaOff val="0"/>
                <a:shade val="93000"/>
                <a:satMod val="130000"/>
              </a:srgbClr>
            </a:gs>
            <a:gs pos="100000">
              <a:srgbClr val="00CC99">
                <a:shade val="90000"/>
                <a:hueOff val="-144230"/>
                <a:satOff val="-12146"/>
                <a:lumOff val="858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GB" sz="2400" b="1" kern="1200">
            <a:solidFill>
              <a:srgbClr val="FFFFFF"/>
            </a:solidFill>
            <a:latin typeface="Arial"/>
            <a:ea typeface="+mn-ea"/>
            <a:cs typeface="+mn-cs"/>
          </a:endParaRPr>
        </a:p>
      </dsp:txBody>
      <dsp:txXfrm>
        <a:off x="4348173" y="1393591"/>
        <a:ext cx="257236" cy="283951"/>
      </dsp:txXfrm>
    </dsp:sp>
    <dsp:sp modelId="{A58BA071-2141-4EF4-8AA0-D1974CF41E55}">
      <dsp:nvSpPr>
        <dsp:cNvPr id="0" name=""/>
        <dsp:cNvSpPr/>
      </dsp:nvSpPr>
      <dsp:spPr>
        <a:xfrm>
          <a:off x="2981351" y="82804"/>
          <a:ext cx="3180804" cy="1153006"/>
        </a:xfrm>
        <a:prstGeom prst="ellipse">
          <a:avLst/>
        </a:prstGeom>
        <a:gradFill rotWithShape="0">
          <a:gsLst>
            <a:gs pos="0">
              <a:srgbClr val="00CC99">
                <a:shade val="80000"/>
                <a:hueOff val="-143418"/>
                <a:satOff val="-12146"/>
                <a:lumOff val="9078"/>
                <a:alphaOff val="0"/>
                <a:shade val="51000"/>
                <a:satMod val="130000"/>
              </a:srgbClr>
            </a:gs>
            <a:gs pos="80000">
              <a:srgbClr val="00CC99">
                <a:shade val="80000"/>
                <a:hueOff val="-143418"/>
                <a:satOff val="-12146"/>
                <a:lumOff val="9078"/>
                <a:alphaOff val="0"/>
                <a:shade val="93000"/>
                <a:satMod val="130000"/>
              </a:srgbClr>
            </a:gs>
            <a:gs pos="100000">
              <a:srgbClr val="00CC99">
                <a:shade val="80000"/>
                <a:hueOff val="-143418"/>
                <a:satOff val="-12146"/>
                <a:lumOff val="907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b="1" kern="1200" dirty="0">
              <a:solidFill>
                <a:srgbClr val="FFFFFF"/>
              </a:solidFill>
              <a:latin typeface="Arial"/>
              <a:ea typeface="+mn-ea"/>
              <a:cs typeface="+mn-cs"/>
            </a:rPr>
            <a:t>Computations</a:t>
          </a:r>
        </a:p>
      </dsp:txBody>
      <dsp:txXfrm>
        <a:off x="3447169" y="251658"/>
        <a:ext cx="2249168" cy="815298"/>
      </dsp:txXfrm>
    </dsp:sp>
    <dsp:sp modelId="{BB89A432-AB1F-4397-A7BA-92844FB9AA42}">
      <dsp:nvSpPr>
        <dsp:cNvPr id="0" name=""/>
        <dsp:cNvSpPr/>
      </dsp:nvSpPr>
      <dsp:spPr>
        <a:xfrm rot="9944024">
          <a:off x="5716824" y="1977133"/>
          <a:ext cx="476229" cy="473251"/>
        </a:xfrm>
        <a:prstGeom prst="rightArrow">
          <a:avLst>
            <a:gd name="adj1" fmla="val 60000"/>
            <a:gd name="adj2" fmla="val 50000"/>
          </a:avLst>
        </a:prstGeom>
        <a:gradFill rotWithShape="0">
          <a:gsLst>
            <a:gs pos="0">
              <a:srgbClr val="00CC99">
                <a:shade val="90000"/>
                <a:hueOff val="-288460"/>
                <a:satOff val="-24292"/>
                <a:lumOff val="17176"/>
                <a:alphaOff val="0"/>
                <a:shade val="51000"/>
                <a:satMod val="130000"/>
              </a:srgbClr>
            </a:gs>
            <a:gs pos="80000">
              <a:srgbClr val="00CC99">
                <a:shade val="90000"/>
                <a:hueOff val="-288460"/>
                <a:satOff val="-24292"/>
                <a:lumOff val="17176"/>
                <a:alphaOff val="0"/>
                <a:shade val="93000"/>
                <a:satMod val="130000"/>
              </a:srgbClr>
            </a:gs>
            <a:gs pos="100000">
              <a:srgbClr val="00CC99">
                <a:shade val="90000"/>
                <a:hueOff val="-288460"/>
                <a:satOff val="-24292"/>
                <a:lumOff val="17176"/>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GB" sz="2400" b="1" kern="1200">
            <a:solidFill>
              <a:srgbClr val="FFFFFF"/>
            </a:solidFill>
            <a:latin typeface="Arial"/>
            <a:ea typeface="+mn-ea"/>
            <a:cs typeface="+mn-cs"/>
          </a:endParaRPr>
        </a:p>
      </dsp:txBody>
      <dsp:txXfrm>
        <a:off x="5856610" y="2054290"/>
        <a:ext cx="334254" cy="283951"/>
      </dsp:txXfrm>
    </dsp:sp>
    <dsp:sp modelId="{094068F2-F249-4393-8D6B-1D1EDF0DA1E1}">
      <dsp:nvSpPr>
        <dsp:cNvPr id="0" name=""/>
        <dsp:cNvSpPr/>
      </dsp:nvSpPr>
      <dsp:spPr>
        <a:xfrm>
          <a:off x="6310814" y="1131613"/>
          <a:ext cx="2325876" cy="1391915"/>
        </a:xfrm>
        <a:prstGeom prst="ellipse">
          <a:avLst/>
        </a:prstGeom>
        <a:gradFill rotWithShape="0">
          <a:gsLst>
            <a:gs pos="0">
              <a:srgbClr val="00CC99">
                <a:shade val="80000"/>
                <a:hueOff val="-286837"/>
                <a:satOff val="-24292"/>
                <a:lumOff val="18155"/>
                <a:alphaOff val="0"/>
                <a:shade val="51000"/>
                <a:satMod val="130000"/>
              </a:srgbClr>
            </a:gs>
            <a:gs pos="80000">
              <a:srgbClr val="00CC99">
                <a:shade val="80000"/>
                <a:hueOff val="-286837"/>
                <a:satOff val="-24292"/>
                <a:lumOff val="18155"/>
                <a:alphaOff val="0"/>
                <a:shade val="93000"/>
                <a:satMod val="130000"/>
              </a:srgbClr>
            </a:gs>
            <a:gs pos="100000">
              <a:srgbClr val="00CC99">
                <a:shade val="80000"/>
                <a:hueOff val="-286837"/>
                <a:satOff val="-24292"/>
                <a:lumOff val="18155"/>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b="1" kern="1200" dirty="0">
              <a:solidFill>
                <a:srgbClr val="FFFFFF"/>
              </a:solidFill>
              <a:latin typeface="Arial"/>
              <a:ea typeface="+mn-ea"/>
              <a:cs typeface="+mn-cs"/>
            </a:rPr>
            <a:t>Operating Principles</a:t>
          </a:r>
        </a:p>
      </dsp:txBody>
      <dsp:txXfrm>
        <a:off x="6651431" y="1335454"/>
        <a:ext cx="1644642" cy="984233"/>
      </dsp:txXfrm>
    </dsp:sp>
    <dsp:sp modelId="{52AD8CBC-7F42-4776-AB0A-615040E7815B}">
      <dsp:nvSpPr>
        <dsp:cNvPr id="0" name=""/>
        <dsp:cNvSpPr/>
      </dsp:nvSpPr>
      <dsp:spPr>
        <a:xfrm rot="19863898">
          <a:off x="2704882" y="3137991"/>
          <a:ext cx="576964" cy="473251"/>
        </a:xfrm>
        <a:prstGeom prst="rightArrow">
          <a:avLst>
            <a:gd name="adj1" fmla="val 60000"/>
            <a:gd name="adj2" fmla="val 50000"/>
          </a:avLst>
        </a:prstGeom>
        <a:gradFill rotWithShape="0">
          <a:gsLst>
            <a:gs pos="0">
              <a:srgbClr val="00CC99">
                <a:shade val="90000"/>
                <a:hueOff val="-432690"/>
                <a:satOff val="-36438"/>
                <a:lumOff val="25763"/>
                <a:alphaOff val="0"/>
                <a:shade val="51000"/>
                <a:satMod val="130000"/>
              </a:srgbClr>
            </a:gs>
            <a:gs pos="80000">
              <a:srgbClr val="00CC99">
                <a:shade val="90000"/>
                <a:hueOff val="-432690"/>
                <a:satOff val="-36438"/>
                <a:lumOff val="25763"/>
                <a:alphaOff val="0"/>
                <a:shade val="93000"/>
                <a:satMod val="130000"/>
              </a:srgbClr>
            </a:gs>
            <a:gs pos="100000">
              <a:srgbClr val="00CC99">
                <a:shade val="90000"/>
                <a:hueOff val="-432690"/>
                <a:satOff val="-36438"/>
                <a:lumOff val="25763"/>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GB" sz="2400" b="1" kern="1200">
            <a:solidFill>
              <a:srgbClr val="FFFFFF"/>
            </a:solidFill>
            <a:latin typeface="Arial"/>
            <a:ea typeface="+mn-ea"/>
            <a:cs typeface="+mn-cs"/>
          </a:endParaRPr>
        </a:p>
      </dsp:txBody>
      <dsp:txXfrm rot="10800000">
        <a:off x="2713743" y="3266986"/>
        <a:ext cx="434989" cy="283951"/>
      </dsp:txXfrm>
    </dsp:sp>
    <dsp:sp modelId="{1D8AA014-7DED-4EAF-8F84-24C5529C3972}">
      <dsp:nvSpPr>
        <dsp:cNvPr id="0" name=""/>
        <dsp:cNvSpPr/>
      </dsp:nvSpPr>
      <dsp:spPr>
        <a:xfrm>
          <a:off x="147285" y="3469849"/>
          <a:ext cx="2829818" cy="1391915"/>
        </a:xfrm>
        <a:prstGeom prst="ellipse">
          <a:avLst/>
        </a:prstGeom>
        <a:gradFill rotWithShape="0">
          <a:gsLst>
            <a:gs pos="0">
              <a:srgbClr val="00CC99">
                <a:shade val="80000"/>
                <a:hueOff val="-430255"/>
                <a:satOff val="-36438"/>
                <a:lumOff val="27233"/>
                <a:alphaOff val="0"/>
                <a:shade val="51000"/>
                <a:satMod val="130000"/>
              </a:srgbClr>
            </a:gs>
            <a:gs pos="80000">
              <a:srgbClr val="00CC99">
                <a:shade val="80000"/>
                <a:hueOff val="-430255"/>
                <a:satOff val="-36438"/>
                <a:lumOff val="27233"/>
                <a:alphaOff val="0"/>
                <a:shade val="93000"/>
                <a:satMod val="130000"/>
              </a:srgbClr>
            </a:gs>
            <a:gs pos="100000">
              <a:srgbClr val="00CC99">
                <a:shade val="80000"/>
                <a:hueOff val="-430255"/>
                <a:satOff val="-36438"/>
                <a:lumOff val="27233"/>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b="1" kern="1200" dirty="0">
              <a:solidFill>
                <a:srgbClr val="FFFFFF"/>
              </a:solidFill>
              <a:latin typeface="Arial"/>
              <a:ea typeface="+mn-ea"/>
              <a:cs typeface="+mn-cs"/>
            </a:rPr>
            <a:t>Functional Architecture </a:t>
          </a:r>
        </a:p>
      </dsp:txBody>
      <dsp:txXfrm>
        <a:off x="561702" y="3673690"/>
        <a:ext cx="2000984" cy="984233"/>
      </dsp:txXfrm>
    </dsp:sp>
    <dsp:sp modelId="{E1A08A1E-8EB2-465D-86AA-A755E8230F0F}">
      <dsp:nvSpPr>
        <dsp:cNvPr id="0" name=""/>
        <dsp:cNvSpPr/>
      </dsp:nvSpPr>
      <dsp:spPr>
        <a:xfrm rot="987331">
          <a:off x="2553474" y="1921126"/>
          <a:ext cx="485283" cy="473251"/>
        </a:xfrm>
        <a:prstGeom prst="rightArrow">
          <a:avLst>
            <a:gd name="adj1" fmla="val 60000"/>
            <a:gd name="adj2" fmla="val 50000"/>
          </a:avLst>
        </a:prstGeom>
        <a:gradFill rotWithShape="0">
          <a:gsLst>
            <a:gs pos="0">
              <a:srgbClr val="00CC99">
                <a:shade val="90000"/>
                <a:hueOff val="-576920"/>
                <a:satOff val="-48584"/>
                <a:lumOff val="34351"/>
                <a:alphaOff val="0"/>
                <a:shade val="51000"/>
                <a:satMod val="130000"/>
              </a:srgbClr>
            </a:gs>
            <a:gs pos="80000">
              <a:srgbClr val="00CC99">
                <a:shade val="90000"/>
                <a:hueOff val="-576920"/>
                <a:satOff val="-48584"/>
                <a:lumOff val="34351"/>
                <a:alphaOff val="0"/>
                <a:shade val="93000"/>
                <a:satMod val="130000"/>
              </a:srgbClr>
            </a:gs>
            <a:gs pos="100000">
              <a:srgbClr val="00CC99">
                <a:shade val="90000"/>
                <a:hueOff val="-576920"/>
                <a:satOff val="-48584"/>
                <a:lumOff val="34351"/>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GB" sz="2400" b="1" kern="1200">
            <a:solidFill>
              <a:srgbClr val="FFFFFF"/>
            </a:solidFill>
            <a:latin typeface="Arial"/>
            <a:ea typeface="+mn-ea"/>
            <a:cs typeface="+mn-cs"/>
          </a:endParaRPr>
        </a:p>
      </dsp:txBody>
      <dsp:txXfrm rot="10800000">
        <a:off x="2556382" y="1995667"/>
        <a:ext cx="343308" cy="283951"/>
      </dsp:txXfrm>
    </dsp:sp>
    <dsp:sp modelId="{B46D476F-D4C9-4EE1-AF1E-A05A11DBF90C}">
      <dsp:nvSpPr>
        <dsp:cNvPr id="0" name=""/>
        <dsp:cNvSpPr/>
      </dsp:nvSpPr>
      <dsp:spPr>
        <a:xfrm>
          <a:off x="156754" y="1022507"/>
          <a:ext cx="2304231" cy="1391915"/>
        </a:xfrm>
        <a:prstGeom prst="ellipse">
          <a:avLst/>
        </a:prstGeom>
        <a:gradFill rotWithShape="0">
          <a:gsLst>
            <a:gs pos="0">
              <a:srgbClr val="00CC99">
                <a:shade val="80000"/>
                <a:hueOff val="-573673"/>
                <a:satOff val="-48584"/>
                <a:lumOff val="36311"/>
                <a:alphaOff val="0"/>
                <a:shade val="51000"/>
                <a:satMod val="130000"/>
              </a:srgbClr>
            </a:gs>
            <a:gs pos="80000">
              <a:srgbClr val="00CC99">
                <a:shade val="80000"/>
                <a:hueOff val="-573673"/>
                <a:satOff val="-48584"/>
                <a:lumOff val="36311"/>
                <a:alphaOff val="0"/>
                <a:shade val="93000"/>
                <a:satMod val="130000"/>
              </a:srgbClr>
            </a:gs>
            <a:gs pos="100000">
              <a:srgbClr val="00CC99">
                <a:shade val="80000"/>
                <a:hueOff val="-573673"/>
                <a:satOff val="-48584"/>
                <a:lumOff val="36311"/>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b="1" kern="1200" dirty="0">
              <a:solidFill>
                <a:srgbClr val="FFFFFF"/>
              </a:solidFill>
              <a:latin typeface="Arial"/>
              <a:ea typeface="+mn-ea"/>
              <a:cs typeface="+mn-cs"/>
            </a:rPr>
            <a:t>Control Structure</a:t>
          </a:r>
        </a:p>
      </dsp:txBody>
      <dsp:txXfrm>
        <a:off x="494201" y="1226348"/>
        <a:ext cx="1629337" cy="9842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AD185-C75D-4505-BEE9-3257BDA78E0F}">
      <dsp:nvSpPr>
        <dsp:cNvPr id="0" name=""/>
        <dsp:cNvSpPr/>
      </dsp:nvSpPr>
      <dsp:spPr>
        <a:xfrm>
          <a:off x="864" y="288826"/>
          <a:ext cx="1356374" cy="813824"/>
        </a:xfrm>
        <a:prstGeom prst="roundRect">
          <a:avLst>
            <a:gd name="adj" fmla="val 10000"/>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solidFill>
                <a:srgbClr val="FFFFFF"/>
              </a:solidFill>
              <a:latin typeface="Arial"/>
              <a:ea typeface="+mn-ea"/>
              <a:cs typeface="+mn-cs"/>
            </a:rPr>
            <a:t>Input</a:t>
          </a:r>
        </a:p>
      </dsp:txBody>
      <dsp:txXfrm>
        <a:off x="24700" y="312662"/>
        <a:ext cx="1308702" cy="766152"/>
      </dsp:txXfrm>
    </dsp:sp>
    <dsp:sp modelId="{02109FA6-2DAA-4065-A8E6-E5A6B8C4DDEE}">
      <dsp:nvSpPr>
        <dsp:cNvPr id="0" name=""/>
        <dsp:cNvSpPr/>
      </dsp:nvSpPr>
      <dsp:spPr>
        <a:xfrm>
          <a:off x="1492876" y="527548"/>
          <a:ext cx="287551" cy="336380"/>
        </a:xfrm>
        <a:prstGeom prst="rightArrow">
          <a:avLst>
            <a:gd name="adj1" fmla="val 60000"/>
            <a:gd name="adj2" fmla="val 50000"/>
          </a:avLst>
        </a:prstGeom>
        <a:solidFill>
          <a:srgbClr val="00CC99">
            <a:tint val="60000"/>
            <a:hueOff val="0"/>
            <a:satOff val="0"/>
            <a:lumOff val="0"/>
            <a:alphaOff val="0"/>
          </a:srgb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rgbClr val="FFFFFF"/>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solidFill>
              <a:srgbClr val="FFFFFF"/>
            </a:solidFill>
            <a:latin typeface="Arial"/>
            <a:ea typeface="+mn-ea"/>
            <a:cs typeface="+mn-cs"/>
          </a:endParaRPr>
        </a:p>
      </dsp:txBody>
      <dsp:txXfrm>
        <a:off x="1492876" y="594824"/>
        <a:ext cx="201286" cy="201828"/>
      </dsp:txXfrm>
    </dsp:sp>
    <dsp:sp modelId="{AFEDCC19-A075-4822-92A7-5FFD87D798FA}">
      <dsp:nvSpPr>
        <dsp:cNvPr id="0" name=""/>
        <dsp:cNvSpPr/>
      </dsp:nvSpPr>
      <dsp:spPr>
        <a:xfrm>
          <a:off x="1899788" y="288826"/>
          <a:ext cx="1356374" cy="813824"/>
        </a:xfrm>
        <a:prstGeom prst="roundRect">
          <a:avLst>
            <a:gd name="adj" fmla="val 10000"/>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solidFill>
                <a:srgbClr val="FFFFFF"/>
              </a:solidFill>
              <a:latin typeface="Arial"/>
              <a:ea typeface="+mn-ea"/>
              <a:cs typeface="+mn-cs"/>
            </a:rPr>
            <a:t>A</a:t>
          </a:r>
        </a:p>
      </dsp:txBody>
      <dsp:txXfrm>
        <a:off x="1923624" y="312662"/>
        <a:ext cx="1308702" cy="766152"/>
      </dsp:txXfrm>
    </dsp:sp>
    <dsp:sp modelId="{4D540AAA-FF9F-48B5-9A68-24C75B1B9A91}">
      <dsp:nvSpPr>
        <dsp:cNvPr id="0" name=""/>
        <dsp:cNvSpPr/>
      </dsp:nvSpPr>
      <dsp:spPr>
        <a:xfrm>
          <a:off x="3391800" y="527548"/>
          <a:ext cx="287551" cy="336380"/>
        </a:xfrm>
        <a:prstGeom prst="rightArrow">
          <a:avLst>
            <a:gd name="adj1" fmla="val 60000"/>
            <a:gd name="adj2" fmla="val 50000"/>
          </a:avLst>
        </a:prstGeom>
        <a:solidFill>
          <a:srgbClr val="00CC99">
            <a:tint val="60000"/>
            <a:hueOff val="0"/>
            <a:satOff val="0"/>
            <a:lumOff val="0"/>
            <a:alphaOff val="0"/>
          </a:srgb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rgbClr val="FFFFFF"/>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solidFill>
              <a:srgbClr val="FFFFFF"/>
            </a:solidFill>
            <a:latin typeface="Arial"/>
            <a:ea typeface="+mn-ea"/>
            <a:cs typeface="+mn-cs"/>
          </a:endParaRPr>
        </a:p>
      </dsp:txBody>
      <dsp:txXfrm>
        <a:off x="3391800" y="594824"/>
        <a:ext cx="201286" cy="201828"/>
      </dsp:txXfrm>
    </dsp:sp>
    <dsp:sp modelId="{CF2ABE6E-4858-4094-8610-91DF1D2F8474}">
      <dsp:nvSpPr>
        <dsp:cNvPr id="0" name=""/>
        <dsp:cNvSpPr/>
      </dsp:nvSpPr>
      <dsp:spPr>
        <a:xfrm>
          <a:off x="3798712" y="288826"/>
          <a:ext cx="1356374" cy="813824"/>
        </a:xfrm>
        <a:prstGeom prst="roundRect">
          <a:avLst>
            <a:gd name="adj" fmla="val 10000"/>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solidFill>
                <a:srgbClr val="FFFFFF"/>
              </a:solidFill>
              <a:latin typeface="Arial"/>
              <a:ea typeface="+mn-ea"/>
              <a:cs typeface="+mn-cs"/>
            </a:rPr>
            <a:t>B</a:t>
          </a:r>
        </a:p>
      </dsp:txBody>
      <dsp:txXfrm>
        <a:off x="3822548" y="312662"/>
        <a:ext cx="1308702" cy="766152"/>
      </dsp:txXfrm>
    </dsp:sp>
    <dsp:sp modelId="{D4A6B7EB-6ED4-4755-B2BD-E13989F0FEF7}">
      <dsp:nvSpPr>
        <dsp:cNvPr id="0" name=""/>
        <dsp:cNvSpPr/>
      </dsp:nvSpPr>
      <dsp:spPr>
        <a:xfrm>
          <a:off x="5290724" y="527548"/>
          <a:ext cx="287551" cy="336380"/>
        </a:xfrm>
        <a:prstGeom prst="rightArrow">
          <a:avLst>
            <a:gd name="adj1" fmla="val 60000"/>
            <a:gd name="adj2" fmla="val 50000"/>
          </a:avLst>
        </a:prstGeom>
        <a:solidFill>
          <a:srgbClr val="00CC99">
            <a:tint val="60000"/>
            <a:hueOff val="0"/>
            <a:satOff val="0"/>
            <a:lumOff val="0"/>
            <a:alphaOff val="0"/>
          </a:srgb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rgbClr val="FFFFFF"/>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solidFill>
              <a:srgbClr val="FFFFFF"/>
            </a:solidFill>
            <a:latin typeface="Arial"/>
            <a:ea typeface="+mn-ea"/>
            <a:cs typeface="+mn-cs"/>
          </a:endParaRPr>
        </a:p>
      </dsp:txBody>
      <dsp:txXfrm>
        <a:off x="5290724" y="594824"/>
        <a:ext cx="201286" cy="201828"/>
      </dsp:txXfrm>
    </dsp:sp>
    <dsp:sp modelId="{2A86871F-823B-436E-B5AB-72216987E598}">
      <dsp:nvSpPr>
        <dsp:cNvPr id="0" name=""/>
        <dsp:cNvSpPr/>
      </dsp:nvSpPr>
      <dsp:spPr>
        <a:xfrm>
          <a:off x="5697636" y="288826"/>
          <a:ext cx="1325150" cy="813824"/>
        </a:xfrm>
        <a:prstGeom prst="roundRect">
          <a:avLst>
            <a:gd name="adj" fmla="val 10000"/>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solidFill>
                <a:srgbClr val="FFFFFF"/>
              </a:solidFill>
              <a:latin typeface="Arial"/>
              <a:ea typeface="+mn-ea"/>
              <a:cs typeface="+mn-cs"/>
            </a:rPr>
            <a:t>Output</a:t>
          </a:r>
        </a:p>
      </dsp:txBody>
      <dsp:txXfrm>
        <a:off x="5721472" y="312662"/>
        <a:ext cx="1277478" cy="766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AC5B22-3439-4716-8DDA-718CBF612CDA}">
      <dsp:nvSpPr>
        <dsp:cNvPr id="0" name=""/>
        <dsp:cNvSpPr/>
      </dsp:nvSpPr>
      <dsp:spPr>
        <a:xfrm>
          <a:off x="6952241" y="94523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D5D8E76-7B86-4357-A14A-8FE6CEC8F71B}">
      <dsp:nvSpPr>
        <dsp:cNvPr id="0" name=""/>
        <dsp:cNvSpPr/>
      </dsp:nvSpPr>
      <dsp:spPr>
        <a:xfrm>
          <a:off x="6761282" y="94523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EE30658-AF3F-4C71-89CA-E7298F92E127}">
      <dsp:nvSpPr>
        <dsp:cNvPr id="0" name=""/>
        <dsp:cNvSpPr/>
      </dsp:nvSpPr>
      <dsp:spPr>
        <a:xfrm>
          <a:off x="6610080" y="94523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81859213-6C56-4822-9B97-A06E57BFA852}">
      <dsp:nvSpPr>
        <dsp:cNvPr id="0" name=""/>
        <dsp:cNvSpPr/>
      </dsp:nvSpPr>
      <dsp:spPr>
        <a:xfrm>
          <a:off x="6445988" y="94523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0539B97E-C933-4015-8B0D-D1AAF81140A9}">
      <dsp:nvSpPr>
        <dsp:cNvPr id="0" name=""/>
        <dsp:cNvSpPr/>
      </dsp:nvSpPr>
      <dsp:spPr>
        <a:xfrm>
          <a:off x="6281533" y="94523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8FCE758-FC9D-4380-907F-4CB87D408439}">
      <dsp:nvSpPr>
        <dsp:cNvPr id="0" name=""/>
        <dsp:cNvSpPr/>
      </dsp:nvSpPr>
      <dsp:spPr>
        <a:xfrm>
          <a:off x="6026122" y="893143"/>
          <a:ext cx="208385" cy="208553"/>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2DC9D5E8-4535-4E7A-8D90-936283941DB7}">
      <dsp:nvSpPr>
        <dsp:cNvPr id="0" name=""/>
        <dsp:cNvSpPr/>
      </dsp:nvSpPr>
      <dsp:spPr>
        <a:xfrm>
          <a:off x="6782339" y="730002"/>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28B4118-5D70-4182-B01B-B79BB76AE827}">
      <dsp:nvSpPr>
        <dsp:cNvPr id="0" name=""/>
        <dsp:cNvSpPr/>
      </dsp:nvSpPr>
      <dsp:spPr>
        <a:xfrm>
          <a:off x="6782339" y="1162018"/>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017FB294-9035-4112-B99A-ADEFDEC26574}">
      <dsp:nvSpPr>
        <dsp:cNvPr id="0" name=""/>
        <dsp:cNvSpPr/>
      </dsp:nvSpPr>
      <dsp:spPr>
        <a:xfrm>
          <a:off x="6875277" y="82356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28505F8C-DA08-47DC-A4D4-D11C4992260E}">
      <dsp:nvSpPr>
        <dsp:cNvPr id="0" name=""/>
        <dsp:cNvSpPr/>
      </dsp:nvSpPr>
      <dsp:spPr>
        <a:xfrm>
          <a:off x="6881449" y="1068966"/>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88EC8E5-8558-4108-9CA6-5DDB83D7D5D5}">
      <dsp:nvSpPr>
        <dsp:cNvPr id="0" name=""/>
        <dsp:cNvSpPr/>
      </dsp:nvSpPr>
      <dsp:spPr>
        <a:xfrm>
          <a:off x="3982079" y="442920"/>
          <a:ext cx="2051997" cy="1055104"/>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b="0" kern="1200" dirty="0">
              <a:solidFill>
                <a:srgbClr val="FFFFFF"/>
              </a:solidFill>
              <a:latin typeface="Arial"/>
              <a:ea typeface="+mn-ea"/>
              <a:cs typeface="+mn-cs"/>
            </a:rPr>
            <a:t>Process</a:t>
          </a:r>
        </a:p>
      </dsp:txBody>
      <dsp:txXfrm>
        <a:off x="4282587" y="597436"/>
        <a:ext cx="1450981" cy="746072"/>
      </dsp:txXfrm>
    </dsp:sp>
    <dsp:sp modelId="{BAE54B96-21DC-4C8D-9B6D-72BC34C4E222}">
      <dsp:nvSpPr>
        <dsp:cNvPr id="0" name=""/>
        <dsp:cNvSpPr/>
      </dsp:nvSpPr>
      <dsp:spPr>
        <a:xfrm>
          <a:off x="4101531" y="289878"/>
          <a:ext cx="208385" cy="208553"/>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5A6088E-4278-4750-8A79-CB6E0610C21B}">
      <dsp:nvSpPr>
        <dsp:cNvPr id="0" name=""/>
        <dsp:cNvSpPr/>
      </dsp:nvSpPr>
      <dsp:spPr>
        <a:xfrm>
          <a:off x="3956746" y="269711"/>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CC2D424-30A8-4A36-B6E0-3A70BC05A859}">
      <dsp:nvSpPr>
        <dsp:cNvPr id="0" name=""/>
        <dsp:cNvSpPr/>
      </dsp:nvSpPr>
      <dsp:spPr>
        <a:xfrm>
          <a:off x="3813715" y="269711"/>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0B8B3FB0-F5D0-4796-9AF7-B1DF5B73D0AA}">
      <dsp:nvSpPr>
        <dsp:cNvPr id="0" name=""/>
        <dsp:cNvSpPr/>
      </dsp:nvSpPr>
      <dsp:spPr>
        <a:xfrm>
          <a:off x="3670688" y="269711"/>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22139E9-773B-4289-81D5-4E04FA7FF787}">
      <dsp:nvSpPr>
        <dsp:cNvPr id="0" name=""/>
        <dsp:cNvSpPr/>
      </dsp:nvSpPr>
      <dsp:spPr>
        <a:xfrm>
          <a:off x="3527655" y="269711"/>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A52ABB1-29DE-427C-AA5A-48057EA58854}">
      <dsp:nvSpPr>
        <dsp:cNvPr id="0" name=""/>
        <dsp:cNvSpPr/>
      </dsp:nvSpPr>
      <dsp:spPr>
        <a:xfrm>
          <a:off x="3371005" y="275142"/>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0832497-FA2E-4525-AE2C-658F84FF6439}">
      <dsp:nvSpPr>
        <dsp:cNvPr id="0" name=""/>
        <dsp:cNvSpPr/>
      </dsp:nvSpPr>
      <dsp:spPr>
        <a:xfrm>
          <a:off x="3214724" y="288395"/>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3CF8E7D8-8E5F-4B2D-B0E1-E8B8737CF774}">
      <dsp:nvSpPr>
        <dsp:cNvPr id="0" name=""/>
        <dsp:cNvSpPr/>
      </dsp:nvSpPr>
      <dsp:spPr>
        <a:xfrm>
          <a:off x="3147660" y="0"/>
          <a:ext cx="1221267" cy="268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l" defTabSz="1244600">
            <a:lnSpc>
              <a:spcPct val="90000"/>
            </a:lnSpc>
            <a:spcBef>
              <a:spcPct val="0"/>
            </a:spcBef>
            <a:spcAft>
              <a:spcPct val="35000"/>
            </a:spcAft>
          </a:pPr>
          <a:r>
            <a:rPr lang="en-GB" sz="2800" b="1" kern="1200" dirty="0">
              <a:solidFill>
                <a:srgbClr val="000000">
                  <a:hueOff val="0"/>
                  <a:satOff val="0"/>
                  <a:lumOff val="0"/>
                  <a:alphaOff val="0"/>
                </a:srgbClr>
              </a:solidFill>
              <a:latin typeface="Arial"/>
              <a:ea typeface="+mn-ea"/>
              <a:cs typeface="+mn-cs"/>
            </a:rPr>
            <a:t>A</a:t>
          </a:r>
        </a:p>
      </dsp:txBody>
      <dsp:txXfrm>
        <a:off x="3147660" y="0"/>
        <a:ext cx="1221267" cy="268017"/>
      </dsp:txXfrm>
    </dsp:sp>
    <dsp:sp modelId="{B6792E9F-76DB-46EC-B4DF-4D1A60B2E72E}">
      <dsp:nvSpPr>
        <dsp:cNvPr id="0" name=""/>
        <dsp:cNvSpPr/>
      </dsp:nvSpPr>
      <dsp:spPr>
        <a:xfrm>
          <a:off x="3847422" y="893143"/>
          <a:ext cx="208385" cy="208553"/>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8700CB6-6D10-412F-B173-4951A827D551}">
      <dsp:nvSpPr>
        <dsp:cNvPr id="0" name=""/>
        <dsp:cNvSpPr/>
      </dsp:nvSpPr>
      <dsp:spPr>
        <a:xfrm>
          <a:off x="3720772" y="90534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3FE30B7-3ACE-445F-9325-CC66A3AE9B94}">
      <dsp:nvSpPr>
        <dsp:cNvPr id="0" name=""/>
        <dsp:cNvSpPr/>
      </dsp:nvSpPr>
      <dsp:spPr>
        <a:xfrm>
          <a:off x="3581190" y="90534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6BED8FF-95BE-4AB5-91FA-930948C79386}">
      <dsp:nvSpPr>
        <dsp:cNvPr id="0" name=""/>
        <dsp:cNvSpPr/>
      </dsp:nvSpPr>
      <dsp:spPr>
        <a:xfrm>
          <a:off x="3427991" y="90534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1168973-B4CE-464A-B39E-DE8D346AEA92}">
      <dsp:nvSpPr>
        <dsp:cNvPr id="0" name=""/>
        <dsp:cNvSpPr/>
      </dsp:nvSpPr>
      <dsp:spPr>
        <a:xfrm>
          <a:off x="3248652" y="90534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EDDA824-B7FA-4675-8B6E-F68A89849DB4}">
      <dsp:nvSpPr>
        <dsp:cNvPr id="0" name=""/>
        <dsp:cNvSpPr/>
      </dsp:nvSpPr>
      <dsp:spPr>
        <a:xfrm>
          <a:off x="3082199" y="92582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8A55243F-513E-4055-8AA1-B88CCFCCC261}">
      <dsp:nvSpPr>
        <dsp:cNvPr id="0" name=""/>
        <dsp:cNvSpPr/>
      </dsp:nvSpPr>
      <dsp:spPr>
        <a:xfrm>
          <a:off x="3147797" y="625745"/>
          <a:ext cx="923574" cy="268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l" defTabSz="1244600">
            <a:lnSpc>
              <a:spcPct val="90000"/>
            </a:lnSpc>
            <a:spcBef>
              <a:spcPct val="0"/>
            </a:spcBef>
            <a:spcAft>
              <a:spcPct val="35000"/>
            </a:spcAft>
          </a:pPr>
          <a:r>
            <a:rPr lang="en-GB" sz="2800" b="1" kern="1200" dirty="0">
              <a:solidFill>
                <a:srgbClr val="000000">
                  <a:hueOff val="0"/>
                  <a:satOff val="0"/>
                  <a:lumOff val="0"/>
                  <a:alphaOff val="0"/>
                </a:srgbClr>
              </a:solidFill>
              <a:latin typeface="Arial"/>
              <a:ea typeface="+mn-ea"/>
              <a:cs typeface="+mn-cs"/>
            </a:rPr>
            <a:t>B</a:t>
          </a:r>
        </a:p>
      </dsp:txBody>
      <dsp:txXfrm>
        <a:off x="3147797" y="625745"/>
        <a:ext cx="923574" cy="268017"/>
      </dsp:txXfrm>
    </dsp:sp>
    <dsp:sp modelId="{A66AE95A-61D3-4A0B-918D-0FDCE66D2044}">
      <dsp:nvSpPr>
        <dsp:cNvPr id="0" name=""/>
        <dsp:cNvSpPr/>
      </dsp:nvSpPr>
      <dsp:spPr>
        <a:xfrm>
          <a:off x="4196310" y="1397990"/>
          <a:ext cx="208385" cy="208553"/>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804770C-A9C3-4B24-81B3-54887645F7BB}">
      <dsp:nvSpPr>
        <dsp:cNvPr id="0" name=""/>
        <dsp:cNvSpPr/>
      </dsp:nvSpPr>
      <dsp:spPr>
        <a:xfrm>
          <a:off x="4101549" y="1570557"/>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A49AE09-0BB0-4466-92B4-B707B701EB17}">
      <dsp:nvSpPr>
        <dsp:cNvPr id="0" name=""/>
        <dsp:cNvSpPr/>
      </dsp:nvSpPr>
      <dsp:spPr>
        <a:xfrm>
          <a:off x="3970853" y="161031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79BB127-BE46-41E1-AB4D-615B619B5732}">
      <dsp:nvSpPr>
        <dsp:cNvPr id="0" name=""/>
        <dsp:cNvSpPr/>
      </dsp:nvSpPr>
      <dsp:spPr>
        <a:xfrm>
          <a:off x="3803205" y="1597061"/>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439C34B-18BE-44B5-8A64-BC59A172C2CD}">
      <dsp:nvSpPr>
        <dsp:cNvPr id="0" name=""/>
        <dsp:cNvSpPr/>
      </dsp:nvSpPr>
      <dsp:spPr>
        <a:xfrm>
          <a:off x="3620417" y="1610313"/>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0FF1B482-AE2F-40C6-A3D3-2863D61E4171}">
      <dsp:nvSpPr>
        <dsp:cNvPr id="0" name=""/>
        <dsp:cNvSpPr/>
      </dsp:nvSpPr>
      <dsp:spPr>
        <a:xfrm>
          <a:off x="3437267" y="1583809"/>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E6E2CC7-31EB-44EE-BC62-F5104DFBEB50}">
      <dsp:nvSpPr>
        <dsp:cNvPr id="0" name=""/>
        <dsp:cNvSpPr/>
      </dsp:nvSpPr>
      <dsp:spPr>
        <a:xfrm>
          <a:off x="3267732" y="1570557"/>
          <a:ext cx="104192" cy="104190"/>
        </a:xfrm>
        <a:prstGeom prst="ellipse">
          <a:avLst/>
        </a:prstGeom>
        <a:gradFill rotWithShape="0">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DE566C9-6E17-4FC1-918F-5A49F28A4758}">
      <dsp:nvSpPr>
        <dsp:cNvPr id="0" name=""/>
        <dsp:cNvSpPr/>
      </dsp:nvSpPr>
      <dsp:spPr>
        <a:xfrm>
          <a:off x="3147660" y="1288420"/>
          <a:ext cx="1221267" cy="268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l" defTabSz="1244600">
            <a:lnSpc>
              <a:spcPct val="90000"/>
            </a:lnSpc>
            <a:spcBef>
              <a:spcPct val="0"/>
            </a:spcBef>
            <a:spcAft>
              <a:spcPct val="35000"/>
            </a:spcAft>
          </a:pPr>
          <a:r>
            <a:rPr lang="en-GB" sz="2800" b="1" kern="1200" dirty="0">
              <a:solidFill>
                <a:srgbClr val="000000">
                  <a:hueOff val="0"/>
                  <a:satOff val="0"/>
                  <a:lumOff val="0"/>
                  <a:alphaOff val="0"/>
                </a:srgbClr>
              </a:solidFill>
              <a:latin typeface="Arial"/>
              <a:ea typeface="+mn-ea"/>
              <a:cs typeface="+mn-cs"/>
            </a:rPr>
            <a:t>C</a:t>
          </a:r>
        </a:p>
      </dsp:txBody>
      <dsp:txXfrm>
        <a:off x="3147660" y="1288420"/>
        <a:ext cx="1221267" cy="268017"/>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A76A48-1461-41CB-A2EA-6B4A5B8E3595}" type="datetimeFigureOut">
              <a:rPr lang="en-GB" smtClean="0"/>
              <a:t>04/09/2019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B6D6CB-7AE0-47B5-9A88-3CAA7B26C20D}" type="slidenum">
              <a:rPr lang="en-GB" smtClean="0"/>
              <a:t>‹#›</a:t>
            </a:fld>
            <a:endParaRPr lang="en-GB"/>
          </a:p>
        </p:txBody>
      </p:sp>
    </p:spTree>
    <p:extLst>
      <p:ext uri="{BB962C8B-B14F-4D97-AF65-F5344CB8AC3E}">
        <p14:creationId xmlns:p14="http://schemas.microsoft.com/office/powerpoint/2010/main" val="866363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baseline="0" dirty="0"/>
              <a:t>One way of visualising the organisation of cognition is through </a:t>
            </a:r>
            <a:r>
              <a:rPr lang="en-GB" baseline="0" dirty="0" err="1"/>
              <a:t>Wickens</a:t>
            </a:r>
            <a:r>
              <a:rPr lang="en-GB" baseline="0" dirty="0"/>
              <a:t> model which shows us the cognitive architecture as a whole but with some of its subcomponents. </a:t>
            </a:r>
          </a:p>
          <a:p>
            <a:pPr rtl="0"/>
            <a:r>
              <a:rPr lang="en-GB" baseline="0" dirty="0"/>
              <a:t>So sensory processing is when we initially process perceptual information so we transform the output from a scene into abstract codes that basically represent objects and their properties or attributes, so things like their shape, size, colour and so on. </a:t>
            </a:r>
          </a:p>
          <a:p>
            <a:pPr rtl="0"/>
            <a:r>
              <a:rPr lang="en-GB" baseline="0" dirty="0"/>
              <a:t>And you guys will know from last years BBC lectures that this process in terms of neuropsychology is quite well understood – so we know that there are specialised nerve cells that operate in………parallel which analyse stimulus input for these primitive features. </a:t>
            </a:r>
          </a:p>
          <a:p>
            <a:pPr rtl="0"/>
            <a:r>
              <a:rPr lang="en-GB" baseline="0" dirty="0"/>
              <a:t>And these physical properties which are temporarily held in the short-term sensory store are then transferred on to various stages of perception where the stimuli is then either identified or classified.</a:t>
            </a:r>
          </a:p>
          <a:p>
            <a:pPr rtl="0"/>
            <a:r>
              <a:rPr lang="en-GB" baseline="0" dirty="0"/>
              <a:t>It is at this point then where the semantic attributes of the stimuli also need to be considered, so this is where LTM also comes in.</a:t>
            </a:r>
          </a:p>
          <a:p>
            <a:pPr rtl="0"/>
            <a:r>
              <a:rPr lang="en-GB" baseline="0" dirty="0"/>
              <a:t>Then once we recognise an object or stimulus the information so the abstract codes are passed on to the decision making and response selection process so that we can decide what action if any we wish to perform on or with the stimuli.</a:t>
            </a:r>
          </a:p>
          <a:p>
            <a:pPr rtl="0"/>
            <a:r>
              <a:rPr lang="en-GB" baseline="0" dirty="0"/>
              <a:t>Now these are known as central processes and they are very closely related and involved with memory – can anyone think why?.........Yeah so we need to take into consideration our past experiences and knowledge of the stimuli, which comes from LTM and we also need to use working memory to think about the stimulus. </a:t>
            </a:r>
          </a:p>
          <a:p>
            <a:pPr rtl="0"/>
            <a:r>
              <a:rPr lang="en-GB" baseline="0" dirty="0"/>
              <a:t>Then once we’ve done all this we can act all the while interacting with the external world through feedback signals, so depending on how you respond could alter how you interpret the next bit of information. </a:t>
            </a:r>
          </a:p>
          <a:p>
            <a:pPr rtl="0"/>
            <a:r>
              <a:rPr lang="en-GB" baseline="0" dirty="0"/>
              <a:t>As you can see we need to assign attentional resources to a number of the aspects in the process but the amount of resources required can vary depending on the task or the stage at which we are at in the process. </a:t>
            </a:r>
          </a:p>
          <a:p>
            <a:pPr rtl="0"/>
            <a:r>
              <a:rPr lang="en-GB" baseline="0" dirty="0"/>
              <a:t>So given that in cognitive psychology we have a fairly good understanding of things like memory and attention, what cognitive science is then able to do is apply modelling to these areas. </a:t>
            </a:r>
          </a:p>
          <a:p>
            <a:pPr rtl="0"/>
            <a:r>
              <a:rPr lang="en-GB" baseline="0" dirty="0"/>
              <a:t>But higher order cognitive functioning that is not yet as well understood somewhat lags behind and building models for these types of processes is far more complex.</a:t>
            </a:r>
          </a:p>
          <a:p>
            <a:r>
              <a:rPr lang="en-GB" baseline="0" dirty="0"/>
              <a:t>So, when a researcher wishes to examine a particular sub-system of the cognitive architecture, they aim to create empirical studies that only examine the particular sub-system they are interested in so that accurate models can then be developed in order for us to try and understand what’s going on inside our mind.</a:t>
            </a:r>
          </a:p>
          <a:p>
            <a:r>
              <a:rPr lang="en-GB" baseline="0" dirty="0"/>
              <a:t>So before we move on to look at specific models for different tasks can anyone see any issues with this structure of information processing?........So, it suggests processing happens in a series of stages with each section performing an operation on the information it receives and then sends it on – is this what happens or is there more of a parallel of operations – you know this is almost showing us information processing as a circuit diagram of the mind and doesn’t take into consideration the control structure of the architecture.</a:t>
            </a:r>
          </a:p>
          <a:p>
            <a:r>
              <a:rPr lang="en-GB" baseline="0" dirty="0"/>
              <a:t>As with most things in cognitive psychology this architecture has been criticised for being…..what do you think………….over simplified and some people would like to remove the attentional resource bit altogether and then make it more parallel in nature.   </a:t>
            </a:r>
            <a:endParaRPr lang="en-GB" dirty="0"/>
          </a:p>
          <a:p>
            <a:endParaRPr lang="en-GB" dirty="0"/>
          </a:p>
        </p:txBody>
      </p:sp>
      <p:sp>
        <p:nvSpPr>
          <p:cNvPr id="4" name="Slide Number Placeholder 3"/>
          <p:cNvSpPr>
            <a:spLocks noGrp="1"/>
          </p:cNvSpPr>
          <p:nvPr>
            <p:ph type="sldNum" sz="quarter" idx="10"/>
          </p:nvPr>
        </p:nvSpPr>
        <p:spPr/>
        <p:txBody>
          <a:bodyPr/>
          <a:lstStyle/>
          <a:p>
            <a:fld id="{34A46259-C08B-4D4B-82B3-66868FB829C7}" type="slidenum">
              <a:rPr lang="en-GB" smtClean="0">
                <a:solidFill>
                  <a:prstClr val="black"/>
                </a:solidFill>
              </a:rPr>
              <a:pPr/>
              <a:t>35</a:t>
            </a:fld>
            <a:endParaRPr lang="en-GB">
              <a:solidFill>
                <a:prstClr val="black"/>
              </a:solidFill>
            </a:endParaRPr>
          </a:p>
        </p:txBody>
      </p:sp>
    </p:spTree>
    <p:extLst>
      <p:ext uri="{BB962C8B-B14F-4D97-AF65-F5344CB8AC3E}">
        <p14:creationId xmlns:p14="http://schemas.microsoft.com/office/powerpoint/2010/main" val="4220454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48A87A34-81AB-432B-8DAE-1953F412C126}" type="datetimeFigureOut">
              <a:rPr lang="en-US" smtClean="0"/>
              <a:t>9/4/2019</a:t>
            </a:fld>
            <a:endParaRPr lang="en-US" dirty="0"/>
          </a:p>
        </p:txBody>
      </p:sp>
      <p:sp>
        <p:nvSpPr>
          <p:cNvPr id="5" name="Footer Placeholder 4"/>
          <p:cNvSpPr>
            <a:spLocks noGrp="1"/>
          </p:cNvSpPr>
          <p:nvPr>
            <p:ph type="ftr" sz="quarter" idx="11"/>
          </p:nvPr>
        </p:nvSpPr>
        <p:spPr>
          <a:xfrm>
            <a:off x="1900237" y="5410202"/>
            <a:ext cx="3843665" cy="365125"/>
          </a:xfrm>
        </p:spPr>
        <p:txBody>
          <a:bodyPr/>
          <a:lstStyle/>
          <a:p>
            <a:endParaRPr lang="en-US" dirty="0"/>
          </a:p>
        </p:txBody>
      </p:sp>
      <p:sp>
        <p:nvSpPr>
          <p:cNvPr id="6" name="Slide Number Placeholder 5"/>
          <p:cNvSpPr>
            <a:spLocks noGrp="1"/>
          </p:cNvSpPr>
          <p:nvPr>
            <p:ph type="sldNum" sz="quarter" idx="12"/>
          </p:nvPr>
        </p:nvSpPr>
        <p:spPr>
          <a:xfrm>
            <a:off x="7915603" y="5410200"/>
            <a:ext cx="57831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68174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smtClean="0"/>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48A87A34-81AB-432B-8DAE-1953F412C126}" type="datetimeFigureOut">
              <a:rPr lang="en-US" smtClean="0"/>
              <a:t>9/4/2019</a:t>
            </a:fld>
            <a:endParaRPr lang="en-US" dirty="0"/>
          </a:p>
        </p:txBody>
      </p:sp>
      <p:sp>
        <p:nvSpPr>
          <p:cNvPr id="50" name="Footer Placeholder 4"/>
          <p:cNvSpPr>
            <a:spLocks noGrp="1"/>
          </p:cNvSpPr>
          <p:nvPr>
            <p:ph type="ftr" sz="quarter" idx="11"/>
          </p:nvPr>
        </p:nvSpPr>
        <p:spPr>
          <a:xfrm>
            <a:off x="856059" y="5883276"/>
            <a:ext cx="4679482" cy="365125"/>
          </a:xfrm>
        </p:spPr>
        <p:txBody>
          <a:bodyPr/>
          <a:lstStyle/>
          <a:p>
            <a:endParaRPr lang="en-US" dirty="0"/>
          </a:p>
        </p:txBody>
      </p:sp>
      <p:sp>
        <p:nvSpPr>
          <p:cNvPr id="51" name="Slide Number Placeholder 5"/>
          <p:cNvSpPr>
            <a:spLocks noGrp="1"/>
          </p:cNvSpPr>
          <p:nvPr>
            <p:ph type="sldNum" sz="quarter" idx="12"/>
          </p:nvPr>
        </p:nvSpPr>
        <p:spPr>
          <a:xfrm>
            <a:off x="7707241" y="5883275"/>
            <a:ext cx="57831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994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65287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34135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02575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39807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27943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4519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03284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4691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33783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41094218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444001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555723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4" name="Footer Placeholder 3"/>
          <p:cNvSpPr>
            <a:spLocks noGrp="1"/>
          </p:cNvSpPr>
          <p:nvPr>
            <p:ph type="ftr" sz="quarter" idx="11"/>
          </p:nvPr>
        </p:nvSpPr>
        <p:spPr/>
        <p:txBody>
          <a:bodyPr/>
          <a:lstStyle>
            <a:lvl1pPr>
              <a:defRPr cap="all" baseline="0"/>
            </a:lvl1p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909636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338634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9/4/2019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111787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chemeClr val="tx1"/>
                </a:solidFill>
                <a:latin typeface="+mn-lt"/>
              </a:defRPr>
            </a:lvl1pPr>
          </a:lstStyle>
          <a:p>
            <a:pPr eaLnBrk="0" fontAlgn="base" hangingPunct="0">
              <a:spcBef>
                <a:spcPct val="0"/>
              </a:spcBef>
              <a:spcAft>
                <a:spcPct val="0"/>
              </a:spcAft>
              <a:defRPr/>
            </a:pPr>
            <a:endParaRPr lang="en-US">
              <a:solidFill>
                <a:srgbClr val="000000"/>
              </a:solidFill>
            </a:endParaRPr>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pPr eaLnBrk="0" fontAlgn="base" hangingPunct="0">
              <a:spcBef>
                <a:spcPct val="0"/>
              </a:spcBef>
              <a:spcAft>
                <a:spcPct val="0"/>
              </a:spcAft>
              <a:defRPr/>
            </a:pPr>
            <a:endParaRPr lang="en-US">
              <a:solidFill>
                <a:srgbClr val="000000"/>
              </a:solidFill>
            </a:endParaRPr>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pPr eaLnBrk="0" fontAlgn="base" hangingPunct="0">
              <a:spcBef>
                <a:spcPct val="0"/>
              </a:spcBef>
              <a:spcAft>
                <a:spcPct val="0"/>
              </a:spcAft>
            </a:pPr>
            <a:fld id="{707E0AF5-9A41-4F87-A75A-A15678ECE813}" type="slidenum">
              <a:rPr lang="en-US" altLang="en-US" smtClean="0">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spTree>
    <p:extLst>
      <p:ext uri="{BB962C8B-B14F-4D97-AF65-F5344CB8AC3E}">
        <p14:creationId xmlns:p14="http://schemas.microsoft.com/office/powerpoint/2010/main" val="603179473"/>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eaLnBrk="0" fontAlgn="base" hangingPunct="0">
              <a:spcBef>
                <a:spcPct val="0"/>
              </a:spcBef>
              <a:spcAft>
                <a:spcPct val="0"/>
              </a:spcAft>
              <a:defRPr/>
            </a:pPr>
            <a:endParaRPr lang="en-US">
              <a:solidFill>
                <a:srgbClr val="000000"/>
              </a:solidFill>
            </a:endParaRPr>
          </a:p>
        </p:txBody>
      </p:sp>
      <p:sp>
        <p:nvSpPr>
          <p:cNvPr id="8" name="Footer Placeholder 7"/>
          <p:cNvSpPr>
            <a:spLocks noGrp="1"/>
          </p:cNvSpPr>
          <p:nvPr>
            <p:ph type="ftr" sz="quarter" idx="11"/>
          </p:nvPr>
        </p:nvSpPr>
        <p:spPr/>
        <p:txBody>
          <a:bodyPr/>
          <a:lstStyle/>
          <a:p>
            <a:pPr eaLnBrk="0" fontAlgn="base" hangingPunct="0">
              <a:spcBef>
                <a:spcPct val="0"/>
              </a:spcBef>
              <a:spcAft>
                <a:spcPct val="0"/>
              </a:spcAft>
              <a:defRPr/>
            </a:pPr>
            <a:endParaRPr lang="en-US">
              <a:solidFill>
                <a:srgbClr val="000000"/>
              </a:solidFill>
            </a:endParaRPr>
          </a:p>
        </p:txBody>
      </p:sp>
      <p:sp>
        <p:nvSpPr>
          <p:cNvPr id="9" name="Slide Number Placeholder 8"/>
          <p:cNvSpPr>
            <a:spLocks noGrp="1"/>
          </p:cNvSpPr>
          <p:nvPr>
            <p:ph type="sldNum" sz="quarter" idx="12"/>
          </p:nvPr>
        </p:nvSpPr>
        <p:spPr/>
        <p:txBody>
          <a:bodyPr/>
          <a:lstStyle/>
          <a:p>
            <a:pPr eaLnBrk="0" fontAlgn="base" hangingPunct="0">
              <a:spcBef>
                <a:spcPct val="0"/>
              </a:spcBef>
              <a:spcAft>
                <a:spcPct val="0"/>
              </a:spcAft>
            </a:pPr>
            <a:fld id="{707E0AF5-9A41-4F87-A75A-A15678ECE813}" type="slidenum">
              <a:rPr lang="en-US" altLang="en-US" smtClean="0">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spTree>
    <p:extLst>
      <p:ext uri="{BB962C8B-B14F-4D97-AF65-F5344CB8AC3E}">
        <p14:creationId xmlns:p14="http://schemas.microsoft.com/office/powerpoint/2010/main" val="16529078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chemeClr val="tx1"/>
                </a:solidFill>
                <a:latin typeface="+mn-lt"/>
                <a:ea typeface="+mn-ea"/>
                <a:cs typeface="+mn-cs"/>
              </a:defRPr>
            </a:lvl1pPr>
          </a:lstStyle>
          <a:p>
            <a:pPr eaLnBrk="0" fontAlgn="base" hangingPunct="0">
              <a:spcBef>
                <a:spcPct val="0"/>
              </a:spcBef>
              <a:spcAft>
                <a:spcPct val="0"/>
              </a:spcAft>
              <a:defRPr/>
            </a:pPr>
            <a:endParaRPr>
              <a:solidFill>
                <a:srgbClr val="000000"/>
              </a:solidFill>
            </a:endParaRPr>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pPr eaLnBrk="0" fontAlgn="base" hangingPunct="0">
              <a:spcBef>
                <a:spcPct val="0"/>
              </a:spcBef>
              <a:spcAft>
                <a:spcPct val="0"/>
              </a:spcAft>
              <a:defRPr/>
            </a:pPr>
            <a:endParaRPr lang="en-US">
              <a:solidFill>
                <a:srgbClr val="000000"/>
              </a:solidFill>
            </a:endParaRPr>
          </a:p>
        </p:txBody>
      </p:sp>
      <p:sp>
        <p:nvSpPr>
          <p:cNvPr id="6" name="Slide Number Placeholder 5"/>
          <p:cNvSpPr>
            <a:spLocks noGrp="1"/>
          </p:cNvSpPr>
          <p:nvPr>
            <p:ph type="sldNum" sz="quarter" idx="12"/>
          </p:nvPr>
        </p:nvSpPr>
        <p:spPr>
          <a:xfrm>
            <a:off x="6453378" y="5211060"/>
            <a:ext cx="1584198" cy="228600"/>
          </a:xfrm>
        </p:spPr>
        <p:txBody>
          <a:bodyPr/>
          <a:lstStyle/>
          <a:p>
            <a:pPr eaLnBrk="0" fontAlgn="base" hangingPunct="0">
              <a:spcBef>
                <a:spcPct val="0"/>
              </a:spcBef>
              <a:spcAft>
                <a:spcPct val="0"/>
              </a:spcAft>
            </a:pPr>
            <a:fld id="{707E0AF5-9A41-4F87-A75A-A15678ECE813}" type="slidenum">
              <a:rPr lang="en-US" altLang="en-US" smtClean="0">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spTree>
    <p:extLst>
      <p:ext uri="{BB962C8B-B14F-4D97-AF65-F5344CB8AC3E}">
        <p14:creationId xmlns:p14="http://schemas.microsoft.com/office/powerpoint/2010/main" val="2714090664"/>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eaLnBrk="0" fontAlgn="base" hangingPunct="0">
              <a:spcBef>
                <a:spcPct val="0"/>
              </a:spcBef>
              <a:spcAft>
                <a:spcPct val="0"/>
              </a:spcAft>
              <a:defRPr/>
            </a:pPr>
            <a:endParaRPr lang="en-US">
              <a:solidFill>
                <a:srgbClr val="000000"/>
              </a:solidFill>
            </a:endParaRPr>
          </a:p>
        </p:txBody>
      </p:sp>
      <p:sp>
        <p:nvSpPr>
          <p:cNvPr id="6" name="Footer Placeholder 5"/>
          <p:cNvSpPr>
            <a:spLocks noGrp="1"/>
          </p:cNvSpPr>
          <p:nvPr>
            <p:ph type="ftr" sz="quarter" idx="11"/>
          </p:nvPr>
        </p:nvSpPr>
        <p:spPr/>
        <p:txBody>
          <a:bodyPr/>
          <a:lstStyle/>
          <a:p>
            <a:pPr eaLnBrk="0" fontAlgn="base" hangingPunct="0">
              <a:spcBef>
                <a:spcPct val="0"/>
              </a:spcBef>
              <a:spcAft>
                <a:spcPct val="0"/>
              </a:spcAft>
              <a:defRPr/>
            </a:pPr>
            <a:endParaRPr lang="en-US">
              <a:solidFill>
                <a:srgbClr val="000000"/>
              </a:solidFill>
            </a:endParaRPr>
          </a:p>
        </p:txBody>
      </p:sp>
      <p:sp>
        <p:nvSpPr>
          <p:cNvPr id="7" name="Slide Number Placeholder 6"/>
          <p:cNvSpPr>
            <a:spLocks noGrp="1"/>
          </p:cNvSpPr>
          <p:nvPr>
            <p:ph type="sldNum" sz="quarter" idx="12"/>
          </p:nvPr>
        </p:nvSpPr>
        <p:spPr/>
        <p:txBody>
          <a:bodyPr/>
          <a:lstStyle/>
          <a:p>
            <a:pPr eaLnBrk="0" fontAlgn="base" hangingPunct="0">
              <a:spcBef>
                <a:spcPct val="0"/>
              </a:spcBef>
              <a:spcAft>
                <a:spcPct val="0"/>
              </a:spcAft>
            </a:pPr>
            <a:fld id="{707E0AF5-9A41-4F87-A75A-A15678ECE813}" type="slidenum">
              <a:rPr lang="en-US" altLang="en-US" smtClean="0">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spTree>
    <p:extLst>
      <p:ext uri="{BB962C8B-B14F-4D97-AF65-F5344CB8AC3E}">
        <p14:creationId xmlns:p14="http://schemas.microsoft.com/office/powerpoint/2010/main" val="18777623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eaLnBrk="0" fontAlgn="base" hangingPunct="0">
              <a:spcBef>
                <a:spcPct val="0"/>
              </a:spcBef>
              <a:spcAft>
                <a:spcPct val="0"/>
              </a:spcAft>
              <a:defRPr/>
            </a:pPr>
            <a:endParaRPr lang="en-US">
              <a:solidFill>
                <a:srgbClr val="000000"/>
              </a:solidFill>
            </a:endParaRPr>
          </a:p>
        </p:txBody>
      </p:sp>
      <p:sp>
        <p:nvSpPr>
          <p:cNvPr id="8" name="Footer Placeholder 7"/>
          <p:cNvSpPr>
            <a:spLocks noGrp="1"/>
          </p:cNvSpPr>
          <p:nvPr>
            <p:ph type="ftr" sz="quarter" idx="11"/>
          </p:nvPr>
        </p:nvSpPr>
        <p:spPr/>
        <p:txBody>
          <a:bodyPr/>
          <a:lstStyle/>
          <a:p>
            <a:pPr eaLnBrk="0" fontAlgn="base" hangingPunct="0">
              <a:spcBef>
                <a:spcPct val="0"/>
              </a:spcBef>
              <a:spcAft>
                <a:spcPct val="0"/>
              </a:spcAft>
              <a:defRPr/>
            </a:pPr>
            <a:endParaRPr lang="en-US">
              <a:solidFill>
                <a:srgbClr val="000000"/>
              </a:solidFill>
            </a:endParaRPr>
          </a:p>
        </p:txBody>
      </p:sp>
      <p:sp>
        <p:nvSpPr>
          <p:cNvPr id="9" name="Slide Number Placeholder 8"/>
          <p:cNvSpPr>
            <a:spLocks noGrp="1"/>
          </p:cNvSpPr>
          <p:nvPr>
            <p:ph type="sldNum" sz="quarter" idx="12"/>
          </p:nvPr>
        </p:nvSpPr>
        <p:spPr/>
        <p:txBody>
          <a:bodyPr/>
          <a:lstStyle/>
          <a:p>
            <a:pPr eaLnBrk="0" fontAlgn="base" hangingPunct="0">
              <a:spcBef>
                <a:spcPct val="0"/>
              </a:spcBef>
              <a:spcAft>
                <a:spcPct val="0"/>
              </a:spcAft>
            </a:pPr>
            <a:fld id="{707E0AF5-9A41-4F87-A75A-A15678ECE813}" type="slidenum">
              <a:rPr lang="en-US" altLang="en-US" smtClean="0">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spTree>
    <p:extLst>
      <p:ext uri="{BB962C8B-B14F-4D97-AF65-F5344CB8AC3E}">
        <p14:creationId xmlns:p14="http://schemas.microsoft.com/office/powerpoint/2010/main" val="15955007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eaLnBrk="0" fontAlgn="base" hangingPunct="0">
              <a:spcBef>
                <a:spcPct val="0"/>
              </a:spcBef>
              <a:spcAft>
                <a:spcPct val="0"/>
              </a:spcAft>
              <a:defRPr/>
            </a:pPr>
            <a:endParaRPr lang="en-US">
              <a:solidFill>
                <a:srgbClr val="000000"/>
              </a:solidFill>
            </a:endParaRPr>
          </a:p>
        </p:txBody>
      </p:sp>
      <p:sp>
        <p:nvSpPr>
          <p:cNvPr id="4" name="Footer Placeholder 3"/>
          <p:cNvSpPr>
            <a:spLocks noGrp="1"/>
          </p:cNvSpPr>
          <p:nvPr>
            <p:ph type="ftr" sz="quarter" idx="11"/>
          </p:nvPr>
        </p:nvSpPr>
        <p:spPr/>
        <p:txBody>
          <a:bodyPr/>
          <a:lstStyle/>
          <a:p>
            <a:pPr eaLnBrk="0" fontAlgn="base" hangingPunct="0">
              <a:spcBef>
                <a:spcPct val="0"/>
              </a:spcBef>
              <a:spcAft>
                <a:spcPct val="0"/>
              </a:spcAft>
              <a:defRPr/>
            </a:pPr>
            <a:endParaRPr lang="en-US">
              <a:solidFill>
                <a:srgbClr val="000000"/>
              </a:solidFill>
            </a:endParaRPr>
          </a:p>
        </p:txBody>
      </p:sp>
      <p:sp>
        <p:nvSpPr>
          <p:cNvPr id="5" name="Slide Number Placeholder 4"/>
          <p:cNvSpPr>
            <a:spLocks noGrp="1"/>
          </p:cNvSpPr>
          <p:nvPr>
            <p:ph type="sldNum" sz="quarter" idx="12"/>
          </p:nvPr>
        </p:nvSpPr>
        <p:spPr/>
        <p:txBody>
          <a:bodyPr/>
          <a:lstStyle/>
          <a:p>
            <a:pPr eaLnBrk="0" fontAlgn="base" hangingPunct="0">
              <a:spcBef>
                <a:spcPct val="0"/>
              </a:spcBef>
              <a:spcAft>
                <a:spcPct val="0"/>
              </a:spcAft>
            </a:pPr>
            <a:fld id="{707E0AF5-9A41-4F87-A75A-A15678ECE813}" type="slidenum">
              <a:rPr lang="en-US" altLang="en-US" smtClean="0">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spTree>
    <p:extLst>
      <p:ext uri="{BB962C8B-B14F-4D97-AF65-F5344CB8AC3E}">
        <p14:creationId xmlns:p14="http://schemas.microsoft.com/office/powerpoint/2010/main" val="23859537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eaLnBrk="0" fontAlgn="base" hangingPunct="0">
              <a:spcBef>
                <a:spcPct val="0"/>
              </a:spcBef>
              <a:spcAft>
                <a:spcPct val="0"/>
              </a:spcAft>
              <a:defRPr/>
            </a:pPr>
            <a:endParaRPr lang="en-US">
              <a:solidFill>
                <a:srgbClr val="000000"/>
              </a:solidFill>
            </a:endParaRPr>
          </a:p>
        </p:txBody>
      </p:sp>
      <p:sp>
        <p:nvSpPr>
          <p:cNvPr id="3" name="Footer Placeholder 2"/>
          <p:cNvSpPr>
            <a:spLocks noGrp="1"/>
          </p:cNvSpPr>
          <p:nvPr>
            <p:ph type="ftr" sz="quarter" idx="11"/>
          </p:nvPr>
        </p:nvSpPr>
        <p:spPr/>
        <p:txBody>
          <a:bodyPr/>
          <a:lstStyle/>
          <a:p>
            <a:pPr eaLnBrk="0" fontAlgn="base" hangingPunct="0">
              <a:spcBef>
                <a:spcPct val="0"/>
              </a:spcBef>
              <a:spcAft>
                <a:spcPct val="0"/>
              </a:spcAft>
              <a:defRPr/>
            </a:pPr>
            <a:endParaRPr lang="en-US">
              <a:solidFill>
                <a:srgbClr val="000000"/>
              </a:solidFill>
            </a:endParaRPr>
          </a:p>
        </p:txBody>
      </p:sp>
      <p:sp>
        <p:nvSpPr>
          <p:cNvPr id="4" name="Slide Number Placeholder 3"/>
          <p:cNvSpPr>
            <a:spLocks noGrp="1"/>
          </p:cNvSpPr>
          <p:nvPr>
            <p:ph type="sldNum" sz="quarter" idx="12"/>
          </p:nvPr>
        </p:nvSpPr>
        <p:spPr/>
        <p:txBody>
          <a:bodyPr/>
          <a:lstStyle/>
          <a:p>
            <a:pPr eaLnBrk="0" fontAlgn="base" hangingPunct="0">
              <a:spcBef>
                <a:spcPct val="0"/>
              </a:spcBef>
              <a:spcAft>
                <a:spcPct val="0"/>
              </a:spcAft>
            </a:pPr>
            <a:fld id="{707E0AF5-9A41-4F87-A75A-A15678ECE813}" type="slidenum">
              <a:rPr lang="en-US" altLang="en-US" smtClean="0">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spTree>
    <p:extLst>
      <p:ext uri="{BB962C8B-B14F-4D97-AF65-F5344CB8AC3E}">
        <p14:creationId xmlns:p14="http://schemas.microsoft.com/office/powerpoint/2010/main" val="21251668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3736"/>
            <a:ext cx="6398514"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pPr eaLnBrk="0" fontAlgn="base" hangingPunct="0">
              <a:spcBef>
                <a:spcPct val="0"/>
              </a:spcBef>
              <a:spcAft>
                <a:spcPct val="0"/>
              </a:spcAft>
              <a:defRPr/>
            </a:pPr>
            <a:endParaRPr lang="en-US">
              <a:solidFill>
                <a:srgbClr val="000000"/>
              </a:solidFill>
            </a:endParaRPr>
          </a:p>
        </p:txBody>
      </p:sp>
      <p:sp>
        <p:nvSpPr>
          <p:cNvPr id="9" name="Footer Placeholder 8"/>
          <p:cNvSpPr>
            <a:spLocks noGrp="1"/>
          </p:cNvSpPr>
          <p:nvPr>
            <p:ph type="ftr" sz="quarter" idx="11"/>
          </p:nvPr>
        </p:nvSpPr>
        <p:spPr/>
        <p:txBody>
          <a:bodyPr/>
          <a:lstStyle>
            <a:lvl1pPr algn="r">
              <a:defRPr/>
            </a:lvl1pPr>
          </a:lstStyle>
          <a:p>
            <a:pPr eaLnBrk="0" fontAlgn="base" hangingPunct="0">
              <a:spcBef>
                <a:spcPct val="0"/>
              </a:spcBef>
              <a:spcAft>
                <a:spcPct val="0"/>
              </a:spcAft>
              <a:defRPr/>
            </a:pPr>
            <a:endParaRPr lang="en-US">
              <a:solidFill>
                <a:srgbClr val="000000"/>
              </a:solidFill>
            </a:endParaRPr>
          </a:p>
        </p:txBody>
      </p:sp>
      <p:sp>
        <p:nvSpPr>
          <p:cNvPr id="11" name="Slide Number Placeholder 10"/>
          <p:cNvSpPr>
            <a:spLocks noGrp="1"/>
          </p:cNvSpPr>
          <p:nvPr>
            <p:ph type="sldNum" sz="quarter" idx="12"/>
          </p:nvPr>
        </p:nvSpPr>
        <p:spPr>
          <a:xfrm>
            <a:off x="7795258" y="6310086"/>
            <a:ext cx="1097280" cy="274320"/>
          </a:xfrm>
        </p:spPr>
        <p:txBody>
          <a:bodyPr/>
          <a:lstStyle>
            <a:lvl1pPr>
              <a:defRPr>
                <a:solidFill>
                  <a:srgbClr val="FFFFFF"/>
                </a:solidFill>
              </a:defRPr>
            </a:lvl1pPr>
          </a:lstStyle>
          <a:p>
            <a:pPr eaLnBrk="0" fontAlgn="base" hangingPunct="0">
              <a:spcBef>
                <a:spcPct val="0"/>
              </a:spcBef>
              <a:spcAft>
                <a:spcPct val="0"/>
              </a:spcAft>
            </a:pPr>
            <a:fld id="{707E0AF5-9A41-4F87-A75A-A15678ECE813}" type="slidenum">
              <a:rPr lang="en-US" altLang="en-US" smtClean="0">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sp>
        <p:nvSpPr>
          <p:cNvPr id="12" name="Rectangle 11"/>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136253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pPr eaLnBrk="0" fontAlgn="base" hangingPunct="0">
              <a:spcBef>
                <a:spcPct val="0"/>
              </a:spcBef>
              <a:spcAft>
                <a:spcPct val="0"/>
              </a:spcAft>
              <a:defRPr/>
            </a:pPr>
            <a:endParaRPr lang="en-US">
              <a:solidFill>
                <a:srgbClr val="000000"/>
              </a:solidFill>
            </a:endParaRPr>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pPr eaLnBrk="0" fontAlgn="base" hangingPunct="0">
              <a:spcBef>
                <a:spcPct val="0"/>
              </a:spcBef>
              <a:spcAft>
                <a:spcPct val="0"/>
              </a:spcAft>
              <a:defRPr/>
            </a:pPr>
            <a:endParaRPr>
              <a:solidFill>
                <a:srgbClr val="000000"/>
              </a:solidFill>
            </a:endParaRPr>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rgbClr val="FFFFFF"/>
                </a:solidFill>
              </a:defRPr>
            </a:lvl1pPr>
          </a:lstStyle>
          <a:p>
            <a:pPr eaLnBrk="0" fontAlgn="base" hangingPunct="0">
              <a:spcBef>
                <a:spcPct val="0"/>
              </a:spcBef>
              <a:spcAft>
                <a:spcPct val="0"/>
              </a:spcAft>
            </a:pPr>
            <a:fld id="{707E0AF5-9A41-4F87-A75A-A15678ECE813}" type="slidenum">
              <a:rPr lang="en-US" altLang="en-US" smtClean="0">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sp>
        <p:nvSpPr>
          <p:cNvPr id="11" name="Rectangle 10"/>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91831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eaLnBrk="0" fontAlgn="base" hangingPunct="0">
              <a:spcBef>
                <a:spcPct val="0"/>
              </a:spcBef>
              <a:spcAft>
                <a:spcPct val="0"/>
              </a:spcAft>
              <a:defRPr/>
            </a:pPr>
            <a:endParaRPr lang="en-US">
              <a:solidFill>
                <a:srgbClr val="000000"/>
              </a:solidFill>
            </a:endParaRPr>
          </a:p>
        </p:txBody>
      </p:sp>
      <p:sp>
        <p:nvSpPr>
          <p:cNvPr id="5" name="Footer Placeholder 4"/>
          <p:cNvSpPr>
            <a:spLocks noGrp="1"/>
          </p:cNvSpPr>
          <p:nvPr>
            <p:ph type="ftr" sz="quarter" idx="11"/>
          </p:nvPr>
        </p:nvSpPr>
        <p:spPr/>
        <p:txBody>
          <a:bodyPr/>
          <a:lstStyle/>
          <a:p>
            <a:pPr eaLnBrk="0" fontAlgn="base" hangingPunct="0">
              <a:spcBef>
                <a:spcPct val="0"/>
              </a:spcBef>
              <a:spcAft>
                <a:spcPct val="0"/>
              </a:spcAft>
              <a:defRPr/>
            </a:pPr>
            <a:endParaRPr lang="en-US">
              <a:solidFill>
                <a:srgbClr val="000000"/>
              </a:solidFill>
            </a:endParaRPr>
          </a:p>
        </p:txBody>
      </p:sp>
      <p:sp>
        <p:nvSpPr>
          <p:cNvPr id="6" name="Slide Number Placeholder 5"/>
          <p:cNvSpPr>
            <a:spLocks noGrp="1"/>
          </p:cNvSpPr>
          <p:nvPr>
            <p:ph type="sldNum" sz="quarter" idx="12"/>
          </p:nvPr>
        </p:nvSpPr>
        <p:spPr/>
        <p:txBody>
          <a:bodyPr/>
          <a:lstStyle/>
          <a:p>
            <a:pPr eaLnBrk="0" fontAlgn="base" hangingPunct="0">
              <a:spcBef>
                <a:spcPct val="0"/>
              </a:spcBef>
              <a:spcAft>
                <a:spcPct val="0"/>
              </a:spcAft>
            </a:pPr>
            <a:fld id="{707E0AF5-9A41-4F87-A75A-A15678ECE813}" type="slidenum">
              <a:rPr lang="en-US" altLang="en-US" smtClean="0">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spTree>
    <p:extLst>
      <p:ext uri="{BB962C8B-B14F-4D97-AF65-F5344CB8AC3E}">
        <p14:creationId xmlns:p14="http://schemas.microsoft.com/office/powerpoint/2010/main" val="34741202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eaLnBrk="0" fontAlgn="base" hangingPunct="0">
              <a:spcBef>
                <a:spcPct val="0"/>
              </a:spcBef>
              <a:spcAft>
                <a:spcPct val="0"/>
              </a:spcAft>
              <a:defRPr/>
            </a:pPr>
            <a:endParaRPr lang="en-US">
              <a:solidFill>
                <a:srgbClr val="000000"/>
              </a:solidFill>
            </a:endParaRPr>
          </a:p>
        </p:txBody>
      </p:sp>
      <p:sp>
        <p:nvSpPr>
          <p:cNvPr id="5" name="Footer Placeholder 4"/>
          <p:cNvSpPr>
            <a:spLocks noGrp="1"/>
          </p:cNvSpPr>
          <p:nvPr>
            <p:ph type="ftr" sz="quarter" idx="11"/>
          </p:nvPr>
        </p:nvSpPr>
        <p:spPr/>
        <p:txBody>
          <a:bodyPr/>
          <a:lstStyle/>
          <a:p>
            <a:pPr eaLnBrk="0" fontAlgn="base" hangingPunct="0">
              <a:spcBef>
                <a:spcPct val="0"/>
              </a:spcBef>
              <a:spcAft>
                <a:spcPct val="0"/>
              </a:spcAft>
              <a:defRPr/>
            </a:pPr>
            <a:endParaRPr lang="en-US">
              <a:solidFill>
                <a:srgbClr val="000000"/>
              </a:solidFill>
            </a:endParaRPr>
          </a:p>
        </p:txBody>
      </p:sp>
      <p:sp>
        <p:nvSpPr>
          <p:cNvPr id="6" name="Slide Number Placeholder 5"/>
          <p:cNvSpPr>
            <a:spLocks noGrp="1"/>
          </p:cNvSpPr>
          <p:nvPr>
            <p:ph type="sldNum" sz="quarter" idx="12"/>
          </p:nvPr>
        </p:nvSpPr>
        <p:spPr/>
        <p:txBody>
          <a:bodyPr/>
          <a:lstStyle/>
          <a:p>
            <a:pPr eaLnBrk="0" fontAlgn="base" hangingPunct="0">
              <a:spcBef>
                <a:spcPct val="0"/>
              </a:spcBef>
              <a:spcAft>
                <a:spcPct val="0"/>
              </a:spcAft>
            </a:pPr>
            <a:fld id="{707E0AF5-9A41-4F87-A75A-A15678ECE813}" type="slidenum">
              <a:rPr lang="en-US" altLang="en-US" smtClean="0">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spTree>
    <p:extLst>
      <p:ext uri="{BB962C8B-B14F-4D97-AF65-F5344CB8AC3E}">
        <p14:creationId xmlns:p14="http://schemas.microsoft.com/office/powerpoint/2010/main" val="753650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jpe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9/4/2019</a:t>
            </a:fld>
            <a:endParaRPr lang="en-US" dirty="0"/>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91180509"/>
      </p:ext>
    </p:extLst>
  </p:cSld>
  <p:clrMap bg1="dk1" tx1="lt1" bg2="dk2" tx2="lt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 id="2147483758"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34768" y="6309360"/>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pPr defTabSz="914400" eaLnBrk="0" fontAlgn="base" hangingPunct="0">
              <a:spcBef>
                <a:spcPct val="0"/>
              </a:spcBef>
              <a:spcAft>
                <a:spcPct val="0"/>
              </a:spcAft>
              <a:defRPr/>
            </a:pPr>
            <a:endParaRPr lang="en-US">
              <a:solidFill>
                <a:srgbClr val="000000"/>
              </a:solidFill>
            </a:endParaRPr>
          </a:p>
        </p:txBody>
      </p:sp>
      <p:sp>
        <p:nvSpPr>
          <p:cNvPr id="5" name="Footer Placeholder 4"/>
          <p:cNvSpPr>
            <a:spLocks noGrp="1"/>
          </p:cNvSpPr>
          <p:nvPr>
            <p:ph type="ftr" sz="quarter" idx="3"/>
          </p:nvPr>
        </p:nvSpPr>
        <p:spPr>
          <a:xfrm>
            <a:off x="2596896" y="6309360"/>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pPr defTabSz="914400" eaLnBrk="0" fontAlgn="base" hangingPunct="0">
              <a:spcBef>
                <a:spcPct val="0"/>
              </a:spcBef>
              <a:spcAft>
                <a:spcPct val="0"/>
              </a:spcAft>
              <a:defRPr/>
            </a:pPr>
            <a:endParaRPr lang="en-US">
              <a:solidFill>
                <a:srgbClr val="000000"/>
              </a:solidFill>
            </a:endParaRPr>
          </a:p>
        </p:txBody>
      </p:sp>
      <p:sp>
        <p:nvSpPr>
          <p:cNvPr id="6" name="Slide Number Placeholder 5"/>
          <p:cNvSpPr>
            <a:spLocks noGrp="1"/>
          </p:cNvSpPr>
          <p:nvPr>
            <p:ph type="sldNum" sz="quarter" idx="4"/>
          </p:nvPr>
        </p:nvSpPr>
        <p:spPr>
          <a:xfrm>
            <a:off x="7823382" y="6309360"/>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pPr defTabSz="914400" eaLnBrk="0" fontAlgn="base" hangingPunct="0">
              <a:spcBef>
                <a:spcPct val="0"/>
              </a:spcBef>
              <a:spcAft>
                <a:spcPct val="0"/>
              </a:spcAft>
            </a:pPr>
            <a:fld id="{707E0AF5-9A41-4F87-A75A-A15678ECE813}" type="slidenum">
              <a:rPr lang="en-US" altLang="en-US" smtClean="0">
                <a:solidFill>
                  <a:srgbClr val="000000"/>
                </a:solidFill>
                <a:ea typeface="MS PGothic" panose="020B0600070205080204" pitchFamily="34" charset="-128"/>
              </a:rPr>
              <a:pPr defTabSz="914400"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pic>
        <p:nvPicPr>
          <p:cNvPr id="8" name="Picture 2" descr="Slide-master-white2013.jpg"/>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5411218"/>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cogtest.com/tests/cognitive_int/crtflash1.html" TargetMode="External"/><Relationship Id="rId2" Type="http://schemas.openxmlformats.org/officeDocument/2006/relationships/hyperlink" Target="http://www.cambridgecognition.com/tests/choice-reaction-time-crt" TargetMode="External"/><Relationship Id="rId1" Type="http://schemas.openxmlformats.org/officeDocument/2006/relationships/slideLayout" Target="../slideLayouts/slideLayout2.xml"/><Relationship Id="rId4" Type="http://schemas.openxmlformats.org/officeDocument/2006/relationships/hyperlink" Target="http://www.psytoolkit.org/lessons/experiment_simple_choice_rts.html"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5077" y="2670555"/>
            <a:ext cx="7774573" cy="2387600"/>
          </a:xfrm>
        </p:spPr>
        <p:txBody>
          <a:bodyPr>
            <a:normAutofit fontScale="90000"/>
          </a:bodyPr>
          <a:lstStyle/>
          <a:p>
            <a:pPr algn="ctr"/>
            <a:r>
              <a:rPr lang="en-GB" sz="6000" b="1" dirty="0" smtClean="0"/>
              <a:t>Human performance</a:t>
            </a:r>
            <a:r>
              <a:rPr lang="en-GB" dirty="0" smtClean="0"/>
              <a:t/>
            </a:r>
            <a:br>
              <a:rPr lang="en-GB" dirty="0" smtClean="0"/>
            </a:br>
            <a:r>
              <a:rPr lang="en-GB" dirty="0"/>
              <a:t/>
            </a:r>
            <a:br>
              <a:rPr lang="en-GB" dirty="0"/>
            </a:br>
            <a:r>
              <a:rPr lang="en-GB" sz="4900" dirty="0" smtClean="0"/>
              <a:t>Lecture 2: cognitive modelling &amp; information processing</a:t>
            </a:r>
            <a:endParaRPr lang="en-GB" dirty="0"/>
          </a:p>
        </p:txBody>
      </p:sp>
      <p:sp>
        <p:nvSpPr>
          <p:cNvPr id="3" name="Subtitle 2"/>
          <p:cNvSpPr>
            <a:spLocks noGrp="1"/>
          </p:cNvSpPr>
          <p:nvPr>
            <p:ph type="subTitle" idx="1"/>
          </p:nvPr>
        </p:nvSpPr>
        <p:spPr>
          <a:xfrm>
            <a:off x="1875524" y="5436981"/>
            <a:ext cx="6593681" cy="988536"/>
          </a:xfrm>
        </p:spPr>
        <p:txBody>
          <a:bodyPr>
            <a:normAutofit/>
          </a:bodyPr>
          <a:lstStyle/>
          <a:p>
            <a:pPr algn="ctr"/>
            <a:r>
              <a:rPr lang="en-GB" sz="4000" b="1" dirty="0" smtClean="0"/>
              <a:t>DR KATE WILLIAMS</a:t>
            </a:r>
            <a:endParaRPr lang="en-GB" sz="4000" b="1" dirty="0"/>
          </a:p>
        </p:txBody>
      </p:sp>
    </p:spTree>
    <p:extLst>
      <p:ext uri="{BB962C8B-B14F-4D97-AF65-F5344CB8AC3E}">
        <p14:creationId xmlns:p14="http://schemas.microsoft.com/office/powerpoint/2010/main" val="31291138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224" y="111442"/>
            <a:ext cx="7429499" cy="1060652"/>
          </a:xfrm>
        </p:spPr>
        <p:txBody>
          <a:bodyPr>
            <a:noAutofit/>
          </a:bodyPr>
          <a:lstStyle/>
          <a:p>
            <a:pPr algn="ctr"/>
            <a:r>
              <a:rPr lang="en-GB" sz="4800" b="1" dirty="0" smtClean="0"/>
              <a:t>Todays lecture:</a:t>
            </a:r>
            <a:endParaRPr lang="en-GB" sz="4800" b="1" dirty="0"/>
          </a:p>
        </p:txBody>
      </p:sp>
      <p:sp>
        <p:nvSpPr>
          <p:cNvPr id="3" name="Content Placeholder 2"/>
          <p:cNvSpPr>
            <a:spLocks noGrp="1"/>
          </p:cNvSpPr>
          <p:nvPr>
            <p:ph idx="1"/>
          </p:nvPr>
        </p:nvSpPr>
        <p:spPr>
          <a:xfrm>
            <a:off x="540327" y="1180407"/>
            <a:ext cx="8487295" cy="5650373"/>
          </a:xfrm>
        </p:spPr>
        <p:txBody>
          <a:bodyPr>
            <a:normAutofit/>
          </a:bodyPr>
          <a:lstStyle/>
          <a:p>
            <a:pPr>
              <a:lnSpc>
                <a:spcPct val="100000"/>
              </a:lnSpc>
              <a:spcBef>
                <a:spcPts val="0"/>
              </a:spcBef>
            </a:pPr>
            <a:r>
              <a:rPr lang="en-GB" sz="3200" dirty="0" smtClean="0"/>
              <a:t>What is Cognitive Modelling.</a:t>
            </a:r>
          </a:p>
          <a:p>
            <a:pPr>
              <a:lnSpc>
                <a:spcPct val="100000"/>
              </a:lnSpc>
              <a:spcBef>
                <a:spcPts val="0"/>
              </a:spcBef>
            </a:pPr>
            <a:endParaRPr lang="en-GB" sz="1100" dirty="0" smtClean="0"/>
          </a:p>
          <a:p>
            <a:pPr>
              <a:lnSpc>
                <a:spcPct val="100000"/>
              </a:lnSpc>
              <a:spcBef>
                <a:spcPts val="0"/>
              </a:spcBef>
            </a:pPr>
            <a:r>
              <a:rPr lang="en-GB" sz="3200" dirty="0" smtClean="0"/>
              <a:t>Construction of models.</a:t>
            </a:r>
          </a:p>
          <a:p>
            <a:pPr>
              <a:lnSpc>
                <a:spcPct val="100000"/>
              </a:lnSpc>
              <a:spcBef>
                <a:spcPts val="0"/>
              </a:spcBef>
            </a:pPr>
            <a:endParaRPr lang="en-GB" sz="1100" dirty="0" smtClean="0"/>
          </a:p>
          <a:p>
            <a:pPr>
              <a:lnSpc>
                <a:spcPct val="100000"/>
              </a:lnSpc>
              <a:spcBef>
                <a:spcPts val="0"/>
              </a:spcBef>
            </a:pPr>
            <a:r>
              <a:rPr lang="en-GB" sz="3200" dirty="0" smtClean="0"/>
              <a:t>Focus on a particular cognitive model:</a:t>
            </a:r>
          </a:p>
          <a:p>
            <a:pPr lvl="1">
              <a:lnSpc>
                <a:spcPct val="100000"/>
              </a:lnSpc>
              <a:spcBef>
                <a:spcPts val="0"/>
              </a:spcBef>
            </a:pPr>
            <a:r>
              <a:rPr lang="en-GB" sz="2800" dirty="0" smtClean="0"/>
              <a:t>Choice-reaction time modelling.</a:t>
            </a:r>
          </a:p>
          <a:p>
            <a:pPr lvl="1">
              <a:lnSpc>
                <a:spcPct val="100000"/>
              </a:lnSpc>
              <a:spcBef>
                <a:spcPts val="0"/>
              </a:spcBef>
            </a:pPr>
            <a:endParaRPr lang="en-GB" sz="1600" dirty="0" smtClean="0"/>
          </a:p>
          <a:p>
            <a:pPr>
              <a:lnSpc>
                <a:spcPct val="100000"/>
              </a:lnSpc>
              <a:spcBef>
                <a:spcPts val="0"/>
              </a:spcBef>
            </a:pPr>
            <a:r>
              <a:rPr lang="en-GB" sz="3200" dirty="0" smtClean="0"/>
              <a:t>Information-processing and associated issues.</a:t>
            </a:r>
          </a:p>
          <a:p>
            <a:pPr>
              <a:lnSpc>
                <a:spcPct val="100000"/>
              </a:lnSpc>
              <a:spcBef>
                <a:spcPts val="0"/>
              </a:spcBef>
            </a:pPr>
            <a:endParaRPr lang="en-GB" sz="1600" dirty="0" smtClean="0"/>
          </a:p>
          <a:p>
            <a:pPr>
              <a:lnSpc>
                <a:spcPct val="100000"/>
              </a:lnSpc>
              <a:spcBef>
                <a:spcPts val="0"/>
              </a:spcBef>
            </a:pPr>
            <a:r>
              <a:rPr lang="en-GB" sz="3200" dirty="0" smtClean="0"/>
              <a:t>Focus on sub-set of information-processing models</a:t>
            </a:r>
          </a:p>
          <a:p>
            <a:pPr lvl="1">
              <a:lnSpc>
                <a:spcPct val="100000"/>
              </a:lnSpc>
              <a:spcBef>
                <a:spcPts val="0"/>
              </a:spcBef>
            </a:pPr>
            <a:r>
              <a:rPr lang="en-GB" sz="2800" dirty="0" smtClean="0"/>
              <a:t>Spreading-activation and Connectionist models.</a:t>
            </a:r>
          </a:p>
          <a:p>
            <a:pPr lvl="1"/>
            <a:endParaRPr lang="en-GB" dirty="0" smtClean="0"/>
          </a:p>
          <a:p>
            <a:pPr lvl="1"/>
            <a:endParaRPr lang="en-GB" dirty="0"/>
          </a:p>
        </p:txBody>
      </p:sp>
    </p:spTree>
    <p:extLst>
      <p:ext uri="{BB962C8B-B14F-4D97-AF65-F5344CB8AC3E}">
        <p14:creationId xmlns:p14="http://schemas.microsoft.com/office/powerpoint/2010/main" val="3964133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5" dur="500"/>
                                        <p:tgtEl>
                                          <p:spTgt spid="3">
                                            <p:txEl>
                                              <p:pRg st="7" end="7"/>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animEffect transition="in" filter="randombar(horizontal)">
                                      <p:cBhvr>
                                        <p:cTn id="30" dur="500"/>
                                        <p:tgtEl>
                                          <p:spTgt spid="3">
                                            <p:txEl>
                                              <p:pRg st="9" end="9"/>
                                            </p:txEl>
                                          </p:spTgt>
                                        </p:tgtEl>
                                      </p:cBhvr>
                                    </p:animEffect>
                                  </p:childTnLst>
                                </p:cTn>
                              </p:par>
                              <p:par>
                                <p:cTn id="31" presetID="14" presetClass="entr" presetSubtype="1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33"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1805" y="123569"/>
            <a:ext cx="8796064" cy="1070917"/>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5600" b="1" dirty="0" smtClean="0">
                <a:solidFill>
                  <a:schemeClr val="bg1"/>
                </a:solidFill>
                <a:latin typeface="Arial" panose="020B0604020202020204" pitchFamily="34" charset="0"/>
                <a:cs typeface="Arial" panose="020B0604020202020204" pitchFamily="34" charset="0"/>
              </a:rPr>
              <a:t>COGNITIVE MODELLING</a:t>
            </a:r>
            <a:endParaRPr lang="en-GB" sz="56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131805" y="1194486"/>
            <a:ext cx="8946292" cy="5201424"/>
          </a:xfrm>
          <a:prstGeom prst="rect">
            <a:avLst/>
          </a:prstGeom>
          <a:noFill/>
        </p:spPr>
        <p:txBody>
          <a:bodyPr wrap="square" rtlCol="0">
            <a:spAutoFit/>
          </a:bodyPr>
          <a:lstStyle/>
          <a:p>
            <a:pPr marL="457200" indent="-457200">
              <a:buFont typeface="Arial" panose="020B0604020202020204" pitchFamily="34" charset="0"/>
              <a:buChar char="•"/>
            </a:pPr>
            <a:r>
              <a:rPr lang="en-GB" sz="3600" dirty="0" smtClean="0">
                <a:solidFill>
                  <a:schemeClr val="bg1"/>
                </a:solidFill>
              </a:rPr>
              <a:t>Aims to scientifically explain basic cognitive processes and how they interact.</a:t>
            </a:r>
          </a:p>
          <a:p>
            <a:endParaRPr lang="en-GB" dirty="0">
              <a:solidFill>
                <a:schemeClr val="bg1"/>
              </a:solidFill>
            </a:endParaRPr>
          </a:p>
          <a:p>
            <a:r>
              <a:rPr lang="en-GB" sz="3200" dirty="0">
                <a:solidFill>
                  <a:schemeClr val="bg1"/>
                </a:solidFill>
              </a:rPr>
              <a:t>We want to know how the mind works:</a:t>
            </a:r>
          </a:p>
          <a:p>
            <a:r>
              <a:rPr lang="en-GB" sz="3200" dirty="0">
                <a:solidFill>
                  <a:schemeClr val="bg1"/>
                </a:solidFill>
              </a:rPr>
              <a:t>• How we process information and act on it.</a:t>
            </a:r>
          </a:p>
          <a:p>
            <a:r>
              <a:rPr lang="en-GB" sz="3200" dirty="0">
                <a:solidFill>
                  <a:schemeClr val="bg1"/>
                </a:solidFill>
              </a:rPr>
              <a:t>• How we </a:t>
            </a:r>
            <a:r>
              <a:rPr lang="en-GB" sz="3200" dirty="0" smtClean="0">
                <a:solidFill>
                  <a:schemeClr val="bg1"/>
                </a:solidFill>
              </a:rPr>
              <a:t>learn, generalize, and memorize.</a:t>
            </a:r>
            <a:endParaRPr lang="en-GB" sz="3200" dirty="0">
              <a:solidFill>
                <a:schemeClr val="bg1"/>
              </a:solidFill>
            </a:endParaRPr>
          </a:p>
          <a:p>
            <a:r>
              <a:rPr lang="en-GB" sz="3200" dirty="0">
                <a:solidFill>
                  <a:schemeClr val="bg1"/>
                </a:solidFill>
              </a:rPr>
              <a:t>• How we think, reason, </a:t>
            </a:r>
            <a:r>
              <a:rPr lang="en-GB" sz="3200" dirty="0" smtClean="0">
                <a:solidFill>
                  <a:schemeClr val="bg1"/>
                </a:solidFill>
              </a:rPr>
              <a:t>plan, and </a:t>
            </a:r>
            <a:r>
              <a:rPr lang="en-GB" sz="3200" dirty="0">
                <a:solidFill>
                  <a:schemeClr val="bg1"/>
                </a:solidFill>
              </a:rPr>
              <a:t>make </a:t>
            </a:r>
            <a:r>
              <a:rPr lang="en-GB" sz="3200" dirty="0" smtClean="0">
                <a:solidFill>
                  <a:schemeClr val="bg1"/>
                </a:solidFill>
              </a:rPr>
              <a:t>decisions</a:t>
            </a:r>
          </a:p>
          <a:p>
            <a:endParaRPr lang="en-GB" dirty="0">
              <a:solidFill>
                <a:schemeClr val="bg1"/>
              </a:solidFill>
            </a:endParaRPr>
          </a:p>
          <a:p>
            <a:pPr marL="457200" indent="-457200">
              <a:buFont typeface="Wingdings" panose="05000000000000000000" pitchFamily="2" charset="2"/>
              <a:buChar char="q"/>
            </a:pPr>
            <a:r>
              <a:rPr lang="en-GB" sz="3200" dirty="0" smtClean="0">
                <a:solidFill>
                  <a:schemeClr val="bg1"/>
                </a:solidFill>
              </a:rPr>
              <a:t>This has implications for subsequent performance. </a:t>
            </a:r>
          </a:p>
          <a:p>
            <a:pPr marL="457200" indent="-457200">
              <a:buFont typeface="Wingdings" panose="05000000000000000000" pitchFamily="2" charset="2"/>
              <a:buChar char="q"/>
            </a:pPr>
            <a:r>
              <a:rPr lang="en-GB" sz="3200" dirty="0" smtClean="0">
                <a:solidFill>
                  <a:schemeClr val="bg1"/>
                </a:solidFill>
              </a:rPr>
              <a:t>Comparing principles </a:t>
            </a:r>
            <a:r>
              <a:rPr lang="en-GB" sz="3200" dirty="0">
                <a:solidFill>
                  <a:schemeClr val="bg1"/>
                </a:solidFill>
              </a:rPr>
              <a:t>of a model to human behaviour allows us to test and refine theories</a:t>
            </a:r>
            <a:r>
              <a:rPr lang="en-GB" sz="3200" dirty="0" smtClean="0">
                <a:solidFill>
                  <a:schemeClr val="bg1"/>
                </a:solidFill>
              </a:rPr>
              <a:t>.</a:t>
            </a:r>
            <a:endParaRPr lang="en-GB" sz="3200" dirty="0">
              <a:solidFill>
                <a:schemeClr val="bg1"/>
              </a:solidFill>
            </a:endParaRPr>
          </a:p>
        </p:txBody>
      </p:sp>
    </p:spTree>
    <p:extLst>
      <p:ext uri="{BB962C8B-B14F-4D97-AF65-F5344CB8AC3E}">
        <p14:creationId xmlns:p14="http://schemas.microsoft.com/office/powerpoint/2010/main" val="72127395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5" dur="500"/>
                                        <p:tgtEl>
                                          <p:spTgt spid="3">
                                            <p:txEl>
                                              <p:pRg st="3" end="3"/>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8" dur="500"/>
                                        <p:tgtEl>
                                          <p:spTgt spid="3">
                                            <p:txEl>
                                              <p:pRg st="4" end="4"/>
                                            </p:txEl>
                                          </p:spTgt>
                                        </p:tgtEl>
                                      </p:cBhvr>
                                    </p:animEffect>
                                  </p:childTnLst>
                                </p:cTn>
                              </p:par>
                              <p:par>
                                <p:cTn id="19" presetID="14" presetClass="entr" presetSubtype="1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1" dur="5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6" dur="500"/>
                                        <p:tgtEl>
                                          <p:spTgt spid="3">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7447" y="123569"/>
            <a:ext cx="8399375" cy="972063"/>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5400" b="1" dirty="0" smtClean="0">
                <a:solidFill>
                  <a:schemeClr val="bg1"/>
                </a:solidFill>
                <a:latin typeface="Arial" panose="020B0604020202020204" pitchFamily="34" charset="0"/>
                <a:cs typeface="Arial" panose="020B0604020202020204" pitchFamily="34" charset="0"/>
              </a:rPr>
              <a:t>COGNITIVE MODELLING</a:t>
            </a:r>
            <a:endParaRPr lang="en-GB" sz="54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834567" y="1385679"/>
            <a:ext cx="7922255" cy="4524315"/>
          </a:xfrm>
          <a:prstGeom prst="rect">
            <a:avLst/>
          </a:prstGeom>
          <a:noFill/>
        </p:spPr>
        <p:txBody>
          <a:bodyPr wrap="square" rtlCol="0">
            <a:spAutoFit/>
          </a:bodyPr>
          <a:lstStyle/>
          <a:p>
            <a:pPr marL="457200" indent="-457200">
              <a:buFont typeface="Arial" panose="020B0604020202020204" pitchFamily="34" charset="0"/>
              <a:buChar char="•"/>
            </a:pPr>
            <a:r>
              <a:rPr lang="en-GB" sz="3600" dirty="0" smtClean="0">
                <a:solidFill>
                  <a:schemeClr val="bg1"/>
                </a:solidFill>
              </a:rPr>
              <a:t>A model is a very explicit theory regarding our mind’s processing.</a:t>
            </a:r>
          </a:p>
          <a:p>
            <a:endParaRPr lang="en-GB" dirty="0">
              <a:solidFill>
                <a:schemeClr val="bg1"/>
              </a:solidFill>
            </a:endParaRPr>
          </a:p>
          <a:p>
            <a:pPr marL="457200" indent="-457200">
              <a:buFont typeface="Arial" panose="020B0604020202020204" pitchFamily="34" charset="0"/>
              <a:buChar char="•"/>
            </a:pPr>
            <a:r>
              <a:rPr lang="en-GB" sz="3600" dirty="0" smtClean="0">
                <a:solidFill>
                  <a:schemeClr val="bg1"/>
                </a:solidFill>
              </a:rPr>
              <a:t>Tends to be described in formal, mathematical, or computer languages.</a:t>
            </a:r>
          </a:p>
          <a:p>
            <a:endParaRPr lang="en-GB" dirty="0">
              <a:solidFill>
                <a:schemeClr val="bg1"/>
              </a:solidFill>
            </a:endParaRPr>
          </a:p>
          <a:p>
            <a:pPr marL="457200" indent="-457200">
              <a:buFont typeface="Arial" panose="020B0604020202020204" pitchFamily="34" charset="0"/>
              <a:buChar char="•"/>
            </a:pPr>
            <a:r>
              <a:rPr lang="en-GB" sz="3600" dirty="0" smtClean="0">
                <a:solidFill>
                  <a:schemeClr val="bg1"/>
                </a:solidFill>
              </a:rPr>
              <a:t>Differs from conceptual models, which use verbal descriptions of theoretical assumptions.</a:t>
            </a:r>
          </a:p>
        </p:txBody>
      </p:sp>
    </p:spTree>
    <p:extLst>
      <p:ext uri="{BB962C8B-B14F-4D97-AF65-F5344CB8AC3E}">
        <p14:creationId xmlns:p14="http://schemas.microsoft.com/office/powerpoint/2010/main" val="6665384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12" name="Up Arrow Callout 11"/>
          <p:cNvSpPr/>
          <p:nvPr/>
        </p:nvSpPr>
        <p:spPr bwMode="auto">
          <a:xfrm>
            <a:off x="2628266" y="3550106"/>
            <a:ext cx="3299791" cy="1073426"/>
          </a:xfrm>
          <a:prstGeom prst="upArrowCallout">
            <a:avLst>
              <a:gd name="adj1" fmla="val 10185"/>
              <a:gd name="adj2" fmla="val 17593"/>
              <a:gd name="adj3" fmla="val 25000"/>
              <a:gd name="adj4" fmla="val 43989"/>
            </a:avLst>
          </a:prstGeom>
          <a:ln w="76200">
            <a:solidFill>
              <a:schemeClr val="accent1">
                <a:lumMod val="75000"/>
              </a:schemeClr>
            </a:solidFill>
            <a:headEnd type="none" w="med" len="med"/>
            <a:tailEnd type="none" w="med" len="med"/>
          </a:ln>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 name="Title 1"/>
          <p:cNvSpPr>
            <a:spLocks noGrp="1"/>
          </p:cNvSpPr>
          <p:nvPr>
            <p:ph type="title"/>
          </p:nvPr>
        </p:nvSpPr>
        <p:spPr>
          <a:xfrm>
            <a:off x="276007" y="123569"/>
            <a:ext cx="8506016" cy="972063"/>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5400" b="1" dirty="0" smtClean="0">
                <a:solidFill>
                  <a:schemeClr val="bg1"/>
                </a:solidFill>
                <a:latin typeface="Arial" panose="020B0604020202020204" pitchFamily="34" charset="0"/>
                <a:cs typeface="Arial" panose="020B0604020202020204" pitchFamily="34" charset="0"/>
              </a:rPr>
              <a:t>COGNITIVE MODELLING</a:t>
            </a:r>
            <a:endParaRPr lang="en-GB" sz="5400" b="1"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276006" y="2715219"/>
            <a:ext cx="1802295" cy="707886"/>
          </a:xfrm>
          <a:prstGeom prst="rect">
            <a:avLst/>
          </a:prstGeom>
          <a:ln w="76200">
            <a:solidFill>
              <a:schemeClr val="bg2">
                <a:lumMod val="60000"/>
                <a:lumOff val="40000"/>
              </a:schemeClr>
            </a:solidFill>
          </a:ln>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4000" b="1" dirty="0"/>
              <a:t>INPUT</a:t>
            </a:r>
          </a:p>
        </p:txBody>
      </p:sp>
      <p:sp>
        <p:nvSpPr>
          <p:cNvPr id="6" name="Right Arrow 5"/>
          <p:cNvSpPr/>
          <p:nvPr/>
        </p:nvSpPr>
        <p:spPr bwMode="auto">
          <a:xfrm>
            <a:off x="2277084" y="2890258"/>
            <a:ext cx="1245704" cy="357808"/>
          </a:xfrm>
          <a:prstGeom prst="rightArrow">
            <a:avLst/>
          </a:prstGeom>
          <a:ln w="76200">
            <a:headEnd type="none" w="med" len="med"/>
            <a:tailEnd type="none" w="med" len="med"/>
          </a:ln>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7" name="TextBox 6"/>
          <p:cNvSpPr txBox="1"/>
          <p:nvPr/>
        </p:nvSpPr>
        <p:spPr>
          <a:xfrm>
            <a:off x="3721571" y="2717979"/>
            <a:ext cx="1113183" cy="707886"/>
          </a:xfrm>
          <a:prstGeom prst="rect">
            <a:avLst/>
          </a:prstGeom>
          <a:ln w="76200">
            <a:solidFill>
              <a:srgbClr val="FF0000"/>
            </a:solidFill>
          </a:ln>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4000" b="1" dirty="0"/>
              <a:t>???</a:t>
            </a:r>
          </a:p>
        </p:txBody>
      </p:sp>
      <p:sp>
        <p:nvSpPr>
          <p:cNvPr id="8" name="Right Arrow 7"/>
          <p:cNvSpPr/>
          <p:nvPr/>
        </p:nvSpPr>
        <p:spPr bwMode="auto">
          <a:xfrm>
            <a:off x="5033537" y="2890258"/>
            <a:ext cx="1245704" cy="357808"/>
          </a:xfrm>
          <a:prstGeom prst="rightArrow">
            <a:avLst/>
          </a:prstGeom>
          <a:ln w="76200">
            <a:headEnd type="none" w="med" len="med"/>
            <a:tailEnd type="none" w="med" len="med"/>
          </a:ln>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9" name="TextBox 8"/>
          <p:cNvSpPr txBox="1"/>
          <p:nvPr/>
        </p:nvSpPr>
        <p:spPr>
          <a:xfrm>
            <a:off x="6478023" y="2715218"/>
            <a:ext cx="2304000" cy="707886"/>
          </a:xfrm>
          <a:prstGeom prst="rect">
            <a:avLst/>
          </a:prstGeom>
          <a:ln w="76200">
            <a:solidFill>
              <a:schemeClr val="bg2">
                <a:lumMod val="60000"/>
                <a:lumOff val="40000"/>
              </a:schemeClr>
            </a:solidFill>
          </a:ln>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4000" b="1" dirty="0"/>
              <a:t>OUTPUT</a:t>
            </a:r>
          </a:p>
        </p:txBody>
      </p:sp>
      <p:sp>
        <p:nvSpPr>
          <p:cNvPr id="10" name="TextBox 9"/>
          <p:cNvSpPr txBox="1"/>
          <p:nvPr/>
        </p:nvSpPr>
        <p:spPr>
          <a:xfrm>
            <a:off x="2628266" y="4156368"/>
            <a:ext cx="3299791" cy="523220"/>
          </a:xfrm>
          <a:prstGeom prst="rect">
            <a:avLst/>
          </a:prstGeom>
          <a:ln w="76200">
            <a:solidFill>
              <a:schemeClr val="accent1">
                <a:lumMod val="75000"/>
              </a:schemeClr>
            </a:solidFill>
          </a:ln>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2800" dirty="0"/>
              <a:t>Reverse Engineering</a:t>
            </a:r>
          </a:p>
        </p:txBody>
      </p:sp>
      <p:sp>
        <p:nvSpPr>
          <p:cNvPr id="11" name="TextBox 10"/>
          <p:cNvSpPr txBox="1"/>
          <p:nvPr/>
        </p:nvSpPr>
        <p:spPr>
          <a:xfrm>
            <a:off x="908002" y="5270460"/>
            <a:ext cx="7319241" cy="1384995"/>
          </a:xfrm>
          <a:prstGeom prst="rect">
            <a:avLst/>
          </a:prstGeom>
          <a:ln w="38100"/>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2800" b="1" dirty="0"/>
              <a:t>Chronometric: An accurate model of Cognition should be able to predict how long it takes a real person to perform a task (See </a:t>
            </a:r>
            <a:r>
              <a:rPr lang="en-GB" sz="2800" b="1" dirty="0" err="1"/>
              <a:t>Ponser</a:t>
            </a:r>
            <a:r>
              <a:rPr lang="en-GB" sz="2800" b="1" dirty="0"/>
              <a:t>, 1978)</a:t>
            </a:r>
          </a:p>
        </p:txBody>
      </p:sp>
      <p:sp>
        <p:nvSpPr>
          <p:cNvPr id="13" name="TextBox 12"/>
          <p:cNvSpPr txBox="1"/>
          <p:nvPr/>
        </p:nvSpPr>
        <p:spPr>
          <a:xfrm>
            <a:off x="603743" y="1263508"/>
            <a:ext cx="8154786" cy="1231106"/>
          </a:xfrm>
          <a:prstGeom prst="rect">
            <a:avLst/>
          </a:prstGeom>
          <a:noFill/>
        </p:spPr>
        <p:txBody>
          <a:bodyPr wrap="square" rtlCol="0">
            <a:spAutoFit/>
          </a:bodyPr>
          <a:lstStyle/>
          <a:p>
            <a:pPr marL="285750" indent="-285750">
              <a:buFont typeface="Arial" panose="020B0604020202020204" pitchFamily="34" charset="0"/>
              <a:buChar char="•"/>
            </a:pPr>
            <a:r>
              <a:rPr lang="en-GB" sz="2800" b="1" dirty="0" smtClean="0">
                <a:solidFill>
                  <a:schemeClr val="bg1"/>
                </a:solidFill>
              </a:rPr>
              <a:t>Model </a:t>
            </a:r>
            <a:r>
              <a:rPr lang="en-GB" sz="2800" b="1" dirty="0">
                <a:solidFill>
                  <a:schemeClr val="bg1"/>
                </a:solidFill>
              </a:rPr>
              <a:t>is only accepted as accurate if it can </a:t>
            </a:r>
            <a:r>
              <a:rPr lang="en-GB" sz="2800" b="1" dirty="0" smtClean="0">
                <a:solidFill>
                  <a:schemeClr val="bg1"/>
                </a:solidFill>
              </a:rPr>
              <a:t>predict </a:t>
            </a:r>
            <a:r>
              <a:rPr lang="en-GB" sz="2800" b="1" dirty="0">
                <a:solidFill>
                  <a:schemeClr val="bg1"/>
                </a:solidFill>
              </a:rPr>
              <a:t>how a participant will perform on a task</a:t>
            </a:r>
            <a:r>
              <a:rPr lang="en-GB" sz="2000" b="1" dirty="0">
                <a:solidFill>
                  <a:schemeClr val="bg1"/>
                </a:solidFill>
              </a:rPr>
              <a:t>.    </a:t>
            </a:r>
          </a:p>
          <a:p>
            <a:endParaRPr lang="en-GB" dirty="0">
              <a:solidFill>
                <a:schemeClr val="bg1"/>
              </a:solidFill>
            </a:endParaRPr>
          </a:p>
        </p:txBody>
      </p:sp>
    </p:spTree>
    <p:extLst>
      <p:ext uri="{BB962C8B-B14F-4D97-AF65-F5344CB8AC3E}">
        <p14:creationId xmlns:p14="http://schemas.microsoft.com/office/powerpoint/2010/main" val="34891966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1000"/>
                                        <p:tgtEl>
                                          <p:spTgt spid="12"/>
                                        </p:tgtEl>
                                      </p:cBhvr>
                                    </p:animEffect>
                                    <p:anim calcmode="lin" valueType="num">
                                      <p:cBhvr>
                                        <p:cTn id="43" dur="1000" fill="hold"/>
                                        <p:tgtEl>
                                          <p:spTgt spid="12"/>
                                        </p:tgtEl>
                                        <p:attrNameLst>
                                          <p:attrName>ppt_x</p:attrName>
                                        </p:attrNameLst>
                                      </p:cBhvr>
                                      <p:tavLst>
                                        <p:tav tm="0">
                                          <p:val>
                                            <p:strVal val="#ppt_x"/>
                                          </p:val>
                                        </p:tav>
                                        <p:tav tm="100000">
                                          <p:val>
                                            <p:strVal val="#ppt_x"/>
                                          </p:val>
                                        </p:tav>
                                      </p:tavLst>
                                    </p:anim>
                                    <p:anim calcmode="lin" valueType="num">
                                      <p:cBhvr>
                                        <p:cTn id="44" dur="1000" fill="hold"/>
                                        <p:tgtEl>
                                          <p:spTgt spid="12"/>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1000"/>
                                        <p:tgtEl>
                                          <p:spTgt spid="10"/>
                                        </p:tgtEl>
                                      </p:cBhvr>
                                    </p:animEffect>
                                    <p:anim calcmode="lin" valueType="num">
                                      <p:cBhvr>
                                        <p:cTn id="48" dur="1000" fill="hold"/>
                                        <p:tgtEl>
                                          <p:spTgt spid="10"/>
                                        </p:tgtEl>
                                        <p:attrNameLst>
                                          <p:attrName>ppt_x</p:attrName>
                                        </p:attrNameLst>
                                      </p:cBhvr>
                                      <p:tavLst>
                                        <p:tav tm="0">
                                          <p:val>
                                            <p:strVal val="#ppt_x"/>
                                          </p:val>
                                        </p:tav>
                                        <p:tav tm="100000">
                                          <p:val>
                                            <p:strVal val="#ppt_x"/>
                                          </p:val>
                                        </p:tav>
                                      </p:tavLst>
                                    </p:anim>
                                    <p:anim calcmode="lin" valueType="num">
                                      <p:cBhvr>
                                        <p:cTn id="4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
                                        </p:tgtEl>
                                        <p:attrNameLst>
                                          <p:attrName>style.visibility</p:attrName>
                                        </p:attrNameLst>
                                      </p:cBhvr>
                                      <p:to>
                                        <p:strVal val="visible"/>
                                      </p:to>
                                    </p:set>
                                    <p:animEffect transition="in" filter="fade">
                                      <p:cBhvr>
                                        <p:cTn id="54" dur="1000"/>
                                        <p:tgtEl>
                                          <p:spTgt spid="11"/>
                                        </p:tgtEl>
                                      </p:cBhvr>
                                    </p:animEffect>
                                    <p:anim calcmode="lin" valueType="num">
                                      <p:cBhvr>
                                        <p:cTn id="55" dur="1000" fill="hold"/>
                                        <p:tgtEl>
                                          <p:spTgt spid="11"/>
                                        </p:tgtEl>
                                        <p:attrNameLst>
                                          <p:attrName>ppt_x</p:attrName>
                                        </p:attrNameLst>
                                      </p:cBhvr>
                                      <p:tavLst>
                                        <p:tav tm="0">
                                          <p:val>
                                            <p:strVal val="#ppt_x"/>
                                          </p:val>
                                        </p:tav>
                                        <p:tav tm="100000">
                                          <p:val>
                                            <p:strVal val="#ppt_x"/>
                                          </p:val>
                                        </p:tav>
                                      </p:tavLst>
                                    </p:anim>
                                    <p:anim calcmode="lin" valueType="num">
                                      <p:cBhvr>
                                        <p:cTn id="5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5" grpId="0" animBg="1"/>
      <p:bldP spid="6" grpId="0" animBg="1"/>
      <p:bldP spid="7" grpId="0" animBg="1"/>
      <p:bldP spid="8" grpId="0" animBg="1"/>
      <p:bldP spid="9" grpId="0" animBg="1"/>
      <p:bldP spid="10"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112593" y="27946"/>
            <a:ext cx="8853989" cy="864360"/>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Cognition: Levels of description</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30" name="Content Placeholder 2"/>
          <p:cNvSpPr txBox="1">
            <a:spLocks/>
          </p:cNvSpPr>
          <p:nvPr/>
        </p:nvSpPr>
        <p:spPr bwMode="auto">
          <a:xfrm>
            <a:off x="112593" y="1233983"/>
            <a:ext cx="2248469" cy="1080000"/>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smtClean="0">
                <a:ln>
                  <a:noFill/>
                </a:ln>
                <a:solidFill>
                  <a:srgbClr val="FFFFFF"/>
                </a:solidFill>
                <a:effectLst/>
                <a:uLnTx/>
                <a:uFillTx/>
                <a:latin typeface="Arial"/>
                <a:ea typeface="+mn-ea"/>
                <a:cs typeface="+mn-cs"/>
              </a:rPr>
              <a:t>Semantic/Knowledge</a:t>
            </a:r>
            <a:endParaRPr kumimoji="0" lang="en-GB" sz="3200" b="0" i="0" u="none" strike="noStrike" kern="0" cap="none" spc="0" normalizeH="0" baseline="0" noProof="0" dirty="0">
              <a:ln>
                <a:noFill/>
              </a:ln>
              <a:solidFill>
                <a:srgbClr val="FFFFFF"/>
              </a:solidFill>
              <a:effectLst/>
              <a:uLnTx/>
              <a:uFillTx/>
              <a:latin typeface="Arial"/>
              <a:ea typeface="+mn-ea"/>
              <a:cs typeface="+mn-cs"/>
            </a:endParaRPr>
          </a:p>
        </p:txBody>
      </p:sp>
      <p:cxnSp>
        <p:nvCxnSpPr>
          <p:cNvPr id="31" name="Straight Connector 30"/>
          <p:cNvCxnSpPr/>
          <p:nvPr/>
        </p:nvCxnSpPr>
        <p:spPr bwMode="auto">
          <a:xfrm>
            <a:off x="1241944" y="2459563"/>
            <a:ext cx="0" cy="540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sp>
        <p:nvSpPr>
          <p:cNvPr id="32" name="Content Placeholder 2"/>
          <p:cNvSpPr txBox="1">
            <a:spLocks/>
          </p:cNvSpPr>
          <p:nvPr/>
        </p:nvSpPr>
        <p:spPr bwMode="auto">
          <a:xfrm>
            <a:off x="112593" y="3185846"/>
            <a:ext cx="2248469" cy="1080000"/>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a:ln>
                  <a:noFill/>
                </a:ln>
                <a:solidFill>
                  <a:srgbClr val="FFFFFF"/>
                </a:solidFill>
                <a:effectLst/>
                <a:uLnTx/>
                <a:uFillTx/>
                <a:latin typeface="Arial"/>
                <a:ea typeface="+mn-ea"/>
                <a:cs typeface="+mn-cs"/>
              </a:rPr>
              <a:t>Symbol Processing</a:t>
            </a:r>
          </a:p>
        </p:txBody>
      </p:sp>
      <p:cxnSp>
        <p:nvCxnSpPr>
          <p:cNvPr id="33" name="Straight Connector 32"/>
          <p:cNvCxnSpPr/>
          <p:nvPr/>
        </p:nvCxnSpPr>
        <p:spPr bwMode="auto">
          <a:xfrm>
            <a:off x="1236827" y="4576841"/>
            <a:ext cx="0" cy="540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sp>
        <p:nvSpPr>
          <p:cNvPr id="35" name="Content Placeholder 2"/>
          <p:cNvSpPr txBox="1">
            <a:spLocks/>
          </p:cNvSpPr>
          <p:nvPr/>
        </p:nvSpPr>
        <p:spPr bwMode="auto">
          <a:xfrm>
            <a:off x="112593" y="5339912"/>
            <a:ext cx="2248469" cy="1152000"/>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a:ln>
                  <a:noFill/>
                </a:ln>
                <a:solidFill>
                  <a:srgbClr val="FFFFFF"/>
                </a:solidFill>
                <a:effectLst/>
                <a:uLnTx/>
                <a:uFillTx/>
                <a:latin typeface="Arial"/>
                <a:ea typeface="+mn-ea"/>
                <a:cs typeface="+mn-cs"/>
              </a:rPr>
              <a:t>Physical/</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a:ln>
                  <a:noFill/>
                </a:ln>
                <a:solidFill>
                  <a:srgbClr val="FFFFFF"/>
                </a:solidFill>
                <a:effectLst/>
                <a:uLnTx/>
                <a:uFillTx/>
                <a:latin typeface="Arial"/>
                <a:ea typeface="+mn-ea"/>
                <a:cs typeface="+mn-cs"/>
              </a:rPr>
              <a:t>Biology</a:t>
            </a:r>
          </a:p>
        </p:txBody>
      </p:sp>
      <p:cxnSp>
        <p:nvCxnSpPr>
          <p:cNvPr id="36" name="Straight Connector 35"/>
          <p:cNvCxnSpPr/>
          <p:nvPr/>
        </p:nvCxnSpPr>
        <p:spPr bwMode="auto">
          <a:xfrm flipH="1">
            <a:off x="2488437" y="3205179"/>
            <a:ext cx="609600" cy="289307"/>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37" name="Straight Connector 36"/>
          <p:cNvCxnSpPr/>
          <p:nvPr/>
        </p:nvCxnSpPr>
        <p:spPr bwMode="auto">
          <a:xfrm rot="5400000">
            <a:off x="2736857" y="1241505"/>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38" name="Straight Connector 37"/>
          <p:cNvCxnSpPr/>
          <p:nvPr/>
        </p:nvCxnSpPr>
        <p:spPr bwMode="auto">
          <a:xfrm rot="5400000">
            <a:off x="2736857" y="1352961"/>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39" name="Straight Connector 38"/>
          <p:cNvCxnSpPr/>
          <p:nvPr/>
        </p:nvCxnSpPr>
        <p:spPr bwMode="auto">
          <a:xfrm>
            <a:off x="2488437" y="3723856"/>
            <a:ext cx="609600" cy="289307"/>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40" name="Straight Connector 39"/>
          <p:cNvCxnSpPr/>
          <p:nvPr/>
        </p:nvCxnSpPr>
        <p:spPr bwMode="auto">
          <a:xfrm rot="5400000">
            <a:off x="2723605" y="5607007"/>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41" name="Straight Connector 40"/>
          <p:cNvCxnSpPr/>
          <p:nvPr/>
        </p:nvCxnSpPr>
        <p:spPr bwMode="auto">
          <a:xfrm rot="5400000">
            <a:off x="2732306" y="5455477"/>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sp>
        <p:nvSpPr>
          <p:cNvPr id="42" name="TextBox 41"/>
          <p:cNvSpPr txBox="1"/>
          <p:nvPr/>
        </p:nvSpPr>
        <p:spPr>
          <a:xfrm>
            <a:off x="3112651" y="1059758"/>
            <a:ext cx="5989997" cy="1200329"/>
          </a:xfrm>
          <a:prstGeom prst="rect">
            <a:avLst/>
          </a:prstGeom>
          <a:no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rPr>
              <a:t>Goals, intentions &amp; personal meaning, supporting adaptation to external environments. Guides our intelligence</a:t>
            </a:r>
          </a:p>
        </p:txBody>
      </p:sp>
      <p:sp>
        <p:nvSpPr>
          <p:cNvPr id="43" name="TextBox 42"/>
          <p:cNvSpPr txBox="1"/>
          <p:nvPr/>
        </p:nvSpPr>
        <p:spPr>
          <a:xfrm>
            <a:off x="3153596" y="2928022"/>
            <a:ext cx="1814186" cy="461665"/>
          </a:xfrm>
          <a:prstGeom prst="rect">
            <a:avLst/>
          </a:prstGeom>
          <a:no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rPr>
              <a:t>Algorithm </a:t>
            </a:r>
          </a:p>
        </p:txBody>
      </p:sp>
      <p:sp>
        <p:nvSpPr>
          <p:cNvPr id="44" name="TextBox 43"/>
          <p:cNvSpPr txBox="1"/>
          <p:nvPr/>
        </p:nvSpPr>
        <p:spPr>
          <a:xfrm>
            <a:off x="3067165" y="3699067"/>
            <a:ext cx="2001668" cy="830997"/>
          </a:xfrm>
          <a:prstGeom prst="rect">
            <a:avLst/>
          </a:prstGeom>
          <a:no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rPr>
              <a:t>Functional Architecture</a:t>
            </a:r>
          </a:p>
        </p:txBody>
      </p:sp>
      <p:cxnSp>
        <p:nvCxnSpPr>
          <p:cNvPr id="45" name="Straight Connector 44"/>
          <p:cNvCxnSpPr/>
          <p:nvPr/>
        </p:nvCxnSpPr>
        <p:spPr bwMode="auto">
          <a:xfrm rot="5400000">
            <a:off x="5320833" y="2953179"/>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46" name="Straight Connector 45"/>
          <p:cNvCxnSpPr/>
          <p:nvPr/>
        </p:nvCxnSpPr>
        <p:spPr bwMode="auto">
          <a:xfrm rot="5400000">
            <a:off x="5320833" y="2824875"/>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47" name="Straight Connector 46"/>
          <p:cNvCxnSpPr/>
          <p:nvPr/>
        </p:nvCxnSpPr>
        <p:spPr bwMode="auto">
          <a:xfrm rot="5400000">
            <a:off x="5320833" y="3935822"/>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48" name="Straight Connector 47"/>
          <p:cNvCxnSpPr/>
          <p:nvPr/>
        </p:nvCxnSpPr>
        <p:spPr bwMode="auto">
          <a:xfrm rot="5400000">
            <a:off x="5320833" y="3807577"/>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sp>
        <p:nvSpPr>
          <p:cNvPr id="49" name="TextBox 48"/>
          <p:cNvSpPr txBox="1"/>
          <p:nvPr/>
        </p:nvSpPr>
        <p:spPr>
          <a:xfrm>
            <a:off x="3112651" y="5258842"/>
            <a:ext cx="4917443" cy="830997"/>
          </a:xfrm>
          <a:prstGeom prst="rect">
            <a:avLst/>
          </a:prstGeom>
          <a:solidFill>
            <a:srgbClr val="FFFFFF"/>
          </a:solid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rPr>
              <a:t>Physical, neuronal representation of processing</a:t>
            </a:r>
          </a:p>
        </p:txBody>
      </p:sp>
      <p:sp>
        <p:nvSpPr>
          <p:cNvPr id="50" name="TextBox 49"/>
          <p:cNvSpPr txBox="1"/>
          <p:nvPr/>
        </p:nvSpPr>
        <p:spPr>
          <a:xfrm>
            <a:off x="5673884" y="2533947"/>
            <a:ext cx="3292698" cy="1200329"/>
          </a:xfrm>
          <a:prstGeom prst="rect">
            <a:avLst/>
          </a:prstGeom>
          <a:no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rPr>
              <a:t>Formal specification of program for symbol manipulation</a:t>
            </a:r>
          </a:p>
        </p:txBody>
      </p:sp>
      <p:sp>
        <p:nvSpPr>
          <p:cNvPr id="51" name="TextBox 50"/>
          <p:cNvSpPr txBox="1"/>
          <p:nvPr/>
        </p:nvSpPr>
        <p:spPr>
          <a:xfrm>
            <a:off x="5673884" y="3852339"/>
            <a:ext cx="3292698" cy="1200329"/>
          </a:xfrm>
          <a:prstGeom prst="rect">
            <a:avLst/>
          </a:prstGeom>
          <a:solidFill>
            <a:srgbClr val="FFFFFF"/>
          </a:solid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rPr>
              <a:t>Real-time processing operations supporting symbol manipulation</a:t>
            </a:r>
          </a:p>
        </p:txBody>
      </p:sp>
      <p:sp>
        <p:nvSpPr>
          <p:cNvPr id="52" name="TextBox 51"/>
          <p:cNvSpPr txBox="1"/>
          <p:nvPr/>
        </p:nvSpPr>
        <p:spPr>
          <a:xfrm>
            <a:off x="3411629" y="6449285"/>
            <a:ext cx="5624306" cy="369332"/>
          </a:xfrm>
          <a:prstGeom prst="rect">
            <a:avLst/>
          </a:prstGeom>
          <a:solidFill>
            <a:srgbClr val="FFFFFF"/>
          </a:solidFill>
          <a:ln w="57150">
            <a:solidFill>
              <a:srgbClr val="3333CC">
                <a:lumMod val="60000"/>
                <a:lumOff val="40000"/>
              </a:srgbClr>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smtClean="0">
                <a:ln>
                  <a:noFill/>
                </a:ln>
                <a:solidFill>
                  <a:srgbClr val="000000"/>
                </a:solidFill>
                <a:effectLst/>
                <a:uLnTx/>
                <a:uFillTx/>
                <a:latin typeface="Arial"/>
              </a:rPr>
              <a:t>“Classical theory” (Newall, 1982; </a:t>
            </a:r>
            <a:r>
              <a:rPr kumimoji="0" lang="en-GB" sz="1800" b="1" i="0" u="none" strike="noStrike" kern="0" cap="none" spc="0" normalizeH="0" baseline="0" noProof="0" dirty="0" err="1" smtClean="0">
                <a:ln>
                  <a:noFill/>
                </a:ln>
                <a:solidFill>
                  <a:srgbClr val="000000"/>
                </a:solidFill>
                <a:effectLst/>
                <a:uLnTx/>
                <a:uFillTx/>
                <a:latin typeface="Arial"/>
              </a:rPr>
              <a:t>Pylyshyn</a:t>
            </a:r>
            <a:r>
              <a:rPr kumimoji="0" lang="en-GB" sz="1800" b="1" i="0" u="none" strike="noStrike" kern="0" cap="none" spc="0" normalizeH="0" baseline="0" noProof="0" dirty="0" smtClean="0">
                <a:ln>
                  <a:noFill/>
                </a:ln>
                <a:solidFill>
                  <a:srgbClr val="000000"/>
                </a:solidFill>
                <a:effectLst/>
                <a:uLnTx/>
                <a:uFillTx/>
                <a:latin typeface="Arial"/>
              </a:rPr>
              <a:t>, 1984)</a:t>
            </a:r>
          </a:p>
        </p:txBody>
      </p:sp>
    </p:spTree>
    <p:extLst>
      <p:ext uri="{BB962C8B-B14F-4D97-AF65-F5344CB8AC3E}">
        <p14:creationId xmlns:p14="http://schemas.microsoft.com/office/powerpoint/2010/main" val="391799884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0">
                                            <p:bg/>
                                          </p:spTgt>
                                        </p:tgtEl>
                                        <p:attrNameLst>
                                          <p:attrName>style.visibility</p:attrName>
                                        </p:attrNameLst>
                                      </p:cBhvr>
                                      <p:to>
                                        <p:strVal val="visible"/>
                                      </p:to>
                                    </p:set>
                                    <p:animEffect transition="in" filter="fade">
                                      <p:cBhvr>
                                        <p:cTn id="7" dur="1000"/>
                                        <p:tgtEl>
                                          <p:spTgt spid="30">
                                            <p:bg/>
                                          </p:spTgt>
                                        </p:tgtEl>
                                      </p:cBhvr>
                                    </p:animEffect>
                                    <p:anim calcmode="lin" valueType="num">
                                      <p:cBhvr>
                                        <p:cTn id="8" dur="1000" fill="hold"/>
                                        <p:tgtEl>
                                          <p:spTgt spid="30">
                                            <p:bg/>
                                          </p:spTgt>
                                        </p:tgtEl>
                                        <p:attrNameLst>
                                          <p:attrName>ppt_x</p:attrName>
                                        </p:attrNameLst>
                                      </p:cBhvr>
                                      <p:tavLst>
                                        <p:tav tm="0">
                                          <p:val>
                                            <p:strVal val="#ppt_x"/>
                                          </p:val>
                                        </p:tav>
                                        <p:tav tm="100000">
                                          <p:val>
                                            <p:strVal val="#ppt_x"/>
                                          </p:val>
                                        </p:tav>
                                      </p:tavLst>
                                    </p:anim>
                                    <p:anim calcmode="lin" valueType="num">
                                      <p:cBhvr>
                                        <p:cTn id="9" dur="1000" fill="hold"/>
                                        <p:tgtEl>
                                          <p:spTgt spid="30">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0">
                                            <p:txEl>
                                              <p:pRg st="0" end="0"/>
                                            </p:txEl>
                                          </p:spTgt>
                                        </p:tgtEl>
                                        <p:attrNameLst>
                                          <p:attrName>style.visibility</p:attrName>
                                        </p:attrNameLst>
                                      </p:cBhvr>
                                      <p:to>
                                        <p:strVal val="visible"/>
                                      </p:to>
                                    </p:set>
                                    <p:animEffect transition="in" filter="fade">
                                      <p:cBhvr>
                                        <p:cTn id="14" dur="1000"/>
                                        <p:tgtEl>
                                          <p:spTgt spid="30">
                                            <p:txEl>
                                              <p:pRg st="0" end="0"/>
                                            </p:txEl>
                                          </p:spTgt>
                                        </p:tgtEl>
                                      </p:cBhvr>
                                    </p:animEffect>
                                    <p:anim calcmode="lin" valueType="num">
                                      <p:cBhvr>
                                        <p:cTn id="15" dur="1000" fill="hold"/>
                                        <p:tgtEl>
                                          <p:spTgt spid="3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fade">
                                      <p:cBhvr>
                                        <p:cTn id="21" dur="1000"/>
                                        <p:tgtEl>
                                          <p:spTgt spid="37"/>
                                        </p:tgtEl>
                                      </p:cBhvr>
                                    </p:animEffect>
                                    <p:anim calcmode="lin" valueType="num">
                                      <p:cBhvr>
                                        <p:cTn id="22" dur="1000" fill="hold"/>
                                        <p:tgtEl>
                                          <p:spTgt spid="37"/>
                                        </p:tgtEl>
                                        <p:attrNameLst>
                                          <p:attrName>ppt_x</p:attrName>
                                        </p:attrNameLst>
                                      </p:cBhvr>
                                      <p:tavLst>
                                        <p:tav tm="0">
                                          <p:val>
                                            <p:strVal val="#ppt_x"/>
                                          </p:val>
                                        </p:tav>
                                        <p:tav tm="100000">
                                          <p:val>
                                            <p:strVal val="#ppt_x"/>
                                          </p:val>
                                        </p:tav>
                                      </p:tavLst>
                                    </p:anim>
                                    <p:anim calcmode="lin" valueType="num">
                                      <p:cBhvr>
                                        <p:cTn id="23" dur="1000" fill="hold"/>
                                        <p:tgtEl>
                                          <p:spTgt spid="37"/>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8"/>
                                        </p:tgtEl>
                                        <p:attrNameLst>
                                          <p:attrName>style.visibility</p:attrName>
                                        </p:attrNameLst>
                                      </p:cBhvr>
                                      <p:to>
                                        <p:strVal val="visible"/>
                                      </p:to>
                                    </p:set>
                                    <p:animEffect transition="in" filter="fade">
                                      <p:cBhvr>
                                        <p:cTn id="26" dur="1000"/>
                                        <p:tgtEl>
                                          <p:spTgt spid="38"/>
                                        </p:tgtEl>
                                      </p:cBhvr>
                                    </p:animEffect>
                                    <p:anim calcmode="lin" valueType="num">
                                      <p:cBhvr>
                                        <p:cTn id="27" dur="1000" fill="hold"/>
                                        <p:tgtEl>
                                          <p:spTgt spid="38"/>
                                        </p:tgtEl>
                                        <p:attrNameLst>
                                          <p:attrName>ppt_x</p:attrName>
                                        </p:attrNameLst>
                                      </p:cBhvr>
                                      <p:tavLst>
                                        <p:tav tm="0">
                                          <p:val>
                                            <p:strVal val="#ppt_x"/>
                                          </p:val>
                                        </p:tav>
                                        <p:tav tm="100000">
                                          <p:val>
                                            <p:strVal val="#ppt_x"/>
                                          </p:val>
                                        </p:tav>
                                      </p:tavLst>
                                    </p:anim>
                                    <p:anim calcmode="lin" valueType="num">
                                      <p:cBhvr>
                                        <p:cTn id="28" dur="1000" fill="hold"/>
                                        <p:tgtEl>
                                          <p:spTgt spid="38"/>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42"/>
                                        </p:tgtEl>
                                        <p:attrNameLst>
                                          <p:attrName>style.visibility</p:attrName>
                                        </p:attrNameLst>
                                      </p:cBhvr>
                                      <p:to>
                                        <p:strVal val="visible"/>
                                      </p:to>
                                    </p:set>
                                    <p:animEffect transition="in" filter="fade">
                                      <p:cBhvr>
                                        <p:cTn id="31" dur="1000"/>
                                        <p:tgtEl>
                                          <p:spTgt spid="42"/>
                                        </p:tgtEl>
                                      </p:cBhvr>
                                    </p:animEffect>
                                    <p:anim calcmode="lin" valueType="num">
                                      <p:cBhvr>
                                        <p:cTn id="32" dur="1000" fill="hold"/>
                                        <p:tgtEl>
                                          <p:spTgt spid="42"/>
                                        </p:tgtEl>
                                        <p:attrNameLst>
                                          <p:attrName>ppt_x</p:attrName>
                                        </p:attrNameLst>
                                      </p:cBhvr>
                                      <p:tavLst>
                                        <p:tav tm="0">
                                          <p:val>
                                            <p:strVal val="#ppt_x"/>
                                          </p:val>
                                        </p:tav>
                                        <p:tav tm="100000">
                                          <p:val>
                                            <p:strVal val="#ppt_x"/>
                                          </p:val>
                                        </p:tav>
                                      </p:tavLst>
                                    </p:anim>
                                    <p:anim calcmode="lin" valueType="num">
                                      <p:cBhvr>
                                        <p:cTn id="33"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31"/>
                                        </p:tgtEl>
                                        <p:attrNameLst>
                                          <p:attrName>style.visibility</p:attrName>
                                        </p:attrNameLst>
                                      </p:cBhvr>
                                      <p:to>
                                        <p:strVal val="visible"/>
                                      </p:to>
                                    </p:set>
                                    <p:animEffect transition="in" filter="fade">
                                      <p:cBhvr>
                                        <p:cTn id="38" dur="1000"/>
                                        <p:tgtEl>
                                          <p:spTgt spid="31"/>
                                        </p:tgtEl>
                                      </p:cBhvr>
                                    </p:animEffect>
                                    <p:anim calcmode="lin" valueType="num">
                                      <p:cBhvr>
                                        <p:cTn id="39" dur="1000" fill="hold"/>
                                        <p:tgtEl>
                                          <p:spTgt spid="31"/>
                                        </p:tgtEl>
                                        <p:attrNameLst>
                                          <p:attrName>ppt_x</p:attrName>
                                        </p:attrNameLst>
                                      </p:cBhvr>
                                      <p:tavLst>
                                        <p:tav tm="0">
                                          <p:val>
                                            <p:strVal val="#ppt_x"/>
                                          </p:val>
                                        </p:tav>
                                        <p:tav tm="100000">
                                          <p:val>
                                            <p:strVal val="#ppt_x"/>
                                          </p:val>
                                        </p:tav>
                                      </p:tavLst>
                                    </p:anim>
                                    <p:anim calcmode="lin" valueType="num">
                                      <p:cBhvr>
                                        <p:cTn id="40" dur="1000" fill="hold"/>
                                        <p:tgtEl>
                                          <p:spTgt spid="31"/>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32"/>
                                        </p:tgtEl>
                                        <p:attrNameLst>
                                          <p:attrName>style.visibility</p:attrName>
                                        </p:attrNameLst>
                                      </p:cBhvr>
                                      <p:to>
                                        <p:strVal val="visible"/>
                                      </p:to>
                                    </p:set>
                                    <p:animEffect transition="in" filter="fade">
                                      <p:cBhvr>
                                        <p:cTn id="43" dur="1000"/>
                                        <p:tgtEl>
                                          <p:spTgt spid="32"/>
                                        </p:tgtEl>
                                      </p:cBhvr>
                                    </p:animEffect>
                                    <p:anim calcmode="lin" valueType="num">
                                      <p:cBhvr>
                                        <p:cTn id="44" dur="1000" fill="hold"/>
                                        <p:tgtEl>
                                          <p:spTgt spid="32"/>
                                        </p:tgtEl>
                                        <p:attrNameLst>
                                          <p:attrName>ppt_x</p:attrName>
                                        </p:attrNameLst>
                                      </p:cBhvr>
                                      <p:tavLst>
                                        <p:tav tm="0">
                                          <p:val>
                                            <p:strVal val="#ppt_x"/>
                                          </p:val>
                                        </p:tav>
                                        <p:tav tm="100000">
                                          <p:val>
                                            <p:strVal val="#ppt_x"/>
                                          </p:val>
                                        </p:tav>
                                      </p:tavLst>
                                    </p:anim>
                                    <p:anim calcmode="lin" valueType="num">
                                      <p:cBhvr>
                                        <p:cTn id="45"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36"/>
                                        </p:tgtEl>
                                        <p:attrNameLst>
                                          <p:attrName>style.visibility</p:attrName>
                                        </p:attrNameLst>
                                      </p:cBhvr>
                                      <p:to>
                                        <p:strVal val="visible"/>
                                      </p:to>
                                    </p:set>
                                    <p:animEffect transition="in" filter="fade">
                                      <p:cBhvr>
                                        <p:cTn id="50" dur="1000"/>
                                        <p:tgtEl>
                                          <p:spTgt spid="36"/>
                                        </p:tgtEl>
                                      </p:cBhvr>
                                    </p:animEffect>
                                    <p:anim calcmode="lin" valueType="num">
                                      <p:cBhvr>
                                        <p:cTn id="51" dur="1000" fill="hold"/>
                                        <p:tgtEl>
                                          <p:spTgt spid="36"/>
                                        </p:tgtEl>
                                        <p:attrNameLst>
                                          <p:attrName>ppt_x</p:attrName>
                                        </p:attrNameLst>
                                      </p:cBhvr>
                                      <p:tavLst>
                                        <p:tav tm="0">
                                          <p:val>
                                            <p:strVal val="#ppt_x"/>
                                          </p:val>
                                        </p:tav>
                                        <p:tav tm="100000">
                                          <p:val>
                                            <p:strVal val="#ppt_x"/>
                                          </p:val>
                                        </p:tav>
                                      </p:tavLst>
                                    </p:anim>
                                    <p:anim calcmode="lin" valueType="num">
                                      <p:cBhvr>
                                        <p:cTn id="52" dur="1000" fill="hold"/>
                                        <p:tgtEl>
                                          <p:spTgt spid="36"/>
                                        </p:tgtEl>
                                        <p:attrNameLst>
                                          <p:attrName>ppt_y</p:attrName>
                                        </p:attrNameLst>
                                      </p:cBhvr>
                                      <p:tavLst>
                                        <p:tav tm="0">
                                          <p:val>
                                            <p:strVal val="#ppt_y+.1"/>
                                          </p:val>
                                        </p:tav>
                                        <p:tav tm="100000">
                                          <p:val>
                                            <p:strVal val="#ppt_y"/>
                                          </p:val>
                                        </p:tav>
                                      </p:tavLst>
                                    </p:anim>
                                  </p:childTnLst>
                                </p:cTn>
                              </p:par>
                              <p:par>
                                <p:cTn id="53" presetID="42" presetClass="entr" presetSubtype="0" fill="hold" nodeType="withEffect">
                                  <p:stCondLst>
                                    <p:cond delay="0"/>
                                  </p:stCondLst>
                                  <p:childTnLst>
                                    <p:set>
                                      <p:cBhvr>
                                        <p:cTn id="54" dur="1" fill="hold">
                                          <p:stCondLst>
                                            <p:cond delay="0"/>
                                          </p:stCondLst>
                                        </p:cTn>
                                        <p:tgtEl>
                                          <p:spTgt spid="39"/>
                                        </p:tgtEl>
                                        <p:attrNameLst>
                                          <p:attrName>style.visibility</p:attrName>
                                        </p:attrNameLst>
                                      </p:cBhvr>
                                      <p:to>
                                        <p:strVal val="visible"/>
                                      </p:to>
                                    </p:set>
                                    <p:animEffect transition="in" filter="fade">
                                      <p:cBhvr>
                                        <p:cTn id="55" dur="1000"/>
                                        <p:tgtEl>
                                          <p:spTgt spid="39"/>
                                        </p:tgtEl>
                                      </p:cBhvr>
                                    </p:animEffect>
                                    <p:anim calcmode="lin" valueType="num">
                                      <p:cBhvr>
                                        <p:cTn id="56" dur="1000" fill="hold"/>
                                        <p:tgtEl>
                                          <p:spTgt spid="39"/>
                                        </p:tgtEl>
                                        <p:attrNameLst>
                                          <p:attrName>ppt_x</p:attrName>
                                        </p:attrNameLst>
                                      </p:cBhvr>
                                      <p:tavLst>
                                        <p:tav tm="0">
                                          <p:val>
                                            <p:strVal val="#ppt_x"/>
                                          </p:val>
                                        </p:tav>
                                        <p:tav tm="100000">
                                          <p:val>
                                            <p:strVal val="#ppt_x"/>
                                          </p:val>
                                        </p:tav>
                                      </p:tavLst>
                                    </p:anim>
                                    <p:anim calcmode="lin" valueType="num">
                                      <p:cBhvr>
                                        <p:cTn id="57" dur="1000" fill="hold"/>
                                        <p:tgtEl>
                                          <p:spTgt spid="39"/>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43"/>
                                        </p:tgtEl>
                                        <p:attrNameLst>
                                          <p:attrName>style.visibility</p:attrName>
                                        </p:attrNameLst>
                                      </p:cBhvr>
                                      <p:to>
                                        <p:strVal val="visible"/>
                                      </p:to>
                                    </p:set>
                                    <p:animEffect transition="in" filter="fade">
                                      <p:cBhvr>
                                        <p:cTn id="60" dur="1000"/>
                                        <p:tgtEl>
                                          <p:spTgt spid="43"/>
                                        </p:tgtEl>
                                      </p:cBhvr>
                                    </p:animEffect>
                                    <p:anim calcmode="lin" valueType="num">
                                      <p:cBhvr>
                                        <p:cTn id="61" dur="1000" fill="hold"/>
                                        <p:tgtEl>
                                          <p:spTgt spid="43"/>
                                        </p:tgtEl>
                                        <p:attrNameLst>
                                          <p:attrName>ppt_x</p:attrName>
                                        </p:attrNameLst>
                                      </p:cBhvr>
                                      <p:tavLst>
                                        <p:tav tm="0">
                                          <p:val>
                                            <p:strVal val="#ppt_x"/>
                                          </p:val>
                                        </p:tav>
                                        <p:tav tm="100000">
                                          <p:val>
                                            <p:strVal val="#ppt_x"/>
                                          </p:val>
                                        </p:tav>
                                      </p:tavLst>
                                    </p:anim>
                                    <p:anim calcmode="lin" valueType="num">
                                      <p:cBhvr>
                                        <p:cTn id="62" dur="1000" fill="hold"/>
                                        <p:tgtEl>
                                          <p:spTgt spid="43"/>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0"/>
                                  </p:stCondLst>
                                  <p:childTnLst>
                                    <p:set>
                                      <p:cBhvr>
                                        <p:cTn id="64" dur="1" fill="hold">
                                          <p:stCondLst>
                                            <p:cond delay="0"/>
                                          </p:stCondLst>
                                        </p:cTn>
                                        <p:tgtEl>
                                          <p:spTgt spid="44"/>
                                        </p:tgtEl>
                                        <p:attrNameLst>
                                          <p:attrName>style.visibility</p:attrName>
                                        </p:attrNameLst>
                                      </p:cBhvr>
                                      <p:to>
                                        <p:strVal val="visible"/>
                                      </p:to>
                                    </p:set>
                                    <p:animEffect transition="in" filter="fade">
                                      <p:cBhvr>
                                        <p:cTn id="65" dur="1000"/>
                                        <p:tgtEl>
                                          <p:spTgt spid="44"/>
                                        </p:tgtEl>
                                      </p:cBhvr>
                                    </p:animEffect>
                                    <p:anim calcmode="lin" valueType="num">
                                      <p:cBhvr>
                                        <p:cTn id="66" dur="1000" fill="hold"/>
                                        <p:tgtEl>
                                          <p:spTgt spid="44"/>
                                        </p:tgtEl>
                                        <p:attrNameLst>
                                          <p:attrName>ppt_x</p:attrName>
                                        </p:attrNameLst>
                                      </p:cBhvr>
                                      <p:tavLst>
                                        <p:tav tm="0">
                                          <p:val>
                                            <p:strVal val="#ppt_x"/>
                                          </p:val>
                                        </p:tav>
                                        <p:tav tm="100000">
                                          <p:val>
                                            <p:strVal val="#ppt_x"/>
                                          </p:val>
                                        </p:tav>
                                      </p:tavLst>
                                    </p:anim>
                                    <p:anim calcmode="lin" valueType="num">
                                      <p:cBhvr>
                                        <p:cTn id="67" dur="1000" fill="hold"/>
                                        <p:tgtEl>
                                          <p:spTgt spid="44"/>
                                        </p:tgtEl>
                                        <p:attrNameLst>
                                          <p:attrName>ppt_y</p:attrName>
                                        </p:attrNameLst>
                                      </p:cBhvr>
                                      <p:tavLst>
                                        <p:tav tm="0">
                                          <p:val>
                                            <p:strVal val="#ppt_y+.1"/>
                                          </p:val>
                                        </p:tav>
                                        <p:tav tm="100000">
                                          <p:val>
                                            <p:strVal val="#ppt_y"/>
                                          </p:val>
                                        </p:tav>
                                      </p:tavLst>
                                    </p:anim>
                                  </p:childTnLst>
                                </p:cTn>
                              </p:par>
                              <p:par>
                                <p:cTn id="68" presetID="42" presetClass="entr" presetSubtype="0" fill="hold" nodeType="withEffect">
                                  <p:stCondLst>
                                    <p:cond delay="0"/>
                                  </p:stCondLst>
                                  <p:childTnLst>
                                    <p:set>
                                      <p:cBhvr>
                                        <p:cTn id="69" dur="1" fill="hold">
                                          <p:stCondLst>
                                            <p:cond delay="0"/>
                                          </p:stCondLst>
                                        </p:cTn>
                                        <p:tgtEl>
                                          <p:spTgt spid="46"/>
                                        </p:tgtEl>
                                        <p:attrNameLst>
                                          <p:attrName>style.visibility</p:attrName>
                                        </p:attrNameLst>
                                      </p:cBhvr>
                                      <p:to>
                                        <p:strVal val="visible"/>
                                      </p:to>
                                    </p:set>
                                    <p:animEffect transition="in" filter="fade">
                                      <p:cBhvr>
                                        <p:cTn id="70" dur="1000"/>
                                        <p:tgtEl>
                                          <p:spTgt spid="46"/>
                                        </p:tgtEl>
                                      </p:cBhvr>
                                    </p:animEffect>
                                    <p:anim calcmode="lin" valueType="num">
                                      <p:cBhvr>
                                        <p:cTn id="71" dur="1000" fill="hold"/>
                                        <p:tgtEl>
                                          <p:spTgt spid="46"/>
                                        </p:tgtEl>
                                        <p:attrNameLst>
                                          <p:attrName>ppt_x</p:attrName>
                                        </p:attrNameLst>
                                      </p:cBhvr>
                                      <p:tavLst>
                                        <p:tav tm="0">
                                          <p:val>
                                            <p:strVal val="#ppt_x"/>
                                          </p:val>
                                        </p:tav>
                                        <p:tav tm="100000">
                                          <p:val>
                                            <p:strVal val="#ppt_x"/>
                                          </p:val>
                                        </p:tav>
                                      </p:tavLst>
                                    </p:anim>
                                    <p:anim calcmode="lin" valueType="num">
                                      <p:cBhvr>
                                        <p:cTn id="72" dur="1000" fill="hold"/>
                                        <p:tgtEl>
                                          <p:spTgt spid="46"/>
                                        </p:tgtEl>
                                        <p:attrNameLst>
                                          <p:attrName>ppt_y</p:attrName>
                                        </p:attrNameLst>
                                      </p:cBhvr>
                                      <p:tavLst>
                                        <p:tav tm="0">
                                          <p:val>
                                            <p:strVal val="#ppt_y+.1"/>
                                          </p:val>
                                        </p:tav>
                                        <p:tav tm="100000">
                                          <p:val>
                                            <p:strVal val="#ppt_y"/>
                                          </p:val>
                                        </p:tav>
                                      </p:tavLst>
                                    </p:anim>
                                  </p:childTnLst>
                                </p:cTn>
                              </p:par>
                              <p:par>
                                <p:cTn id="73" presetID="42" presetClass="entr" presetSubtype="0" fill="hold" nodeType="withEffect">
                                  <p:stCondLst>
                                    <p:cond delay="0"/>
                                  </p:stCondLst>
                                  <p:childTnLst>
                                    <p:set>
                                      <p:cBhvr>
                                        <p:cTn id="74" dur="1" fill="hold">
                                          <p:stCondLst>
                                            <p:cond delay="0"/>
                                          </p:stCondLst>
                                        </p:cTn>
                                        <p:tgtEl>
                                          <p:spTgt spid="45"/>
                                        </p:tgtEl>
                                        <p:attrNameLst>
                                          <p:attrName>style.visibility</p:attrName>
                                        </p:attrNameLst>
                                      </p:cBhvr>
                                      <p:to>
                                        <p:strVal val="visible"/>
                                      </p:to>
                                    </p:set>
                                    <p:animEffect transition="in" filter="fade">
                                      <p:cBhvr>
                                        <p:cTn id="75" dur="1000"/>
                                        <p:tgtEl>
                                          <p:spTgt spid="45"/>
                                        </p:tgtEl>
                                      </p:cBhvr>
                                    </p:animEffect>
                                    <p:anim calcmode="lin" valueType="num">
                                      <p:cBhvr>
                                        <p:cTn id="76" dur="1000" fill="hold"/>
                                        <p:tgtEl>
                                          <p:spTgt spid="45"/>
                                        </p:tgtEl>
                                        <p:attrNameLst>
                                          <p:attrName>ppt_x</p:attrName>
                                        </p:attrNameLst>
                                      </p:cBhvr>
                                      <p:tavLst>
                                        <p:tav tm="0">
                                          <p:val>
                                            <p:strVal val="#ppt_x"/>
                                          </p:val>
                                        </p:tav>
                                        <p:tav tm="100000">
                                          <p:val>
                                            <p:strVal val="#ppt_x"/>
                                          </p:val>
                                        </p:tav>
                                      </p:tavLst>
                                    </p:anim>
                                    <p:anim calcmode="lin" valueType="num">
                                      <p:cBhvr>
                                        <p:cTn id="77" dur="1000" fill="hold"/>
                                        <p:tgtEl>
                                          <p:spTgt spid="45"/>
                                        </p:tgtEl>
                                        <p:attrNameLst>
                                          <p:attrName>ppt_y</p:attrName>
                                        </p:attrNameLst>
                                      </p:cBhvr>
                                      <p:tavLst>
                                        <p:tav tm="0">
                                          <p:val>
                                            <p:strVal val="#ppt_y+.1"/>
                                          </p:val>
                                        </p:tav>
                                        <p:tav tm="100000">
                                          <p:val>
                                            <p:strVal val="#ppt_y"/>
                                          </p:val>
                                        </p:tav>
                                      </p:tavLst>
                                    </p:anim>
                                  </p:childTnLst>
                                </p:cTn>
                              </p:par>
                              <p:par>
                                <p:cTn id="78" presetID="42" presetClass="entr" presetSubtype="0" fill="hold" nodeType="withEffect">
                                  <p:stCondLst>
                                    <p:cond delay="0"/>
                                  </p:stCondLst>
                                  <p:childTnLst>
                                    <p:set>
                                      <p:cBhvr>
                                        <p:cTn id="79" dur="1" fill="hold">
                                          <p:stCondLst>
                                            <p:cond delay="0"/>
                                          </p:stCondLst>
                                        </p:cTn>
                                        <p:tgtEl>
                                          <p:spTgt spid="48"/>
                                        </p:tgtEl>
                                        <p:attrNameLst>
                                          <p:attrName>style.visibility</p:attrName>
                                        </p:attrNameLst>
                                      </p:cBhvr>
                                      <p:to>
                                        <p:strVal val="visible"/>
                                      </p:to>
                                    </p:set>
                                    <p:animEffect transition="in" filter="fade">
                                      <p:cBhvr>
                                        <p:cTn id="80" dur="1000"/>
                                        <p:tgtEl>
                                          <p:spTgt spid="48"/>
                                        </p:tgtEl>
                                      </p:cBhvr>
                                    </p:animEffect>
                                    <p:anim calcmode="lin" valueType="num">
                                      <p:cBhvr>
                                        <p:cTn id="81" dur="1000" fill="hold"/>
                                        <p:tgtEl>
                                          <p:spTgt spid="48"/>
                                        </p:tgtEl>
                                        <p:attrNameLst>
                                          <p:attrName>ppt_x</p:attrName>
                                        </p:attrNameLst>
                                      </p:cBhvr>
                                      <p:tavLst>
                                        <p:tav tm="0">
                                          <p:val>
                                            <p:strVal val="#ppt_x"/>
                                          </p:val>
                                        </p:tav>
                                        <p:tav tm="100000">
                                          <p:val>
                                            <p:strVal val="#ppt_x"/>
                                          </p:val>
                                        </p:tav>
                                      </p:tavLst>
                                    </p:anim>
                                    <p:anim calcmode="lin" valueType="num">
                                      <p:cBhvr>
                                        <p:cTn id="82" dur="1000" fill="hold"/>
                                        <p:tgtEl>
                                          <p:spTgt spid="48"/>
                                        </p:tgtEl>
                                        <p:attrNameLst>
                                          <p:attrName>ppt_y</p:attrName>
                                        </p:attrNameLst>
                                      </p:cBhvr>
                                      <p:tavLst>
                                        <p:tav tm="0">
                                          <p:val>
                                            <p:strVal val="#ppt_y+.1"/>
                                          </p:val>
                                        </p:tav>
                                        <p:tav tm="100000">
                                          <p:val>
                                            <p:strVal val="#ppt_y"/>
                                          </p:val>
                                        </p:tav>
                                      </p:tavLst>
                                    </p:anim>
                                  </p:childTnLst>
                                </p:cTn>
                              </p:par>
                              <p:par>
                                <p:cTn id="83" presetID="42" presetClass="entr" presetSubtype="0" fill="hold" nodeType="withEffect">
                                  <p:stCondLst>
                                    <p:cond delay="0"/>
                                  </p:stCondLst>
                                  <p:childTnLst>
                                    <p:set>
                                      <p:cBhvr>
                                        <p:cTn id="84" dur="1" fill="hold">
                                          <p:stCondLst>
                                            <p:cond delay="0"/>
                                          </p:stCondLst>
                                        </p:cTn>
                                        <p:tgtEl>
                                          <p:spTgt spid="47"/>
                                        </p:tgtEl>
                                        <p:attrNameLst>
                                          <p:attrName>style.visibility</p:attrName>
                                        </p:attrNameLst>
                                      </p:cBhvr>
                                      <p:to>
                                        <p:strVal val="visible"/>
                                      </p:to>
                                    </p:set>
                                    <p:animEffect transition="in" filter="fade">
                                      <p:cBhvr>
                                        <p:cTn id="85" dur="1000"/>
                                        <p:tgtEl>
                                          <p:spTgt spid="47"/>
                                        </p:tgtEl>
                                      </p:cBhvr>
                                    </p:animEffect>
                                    <p:anim calcmode="lin" valueType="num">
                                      <p:cBhvr>
                                        <p:cTn id="86" dur="1000" fill="hold"/>
                                        <p:tgtEl>
                                          <p:spTgt spid="47"/>
                                        </p:tgtEl>
                                        <p:attrNameLst>
                                          <p:attrName>ppt_x</p:attrName>
                                        </p:attrNameLst>
                                      </p:cBhvr>
                                      <p:tavLst>
                                        <p:tav tm="0">
                                          <p:val>
                                            <p:strVal val="#ppt_x"/>
                                          </p:val>
                                        </p:tav>
                                        <p:tav tm="100000">
                                          <p:val>
                                            <p:strVal val="#ppt_x"/>
                                          </p:val>
                                        </p:tav>
                                      </p:tavLst>
                                    </p:anim>
                                    <p:anim calcmode="lin" valueType="num">
                                      <p:cBhvr>
                                        <p:cTn id="87" dur="1000" fill="hold"/>
                                        <p:tgtEl>
                                          <p:spTgt spid="47"/>
                                        </p:tgtEl>
                                        <p:attrNameLst>
                                          <p:attrName>ppt_y</p:attrName>
                                        </p:attrNameLst>
                                      </p:cBhvr>
                                      <p:tavLst>
                                        <p:tav tm="0">
                                          <p:val>
                                            <p:strVal val="#ppt_y+.1"/>
                                          </p:val>
                                        </p:tav>
                                        <p:tav tm="100000">
                                          <p:val>
                                            <p:strVal val="#ppt_y"/>
                                          </p:val>
                                        </p:tav>
                                      </p:tavLst>
                                    </p:anim>
                                  </p:childTnLst>
                                </p:cTn>
                              </p:par>
                              <p:par>
                                <p:cTn id="88" presetID="42" presetClass="entr" presetSubtype="0" fill="hold" grpId="0" nodeType="withEffect">
                                  <p:stCondLst>
                                    <p:cond delay="0"/>
                                  </p:stCondLst>
                                  <p:childTnLst>
                                    <p:set>
                                      <p:cBhvr>
                                        <p:cTn id="89" dur="1" fill="hold">
                                          <p:stCondLst>
                                            <p:cond delay="0"/>
                                          </p:stCondLst>
                                        </p:cTn>
                                        <p:tgtEl>
                                          <p:spTgt spid="50"/>
                                        </p:tgtEl>
                                        <p:attrNameLst>
                                          <p:attrName>style.visibility</p:attrName>
                                        </p:attrNameLst>
                                      </p:cBhvr>
                                      <p:to>
                                        <p:strVal val="visible"/>
                                      </p:to>
                                    </p:set>
                                    <p:animEffect transition="in" filter="fade">
                                      <p:cBhvr>
                                        <p:cTn id="90" dur="1000"/>
                                        <p:tgtEl>
                                          <p:spTgt spid="50"/>
                                        </p:tgtEl>
                                      </p:cBhvr>
                                    </p:animEffect>
                                    <p:anim calcmode="lin" valueType="num">
                                      <p:cBhvr>
                                        <p:cTn id="91" dur="1000" fill="hold"/>
                                        <p:tgtEl>
                                          <p:spTgt spid="50"/>
                                        </p:tgtEl>
                                        <p:attrNameLst>
                                          <p:attrName>ppt_x</p:attrName>
                                        </p:attrNameLst>
                                      </p:cBhvr>
                                      <p:tavLst>
                                        <p:tav tm="0">
                                          <p:val>
                                            <p:strVal val="#ppt_x"/>
                                          </p:val>
                                        </p:tav>
                                        <p:tav tm="100000">
                                          <p:val>
                                            <p:strVal val="#ppt_x"/>
                                          </p:val>
                                        </p:tav>
                                      </p:tavLst>
                                    </p:anim>
                                    <p:anim calcmode="lin" valueType="num">
                                      <p:cBhvr>
                                        <p:cTn id="92" dur="1000" fill="hold"/>
                                        <p:tgtEl>
                                          <p:spTgt spid="50"/>
                                        </p:tgtEl>
                                        <p:attrNameLst>
                                          <p:attrName>ppt_y</p:attrName>
                                        </p:attrNameLst>
                                      </p:cBhvr>
                                      <p:tavLst>
                                        <p:tav tm="0">
                                          <p:val>
                                            <p:strVal val="#ppt_y+.1"/>
                                          </p:val>
                                        </p:tav>
                                        <p:tav tm="100000">
                                          <p:val>
                                            <p:strVal val="#ppt_y"/>
                                          </p:val>
                                        </p:tav>
                                      </p:tavLst>
                                    </p:anim>
                                  </p:childTnLst>
                                </p:cTn>
                              </p:par>
                              <p:par>
                                <p:cTn id="93" presetID="42" presetClass="entr" presetSubtype="0" fill="hold" grpId="0" nodeType="withEffect">
                                  <p:stCondLst>
                                    <p:cond delay="0"/>
                                  </p:stCondLst>
                                  <p:childTnLst>
                                    <p:set>
                                      <p:cBhvr>
                                        <p:cTn id="94" dur="1" fill="hold">
                                          <p:stCondLst>
                                            <p:cond delay="0"/>
                                          </p:stCondLst>
                                        </p:cTn>
                                        <p:tgtEl>
                                          <p:spTgt spid="51"/>
                                        </p:tgtEl>
                                        <p:attrNameLst>
                                          <p:attrName>style.visibility</p:attrName>
                                        </p:attrNameLst>
                                      </p:cBhvr>
                                      <p:to>
                                        <p:strVal val="visible"/>
                                      </p:to>
                                    </p:set>
                                    <p:animEffect transition="in" filter="fade">
                                      <p:cBhvr>
                                        <p:cTn id="95" dur="1000"/>
                                        <p:tgtEl>
                                          <p:spTgt spid="51"/>
                                        </p:tgtEl>
                                      </p:cBhvr>
                                    </p:animEffect>
                                    <p:anim calcmode="lin" valueType="num">
                                      <p:cBhvr>
                                        <p:cTn id="96" dur="1000" fill="hold"/>
                                        <p:tgtEl>
                                          <p:spTgt spid="51"/>
                                        </p:tgtEl>
                                        <p:attrNameLst>
                                          <p:attrName>ppt_x</p:attrName>
                                        </p:attrNameLst>
                                      </p:cBhvr>
                                      <p:tavLst>
                                        <p:tav tm="0">
                                          <p:val>
                                            <p:strVal val="#ppt_x"/>
                                          </p:val>
                                        </p:tav>
                                        <p:tav tm="100000">
                                          <p:val>
                                            <p:strVal val="#ppt_x"/>
                                          </p:val>
                                        </p:tav>
                                      </p:tavLst>
                                    </p:anim>
                                    <p:anim calcmode="lin" valueType="num">
                                      <p:cBhvr>
                                        <p:cTn id="97" dur="1000" fill="hold"/>
                                        <p:tgtEl>
                                          <p:spTgt spid="51"/>
                                        </p:tgtEl>
                                        <p:attrNameLst>
                                          <p:attrName>ppt_y</p:attrName>
                                        </p:attrNameLst>
                                      </p:cBhvr>
                                      <p:tavLst>
                                        <p:tav tm="0">
                                          <p:val>
                                            <p:strVal val="#ppt_y+.1"/>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nodeType="clickEffect">
                                  <p:stCondLst>
                                    <p:cond delay="0"/>
                                  </p:stCondLst>
                                  <p:childTnLst>
                                    <p:set>
                                      <p:cBhvr>
                                        <p:cTn id="101" dur="1" fill="hold">
                                          <p:stCondLst>
                                            <p:cond delay="0"/>
                                          </p:stCondLst>
                                        </p:cTn>
                                        <p:tgtEl>
                                          <p:spTgt spid="33"/>
                                        </p:tgtEl>
                                        <p:attrNameLst>
                                          <p:attrName>style.visibility</p:attrName>
                                        </p:attrNameLst>
                                      </p:cBhvr>
                                      <p:to>
                                        <p:strVal val="visible"/>
                                      </p:to>
                                    </p:set>
                                    <p:animEffect transition="in" filter="fade">
                                      <p:cBhvr>
                                        <p:cTn id="102" dur="1000"/>
                                        <p:tgtEl>
                                          <p:spTgt spid="33"/>
                                        </p:tgtEl>
                                      </p:cBhvr>
                                    </p:animEffect>
                                    <p:anim calcmode="lin" valueType="num">
                                      <p:cBhvr>
                                        <p:cTn id="103" dur="1000" fill="hold"/>
                                        <p:tgtEl>
                                          <p:spTgt spid="33"/>
                                        </p:tgtEl>
                                        <p:attrNameLst>
                                          <p:attrName>ppt_x</p:attrName>
                                        </p:attrNameLst>
                                      </p:cBhvr>
                                      <p:tavLst>
                                        <p:tav tm="0">
                                          <p:val>
                                            <p:strVal val="#ppt_x"/>
                                          </p:val>
                                        </p:tav>
                                        <p:tav tm="100000">
                                          <p:val>
                                            <p:strVal val="#ppt_x"/>
                                          </p:val>
                                        </p:tav>
                                      </p:tavLst>
                                    </p:anim>
                                    <p:anim calcmode="lin" valueType="num">
                                      <p:cBhvr>
                                        <p:cTn id="104" dur="1000" fill="hold"/>
                                        <p:tgtEl>
                                          <p:spTgt spid="33"/>
                                        </p:tgtEl>
                                        <p:attrNameLst>
                                          <p:attrName>ppt_y</p:attrName>
                                        </p:attrNameLst>
                                      </p:cBhvr>
                                      <p:tavLst>
                                        <p:tav tm="0">
                                          <p:val>
                                            <p:strVal val="#ppt_y+.1"/>
                                          </p:val>
                                        </p:tav>
                                        <p:tav tm="100000">
                                          <p:val>
                                            <p:strVal val="#ppt_y"/>
                                          </p:val>
                                        </p:tav>
                                      </p:tavLst>
                                    </p:anim>
                                  </p:childTnLst>
                                </p:cTn>
                              </p:par>
                              <p:par>
                                <p:cTn id="105" presetID="42" presetClass="entr" presetSubtype="0" fill="hold" grpId="0" nodeType="withEffect">
                                  <p:stCondLst>
                                    <p:cond delay="0"/>
                                  </p:stCondLst>
                                  <p:childTnLst>
                                    <p:set>
                                      <p:cBhvr>
                                        <p:cTn id="106" dur="1" fill="hold">
                                          <p:stCondLst>
                                            <p:cond delay="0"/>
                                          </p:stCondLst>
                                        </p:cTn>
                                        <p:tgtEl>
                                          <p:spTgt spid="35"/>
                                        </p:tgtEl>
                                        <p:attrNameLst>
                                          <p:attrName>style.visibility</p:attrName>
                                        </p:attrNameLst>
                                      </p:cBhvr>
                                      <p:to>
                                        <p:strVal val="visible"/>
                                      </p:to>
                                    </p:set>
                                    <p:animEffect transition="in" filter="fade">
                                      <p:cBhvr>
                                        <p:cTn id="107" dur="1000"/>
                                        <p:tgtEl>
                                          <p:spTgt spid="35"/>
                                        </p:tgtEl>
                                      </p:cBhvr>
                                    </p:animEffect>
                                    <p:anim calcmode="lin" valueType="num">
                                      <p:cBhvr>
                                        <p:cTn id="108" dur="1000" fill="hold"/>
                                        <p:tgtEl>
                                          <p:spTgt spid="35"/>
                                        </p:tgtEl>
                                        <p:attrNameLst>
                                          <p:attrName>ppt_x</p:attrName>
                                        </p:attrNameLst>
                                      </p:cBhvr>
                                      <p:tavLst>
                                        <p:tav tm="0">
                                          <p:val>
                                            <p:strVal val="#ppt_x"/>
                                          </p:val>
                                        </p:tav>
                                        <p:tav tm="100000">
                                          <p:val>
                                            <p:strVal val="#ppt_x"/>
                                          </p:val>
                                        </p:tav>
                                      </p:tavLst>
                                    </p:anim>
                                    <p:anim calcmode="lin" valueType="num">
                                      <p:cBhvr>
                                        <p:cTn id="109"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42" presetClass="entr" presetSubtype="0" fill="hold" nodeType="clickEffect">
                                  <p:stCondLst>
                                    <p:cond delay="0"/>
                                  </p:stCondLst>
                                  <p:childTnLst>
                                    <p:set>
                                      <p:cBhvr>
                                        <p:cTn id="113" dur="1" fill="hold">
                                          <p:stCondLst>
                                            <p:cond delay="0"/>
                                          </p:stCondLst>
                                        </p:cTn>
                                        <p:tgtEl>
                                          <p:spTgt spid="41"/>
                                        </p:tgtEl>
                                        <p:attrNameLst>
                                          <p:attrName>style.visibility</p:attrName>
                                        </p:attrNameLst>
                                      </p:cBhvr>
                                      <p:to>
                                        <p:strVal val="visible"/>
                                      </p:to>
                                    </p:set>
                                    <p:animEffect transition="in" filter="fade">
                                      <p:cBhvr>
                                        <p:cTn id="114" dur="1000"/>
                                        <p:tgtEl>
                                          <p:spTgt spid="41"/>
                                        </p:tgtEl>
                                      </p:cBhvr>
                                    </p:animEffect>
                                    <p:anim calcmode="lin" valueType="num">
                                      <p:cBhvr>
                                        <p:cTn id="115" dur="1000" fill="hold"/>
                                        <p:tgtEl>
                                          <p:spTgt spid="41"/>
                                        </p:tgtEl>
                                        <p:attrNameLst>
                                          <p:attrName>ppt_x</p:attrName>
                                        </p:attrNameLst>
                                      </p:cBhvr>
                                      <p:tavLst>
                                        <p:tav tm="0">
                                          <p:val>
                                            <p:strVal val="#ppt_x"/>
                                          </p:val>
                                        </p:tav>
                                        <p:tav tm="100000">
                                          <p:val>
                                            <p:strVal val="#ppt_x"/>
                                          </p:val>
                                        </p:tav>
                                      </p:tavLst>
                                    </p:anim>
                                    <p:anim calcmode="lin" valueType="num">
                                      <p:cBhvr>
                                        <p:cTn id="116" dur="1000" fill="hold"/>
                                        <p:tgtEl>
                                          <p:spTgt spid="41"/>
                                        </p:tgtEl>
                                        <p:attrNameLst>
                                          <p:attrName>ppt_y</p:attrName>
                                        </p:attrNameLst>
                                      </p:cBhvr>
                                      <p:tavLst>
                                        <p:tav tm="0">
                                          <p:val>
                                            <p:strVal val="#ppt_y+.1"/>
                                          </p:val>
                                        </p:tav>
                                        <p:tav tm="100000">
                                          <p:val>
                                            <p:strVal val="#ppt_y"/>
                                          </p:val>
                                        </p:tav>
                                      </p:tavLst>
                                    </p:anim>
                                  </p:childTnLst>
                                </p:cTn>
                              </p:par>
                              <p:par>
                                <p:cTn id="117" presetID="42" presetClass="entr" presetSubtype="0" fill="hold" nodeType="withEffect">
                                  <p:stCondLst>
                                    <p:cond delay="0"/>
                                  </p:stCondLst>
                                  <p:childTnLst>
                                    <p:set>
                                      <p:cBhvr>
                                        <p:cTn id="118" dur="1" fill="hold">
                                          <p:stCondLst>
                                            <p:cond delay="0"/>
                                          </p:stCondLst>
                                        </p:cTn>
                                        <p:tgtEl>
                                          <p:spTgt spid="40"/>
                                        </p:tgtEl>
                                        <p:attrNameLst>
                                          <p:attrName>style.visibility</p:attrName>
                                        </p:attrNameLst>
                                      </p:cBhvr>
                                      <p:to>
                                        <p:strVal val="visible"/>
                                      </p:to>
                                    </p:set>
                                    <p:animEffect transition="in" filter="fade">
                                      <p:cBhvr>
                                        <p:cTn id="119" dur="1000"/>
                                        <p:tgtEl>
                                          <p:spTgt spid="40"/>
                                        </p:tgtEl>
                                      </p:cBhvr>
                                    </p:animEffect>
                                    <p:anim calcmode="lin" valueType="num">
                                      <p:cBhvr>
                                        <p:cTn id="120" dur="1000" fill="hold"/>
                                        <p:tgtEl>
                                          <p:spTgt spid="40"/>
                                        </p:tgtEl>
                                        <p:attrNameLst>
                                          <p:attrName>ppt_x</p:attrName>
                                        </p:attrNameLst>
                                      </p:cBhvr>
                                      <p:tavLst>
                                        <p:tav tm="0">
                                          <p:val>
                                            <p:strVal val="#ppt_x"/>
                                          </p:val>
                                        </p:tav>
                                        <p:tav tm="100000">
                                          <p:val>
                                            <p:strVal val="#ppt_x"/>
                                          </p:val>
                                        </p:tav>
                                      </p:tavLst>
                                    </p:anim>
                                    <p:anim calcmode="lin" valueType="num">
                                      <p:cBhvr>
                                        <p:cTn id="121" dur="1000" fill="hold"/>
                                        <p:tgtEl>
                                          <p:spTgt spid="40"/>
                                        </p:tgtEl>
                                        <p:attrNameLst>
                                          <p:attrName>ppt_y</p:attrName>
                                        </p:attrNameLst>
                                      </p:cBhvr>
                                      <p:tavLst>
                                        <p:tav tm="0">
                                          <p:val>
                                            <p:strVal val="#ppt_y+.1"/>
                                          </p:val>
                                        </p:tav>
                                        <p:tav tm="100000">
                                          <p:val>
                                            <p:strVal val="#ppt_y"/>
                                          </p:val>
                                        </p:tav>
                                      </p:tavLst>
                                    </p:anim>
                                  </p:childTnLst>
                                </p:cTn>
                              </p:par>
                              <p:par>
                                <p:cTn id="122" presetID="42" presetClass="entr" presetSubtype="0" fill="hold" grpId="0" nodeType="withEffect">
                                  <p:stCondLst>
                                    <p:cond delay="0"/>
                                  </p:stCondLst>
                                  <p:childTnLst>
                                    <p:set>
                                      <p:cBhvr>
                                        <p:cTn id="123" dur="1" fill="hold">
                                          <p:stCondLst>
                                            <p:cond delay="0"/>
                                          </p:stCondLst>
                                        </p:cTn>
                                        <p:tgtEl>
                                          <p:spTgt spid="49"/>
                                        </p:tgtEl>
                                        <p:attrNameLst>
                                          <p:attrName>style.visibility</p:attrName>
                                        </p:attrNameLst>
                                      </p:cBhvr>
                                      <p:to>
                                        <p:strVal val="visible"/>
                                      </p:to>
                                    </p:set>
                                    <p:animEffect transition="in" filter="fade">
                                      <p:cBhvr>
                                        <p:cTn id="124" dur="1000"/>
                                        <p:tgtEl>
                                          <p:spTgt spid="49"/>
                                        </p:tgtEl>
                                      </p:cBhvr>
                                    </p:animEffect>
                                    <p:anim calcmode="lin" valueType="num">
                                      <p:cBhvr>
                                        <p:cTn id="125" dur="1000" fill="hold"/>
                                        <p:tgtEl>
                                          <p:spTgt spid="49"/>
                                        </p:tgtEl>
                                        <p:attrNameLst>
                                          <p:attrName>ppt_x</p:attrName>
                                        </p:attrNameLst>
                                      </p:cBhvr>
                                      <p:tavLst>
                                        <p:tav tm="0">
                                          <p:val>
                                            <p:strVal val="#ppt_x"/>
                                          </p:val>
                                        </p:tav>
                                        <p:tav tm="100000">
                                          <p:val>
                                            <p:strVal val="#ppt_x"/>
                                          </p:val>
                                        </p:tav>
                                      </p:tavLst>
                                    </p:anim>
                                    <p:anim calcmode="lin" valueType="num">
                                      <p:cBhvr>
                                        <p:cTn id="126" dur="1000" fill="hold"/>
                                        <p:tgtEl>
                                          <p:spTgt spid="4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build="p" animBg="1"/>
      <p:bldP spid="32" grpId="0" animBg="1"/>
      <p:bldP spid="35" grpId="0" animBg="1"/>
      <p:bldP spid="42" grpId="0" animBg="1"/>
      <p:bldP spid="43" grpId="0" animBg="1"/>
      <p:bldP spid="44" grpId="0" animBg="1"/>
      <p:bldP spid="49" grpId="0" animBg="1"/>
      <p:bldP spid="50" grpId="0" animBg="1"/>
      <p:bldP spid="51"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112593" y="27946"/>
            <a:ext cx="8923342" cy="864360"/>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Cognition: Levels of description</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30" name="Content Placeholder 2"/>
          <p:cNvSpPr txBox="1">
            <a:spLocks/>
          </p:cNvSpPr>
          <p:nvPr/>
        </p:nvSpPr>
        <p:spPr bwMode="auto">
          <a:xfrm>
            <a:off x="112593" y="1233983"/>
            <a:ext cx="2248469" cy="1080000"/>
          </a:xfrm>
          <a:prstGeom prst="rect">
            <a:avLst/>
          </a:prstGeom>
          <a:gradFill rotWithShape="1">
            <a:gsLst>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smtClean="0">
                <a:ln>
                  <a:noFill/>
                </a:ln>
                <a:solidFill>
                  <a:srgbClr val="FFFFFF"/>
                </a:solidFill>
                <a:effectLst/>
                <a:uLnTx/>
                <a:uFillTx/>
                <a:latin typeface="Arial"/>
                <a:ea typeface="+mn-ea"/>
                <a:cs typeface="+mn-cs"/>
              </a:rPr>
              <a:t>Semantic/Knowledge</a:t>
            </a:r>
            <a:endParaRPr kumimoji="0" lang="en-GB" sz="3200" b="0" i="0" u="none" strike="noStrike" kern="0" cap="none" spc="0" normalizeH="0" baseline="0" noProof="0" dirty="0">
              <a:ln>
                <a:noFill/>
              </a:ln>
              <a:solidFill>
                <a:srgbClr val="FFFFFF"/>
              </a:solidFill>
              <a:effectLst/>
              <a:uLnTx/>
              <a:uFillTx/>
              <a:latin typeface="Arial"/>
              <a:ea typeface="+mn-ea"/>
              <a:cs typeface="+mn-cs"/>
            </a:endParaRPr>
          </a:p>
        </p:txBody>
      </p:sp>
      <p:sp>
        <p:nvSpPr>
          <p:cNvPr id="32" name="Content Placeholder 2"/>
          <p:cNvSpPr txBox="1">
            <a:spLocks/>
          </p:cNvSpPr>
          <p:nvPr/>
        </p:nvSpPr>
        <p:spPr bwMode="auto">
          <a:xfrm>
            <a:off x="112593" y="3185846"/>
            <a:ext cx="2248469" cy="1080000"/>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a:ln>
                  <a:noFill/>
                </a:ln>
                <a:solidFill>
                  <a:srgbClr val="FFFFFF"/>
                </a:solidFill>
                <a:effectLst/>
                <a:uLnTx/>
                <a:uFillTx/>
                <a:latin typeface="Arial"/>
                <a:ea typeface="+mn-ea"/>
                <a:cs typeface="+mn-cs"/>
              </a:rPr>
              <a:t>Symbol Processing</a:t>
            </a:r>
          </a:p>
        </p:txBody>
      </p:sp>
      <p:sp>
        <p:nvSpPr>
          <p:cNvPr id="35" name="Content Placeholder 2"/>
          <p:cNvSpPr txBox="1">
            <a:spLocks/>
          </p:cNvSpPr>
          <p:nvPr/>
        </p:nvSpPr>
        <p:spPr bwMode="auto">
          <a:xfrm>
            <a:off x="112593" y="5339912"/>
            <a:ext cx="2248469" cy="1152000"/>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a:ln>
                  <a:noFill/>
                </a:ln>
                <a:solidFill>
                  <a:srgbClr val="FFFFFF"/>
                </a:solidFill>
                <a:effectLst/>
                <a:uLnTx/>
                <a:uFillTx/>
                <a:latin typeface="Arial"/>
                <a:ea typeface="+mn-ea"/>
                <a:cs typeface="+mn-cs"/>
              </a:rPr>
              <a:t>Physical/</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dirty="0">
                <a:ln>
                  <a:noFill/>
                </a:ln>
                <a:solidFill>
                  <a:srgbClr val="FFFFFF"/>
                </a:solidFill>
                <a:effectLst/>
                <a:uLnTx/>
                <a:uFillTx/>
                <a:latin typeface="Arial"/>
                <a:ea typeface="+mn-ea"/>
                <a:cs typeface="+mn-cs"/>
              </a:rPr>
              <a:t>Biology</a:t>
            </a:r>
          </a:p>
        </p:txBody>
      </p:sp>
      <p:cxnSp>
        <p:nvCxnSpPr>
          <p:cNvPr id="36" name="Straight Connector 35"/>
          <p:cNvCxnSpPr/>
          <p:nvPr/>
        </p:nvCxnSpPr>
        <p:spPr bwMode="auto">
          <a:xfrm flipH="1">
            <a:off x="2488437" y="3205179"/>
            <a:ext cx="609600" cy="289307"/>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37" name="Straight Connector 36"/>
          <p:cNvCxnSpPr/>
          <p:nvPr/>
        </p:nvCxnSpPr>
        <p:spPr bwMode="auto">
          <a:xfrm rot="5400000">
            <a:off x="2736857" y="1241505"/>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38" name="Straight Connector 37"/>
          <p:cNvCxnSpPr/>
          <p:nvPr/>
        </p:nvCxnSpPr>
        <p:spPr bwMode="auto">
          <a:xfrm rot="5400000">
            <a:off x="2736857" y="1352961"/>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39" name="Straight Connector 38"/>
          <p:cNvCxnSpPr/>
          <p:nvPr/>
        </p:nvCxnSpPr>
        <p:spPr bwMode="auto">
          <a:xfrm>
            <a:off x="2488437" y="3723856"/>
            <a:ext cx="609600" cy="289307"/>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40" name="Straight Connector 39"/>
          <p:cNvCxnSpPr/>
          <p:nvPr/>
        </p:nvCxnSpPr>
        <p:spPr bwMode="auto">
          <a:xfrm rot="5400000">
            <a:off x="2723605" y="5607007"/>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41" name="Straight Connector 40"/>
          <p:cNvCxnSpPr/>
          <p:nvPr/>
        </p:nvCxnSpPr>
        <p:spPr bwMode="auto">
          <a:xfrm rot="5400000">
            <a:off x="2732306" y="5455477"/>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sp>
        <p:nvSpPr>
          <p:cNvPr id="42" name="TextBox 41"/>
          <p:cNvSpPr txBox="1"/>
          <p:nvPr/>
        </p:nvSpPr>
        <p:spPr>
          <a:xfrm>
            <a:off x="3112651" y="1059758"/>
            <a:ext cx="5989997" cy="1200329"/>
          </a:xfrm>
          <a:prstGeom prst="rect">
            <a:avLst/>
          </a:prstGeom>
          <a:no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rPr>
              <a:t>Goals, intentions &amp; personal meaning, supporting adaptation to external environments. Guides our intelligence</a:t>
            </a:r>
          </a:p>
        </p:txBody>
      </p:sp>
      <p:sp>
        <p:nvSpPr>
          <p:cNvPr id="43" name="TextBox 42"/>
          <p:cNvSpPr txBox="1"/>
          <p:nvPr/>
        </p:nvSpPr>
        <p:spPr>
          <a:xfrm>
            <a:off x="3153596" y="2928022"/>
            <a:ext cx="1814186" cy="461665"/>
          </a:xfrm>
          <a:prstGeom prst="rect">
            <a:avLst/>
          </a:prstGeom>
          <a:no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rPr>
              <a:t>Algorithm </a:t>
            </a:r>
          </a:p>
        </p:txBody>
      </p:sp>
      <p:sp>
        <p:nvSpPr>
          <p:cNvPr id="44" name="TextBox 43"/>
          <p:cNvSpPr txBox="1"/>
          <p:nvPr/>
        </p:nvSpPr>
        <p:spPr>
          <a:xfrm>
            <a:off x="3067165" y="3699067"/>
            <a:ext cx="2001668" cy="830997"/>
          </a:xfrm>
          <a:prstGeom prst="rect">
            <a:avLst/>
          </a:prstGeom>
          <a:no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rPr>
              <a:t>Functional Architecture</a:t>
            </a:r>
          </a:p>
        </p:txBody>
      </p:sp>
      <p:cxnSp>
        <p:nvCxnSpPr>
          <p:cNvPr id="45" name="Straight Connector 44"/>
          <p:cNvCxnSpPr/>
          <p:nvPr/>
        </p:nvCxnSpPr>
        <p:spPr bwMode="auto">
          <a:xfrm rot="5400000">
            <a:off x="5320833" y="2953179"/>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46" name="Straight Connector 45"/>
          <p:cNvCxnSpPr/>
          <p:nvPr/>
        </p:nvCxnSpPr>
        <p:spPr bwMode="auto">
          <a:xfrm rot="5400000">
            <a:off x="5320833" y="2824875"/>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47" name="Straight Connector 46"/>
          <p:cNvCxnSpPr/>
          <p:nvPr/>
        </p:nvCxnSpPr>
        <p:spPr bwMode="auto">
          <a:xfrm rot="5400000">
            <a:off x="5320833" y="3935822"/>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cxnSp>
        <p:nvCxnSpPr>
          <p:cNvPr id="48" name="Straight Connector 47"/>
          <p:cNvCxnSpPr/>
          <p:nvPr/>
        </p:nvCxnSpPr>
        <p:spPr bwMode="auto">
          <a:xfrm rot="5400000">
            <a:off x="5320833" y="3807577"/>
            <a:ext cx="0" cy="504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sp>
        <p:nvSpPr>
          <p:cNvPr id="49" name="TextBox 48"/>
          <p:cNvSpPr txBox="1"/>
          <p:nvPr/>
        </p:nvSpPr>
        <p:spPr>
          <a:xfrm>
            <a:off x="3112651" y="5258842"/>
            <a:ext cx="4917443" cy="830997"/>
          </a:xfrm>
          <a:prstGeom prst="rect">
            <a:avLst/>
          </a:prstGeom>
          <a:solidFill>
            <a:srgbClr val="FFFFFF"/>
          </a:solid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000000"/>
                </a:solidFill>
                <a:effectLst/>
                <a:uLnTx/>
                <a:uFillTx/>
                <a:latin typeface="Arial"/>
              </a:rPr>
              <a:t>Physical, neuronal representation of processing</a:t>
            </a:r>
          </a:p>
        </p:txBody>
      </p:sp>
      <p:sp>
        <p:nvSpPr>
          <p:cNvPr id="50" name="TextBox 49"/>
          <p:cNvSpPr txBox="1"/>
          <p:nvPr/>
        </p:nvSpPr>
        <p:spPr>
          <a:xfrm>
            <a:off x="5673884" y="2533947"/>
            <a:ext cx="3292698" cy="1200329"/>
          </a:xfrm>
          <a:prstGeom prst="rect">
            <a:avLst/>
          </a:prstGeom>
          <a:no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rPr>
              <a:t>Formal specification of program for symbol manipulation</a:t>
            </a:r>
          </a:p>
        </p:txBody>
      </p:sp>
      <p:sp>
        <p:nvSpPr>
          <p:cNvPr id="51" name="TextBox 50"/>
          <p:cNvSpPr txBox="1"/>
          <p:nvPr/>
        </p:nvSpPr>
        <p:spPr>
          <a:xfrm>
            <a:off x="5673884" y="3852339"/>
            <a:ext cx="3292698" cy="1200329"/>
          </a:xfrm>
          <a:prstGeom prst="rect">
            <a:avLst/>
          </a:prstGeom>
          <a:solidFill>
            <a:srgbClr val="FFFFFF"/>
          </a:solid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rPr>
              <a:t>Real-time processing operations supporting symbol manipulation</a:t>
            </a:r>
          </a:p>
        </p:txBody>
      </p:sp>
      <p:sp>
        <p:nvSpPr>
          <p:cNvPr id="3" name="Rectangle 2"/>
          <p:cNvSpPr/>
          <p:nvPr/>
        </p:nvSpPr>
        <p:spPr>
          <a:xfrm>
            <a:off x="-58189" y="1034819"/>
            <a:ext cx="9318567" cy="1399805"/>
          </a:xfrm>
          <a:prstGeom prst="rect">
            <a:avLst/>
          </a:prstGeom>
          <a:solidFill>
            <a:schemeClr val="tx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p:cNvSpPr/>
          <p:nvPr/>
        </p:nvSpPr>
        <p:spPr>
          <a:xfrm>
            <a:off x="-189933" y="5159104"/>
            <a:ext cx="9450311" cy="1399805"/>
          </a:xfrm>
          <a:prstGeom prst="rect">
            <a:avLst/>
          </a:prstGeom>
          <a:solidFill>
            <a:schemeClr val="tx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723605" y="1086847"/>
            <a:ext cx="3594068" cy="1077218"/>
          </a:xfrm>
          <a:prstGeom prst="rect">
            <a:avLst/>
          </a:prstGeom>
          <a:ln w="76200">
            <a:solidFill>
              <a:srgbClr val="FF0000"/>
            </a:solidFill>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3200" b="1" dirty="0" smtClean="0">
                <a:solidFill>
                  <a:schemeClr val="bg1"/>
                </a:solidFill>
              </a:rPr>
              <a:t>Cognitive Models focus on this level</a:t>
            </a:r>
            <a:endParaRPr lang="en-GB" sz="3200" b="1" dirty="0">
              <a:solidFill>
                <a:schemeClr val="bg1"/>
              </a:solidFill>
            </a:endParaRPr>
          </a:p>
        </p:txBody>
      </p:sp>
      <p:sp>
        <p:nvSpPr>
          <p:cNvPr id="4" name="Oval 3"/>
          <p:cNvSpPr/>
          <p:nvPr/>
        </p:nvSpPr>
        <p:spPr>
          <a:xfrm>
            <a:off x="29464" y="2772670"/>
            <a:ext cx="2450571" cy="200912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a:stCxn id="4" idx="0"/>
          </p:cNvCxnSpPr>
          <p:nvPr/>
        </p:nvCxnSpPr>
        <p:spPr>
          <a:xfrm flipV="1">
            <a:off x="1254750" y="2180930"/>
            <a:ext cx="1477556" cy="591740"/>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32233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116377" y="27946"/>
            <a:ext cx="8944495" cy="864360"/>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Cognition: Levels of description</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2" name="Rectangle 1"/>
          <p:cNvSpPr/>
          <p:nvPr/>
        </p:nvSpPr>
        <p:spPr>
          <a:xfrm>
            <a:off x="571581" y="912482"/>
            <a:ext cx="8123532" cy="4431983"/>
          </a:xfrm>
          <a:prstGeom prst="rect">
            <a:avLst/>
          </a:prstGeom>
        </p:spPr>
        <p:txBody>
          <a:bodyPr wrap="square">
            <a:spAutoFit/>
          </a:bodyPr>
          <a:lstStyle/>
          <a:p>
            <a:pPr marL="342900" indent="-342900" defTabSz="914400">
              <a:buFont typeface="Arial" panose="020B0604020202020204" pitchFamily="34" charset="0"/>
              <a:buChar char="•"/>
              <a:defRPr/>
            </a:pPr>
            <a:r>
              <a:rPr lang="en-GB" sz="3200" b="1" dirty="0" smtClean="0">
                <a:solidFill>
                  <a:schemeClr val="bg1"/>
                </a:solidFill>
              </a:rPr>
              <a:t>Symbol-processing level: </a:t>
            </a:r>
          </a:p>
          <a:p>
            <a:pPr marL="800100" lvl="1" indent="-342900" defTabSz="914400">
              <a:buFont typeface="Arial" panose="020B0604020202020204" pitchFamily="34" charset="0"/>
              <a:buChar char="•"/>
              <a:defRPr/>
            </a:pPr>
            <a:r>
              <a:rPr lang="en-GB" sz="2800" b="1" dirty="0" smtClean="0">
                <a:solidFill>
                  <a:schemeClr val="bg1"/>
                </a:solidFill>
              </a:rPr>
              <a:t>Here we find </a:t>
            </a:r>
            <a:r>
              <a:rPr lang="en-GB" sz="2800" b="1" dirty="0">
                <a:solidFill>
                  <a:schemeClr val="bg1"/>
                </a:solidFill>
              </a:rPr>
              <a:t>differences between </a:t>
            </a:r>
            <a:r>
              <a:rPr lang="en-GB" sz="2800" b="1" dirty="0" smtClean="0">
                <a:solidFill>
                  <a:schemeClr val="bg1"/>
                </a:solidFill>
              </a:rPr>
              <a:t>individuals. </a:t>
            </a:r>
          </a:p>
          <a:p>
            <a:pPr marL="800100" lvl="1" indent="-342900" defTabSz="914400">
              <a:buFont typeface="Arial" panose="020B0604020202020204" pitchFamily="34" charset="0"/>
              <a:buChar char="•"/>
              <a:defRPr/>
            </a:pPr>
            <a:r>
              <a:rPr lang="en-GB" sz="2800" b="1" dirty="0" smtClean="0">
                <a:solidFill>
                  <a:schemeClr val="bg1"/>
                </a:solidFill>
              </a:rPr>
              <a:t>Not at </a:t>
            </a:r>
            <a:r>
              <a:rPr lang="en-GB" sz="2800" b="1" dirty="0">
                <a:solidFill>
                  <a:schemeClr val="bg1"/>
                </a:solidFill>
              </a:rPr>
              <a:t>the algorithm level but at the functional architecture level.</a:t>
            </a:r>
          </a:p>
          <a:p>
            <a:pPr lvl="0" defTabSz="914400">
              <a:defRPr/>
            </a:pPr>
            <a:endParaRPr lang="en-GB" sz="1400" b="1" dirty="0" smtClean="0">
              <a:solidFill>
                <a:schemeClr val="bg1"/>
              </a:solidFill>
            </a:endParaRPr>
          </a:p>
          <a:p>
            <a:pPr marL="342900" lvl="0" indent="-342900" defTabSz="914400">
              <a:buFont typeface="Arial" panose="020B0604020202020204" pitchFamily="34" charset="0"/>
              <a:buChar char="•"/>
              <a:defRPr/>
            </a:pPr>
            <a:r>
              <a:rPr lang="en-GB" sz="3200" b="1" dirty="0" smtClean="0">
                <a:solidFill>
                  <a:schemeClr val="bg1"/>
                </a:solidFill>
              </a:rPr>
              <a:t>Example: </a:t>
            </a:r>
          </a:p>
          <a:p>
            <a:pPr marL="342900" lvl="0" indent="-342900" defTabSz="914400">
              <a:buFont typeface="Arial" panose="020B0604020202020204" pitchFamily="34" charset="0"/>
              <a:buChar char="•"/>
              <a:defRPr/>
            </a:pPr>
            <a:endParaRPr lang="en-GB" sz="2400" b="1" dirty="0" smtClean="0">
              <a:solidFill>
                <a:schemeClr val="bg1"/>
              </a:solidFill>
            </a:endParaRPr>
          </a:p>
          <a:p>
            <a:pPr marL="342900" lvl="0" indent="-342900" defTabSz="914400">
              <a:buFont typeface="Arial" panose="020B0604020202020204" pitchFamily="34" charset="0"/>
              <a:buChar char="•"/>
              <a:defRPr/>
            </a:pPr>
            <a:endParaRPr lang="en-GB" sz="2400" b="1" dirty="0">
              <a:solidFill>
                <a:schemeClr val="bg1"/>
              </a:solidFill>
            </a:endParaRPr>
          </a:p>
          <a:p>
            <a:pPr marL="342900" lvl="0" indent="-342900" defTabSz="914400">
              <a:buFont typeface="Arial" panose="020B0604020202020204" pitchFamily="34" charset="0"/>
              <a:buChar char="•"/>
              <a:defRPr/>
            </a:pPr>
            <a:endParaRPr lang="en-GB" sz="2400" b="1" dirty="0">
              <a:solidFill>
                <a:schemeClr val="bg1"/>
              </a:solidFill>
            </a:endParaRPr>
          </a:p>
          <a:p>
            <a:pPr lvl="0" indent="-342900" defTabSz="914400">
              <a:buFont typeface="Arial" panose="020B0604020202020204" pitchFamily="34" charset="0"/>
              <a:buChar char="•"/>
              <a:defRPr/>
            </a:pPr>
            <a:r>
              <a:rPr lang="en-GB" sz="2400" b="1" dirty="0" smtClean="0">
                <a:solidFill>
                  <a:schemeClr val="bg1"/>
                </a:solidFill>
              </a:rPr>
              <a:t>Both </a:t>
            </a:r>
            <a:r>
              <a:rPr lang="en-GB" sz="2400" b="1" dirty="0">
                <a:solidFill>
                  <a:schemeClr val="bg1"/>
                </a:solidFill>
              </a:rPr>
              <a:t>run </a:t>
            </a:r>
            <a:r>
              <a:rPr lang="en-GB" sz="2400" b="1" dirty="0" smtClean="0">
                <a:solidFill>
                  <a:schemeClr val="bg1"/>
                </a:solidFill>
              </a:rPr>
              <a:t>same algorithm </a:t>
            </a:r>
            <a:r>
              <a:rPr lang="en-GB" sz="2400" b="1" dirty="0">
                <a:solidFill>
                  <a:schemeClr val="bg1"/>
                </a:solidFill>
              </a:rPr>
              <a:t>for </a:t>
            </a:r>
            <a:r>
              <a:rPr lang="en-GB" sz="2400" b="1" dirty="0" smtClean="0">
                <a:solidFill>
                  <a:schemeClr val="bg1"/>
                </a:solidFill>
              </a:rPr>
              <a:t>word </a:t>
            </a:r>
            <a:r>
              <a:rPr lang="en-GB" sz="2400" b="1" dirty="0">
                <a:solidFill>
                  <a:schemeClr val="bg1"/>
                </a:solidFill>
              </a:rPr>
              <a:t>processing </a:t>
            </a:r>
            <a:r>
              <a:rPr lang="en-GB" sz="2400" b="1" dirty="0" smtClean="0">
                <a:solidFill>
                  <a:schemeClr val="bg1"/>
                </a:solidFill>
              </a:rPr>
              <a:t>programme. </a:t>
            </a:r>
          </a:p>
          <a:p>
            <a:pPr marL="342900" lvl="0" indent="-342900" defTabSz="914400">
              <a:buFont typeface="Arial" panose="020B0604020202020204" pitchFamily="34" charset="0"/>
              <a:buChar char="•"/>
              <a:defRPr/>
            </a:pPr>
            <a:r>
              <a:rPr lang="en-GB" sz="2400" b="1" dirty="0" smtClean="0">
                <a:solidFill>
                  <a:schemeClr val="bg1"/>
                </a:solidFill>
              </a:rPr>
              <a:t>But architecture is </a:t>
            </a:r>
            <a:r>
              <a:rPr lang="en-GB" sz="2400" b="1" dirty="0">
                <a:solidFill>
                  <a:schemeClr val="bg1"/>
                </a:solidFill>
              </a:rPr>
              <a:t>different </a:t>
            </a:r>
            <a:r>
              <a:rPr lang="en-GB" sz="2400" b="1" dirty="0" smtClean="0">
                <a:solidFill>
                  <a:schemeClr val="bg1"/>
                </a:solidFill>
              </a:rPr>
              <a:t>meaning one may be quicker.</a:t>
            </a:r>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9057" t="14645" r="8300" b="9302"/>
          <a:stretch/>
        </p:blipFill>
        <p:spPr>
          <a:xfrm>
            <a:off x="2637952" y="2869132"/>
            <a:ext cx="4710499" cy="1656891"/>
          </a:xfrm>
          <a:prstGeom prst="rect">
            <a:avLst/>
          </a:prstGeom>
        </p:spPr>
      </p:pic>
    </p:spTree>
    <p:extLst>
      <p:ext uri="{BB962C8B-B14F-4D97-AF65-F5344CB8AC3E}">
        <p14:creationId xmlns:p14="http://schemas.microsoft.com/office/powerpoint/2010/main" val="273033030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2" dur="500"/>
                                        <p:tgtEl>
                                          <p:spTgt spid="2">
                                            <p:txEl>
                                              <p:pRg st="4" end="4"/>
                                            </p:txEl>
                                          </p:spTgt>
                                        </p:tgtEl>
                                      </p:cBhvr>
                                    </p:animEffect>
                                  </p:childTnLst>
                                </p:cTn>
                              </p:par>
                              <p:par>
                                <p:cTn id="23" presetID="31"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p:cTn id="25" dur="1000" fill="hold"/>
                                        <p:tgtEl>
                                          <p:spTgt spid="3"/>
                                        </p:tgtEl>
                                        <p:attrNameLst>
                                          <p:attrName>ppt_w</p:attrName>
                                        </p:attrNameLst>
                                      </p:cBhvr>
                                      <p:tavLst>
                                        <p:tav tm="0">
                                          <p:val>
                                            <p:fltVal val="0"/>
                                          </p:val>
                                        </p:tav>
                                        <p:tav tm="100000">
                                          <p:val>
                                            <p:strVal val="#ppt_w"/>
                                          </p:val>
                                        </p:tav>
                                      </p:tavLst>
                                    </p:anim>
                                    <p:anim calcmode="lin" valueType="num">
                                      <p:cBhvr>
                                        <p:cTn id="26" dur="1000" fill="hold"/>
                                        <p:tgtEl>
                                          <p:spTgt spid="3"/>
                                        </p:tgtEl>
                                        <p:attrNameLst>
                                          <p:attrName>ppt_h</p:attrName>
                                        </p:attrNameLst>
                                      </p:cBhvr>
                                      <p:tavLst>
                                        <p:tav tm="0">
                                          <p:val>
                                            <p:fltVal val="0"/>
                                          </p:val>
                                        </p:tav>
                                        <p:tav tm="100000">
                                          <p:val>
                                            <p:strVal val="#ppt_h"/>
                                          </p:val>
                                        </p:tav>
                                      </p:tavLst>
                                    </p:anim>
                                    <p:anim calcmode="lin" valueType="num">
                                      <p:cBhvr>
                                        <p:cTn id="27" dur="1000" fill="hold"/>
                                        <p:tgtEl>
                                          <p:spTgt spid="3"/>
                                        </p:tgtEl>
                                        <p:attrNameLst>
                                          <p:attrName>style.rotation</p:attrName>
                                        </p:attrNameLst>
                                      </p:cBhvr>
                                      <p:tavLst>
                                        <p:tav tm="0">
                                          <p:val>
                                            <p:fltVal val="90"/>
                                          </p:val>
                                        </p:tav>
                                        <p:tav tm="100000">
                                          <p:val>
                                            <p:fltVal val="0"/>
                                          </p:val>
                                        </p:tav>
                                      </p:tavLst>
                                    </p:anim>
                                    <p:animEffect transition="in" filter="fade">
                                      <p:cBhvr>
                                        <p:cTn id="28" dur="1000"/>
                                        <p:tgtEl>
                                          <p:spTgt spid="3"/>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Effect transition="in" filter="randombar(horizontal)">
                                      <p:cBhvr>
                                        <p:cTn id="33" dur="500"/>
                                        <p:tgtEl>
                                          <p:spTgt spid="2">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nodeType="clickEffect">
                                  <p:stCondLst>
                                    <p:cond delay="0"/>
                                  </p:stCondLst>
                                  <p:childTnLst>
                                    <p:set>
                                      <p:cBhvr>
                                        <p:cTn id="37" dur="1" fill="hold">
                                          <p:stCondLst>
                                            <p:cond delay="0"/>
                                          </p:stCondLst>
                                        </p:cTn>
                                        <p:tgtEl>
                                          <p:spTgt spid="2">
                                            <p:txEl>
                                              <p:pRg st="9" end="9"/>
                                            </p:txEl>
                                          </p:spTgt>
                                        </p:tgtEl>
                                        <p:attrNameLst>
                                          <p:attrName>style.visibility</p:attrName>
                                        </p:attrNameLst>
                                      </p:cBhvr>
                                      <p:to>
                                        <p:strVal val="visible"/>
                                      </p:to>
                                    </p:set>
                                    <p:animEffect transition="in" filter="randombar(horizontal)">
                                      <p:cBhvr>
                                        <p:cTn id="38"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74815" y="27946"/>
            <a:ext cx="8969432" cy="864360"/>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Cognition: Levels of description</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2" name="Rectangle 1"/>
          <p:cNvSpPr/>
          <p:nvPr/>
        </p:nvSpPr>
        <p:spPr>
          <a:xfrm>
            <a:off x="571580" y="912482"/>
            <a:ext cx="8156783" cy="5324535"/>
          </a:xfrm>
          <a:prstGeom prst="rect">
            <a:avLst/>
          </a:prstGeom>
        </p:spPr>
        <p:txBody>
          <a:bodyPr wrap="square">
            <a:spAutoFit/>
          </a:bodyPr>
          <a:lstStyle/>
          <a:p>
            <a:pPr marL="342900" lvl="0" indent="-342900" defTabSz="914400">
              <a:buFont typeface="Arial" panose="020B0604020202020204" pitchFamily="34" charset="0"/>
              <a:buChar char="•"/>
              <a:defRPr/>
            </a:pPr>
            <a:r>
              <a:rPr lang="en-GB" sz="3200" b="1" dirty="0" smtClean="0">
                <a:solidFill>
                  <a:schemeClr val="bg1"/>
                </a:solidFill>
              </a:rPr>
              <a:t>The </a:t>
            </a:r>
            <a:r>
              <a:rPr lang="en-GB" sz="3200" b="1" dirty="0">
                <a:solidFill>
                  <a:schemeClr val="bg1"/>
                </a:solidFill>
              </a:rPr>
              <a:t>same applies to </a:t>
            </a:r>
            <a:r>
              <a:rPr lang="en-GB" sz="3200" b="1" dirty="0" smtClean="0">
                <a:solidFill>
                  <a:schemeClr val="bg1"/>
                </a:solidFill>
              </a:rPr>
              <a:t>human performance: </a:t>
            </a:r>
          </a:p>
          <a:p>
            <a:pPr marL="342900" lvl="0" indent="-342900" defTabSz="914400">
              <a:buFont typeface="Arial" panose="020B0604020202020204" pitchFamily="34" charset="0"/>
              <a:buChar char="•"/>
              <a:defRPr/>
            </a:pPr>
            <a:endParaRPr lang="en-GB" sz="2400" dirty="0" smtClean="0">
              <a:solidFill>
                <a:schemeClr val="bg1"/>
              </a:solidFill>
            </a:endParaRPr>
          </a:p>
          <a:p>
            <a:pPr lvl="0" defTabSz="914400">
              <a:defRPr/>
            </a:pPr>
            <a:endParaRPr lang="en-GB" sz="2400" dirty="0" smtClean="0">
              <a:solidFill>
                <a:schemeClr val="bg1"/>
              </a:solidFill>
            </a:endParaRPr>
          </a:p>
          <a:p>
            <a:pPr lvl="0" defTabSz="914400">
              <a:defRPr/>
            </a:pPr>
            <a:endParaRPr lang="en-GB" sz="2400" dirty="0">
              <a:solidFill>
                <a:schemeClr val="bg1"/>
              </a:solidFill>
            </a:endParaRPr>
          </a:p>
          <a:p>
            <a:pPr marL="342900" lvl="0" indent="-342900" defTabSz="914400">
              <a:buFont typeface="Arial" panose="020B0604020202020204" pitchFamily="34" charset="0"/>
              <a:buChar char="•"/>
              <a:defRPr/>
            </a:pPr>
            <a:endParaRPr lang="en-GB" sz="2400" dirty="0" smtClean="0">
              <a:solidFill>
                <a:schemeClr val="bg1"/>
              </a:solidFill>
            </a:endParaRPr>
          </a:p>
          <a:p>
            <a:pPr marL="342900" lvl="0" indent="-342900" defTabSz="914400">
              <a:buFont typeface="Arial" panose="020B0604020202020204" pitchFamily="34" charset="0"/>
              <a:buChar char="•"/>
              <a:defRPr/>
            </a:pPr>
            <a:endParaRPr lang="en-GB" sz="2400" dirty="0">
              <a:solidFill>
                <a:schemeClr val="bg1"/>
              </a:solidFill>
            </a:endParaRPr>
          </a:p>
          <a:p>
            <a:pPr marL="342900" lvl="0" indent="-342900" defTabSz="914400">
              <a:buFont typeface="Arial" panose="020B0604020202020204" pitchFamily="34" charset="0"/>
              <a:buChar char="•"/>
              <a:defRPr/>
            </a:pPr>
            <a:endParaRPr lang="en-GB" sz="2400" dirty="0" smtClean="0">
              <a:solidFill>
                <a:schemeClr val="bg1"/>
              </a:solidFill>
            </a:endParaRPr>
          </a:p>
          <a:p>
            <a:pPr marL="342900" lvl="0" indent="-342900" defTabSz="914400">
              <a:buFont typeface="Arial" panose="020B0604020202020204" pitchFamily="34" charset="0"/>
              <a:buChar char="•"/>
              <a:defRPr/>
            </a:pPr>
            <a:endParaRPr lang="en-GB" sz="2400" dirty="0">
              <a:solidFill>
                <a:schemeClr val="bg1"/>
              </a:solidFill>
            </a:endParaRPr>
          </a:p>
          <a:p>
            <a:pPr marL="342900" lvl="0" indent="-342900" defTabSz="914400">
              <a:buFont typeface="Arial" panose="020B0604020202020204" pitchFamily="34" charset="0"/>
              <a:buChar char="•"/>
              <a:defRPr/>
            </a:pPr>
            <a:r>
              <a:rPr lang="en-GB" sz="2800" b="1" dirty="0" smtClean="0">
                <a:solidFill>
                  <a:schemeClr val="bg1"/>
                </a:solidFill>
              </a:rPr>
              <a:t>Rules </a:t>
            </a:r>
            <a:r>
              <a:rPr lang="en-GB" sz="2800" b="1" dirty="0">
                <a:solidFill>
                  <a:schemeClr val="bg1"/>
                </a:solidFill>
              </a:rPr>
              <a:t>to work something out might be the same for everyone but our functional architecture may </a:t>
            </a:r>
            <a:r>
              <a:rPr lang="en-GB" sz="2800" b="1" dirty="0" smtClean="0">
                <a:solidFill>
                  <a:schemeClr val="bg1"/>
                </a:solidFill>
              </a:rPr>
              <a:t>differ</a:t>
            </a:r>
          </a:p>
          <a:p>
            <a:pPr marL="342900" lvl="0" indent="-342900" defTabSz="914400">
              <a:buFont typeface="Arial" panose="020B0604020202020204" pitchFamily="34" charset="0"/>
              <a:buChar char="•"/>
              <a:defRPr/>
            </a:pPr>
            <a:r>
              <a:rPr lang="en-GB" sz="2800" b="1" dirty="0" smtClean="0">
                <a:solidFill>
                  <a:schemeClr val="bg1"/>
                </a:solidFill>
              </a:rPr>
              <a:t>E.g., someone with less </a:t>
            </a:r>
            <a:r>
              <a:rPr lang="en-GB" sz="2800" b="1" dirty="0">
                <a:solidFill>
                  <a:schemeClr val="bg1"/>
                </a:solidFill>
              </a:rPr>
              <a:t>working memory capacity </a:t>
            </a:r>
            <a:r>
              <a:rPr lang="en-GB" sz="2800" b="1" dirty="0" smtClean="0">
                <a:solidFill>
                  <a:schemeClr val="bg1"/>
                </a:solidFill>
              </a:rPr>
              <a:t>may be unable </a:t>
            </a:r>
            <a:r>
              <a:rPr lang="en-GB" sz="2800" b="1" dirty="0">
                <a:solidFill>
                  <a:schemeClr val="bg1"/>
                </a:solidFill>
              </a:rPr>
              <a:t>to comprehend a sentence as quickly as someone else.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39201" y="1781830"/>
            <a:ext cx="1704151" cy="205350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3857" y="1884345"/>
            <a:ext cx="1377998" cy="1950986"/>
          </a:xfrm>
          <a:prstGeom prst="rect">
            <a:avLst/>
          </a:prstGeom>
        </p:spPr>
      </p:pic>
      <p:pic>
        <p:nvPicPr>
          <p:cNvPr id="34" name="Picture 33" descr="This also demonstrates some of the downsides of the approach of using ..."/>
          <p:cNvPicPr>
            <a:picLocks noChangeAspect="1"/>
          </p:cNvPicPr>
          <p:nvPr/>
        </p:nvPicPr>
        <p:blipFill rotWithShape="1">
          <a:blip r:embed="rId4">
            <a:extLst>
              <a:ext uri="{28A0092B-C50C-407E-A947-70E740481C1C}">
                <a14:useLocalDpi xmlns:a14="http://schemas.microsoft.com/office/drawing/2010/main" val="0"/>
              </a:ext>
            </a:extLst>
          </a:blip>
          <a:srcRect l="37634" t="15053" r="37131" b="31468"/>
          <a:stretch/>
        </p:blipFill>
        <p:spPr>
          <a:xfrm>
            <a:off x="2789261" y="1481731"/>
            <a:ext cx="605415" cy="962211"/>
          </a:xfrm>
          <a:prstGeom prst="rect">
            <a:avLst/>
          </a:prstGeom>
        </p:spPr>
      </p:pic>
      <p:sp>
        <p:nvSpPr>
          <p:cNvPr id="6" name="TextBox 5"/>
          <p:cNvSpPr txBox="1"/>
          <p:nvPr/>
        </p:nvSpPr>
        <p:spPr>
          <a:xfrm>
            <a:off x="5924228" y="1317822"/>
            <a:ext cx="924767" cy="1446550"/>
          </a:xfrm>
          <a:prstGeom prst="rect">
            <a:avLst/>
          </a:prstGeom>
          <a:noFill/>
        </p:spPr>
        <p:txBody>
          <a:bodyPr wrap="square" rtlCol="0">
            <a:spAutoFit/>
          </a:bodyPr>
          <a:lstStyle/>
          <a:p>
            <a:r>
              <a:rPr lang="en-GB" sz="8800" dirty="0" smtClean="0">
                <a:solidFill>
                  <a:schemeClr val="bg1"/>
                </a:solidFill>
                <a:latin typeface="Agency FB" panose="020B0503020202020204" pitchFamily="34" charset="0"/>
              </a:rPr>
              <a:t>?</a:t>
            </a:r>
            <a:endParaRPr lang="en-GB" sz="8800" dirty="0">
              <a:solidFill>
                <a:schemeClr val="bg1"/>
              </a:solidFill>
              <a:latin typeface="Agency FB" panose="020B0503020202020204" pitchFamily="34" charset="0"/>
            </a:endParaRPr>
          </a:p>
        </p:txBody>
      </p:sp>
    </p:spTree>
    <p:extLst>
      <p:ext uri="{BB962C8B-B14F-4D97-AF65-F5344CB8AC3E}">
        <p14:creationId xmlns:p14="http://schemas.microsoft.com/office/powerpoint/2010/main" val="209536326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par>
                                <p:cTn id="8" presetID="31"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1000" fill="hold"/>
                                        <p:tgtEl>
                                          <p:spTgt spid="5"/>
                                        </p:tgtEl>
                                        <p:attrNameLst>
                                          <p:attrName>ppt_w</p:attrName>
                                        </p:attrNameLst>
                                      </p:cBhvr>
                                      <p:tavLst>
                                        <p:tav tm="0">
                                          <p:val>
                                            <p:fltVal val="0"/>
                                          </p:val>
                                        </p:tav>
                                        <p:tav tm="100000">
                                          <p:val>
                                            <p:strVal val="#ppt_w"/>
                                          </p:val>
                                        </p:tav>
                                      </p:tavLst>
                                    </p:anim>
                                    <p:anim calcmode="lin" valueType="num">
                                      <p:cBhvr>
                                        <p:cTn id="11" dur="1000" fill="hold"/>
                                        <p:tgtEl>
                                          <p:spTgt spid="5"/>
                                        </p:tgtEl>
                                        <p:attrNameLst>
                                          <p:attrName>ppt_h</p:attrName>
                                        </p:attrNameLst>
                                      </p:cBhvr>
                                      <p:tavLst>
                                        <p:tav tm="0">
                                          <p:val>
                                            <p:fltVal val="0"/>
                                          </p:val>
                                        </p:tav>
                                        <p:tav tm="100000">
                                          <p:val>
                                            <p:strVal val="#ppt_h"/>
                                          </p:val>
                                        </p:tav>
                                      </p:tavLst>
                                    </p:anim>
                                    <p:anim calcmode="lin" valueType="num">
                                      <p:cBhvr>
                                        <p:cTn id="12" dur="1000" fill="hold"/>
                                        <p:tgtEl>
                                          <p:spTgt spid="5"/>
                                        </p:tgtEl>
                                        <p:attrNameLst>
                                          <p:attrName>style.rotation</p:attrName>
                                        </p:attrNameLst>
                                      </p:cBhvr>
                                      <p:tavLst>
                                        <p:tav tm="0">
                                          <p:val>
                                            <p:fltVal val="90"/>
                                          </p:val>
                                        </p:tav>
                                        <p:tav tm="100000">
                                          <p:val>
                                            <p:fltVal val="0"/>
                                          </p:val>
                                        </p:tav>
                                      </p:tavLst>
                                    </p:anim>
                                    <p:animEffect transition="in" filter="fade">
                                      <p:cBhvr>
                                        <p:cTn id="13" dur="1000"/>
                                        <p:tgtEl>
                                          <p:spTgt spid="5"/>
                                        </p:tgtEl>
                                      </p:cBhvr>
                                    </p:animEffect>
                                  </p:childTnLst>
                                </p:cTn>
                              </p:par>
                              <p:par>
                                <p:cTn id="14" presetID="31" presetClass="entr" presetSubtype="0" fill="hold" nodeType="withEffect">
                                  <p:stCondLst>
                                    <p:cond delay="0"/>
                                  </p:stCondLst>
                                  <p:childTnLst>
                                    <p:set>
                                      <p:cBhvr>
                                        <p:cTn id="15" dur="1" fill="hold">
                                          <p:stCondLst>
                                            <p:cond delay="0"/>
                                          </p:stCondLst>
                                        </p:cTn>
                                        <p:tgtEl>
                                          <p:spTgt spid="34"/>
                                        </p:tgtEl>
                                        <p:attrNameLst>
                                          <p:attrName>style.visibility</p:attrName>
                                        </p:attrNameLst>
                                      </p:cBhvr>
                                      <p:to>
                                        <p:strVal val="visible"/>
                                      </p:to>
                                    </p:set>
                                    <p:anim calcmode="lin" valueType="num">
                                      <p:cBhvr>
                                        <p:cTn id="16" dur="1000" fill="hold"/>
                                        <p:tgtEl>
                                          <p:spTgt spid="34"/>
                                        </p:tgtEl>
                                        <p:attrNameLst>
                                          <p:attrName>ppt_w</p:attrName>
                                        </p:attrNameLst>
                                      </p:cBhvr>
                                      <p:tavLst>
                                        <p:tav tm="0">
                                          <p:val>
                                            <p:fltVal val="0"/>
                                          </p:val>
                                        </p:tav>
                                        <p:tav tm="100000">
                                          <p:val>
                                            <p:strVal val="#ppt_w"/>
                                          </p:val>
                                        </p:tav>
                                      </p:tavLst>
                                    </p:anim>
                                    <p:anim calcmode="lin" valueType="num">
                                      <p:cBhvr>
                                        <p:cTn id="17" dur="1000" fill="hold"/>
                                        <p:tgtEl>
                                          <p:spTgt spid="34"/>
                                        </p:tgtEl>
                                        <p:attrNameLst>
                                          <p:attrName>ppt_h</p:attrName>
                                        </p:attrNameLst>
                                      </p:cBhvr>
                                      <p:tavLst>
                                        <p:tav tm="0">
                                          <p:val>
                                            <p:fltVal val="0"/>
                                          </p:val>
                                        </p:tav>
                                        <p:tav tm="100000">
                                          <p:val>
                                            <p:strVal val="#ppt_h"/>
                                          </p:val>
                                        </p:tav>
                                      </p:tavLst>
                                    </p:anim>
                                    <p:anim calcmode="lin" valueType="num">
                                      <p:cBhvr>
                                        <p:cTn id="18" dur="1000" fill="hold"/>
                                        <p:tgtEl>
                                          <p:spTgt spid="34"/>
                                        </p:tgtEl>
                                        <p:attrNameLst>
                                          <p:attrName>style.rotation</p:attrName>
                                        </p:attrNameLst>
                                      </p:cBhvr>
                                      <p:tavLst>
                                        <p:tav tm="0">
                                          <p:val>
                                            <p:fltVal val="90"/>
                                          </p:val>
                                        </p:tav>
                                        <p:tav tm="100000">
                                          <p:val>
                                            <p:fltVal val="0"/>
                                          </p:val>
                                        </p:tav>
                                      </p:tavLst>
                                    </p:anim>
                                    <p:animEffect transition="in" filter="fade">
                                      <p:cBhvr>
                                        <p:cTn id="19" dur="1000"/>
                                        <p:tgtEl>
                                          <p:spTgt spid="34"/>
                                        </p:tgtEl>
                                      </p:cBhvr>
                                    </p:animEffect>
                                  </p:childTnLst>
                                </p:cTn>
                              </p:par>
                              <p:par>
                                <p:cTn id="20" presetID="31" presetClass="entr" presetSubtype="0" fill="hold" nodeType="withEffect">
                                  <p:stCondLst>
                                    <p:cond delay="0"/>
                                  </p:stCondLst>
                                  <p:childTnLst>
                                    <p:set>
                                      <p:cBhvr>
                                        <p:cTn id="21" dur="1" fill="hold">
                                          <p:stCondLst>
                                            <p:cond delay="0"/>
                                          </p:stCondLst>
                                        </p:cTn>
                                        <p:tgtEl>
                                          <p:spTgt spid="4"/>
                                        </p:tgtEl>
                                        <p:attrNameLst>
                                          <p:attrName>style.visibility</p:attrName>
                                        </p:attrNameLst>
                                      </p:cBhvr>
                                      <p:to>
                                        <p:strVal val="visible"/>
                                      </p:to>
                                    </p:set>
                                    <p:anim calcmode="lin" valueType="num">
                                      <p:cBhvr>
                                        <p:cTn id="22" dur="1000" fill="hold"/>
                                        <p:tgtEl>
                                          <p:spTgt spid="4"/>
                                        </p:tgtEl>
                                        <p:attrNameLst>
                                          <p:attrName>ppt_w</p:attrName>
                                        </p:attrNameLst>
                                      </p:cBhvr>
                                      <p:tavLst>
                                        <p:tav tm="0">
                                          <p:val>
                                            <p:fltVal val="0"/>
                                          </p:val>
                                        </p:tav>
                                        <p:tav tm="100000">
                                          <p:val>
                                            <p:strVal val="#ppt_w"/>
                                          </p:val>
                                        </p:tav>
                                      </p:tavLst>
                                    </p:anim>
                                    <p:anim calcmode="lin" valueType="num">
                                      <p:cBhvr>
                                        <p:cTn id="23" dur="1000" fill="hold"/>
                                        <p:tgtEl>
                                          <p:spTgt spid="4"/>
                                        </p:tgtEl>
                                        <p:attrNameLst>
                                          <p:attrName>ppt_h</p:attrName>
                                        </p:attrNameLst>
                                      </p:cBhvr>
                                      <p:tavLst>
                                        <p:tav tm="0">
                                          <p:val>
                                            <p:fltVal val="0"/>
                                          </p:val>
                                        </p:tav>
                                        <p:tav tm="100000">
                                          <p:val>
                                            <p:strVal val="#ppt_h"/>
                                          </p:val>
                                        </p:tav>
                                      </p:tavLst>
                                    </p:anim>
                                    <p:anim calcmode="lin" valueType="num">
                                      <p:cBhvr>
                                        <p:cTn id="24" dur="1000" fill="hold"/>
                                        <p:tgtEl>
                                          <p:spTgt spid="4"/>
                                        </p:tgtEl>
                                        <p:attrNameLst>
                                          <p:attrName>style.rotation</p:attrName>
                                        </p:attrNameLst>
                                      </p:cBhvr>
                                      <p:tavLst>
                                        <p:tav tm="0">
                                          <p:val>
                                            <p:fltVal val="90"/>
                                          </p:val>
                                        </p:tav>
                                        <p:tav tm="100000">
                                          <p:val>
                                            <p:fltVal val="0"/>
                                          </p:val>
                                        </p:tav>
                                      </p:tavLst>
                                    </p:anim>
                                    <p:animEffect transition="in" filter="fade">
                                      <p:cBhvr>
                                        <p:cTn id="25" dur="1000"/>
                                        <p:tgtEl>
                                          <p:spTgt spid="4"/>
                                        </p:tgtEl>
                                      </p:cBhvr>
                                    </p:animEffect>
                                  </p:childTnLst>
                                </p:cTn>
                              </p:par>
                              <p:par>
                                <p:cTn id="26" presetID="31" presetClass="entr" presetSubtype="0" fill="hold" grpId="0" nodeType="with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p:cTn id="28" dur="1000" fill="hold"/>
                                        <p:tgtEl>
                                          <p:spTgt spid="6"/>
                                        </p:tgtEl>
                                        <p:attrNameLst>
                                          <p:attrName>ppt_w</p:attrName>
                                        </p:attrNameLst>
                                      </p:cBhvr>
                                      <p:tavLst>
                                        <p:tav tm="0">
                                          <p:val>
                                            <p:fltVal val="0"/>
                                          </p:val>
                                        </p:tav>
                                        <p:tav tm="100000">
                                          <p:val>
                                            <p:strVal val="#ppt_w"/>
                                          </p:val>
                                        </p:tav>
                                      </p:tavLst>
                                    </p:anim>
                                    <p:anim calcmode="lin" valueType="num">
                                      <p:cBhvr>
                                        <p:cTn id="29" dur="1000" fill="hold"/>
                                        <p:tgtEl>
                                          <p:spTgt spid="6"/>
                                        </p:tgtEl>
                                        <p:attrNameLst>
                                          <p:attrName>ppt_h</p:attrName>
                                        </p:attrNameLst>
                                      </p:cBhvr>
                                      <p:tavLst>
                                        <p:tav tm="0">
                                          <p:val>
                                            <p:fltVal val="0"/>
                                          </p:val>
                                        </p:tav>
                                        <p:tav tm="100000">
                                          <p:val>
                                            <p:strVal val="#ppt_h"/>
                                          </p:val>
                                        </p:tav>
                                      </p:tavLst>
                                    </p:anim>
                                    <p:anim calcmode="lin" valueType="num">
                                      <p:cBhvr>
                                        <p:cTn id="30" dur="1000" fill="hold"/>
                                        <p:tgtEl>
                                          <p:spTgt spid="6"/>
                                        </p:tgtEl>
                                        <p:attrNameLst>
                                          <p:attrName>style.rotation</p:attrName>
                                        </p:attrNameLst>
                                      </p:cBhvr>
                                      <p:tavLst>
                                        <p:tav tm="0">
                                          <p:val>
                                            <p:fltVal val="90"/>
                                          </p:val>
                                        </p:tav>
                                        <p:tav tm="100000">
                                          <p:val>
                                            <p:fltVal val="0"/>
                                          </p:val>
                                        </p:tav>
                                      </p:tavLst>
                                    </p:anim>
                                    <p:animEffect transition="in" filter="fade">
                                      <p:cBhvr>
                                        <p:cTn id="31" dur="10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2">
                                            <p:txEl>
                                              <p:pRg st="8" end="8"/>
                                            </p:txEl>
                                          </p:spTgt>
                                        </p:tgtEl>
                                        <p:attrNameLst>
                                          <p:attrName>style.visibility</p:attrName>
                                        </p:attrNameLst>
                                      </p:cBhvr>
                                      <p:to>
                                        <p:strVal val="visible"/>
                                      </p:to>
                                    </p:set>
                                    <p:animEffect transition="in" filter="randombar(horizontal)">
                                      <p:cBhvr>
                                        <p:cTn id="36" dur="500"/>
                                        <p:tgtEl>
                                          <p:spTgt spid="2">
                                            <p:txEl>
                                              <p:pRg st="8" end="8"/>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4" presetClass="entr" presetSubtype="10" fill="hold" nodeType="clickEffect">
                                  <p:stCondLst>
                                    <p:cond delay="0"/>
                                  </p:stCondLst>
                                  <p:childTnLst>
                                    <p:set>
                                      <p:cBhvr>
                                        <p:cTn id="40" dur="1" fill="hold">
                                          <p:stCondLst>
                                            <p:cond delay="0"/>
                                          </p:stCondLst>
                                        </p:cTn>
                                        <p:tgtEl>
                                          <p:spTgt spid="2">
                                            <p:txEl>
                                              <p:pRg st="9" end="9"/>
                                            </p:txEl>
                                          </p:spTgt>
                                        </p:tgtEl>
                                        <p:attrNameLst>
                                          <p:attrName>style.visibility</p:attrName>
                                        </p:attrNameLst>
                                      </p:cBhvr>
                                      <p:to>
                                        <p:strVal val="visible"/>
                                      </p:to>
                                    </p:set>
                                    <p:animEffect transition="in" filter="randombar(horizontal)">
                                      <p:cBhvr>
                                        <p:cTn id="41"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83127" y="27946"/>
            <a:ext cx="8919557" cy="864360"/>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Cognition: Levels of description</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2" name="Rectangle 1"/>
          <p:cNvSpPr/>
          <p:nvPr/>
        </p:nvSpPr>
        <p:spPr>
          <a:xfrm>
            <a:off x="660923" y="1225689"/>
            <a:ext cx="8341761" cy="5201424"/>
          </a:xfrm>
          <a:prstGeom prst="rect">
            <a:avLst/>
          </a:prstGeom>
        </p:spPr>
        <p:txBody>
          <a:bodyPr wrap="square">
            <a:spAutoFit/>
          </a:bodyPr>
          <a:lstStyle/>
          <a:p>
            <a:pPr marL="342900" lvl="0" indent="-342900" defTabSz="914400">
              <a:buFont typeface="Arial" panose="020B0604020202020204" pitchFamily="34" charset="0"/>
              <a:buChar char="•"/>
              <a:defRPr/>
            </a:pPr>
            <a:r>
              <a:rPr lang="en-GB" sz="2800" b="1" dirty="0" smtClean="0">
                <a:solidFill>
                  <a:schemeClr val="bg1"/>
                </a:solidFill>
              </a:rPr>
              <a:t>Cognitive models focus on the </a:t>
            </a:r>
            <a:r>
              <a:rPr lang="en-GB" sz="2800" b="1" dirty="0">
                <a:solidFill>
                  <a:schemeClr val="bg1"/>
                </a:solidFill>
              </a:rPr>
              <a:t>algorithm </a:t>
            </a:r>
            <a:r>
              <a:rPr lang="en-GB" sz="2800" b="1" dirty="0" smtClean="0">
                <a:solidFill>
                  <a:schemeClr val="bg1"/>
                </a:solidFill>
              </a:rPr>
              <a:t>level. </a:t>
            </a:r>
          </a:p>
          <a:p>
            <a:pPr lvl="0" defTabSz="914400">
              <a:defRPr/>
            </a:pPr>
            <a:endParaRPr lang="en-GB" sz="2800" b="1" dirty="0" smtClean="0">
              <a:solidFill>
                <a:schemeClr val="bg1"/>
              </a:solidFill>
            </a:endParaRPr>
          </a:p>
          <a:p>
            <a:pPr marL="342900" lvl="0" indent="-342900" defTabSz="914400">
              <a:buFont typeface="Arial" panose="020B0604020202020204" pitchFamily="34" charset="0"/>
              <a:buChar char="•"/>
              <a:defRPr/>
            </a:pPr>
            <a:r>
              <a:rPr lang="en-GB" sz="2800" b="1" dirty="0" smtClean="0">
                <a:solidFill>
                  <a:schemeClr val="bg1"/>
                </a:solidFill>
              </a:rPr>
              <a:t>Performance </a:t>
            </a:r>
            <a:r>
              <a:rPr lang="en-GB" sz="2800" b="1" dirty="0">
                <a:solidFill>
                  <a:schemeClr val="bg1"/>
                </a:solidFill>
              </a:rPr>
              <a:t>psychology adds </a:t>
            </a:r>
            <a:r>
              <a:rPr lang="en-GB" sz="2800" b="1" dirty="0" smtClean="0">
                <a:solidFill>
                  <a:schemeClr val="bg1"/>
                </a:solidFill>
              </a:rPr>
              <a:t>by taking </a:t>
            </a:r>
            <a:r>
              <a:rPr lang="en-GB" sz="2800" b="1" dirty="0">
                <a:solidFill>
                  <a:schemeClr val="bg1"/>
                </a:solidFill>
              </a:rPr>
              <a:t>into account </a:t>
            </a:r>
            <a:r>
              <a:rPr lang="en-GB" sz="2800" b="1" dirty="0" smtClean="0">
                <a:solidFill>
                  <a:schemeClr val="bg1"/>
                </a:solidFill>
              </a:rPr>
              <a:t>functional architecture – why?</a:t>
            </a:r>
          </a:p>
          <a:p>
            <a:pPr marL="800100" lvl="1" indent="-342900" defTabSz="914400">
              <a:buFont typeface="Arial" panose="020B0604020202020204" pitchFamily="34" charset="0"/>
              <a:buChar char="•"/>
              <a:defRPr/>
            </a:pPr>
            <a:r>
              <a:rPr lang="en-GB" sz="2800" b="1" dirty="0" smtClean="0">
                <a:solidFill>
                  <a:schemeClr val="bg1"/>
                </a:solidFill>
              </a:rPr>
              <a:t>Concerned </a:t>
            </a:r>
            <a:r>
              <a:rPr lang="en-GB" sz="2800" b="1" dirty="0">
                <a:solidFill>
                  <a:schemeClr val="bg1"/>
                </a:solidFill>
              </a:rPr>
              <a:t>with real-time computations that enable us to perform. </a:t>
            </a:r>
            <a:endParaRPr lang="en-GB" sz="2800" b="1" dirty="0" smtClean="0">
              <a:solidFill>
                <a:schemeClr val="bg1"/>
              </a:solidFill>
            </a:endParaRPr>
          </a:p>
          <a:p>
            <a:pPr marL="342900" lvl="0" indent="-342900" defTabSz="914400">
              <a:buFont typeface="Arial" panose="020B0604020202020204" pitchFamily="34" charset="0"/>
              <a:buChar char="•"/>
              <a:defRPr/>
            </a:pPr>
            <a:endParaRPr lang="en-GB" sz="2800" b="1" dirty="0">
              <a:solidFill>
                <a:schemeClr val="bg1"/>
              </a:solidFill>
            </a:endParaRPr>
          </a:p>
          <a:p>
            <a:pPr marL="342900" lvl="0" indent="-342900" defTabSz="914400">
              <a:buFont typeface="Arial" panose="020B0604020202020204" pitchFamily="34" charset="0"/>
              <a:buChar char="•"/>
              <a:defRPr/>
            </a:pPr>
            <a:r>
              <a:rPr lang="en-GB" sz="2800" b="1" dirty="0" smtClean="0">
                <a:solidFill>
                  <a:schemeClr val="bg1"/>
                </a:solidFill>
              </a:rPr>
              <a:t>Performance </a:t>
            </a:r>
            <a:r>
              <a:rPr lang="en-GB" sz="2800" b="1" dirty="0">
                <a:solidFill>
                  <a:schemeClr val="bg1"/>
                </a:solidFill>
              </a:rPr>
              <a:t>psychology </a:t>
            </a:r>
            <a:r>
              <a:rPr lang="en-GB" sz="2800" b="1" dirty="0" smtClean="0">
                <a:solidFill>
                  <a:schemeClr val="bg1"/>
                </a:solidFill>
              </a:rPr>
              <a:t>also takes </a:t>
            </a:r>
            <a:r>
              <a:rPr lang="en-GB" sz="2800" b="1" dirty="0">
                <a:solidFill>
                  <a:schemeClr val="bg1"/>
                </a:solidFill>
              </a:rPr>
              <a:t>into account </a:t>
            </a:r>
            <a:r>
              <a:rPr lang="en-GB" sz="2800" b="1" dirty="0" smtClean="0">
                <a:solidFill>
                  <a:schemeClr val="bg1"/>
                </a:solidFill>
              </a:rPr>
              <a:t> semantic/knowledge level.</a:t>
            </a:r>
          </a:p>
          <a:p>
            <a:pPr marL="800100" lvl="1" indent="-342900" defTabSz="914400">
              <a:buFont typeface="Arial" panose="020B0604020202020204" pitchFamily="34" charset="0"/>
              <a:buChar char="•"/>
              <a:defRPr/>
            </a:pPr>
            <a:r>
              <a:rPr lang="en-GB" sz="2800" b="1" dirty="0" smtClean="0">
                <a:solidFill>
                  <a:schemeClr val="bg1"/>
                </a:solidFill>
              </a:rPr>
              <a:t>Because </a:t>
            </a:r>
            <a:r>
              <a:rPr lang="en-GB" sz="2800" b="1" dirty="0">
                <a:solidFill>
                  <a:schemeClr val="bg1"/>
                </a:solidFill>
              </a:rPr>
              <a:t>performing in the real world requires </a:t>
            </a:r>
            <a:r>
              <a:rPr lang="en-GB" sz="2800" b="1" dirty="0" smtClean="0">
                <a:solidFill>
                  <a:schemeClr val="bg1"/>
                </a:solidFill>
              </a:rPr>
              <a:t>insight </a:t>
            </a:r>
            <a:r>
              <a:rPr lang="en-GB" sz="2800" b="1" dirty="0">
                <a:solidFill>
                  <a:schemeClr val="bg1"/>
                </a:solidFill>
              </a:rPr>
              <a:t>into our aims about what we want to do. </a:t>
            </a:r>
            <a:endParaRPr lang="en-GB" sz="2800" b="1" dirty="0" smtClean="0">
              <a:solidFill>
                <a:schemeClr val="bg1"/>
              </a:solidFill>
            </a:endParaRPr>
          </a:p>
          <a:p>
            <a:pPr lvl="0" defTabSz="914400">
              <a:defRPr/>
            </a:pPr>
            <a:endParaRPr lang="en-GB" sz="2400" dirty="0">
              <a:solidFill>
                <a:schemeClr val="bg1"/>
              </a:solidFill>
            </a:endParaRPr>
          </a:p>
        </p:txBody>
      </p:sp>
    </p:spTree>
    <p:extLst>
      <p:ext uri="{BB962C8B-B14F-4D97-AF65-F5344CB8AC3E}">
        <p14:creationId xmlns:p14="http://schemas.microsoft.com/office/powerpoint/2010/main" val="3648518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91439" y="27946"/>
            <a:ext cx="8944495" cy="864360"/>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Cognition: Levels of description</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18" name="Content Placeholder 2"/>
          <p:cNvSpPr txBox="1">
            <a:spLocks/>
          </p:cNvSpPr>
          <p:nvPr/>
        </p:nvSpPr>
        <p:spPr bwMode="auto">
          <a:xfrm>
            <a:off x="1260715" y="3725001"/>
            <a:ext cx="1984948" cy="1016165"/>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rgbClr val="FFFFFF"/>
                </a:solidFill>
                <a:effectLst/>
                <a:uLnTx/>
                <a:uFillTx/>
                <a:latin typeface="Arial"/>
                <a:ea typeface="+mn-ea"/>
                <a:cs typeface="+mn-cs"/>
              </a:rPr>
              <a:t>Semantic</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rgbClr val="FFFFFF"/>
                </a:solidFill>
                <a:effectLst/>
                <a:uLnTx/>
                <a:uFillTx/>
                <a:latin typeface="Arial"/>
                <a:ea typeface="+mn-ea"/>
                <a:cs typeface="+mn-cs"/>
              </a:rPr>
              <a:t>Knowledge</a:t>
            </a:r>
            <a:endParaRPr kumimoji="0" lang="en-GB" sz="2800" b="0" i="0" u="none" strike="noStrike" kern="0" cap="none" spc="0" normalizeH="0" baseline="0" noProof="0" dirty="0">
              <a:ln>
                <a:noFill/>
              </a:ln>
              <a:solidFill>
                <a:srgbClr val="FFFFFF"/>
              </a:solidFill>
              <a:effectLst/>
              <a:uLnTx/>
              <a:uFillTx/>
              <a:latin typeface="Arial"/>
              <a:ea typeface="+mn-ea"/>
              <a:cs typeface="+mn-cs"/>
            </a:endParaRPr>
          </a:p>
        </p:txBody>
      </p:sp>
      <p:cxnSp>
        <p:nvCxnSpPr>
          <p:cNvPr id="19" name="Straight Connector 18"/>
          <p:cNvCxnSpPr/>
          <p:nvPr/>
        </p:nvCxnSpPr>
        <p:spPr bwMode="auto">
          <a:xfrm>
            <a:off x="2253188" y="4822280"/>
            <a:ext cx="0" cy="648000"/>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sp>
        <p:nvSpPr>
          <p:cNvPr id="20" name="Content Placeholder 2"/>
          <p:cNvSpPr txBox="1">
            <a:spLocks/>
          </p:cNvSpPr>
          <p:nvPr/>
        </p:nvSpPr>
        <p:spPr bwMode="auto">
          <a:xfrm>
            <a:off x="1260713" y="5551394"/>
            <a:ext cx="1984950" cy="916003"/>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a:ln>
                  <a:noFill/>
                </a:ln>
                <a:solidFill>
                  <a:srgbClr val="FFFFFF"/>
                </a:solidFill>
                <a:effectLst/>
                <a:uLnTx/>
                <a:uFillTx/>
                <a:latin typeface="Arial"/>
                <a:ea typeface="+mn-ea"/>
                <a:cs typeface="+mn-cs"/>
              </a:rPr>
              <a:t>Symbol Processing</a:t>
            </a:r>
          </a:p>
        </p:txBody>
      </p:sp>
      <p:sp>
        <p:nvSpPr>
          <p:cNvPr id="21" name="TextBox 20"/>
          <p:cNvSpPr txBox="1"/>
          <p:nvPr/>
        </p:nvSpPr>
        <p:spPr>
          <a:xfrm>
            <a:off x="6135756" y="4853892"/>
            <a:ext cx="1961322" cy="584775"/>
          </a:xfrm>
          <a:prstGeom prst="rect">
            <a:avLst/>
          </a:prstGeom>
          <a:gradFill rotWithShape="1">
            <a:gsLst>
              <a:gs pos="0">
                <a:srgbClr val="00CC99">
                  <a:tint val="50000"/>
                  <a:satMod val="300000"/>
                </a:srgbClr>
              </a:gs>
              <a:gs pos="35000">
                <a:srgbClr val="00CC99">
                  <a:tint val="37000"/>
                  <a:satMod val="300000"/>
                </a:srgbClr>
              </a:gs>
              <a:gs pos="100000">
                <a:srgbClr val="00CC99">
                  <a:tint val="15000"/>
                  <a:satMod val="350000"/>
                </a:srgbClr>
              </a:gs>
            </a:gsLst>
            <a:lin ang="16200000" scaled="1"/>
          </a:gradFill>
          <a:ln w="9525" cap="flat" cmpd="sng" algn="ctr">
            <a:solidFill>
              <a:srgbClr val="00CC99">
                <a:shade val="95000"/>
                <a:satMod val="105000"/>
              </a:srgbClr>
            </a:solidFill>
            <a:prstDash val="solid"/>
          </a:ln>
          <a:effectLst>
            <a:outerShdw blurRad="40000" dist="20000" dir="5400000" rotWithShape="0">
              <a:srgbClr val="000000">
                <a:alpha val="38000"/>
              </a:srgbClr>
            </a:outerShdw>
          </a:effectLst>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200" b="1" i="0" u="none" strike="noStrike" kern="0" cap="none" spc="0" normalizeH="0" baseline="0" noProof="0" dirty="0" smtClean="0">
                <a:ln>
                  <a:noFill/>
                </a:ln>
                <a:solidFill>
                  <a:srgbClr val="000000"/>
                </a:solidFill>
                <a:effectLst/>
                <a:uLnTx/>
                <a:uFillTx/>
                <a:latin typeface="Arial"/>
                <a:ea typeface="+mn-ea"/>
                <a:cs typeface="+mn-cs"/>
              </a:rPr>
              <a:t>Strategy</a:t>
            </a:r>
          </a:p>
        </p:txBody>
      </p:sp>
      <p:cxnSp>
        <p:nvCxnSpPr>
          <p:cNvPr id="22" name="Straight Connector 21"/>
          <p:cNvCxnSpPr/>
          <p:nvPr/>
        </p:nvCxnSpPr>
        <p:spPr bwMode="auto">
          <a:xfrm flipH="1" flipV="1">
            <a:off x="2253188" y="5170132"/>
            <a:ext cx="3882568" cy="1"/>
          </a:xfrm>
          <a:prstGeom prst="line">
            <a:avLst/>
          </a:prstGeom>
          <a:solidFill>
            <a:srgbClr val="00CC99"/>
          </a:solidFill>
          <a:ln w="76200" cap="flat" cmpd="sng" algn="ctr">
            <a:solidFill>
              <a:srgbClr val="00CC99">
                <a:lumMod val="60000"/>
                <a:lumOff val="40000"/>
              </a:srgbClr>
            </a:solidFill>
            <a:prstDash val="solid"/>
            <a:round/>
            <a:headEnd type="none" w="med" len="med"/>
            <a:tailEnd type="none" w="med" len="med"/>
          </a:ln>
          <a:effectLst/>
        </p:spPr>
      </p:cxnSp>
      <p:sp>
        <p:nvSpPr>
          <p:cNvPr id="23" name="TextBox 22"/>
          <p:cNvSpPr txBox="1"/>
          <p:nvPr/>
        </p:nvSpPr>
        <p:spPr>
          <a:xfrm>
            <a:off x="6135756" y="6379194"/>
            <a:ext cx="2249288" cy="400110"/>
          </a:xfrm>
          <a:prstGeom prst="rect">
            <a:avLst/>
          </a:prstGeom>
          <a:noFill/>
          <a:ln>
            <a:solidFill>
              <a:srgbClr val="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srgbClr val="000000"/>
                </a:solidFill>
                <a:effectLst/>
                <a:uLnTx/>
                <a:uFillTx/>
                <a:latin typeface="Arial"/>
              </a:rPr>
              <a:t>Matthews (1997a)</a:t>
            </a:r>
          </a:p>
        </p:txBody>
      </p:sp>
      <p:sp>
        <p:nvSpPr>
          <p:cNvPr id="24" name="TextBox 23"/>
          <p:cNvSpPr txBox="1"/>
          <p:nvPr/>
        </p:nvSpPr>
        <p:spPr>
          <a:xfrm>
            <a:off x="3973727" y="3934377"/>
            <a:ext cx="2689104" cy="707886"/>
          </a:xfrm>
          <a:prstGeom prst="rect">
            <a:avLst/>
          </a:prstGeom>
          <a:gradFill rotWithShape="1">
            <a:gsLst>
              <a:gs pos="0">
                <a:srgbClr val="3333CC">
                  <a:tint val="50000"/>
                  <a:satMod val="300000"/>
                </a:srgbClr>
              </a:gs>
              <a:gs pos="35000">
                <a:srgbClr val="3333CC">
                  <a:tint val="37000"/>
                  <a:satMod val="300000"/>
                </a:srgbClr>
              </a:gs>
              <a:gs pos="100000">
                <a:srgbClr val="3333CC">
                  <a:tint val="15000"/>
                  <a:satMod val="350000"/>
                </a:srgbClr>
              </a:gs>
            </a:gsLst>
            <a:lin ang="16200000" scaled="1"/>
          </a:gradFill>
          <a:ln w="9525" cap="flat" cmpd="sng" algn="ctr">
            <a:solidFill>
              <a:srgbClr val="3333CC">
                <a:shade val="95000"/>
                <a:satMod val="105000"/>
              </a:srgbClr>
            </a:solidFill>
            <a:prstDash val="solid"/>
          </a:ln>
          <a:effectLst>
            <a:outerShdw blurRad="40000" dist="20000" dir="5400000" rotWithShape="0">
              <a:srgbClr val="000000">
                <a:alpha val="38000"/>
              </a:srgbClr>
            </a:outerShdw>
          </a:effectLst>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000" b="1" i="0" u="none" strike="noStrike" kern="0" cap="none" spc="0" normalizeH="0" baseline="0" noProof="0" dirty="0" smtClean="0">
                <a:ln>
                  <a:noFill/>
                </a:ln>
                <a:solidFill>
                  <a:srgbClr val="000000"/>
                </a:solidFill>
                <a:effectLst/>
                <a:uLnTx/>
                <a:uFillTx/>
                <a:latin typeface="Arial"/>
                <a:ea typeface="+mn-ea"/>
                <a:cs typeface="+mn-cs"/>
              </a:rPr>
              <a:t>Speed-Accuracy Trade-Off</a:t>
            </a:r>
          </a:p>
        </p:txBody>
      </p:sp>
      <p:cxnSp>
        <p:nvCxnSpPr>
          <p:cNvPr id="25" name="Straight Arrow Connector 24"/>
          <p:cNvCxnSpPr/>
          <p:nvPr/>
        </p:nvCxnSpPr>
        <p:spPr bwMode="auto">
          <a:xfrm>
            <a:off x="3357695" y="4289361"/>
            <a:ext cx="504000" cy="0"/>
          </a:xfrm>
          <a:prstGeom prst="straightConnector1">
            <a:avLst/>
          </a:prstGeom>
          <a:solidFill>
            <a:srgbClr val="00CC99"/>
          </a:solidFill>
          <a:ln w="76200" cap="flat" cmpd="sng" algn="ctr">
            <a:solidFill>
              <a:srgbClr val="00CC99">
                <a:lumMod val="60000"/>
                <a:lumOff val="40000"/>
              </a:srgbClr>
            </a:solidFill>
            <a:prstDash val="solid"/>
            <a:round/>
            <a:headEnd type="none" w="med" len="med"/>
            <a:tailEnd type="triangle"/>
          </a:ln>
          <a:effectLst/>
        </p:spPr>
      </p:cxnSp>
      <p:cxnSp>
        <p:nvCxnSpPr>
          <p:cNvPr id="26" name="Straight Arrow Connector 25"/>
          <p:cNvCxnSpPr/>
          <p:nvPr/>
        </p:nvCxnSpPr>
        <p:spPr bwMode="auto">
          <a:xfrm>
            <a:off x="3357695" y="6070377"/>
            <a:ext cx="504000" cy="0"/>
          </a:xfrm>
          <a:prstGeom prst="straightConnector1">
            <a:avLst/>
          </a:prstGeom>
          <a:solidFill>
            <a:srgbClr val="00CC99"/>
          </a:solidFill>
          <a:ln w="76200" cap="flat" cmpd="sng" algn="ctr">
            <a:solidFill>
              <a:srgbClr val="00CC99">
                <a:lumMod val="60000"/>
                <a:lumOff val="40000"/>
              </a:srgbClr>
            </a:solidFill>
            <a:prstDash val="solid"/>
            <a:round/>
            <a:headEnd type="none" w="med" len="med"/>
            <a:tailEnd type="triangle"/>
          </a:ln>
          <a:effectLst/>
        </p:spPr>
      </p:cxnSp>
      <p:sp>
        <p:nvSpPr>
          <p:cNvPr id="27" name="Bent-Up Arrow 26"/>
          <p:cNvSpPr/>
          <p:nvPr/>
        </p:nvSpPr>
        <p:spPr bwMode="auto">
          <a:xfrm flipV="1">
            <a:off x="6805181" y="4133992"/>
            <a:ext cx="611898" cy="612000"/>
          </a:xfrm>
          <a:prstGeom prst="bentUpArrow">
            <a:avLst>
              <a:gd name="adj1" fmla="val 14171"/>
              <a:gd name="adj2" fmla="val 25000"/>
              <a:gd name="adj3" fmla="val 25000"/>
            </a:avLst>
          </a:prstGeom>
          <a:solidFill>
            <a:srgbClr val="00CC99">
              <a:lumMod val="60000"/>
              <a:lumOff val="40000"/>
            </a:srgbClr>
          </a:solidFill>
          <a:ln w="9525" cap="flat" cmpd="sng" algn="ctr">
            <a:solidFill>
              <a:srgbClr val="00CC99">
                <a:lumMod val="60000"/>
                <a:lumOff val="40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ndParaRPr>
          </a:p>
        </p:txBody>
      </p:sp>
      <p:sp>
        <p:nvSpPr>
          <p:cNvPr id="28" name="TextBox 27"/>
          <p:cNvSpPr txBox="1"/>
          <p:nvPr/>
        </p:nvSpPr>
        <p:spPr>
          <a:xfrm>
            <a:off x="3973727" y="5901739"/>
            <a:ext cx="2689104" cy="400110"/>
          </a:xfrm>
          <a:prstGeom prst="rect">
            <a:avLst/>
          </a:prstGeom>
          <a:gradFill rotWithShape="1">
            <a:gsLst>
              <a:gs pos="0">
                <a:srgbClr val="3333CC">
                  <a:tint val="50000"/>
                  <a:satMod val="300000"/>
                </a:srgbClr>
              </a:gs>
              <a:gs pos="35000">
                <a:srgbClr val="3333CC">
                  <a:tint val="37000"/>
                  <a:satMod val="300000"/>
                </a:srgbClr>
              </a:gs>
              <a:gs pos="100000">
                <a:srgbClr val="3333CC">
                  <a:tint val="15000"/>
                  <a:satMod val="350000"/>
                </a:srgbClr>
              </a:gs>
            </a:gsLst>
            <a:lin ang="16200000" scaled="1"/>
          </a:gradFill>
          <a:ln w="9525" cap="flat" cmpd="sng" algn="ctr">
            <a:solidFill>
              <a:srgbClr val="3333CC">
                <a:shade val="95000"/>
                <a:satMod val="105000"/>
              </a:srgbClr>
            </a:solidFill>
            <a:prstDash val="solid"/>
          </a:ln>
          <a:effectLst>
            <a:outerShdw blurRad="40000" dist="20000" dir="5400000" rotWithShape="0">
              <a:srgbClr val="000000">
                <a:alpha val="38000"/>
              </a:srgbClr>
            </a:outerShdw>
          </a:effectLst>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000" b="1" i="0" u="none" strike="noStrike" kern="0" cap="none" spc="0" normalizeH="0" baseline="0" noProof="0" dirty="0" smtClean="0">
                <a:ln>
                  <a:noFill/>
                </a:ln>
                <a:solidFill>
                  <a:srgbClr val="000000"/>
                </a:solidFill>
                <a:effectLst/>
                <a:uLnTx/>
                <a:uFillTx/>
                <a:latin typeface="Arial"/>
                <a:ea typeface="+mn-ea"/>
                <a:cs typeface="+mn-cs"/>
              </a:rPr>
              <a:t>Programme Choice</a:t>
            </a:r>
          </a:p>
        </p:txBody>
      </p:sp>
      <p:sp>
        <p:nvSpPr>
          <p:cNvPr id="30" name="Bent-Up Arrow 29"/>
          <p:cNvSpPr/>
          <p:nvPr/>
        </p:nvSpPr>
        <p:spPr bwMode="auto">
          <a:xfrm>
            <a:off x="6805181" y="5551394"/>
            <a:ext cx="611898" cy="612000"/>
          </a:xfrm>
          <a:prstGeom prst="bentUpArrow">
            <a:avLst>
              <a:gd name="adj1" fmla="val 14171"/>
              <a:gd name="adj2" fmla="val 25000"/>
              <a:gd name="adj3" fmla="val 25000"/>
            </a:avLst>
          </a:prstGeom>
          <a:solidFill>
            <a:srgbClr val="00CC99">
              <a:lumMod val="60000"/>
              <a:lumOff val="40000"/>
            </a:srgbClr>
          </a:solidFill>
          <a:ln w="9525" cap="flat" cmpd="sng" algn="ctr">
            <a:solidFill>
              <a:srgbClr val="00CC99">
                <a:lumMod val="60000"/>
                <a:lumOff val="40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ndParaRPr>
          </a:p>
        </p:txBody>
      </p:sp>
      <p:sp>
        <p:nvSpPr>
          <p:cNvPr id="3" name="Rectangle 2"/>
          <p:cNvSpPr/>
          <p:nvPr/>
        </p:nvSpPr>
        <p:spPr>
          <a:xfrm>
            <a:off x="91440" y="1080581"/>
            <a:ext cx="8944494" cy="2246769"/>
          </a:xfrm>
          <a:prstGeom prst="rect">
            <a:avLst/>
          </a:prstGeom>
        </p:spPr>
        <p:txBody>
          <a:bodyPr wrap="square">
            <a:spAutoFit/>
          </a:bodyPr>
          <a:lstStyle/>
          <a:p>
            <a:pPr marL="342900" lvl="0" indent="-342900" defTabSz="914400">
              <a:buFont typeface="Arial" panose="020B0604020202020204" pitchFamily="34" charset="0"/>
              <a:buChar char="•"/>
              <a:defRPr/>
            </a:pPr>
            <a:r>
              <a:rPr lang="en-GB" sz="2800" dirty="0" smtClean="0">
                <a:solidFill>
                  <a:schemeClr val="bg1"/>
                </a:solidFill>
              </a:rPr>
              <a:t>Knowledge &amp; </a:t>
            </a:r>
            <a:r>
              <a:rPr lang="en-GB" sz="2800" dirty="0">
                <a:solidFill>
                  <a:schemeClr val="bg1"/>
                </a:solidFill>
              </a:rPr>
              <a:t>symbol levels </a:t>
            </a:r>
            <a:r>
              <a:rPr lang="en-GB" sz="2800" dirty="0" smtClean="0">
                <a:solidFill>
                  <a:schemeClr val="bg1"/>
                </a:solidFill>
              </a:rPr>
              <a:t>link using concept </a:t>
            </a:r>
            <a:r>
              <a:rPr lang="en-GB" sz="2800" dirty="0">
                <a:solidFill>
                  <a:schemeClr val="bg1"/>
                </a:solidFill>
              </a:rPr>
              <a:t>of </a:t>
            </a:r>
            <a:r>
              <a:rPr lang="en-GB" sz="2800" b="1" dirty="0" smtClean="0">
                <a:solidFill>
                  <a:schemeClr val="bg1"/>
                </a:solidFill>
              </a:rPr>
              <a:t>strategy.</a:t>
            </a:r>
            <a:endParaRPr lang="en-GB" sz="2800" b="1" dirty="0">
              <a:solidFill>
                <a:schemeClr val="bg1"/>
              </a:solidFill>
            </a:endParaRPr>
          </a:p>
          <a:p>
            <a:pPr marL="800100" lvl="1" indent="-342900" defTabSz="914400">
              <a:buFont typeface="Wingdings" panose="05000000000000000000" pitchFamily="2" charset="2"/>
              <a:buChar char="§"/>
              <a:defRPr/>
            </a:pPr>
            <a:r>
              <a:rPr lang="en-GB" sz="2800" dirty="0" smtClean="0">
                <a:solidFill>
                  <a:schemeClr val="bg1"/>
                </a:solidFill>
              </a:rPr>
              <a:t>But: this is influenced by </a:t>
            </a:r>
            <a:r>
              <a:rPr lang="en-GB" sz="2800" b="1" dirty="0" smtClean="0">
                <a:solidFill>
                  <a:schemeClr val="bg1"/>
                </a:solidFill>
              </a:rPr>
              <a:t>speed-accuracy trade-off</a:t>
            </a:r>
            <a:r>
              <a:rPr lang="en-GB" sz="2800" dirty="0" smtClean="0">
                <a:solidFill>
                  <a:schemeClr val="bg1"/>
                </a:solidFill>
              </a:rPr>
              <a:t>. </a:t>
            </a:r>
            <a:endParaRPr lang="en-GB" sz="2800" dirty="0">
              <a:solidFill>
                <a:schemeClr val="bg1"/>
              </a:solidFill>
            </a:endParaRPr>
          </a:p>
          <a:p>
            <a:pPr marL="342900" indent="-342900">
              <a:buFont typeface="Arial" panose="020B0604020202020204" pitchFamily="34" charset="0"/>
              <a:buChar char="•"/>
            </a:pPr>
            <a:r>
              <a:rPr lang="en-GB" sz="2800" dirty="0" smtClean="0">
                <a:solidFill>
                  <a:schemeClr val="bg1"/>
                </a:solidFill>
              </a:rPr>
              <a:t>Symbol level: strategy = alternative </a:t>
            </a:r>
            <a:r>
              <a:rPr lang="en-GB" sz="2800" dirty="0">
                <a:solidFill>
                  <a:schemeClr val="bg1"/>
                </a:solidFill>
              </a:rPr>
              <a:t>programmes </a:t>
            </a:r>
            <a:r>
              <a:rPr lang="en-GB" sz="2800" dirty="0" smtClean="0">
                <a:solidFill>
                  <a:schemeClr val="bg1"/>
                </a:solidFill>
              </a:rPr>
              <a:t>to </a:t>
            </a:r>
            <a:r>
              <a:rPr lang="en-GB" sz="2800" dirty="0">
                <a:solidFill>
                  <a:schemeClr val="bg1"/>
                </a:solidFill>
              </a:rPr>
              <a:t>perform a particular task. </a:t>
            </a:r>
            <a:endParaRPr lang="en-GB" sz="2800" dirty="0" smtClean="0">
              <a:solidFill>
                <a:schemeClr val="bg1"/>
              </a:solidFill>
            </a:endParaRPr>
          </a:p>
          <a:p>
            <a:pPr marL="800100" lvl="1" indent="-342900">
              <a:buFont typeface="Arial" panose="020B0604020202020204" pitchFamily="34" charset="0"/>
              <a:buChar char="•"/>
            </a:pPr>
            <a:r>
              <a:rPr lang="en-GB" sz="2800" dirty="0" smtClean="0">
                <a:solidFill>
                  <a:schemeClr val="bg1"/>
                </a:solidFill>
              </a:rPr>
              <a:t>E.g., programme of a </a:t>
            </a:r>
            <a:r>
              <a:rPr lang="en-GB" sz="2800" dirty="0">
                <a:solidFill>
                  <a:schemeClr val="bg1"/>
                </a:solidFill>
              </a:rPr>
              <a:t>cautious </a:t>
            </a:r>
            <a:r>
              <a:rPr lang="en-GB" sz="2800" dirty="0" smtClean="0">
                <a:solidFill>
                  <a:schemeClr val="bg1"/>
                </a:solidFill>
              </a:rPr>
              <a:t>vs. reckless </a:t>
            </a:r>
            <a:r>
              <a:rPr lang="en-GB" sz="2800" dirty="0">
                <a:solidFill>
                  <a:schemeClr val="bg1"/>
                </a:solidFill>
              </a:rPr>
              <a:t>driver.  </a:t>
            </a:r>
          </a:p>
        </p:txBody>
      </p:sp>
    </p:spTree>
    <p:extLst>
      <p:ext uri="{BB962C8B-B14F-4D97-AF65-F5344CB8AC3E}">
        <p14:creationId xmlns:p14="http://schemas.microsoft.com/office/powerpoint/2010/main" val="216127163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 calcmode="lin" valueType="num">
                                      <p:cBhvr>
                                        <p:cTn id="27" dur="500" fill="hold"/>
                                        <p:tgtEl>
                                          <p:spTgt spid="18"/>
                                        </p:tgtEl>
                                        <p:attrNameLst>
                                          <p:attrName>ppt_w</p:attrName>
                                        </p:attrNameLst>
                                      </p:cBhvr>
                                      <p:tavLst>
                                        <p:tav tm="0">
                                          <p:val>
                                            <p:fltVal val="0"/>
                                          </p:val>
                                        </p:tav>
                                        <p:tav tm="100000">
                                          <p:val>
                                            <p:strVal val="#ppt_w"/>
                                          </p:val>
                                        </p:tav>
                                      </p:tavLst>
                                    </p:anim>
                                    <p:anim calcmode="lin" valueType="num">
                                      <p:cBhvr>
                                        <p:cTn id="28" dur="500" fill="hold"/>
                                        <p:tgtEl>
                                          <p:spTgt spid="18"/>
                                        </p:tgtEl>
                                        <p:attrNameLst>
                                          <p:attrName>ppt_h</p:attrName>
                                        </p:attrNameLst>
                                      </p:cBhvr>
                                      <p:tavLst>
                                        <p:tav tm="0">
                                          <p:val>
                                            <p:fltVal val="0"/>
                                          </p:val>
                                        </p:tav>
                                        <p:tav tm="100000">
                                          <p:val>
                                            <p:strVal val="#ppt_h"/>
                                          </p:val>
                                        </p:tav>
                                      </p:tavLst>
                                    </p:anim>
                                    <p:animEffect transition="in" filter="fade">
                                      <p:cBhvr>
                                        <p:cTn id="29" dur="500"/>
                                        <p:tgtEl>
                                          <p:spTgt spid="18"/>
                                        </p:tgtEl>
                                      </p:cBhvr>
                                    </p:animEffect>
                                  </p:childTnLst>
                                </p:cTn>
                              </p:par>
                              <p:par>
                                <p:cTn id="30" presetID="53" presetClass="entr" presetSubtype="16" fill="hold" nodeType="withEffect">
                                  <p:stCondLst>
                                    <p:cond delay="0"/>
                                  </p:stCondLst>
                                  <p:childTnLst>
                                    <p:set>
                                      <p:cBhvr>
                                        <p:cTn id="31" dur="1" fill="hold">
                                          <p:stCondLst>
                                            <p:cond delay="0"/>
                                          </p:stCondLst>
                                        </p:cTn>
                                        <p:tgtEl>
                                          <p:spTgt spid="19"/>
                                        </p:tgtEl>
                                        <p:attrNameLst>
                                          <p:attrName>style.visibility</p:attrName>
                                        </p:attrNameLst>
                                      </p:cBhvr>
                                      <p:to>
                                        <p:strVal val="visible"/>
                                      </p:to>
                                    </p:set>
                                    <p:anim calcmode="lin" valueType="num">
                                      <p:cBhvr>
                                        <p:cTn id="32" dur="500" fill="hold"/>
                                        <p:tgtEl>
                                          <p:spTgt spid="19"/>
                                        </p:tgtEl>
                                        <p:attrNameLst>
                                          <p:attrName>ppt_w</p:attrName>
                                        </p:attrNameLst>
                                      </p:cBhvr>
                                      <p:tavLst>
                                        <p:tav tm="0">
                                          <p:val>
                                            <p:fltVal val="0"/>
                                          </p:val>
                                        </p:tav>
                                        <p:tav tm="100000">
                                          <p:val>
                                            <p:strVal val="#ppt_w"/>
                                          </p:val>
                                        </p:tav>
                                      </p:tavLst>
                                    </p:anim>
                                    <p:anim calcmode="lin" valueType="num">
                                      <p:cBhvr>
                                        <p:cTn id="33" dur="500" fill="hold"/>
                                        <p:tgtEl>
                                          <p:spTgt spid="19"/>
                                        </p:tgtEl>
                                        <p:attrNameLst>
                                          <p:attrName>ppt_h</p:attrName>
                                        </p:attrNameLst>
                                      </p:cBhvr>
                                      <p:tavLst>
                                        <p:tav tm="0">
                                          <p:val>
                                            <p:fltVal val="0"/>
                                          </p:val>
                                        </p:tav>
                                        <p:tav tm="100000">
                                          <p:val>
                                            <p:strVal val="#ppt_h"/>
                                          </p:val>
                                        </p:tav>
                                      </p:tavLst>
                                    </p:anim>
                                    <p:animEffect transition="in" filter="fade">
                                      <p:cBhvr>
                                        <p:cTn id="34" dur="500"/>
                                        <p:tgtEl>
                                          <p:spTgt spid="19"/>
                                        </p:tgtEl>
                                      </p:cBhvr>
                                    </p:animEffect>
                                  </p:childTnLst>
                                </p:cTn>
                              </p:par>
                              <p:par>
                                <p:cTn id="35" presetID="53" presetClass="entr" presetSubtype="16" fill="hold" nodeType="with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p:cTn id="37" dur="500" fill="hold"/>
                                        <p:tgtEl>
                                          <p:spTgt spid="22"/>
                                        </p:tgtEl>
                                        <p:attrNameLst>
                                          <p:attrName>ppt_w</p:attrName>
                                        </p:attrNameLst>
                                      </p:cBhvr>
                                      <p:tavLst>
                                        <p:tav tm="0">
                                          <p:val>
                                            <p:fltVal val="0"/>
                                          </p:val>
                                        </p:tav>
                                        <p:tav tm="100000">
                                          <p:val>
                                            <p:strVal val="#ppt_w"/>
                                          </p:val>
                                        </p:tav>
                                      </p:tavLst>
                                    </p:anim>
                                    <p:anim calcmode="lin" valueType="num">
                                      <p:cBhvr>
                                        <p:cTn id="38" dur="500" fill="hold"/>
                                        <p:tgtEl>
                                          <p:spTgt spid="22"/>
                                        </p:tgtEl>
                                        <p:attrNameLst>
                                          <p:attrName>ppt_h</p:attrName>
                                        </p:attrNameLst>
                                      </p:cBhvr>
                                      <p:tavLst>
                                        <p:tav tm="0">
                                          <p:val>
                                            <p:fltVal val="0"/>
                                          </p:val>
                                        </p:tav>
                                        <p:tav tm="100000">
                                          <p:val>
                                            <p:strVal val="#ppt_h"/>
                                          </p:val>
                                        </p:tav>
                                      </p:tavLst>
                                    </p:anim>
                                    <p:animEffect transition="in" filter="fade">
                                      <p:cBhvr>
                                        <p:cTn id="39" dur="500"/>
                                        <p:tgtEl>
                                          <p:spTgt spid="22"/>
                                        </p:tgtEl>
                                      </p:cBhvr>
                                    </p:animEffect>
                                  </p:childTnLst>
                                </p:cTn>
                              </p:par>
                              <p:par>
                                <p:cTn id="40" presetID="53" presetClass="entr" presetSubtype="16" fill="hold" nodeType="withEffect">
                                  <p:stCondLst>
                                    <p:cond delay="0"/>
                                  </p:stCondLst>
                                  <p:childTnLst>
                                    <p:set>
                                      <p:cBhvr>
                                        <p:cTn id="41" dur="1" fill="hold">
                                          <p:stCondLst>
                                            <p:cond delay="0"/>
                                          </p:stCondLst>
                                        </p:cTn>
                                        <p:tgtEl>
                                          <p:spTgt spid="25"/>
                                        </p:tgtEl>
                                        <p:attrNameLst>
                                          <p:attrName>style.visibility</p:attrName>
                                        </p:attrNameLst>
                                      </p:cBhvr>
                                      <p:to>
                                        <p:strVal val="visible"/>
                                      </p:to>
                                    </p:set>
                                    <p:anim calcmode="lin" valueType="num">
                                      <p:cBhvr>
                                        <p:cTn id="42" dur="500" fill="hold"/>
                                        <p:tgtEl>
                                          <p:spTgt spid="25"/>
                                        </p:tgtEl>
                                        <p:attrNameLst>
                                          <p:attrName>ppt_w</p:attrName>
                                        </p:attrNameLst>
                                      </p:cBhvr>
                                      <p:tavLst>
                                        <p:tav tm="0">
                                          <p:val>
                                            <p:fltVal val="0"/>
                                          </p:val>
                                        </p:tav>
                                        <p:tav tm="100000">
                                          <p:val>
                                            <p:strVal val="#ppt_w"/>
                                          </p:val>
                                        </p:tav>
                                      </p:tavLst>
                                    </p:anim>
                                    <p:anim calcmode="lin" valueType="num">
                                      <p:cBhvr>
                                        <p:cTn id="43" dur="500" fill="hold"/>
                                        <p:tgtEl>
                                          <p:spTgt spid="25"/>
                                        </p:tgtEl>
                                        <p:attrNameLst>
                                          <p:attrName>ppt_h</p:attrName>
                                        </p:attrNameLst>
                                      </p:cBhvr>
                                      <p:tavLst>
                                        <p:tav tm="0">
                                          <p:val>
                                            <p:fltVal val="0"/>
                                          </p:val>
                                        </p:tav>
                                        <p:tav tm="100000">
                                          <p:val>
                                            <p:strVal val="#ppt_h"/>
                                          </p:val>
                                        </p:tav>
                                      </p:tavLst>
                                    </p:anim>
                                    <p:animEffect transition="in" filter="fade">
                                      <p:cBhvr>
                                        <p:cTn id="44" dur="500"/>
                                        <p:tgtEl>
                                          <p:spTgt spid="25"/>
                                        </p:tgtEl>
                                      </p:cBhvr>
                                    </p:animEffect>
                                  </p:childTnLst>
                                </p:cTn>
                              </p:par>
                              <p:par>
                                <p:cTn id="45" presetID="53" presetClass="entr" presetSubtype="16" fill="hold" grpId="0" nodeType="withEffect">
                                  <p:stCondLst>
                                    <p:cond delay="0"/>
                                  </p:stCondLst>
                                  <p:childTnLst>
                                    <p:set>
                                      <p:cBhvr>
                                        <p:cTn id="46" dur="1" fill="hold">
                                          <p:stCondLst>
                                            <p:cond delay="0"/>
                                          </p:stCondLst>
                                        </p:cTn>
                                        <p:tgtEl>
                                          <p:spTgt spid="24"/>
                                        </p:tgtEl>
                                        <p:attrNameLst>
                                          <p:attrName>style.visibility</p:attrName>
                                        </p:attrNameLst>
                                      </p:cBhvr>
                                      <p:to>
                                        <p:strVal val="visible"/>
                                      </p:to>
                                    </p:set>
                                    <p:anim calcmode="lin" valueType="num">
                                      <p:cBhvr>
                                        <p:cTn id="47" dur="500" fill="hold"/>
                                        <p:tgtEl>
                                          <p:spTgt spid="24"/>
                                        </p:tgtEl>
                                        <p:attrNameLst>
                                          <p:attrName>ppt_w</p:attrName>
                                        </p:attrNameLst>
                                      </p:cBhvr>
                                      <p:tavLst>
                                        <p:tav tm="0">
                                          <p:val>
                                            <p:fltVal val="0"/>
                                          </p:val>
                                        </p:tav>
                                        <p:tav tm="100000">
                                          <p:val>
                                            <p:strVal val="#ppt_w"/>
                                          </p:val>
                                        </p:tav>
                                      </p:tavLst>
                                    </p:anim>
                                    <p:anim calcmode="lin" valueType="num">
                                      <p:cBhvr>
                                        <p:cTn id="48" dur="500" fill="hold"/>
                                        <p:tgtEl>
                                          <p:spTgt spid="24"/>
                                        </p:tgtEl>
                                        <p:attrNameLst>
                                          <p:attrName>ppt_h</p:attrName>
                                        </p:attrNameLst>
                                      </p:cBhvr>
                                      <p:tavLst>
                                        <p:tav tm="0">
                                          <p:val>
                                            <p:fltVal val="0"/>
                                          </p:val>
                                        </p:tav>
                                        <p:tav tm="100000">
                                          <p:val>
                                            <p:strVal val="#ppt_h"/>
                                          </p:val>
                                        </p:tav>
                                      </p:tavLst>
                                    </p:anim>
                                    <p:animEffect transition="in" filter="fade">
                                      <p:cBhvr>
                                        <p:cTn id="49" dur="500"/>
                                        <p:tgtEl>
                                          <p:spTgt spid="24"/>
                                        </p:tgtEl>
                                      </p:cBhvr>
                                    </p:animEffect>
                                  </p:childTnLst>
                                </p:cTn>
                              </p:par>
                              <p:par>
                                <p:cTn id="50" presetID="53" presetClass="entr" presetSubtype="16" fill="hold" grpId="0" nodeType="withEffect">
                                  <p:stCondLst>
                                    <p:cond delay="0"/>
                                  </p:stCondLst>
                                  <p:childTnLst>
                                    <p:set>
                                      <p:cBhvr>
                                        <p:cTn id="51" dur="1" fill="hold">
                                          <p:stCondLst>
                                            <p:cond delay="0"/>
                                          </p:stCondLst>
                                        </p:cTn>
                                        <p:tgtEl>
                                          <p:spTgt spid="27"/>
                                        </p:tgtEl>
                                        <p:attrNameLst>
                                          <p:attrName>style.visibility</p:attrName>
                                        </p:attrNameLst>
                                      </p:cBhvr>
                                      <p:to>
                                        <p:strVal val="visible"/>
                                      </p:to>
                                    </p:set>
                                    <p:anim calcmode="lin" valueType="num">
                                      <p:cBhvr>
                                        <p:cTn id="52" dur="500" fill="hold"/>
                                        <p:tgtEl>
                                          <p:spTgt spid="27"/>
                                        </p:tgtEl>
                                        <p:attrNameLst>
                                          <p:attrName>ppt_w</p:attrName>
                                        </p:attrNameLst>
                                      </p:cBhvr>
                                      <p:tavLst>
                                        <p:tav tm="0">
                                          <p:val>
                                            <p:fltVal val="0"/>
                                          </p:val>
                                        </p:tav>
                                        <p:tav tm="100000">
                                          <p:val>
                                            <p:strVal val="#ppt_w"/>
                                          </p:val>
                                        </p:tav>
                                      </p:tavLst>
                                    </p:anim>
                                    <p:anim calcmode="lin" valueType="num">
                                      <p:cBhvr>
                                        <p:cTn id="53" dur="500" fill="hold"/>
                                        <p:tgtEl>
                                          <p:spTgt spid="27"/>
                                        </p:tgtEl>
                                        <p:attrNameLst>
                                          <p:attrName>ppt_h</p:attrName>
                                        </p:attrNameLst>
                                      </p:cBhvr>
                                      <p:tavLst>
                                        <p:tav tm="0">
                                          <p:val>
                                            <p:fltVal val="0"/>
                                          </p:val>
                                        </p:tav>
                                        <p:tav tm="100000">
                                          <p:val>
                                            <p:strVal val="#ppt_h"/>
                                          </p:val>
                                        </p:tav>
                                      </p:tavLst>
                                    </p:anim>
                                    <p:animEffect transition="in" filter="fade">
                                      <p:cBhvr>
                                        <p:cTn id="54" dur="500"/>
                                        <p:tgtEl>
                                          <p:spTgt spid="27"/>
                                        </p:tgtEl>
                                      </p:cBhvr>
                                    </p:animEffect>
                                  </p:childTnLst>
                                </p:cTn>
                              </p:par>
                              <p:par>
                                <p:cTn id="55" presetID="53" presetClass="entr" presetSubtype="16" fill="hold" grpId="0" nodeType="withEffect">
                                  <p:stCondLst>
                                    <p:cond delay="0"/>
                                  </p:stCondLst>
                                  <p:childTnLst>
                                    <p:set>
                                      <p:cBhvr>
                                        <p:cTn id="56" dur="1" fill="hold">
                                          <p:stCondLst>
                                            <p:cond delay="0"/>
                                          </p:stCondLst>
                                        </p:cTn>
                                        <p:tgtEl>
                                          <p:spTgt spid="21"/>
                                        </p:tgtEl>
                                        <p:attrNameLst>
                                          <p:attrName>style.visibility</p:attrName>
                                        </p:attrNameLst>
                                      </p:cBhvr>
                                      <p:to>
                                        <p:strVal val="visible"/>
                                      </p:to>
                                    </p:set>
                                    <p:anim calcmode="lin" valueType="num">
                                      <p:cBhvr>
                                        <p:cTn id="57" dur="500" fill="hold"/>
                                        <p:tgtEl>
                                          <p:spTgt spid="21"/>
                                        </p:tgtEl>
                                        <p:attrNameLst>
                                          <p:attrName>ppt_w</p:attrName>
                                        </p:attrNameLst>
                                      </p:cBhvr>
                                      <p:tavLst>
                                        <p:tav tm="0">
                                          <p:val>
                                            <p:fltVal val="0"/>
                                          </p:val>
                                        </p:tav>
                                        <p:tav tm="100000">
                                          <p:val>
                                            <p:strVal val="#ppt_w"/>
                                          </p:val>
                                        </p:tav>
                                      </p:tavLst>
                                    </p:anim>
                                    <p:anim calcmode="lin" valueType="num">
                                      <p:cBhvr>
                                        <p:cTn id="58" dur="500" fill="hold"/>
                                        <p:tgtEl>
                                          <p:spTgt spid="21"/>
                                        </p:tgtEl>
                                        <p:attrNameLst>
                                          <p:attrName>ppt_h</p:attrName>
                                        </p:attrNameLst>
                                      </p:cBhvr>
                                      <p:tavLst>
                                        <p:tav tm="0">
                                          <p:val>
                                            <p:fltVal val="0"/>
                                          </p:val>
                                        </p:tav>
                                        <p:tav tm="100000">
                                          <p:val>
                                            <p:strVal val="#ppt_h"/>
                                          </p:val>
                                        </p:tav>
                                      </p:tavLst>
                                    </p:anim>
                                    <p:animEffect transition="in" filter="fade">
                                      <p:cBhvr>
                                        <p:cTn id="59" dur="500"/>
                                        <p:tgtEl>
                                          <p:spTgt spid="21"/>
                                        </p:tgtEl>
                                      </p:cBhvr>
                                    </p:animEffect>
                                  </p:childTnLst>
                                </p:cTn>
                              </p:par>
                              <p:par>
                                <p:cTn id="60" presetID="53" presetClass="entr" presetSubtype="16" fill="hold" grpId="0" nodeType="withEffect">
                                  <p:stCondLst>
                                    <p:cond delay="0"/>
                                  </p:stCondLst>
                                  <p:childTnLst>
                                    <p:set>
                                      <p:cBhvr>
                                        <p:cTn id="61" dur="1" fill="hold">
                                          <p:stCondLst>
                                            <p:cond delay="0"/>
                                          </p:stCondLst>
                                        </p:cTn>
                                        <p:tgtEl>
                                          <p:spTgt spid="20"/>
                                        </p:tgtEl>
                                        <p:attrNameLst>
                                          <p:attrName>style.visibility</p:attrName>
                                        </p:attrNameLst>
                                      </p:cBhvr>
                                      <p:to>
                                        <p:strVal val="visible"/>
                                      </p:to>
                                    </p:set>
                                    <p:anim calcmode="lin" valueType="num">
                                      <p:cBhvr>
                                        <p:cTn id="62" dur="500" fill="hold"/>
                                        <p:tgtEl>
                                          <p:spTgt spid="20"/>
                                        </p:tgtEl>
                                        <p:attrNameLst>
                                          <p:attrName>ppt_w</p:attrName>
                                        </p:attrNameLst>
                                      </p:cBhvr>
                                      <p:tavLst>
                                        <p:tav tm="0">
                                          <p:val>
                                            <p:fltVal val="0"/>
                                          </p:val>
                                        </p:tav>
                                        <p:tav tm="100000">
                                          <p:val>
                                            <p:strVal val="#ppt_w"/>
                                          </p:val>
                                        </p:tav>
                                      </p:tavLst>
                                    </p:anim>
                                    <p:anim calcmode="lin" valueType="num">
                                      <p:cBhvr>
                                        <p:cTn id="63" dur="500" fill="hold"/>
                                        <p:tgtEl>
                                          <p:spTgt spid="20"/>
                                        </p:tgtEl>
                                        <p:attrNameLst>
                                          <p:attrName>ppt_h</p:attrName>
                                        </p:attrNameLst>
                                      </p:cBhvr>
                                      <p:tavLst>
                                        <p:tav tm="0">
                                          <p:val>
                                            <p:fltVal val="0"/>
                                          </p:val>
                                        </p:tav>
                                        <p:tav tm="100000">
                                          <p:val>
                                            <p:strVal val="#ppt_h"/>
                                          </p:val>
                                        </p:tav>
                                      </p:tavLst>
                                    </p:anim>
                                    <p:animEffect transition="in" filter="fade">
                                      <p:cBhvr>
                                        <p:cTn id="64" dur="500"/>
                                        <p:tgtEl>
                                          <p:spTgt spid="20"/>
                                        </p:tgtEl>
                                      </p:cBhvr>
                                    </p:animEffect>
                                  </p:childTnLst>
                                </p:cTn>
                              </p:par>
                              <p:par>
                                <p:cTn id="65" presetID="53" presetClass="entr" presetSubtype="16" fill="hold" nodeType="withEffect">
                                  <p:stCondLst>
                                    <p:cond delay="0"/>
                                  </p:stCondLst>
                                  <p:childTnLst>
                                    <p:set>
                                      <p:cBhvr>
                                        <p:cTn id="66" dur="1" fill="hold">
                                          <p:stCondLst>
                                            <p:cond delay="0"/>
                                          </p:stCondLst>
                                        </p:cTn>
                                        <p:tgtEl>
                                          <p:spTgt spid="26"/>
                                        </p:tgtEl>
                                        <p:attrNameLst>
                                          <p:attrName>style.visibility</p:attrName>
                                        </p:attrNameLst>
                                      </p:cBhvr>
                                      <p:to>
                                        <p:strVal val="visible"/>
                                      </p:to>
                                    </p:set>
                                    <p:anim calcmode="lin" valueType="num">
                                      <p:cBhvr>
                                        <p:cTn id="67" dur="500" fill="hold"/>
                                        <p:tgtEl>
                                          <p:spTgt spid="26"/>
                                        </p:tgtEl>
                                        <p:attrNameLst>
                                          <p:attrName>ppt_w</p:attrName>
                                        </p:attrNameLst>
                                      </p:cBhvr>
                                      <p:tavLst>
                                        <p:tav tm="0">
                                          <p:val>
                                            <p:fltVal val="0"/>
                                          </p:val>
                                        </p:tav>
                                        <p:tav tm="100000">
                                          <p:val>
                                            <p:strVal val="#ppt_w"/>
                                          </p:val>
                                        </p:tav>
                                      </p:tavLst>
                                    </p:anim>
                                    <p:anim calcmode="lin" valueType="num">
                                      <p:cBhvr>
                                        <p:cTn id="68" dur="500" fill="hold"/>
                                        <p:tgtEl>
                                          <p:spTgt spid="26"/>
                                        </p:tgtEl>
                                        <p:attrNameLst>
                                          <p:attrName>ppt_h</p:attrName>
                                        </p:attrNameLst>
                                      </p:cBhvr>
                                      <p:tavLst>
                                        <p:tav tm="0">
                                          <p:val>
                                            <p:fltVal val="0"/>
                                          </p:val>
                                        </p:tav>
                                        <p:tav tm="100000">
                                          <p:val>
                                            <p:strVal val="#ppt_h"/>
                                          </p:val>
                                        </p:tav>
                                      </p:tavLst>
                                    </p:anim>
                                    <p:animEffect transition="in" filter="fade">
                                      <p:cBhvr>
                                        <p:cTn id="69" dur="500"/>
                                        <p:tgtEl>
                                          <p:spTgt spid="26"/>
                                        </p:tgtEl>
                                      </p:cBhvr>
                                    </p:animEffect>
                                  </p:childTnLst>
                                </p:cTn>
                              </p:par>
                              <p:par>
                                <p:cTn id="70" presetID="53" presetClass="entr" presetSubtype="16" fill="hold" grpId="0" nodeType="withEffect">
                                  <p:stCondLst>
                                    <p:cond delay="0"/>
                                  </p:stCondLst>
                                  <p:childTnLst>
                                    <p:set>
                                      <p:cBhvr>
                                        <p:cTn id="71" dur="1" fill="hold">
                                          <p:stCondLst>
                                            <p:cond delay="0"/>
                                          </p:stCondLst>
                                        </p:cTn>
                                        <p:tgtEl>
                                          <p:spTgt spid="28"/>
                                        </p:tgtEl>
                                        <p:attrNameLst>
                                          <p:attrName>style.visibility</p:attrName>
                                        </p:attrNameLst>
                                      </p:cBhvr>
                                      <p:to>
                                        <p:strVal val="visible"/>
                                      </p:to>
                                    </p:set>
                                    <p:anim calcmode="lin" valueType="num">
                                      <p:cBhvr>
                                        <p:cTn id="72" dur="500" fill="hold"/>
                                        <p:tgtEl>
                                          <p:spTgt spid="28"/>
                                        </p:tgtEl>
                                        <p:attrNameLst>
                                          <p:attrName>ppt_w</p:attrName>
                                        </p:attrNameLst>
                                      </p:cBhvr>
                                      <p:tavLst>
                                        <p:tav tm="0">
                                          <p:val>
                                            <p:fltVal val="0"/>
                                          </p:val>
                                        </p:tav>
                                        <p:tav tm="100000">
                                          <p:val>
                                            <p:strVal val="#ppt_w"/>
                                          </p:val>
                                        </p:tav>
                                      </p:tavLst>
                                    </p:anim>
                                    <p:anim calcmode="lin" valueType="num">
                                      <p:cBhvr>
                                        <p:cTn id="73" dur="500" fill="hold"/>
                                        <p:tgtEl>
                                          <p:spTgt spid="28"/>
                                        </p:tgtEl>
                                        <p:attrNameLst>
                                          <p:attrName>ppt_h</p:attrName>
                                        </p:attrNameLst>
                                      </p:cBhvr>
                                      <p:tavLst>
                                        <p:tav tm="0">
                                          <p:val>
                                            <p:fltVal val="0"/>
                                          </p:val>
                                        </p:tav>
                                        <p:tav tm="100000">
                                          <p:val>
                                            <p:strVal val="#ppt_h"/>
                                          </p:val>
                                        </p:tav>
                                      </p:tavLst>
                                    </p:anim>
                                    <p:animEffect transition="in" filter="fade">
                                      <p:cBhvr>
                                        <p:cTn id="74" dur="500"/>
                                        <p:tgtEl>
                                          <p:spTgt spid="28"/>
                                        </p:tgtEl>
                                      </p:cBhvr>
                                    </p:animEffect>
                                  </p:childTnLst>
                                </p:cTn>
                              </p:par>
                              <p:par>
                                <p:cTn id="75" presetID="53" presetClass="entr" presetSubtype="16" fill="hold" grpId="0" nodeType="withEffect">
                                  <p:stCondLst>
                                    <p:cond delay="0"/>
                                  </p:stCondLst>
                                  <p:childTnLst>
                                    <p:set>
                                      <p:cBhvr>
                                        <p:cTn id="76" dur="1" fill="hold">
                                          <p:stCondLst>
                                            <p:cond delay="0"/>
                                          </p:stCondLst>
                                        </p:cTn>
                                        <p:tgtEl>
                                          <p:spTgt spid="30"/>
                                        </p:tgtEl>
                                        <p:attrNameLst>
                                          <p:attrName>style.visibility</p:attrName>
                                        </p:attrNameLst>
                                      </p:cBhvr>
                                      <p:to>
                                        <p:strVal val="visible"/>
                                      </p:to>
                                    </p:set>
                                    <p:anim calcmode="lin" valueType="num">
                                      <p:cBhvr>
                                        <p:cTn id="77" dur="500" fill="hold"/>
                                        <p:tgtEl>
                                          <p:spTgt spid="30"/>
                                        </p:tgtEl>
                                        <p:attrNameLst>
                                          <p:attrName>ppt_w</p:attrName>
                                        </p:attrNameLst>
                                      </p:cBhvr>
                                      <p:tavLst>
                                        <p:tav tm="0">
                                          <p:val>
                                            <p:fltVal val="0"/>
                                          </p:val>
                                        </p:tav>
                                        <p:tav tm="100000">
                                          <p:val>
                                            <p:strVal val="#ppt_w"/>
                                          </p:val>
                                        </p:tav>
                                      </p:tavLst>
                                    </p:anim>
                                    <p:anim calcmode="lin" valueType="num">
                                      <p:cBhvr>
                                        <p:cTn id="78" dur="500" fill="hold"/>
                                        <p:tgtEl>
                                          <p:spTgt spid="30"/>
                                        </p:tgtEl>
                                        <p:attrNameLst>
                                          <p:attrName>ppt_h</p:attrName>
                                        </p:attrNameLst>
                                      </p:cBhvr>
                                      <p:tavLst>
                                        <p:tav tm="0">
                                          <p:val>
                                            <p:fltVal val="0"/>
                                          </p:val>
                                        </p:tav>
                                        <p:tav tm="100000">
                                          <p:val>
                                            <p:strVal val="#ppt_h"/>
                                          </p:val>
                                        </p:tav>
                                      </p:tavLst>
                                    </p:anim>
                                    <p:animEffect transition="in" filter="fade">
                                      <p:cBhvr>
                                        <p:cTn id="79" dur="500"/>
                                        <p:tgtEl>
                                          <p:spTgt spid="30"/>
                                        </p:tgtEl>
                                      </p:cBhvr>
                                    </p:animEffect>
                                  </p:childTnLst>
                                </p:cTn>
                              </p:par>
                              <p:par>
                                <p:cTn id="80" presetID="53" presetClass="entr" presetSubtype="16" fill="hold" grpId="0" nodeType="withEffect">
                                  <p:stCondLst>
                                    <p:cond delay="0"/>
                                  </p:stCondLst>
                                  <p:childTnLst>
                                    <p:set>
                                      <p:cBhvr>
                                        <p:cTn id="81" dur="1" fill="hold">
                                          <p:stCondLst>
                                            <p:cond delay="0"/>
                                          </p:stCondLst>
                                        </p:cTn>
                                        <p:tgtEl>
                                          <p:spTgt spid="23"/>
                                        </p:tgtEl>
                                        <p:attrNameLst>
                                          <p:attrName>style.visibility</p:attrName>
                                        </p:attrNameLst>
                                      </p:cBhvr>
                                      <p:to>
                                        <p:strVal val="visible"/>
                                      </p:to>
                                    </p:set>
                                    <p:anim calcmode="lin" valueType="num">
                                      <p:cBhvr>
                                        <p:cTn id="82" dur="500" fill="hold"/>
                                        <p:tgtEl>
                                          <p:spTgt spid="23"/>
                                        </p:tgtEl>
                                        <p:attrNameLst>
                                          <p:attrName>ppt_w</p:attrName>
                                        </p:attrNameLst>
                                      </p:cBhvr>
                                      <p:tavLst>
                                        <p:tav tm="0">
                                          <p:val>
                                            <p:fltVal val="0"/>
                                          </p:val>
                                        </p:tav>
                                        <p:tav tm="100000">
                                          <p:val>
                                            <p:strVal val="#ppt_w"/>
                                          </p:val>
                                        </p:tav>
                                      </p:tavLst>
                                    </p:anim>
                                    <p:anim calcmode="lin" valueType="num">
                                      <p:cBhvr>
                                        <p:cTn id="83" dur="500" fill="hold"/>
                                        <p:tgtEl>
                                          <p:spTgt spid="23"/>
                                        </p:tgtEl>
                                        <p:attrNameLst>
                                          <p:attrName>ppt_h</p:attrName>
                                        </p:attrNameLst>
                                      </p:cBhvr>
                                      <p:tavLst>
                                        <p:tav tm="0">
                                          <p:val>
                                            <p:fltVal val="0"/>
                                          </p:val>
                                        </p:tav>
                                        <p:tav tm="100000">
                                          <p:val>
                                            <p:strVal val="#ppt_h"/>
                                          </p:val>
                                        </p:tav>
                                      </p:tavLst>
                                    </p:anim>
                                    <p:animEffect transition="in" filter="fade">
                                      <p:cBhvr>
                                        <p:cTn id="84"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0" grpId="0" animBg="1"/>
      <p:bldP spid="21" grpId="0" animBg="1"/>
      <p:bldP spid="23" grpId="0" animBg="1"/>
      <p:bldP spid="24" grpId="0" animBg="1"/>
      <p:bldP spid="27" grpId="0" animBg="1"/>
      <p:bldP spid="28" grpId="0" animBg="1"/>
      <p:bldP spid="3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571580" y="27946"/>
            <a:ext cx="8007824" cy="864360"/>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400" b="1" i="0" u="none" strike="noStrike" kern="0" cap="none" spc="0" normalizeH="0" baseline="0" noProof="0" dirty="0" smtClean="0">
                <a:ln>
                  <a:noFill/>
                </a:ln>
                <a:solidFill>
                  <a:srgbClr val="000000"/>
                </a:solidFill>
                <a:effectLst/>
                <a:uLnTx/>
                <a:uFillTx/>
                <a:latin typeface="Arial"/>
                <a:ea typeface="MS PGothic" pitchFamily="34" charset="-128"/>
              </a:rPr>
              <a:t>Cognitive Modelling</a:t>
            </a:r>
            <a:endParaRPr kumimoji="0" lang="en-GB" sz="5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2" name="Rectangle 1"/>
          <p:cNvSpPr/>
          <p:nvPr/>
        </p:nvSpPr>
        <p:spPr>
          <a:xfrm>
            <a:off x="216131" y="1028860"/>
            <a:ext cx="8927869" cy="3970318"/>
          </a:xfrm>
          <a:prstGeom prst="rect">
            <a:avLst/>
          </a:prstGeom>
        </p:spPr>
        <p:txBody>
          <a:bodyPr wrap="square">
            <a:spAutoFit/>
          </a:bodyPr>
          <a:lstStyle/>
          <a:p>
            <a:pPr marL="342900" indent="-342900">
              <a:buFont typeface="Arial" panose="020B0604020202020204" pitchFamily="34" charset="0"/>
              <a:buChar char="•"/>
            </a:pPr>
            <a:r>
              <a:rPr lang="en-GB" sz="2800" dirty="0">
                <a:solidFill>
                  <a:schemeClr val="bg1"/>
                </a:solidFill>
              </a:rPr>
              <a:t>E</a:t>
            </a:r>
            <a:r>
              <a:rPr lang="en-GB" sz="2800" dirty="0" smtClean="0">
                <a:solidFill>
                  <a:schemeClr val="bg1"/>
                </a:solidFill>
              </a:rPr>
              <a:t>xplain </a:t>
            </a:r>
            <a:r>
              <a:rPr lang="en-GB" sz="2800" dirty="0">
                <a:solidFill>
                  <a:schemeClr val="bg1"/>
                </a:solidFill>
              </a:rPr>
              <a:t>variations in performance on one type of </a:t>
            </a:r>
            <a:r>
              <a:rPr lang="en-GB" sz="2800" dirty="0" smtClean="0">
                <a:solidFill>
                  <a:schemeClr val="bg1"/>
                </a:solidFill>
              </a:rPr>
              <a:t>task.</a:t>
            </a:r>
          </a:p>
          <a:p>
            <a:pPr marL="342900" indent="-342900">
              <a:buFont typeface="Arial" panose="020B0604020202020204" pitchFamily="34" charset="0"/>
              <a:buChar char="•"/>
            </a:pPr>
            <a:endParaRPr lang="en-GB" sz="1400" dirty="0" smtClean="0">
              <a:solidFill>
                <a:schemeClr val="bg1"/>
              </a:solidFill>
            </a:endParaRPr>
          </a:p>
          <a:p>
            <a:pPr marL="342900" indent="-342900">
              <a:buFont typeface="Arial" panose="020B0604020202020204" pitchFamily="34" charset="0"/>
              <a:buChar char="•"/>
            </a:pPr>
            <a:r>
              <a:rPr lang="en-GB" sz="2800" dirty="0" smtClean="0">
                <a:solidFill>
                  <a:schemeClr val="bg1"/>
                </a:solidFill>
              </a:rPr>
              <a:t>However, many </a:t>
            </a:r>
            <a:r>
              <a:rPr lang="en-GB" sz="2800" dirty="0">
                <a:solidFill>
                  <a:schemeClr val="bg1"/>
                </a:solidFill>
              </a:rPr>
              <a:t>different ways to explain performance so </a:t>
            </a:r>
            <a:r>
              <a:rPr lang="en-GB" sz="2800" dirty="0" smtClean="0">
                <a:solidFill>
                  <a:schemeClr val="bg1"/>
                </a:solidFill>
              </a:rPr>
              <a:t>different </a:t>
            </a:r>
            <a:r>
              <a:rPr lang="en-GB" sz="2800" dirty="0">
                <a:solidFill>
                  <a:schemeClr val="bg1"/>
                </a:solidFill>
              </a:rPr>
              <a:t>programs can result in the same output. </a:t>
            </a:r>
            <a:endParaRPr lang="en-GB" sz="2800" dirty="0" smtClean="0">
              <a:solidFill>
                <a:schemeClr val="bg1"/>
              </a:solidFill>
            </a:endParaRPr>
          </a:p>
          <a:p>
            <a:pPr marL="342900" indent="-342900">
              <a:buFont typeface="Arial" panose="020B0604020202020204" pitchFamily="34" charset="0"/>
              <a:buChar char="•"/>
            </a:pPr>
            <a:endParaRPr lang="en-GB" sz="1400" dirty="0">
              <a:solidFill>
                <a:schemeClr val="bg1"/>
              </a:solidFill>
            </a:endParaRPr>
          </a:p>
          <a:p>
            <a:pPr marL="342900" indent="-342900">
              <a:buFont typeface="Arial" panose="020B0604020202020204" pitchFamily="34" charset="0"/>
              <a:buChar char="•"/>
            </a:pPr>
            <a:r>
              <a:rPr lang="en-GB" sz="2800" dirty="0" smtClean="0">
                <a:solidFill>
                  <a:schemeClr val="bg1"/>
                </a:solidFill>
              </a:rPr>
              <a:t>Known as the </a:t>
            </a:r>
            <a:r>
              <a:rPr lang="en-GB" sz="2800" b="1" dirty="0">
                <a:solidFill>
                  <a:schemeClr val="bg1"/>
                </a:solidFill>
              </a:rPr>
              <a:t>identification problem </a:t>
            </a:r>
            <a:r>
              <a:rPr lang="en-GB" sz="2800" dirty="0" smtClean="0">
                <a:solidFill>
                  <a:schemeClr val="bg1"/>
                </a:solidFill>
              </a:rPr>
              <a:t>(Anderson)</a:t>
            </a:r>
          </a:p>
          <a:p>
            <a:pPr marL="800100" lvl="1" indent="-342900">
              <a:buFont typeface="Arial" panose="020B0604020202020204" pitchFamily="34" charset="0"/>
              <a:buChar char="•"/>
            </a:pPr>
            <a:r>
              <a:rPr lang="en-GB" sz="2800" dirty="0" smtClean="0">
                <a:solidFill>
                  <a:schemeClr val="bg1"/>
                </a:solidFill>
              </a:rPr>
              <a:t>No solution - but models </a:t>
            </a:r>
            <a:r>
              <a:rPr lang="en-GB" sz="2800" dirty="0">
                <a:solidFill>
                  <a:schemeClr val="bg1"/>
                </a:solidFill>
              </a:rPr>
              <a:t>can </a:t>
            </a:r>
            <a:r>
              <a:rPr lang="en-GB" sz="2800" dirty="0" smtClean="0">
                <a:solidFill>
                  <a:schemeClr val="bg1"/>
                </a:solidFill>
              </a:rPr>
              <a:t>attempt </a:t>
            </a:r>
            <a:r>
              <a:rPr lang="en-GB" sz="2800" dirty="0">
                <a:solidFill>
                  <a:schemeClr val="bg1"/>
                </a:solidFill>
              </a:rPr>
              <a:t>to explain performance on several different versions of a task</a:t>
            </a:r>
            <a:r>
              <a:rPr lang="en-GB" sz="2800" dirty="0" smtClean="0">
                <a:solidFill>
                  <a:schemeClr val="bg1"/>
                </a:solidFill>
              </a:rPr>
              <a:t>.</a:t>
            </a:r>
          </a:p>
          <a:p>
            <a:pPr marL="800100" lvl="1" indent="-342900">
              <a:buFont typeface="Arial" panose="020B0604020202020204" pitchFamily="34" charset="0"/>
              <a:buChar char="•"/>
            </a:pPr>
            <a:r>
              <a:rPr lang="en-GB" sz="2800" dirty="0" smtClean="0">
                <a:solidFill>
                  <a:schemeClr val="bg1"/>
                </a:solidFill>
              </a:rPr>
              <a:t>E.g., letter searching tasks use reaction time models</a:t>
            </a:r>
            <a:r>
              <a:rPr lang="en-GB" sz="2800" b="1" dirty="0" smtClean="0">
                <a:solidFill>
                  <a:schemeClr val="bg1"/>
                </a:solidFill>
              </a:rPr>
              <a:t>. </a:t>
            </a:r>
          </a:p>
          <a:p>
            <a:endParaRPr lang="en-GB" sz="2400" dirty="0">
              <a:solidFill>
                <a:schemeClr val="bg1"/>
              </a:solidFill>
            </a:endParaRPr>
          </a:p>
        </p:txBody>
      </p:sp>
      <p:sp>
        <p:nvSpPr>
          <p:cNvPr id="4" name="Content Placeholder 2"/>
          <p:cNvSpPr txBox="1">
            <a:spLocks/>
          </p:cNvSpPr>
          <p:nvPr/>
        </p:nvSpPr>
        <p:spPr>
          <a:xfrm>
            <a:off x="1296332" y="4895911"/>
            <a:ext cx="2684974" cy="1495100"/>
          </a:xfrm>
          <a:prstGeom prst="rect">
            <a:avLst/>
          </a:prstGeom>
          <a:ln w="76200"/>
        </p:spPr>
        <p:style>
          <a:lnRef idx="2">
            <a:schemeClr val="accent5"/>
          </a:lnRef>
          <a:fillRef idx="1">
            <a:schemeClr val="lt1"/>
          </a:fillRef>
          <a:effectRef idx="0">
            <a:schemeClr val="accent5"/>
          </a:effectRef>
          <a:fontRef idx="minor">
            <a:schemeClr val="dk1"/>
          </a:fontRef>
        </p:style>
        <p:txBody>
          <a:bodyPr vert="horz" lIns="91440" tIns="45720" rIns="91440" bIns="45720" rtlCol="0">
            <a:no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sz="2000" dirty="0" smtClean="0">
                <a:solidFill>
                  <a:schemeClr val="bg1"/>
                </a:solidFill>
              </a:rPr>
              <a:t>          T			   T	T</a:t>
            </a:r>
          </a:p>
          <a:p>
            <a:pPr marL="0" indent="0">
              <a:buFont typeface="Arial" panose="020B0604020202020204" pitchFamily="34" charset="0"/>
              <a:buNone/>
            </a:pPr>
            <a:r>
              <a:rPr lang="en-GB" sz="2000" dirty="0" smtClean="0">
                <a:solidFill>
                  <a:schemeClr val="bg1"/>
                </a:solidFill>
              </a:rPr>
              <a:t>  T                  L     </a:t>
            </a:r>
          </a:p>
          <a:p>
            <a:pPr marL="0" indent="0">
              <a:buFont typeface="Arial" panose="020B0604020202020204" pitchFamily="34" charset="0"/>
              <a:buNone/>
            </a:pPr>
            <a:r>
              <a:rPr lang="en-GB" sz="2000" dirty="0" smtClean="0">
                <a:solidFill>
                  <a:schemeClr val="bg1"/>
                </a:solidFill>
              </a:rPr>
              <a:t>               </a:t>
            </a:r>
            <a:endParaRPr lang="en-GB" sz="1200" dirty="0">
              <a:solidFill>
                <a:schemeClr val="bg1"/>
              </a:solidFill>
            </a:endParaRPr>
          </a:p>
        </p:txBody>
      </p:sp>
      <p:sp>
        <p:nvSpPr>
          <p:cNvPr id="5" name="TextBox 4"/>
          <p:cNvSpPr txBox="1"/>
          <p:nvPr/>
        </p:nvSpPr>
        <p:spPr>
          <a:xfrm>
            <a:off x="4145376" y="5320294"/>
            <a:ext cx="1126435" cy="646331"/>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sz="3600" dirty="0">
                <a:solidFill>
                  <a:schemeClr val="bg1"/>
                </a:solidFill>
              </a:rPr>
              <a:t>VS.</a:t>
            </a:r>
          </a:p>
        </p:txBody>
      </p:sp>
      <p:sp>
        <p:nvSpPr>
          <p:cNvPr id="6" name="Content Placeholder 2"/>
          <p:cNvSpPr txBox="1">
            <a:spLocks/>
          </p:cNvSpPr>
          <p:nvPr/>
        </p:nvSpPr>
        <p:spPr bwMode="auto">
          <a:xfrm>
            <a:off x="5450687" y="4895910"/>
            <a:ext cx="2695620" cy="1495100"/>
          </a:xfrm>
          <a:prstGeom prst="rect">
            <a:avLst/>
          </a:prstGeom>
          <a:ln w="76200"/>
          <a:extLst/>
        </p:spPr>
        <p:style>
          <a:lnRef idx="2">
            <a:schemeClr val="accent5"/>
          </a:lnRef>
          <a:fillRef idx="1">
            <a:schemeClr val="lt1"/>
          </a:fillRef>
          <a:effectRef idx="0">
            <a:schemeClr val="accent5"/>
          </a:effectRef>
          <a:fontRef idx="minor">
            <a:schemeClr val="dk1"/>
          </a:fontRef>
        </p:style>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None/>
              <a:defRPr sz="3200">
                <a:solidFill>
                  <a:schemeClr val="tx1"/>
                </a:solidFill>
                <a:latin typeface="+mn-lt"/>
                <a:ea typeface="MS PGothic" pitchFamily="34" charset="-128"/>
                <a:cs typeface="ＭＳ Ｐゴシック" charset="0"/>
              </a:defRPr>
            </a:lvl1pPr>
            <a:lvl2pPr marL="457200" indent="0" algn="ctr" rtl="0" eaLnBrk="0" fontAlgn="base" hangingPunct="0">
              <a:spcBef>
                <a:spcPct val="20000"/>
              </a:spcBef>
              <a:spcAft>
                <a:spcPct val="0"/>
              </a:spcAft>
              <a:buNone/>
              <a:defRPr sz="2800">
                <a:solidFill>
                  <a:schemeClr val="tx1"/>
                </a:solidFill>
                <a:latin typeface="+mn-lt"/>
                <a:ea typeface="MS PGothic" pitchFamily="34" charset="-128"/>
              </a:defRPr>
            </a:lvl2pPr>
            <a:lvl3pPr marL="914400" indent="0" algn="ctr" rtl="0" eaLnBrk="0" fontAlgn="base" hangingPunct="0">
              <a:spcBef>
                <a:spcPct val="20000"/>
              </a:spcBef>
              <a:spcAft>
                <a:spcPct val="0"/>
              </a:spcAft>
              <a:buNone/>
              <a:defRPr sz="2400">
                <a:solidFill>
                  <a:schemeClr val="tx1"/>
                </a:solidFill>
                <a:latin typeface="+mn-lt"/>
                <a:ea typeface="MS PGothic" pitchFamily="34" charset="-128"/>
              </a:defRPr>
            </a:lvl3pPr>
            <a:lvl4pPr marL="1371600" indent="0" algn="ctr" rtl="0" eaLnBrk="0" fontAlgn="base" hangingPunct="0">
              <a:spcBef>
                <a:spcPct val="20000"/>
              </a:spcBef>
              <a:spcAft>
                <a:spcPct val="0"/>
              </a:spcAft>
              <a:buNone/>
              <a:defRPr sz="2000">
                <a:solidFill>
                  <a:schemeClr val="tx1"/>
                </a:solidFill>
                <a:latin typeface="+mn-lt"/>
                <a:ea typeface="MS PGothic" pitchFamily="34" charset="-128"/>
              </a:defRPr>
            </a:lvl4pPr>
            <a:lvl5pPr marL="1828800" indent="0" algn="ctr" rtl="0" eaLnBrk="0" fontAlgn="base" hangingPunct="0">
              <a:spcBef>
                <a:spcPct val="20000"/>
              </a:spcBef>
              <a:spcAft>
                <a:spcPct val="0"/>
              </a:spcAft>
              <a:buNone/>
              <a:defRPr sz="2000">
                <a:solidFill>
                  <a:schemeClr val="tx1"/>
                </a:solidFill>
                <a:latin typeface="+mn-lt"/>
                <a:ea typeface="MS PGothic" pitchFamily="34" charset="-128"/>
              </a:defRPr>
            </a:lvl5pPr>
            <a:lvl6pPr marL="2286000" indent="0" algn="ctr" rtl="0" eaLnBrk="0" fontAlgn="base" hangingPunct="0">
              <a:spcBef>
                <a:spcPct val="20000"/>
              </a:spcBef>
              <a:spcAft>
                <a:spcPct val="0"/>
              </a:spcAft>
              <a:buNone/>
              <a:defRPr sz="2000">
                <a:solidFill>
                  <a:schemeClr val="tx1"/>
                </a:solidFill>
                <a:latin typeface="+mn-lt"/>
              </a:defRPr>
            </a:lvl6pPr>
            <a:lvl7pPr marL="2743200" indent="0" algn="ctr" rtl="0" eaLnBrk="0" fontAlgn="base" hangingPunct="0">
              <a:spcBef>
                <a:spcPct val="20000"/>
              </a:spcBef>
              <a:spcAft>
                <a:spcPct val="0"/>
              </a:spcAft>
              <a:buNone/>
              <a:defRPr sz="2000">
                <a:solidFill>
                  <a:schemeClr val="tx1"/>
                </a:solidFill>
                <a:latin typeface="+mn-lt"/>
              </a:defRPr>
            </a:lvl7pPr>
            <a:lvl8pPr marL="3200400" indent="0" algn="ctr" rtl="0" eaLnBrk="0" fontAlgn="base" hangingPunct="0">
              <a:spcBef>
                <a:spcPct val="20000"/>
              </a:spcBef>
              <a:spcAft>
                <a:spcPct val="0"/>
              </a:spcAft>
              <a:buNone/>
              <a:defRPr sz="2000">
                <a:solidFill>
                  <a:schemeClr val="tx1"/>
                </a:solidFill>
                <a:latin typeface="+mn-lt"/>
              </a:defRPr>
            </a:lvl8pPr>
            <a:lvl9pPr marL="3657600" indent="0" algn="ctr" rtl="0" eaLnBrk="0" fontAlgn="base" hangingPunct="0">
              <a:spcBef>
                <a:spcPct val="20000"/>
              </a:spcBef>
              <a:spcAft>
                <a:spcPct val="0"/>
              </a:spcAft>
              <a:buNone/>
              <a:defRPr sz="2000">
                <a:solidFill>
                  <a:schemeClr val="tx1"/>
                </a:solidFill>
                <a:latin typeface="+mn-lt"/>
              </a:defRPr>
            </a:lvl9pPr>
          </a:lstStyle>
          <a:p>
            <a:pPr algn="l"/>
            <a:r>
              <a:rPr lang="en-GB" sz="2400" kern="0" dirty="0">
                <a:solidFill>
                  <a:schemeClr val="bg1"/>
                </a:solidFill>
              </a:rPr>
              <a:t>   </a:t>
            </a:r>
            <a:r>
              <a:rPr lang="en-GB" sz="2000" kern="0" dirty="0">
                <a:solidFill>
                  <a:schemeClr val="bg1"/>
                </a:solidFill>
              </a:rPr>
              <a:t>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T </a:t>
            </a:r>
            <a:r>
              <a:rPr lang="en-GB" sz="2000" kern="0" dirty="0" err="1">
                <a:solidFill>
                  <a:schemeClr val="bg1"/>
                </a:solidFill>
              </a:rPr>
              <a:t>T</a:t>
            </a:r>
            <a:r>
              <a:rPr lang="en-GB" sz="2000" kern="0" dirty="0">
                <a:solidFill>
                  <a:schemeClr val="bg1"/>
                </a:solidFill>
              </a:rPr>
              <a:t>	T  </a:t>
            </a:r>
            <a:r>
              <a:rPr lang="en-GB" sz="2000" kern="0" dirty="0" err="1">
                <a:solidFill>
                  <a:schemeClr val="bg1"/>
                </a:solidFill>
              </a:rPr>
              <a:t>T</a:t>
            </a:r>
            <a:r>
              <a:rPr lang="en-GB" sz="2000" kern="0" dirty="0">
                <a:solidFill>
                  <a:schemeClr val="bg1"/>
                </a:solidFill>
              </a:rPr>
              <a:t>	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smtClean="0">
                <a:solidFill>
                  <a:schemeClr val="bg1"/>
                </a:solidFill>
              </a:rPr>
              <a:t>   </a:t>
            </a:r>
            <a:r>
              <a:rPr lang="en-GB" sz="2000" kern="0" dirty="0">
                <a:solidFill>
                  <a:schemeClr val="bg1"/>
                </a:solidFill>
              </a:rPr>
              <a:t>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smtClean="0">
                <a:solidFill>
                  <a:schemeClr val="bg1"/>
                </a:solidFill>
              </a:rPr>
              <a:t>L  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r>
              <a:rPr lang="en-GB" sz="2000" kern="0" dirty="0" err="1">
                <a:solidFill>
                  <a:schemeClr val="bg1"/>
                </a:solidFill>
              </a:rPr>
              <a:t>T</a:t>
            </a:r>
            <a:r>
              <a:rPr lang="en-GB" sz="2000" kern="0" dirty="0">
                <a:solidFill>
                  <a:schemeClr val="bg1"/>
                </a:solidFill>
              </a:rPr>
              <a:t> </a:t>
            </a:r>
          </a:p>
        </p:txBody>
      </p:sp>
    </p:spTree>
    <p:extLst>
      <p:ext uri="{BB962C8B-B14F-4D97-AF65-F5344CB8AC3E}">
        <p14:creationId xmlns:p14="http://schemas.microsoft.com/office/powerpoint/2010/main" val="5062886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7" dur="500"/>
                                        <p:tgtEl>
                                          <p:spTgt spid="2">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 calcmode="lin" valueType="num">
                                      <p:cBhvr>
                                        <p:cTn id="32" dur="500" fill="hold"/>
                                        <p:tgtEl>
                                          <p:spTgt spid="4"/>
                                        </p:tgtEl>
                                        <p:attrNameLst>
                                          <p:attrName>ppt_w</p:attrName>
                                        </p:attrNameLst>
                                      </p:cBhvr>
                                      <p:tavLst>
                                        <p:tav tm="0">
                                          <p:val>
                                            <p:fltVal val="0"/>
                                          </p:val>
                                        </p:tav>
                                        <p:tav tm="100000">
                                          <p:val>
                                            <p:strVal val="#ppt_w"/>
                                          </p:val>
                                        </p:tav>
                                      </p:tavLst>
                                    </p:anim>
                                    <p:anim calcmode="lin" valueType="num">
                                      <p:cBhvr>
                                        <p:cTn id="33" dur="500" fill="hold"/>
                                        <p:tgtEl>
                                          <p:spTgt spid="4"/>
                                        </p:tgtEl>
                                        <p:attrNameLst>
                                          <p:attrName>ppt_h</p:attrName>
                                        </p:attrNameLst>
                                      </p:cBhvr>
                                      <p:tavLst>
                                        <p:tav tm="0">
                                          <p:val>
                                            <p:fltVal val="0"/>
                                          </p:val>
                                        </p:tav>
                                        <p:tav tm="100000">
                                          <p:val>
                                            <p:strVal val="#ppt_h"/>
                                          </p:val>
                                        </p:tav>
                                      </p:tavLst>
                                    </p:anim>
                                    <p:animEffect transition="in" filter="fade">
                                      <p:cBhvr>
                                        <p:cTn id="34" dur="500"/>
                                        <p:tgtEl>
                                          <p:spTgt spid="4"/>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p:cTn id="37" dur="500" fill="hold"/>
                                        <p:tgtEl>
                                          <p:spTgt spid="5"/>
                                        </p:tgtEl>
                                        <p:attrNameLst>
                                          <p:attrName>ppt_w</p:attrName>
                                        </p:attrNameLst>
                                      </p:cBhvr>
                                      <p:tavLst>
                                        <p:tav tm="0">
                                          <p:val>
                                            <p:fltVal val="0"/>
                                          </p:val>
                                        </p:tav>
                                        <p:tav tm="100000">
                                          <p:val>
                                            <p:strVal val="#ppt_w"/>
                                          </p:val>
                                        </p:tav>
                                      </p:tavLst>
                                    </p:anim>
                                    <p:anim calcmode="lin" valueType="num">
                                      <p:cBhvr>
                                        <p:cTn id="38" dur="500" fill="hold"/>
                                        <p:tgtEl>
                                          <p:spTgt spid="5"/>
                                        </p:tgtEl>
                                        <p:attrNameLst>
                                          <p:attrName>ppt_h</p:attrName>
                                        </p:attrNameLst>
                                      </p:cBhvr>
                                      <p:tavLst>
                                        <p:tav tm="0">
                                          <p:val>
                                            <p:fltVal val="0"/>
                                          </p:val>
                                        </p:tav>
                                        <p:tav tm="100000">
                                          <p:val>
                                            <p:strVal val="#ppt_h"/>
                                          </p:val>
                                        </p:tav>
                                      </p:tavLst>
                                    </p:anim>
                                    <p:animEffect transition="in" filter="fade">
                                      <p:cBhvr>
                                        <p:cTn id="39" dur="500"/>
                                        <p:tgtEl>
                                          <p:spTgt spid="5"/>
                                        </p:tgtEl>
                                      </p:cBhvr>
                                    </p:animEffect>
                                  </p:childTnLst>
                                </p:cTn>
                              </p:par>
                              <p:par>
                                <p:cTn id="40" presetID="53" presetClass="entr" presetSubtype="16" fill="hold" grpId="0" nodeType="withEffect">
                                  <p:stCondLst>
                                    <p:cond delay="0"/>
                                  </p:stCondLst>
                                  <p:childTnLst>
                                    <p:set>
                                      <p:cBhvr>
                                        <p:cTn id="41" dur="1" fill="hold">
                                          <p:stCondLst>
                                            <p:cond delay="0"/>
                                          </p:stCondLst>
                                        </p:cTn>
                                        <p:tgtEl>
                                          <p:spTgt spid="6"/>
                                        </p:tgtEl>
                                        <p:attrNameLst>
                                          <p:attrName>style.visibility</p:attrName>
                                        </p:attrNameLst>
                                      </p:cBhvr>
                                      <p:to>
                                        <p:strVal val="visible"/>
                                      </p:to>
                                    </p:set>
                                    <p:anim calcmode="lin" valueType="num">
                                      <p:cBhvr>
                                        <p:cTn id="42" dur="500" fill="hold"/>
                                        <p:tgtEl>
                                          <p:spTgt spid="6"/>
                                        </p:tgtEl>
                                        <p:attrNameLst>
                                          <p:attrName>ppt_w</p:attrName>
                                        </p:attrNameLst>
                                      </p:cBhvr>
                                      <p:tavLst>
                                        <p:tav tm="0">
                                          <p:val>
                                            <p:fltVal val="0"/>
                                          </p:val>
                                        </p:tav>
                                        <p:tav tm="100000">
                                          <p:val>
                                            <p:strVal val="#ppt_w"/>
                                          </p:val>
                                        </p:tav>
                                      </p:tavLst>
                                    </p:anim>
                                    <p:anim calcmode="lin" valueType="num">
                                      <p:cBhvr>
                                        <p:cTn id="43" dur="500" fill="hold"/>
                                        <p:tgtEl>
                                          <p:spTgt spid="6"/>
                                        </p:tgtEl>
                                        <p:attrNameLst>
                                          <p:attrName>ppt_h</p:attrName>
                                        </p:attrNameLst>
                                      </p:cBhvr>
                                      <p:tavLst>
                                        <p:tav tm="0">
                                          <p:val>
                                            <p:fltVal val="0"/>
                                          </p:val>
                                        </p:tav>
                                        <p:tav tm="100000">
                                          <p:val>
                                            <p:strVal val="#ppt_h"/>
                                          </p:val>
                                        </p:tav>
                                      </p:tavLst>
                                    </p:anim>
                                    <p:animEffect transition="in" filter="fade">
                                      <p:cBhvr>
                                        <p:cTn id="4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9" name="Title 1"/>
          <p:cNvSpPr txBox="1">
            <a:spLocks/>
          </p:cNvSpPr>
          <p:nvPr/>
        </p:nvSpPr>
        <p:spPr bwMode="auto">
          <a:xfrm>
            <a:off x="540563" y="95096"/>
            <a:ext cx="8407429" cy="1590262"/>
          </a:xfrm>
          <a:prstGeom prst="rect">
            <a:avLst/>
          </a:prstGeom>
          <a:solidFill>
            <a:srgbClr val="FFFFFF"/>
          </a:solidFill>
          <a:ln w="76200" cap="flat" cmpd="sng" algn="ctr">
            <a:solidFill>
              <a:srgbClr val="3333CC"/>
            </a:solidFill>
            <a:prstDash val="solid"/>
          </a:ln>
          <a:effectLs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lt1"/>
                </a:solidFill>
                <a:latin typeface="+mn-lt"/>
                <a:ea typeface="+mn-ea"/>
                <a:cs typeface="+mn-cs"/>
              </a:defRPr>
            </a:lvl1pPr>
            <a:lvl2pPr algn="ctr" rtl="0" eaLnBrk="0" fontAlgn="base" hangingPunct="0">
              <a:spcBef>
                <a:spcPct val="0"/>
              </a:spcBef>
              <a:spcAft>
                <a:spcPct val="0"/>
              </a:spcAft>
              <a:defRPr sz="4400">
                <a:solidFill>
                  <a:schemeClr val="lt1"/>
                </a:solidFill>
                <a:latin typeface="+mn-lt"/>
                <a:ea typeface="+mn-ea"/>
                <a:cs typeface="+mn-cs"/>
              </a:defRPr>
            </a:lvl2pPr>
            <a:lvl3pPr algn="ctr" rtl="0" eaLnBrk="0" fontAlgn="base" hangingPunct="0">
              <a:spcBef>
                <a:spcPct val="0"/>
              </a:spcBef>
              <a:spcAft>
                <a:spcPct val="0"/>
              </a:spcAft>
              <a:defRPr sz="4400">
                <a:solidFill>
                  <a:schemeClr val="lt1"/>
                </a:solidFill>
                <a:latin typeface="+mn-lt"/>
                <a:ea typeface="+mn-ea"/>
                <a:cs typeface="+mn-cs"/>
              </a:defRPr>
            </a:lvl3pPr>
            <a:lvl4pPr algn="ctr" rtl="0" eaLnBrk="0" fontAlgn="base" hangingPunct="0">
              <a:spcBef>
                <a:spcPct val="0"/>
              </a:spcBef>
              <a:spcAft>
                <a:spcPct val="0"/>
              </a:spcAft>
              <a:defRPr sz="4400">
                <a:solidFill>
                  <a:schemeClr val="lt1"/>
                </a:solidFill>
                <a:latin typeface="+mn-lt"/>
                <a:ea typeface="+mn-ea"/>
                <a:cs typeface="+mn-cs"/>
              </a:defRPr>
            </a:lvl4pPr>
            <a:lvl5pPr algn="ctr" rtl="0" eaLnBrk="0" fontAlgn="base" hangingPunct="0">
              <a:spcBef>
                <a:spcPct val="0"/>
              </a:spcBef>
              <a:spcAft>
                <a:spcPct val="0"/>
              </a:spcAft>
              <a:defRPr sz="4400">
                <a:solidFill>
                  <a:schemeClr val="lt1"/>
                </a:solidFill>
                <a:latin typeface="+mn-lt"/>
                <a:ea typeface="+mn-ea"/>
                <a:cs typeface="+mn-cs"/>
              </a:defRPr>
            </a:lvl5pPr>
            <a:lvl6pPr marL="457200" algn="ctr" rtl="0" eaLnBrk="0" fontAlgn="base" hangingPunct="0">
              <a:spcBef>
                <a:spcPct val="0"/>
              </a:spcBef>
              <a:spcAft>
                <a:spcPct val="0"/>
              </a:spcAft>
              <a:defRPr sz="4400">
                <a:solidFill>
                  <a:schemeClr val="lt1"/>
                </a:solidFill>
                <a:latin typeface="+mn-lt"/>
                <a:ea typeface="+mn-ea"/>
                <a:cs typeface="+mn-cs"/>
              </a:defRPr>
            </a:lvl6pPr>
            <a:lvl7pPr marL="914400" algn="ctr" rtl="0" eaLnBrk="0" fontAlgn="base" hangingPunct="0">
              <a:spcBef>
                <a:spcPct val="0"/>
              </a:spcBef>
              <a:spcAft>
                <a:spcPct val="0"/>
              </a:spcAft>
              <a:defRPr sz="4400">
                <a:solidFill>
                  <a:schemeClr val="lt1"/>
                </a:solidFill>
                <a:latin typeface="+mn-lt"/>
                <a:ea typeface="+mn-ea"/>
                <a:cs typeface="+mn-cs"/>
              </a:defRPr>
            </a:lvl7pPr>
            <a:lvl8pPr marL="1371600" algn="ctr" rtl="0" eaLnBrk="0" fontAlgn="base" hangingPunct="0">
              <a:spcBef>
                <a:spcPct val="0"/>
              </a:spcBef>
              <a:spcAft>
                <a:spcPct val="0"/>
              </a:spcAft>
              <a:defRPr sz="4400">
                <a:solidFill>
                  <a:schemeClr val="lt1"/>
                </a:solidFill>
                <a:latin typeface="+mn-lt"/>
                <a:ea typeface="+mn-ea"/>
                <a:cs typeface="+mn-cs"/>
              </a:defRPr>
            </a:lvl8pPr>
            <a:lvl9pPr marL="1828800" algn="ctr" rtl="0" eaLnBrk="0" fontAlgn="base" hangingPunct="0">
              <a:spcBef>
                <a:spcPct val="0"/>
              </a:spcBef>
              <a:spcAft>
                <a:spcPct val="0"/>
              </a:spcAft>
              <a:defRPr sz="44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000" b="1" i="0" u="none" strike="noStrike" kern="0" cap="none" spc="0" normalizeH="0" baseline="0" noProof="0" dirty="0">
                <a:ln>
                  <a:noFill/>
                </a:ln>
                <a:solidFill>
                  <a:srgbClr val="000000"/>
                </a:solidFill>
                <a:effectLst/>
                <a:uLnTx/>
                <a:uFillTx/>
                <a:latin typeface="Arial"/>
                <a:ea typeface="+mn-ea"/>
                <a:cs typeface="+mn-cs"/>
              </a:rPr>
              <a:t>How are Cognitive Models built?</a:t>
            </a:r>
          </a:p>
        </p:txBody>
      </p:sp>
      <p:graphicFrame>
        <p:nvGraphicFramePr>
          <p:cNvPr id="10" name="Diagram 9"/>
          <p:cNvGraphicFramePr/>
          <p:nvPr>
            <p:extLst>
              <p:ext uri="{D42A27DB-BD31-4B8C-83A1-F6EECF244321}">
                <p14:modId xmlns:p14="http://schemas.microsoft.com/office/powerpoint/2010/main" val="231158663"/>
              </p:ext>
            </p:extLst>
          </p:nvPr>
        </p:nvGraphicFramePr>
        <p:xfrm>
          <a:off x="217586" y="1795850"/>
          <a:ext cx="8839200" cy="49238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45784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6" name="Title 1"/>
          <p:cNvSpPr txBox="1">
            <a:spLocks/>
          </p:cNvSpPr>
          <p:nvPr/>
        </p:nvSpPr>
        <p:spPr bwMode="auto">
          <a:xfrm>
            <a:off x="1890000" y="75213"/>
            <a:ext cx="5364000" cy="625003"/>
          </a:xfrm>
          <a:prstGeom prst="rect">
            <a:avLst/>
          </a:prstGeom>
          <a:solidFill>
            <a:srgbClr val="FFFFFF"/>
          </a:solidFill>
          <a:ln w="76200" cap="flat" cmpd="sng" algn="ctr">
            <a:solidFill>
              <a:srgbClr val="00CC99">
                <a:lumMod val="60000"/>
                <a:lumOff val="40000"/>
              </a:srgbClr>
            </a:solidFill>
            <a:prstDash val="solid"/>
          </a:ln>
          <a:effectLs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dk1"/>
                </a:solidFill>
                <a:latin typeface="+mn-lt"/>
                <a:ea typeface="+mn-ea"/>
                <a:cs typeface="+mn-cs"/>
              </a:defRPr>
            </a:lvl1pPr>
            <a:lvl2pPr algn="ctr" rtl="0" eaLnBrk="0" fontAlgn="base" hangingPunct="0">
              <a:spcBef>
                <a:spcPct val="0"/>
              </a:spcBef>
              <a:spcAft>
                <a:spcPct val="0"/>
              </a:spcAft>
              <a:defRPr sz="4400">
                <a:solidFill>
                  <a:schemeClr val="dk1"/>
                </a:solidFill>
                <a:latin typeface="+mn-lt"/>
                <a:ea typeface="+mn-ea"/>
                <a:cs typeface="+mn-cs"/>
              </a:defRPr>
            </a:lvl2pPr>
            <a:lvl3pPr algn="ctr" rtl="0" eaLnBrk="0" fontAlgn="base" hangingPunct="0">
              <a:spcBef>
                <a:spcPct val="0"/>
              </a:spcBef>
              <a:spcAft>
                <a:spcPct val="0"/>
              </a:spcAft>
              <a:defRPr sz="4400">
                <a:solidFill>
                  <a:schemeClr val="dk1"/>
                </a:solidFill>
                <a:latin typeface="+mn-lt"/>
                <a:ea typeface="+mn-ea"/>
                <a:cs typeface="+mn-cs"/>
              </a:defRPr>
            </a:lvl3pPr>
            <a:lvl4pPr algn="ctr" rtl="0" eaLnBrk="0" fontAlgn="base" hangingPunct="0">
              <a:spcBef>
                <a:spcPct val="0"/>
              </a:spcBef>
              <a:spcAft>
                <a:spcPct val="0"/>
              </a:spcAft>
              <a:defRPr sz="4400">
                <a:solidFill>
                  <a:schemeClr val="dk1"/>
                </a:solidFill>
                <a:latin typeface="+mn-lt"/>
                <a:ea typeface="+mn-ea"/>
                <a:cs typeface="+mn-cs"/>
              </a:defRPr>
            </a:lvl4pPr>
            <a:lvl5pPr algn="ctr" rtl="0" eaLnBrk="0" fontAlgn="base" hangingPunct="0">
              <a:spcBef>
                <a:spcPct val="0"/>
              </a:spcBef>
              <a:spcAft>
                <a:spcPct val="0"/>
              </a:spcAft>
              <a:defRPr sz="4400">
                <a:solidFill>
                  <a:schemeClr val="dk1"/>
                </a:solidFill>
                <a:latin typeface="+mn-lt"/>
                <a:ea typeface="+mn-ea"/>
                <a:cs typeface="+mn-cs"/>
              </a:defRPr>
            </a:lvl5pPr>
            <a:lvl6pPr marL="457200" algn="ctr" rtl="0" eaLnBrk="0" fontAlgn="base" hangingPunct="0">
              <a:spcBef>
                <a:spcPct val="0"/>
              </a:spcBef>
              <a:spcAft>
                <a:spcPct val="0"/>
              </a:spcAft>
              <a:defRPr sz="4400">
                <a:solidFill>
                  <a:schemeClr val="dk1"/>
                </a:solidFill>
                <a:latin typeface="+mn-lt"/>
                <a:ea typeface="+mn-ea"/>
                <a:cs typeface="+mn-cs"/>
              </a:defRPr>
            </a:lvl6pPr>
            <a:lvl7pPr marL="914400" algn="ctr" rtl="0" eaLnBrk="0" fontAlgn="base" hangingPunct="0">
              <a:spcBef>
                <a:spcPct val="0"/>
              </a:spcBef>
              <a:spcAft>
                <a:spcPct val="0"/>
              </a:spcAft>
              <a:defRPr sz="4400">
                <a:solidFill>
                  <a:schemeClr val="dk1"/>
                </a:solidFill>
                <a:latin typeface="+mn-lt"/>
                <a:ea typeface="+mn-ea"/>
                <a:cs typeface="+mn-cs"/>
              </a:defRPr>
            </a:lvl7pPr>
            <a:lvl8pPr marL="1371600" algn="ctr" rtl="0" eaLnBrk="0" fontAlgn="base" hangingPunct="0">
              <a:spcBef>
                <a:spcPct val="0"/>
              </a:spcBef>
              <a:spcAft>
                <a:spcPct val="0"/>
              </a:spcAft>
              <a:defRPr sz="4400">
                <a:solidFill>
                  <a:schemeClr val="dk1"/>
                </a:solidFill>
                <a:latin typeface="+mn-lt"/>
                <a:ea typeface="+mn-ea"/>
                <a:cs typeface="+mn-cs"/>
              </a:defRPr>
            </a:lvl8pPr>
            <a:lvl9pPr marL="1828800" algn="ctr" rtl="0" eaLnBrk="0" fontAlgn="base" hangingPunct="0">
              <a:spcBef>
                <a:spcPct val="0"/>
              </a:spcBef>
              <a:spcAft>
                <a:spcPct val="0"/>
              </a:spcAft>
              <a:defRPr sz="4400">
                <a:solidFill>
                  <a:schemeClr val="dk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3600" b="1" i="0" u="none" strike="noStrike" kern="0" cap="none" spc="0" normalizeH="0" baseline="0" noProof="0" dirty="0" smtClean="0">
                <a:ln>
                  <a:noFill/>
                </a:ln>
                <a:solidFill>
                  <a:srgbClr val="000000"/>
                </a:solidFill>
                <a:effectLst/>
                <a:uLnTx/>
                <a:uFillTx/>
                <a:latin typeface="Arial"/>
                <a:ea typeface="+mn-ea"/>
                <a:cs typeface="+mn-cs"/>
              </a:rPr>
              <a:t>Processing Codes</a:t>
            </a:r>
            <a:endParaRPr kumimoji="0" lang="en-GB" sz="3600" b="1" i="0" u="none" strike="noStrike" kern="0" cap="none" spc="0" normalizeH="0" baseline="0" noProof="0" dirty="0">
              <a:ln>
                <a:noFill/>
              </a:ln>
              <a:solidFill>
                <a:srgbClr val="000000"/>
              </a:solidFill>
              <a:effectLst/>
              <a:uLnTx/>
              <a:uFillTx/>
              <a:latin typeface="Arial"/>
              <a:ea typeface="+mn-ea"/>
              <a:cs typeface="+mn-cs"/>
            </a:endParaRPr>
          </a:p>
        </p:txBody>
      </p:sp>
      <p:graphicFrame>
        <p:nvGraphicFramePr>
          <p:cNvPr id="7" name="Content Placeholder 3"/>
          <p:cNvGraphicFramePr>
            <a:graphicFrameLocks/>
          </p:cNvGraphicFramePr>
          <p:nvPr>
            <p:extLst>
              <p:ext uri="{D42A27DB-BD31-4B8C-83A1-F6EECF244321}">
                <p14:modId xmlns:p14="http://schemas.microsoft.com/office/powerpoint/2010/main" val="629843984"/>
              </p:ext>
            </p:extLst>
          </p:nvPr>
        </p:nvGraphicFramePr>
        <p:xfrm>
          <a:off x="74815" y="810800"/>
          <a:ext cx="8994370" cy="6047200"/>
        </p:xfrm>
        <a:graphic>
          <a:graphicData uri="http://schemas.openxmlformats.org/drawingml/2006/table">
            <a:tbl>
              <a:tblPr firstRow="1" bandRow="1"/>
              <a:tblGrid>
                <a:gridCol w="2031872">
                  <a:extLst>
                    <a:ext uri="{9D8B030D-6E8A-4147-A177-3AD203B41FA5}">
                      <a16:colId xmlns:a16="http://schemas.microsoft.com/office/drawing/2014/main" val="20000"/>
                    </a:ext>
                  </a:extLst>
                </a:gridCol>
                <a:gridCol w="6962498">
                  <a:extLst>
                    <a:ext uri="{9D8B030D-6E8A-4147-A177-3AD203B41FA5}">
                      <a16:colId xmlns:a16="http://schemas.microsoft.com/office/drawing/2014/main" val="20001"/>
                    </a:ext>
                  </a:extLst>
                </a:gridCol>
              </a:tblGrid>
              <a:tr h="491335">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r>
                        <a:rPr lang="en-GB" sz="2400" dirty="0"/>
                        <a:t>Code</a:t>
                      </a:r>
                      <a:endParaRPr lang="en-GB" sz="2400" b="1" dirty="0"/>
                    </a:p>
                  </a:txBody>
                  <a:tcP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3333CC"/>
                    </a:solidFill>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r>
                        <a:rPr lang="en-GB" sz="2400" dirty="0"/>
                        <a:t>Description </a:t>
                      </a:r>
                    </a:p>
                  </a:txBody>
                  <a:tcP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3333CC"/>
                    </a:solidFill>
                  </a:tcPr>
                </a:tc>
                <a:extLst>
                  <a:ext uri="{0D108BD9-81ED-4DB2-BD59-A6C34878D82A}">
                    <a16:rowId xmlns:a16="http://schemas.microsoft.com/office/drawing/2014/main" val="10000"/>
                  </a:ext>
                </a:extLst>
              </a:tr>
              <a:tr h="869285">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Visual</a:t>
                      </a:r>
                      <a:endParaRPr lang="en-GB" sz="2000" b="1" dirty="0"/>
                    </a:p>
                  </a:txBody>
                  <a:tcP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Properties from stimuli such as their colour, shape, and brightness that are seen through visual perception.</a:t>
                      </a:r>
                    </a:p>
                  </a:txBody>
                  <a:tcP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40000"/>
                      </a:srgbClr>
                    </a:solidFill>
                  </a:tcPr>
                </a:tc>
                <a:extLst>
                  <a:ext uri="{0D108BD9-81ED-4DB2-BD59-A6C34878D82A}">
                    <a16:rowId xmlns:a16="http://schemas.microsoft.com/office/drawing/2014/main" val="10001"/>
                  </a:ext>
                </a:extLst>
              </a:tr>
              <a:tr h="869285">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Spatial</a:t>
                      </a:r>
                      <a:endParaRPr lang="en-GB" sz="2000" b="1"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2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Stimulus properties relating to spatial relationships or configuration.</a:t>
                      </a: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20000"/>
                      </a:srgbClr>
                    </a:solidFill>
                  </a:tcPr>
                </a:tc>
                <a:extLst>
                  <a:ext uri="{0D108BD9-81ED-4DB2-BD59-A6C34878D82A}">
                    <a16:rowId xmlns:a16="http://schemas.microsoft.com/office/drawing/2014/main" val="10002"/>
                  </a:ext>
                </a:extLst>
              </a:tr>
              <a:tr h="869285">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Acoustic</a:t>
                      </a:r>
                      <a:endParaRPr lang="en-GB" sz="2000" b="1"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Properties derived from auditory perception: e.g., pitch, intensity, direction of sound.</a:t>
                      </a: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40000"/>
                      </a:srgbClr>
                    </a:solidFill>
                  </a:tcPr>
                </a:tc>
                <a:extLst>
                  <a:ext uri="{0D108BD9-81ED-4DB2-BD59-A6C34878D82A}">
                    <a16:rowId xmlns:a16="http://schemas.microsoft.com/office/drawing/2014/main" val="10003"/>
                  </a:ext>
                </a:extLst>
              </a:tr>
              <a:tr h="491335">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Phonological</a:t>
                      </a:r>
                      <a:endParaRPr lang="en-GB" sz="2000" b="1"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2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Speech</a:t>
                      </a:r>
                      <a:r>
                        <a:rPr lang="en-GB" sz="2000" baseline="0" dirty="0"/>
                        <a:t> sounds</a:t>
                      </a:r>
                      <a:endParaRPr lang="en-GB" sz="2000"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20000"/>
                      </a:srgbClr>
                    </a:solidFill>
                  </a:tcPr>
                </a:tc>
                <a:extLst>
                  <a:ext uri="{0D108BD9-81ED-4DB2-BD59-A6C34878D82A}">
                    <a16:rowId xmlns:a16="http://schemas.microsoft.com/office/drawing/2014/main" val="10004"/>
                  </a:ext>
                </a:extLst>
              </a:tr>
              <a:tr h="491335">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Lexical</a:t>
                      </a:r>
                      <a:endParaRPr lang="en-GB" sz="2000" b="1"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Enters words into out internal dictionary</a:t>
                      </a: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40000"/>
                      </a:srgbClr>
                    </a:solidFill>
                  </a:tcPr>
                </a:tc>
                <a:extLst>
                  <a:ext uri="{0D108BD9-81ED-4DB2-BD59-A6C34878D82A}">
                    <a16:rowId xmlns:a16="http://schemas.microsoft.com/office/drawing/2014/main" val="10005"/>
                  </a:ext>
                </a:extLst>
              </a:tr>
              <a:tr h="491335">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Semantic</a:t>
                      </a:r>
                      <a:endParaRPr lang="en-GB" sz="2000" b="1"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2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Meaning assigned</a:t>
                      </a:r>
                      <a:r>
                        <a:rPr lang="en-GB" sz="2000" baseline="0" dirty="0"/>
                        <a:t> to the stimulus</a:t>
                      </a:r>
                      <a:endParaRPr lang="en-GB" sz="2000"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20000"/>
                      </a:srgbClr>
                    </a:solidFill>
                  </a:tcPr>
                </a:tc>
                <a:extLst>
                  <a:ext uri="{0D108BD9-81ED-4DB2-BD59-A6C34878D82A}">
                    <a16:rowId xmlns:a16="http://schemas.microsoft.com/office/drawing/2014/main" val="10006"/>
                  </a:ext>
                </a:extLst>
              </a:tr>
              <a:tr h="491335">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Graphemes</a:t>
                      </a:r>
                      <a:endParaRPr lang="en-GB" sz="2000" b="1"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Used for spelling and writing</a:t>
                      </a: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40000"/>
                      </a:srgbClr>
                    </a:solidFill>
                  </a:tcPr>
                </a:tc>
                <a:extLst>
                  <a:ext uri="{0D108BD9-81ED-4DB2-BD59-A6C34878D82A}">
                    <a16:rowId xmlns:a16="http://schemas.microsoft.com/office/drawing/2014/main" val="10007"/>
                  </a:ext>
                </a:extLst>
              </a:tr>
              <a:tr h="491335">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Motor</a:t>
                      </a:r>
                      <a:endParaRPr lang="en-GB" sz="2000" b="1"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2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Instructions</a:t>
                      </a:r>
                      <a:r>
                        <a:rPr lang="en-GB" sz="2000" baseline="0" dirty="0"/>
                        <a:t> sent to muscles to make us move</a:t>
                      </a:r>
                      <a:endParaRPr lang="en-GB" sz="2000"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20000"/>
                      </a:srgbClr>
                    </a:solidFill>
                  </a:tcPr>
                </a:tc>
                <a:extLst>
                  <a:ext uri="{0D108BD9-81ED-4DB2-BD59-A6C34878D82A}">
                    <a16:rowId xmlns:a16="http://schemas.microsoft.com/office/drawing/2014/main" val="10008"/>
                  </a:ext>
                </a:extLst>
              </a:tr>
              <a:tr h="491335">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Articulatory </a:t>
                      </a:r>
                      <a:endParaRPr lang="en-GB" sz="2000" b="1"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GB" sz="2000" dirty="0"/>
                        <a:t>Instructions sent to larynx to produce speech</a:t>
                      </a:r>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333CC">
                        <a:tint val="40000"/>
                      </a:srgbClr>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37080118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8" name="Title 1"/>
          <p:cNvSpPr txBox="1">
            <a:spLocks/>
          </p:cNvSpPr>
          <p:nvPr/>
        </p:nvSpPr>
        <p:spPr bwMode="auto">
          <a:xfrm>
            <a:off x="685799" y="142600"/>
            <a:ext cx="7941365" cy="970584"/>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lt1"/>
                </a:solidFill>
                <a:latin typeface="+mn-lt"/>
                <a:ea typeface="+mn-ea"/>
                <a:cs typeface="+mn-cs"/>
              </a:defRPr>
            </a:lvl1pPr>
            <a:lvl2pPr algn="ctr" rtl="0" eaLnBrk="0" fontAlgn="base" hangingPunct="0">
              <a:spcBef>
                <a:spcPct val="0"/>
              </a:spcBef>
              <a:spcAft>
                <a:spcPct val="0"/>
              </a:spcAft>
              <a:defRPr sz="4400">
                <a:solidFill>
                  <a:schemeClr val="lt1"/>
                </a:solidFill>
                <a:latin typeface="+mn-lt"/>
                <a:ea typeface="+mn-ea"/>
                <a:cs typeface="+mn-cs"/>
              </a:defRPr>
            </a:lvl2pPr>
            <a:lvl3pPr algn="ctr" rtl="0" eaLnBrk="0" fontAlgn="base" hangingPunct="0">
              <a:spcBef>
                <a:spcPct val="0"/>
              </a:spcBef>
              <a:spcAft>
                <a:spcPct val="0"/>
              </a:spcAft>
              <a:defRPr sz="4400">
                <a:solidFill>
                  <a:schemeClr val="lt1"/>
                </a:solidFill>
                <a:latin typeface="+mn-lt"/>
                <a:ea typeface="+mn-ea"/>
                <a:cs typeface="+mn-cs"/>
              </a:defRPr>
            </a:lvl3pPr>
            <a:lvl4pPr algn="ctr" rtl="0" eaLnBrk="0" fontAlgn="base" hangingPunct="0">
              <a:spcBef>
                <a:spcPct val="0"/>
              </a:spcBef>
              <a:spcAft>
                <a:spcPct val="0"/>
              </a:spcAft>
              <a:defRPr sz="4400">
                <a:solidFill>
                  <a:schemeClr val="lt1"/>
                </a:solidFill>
                <a:latin typeface="+mn-lt"/>
                <a:ea typeface="+mn-ea"/>
                <a:cs typeface="+mn-cs"/>
              </a:defRPr>
            </a:lvl4pPr>
            <a:lvl5pPr algn="ctr" rtl="0" eaLnBrk="0" fontAlgn="base" hangingPunct="0">
              <a:spcBef>
                <a:spcPct val="0"/>
              </a:spcBef>
              <a:spcAft>
                <a:spcPct val="0"/>
              </a:spcAft>
              <a:defRPr sz="4400">
                <a:solidFill>
                  <a:schemeClr val="lt1"/>
                </a:solidFill>
                <a:latin typeface="+mn-lt"/>
                <a:ea typeface="+mn-ea"/>
                <a:cs typeface="+mn-cs"/>
              </a:defRPr>
            </a:lvl5pPr>
            <a:lvl6pPr marL="457200" algn="ctr" rtl="0" eaLnBrk="0" fontAlgn="base" hangingPunct="0">
              <a:spcBef>
                <a:spcPct val="0"/>
              </a:spcBef>
              <a:spcAft>
                <a:spcPct val="0"/>
              </a:spcAft>
              <a:defRPr sz="4400">
                <a:solidFill>
                  <a:schemeClr val="lt1"/>
                </a:solidFill>
                <a:latin typeface="+mn-lt"/>
                <a:ea typeface="+mn-ea"/>
                <a:cs typeface="+mn-cs"/>
              </a:defRPr>
            </a:lvl6pPr>
            <a:lvl7pPr marL="914400" algn="ctr" rtl="0" eaLnBrk="0" fontAlgn="base" hangingPunct="0">
              <a:spcBef>
                <a:spcPct val="0"/>
              </a:spcBef>
              <a:spcAft>
                <a:spcPct val="0"/>
              </a:spcAft>
              <a:defRPr sz="4400">
                <a:solidFill>
                  <a:schemeClr val="lt1"/>
                </a:solidFill>
                <a:latin typeface="+mn-lt"/>
                <a:ea typeface="+mn-ea"/>
                <a:cs typeface="+mn-cs"/>
              </a:defRPr>
            </a:lvl7pPr>
            <a:lvl8pPr marL="1371600" algn="ctr" rtl="0" eaLnBrk="0" fontAlgn="base" hangingPunct="0">
              <a:spcBef>
                <a:spcPct val="0"/>
              </a:spcBef>
              <a:spcAft>
                <a:spcPct val="0"/>
              </a:spcAft>
              <a:defRPr sz="4400">
                <a:solidFill>
                  <a:schemeClr val="lt1"/>
                </a:solidFill>
                <a:latin typeface="+mn-lt"/>
                <a:ea typeface="+mn-ea"/>
                <a:cs typeface="+mn-cs"/>
              </a:defRPr>
            </a:lvl8pPr>
            <a:lvl9pPr marL="1828800" algn="ctr" rtl="0" eaLnBrk="0" fontAlgn="base" hangingPunct="0">
              <a:spcBef>
                <a:spcPct val="0"/>
              </a:spcBef>
              <a:spcAft>
                <a:spcPct val="0"/>
              </a:spcAft>
              <a:defRPr sz="44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000" b="1" i="0" u="none" strike="noStrike" kern="0" cap="none" spc="0" normalizeH="0" baseline="0" noProof="0" smtClean="0">
                <a:ln>
                  <a:noFill/>
                </a:ln>
                <a:solidFill>
                  <a:srgbClr val="FFFFFF"/>
                </a:solidFill>
                <a:effectLst/>
                <a:uLnTx/>
                <a:uFillTx/>
                <a:latin typeface="Arial"/>
                <a:ea typeface="+mn-ea"/>
                <a:cs typeface="+mn-cs"/>
              </a:rPr>
              <a:t>Investigating Processing Codes</a:t>
            </a:r>
            <a:endParaRPr kumimoji="0" lang="en-GB" sz="4000" b="1" i="0" u="none" strike="noStrike" kern="0" cap="none" spc="0" normalizeH="0" baseline="0" noProof="0" dirty="0">
              <a:ln>
                <a:noFill/>
              </a:ln>
              <a:solidFill>
                <a:srgbClr val="FFFFFF"/>
              </a:solidFill>
              <a:effectLst/>
              <a:uLnTx/>
              <a:uFillTx/>
              <a:latin typeface="Arial"/>
              <a:ea typeface="+mn-ea"/>
              <a:cs typeface="+mn-cs"/>
            </a:endParaRPr>
          </a:p>
        </p:txBody>
      </p:sp>
      <p:sp>
        <p:nvSpPr>
          <p:cNvPr id="9" name="Subtitle 2"/>
          <p:cNvSpPr txBox="1">
            <a:spLocks/>
          </p:cNvSpPr>
          <p:nvPr/>
        </p:nvSpPr>
        <p:spPr bwMode="auto">
          <a:xfrm>
            <a:off x="5116918" y="5873833"/>
            <a:ext cx="3160643" cy="712304"/>
          </a:xfrm>
          <a:prstGeom prst="rect">
            <a:avLst/>
          </a:prstGeom>
          <a:noFill/>
          <a:ln w="76200">
            <a:solidFill>
              <a:srgbClr val="3333CC"/>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None/>
              <a:defRPr sz="3200">
                <a:solidFill>
                  <a:schemeClr val="tx1"/>
                </a:solidFill>
                <a:latin typeface="+mn-lt"/>
                <a:ea typeface="MS PGothic" pitchFamily="34" charset="-128"/>
                <a:cs typeface="ＭＳ Ｐゴシック" charset="0"/>
              </a:defRPr>
            </a:lvl1pPr>
            <a:lvl2pPr marL="457200" indent="0" algn="ctr" rtl="0" eaLnBrk="0" fontAlgn="base" hangingPunct="0">
              <a:spcBef>
                <a:spcPct val="20000"/>
              </a:spcBef>
              <a:spcAft>
                <a:spcPct val="0"/>
              </a:spcAft>
              <a:buNone/>
              <a:defRPr sz="2800">
                <a:solidFill>
                  <a:schemeClr val="tx1"/>
                </a:solidFill>
                <a:latin typeface="+mn-lt"/>
                <a:ea typeface="MS PGothic" pitchFamily="34" charset="-128"/>
              </a:defRPr>
            </a:lvl2pPr>
            <a:lvl3pPr marL="914400" indent="0" algn="ctr" rtl="0" eaLnBrk="0" fontAlgn="base" hangingPunct="0">
              <a:spcBef>
                <a:spcPct val="20000"/>
              </a:spcBef>
              <a:spcAft>
                <a:spcPct val="0"/>
              </a:spcAft>
              <a:buNone/>
              <a:defRPr sz="2400">
                <a:solidFill>
                  <a:schemeClr val="tx1"/>
                </a:solidFill>
                <a:latin typeface="+mn-lt"/>
                <a:ea typeface="MS PGothic" pitchFamily="34" charset="-128"/>
              </a:defRPr>
            </a:lvl3pPr>
            <a:lvl4pPr marL="1371600" indent="0" algn="ctr" rtl="0" eaLnBrk="0" fontAlgn="base" hangingPunct="0">
              <a:spcBef>
                <a:spcPct val="20000"/>
              </a:spcBef>
              <a:spcAft>
                <a:spcPct val="0"/>
              </a:spcAft>
              <a:buNone/>
              <a:defRPr sz="2000">
                <a:solidFill>
                  <a:schemeClr val="tx1"/>
                </a:solidFill>
                <a:latin typeface="+mn-lt"/>
                <a:ea typeface="MS PGothic" pitchFamily="34" charset="-128"/>
              </a:defRPr>
            </a:lvl4pPr>
            <a:lvl5pPr marL="1828800" indent="0" algn="ctr" rtl="0" eaLnBrk="0" fontAlgn="base" hangingPunct="0">
              <a:spcBef>
                <a:spcPct val="20000"/>
              </a:spcBef>
              <a:spcAft>
                <a:spcPct val="0"/>
              </a:spcAft>
              <a:buNone/>
              <a:defRPr sz="2000">
                <a:solidFill>
                  <a:schemeClr val="tx1"/>
                </a:solidFill>
                <a:latin typeface="+mn-lt"/>
                <a:ea typeface="MS PGothic" pitchFamily="34" charset="-128"/>
              </a:defRPr>
            </a:lvl5pPr>
            <a:lvl6pPr marL="2286000" indent="0" algn="ctr" rtl="0" eaLnBrk="0" fontAlgn="base" hangingPunct="0">
              <a:spcBef>
                <a:spcPct val="20000"/>
              </a:spcBef>
              <a:spcAft>
                <a:spcPct val="0"/>
              </a:spcAft>
              <a:buNone/>
              <a:defRPr sz="2000">
                <a:solidFill>
                  <a:schemeClr val="tx1"/>
                </a:solidFill>
                <a:latin typeface="+mn-lt"/>
              </a:defRPr>
            </a:lvl6pPr>
            <a:lvl7pPr marL="2743200" indent="0" algn="ctr" rtl="0" eaLnBrk="0" fontAlgn="base" hangingPunct="0">
              <a:spcBef>
                <a:spcPct val="20000"/>
              </a:spcBef>
              <a:spcAft>
                <a:spcPct val="0"/>
              </a:spcAft>
              <a:buNone/>
              <a:defRPr sz="2000">
                <a:solidFill>
                  <a:schemeClr val="tx1"/>
                </a:solidFill>
                <a:latin typeface="+mn-lt"/>
              </a:defRPr>
            </a:lvl7pPr>
            <a:lvl8pPr marL="3200400" indent="0" algn="ctr" rtl="0" eaLnBrk="0" fontAlgn="base" hangingPunct="0">
              <a:spcBef>
                <a:spcPct val="20000"/>
              </a:spcBef>
              <a:spcAft>
                <a:spcPct val="0"/>
              </a:spcAft>
              <a:buNone/>
              <a:defRPr sz="2000">
                <a:solidFill>
                  <a:schemeClr val="tx1"/>
                </a:solidFill>
                <a:latin typeface="+mn-lt"/>
              </a:defRPr>
            </a:lvl8pPr>
            <a:lvl9pPr marL="3657600" indent="0" algn="ctr" rtl="0" eaLnBrk="0" fontAlgn="base" hangingPunct="0">
              <a:spcBef>
                <a:spcPct val="20000"/>
              </a:spcBef>
              <a:spcAft>
                <a:spcPct val="0"/>
              </a:spcAft>
              <a:buNone/>
              <a:defRPr sz="20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1" i="0" u="none" strike="noStrike" kern="0" cap="none" spc="0" normalizeH="0" baseline="0" noProof="0" smtClean="0">
                <a:ln>
                  <a:noFill/>
                </a:ln>
                <a:solidFill>
                  <a:srgbClr val="000000"/>
                </a:solidFill>
                <a:effectLst/>
                <a:uLnTx/>
                <a:uFillTx/>
                <a:latin typeface="Arial"/>
                <a:ea typeface="MS PGothic" pitchFamily="34" charset="-128"/>
              </a:rPr>
              <a:t>Posner (1978)</a:t>
            </a:r>
            <a:endParaRPr kumimoji="0" lang="en-GB" sz="32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10" name="TextBox 9"/>
          <p:cNvSpPr txBox="1"/>
          <p:nvPr/>
        </p:nvSpPr>
        <p:spPr>
          <a:xfrm>
            <a:off x="127581" y="1295685"/>
            <a:ext cx="8825947" cy="892552"/>
          </a:xfrm>
          <a:prstGeom prst="rect">
            <a:avLst/>
          </a:prstGeom>
          <a:solidFill>
            <a:srgbClr val="FFFFFF"/>
          </a:solidFill>
        </p:spPr>
        <p:txBody>
          <a:bodyPr wrap="square" rtlCol="0">
            <a:spAutoFit/>
          </a:bodyPr>
          <a:lstStyle/>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0" cap="none" spc="0" normalizeH="0" baseline="0" noProof="0" dirty="0" smtClean="0">
                <a:ln>
                  <a:noFill/>
                </a:ln>
                <a:solidFill>
                  <a:srgbClr val="000000"/>
                </a:solidFill>
                <a:effectLst/>
                <a:uLnTx/>
                <a:uFillTx/>
                <a:latin typeface="Arial"/>
              </a:rPr>
              <a:t>Codes can be further broken down.</a:t>
            </a:r>
          </a:p>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0" cap="none" spc="0" normalizeH="0" baseline="0" noProof="0" dirty="0" smtClean="0">
                <a:ln>
                  <a:noFill/>
                </a:ln>
                <a:solidFill>
                  <a:srgbClr val="000000"/>
                </a:solidFill>
                <a:effectLst/>
                <a:uLnTx/>
                <a:uFillTx/>
                <a:latin typeface="Arial"/>
              </a:rPr>
              <a:t>Ps required to indicate whether 2 letters were the same.</a:t>
            </a:r>
          </a:p>
        </p:txBody>
      </p:sp>
      <p:sp>
        <p:nvSpPr>
          <p:cNvPr id="11" name="TextBox 10"/>
          <p:cNvSpPr txBox="1"/>
          <p:nvPr/>
        </p:nvSpPr>
        <p:spPr>
          <a:xfrm>
            <a:off x="1130735" y="2721169"/>
            <a:ext cx="1086679" cy="584775"/>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200" b="1" i="0" u="none" strike="noStrike" kern="0" cap="none" spc="0" normalizeH="0" baseline="0" noProof="0" dirty="0" smtClean="0">
                <a:ln>
                  <a:noFill/>
                </a:ln>
                <a:solidFill>
                  <a:srgbClr val="FFFFFF"/>
                </a:solidFill>
                <a:effectLst/>
                <a:uLnTx/>
                <a:uFillTx/>
                <a:latin typeface="Arial"/>
                <a:ea typeface="+mn-ea"/>
                <a:cs typeface="+mn-cs"/>
              </a:rPr>
              <a:t>A  </a:t>
            </a:r>
            <a:r>
              <a:rPr kumimoji="0" lang="en-GB" sz="3200" b="1" i="0" u="none" strike="noStrike" kern="0" cap="none" spc="0" normalizeH="0" baseline="0" noProof="0" dirty="0" err="1" smtClean="0">
                <a:ln>
                  <a:noFill/>
                </a:ln>
                <a:solidFill>
                  <a:srgbClr val="FFFFFF"/>
                </a:solidFill>
                <a:effectLst/>
                <a:uLnTx/>
                <a:uFillTx/>
                <a:latin typeface="Arial"/>
                <a:ea typeface="+mn-ea"/>
                <a:cs typeface="+mn-cs"/>
              </a:rPr>
              <a:t>A</a:t>
            </a:r>
            <a:endParaRPr kumimoji="0" lang="en-GB" sz="3200" b="1" i="0" u="none" strike="noStrike" kern="0" cap="none" spc="0" normalizeH="0" baseline="0" noProof="0" dirty="0" smtClean="0">
              <a:ln>
                <a:noFill/>
              </a:ln>
              <a:solidFill>
                <a:srgbClr val="FFFFFF"/>
              </a:solidFill>
              <a:effectLst/>
              <a:uLnTx/>
              <a:uFillTx/>
              <a:latin typeface="Arial"/>
              <a:ea typeface="+mn-ea"/>
              <a:cs typeface="+mn-cs"/>
            </a:endParaRPr>
          </a:p>
        </p:txBody>
      </p:sp>
      <p:sp>
        <p:nvSpPr>
          <p:cNvPr id="12" name="TextBox 11"/>
          <p:cNvSpPr txBox="1"/>
          <p:nvPr/>
        </p:nvSpPr>
        <p:spPr>
          <a:xfrm>
            <a:off x="3058926" y="2721169"/>
            <a:ext cx="1086679" cy="584775"/>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200" b="1" i="0" u="none" strike="noStrike" kern="0" cap="none" spc="0" normalizeH="0" baseline="0" noProof="0" dirty="0" smtClean="0">
                <a:ln>
                  <a:noFill/>
                </a:ln>
                <a:solidFill>
                  <a:srgbClr val="FFFFFF"/>
                </a:solidFill>
                <a:effectLst/>
                <a:uLnTx/>
                <a:uFillTx/>
                <a:latin typeface="Arial"/>
                <a:ea typeface="+mn-ea"/>
                <a:cs typeface="+mn-cs"/>
              </a:rPr>
              <a:t>A  B</a:t>
            </a:r>
          </a:p>
        </p:txBody>
      </p:sp>
      <p:sp>
        <p:nvSpPr>
          <p:cNvPr id="13" name="TextBox 12"/>
          <p:cNvSpPr txBox="1"/>
          <p:nvPr/>
        </p:nvSpPr>
        <p:spPr>
          <a:xfrm>
            <a:off x="4987117" y="2721169"/>
            <a:ext cx="1086679" cy="584775"/>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200" b="1" i="0" u="none" strike="noStrike" kern="0" cap="none" spc="0" normalizeH="0" baseline="0" noProof="0" dirty="0" smtClean="0">
                <a:ln>
                  <a:noFill/>
                </a:ln>
                <a:solidFill>
                  <a:srgbClr val="FFFFFF"/>
                </a:solidFill>
                <a:effectLst/>
                <a:uLnTx/>
                <a:uFillTx/>
                <a:latin typeface="Arial"/>
                <a:ea typeface="+mn-ea"/>
                <a:cs typeface="+mn-cs"/>
              </a:rPr>
              <a:t>A  </a:t>
            </a:r>
            <a:r>
              <a:rPr kumimoji="0" lang="en-GB" sz="3200" b="1" i="0" u="none" strike="noStrike" kern="0" cap="none" spc="0" normalizeH="0" baseline="0" noProof="0" dirty="0" err="1" smtClean="0">
                <a:ln>
                  <a:noFill/>
                </a:ln>
                <a:solidFill>
                  <a:srgbClr val="FFFFFF"/>
                </a:solidFill>
                <a:effectLst/>
                <a:uLnTx/>
                <a:uFillTx/>
                <a:latin typeface="Arial"/>
                <a:ea typeface="+mn-ea"/>
                <a:cs typeface="+mn-cs"/>
              </a:rPr>
              <a:t>a</a:t>
            </a:r>
            <a:endParaRPr kumimoji="0" lang="en-GB" sz="3200" b="1" i="0" u="none" strike="noStrike" kern="0" cap="none" spc="0" normalizeH="0" baseline="0" noProof="0" dirty="0" smtClean="0">
              <a:ln>
                <a:noFill/>
              </a:ln>
              <a:solidFill>
                <a:srgbClr val="FFFFFF"/>
              </a:solidFill>
              <a:effectLst/>
              <a:uLnTx/>
              <a:uFillTx/>
              <a:latin typeface="Arial"/>
              <a:ea typeface="+mn-ea"/>
              <a:cs typeface="+mn-cs"/>
            </a:endParaRPr>
          </a:p>
        </p:txBody>
      </p:sp>
      <p:sp>
        <p:nvSpPr>
          <p:cNvPr id="14" name="TextBox 13"/>
          <p:cNvSpPr txBox="1"/>
          <p:nvPr/>
        </p:nvSpPr>
        <p:spPr>
          <a:xfrm>
            <a:off x="6915308" y="2721168"/>
            <a:ext cx="1086679" cy="584775"/>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200" b="1" i="0" u="none" strike="noStrike" kern="0" cap="none" spc="0" normalizeH="0" baseline="0" noProof="0" dirty="0" smtClean="0">
                <a:ln>
                  <a:noFill/>
                </a:ln>
                <a:solidFill>
                  <a:srgbClr val="FFFFFF"/>
                </a:solidFill>
                <a:effectLst/>
                <a:uLnTx/>
                <a:uFillTx/>
                <a:latin typeface="Arial"/>
                <a:ea typeface="+mn-ea"/>
                <a:cs typeface="+mn-cs"/>
              </a:rPr>
              <a:t>B  A</a:t>
            </a:r>
          </a:p>
        </p:txBody>
      </p:sp>
      <p:sp>
        <p:nvSpPr>
          <p:cNvPr id="15" name="Oval 14"/>
          <p:cNvSpPr/>
          <p:nvPr/>
        </p:nvSpPr>
        <p:spPr bwMode="auto">
          <a:xfrm>
            <a:off x="892198" y="2483709"/>
            <a:ext cx="1484243" cy="1033669"/>
          </a:xfrm>
          <a:prstGeom prst="ellipse">
            <a:avLst/>
          </a:prstGeom>
          <a:noFill/>
          <a:ln w="762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solidFill>
                <a:srgbClr val="000000"/>
              </a:solidFill>
              <a:latin typeface="Times"/>
            </a:endParaRPr>
          </a:p>
        </p:txBody>
      </p:sp>
      <p:sp>
        <p:nvSpPr>
          <p:cNvPr id="16" name="Oval 15"/>
          <p:cNvSpPr/>
          <p:nvPr/>
        </p:nvSpPr>
        <p:spPr bwMode="auto">
          <a:xfrm>
            <a:off x="4788334" y="2547858"/>
            <a:ext cx="1484243" cy="1033669"/>
          </a:xfrm>
          <a:prstGeom prst="ellipse">
            <a:avLst/>
          </a:prstGeom>
          <a:noFill/>
          <a:ln w="762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solidFill>
                <a:srgbClr val="000000"/>
              </a:solidFill>
              <a:latin typeface="Times"/>
            </a:endParaRPr>
          </a:p>
        </p:txBody>
      </p:sp>
      <p:sp>
        <p:nvSpPr>
          <p:cNvPr id="17" name="TextBox 16"/>
          <p:cNvSpPr txBox="1"/>
          <p:nvPr/>
        </p:nvSpPr>
        <p:spPr>
          <a:xfrm>
            <a:off x="368651" y="3956394"/>
            <a:ext cx="8141666" cy="1200329"/>
          </a:xfrm>
          <a:prstGeom prst="rect">
            <a:avLst/>
          </a:prstGeom>
          <a:noFill/>
          <a:ln w="38100">
            <a:solidFill>
              <a:srgbClr val="FF0000"/>
            </a:solidFill>
          </a:ln>
        </p:spPr>
        <p:txBody>
          <a:bodyPr wrap="square" rtlCol="0">
            <a:spAutoFit/>
          </a:bodyPr>
          <a:lstStyle/>
          <a:p>
            <a:pPr marL="342900" indent="-342900" defTabSz="914400">
              <a:buFont typeface="Arial" panose="020B0604020202020204" pitchFamily="34" charset="0"/>
              <a:buChar char="•"/>
            </a:pPr>
            <a:r>
              <a:rPr lang="en-GB" sz="2400" dirty="0">
                <a:solidFill>
                  <a:srgbClr val="000000"/>
                </a:solidFill>
                <a:latin typeface="Arial"/>
              </a:rPr>
              <a:t>When </a:t>
            </a:r>
            <a:r>
              <a:rPr lang="en-GB" sz="2400" dirty="0" smtClean="0">
                <a:solidFill>
                  <a:srgbClr val="000000"/>
                </a:solidFill>
                <a:latin typeface="Arial"/>
              </a:rPr>
              <a:t>letters </a:t>
            </a:r>
            <a:r>
              <a:rPr lang="en-GB" sz="2400" dirty="0">
                <a:solidFill>
                  <a:srgbClr val="000000"/>
                </a:solidFill>
                <a:latin typeface="Arial"/>
              </a:rPr>
              <a:t>were the same, the response was faster if they were both in the same case than </a:t>
            </a:r>
            <a:r>
              <a:rPr lang="en-GB" sz="2400" dirty="0" smtClean="0">
                <a:solidFill>
                  <a:srgbClr val="000000"/>
                </a:solidFill>
                <a:latin typeface="Arial"/>
              </a:rPr>
              <a:t>in </a:t>
            </a:r>
            <a:r>
              <a:rPr lang="en-GB" sz="2400" dirty="0">
                <a:solidFill>
                  <a:srgbClr val="000000"/>
                </a:solidFill>
                <a:latin typeface="Arial"/>
              </a:rPr>
              <a:t>different </a:t>
            </a:r>
            <a:r>
              <a:rPr lang="en-GB" sz="2400" dirty="0" smtClean="0">
                <a:solidFill>
                  <a:srgbClr val="000000"/>
                </a:solidFill>
                <a:latin typeface="Arial"/>
              </a:rPr>
              <a:t>cases.</a:t>
            </a:r>
          </a:p>
          <a:p>
            <a:pPr marL="342900" indent="-342900" defTabSz="914400">
              <a:buFont typeface="Arial" panose="020B0604020202020204" pitchFamily="34" charset="0"/>
              <a:buChar char="•"/>
            </a:pPr>
            <a:r>
              <a:rPr lang="en-GB" sz="2400" dirty="0" smtClean="0">
                <a:solidFill>
                  <a:srgbClr val="000000"/>
                </a:solidFill>
                <a:latin typeface="Arial"/>
              </a:rPr>
              <a:t>Same semantic code but different physical form.</a:t>
            </a:r>
            <a:endParaRPr lang="en-GB" sz="2400" dirty="0">
              <a:solidFill>
                <a:srgbClr val="000000"/>
              </a:solidFill>
              <a:latin typeface="Arial"/>
            </a:endParaRPr>
          </a:p>
        </p:txBody>
      </p:sp>
      <p:cxnSp>
        <p:nvCxnSpPr>
          <p:cNvPr id="18" name="Straight Connector 17"/>
          <p:cNvCxnSpPr>
            <a:stCxn id="15" idx="5"/>
            <a:endCxn id="17" idx="0"/>
          </p:cNvCxnSpPr>
          <p:nvPr/>
        </p:nvCxnSpPr>
        <p:spPr bwMode="auto">
          <a:xfrm>
            <a:off x="2159079" y="3366001"/>
            <a:ext cx="2280405" cy="590393"/>
          </a:xfrm>
          <a:prstGeom prst="line">
            <a:avLst/>
          </a:prstGeom>
          <a:solidFill>
            <a:srgbClr val="00CC99"/>
          </a:solidFill>
          <a:ln w="38100" cap="flat" cmpd="sng" algn="ctr">
            <a:solidFill>
              <a:srgbClr val="FF0000"/>
            </a:solidFill>
            <a:prstDash val="solid"/>
            <a:round/>
            <a:headEnd type="none" w="med" len="med"/>
            <a:tailEnd type="none" w="med" len="med"/>
          </a:ln>
          <a:effectLst/>
        </p:spPr>
      </p:cxnSp>
      <p:cxnSp>
        <p:nvCxnSpPr>
          <p:cNvPr id="19" name="Straight Connector 18"/>
          <p:cNvCxnSpPr>
            <a:stCxn id="16" idx="4"/>
            <a:endCxn id="17" idx="0"/>
          </p:cNvCxnSpPr>
          <p:nvPr/>
        </p:nvCxnSpPr>
        <p:spPr bwMode="auto">
          <a:xfrm flipH="1">
            <a:off x="4439484" y="3581527"/>
            <a:ext cx="1090972" cy="374867"/>
          </a:xfrm>
          <a:prstGeom prst="line">
            <a:avLst/>
          </a:prstGeom>
          <a:solidFill>
            <a:srgbClr val="00CC99"/>
          </a:solidFill>
          <a:ln w="38100" cap="flat" cmpd="sng" algn="ctr">
            <a:solidFill>
              <a:srgbClr val="FF0000"/>
            </a:solidFill>
            <a:prstDash val="solid"/>
            <a:round/>
            <a:headEnd type="none" w="med" len="med"/>
            <a:tailEnd type="none" w="med" len="med"/>
          </a:ln>
          <a:effectLst/>
        </p:spPr>
      </p:cxnSp>
    </p:spTree>
    <p:extLst>
      <p:ext uri="{BB962C8B-B14F-4D97-AF65-F5344CB8AC3E}">
        <p14:creationId xmlns:p14="http://schemas.microsoft.com/office/powerpoint/2010/main" val="25489397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anim calcmode="lin" valueType="num">
                                      <p:cBhvr>
                                        <p:cTn id="15" dur="1000" fill="hold"/>
                                        <p:tgtEl>
                                          <p:spTgt spid="15"/>
                                        </p:tgtEl>
                                        <p:attrNameLst>
                                          <p:attrName>ppt_x</p:attrName>
                                        </p:attrNameLst>
                                      </p:cBhvr>
                                      <p:tavLst>
                                        <p:tav tm="0">
                                          <p:val>
                                            <p:strVal val="#ppt_x"/>
                                          </p:val>
                                        </p:tav>
                                        <p:tav tm="100000">
                                          <p:val>
                                            <p:strVal val="#ppt_x"/>
                                          </p:val>
                                        </p:tav>
                                      </p:tavLst>
                                    </p:anim>
                                    <p:anim calcmode="lin" valueType="num">
                                      <p:cBhvr>
                                        <p:cTn id="16" dur="1000" fill="hold"/>
                                        <p:tgtEl>
                                          <p:spTgt spid="15"/>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1000"/>
                                        <p:tgtEl>
                                          <p:spTgt spid="18"/>
                                        </p:tgtEl>
                                      </p:cBhvr>
                                    </p:animEffect>
                                    <p:anim calcmode="lin" valueType="num">
                                      <p:cBhvr>
                                        <p:cTn id="20" dur="1000" fill="hold"/>
                                        <p:tgtEl>
                                          <p:spTgt spid="18"/>
                                        </p:tgtEl>
                                        <p:attrNameLst>
                                          <p:attrName>ppt_x</p:attrName>
                                        </p:attrNameLst>
                                      </p:cBhvr>
                                      <p:tavLst>
                                        <p:tav tm="0">
                                          <p:val>
                                            <p:strVal val="#ppt_x"/>
                                          </p:val>
                                        </p:tav>
                                        <p:tav tm="100000">
                                          <p:val>
                                            <p:strVal val="#ppt_x"/>
                                          </p:val>
                                        </p:tav>
                                      </p:tavLst>
                                    </p:anim>
                                    <p:anim calcmode="lin" valueType="num">
                                      <p:cBhvr>
                                        <p:cTn id="21"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1000"/>
                                        <p:tgtEl>
                                          <p:spTgt spid="16"/>
                                        </p:tgtEl>
                                      </p:cBhvr>
                                    </p:animEffect>
                                    <p:anim calcmode="lin" valueType="num">
                                      <p:cBhvr>
                                        <p:cTn id="27" dur="1000" fill="hold"/>
                                        <p:tgtEl>
                                          <p:spTgt spid="16"/>
                                        </p:tgtEl>
                                        <p:attrNameLst>
                                          <p:attrName>ppt_x</p:attrName>
                                        </p:attrNameLst>
                                      </p:cBhvr>
                                      <p:tavLst>
                                        <p:tav tm="0">
                                          <p:val>
                                            <p:strVal val="#ppt_x"/>
                                          </p:val>
                                        </p:tav>
                                        <p:tav tm="100000">
                                          <p:val>
                                            <p:strVal val="#ppt_x"/>
                                          </p:val>
                                        </p:tav>
                                      </p:tavLst>
                                    </p:anim>
                                    <p:anim calcmode="lin" valueType="num">
                                      <p:cBhvr>
                                        <p:cTn id="28" dur="1000" fill="hold"/>
                                        <p:tgtEl>
                                          <p:spTgt spid="16"/>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1000"/>
                                        <p:tgtEl>
                                          <p:spTgt spid="19"/>
                                        </p:tgtEl>
                                      </p:cBhvr>
                                    </p:animEffect>
                                    <p:anim calcmode="lin" valueType="num">
                                      <p:cBhvr>
                                        <p:cTn id="32" dur="1000" fill="hold"/>
                                        <p:tgtEl>
                                          <p:spTgt spid="19"/>
                                        </p:tgtEl>
                                        <p:attrNameLst>
                                          <p:attrName>ppt_x</p:attrName>
                                        </p:attrNameLst>
                                      </p:cBhvr>
                                      <p:tavLst>
                                        <p:tav tm="0">
                                          <p:val>
                                            <p:strVal val="#ppt_x"/>
                                          </p:val>
                                        </p:tav>
                                        <p:tav tm="100000">
                                          <p:val>
                                            <p:strVal val="#ppt_x"/>
                                          </p:val>
                                        </p:tav>
                                      </p:tavLst>
                                    </p:anim>
                                    <p:anim calcmode="lin" valueType="num">
                                      <p:cBhvr>
                                        <p:cTn id="33"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17" name="Title 1"/>
          <p:cNvSpPr txBox="1">
            <a:spLocks/>
          </p:cNvSpPr>
          <p:nvPr/>
        </p:nvSpPr>
        <p:spPr bwMode="auto">
          <a:xfrm>
            <a:off x="2490165" y="104340"/>
            <a:ext cx="4006713" cy="867483"/>
          </a:xfrm>
          <a:prstGeom prst="rect">
            <a:avLst/>
          </a:prstGeom>
          <a:solidFill>
            <a:srgbClr val="FFFFFF"/>
          </a:solidFill>
          <a:ln w="76200" cap="flat" cmpd="sng" algn="ctr">
            <a:solidFill>
              <a:srgbClr val="00CC99">
                <a:lumMod val="60000"/>
                <a:lumOff val="40000"/>
              </a:srgbClr>
            </a:solidFill>
            <a:prstDash val="solid"/>
          </a:ln>
          <a:effectLs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dk1"/>
                </a:solidFill>
                <a:latin typeface="+mn-lt"/>
                <a:ea typeface="+mn-ea"/>
                <a:cs typeface="+mn-cs"/>
              </a:defRPr>
            </a:lvl1pPr>
            <a:lvl2pPr algn="ctr" rtl="0" eaLnBrk="0" fontAlgn="base" hangingPunct="0">
              <a:spcBef>
                <a:spcPct val="0"/>
              </a:spcBef>
              <a:spcAft>
                <a:spcPct val="0"/>
              </a:spcAft>
              <a:defRPr sz="4400">
                <a:solidFill>
                  <a:schemeClr val="dk1"/>
                </a:solidFill>
                <a:latin typeface="+mn-lt"/>
                <a:ea typeface="+mn-ea"/>
                <a:cs typeface="+mn-cs"/>
              </a:defRPr>
            </a:lvl2pPr>
            <a:lvl3pPr algn="ctr" rtl="0" eaLnBrk="0" fontAlgn="base" hangingPunct="0">
              <a:spcBef>
                <a:spcPct val="0"/>
              </a:spcBef>
              <a:spcAft>
                <a:spcPct val="0"/>
              </a:spcAft>
              <a:defRPr sz="4400">
                <a:solidFill>
                  <a:schemeClr val="dk1"/>
                </a:solidFill>
                <a:latin typeface="+mn-lt"/>
                <a:ea typeface="+mn-ea"/>
                <a:cs typeface="+mn-cs"/>
              </a:defRPr>
            </a:lvl3pPr>
            <a:lvl4pPr algn="ctr" rtl="0" eaLnBrk="0" fontAlgn="base" hangingPunct="0">
              <a:spcBef>
                <a:spcPct val="0"/>
              </a:spcBef>
              <a:spcAft>
                <a:spcPct val="0"/>
              </a:spcAft>
              <a:defRPr sz="4400">
                <a:solidFill>
                  <a:schemeClr val="dk1"/>
                </a:solidFill>
                <a:latin typeface="+mn-lt"/>
                <a:ea typeface="+mn-ea"/>
                <a:cs typeface="+mn-cs"/>
              </a:defRPr>
            </a:lvl4pPr>
            <a:lvl5pPr algn="ctr" rtl="0" eaLnBrk="0" fontAlgn="base" hangingPunct="0">
              <a:spcBef>
                <a:spcPct val="0"/>
              </a:spcBef>
              <a:spcAft>
                <a:spcPct val="0"/>
              </a:spcAft>
              <a:defRPr sz="4400">
                <a:solidFill>
                  <a:schemeClr val="dk1"/>
                </a:solidFill>
                <a:latin typeface="+mn-lt"/>
                <a:ea typeface="+mn-ea"/>
                <a:cs typeface="+mn-cs"/>
              </a:defRPr>
            </a:lvl5pPr>
            <a:lvl6pPr marL="457200" algn="ctr" rtl="0" eaLnBrk="0" fontAlgn="base" hangingPunct="0">
              <a:spcBef>
                <a:spcPct val="0"/>
              </a:spcBef>
              <a:spcAft>
                <a:spcPct val="0"/>
              </a:spcAft>
              <a:defRPr sz="4400">
                <a:solidFill>
                  <a:schemeClr val="dk1"/>
                </a:solidFill>
                <a:latin typeface="+mn-lt"/>
                <a:ea typeface="+mn-ea"/>
                <a:cs typeface="+mn-cs"/>
              </a:defRPr>
            </a:lvl6pPr>
            <a:lvl7pPr marL="914400" algn="ctr" rtl="0" eaLnBrk="0" fontAlgn="base" hangingPunct="0">
              <a:spcBef>
                <a:spcPct val="0"/>
              </a:spcBef>
              <a:spcAft>
                <a:spcPct val="0"/>
              </a:spcAft>
              <a:defRPr sz="4400">
                <a:solidFill>
                  <a:schemeClr val="dk1"/>
                </a:solidFill>
                <a:latin typeface="+mn-lt"/>
                <a:ea typeface="+mn-ea"/>
                <a:cs typeface="+mn-cs"/>
              </a:defRPr>
            </a:lvl7pPr>
            <a:lvl8pPr marL="1371600" algn="ctr" rtl="0" eaLnBrk="0" fontAlgn="base" hangingPunct="0">
              <a:spcBef>
                <a:spcPct val="0"/>
              </a:spcBef>
              <a:spcAft>
                <a:spcPct val="0"/>
              </a:spcAft>
              <a:defRPr sz="4400">
                <a:solidFill>
                  <a:schemeClr val="dk1"/>
                </a:solidFill>
                <a:latin typeface="+mn-lt"/>
                <a:ea typeface="+mn-ea"/>
                <a:cs typeface="+mn-cs"/>
              </a:defRPr>
            </a:lvl8pPr>
            <a:lvl9pPr marL="1828800" algn="ctr" rtl="0" eaLnBrk="0" fontAlgn="base" hangingPunct="0">
              <a:spcBef>
                <a:spcPct val="0"/>
              </a:spcBef>
              <a:spcAft>
                <a:spcPct val="0"/>
              </a:spcAft>
              <a:defRPr sz="4400">
                <a:solidFill>
                  <a:schemeClr val="dk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smtClean="0">
                <a:ln>
                  <a:noFill/>
                </a:ln>
                <a:solidFill>
                  <a:srgbClr val="000000"/>
                </a:solidFill>
                <a:effectLst/>
                <a:uLnTx/>
                <a:uFillTx/>
                <a:latin typeface="Arial"/>
                <a:ea typeface="+mn-ea"/>
                <a:cs typeface="+mn-cs"/>
              </a:rPr>
              <a:t>Computations</a:t>
            </a:r>
            <a:endParaRPr kumimoji="0" lang="en-GB" sz="4400" b="1" i="0" u="none" strike="noStrike" kern="0" cap="none" spc="0" normalizeH="0" baseline="0" noProof="0" dirty="0">
              <a:ln>
                <a:noFill/>
              </a:ln>
              <a:solidFill>
                <a:srgbClr val="000000"/>
              </a:solidFill>
              <a:effectLst/>
              <a:uLnTx/>
              <a:uFillTx/>
              <a:latin typeface="Arial"/>
              <a:ea typeface="+mn-ea"/>
              <a:cs typeface="+mn-cs"/>
            </a:endParaRPr>
          </a:p>
        </p:txBody>
      </p:sp>
      <p:sp>
        <p:nvSpPr>
          <p:cNvPr id="2" name="Rectangle 1"/>
          <p:cNvSpPr/>
          <p:nvPr/>
        </p:nvSpPr>
        <p:spPr>
          <a:xfrm>
            <a:off x="815546" y="1069726"/>
            <a:ext cx="7754875" cy="5016758"/>
          </a:xfrm>
          <a:prstGeom prst="rect">
            <a:avLst/>
          </a:prstGeom>
        </p:spPr>
        <p:txBody>
          <a:bodyPr wrap="square">
            <a:spAutoFit/>
          </a:bodyPr>
          <a:lstStyle/>
          <a:p>
            <a:pPr marL="342900" indent="-342900">
              <a:buFont typeface="Arial" panose="020B0604020202020204" pitchFamily="34" charset="0"/>
              <a:buChar char="•"/>
            </a:pPr>
            <a:r>
              <a:rPr lang="en-GB" sz="2800" b="1" dirty="0" smtClean="0">
                <a:solidFill>
                  <a:schemeClr val="bg1"/>
                </a:solidFill>
              </a:rPr>
              <a:t>Once internal </a:t>
            </a:r>
            <a:r>
              <a:rPr lang="en-GB" sz="2800" b="1" dirty="0">
                <a:solidFill>
                  <a:schemeClr val="bg1"/>
                </a:solidFill>
              </a:rPr>
              <a:t>processing codes </a:t>
            </a:r>
            <a:r>
              <a:rPr lang="en-GB" sz="2800" b="1" dirty="0" smtClean="0">
                <a:solidFill>
                  <a:schemeClr val="bg1"/>
                </a:solidFill>
              </a:rPr>
              <a:t>are defined, what </a:t>
            </a:r>
            <a:r>
              <a:rPr lang="en-GB" sz="2800" b="1" dirty="0">
                <a:solidFill>
                  <a:schemeClr val="bg1"/>
                </a:solidFill>
              </a:rPr>
              <a:t>happens with these </a:t>
            </a:r>
            <a:r>
              <a:rPr lang="en-GB" sz="2800" b="1" dirty="0" smtClean="0">
                <a:solidFill>
                  <a:schemeClr val="bg1"/>
                </a:solidFill>
              </a:rPr>
              <a:t>codes is defined.</a:t>
            </a:r>
          </a:p>
          <a:p>
            <a:endParaRPr lang="en-GB" sz="1600" b="1" dirty="0" smtClean="0">
              <a:solidFill>
                <a:schemeClr val="bg1"/>
              </a:solidFill>
            </a:endParaRPr>
          </a:p>
          <a:p>
            <a:pPr marL="342900" indent="-342900">
              <a:buFont typeface="Arial" panose="020B0604020202020204" pitchFamily="34" charset="0"/>
              <a:buChar char="•"/>
            </a:pPr>
            <a:r>
              <a:rPr lang="en-GB" sz="2800" b="1" dirty="0" smtClean="0">
                <a:solidFill>
                  <a:schemeClr val="bg1"/>
                </a:solidFill>
              </a:rPr>
              <a:t>Computations </a:t>
            </a:r>
            <a:r>
              <a:rPr lang="en-GB" sz="2800" b="1" dirty="0">
                <a:solidFill>
                  <a:schemeClr val="bg1"/>
                </a:solidFill>
              </a:rPr>
              <a:t>on </a:t>
            </a:r>
            <a:r>
              <a:rPr lang="en-GB" sz="2800" b="1" dirty="0" smtClean="0">
                <a:solidFill>
                  <a:schemeClr val="bg1"/>
                </a:solidFill>
              </a:rPr>
              <a:t>codes </a:t>
            </a:r>
            <a:r>
              <a:rPr lang="en-GB" sz="2800" b="1" dirty="0">
                <a:solidFill>
                  <a:schemeClr val="bg1"/>
                </a:solidFill>
              </a:rPr>
              <a:t>are </a:t>
            </a:r>
            <a:r>
              <a:rPr lang="en-GB" sz="2800" b="1" dirty="0" smtClean="0">
                <a:solidFill>
                  <a:schemeClr val="bg1"/>
                </a:solidFill>
              </a:rPr>
              <a:t>achieved </a:t>
            </a:r>
            <a:r>
              <a:rPr lang="en-GB" sz="2800" b="1" dirty="0">
                <a:solidFill>
                  <a:schemeClr val="bg1"/>
                </a:solidFill>
              </a:rPr>
              <a:t>by processing units or component </a:t>
            </a:r>
            <a:r>
              <a:rPr lang="en-GB" sz="2800" b="1" dirty="0" smtClean="0">
                <a:solidFill>
                  <a:schemeClr val="bg1"/>
                </a:solidFill>
              </a:rPr>
              <a:t>processes.</a:t>
            </a:r>
          </a:p>
          <a:p>
            <a:endParaRPr lang="en-GB" sz="1600" b="1" dirty="0" smtClean="0">
              <a:solidFill>
                <a:schemeClr val="bg1"/>
              </a:solidFill>
            </a:endParaRPr>
          </a:p>
          <a:p>
            <a:pPr marL="342900" indent="-342900">
              <a:buFont typeface="Arial" panose="020B0604020202020204" pitchFamily="34" charset="0"/>
              <a:buChar char="•"/>
            </a:pPr>
            <a:r>
              <a:rPr lang="en-GB" sz="2800" b="1" dirty="0" smtClean="0">
                <a:solidFill>
                  <a:schemeClr val="bg1"/>
                </a:solidFill>
              </a:rPr>
              <a:t>Processing unit = anything </a:t>
            </a:r>
            <a:r>
              <a:rPr lang="en-GB" sz="2800" b="1" dirty="0">
                <a:solidFill>
                  <a:schemeClr val="bg1"/>
                </a:solidFill>
              </a:rPr>
              <a:t>that processes or performs various operations on </a:t>
            </a:r>
            <a:r>
              <a:rPr lang="en-GB" sz="2800" b="1" dirty="0" smtClean="0">
                <a:solidFill>
                  <a:schemeClr val="bg1"/>
                </a:solidFill>
              </a:rPr>
              <a:t>codes according </a:t>
            </a:r>
            <a:r>
              <a:rPr lang="en-GB" sz="2800" b="1" dirty="0">
                <a:solidFill>
                  <a:schemeClr val="bg1"/>
                </a:solidFill>
              </a:rPr>
              <a:t>to predetermined rules. </a:t>
            </a:r>
            <a:endParaRPr lang="en-GB" sz="2800" b="1" dirty="0" smtClean="0">
              <a:solidFill>
                <a:schemeClr val="bg1"/>
              </a:solidFill>
            </a:endParaRPr>
          </a:p>
          <a:p>
            <a:pPr marL="800100" lvl="1" indent="-342900">
              <a:buFont typeface="Arial" panose="020B0604020202020204" pitchFamily="34" charset="0"/>
              <a:buChar char="•"/>
            </a:pPr>
            <a:r>
              <a:rPr lang="en-GB" sz="2800" b="1" dirty="0" smtClean="0">
                <a:solidFill>
                  <a:schemeClr val="bg1"/>
                </a:solidFill>
              </a:rPr>
              <a:t>Unit </a:t>
            </a:r>
            <a:r>
              <a:rPr lang="en-GB" sz="2800" b="1" dirty="0">
                <a:solidFill>
                  <a:schemeClr val="bg1"/>
                </a:solidFill>
              </a:rPr>
              <a:t>then sends a different output </a:t>
            </a:r>
            <a:r>
              <a:rPr lang="en-GB" sz="2800" b="1" dirty="0" smtClean="0">
                <a:solidFill>
                  <a:schemeClr val="bg1"/>
                </a:solidFill>
              </a:rPr>
              <a:t>code, </a:t>
            </a:r>
            <a:r>
              <a:rPr lang="en-GB" sz="2800" b="1" dirty="0">
                <a:solidFill>
                  <a:schemeClr val="bg1"/>
                </a:solidFill>
              </a:rPr>
              <a:t>which is then sent to another processing unit and so on until it results in </a:t>
            </a:r>
            <a:r>
              <a:rPr lang="en-GB" sz="2800" b="1" dirty="0" smtClean="0">
                <a:solidFill>
                  <a:schemeClr val="bg1"/>
                </a:solidFill>
              </a:rPr>
              <a:t>an </a:t>
            </a:r>
            <a:r>
              <a:rPr lang="en-GB" sz="2800" b="1" dirty="0">
                <a:solidFill>
                  <a:schemeClr val="bg1"/>
                </a:solidFill>
              </a:rPr>
              <a:t>output. </a:t>
            </a:r>
            <a:endParaRPr lang="en-GB" sz="2800" b="1" dirty="0" smtClean="0">
              <a:solidFill>
                <a:schemeClr val="bg1"/>
              </a:solidFill>
            </a:endParaRPr>
          </a:p>
        </p:txBody>
      </p:sp>
    </p:spTree>
    <p:extLst>
      <p:ext uri="{BB962C8B-B14F-4D97-AF65-F5344CB8AC3E}">
        <p14:creationId xmlns:p14="http://schemas.microsoft.com/office/powerpoint/2010/main" val="11814524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35" name="Title 1"/>
          <p:cNvSpPr txBox="1">
            <a:spLocks/>
          </p:cNvSpPr>
          <p:nvPr/>
        </p:nvSpPr>
        <p:spPr bwMode="auto">
          <a:xfrm>
            <a:off x="2490165" y="104340"/>
            <a:ext cx="4006713" cy="867483"/>
          </a:xfrm>
          <a:prstGeom prst="rect">
            <a:avLst/>
          </a:prstGeom>
          <a:solidFill>
            <a:srgbClr val="FFFFFF"/>
          </a:solidFill>
          <a:ln w="76200" cap="flat" cmpd="sng" algn="ctr">
            <a:solidFill>
              <a:srgbClr val="00CC99">
                <a:lumMod val="60000"/>
                <a:lumOff val="40000"/>
              </a:srgbClr>
            </a:solidFill>
            <a:prstDash val="solid"/>
          </a:ln>
          <a:effectLs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dk1"/>
                </a:solidFill>
                <a:latin typeface="+mn-lt"/>
                <a:ea typeface="+mn-ea"/>
                <a:cs typeface="+mn-cs"/>
              </a:defRPr>
            </a:lvl1pPr>
            <a:lvl2pPr algn="ctr" rtl="0" eaLnBrk="0" fontAlgn="base" hangingPunct="0">
              <a:spcBef>
                <a:spcPct val="0"/>
              </a:spcBef>
              <a:spcAft>
                <a:spcPct val="0"/>
              </a:spcAft>
              <a:defRPr sz="4400">
                <a:solidFill>
                  <a:schemeClr val="dk1"/>
                </a:solidFill>
                <a:latin typeface="+mn-lt"/>
                <a:ea typeface="+mn-ea"/>
                <a:cs typeface="+mn-cs"/>
              </a:defRPr>
            </a:lvl2pPr>
            <a:lvl3pPr algn="ctr" rtl="0" eaLnBrk="0" fontAlgn="base" hangingPunct="0">
              <a:spcBef>
                <a:spcPct val="0"/>
              </a:spcBef>
              <a:spcAft>
                <a:spcPct val="0"/>
              </a:spcAft>
              <a:defRPr sz="4400">
                <a:solidFill>
                  <a:schemeClr val="dk1"/>
                </a:solidFill>
                <a:latin typeface="+mn-lt"/>
                <a:ea typeface="+mn-ea"/>
                <a:cs typeface="+mn-cs"/>
              </a:defRPr>
            </a:lvl3pPr>
            <a:lvl4pPr algn="ctr" rtl="0" eaLnBrk="0" fontAlgn="base" hangingPunct="0">
              <a:spcBef>
                <a:spcPct val="0"/>
              </a:spcBef>
              <a:spcAft>
                <a:spcPct val="0"/>
              </a:spcAft>
              <a:defRPr sz="4400">
                <a:solidFill>
                  <a:schemeClr val="dk1"/>
                </a:solidFill>
                <a:latin typeface="+mn-lt"/>
                <a:ea typeface="+mn-ea"/>
                <a:cs typeface="+mn-cs"/>
              </a:defRPr>
            </a:lvl4pPr>
            <a:lvl5pPr algn="ctr" rtl="0" eaLnBrk="0" fontAlgn="base" hangingPunct="0">
              <a:spcBef>
                <a:spcPct val="0"/>
              </a:spcBef>
              <a:spcAft>
                <a:spcPct val="0"/>
              </a:spcAft>
              <a:defRPr sz="4400">
                <a:solidFill>
                  <a:schemeClr val="dk1"/>
                </a:solidFill>
                <a:latin typeface="+mn-lt"/>
                <a:ea typeface="+mn-ea"/>
                <a:cs typeface="+mn-cs"/>
              </a:defRPr>
            </a:lvl5pPr>
            <a:lvl6pPr marL="457200" algn="ctr" rtl="0" eaLnBrk="0" fontAlgn="base" hangingPunct="0">
              <a:spcBef>
                <a:spcPct val="0"/>
              </a:spcBef>
              <a:spcAft>
                <a:spcPct val="0"/>
              </a:spcAft>
              <a:defRPr sz="4400">
                <a:solidFill>
                  <a:schemeClr val="dk1"/>
                </a:solidFill>
                <a:latin typeface="+mn-lt"/>
                <a:ea typeface="+mn-ea"/>
                <a:cs typeface="+mn-cs"/>
              </a:defRPr>
            </a:lvl6pPr>
            <a:lvl7pPr marL="914400" algn="ctr" rtl="0" eaLnBrk="0" fontAlgn="base" hangingPunct="0">
              <a:spcBef>
                <a:spcPct val="0"/>
              </a:spcBef>
              <a:spcAft>
                <a:spcPct val="0"/>
              </a:spcAft>
              <a:defRPr sz="4400">
                <a:solidFill>
                  <a:schemeClr val="dk1"/>
                </a:solidFill>
                <a:latin typeface="+mn-lt"/>
                <a:ea typeface="+mn-ea"/>
                <a:cs typeface="+mn-cs"/>
              </a:defRPr>
            </a:lvl7pPr>
            <a:lvl8pPr marL="1371600" algn="ctr" rtl="0" eaLnBrk="0" fontAlgn="base" hangingPunct="0">
              <a:spcBef>
                <a:spcPct val="0"/>
              </a:spcBef>
              <a:spcAft>
                <a:spcPct val="0"/>
              </a:spcAft>
              <a:defRPr sz="4400">
                <a:solidFill>
                  <a:schemeClr val="dk1"/>
                </a:solidFill>
                <a:latin typeface="+mn-lt"/>
                <a:ea typeface="+mn-ea"/>
                <a:cs typeface="+mn-cs"/>
              </a:defRPr>
            </a:lvl8pPr>
            <a:lvl9pPr marL="1828800" algn="ctr" rtl="0" eaLnBrk="0" fontAlgn="base" hangingPunct="0">
              <a:spcBef>
                <a:spcPct val="0"/>
              </a:spcBef>
              <a:spcAft>
                <a:spcPct val="0"/>
              </a:spcAft>
              <a:defRPr sz="4400">
                <a:solidFill>
                  <a:schemeClr val="dk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smtClean="0">
                <a:ln>
                  <a:noFill/>
                </a:ln>
                <a:solidFill>
                  <a:srgbClr val="000000"/>
                </a:solidFill>
                <a:effectLst/>
                <a:uLnTx/>
                <a:uFillTx/>
                <a:latin typeface="Arial"/>
                <a:ea typeface="+mn-ea"/>
                <a:cs typeface="+mn-cs"/>
              </a:rPr>
              <a:t>Computations</a:t>
            </a:r>
            <a:endParaRPr kumimoji="0" lang="en-GB" sz="4400" b="1" i="0" u="none" strike="noStrike" kern="0" cap="none" spc="0" normalizeH="0" baseline="0" noProof="0" dirty="0">
              <a:ln>
                <a:noFill/>
              </a:ln>
              <a:solidFill>
                <a:srgbClr val="000000"/>
              </a:solidFill>
              <a:effectLst/>
              <a:uLnTx/>
              <a:uFillTx/>
              <a:latin typeface="Arial"/>
              <a:ea typeface="+mn-ea"/>
              <a:cs typeface="+mn-cs"/>
            </a:endParaRPr>
          </a:p>
        </p:txBody>
      </p:sp>
      <p:sp>
        <p:nvSpPr>
          <p:cNvPr id="36" name="Subtitle 2"/>
          <p:cNvSpPr txBox="1">
            <a:spLocks/>
          </p:cNvSpPr>
          <p:nvPr/>
        </p:nvSpPr>
        <p:spPr bwMode="auto">
          <a:xfrm>
            <a:off x="5695264" y="1143195"/>
            <a:ext cx="2376000" cy="1080000"/>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None/>
              <a:defRPr sz="3200">
                <a:solidFill>
                  <a:schemeClr val="lt1"/>
                </a:solidFill>
                <a:latin typeface="+mn-lt"/>
                <a:ea typeface="+mn-ea"/>
                <a:cs typeface="+mn-cs"/>
              </a:defRPr>
            </a:lvl1pPr>
            <a:lvl2pPr marL="457200" indent="0" algn="ctr" rtl="0" eaLnBrk="0" fontAlgn="base" hangingPunct="0">
              <a:spcBef>
                <a:spcPct val="20000"/>
              </a:spcBef>
              <a:spcAft>
                <a:spcPct val="0"/>
              </a:spcAft>
              <a:buNone/>
              <a:defRPr sz="2800">
                <a:solidFill>
                  <a:schemeClr val="lt1"/>
                </a:solidFill>
                <a:latin typeface="+mn-lt"/>
                <a:ea typeface="+mn-ea"/>
                <a:cs typeface="+mn-cs"/>
              </a:defRPr>
            </a:lvl2pPr>
            <a:lvl3pPr marL="914400" indent="0" algn="ctr" rtl="0" eaLnBrk="0" fontAlgn="base" hangingPunct="0">
              <a:spcBef>
                <a:spcPct val="20000"/>
              </a:spcBef>
              <a:spcAft>
                <a:spcPct val="0"/>
              </a:spcAft>
              <a:buNone/>
              <a:defRPr sz="2400">
                <a:solidFill>
                  <a:schemeClr val="lt1"/>
                </a:solidFill>
                <a:latin typeface="+mn-lt"/>
                <a:ea typeface="+mn-ea"/>
                <a:cs typeface="+mn-cs"/>
              </a:defRPr>
            </a:lvl3pPr>
            <a:lvl4pPr marL="1371600" indent="0" algn="ctr" rtl="0" eaLnBrk="0" fontAlgn="base" hangingPunct="0">
              <a:spcBef>
                <a:spcPct val="20000"/>
              </a:spcBef>
              <a:spcAft>
                <a:spcPct val="0"/>
              </a:spcAft>
              <a:buNone/>
              <a:defRPr sz="2000">
                <a:solidFill>
                  <a:schemeClr val="lt1"/>
                </a:solidFill>
                <a:latin typeface="+mn-lt"/>
                <a:ea typeface="+mn-ea"/>
                <a:cs typeface="+mn-cs"/>
              </a:defRPr>
            </a:lvl4pPr>
            <a:lvl5pPr marL="1828800" indent="0" algn="ctr" rtl="0" eaLnBrk="0" fontAlgn="base" hangingPunct="0">
              <a:spcBef>
                <a:spcPct val="20000"/>
              </a:spcBef>
              <a:spcAft>
                <a:spcPct val="0"/>
              </a:spcAft>
              <a:buNone/>
              <a:defRPr sz="2000">
                <a:solidFill>
                  <a:schemeClr val="lt1"/>
                </a:solidFill>
                <a:latin typeface="+mn-lt"/>
                <a:ea typeface="+mn-ea"/>
                <a:cs typeface="+mn-cs"/>
              </a:defRPr>
            </a:lvl5pPr>
            <a:lvl6pPr marL="2286000" indent="0" algn="ctr" rtl="0" eaLnBrk="0" fontAlgn="base" hangingPunct="0">
              <a:spcBef>
                <a:spcPct val="20000"/>
              </a:spcBef>
              <a:spcAft>
                <a:spcPct val="0"/>
              </a:spcAft>
              <a:buNone/>
              <a:defRPr sz="2000">
                <a:solidFill>
                  <a:schemeClr val="lt1"/>
                </a:solidFill>
                <a:latin typeface="+mn-lt"/>
                <a:ea typeface="+mn-ea"/>
                <a:cs typeface="+mn-cs"/>
              </a:defRPr>
            </a:lvl6pPr>
            <a:lvl7pPr marL="2743200" indent="0" algn="ctr" rtl="0" eaLnBrk="0" fontAlgn="base" hangingPunct="0">
              <a:spcBef>
                <a:spcPct val="20000"/>
              </a:spcBef>
              <a:spcAft>
                <a:spcPct val="0"/>
              </a:spcAft>
              <a:buNone/>
              <a:defRPr sz="2000">
                <a:solidFill>
                  <a:schemeClr val="lt1"/>
                </a:solidFill>
                <a:latin typeface="+mn-lt"/>
                <a:ea typeface="+mn-ea"/>
                <a:cs typeface="+mn-cs"/>
              </a:defRPr>
            </a:lvl7pPr>
            <a:lvl8pPr marL="3200400" indent="0" algn="ctr" rtl="0" eaLnBrk="0" fontAlgn="base" hangingPunct="0">
              <a:spcBef>
                <a:spcPct val="20000"/>
              </a:spcBef>
              <a:spcAft>
                <a:spcPct val="0"/>
              </a:spcAft>
              <a:buNone/>
              <a:defRPr sz="2000">
                <a:solidFill>
                  <a:schemeClr val="lt1"/>
                </a:solidFill>
                <a:latin typeface="+mn-lt"/>
                <a:ea typeface="+mn-ea"/>
                <a:cs typeface="+mn-cs"/>
              </a:defRPr>
            </a:lvl8pPr>
            <a:lvl9pPr marL="3657600" indent="0" algn="ctr" rtl="0" eaLnBrk="0" fontAlgn="base" hangingPunct="0">
              <a:spcBef>
                <a:spcPct val="20000"/>
              </a:spcBef>
              <a:spcAft>
                <a:spcPct val="0"/>
              </a:spcAft>
              <a:buNone/>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1" i="0" u="none" strike="noStrike" kern="0" cap="none" spc="0" normalizeH="0" baseline="0" noProof="0" dirty="0">
                <a:ln>
                  <a:noFill/>
                </a:ln>
                <a:solidFill>
                  <a:srgbClr val="FFFFFF"/>
                </a:solidFill>
                <a:effectLst/>
                <a:uLnTx/>
                <a:uFillTx/>
                <a:latin typeface="Arial"/>
                <a:ea typeface="+mn-ea"/>
                <a:cs typeface="+mn-cs"/>
              </a:rPr>
              <a:t>Processing Unit</a:t>
            </a:r>
          </a:p>
        </p:txBody>
      </p:sp>
      <p:grpSp>
        <p:nvGrpSpPr>
          <p:cNvPr id="37" name="Group 36"/>
          <p:cNvGrpSpPr/>
          <p:nvPr/>
        </p:nvGrpSpPr>
        <p:grpSpPr>
          <a:xfrm rot="5400000">
            <a:off x="5560199" y="2828963"/>
            <a:ext cx="2729945" cy="1881807"/>
            <a:chOff x="198784" y="1606854"/>
            <a:chExt cx="4472607" cy="1474279"/>
          </a:xfrm>
        </p:grpSpPr>
        <p:sp>
          <p:nvSpPr>
            <p:cNvPr id="38" name="Subtitle 2"/>
            <p:cNvSpPr txBox="1">
              <a:spLocks/>
            </p:cNvSpPr>
            <p:nvPr/>
          </p:nvSpPr>
          <p:spPr bwMode="auto">
            <a:xfrm rot="16200000">
              <a:off x="71856" y="1918378"/>
              <a:ext cx="1322898" cy="860177"/>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None/>
                <a:defRPr sz="3200">
                  <a:solidFill>
                    <a:schemeClr val="lt1"/>
                  </a:solidFill>
                  <a:latin typeface="+mn-lt"/>
                  <a:ea typeface="+mn-ea"/>
                  <a:cs typeface="+mn-cs"/>
                </a:defRPr>
              </a:lvl1pPr>
              <a:lvl2pPr marL="457200" indent="0" algn="ctr" rtl="0" eaLnBrk="0" fontAlgn="base" hangingPunct="0">
                <a:spcBef>
                  <a:spcPct val="20000"/>
                </a:spcBef>
                <a:spcAft>
                  <a:spcPct val="0"/>
                </a:spcAft>
                <a:buNone/>
                <a:defRPr sz="2800">
                  <a:solidFill>
                    <a:schemeClr val="lt1"/>
                  </a:solidFill>
                  <a:latin typeface="+mn-lt"/>
                  <a:ea typeface="+mn-ea"/>
                  <a:cs typeface="+mn-cs"/>
                </a:defRPr>
              </a:lvl2pPr>
              <a:lvl3pPr marL="914400" indent="0" algn="ctr" rtl="0" eaLnBrk="0" fontAlgn="base" hangingPunct="0">
                <a:spcBef>
                  <a:spcPct val="20000"/>
                </a:spcBef>
                <a:spcAft>
                  <a:spcPct val="0"/>
                </a:spcAft>
                <a:buNone/>
                <a:defRPr sz="2400">
                  <a:solidFill>
                    <a:schemeClr val="lt1"/>
                  </a:solidFill>
                  <a:latin typeface="+mn-lt"/>
                  <a:ea typeface="+mn-ea"/>
                  <a:cs typeface="+mn-cs"/>
                </a:defRPr>
              </a:lvl3pPr>
              <a:lvl4pPr marL="1371600" indent="0" algn="ctr" rtl="0" eaLnBrk="0" fontAlgn="base" hangingPunct="0">
                <a:spcBef>
                  <a:spcPct val="20000"/>
                </a:spcBef>
                <a:spcAft>
                  <a:spcPct val="0"/>
                </a:spcAft>
                <a:buNone/>
                <a:defRPr sz="2000">
                  <a:solidFill>
                    <a:schemeClr val="lt1"/>
                  </a:solidFill>
                  <a:latin typeface="+mn-lt"/>
                  <a:ea typeface="+mn-ea"/>
                  <a:cs typeface="+mn-cs"/>
                </a:defRPr>
              </a:lvl4pPr>
              <a:lvl5pPr marL="1828800" indent="0" algn="ctr" rtl="0" eaLnBrk="0" fontAlgn="base" hangingPunct="0">
                <a:spcBef>
                  <a:spcPct val="20000"/>
                </a:spcBef>
                <a:spcAft>
                  <a:spcPct val="0"/>
                </a:spcAft>
                <a:buNone/>
                <a:defRPr sz="2000">
                  <a:solidFill>
                    <a:schemeClr val="lt1"/>
                  </a:solidFill>
                  <a:latin typeface="+mn-lt"/>
                  <a:ea typeface="+mn-ea"/>
                  <a:cs typeface="+mn-cs"/>
                </a:defRPr>
              </a:lvl5pPr>
              <a:lvl6pPr marL="2286000" indent="0" algn="ctr" rtl="0" eaLnBrk="0" fontAlgn="base" hangingPunct="0">
                <a:spcBef>
                  <a:spcPct val="20000"/>
                </a:spcBef>
                <a:spcAft>
                  <a:spcPct val="0"/>
                </a:spcAft>
                <a:buNone/>
                <a:defRPr sz="2000">
                  <a:solidFill>
                    <a:schemeClr val="lt1"/>
                  </a:solidFill>
                  <a:latin typeface="+mn-lt"/>
                  <a:ea typeface="+mn-ea"/>
                  <a:cs typeface="+mn-cs"/>
                </a:defRPr>
              </a:lvl6pPr>
              <a:lvl7pPr marL="2743200" indent="0" algn="ctr" rtl="0" eaLnBrk="0" fontAlgn="base" hangingPunct="0">
                <a:spcBef>
                  <a:spcPct val="20000"/>
                </a:spcBef>
                <a:spcAft>
                  <a:spcPct val="0"/>
                </a:spcAft>
                <a:buNone/>
                <a:defRPr sz="2000">
                  <a:solidFill>
                    <a:schemeClr val="lt1"/>
                  </a:solidFill>
                  <a:latin typeface="+mn-lt"/>
                  <a:ea typeface="+mn-ea"/>
                  <a:cs typeface="+mn-cs"/>
                </a:defRPr>
              </a:lvl7pPr>
              <a:lvl8pPr marL="3200400" indent="0" algn="ctr" rtl="0" eaLnBrk="0" fontAlgn="base" hangingPunct="0">
                <a:spcBef>
                  <a:spcPct val="20000"/>
                </a:spcBef>
                <a:spcAft>
                  <a:spcPct val="0"/>
                </a:spcAft>
                <a:buNone/>
                <a:defRPr sz="2000">
                  <a:solidFill>
                    <a:schemeClr val="lt1"/>
                  </a:solidFill>
                  <a:latin typeface="+mn-lt"/>
                  <a:ea typeface="+mn-ea"/>
                  <a:cs typeface="+mn-cs"/>
                </a:defRPr>
              </a:lvl8pPr>
              <a:lvl9pPr marL="3657600" indent="0" algn="ctr" rtl="0" eaLnBrk="0" fontAlgn="base" hangingPunct="0">
                <a:spcBef>
                  <a:spcPct val="20000"/>
                </a:spcBef>
                <a:spcAft>
                  <a:spcPct val="0"/>
                </a:spcAft>
                <a:buNone/>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1" i="0" u="none" strike="noStrike" kern="0" cap="none" spc="0" normalizeH="0" baseline="0" noProof="0" dirty="0">
                  <a:ln>
                    <a:noFill/>
                  </a:ln>
                  <a:solidFill>
                    <a:srgbClr val="FFFFFF"/>
                  </a:solidFill>
                  <a:effectLst/>
                  <a:uLnTx/>
                  <a:uFillTx/>
                  <a:latin typeface="Arial"/>
                  <a:ea typeface="+mn-ea"/>
                  <a:cs typeface="+mn-cs"/>
                </a:rPr>
                <a:t>Code</a:t>
              </a:r>
            </a:p>
          </p:txBody>
        </p:sp>
        <p:sp>
          <p:nvSpPr>
            <p:cNvPr id="39" name="Subtitle 2"/>
            <p:cNvSpPr txBox="1">
              <a:spLocks/>
            </p:cNvSpPr>
            <p:nvPr/>
          </p:nvSpPr>
          <p:spPr bwMode="auto">
            <a:xfrm rot="16200000">
              <a:off x="1196661" y="1918375"/>
              <a:ext cx="1217450" cy="860177"/>
            </a:xfrm>
            <a:prstGeom prst="rect">
              <a:avLst/>
            </a:prstGeom>
            <a:solidFill>
              <a:srgbClr val="FFFFFF"/>
            </a:solidFill>
            <a:ln w="25400" cap="flat" cmpd="sng" algn="ctr">
              <a:solidFill>
                <a:srgbClr val="3333CC"/>
              </a:solidFill>
              <a:prstDash val="solid"/>
            </a:ln>
            <a:effectLs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None/>
                <a:defRPr sz="3200">
                  <a:solidFill>
                    <a:schemeClr val="lt1"/>
                  </a:solidFill>
                  <a:latin typeface="+mn-lt"/>
                  <a:ea typeface="+mn-ea"/>
                  <a:cs typeface="+mn-cs"/>
                </a:defRPr>
              </a:lvl1pPr>
              <a:lvl2pPr marL="457200" indent="0" algn="ctr" rtl="0" eaLnBrk="0" fontAlgn="base" hangingPunct="0">
                <a:spcBef>
                  <a:spcPct val="20000"/>
                </a:spcBef>
                <a:spcAft>
                  <a:spcPct val="0"/>
                </a:spcAft>
                <a:buNone/>
                <a:defRPr sz="2800">
                  <a:solidFill>
                    <a:schemeClr val="lt1"/>
                  </a:solidFill>
                  <a:latin typeface="+mn-lt"/>
                  <a:ea typeface="+mn-ea"/>
                  <a:cs typeface="+mn-cs"/>
                </a:defRPr>
              </a:lvl2pPr>
              <a:lvl3pPr marL="914400" indent="0" algn="ctr" rtl="0" eaLnBrk="0" fontAlgn="base" hangingPunct="0">
                <a:spcBef>
                  <a:spcPct val="20000"/>
                </a:spcBef>
                <a:spcAft>
                  <a:spcPct val="0"/>
                </a:spcAft>
                <a:buNone/>
                <a:defRPr sz="2400">
                  <a:solidFill>
                    <a:schemeClr val="lt1"/>
                  </a:solidFill>
                  <a:latin typeface="+mn-lt"/>
                  <a:ea typeface="+mn-ea"/>
                  <a:cs typeface="+mn-cs"/>
                </a:defRPr>
              </a:lvl3pPr>
              <a:lvl4pPr marL="1371600" indent="0" algn="ctr" rtl="0" eaLnBrk="0" fontAlgn="base" hangingPunct="0">
                <a:spcBef>
                  <a:spcPct val="20000"/>
                </a:spcBef>
                <a:spcAft>
                  <a:spcPct val="0"/>
                </a:spcAft>
                <a:buNone/>
                <a:defRPr sz="2000">
                  <a:solidFill>
                    <a:schemeClr val="lt1"/>
                  </a:solidFill>
                  <a:latin typeface="+mn-lt"/>
                  <a:ea typeface="+mn-ea"/>
                  <a:cs typeface="+mn-cs"/>
                </a:defRPr>
              </a:lvl4pPr>
              <a:lvl5pPr marL="1828800" indent="0" algn="ctr" rtl="0" eaLnBrk="0" fontAlgn="base" hangingPunct="0">
                <a:spcBef>
                  <a:spcPct val="20000"/>
                </a:spcBef>
                <a:spcAft>
                  <a:spcPct val="0"/>
                </a:spcAft>
                <a:buNone/>
                <a:defRPr sz="2000">
                  <a:solidFill>
                    <a:schemeClr val="lt1"/>
                  </a:solidFill>
                  <a:latin typeface="+mn-lt"/>
                  <a:ea typeface="+mn-ea"/>
                  <a:cs typeface="+mn-cs"/>
                </a:defRPr>
              </a:lvl5pPr>
              <a:lvl6pPr marL="2286000" indent="0" algn="ctr" rtl="0" eaLnBrk="0" fontAlgn="base" hangingPunct="0">
                <a:spcBef>
                  <a:spcPct val="20000"/>
                </a:spcBef>
                <a:spcAft>
                  <a:spcPct val="0"/>
                </a:spcAft>
                <a:buNone/>
                <a:defRPr sz="2000">
                  <a:solidFill>
                    <a:schemeClr val="lt1"/>
                  </a:solidFill>
                  <a:latin typeface="+mn-lt"/>
                  <a:ea typeface="+mn-ea"/>
                  <a:cs typeface="+mn-cs"/>
                </a:defRPr>
              </a:lvl6pPr>
              <a:lvl7pPr marL="2743200" indent="0" algn="ctr" rtl="0" eaLnBrk="0" fontAlgn="base" hangingPunct="0">
                <a:spcBef>
                  <a:spcPct val="20000"/>
                </a:spcBef>
                <a:spcAft>
                  <a:spcPct val="0"/>
                </a:spcAft>
                <a:buNone/>
                <a:defRPr sz="2000">
                  <a:solidFill>
                    <a:schemeClr val="lt1"/>
                  </a:solidFill>
                  <a:latin typeface="+mn-lt"/>
                  <a:ea typeface="+mn-ea"/>
                  <a:cs typeface="+mn-cs"/>
                </a:defRPr>
              </a:lvl7pPr>
              <a:lvl8pPr marL="3200400" indent="0" algn="ctr" rtl="0" eaLnBrk="0" fontAlgn="base" hangingPunct="0">
                <a:spcBef>
                  <a:spcPct val="20000"/>
                </a:spcBef>
                <a:spcAft>
                  <a:spcPct val="0"/>
                </a:spcAft>
                <a:buNone/>
                <a:defRPr sz="2000">
                  <a:solidFill>
                    <a:schemeClr val="lt1"/>
                  </a:solidFill>
                  <a:latin typeface="+mn-lt"/>
                  <a:ea typeface="+mn-ea"/>
                  <a:cs typeface="+mn-cs"/>
                </a:defRPr>
              </a:lvl8pPr>
              <a:lvl9pPr marL="3657600" indent="0" algn="ctr" rtl="0" eaLnBrk="0" fontAlgn="base" hangingPunct="0">
                <a:spcBef>
                  <a:spcPct val="20000"/>
                </a:spcBef>
                <a:spcAft>
                  <a:spcPct val="0"/>
                </a:spcAft>
                <a:buNone/>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1" i="0" u="none" strike="noStrike" kern="0" cap="none" spc="0" normalizeH="0" baseline="0" noProof="0" dirty="0">
                  <a:ln>
                    <a:noFill/>
                  </a:ln>
                  <a:solidFill>
                    <a:srgbClr val="000000"/>
                  </a:solidFill>
                  <a:effectLst/>
                  <a:uLnTx/>
                  <a:uFillTx/>
                  <a:latin typeface="Arial"/>
                  <a:ea typeface="+mn-ea"/>
                  <a:cs typeface="+mn-cs"/>
                </a:rPr>
                <a:t>Output</a:t>
              </a:r>
            </a:p>
          </p:txBody>
        </p:sp>
        <p:sp>
          <p:nvSpPr>
            <p:cNvPr id="40" name="Right Arrow Callout 39"/>
            <p:cNvSpPr/>
            <p:nvPr/>
          </p:nvSpPr>
          <p:spPr bwMode="auto">
            <a:xfrm>
              <a:off x="198784" y="1606854"/>
              <a:ext cx="4472607" cy="1474279"/>
            </a:xfrm>
            <a:prstGeom prst="rightArrowCallout">
              <a:avLst>
                <a:gd name="adj1" fmla="val 17568"/>
                <a:gd name="adj2" fmla="val 20775"/>
                <a:gd name="adj3" fmla="val 22527"/>
                <a:gd name="adj4" fmla="val 54605"/>
              </a:avLst>
            </a:prstGeom>
            <a:noFill/>
            <a:ln w="76200" cap="flat" cmpd="sng" algn="ctr">
              <a:solidFill>
                <a:srgbClr val="3333CC"/>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ndParaRPr>
            </a:p>
          </p:txBody>
        </p:sp>
      </p:grpSp>
      <p:sp>
        <p:nvSpPr>
          <p:cNvPr id="41" name="Subtitle 2"/>
          <p:cNvSpPr txBox="1">
            <a:spLocks/>
          </p:cNvSpPr>
          <p:nvPr/>
        </p:nvSpPr>
        <p:spPr bwMode="auto">
          <a:xfrm>
            <a:off x="5737172" y="5261661"/>
            <a:ext cx="2376000" cy="1080000"/>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None/>
              <a:defRPr sz="3200">
                <a:solidFill>
                  <a:schemeClr val="lt1"/>
                </a:solidFill>
                <a:latin typeface="+mn-lt"/>
                <a:ea typeface="+mn-ea"/>
                <a:cs typeface="+mn-cs"/>
              </a:defRPr>
            </a:lvl1pPr>
            <a:lvl2pPr marL="457200" indent="0" algn="ctr" rtl="0" eaLnBrk="0" fontAlgn="base" hangingPunct="0">
              <a:spcBef>
                <a:spcPct val="20000"/>
              </a:spcBef>
              <a:spcAft>
                <a:spcPct val="0"/>
              </a:spcAft>
              <a:buNone/>
              <a:defRPr sz="2800">
                <a:solidFill>
                  <a:schemeClr val="lt1"/>
                </a:solidFill>
                <a:latin typeface="+mn-lt"/>
                <a:ea typeface="+mn-ea"/>
                <a:cs typeface="+mn-cs"/>
              </a:defRPr>
            </a:lvl2pPr>
            <a:lvl3pPr marL="914400" indent="0" algn="ctr" rtl="0" eaLnBrk="0" fontAlgn="base" hangingPunct="0">
              <a:spcBef>
                <a:spcPct val="20000"/>
              </a:spcBef>
              <a:spcAft>
                <a:spcPct val="0"/>
              </a:spcAft>
              <a:buNone/>
              <a:defRPr sz="2400">
                <a:solidFill>
                  <a:schemeClr val="lt1"/>
                </a:solidFill>
                <a:latin typeface="+mn-lt"/>
                <a:ea typeface="+mn-ea"/>
                <a:cs typeface="+mn-cs"/>
              </a:defRPr>
            </a:lvl3pPr>
            <a:lvl4pPr marL="1371600" indent="0" algn="ctr" rtl="0" eaLnBrk="0" fontAlgn="base" hangingPunct="0">
              <a:spcBef>
                <a:spcPct val="20000"/>
              </a:spcBef>
              <a:spcAft>
                <a:spcPct val="0"/>
              </a:spcAft>
              <a:buNone/>
              <a:defRPr sz="2000">
                <a:solidFill>
                  <a:schemeClr val="lt1"/>
                </a:solidFill>
                <a:latin typeface="+mn-lt"/>
                <a:ea typeface="+mn-ea"/>
                <a:cs typeface="+mn-cs"/>
              </a:defRPr>
            </a:lvl4pPr>
            <a:lvl5pPr marL="1828800" indent="0" algn="ctr" rtl="0" eaLnBrk="0" fontAlgn="base" hangingPunct="0">
              <a:spcBef>
                <a:spcPct val="20000"/>
              </a:spcBef>
              <a:spcAft>
                <a:spcPct val="0"/>
              </a:spcAft>
              <a:buNone/>
              <a:defRPr sz="2000">
                <a:solidFill>
                  <a:schemeClr val="lt1"/>
                </a:solidFill>
                <a:latin typeface="+mn-lt"/>
                <a:ea typeface="+mn-ea"/>
                <a:cs typeface="+mn-cs"/>
              </a:defRPr>
            </a:lvl5pPr>
            <a:lvl6pPr marL="2286000" indent="0" algn="ctr" rtl="0" eaLnBrk="0" fontAlgn="base" hangingPunct="0">
              <a:spcBef>
                <a:spcPct val="20000"/>
              </a:spcBef>
              <a:spcAft>
                <a:spcPct val="0"/>
              </a:spcAft>
              <a:buNone/>
              <a:defRPr sz="2000">
                <a:solidFill>
                  <a:schemeClr val="lt1"/>
                </a:solidFill>
                <a:latin typeface="+mn-lt"/>
                <a:ea typeface="+mn-ea"/>
                <a:cs typeface="+mn-cs"/>
              </a:defRPr>
            </a:lvl6pPr>
            <a:lvl7pPr marL="2743200" indent="0" algn="ctr" rtl="0" eaLnBrk="0" fontAlgn="base" hangingPunct="0">
              <a:spcBef>
                <a:spcPct val="20000"/>
              </a:spcBef>
              <a:spcAft>
                <a:spcPct val="0"/>
              </a:spcAft>
              <a:buNone/>
              <a:defRPr sz="2000">
                <a:solidFill>
                  <a:schemeClr val="lt1"/>
                </a:solidFill>
                <a:latin typeface="+mn-lt"/>
                <a:ea typeface="+mn-ea"/>
                <a:cs typeface="+mn-cs"/>
              </a:defRPr>
            </a:lvl7pPr>
            <a:lvl8pPr marL="3200400" indent="0" algn="ctr" rtl="0" eaLnBrk="0" fontAlgn="base" hangingPunct="0">
              <a:spcBef>
                <a:spcPct val="20000"/>
              </a:spcBef>
              <a:spcAft>
                <a:spcPct val="0"/>
              </a:spcAft>
              <a:buNone/>
              <a:defRPr sz="2000">
                <a:solidFill>
                  <a:schemeClr val="lt1"/>
                </a:solidFill>
                <a:latin typeface="+mn-lt"/>
                <a:ea typeface="+mn-ea"/>
                <a:cs typeface="+mn-cs"/>
              </a:defRPr>
            </a:lvl8pPr>
            <a:lvl9pPr marL="3657600" indent="0" algn="ctr" rtl="0" eaLnBrk="0" fontAlgn="base" hangingPunct="0">
              <a:spcBef>
                <a:spcPct val="20000"/>
              </a:spcBef>
              <a:spcAft>
                <a:spcPct val="0"/>
              </a:spcAft>
              <a:buNone/>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1" i="0" u="none" strike="noStrike" kern="0" cap="none" spc="0" normalizeH="0" baseline="0" noProof="0" dirty="0">
                <a:ln>
                  <a:noFill/>
                </a:ln>
                <a:solidFill>
                  <a:srgbClr val="FFFFFF"/>
                </a:solidFill>
                <a:effectLst/>
                <a:uLnTx/>
                <a:uFillTx/>
                <a:latin typeface="Arial"/>
                <a:ea typeface="+mn-ea"/>
                <a:cs typeface="+mn-cs"/>
              </a:rPr>
              <a:t>Processing Unit</a:t>
            </a:r>
          </a:p>
        </p:txBody>
      </p:sp>
      <p:sp>
        <p:nvSpPr>
          <p:cNvPr id="42" name="Oval 41"/>
          <p:cNvSpPr/>
          <p:nvPr/>
        </p:nvSpPr>
        <p:spPr bwMode="auto">
          <a:xfrm>
            <a:off x="5592416" y="971823"/>
            <a:ext cx="2520756" cy="1339316"/>
          </a:xfrm>
          <a:prstGeom prst="ellipse">
            <a:avLst/>
          </a:prstGeom>
          <a:noFill/>
          <a:ln w="762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solidFill>
                <a:srgbClr val="000000"/>
              </a:solidFill>
              <a:latin typeface="Times"/>
            </a:endParaRPr>
          </a:p>
        </p:txBody>
      </p:sp>
      <p:cxnSp>
        <p:nvCxnSpPr>
          <p:cNvPr id="43" name="Straight Connector 42"/>
          <p:cNvCxnSpPr>
            <a:stCxn id="42" idx="3"/>
            <a:endCxn id="44" idx="0"/>
          </p:cNvCxnSpPr>
          <p:nvPr/>
        </p:nvCxnSpPr>
        <p:spPr bwMode="auto">
          <a:xfrm flipH="1">
            <a:off x="3249372" y="2115001"/>
            <a:ext cx="2712200" cy="308990"/>
          </a:xfrm>
          <a:prstGeom prst="line">
            <a:avLst/>
          </a:prstGeom>
          <a:solidFill>
            <a:srgbClr val="00CC99"/>
          </a:solidFill>
          <a:ln w="38100" cap="flat" cmpd="sng" algn="ctr">
            <a:solidFill>
              <a:srgbClr val="FF0000"/>
            </a:solidFill>
            <a:prstDash val="solid"/>
            <a:round/>
            <a:headEnd type="none" w="med" len="med"/>
            <a:tailEnd type="none" w="med" len="med"/>
          </a:ln>
          <a:effectLst/>
        </p:spPr>
      </p:cxnSp>
      <p:sp>
        <p:nvSpPr>
          <p:cNvPr id="44" name="TextBox 43"/>
          <p:cNvSpPr txBox="1"/>
          <p:nvPr/>
        </p:nvSpPr>
        <p:spPr>
          <a:xfrm>
            <a:off x="1121465" y="2423991"/>
            <a:ext cx="4255814" cy="830997"/>
          </a:xfrm>
          <a:prstGeom prst="rect">
            <a:avLst/>
          </a:prstGeom>
          <a:noFill/>
          <a:ln w="38100">
            <a:solidFill>
              <a:srgbClr val="FF0000"/>
            </a:solidFill>
          </a:ln>
        </p:spPr>
        <p:txBody>
          <a:bodyPr wrap="square" rtlCol="0">
            <a:spAutoFit/>
          </a:bodyPr>
          <a:lstStyle/>
          <a:p>
            <a:pPr defTabSz="914400"/>
            <a:r>
              <a:rPr lang="en-GB" sz="2400" dirty="0">
                <a:solidFill>
                  <a:srgbClr val="000000"/>
                </a:solidFill>
                <a:latin typeface="Arial"/>
              </a:rPr>
              <a:t>Performs computations on codes based on explicit rules.</a:t>
            </a:r>
          </a:p>
        </p:txBody>
      </p:sp>
      <p:sp>
        <p:nvSpPr>
          <p:cNvPr id="45" name="TextBox 44"/>
          <p:cNvSpPr txBox="1"/>
          <p:nvPr/>
        </p:nvSpPr>
        <p:spPr>
          <a:xfrm>
            <a:off x="108834" y="3563978"/>
            <a:ext cx="5499651" cy="3170099"/>
          </a:xfrm>
          <a:prstGeom prst="rect">
            <a:avLst/>
          </a:prstGeom>
          <a:solidFill>
            <a:srgbClr val="FFFFFF"/>
          </a:solidFill>
          <a:ln w="76200">
            <a:solidFill>
              <a:srgbClr val="3333CC">
                <a:lumMod val="60000"/>
                <a:lumOff val="40000"/>
              </a:srgbClr>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srgbClr val="000000"/>
                </a:solidFill>
                <a:effectLst/>
                <a:uLnTx/>
                <a:uFillTx/>
                <a:latin typeface="Arial"/>
              </a:rPr>
              <a:t>Any Cognitive Model must:</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0" cap="none" spc="0" normalizeH="0" baseline="0" noProof="0" dirty="0" smtClean="0">
                <a:ln>
                  <a:noFill/>
                </a:ln>
                <a:solidFill>
                  <a:srgbClr val="000000"/>
                </a:solidFill>
                <a:effectLst/>
                <a:uLnTx/>
                <a:uFillTx/>
                <a:latin typeface="Arial"/>
              </a:rPr>
              <a:t>Include a description of the processing units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0" cap="none" spc="0" normalizeH="0" baseline="0" noProof="0" dirty="0" smtClean="0">
                <a:ln>
                  <a:noFill/>
                </a:ln>
                <a:solidFill>
                  <a:srgbClr val="000000"/>
                </a:solidFill>
                <a:effectLst/>
                <a:uLnTx/>
                <a:uFillTx/>
                <a:latin typeface="Arial"/>
              </a:rPr>
              <a:t>Specify how each unit transforms an input into an output.</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0" cap="none" spc="0" normalizeH="0" baseline="0" noProof="0" dirty="0" smtClean="0">
                <a:ln>
                  <a:noFill/>
                </a:ln>
                <a:solidFill>
                  <a:srgbClr val="000000"/>
                </a:solidFill>
                <a:effectLst/>
                <a:uLnTx/>
                <a:uFillTx/>
                <a:latin typeface="Arial"/>
              </a:rPr>
              <a:t>Include a description of the connections between processing units.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0" cap="none" spc="0" normalizeH="0" baseline="0" noProof="0" dirty="0" smtClean="0">
              <a:ln>
                <a:noFill/>
              </a:ln>
              <a:solidFill>
                <a:srgbClr val="000000"/>
              </a:solidFill>
              <a:effectLst/>
              <a:uLnTx/>
              <a:uFillTx/>
              <a:latin typeface="Arial"/>
            </a:endParaRP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0" cap="none" spc="0" normalizeH="0" baseline="0" noProof="0" dirty="0" smtClean="0">
                <a:ln>
                  <a:noFill/>
                </a:ln>
                <a:solidFill>
                  <a:srgbClr val="000000"/>
                </a:solidFill>
                <a:effectLst/>
                <a:uLnTx/>
                <a:uFillTx/>
                <a:latin typeface="Arial"/>
              </a:rPr>
              <a:t>Description of this whole information-processing circuitry is called: </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srgbClr val="000000"/>
                </a:solidFill>
                <a:effectLst/>
                <a:uLnTx/>
                <a:uFillTx/>
                <a:latin typeface="Arial"/>
              </a:rPr>
              <a:t>	</a:t>
            </a:r>
            <a:r>
              <a:rPr kumimoji="0" lang="en-GB" sz="2000" b="1" i="0" u="sng" strike="noStrike" kern="0" cap="none" spc="0" normalizeH="0" baseline="0" noProof="0" dirty="0" smtClean="0">
                <a:ln>
                  <a:noFill/>
                </a:ln>
                <a:solidFill>
                  <a:srgbClr val="000000"/>
                </a:solidFill>
                <a:effectLst/>
                <a:uLnTx/>
                <a:uFillTx/>
                <a:latin typeface="Arial"/>
              </a:rPr>
              <a:t>The Cognitive Architecture.</a:t>
            </a:r>
          </a:p>
        </p:txBody>
      </p:sp>
      <p:grpSp>
        <p:nvGrpSpPr>
          <p:cNvPr id="46" name="Group 45"/>
          <p:cNvGrpSpPr/>
          <p:nvPr/>
        </p:nvGrpSpPr>
        <p:grpSpPr>
          <a:xfrm>
            <a:off x="1019142" y="1143194"/>
            <a:ext cx="4470951" cy="968616"/>
            <a:chOff x="198784" y="1741114"/>
            <a:chExt cx="4472607" cy="758851"/>
          </a:xfrm>
        </p:grpSpPr>
        <p:sp>
          <p:nvSpPr>
            <p:cNvPr id="47" name="Subtitle 2"/>
            <p:cNvSpPr txBox="1">
              <a:spLocks/>
            </p:cNvSpPr>
            <p:nvPr/>
          </p:nvSpPr>
          <p:spPr bwMode="auto">
            <a:xfrm>
              <a:off x="279570" y="1848928"/>
              <a:ext cx="1390782" cy="490819"/>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None/>
                <a:defRPr sz="3200">
                  <a:solidFill>
                    <a:schemeClr val="lt1"/>
                  </a:solidFill>
                  <a:latin typeface="+mn-lt"/>
                  <a:ea typeface="+mn-ea"/>
                  <a:cs typeface="+mn-cs"/>
                </a:defRPr>
              </a:lvl1pPr>
              <a:lvl2pPr marL="457200" indent="0" algn="ctr" rtl="0" eaLnBrk="0" fontAlgn="base" hangingPunct="0">
                <a:spcBef>
                  <a:spcPct val="20000"/>
                </a:spcBef>
                <a:spcAft>
                  <a:spcPct val="0"/>
                </a:spcAft>
                <a:buNone/>
                <a:defRPr sz="2800">
                  <a:solidFill>
                    <a:schemeClr val="lt1"/>
                  </a:solidFill>
                  <a:latin typeface="+mn-lt"/>
                  <a:ea typeface="+mn-ea"/>
                  <a:cs typeface="+mn-cs"/>
                </a:defRPr>
              </a:lvl2pPr>
              <a:lvl3pPr marL="914400" indent="0" algn="ctr" rtl="0" eaLnBrk="0" fontAlgn="base" hangingPunct="0">
                <a:spcBef>
                  <a:spcPct val="20000"/>
                </a:spcBef>
                <a:spcAft>
                  <a:spcPct val="0"/>
                </a:spcAft>
                <a:buNone/>
                <a:defRPr sz="2400">
                  <a:solidFill>
                    <a:schemeClr val="lt1"/>
                  </a:solidFill>
                  <a:latin typeface="+mn-lt"/>
                  <a:ea typeface="+mn-ea"/>
                  <a:cs typeface="+mn-cs"/>
                </a:defRPr>
              </a:lvl3pPr>
              <a:lvl4pPr marL="1371600" indent="0" algn="ctr" rtl="0" eaLnBrk="0" fontAlgn="base" hangingPunct="0">
                <a:spcBef>
                  <a:spcPct val="20000"/>
                </a:spcBef>
                <a:spcAft>
                  <a:spcPct val="0"/>
                </a:spcAft>
                <a:buNone/>
                <a:defRPr sz="2000">
                  <a:solidFill>
                    <a:schemeClr val="lt1"/>
                  </a:solidFill>
                  <a:latin typeface="+mn-lt"/>
                  <a:ea typeface="+mn-ea"/>
                  <a:cs typeface="+mn-cs"/>
                </a:defRPr>
              </a:lvl4pPr>
              <a:lvl5pPr marL="1828800" indent="0" algn="ctr" rtl="0" eaLnBrk="0" fontAlgn="base" hangingPunct="0">
                <a:spcBef>
                  <a:spcPct val="20000"/>
                </a:spcBef>
                <a:spcAft>
                  <a:spcPct val="0"/>
                </a:spcAft>
                <a:buNone/>
                <a:defRPr sz="2000">
                  <a:solidFill>
                    <a:schemeClr val="lt1"/>
                  </a:solidFill>
                  <a:latin typeface="+mn-lt"/>
                  <a:ea typeface="+mn-ea"/>
                  <a:cs typeface="+mn-cs"/>
                </a:defRPr>
              </a:lvl5pPr>
              <a:lvl6pPr marL="2286000" indent="0" algn="ctr" rtl="0" eaLnBrk="0" fontAlgn="base" hangingPunct="0">
                <a:spcBef>
                  <a:spcPct val="20000"/>
                </a:spcBef>
                <a:spcAft>
                  <a:spcPct val="0"/>
                </a:spcAft>
                <a:buNone/>
                <a:defRPr sz="2000">
                  <a:solidFill>
                    <a:schemeClr val="lt1"/>
                  </a:solidFill>
                  <a:latin typeface="+mn-lt"/>
                  <a:ea typeface="+mn-ea"/>
                  <a:cs typeface="+mn-cs"/>
                </a:defRPr>
              </a:lvl6pPr>
              <a:lvl7pPr marL="2743200" indent="0" algn="ctr" rtl="0" eaLnBrk="0" fontAlgn="base" hangingPunct="0">
                <a:spcBef>
                  <a:spcPct val="20000"/>
                </a:spcBef>
                <a:spcAft>
                  <a:spcPct val="0"/>
                </a:spcAft>
                <a:buNone/>
                <a:defRPr sz="2000">
                  <a:solidFill>
                    <a:schemeClr val="lt1"/>
                  </a:solidFill>
                  <a:latin typeface="+mn-lt"/>
                  <a:ea typeface="+mn-ea"/>
                  <a:cs typeface="+mn-cs"/>
                </a:defRPr>
              </a:lvl7pPr>
              <a:lvl8pPr marL="3200400" indent="0" algn="ctr" rtl="0" eaLnBrk="0" fontAlgn="base" hangingPunct="0">
                <a:spcBef>
                  <a:spcPct val="20000"/>
                </a:spcBef>
                <a:spcAft>
                  <a:spcPct val="0"/>
                </a:spcAft>
                <a:buNone/>
                <a:defRPr sz="2000">
                  <a:solidFill>
                    <a:schemeClr val="lt1"/>
                  </a:solidFill>
                  <a:latin typeface="+mn-lt"/>
                  <a:ea typeface="+mn-ea"/>
                  <a:cs typeface="+mn-cs"/>
                </a:defRPr>
              </a:lvl8pPr>
              <a:lvl9pPr marL="3657600" indent="0" algn="ctr" rtl="0" eaLnBrk="0" fontAlgn="base" hangingPunct="0">
                <a:spcBef>
                  <a:spcPct val="20000"/>
                </a:spcBef>
                <a:spcAft>
                  <a:spcPct val="0"/>
                </a:spcAft>
                <a:buNone/>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1" i="0" u="none" strike="noStrike" kern="0" cap="none" spc="0" normalizeH="0" baseline="0" noProof="0" dirty="0">
                  <a:ln>
                    <a:noFill/>
                  </a:ln>
                  <a:solidFill>
                    <a:srgbClr val="FFFFFF"/>
                  </a:solidFill>
                  <a:effectLst/>
                  <a:uLnTx/>
                  <a:uFillTx/>
                  <a:latin typeface="Arial"/>
                  <a:ea typeface="+mn-ea"/>
                  <a:cs typeface="+mn-cs"/>
                </a:rPr>
                <a:t>Code</a:t>
              </a:r>
            </a:p>
          </p:txBody>
        </p:sp>
        <p:sp>
          <p:nvSpPr>
            <p:cNvPr id="48" name="Subtitle 2"/>
            <p:cNvSpPr txBox="1">
              <a:spLocks/>
            </p:cNvSpPr>
            <p:nvPr/>
          </p:nvSpPr>
          <p:spPr bwMode="auto">
            <a:xfrm>
              <a:off x="1751138" y="1848928"/>
              <a:ext cx="1554560" cy="488322"/>
            </a:xfrm>
            <a:prstGeom prst="rect">
              <a:avLst/>
            </a:prstGeom>
            <a:solidFill>
              <a:srgbClr val="FFFFFF"/>
            </a:solidFill>
            <a:ln w="25400" cap="flat" cmpd="sng" algn="ctr">
              <a:solidFill>
                <a:srgbClr val="3333CC"/>
              </a:solidFill>
              <a:prstDash val="solid"/>
            </a:ln>
            <a:effectLs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None/>
                <a:defRPr sz="3200">
                  <a:solidFill>
                    <a:schemeClr val="lt1"/>
                  </a:solidFill>
                  <a:latin typeface="+mn-lt"/>
                  <a:ea typeface="+mn-ea"/>
                  <a:cs typeface="+mn-cs"/>
                </a:defRPr>
              </a:lvl1pPr>
              <a:lvl2pPr marL="457200" indent="0" algn="ctr" rtl="0" eaLnBrk="0" fontAlgn="base" hangingPunct="0">
                <a:spcBef>
                  <a:spcPct val="20000"/>
                </a:spcBef>
                <a:spcAft>
                  <a:spcPct val="0"/>
                </a:spcAft>
                <a:buNone/>
                <a:defRPr sz="2800">
                  <a:solidFill>
                    <a:schemeClr val="lt1"/>
                  </a:solidFill>
                  <a:latin typeface="+mn-lt"/>
                  <a:ea typeface="+mn-ea"/>
                  <a:cs typeface="+mn-cs"/>
                </a:defRPr>
              </a:lvl2pPr>
              <a:lvl3pPr marL="914400" indent="0" algn="ctr" rtl="0" eaLnBrk="0" fontAlgn="base" hangingPunct="0">
                <a:spcBef>
                  <a:spcPct val="20000"/>
                </a:spcBef>
                <a:spcAft>
                  <a:spcPct val="0"/>
                </a:spcAft>
                <a:buNone/>
                <a:defRPr sz="2400">
                  <a:solidFill>
                    <a:schemeClr val="lt1"/>
                  </a:solidFill>
                  <a:latin typeface="+mn-lt"/>
                  <a:ea typeface="+mn-ea"/>
                  <a:cs typeface="+mn-cs"/>
                </a:defRPr>
              </a:lvl3pPr>
              <a:lvl4pPr marL="1371600" indent="0" algn="ctr" rtl="0" eaLnBrk="0" fontAlgn="base" hangingPunct="0">
                <a:spcBef>
                  <a:spcPct val="20000"/>
                </a:spcBef>
                <a:spcAft>
                  <a:spcPct val="0"/>
                </a:spcAft>
                <a:buNone/>
                <a:defRPr sz="2000">
                  <a:solidFill>
                    <a:schemeClr val="lt1"/>
                  </a:solidFill>
                  <a:latin typeface="+mn-lt"/>
                  <a:ea typeface="+mn-ea"/>
                  <a:cs typeface="+mn-cs"/>
                </a:defRPr>
              </a:lvl4pPr>
              <a:lvl5pPr marL="1828800" indent="0" algn="ctr" rtl="0" eaLnBrk="0" fontAlgn="base" hangingPunct="0">
                <a:spcBef>
                  <a:spcPct val="20000"/>
                </a:spcBef>
                <a:spcAft>
                  <a:spcPct val="0"/>
                </a:spcAft>
                <a:buNone/>
                <a:defRPr sz="2000">
                  <a:solidFill>
                    <a:schemeClr val="lt1"/>
                  </a:solidFill>
                  <a:latin typeface="+mn-lt"/>
                  <a:ea typeface="+mn-ea"/>
                  <a:cs typeface="+mn-cs"/>
                </a:defRPr>
              </a:lvl5pPr>
              <a:lvl6pPr marL="2286000" indent="0" algn="ctr" rtl="0" eaLnBrk="0" fontAlgn="base" hangingPunct="0">
                <a:spcBef>
                  <a:spcPct val="20000"/>
                </a:spcBef>
                <a:spcAft>
                  <a:spcPct val="0"/>
                </a:spcAft>
                <a:buNone/>
                <a:defRPr sz="2000">
                  <a:solidFill>
                    <a:schemeClr val="lt1"/>
                  </a:solidFill>
                  <a:latin typeface="+mn-lt"/>
                  <a:ea typeface="+mn-ea"/>
                  <a:cs typeface="+mn-cs"/>
                </a:defRPr>
              </a:lvl6pPr>
              <a:lvl7pPr marL="2743200" indent="0" algn="ctr" rtl="0" eaLnBrk="0" fontAlgn="base" hangingPunct="0">
                <a:spcBef>
                  <a:spcPct val="20000"/>
                </a:spcBef>
                <a:spcAft>
                  <a:spcPct val="0"/>
                </a:spcAft>
                <a:buNone/>
                <a:defRPr sz="2000">
                  <a:solidFill>
                    <a:schemeClr val="lt1"/>
                  </a:solidFill>
                  <a:latin typeface="+mn-lt"/>
                  <a:ea typeface="+mn-ea"/>
                  <a:cs typeface="+mn-cs"/>
                </a:defRPr>
              </a:lvl7pPr>
              <a:lvl8pPr marL="3200400" indent="0" algn="ctr" rtl="0" eaLnBrk="0" fontAlgn="base" hangingPunct="0">
                <a:spcBef>
                  <a:spcPct val="20000"/>
                </a:spcBef>
                <a:spcAft>
                  <a:spcPct val="0"/>
                </a:spcAft>
                <a:buNone/>
                <a:defRPr sz="2000">
                  <a:solidFill>
                    <a:schemeClr val="lt1"/>
                  </a:solidFill>
                  <a:latin typeface="+mn-lt"/>
                  <a:ea typeface="+mn-ea"/>
                  <a:cs typeface="+mn-cs"/>
                </a:defRPr>
              </a:lvl8pPr>
              <a:lvl9pPr marL="3657600" indent="0" algn="ctr" rtl="0" eaLnBrk="0" fontAlgn="base" hangingPunct="0">
                <a:spcBef>
                  <a:spcPct val="20000"/>
                </a:spcBef>
                <a:spcAft>
                  <a:spcPct val="0"/>
                </a:spcAft>
                <a:buNone/>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1" i="0" u="none" strike="noStrike" kern="0" cap="none" spc="0" normalizeH="0" baseline="0" noProof="0" dirty="0">
                  <a:ln>
                    <a:noFill/>
                  </a:ln>
                  <a:solidFill>
                    <a:srgbClr val="000000"/>
                  </a:solidFill>
                  <a:effectLst/>
                  <a:uLnTx/>
                  <a:uFillTx/>
                  <a:latin typeface="Arial"/>
                  <a:ea typeface="+mn-ea"/>
                  <a:cs typeface="+mn-cs"/>
                </a:rPr>
                <a:t>Output</a:t>
              </a:r>
            </a:p>
          </p:txBody>
        </p:sp>
        <p:sp>
          <p:nvSpPr>
            <p:cNvPr id="49" name="Right Arrow Callout 48"/>
            <p:cNvSpPr/>
            <p:nvPr/>
          </p:nvSpPr>
          <p:spPr bwMode="auto">
            <a:xfrm>
              <a:off x="198784" y="1741114"/>
              <a:ext cx="4472607" cy="758851"/>
            </a:xfrm>
            <a:prstGeom prst="rightArrowCallout">
              <a:avLst>
                <a:gd name="adj1" fmla="val 24627"/>
                <a:gd name="adj2" fmla="val 37193"/>
                <a:gd name="adj3" fmla="val 34840"/>
                <a:gd name="adj4" fmla="val 73279"/>
              </a:avLst>
            </a:prstGeom>
            <a:noFill/>
            <a:ln w="76200" cap="flat" cmpd="sng" algn="ctr">
              <a:solidFill>
                <a:srgbClr val="3333CC"/>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ndParaRPr>
            </a:p>
          </p:txBody>
        </p:sp>
      </p:grpSp>
    </p:spTree>
    <p:extLst>
      <p:ext uri="{BB962C8B-B14F-4D97-AF65-F5344CB8AC3E}">
        <p14:creationId xmlns:p14="http://schemas.microsoft.com/office/powerpoint/2010/main" val="470252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anim calcmode="lin" valueType="num">
                                      <p:cBhvr additive="base">
                                        <p:cTn id="7" dur="500" fill="hold"/>
                                        <p:tgtEl>
                                          <p:spTgt spid="46"/>
                                        </p:tgtEl>
                                        <p:attrNameLst>
                                          <p:attrName>ppt_x</p:attrName>
                                        </p:attrNameLst>
                                      </p:cBhvr>
                                      <p:tavLst>
                                        <p:tav tm="0">
                                          <p:val>
                                            <p:strVal val="#ppt_x"/>
                                          </p:val>
                                        </p:tav>
                                        <p:tav tm="100000">
                                          <p:val>
                                            <p:strVal val="#ppt_x"/>
                                          </p:val>
                                        </p:tav>
                                      </p:tavLst>
                                    </p:anim>
                                    <p:anim calcmode="lin" valueType="num">
                                      <p:cBhvr additive="base">
                                        <p:cTn id="8"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6"/>
                                        </p:tgtEl>
                                        <p:attrNameLst>
                                          <p:attrName>style.visibility</p:attrName>
                                        </p:attrNameLst>
                                      </p:cBhvr>
                                      <p:to>
                                        <p:strVal val="visible"/>
                                      </p:to>
                                    </p:set>
                                    <p:anim calcmode="lin" valueType="num">
                                      <p:cBhvr additive="base">
                                        <p:cTn id="13" dur="500" fill="hold"/>
                                        <p:tgtEl>
                                          <p:spTgt spid="36"/>
                                        </p:tgtEl>
                                        <p:attrNameLst>
                                          <p:attrName>ppt_x</p:attrName>
                                        </p:attrNameLst>
                                      </p:cBhvr>
                                      <p:tavLst>
                                        <p:tav tm="0">
                                          <p:val>
                                            <p:strVal val="#ppt_x"/>
                                          </p:val>
                                        </p:tav>
                                        <p:tav tm="100000">
                                          <p:val>
                                            <p:strVal val="#ppt_x"/>
                                          </p:val>
                                        </p:tav>
                                      </p:tavLst>
                                    </p:anim>
                                    <p:anim calcmode="lin" valueType="num">
                                      <p:cBhvr additive="base">
                                        <p:cTn id="14"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4"/>
                                        </p:tgtEl>
                                        <p:attrNameLst>
                                          <p:attrName>style.visibility</p:attrName>
                                        </p:attrNameLst>
                                      </p:cBhvr>
                                      <p:to>
                                        <p:strVal val="visible"/>
                                      </p:to>
                                    </p:set>
                                    <p:anim calcmode="lin" valueType="num">
                                      <p:cBhvr additive="base">
                                        <p:cTn id="19" dur="500" fill="hold"/>
                                        <p:tgtEl>
                                          <p:spTgt spid="44"/>
                                        </p:tgtEl>
                                        <p:attrNameLst>
                                          <p:attrName>ppt_x</p:attrName>
                                        </p:attrNameLst>
                                      </p:cBhvr>
                                      <p:tavLst>
                                        <p:tav tm="0">
                                          <p:val>
                                            <p:strVal val="#ppt_x"/>
                                          </p:val>
                                        </p:tav>
                                        <p:tav tm="100000">
                                          <p:val>
                                            <p:strVal val="#ppt_x"/>
                                          </p:val>
                                        </p:tav>
                                      </p:tavLst>
                                    </p:anim>
                                    <p:anim calcmode="lin" valueType="num">
                                      <p:cBhvr additive="base">
                                        <p:cTn id="20" dur="500" fill="hold"/>
                                        <p:tgtEl>
                                          <p:spTgt spid="44"/>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3"/>
                                        </p:tgtEl>
                                        <p:attrNameLst>
                                          <p:attrName>style.visibility</p:attrName>
                                        </p:attrNameLst>
                                      </p:cBhvr>
                                      <p:to>
                                        <p:strVal val="visible"/>
                                      </p:to>
                                    </p:set>
                                    <p:anim calcmode="lin" valueType="num">
                                      <p:cBhvr additive="base">
                                        <p:cTn id="23" dur="500" fill="hold"/>
                                        <p:tgtEl>
                                          <p:spTgt spid="43"/>
                                        </p:tgtEl>
                                        <p:attrNameLst>
                                          <p:attrName>ppt_x</p:attrName>
                                        </p:attrNameLst>
                                      </p:cBhvr>
                                      <p:tavLst>
                                        <p:tav tm="0">
                                          <p:val>
                                            <p:strVal val="#ppt_x"/>
                                          </p:val>
                                        </p:tav>
                                        <p:tav tm="100000">
                                          <p:val>
                                            <p:strVal val="#ppt_x"/>
                                          </p:val>
                                        </p:tav>
                                      </p:tavLst>
                                    </p:anim>
                                    <p:anim calcmode="lin" valueType="num">
                                      <p:cBhvr additive="base">
                                        <p:cTn id="24" dur="500" fill="hold"/>
                                        <p:tgtEl>
                                          <p:spTgt spid="43"/>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2"/>
                                        </p:tgtEl>
                                        <p:attrNameLst>
                                          <p:attrName>style.visibility</p:attrName>
                                        </p:attrNameLst>
                                      </p:cBhvr>
                                      <p:to>
                                        <p:strVal val="visible"/>
                                      </p:to>
                                    </p:set>
                                    <p:anim calcmode="lin" valueType="num">
                                      <p:cBhvr additive="base">
                                        <p:cTn id="27" dur="500" fill="hold"/>
                                        <p:tgtEl>
                                          <p:spTgt spid="42"/>
                                        </p:tgtEl>
                                        <p:attrNameLst>
                                          <p:attrName>ppt_x</p:attrName>
                                        </p:attrNameLst>
                                      </p:cBhvr>
                                      <p:tavLst>
                                        <p:tav tm="0">
                                          <p:val>
                                            <p:strVal val="#ppt_x"/>
                                          </p:val>
                                        </p:tav>
                                        <p:tav tm="100000">
                                          <p:val>
                                            <p:strVal val="#ppt_x"/>
                                          </p:val>
                                        </p:tav>
                                      </p:tavLst>
                                    </p:anim>
                                    <p:anim calcmode="lin" valueType="num">
                                      <p:cBhvr additive="base">
                                        <p:cTn id="28"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7"/>
                                        </p:tgtEl>
                                        <p:attrNameLst>
                                          <p:attrName>style.visibility</p:attrName>
                                        </p:attrNameLst>
                                      </p:cBhvr>
                                      <p:to>
                                        <p:strVal val="visible"/>
                                      </p:to>
                                    </p:set>
                                    <p:anim calcmode="lin" valueType="num">
                                      <p:cBhvr additive="base">
                                        <p:cTn id="33" dur="500" fill="hold"/>
                                        <p:tgtEl>
                                          <p:spTgt spid="37"/>
                                        </p:tgtEl>
                                        <p:attrNameLst>
                                          <p:attrName>ppt_x</p:attrName>
                                        </p:attrNameLst>
                                      </p:cBhvr>
                                      <p:tavLst>
                                        <p:tav tm="0">
                                          <p:val>
                                            <p:strVal val="#ppt_x"/>
                                          </p:val>
                                        </p:tav>
                                        <p:tav tm="100000">
                                          <p:val>
                                            <p:strVal val="#ppt_x"/>
                                          </p:val>
                                        </p:tav>
                                      </p:tavLst>
                                    </p:anim>
                                    <p:anim calcmode="lin" valueType="num">
                                      <p:cBhvr additive="base">
                                        <p:cTn id="34"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1"/>
                                        </p:tgtEl>
                                        <p:attrNameLst>
                                          <p:attrName>style.visibility</p:attrName>
                                        </p:attrNameLst>
                                      </p:cBhvr>
                                      <p:to>
                                        <p:strVal val="visible"/>
                                      </p:to>
                                    </p:set>
                                    <p:anim calcmode="lin" valueType="num">
                                      <p:cBhvr additive="base">
                                        <p:cTn id="39" dur="500" fill="hold"/>
                                        <p:tgtEl>
                                          <p:spTgt spid="41"/>
                                        </p:tgtEl>
                                        <p:attrNameLst>
                                          <p:attrName>ppt_x</p:attrName>
                                        </p:attrNameLst>
                                      </p:cBhvr>
                                      <p:tavLst>
                                        <p:tav tm="0">
                                          <p:val>
                                            <p:strVal val="#ppt_x"/>
                                          </p:val>
                                        </p:tav>
                                        <p:tav tm="100000">
                                          <p:val>
                                            <p:strVal val="#ppt_x"/>
                                          </p:val>
                                        </p:tav>
                                      </p:tavLst>
                                    </p:anim>
                                    <p:anim calcmode="lin" valueType="num">
                                      <p:cBhvr additive="base">
                                        <p:cTn id="40"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6" presetClass="entr" presetSubtype="21" fill="hold" grpId="0" nodeType="clickEffect">
                                  <p:stCondLst>
                                    <p:cond delay="0"/>
                                  </p:stCondLst>
                                  <p:childTnLst>
                                    <p:set>
                                      <p:cBhvr>
                                        <p:cTn id="44" dur="1" fill="hold">
                                          <p:stCondLst>
                                            <p:cond delay="0"/>
                                          </p:stCondLst>
                                        </p:cTn>
                                        <p:tgtEl>
                                          <p:spTgt spid="45"/>
                                        </p:tgtEl>
                                        <p:attrNameLst>
                                          <p:attrName>style.visibility</p:attrName>
                                        </p:attrNameLst>
                                      </p:cBhvr>
                                      <p:to>
                                        <p:strVal val="visible"/>
                                      </p:to>
                                    </p:set>
                                    <p:animEffect transition="in" filter="barn(inVertical)">
                                      <p:cBhvr>
                                        <p:cTn id="45"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41" grpId="0" animBg="1"/>
      <p:bldP spid="42" grpId="0" animBg="1"/>
      <p:bldP spid="44" grpId="0" animBg="1"/>
      <p:bldP spid="45"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1" name="Title 1"/>
          <p:cNvSpPr txBox="1">
            <a:spLocks/>
          </p:cNvSpPr>
          <p:nvPr/>
        </p:nvSpPr>
        <p:spPr bwMode="auto">
          <a:xfrm>
            <a:off x="2244586" y="106016"/>
            <a:ext cx="4924840" cy="781880"/>
          </a:xfrm>
          <a:prstGeom prst="rect">
            <a:avLst/>
          </a:prstGeom>
          <a:solidFill>
            <a:srgbClr val="FFFFFF"/>
          </a:solidFill>
          <a:ln w="76200" cap="flat" cmpd="sng" algn="ctr">
            <a:solidFill>
              <a:srgbClr val="00CC99">
                <a:lumMod val="60000"/>
                <a:lumOff val="40000"/>
              </a:srgbClr>
            </a:solidFill>
            <a:prstDash val="solid"/>
          </a:ln>
          <a:effectLs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dk1"/>
                </a:solidFill>
                <a:latin typeface="+mn-lt"/>
                <a:ea typeface="+mn-ea"/>
                <a:cs typeface="+mn-cs"/>
              </a:defRPr>
            </a:lvl1pPr>
            <a:lvl2pPr algn="ctr" rtl="0" eaLnBrk="0" fontAlgn="base" hangingPunct="0">
              <a:spcBef>
                <a:spcPct val="0"/>
              </a:spcBef>
              <a:spcAft>
                <a:spcPct val="0"/>
              </a:spcAft>
              <a:defRPr sz="4400">
                <a:solidFill>
                  <a:schemeClr val="dk1"/>
                </a:solidFill>
                <a:latin typeface="+mn-lt"/>
                <a:ea typeface="+mn-ea"/>
                <a:cs typeface="+mn-cs"/>
              </a:defRPr>
            </a:lvl2pPr>
            <a:lvl3pPr algn="ctr" rtl="0" eaLnBrk="0" fontAlgn="base" hangingPunct="0">
              <a:spcBef>
                <a:spcPct val="0"/>
              </a:spcBef>
              <a:spcAft>
                <a:spcPct val="0"/>
              </a:spcAft>
              <a:defRPr sz="4400">
                <a:solidFill>
                  <a:schemeClr val="dk1"/>
                </a:solidFill>
                <a:latin typeface="+mn-lt"/>
                <a:ea typeface="+mn-ea"/>
                <a:cs typeface="+mn-cs"/>
              </a:defRPr>
            </a:lvl3pPr>
            <a:lvl4pPr algn="ctr" rtl="0" eaLnBrk="0" fontAlgn="base" hangingPunct="0">
              <a:spcBef>
                <a:spcPct val="0"/>
              </a:spcBef>
              <a:spcAft>
                <a:spcPct val="0"/>
              </a:spcAft>
              <a:defRPr sz="4400">
                <a:solidFill>
                  <a:schemeClr val="dk1"/>
                </a:solidFill>
                <a:latin typeface="+mn-lt"/>
                <a:ea typeface="+mn-ea"/>
                <a:cs typeface="+mn-cs"/>
              </a:defRPr>
            </a:lvl4pPr>
            <a:lvl5pPr algn="ctr" rtl="0" eaLnBrk="0" fontAlgn="base" hangingPunct="0">
              <a:spcBef>
                <a:spcPct val="0"/>
              </a:spcBef>
              <a:spcAft>
                <a:spcPct val="0"/>
              </a:spcAft>
              <a:defRPr sz="4400">
                <a:solidFill>
                  <a:schemeClr val="dk1"/>
                </a:solidFill>
                <a:latin typeface="+mn-lt"/>
                <a:ea typeface="+mn-ea"/>
                <a:cs typeface="+mn-cs"/>
              </a:defRPr>
            </a:lvl5pPr>
            <a:lvl6pPr marL="457200" algn="ctr" rtl="0" eaLnBrk="0" fontAlgn="base" hangingPunct="0">
              <a:spcBef>
                <a:spcPct val="0"/>
              </a:spcBef>
              <a:spcAft>
                <a:spcPct val="0"/>
              </a:spcAft>
              <a:defRPr sz="4400">
                <a:solidFill>
                  <a:schemeClr val="dk1"/>
                </a:solidFill>
                <a:latin typeface="+mn-lt"/>
                <a:ea typeface="+mn-ea"/>
                <a:cs typeface="+mn-cs"/>
              </a:defRPr>
            </a:lvl6pPr>
            <a:lvl7pPr marL="914400" algn="ctr" rtl="0" eaLnBrk="0" fontAlgn="base" hangingPunct="0">
              <a:spcBef>
                <a:spcPct val="0"/>
              </a:spcBef>
              <a:spcAft>
                <a:spcPct val="0"/>
              </a:spcAft>
              <a:defRPr sz="4400">
                <a:solidFill>
                  <a:schemeClr val="dk1"/>
                </a:solidFill>
                <a:latin typeface="+mn-lt"/>
                <a:ea typeface="+mn-ea"/>
                <a:cs typeface="+mn-cs"/>
              </a:defRPr>
            </a:lvl7pPr>
            <a:lvl8pPr marL="1371600" algn="ctr" rtl="0" eaLnBrk="0" fontAlgn="base" hangingPunct="0">
              <a:spcBef>
                <a:spcPct val="0"/>
              </a:spcBef>
              <a:spcAft>
                <a:spcPct val="0"/>
              </a:spcAft>
              <a:defRPr sz="4400">
                <a:solidFill>
                  <a:schemeClr val="dk1"/>
                </a:solidFill>
                <a:latin typeface="+mn-lt"/>
                <a:ea typeface="+mn-ea"/>
                <a:cs typeface="+mn-cs"/>
              </a:defRPr>
            </a:lvl8pPr>
            <a:lvl9pPr marL="1828800" algn="ctr" rtl="0" eaLnBrk="0" fontAlgn="base" hangingPunct="0">
              <a:spcBef>
                <a:spcPct val="0"/>
              </a:spcBef>
              <a:spcAft>
                <a:spcPct val="0"/>
              </a:spcAft>
              <a:defRPr sz="4400">
                <a:solidFill>
                  <a:schemeClr val="dk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smtClean="0">
                <a:ln>
                  <a:noFill/>
                </a:ln>
                <a:solidFill>
                  <a:srgbClr val="000000"/>
                </a:solidFill>
                <a:effectLst/>
                <a:uLnTx/>
                <a:uFillTx/>
                <a:latin typeface="Arial"/>
                <a:ea typeface="+mn-ea"/>
                <a:cs typeface="+mn-cs"/>
              </a:rPr>
              <a:t>Control Structure </a:t>
            </a:r>
            <a:endParaRPr kumimoji="0" lang="en-GB" sz="4400" b="1" i="0" u="none" strike="noStrike" kern="0" cap="none" spc="0" normalizeH="0" baseline="0" noProof="0" dirty="0">
              <a:ln>
                <a:noFill/>
              </a:ln>
              <a:solidFill>
                <a:srgbClr val="000000"/>
              </a:solidFill>
              <a:effectLst/>
              <a:uLnTx/>
              <a:uFillTx/>
              <a:latin typeface="Arial"/>
              <a:ea typeface="+mn-ea"/>
              <a:cs typeface="+mn-cs"/>
            </a:endParaRPr>
          </a:p>
        </p:txBody>
      </p:sp>
      <p:sp>
        <p:nvSpPr>
          <p:cNvPr id="23" name="TextBox 22"/>
          <p:cNvSpPr txBox="1"/>
          <p:nvPr/>
        </p:nvSpPr>
        <p:spPr>
          <a:xfrm>
            <a:off x="-26502" y="5559287"/>
            <a:ext cx="5593246" cy="523220"/>
          </a:xfrm>
          <a:prstGeom prst="rect">
            <a:avLst/>
          </a:prstGeom>
          <a:noFill/>
        </p:spPr>
        <p:txBody>
          <a:bodyPr wrap="square" rtlCol="0">
            <a:spAutoFit/>
          </a:bodyPr>
          <a:lstStyle/>
          <a:p>
            <a:pPr defTabSz="914400"/>
            <a:r>
              <a:rPr lang="en-GB" sz="2800" b="1" dirty="0">
                <a:ln w="22225">
                  <a:solidFill>
                    <a:srgbClr val="3333CC"/>
                  </a:solidFill>
                  <a:prstDash val="solid"/>
                </a:ln>
                <a:solidFill>
                  <a:srgbClr val="3333CC">
                    <a:lumMod val="40000"/>
                    <a:lumOff val="60000"/>
                  </a:srgbClr>
                </a:solidFill>
                <a:latin typeface="Arial"/>
              </a:rPr>
              <a:t>BOTTOM-UP PROCESSING</a:t>
            </a:r>
          </a:p>
        </p:txBody>
      </p:sp>
      <p:sp>
        <p:nvSpPr>
          <p:cNvPr id="24" name="TextBox 23"/>
          <p:cNvSpPr txBox="1"/>
          <p:nvPr/>
        </p:nvSpPr>
        <p:spPr>
          <a:xfrm>
            <a:off x="4479230" y="1219199"/>
            <a:ext cx="5261113" cy="523220"/>
          </a:xfrm>
          <a:prstGeom prst="rect">
            <a:avLst/>
          </a:prstGeom>
          <a:noFill/>
        </p:spPr>
        <p:txBody>
          <a:bodyPr wrap="square" rtlCol="0">
            <a:spAutoFit/>
          </a:bodyPr>
          <a:lstStyle/>
          <a:p>
            <a:pPr defTabSz="914400"/>
            <a:r>
              <a:rPr lang="en-GB" sz="2800" b="1" dirty="0">
                <a:ln w="22225">
                  <a:solidFill>
                    <a:srgbClr val="3333CC"/>
                  </a:solidFill>
                  <a:prstDash val="solid"/>
                </a:ln>
                <a:solidFill>
                  <a:srgbClr val="3333CC">
                    <a:lumMod val="40000"/>
                    <a:lumOff val="60000"/>
                  </a:srgbClr>
                </a:solidFill>
                <a:latin typeface="Arial"/>
              </a:rPr>
              <a:t>TOP-DOWN PROCESSING</a:t>
            </a:r>
          </a:p>
        </p:txBody>
      </p:sp>
      <p:sp>
        <p:nvSpPr>
          <p:cNvPr id="25" name="Up Arrow Callout 24"/>
          <p:cNvSpPr/>
          <p:nvPr/>
        </p:nvSpPr>
        <p:spPr bwMode="auto">
          <a:xfrm>
            <a:off x="132526" y="4266169"/>
            <a:ext cx="4492483" cy="1225177"/>
          </a:xfrm>
          <a:prstGeom prst="upArrowCallout">
            <a:avLst>
              <a:gd name="adj1" fmla="val 16265"/>
              <a:gd name="adj2" fmla="val 22816"/>
              <a:gd name="adj3" fmla="val 18819"/>
              <a:gd name="adj4" fmla="val 65910"/>
            </a:avLst>
          </a:prstGeom>
          <a:noFill/>
          <a:ln w="76200" cap="flat" cmpd="sng" algn="ctr">
            <a:solidFill>
              <a:srgbClr val="3333CC">
                <a:lumMod val="60000"/>
                <a:lumOff val="40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ndParaRPr>
          </a:p>
        </p:txBody>
      </p:sp>
      <p:sp>
        <p:nvSpPr>
          <p:cNvPr id="26" name="TextBox 25"/>
          <p:cNvSpPr txBox="1"/>
          <p:nvPr/>
        </p:nvSpPr>
        <p:spPr>
          <a:xfrm>
            <a:off x="238545" y="4837044"/>
            <a:ext cx="4280446" cy="461665"/>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FFFFFF"/>
                </a:solidFill>
                <a:effectLst/>
                <a:uLnTx/>
                <a:uFillTx/>
                <a:latin typeface="Arial"/>
                <a:ea typeface="+mn-ea"/>
                <a:cs typeface="+mn-cs"/>
              </a:rPr>
              <a:t>Feature Detection</a:t>
            </a:r>
          </a:p>
        </p:txBody>
      </p:sp>
      <p:sp>
        <p:nvSpPr>
          <p:cNvPr id="27" name="TextBox 26"/>
          <p:cNvSpPr txBox="1"/>
          <p:nvPr/>
        </p:nvSpPr>
        <p:spPr>
          <a:xfrm>
            <a:off x="848663" y="3541762"/>
            <a:ext cx="2952000" cy="461665"/>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FFFFFF"/>
                </a:solidFill>
                <a:effectLst/>
                <a:uLnTx/>
                <a:uFillTx/>
                <a:latin typeface="Arial"/>
                <a:ea typeface="+mn-ea"/>
                <a:cs typeface="+mn-cs"/>
              </a:rPr>
              <a:t>Combine Features</a:t>
            </a:r>
          </a:p>
        </p:txBody>
      </p:sp>
      <p:sp>
        <p:nvSpPr>
          <p:cNvPr id="28" name="TextBox 27"/>
          <p:cNvSpPr txBox="1"/>
          <p:nvPr/>
        </p:nvSpPr>
        <p:spPr>
          <a:xfrm>
            <a:off x="1451375" y="1899649"/>
            <a:ext cx="1728000" cy="830997"/>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FFFFFF"/>
                </a:solidFill>
                <a:effectLst/>
                <a:uLnTx/>
                <a:uFillTx/>
                <a:latin typeface="Arial"/>
                <a:ea typeface="+mn-ea"/>
                <a:cs typeface="+mn-cs"/>
              </a:rPr>
              <a:t>Recognise stimulus</a:t>
            </a:r>
          </a:p>
        </p:txBody>
      </p:sp>
      <p:sp>
        <p:nvSpPr>
          <p:cNvPr id="29" name="Up Arrow Callout 28"/>
          <p:cNvSpPr/>
          <p:nvPr/>
        </p:nvSpPr>
        <p:spPr bwMode="auto">
          <a:xfrm>
            <a:off x="775257" y="2960832"/>
            <a:ext cx="3132000" cy="1225177"/>
          </a:xfrm>
          <a:prstGeom prst="upArrowCallout">
            <a:avLst>
              <a:gd name="adj1" fmla="val 16265"/>
              <a:gd name="adj2" fmla="val 22816"/>
              <a:gd name="adj3" fmla="val 18819"/>
              <a:gd name="adj4" fmla="val 65910"/>
            </a:avLst>
          </a:prstGeom>
          <a:noFill/>
          <a:ln w="76200" cap="flat" cmpd="sng" algn="ctr">
            <a:solidFill>
              <a:srgbClr val="3333CC">
                <a:lumMod val="60000"/>
                <a:lumOff val="40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ndParaRPr>
          </a:p>
        </p:txBody>
      </p:sp>
      <p:sp>
        <p:nvSpPr>
          <p:cNvPr id="30" name="Rectangle 29"/>
          <p:cNvSpPr/>
          <p:nvPr/>
        </p:nvSpPr>
        <p:spPr bwMode="auto">
          <a:xfrm>
            <a:off x="1351722" y="1779709"/>
            <a:ext cx="1948070" cy="1073425"/>
          </a:xfrm>
          <a:prstGeom prst="rect">
            <a:avLst/>
          </a:prstGeom>
          <a:noFill/>
          <a:ln w="76200" cap="flat" cmpd="sng" algn="ctr">
            <a:solidFill>
              <a:srgbClr val="3333CC">
                <a:lumMod val="60000"/>
                <a:lumOff val="40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ndParaRPr>
          </a:p>
        </p:txBody>
      </p:sp>
      <p:sp>
        <p:nvSpPr>
          <p:cNvPr id="31" name="TextBox 30"/>
          <p:cNvSpPr txBox="1"/>
          <p:nvPr/>
        </p:nvSpPr>
        <p:spPr>
          <a:xfrm>
            <a:off x="4693135" y="1946199"/>
            <a:ext cx="4212000" cy="461665"/>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FFFFFF"/>
                </a:solidFill>
                <a:effectLst/>
                <a:uLnTx/>
                <a:uFillTx/>
                <a:latin typeface="Arial"/>
                <a:ea typeface="+mn-ea"/>
                <a:cs typeface="+mn-cs"/>
              </a:rPr>
              <a:t>Relies on prior knowledge</a:t>
            </a:r>
          </a:p>
        </p:txBody>
      </p:sp>
      <p:sp>
        <p:nvSpPr>
          <p:cNvPr id="32" name="TextBox 31"/>
          <p:cNvSpPr txBox="1"/>
          <p:nvPr/>
        </p:nvSpPr>
        <p:spPr>
          <a:xfrm>
            <a:off x="5298886" y="3191661"/>
            <a:ext cx="2952000" cy="830997"/>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FFFFFF"/>
                </a:solidFill>
                <a:effectLst/>
                <a:uLnTx/>
                <a:uFillTx/>
                <a:latin typeface="Arial"/>
                <a:ea typeface="+mn-ea"/>
                <a:cs typeface="+mn-cs"/>
              </a:rPr>
              <a:t>Selects/compares features</a:t>
            </a:r>
          </a:p>
        </p:txBody>
      </p:sp>
      <p:sp>
        <p:nvSpPr>
          <p:cNvPr id="33" name="Up Arrow Callout 32"/>
          <p:cNvSpPr/>
          <p:nvPr/>
        </p:nvSpPr>
        <p:spPr bwMode="auto">
          <a:xfrm flipV="1">
            <a:off x="4539133" y="1786105"/>
            <a:ext cx="4492483" cy="1225177"/>
          </a:xfrm>
          <a:prstGeom prst="upArrowCallout">
            <a:avLst>
              <a:gd name="adj1" fmla="val 16265"/>
              <a:gd name="adj2" fmla="val 22816"/>
              <a:gd name="adj3" fmla="val 18819"/>
              <a:gd name="adj4" fmla="val 65910"/>
            </a:avLst>
          </a:prstGeom>
          <a:noFill/>
          <a:ln w="76200" cap="flat" cmpd="sng" algn="ctr">
            <a:solidFill>
              <a:srgbClr val="3333CC">
                <a:lumMod val="60000"/>
                <a:lumOff val="40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ndParaRPr>
          </a:p>
        </p:txBody>
      </p:sp>
      <p:sp>
        <p:nvSpPr>
          <p:cNvPr id="34" name="Up Arrow Callout 33"/>
          <p:cNvSpPr/>
          <p:nvPr/>
        </p:nvSpPr>
        <p:spPr bwMode="auto">
          <a:xfrm flipV="1">
            <a:off x="5219374" y="3087223"/>
            <a:ext cx="3132000" cy="1604047"/>
          </a:xfrm>
          <a:prstGeom prst="upArrowCallout">
            <a:avLst>
              <a:gd name="adj1" fmla="val 16265"/>
              <a:gd name="adj2" fmla="val 18941"/>
              <a:gd name="adj3" fmla="val 18819"/>
              <a:gd name="adj4" fmla="val 65910"/>
            </a:avLst>
          </a:prstGeom>
          <a:noFill/>
          <a:ln w="76200" cap="flat" cmpd="sng" algn="ctr">
            <a:solidFill>
              <a:srgbClr val="3333CC">
                <a:lumMod val="60000"/>
                <a:lumOff val="40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ndParaRPr>
          </a:p>
        </p:txBody>
      </p:sp>
      <p:sp>
        <p:nvSpPr>
          <p:cNvPr id="35" name="TextBox 34"/>
          <p:cNvSpPr txBox="1"/>
          <p:nvPr/>
        </p:nvSpPr>
        <p:spPr>
          <a:xfrm>
            <a:off x="5878429" y="4889144"/>
            <a:ext cx="1728000" cy="830997"/>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FFFFFF"/>
                </a:solidFill>
                <a:effectLst/>
                <a:uLnTx/>
                <a:uFillTx/>
                <a:latin typeface="Arial"/>
                <a:ea typeface="+mn-ea"/>
                <a:cs typeface="+mn-cs"/>
              </a:rPr>
              <a:t>Recognise stimulus</a:t>
            </a:r>
          </a:p>
        </p:txBody>
      </p:sp>
      <p:sp>
        <p:nvSpPr>
          <p:cNvPr id="36" name="Rectangle 35"/>
          <p:cNvSpPr/>
          <p:nvPr/>
        </p:nvSpPr>
        <p:spPr bwMode="auto">
          <a:xfrm>
            <a:off x="5778776" y="4769204"/>
            <a:ext cx="1948070" cy="1073425"/>
          </a:xfrm>
          <a:prstGeom prst="rect">
            <a:avLst/>
          </a:prstGeom>
          <a:noFill/>
          <a:ln w="76200" cap="flat" cmpd="sng" algn="ctr">
            <a:solidFill>
              <a:srgbClr val="3333CC">
                <a:lumMod val="60000"/>
                <a:lumOff val="40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ndParaRPr>
          </a:p>
        </p:txBody>
      </p:sp>
    </p:spTree>
    <p:extLst>
      <p:ext uri="{BB962C8B-B14F-4D97-AF65-F5344CB8AC3E}">
        <p14:creationId xmlns:p14="http://schemas.microsoft.com/office/powerpoint/2010/main" val="39468071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
                                        </p:tgtEl>
                                        <p:attrNameLst>
                                          <p:attrName>style.visibility</p:attrName>
                                        </p:attrNameLst>
                                      </p:cBhvr>
                                      <p:to>
                                        <p:strVal val="visible"/>
                                      </p:to>
                                    </p:set>
                                    <p:animEffect transition="in" filter="fade">
                                      <p:cBhvr>
                                        <p:cTn id="10" dur="500"/>
                                        <p:tgtEl>
                                          <p:spTgt spid="2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6"/>
                                        </p:tgtEl>
                                        <p:attrNameLst>
                                          <p:attrName>style.visibility</p:attrName>
                                        </p:attrNameLst>
                                      </p:cBhvr>
                                      <p:to>
                                        <p:strVal val="visible"/>
                                      </p:to>
                                    </p:set>
                                    <p:animEffect transition="in" filter="fade">
                                      <p:cBhvr>
                                        <p:cTn id="13" dur="500"/>
                                        <p:tgtEl>
                                          <p:spTgt spid="2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fade">
                                      <p:cBhvr>
                                        <p:cTn id="18" dur="500"/>
                                        <p:tgtEl>
                                          <p:spTgt spid="2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7"/>
                                        </p:tgtEl>
                                        <p:attrNameLst>
                                          <p:attrName>style.visibility</p:attrName>
                                        </p:attrNameLst>
                                      </p:cBhvr>
                                      <p:to>
                                        <p:strVal val="visible"/>
                                      </p:to>
                                    </p:set>
                                    <p:animEffect transition="in" filter="fade">
                                      <p:cBhvr>
                                        <p:cTn id="21" dur="500"/>
                                        <p:tgtEl>
                                          <p:spTgt spid="2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8"/>
                                        </p:tgtEl>
                                        <p:attrNameLst>
                                          <p:attrName>style.visibility</p:attrName>
                                        </p:attrNameLst>
                                      </p:cBhvr>
                                      <p:to>
                                        <p:strVal val="visible"/>
                                      </p:to>
                                    </p:set>
                                    <p:animEffect transition="in" filter="fade">
                                      <p:cBhvr>
                                        <p:cTn id="26" dur="500"/>
                                        <p:tgtEl>
                                          <p:spTgt spid="28"/>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0"/>
                                        </p:tgtEl>
                                        <p:attrNameLst>
                                          <p:attrName>style.visibility</p:attrName>
                                        </p:attrNameLst>
                                      </p:cBhvr>
                                      <p:to>
                                        <p:strVal val="visible"/>
                                      </p:to>
                                    </p:set>
                                    <p:animEffect transition="in" filter="fade">
                                      <p:cBhvr>
                                        <p:cTn id="29" dur="500"/>
                                        <p:tgtEl>
                                          <p:spTgt spid="30"/>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33"/>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24"/>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31"/>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2"/>
                                        </p:tgtEl>
                                        <p:attrNameLst>
                                          <p:attrName>style.visibility</p:attrName>
                                        </p:attrNameLst>
                                      </p:cBhvr>
                                      <p:to>
                                        <p:strVal val="visible"/>
                                      </p:to>
                                    </p:set>
                                    <p:animEffect transition="in" filter="fade">
                                      <p:cBhvr>
                                        <p:cTn id="42" dur="500"/>
                                        <p:tgtEl>
                                          <p:spTgt spid="32"/>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4"/>
                                        </p:tgtEl>
                                        <p:attrNameLst>
                                          <p:attrName>style.visibility</p:attrName>
                                        </p:attrNameLst>
                                      </p:cBhvr>
                                      <p:to>
                                        <p:strVal val="visible"/>
                                      </p:to>
                                    </p:set>
                                    <p:animEffect transition="in" filter="fade">
                                      <p:cBhvr>
                                        <p:cTn id="45" dur="500"/>
                                        <p:tgtEl>
                                          <p:spTgt spid="34"/>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6"/>
                                        </p:tgtEl>
                                        <p:attrNameLst>
                                          <p:attrName>style.visibility</p:attrName>
                                        </p:attrNameLst>
                                      </p:cBhvr>
                                      <p:to>
                                        <p:strVal val="visible"/>
                                      </p:to>
                                    </p:set>
                                    <p:animEffect transition="in" filter="fade">
                                      <p:cBhvr>
                                        <p:cTn id="50" dur="500"/>
                                        <p:tgtEl>
                                          <p:spTgt spid="36"/>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5"/>
                                        </p:tgtEl>
                                        <p:attrNameLst>
                                          <p:attrName>style.visibility</p:attrName>
                                        </p:attrNameLst>
                                      </p:cBhvr>
                                      <p:to>
                                        <p:strVal val="visible"/>
                                      </p:to>
                                    </p:set>
                                    <p:animEffect transition="in" filter="fade">
                                      <p:cBhvr>
                                        <p:cTn id="53"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0"/>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17" name="Title 1"/>
          <p:cNvSpPr txBox="1">
            <a:spLocks/>
          </p:cNvSpPr>
          <p:nvPr/>
        </p:nvSpPr>
        <p:spPr bwMode="auto">
          <a:xfrm>
            <a:off x="2385391" y="155852"/>
            <a:ext cx="5002758" cy="851313"/>
          </a:xfrm>
          <a:prstGeom prst="rect">
            <a:avLst/>
          </a:prstGeom>
          <a:solidFill>
            <a:srgbClr val="FFFFFF"/>
          </a:solidFill>
          <a:ln w="76200" cap="flat" cmpd="sng" algn="ctr">
            <a:solidFill>
              <a:srgbClr val="00CC99">
                <a:lumMod val="60000"/>
                <a:lumOff val="40000"/>
              </a:srgbClr>
            </a:solidFill>
            <a:prstDash val="solid"/>
          </a:ln>
          <a:effectLs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dk1"/>
                </a:solidFill>
                <a:latin typeface="+mn-lt"/>
                <a:ea typeface="+mn-ea"/>
                <a:cs typeface="+mn-cs"/>
              </a:defRPr>
            </a:lvl1pPr>
            <a:lvl2pPr algn="ctr" rtl="0" eaLnBrk="0" fontAlgn="base" hangingPunct="0">
              <a:spcBef>
                <a:spcPct val="0"/>
              </a:spcBef>
              <a:spcAft>
                <a:spcPct val="0"/>
              </a:spcAft>
              <a:defRPr sz="4400">
                <a:solidFill>
                  <a:schemeClr val="dk1"/>
                </a:solidFill>
                <a:latin typeface="+mn-lt"/>
                <a:ea typeface="+mn-ea"/>
                <a:cs typeface="+mn-cs"/>
              </a:defRPr>
            </a:lvl2pPr>
            <a:lvl3pPr algn="ctr" rtl="0" eaLnBrk="0" fontAlgn="base" hangingPunct="0">
              <a:spcBef>
                <a:spcPct val="0"/>
              </a:spcBef>
              <a:spcAft>
                <a:spcPct val="0"/>
              </a:spcAft>
              <a:defRPr sz="4400">
                <a:solidFill>
                  <a:schemeClr val="dk1"/>
                </a:solidFill>
                <a:latin typeface="+mn-lt"/>
                <a:ea typeface="+mn-ea"/>
                <a:cs typeface="+mn-cs"/>
              </a:defRPr>
            </a:lvl3pPr>
            <a:lvl4pPr algn="ctr" rtl="0" eaLnBrk="0" fontAlgn="base" hangingPunct="0">
              <a:spcBef>
                <a:spcPct val="0"/>
              </a:spcBef>
              <a:spcAft>
                <a:spcPct val="0"/>
              </a:spcAft>
              <a:defRPr sz="4400">
                <a:solidFill>
                  <a:schemeClr val="dk1"/>
                </a:solidFill>
                <a:latin typeface="+mn-lt"/>
                <a:ea typeface="+mn-ea"/>
                <a:cs typeface="+mn-cs"/>
              </a:defRPr>
            </a:lvl4pPr>
            <a:lvl5pPr algn="ctr" rtl="0" eaLnBrk="0" fontAlgn="base" hangingPunct="0">
              <a:spcBef>
                <a:spcPct val="0"/>
              </a:spcBef>
              <a:spcAft>
                <a:spcPct val="0"/>
              </a:spcAft>
              <a:defRPr sz="4400">
                <a:solidFill>
                  <a:schemeClr val="dk1"/>
                </a:solidFill>
                <a:latin typeface="+mn-lt"/>
                <a:ea typeface="+mn-ea"/>
                <a:cs typeface="+mn-cs"/>
              </a:defRPr>
            </a:lvl5pPr>
            <a:lvl6pPr marL="457200" algn="ctr" rtl="0" eaLnBrk="0" fontAlgn="base" hangingPunct="0">
              <a:spcBef>
                <a:spcPct val="0"/>
              </a:spcBef>
              <a:spcAft>
                <a:spcPct val="0"/>
              </a:spcAft>
              <a:defRPr sz="4400">
                <a:solidFill>
                  <a:schemeClr val="dk1"/>
                </a:solidFill>
                <a:latin typeface="+mn-lt"/>
                <a:ea typeface="+mn-ea"/>
                <a:cs typeface="+mn-cs"/>
              </a:defRPr>
            </a:lvl6pPr>
            <a:lvl7pPr marL="914400" algn="ctr" rtl="0" eaLnBrk="0" fontAlgn="base" hangingPunct="0">
              <a:spcBef>
                <a:spcPct val="0"/>
              </a:spcBef>
              <a:spcAft>
                <a:spcPct val="0"/>
              </a:spcAft>
              <a:defRPr sz="4400">
                <a:solidFill>
                  <a:schemeClr val="dk1"/>
                </a:solidFill>
                <a:latin typeface="+mn-lt"/>
                <a:ea typeface="+mn-ea"/>
                <a:cs typeface="+mn-cs"/>
              </a:defRPr>
            </a:lvl7pPr>
            <a:lvl8pPr marL="1371600" algn="ctr" rtl="0" eaLnBrk="0" fontAlgn="base" hangingPunct="0">
              <a:spcBef>
                <a:spcPct val="0"/>
              </a:spcBef>
              <a:spcAft>
                <a:spcPct val="0"/>
              </a:spcAft>
              <a:defRPr sz="4400">
                <a:solidFill>
                  <a:schemeClr val="dk1"/>
                </a:solidFill>
                <a:latin typeface="+mn-lt"/>
                <a:ea typeface="+mn-ea"/>
                <a:cs typeface="+mn-cs"/>
              </a:defRPr>
            </a:lvl8pPr>
            <a:lvl9pPr marL="1828800" algn="ctr" rtl="0" eaLnBrk="0" fontAlgn="base" hangingPunct="0">
              <a:spcBef>
                <a:spcPct val="0"/>
              </a:spcBef>
              <a:spcAft>
                <a:spcPct val="0"/>
              </a:spcAft>
              <a:defRPr sz="4400">
                <a:solidFill>
                  <a:schemeClr val="dk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smtClean="0">
                <a:ln>
                  <a:noFill/>
                </a:ln>
                <a:solidFill>
                  <a:srgbClr val="000000"/>
                </a:solidFill>
                <a:effectLst/>
                <a:uLnTx/>
                <a:uFillTx/>
                <a:latin typeface="Arial"/>
                <a:ea typeface="+mn-ea"/>
                <a:cs typeface="+mn-cs"/>
              </a:rPr>
              <a:t>Control Structure</a:t>
            </a:r>
            <a:endParaRPr kumimoji="0" lang="en-GB" sz="4400" b="1" i="0" u="none" strike="noStrike" kern="0" cap="none" spc="0" normalizeH="0" baseline="0" noProof="0" dirty="0">
              <a:ln>
                <a:noFill/>
              </a:ln>
              <a:solidFill>
                <a:srgbClr val="000000"/>
              </a:solidFill>
              <a:effectLst/>
              <a:uLnTx/>
              <a:uFillTx/>
              <a:latin typeface="Arial"/>
              <a:ea typeface="+mn-ea"/>
              <a:cs typeface="+mn-cs"/>
            </a:endParaRPr>
          </a:p>
        </p:txBody>
      </p:sp>
      <p:sp>
        <p:nvSpPr>
          <p:cNvPr id="18" name="Subtitle 2"/>
          <p:cNvSpPr txBox="1">
            <a:spLocks/>
          </p:cNvSpPr>
          <p:nvPr/>
        </p:nvSpPr>
        <p:spPr bwMode="auto">
          <a:xfrm>
            <a:off x="1689647" y="1235765"/>
            <a:ext cx="6400800" cy="1189383"/>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None/>
              <a:defRPr sz="3200">
                <a:solidFill>
                  <a:schemeClr val="lt1"/>
                </a:solidFill>
                <a:latin typeface="+mn-lt"/>
                <a:ea typeface="+mn-ea"/>
                <a:cs typeface="+mn-cs"/>
              </a:defRPr>
            </a:lvl1pPr>
            <a:lvl2pPr marL="457200" indent="0" algn="ctr" rtl="0" eaLnBrk="0" fontAlgn="base" hangingPunct="0">
              <a:spcBef>
                <a:spcPct val="20000"/>
              </a:spcBef>
              <a:spcAft>
                <a:spcPct val="0"/>
              </a:spcAft>
              <a:buNone/>
              <a:defRPr sz="2800">
                <a:solidFill>
                  <a:schemeClr val="lt1"/>
                </a:solidFill>
                <a:latin typeface="+mn-lt"/>
                <a:ea typeface="+mn-ea"/>
                <a:cs typeface="+mn-cs"/>
              </a:defRPr>
            </a:lvl2pPr>
            <a:lvl3pPr marL="914400" indent="0" algn="ctr" rtl="0" eaLnBrk="0" fontAlgn="base" hangingPunct="0">
              <a:spcBef>
                <a:spcPct val="20000"/>
              </a:spcBef>
              <a:spcAft>
                <a:spcPct val="0"/>
              </a:spcAft>
              <a:buNone/>
              <a:defRPr sz="2400">
                <a:solidFill>
                  <a:schemeClr val="lt1"/>
                </a:solidFill>
                <a:latin typeface="+mn-lt"/>
                <a:ea typeface="+mn-ea"/>
                <a:cs typeface="+mn-cs"/>
              </a:defRPr>
            </a:lvl3pPr>
            <a:lvl4pPr marL="1371600" indent="0" algn="ctr" rtl="0" eaLnBrk="0" fontAlgn="base" hangingPunct="0">
              <a:spcBef>
                <a:spcPct val="20000"/>
              </a:spcBef>
              <a:spcAft>
                <a:spcPct val="0"/>
              </a:spcAft>
              <a:buNone/>
              <a:defRPr sz="2000">
                <a:solidFill>
                  <a:schemeClr val="lt1"/>
                </a:solidFill>
                <a:latin typeface="+mn-lt"/>
                <a:ea typeface="+mn-ea"/>
                <a:cs typeface="+mn-cs"/>
              </a:defRPr>
            </a:lvl4pPr>
            <a:lvl5pPr marL="1828800" indent="0" algn="ctr" rtl="0" eaLnBrk="0" fontAlgn="base" hangingPunct="0">
              <a:spcBef>
                <a:spcPct val="20000"/>
              </a:spcBef>
              <a:spcAft>
                <a:spcPct val="0"/>
              </a:spcAft>
              <a:buNone/>
              <a:defRPr sz="2000">
                <a:solidFill>
                  <a:schemeClr val="lt1"/>
                </a:solidFill>
                <a:latin typeface="+mn-lt"/>
                <a:ea typeface="+mn-ea"/>
                <a:cs typeface="+mn-cs"/>
              </a:defRPr>
            </a:lvl5pPr>
            <a:lvl6pPr marL="2286000" indent="0" algn="ctr" rtl="0" eaLnBrk="0" fontAlgn="base" hangingPunct="0">
              <a:spcBef>
                <a:spcPct val="20000"/>
              </a:spcBef>
              <a:spcAft>
                <a:spcPct val="0"/>
              </a:spcAft>
              <a:buNone/>
              <a:defRPr sz="2000">
                <a:solidFill>
                  <a:schemeClr val="lt1"/>
                </a:solidFill>
                <a:latin typeface="+mn-lt"/>
                <a:ea typeface="+mn-ea"/>
                <a:cs typeface="+mn-cs"/>
              </a:defRPr>
            </a:lvl6pPr>
            <a:lvl7pPr marL="2743200" indent="0" algn="ctr" rtl="0" eaLnBrk="0" fontAlgn="base" hangingPunct="0">
              <a:spcBef>
                <a:spcPct val="20000"/>
              </a:spcBef>
              <a:spcAft>
                <a:spcPct val="0"/>
              </a:spcAft>
              <a:buNone/>
              <a:defRPr sz="2000">
                <a:solidFill>
                  <a:schemeClr val="lt1"/>
                </a:solidFill>
                <a:latin typeface="+mn-lt"/>
                <a:ea typeface="+mn-ea"/>
                <a:cs typeface="+mn-cs"/>
              </a:defRPr>
            </a:lvl7pPr>
            <a:lvl8pPr marL="3200400" indent="0" algn="ctr" rtl="0" eaLnBrk="0" fontAlgn="base" hangingPunct="0">
              <a:spcBef>
                <a:spcPct val="20000"/>
              </a:spcBef>
              <a:spcAft>
                <a:spcPct val="0"/>
              </a:spcAft>
              <a:buNone/>
              <a:defRPr sz="2000">
                <a:solidFill>
                  <a:schemeClr val="lt1"/>
                </a:solidFill>
                <a:latin typeface="+mn-lt"/>
                <a:ea typeface="+mn-ea"/>
                <a:cs typeface="+mn-cs"/>
              </a:defRPr>
            </a:lvl8pPr>
            <a:lvl9pPr marL="3657600" indent="0" algn="ctr" rtl="0" eaLnBrk="0" fontAlgn="base" hangingPunct="0">
              <a:spcBef>
                <a:spcPct val="20000"/>
              </a:spcBef>
              <a:spcAft>
                <a:spcPct val="0"/>
              </a:spcAft>
              <a:buNone/>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0" i="0" u="none" strike="noStrike" kern="0" cap="none" spc="0" normalizeH="0" baseline="0" noProof="0" smtClean="0">
                <a:ln>
                  <a:noFill/>
                </a:ln>
                <a:solidFill>
                  <a:srgbClr val="FFFFFF"/>
                </a:solidFill>
                <a:effectLst/>
                <a:uLnTx/>
                <a:uFillTx/>
                <a:latin typeface="Arial"/>
                <a:ea typeface="+mn-ea"/>
                <a:cs typeface="+mn-cs"/>
              </a:rPr>
              <a:t>The “Programming” that controls when a processor will operate</a:t>
            </a:r>
            <a:endParaRPr kumimoji="0" lang="en-GB" sz="3200" b="0" i="0" u="none" strike="noStrike" kern="0" cap="none" spc="0" normalizeH="0" baseline="0" noProof="0" dirty="0">
              <a:ln>
                <a:noFill/>
              </a:ln>
              <a:solidFill>
                <a:srgbClr val="FFFFFF"/>
              </a:solidFill>
              <a:effectLst/>
              <a:uLnTx/>
              <a:uFillTx/>
              <a:latin typeface="Arial"/>
              <a:ea typeface="+mn-ea"/>
              <a:cs typeface="+mn-cs"/>
            </a:endParaRPr>
          </a:p>
        </p:txBody>
      </p:sp>
      <p:graphicFrame>
        <p:nvGraphicFramePr>
          <p:cNvPr id="19" name="Diagram 18"/>
          <p:cNvGraphicFramePr/>
          <p:nvPr>
            <p:extLst>
              <p:ext uri="{D42A27DB-BD31-4B8C-83A1-F6EECF244321}">
                <p14:modId xmlns:p14="http://schemas.microsoft.com/office/powerpoint/2010/main" val="1566876270"/>
              </p:ext>
            </p:extLst>
          </p:nvPr>
        </p:nvGraphicFramePr>
        <p:xfrm>
          <a:off x="1689647" y="2653748"/>
          <a:ext cx="7023652" cy="139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p:cNvSpPr txBox="1"/>
          <p:nvPr/>
        </p:nvSpPr>
        <p:spPr>
          <a:xfrm>
            <a:off x="4227438" y="4134678"/>
            <a:ext cx="1325218" cy="769441"/>
          </a:xfrm>
          <a:prstGeom prst="rect">
            <a:avLst/>
          </a:prstGeom>
          <a:noFill/>
        </p:spPr>
        <p:txBody>
          <a:bodyPr wrap="square" rtlCol="0">
            <a:spAutoFit/>
          </a:bodyPr>
          <a:lstStyle/>
          <a:p>
            <a:pPr defTabSz="914400"/>
            <a:r>
              <a:rPr lang="en-GB" sz="4400" b="1" dirty="0">
                <a:solidFill>
                  <a:srgbClr val="000000"/>
                </a:solidFill>
                <a:latin typeface="Arial"/>
              </a:rPr>
              <a:t>VS.</a:t>
            </a:r>
          </a:p>
        </p:txBody>
      </p:sp>
      <p:sp>
        <p:nvSpPr>
          <p:cNvPr id="22" name="TextBox 21"/>
          <p:cNvSpPr txBox="1"/>
          <p:nvPr/>
        </p:nvSpPr>
        <p:spPr>
          <a:xfrm>
            <a:off x="364429" y="3057099"/>
            <a:ext cx="1325218" cy="584775"/>
          </a:xfrm>
          <a:prstGeom prst="rect">
            <a:avLst/>
          </a:prstGeom>
          <a:noFill/>
        </p:spPr>
        <p:txBody>
          <a:bodyPr wrap="square" rtlCol="0">
            <a:spAutoFit/>
          </a:bodyPr>
          <a:lstStyle/>
          <a:p>
            <a:pPr defTabSz="914400"/>
            <a:r>
              <a:rPr lang="en-GB" sz="3200" b="1" dirty="0">
                <a:solidFill>
                  <a:srgbClr val="000000"/>
                </a:solidFill>
                <a:latin typeface="Arial"/>
              </a:rPr>
              <a:t>Serial</a:t>
            </a:r>
          </a:p>
        </p:txBody>
      </p:sp>
      <p:graphicFrame>
        <p:nvGraphicFramePr>
          <p:cNvPr id="37" name="Diagram 36"/>
          <p:cNvGraphicFramePr/>
          <p:nvPr>
            <p:extLst>
              <p:ext uri="{D42A27DB-BD31-4B8C-83A1-F6EECF244321}">
                <p14:modId xmlns:p14="http://schemas.microsoft.com/office/powerpoint/2010/main" val="272826774"/>
              </p:ext>
            </p:extLst>
          </p:nvPr>
        </p:nvGraphicFramePr>
        <p:xfrm>
          <a:off x="198783" y="5043267"/>
          <a:ext cx="8945217" cy="171534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nvGrpSpPr>
          <p:cNvPr id="38" name="Group 37"/>
          <p:cNvGrpSpPr/>
          <p:nvPr/>
        </p:nvGrpSpPr>
        <p:grpSpPr>
          <a:xfrm>
            <a:off x="7388149" y="5541698"/>
            <a:ext cx="1325150" cy="813824"/>
            <a:chOff x="5697636" y="288826"/>
            <a:chExt cx="1325150" cy="813824"/>
          </a:xfrm>
          <a:scene3d>
            <a:camera prst="orthographicFront"/>
            <a:lightRig rig="threePt" dir="t">
              <a:rot lat="0" lon="0" rev="7500000"/>
            </a:lightRig>
          </a:scene3d>
        </p:grpSpPr>
        <p:sp>
          <p:nvSpPr>
            <p:cNvPr id="39" name="Rounded Rectangle 38"/>
            <p:cNvSpPr/>
            <p:nvPr/>
          </p:nvSpPr>
          <p:spPr>
            <a:xfrm>
              <a:off x="5697636" y="288826"/>
              <a:ext cx="1325150" cy="813824"/>
            </a:xfrm>
            <a:prstGeom prst="roundRect">
              <a:avLst>
                <a:gd name="adj" fmla="val 10000"/>
              </a:avLst>
            </a:prstGeom>
            <a:gradFill rotWithShape="1">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p3d prstMaterial="plastic">
              <a:bevelT w="127000" h="25400" prst="relaxedInset"/>
            </a:sp3d>
          </p:spPr>
        </p:sp>
        <p:sp>
          <p:nvSpPr>
            <p:cNvPr id="40" name="Rounded Rectangle 4"/>
            <p:cNvSpPr/>
            <p:nvPr/>
          </p:nvSpPr>
          <p:spPr>
            <a:xfrm>
              <a:off x="5721472" y="312662"/>
              <a:ext cx="1277478" cy="766152"/>
            </a:xfrm>
            <a:prstGeom prst="rect">
              <a:avLst/>
            </a:prstGeom>
            <a:noFill/>
            <a:ln>
              <a:noFill/>
            </a:ln>
            <a:effectLst/>
            <a:sp3d/>
          </p:spPr>
          <p:txBody>
            <a:bodyPr spcFirstLastPara="0" vert="horz" wrap="square" lIns="102870" tIns="102870" rIns="102870" bIns="102870" numCol="1" spcCol="1270" anchor="ctr" anchorCtr="0">
              <a:noAutofit/>
            </a:bodyPr>
            <a:lstStyle/>
            <a:p>
              <a:pPr marL="0" marR="0" lvl="0" indent="0" algn="ctr" defTabSz="1200150" eaLnBrk="1" fontAlgn="auto" latinLnBrk="0" hangingPunct="1">
                <a:lnSpc>
                  <a:spcPct val="90000"/>
                </a:lnSpc>
                <a:spcBef>
                  <a:spcPct val="0"/>
                </a:spcBef>
                <a:spcAft>
                  <a:spcPct val="35000"/>
                </a:spcAft>
                <a:buClrTx/>
                <a:buSzTx/>
                <a:buFontTx/>
                <a:buNone/>
                <a:tabLst/>
                <a:defRPr/>
              </a:pPr>
              <a:r>
                <a:rPr kumimoji="0" lang="en-GB" sz="2700" b="0" i="0" u="none" strike="noStrike" kern="0" cap="none" spc="0" normalizeH="0" baseline="0" noProof="0" dirty="0" smtClean="0">
                  <a:ln>
                    <a:noFill/>
                  </a:ln>
                  <a:solidFill>
                    <a:srgbClr val="FFFFFF"/>
                  </a:solidFill>
                  <a:effectLst/>
                  <a:uLnTx/>
                  <a:uFillTx/>
                  <a:latin typeface="Arial"/>
                  <a:ea typeface="+mn-ea"/>
                  <a:cs typeface="+mn-cs"/>
                </a:rPr>
                <a:t>Output</a:t>
              </a:r>
            </a:p>
          </p:txBody>
        </p:sp>
      </p:grpSp>
      <p:grpSp>
        <p:nvGrpSpPr>
          <p:cNvPr id="41" name="Group 40"/>
          <p:cNvGrpSpPr/>
          <p:nvPr/>
        </p:nvGrpSpPr>
        <p:grpSpPr>
          <a:xfrm>
            <a:off x="1805741" y="5565534"/>
            <a:ext cx="1325150" cy="813824"/>
            <a:chOff x="5697636" y="288826"/>
            <a:chExt cx="1325150" cy="813824"/>
          </a:xfrm>
          <a:scene3d>
            <a:camera prst="orthographicFront"/>
            <a:lightRig rig="threePt" dir="t">
              <a:rot lat="0" lon="0" rev="7500000"/>
            </a:lightRig>
          </a:scene3d>
        </p:grpSpPr>
        <p:sp>
          <p:nvSpPr>
            <p:cNvPr id="42" name="Rounded Rectangle 41"/>
            <p:cNvSpPr/>
            <p:nvPr/>
          </p:nvSpPr>
          <p:spPr>
            <a:xfrm>
              <a:off x="5697636" y="288826"/>
              <a:ext cx="1325150" cy="813824"/>
            </a:xfrm>
            <a:prstGeom prst="roundRect">
              <a:avLst>
                <a:gd name="adj" fmla="val 10000"/>
              </a:avLst>
            </a:prstGeom>
            <a:gradFill rotWithShape="1">
              <a:gsLst>
                <a:gs pos="0">
                  <a:srgbClr val="00CC99">
                    <a:hueOff val="0"/>
                    <a:satOff val="0"/>
                    <a:lumOff val="0"/>
                    <a:alphaOff val="0"/>
                    <a:shade val="51000"/>
                    <a:satMod val="130000"/>
                  </a:srgbClr>
                </a:gs>
                <a:gs pos="80000">
                  <a:srgbClr val="00CC99">
                    <a:hueOff val="0"/>
                    <a:satOff val="0"/>
                    <a:lumOff val="0"/>
                    <a:alphaOff val="0"/>
                    <a:shade val="93000"/>
                    <a:satMod val="130000"/>
                  </a:srgbClr>
                </a:gs>
                <a:gs pos="100000">
                  <a:srgbClr val="00CC99">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p3d prstMaterial="plastic">
              <a:bevelT w="127000" h="25400" prst="relaxedInset"/>
            </a:sp3d>
          </p:spPr>
        </p:sp>
        <p:sp>
          <p:nvSpPr>
            <p:cNvPr id="43" name="Rounded Rectangle 4"/>
            <p:cNvSpPr/>
            <p:nvPr/>
          </p:nvSpPr>
          <p:spPr>
            <a:xfrm>
              <a:off x="5721472" y="312662"/>
              <a:ext cx="1277478" cy="766152"/>
            </a:xfrm>
            <a:prstGeom prst="rect">
              <a:avLst/>
            </a:prstGeom>
            <a:noFill/>
            <a:ln>
              <a:noFill/>
            </a:ln>
            <a:effectLst/>
            <a:sp3d/>
          </p:spPr>
          <p:txBody>
            <a:bodyPr spcFirstLastPara="0" vert="horz" wrap="square" lIns="102870" tIns="102870" rIns="102870" bIns="102870" numCol="1" spcCol="1270" anchor="ctr" anchorCtr="0">
              <a:noAutofit/>
            </a:bodyPr>
            <a:lstStyle/>
            <a:p>
              <a:pPr marL="0" marR="0" lvl="0" indent="0" algn="ctr" defTabSz="1200150" eaLnBrk="1" fontAlgn="auto" latinLnBrk="0" hangingPunct="1">
                <a:lnSpc>
                  <a:spcPct val="90000"/>
                </a:lnSpc>
                <a:spcBef>
                  <a:spcPct val="0"/>
                </a:spcBef>
                <a:spcAft>
                  <a:spcPct val="35000"/>
                </a:spcAft>
                <a:buClrTx/>
                <a:buSzTx/>
                <a:buFontTx/>
                <a:buNone/>
                <a:tabLst/>
                <a:defRPr/>
              </a:pPr>
              <a:r>
                <a:rPr kumimoji="0" lang="en-GB" sz="2700" b="0" i="0" u="none" strike="noStrike" kern="0" cap="none" spc="0" normalizeH="0" baseline="0" noProof="0" dirty="0" smtClean="0">
                  <a:ln>
                    <a:noFill/>
                  </a:ln>
                  <a:solidFill>
                    <a:srgbClr val="FFFFFF"/>
                  </a:solidFill>
                  <a:effectLst/>
                  <a:uLnTx/>
                  <a:uFillTx/>
                  <a:latin typeface="Arial"/>
                  <a:ea typeface="+mn-ea"/>
                  <a:cs typeface="+mn-cs"/>
                </a:rPr>
                <a:t>Input</a:t>
              </a:r>
            </a:p>
          </p:txBody>
        </p:sp>
      </p:grpSp>
      <p:sp>
        <p:nvSpPr>
          <p:cNvPr id="44" name="TextBox 43"/>
          <p:cNvSpPr txBox="1"/>
          <p:nvPr/>
        </p:nvSpPr>
        <p:spPr>
          <a:xfrm>
            <a:off x="39756" y="5608550"/>
            <a:ext cx="1713483" cy="584775"/>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200" b="1" i="0" u="none" strike="noStrike" kern="0" cap="none" spc="0" normalizeH="0" baseline="0" noProof="0" dirty="0" smtClean="0">
                <a:ln>
                  <a:noFill/>
                </a:ln>
                <a:solidFill>
                  <a:srgbClr val="000000"/>
                </a:solidFill>
                <a:effectLst/>
                <a:uLnTx/>
                <a:uFillTx/>
                <a:latin typeface="Arial"/>
              </a:rPr>
              <a:t>Parallel </a:t>
            </a:r>
          </a:p>
        </p:txBody>
      </p:sp>
      <p:sp>
        <p:nvSpPr>
          <p:cNvPr id="45" name="Rectangle 44"/>
          <p:cNvSpPr/>
          <p:nvPr/>
        </p:nvSpPr>
        <p:spPr bwMode="auto">
          <a:xfrm>
            <a:off x="198783" y="2743200"/>
            <a:ext cx="8706678" cy="1302026"/>
          </a:xfrm>
          <a:prstGeom prst="rect">
            <a:avLst/>
          </a:prstGeom>
          <a:noFill/>
          <a:ln w="38100" cap="flat" cmpd="sng" algn="ctr">
            <a:solidFill>
              <a:srgbClr val="3333CC"/>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ndParaRPr>
          </a:p>
        </p:txBody>
      </p:sp>
      <p:sp>
        <p:nvSpPr>
          <p:cNvPr id="46" name="Rectangle 45"/>
          <p:cNvSpPr/>
          <p:nvPr/>
        </p:nvSpPr>
        <p:spPr bwMode="auto">
          <a:xfrm>
            <a:off x="39755" y="4814666"/>
            <a:ext cx="8865705" cy="2043333"/>
          </a:xfrm>
          <a:prstGeom prst="rect">
            <a:avLst/>
          </a:prstGeom>
          <a:noFill/>
          <a:ln w="38100" cap="flat" cmpd="sng" algn="ctr">
            <a:solidFill>
              <a:srgbClr val="3333CC"/>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ndParaRPr>
          </a:p>
        </p:txBody>
      </p:sp>
    </p:spTree>
    <p:extLst>
      <p:ext uri="{BB962C8B-B14F-4D97-AF65-F5344CB8AC3E}">
        <p14:creationId xmlns:p14="http://schemas.microsoft.com/office/powerpoint/2010/main" val="18117810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wipe(down)">
                                      <p:cBhvr>
                                        <p:cTn id="7" dur="500"/>
                                        <p:tgtEl>
                                          <p:spTgt spid="45"/>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wipe(down)">
                                      <p:cBhvr>
                                        <p:cTn id="10" dur="500"/>
                                        <p:tgtEl>
                                          <p:spTgt spid="22"/>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wipe(down)">
                                      <p:cBhvr>
                                        <p:cTn id="13" dur="500"/>
                                        <p:tgtEl>
                                          <p:spTgt spid="19"/>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wipe(down)">
                                      <p:cBhvr>
                                        <p:cTn id="18" dur="500"/>
                                        <p:tgtEl>
                                          <p:spTgt spid="20"/>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46"/>
                                        </p:tgtEl>
                                        <p:attrNameLst>
                                          <p:attrName>style.visibility</p:attrName>
                                        </p:attrNameLst>
                                      </p:cBhvr>
                                      <p:to>
                                        <p:strVal val="visible"/>
                                      </p:to>
                                    </p:set>
                                    <p:animEffect transition="in" filter="wipe(down)">
                                      <p:cBhvr>
                                        <p:cTn id="21" dur="500"/>
                                        <p:tgtEl>
                                          <p:spTgt spid="46"/>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44"/>
                                        </p:tgtEl>
                                        <p:attrNameLst>
                                          <p:attrName>style.visibility</p:attrName>
                                        </p:attrNameLst>
                                      </p:cBhvr>
                                      <p:to>
                                        <p:strVal val="visible"/>
                                      </p:to>
                                    </p:set>
                                    <p:animEffect transition="in" filter="wipe(down)">
                                      <p:cBhvr>
                                        <p:cTn id="24" dur="500"/>
                                        <p:tgtEl>
                                          <p:spTgt spid="44"/>
                                        </p:tgtEl>
                                      </p:cBhvr>
                                    </p:animEffect>
                                  </p:childTnLst>
                                </p:cTn>
                              </p:par>
                              <p:par>
                                <p:cTn id="25" presetID="22" presetClass="entr" presetSubtype="4" fill="hold" nodeType="withEffect">
                                  <p:stCondLst>
                                    <p:cond delay="0"/>
                                  </p:stCondLst>
                                  <p:childTnLst>
                                    <p:set>
                                      <p:cBhvr>
                                        <p:cTn id="26" dur="1" fill="hold">
                                          <p:stCondLst>
                                            <p:cond delay="0"/>
                                          </p:stCondLst>
                                        </p:cTn>
                                        <p:tgtEl>
                                          <p:spTgt spid="41"/>
                                        </p:tgtEl>
                                        <p:attrNameLst>
                                          <p:attrName>style.visibility</p:attrName>
                                        </p:attrNameLst>
                                      </p:cBhvr>
                                      <p:to>
                                        <p:strVal val="visible"/>
                                      </p:to>
                                    </p:set>
                                    <p:animEffect transition="in" filter="wipe(down)">
                                      <p:cBhvr>
                                        <p:cTn id="27" dur="500"/>
                                        <p:tgtEl>
                                          <p:spTgt spid="41"/>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37"/>
                                        </p:tgtEl>
                                        <p:attrNameLst>
                                          <p:attrName>style.visibility</p:attrName>
                                        </p:attrNameLst>
                                      </p:cBhvr>
                                      <p:to>
                                        <p:strVal val="visible"/>
                                      </p:to>
                                    </p:set>
                                    <p:animEffect transition="in" filter="wipe(down)">
                                      <p:cBhvr>
                                        <p:cTn id="30" dur="500"/>
                                        <p:tgtEl>
                                          <p:spTgt spid="37"/>
                                        </p:tgtEl>
                                      </p:cBhvr>
                                    </p:animEffect>
                                  </p:childTnLst>
                                </p:cTn>
                              </p:par>
                              <p:par>
                                <p:cTn id="31" presetID="22" presetClass="entr" presetSubtype="4" fill="hold" nodeType="withEffect">
                                  <p:stCondLst>
                                    <p:cond delay="0"/>
                                  </p:stCondLst>
                                  <p:childTnLst>
                                    <p:set>
                                      <p:cBhvr>
                                        <p:cTn id="32" dur="1" fill="hold">
                                          <p:stCondLst>
                                            <p:cond delay="0"/>
                                          </p:stCondLst>
                                        </p:cTn>
                                        <p:tgtEl>
                                          <p:spTgt spid="38"/>
                                        </p:tgtEl>
                                        <p:attrNameLst>
                                          <p:attrName>style.visibility</p:attrName>
                                        </p:attrNameLst>
                                      </p:cBhvr>
                                      <p:to>
                                        <p:strVal val="visible"/>
                                      </p:to>
                                    </p:set>
                                    <p:animEffect transition="in" filter="wipe(down)">
                                      <p:cBhvr>
                                        <p:cTn id="33"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AsOne/>
      </p:bldGraphic>
      <p:bldP spid="20" grpId="0"/>
      <p:bldP spid="22" grpId="0"/>
      <p:bldGraphic spid="37" grpId="0">
        <p:bldAsOne/>
      </p:bldGraphic>
      <p:bldP spid="44" grpId="0"/>
      <p:bldP spid="45" grpId="0" animBg="1"/>
      <p:bldP spid="46"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447709" y="172590"/>
            <a:ext cx="8248582" cy="643855"/>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Choice Reaction Time (CRT)</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4" name="Rectangle 3"/>
          <p:cNvSpPr/>
          <p:nvPr/>
        </p:nvSpPr>
        <p:spPr>
          <a:xfrm>
            <a:off x="0" y="913831"/>
            <a:ext cx="9144000" cy="3662541"/>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chemeClr val="bg1"/>
                </a:solidFill>
                <a:effectLst/>
                <a:uLnTx/>
                <a:uFillTx/>
                <a:latin typeface="Tw Cen MT" panose="020B0602020104020603"/>
                <a:ea typeface="+mn-ea"/>
                <a:cs typeface="+mn-cs"/>
              </a:rPr>
              <a:t>Performance </a:t>
            </a:r>
            <a:r>
              <a:rPr kumimoji="0" lang="en-GB" sz="2800" b="0" i="0" u="none" strike="noStrike" kern="1200" cap="none" spc="0" normalizeH="0" baseline="0" noProof="0" dirty="0">
                <a:ln>
                  <a:noFill/>
                </a:ln>
                <a:solidFill>
                  <a:schemeClr val="bg1"/>
                </a:solidFill>
                <a:effectLst/>
                <a:uLnTx/>
                <a:uFillTx/>
                <a:latin typeface="Tw Cen MT" panose="020B0602020104020603"/>
                <a:ea typeface="+mn-ea"/>
                <a:cs typeface="+mn-cs"/>
              </a:rPr>
              <a:t>depends on how </a:t>
            </a:r>
            <a:r>
              <a:rPr kumimoji="0" lang="en-GB" sz="2800" b="1" i="0" u="none" strike="noStrike" kern="1200" cap="none" spc="0" normalizeH="0" baseline="0" noProof="0" dirty="0">
                <a:ln>
                  <a:noFill/>
                </a:ln>
                <a:solidFill>
                  <a:schemeClr val="bg1"/>
                </a:solidFill>
                <a:effectLst/>
                <a:uLnTx/>
                <a:uFillTx/>
                <a:latin typeface="Tw Cen MT" panose="020B0602020104020603"/>
                <a:ea typeface="+mn-ea"/>
                <a:cs typeface="+mn-cs"/>
              </a:rPr>
              <a:t>well</a:t>
            </a:r>
            <a:r>
              <a:rPr kumimoji="0" lang="en-GB" sz="2800" b="0" i="0" u="none" strike="noStrike" kern="1200" cap="none" spc="0" normalizeH="0" baseline="0" noProof="0" dirty="0">
                <a:ln>
                  <a:noFill/>
                </a:ln>
                <a:solidFill>
                  <a:schemeClr val="bg1"/>
                </a:solidFill>
                <a:effectLst/>
                <a:uLnTx/>
                <a:uFillTx/>
                <a:latin typeface="Tw Cen MT" panose="020B0602020104020603"/>
                <a:ea typeface="+mn-ea"/>
                <a:cs typeface="+mn-cs"/>
              </a:rPr>
              <a:t> </a:t>
            </a:r>
            <a:r>
              <a:rPr kumimoji="0" lang="en-GB" sz="2800" b="0" i="0" u="sng" strike="noStrike" kern="1200" cap="none" spc="0" normalizeH="0" baseline="0" noProof="0" dirty="0" smtClean="0">
                <a:ln>
                  <a:noFill/>
                </a:ln>
                <a:solidFill>
                  <a:schemeClr val="bg1"/>
                </a:solidFill>
                <a:effectLst/>
                <a:uLnTx/>
                <a:uFillTx/>
                <a:latin typeface="Tw Cen MT" panose="020B0602020104020603"/>
                <a:ea typeface="+mn-ea"/>
                <a:cs typeface="+mn-cs"/>
              </a:rPr>
              <a:t>and</a:t>
            </a:r>
            <a:r>
              <a:rPr kumimoji="0" lang="en-GB" sz="2800" b="0" i="0" u="none" strike="noStrike" kern="1200" cap="none" spc="0" normalizeH="0" baseline="0" noProof="0" dirty="0" smtClean="0">
                <a:ln>
                  <a:noFill/>
                </a:ln>
                <a:solidFill>
                  <a:schemeClr val="bg1"/>
                </a:solidFill>
                <a:effectLst/>
                <a:uLnTx/>
                <a:uFillTx/>
                <a:latin typeface="Tw Cen MT" panose="020B0602020104020603"/>
                <a:ea typeface="+mn-ea"/>
                <a:cs typeface="+mn-cs"/>
              </a:rPr>
              <a:t> how </a:t>
            </a:r>
            <a:r>
              <a:rPr kumimoji="0" lang="en-GB" sz="2800" b="1" i="0" u="none" strike="noStrike" kern="1200" cap="none" spc="0" normalizeH="0" baseline="0" noProof="0" dirty="0" smtClean="0">
                <a:ln>
                  <a:noFill/>
                </a:ln>
                <a:solidFill>
                  <a:schemeClr val="bg1"/>
                </a:solidFill>
                <a:effectLst/>
                <a:uLnTx/>
                <a:uFillTx/>
                <a:latin typeface="Tw Cen MT" panose="020B0602020104020603"/>
                <a:ea typeface="+mn-ea"/>
                <a:cs typeface="+mn-cs"/>
              </a:rPr>
              <a:t>rapidly</a:t>
            </a:r>
            <a:r>
              <a:rPr kumimoji="0" lang="en-GB" sz="2800" b="0" i="0" u="none" strike="noStrike" kern="1200" cap="none" spc="0" normalizeH="0" baseline="0" noProof="0" dirty="0" smtClean="0">
                <a:ln>
                  <a:noFill/>
                </a:ln>
                <a:solidFill>
                  <a:schemeClr val="bg1"/>
                </a:solidFill>
                <a:effectLst/>
                <a:uLnTx/>
                <a:uFillTx/>
                <a:latin typeface="Tw Cen MT" panose="020B0602020104020603"/>
                <a:ea typeface="+mn-ea"/>
                <a:cs typeface="+mn-cs"/>
              </a:rPr>
              <a:t> we choose </a:t>
            </a:r>
            <a:r>
              <a:rPr kumimoji="0" lang="en-GB" sz="2800" b="0" i="0" u="none" strike="noStrike" kern="1200" cap="none" spc="0" normalizeH="0" baseline="0" noProof="0" dirty="0">
                <a:ln>
                  <a:noFill/>
                </a:ln>
                <a:solidFill>
                  <a:schemeClr val="bg1"/>
                </a:solidFill>
                <a:effectLst/>
                <a:uLnTx/>
                <a:uFillTx/>
                <a:latin typeface="Tw Cen MT" panose="020B0602020104020603"/>
                <a:ea typeface="+mn-ea"/>
                <a:cs typeface="+mn-cs"/>
              </a:rPr>
              <a:t>between </a:t>
            </a:r>
            <a:r>
              <a:rPr kumimoji="0" lang="en-GB" sz="2800" b="0" i="0" u="none" strike="noStrike" kern="1200" cap="none" spc="0" normalizeH="0" baseline="0" noProof="0" dirty="0" smtClean="0">
                <a:ln>
                  <a:noFill/>
                </a:ln>
                <a:solidFill>
                  <a:schemeClr val="bg1"/>
                </a:solidFill>
                <a:effectLst/>
                <a:uLnTx/>
                <a:uFillTx/>
                <a:latin typeface="Tw Cen MT" panose="020B0602020104020603"/>
                <a:ea typeface="+mn-ea"/>
                <a:cs typeface="+mn-cs"/>
              </a:rPr>
              <a:t>options.</a:t>
            </a: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chemeClr val="bg1"/>
                </a:solidFill>
                <a:effectLst/>
                <a:uLnTx/>
                <a:uFillTx/>
                <a:latin typeface="Tw Cen MT" panose="020B0602020104020603"/>
                <a:ea typeface="+mn-ea"/>
                <a:cs typeface="+mn-cs"/>
              </a:rPr>
              <a:t>What </a:t>
            </a:r>
            <a:r>
              <a:rPr kumimoji="0" lang="en-GB" sz="2800" b="0" i="0" u="none" strike="noStrike" kern="1200" cap="none" spc="0" normalizeH="0" baseline="0" noProof="0" dirty="0">
                <a:ln>
                  <a:noFill/>
                </a:ln>
                <a:solidFill>
                  <a:schemeClr val="bg1"/>
                </a:solidFill>
                <a:effectLst/>
                <a:uLnTx/>
                <a:uFillTx/>
                <a:latin typeface="Tw Cen MT" panose="020B0602020104020603"/>
                <a:ea typeface="+mn-ea"/>
                <a:cs typeface="+mn-cs"/>
              </a:rPr>
              <a:t>cognitive factors </a:t>
            </a:r>
            <a:r>
              <a:rPr kumimoji="0" lang="en-GB" sz="2800" b="0" i="0" u="none" strike="noStrike" kern="1200" cap="none" spc="0" normalizeH="0" baseline="0" noProof="0" dirty="0" smtClean="0">
                <a:ln>
                  <a:noFill/>
                </a:ln>
                <a:solidFill>
                  <a:schemeClr val="bg1"/>
                </a:solidFill>
                <a:effectLst/>
                <a:uLnTx/>
                <a:uFillTx/>
                <a:latin typeface="Tw Cen MT" panose="020B0602020104020603"/>
                <a:ea typeface="+mn-ea"/>
                <a:cs typeface="+mn-cs"/>
              </a:rPr>
              <a:t>should be considered?......   </a:t>
            </a:r>
            <a:endParaRPr kumimoji="0" lang="en-GB" sz="2800" b="0" i="0" u="none" strike="noStrike" kern="1200" cap="none" spc="0" normalizeH="0" baseline="0" noProof="0" dirty="0">
              <a:ln>
                <a:noFill/>
              </a:ln>
              <a:solidFill>
                <a:schemeClr val="bg1"/>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chemeClr val="bg1"/>
                </a:solidFill>
                <a:effectLst/>
                <a:uLnTx/>
                <a:uFillTx/>
                <a:latin typeface="Tw Cen MT" panose="020B0602020104020603"/>
                <a:ea typeface="+mn-ea"/>
                <a:cs typeface="+mn-cs"/>
              </a:rPr>
              <a:t>Difficult to answer: How can we work out all processes involved, especially when factors in real-life vary?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1" i="0" u="sng" strike="noStrike" kern="1200" cap="none" spc="0" normalizeH="0" baseline="0" noProof="0" dirty="0">
                <a:ln>
                  <a:noFill/>
                </a:ln>
                <a:solidFill>
                  <a:prstClr val="black"/>
                </a:solidFill>
                <a:effectLst/>
                <a:uLnTx/>
                <a:uFillTx/>
                <a:latin typeface="Tw Cen MT" panose="020B0602020104020603"/>
                <a:ea typeface="+mn-ea"/>
                <a:cs typeface="+mn-cs"/>
              </a:rPr>
              <a:t>Choice-reaction </a:t>
            </a:r>
            <a:r>
              <a:rPr kumimoji="0" lang="en-GB" sz="2800" b="1" i="0" u="sng" strike="noStrike" kern="1200" cap="none" spc="0" normalizeH="0" baseline="0" noProof="0" dirty="0" smtClean="0">
                <a:ln>
                  <a:noFill/>
                </a:ln>
                <a:solidFill>
                  <a:prstClr val="black"/>
                </a:solidFill>
                <a:effectLst/>
                <a:uLnTx/>
                <a:uFillTx/>
                <a:latin typeface="Tw Cen MT" panose="020B0602020104020603"/>
                <a:ea typeface="+mn-ea"/>
                <a:cs typeface="+mn-cs"/>
              </a:rPr>
              <a:t>time (CRT)</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tasks help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make the</a:t>
            </a: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decision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process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explicit.</a:t>
            </a: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p:txBody>
      </p:sp>
      <p:sp>
        <p:nvSpPr>
          <p:cNvPr id="5" name="TextBox 4"/>
          <p:cNvSpPr txBox="1"/>
          <p:nvPr/>
        </p:nvSpPr>
        <p:spPr>
          <a:xfrm>
            <a:off x="0" y="4426743"/>
            <a:ext cx="4205137" cy="2108269"/>
          </a:xfrm>
          <a:prstGeom prst="rect">
            <a:avLst/>
          </a:prstGeom>
          <a:no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E.g., key press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choice when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light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comes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Shows speed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in which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position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of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light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is encoded and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speed correct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response is made</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a:t>
            </a:r>
            <a:endParaRPr kumimoji="0" lang="en-GB"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pic>
        <p:nvPicPr>
          <p:cNvPr id="7" name="Picture 6" descr="This also demonstrates some of the downsides of the approach of using ..."/>
          <p:cNvPicPr>
            <a:picLocks noChangeAspect="1"/>
          </p:cNvPicPr>
          <p:nvPr/>
        </p:nvPicPr>
        <p:blipFill rotWithShape="1">
          <a:blip r:embed="rId2">
            <a:extLst>
              <a:ext uri="{28A0092B-C50C-407E-A947-70E740481C1C}">
                <a14:useLocalDpi xmlns:a14="http://schemas.microsoft.com/office/drawing/2010/main" val="0"/>
              </a:ext>
            </a:extLst>
          </a:blip>
          <a:srcRect t="15053" r="-54" b="31468"/>
          <a:stretch/>
        </p:blipFill>
        <p:spPr>
          <a:xfrm>
            <a:off x="4304808" y="4347556"/>
            <a:ext cx="4638184" cy="1859305"/>
          </a:xfrm>
          <a:prstGeom prst="rect">
            <a:avLst/>
          </a:prstGeom>
        </p:spPr>
      </p:pic>
      <p:sp>
        <p:nvSpPr>
          <p:cNvPr id="8" name="TextBox 7"/>
          <p:cNvSpPr txBox="1"/>
          <p:nvPr/>
        </p:nvSpPr>
        <p:spPr>
          <a:xfrm>
            <a:off x="4244380" y="6206861"/>
            <a:ext cx="450574" cy="58477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Tw Cen MT" panose="020B0602020104020603"/>
                <a:ea typeface="+mn-ea"/>
                <a:cs typeface="+mn-cs"/>
              </a:rPr>
              <a:t>A</a:t>
            </a:r>
          </a:p>
        </p:txBody>
      </p:sp>
      <p:sp>
        <p:nvSpPr>
          <p:cNvPr id="9" name="TextBox 8"/>
          <p:cNvSpPr txBox="1"/>
          <p:nvPr/>
        </p:nvSpPr>
        <p:spPr>
          <a:xfrm>
            <a:off x="5331546" y="6206861"/>
            <a:ext cx="450574" cy="58477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Tw Cen MT" panose="020B0602020104020603"/>
                <a:ea typeface="+mn-ea"/>
                <a:cs typeface="+mn-cs"/>
              </a:rPr>
              <a:t>B</a:t>
            </a:r>
          </a:p>
        </p:txBody>
      </p:sp>
      <p:sp>
        <p:nvSpPr>
          <p:cNvPr id="10" name="TextBox 9"/>
          <p:cNvSpPr txBox="1"/>
          <p:nvPr/>
        </p:nvSpPr>
        <p:spPr>
          <a:xfrm>
            <a:off x="7506532" y="6205556"/>
            <a:ext cx="450574" cy="58477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Tw Cen MT" panose="020B0602020104020603"/>
                <a:ea typeface="+mn-ea"/>
                <a:cs typeface="+mn-cs"/>
              </a:rPr>
              <a:t>D</a:t>
            </a:r>
          </a:p>
        </p:txBody>
      </p:sp>
      <p:sp>
        <p:nvSpPr>
          <p:cNvPr id="11" name="TextBox 10"/>
          <p:cNvSpPr txBox="1"/>
          <p:nvPr/>
        </p:nvSpPr>
        <p:spPr>
          <a:xfrm>
            <a:off x="6418712" y="6205556"/>
            <a:ext cx="450574" cy="58477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Tw Cen MT" panose="020B0602020104020603"/>
                <a:ea typeface="+mn-ea"/>
                <a:cs typeface="+mn-cs"/>
              </a:rPr>
              <a:t>C</a:t>
            </a:r>
          </a:p>
        </p:txBody>
      </p:sp>
      <p:sp>
        <p:nvSpPr>
          <p:cNvPr id="12" name="TextBox 11"/>
          <p:cNvSpPr txBox="1"/>
          <p:nvPr/>
        </p:nvSpPr>
        <p:spPr>
          <a:xfrm>
            <a:off x="8593044" y="6216244"/>
            <a:ext cx="450574" cy="58477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Tw Cen MT" panose="020B0602020104020603"/>
                <a:ea typeface="+mn-ea"/>
                <a:cs typeface="+mn-cs"/>
              </a:rPr>
              <a:t>E</a:t>
            </a:r>
          </a:p>
        </p:txBody>
      </p:sp>
    </p:spTree>
    <p:extLst>
      <p:ext uri="{BB962C8B-B14F-4D97-AF65-F5344CB8AC3E}">
        <p14:creationId xmlns:p14="http://schemas.microsoft.com/office/powerpoint/2010/main" val="397446640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27" dur="500"/>
                                        <p:tgtEl>
                                          <p:spTgt spid="5">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5">
                                            <p:txEl>
                                              <p:pRg st="2" end="2"/>
                                            </p:txEl>
                                          </p:spTgt>
                                        </p:tgtEl>
                                        <p:attrNameLst>
                                          <p:attrName>style.visibility</p:attrName>
                                        </p:attrNameLst>
                                      </p:cBhvr>
                                      <p:to>
                                        <p:strVal val="visible"/>
                                      </p:to>
                                    </p:set>
                                    <p:animEffect transition="in" filter="randombar(horizontal)">
                                      <p:cBhvr>
                                        <p:cTn id="32" dur="500"/>
                                        <p:tgtEl>
                                          <p:spTgt spid="5">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1"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p:cTn id="37" dur="1000" fill="hold"/>
                                        <p:tgtEl>
                                          <p:spTgt spid="7"/>
                                        </p:tgtEl>
                                        <p:attrNameLst>
                                          <p:attrName>ppt_w</p:attrName>
                                        </p:attrNameLst>
                                      </p:cBhvr>
                                      <p:tavLst>
                                        <p:tav tm="0">
                                          <p:val>
                                            <p:fltVal val="0"/>
                                          </p:val>
                                        </p:tav>
                                        <p:tav tm="100000">
                                          <p:val>
                                            <p:strVal val="#ppt_w"/>
                                          </p:val>
                                        </p:tav>
                                      </p:tavLst>
                                    </p:anim>
                                    <p:anim calcmode="lin" valueType="num">
                                      <p:cBhvr>
                                        <p:cTn id="38" dur="1000" fill="hold"/>
                                        <p:tgtEl>
                                          <p:spTgt spid="7"/>
                                        </p:tgtEl>
                                        <p:attrNameLst>
                                          <p:attrName>ppt_h</p:attrName>
                                        </p:attrNameLst>
                                      </p:cBhvr>
                                      <p:tavLst>
                                        <p:tav tm="0">
                                          <p:val>
                                            <p:fltVal val="0"/>
                                          </p:val>
                                        </p:tav>
                                        <p:tav tm="100000">
                                          <p:val>
                                            <p:strVal val="#ppt_h"/>
                                          </p:val>
                                        </p:tav>
                                      </p:tavLst>
                                    </p:anim>
                                    <p:anim calcmode="lin" valueType="num">
                                      <p:cBhvr>
                                        <p:cTn id="39" dur="1000" fill="hold"/>
                                        <p:tgtEl>
                                          <p:spTgt spid="7"/>
                                        </p:tgtEl>
                                        <p:attrNameLst>
                                          <p:attrName>style.rotation</p:attrName>
                                        </p:attrNameLst>
                                      </p:cBhvr>
                                      <p:tavLst>
                                        <p:tav tm="0">
                                          <p:val>
                                            <p:fltVal val="90"/>
                                          </p:val>
                                        </p:tav>
                                        <p:tav tm="100000">
                                          <p:val>
                                            <p:fltVal val="0"/>
                                          </p:val>
                                        </p:tav>
                                      </p:tavLst>
                                    </p:anim>
                                    <p:animEffect transition="in" filter="fade">
                                      <p:cBhvr>
                                        <p:cTn id="40" dur="1000"/>
                                        <p:tgtEl>
                                          <p:spTgt spid="7"/>
                                        </p:tgtEl>
                                      </p:cBhvr>
                                    </p:animEffect>
                                  </p:childTnLst>
                                </p:cTn>
                              </p:par>
                              <p:par>
                                <p:cTn id="41" presetID="31" presetClass="entr" presetSubtype="0" fill="hold" grpId="0" nodeType="with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p:cTn id="43" dur="1000" fill="hold"/>
                                        <p:tgtEl>
                                          <p:spTgt spid="8"/>
                                        </p:tgtEl>
                                        <p:attrNameLst>
                                          <p:attrName>ppt_w</p:attrName>
                                        </p:attrNameLst>
                                      </p:cBhvr>
                                      <p:tavLst>
                                        <p:tav tm="0">
                                          <p:val>
                                            <p:fltVal val="0"/>
                                          </p:val>
                                        </p:tav>
                                        <p:tav tm="100000">
                                          <p:val>
                                            <p:strVal val="#ppt_w"/>
                                          </p:val>
                                        </p:tav>
                                      </p:tavLst>
                                    </p:anim>
                                    <p:anim calcmode="lin" valueType="num">
                                      <p:cBhvr>
                                        <p:cTn id="44" dur="1000" fill="hold"/>
                                        <p:tgtEl>
                                          <p:spTgt spid="8"/>
                                        </p:tgtEl>
                                        <p:attrNameLst>
                                          <p:attrName>ppt_h</p:attrName>
                                        </p:attrNameLst>
                                      </p:cBhvr>
                                      <p:tavLst>
                                        <p:tav tm="0">
                                          <p:val>
                                            <p:fltVal val="0"/>
                                          </p:val>
                                        </p:tav>
                                        <p:tav tm="100000">
                                          <p:val>
                                            <p:strVal val="#ppt_h"/>
                                          </p:val>
                                        </p:tav>
                                      </p:tavLst>
                                    </p:anim>
                                    <p:anim calcmode="lin" valueType="num">
                                      <p:cBhvr>
                                        <p:cTn id="45" dur="1000" fill="hold"/>
                                        <p:tgtEl>
                                          <p:spTgt spid="8"/>
                                        </p:tgtEl>
                                        <p:attrNameLst>
                                          <p:attrName>style.rotation</p:attrName>
                                        </p:attrNameLst>
                                      </p:cBhvr>
                                      <p:tavLst>
                                        <p:tav tm="0">
                                          <p:val>
                                            <p:fltVal val="90"/>
                                          </p:val>
                                        </p:tav>
                                        <p:tav tm="100000">
                                          <p:val>
                                            <p:fltVal val="0"/>
                                          </p:val>
                                        </p:tav>
                                      </p:tavLst>
                                    </p:anim>
                                    <p:animEffect transition="in" filter="fade">
                                      <p:cBhvr>
                                        <p:cTn id="46" dur="1000"/>
                                        <p:tgtEl>
                                          <p:spTgt spid="8"/>
                                        </p:tgtEl>
                                      </p:cBhvr>
                                    </p:animEffect>
                                  </p:childTnLst>
                                </p:cTn>
                              </p:par>
                              <p:par>
                                <p:cTn id="47" presetID="31" presetClass="entr" presetSubtype="0" fill="hold" grpId="0" nodeType="with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p:cTn id="49" dur="1000" fill="hold"/>
                                        <p:tgtEl>
                                          <p:spTgt spid="9"/>
                                        </p:tgtEl>
                                        <p:attrNameLst>
                                          <p:attrName>ppt_w</p:attrName>
                                        </p:attrNameLst>
                                      </p:cBhvr>
                                      <p:tavLst>
                                        <p:tav tm="0">
                                          <p:val>
                                            <p:fltVal val="0"/>
                                          </p:val>
                                        </p:tav>
                                        <p:tav tm="100000">
                                          <p:val>
                                            <p:strVal val="#ppt_w"/>
                                          </p:val>
                                        </p:tav>
                                      </p:tavLst>
                                    </p:anim>
                                    <p:anim calcmode="lin" valueType="num">
                                      <p:cBhvr>
                                        <p:cTn id="50" dur="1000" fill="hold"/>
                                        <p:tgtEl>
                                          <p:spTgt spid="9"/>
                                        </p:tgtEl>
                                        <p:attrNameLst>
                                          <p:attrName>ppt_h</p:attrName>
                                        </p:attrNameLst>
                                      </p:cBhvr>
                                      <p:tavLst>
                                        <p:tav tm="0">
                                          <p:val>
                                            <p:fltVal val="0"/>
                                          </p:val>
                                        </p:tav>
                                        <p:tav tm="100000">
                                          <p:val>
                                            <p:strVal val="#ppt_h"/>
                                          </p:val>
                                        </p:tav>
                                      </p:tavLst>
                                    </p:anim>
                                    <p:anim calcmode="lin" valueType="num">
                                      <p:cBhvr>
                                        <p:cTn id="51" dur="1000" fill="hold"/>
                                        <p:tgtEl>
                                          <p:spTgt spid="9"/>
                                        </p:tgtEl>
                                        <p:attrNameLst>
                                          <p:attrName>style.rotation</p:attrName>
                                        </p:attrNameLst>
                                      </p:cBhvr>
                                      <p:tavLst>
                                        <p:tav tm="0">
                                          <p:val>
                                            <p:fltVal val="90"/>
                                          </p:val>
                                        </p:tav>
                                        <p:tav tm="100000">
                                          <p:val>
                                            <p:fltVal val="0"/>
                                          </p:val>
                                        </p:tav>
                                      </p:tavLst>
                                    </p:anim>
                                    <p:animEffect transition="in" filter="fade">
                                      <p:cBhvr>
                                        <p:cTn id="52" dur="1000"/>
                                        <p:tgtEl>
                                          <p:spTgt spid="9"/>
                                        </p:tgtEl>
                                      </p:cBhvr>
                                    </p:animEffect>
                                  </p:childTnLst>
                                </p:cTn>
                              </p:par>
                              <p:par>
                                <p:cTn id="53" presetID="31" presetClass="entr" presetSubtype="0" fill="hold" grpId="0" nodeType="withEffect">
                                  <p:stCondLst>
                                    <p:cond delay="0"/>
                                  </p:stCondLst>
                                  <p:childTnLst>
                                    <p:set>
                                      <p:cBhvr>
                                        <p:cTn id="54" dur="1" fill="hold">
                                          <p:stCondLst>
                                            <p:cond delay="0"/>
                                          </p:stCondLst>
                                        </p:cTn>
                                        <p:tgtEl>
                                          <p:spTgt spid="11"/>
                                        </p:tgtEl>
                                        <p:attrNameLst>
                                          <p:attrName>style.visibility</p:attrName>
                                        </p:attrNameLst>
                                      </p:cBhvr>
                                      <p:to>
                                        <p:strVal val="visible"/>
                                      </p:to>
                                    </p:set>
                                    <p:anim calcmode="lin" valueType="num">
                                      <p:cBhvr>
                                        <p:cTn id="55" dur="1000" fill="hold"/>
                                        <p:tgtEl>
                                          <p:spTgt spid="11"/>
                                        </p:tgtEl>
                                        <p:attrNameLst>
                                          <p:attrName>ppt_w</p:attrName>
                                        </p:attrNameLst>
                                      </p:cBhvr>
                                      <p:tavLst>
                                        <p:tav tm="0">
                                          <p:val>
                                            <p:fltVal val="0"/>
                                          </p:val>
                                        </p:tav>
                                        <p:tav tm="100000">
                                          <p:val>
                                            <p:strVal val="#ppt_w"/>
                                          </p:val>
                                        </p:tav>
                                      </p:tavLst>
                                    </p:anim>
                                    <p:anim calcmode="lin" valueType="num">
                                      <p:cBhvr>
                                        <p:cTn id="56" dur="1000" fill="hold"/>
                                        <p:tgtEl>
                                          <p:spTgt spid="11"/>
                                        </p:tgtEl>
                                        <p:attrNameLst>
                                          <p:attrName>ppt_h</p:attrName>
                                        </p:attrNameLst>
                                      </p:cBhvr>
                                      <p:tavLst>
                                        <p:tav tm="0">
                                          <p:val>
                                            <p:fltVal val="0"/>
                                          </p:val>
                                        </p:tav>
                                        <p:tav tm="100000">
                                          <p:val>
                                            <p:strVal val="#ppt_h"/>
                                          </p:val>
                                        </p:tav>
                                      </p:tavLst>
                                    </p:anim>
                                    <p:anim calcmode="lin" valueType="num">
                                      <p:cBhvr>
                                        <p:cTn id="57" dur="1000" fill="hold"/>
                                        <p:tgtEl>
                                          <p:spTgt spid="11"/>
                                        </p:tgtEl>
                                        <p:attrNameLst>
                                          <p:attrName>style.rotation</p:attrName>
                                        </p:attrNameLst>
                                      </p:cBhvr>
                                      <p:tavLst>
                                        <p:tav tm="0">
                                          <p:val>
                                            <p:fltVal val="90"/>
                                          </p:val>
                                        </p:tav>
                                        <p:tav tm="100000">
                                          <p:val>
                                            <p:fltVal val="0"/>
                                          </p:val>
                                        </p:tav>
                                      </p:tavLst>
                                    </p:anim>
                                    <p:animEffect transition="in" filter="fade">
                                      <p:cBhvr>
                                        <p:cTn id="58" dur="1000"/>
                                        <p:tgtEl>
                                          <p:spTgt spid="11"/>
                                        </p:tgtEl>
                                      </p:cBhvr>
                                    </p:animEffect>
                                  </p:childTnLst>
                                </p:cTn>
                              </p:par>
                              <p:par>
                                <p:cTn id="59" presetID="31" presetClass="entr" presetSubtype="0" fill="hold" grpId="0" nodeType="withEffect">
                                  <p:stCondLst>
                                    <p:cond delay="0"/>
                                  </p:stCondLst>
                                  <p:childTnLst>
                                    <p:set>
                                      <p:cBhvr>
                                        <p:cTn id="60" dur="1" fill="hold">
                                          <p:stCondLst>
                                            <p:cond delay="0"/>
                                          </p:stCondLst>
                                        </p:cTn>
                                        <p:tgtEl>
                                          <p:spTgt spid="10"/>
                                        </p:tgtEl>
                                        <p:attrNameLst>
                                          <p:attrName>style.visibility</p:attrName>
                                        </p:attrNameLst>
                                      </p:cBhvr>
                                      <p:to>
                                        <p:strVal val="visible"/>
                                      </p:to>
                                    </p:set>
                                    <p:anim calcmode="lin" valueType="num">
                                      <p:cBhvr>
                                        <p:cTn id="61" dur="1000" fill="hold"/>
                                        <p:tgtEl>
                                          <p:spTgt spid="10"/>
                                        </p:tgtEl>
                                        <p:attrNameLst>
                                          <p:attrName>ppt_w</p:attrName>
                                        </p:attrNameLst>
                                      </p:cBhvr>
                                      <p:tavLst>
                                        <p:tav tm="0">
                                          <p:val>
                                            <p:fltVal val="0"/>
                                          </p:val>
                                        </p:tav>
                                        <p:tav tm="100000">
                                          <p:val>
                                            <p:strVal val="#ppt_w"/>
                                          </p:val>
                                        </p:tav>
                                      </p:tavLst>
                                    </p:anim>
                                    <p:anim calcmode="lin" valueType="num">
                                      <p:cBhvr>
                                        <p:cTn id="62" dur="1000" fill="hold"/>
                                        <p:tgtEl>
                                          <p:spTgt spid="10"/>
                                        </p:tgtEl>
                                        <p:attrNameLst>
                                          <p:attrName>ppt_h</p:attrName>
                                        </p:attrNameLst>
                                      </p:cBhvr>
                                      <p:tavLst>
                                        <p:tav tm="0">
                                          <p:val>
                                            <p:fltVal val="0"/>
                                          </p:val>
                                        </p:tav>
                                        <p:tav tm="100000">
                                          <p:val>
                                            <p:strVal val="#ppt_h"/>
                                          </p:val>
                                        </p:tav>
                                      </p:tavLst>
                                    </p:anim>
                                    <p:anim calcmode="lin" valueType="num">
                                      <p:cBhvr>
                                        <p:cTn id="63" dur="1000" fill="hold"/>
                                        <p:tgtEl>
                                          <p:spTgt spid="10"/>
                                        </p:tgtEl>
                                        <p:attrNameLst>
                                          <p:attrName>style.rotation</p:attrName>
                                        </p:attrNameLst>
                                      </p:cBhvr>
                                      <p:tavLst>
                                        <p:tav tm="0">
                                          <p:val>
                                            <p:fltVal val="90"/>
                                          </p:val>
                                        </p:tav>
                                        <p:tav tm="100000">
                                          <p:val>
                                            <p:fltVal val="0"/>
                                          </p:val>
                                        </p:tav>
                                      </p:tavLst>
                                    </p:anim>
                                    <p:animEffect transition="in" filter="fade">
                                      <p:cBhvr>
                                        <p:cTn id="64" dur="1000"/>
                                        <p:tgtEl>
                                          <p:spTgt spid="10"/>
                                        </p:tgtEl>
                                      </p:cBhvr>
                                    </p:animEffect>
                                  </p:childTnLst>
                                </p:cTn>
                              </p:par>
                              <p:par>
                                <p:cTn id="65" presetID="31" presetClass="entr" presetSubtype="0" fill="hold" grpId="0" nodeType="withEffect">
                                  <p:stCondLst>
                                    <p:cond delay="0"/>
                                  </p:stCondLst>
                                  <p:childTnLst>
                                    <p:set>
                                      <p:cBhvr>
                                        <p:cTn id="66" dur="1" fill="hold">
                                          <p:stCondLst>
                                            <p:cond delay="0"/>
                                          </p:stCondLst>
                                        </p:cTn>
                                        <p:tgtEl>
                                          <p:spTgt spid="12"/>
                                        </p:tgtEl>
                                        <p:attrNameLst>
                                          <p:attrName>style.visibility</p:attrName>
                                        </p:attrNameLst>
                                      </p:cBhvr>
                                      <p:to>
                                        <p:strVal val="visible"/>
                                      </p:to>
                                    </p:set>
                                    <p:anim calcmode="lin" valueType="num">
                                      <p:cBhvr>
                                        <p:cTn id="67" dur="1000" fill="hold"/>
                                        <p:tgtEl>
                                          <p:spTgt spid="12"/>
                                        </p:tgtEl>
                                        <p:attrNameLst>
                                          <p:attrName>ppt_w</p:attrName>
                                        </p:attrNameLst>
                                      </p:cBhvr>
                                      <p:tavLst>
                                        <p:tav tm="0">
                                          <p:val>
                                            <p:fltVal val="0"/>
                                          </p:val>
                                        </p:tav>
                                        <p:tav tm="100000">
                                          <p:val>
                                            <p:strVal val="#ppt_w"/>
                                          </p:val>
                                        </p:tav>
                                      </p:tavLst>
                                    </p:anim>
                                    <p:anim calcmode="lin" valueType="num">
                                      <p:cBhvr>
                                        <p:cTn id="68" dur="1000" fill="hold"/>
                                        <p:tgtEl>
                                          <p:spTgt spid="12"/>
                                        </p:tgtEl>
                                        <p:attrNameLst>
                                          <p:attrName>ppt_h</p:attrName>
                                        </p:attrNameLst>
                                      </p:cBhvr>
                                      <p:tavLst>
                                        <p:tav tm="0">
                                          <p:val>
                                            <p:fltVal val="0"/>
                                          </p:val>
                                        </p:tav>
                                        <p:tav tm="100000">
                                          <p:val>
                                            <p:strVal val="#ppt_h"/>
                                          </p:val>
                                        </p:tav>
                                      </p:tavLst>
                                    </p:anim>
                                    <p:anim calcmode="lin" valueType="num">
                                      <p:cBhvr>
                                        <p:cTn id="69" dur="1000" fill="hold"/>
                                        <p:tgtEl>
                                          <p:spTgt spid="12"/>
                                        </p:tgtEl>
                                        <p:attrNameLst>
                                          <p:attrName>style.rotation</p:attrName>
                                        </p:attrNameLst>
                                      </p:cBhvr>
                                      <p:tavLst>
                                        <p:tav tm="0">
                                          <p:val>
                                            <p:fltVal val="90"/>
                                          </p:val>
                                        </p:tav>
                                        <p:tav tm="100000">
                                          <p:val>
                                            <p:fltVal val="0"/>
                                          </p:val>
                                        </p:tav>
                                      </p:tavLst>
                                    </p:anim>
                                    <p:animEffect transition="in" filter="fade">
                                      <p:cBhvr>
                                        <p:cTn id="70"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447709" y="72837"/>
            <a:ext cx="8248582" cy="643855"/>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Choice Reaction Time (CRT)</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4" name="Rectangle 3"/>
          <p:cNvSpPr/>
          <p:nvPr/>
        </p:nvSpPr>
        <p:spPr>
          <a:xfrm>
            <a:off x="0" y="789137"/>
            <a:ext cx="9002684" cy="5970865"/>
          </a:xfrm>
          <a:prstGeom prst="rect">
            <a:avLst/>
          </a:prstGeom>
        </p:spPr>
        <p:txBody>
          <a:bodyPr wrap="square">
            <a:spAutoFit/>
          </a:bodyPr>
          <a:lstStyle/>
          <a:p>
            <a:pPr marL="457200" lvl="0" indent="-457200">
              <a:buFont typeface="Arial" panose="020B0604020202020204" pitchFamily="34" charset="0"/>
              <a:buChar char="•"/>
            </a:pPr>
            <a:r>
              <a:rPr lang="en-GB" sz="3200" dirty="0">
                <a:solidFill>
                  <a:schemeClr val="bg1"/>
                </a:solidFill>
              </a:rPr>
              <a:t>Two </a:t>
            </a:r>
            <a:r>
              <a:rPr lang="en-GB" sz="3200" dirty="0" smtClean="0">
                <a:solidFill>
                  <a:schemeClr val="bg1"/>
                </a:solidFill>
              </a:rPr>
              <a:t>paradigms </a:t>
            </a:r>
            <a:r>
              <a:rPr lang="en-GB" sz="3200" dirty="0">
                <a:solidFill>
                  <a:schemeClr val="bg1"/>
                </a:solidFill>
              </a:rPr>
              <a:t>in which CRT modelling is </a:t>
            </a:r>
            <a:r>
              <a:rPr lang="en-GB" sz="3200" dirty="0" smtClean="0">
                <a:solidFill>
                  <a:schemeClr val="bg1"/>
                </a:solidFill>
              </a:rPr>
              <a:t>based:</a:t>
            </a:r>
            <a:endParaRPr lang="en-GB" sz="2800" dirty="0">
              <a:solidFill>
                <a:schemeClr val="bg1"/>
              </a:solidFill>
            </a:endParaRPr>
          </a:p>
          <a:p>
            <a:pPr marL="914400" lvl="1" indent="-457200">
              <a:buFont typeface="Arial" panose="020B0604020202020204" pitchFamily="34" charset="0"/>
              <a:buChar char="•"/>
            </a:pPr>
            <a:r>
              <a:rPr lang="en-GB" sz="3200" dirty="0" smtClean="0">
                <a:solidFill>
                  <a:schemeClr val="bg1"/>
                </a:solidFill>
              </a:rPr>
              <a:t>Two-choice</a:t>
            </a:r>
            <a:endParaRPr lang="en-GB" sz="2800" dirty="0">
              <a:solidFill>
                <a:schemeClr val="bg1"/>
              </a:solidFill>
            </a:endParaRPr>
          </a:p>
          <a:p>
            <a:pPr marL="914400" lvl="1" indent="-457200">
              <a:buFont typeface="Arial" panose="020B0604020202020204" pitchFamily="34" charset="0"/>
              <a:buChar char="•"/>
            </a:pPr>
            <a:r>
              <a:rPr lang="en-GB" sz="3200" dirty="0" smtClean="0">
                <a:solidFill>
                  <a:schemeClr val="bg1"/>
                </a:solidFill>
              </a:rPr>
              <a:t>Multiple </a:t>
            </a:r>
            <a:r>
              <a:rPr lang="en-GB" sz="3200" dirty="0">
                <a:solidFill>
                  <a:schemeClr val="bg1"/>
                </a:solidFill>
              </a:rPr>
              <a:t>alternative </a:t>
            </a:r>
            <a:endParaRPr lang="en-GB" sz="3200" dirty="0" smtClean="0">
              <a:solidFill>
                <a:schemeClr val="bg1"/>
              </a:solidFill>
            </a:endParaRPr>
          </a:p>
          <a:p>
            <a:pPr marL="1371600" lvl="2" indent="-457200">
              <a:buFont typeface="Arial" panose="020B0604020202020204" pitchFamily="34" charset="0"/>
              <a:buChar char="•"/>
            </a:pPr>
            <a:r>
              <a:rPr lang="en-GB" sz="3200" dirty="0" smtClean="0">
                <a:solidFill>
                  <a:schemeClr val="bg1"/>
                </a:solidFill>
              </a:rPr>
              <a:t>(</a:t>
            </a:r>
            <a:r>
              <a:rPr lang="en-GB" sz="3200" dirty="0">
                <a:solidFill>
                  <a:schemeClr val="bg1"/>
                </a:solidFill>
              </a:rPr>
              <a:t>also called more than 2-choice; N &gt; 2). </a:t>
            </a:r>
            <a:endParaRPr lang="en-GB" sz="3200" dirty="0" smtClean="0">
              <a:solidFill>
                <a:schemeClr val="bg1"/>
              </a:solidFill>
            </a:endParaRPr>
          </a:p>
          <a:p>
            <a:pPr marL="1371600" lvl="2" indent="-457200">
              <a:buFont typeface="Arial" panose="020B0604020202020204" pitchFamily="34" charset="0"/>
              <a:buChar char="•"/>
            </a:pPr>
            <a:endParaRPr lang="en-GB" sz="1600" dirty="0">
              <a:solidFill>
                <a:schemeClr val="bg1"/>
              </a:solidFill>
            </a:endParaRPr>
          </a:p>
          <a:p>
            <a:pPr marL="457200" indent="-457200">
              <a:buFont typeface="Arial" panose="020B0604020202020204" pitchFamily="34" charset="0"/>
              <a:buChar char="•"/>
            </a:pPr>
            <a:r>
              <a:rPr lang="en-GB" sz="3200" dirty="0" smtClean="0">
                <a:solidFill>
                  <a:schemeClr val="bg1"/>
                </a:solidFill>
              </a:rPr>
              <a:t>Models use statistical or mathematical equations to explain and calculate CRT. </a:t>
            </a:r>
          </a:p>
          <a:p>
            <a:pPr marL="457200" indent="-457200">
              <a:buFont typeface="Arial" panose="020B0604020202020204" pitchFamily="34" charset="0"/>
              <a:buChar char="•"/>
            </a:pPr>
            <a:endParaRPr lang="en-GB" dirty="0">
              <a:solidFill>
                <a:schemeClr val="bg1"/>
              </a:solidFill>
            </a:endParaRPr>
          </a:p>
          <a:p>
            <a:pPr marL="342900" lvl="0" indent="-342900">
              <a:buFont typeface="Arial" panose="020B0604020202020204" pitchFamily="34" charset="0"/>
              <a:buChar char="•"/>
              <a:defRPr/>
            </a:pPr>
            <a:r>
              <a:rPr lang="en-GB" sz="2800" dirty="0">
                <a:solidFill>
                  <a:prstClr val="black"/>
                </a:solidFill>
              </a:rPr>
              <a:t>Modelling </a:t>
            </a:r>
            <a:r>
              <a:rPr lang="en-GB" sz="2800" dirty="0" smtClean="0">
                <a:solidFill>
                  <a:prstClr val="black"/>
                </a:solidFill>
              </a:rPr>
              <a:t>achieved </a:t>
            </a:r>
            <a:r>
              <a:rPr lang="en-GB" sz="2800" dirty="0">
                <a:solidFill>
                  <a:prstClr val="black"/>
                </a:solidFill>
              </a:rPr>
              <a:t>through </a:t>
            </a:r>
            <a:r>
              <a:rPr lang="en-GB" sz="2800" dirty="0" smtClean="0">
                <a:solidFill>
                  <a:prstClr val="black"/>
                </a:solidFill>
              </a:rPr>
              <a:t>series </a:t>
            </a:r>
            <a:r>
              <a:rPr lang="en-GB" sz="2800" dirty="0">
                <a:solidFill>
                  <a:prstClr val="black"/>
                </a:solidFill>
              </a:rPr>
              <a:t>of stages of processes:</a:t>
            </a:r>
          </a:p>
          <a:p>
            <a:pPr marL="457200" lvl="0" indent="-457200">
              <a:buFont typeface="+mj-lt"/>
              <a:buAutoNum type="arabicPeriod"/>
              <a:defRPr/>
            </a:pPr>
            <a:r>
              <a:rPr lang="en-GB" sz="3200" dirty="0">
                <a:solidFill>
                  <a:prstClr val="black"/>
                </a:solidFill>
              </a:rPr>
              <a:t>Code </a:t>
            </a:r>
            <a:r>
              <a:rPr lang="en-GB" sz="3200" dirty="0" smtClean="0">
                <a:solidFill>
                  <a:prstClr val="black"/>
                </a:solidFill>
              </a:rPr>
              <a:t>for </a:t>
            </a:r>
            <a:r>
              <a:rPr lang="en-GB" sz="3200" dirty="0">
                <a:solidFill>
                  <a:prstClr val="black"/>
                </a:solidFill>
              </a:rPr>
              <a:t>position of </a:t>
            </a:r>
            <a:r>
              <a:rPr lang="en-GB" sz="3200" dirty="0" smtClean="0">
                <a:solidFill>
                  <a:prstClr val="black"/>
                </a:solidFill>
              </a:rPr>
              <a:t>light</a:t>
            </a:r>
            <a:r>
              <a:rPr lang="en-GB" sz="3200" dirty="0">
                <a:solidFill>
                  <a:prstClr val="black"/>
                </a:solidFill>
              </a:rPr>
              <a:t>, </a:t>
            </a:r>
          </a:p>
          <a:p>
            <a:pPr marL="457200" lvl="0" indent="-457200">
              <a:buFont typeface="+mj-lt"/>
              <a:buAutoNum type="arabicPeriod"/>
              <a:defRPr/>
            </a:pPr>
            <a:r>
              <a:rPr lang="en-GB" sz="3200" dirty="0">
                <a:solidFill>
                  <a:prstClr val="black"/>
                </a:solidFill>
              </a:rPr>
              <a:t>Accessing the code for </a:t>
            </a:r>
            <a:r>
              <a:rPr lang="en-GB" sz="3200" dirty="0" smtClean="0">
                <a:solidFill>
                  <a:prstClr val="black"/>
                </a:solidFill>
              </a:rPr>
              <a:t>correct </a:t>
            </a:r>
            <a:r>
              <a:rPr lang="en-GB" sz="3200" dirty="0">
                <a:solidFill>
                  <a:prstClr val="black"/>
                </a:solidFill>
              </a:rPr>
              <a:t>response, </a:t>
            </a:r>
          </a:p>
          <a:p>
            <a:pPr marL="457200" lvl="0" indent="-457200">
              <a:buFont typeface="+mj-lt"/>
              <a:buAutoNum type="arabicPeriod"/>
              <a:defRPr/>
            </a:pPr>
            <a:r>
              <a:rPr lang="en-GB" sz="3200" dirty="0">
                <a:solidFill>
                  <a:prstClr val="black"/>
                </a:solidFill>
              </a:rPr>
              <a:t>Transmission of code to muscles to move correct finger to respond. </a:t>
            </a:r>
            <a:endParaRPr kumimoji="0" lang="en-GB" sz="4000" b="0" i="0" u="none" strike="noStrike" kern="1200" cap="none" spc="0" normalizeH="0" baseline="0" noProof="0" dirty="0" smtClean="0">
              <a:ln>
                <a:noFill/>
              </a:ln>
              <a:solidFill>
                <a:schemeClr val="bg1"/>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93445876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7" end="7"/>
                                            </p:txEl>
                                          </p:spTgt>
                                        </p:tgtEl>
                                        <p:attrNameLst>
                                          <p:attrName>style.visibility</p:attrName>
                                        </p:attrNameLst>
                                      </p:cBhvr>
                                      <p:to>
                                        <p:strVal val="visible"/>
                                      </p:to>
                                    </p:set>
                                    <p:animEffect transition="in" filter="randombar(horizontal)">
                                      <p:cBhvr>
                                        <p:cTn id="32" dur="500"/>
                                        <p:tgtEl>
                                          <p:spTgt spid="4">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4">
                                            <p:txEl>
                                              <p:pRg st="8" end="8"/>
                                            </p:txEl>
                                          </p:spTgt>
                                        </p:tgtEl>
                                        <p:attrNameLst>
                                          <p:attrName>style.visibility</p:attrName>
                                        </p:attrNameLst>
                                      </p:cBhvr>
                                      <p:to>
                                        <p:strVal val="visible"/>
                                      </p:to>
                                    </p:set>
                                    <p:animEffect transition="in" filter="randombar(horizontal)">
                                      <p:cBhvr>
                                        <p:cTn id="37" dur="500"/>
                                        <p:tgtEl>
                                          <p:spTgt spid="4">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4">
                                            <p:txEl>
                                              <p:pRg st="9" end="9"/>
                                            </p:txEl>
                                          </p:spTgt>
                                        </p:tgtEl>
                                        <p:attrNameLst>
                                          <p:attrName>style.visibility</p:attrName>
                                        </p:attrNameLst>
                                      </p:cBhvr>
                                      <p:to>
                                        <p:strVal val="visible"/>
                                      </p:to>
                                    </p:set>
                                    <p:animEffect transition="in" filter="randombar(horizontal)">
                                      <p:cBhvr>
                                        <p:cTn id="42" dur="500"/>
                                        <p:tgtEl>
                                          <p:spTgt spid="4">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4">
                                            <p:txEl>
                                              <p:pRg st="10" end="10"/>
                                            </p:txEl>
                                          </p:spTgt>
                                        </p:tgtEl>
                                        <p:attrNameLst>
                                          <p:attrName>style.visibility</p:attrName>
                                        </p:attrNameLst>
                                      </p:cBhvr>
                                      <p:to>
                                        <p:strVal val="visible"/>
                                      </p:to>
                                    </p:set>
                                    <p:animEffect transition="in" filter="randombar(horizontal)">
                                      <p:cBhvr>
                                        <p:cTn id="47"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560173" y="171634"/>
            <a:ext cx="8009685" cy="643855"/>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Choice Reaction Time (CRT)</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4" name="Rectangle 3"/>
          <p:cNvSpPr/>
          <p:nvPr/>
        </p:nvSpPr>
        <p:spPr>
          <a:xfrm>
            <a:off x="181232" y="871210"/>
            <a:ext cx="8839200" cy="224676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This is a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serial processing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model.</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But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before we can look at how this modelling is achieved we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need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to understand information theories that attempt to account for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CRT.</a:t>
            </a:r>
            <a:endPar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pic>
        <p:nvPicPr>
          <p:cNvPr id="7" name="Picture 6" descr="This also demonstrates some of the downsides of the approach of using ..."/>
          <p:cNvPicPr>
            <a:picLocks noChangeAspect="1"/>
          </p:cNvPicPr>
          <p:nvPr/>
        </p:nvPicPr>
        <p:blipFill rotWithShape="1">
          <a:blip r:embed="rId2">
            <a:extLst>
              <a:ext uri="{28A0092B-C50C-407E-A947-70E740481C1C}">
                <a14:useLocalDpi xmlns:a14="http://schemas.microsoft.com/office/drawing/2010/main" val="0"/>
              </a:ext>
            </a:extLst>
          </a:blip>
          <a:srcRect t="15053" r="-54" b="31468"/>
          <a:stretch/>
        </p:blipFill>
        <p:spPr>
          <a:xfrm>
            <a:off x="5489793" y="3944902"/>
            <a:ext cx="3495027" cy="1401049"/>
          </a:xfrm>
          <a:prstGeom prst="rect">
            <a:avLst/>
          </a:prstGeom>
        </p:spPr>
      </p:pic>
      <p:sp>
        <p:nvSpPr>
          <p:cNvPr id="8" name="TextBox 7"/>
          <p:cNvSpPr txBox="1"/>
          <p:nvPr/>
        </p:nvSpPr>
        <p:spPr>
          <a:xfrm>
            <a:off x="5489793" y="5386207"/>
            <a:ext cx="450574" cy="58477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Tw Cen MT" panose="020B0602020104020603"/>
                <a:ea typeface="+mn-ea"/>
                <a:cs typeface="+mn-cs"/>
              </a:rPr>
              <a:t>A</a:t>
            </a:r>
          </a:p>
        </p:txBody>
      </p:sp>
      <p:sp>
        <p:nvSpPr>
          <p:cNvPr id="9" name="TextBox 8"/>
          <p:cNvSpPr txBox="1"/>
          <p:nvPr/>
        </p:nvSpPr>
        <p:spPr>
          <a:xfrm>
            <a:off x="6261963" y="5392210"/>
            <a:ext cx="450574" cy="58477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Tw Cen MT" panose="020B0602020104020603"/>
                <a:ea typeface="+mn-ea"/>
                <a:cs typeface="+mn-cs"/>
              </a:rPr>
              <a:t>B</a:t>
            </a:r>
          </a:p>
        </p:txBody>
      </p:sp>
      <p:sp>
        <p:nvSpPr>
          <p:cNvPr id="10" name="TextBox 9"/>
          <p:cNvSpPr txBox="1"/>
          <p:nvPr/>
        </p:nvSpPr>
        <p:spPr>
          <a:xfrm>
            <a:off x="7806304" y="5392212"/>
            <a:ext cx="450574" cy="58477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Tw Cen MT" panose="020B0602020104020603"/>
                <a:ea typeface="+mn-ea"/>
                <a:cs typeface="+mn-cs"/>
              </a:rPr>
              <a:t>D</a:t>
            </a:r>
          </a:p>
        </p:txBody>
      </p:sp>
      <p:sp>
        <p:nvSpPr>
          <p:cNvPr id="11" name="TextBox 10"/>
          <p:cNvSpPr txBox="1"/>
          <p:nvPr/>
        </p:nvSpPr>
        <p:spPr>
          <a:xfrm>
            <a:off x="7037995" y="5392211"/>
            <a:ext cx="450574" cy="58477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Tw Cen MT" panose="020B0602020104020603"/>
                <a:ea typeface="+mn-ea"/>
                <a:cs typeface="+mn-cs"/>
              </a:rPr>
              <a:t>C</a:t>
            </a:r>
          </a:p>
        </p:txBody>
      </p:sp>
      <p:sp>
        <p:nvSpPr>
          <p:cNvPr id="12" name="TextBox 11"/>
          <p:cNvSpPr txBox="1"/>
          <p:nvPr/>
        </p:nvSpPr>
        <p:spPr>
          <a:xfrm>
            <a:off x="8569858" y="5392212"/>
            <a:ext cx="450574" cy="58477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Tw Cen MT" panose="020B0602020104020603"/>
                <a:ea typeface="+mn-ea"/>
                <a:cs typeface="+mn-cs"/>
              </a:rPr>
              <a:t>E</a:t>
            </a:r>
          </a:p>
        </p:txBody>
      </p:sp>
      <p:sp>
        <p:nvSpPr>
          <p:cNvPr id="2" name="TextBox 1"/>
          <p:cNvSpPr txBox="1"/>
          <p:nvPr/>
        </p:nvSpPr>
        <p:spPr>
          <a:xfrm>
            <a:off x="94717" y="3330015"/>
            <a:ext cx="5308556" cy="3539430"/>
          </a:xfrm>
          <a:prstGeom prst="rect">
            <a:avLst/>
          </a:prstGeom>
          <a:noFill/>
        </p:spPr>
        <p:txBody>
          <a:bodyPr wrap="square" rtlCol="0">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What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happens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to reaction time as the number of choices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increases?</a:t>
            </a:r>
          </a:p>
          <a:p>
            <a:pPr marL="742950" marR="0" lvl="1"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It becomes </a:t>
            </a:r>
            <a:r>
              <a:rPr kumimoji="0" lang="en-GB" sz="3200" b="1" i="0" u="sng" strike="noStrike" kern="1200" cap="none" spc="0" normalizeH="0" baseline="0" noProof="0" dirty="0" smtClean="0">
                <a:ln>
                  <a:noFill/>
                </a:ln>
                <a:solidFill>
                  <a:prstClr val="black"/>
                </a:solidFill>
                <a:effectLst/>
                <a:uLnTx/>
                <a:uFillTx/>
                <a:latin typeface="Tw Cen MT" panose="020B0602020104020603"/>
                <a:ea typeface="+mn-ea"/>
                <a:cs typeface="+mn-cs"/>
              </a:rPr>
              <a:t>slower</a:t>
            </a:r>
          </a:p>
          <a:p>
            <a:pPr marL="742950" marR="0" lvl="1"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This was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one of the premises that early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CRT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models were based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upon.</a:t>
            </a:r>
            <a:endPar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75353164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down)">
                                      <p:cBhvr>
                                        <p:cTn id="10" dur="500"/>
                                        <p:tgtEl>
                                          <p:spTgt spid="8"/>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down)">
                                      <p:cBhvr>
                                        <p:cTn id="13" dur="500"/>
                                        <p:tgtEl>
                                          <p:spTgt spid="9"/>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down)">
                                      <p:cBhvr>
                                        <p:cTn id="16" dur="500"/>
                                        <p:tgtEl>
                                          <p:spTgt spid="11"/>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down)">
                                      <p:cBhvr>
                                        <p:cTn id="19" dur="500"/>
                                        <p:tgtEl>
                                          <p:spTgt spid="10"/>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down)">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randombar(horizontal)">
                                      <p:cBhvr>
                                        <p:cTn id="27" dur="500"/>
                                        <p:tgtEl>
                                          <p:spTgt spid="4">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32" dur="5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37" dur="500"/>
                                        <p:tgtEl>
                                          <p:spTgt spid="2">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42" dur="500"/>
                                        <p:tgtEl>
                                          <p:spTgt spid="2">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4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124692" y="97550"/>
            <a:ext cx="8660964" cy="864360"/>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Choice Reaction Time Theories </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4" name="Rectangle 3"/>
          <p:cNvSpPr/>
          <p:nvPr/>
        </p:nvSpPr>
        <p:spPr>
          <a:xfrm>
            <a:off x="49427" y="1128463"/>
            <a:ext cx="8995718" cy="5478423"/>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Early CRT models used </a:t>
            </a:r>
            <a:r>
              <a:rPr kumimoji="0" lang="en-GB" sz="2800" b="1" i="0" u="none" strike="noStrike" kern="1200" cap="none" spc="0" normalizeH="0" baseline="0" noProof="0" dirty="0" smtClean="0">
                <a:ln>
                  <a:noFill/>
                </a:ln>
                <a:solidFill>
                  <a:prstClr val="black"/>
                </a:solidFill>
                <a:effectLst/>
                <a:uLnTx/>
                <a:uFillTx/>
                <a:latin typeface="Tw Cen MT" panose="020B0602020104020603"/>
                <a:ea typeface="+mn-ea"/>
                <a:cs typeface="+mn-cs"/>
              </a:rPr>
              <a:t>information-theory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(Shannon &amp; Weaver, 1948).</a:t>
            </a:r>
            <a:endParaRPr kumimoji="0" lang="en-GB" sz="14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Calculated using binary digits (bits), either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0 or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1.</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E.g., choice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between 2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items use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1 bit to register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info (4 items would use 2 bits, and so 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Let’s look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back at our light and key press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study…… </a:t>
            </a: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soon as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light comes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on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key decision must be made.</a:t>
            </a: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Decision will be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complicated by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number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of bits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associated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with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task</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 so 0 for simple reaction, 1 bit for 2 choices, 2 bits for 4 choices and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so on.</a:t>
            </a: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If plotted on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a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chart,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what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relationship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would it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show?</a:t>
            </a:r>
            <a:endParaRPr kumimoji="0" lang="en-GB" sz="2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413397305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2" dur="500"/>
                                        <p:tgtEl>
                                          <p:spTgt spid="4">
                                            <p:txEl>
                                              <p:pRg st="5" end="5"/>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Effect transition="in" filter="randombar(horizontal)">
                                      <p:cBhvr>
                                        <p:cTn id="25" dur="500"/>
                                        <p:tgtEl>
                                          <p:spTgt spid="4">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4">
                                            <p:txEl>
                                              <p:pRg st="7" end="7"/>
                                            </p:txEl>
                                          </p:spTgt>
                                        </p:tgtEl>
                                        <p:attrNameLst>
                                          <p:attrName>style.visibility</p:attrName>
                                        </p:attrNameLst>
                                      </p:cBhvr>
                                      <p:to>
                                        <p:strVal val="visible"/>
                                      </p:to>
                                    </p:set>
                                    <p:animEffect transition="in" filter="randombar(horizontal)">
                                      <p:cBhvr>
                                        <p:cTn id="30" dur="500"/>
                                        <p:tgtEl>
                                          <p:spTgt spid="4">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animEffect transition="in" filter="randombar(horizontal)">
                                      <p:cBhvr>
                                        <p:cTn id="35"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1645032" y="56360"/>
            <a:ext cx="5860918" cy="645478"/>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Hick’s law</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4" name="Rectangle 3"/>
          <p:cNvSpPr/>
          <p:nvPr/>
        </p:nvSpPr>
        <p:spPr>
          <a:xfrm>
            <a:off x="24709" y="740415"/>
            <a:ext cx="9061625" cy="2185214"/>
          </a:xfrm>
          <a:prstGeom prst="rect">
            <a:avLst/>
          </a:prstGeom>
        </p:spPr>
        <p:txBody>
          <a:bodyPr wrap="squar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Any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model would predict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reaction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time should be linearly related to the number of bits of information.  </a:t>
            </a: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Mathematically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we can work out reaction time through the formula </a:t>
            </a:r>
            <a:r>
              <a:rPr kumimoji="0" lang="en-GB" sz="2800" b="0" i="0" u="none" strike="noStrike" kern="1200" cap="none" spc="0" normalizeH="0" baseline="0" noProof="0" dirty="0" err="1">
                <a:ln>
                  <a:noFill/>
                </a:ln>
                <a:solidFill>
                  <a:prstClr val="black"/>
                </a:solidFill>
                <a:effectLst/>
                <a:uLnTx/>
                <a:uFillTx/>
                <a:latin typeface="Tw Cen MT" panose="020B0602020104020603"/>
                <a:ea typeface="+mn-ea"/>
                <a:cs typeface="+mn-cs"/>
              </a:rPr>
              <a:t>a+b</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 of bits or number of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choices.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 </a:t>
            </a:r>
            <a:endPar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grpSp>
        <p:nvGrpSpPr>
          <p:cNvPr id="2" name="Group 1"/>
          <p:cNvGrpSpPr/>
          <p:nvPr/>
        </p:nvGrpSpPr>
        <p:grpSpPr>
          <a:xfrm>
            <a:off x="-32953" y="2356022"/>
            <a:ext cx="8501450" cy="4609309"/>
            <a:chOff x="556435" y="1024792"/>
            <a:chExt cx="7841069" cy="5189968"/>
          </a:xfrm>
        </p:grpSpPr>
        <p:cxnSp>
          <p:nvCxnSpPr>
            <p:cNvPr id="44" name="Straight Connector 43"/>
            <p:cNvCxnSpPr/>
            <p:nvPr/>
          </p:nvCxnSpPr>
          <p:spPr bwMode="auto">
            <a:xfrm>
              <a:off x="1729408" y="1298713"/>
              <a:ext cx="0" cy="3564834"/>
            </a:xfrm>
            <a:prstGeom prst="line">
              <a:avLst/>
            </a:prstGeom>
            <a:solidFill>
              <a:srgbClr val="00CC99"/>
            </a:solidFill>
            <a:ln w="28575" cap="flat" cmpd="sng" algn="ctr">
              <a:solidFill>
                <a:srgbClr val="000000"/>
              </a:solidFill>
              <a:prstDash val="solid"/>
              <a:round/>
              <a:headEnd type="none" w="med" len="med"/>
              <a:tailEnd type="none" w="med" len="med"/>
            </a:ln>
            <a:effectLst/>
          </p:spPr>
        </p:cxnSp>
        <p:cxnSp>
          <p:nvCxnSpPr>
            <p:cNvPr id="45" name="Straight Connector 44"/>
            <p:cNvCxnSpPr/>
            <p:nvPr/>
          </p:nvCxnSpPr>
          <p:spPr bwMode="auto">
            <a:xfrm flipV="1">
              <a:off x="1729408" y="4837043"/>
              <a:ext cx="5736104" cy="26504"/>
            </a:xfrm>
            <a:prstGeom prst="line">
              <a:avLst/>
            </a:prstGeom>
            <a:solidFill>
              <a:srgbClr val="00CC99"/>
            </a:solidFill>
            <a:ln w="28575" cap="flat" cmpd="sng" algn="ctr">
              <a:solidFill>
                <a:srgbClr val="000000"/>
              </a:solidFill>
              <a:prstDash val="solid"/>
              <a:round/>
              <a:headEnd type="none" w="med" len="med"/>
              <a:tailEnd type="none" w="med" len="med"/>
            </a:ln>
            <a:effectLst/>
          </p:spPr>
        </p:cxnSp>
        <p:cxnSp>
          <p:nvCxnSpPr>
            <p:cNvPr id="46" name="Straight Connector 45"/>
            <p:cNvCxnSpPr/>
            <p:nvPr/>
          </p:nvCxnSpPr>
          <p:spPr bwMode="auto">
            <a:xfrm flipH="1">
              <a:off x="3114261" y="4863547"/>
              <a:ext cx="0" cy="180000"/>
            </a:xfrm>
            <a:prstGeom prst="line">
              <a:avLst/>
            </a:prstGeom>
            <a:solidFill>
              <a:srgbClr val="00CC99"/>
            </a:solidFill>
            <a:ln w="28575" cap="flat" cmpd="sng" algn="ctr">
              <a:solidFill>
                <a:srgbClr val="000000"/>
              </a:solidFill>
              <a:prstDash val="solid"/>
              <a:round/>
              <a:headEnd type="none" w="med" len="med"/>
              <a:tailEnd type="none" w="med" len="med"/>
            </a:ln>
            <a:effectLst/>
          </p:spPr>
        </p:cxnSp>
        <p:cxnSp>
          <p:nvCxnSpPr>
            <p:cNvPr id="47" name="Straight Connector 46"/>
            <p:cNvCxnSpPr/>
            <p:nvPr/>
          </p:nvCxnSpPr>
          <p:spPr bwMode="auto">
            <a:xfrm flipH="1">
              <a:off x="4601817" y="4867407"/>
              <a:ext cx="0" cy="180000"/>
            </a:xfrm>
            <a:prstGeom prst="line">
              <a:avLst/>
            </a:prstGeom>
            <a:solidFill>
              <a:srgbClr val="00CC99"/>
            </a:solidFill>
            <a:ln w="28575" cap="flat" cmpd="sng" algn="ctr">
              <a:solidFill>
                <a:srgbClr val="000000"/>
              </a:solidFill>
              <a:prstDash val="solid"/>
              <a:round/>
              <a:headEnd type="none" w="med" len="med"/>
              <a:tailEnd type="none" w="med" len="med"/>
            </a:ln>
            <a:effectLst/>
          </p:spPr>
        </p:cxnSp>
        <p:cxnSp>
          <p:nvCxnSpPr>
            <p:cNvPr id="48" name="Straight Connector 47"/>
            <p:cNvCxnSpPr/>
            <p:nvPr/>
          </p:nvCxnSpPr>
          <p:spPr bwMode="auto">
            <a:xfrm flipH="1">
              <a:off x="6023110" y="4836217"/>
              <a:ext cx="0" cy="180000"/>
            </a:xfrm>
            <a:prstGeom prst="line">
              <a:avLst/>
            </a:prstGeom>
            <a:solidFill>
              <a:srgbClr val="00CC99"/>
            </a:solidFill>
            <a:ln w="28575" cap="flat" cmpd="sng" algn="ctr">
              <a:solidFill>
                <a:srgbClr val="000000"/>
              </a:solidFill>
              <a:prstDash val="solid"/>
              <a:round/>
              <a:headEnd type="none" w="med" len="med"/>
              <a:tailEnd type="none" w="med" len="med"/>
            </a:ln>
            <a:effectLst/>
          </p:spPr>
        </p:cxnSp>
        <p:cxnSp>
          <p:nvCxnSpPr>
            <p:cNvPr id="49" name="Straight Connector 48"/>
            <p:cNvCxnSpPr/>
            <p:nvPr/>
          </p:nvCxnSpPr>
          <p:spPr bwMode="auto">
            <a:xfrm flipH="1">
              <a:off x="7454348" y="4827651"/>
              <a:ext cx="0" cy="180000"/>
            </a:xfrm>
            <a:prstGeom prst="line">
              <a:avLst/>
            </a:prstGeom>
            <a:solidFill>
              <a:srgbClr val="00CC99"/>
            </a:solidFill>
            <a:ln w="28575" cap="flat" cmpd="sng" algn="ctr">
              <a:solidFill>
                <a:srgbClr val="000000"/>
              </a:solidFill>
              <a:prstDash val="solid"/>
              <a:round/>
              <a:headEnd type="none" w="med" len="med"/>
              <a:tailEnd type="none" w="med" len="med"/>
            </a:ln>
            <a:effectLst/>
          </p:spPr>
        </p:cxnSp>
        <p:cxnSp>
          <p:nvCxnSpPr>
            <p:cNvPr id="50" name="Straight Connector 49"/>
            <p:cNvCxnSpPr/>
            <p:nvPr/>
          </p:nvCxnSpPr>
          <p:spPr bwMode="auto">
            <a:xfrm rot="5400000" flipH="1">
              <a:off x="1633804" y="4062359"/>
              <a:ext cx="0" cy="180000"/>
            </a:xfrm>
            <a:prstGeom prst="line">
              <a:avLst/>
            </a:prstGeom>
            <a:solidFill>
              <a:srgbClr val="00CC99"/>
            </a:solidFill>
            <a:ln w="28575" cap="flat" cmpd="sng" algn="ctr">
              <a:solidFill>
                <a:srgbClr val="000000"/>
              </a:solidFill>
              <a:prstDash val="solid"/>
              <a:round/>
              <a:headEnd type="none" w="med" len="med"/>
              <a:tailEnd type="none" w="med" len="med"/>
            </a:ln>
            <a:effectLst/>
          </p:spPr>
        </p:cxnSp>
        <p:cxnSp>
          <p:nvCxnSpPr>
            <p:cNvPr id="51" name="Straight Connector 50"/>
            <p:cNvCxnSpPr/>
            <p:nvPr/>
          </p:nvCxnSpPr>
          <p:spPr bwMode="auto">
            <a:xfrm rot="5400000" flipH="1">
              <a:off x="1618775" y="2621090"/>
              <a:ext cx="0" cy="180000"/>
            </a:xfrm>
            <a:prstGeom prst="line">
              <a:avLst/>
            </a:prstGeom>
            <a:solidFill>
              <a:srgbClr val="00CC99"/>
            </a:solidFill>
            <a:ln w="28575" cap="flat" cmpd="sng" algn="ctr">
              <a:solidFill>
                <a:srgbClr val="000000"/>
              </a:solidFill>
              <a:prstDash val="solid"/>
              <a:round/>
              <a:headEnd type="none" w="med" len="med"/>
              <a:tailEnd type="none" w="med" len="med"/>
            </a:ln>
            <a:effectLst/>
          </p:spPr>
        </p:cxnSp>
        <p:cxnSp>
          <p:nvCxnSpPr>
            <p:cNvPr id="52" name="Straight Connector 51"/>
            <p:cNvCxnSpPr/>
            <p:nvPr/>
          </p:nvCxnSpPr>
          <p:spPr bwMode="auto">
            <a:xfrm rot="5400000" flipH="1">
              <a:off x="1643460" y="1211438"/>
              <a:ext cx="0" cy="180000"/>
            </a:xfrm>
            <a:prstGeom prst="line">
              <a:avLst/>
            </a:prstGeom>
            <a:solidFill>
              <a:srgbClr val="00CC99"/>
            </a:solidFill>
            <a:ln w="28575" cap="flat" cmpd="sng" algn="ctr">
              <a:solidFill>
                <a:srgbClr val="000000"/>
              </a:solidFill>
              <a:prstDash val="solid"/>
              <a:round/>
              <a:headEnd type="none" w="med" len="med"/>
              <a:tailEnd type="none" w="med" len="med"/>
            </a:ln>
            <a:effectLst/>
          </p:spPr>
        </p:cxnSp>
        <p:sp>
          <p:nvSpPr>
            <p:cNvPr id="53" name="Oval 52"/>
            <p:cNvSpPr/>
            <p:nvPr/>
          </p:nvSpPr>
          <p:spPr bwMode="auto">
            <a:xfrm>
              <a:off x="1643460" y="3603281"/>
              <a:ext cx="144000" cy="144000"/>
            </a:xfrm>
            <a:prstGeom prst="ellipse">
              <a:avLst/>
            </a:prstGeom>
            <a:solidFill>
              <a:srgbClr val="00CC99"/>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800" b="0" i="0" u="none" strike="noStrike" kern="0" cap="none" spc="0" normalizeH="0" baseline="0" noProof="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endParaRPr>
            </a:p>
          </p:txBody>
        </p:sp>
        <p:sp>
          <p:nvSpPr>
            <p:cNvPr id="54" name="Oval 53"/>
            <p:cNvSpPr/>
            <p:nvPr/>
          </p:nvSpPr>
          <p:spPr bwMode="auto">
            <a:xfrm>
              <a:off x="2970261" y="3009130"/>
              <a:ext cx="144000" cy="144000"/>
            </a:xfrm>
            <a:prstGeom prst="ellipse">
              <a:avLst/>
            </a:prstGeom>
            <a:solidFill>
              <a:srgbClr val="00CC99"/>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800" b="0" i="0" u="none" strike="noStrike" kern="0" cap="none" spc="0" normalizeH="0" baseline="0" noProof="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endParaRPr>
            </a:p>
          </p:txBody>
        </p:sp>
        <p:sp>
          <p:nvSpPr>
            <p:cNvPr id="55" name="Oval 54"/>
            <p:cNvSpPr/>
            <p:nvPr/>
          </p:nvSpPr>
          <p:spPr bwMode="auto">
            <a:xfrm>
              <a:off x="5951110" y="2091188"/>
              <a:ext cx="144000" cy="144000"/>
            </a:xfrm>
            <a:prstGeom prst="ellipse">
              <a:avLst/>
            </a:prstGeom>
            <a:solidFill>
              <a:srgbClr val="00CC99"/>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800" b="0" i="0" u="none" strike="noStrike" kern="0" cap="none" spc="0" normalizeH="0" baseline="0" noProof="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endParaRPr>
            </a:p>
          </p:txBody>
        </p:sp>
        <p:sp>
          <p:nvSpPr>
            <p:cNvPr id="56" name="Oval 55"/>
            <p:cNvSpPr/>
            <p:nvPr/>
          </p:nvSpPr>
          <p:spPr bwMode="auto">
            <a:xfrm>
              <a:off x="4529817" y="2567090"/>
              <a:ext cx="144000" cy="144000"/>
            </a:xfrm>
            <a:prstGeom prst="ellipse">
              <a:avLst/>
            </a:prstGeom>
            <a:solidFill>
              <a:srgbClr val="00CC99"/>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800" b="0" i="0" u="none" strike="noStrike" kern="0" cap="none" spc="0" normalizeH="0" baseline="0" noProof="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endParaRPr>
            </a:p>
          </p:txBody>
        </p:sp>
        <p:cxnSp>
          <p:nvCxnSpPr>
            <p:cNvPr id="57" name="Straight Connector 56"/>
            <p:cNvCxnSpPr/>
            <p:nvPr/>
          </p:nvCxnSpPr>
          <p:spPr bwMode="auto">
            <a:xfrm flipV="1">
              <a:off x="1733460" y="1969279"/>
              <a:ext cx="5229043" cy="1498397"/>
            </a:xfrm>
            <a:prstGeom prst="line">
              <a:avLst/>
            </a:prstGeom>
            <a:solidFill>
              <a:srgbClr val="00CC99"/>
            </a:solidFill>
            <a:ln w="28575" cap="flat" cmpd="sng" algn="ctr">
              <a:solidFill>
                <a:srgbClr val="3333CC"/>
              </a:solidFill>
              <a:prstDash val="solid"/>
              <a:round/>
              <a:headEnd type="none" w="med" len="med"/>
              <a:tailEnd type="none" w="med" len="med"/>
            </a:ln>
            <a:effectLst/>
          </p:spPr>
        </p:cxnSp>
        <p:sp>
          <p:nvSpPr>
            <p:cNvPr id="58" name="TextBox 57"/>
            <p:cNvSpPr txBox="1"/>
            <p:nvPr/>
          </p:nvSpPr>
          <p:spPr>
            <a:xfrm>
              <a:off x="1427713" y="4945017"/>
              <a:ext cx="611494"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Arabic Typesetting" panose="03020402040406030203" pitchFamily="66" charset="-78"/>
                  <a:ea typeface="+mn-ea"/>
                  <a:cs typeface="Arabic Typesetting" panose="03020402040406030203" pitchFamily="66" charset="-78"/>
                </a:rPr>
                <a:t>1</a:t>
              </a:r>
            </a:p>
          </p:txBody>
        </p:sp>
        <p:cxnSp>
          <p:nvCxnSpPr>
            <p:cNvPr id="59" name="Straight Connector 58"/>
            <p:cNvCxnSpPr/>
            <p:nvPr/>
          </p:nvCxnSpPr>
          <p:spPr bwMode="auto">
            <a:xfrm flipH="1">
              <a:off x="1748910" y="4863547"/>
              <a:ext cx="0" cy="180000"/>
            </a:xfrm>
            <a:prstGeom prst="line">
              <a:avLst/>
            </a:prstGeom>
            <a:solidFill>
              <a:srgbClr val="00CC99"/>
            </a:solidFill>
            <a:ln w="28575" cap="flat" cmpd="sng" algn="ctr">
              <a:solidFill>
                <a:srgbClr val="000000"/>
              </a:solidFill>
              <a:prstDash val="solid"/>
              <a:round/>
              <a:headEnd type="none" w="med" len="med"/>
              <a:tailEnd type="none" w="med" len="med"/>
            </a:ln>
            <a:effectLst/>
          </p:spPr>
        </p:cxnSp>
        <p:sp>
          <p:nvSpPr>
            <p:cNvPr id="60" name="TextBox 59"/>
            <p:cNvSpPr txBox="1"/>
            <p:nvPr/>
          </p:nvSpPr>
          <p:spPr>
            <a:xfrm>
              <a:off x="5717363" y="4919306"/>
              <a:ext cx="611494"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Arabic Typesetting" panose="03020402040406030203" pitchFamily="66" charset="-78"/>
                  <a:ea typeface="+mn-ea"/>
                  <a:cs typeface="Arabic Typesetting" panose="03020402040406030203" pitchFamily="66" charset="-78"/>
                </a:rPr>
                <a:t>8</a:t>
              </a:r>
            </a:p>
          </p:txBody>
        </p:sp>
        <p:sp>
          <p:nvSpPr>
            <p:cNvPr id="61" name="TextBox 60"/>
            <p:cNvSpPr txBox="1"/>
            <p:nvPr/>
          </p:nvSpPr>
          <p:spPr>
            <a:xfrm>
              <a:off x="4296070" y="4938040"/>
              <a:ext cx="611494"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Arabic Typesetting" panose="03020402040406030203" pitchFamily="66" charset="-78"/>
                  <a:ea typeface="+mn-ea"/>
                  <a:cs typeface="Arabic Typesetting" panose="03020402040406030203" pitchFamily="66" charset="-78"/>
                </a:rPr>
                <a:t>4</a:t>
              </a:r>
            </a:p>
          </p:txBody>
        </p:sp>
        <p:sp>
          <p:nvSpPr>
            <p:cNvPr id="62" name="TextBox 61"/>
            <p:cNvSpPr txBox="1"/>
            <p:nvPr/>
          </p:nvSpPr>
          <p:spPr>
            <a:xfrm>
              <a:off x="2814193" y="4928203"/>
              <a:ext cx="611494"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Arabic Typesetting" panose="03020402040406030203" pitchFamily="66" charset="-78"/>
                  <a:ea typeface="+mn-ea"/>
                  <a:cs typeface="Arabic Typesetting" panose="03020402040406030203" pitchFamily="66" charset="-78"/>
                </a:rPr>
                <a:t>2</a:t>
              </a:r>
            </a:p>
          </p:txBody>
        </p:sp>
        <p:cxnSp>
          <p:nvCxnSpPr>
            <p:cNvPr id="63" name="Straight Connector 62"/>
            <p:cNvCxnSpPr/>
            <p:nvPr/>
          </p:nvCxnSpPr>
          <p:spPr bwMode="auto">
            <a:xfrm flipV="1">
              <a:off x="1724685" y="5437036"/>
              <a:ext cx="5744818" cy="26504"/>
            </a:xfrm>
            <a:prstGeom prst="line">
              <a:avLst/>
            </a:prstGeom>
            <a:solidFill>
              <a:srgbClr val="00CC99"/>
            </a:solidFill>
            <a:ln w="28575" cap="flat" cmpd="sng" algn="ctr">
              <a:solidFill>
                <a:srgbClr val="000000"/>
              </a:solidFill>
              <a:prstDash val="solid"/>
              <a:round/>
              <a:headEnd type="none" w="med" len="med"/>
              <a:tailEnd type="none" w="med" len="med"/>
            </a:ln>
            <a:effectLst/>
          </p:spPr>
        </p:cxnSp>
        <p:cxnSp>
          <p:nvCxnSpPr>
            <p:cNvPr id="64" name="Straight Connector 63"/>
            <p:cNvCxnSpPr/>
            <p:nvPr/>
          </p:nvCxnSpPr>
          <p:spPr bwMode="auto">
            <a:xfrm flipH="1">
              <a:off x="3093628" y="5463540"/>
              <a:ext cx="0" cy="180000"/>
            </a:xfrm>
            <a:prstGeom prst="line">
              <a:avLst/>
            </a:prstGeom>
            <a:solidFill>
              <a:srgbClr val="00CC99"/>
            </a:solidFill>
            <a:ln w="28575" cap="flat" cmpd="sng" algn="ctr">
              <a:solidFill>
                <a:srgbClr val="000000"/>
              </a:solidFill>
              <a:prstDash val="solid"/>
              <a:round/>
              <a:headEnd type="none" w="med" len="med"/>
              <a:tailEnd type="none" w="med" len="med"/>
            </a:ln>
            <a:effectLst/>
          </p:spPr>
        </p:cxnSp>
        <p:cxnSp>
          <p:nvCxnSpPr>
            <p:cNvPr id="65" name="Straight Connector 64"/>
            <p:cNvCxnSpPr/>
            <p:nvPr/>
          </p:nvCxnSpPr>
          <p:spPr bwMode="auto">
            <a:xfrm flipH="1">
              <a:off x="4581184" y="5467399"/>
              <a:ext cx="0" cy="180000"/>
            </a:xfrm>
            <a:prstGeom prst="line">
              <a:avLst/>
            </a:prstGeom>
            <a:solidFill>
              <a:srgbClr val="00CC99"/>
            </a:solidFill>
            <a:ln w="28575" cap="flat" cmpd="sng" algn="ctr">
              <a:solidFill>
                <a:srgbClr val="000000"/>
              </a:solidFill>
              <a:prstDash val="solid"/>
              <a:round/>
              <a:headEnd type="none" w="med" len="med"/>
              <a:tailEnd type="none" w="med" len="med"/>
            </a:ln>
            <a:effectLst/>
          </p:spPr>
        </p:cxnSp>
        <p:cxnSp>
          <p:nvCxnSpPr>
            <p:cNvPr id="66" name="Straight Connector 65"/>
            <p:cNvCxnSpPr/>
            <p:nvPr/>
          </p:nvCxnSpPr>
          <p:spPr bwMode="auto">
            <a:xfrm flipH="1">
              <a:off x="6002477" y="5436209"/>
              <a:ext cx="0" cy="180000"/>
            </a:xfrm>
            <a:prstGeom prst="line">
              <a:avLst/>
            </a:prstGeom>
            <a:solidFill>
              <a:srgbClr val="00CC99"/>
            </a:solidFill>
            <a:ln w="28575" cap="flat" cmpd="sng" algn="ctr">
              <a:solidFill>
                <a:srgbClr val="000000"/>
              </a:solidFill>
              <a:prstDash val="solid"/>
              <a:round/>
              <a:headEnd type="none" w="med" len="med"/>
              <a:tailEnd type="none" w="med" len="med"/>
            </a:ln>
            <a:effectLst/>
          </p:spPr>
        </p:cxnSp>
        <p:cxnSp>
          <p:nvCxnSpPr>
            <p:cNvPr id="67" name="Straight Connector 66"/>
            <p:cNvCxnSpPr/>
            <p:nvPr/>
          </p:nvCxnSpPr>
          <p:spPr bwMode="auto">
            <a:xfrm flipH="1">
              <a:off x="1728277" y="5463540"/>
              <a:ext cx="0" cy="180000"/>
            </a:xfrm>
            <a:prstGeom prst="line">
              <a:avLst/>
            </a:prstGeom>
            <a:solidFill>
              <a:srgbClr val="00CC99"/>
            </a:solidFill>
            <a:ln w="28575" cap="flat" cmpd="sng" algn="ctr">
              <a:solidFill>
                <a:srgbClr val="000000"/>
              </a:solidFill>
              <a:prstDash val="solid"/>
              <a:round/>
              <a:headEnd type="none" w="med" len="med"/>
              <a:tailEnd type="none" w="med" len="med"/>
            </a:ln>
            <a:effectLst/>
          </p:spPr>
        </p:cxnSp>
        <p:sp>
          <p:nvSpPr>
            <p:cNvPr id="68" name="TextBox 67"/>
            <p:cNvSpPr txBox="1"/>
            <p:nvPr/>
          </p:nvSpPr>
          <p:spPr>
            <a:xfrm>
              <a:off x="1427713" y="5596844"/>
              <a:ext cx="611494"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Arabic Typesetting" panose="03020402040406030203" pitchFamily="66" charset="-78"/>
                  <a:ea typeface="+mn-ea"/>
                  <a:cs typeface="Arabic Typesetting" panose="03020402040406030203" pitchFamily="66" charset="-78"/>
                </a:rPr>
                <a:t>0</a:t>
              </a:r>
            </a:p>
          </p:txBody>
        </p:sp>
        <p:sp>
          <p:nvSpPr>
            <p:cNvPr id="69" name="TextBox 68"/>
            <p:cNvSpPr txBox="1"/>
            <p:nvPr/>
          </p:nvSpPr>
          <p:spPr>
            <a:xfrm>
              <a:off x="5717363" y="5565979"/>
              <a:ext cx="611494"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Arabic Typesetting" panose="03020402040406030203" pitchFamily="66" charset="-78"/>
                  <a:ea typeface="+mn-ea"/>
                  <a:cs typeface="Arabic Typesetting" panose="03020402040406030203" pitchFamily="66" charset="-78"/>
                </a:rPr>
                <a:t>3</a:t>
              </a:r>
            </a:p>
          </p:txBody>
        </p:sp>
        <p:sp>
          <p:nvSpPr>
            <p:cNvPr id="70" name="TextBox 69"/>
            <p:cNvSpPr txBox="1"/>
            <p:nvPr/>
          </p:nvSpPr>
          <p:spPr>
            <a:xfrm>
              <a:off x="4283392" y="5625627"/>
              <a:ext cx="611494"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Arabic Typesetting" panose="03020402040406030203" pitchFamily="66" charset="-78"/>
                  <a:ea typeface="+mn-ea"/>
                  <a:cs typeface="Arabic Typesetting" panose="03020402040406030203" pitchFamily="66" charset="-78"/>
                </a:rPr>
                <a:t>2</a:t>
              </a:r>
            </a:p>
          </p:txBody>
        </p:sp>
        <p:sp>
          <p:nvSpPr>
            <p:cNvPr id="71" name="TextBox 70"/>
            <p:cNvSpPr txBox="1"/>
            <p:nvPr/>
          </p:nvSpPr>
          <p:spPr>
            <a:xfrm>
              <a:off x="2787881" y="5568171"/>
              <a:ext cx="611494"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Arabic Typesetting" panose="03020402040406030203" pitchFamily="66" charset="-78"/>
                  <a:ea typeface="+mn-ea"/>
                  <a:cs typeface="Arabic Typesetting" panose="03020402040406030203" pitchFamily="66" charset="-78"/>
                </a:rPr>
                <a:t>1</a:t>
              </a:r>
            </a:p>
          </p:txBody>
        </p:sp>
        <p:sp>
          <p:nvSpPr>
            <p:cNvPr id="72" name="TextBox 71"/>
            <p:cNvSpPr txBox="1"/>
            <p:nvPr/>
          </p:nvSpPr>
          <p:spPr>
            <a:xfrm>
              <a:off x="938367" y="1024792"/>
              <a:ext cx="808978"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Arabic Typesetting" panose="03020402040406030203" pitchFamily="66" charset="-78"/>
                  <a:ea typeface="+mn-ea"/>
                  <a:cs typeface="Arabic Typesetting" panose="03020402040406030203" pitchFamily="66" charset="-78"/>
                </a:rPr>
                <a:t>350</a:t>
              </a:r>
            </a:p>
          </p:txBody>
        </p:sp>
        <p:sp>
          <p:nvSpPr>
            <p:cNvPr id="73" name="TextBox 72"/>
            <p:cNvSpPr txBox="1"/>
            <p:nvPr/>
          </p:nvSpPr>
          <p:spPr>
            <a:xfrm>
              <a:off x="860092" y="2433878"/>
              <a:ext cx="961730"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Arabic Typesetting" panose="03020402040406030203" pitchFamily="66" charset="-78"/>
                  <a:ea typeface="+mn-ea"/>
                  <a:cs typeface="Arabic Typesetting" panose="03020402040406030203" pitchFamily="66" charset="-78"/>
                </a:rPr>
                <a:t>300</a:t>
              </a:r>
            </a:p>
          </p:txBody>
        </p:sp>
        <p:sp>
          <p:nvSpPr>
            <p:cNvPr id="74" name="TextBox 73"/>
            <p:cNvSpPr txBox="1"/>
            <p:nvPr/>
          </p:nvSpPr>
          <p:spPr>
            <a:xfrm>
              <a:off x="914165" y="3875147"/>
              <a:ext cx="880199"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Arabic Typesetting" panose="03020402040406030203" pitchFamily="66" charset="-78"/>
                  <a:ea typeface="+mn-ea"/>
                  <a:cs typeface="Arabic Typesetting" panose="03020402040406030203" pitchFamily="66" charset="-78"/>
                </a:rPr>
                <a:t>250</a:t>
              </a:r>
            </a:p>
          </p:txBody>
        </p:sp>
        <p:sp>
          <p:nvSpPr>
            <p:cNvPr id="75" name="TextBox 74"/>
            <p:cNvSpPr txBox="1"/>
            <p:nvPr/>
          </p:nvSpPr>
          <p:spPr>
            <a:xfrm>
              <a:off x="6550947" y="4863810"/>
              <a:ext cx="1846557"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rPr>
                <a:t>Choices</a:t>
              </a:r>
            </a:p>
          </p:txBody>
        </p:sp>
        <p:sp>
          <p:nvSpPr>
            <p:cNvPr id="76" name="TextBox 75"/>
            <p:cNvSpPr txBox="1"/>
            <p:nvPr/>
          </p:nvSpPr>
          <p:spPr>
            <a:xfrm>
              <a:off x="6512473" y="5518160"/>
              <a:ext cx="1846557"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rPr>
                <a:t>Bits</a:t>
              </a:r>
            </a:p>
          </p:txBody>
        </p:sp>
        <p:sp>
          <p:nvSpPr>
            <p:cNvPr id="77" name="TextBox 76"/>
            <p:cNvSpPr txBox="1"/>
            <p:nvPr/>
          </p:nvSpPr>
          <p:spPr>
            <a:xfrm>
              <a:off x="556435" y="2849117"/>
              <a:ext cx="643224" cy="107430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rPr>
                <a:t>RT (</a:t>
              </a:r>
              <a:r>
                <a:rPr kumimoji="0" lang="en-GB" sz="2800" b="1" i="0" u="none" strike="noStrike" kern="0" cap="none" spc="0" normalizeH="0" baseline="0" noProof="0" dirty="0" err="1"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rPr>
                <a:t>ms</a:t>
              </a:r>
              <a:r>
                <a:rPr kumimoji="0" lang="en-GB" sz="2800" b="1" i="0" u="none" strike="noStrike" kern="0" cap="none" spc="0" normalizeH="0" baseline="0" noProof="0" dirty="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rPr>
                <a:t>)</a:t>
              </a:r>
            </a:p>
          </p:txBody>
        </p:sp>
        <p:sp>
          <p:nvSpPr>
            <p:cNvPr id="78" name="TextBox 77"/>
            <p:cNvSpPr txBox="1"/>
            <p:nvPr/>
          </p:nvSpPr>
          <p:spPr>
            <a:xfrm>
              <a:off x="4788483" y="2712337"/>
              <a:ext cx="1846557" cy="589133"/>
            </a:xfrm>
            <a:prstGeom prst="rect">
              <a:avLst/>
            </a:prstGeom>
            <a:solidFill>
              <a:srgbClr val="FFFFFF"/>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rPr>
                <a:t>Slope = </a:t>
              </a:r>
              <a:r>
                <a:rPr kumimoji="0" lang="en-GB" sz="2800" b="1" i="1" u="none" strike="noStrike" kern="0" cap="none" spc="0" normalizeH="0" baseline="0" noProof="0" dirty="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rPr>
                <a:t>b</a:t>
              </a:r>
              <a:endParaRPr kumimoji="0" lang="en-GB" sz="2800" b="1" i="0" u="none" strike="noStrike" kern="0" cap="none" spc="0" normalizeH="0" baseline="0" noProof="0" dirty="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endParaRPr>
            </a:p>
          </p:txBody>
        </p:sp>
        <p:sp>
          <p:nvSpPr>
            <p:cNvPr id="79" name="TextBox 78"/>
            <p:cNvSpPr txBox="1"/>
            <p:nvPr/>
          </p:nvSpPr>
          <p:spPr>
            <a:xfrm>
              <a:off x="1854843" y="3505567"/>
              <a:ext cx="1452046" cy="58913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rPr>
                <a:t>Intercept = </a:t>
              </a:r>
              <a:r>
                <a:rPr kumimoji="0" lang="en-GB" sz="2800" b="1" i="1" u="none" strike="noStrike" kern="0" cap="none" spc="0" normalizeH="0" baseline="0" noProof="0" dirty="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rPr>
                <a:t>a</a:t>
              </a:r>
              <a:endParaRPr kumimoji="0" lang="en-GB" sz="2800" b="1" i="0" u="none" strike="noStrike" kern="0" cap="none" spc="0" normalizeH="0" baseline="0" noProof="0" dirty="0" smtClean="0">
                <a:ln>
                  <a:noFill/>
                </a:ln>
                <a:solidFill>
                  <a:srgbClr val="000000"/>
                </a:solidFill>
                <a:effectLst/>
                <a:uLnTx/>
                <a:uFillTx/>
                <a:latin typeface="Arabic Typesetting" panose="03020402040406030203" pitchFamily="66" charset="-78"/>
                <a:ea typeface="+mn-ea"/>
                <a:cs typeface="Arabic Typesetting" panose="03020402040406030203" pitchFamily="66" charset="-78"/>
              </a:endParaRPr>
            </a:p>
          </p:txBody>
        </p:sp>
      </p:grpSp>
    </p:spTree>
    <p:extLst>
      <p:ext uri="{BB962C8B-B14F-4D97-AF65-F5344CB8AC3E}">
        <p14:creationId xmlns:p14="http://schemas.microsoft.com/office/powerpoint/2010/main" val="1810800333"/>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p:cTn id="17" dur="1000" fill="hold"/>
                                        <p:tgtEl>
                                          <p:spTgt spid="2"/>
                                        </p:tgtEl>
                                        <p:attrNameLst>
                                          <p:attrName>ppt_w</p:attrName>
                                        </p:attrNameLst>
                                      </p:cBhvr>
                                      <p:tavLst>
                                        <p:tav tm="0">
                                          <p:val>
                                            <p:fltVal val="0"/>
                                          </p:val>
                                        </p:tav>
                                        <p:tav tm="100000">
                                          <p:val>
                                            <p:strVal val="#ppt_w"/>
                                          </p:val>
                                        </p:tav>
                                      </p:tavLst>
                                    </p:anim>
                                    <p:anim calcmode="lin" valueType="num">
                                      <p:cBhvr>
                                        <p:cTn id="18" dur="1000" fill="hold"/>
                                        <p:tgtEl>
                                          <p:spTgt spid="2"/>
                                        </p:tgtEl>
                                        <p:attrNameLst>
                                          <p:attrName>ppt_h</p:attrName>
                                        </p:attrNameLst>
                                      </p:cBhvr>
                                      <p:tavLst>
                                        <p:tav tm="0">
                                          <p:val>
                                            <p:fltVal val="0"/>
                                          </p:val>
                                        </p:tav>
                                        <p:tav tm="100000">
                                          <p:val>
                                            <p:strVal val="#ppt_h"/>
                                          </p:val>
                                        </p:tav>
                                      </p:tavLst>
                                    </p:anim>
                                    <p:anim calcmode="lin" valueType="num">
                                      <p:cBhvr>
                                        <p:cTn id="19" dur="1000" fill="hold"/>
                                        <p:tgtEl>
                                          <p:spTgt spid="2"/>
                                        </p:tgtEl>
                                        <p:attrNameLst>
                                          <p:attrName>style.rotation</p:attrName>
                                        </p:attrNameLst>
                                      </p:cBhvr>
                                      <p:tavLst>
                                        <p:tav tm="0">
                                          <p:val>
                                            <p:fltVal val="90"/>
                                          </p:val>
                                        </p:tav>
                                        <p:tav tm="100000">
                                          <p:val>
                                            <p:fltVal val="0"/>
                                          </p:val>
                                        </p:tav>
                                      </p:tavLst>
                                    </p:anim>
                                    <p:animEffect transition="in" filter="fade">
                                      <p:cBhvr>
                                        <p:cTn id="2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90614" y="97550"/>
            <a:ext cx="8895443" cy="693282"/>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Choice-Reaction</a:t>
            </a:r>
            <a:r>
              <a:rPr kumimoji="0" lang="en-GB" sz="4400" b="1" i="0" u="none" strike="noStrike" kern="0" cap="none" spc="0" normalizeH="0" noProof="0" dirty="0" smtClean="0">
                <a:ln>
                  <a:noFill/>
                </a:ln>
                <a:solidFill>
                  <a:srgbClr val="000000"/>
                </a:solidFill>
                <a:effectLst/>
                <a:uLnTx/>
                <a:uFillTx/>
                <a:latin typeface="Arial"/>
                <a:ea typeface="MS PGothic" pitchFamily="34" charset="-128"/>
              </a:rPr>
              <a:t> Time Models</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6" name="TextBox 5"/>
          <p:cNvSpPr txBox="1"/>
          <p:nvPr/>
        </p:nvSpPr>
        <p:spPr>
          <a:xfrm>
            <a:off x="90614" y="1014151"/>
            <a:ext cx="8953634" cy="6063198"/>
          </a:xfrm>
          <a:prstGeom prst="rect">
            <a:avLst/>
          </a:prstGeom>
          <a:noFill/>
        </p:spPr>
        <p:txBody>
          <a:bodyPr wrap="square" rtlCol="0">
            <a:spAutoFit/>
          </a:bodyPr>
          <a:lstStyle/>
          <a:p>
            <a:pPr marL="571500" lvl="0" indent="-571500">
              <a:buFont typeface="Arial" panose="020B0604020202020204" pitchFamily="34" charset="0"/>
              <a:buChar char="•"/>
            </a:pPr>
            <a:r>
              <a:rPr lang="en-GB" sz="3600" u="sng" dirty="0">
                <a:solidFill>
                  <a:schemeClr val="bg1"/>
                </a:solidFill>
              </a:rPr>
              <a:t>Why are CRT models </a:t>
            </a:r>
            <a:r>
              <a:rPr lang="en-GB" sz="3600" u="sng" dirty="0" smtClean="0">
                <a:solidFill>
                  <a:schemeClr val="bg1"/>
                </a:solidFill>
              </a:rPr>
              <a:t>useful?</a:t>
            </a:r>
            <a:endParaRPr lang="en-GB" sz="3200" u="sng" dirty="0">
              <a:solidFill>
                <a:schemeClr val="bg1"/>
              </a:solidFill>
            </a:endParaRPr>
          </a:p>
          <a:p>
            <a:pPr marL="571500" lvl="0" indent="-571500">
              <a:buFont typeface="Arial" panose="020B0604020202020204" pitchFamily="34" charset="0"/>
              <a:buChar char="•"/>
            </a:pPr>
            <a:r>
              <a:rPr lang="en-GB" sz="3600" dirty="0" smtClean="0">
                <a:solidFill>
                  <a:schemeClr val="bg1"/>
                </a:solidFill>
              </a:rPr>
              <a:t>Account </a:t>
            </a:r>
            <a:r>
              <a:rPr lang="en-GB" sz="3600" dirty="0">
                <a:solidFill>
                  <a:schemeClr val="bg1"/>
                </a:solidFill>
              </a:rPr>
              <a:t>for </a:t>
            </a:r>
            <a:r>
              <a:rPr lang="en-GB" sz="3600" dirty="0" smtClean="0">
                <a:solidFill>
                  <a:schemeClr val="bg1"/>
                </a:solidFill>
              </a:rPr>
              <a:t>lots </a:t>
            </a:r>
            <a:r>
              <a:rPr lang="en-GB" sz="3600" dirty="0">
                <a:solidFill>
                  <a:schemeClr val="bg1"/>
                </a:solidFill>
              </a:rPr>
              <a:t>of behavioural </a:t>
            </a:r>
            <a:r>
              <a:rPr lang="en-GB" sz="3600" dirty="0" smtClean="0">
                <a:solidFill>
                  <a:schemeClr val="bg1"/>
                </a:solidFill>
              </a:rPr>
              <a:t>data.</a:t>
            </a:r>
          </a:p>
          <a:p>
            <a:pPr marL="571500" lvl="0" indent="-571500">
              <a:buFont typeface="Arial" panose="020B0604020202020204" pitchFamily="34" charset="0"/>
              <a:buChar char="•"/>
            </a:pPr>
            <a:r>
              <a:rPr lang="en-GB" sz="3600" dirty="0" smtClean="0">
                <a:solidFill>
                  <a:schemeClr val="bg1"/>
                </a:solidFill>
              </a:rPr>
              <a:t>Account for lots </a:t>
            </a:r>
            <a:r>
              <a:rPr lang="en-GB" sz="3600" dirty="0">
                <a:solidFill>
                  <a:schemeClr val="bg1"/>
                </a:solidFill>
              </a:rPr>
              <a:t>of experimental </a:t>
            </a:r>
            <a:r>
              <a:rPr lang="en-GB" sz="3600" dirty="0" smtClean="0">
                <a:solidFill>
                  <a:schemeClr val="bg1"/>
                </a:solidFill>
              </a:rPr>
              <a:t>paradigms.</a:t>
            </a:r>
            <a:endParaRPr lang="en-GB" sz="3200" dirty="0">
              <a:solidFill>
                <a:schemeClr val="bg1"/>
              </a:solidFill>
            </a:endParaRPr>
          </a:p>
          <a:p>
            <a:pPr marL="571500" lvl="0" indent="-571500">
              <a:buFont typeface="Arial" panose="020B0604020202020204" pitchFamily="34" charset="0"/>
              <a:buChar char="•"/>
            </a:pPr>
            <a:r>
              <a:rPr lang="en-GB" sz="3600" dirty="0" smtClean="0">
                <a:solidFill>
                  <a:schemeClr val="bg1"/>
                </a:solidFill>
              </a:rPr>
              <a:t>Apply </a:t>
            </a:r>
            <a:r>
              <a:rPr lang="en-GB" sz="3600" dirty="0">
                <a:solidFill>
                  <a:schemeClr val="bg1"/>
                </a:solidFill>
              </a:rPr>
              <a:t>to practical domains – e.g., </a:t>
            </a:r>
            <a:r>
              <a:rPr lang="en-GB" sz="3600" dirty="0" smtClean="0">
                <a:solidFill>
                  <a:schemeClr val="bg1"/>
                </a:solidFill>
              </a:rPr>
              <a:t>driving.</a:t>
            </a:r>
            <a:endParaRPr lang="en-GB" sz="3200" dirty="0">
              <a:solidFill>
                <a:schemeClr val="bg1"/>
              </a:solidFill>
            </a:endParaRPr>
          </a:p>
          <a:p>
            <a:pPr marL="571500" lvl="0" indent="-571500">
              <a:buFont typeface="Arial" panose="020B0604020202020204" pitchFamily="34" charset="0"/>
              <a:buChar char="•"/>
            </a:pPr>
            <a:r>
              <a:rPr lang="en-GB" sz="3600" dirty="0" smtClean="0">
                <a:solidFill>
                  <a:schemeClr val="bg1"/>
                </a:solidFill>
              </a:rPr>
              <a:t>Applied </a:t>
            </a:r>
            <a:r>
              <a:rPr lang="en-GB" sz="3600" dirty="0">
                <a:solidFill>
                  <a:schemeClr val="bg1"/>
                </a:solidFill>
              </a:rPr>
              <a:t>to neurophysiological data </a:t>
            </a:r>
            <a:r>
              <a:rPr lang="en-GB" sz="3600" dirty="0" smtClean="0">
                <a:solidFill>
                  <a:schemeClr val="bg1"/>
                </a:solidFill>
              </a:rPr>
              <a:t>to </a:t>
            </a:r>
            <a:r>
              <a:rPr lang="en-GB" sz="3600" dirty="0">
                <a:solidFill>
                  <a:schemeClr val="bg1"/>
                </a:solidFill>
              </a:rPr>
              <a:t>bridge the biological and cognitive domains</a:t>
            </a:r>
            <a:r>
              <a:rPr lang="en-GB" sz="3600" dirty="0" smtClean="0">
                <a:solidFill>
                  <a:schemeClr val="bg1"/>
                </a:solidFill>
              </a:rPr>
              <a:t>.</a:t>
            </a:r>
          </a:p>
          <a:p>
            <a:pPr marL="571500" lvl="0" indent="-571500">
              <a:buFont typeface="Arial" panose="020B0604020202020204" pitchFamily="34" charset="0"/>
              <a:buChar char="•"/>
            </a:pPr>
            <a:endParaRPr lang="en-GB" sz="3600" dirty="0">
              <a:solidFill>
                <a:schemeClr val="bg1"/>
              </a:solidFill>
            </a:endParaRPr>
          </a:p>
          <a:p>
            <a:r>
              <a:rPr lang="en-GB" sz="3200" dirty="0">
                <a:solidFill>
                  <a:schemeClr val="bg1"/>
                </a:solidFill>
              </a:rPr>
              <a:t>Examples of choice-reaction test at: </a:t>
            </a:r>
          </a:p>
          <a:p>
            <a:r>
              <a:rPr lang="en-GB" sz="2400" dirty="0">
                <a:solidFill>
                  <a:schemeClr val="bg1"/>
                </a:solidFill>
                <a:hlinkClick r:id="rId2"/>
              </a:rPr>
              <a:t>http://www.cambridgecognition.com/tests/choice-reaction-time-crt</a:t>
            </a:r>
            <a:r>
              <a:rPr lang="en-GB" sz="2400" dirty="0">
                <a:solidFill>
                  <a:schemeClr val="bg1"/>
                </a:solidFill>
              </a:rPr>
              <a:t>  </a:t>
            </a:r>
          </a:p>
          <a:p>
            <a:r>
              <a:rPr lang="en-GB" sz="2400" dirty="0">
                <a:solidFill>
                  <a:schemeClr val="bg1"/>
                </a:solidFill>
                <a:hlinkClick r:id="rId3"/>
              </a:rPr>
              <a:t>http://www.cogtest.com/tests/cognitive_int/crtflash1.html</a:t>
            </a:r>
            <a:r>
              <a:rPr lang="en-GB" sz="2400" dirty="0">
                <a:solidFill>
                  <a:schemeClr val="bg1"/>
                </a:solidFill>
              </a:rPr>
              <a:t>  </a:t>
            </a:r>
          </a:p>
          <a:p>
            <a:r>
              <a:rPr lang="en-GB" sz="2400" dirty="0">
                <a:solidFill>
                  <a:schemeClr val="bg1"/>
                </a:solidFill>
                <a:hlinkClick r:id="rId4"/>
              </a:rPr>
              <a:t>http://www.psytoolkit.org/lessons/experiment_simple_choice_rts.html</a:t>
            </a:r>
            <a:r>
              <a:rPr lang="en-GB" sz="2400" dirty="0">
                <a:solidFill>
                  <a:schemeClr val="bg1"/>
                </a:solidFill>
              </a:rPr>
              <a:t>  </a:t>
            </a:r>
          </a:p>
          <a:p>
            <a:pPr marL="571500" lvl="0" indent="-571500">
              <a:buFont typeface="Arial" panose="020B0604020202020204" pitchFamily="34" charset="0"/>
              <a:buChar char="•"/>
            </a:pPr>
            <a:endParaRPr lang="en-GB" sz="3200" dirty="0">
              <a:solidFill>
                <a:schemeClr val="bg1"/>
              </a:solidFill>
            </a:endParaRPr>
          </a:p>
        </p:txBody>
      </p:sp>
    </p:spTree>
    <p:extLst>
      <p:ext uri="{BB962C8B-B14F-4D97-AF65-F5344CB8AC3E}">
        <p14:creationId xmlns:p14="http://schemas.microsoft.com/office/powerpoint/2010/main" val="116532684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randombar(horizontal)">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randombar(horizontal)">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6">
                                            <p:txEl>
                                              <p:pRg st="6" end="6"/>
                                            </p:txEl>
                                          </p:spTgt>
                                        </p:tgtEl>
                                        <p:attrNameLst>
                                          <p:attrName>style.visibility</p:attrName>
                                        </p:attrNameLst>
                                      </p:cBhvr>
                                      <p:to>
                                        <p:strVal val="visible"/>
                                      </p:to>
                                    </p:set>
                                    <p:animEffect transition="in" filter="randombar(horizontal)">
                                      <p:cBhvr>
                                        <p:cTn id="32" dur="500"/>
                                        <p:tgtEl>
                                          <p:spTgt spid="6">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Effect transition="in" filter="randombar(horizontal)">
                                      <p:cBhvr>
                                        <p:cTn id="37" dur="500"/>
                                        <p:tgtEl>
                                          <p:spTgt spid="6">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6">
                                            <p:txEl>
                                              <p:pRg st="8" end="8"/>
                                            </p:txEl>
                                          </p:spTgt>
                                        </p:tgtEl>
                                        <p:attrNameLst>
                                          <p:attrName>style.visibility</p:attrName>
                                        </p:attrNameLst>
                                      </p:cBhvr>
                                      <p:to>
                                        <p:strVal val="visible"/>
                                      </p:to>
                                    </p:set>
                                    <p:animEffect transition="in" filter="randombar(horizontal)">
                                      <p:cBhvr>
                                        <p:cTn id="42" dur="500"/>
                                        <p:tgtEl>
                                          <p:spTgt spid="6">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6">
                                            <p:txEl>
                                              <p:pRg st="9" end="9"/>
                                            </p:txEl>
                                          </p:spTgt>
                                        </p:tgtEl>
                                        <p:attrNameLst>
                                          <p:attrName>style.visibility</p:attrName>
                                        </p:attrNameLst>
                                      </p:cBhvr>
                                      <p:to>
                                        <p:strVal val="visible"/>
                                      </p:to>
                                    </p:set>
                                    <p:animEffect transition="in" filter="randombar(horizontal)">
                                      <p:cBhvr>
                                        <p:cTn id="47"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90614" y="97550"/>
            <a:ext cx="8895443" cy="693282"/>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Choice-Reaction</a:t>
            </a:r>
            <a:r>
              <a:rPr kumimoji="0" lang="en-GB" sz="4400" b="1" i="0" u="none" strike="noStrike" kern="0" cap="none" spc="0" normalizeH="0" noProof="0" dirty="0" smtClean="0">
                <a:ln>
                  <a:noFill/>
                </a:ln>
                <a:solidFill>
                  <a:srgbClr val="000000"/>
                </a:solidFill>
                <a:effectLst/>
                <a:uLnTx/>
                <a:uFillTx/>
                <a:latin typeface="Arial"/>
                <a:ea typeface="MS PGothic" pitchFamily="34" charset="-128"/>
              </a:rPr>
              <a:t> Time Models</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4" name="Rectangle 3"/>
          <p:cNvSpPr/>
          <p:nvPr/>
        </p:nvSpPr>
        <p:spPr>
          <a:xfrm>
            <a:off x="90615" y="820594"/>
            <a:ext cx="8995195" cy="954107"/>
          </a:xfrm>
          <a:prstGeom prst="rect">
            <a:avLst/>
          </a:prstGeom>
        </p:spPr>
        <p:txBody>
          <a:bodyPr wrap="square">
            <a:spAutoFit/>
          </a:bodyPr>
          <a:lstStyle/>
          <a:p>
            <a:pPr lvl="0"/>
            <a:r>
              <a:rPr lang="en-GB" sz="2800" dirty="0" smtClean="0">
                <a:solidFill>
                  <a:prstClr val="black"/>
                </a:solidFill>
              </a:rPr>
              <a:t>Chart depicting various </a:t>
            </a:r>
            <a:r>
              <a:rPr lang="en-GB" sz="2800" dirty="0">
                <a:solidFill>
                  <a:prstClr val="black"/>
                </a:solidFill>
              </a:rPr>
              <a:t>models proposed to represent the cognitive and neural processes of choice-reaction time (CRT</a:t>
            </a:r>
            <a:r>
              <a:rPr lang="en-GB" sz="2800" dirty="0" smtClean="0">
                <a:solidFill>
                  <a:prstClr val="black"/>
                </a:solidFill>
              </a:rPr>
              <a:t>)</a:t>
            </a: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pic>
        <p:nvPicPr>
          <p:cNvPr id="5" name="Picture 4"/>
          <p:cNvPicPr/>
          <p:nvPr/>
        </p:nvPicPr>
        <p:blipFill rotWithShape="1">
          <a:blip r:embed="rId2">
            <a:extLst>
              <a:ext uri="{28A0092B-C50C-407E-A947-70E740481C1C}">
                <a14:useLocalDpi xmlns:a14="http://schemas.microsoft.com/office/drawing/2010/main" val="0"/>
              </a:ext>
            </a:extLst>
          </a:blip>
          <a:srcRect l="21192" t="17814" r="2122" b="16067"/>
          <a:stretch/>
        </p:blipFill>
        <p:spPr bwMode="auto">
          <a:xfrm>
            <a:off x="90614" y="1804463"/>
            <a:ext cx="8995195" cy="5053537"/>
          </a:xfrm>
          <a:prstGeom prst="rect">
            <a:avLst/>
          </a:prstGeom>
          <a:ln>
            <a:noFill/>
          </a:ln>
          <a:extLst>
            <a:ext uri="{53640926-AAD7-44D8-BBD7-CCE9431645EC}">
              <a14:shadowObscured xmlns:a14="http://schemas.microsoft.com/office/drawing/2010/main"/>
            </a:ext>
          </a:extLst>
        </p:spPr>
      </p:pic>
      <p:sp>
        <p:nvSpPr>
          <p:cNvPr id="2" name="TextBox 1"/>
          <p:cNvSpPr txBox="1"/>
          <p:nvPr/>
        </p:nvSpPr>
        <p:spPr>
          <a:xfrm>
            <a:off x="1562794" y="1687483"/>
            <a:ext cx="4281054" cy="523220"/>
          </a:xfrm>
          <a:prstGeom prst="rect">
            <a:avLst/>
          </a:prstGeom>
          <a:noFill/>
        </p:spPr>
        <p:txBody>
          <a:bodyPr wrap="square" rtlCol="0">
            <a:spAutoFit/>
          </a:bodyPr>
          <a:lstStyle/>
          <a:p>
            <a:r>
              <a:rPr lang="en-GB" sz="2800" dirty="0" smtClean="0">
                <a:solidFill>
                  <a:schemeClr val="bg1"/>
                </a:solidFill>
              </a:rPr>
              <a:t>From Ratcliff et al. (2016)</a:t>
            </a:r>
            <a:endParaRPr lang="en-GB" sz="2800" dirty="0">
              <a:solidFill>
                <a:schemeClr val="bg1"/>
              </a:solidFill>
            </a:endParaRPr>
          </a:p>
        </p:txBody>
      </p:sp>
    </p:spTree>
    <p:extLst>
      <p:ext uri="{BB962C8B-B14F-4D97-AF65-F5344CB8AC3E}">
        <p14:creationId xmlns:p14="http://schemas.microsoft.com/office/powerpoint/2010/main" val="52388015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90614" y="97550"/>
            <a:ext cx="8895443" cy="693282"/>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Choice-Reaction</a:t>
            </a:r>
            <a:r>
              <a:rPr kumimoji="0" lang="en-GB" sz="4400" b="1" i="0" u="none" strike="noStrike" kern="0" cap="none" spc="0" normalizeH="0" noProof="0" dirty="0" smtClean="0">
                <a:ln>
                  <a:noFill/>
                </a:ln>
                <a:solidFill>
                  <a:srgbClr val="000000"/>
                </a:solidFill>
                <a:effectLst/>
                <a:uLnTx/>
                <a:uFillTx/>
                <a:latin typeface="Arial"/>
                <a:ea typeface="MS PGothic" pitchFamily="34" charset="-128"/>
              </a:rPr>
              <a:t> Time Models</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4" name="Rectangle 3"/>
          <p:cNvSpPr/>
          <p:nvPr/>
        </p:nvSpPr>
        <p:spPr>
          <a:xfrm>
            <a:off x="90614" y="920346"/>
            <a:ext cx="8995197" cy="5509200"/>
          </a:xfrm>
          <a:prstGeom prst="rect">
            <a:avLst/>
          </a:prstGeom>
        </p:spPr>
        <p:txBody>
          <a:bodyPr wrap="square">
            <a:spAutoFit/>
          </a:bodyPr>
          <a:lstStyle/>
          <a:p>
            <a:pPr lvl="0"/>
            <a:r>
              <a:rPr lang="en-GB" sz="3200" u="sng" dirty="0" smtClean="0">
                <a:solidFill>
                  <a:prstClr val="black"/>
                </a:solidFill>
              </a:rPr>
              <a:t>Ratcliff</a:t>
            </a:r>
            <a:r>
              <a:rPr lang="en-GB" sz="3200" u="sng" dirty="0">
                <a:solidFill>
                  <a:prstClr val="black"/>
                </a:solidFill>
              </a:rPr>
              <a:t>, R., Smith, P. L., Brown, S. D., &amp; </a:t>
            </a:r>
            <a:r>
              <a:rPr lang="en-GB" sz="3200" u="sng" dirty="0" err="1">
                <a:solidFill>
                  <a:prstClr val="black"/>
                </a:solidFill>
              </a:rPr>
              <a:t>McKoon</a:t>
            </a:r>
            <a:r>
              <a:rPr lang="en-GB" sz="3200" u="sng" dirty="0">
                <a:solidFill>
                  <a:prstClr val="black"/>
                </a:solidFill>
              </a:rPr>
              <a:t>, G. (2016). Diffusion Decision Model: Current Issues and History. Trends in cognitive sciences, 20(4), </a:t>
            </a:r>
            <a:r>
              <a:rPr lang="en-GB" sz="3200" u="sng" dirty="0" smtClean="0">
                <a:solidFill>
                  <a:prstClr val="black"/>
                </a:solidFill>
              </a:rPr>
              <a:t>260-281 </a:t>
            </a:r>
          </a:p>
          <a:p>
            <a:pPr marL="457200" lvl="0" indent="-457200">
              <a:buFont typeface="Arial" panose="020B0604020202020204" pitchFamily="34" charset="0"/>
              <a:buChar char="•"/>
            </a:pPr>
            <a:r>
              <a:rPr lang="en-GB" sz="3200" dirty="0" smtClean="0">
                <a:solidFill>
                  <a:prstClr val="black"/>
                </a:solidFill>
              </a:rPr>
              <a:t>Good </a:t>
            </a:r>
            <a:r>
              <a:rPr lang="en-GB" sz="3200" dirty="0">
                <a:solidFill>
                  <a:prstClr val="black"/>
                </a:solidFill>
              </a:rPr>
              <a:t>paper </a:t>
            </a:r>
            <a:r>
              <a:rPr lang="en-GB" sz="3200" dirty="0" smtClean="0">
                <a:solidFill>
                  <a:prstClr val="black"/>
                </a:solidFill>
              </a:rPr>
              <a:t>for overview and </a:t>
            </a:r>
            <a:r>
              <a:rPr lang="en-GB" sz="3200" dirty="0">
                <a:solidFill>
                  <a:prstClr val="black"/>
                </a:solidFill>
              </a:rPr>
              <a:t>includes </a:t>
            </a:r>
            <a:r>
              <a:rPr lang="en-GB" sz="3200" dirty="0" smtClean="0">
                <a:solidFill>
                  <a:prstClr val="black"/>
                </a:solidFill>
              </a:rPr>
              <a:t>dialogue boxes (glossary </a:t>
            </a:r>
            <a:r>
              <a:rPr lang="en-GB" sz="3200" dirty="0">
                <a:solidFill>
                  <a:prstClr val="black"/>
                </a:solidFill>
              </a:rPr>
              <a:t>of terms, </a:t>
            </a:r>
            <a:r>
              <a:rPr lang="en-GB" sz="3200" dirty="0" smtClean="0">
                <a:solidFill>
                  <a:prstClr val="black"/>
                </a:solidFill>
              </a:rPr>
              <a:t>advantages </a:t>
            </a:r>
            <a:r>
              <a:rPr lang="en-GB" sz="3200" dirty="0">
                <a:solidFill>
                  <a:prstClr val="black"/>
                </a:solidFill>
              </a:rPr>
              <a:t>of diffusion models, and </a:t>
            </a:r>
            <a:r>
              <a:rPr lang="en-GB" sz="3200" dirty="0" smtClean="0">
                <a:solidFill>
                  <a:prstClr val="black"/>
                </a:solidFill>
              </a:rPr>
              <a:t>links </a:t>
            </a:r>
            <a:r>
              <a:rPr lang="en-GB" sz="3200" dirty="0">
                <a:solidFill>
                  <a:prstClr val="black"/>
                </a:solidFill>
              </a:rPr>
              <a:t>to real-life </a:t>
            </a:r>
            <a:r>
              <a:rPr lang="en-GB" sz="3200" dirty="0" smtClean="0">
                <a:solidFill>
                  <a:prstClr val="black"/>
                </a:solidFill>
              </a:rPr>
              <a:t>applications). </a:t>
            </a:r>
          </a:p>
          <a:p>
            <a:pPr marL="457200" lvl="0" indent="-457200">
              <a:buFont typeface="Arial" panose="020B0604020202020204" pitchFamily="34" charset="0"/>
              <a:buChar char="•"/>
            </a:pPr>
            <a:r>
              <a:rPr lang="en-GB" sz="3200" dirty="0" smtClean="0">
                <a:solidFill>
                  <a:prstClr val="black"/>
                </a:solidFill>
              </a:rPr>
              <a:t>Includes extensive </a:t>
            </a:r>
            <a:r>
              <a:rPr lang="en-GB" sz="3200" dirty="0">
                <a:solidFill>
                  <a:prstClr val="black"/>
                </a:solidFill>
              </a:rPr>
              <a:t>reference list – </a:t>
            </a:r>
            <a:r>
              <a:rPr lang="en-GB" sz="3200" dirty="0" smtClean="0">
                <a:solidFill>
                  <a:prstClr val="black"/>
                </a:solidFill>
              </a:rPr>
              <a:t>strongly </a:t>
            </a:r>
            <a:r>
              <a:rPr lang="en-GB" sz="3200" dirty="0">
                <a:solidFill>
                  <a:prstClr val="black"/>
                </a:solidFill>
              </a:rPr>
              <a:t>recommend using </a:t>
            </a:r>
            <a:r>
              <a:rPr lang="en-GB" sz="3200" dirty="0" smtClean="0">
                <a:solidFill>
                  <a:prstClr val="black"/>
                </a:solidFill>
              </a:rPr>
              <a:t>this </a:t>
            </a:r>
            <a:r>
              <a:rPr lang="en-GB" sz="3200" dirty="0">
                <a:solidFill>
                  <a:prstClr val="black"/>
                </a:solidFill>
              </a:rPr>
              <a:t>as basis </a:t>
            </a:r>
            <a:r>
              <a:rPr lang="en-GB" sz="3200" dirty="0" smtClean="0">
                <a:solidFill>
                  <a:prstClr val="black"/>
                </a:solidFill>
              </a:rPr>
              <a:t>for further reading. </a:t>
            </a:r>
          </a:p>
          <a:p>
            <a:pPr marL="457200" lvl="0" indent="-457200">
              <a:buFont typeface="Arial" panose="020B0604020202020204" pitchFamily="34" charset="0"/>
              <a:buChar char="•"/>
            </a:pPr>
            <a:r>
              <a:rPr lang="en-GB" sz="3200" dirty="0" smtClean="0">
                <a:solidFill>
                  <a:prstClr val="black"/>
                </a:solidFill>
              </a:rPr>
              <a:t>They </a:t>
            </a:r>
            <a:r>
              <a:rPr lang="en-GB" sz="3200" dirty="0">
                <a:solidFill>
                  <a:prstClr val="black"/>
                </a:solidFill>
              </a:rPr>
              <a:t>reference previous papers </a:t>
            </a:r>
            <a:r>
              <a:rPr lang="en-GB" sz="3200" dirty="0" smtClean="0">
                <a:solidFill>
                  <a:prstClr val="black"/>
                </a:solidFill>
              </a:rPr>
              <a:t>linking models </a:t>
            </a:r>
            <a:r>
              <a:rPr lang="en-GB" sz="3200" dirty="0">
                <a:solidFill>
                  <a:prstClr val="black"/>
                </a:solidFill>
              </a:rPr>
              <a:t>of CRT with: aging, IQ, reading, Schizophrenia, ADHD, driving, etc</a:t>
            </a:r>
            <a:r>
              <a:rPr lang="en-GB" sz="3200" dirty="0" smtClean="0">
                <a:solidFill>
                  <a:prstClr val="black"/>
                </a:solidFill>
              </a:rPr>
              <a:t>.</a:t>
            </a:r>
            <a:endParaRPr kumimoji="0" lang="en-GB" sz="3200" b="0" i="0" u="none" strike="noStrike" kern="1200" cap="none" spc="0" normalizeH="0" baseline="0" noProof="0" dirty="0">
              <a:ln>
                <a:noFill/>
              </a:ln>
              <a:solidFill>
                <a:prstClr val="black"/>
              </a:solidFill>
              <a:effectLst/>
              <a:uLnTx/>
              <a:uFillTx/>
              <a:latin typeface="Tw Cen MT" panose="020B0602020104020603"/>
            </a:endParaRPr>
          </a:p>
        </p:txBody>
      </p:sp>
    </p:spTree>
    <p:extLst>
      <p:ext uri="{BB962C8B-B14F-4D97-AF65-F5344CB8AC3E}">
        <p14:creationId xmlns:p14="http://schemas.microsoft.com/office/powerpoint/2010/main" val="347259660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90614" y="97550"/>
            <a:ext cx="8895443" cy="693282"/>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Application of CRT</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4" name="Rectangle 3"/>
          <p:cNvSpPr/>
          <p:nvPr/>
        </p:nvSpPr>
        <p:spPr>
          <a:xfrm>
            <a:off x="90615" y="820594"/>
            <a:ext cx="8995195" cy="707886"/>
          </a:xfrm>
          <a:prstGeom prst="rect">
            <a:avLst/>
          </a:prstGeom>
        </p:spPr>
        <p:txBody>
          <a:bodyPr wrap="square">
            <a:spAutoFit/>
          </a:bodyPr>
          <a:lstStyle/>
          <a:p>
            <a:pPr lvl="0"/>
            <a:r>
              <a:rPr lang="en-GB" sz="4000" dirty="0">
                <a:solidFill>
                  <a:schemeClr val="bg1"/>
                </a:solidFill>
              </a:rPr>
              <a:t>Two types of application to real-life:</a:t>
            </a:r>
          </a:p>
        </p:txBody>
      </p:sp>
      <p:graphicFrame>
        <p:nvGraphicFramePr>
          <p:cNvPr id="3" name="Table 2"/>
          <p:cNvGraphicFramePr>
            <a:graphicFrameLocks noGrp="1"/>
          </p:cNvGraphicFramePr>
          <p:nvPr>
            <p:extLst>
              <p:ext uri="{D42A27DB-BD31-4B8C-83A1-F6EECF244321}">
                <p14:modId xmlns:p14="http://schemas.microsoft.com/office/powerpoint/2010/main" val="2556605856"/>
              </p:ext>
            </p:extLst>
          </p:nvPr>
        </p:nvGraphicFramePr>
        <p:xfrm>
          <a:off x="639666" y="1624867"/>
          <a:ext cx="7797338" cy="5185480"/>
        </p:xfrm>
        <a:graphic>
          <a:graphicData uri="http://schemas.openxmlformats.org/drawingml/2006/table">
            <a:tbl>
              <a:tblPr firstRow="1" firstCol="1" bandRow="1"/>
              <a:tblGrid>
                <a:gridCol w="3898669">
                  <a:extLst>
                    <a:ext uri="{9D8B030D-6E8A-4147-A177-3AD203B41FA5}">
                      <a16:colId xmlns:a16="http://schemas.microsoft.com/office/drawing/2014/main" val="66681978"/>
                    </a:ext>
                  </a:extLst>
                </a:gridCol>
                <a:gridCol w="3898669">
                  <a:extLst>
                    <a:ext uri="{9D8B030D-6E8A-4147-A177-3AD203B41FA5}">
                      <a16:colId xmlns:a16="http://schemas.microsoft.com/office/drawing/2014/main" val="189086986"/>
                    </a:ext>
                  </a:extLst>
                </a:gridCol>
              </a:tblGrid>
              <a:tr h="0">
                <a:tc>
                  <a:txBody>
                    <a:bodyPr/>
                    <a:lstStyle/>
                    <a:p>
                      <a:pPr algn="ctr">
                        <a:lnSpc>
                          <a:spcPct val="107000"/>
                        </a:lnSpc>
                        <a:spcAft>
                          <a:spcPts val="0"/>
                        </a:spcAft>
                      </a:pPr>
                      <a:r>
                        <a:rPr lang="en-GB" sz="2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General Behaviour</a:t>
                      </a:r>
                      <a:endParaRPr lang="en-GB" sz="2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4472C4"/>
                      </a:solidFill>
                      <a:prstDash val="solid"/>
                      <a:round/>
                      <a:headEnd type="none" w="med" len="med"/>
                      <a:tailEnd type="none" w="med" len="med"/>
                    </a:lnL>
                    <a:lnR>
                      <a:noFill/>
                    </a:lnR>
                    <a:lnT w="12700" cap="flat" cmpd="sng" algn="ctr">
                      <a:solidFill>
                        <a:srgbClr val="4472C4"/>
                      </a:solidFill>
                      <a:prstDash val="solid"/>
                      <a:round/>
                      <a:headEnd type="none" w="med" len="med"/>
                      <a:tailEnd type="none" w="med" len="med"/>
                    </a:lnT>
                    <a:lnB w="12700" cap="flat" cmpd="sng" algn="ctr">
                      <a:solidFill>
                        <a:srgbClr val="4472C4"/>
                      </a:solidFill>
                      <a:prstDash val="solid"/>
                      <a:round/>
                      <a:headEnd type="none" w="med" len="med"/>
                      <a:tailEnd type="none" w="med" len="med"/>
                    </a:lnB>
                    <a:solidFill>
                      <a:srgbClr val="4472C4"/>
                    </a:solidFill>
                  </a:tcPr>
                </a:tc>
                <a:tc>
                  <a:txBody>
                    <a:bodyPr/>
                    <a:lstStyle/>
                    <a:p>
                      <a:pPr algn="ctr">
                        <a:lnSpc>
                          <a:spcPct val="107000"/>
                        </a:lnSpc>
                        <a:spcAft>
                          <a:spcPts val="0"/>
                        </a:spcAft>
                      </a:pPr>
                      <a:r>
                        <a:rPr lang="en-GB" sz="2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Clinical Application</a:t>
                      </a:r>
                      <a:endParaRPr lang="en-GB" sz="2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w="12700" cap="flat" cmpd="sng" algn="ctr">
                      <a:solidFill>
                        <a:srgbClr val="4472C4"/>
                      </a:solidFill>
                      <a:prstDash val="solid"/>
                      <a:round/>
                      <a:headEnd type="none" w="med" len="med"/>
                      <a:tailEnd type="none" w="med" len="med"/>
                    </a:lnR>
                    <a:lnT w="12700" cap="flat" cmpd="sng" algn="ctr">
                      <a:solidFill>
                        <a:srgbClr val="4472C4"/>
                      </a:solidFill>
                      <a:prstDash val="solid"/>
                      <a:round/>
                      <a:headEnd type="none" w="med" len="med"/>
                      <a:tailEnd type="none" w="med" len="med"/>
                    </a:lnT>
                    <a:lnB w="12700" cap="flat" cmpd="sng" algn="ctr">
                      <a:solidFill>
                        <a:srgbClr val="4472C4"/>
                      </a:solidFill>
                      <a:prstDash val="solid"/>
                      <a:round/>
                      <a:headEnd type="none" w="med" len="med"/>
                      <a:tailEnd type="none" w="med" len="med"/>
                    </a:lnB>
                    <a:solidFill>
                      <a:srgbClr val="4472C4"/>
                    </a:solidFill>
                  </a:tcPr>
                </a:tc>
                <a:extLst>
                  <a:ext uri="{0D108BD9-81ED-4DB2-BD59-A6C34878D82A}">
                    <a16:rowId xmlns:a16="http://schemas.microsoft.com/office/drawing/2014/main" val="2273359038"/>
                  </a:ext>
                </a:extLst>
              </a:tr>
              <a:tr h="0">
                <a:tc>
                  <a:txBody>
                    <a:bodyPr/>
                    <a:lstStyle/>
                    <a:p>
                      <a:pPr algn="ctr">
                        <a:lnSpc>
                          <a:spcPct val="107000"/>
                        </a:lnSpc>
                        <a:spcAft>
                          <a:spcPts val="0"/>
                        </a:spcAft>
                      </a:pPr>
                      <a:r>
                        <a:rPr lang="en-GB" sz="26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Language</a:t>
                      </a:r>
                      <a:endParaRPr lang="en-GB" sz="2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4472C4"/>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tc>
                  <a:txBody>
                    <a:bodyPr/>
                    <a:lstStyle/>
                    <a:p>
                      <a:pPr algn="ctr">
                        <a:lnSpc>
                          <a:spcPct val="107000"/>
                        </a:lnSpc>
                        <a:spcAft>
                          <a:spcPts val="0"/>
                        </a:spcAft>
                      </a:pPr>
                      <a:r>
                        <a:rPr lang="en-GB" sz="26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Dementia</a:t>
                      </a:r>
                      <a:endParaRPr lang="en-GB" sz="2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4472C4"/>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3081982441"/>
                  </a:ext>
                </a:extLst>
              </a:tr>
              <a:tr h="0">
                <a:tc>
                  <a:txBody>
                    <a:bodyPr/>
                    <a:lstStyle/>
                    <a:p>
                      <a:pPr algn="ctr">
                        <a:lnSpc>
                          <a:spcPct val="107000"/>
                        </a:lnSpc>
                        <a:spcAft>
                          <a:spcPts val="0"/>
                        </a:spcAft>
                      </a:pPr>
                      <a:r>
                        <a:rPr lang="en-GB" sz="26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Bilingualism</a:t>
                      </a:r>
                      <a:endParaRPr lang="en-GB" sz="2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tc>
                  <a:txBody>
                    <a:bodyPr/>
                    <a:lstStyle/>
                    <a:p>
                      <a:pPr algn="ctr">
                        <a:lnSpc>
                          <a:spcPct val="107000"/>
                        </a:lnSpc>
                        <a:spcAft>
                          <a:spcPts val="0"/>
                        </a:spcAft>
                      </a:pPr>
                      <a:r>
                        <a:rPr lang="en-GB" sz="26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Anxiety</a:t>
                      </a:r>
                      <a:endParaRPr lang="en-GB" sz="2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380884010"/>
                  </a:ext>
                </a:extLst>
              </a:tr>
              <a:tr h="0">
                <a:tc>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Driving</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tc>
                  <a:txBody>
                    <a:bodyPr/>
                    <a:lstStyle/>
                    <a:p>
                      <a:pPr algn="ctr">
                        <a:lnSpc>
                          <a:spcPct val="107000"/>
                        </a:lnSpc>
                        <a:spcAft>
                          <a:spcPts val="0"/>
                        </a:spcAft>
                      </a:pPr>
                      <a:r>
                        <a:rPr lang="en-GB" sz="2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Depression</a:t>
                      </a:r>
                      <a:endParaRPr lang="en-GB" sz="24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3138486338"/>
                  </a:ext>
                </a:extLst>
              </a:tr>
              <a:tr h="0">
                <a:tc>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Intelligence</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tc>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ADHD</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2158838376"/>
                  </a:ext>
                </a:extLst>
              </a:tr>
              <a:tr h="0">
                <a:tc>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Numeracy ability</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tc>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ASD</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2182522684"/>
                  </a:ext>
                </a:extLst>
              </a:tr>
              <a:tr h="0">
                <a:tc>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Use of technology</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tc>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Schizophrenia</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2227923779"/>
                  </a:ext>
                </a:extLst>
              </a:tr>
              <a:tr h="0">
                <a:tc>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Economics</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tc>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Aphasia</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3952736546"/>
                  </a:ext>
                </a:extLst>
              </a:tr>
              <a:tr h="0">
                <a:tc>
                  <a:txBody>
                    <a:bodyPr/>
                    <a:lstStyle/>
                    <a:p>
                      <a:pPr algn="ctr">
                        <a:lnSpc>
                          <a:spcPct val="107000"/>
                        </a:lnSpc>
                        <a:spcAft>
                          <a:spcPts val="0"/>
                        </a:spcAft>
                      </a:pPr>
                      <a:r>
                        <a:rPr lang="en-GB" sz="2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Consumerism</a:t>
                      </a:r>
                      <a:endParaRPr lang="en-GB" sz="24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tc>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Dyslexia</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2465650112"/>
                  </a:ext>
                </a:extLst>
              </a:tr>
              <a:tr h="0">
                <a:tc>
                  <a:txBody>
                    <a:bodyPr/>
                    <a:lstStyle/>
                    <a:p>
                      <a:pPr algn="ctr">
                        <a:lnSpc>
                          <a:spcPct val="107000"/>
                        </a:lnSpc>
                        <a:spcAft>
                          <a:spcPts val="0"/>
                        </a:spcAft>
                      </a:pPr>
                      <a:r>
                        <a:rPr lang="en-GB" sz="2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Reading</a:t>
                      </a:r>
                      <a:endParaRPr lang="en-GB" sz="24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tc>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Alzheimer’s</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3873835303"/>
                  </a:ext>
                </a:extLst>
              </a:tr>
              <a:tr h="0">
                <a:tc>
                  <a:txBody>
                    <a:bodyPr/>
                    <a:lstStyle/>
                    <a:p>
                      <a:pPr algn="ctr">
                        <a:lnSpc>
                          <a:spcPct val="107000"/>
                        </a:lnSpc>
                        <a:spcAft>
                          <a:spcPts val="0"/>
                        </a:spcAft>
                      </a:pPr>
                      <a:r>
                        <a:rPr lang="en-GB" sz="2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Sport/Exercise</a:t>
                      </a:r>
                      <a:endParaRPr lang="en-GB" sz="24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tc>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3221059345"/>
                  </a:ext>
                </a:extLst>
              </a:tr>
              <a:tr h="0">
                <a:tc gridSpan="2">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Clinical Decision Making</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solidFill>
                      <a:srgbClr val="D9E2F3"/>
                    </a:solidFill>
                  </a:tcPr>
                </a:tc>
                <a:tc hMerge="1">
                  <a:txBody>
                    <a:bodyPr/>
                    <a:lstStyle/>
                    <a:p>
                      <a:endParaRPr lang="en-GB"/>
                    </a:p>
                  </a:txBody>
                  <a:tcPr/>
                </a:tc>
                <a:extLst>
                  <a:ext uri="{0D108BD9-81ED-4DB2-BD59-A6C34878D82A}">
                    <a16:rowId xmlns:a16="http://schemas.microsoft.com/office/drawing/2014/main" val="1903931266"/>
                  </a:ext>
                </a:extLst>
              </a:tr>
              <a:tr h="0">
                <a:tc gridSpan="2">
                  <a:txBody>
                    <a:bodyPr/>
                    <a:lstStyle/>
                    <a:p>
                      <a:pPr algn="ctr">
                        <a:lnSpc>
                          <a:spcPct val="107000"/>
                        </a:lnSpc>
                        <a:spcAft>
                          <a:spcPts val="0"/>
                        </a:spcAft>
                      </a:pP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Aging </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8EAADB"/>
                      </a:solidFill>
                      <a:prstDash val="solid"/>
                      <a:round/>
                      <a:headEnd type="none" w="med" len="med"/>
                      <a:tailEnd type="none" w="med" len="med"/>
                    </a:lnL>
                    <a:lnR w="12700" cap="flat" cmpd="sng" algn="ctr">
                      <a:solidFill>
                        <a:srgbClr val="8EAADB"/>
                      </a:solidFill>
                      <a:prstDash val="solid"/>
                      <a:round/>
                      <a:headEnd type="none" w="med" len="med"/>
                      <a:tailEnd type="none" w="med" len="med"/>
                    </a:lnR>
                    <a:lnT w="12700" cap="flat" cmpd="sng" algn="ctr">
                      <a:solidFill>
                        <a:srgbClr val="8EAADB"/>
                      </a:solidFill>
                      <a:prstDash val="solid"/>
                      <a:round/>
                      <a:headEnd type="none" w="med" len="med"/>
                      <a:tailEnd type="none" w="med" len="med"/>
                    </a:lnT>
                    <a:lnB w="12700" cap="flat" cmpd="sng" algn="ctr">
                      <a:solidFill>
                        <a:srgbClr val="8EAADB"/>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584932082"/>
                  </a:ext>
                </a:extLst>
              </a:tr>
            </a:tbl>
          </a:graphicData>
        </a:graphic>
      </p:graphicFrame>
    </p:spTree>
    <p:extLst>
      <p:ext uri="{BB962C8B-B14F-4D97-AF65-F5344CB8AC3E}">
        <p14:creationId xmlns:p14="http://schemas.microsoft.com/office/powerpoint/2010/main" val="103158688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300679" y="305369"/>
            <a:ext cx="8542638" cy="1373802"/>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Issues with information theory for CRT modelling </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4" name="Rectangle 3"/>
          <p:cNvSpPr/>
          <p:nvPr/>
        </p:nvSpPr>
        <p:spPr>
          <a:xfrm>
            <a:off x="74400" y="1867998"/>
            <a:ext cx="8995195" cy="4647426"/>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Oversimplified: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Not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every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choice will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be the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same:</a:t>
            </a: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Similarity/discriminability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between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choice options. </a:t>
            </a: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Method of response (press button/vocalise?)</a:t>
            </a:r>
          </a:p>
          <a:p>
            <a:pPr marL="457200" marR="0" lvl="1"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 </a:t>
            </a: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mj-lt"/>
              <a:buAutoNum type="arabicPeriod" startAt="2"/>
              <a:tabLst/>
              <a:defRPr/>
            </a:pP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Does not account for how compatibility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between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choice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and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response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can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affect reaction time.</a:t>
            </a: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E.g., turning wheel on car vs. boat to change direction.</a:t>
            </a: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 </a:t>
            </a: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mj-lt"/>
              <a:buAutoNum type="arabicPeriod" startAt="3"/>
              <a:tabLst/>
              <a:defRPr/>
            </a:pP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Does not account for effects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of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practice.</a:t>
            </a:r>
          </a:p>
        </p:txBody>
      </p:sp>
    </p:spTree>
    <p:extLst>
      <p:ext uri="{BB962C8B-B14F-4D97-AF65-F5344CB8AC3E}">
        <p14:creationId xmlns:p14="http://schemas.microsoft.com/office/powerpoint/2010/main" val="295701950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5" dur="500"/>
                                        <p:tgtEl>
                                          <p:spTgt spid="4">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0" dur="500"/>
                                        <p:tgtEl>
                                          <p:spTgt spid="4">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5" dur="500"/>
                                        <p:tgtEl>
                                          <p:spTgt spid="4">
                                            <p:txEl>
                                              <p:pRg st="5" end="5"/>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Effect transition="in" filter="randombar(horizontal)">
                                      <p:cBhvr>
                                        <p:cTn id="28" dur="500"/>
                                        <p:tgtEl>
                                          <p:spTgt spid="4">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4">
                                            <p:txEl>
                                              <p:pRg st="8" end="8"/>
                                            </p:txEl>
                                          </p:spTgt>
                                        </p:tgtEl>
                                        <p:attrNameLst>
                                          <p:attrName>style.visibility</p:attrName>
                                        </p:attrNameLst>
                                      </p:cBhvr>
                                      <p:to>
                                        <p:strVal val="visible"/>
                                      </p:to>
                                    </p:set>
                                    <p:animEffect transition="in" filter="randombar(horizontal)">
                                      <p:cBhvr>
                                        <p:cTn id="33"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32350" y="280654"/>
            <a:ext cx="9045146" cy="767423"/>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200" b="1" i="0" u="none" strike="noStrike" kern="0" cap="none" spc="0" normalizeH="0" baseline="0" noProof="0" dirty="0" smtClean="0">
                <a:ln>
                  <a:noFill/>
                </a:ln>
                <a:solidFill>
                  <a:srgbClr val="000000"/>
                </a:solidFill>
                <a:effectLst/>
                <a:uLnTx/>
                <a:uFillTx/>
                <a:latin typeface="Arial"/>
                <a:ea typeface="MS PGothic" pitchFamily="34" charset="-128"/>
              </a:rPr>
              <a:t>Replacement of information theory </a:t>
            </a:r>
            <a:endParaRPr kumimoji="0" lang="en-GB" sz="42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4" name="Rectangle 3"/>
          <p:cNvSpPr/>
          <p:nvPr/>
        </p:nvSpPr>
        <p:spPr>
          <a:xfrm>
            <a:off x="0" y="1162088"/>
            <a:ext cx="8964026" cy="5693866"/>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First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attempt to measure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processes contributing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to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RT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was </a:t>
            </a:r>
            <a:r>
              <a:rPr kumimoji="0" lang="en-GB" sz="3200" b="1" i="0" u="none" strike="noStrike" kern="1200" cap="none" spc="0" normalizeH="0" baseline="0" noProof="0" dirty="0" smtClean="0">
                <a:ln>
                  <a:noFill/>
                </a:ln>
                <a:solidFill>
                  <a:prstClr val="black"/>
                </a:solidFill>
                <a:effectLst/>
                <a:uLnTx/>
                <a:uFillTx/>
                <a:latin typeface="Tw Cen MT" panose="020B0602020104020603"/>
                <a:ea typeface="+mn-ea"/>
                <a:cs typeface="+mn-cs"/>
              </a:rPr>
              <a:t>subtraction method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a:t>
            </a:r>
            <a:r>
              <a:rPr kumimoji="0" lang="en-GB" sz="3200" b="0" i="0" u="none" strike="noStrike" kern="1200" cap="none" spc="0" normalizeH="0" baseline="0" noProof="0" dirty="0" err="1" smtClean="0">
                <a:ln>
                  <a:noFill/>
                </a:ln>
                <a:solidFill>
                  <a:prstClr val="black"/>
                </a:solidFill>
                <a:effectLst/>
                <a:uLnTx/>
                <a:uFillTx/>
                <a:latin typeface="Tw Cen MT" panose="020B0602020104020603"/>
                <a:ea typeface="+mn-ea"/>
                <a:cs typeface="+mn-cs"/>
              </a:rPr>
              <a:t>Donders</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 1868). </a:t>
            </a:r>
            <a:endPar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Choice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reaction is slower than simple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reaction, so the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difference between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them provides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the latency of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response-choice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process. </a:t>
            </a: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Latency = time between/interval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between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two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things. </a:t>
            </a: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But, not clear whether it involves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a single mental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operation.</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So, Sternberg (1969) used memory scanning task to work out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cognitive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processes involved in reaction time</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t>
            </a:r>
          </a:p>
          <a:p>
            <a:pPr marL="342900" indent="-342900">
              <a:buFont typeface="Arial" panose="020B0604020202020204" pitchFamily="34" charset="0"/>
              <a:buChar char="•"/>
              <a:defRPr/>
            </a:pPr>
            <a:r>
              <a:rPr lang="en-GB" sz="2800" dirty="0">
                <a:solidFill>
                  <a:prstClr val="black"/>
                </a:solidFill>
              </a:rPr>
              <a:t>Ps presented with list of numbers &amp; state whether target number was presented in </a:t>
            </a:r>
            <a:r>
              <a:rPr lang="en-GB" sz="2800" dirty="0" smtClean="0">
                <a:solidFill>
                  <a:prstClr val="black"/>
                </a:solidFill>
              </a:rPr>
              <a:t>list</a:t>
            </a:r>
            <a:r>
              <a:rPr lang="en-GB" sz="2800" dirty="0">
                <a:solidFill>
                  <a:prstClr val="black"/>
                </a:solidFill>
              </a:rPr>
              <a:t>. </a:t>
            </a: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081431877"/>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randombar(horizontal)">
                                      <p:cBhvr>
                                        <p:cTn id="27" dur="500"/>
                                        <p:tgtEl>
                                          <p:spTgt spid="4">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7" end="7"/>
                                            </p:txEl>
                                          </p:spTgt>
                                        </p:tgtEl>
                                        <p:attrNameLst>
                                          <p:attrName>style.visibility</p:attrName>
                                        </p:attrNameLst>
                                      </p:cBhvr>
                                      <p:to>
                                        <p:strVal val="visible"/>
                                      </p:to>
                                    </p:set>
                                    <p:animEffect transition="in" filter="randombar(horizontal)">
                                      <p:cBhvr>
                                        <p:cTn id="32"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163500" y="39885"/>
            <a:ext cx="8749841" cy="635618"/>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Memory scanning task</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4" name="Rectangle 3"/>
          <p:cNvSpPr/>
          <p:nvPr/>
        </p:nvSpPr>
        <p:spPr>
          <a:xfrm>
            <a:off x="81120" y="747722"/>
            <a:ext cx="8964026" cy="6001643"/>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Thought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to involve 4 serial stages: </a:t>
            </a:r>
            <a:endPar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Then implement variable only influencing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one of the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stages.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Size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of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set does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not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effect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encoding, decision, or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response.</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But time to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compare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number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with all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those in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memory will increase with the increase in amount of original numbers. </a:t>
            </a: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Technique is called </a:t>
            </a:r>
            <a:r>
              <a:rPr kumimoji="0" lang="en-GB" sz="2800" b="1" i="0" u="none" strike="noStrike" kern="1200" cap="none" spc="0" normalizeH="0" baseline="0" noProof="0" dirty="0" smtClean="0">
                <a:ln>
                  <a:noFill/>
                </a:ln>
                <a:solidFill>
                  <a:prstClr val="black"/>
                </a:solidFill>
                <a:effectLst/>
                <a:uLnTx/>
                <a:uFillTx/>
                <a:latin typeface="Tw Cen MT" panose="020B0602020104020603"/>
                <a:ea typeface="+mn-ea"/>
                <a:cs typeface="+mn-cs"/>
              </a:rPr>
              <a:t>Additive </a:t>
            </a:r>
            <a:r>
              <a:rPr lang="en-GB" sz="2800" b="1" dirty="0">
                <a:solidFill>
                  <a:prstClr val="black"/>
                </a:solidFill>
                <a:latin typeface="Tw Cen MT" panose="020B0602020104020603"/>
              </a:rPr>
              <a:t>F</a:t>
            </a:r>
            <a:r>
              <a:rPr kumimoji="0" lang="en-GB" sz="2800" b="1" i="0" u="none" strike="noStrike" kern="1200" cap="none" spc="0" normalizeH="0" baseline="0" noProof="0" dirty="0" smtClean="0">
                <a:ln>
                  <a:noFill/>
                </a:ln>
                <a:solidFill>
                  <a:prstClr val="black"/>
                </a:solidFill>
                <a:effectLst/>
                <a:uLnTx/>
                <a:uFillTx/>
                <a:latin typeface="Tw Cen MT" panose="020B0602020104020603"/>
                <a:ea typeface="+mn-ea"/>
                <a:cs typeface="+mn-cs"/>
              </a:rPr>
              <a:t>actors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and uses an </a:t>
            </a:r>
            <a:r>
              <a:rPr kumimoji="0" lang="en-GB" sz="2800" b="1" i="0" u="none" strike="noStrike" kern="1200" cap="none" spc="0" normalizeH="0" baseline="0" noProof="0" dirty="0" smtClean="0">
                <a:ln>
                  <a:noFill/>
                </a:ln>
                <a:solidFill>
                  <a:prstClr val="black"/>
                </a:solidFill>
                <a:effectLst/>
                <a:uLnTx/>
                <a:uFillTx/>
                <a:latin typeface="Tw Cen MT" panose="020B0602020104020603"/>
                <a:ea typeface="+mn-ea"/>
                <a:cs typeface="+mn-cs"/>
              </a:rPr>
              <a:t>Exhaustive </a:t>
            </a:r>
            <a:r>
              <a:rPr kumimoji="0" lang="en-GB" sz="2800" b="1" i="0" u="none" strike="noStrike" kern="1200" cap="none" spc="0" normalizeH="0" baseline="0" noProof="0" dirty="0">
                <a:ln>
                  <a:noFill/>
                </a:ln>
                <a:solidFill>
                  <a:prstClr val="black"/>
                </a:solidFill>
                <a:effectLst/>
                <a:uLnTx/>
                <a:uFillTx/>
                <a:latin typeface="Tw Cen MT" panose="020B0602020104020603"/>
                <a:ea typeface="+mn-ea"/>
                <a:cs typeface="+mn-cs"/>
              </a:rPr>
              <a:t>search </a:t>
            </a:r>
            <a:r>
              <a:rPr kumimoji="0" lang="en-GB" sz="2800" b="1" i="0" u="none" strike="noStrike" kern="1200" cap="none" spc="0" normalizeH="0" baseline="0" noProof="0" dirty="0" smtClean="0">
                <a:ln>
                  <a:noFill/>
                </a:ln>
                <a:solidFill>
                  <a:prstClr val="black"/>
                </a:solidFill>
                <a:effectLst/>
                <a:uLnTx/>
                <a:uFillTx/>
                <a:latin typeface="Tw Cen MT" panose="020B0602020104020603"/>
                <a:ea typeface="+mn-ea"/>
                <a:cs typeface="+mn-cs"/>
              </a:rPr>
              <a:t>model: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even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if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match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is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found, comparison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process continues through the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set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before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decision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stage comes in to operation. </a:t>
            </a:r>
          </a:p>
        </p:txBody>
      </p:sp>
      <p:grpSp>
        <p:nvGrpSpPr>
          <p:cNvPr id="2" name="Group 1"/>
          <p:cNvGrpSpPr/>
          <p:nvPr/>
        </p:nvGrpSpPr>
        <p:grpSpPr>
          <a:xfrm>
            <a:off x="262008" y="1585791"/>
            <a:ext cx="8602250" cy="1015663"/>
            <a:chOff x="311091" y="2335662"/>
            <a:chExt cx="8602250" cy="1015663"/>
          </a:xfrm>
        </p:grpSpPr>
        <p:sp>
          <p:nvSpPr>
            <p:cNvPr id="5" name="TextBox 4"/>
            <p:cNvSpPr txBox="1"/>
            <p:nvPr/>
          </p:nvSpPr>
          <p:spPr>
            <a:xfrm>
              <a:off x="311091" y="2335662"/>
              <a:ext cx="1645920" cy="707886"/>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0" cap="none" spc="0" normalizeH="0" baseline="0" noProof="0" dirty="0" smtClean="0">
                  <a:ln>
                    <a:noFill/>
                  </a:ln>
                  <a:solidFill>
                    <a:srgbClr val="FFFFFF"/>
                  </a:solidFill>
                  <a:effectLst/>
                  <a:uLnTx/>
                  <a:uFillTx/>
                  <a:latin typeface="Arial"/>
                  <a:ea typeface="+mn-ea"/>
                  <a:cs typeface="+mn-cs"/>
                </a:rPr>
                <a:t>Number Encoded</a:t>
              </a:r>
            </a:p>
          </p:txBody>
        </p:sp>
        <p:cxnSp>
          <p:nvCxnSpPr>
            <p:cNvPr id="6" name="Straight Arrow Connector 5"/>
            <p:cNvCxnSpPr/>
            <p:nvPr/>
          </p:nvCxnSpPr>
          <p:spPr bwMode="auto">
            <a:xfrm>
              <a:off x="1970074" y="2557731"/>
              <a:ext cx="574766" cy="0"/>
            </a:xfrm>
            <a:prstGeom prst="straightConnector1">
              <a:avLst/>
            </a:prstGeom>
            <a:solidFill>
              <a:srgbClr val="00CC99"/>
            </a:solidFill>
            <a:ln w="57150" cap="flat" cmpd="sng" algn="ctr">
              <a:solidFill>
                <a:srgbClr val="3333CC"/>
              </a:solidFill>
              <a:prstDash val="solid"/>
              <a:round/>
              <a:headEnd type="none" w="med" len="med"/>
              <a:tailEnd type="triangle"/>
            </a:ln>
            <a:effectLst/>
          </p:spPr>
        </p:cxnSp>
        <p:sp>
          <p:nvSpPr>
            <p:cNvPr id="7" name="TextBox 6"/>
            <p:cNvSpPr txBox="1"/>
            <p:nvPr/>
          </p:nvSpPr>
          <p:spPr>
            <a:xfrm>
              <a:off x="2557902" y="2335662"/>
              <a:ext cx="1972491" cy="1015663"/>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0" cap="none" spc="0" normalizeH="0" baseline="0" noProof="0" dirty="0" smtClean="0">
                  <a:ln>
                    <a:noFill/>
                  </a:ln>
                  <a:solidFill>
                    <a:srgbClr val="FFFFFF"/>
                  </a:solidFill>
                  <a:effectLst/>
                  <a:uLnTx/>
                  <a:uFillTx/>
                  <a:latin typeface="Arial"/>
                  <a:ea typeface="+mn-ea"/>
                  <a:cs typeface="+mn-cs"/>
                </a:rPr>
                <a:t>Compared to numbers in memory</a:t>
              </a:r>
            </a:p>
          </p:txBody>
        </p:sp>
        <p:cxnSp>
          <p:nvCxnSpPr>
            <p:cNvPr id="8" name="Straight Arrow Connector 7"/>
            <p:cNvCxnSpPr/>
            <p:nvPr/>
          </p:nvCxnSpPr>
          <p:spPr bwMode="auto">
            <a:xfrm>
              <a:off x="4530393" y="2557731"/>
              <a:ext cx="574766" cy="0"/>
            </a:xfrm>
            <a:prstGeom prst="straightConnector1">
              <a:avLst/>
            </a:prstGeom>
            <a:solidFill>
              <a:srgbClr val="00CC99"/>
            </a:solidFill>
            <a:ln w="57150" cap="flat" cmpd="sng" algn="ctr">
              <a:solidFill>
                <a:srgbClr val="3333CC"/>
              </a:solidFill>
              <a:prstDash val="solid"/>
              <a:round/>
              <a:headEnd type="none" w="med" len="med"/>
              <a:tailEnd type="triangle"/>
            </a:ln>
            <a:effectLst/>
          </p:spPr>
        </p:cxnSp>
        <p:sp>
          <p:nvSpPr>
            <p:cNvPr id="9" name="TextBox 8"/>
            <p:cNvSpPr txBox="1"/>
            <p:nvPr/>
          </p:nvSpPr>
          <p:spPr>
            <a:xfrm>
              <a:off x="5131284" y="2335662"/>
              <a:ext cx="1489167" cy="1015663"/>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0" cap="none" spc="0" normalizeH="0" baseline="0" noProof="0" dirty="0" smtClean="0">
                  <a:ln>
                    <a:noFill/>
                  </a:ln>
                  <a:solidFill>
                    <a:srgbClr val="FFFFFF"/>
                  </a:solidFill>
                  <a:effectLst/>
                  <a:uLnTx/>
                  <a:uFillTx/>
                  <a:latin typeface="Arial"/>
                  <a:ea typeface="+mn-ea"/>
                  <a:cs typeface="+mn-cs"/>
                </a:rPr>
                <a:t>Binary decision made</a:t>
              </a:r>
            </a:p>
          </p:txBody>
        </p:sp>
        <p:cxnSp>
          <p:nvCxnSpPr>
            <p:cNvPr id="10" name="Straight Arrow Connector 9"/>
            <p:cNvCxnSpPr/>
            <p:nvPr/>
          </p:nvCxnSpPr>
          <p:spPr bwMode="auto">
            <a:xfrm>
              <a:off x="6620451" y="2557731"/>
              <a:ext cx="574766" cy="0"/>
            </a:xfrm>
            <a:prstGeom prst="straightConnector1">
              <a:avLst/>
            </a:prstGeom>
            <a:solidFill>
              <a:srgbClr val="00CC99"/>
            </a:solidFill>
            <a:ln w="57150" cap="flat" cmpd="sng" algn="ctr">
              <a:solidFill>
                <a:srgbClr val="3333CC"/>
              </a:solidFill>
              <a:prstDash val="solid"/>
              <a:round/>
              <a:headEnd type="none" w="med" len="med"/>
              <a:tailEnd type="triangle"/>
            </a:ln>
            <a:effectLst/>
          </p:spPr>
        </p:cxnSp>
        <p:sp>
          <p:nvSpPr>
            <p:cNvPr id="11" name="TextBox 10"/>
            <p:cNvSpPr txBox="1"/>
            <p:nvPr/>
          </p:nvSpPr>
          <p:spPr>
            <a:xfrm>
              <a:off x="7221341" y="2335662"/>
              <a:ext cx="1692000" cy="707886"/>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0" cap="none" spc="0" normalizeH="0" baseline="0" noProof="0" dirty="0" smtClean="0">
                  <a:ln>
                    <a:noFill/>
                  </a:ln>
                  <a:solidFill>
                    <a:srgbClr val="FFFFFF"/>
                  </a:solidFill>
                  <a:effectLst/>
                  <a:uLnTx/>
                  <a:uFillTx/>
                  <a:latin typeface="Arial"/>
                  <a:ea typeface="+mn-ea"/>
                  <a:cs typeface="+mn-cs"/>
                </a:rPr>
                <a:t>Response executed</a:t>
              </a:r>
            </a:p>
          </p:txBody>
        </p:sp>
      </p:grpSp>
    </p:spTree>
    <p:extLst>
      <p:ext uri="{BB962C8B-B14F-4D97-AF65-F5344CB8AC3E}">
        <p14:creationId xmlns:p14="http://schemas.microsoft.com/office/powerpoint/2010/main" val="235321469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0" dur="500"/>
                                        <p:tgtEl>
                                          <p:spTgt spid="4">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animEffect transition="in" filter="randombar(horizontal)">
                                      <p:cBhvr>
                                        <p:cTn id="25" dur="500"/>
                                        <p:tgtEl>
                                          <p:spTgt spid="4">
                                            <p:txEl>
                                              <p:pRg st="7" end="7"/>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4">
                                            <p:txEl>
                                              <p:pRg st="8" end="8"/>
                                            </p:txEl>
                                          </p:spTgt>
                                        </p:tgtEl>
                                        <p:attrNameLst>
                                          <p:attrName>style.visibility</p:attrName>
                                        </p:attrNameLst>
                                      </p:cBhvr>
                                      <p:to>
                                        <p:strVal val="visible"/>
                                      </p:to>
                                    </p:set>
                                    <p:animEffect transition="in" filter="randombar(horizontal)">
                                      <p:cBhvr>
                                        <p:cTn id="30" dur="500"/>
                                        <p:tgtEl>
                                          <p:spTgt spid="4">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4">
                                            <p:txEl>
                                              <p:pRg st="10" end="10"/>
                                            </p:txEl>
                                          </p:spTgt>
                                        </p:tgtEl>
                                        <p:attrNameLst>
                                          <p:attrName>style.visibility</p:attrName>
                                        </p:attrNameLst>
                                      </p:cBhvr>
                                      <p:to>
                                        <p:strVal val="visible"/>
                                      </p:to>
                                    </p:set>
                                    <p:animEffect transition="in" filter="randombar(horizontal)">
                                      <p:cBhvr>
                                        <p:cTn id="35"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90616" y="72835"/>
            <a:ext cx="8938053" cy="1138127"/>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3600" b="1" i="0" u="none" strike="noStrike" kern="0" cap="none" spc="0" normalizeH="0" baseline="0" noProof="0" dirty="0" smtClean="0">
                <a:ln>
                  <a:noFill/>
                </a:ln>
                <a:solidFill>
                  <a:srgbClr val="000000"/>
                </a:solidFill>
                <a:effectLst/>
                <a:uLnTx/>
                <a:uFillTx/>
                <a:latin typeface="Arial"/>
                <a:ea typeface="MS PGothic" pitchFamily="34" charset="-128"/>
              </a:rPr>
              <a:t>Issues with Additive factors and serial stage models</a:t>
            </a:r>
            <a:endParaRPr kumimoji="0" lang="en-GB" sz="36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4" name="Rectangle 3"/>
          <p:cNvSpPr/>
          <p:nvPr/>
        </p:nvSpPr>
        <p:spPr>
          <a:xfrm>
            <a:off x="90616" y="1258472"/>
            <a:ext cx="8938054" cy="5570756"/>
          </a:xfrm>
          <a:prstGeom prst="rect">
            <a:avLst/>
          </a:prstGeom>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D</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ifficult to apply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in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practice: how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do we know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a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particular factor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only influences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one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stage?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2"/>
              <a:tabLst/>
              <a:defRPr/>
            </a:pP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Are representational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codes at each stage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continuous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or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discrete? Is there flow to the next stage before the previous one is complete?</a:t>
            </a:r>
            <a:endPar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mj-lt"/>
              <a:buAutoNum type="arabicPeriod" startAt="2"/>
              <a:tabLst/>
              <a:defRPr/>
            </a:pPr>
            <a:endParaRPr kumimoji="0" lang="en-GB" sz="12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mj-lt"/>
              <a:buAutoNum type="arabicPeriod" startAt="2"/>
              <a:tabLst/>
              <a:defRPr/>
            </a:pP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Does account for role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of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person.</a:t>
            </a:r>
          </a:p>
          <a:p>
            <a:pPr marL="914400" marR="0" lvl="1"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rPr>
              <a:t>Are they focusing </a:t>
            </a:r>
            <a:r>
              <a:rPr kumimoji="0" lang="en-GB" sz="2800" b="0" i="0" u="none" strike="noStrike" kern="1200" cap="none" spc="0" normalizeH="0" baseline="0" noProof="0" dirty="0">
                <a:ln>
                  <a:noFill/>
                </a:ln>
                <a:solidFill>
                  <a:prstClr val="black"/>
                </a:solidFill>
                <a:effectLst/>
                <a:uLnTx/>
                <a:uFillTx/>
                <a:latin typeface="Tw Cen MT" panose="020B0602020104020603"/>
              </a:rPr>
              <a:t>on </a:t>
            </a:r>
            <a:r>
              <a:rPr kumimoji="0" lang="en-GB" sz="2800" b="0" i="0" u="none" strike="noStrike" kern="1200" cap="none" spc="0" normalizeH="0" baseline="0" noProof="0" dirty="0" smtClean="0">
                <a:ln>
                  <a:noFill/>
                </a:ln>
                <a:solidFill>
                  <a:prstClr val="black"/>
                </a:solidFill>
                <a:effectLst/>
                <a:uLnTx/>
                <a:uFillTx/>
                <a:latin typeface="Tw Cen MT" panose="020B0602020104020603"/>
              </a:rPr>
              <a:t>choice or speed?</a:t>
            </a:r>
            <a:r>
              <a:rPr lang="en-GB" sz="2800" dirty="0">
                <a:solidFill>
                  <a:prstClr val="black"/>
                </a:solidFill>
                <a:latin typeface="Tw Cen MT" panose="020B0602020104020603"/>
              </a:rPr>
              <a:t> </a:t>
            </a:r>
            <a:endParaRPr lang="en-GB" sz="2800" dirty="0" smtClean="0">
              <a:solidFill>
                <a:prstClr val="black"/>
              </a:solidFill>
              <a:latin typeface="Tw Cen MT" panose="020B0602020104020603"/>
            </a:endParaRPr>
          </a:p>
          <a:p>
            <a:pPr marL="1371600" lvl="2" indent="-457200">
              <a:buFont typeface="Arial" panose="020B0604020202020204" pitchFamily="34" charset="0"/>
              <a:buChar char="•"/>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The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speed-accuracy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trade-off</a:t>
            </a:r>
          </a:p>
          <a:p>
            <a:pPr marL="914400" marR="0" lvl="1"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smtClean="0">
                <a:solidFill>
                  <a:prstClr val="black"/>
                </a:solidFill>
                <a:latin typeface="Tw Cen MT" panose="020B0602020104020603"/>
              </a:rPr>
              <a:t>Each </a:t>
            </a:r>
            <a:r>
              <a:rPr kumimoji="0" lang="en-GB" sz="2800" b="0" i="0" u="none" strike="noStrike" kern="1200" cap="none" spc="0" normalizeH="0" baseline="0" noProof="0" dirty="0" smtClean="0">
                <a:ln>
                  <a:noFill/>
                </a:ln>
                <a:solidFill>
                  <a:prstClr val="black"/>
                </a:solidFill>
                <a:effectLst/>
                <a:uLnTx/>
                <a:uFillTx/>
                <a:latin typeface="Tw Cen MT" panose="020B0602020104020603"/>
              </a:rPr>
              <a:t>stage may have its </a:t>
            </a:r>
            <a:r>
              <a:rPr kumimoji="0" lang="en-GB" sz="2800" b="0" i="0" u="none" strike="noStrike" kern="1200" cap="none" spc="0" normalizeH="0" baseline="0" noProof="0" dirty="0">
                <a:ln>
                  <a:noFill/>
                </a:ln>
                <a:solidFill>
                  <a:prstClr val="black"/>
                </a:solidFill>
                <a:effectLst/>
                <a:uLnTx/>
                <a:uFillTx/>
                <a:latin typeface="Tw Cen MT" panose="020B0602020104020603"/>
              </a:rPr>
              <a:t>own speed accuracy trade off </a:t>
            </a:r>
            <a:r>
              <a:rPr kumimoji="0" lang="en-GB" sz="2800" b="0" i="0" u="none" strike="noStrike" kern="1200" cap="none" spc="0" normalizeH="0" baseline="0" noProof="0" dirty="0" smtClean="0">
                <a:ln>
                  <a:noFill/>
                </a:ln>
                <a:solidFill>
                  <a:prstClr val="black"/>
                </a:solidFill>
                <a:effectLst/>
                <a:uLnTx/>
                <a:uFillTx/>
                <a:latin typeface="Tw Cen MT" panose="020B0602020104020603"/>
              </a:rPr>
              <a:t>characteristic.</a:t>
            </a:r>
          </a:p>
          <a:p>
            <a:pPr marL="514350" indent="-514350">
              <a:buFont typeface="+mj-lt"/>
              <a:buAutoNum type="arabicPeriod" startAt="4"/>
              <a:defRPr/>
            </a:pPr>
            <a:r>
              <a:rPr lang="en-GB" sz="3200" dirty="0" smtClean="0">
                <a:solidFill>
                  <a:prstClr val="black"/>
                </a:solidFill>
                <a:latin typeface="Tw Cen MT" panose="020B0602020104020603"/>
              </a:rPr>
              <a:t>Only valid when no time pressure</a:t>
            </a:r>
            <a:endParaRPr kumimoji="0" lang="en-GB" sz="3200" b="0" i="0" u="none" strike="noStrike" kern="1200" cap="none" spc="0" normalizeH="0" baseline="0" noProof="0" dirty="0" smtClean="0">
              <a:ln>
                <a:noFill/>
              </a:ln>
              <a:solidFill>
                <a:prstClr val="black"/>
              </a:solidFill>
              <a:effectLst/>
              <a:uLnTx/>
              <a:uFillTx/>
              <a:latin typeface="Tw Cen MT" panose="020B0602020104020603"/>
            </a:endParaRPr>
          </a:p>
        </p:txBody>
      </p:sp>
    </p:spTree>
    <p:extLst>
      <p:ext uri="{BB962C8B-B14F-4D97-AF65-F5344CB8AC3E}">
        <p14:creationId xmlns:p14="http://schemas.microsoft.com/office/powerpoint/2010/main" val="403484753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17" dur="500"/>
                                        <p:tgtEl>
                                          <p:spTgt spid="4">
                                            <p:txEl>
                                              <p:pRg st="4" end="4"/>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0" dur="500"/>
                                        <p:tgtEl>
                                          <p:spTgt spid="4">
                                            <p:txEl>
                                              <p:pRg st="5" end="5"/>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animEffect transition="in" filter="randombar(horizontal)">
                                      <p:cBhvr>
                                        <p:cTn id="23" dur="500"/>
                                        <p:tgtEl>
                                          <p:spTgt spid="4">
                                            <p:txEl>
                                              <p:pRg st="6" end="6"/>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4">
                                            <p:txEl>
                                              <p:pRg st="7" end="7"/>
                                            </p:txEl>
                                          </p:spTgt>
                                        </p:tgtEl>
                                        <p:attrNameLst>
                                          <p:attrName>style.visibility</p:attrName>
                                        </p:attrNameLst>
                                      </p:cBhvr>
                                      <p:to>
                                        <p:strVal val="visible"/>
                                      </p:to>
                                    </p:set>
                                    <p:animEffect transition="in" filter="randombar(horizontal)">
                                      <p:cBhvr>
                                        <p:cTn id="26" dur="500"/>
                                        <p:tgtEl>
                                          <p:spTgt spid="4">
                                            <p:txEl>
                                              <p:pRg st="7" end="7"/>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4">
                                            <p:txEl>
                                              <p:pRg st="8" end="8"/>
                                            </p:txEl>
                                          </p:spTgt>
                                        </p:tgtEl>
                                        <p:attrNameLst>
                                          <p:attrName>style.visibility</p:attrName>
                                        </p:attrNameLst>
                                      </p:cBhvr>
                                      <p:to>
                                        <p:strVal val="visible"/>
                                      </p:to>
                                    </p:set>
                                    <p:animEffect transition="in" filter="randombar(horizontal)">
                                      <p:cBhvr>
                                        <p:cTn id="29"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571580" y="27946"/>
            <a:ext cx="8007824" cy="864360"/>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400" b="1" i="0" u="none" strike="noStrike" kern="0" cap="none" spc="0" normalizeH="0" baseline="0" noProof="0" dirty="0" smtClean="0">
                <a:ln>
                  <a:noFill/>
                </a:ln>
                <a:solidFill>
                  <a:srgbClr val="000000"/>
                </a:solidFill>
                <a:effectLst/>
                <a:uLnTx/>
                <a:uFillTx/>
                <a:latin typeface="Arial"/>
                <a:ea typeface="MS PGothic" pitchFamily="34" charset="-128"/>
              </a:rPr>
              <a:t>Cognitive Modelling</a:t>
            </a:r>
            <a:endParaRPr kumimoji="0" lang="en-GB" sz="5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2" name="Rectangle 1"/>
          <p:cNvSpPr/>
          <p:nvPr/>
        </p:nvSpPr>
        <p:spPr>
          <a:xfrm>
            <a:off x="133004" y="961910"/>
            <a:ext cx="8919556" cy="5816977"/>
          </a:xfrm>
          <a:prstGeom prst="rect">
            <a:avLst/>
          </a:prstGeom>
          <a:solidFill>
            <a:schemeClr val="tx1"/>
          </a:solidFill>
          <a:ln w="38100">
            <a:solidFill>
              <a:schemeClr val="bg2">
                <a:lumMod val="60000"/>
                <a:lumOff val="40000"/>
              </a:schemeClr>
            </a:solidFill>
          </a:ln>
        </p:spPr>
        <p:txBody>
          <a:bodyPr wrap="square">
            <a:spAutoFit/>
          </a:bodyPr>
          <a:lstStyle/>
          <a:p>
            <a:pPr marL="457200" indent="-457200">
              <a:buFont typeface="Arial" panose="020B0604020202020204" pitchFamily="34" charset="0"/>
              <a:buChar char="•"/>
            </a:pPr>
            <a:r>
              <a:rPr lang="en-GB" sz="3600" dirty="0">
                <a:solidFill>
                  <a:schemeClr val="bg1"/>
                </a:solidFill>
              </a:rPr>
              <a:t>Models </a:t>
            </a:r>
            <a:r>
              <a:rPr lang="en-GB" sz="3600" dirty="0" smtClean="0">
                <a:solidFill>
                  <a:schemeClr val="bg1"/>
                </a:solidFill>
              </a:rPr>
              <a:t>differ in assumptions about:</a:t>
            </a:r>
            <a:endParaRPr lang="en-GB" sz="3600" dirty="0">
              <a:solidFill>
                <a:schemeClr val="bg1"/>
              </a:solidFill>
            </a:endParaRPr>
          </a:p>
          <a:p>
            <a:pPr marL="914400" lvl="1" indent="-457200">
              <a:buFont typeface="Wingdings" panose="05000000000000000000" pitchFamily="2" charset="2"/>
              <a:buChar char="§"/>
            </a:pPr>
            <a:r>
              <a:rPr lang="en-GB" sz="3200" dirty="0" smtClean="0">
                <a:solidFill>
                  <a:schemeClr val="bg1"/>
                </a:solidFill>
              </a:rPr>
              <a:t>Representation </a:t>
            </a:r>
            <a:r>
              <a:rPr lang="en-GB" sz="3200" dirty="0">
                <a:solidFill>
                  <a:schemeClr val="bg1"/>
                </a:solidFill>
              </a:rPr>
              <a:t>(symbolic or distributed</a:t>
            </a:r>
            <a:r>
              <a:rPr lang="en-GB" sz="3200" dirty="0" smtClean="0">
                <a:solidFill>
                  <a:schemeClr val="bg1"/>
                </a:solidFill>
              </a:rPr>
              <a:t>).</a:t>
            </a:r>
          </a:p>
          <a:p>
            <a:pPr marL="914400" lvl="1" indent="-457200">
              <a:buFont typeface="Wingdings" panose="05000000000000000000" pitchFamily="2" charset="2"/>
              <a:buChar char="§"/>
            </a:pPr>
            <a:r>
              <a:rPr lang="en-GB" sz="3200" dirty="0" smtClean="0">
                <a:solidFill>
                  <a:schemeClr val="bg1"/>
                </a:solidFill>
              </a:rPr>
              <a:t>Domain-specificity </a:t>
            </a:r>
            <a:r>
              <a:rPr lang="en-GB" sz="3200" dirty="0">
                <a:solidFill>
                  <a:schemeClr val="bg1"/>
                </a:solidFill>
              </a:rPr>
              <a:t>and </a:t>
            </a:r>
            <a:r>
              <a:rPr lang="en-GB" sz="3200" dirty="0" smtClean="0">
                <a:solidFill>
                  <a:schemeClr val="bg1"/>
                </a:solidFill>
              </a:rPr>
              <a:t>modularity.</a:t>
            </a:r>
          </a:p>
          <a:p>
            <a:pPr marL="914400" lvl="1" indent="-457200">
              <a:buFont typeface="Wingdings" panose="05000000000000000000" pitchFamily="2" charset="2"/>
              <a:buChar char="§"/>
            </a:pPr>
            <a:r>
              <a:rPr lang="en-GB" sz="3200" dirty="0" smtClean="0">
                <a:solidFill>
                  <a:schemeClr val="bg1"/>
                </a:solidFill>
              </a:rPr>
              <a:t>Need </a:t>
            </a:r>
            <a:r>
              <a:rPr lang="en-GB" sz="3200" dirty="0">
                <a:solidFill>
                  <a:schemeClr val="bg1"/>
                </a:solidFill>
              </a:rPr>
              <a:t>for </a:t>
            </a:r>
            <a:r>
              <a:rPr lang="en-GB" sz="3200" dirty="0" smtClean="0">
                <a:solidFill>
                  <a:schemeClr val="bg1"/>
                </a:solidFill>
              </a:rPr>
              <a:t>&amp; </a:t>
            </a:r>
            <a:r>
              <a:rPr lang="en-GB" sz="3200" dirty="0">
                <a:solidFill>
                  <a:schemeClr val="bg1"/>
                </a:solidFill>
              </a:rPr>
              <a:t>nature of built-in (innate) </a:t>
            </a:r>
            <a:r>
              <a:rPr lang="en-GB" sz="3200" dirty="0" smtClean="0">
                <a:solidFill>
                  <a:schemeClr val="bg1"/>
                </a:solidFill>
              </a:rPr>
              <a:t>constraints </a:t>
            </a:r>
          </a:p>
          <a:p>
            <a:pPr marL="914400" lvl="1" indent="-457200">
              <a:buFont typeface="Wingdings" panose="05000000000000000000" pitchFamily="2" charset="2"/>
              <a:buChar char="§"/>
            </a:pPr>
            <a:endParaRPr lang="en-GB" sz="1600" dirty="0">
              <a:solidFill>
                <a:schemeClr val="bg1"/>
              </a:solidFill>
            </a:endParaRPr>
          </a:p>
          <a:p>
            <a:pPr marL="457200" indent="-457200">
              <a:buFont typeface="Arial" panose="020B0604020202020204" pitchFamily="34" charset="0"/>
              <a:buChar char="•"/>
            </a:pPr>
            <a:r>
              <a:rPr lang="en-GB" sz="3200" dirty="0" smtClean="0">
                <a:solidFill>
                  <a:schemeClr val="bg1"/>
                </a:solidFill>
              </a:rPr>
              <a:t>Important to consider extent cognitive abilities are determined by physical body and environment. </a:t>
            </a:r>
          </a:p>
          <a:p>
            <a:pPr marL="342900" indent="-342900">
              <a:buFont typeface="Arial" panose="020B0604020202020204" pitchFamily="34" charset="0"/>
              <a:buChar char="•"/>
            </a:pPr>
            <a:r>
              <a:rPr lang="en-GB" sz="3200" dirty="0" smtClean="0">
                <a:solidFill>
                  <a:schemeClr val="bg1"/>
                </a:solidFill>
              </a:rPr>
              <a:t>If </a:t>
            </a:r>
            <a:r>
              <a:rPr lang="en-GB" sz="3200" dirty="0">
                <a:solidFill>
                  <a:schemeClr val="bg1"/>
                </a:solidFill>
              </a:rPr>
              <a:t>data </a:t>
            </a:r>
            <a:r>
              <a:rPr lang="en-GB" sz="3200" dirty="0" smtClean="0">
                <a:solidFill>
                  <a:schemeClr val="bg1"/>
                </a:solidFill>
              </a:rPr>
              <a:t>do </a:t>
            </a:r>
            <a:r>
              <a:rPr lang="en-GB" sz="3200" dirty="0">
                <a:solidFill>
                  <a:schemeClr val="bg1"/>
                </a:solidFill>
              </a:rPr>
              <a:t>not conform to </a:t>
            </a:r>
            <a:r>
              <a:rPr lang="en-GB" sz="3200" dirty="0" smtClean="0">
                <a:solidFill>
                  <a:schemeClr val="bg1"/>
                </a:solidFill>
              </a:rPr>
              <a:t>model should </a:t>
            </a:r>
            <a:r>
              <a:rPr lang="en-GB" sz="3200" dirty="0">
                <a:solidFill>
                  <a:schemeClr val="bg1"/>
                </a:solidFill>
              </a:rPr>
              <a:t>we reject </a:t>
            </a:r>
            <a:r>
              <a:rPr lang="en-GB" sz="3200" dirty="0" smtClean="0">
                <a:solidFill>
                  <a:schemeClr val="bg1"/>
                </a:solidFill>
              </a:rPr>
              <a:t>it?</a:t>
            </a:r>
            <a:endParaRPr lang="en-GB" sz="3200" dirty="0">
              <a:solidFill>
                <a:schemeClr val="bg1"/>
              </a:solidFill>
            </a:endParaRPr>
          </a:p>
          <a:p>
            <a:pPr marL="342900" indent="-342900">
              <a:buFont typeface="Arial" panose="020B0604020202020204" pitchFamily="34" charset="0"/>
              <a:buChar char="•"/>
            </a:pPr>
            <a:r>
              <a:rPr lang="en-GB" sz="3200" dirty="0" smtClean="0">
                <a:solidFill>
                  <a:schemeClr val="bg1"/>
                </a:solidFill>
              </a:rPr>
              <a:t>Underlying </a:t>
            </a:r>
            <a:r>
              <a:rPr lang="en-GB" sz="3200" dirty="0">
                <a:solidFill>
                  <a:schemeClr val="bg1"/>
                </a:solidFill>
              </a:rPr>
              <a:t>principles </a:t>
            </a:r>
            <a:r>
              <a:rPr lang="en-GB" sz="3200" dirty="0" smtClean="0">
                <a:solidFill>
                  <a:schemeClr val="bg1"/>
                </a:solidFill>
              </a:rPr>
              <a:t>may </a:t>
            </a:r>
            <a:r>
              <a:rPr lang="en-GB" sz="3200" dirty="0">
                <a:solidFill>
                  <a:schemeClr val="bg1"/>
                </a:solidFill>
              </a:rPr>
              <a:t>be correct but </a:t>
            </a:r>
            <a:r>
              <a:rPr lang="en-GB" sz="3200" dirty="0" smtClean="0">
                <a:solidFill>
                  <a:schemeClr val="bg1"/>
                </a:solidFill>
              </a:rPr>
              <a:t>fails </a:t>
            </a:r>
            <a:r>
              <a:rPr lang="en-GB" sz="3200" dirty="0">
                <a:solidFill>
                  <a:schemeClr val="bg1"/>
                </a:solidFill>
              </a:rPr>
              <a:t>due to </a:t>
            </a:r>
            <a:r>
              <a:rPr lang="en-GB" sz="3200" dirty="0" smtClean="0">
                <a:solidFill>
                  <a:schemeClr val="bg1"/>
                </a:solidFill>
              </a:rPr>
              <a:t>minor </a:t>
            </a:r>
            <a:r>
              <a:rPr lang="en-GB" sz="3200" dirty="0">
                <a:solidFill>
                  <a:schemeClr val="bg1"/>
                </a:solidFill>
              </a:rPr>
              <a:t>problem in </a:t>
            </a:r>
            <a:r>
              <a:rPr lang="en-GB" sz="3200" dirty="0" smtClean="0">
                <a:solidFill>
                  <a:schemeClr val="bg1"/>
                </a:solidFill>
              </a:rPr>
              <a:t>programming</a:t>
            </a:r>
            <a:r>
              <a:rPr lang="en-GB" sz="3200" dirty="0">
                <a:solidFill>
                  <a:schemeClr val="bg1"/>
                </a:solidFill>
              </a:rPr>
              <a:t>. </a:t>
            </a:r>
          </a:p>
          <a:p>
            <a:pPr marL="342900" indent="-342900">
              <a:buFont typeface="Arial" panose="020B0604020202020204" pitchFamily="34" charset="0"/>
              <a:buChar char="•"/>
            </a:pPr>
            <a:r>
              <a:rPr lang="en-GB" sz="3200" dirty="0">
                <a:solidFill>
                  <a:schemeClr val="bg1"/>
                </a:solidFill>
              </a:rPr>
              <a:t>We should develop and refine models to account for any new seemingly conflicting data (Newall</a:t>
            </a:r>
            <a:r>
              <a:rPr lang="en-GB" sz="3200" dirty="0" smtClean="0">
                <a:solidFill>
                  <a:schemeClr val="bg1"/>
                </a:solidFill>
              </a:rPr>
              <a:t>).</a:t>
            </a:r>
            <a:endParaRPr lang="en-GB" sz="2800" dirty="0">
              <a:solidFill>
                <a:schemeClr val="bg1"/>
              </a:solidFill>
            </a:endParaRPr>
          </a:p>
        </p:txBody>
      </p:sp>
    </p:spTree>
    <p:extLst>
      <p:ext uri="{BB962C8B-B14F-4D97-AF65-F5344CB8AC3E}">
        <p14:creationId xmlns:p14="http://schemas.microsoft.com/office/powerpoint/2010/main" val="433566278"/>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randombar(horizontal)">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randombar(horizontal)">
                                      <p:cBhvr>
                                        <p:cTn id="37" dur="500"/>
                                        <p:tgtEl>
                                          <p:spTgt spid="2">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randombar(horizontal)">
                                      <p:cBhvr>
                                        <p:cTn id="42"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000" y="123569"/>
            <a:ext cx="8172000" cy="972063"/>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Information-Processing</a:t>
            </a:r>
            <a:endParaRPr lang="en-GB" sz="48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282633" y="1128581"/>
            <a:ext cx="8703425" cy="5324535"/>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solidFill>
                  <a:schemeClr val="bg1"/>
                </a:solidFill>
              </a:rPr>
              <a:t>Models of information processing provide useful frameworks for analysing different psychological processes used when we perform and carry out tasks.</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2800" dirty="0" smtClean="0">
                <a:solidFill>
                  <a:schemeClr val="bg1"/>
                </a:solidFill>
              </a:rPr>
              <a:t>These models depict a series of processing stages or mental operations that usually characterise the flow of information as a human performs a task. </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2800" dirty="0" smtClean="0">
                <a:solidFill>
                  <a:schemeClr val="bg1"/>
                </a:solidFill>
              </a:rPr>
              <a:t>However, the suggestion of serial processing is challenged by findings suggesting parallel processing occurs.</a:t>
            </a:r>
          </a:p>
          <a:p>
            <a:pPr marL="742950" lvl="1" indent="-285750">
              <a:buFont typeface="Arial" panose="020B0604020202020204" pitchFamily="34" charset="0"/>
              <a:buChar char="•"/>
            </a:pPr>
            <a:r>
              <a:rPr lang="en-GB" sz="2800" dirty="0" smtClean="0">
                <a:solidFill>
                  <a:schemeClr val="bg1"/>
                </a:solidFill>
              </a:rPr>
              <a:t>Also, modelling for higher </a:t>
            </a:r>
            <a:r>
              <a:rPr lang="en-GB" sz="2800" dirty="0">
                <a:solidFill>
                  <a:schemeClr val="bg1"/>
                </a:solidFill>
              </a:rPr>
              <a:t>order cognitive functioning </a:t>
            </a:r>
            <a:r>
              <a:rPr lang="en-GB" sz="2800" dirty="0" smtClean="0">
                <a:solidFill>
                  <a:schemeClr val="bg1"/>
                </a:solidFill>
              </a:rPr>
              <a:t>is complex and somewhat </a:t>
            </a:r>
            <a:r>
              <a:rPr lang="en-GB" sz="2800" dirty="0">
                <a:solidFill>
                  <a:schemeClr val="bg1"/>
                </a:solidFill>
              </a:rPr>
              <a:t>lags </a:t>
            </a:r>
            <a:r>
              <a:rPr lang="en-GB" sz="2800" dirty="0" smtClean="0">
                <a:solidFill>
                  <a:schemeClr val="bg1"/>
                </a:solidFill>
              </a:rPr>
              <a:t>behind.</a:t>
            </a:r>
            <a:endParaRPr lang="en-GB" sz="2800" dirty="0">
              <a:solidFill>
                <a:schemeClr val="bg1"/>
              </a:solidFill>
            </a:endParaRPr>
          </a:p>
          <a:p>
            <a:pPr marL="285750" indent="-285750">
              <a:buFont typeface="Arial" panose="020B0604020202020204" pitchFamily="34" charset="0"/>
              <a:buChar char="•"/>
            </a:pPr>
            <a:endParaRPr lang="en-GB" sz="2800" dirty="0">
              <a:solidFill>
                <a:schemeClr val="bg1"/>
              </a:solidFill>
            </a:endParaRPr>
          </a:p>
        </p:txBody>
      </p:sp>
    </p:spTree>
    <p:extLst>
      <p:ext uri="{BB962C8B-B14F-4D97-AF65-F5344CB8AC3E}">
        <p14:creationId xmlns:p14="http://schemas.microsoft.com/office/powerpoint/2010/main" val="372293252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7093" y="121085"/>
            <a:ext cx="8823964" cy="1143000"/>
          </a:xfrm>
          <a:ln w="76200"/>
        </p:spPr>
        <p:style>
          <a:lnRef idx="2">
            <a:schemeClr val="accent2"/>
          </a:lnRef>
          <a:fillRef idx="1">
            <a:schemeClr val="lt1"/>
          </a:fillRef>
          <a:effectRef idx="0">
            <a:schemeClr val="accent2"/>
          </a:effectRef>
          <a:fontRef idx="minor">
            <a:schemeClr val="dk1"/>
          </a:fontRef>
        </p:style>
        <p:txBody>
          <a:bodyPr/>
          <a:lstStyle/>
          <a:p>
            <a:pPr algn="ctr"/>
            <a:r>
              <a:rPr lang="en-GB" sz="3600" b="1" dirty="0"/>
              <a:t>A structure for Information-processing (</a:t>
            </a:r>
            <a:r>
              <a:rPr lang="en-GB" sz="3600" b="1" dirty="0" err="1"/>
              <a:t>Wickens</a:t>
            </a:r>
            <a:r>
              <a:rPr lang="en-GB" sz="3600" b="1" dirty="0"/>
              <a:t>, 1992)</a:t>
            </a:r>
          </a:p>
        </p:txBody>
      </p:sp>
      <p:sp>
        <p:nvSpPr>
          <p:cNvPr id="4" name="Content Placeholder 3"/>
          <p:cNvSpPr>
            <a:spLocks noGrp="1"/>
          </p:cNvSpPr>
          <p:nvPr>
            <p:ph idx="1"/>
          </p:nvPr>
        </p:nvSpPr>
        <p:spPr bwMode="auto">
          <a:xfrm>
            <a:off x="5348614" y="1379951"/>
            <a:ext cx="2141950" cy="975464"/>
          </a:xfrm>
          <a:prstGeom prst="ellipse">
            <a:avLst/>
          </a:prstGeom>
          <a:ln w="57150">
            <a:solidFill>
              <a:schemeClr val="accent2"/>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rtlCol="0" anchor="t" anchorCtr="0" compatLnSpc="1">
            <a:prstTxWarp prst="textNoShape">
              <a:avLst/>
            </a:prstTxWarp>
            <a:normAutofit fontScale="92500"/>
          </a:bodyPr>
          <a:lstStyle/>
          <a:p>
            <a:pPr marL="0" indent="0" algn="ctr">
              <a:buNone/>
            </a:pPr>
            <a:r>
              <a:rPr lang="en-GB" sz="2000" b="1" dirty="0">
                <a:solidFill>
                  <a:schemeClr val="tx1"/>
                </a:solidFill>
              </a:rPr>
              <a:t>Attentional Resources</a:t>
            </a:r>
          </a:p>
        </p:txBody>
      </p:sp>
      <p:sp>
        <p:nvSpPr>
          <p:cNvPr id="6" name="Arrow: Bent-Up 5"/>
          <p:cNvSpPr/>
          <p:nvPr/>
        </p:nvSpPr>
        <p:spPr bwMode="auto">
          <a:xfrm rot="10800000">
            <a:off x="3482236" y="1798003"/>
            <a:ext cx="1866377" cy="663359"/>
          </a:xfrm>
          <a:prstGeom prst="bentUpArrow">
            <a:avLst/>
          </a:prstGeom>
          <a:ln>
            <a:headEnd type="none" w="med" len="med"/>
            <a:tailEnd type="none" w="med" len="med"/>
          </a:ln>
        </p:spPr>
        <p:style>
          <a:lnRef idx="2">
            <a:schemeClr val="accent2">
              <a:shade val="50000"/>
            </a:schemeClr>
          </a:lnRef>
          <a:fillRef idx="1">
            <a:schemeClr val="accent2"/>
          </a:fillRef>
          <a:effectRef idx="0">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solidFill>
                <a:prstClr val="black"/>
              </a:solidFill>
              <a:latin typeface="Times"/>
            </a:endParaRPr>
          </a:p>
        </p:txBody>
      </p:sp>
      <p:sp>
        <p:nvSpPr>
          <p:cNvPr id="7" name="Content Placeholder 3"/>
          <p:cNvSpPr txBox="1">
            <a:spLocks/>
          </p:cNvSpPr>
          <p:nvPr/>
        </p:nvSpPr>
        <p:spPr bwMode="auto">
          <a:xfrm>
            <a:off x="2901873" y="2566011"/>
            <a:ext cx="1567848" cy="494251"/>
          </a:xfrm>
          <a:prstGeom prst="roundRect">
            <a:avLst/>
          </a:prstGeom>
          <a:ln w="57150" cap="flat" cmpd="sng" algn="ctr">
            <a:solidFill>
              <a:schemeClr val="accent2"/>
            </a:solidFill>
            <a:prstDash val="solid"/>
            <a:headEnd type="none" w="med" len="med"/>
            <a:tailEnd type="none" w="med" len="med"/>
          </a:ln>
          <a:ex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indent="0" algn="ctr" defTabSz="914400">
              <a:buFontTx/>
              <a:buNone/>
            </a:pPr>
            <a:r>
              <a:rPr lang="en-GB" sz="2000" b="1" kern="0" dirty="0">
                <a:solidFill>
                  <a:prstClr val="black"/>
                </a:solidFill>
              </a:rPr>
              <a:t>Perception</a:t>
            </a:r>
          </a:p>
        </p:txBody>
      </p:sp>
      <p:sp>
        <p:nvSpPr>
          <p:cNvPr id="8" name="Content Placeholder 3"/>
          <p:cNvSpPr txBox="1">
            <a:spLocks/>
          </p:cNvSpPr>
          <p:nvPr/>
        </p:nvSpPr>
        <p:spPr bwMode="auto">
          <a:xfrm>
            <a:off x="4908117" y="2566011"/>
            <a:ext cx="1622126" cy="1079066"/>
          </a:xfrm>
          <a:prstGeom prst="roundRect">
            <a:avLst/>
          </a:prstGeom>
          <a:ln w="57150" cap="flat" cmpd="sng" algn="ctr">
            <a:solidFill>
              <a:schemeClr val="accent2"/>
            </a:solidFill>
            <a:prstDash val="solid"/>
            <a:headEnd type="none" w="med" len="med"/>
            <a:tailEnd type="none" w="med" len="med"/>
          </a:ln>
          <a:ex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indent="0" algn="ctr" defTabSz="914400">
              <a:buFontTx/>
              <a:buNone/>
            </a:pPr>
            <a:r>
              <a:rPr lang="en-GB" sz="2000" b="1" kern="0" dirty="0">
                <a:solidFill>
                  <a:prstClr val="black"/>
                </a:solidFill>
              </a:rPr>
              <a:t>Decision &amp; Response selection</a:t>
            </a:r>
          </a:p>
        </p:txBody>
      </p:sp>
      <p:sp>
        <p:nvSpPr>
          <p:cNvPr id="9" name="Content Placeholder 3"/>
          <p:cNvSpPr txBox="1">
            <a:spLocks/>
          </p:cNvSpPr>
          <p:nvPr/>
        </p:nvSpPr>
        <p:spPr bwMode="auto">
          <a:xfrm>
            <a:off x="6843379" y="2568100"/>
            <a:ext cx="1511481" cy="776349"/>
          </a:xfrm>
          <a:prstGeom prst="roundRect">
            <a:avLst/>
          </a:prstGeom>
          <a:ln w="57150" cap="flat" cmpd="sng" algn="ctr">
            <a:solidFill>
              <a:schemeClr val="accent2"/>
            </a:solidFill>
            <a:prstDash val="solid"/>
            <a:headEnd type="none" w="med" len="med"/>
            <a:tailEnd type="none" w="med" len="med"/>
          </a:ln>
          <a:ex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indent="0" algn="ctr" defTabSz="914400">
              <a:buFontTx/>
              <a:buNone/>
            </a:pPr>
            <a:r>
              <a:rPr lang="en-GB" sz="2000" b="1" kern="0" dirty="0">
                <a:solidFill>
                  <a:prstClr val="black"/>
                </a:solidFill>
              </a:rPr>
              <a:t>Response execution</a:t>
            </a:r>
          </a:p>
        </p:txBody>
      </p:sp>
      <p:sp>
        <p:nvSpPr>
          <p:cNvPr id="10" name="Content Placeholder 3"/>
          <p:cNvSpPr txBox="1">
            <a:spLocks/>
          </p:cNvSpPr>
          <p:nvPr/>
        </p:nvSpPr>
        <p:spPr bwMode="auto">
          <a:xfrm>
            <a:off x="5068868" y="4335050"/>
            <a:ext cx="1350721" cy="763044"/>
          </a:xfrm>
          <a:prstGeom prst="roundRect">
            <a:avLst/>
          </a:prstGeom>
          <a:ln w="57150">
            <a:solidFill>
              <a:schemeClr val="accent1"/>
            </a:solidFill>
            <a:headEnd type="none" w="med" len="med"/>
            <a:tailEnd type="none" w="med" len="med"/>
          </a:ln>
          <a:extLst/>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indent="0" algn="ctr" defTabSz="914400">
              <a:buFontTx/>
              <a:buNone/>
            </a:pPr>
            <a:r>
              <a:rPr lang="en-GB" sz="2000" b="1" kern="0" dirty="0">
                <a:solidFill>
                  <a:prstClr val="black"/>
                </a:solidFill>
              </a:rPr>
              <a:t>Working memory</a:t>
            </a:r>
          </a:p>
        </p:txBody>
      </p:sp>
      <p:sp>
        <p:nvSpPr>
          <p:cNvPr id="11" name="Content Placeholder 3"/>
          <p:cNvSpPr txBox="1">
            <a:spLocks/>
          </p:cNvSpPr>
          <p:nvPr/>
        </p:nvSpPr>
        <p:spPr bwMode="auto">
          <a:xfrm>
            <a:off x="3192229" y="5098094"/>
            <a:ext cx="1511492" cy="735903"/>
          </a:xfrm>
          <a:prstGeom prst="roundRect">
            <a:avLst/>
          </a:prstGeom>
          <a:ln w="57150">
            <a:solidFill>
              <a:schemeClr val="accent1"/>
            </a:solidFill>
            <a:headEnd type="none" w="med" len="med"/>
            <a:tailEnd type="none" w="med" len="med"/>
          </a:ln>
          <a:extLst/>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indent="0" algn="ctr" defTabSz="914400">
              <a:buFontTx/>
              <a:buNone/>
            </a:pPr>
            <a:r>
              <a:rPr lang="en-GB" sz="2000" b="1" kern="0" dirty="0">
                <a:solidFill>
                  <a:prstClr val="black"/>
                </a:solidFill>
              </a:rPr>
              <a:t>Long-term memory</a:t>
            </a:r>
          </a:p>
        </p:txBody>
      </p:sp>
      <p:sp>
        <p:nvSpPr>
          <p:cNvPr id="12" name="Content Placeholder 3"/>
          <p:cNvSpPr txBox="1">
            <a:spLocks/>
          </p:cNvSpPr>
          <p:nvPr/>
        </p:nvSpPr>
        <p:spPr bwMode="auto">
          <a:xfrm>
            <a:off x="735903" y="1379951"/>
            <a:ext cx="1675358" cy="2265126"/>
          </a:xfrm>
          <a:prstGeom prst="roundRect">
            <a:avLst/>
          </a:prstGeom>
          <a:ln w="57150" cap="flat" cmpd="sng" algn="ctr">
            <a:solidFill>
              <a:schemeClr val="accent2"/>
            </a:solidFill>
            <a:prstDash val="solid"/>
            <a:headEnd type="none" w="med" len="med"/>
            <a:tailEnd type="none" w="med" len="med"/>
          </a:ln>
          <a:ex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indent="0" algn="ctr" defTabSz="914400">
              <a:buFontTx/>
              <a:buNone/>
            </a:pPr>
            <a:r>
              <a:rPr lang="en-GB" sz="2000" b="1" kern="0" dirty="0">
                <a:solidFill>
                  <a:prstClr val="black"/>
                </a:solidFill>
              </a:rPr>
              <a:t>Short-term sensory store</a:t>
            </a:r>
          </a:p>
        </p:txBody>
      </p:sp>
      <p:sp>
        <p:nvSpPr>
          <p:cNvPr id="13" name="Arrow: Bent-Up 12"/>
          <p:cNvSpPr/>
          <p:nvPr/>
        </p:nvSpPr>
        <p:spPr bwMode="auto">
          <a:xfrm rot="10800000" flipH="1">
            <a:off x="7490564" y="1798004"/>
            <a:ext cx="576198" cy="673276"/>
          </a:xfrm>
          <a:prstGeom prst="bentUpArrow">
            <a:avLst/>
          </a:prstGeom>
          <a:ln>
            <a:headEnd type="none" w="med" len="med"/>
            <a:tailEnd type="none" w="med" len="med"/>
          </a:ln>
        </p:spPr>
        <p:style>
          <a:lnRef idx="2">
            <a:schemeClr val="accent2">
              <a:shade val="50000"/>
            </a:schemeClr>
          </a:lnRef>
          <a:fillRef idx="1">
            <a:schemeClr val="accent2"/>
          </a:fillRef>
          <a:effectRef idx="0">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solidFill>
                <a:prstClr val="black"/>
              </a:solidFill>
              <a:latin typeface="Times"/>
            </a:endParaRPr>
          </a:p>
        </p:txBody>
      </p:sp>
      <p:sp>
        <p:nvSpPr>
          <p:cNvPr id="14" name="Arrow: Down 13"/>
          <p:cNvSpPr/>
          <p:nvPr/>
        </p:nvSpPr>
        <p:spPr bwMode="auto">
          <a:xfrm>
            <a:off x="5396696" y="2179787"/>
            <a:ext cx="288000" cy="360000"/>
          </a:xfrm>
          <a:prstGeom prst="downArrow">
            <a:avLst/>
          </a:prstGeom>
          <a:ln>
            <a:headEnd type="none" w="med" len="med"/>
            <a:tailEnd type="none" w="med" len="med"/>
          </a:ln>
        </p:spPr>
        <p:style>
          <a:lnRef idx="2">
            <a:schemeClr val="accent2">
              <a:shade val="50000"/>
            </a:schemeClr>
          </a:lnRef>
          <a:fillRef idx="1">
            <a:schemeClr val="accent2"/>
          </a:fillRef>
          <a:effectRef idx="0">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solidFill>
                <a:prstClr val="black"/>
              </a:solidFill>
              <a:latin typeface="Times"/>
            </a:endParaRPr>
          </a:p>
        </p:txBody>
      </p:sp>
      <p:cxnSp>
        <p:nvCxnSpPr>
          <p:cNvPr id="16" name="Straight Arrow Connector 15"/>
          <p:cNvCxnSpPr>
            <a:stCxn id="7" idx="3"/>
          </p:cNvCxnSpPr>
          <p:nvPr/>
        </p:nvCxnSpPr>
        <p:spPr bwMode="auto">
          <a:xfrm flipV="1">
            <a:off x="4469721" y="2813136"/>
            <a:ext cx="468000" cy="1"/>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17" name="Straight Arrow Connector 16"/>
          <p:cNvCxnSpPr/>
          <p:nvPr/>
        </p:nvCxnSpPr>
        <p:spPr bwMode="auto">
          <a:xfrm flipV="1">
            <a:off x="6419589" y="2813135"/>
            <a:ext cx="468000" cy="1"/>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21" name="Straight Arrow Connector 20"/>
          <p:cNvCxnSpPr/>
          <p:nvPr/>
        </p:nvCxnSpPr>
        <p:spPr bwMode="auto">
          <a:xfrm>
            <a:off x="1841326" y="2603589"/>
            <a:ext cx="1079325" cy="0"/>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29" name="Straight Arrow Connector 28"/>
          <p:cNvCxnSpPr/>
          <p:nvPr/>
        </p:nvCxnSpPr>
        <p:spPr bwMode="auto">
          <a:xfrm>
            <a:off x="1841326" y="2813398"/>
            <a:ext cx="1079325" cy="0"/>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30" name="Straight Arrow Connector 29"/>
          <p:cNvCxnSpPr/>
          <p:nvPr/>
        </p:nvCxnSpPr>
        <p:spPr bwMode="auto">
          <a:xfrm>
            <a:off x="1841326" y="3037561"/>
            <a:ext cx="1079325" cy="0"/>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sp>
        <p:nvSpPr>
          <p:cNvPr id="31" name="TextBox 30"/>
          <p:cNvSpPr txBox="1"/>
          <p:nvPr/>
        </p:nvSpPr>
        <p:spPr>
          <a:xfrm>
            <a:off x="33689" y="1415699"/>
            <a:ext cx="511166" cy="2864331"/>
          </a:xfrm>
          <a:prstGeom prst="rect">
            <a:avLst/>
          </a:prstGeom>
          <a:solidFill>
            <a:schemeClr val="bg1"/>
          </a:solidFill>
        </p:spPr>
        <p:txBody>
          <a:bodyPr vert="wordArtVert" wrap="square" rtlCol="0">
            <a:spAutoFit/>
          </a:bodyPr>
          <a:lstStyle/>
          <a:p>
            <a:pPr defTabSz="914400"/>
            <a:r>
              <a:rPr lang="en-GB" b="1" dirty="0">
                <a:solidFill>
                  <a:prstClr val="black"/>
                </a:solidFill>
              </a:rPr>
              <a:t>Stimuli</a:t>
            </a:r>
          </a:p>
        </p:txBody>
      </p:sp>
      <p:cxnSp>
        <p:nvCxnSpPr>
          <p:cNvPr id="32" name="Straight Arrow Connector 31"/>
          <p:cNvCxnSpPr/>
          <p:nvPr/>
        </p:nvCxnSpPr>
        <p:spPr bwMode="auto">
          <a:xfrm>
            <a:off x="627865" y="2603589"/>
            <a:ext cx="1332000" cy="0"/>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33" name="Straight Arrow Connector 32"/>
          <p:cNvCxnSpPr/>
          <p:nvPr/>
        </p:nvCxnSpPr>
        <p:spPr bwMode="auto">
          <a:xfrm>
            <a:off x="626302" y="2813135"/>
            <a:ext cx="1332000" cy="0"/>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34" name="Straight Arrow Connector 33"/>
          <p:cNvCxnSpPr/>
          <p:nvPr/>
        </p:nvCxnSpPr>
        <p:spPr bwMode="auto">
          <a:xfrm>
            <a:off x="627866" y="3027122"/>
            <a:ext cx="1332000" cy="0"/>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36" name="Straight Connector 35"/>
          <p:cNvCxnSpPr/>
          <p:nvPr/>
        </p:nvCxnSpPr>
        <p:spPr bwMode="auto">
          <a:xfrm>
            <a:off x="626302" y="2578537"/>
            <a:ext cx="0" cy="3734581"/>
          </a:xfrm>
          <a:prstGeom prst="line">
            <a:avLst/>
          </a:prstGeom>
          <a:solidFill>
            <a:schemeClr val="accent1"/>
          </a:solidFill>
          <a:ln w="57150" cap="flat" cmpd="sng" algn="ctr">
            <a:solidFill>
              <a:schemeClr val="tx1"/>
            </a:solidFill>
            <a:prstDash val="solid"/>
            <a:round/>
            <a:headEnd type="none" w="med" len="med"/>
            <a:tailEnd type="none" w="med" len="med"/>
          </a:ln>
          <a:effectLst/>
        </p:spPr>
      </p:cxnSp>
      <p:cxnSp>
        <p:nvCxnSpPr>
          <p:cNvPr id="39" name="Straight Connector 38"/>
          <p:cNvCxnSpPr/>
          <p:nvPr/>
        </p:nvCxnSpPr>
        <p:spPr bwMode="auto">
          <a:xfrm flipH="1">
            <a:off x="626302" y="6288066"/>
            <a:ext cx="2277649" cy="0"/>
          </a:xfrm>
          <a:prstGeom prst="line">
            <a:avLst/>
          </a:prstGeom>
          <a:solidFill>
            <a:schemeClr val="accent1"/>
          </a:solidFill>
          <a:ln w="57150" cap="flat" cmpd="sng" algn="ctr">
            <a:solidFill>
              <a:schemeClr val="tx1"/>
            </a:solidFill>
            <a:prstDash val="solid"/>
            <a:round/>
            <a:headEnd type="none" w="med" len="med"/>
            <a:tailEnd type="none" w="med" len="med"/>
          </a:ln>
          <a:effectLst/>
        </p:spPr>
      </p:cxnSp>
      <p:cxnSp>
        <p:nvCxnSpPr>
          <p:cNvPr id="41" name="Straight Arrow Connector 40"/>
          <p:cNvCxnSpPr/>
          <p:nvPr/>
        </p:nvCxnSpPr>
        <p:spPr bwMode="auto">
          <a:xfrm flipH="1">
            <a:off x="2816236" y="6288066"/>
            <a:ext cx="3924000" cy="0"/>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42" name="Straight Arrow Connector 41"/>
          <p:cNvCxnSpPr/>
          <p:nvPr/>
        </p:nvCxnSpPr>
        <p:spPr bwMode="auto">
          <a:xfrm flipH="1">
            <a:off x="6690132" y="6290154"/>
            <a:ext cx="2196000" cy="0"/>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43" name="Straight Connector 42"/>
          <p:cNvCxnSpPr/>
          <p:nvPr/>
        </p:nvCxnSpPr>
        <p:spPr bwMode="auto">
          <a:xfrm>
            <a:off x="8863168" y="2841583"/>
            <a:ext cx="0" cy="3456000"/>
          </a:xfrm>
          <a:prstGeom prst="line">
            <a:avLst/>
          </a:prstGeom>
          <a:solidFill>
            <a:schemeClr val="accent1"/>
          </a:solidFill>
          <a:ln w="57150" cap="flat" cmpd="sng" algn="ctr">
            <a:solidFill>
              <a:schemeClr val="tx1"/>
            </a:solidFill>
            <a:prstDash val="solid"/>
            <a:round/>
            <a:headEnd type="none" w="med" len="med"/>
            <a:tailEnd type="none" w="med" len="med"/>
          </a:ln>
          <a:effectLst/>
        </p:spPr>
      </p:cxnSp>
      <p:cxnSp>
        <p:nvCxnSpPr>
          <p:cNvPr id="44" name="Straight Arrow Connector 43"/>
          <p:cNvCxnSpPr/>
          <p:nvPr/>
        </p:nvCxnSpPr>
        <p:spPr bwMode="auto">
          <a:xfrm>
            <a:off x="8348557" y="2841583"/>
            <a:ext cx="576000" cy="0"/>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sp>
        <p:nvSpPr>
          <p:cNvPr id="46" name="TextBox 45"/>
          <p:cNvSpPr txBox="1"/>
          <p:nvPr/>
        </p:nvSpPr>
        <p:spPr>
          <a:xfrm>
            <a:off x="7979080" y="2265557"/>
            <a:ext cx="1152000" cy="523220"/>
          </a:xfrm>
          <a:prstGeom prst="rect">
            <a:avLst/>
          </a:prstGeom>
          <a:noFill/>
        </p:spPr>
        <p:txBody>
          <a:bodyPr vert="horz" wrap="square" rtlCol="0">
            <a:spAutoFit/>
          </a:bodyPr>
          <a:lstStyle/>
          <a:p>
            <a:pPr defTabSz="914400"/>
            <a:r>
              <a:rPr lang="en-GB" sz="1400" b="1" dirty="0">
                <a:solidFill>
                  <a:prstClr val="black"/>
                </a:solidFill>
              </a:rPr>
              <a:t>Responses</a:t>
            </a:r>
          </a:p>
        </p:txBody>
      </p:sp>
      <p:sp>
        <p:nvSpPr>
          <p:cNvPr id="47" name="Rectangle 46"/>
          <p:cNvSpPr/>
          <p:nvPr/>
        </p:nvSpPr>
        <p:spPr bwMode="auto">
          <a:xfrm>
            <a:off x="2901873" y="3962400"/>
            <a:ext cx="3838363" cy="2146852"/>
          </a:xfrm>
          <a:prstGeom prst="rect">
            <a:avLst/>
          </a:prstGeom>
          <a:solidFill>
            <a:schemeClr val="accent2">
              <a:alpha val="20000"/>
            </a:schemeClr>
          </a:solidFill>
          <a:ln w="57150">
            <a:solidFill>
              <a:schemeClr val="accent1"/>
            </a:solidFill>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dirty="0">
              <a:solidFill>
                <a:prstClr val="black"/>
              </a:solidFill>
              <a:latin typeface="Times"/>
            </a:endParaRPr>
          </a:p>
        </p:txBody>
      </p:sp>
      <p:sp>
        <p:nvSpPr>
          <p:cNvPr id="48" name="TextBox 47"/>
          <p:cNvSpPr txBox="1"/>
          <p:nvPr/>
        </p:nvSpPr>
        <p:spPr>
          <a:xfrm>
            <a:off x="5282497" y="5583225"/>
            <a:ext cx="1457739" cy="461665"/>
          </a:xfrm>
          <a:prstGeom prst="rect">
            <a:avLst/>
          </a:prstGeom>
          <a:noFill/>
        </p:spPr>
        <p:txBody>
          <a:bodyPr wrap="square" rtlCol="0">
            <a:spAutoFit/>
          </a:bodyPr>
          <a:lstStyle/>
          <a:p>
            <a:pPr defTabSz="914400"/>
            <a:r>
              <a:rPr lang="en-GB" sz="2400" b="1" dirty="0">
                <a:solidFill>
                  <a:prstClr val="black"/>
                </a:solidFill>
              </a:rPr>
              <a:t>Memory</a:t>
            </a:r>
          </a:p>
        </p:txBody>
      </p:sp>
      <p:cxnSp>
        <p:nvCxnSpPr>
          <p:cNvPr id="52" name="Straight Arrow Connector 51"/>
          <p:cNvCxnSpPr/>
          <p:nvPr/>
        </p:nvCxnSpPr>
        <p:spPr bwMode="auto">
          <a:xfrm flipH="1" flipV="1">
            <a:off x="3352800" y="3105544"/>
            <a:ext cx="7417" cy="1930282"/>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54" name="Straight Connector 53"/>
          <p:cNvCxnSpPr/>
          <p:nvPr/>
        </p:nvCxnSpPr>
        <p:spPr bwMode="auto">
          <a:xfrm flipV="1">
            <a:off x="3868525" y="4446284"/>
            <a:ext cx="1161429" cy="0"/>
          </a:xfrm>
          <a:prstGeom prst="line">
            <a:avLst/>
          </a:prstGeom>
          <a:solidFill>
            <a:schemeClr val="accent1"/>
          </a:solidFill>
          <a:ln w="57150" cap="flat" cmpd="sng" algn="ctr">
            <a:solidFill>
              <a:schemeClr val="tx1"/>
            </a:solidFill>
            <a:prstDash val="solid"/>
            <a:round/>
            <a:headEnd type="none" w="med" len="med"/>
            <a:tailEnd type="none" w="med" len="med"/>
          </a:ln>
          <a:effectLst/>
        </p:spPr>
      </p:cxnSp>
      <p:cxnSp>
        <p:nvCxnSpPr>
          <p:cNvPr id="57" name="Straight Arrow Connector 56"/>
          <p:cNvCxnSpPr/>
          <p:nvPr/>
        </p:nvCxnSpPr>
        <p:spPr bwMode="auto">
          <a:xfrm flipV="1">
            <a:off x="3883028" y="3126424"/>
            <a:ext cx="0" cy="1340741"/>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59" name="Straight Connector 58"/>
          <p:cNvCxnSpPr/>
          <p:nvPr/>
        </p:nvCxnSpPr>
        <p:spPr bwMode="auto">
          <a:xfrm flipV="1">
            <a:off x="3889006" y="4650491"/>
            <a:ext cx="1161429" cy="0"/>
          </a:xfrm>
          <a:prstGeom prst="line">
            <a:avLst/>
          </a:prstGeom>
          <a:solidFill>
            <a:schemeClr val="accent1"/>
          </a:solidFill>
          <a:ln w="57150" cap="flat" cmpd="sng" algn="ctr">
            <a:solidFill>
              <a:schemeClr val="tx1"/>
            </a:solidFill>
            <a:prstDash val="solid"/>
            <a:round/>
            <a:headEnd type="none" w="med" len="med"/>
            <a:tailEnd type="none" w="med" len="med"/>
          </a:ln>
          <a:effectLst/>
        </p:spPr>
      </p:cxnSp>
      <p:cxnSp>
        <p:nvCxnSpPr>
          <p:cNvPr id="60" name="Straight Arrow Connector 59"/>
          <p:cNvCxnSpPr/>
          <p:nvPr/>
        </p:nvCxnSpPr>
        <p:spPr bwMode="auto">
          <a:xfrm flipH="1">
            <a:off x="3868525" y="4637239"/>
            <a:ext cx="21270" cy="460855"/>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62" name="Straight Connector 61"/>
          <p:cNvCxnSpPr/>
          <p:nvPr/>
        </p:nvCxnSpPr>
        <p:spPr bwMode="auto">
          <a:xfrm flipV="1">
            <a:off x="4712002" y="5588828"/>
            <a:ext cx="1161429" cy="0"/>
          </a:xfrm>
          <a:prstGeom prst="line">
            <a:avLst/>
          </a:prstGeom>
          <a:solidFill>
            <a:schemeClr val="accent1"/>
          </a:solidFill>
          <a:ln w="57150" cap="flat" cmpd="sng" algn="ctr">
            <a:solidFill>
              <a:schemeClr val="tx1"/>
            </a:solidFill>
            <a:prstDash val="solid"/>
            <a:round/>
            <a:headEnd type="none" w="med" len="med"/>
            <a:tailEnd type="none" w="med" len="med"/>
          </a:ln>
          <a:effectLst/>
        </p:spPr>
      </p:cxnSp>
      <p:cxnSp>
        <p:nvCxnSpPr>
          <p:cNvPr id="63" name="Straight Arrow Connector 62"/>
          <p:cNvCxnSpPr/>
          <p:nvPr/>
        </p:nvCxnSpPr>
        <p:spPr bwMode="auto">
          <a:xfrm flipV="1">
            <a:off x="5853693" y="5098094"/>
            <a:ext cx="0" cy="485132"/>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65" name="Straight Arrow Connector 64"/>
          <p:cNvCxnSpPr/>
          <p:nvPr/>
        </p:nvCxnSpPr>
        <p:spPr bwMode="auto">
          <a:xfrm flipV="1">
            <a:off x="5744228" y="3704030"/>
            <a:ext cx="0" cy="576000"/>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cxnSp>
        <p:nvCxnSpPr>
          <p:cNvPr id="67" name="Straight Arrow Connector 66"/>
          <p:cNvCxnSpPr/>
          <p:nvPr/>
        </p:nvCxnSpPr>
        <p:spPr bwMode="auto">
          <a:xfrm>
            <a:off x="6135168" y="3717282"/>
            <a:ext cx="0" cy="576000"/>
          </a:xfrm>
          <a:prstGeom prst="straightConnector1">
            <a:avLst/>
          </a:prstGeom>
          <a:solidFill>
            <a:schemeClr val="accent1"/>
          </a:solidFill>
          <a:ln w="57150" cap="flat" cmpd="sng" algn="ctr">
            <a:solidFill>
              <a:schemeClr val="tx1"/>
            </a:solidFill>
            <a:prstDash val="solid"/>
            <a:round/>
            <a:headEnd type="none" w="med" len="med"/>
            <a:tailEnd type="triangle"/>
          </a:ln>
          <a:effectLst/>
        </p:spPr>
      </p:cxnSp>
      <p:sp>
        <p:nvSpPr>
          <p:cNvPr id="69" name="Minus Sign 68"/>
          <p:cNvSpPr/>
          <p:nvPr/>
        </p:nvSpPr>
        <p:spPr bwMode="auto">
          <a:xfrm>
            <a:off x="4480524" y="1761586"/>
            <a:ext cx="1008000" cy="662608"/>
          </a:xfrm>
          <a:prstGeom prst="mathMinus">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solidFill>
                <a:prstClr val="black"/>
              </a:solidFill>
              <a:latin typeface="Times"/>
            </a:endParaRPr>
          </a:p>
        </p:txBody>
      </p:sp>
      <p:sp>
        <p:nvSpPr>
          <p:cNvPr id="70" name="Minus Sign 69"/>
          <p:cNvSpPr/>
          <p:nvPr/>
        </p:nvSpPr>
        <p:spPr bwMode="auto">
          <a:xfrm rot="5400000">
            <a:off x="3320989" y="2695831"/>
            <a:ext cx="2743133" cy="662608"/>
          </a:xfrm>
          <a:prstGeom prst="mathMinus">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solidFill>
                <a:prstClr val="black"/>
              </a:solidFill>
              <a:latin typeface="Times"/>
            </a:endParaRPr>
          </a:p>
        </p:txBody>
      </p:sp>
      <p:sp>
        <p:nvSpPr>
          <p:cNvPr id="71" name="Minus Sign 70"/>
          <p:cNvSpPr/>
          <p:nvPr/>
        </p:nvSpPr>
        <p:spPr bwMode="auto">
          <a:xfrm>
            <a:off x="4496835" y="3635158"/>
            <a:ext cx="887896" cy="662608"/>
          </a:xfrm>
          <a:prstGeom prst="mathMinus">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solidFill>
                <a:prstClr val="black"/>
              </a:solidFill>
              <a:latin typeface="Times"/>
            </a:endParaRPr>
          </a:p>
        </p:txBody>
      </p:sp>
      <p:sp>
        <p:nvSpPr>
          <p:cNvPr id="72" name="Arrow: Right 71"/>
          <p:cNvSpPr/>
          <p:nvPr/>
        </p:nvSpPr>
        <p:spPr bwMode="auto">
          <a:xfrm rot="5400000">
            <a:off x="5117628" y="3946264"/>
            <a:ext cx="449558" cy="328017"/>
          </a:xfrm>
          <a:prstGeom prst="rightArrow">
            <a:avLst/>
          </a:prstGeom>
          <a:solidFill>
            <a:schemeClr val="accent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14400" eaLnBrk="0" fontAlgn="base" hangingPunct="0">
              <a:spcBef>
                <a:spcPct val="0"/>
              </a:spcBef>
              <a:spcAft>
                <a:spcPct val="0"/>
              </a:spcAft>
            </a:pPr>
            <a:endParaRPr lang="en-GB" sz="2400">
              <a:solidFill>
                <a:prstClr val="black"/>
              </a:solidFill>
              <a:latin typeface="Times"/>
            </a:endParaRPr>
          </a:p>
        </p:txBody>
      </p:sp>
      <p:sp>
        <p:nvSpPr>
          <p:cNvPr id="73" name="TextBox 72"/>
          <p:cNvSpPr txBox="1"/>
          <p:nvPr/>
        </p:nvSpPr>
        <p:spPr>
          <a:xfrm>
            <a:off x="4031373" y="6393081"/>
            <a:ext cx="2038124" cy="400110"/>
          </a:xfrm>
          <a:prstGeom prst="rect">
            <a:avLst/>
          </a:prstGeom>
          <a:noFill/>
        </p:spPr>
        <p:txBody>
          <a:bodyPr vert="horz" wrap="square" rtlCol="0">
            <a:spAutoFit/>
          </a:bodyPr>
          <a:lstStyle/>
          <a:p>
            <a:pPr defTabSz="914400"/>
            <a:r>
              <a:rPr lang="en-GB" sz="2000" b="1" dirty="0">
                <a:solidFill>
                  <a:prstClr val="black"/>
                </a:solidFill>
              </a:rPr>
              <a:t>Feedback</a:t>
            </a:r>
          </a:p>
        </p:txBody>
      </p:sp>
      <p:sp>
        <p:nvSpPr>
          <p:cNvPr id="49" name="TextBox 48"/>
          <p:cNvSpPr txBox="1"/>
          <p:nvPr/>
        </p:nvSpPr>
        <p:spPr>
          <a:xfrm>
            <a:off x="2412375" y="2154438"/>
            <a:ext cx="1152000" cy="307777"/>
          </a:xfrm>
          <a:prstGeom prst="rect">
            <a:avLst/>
          </a:prstGeom>
          <a:noFill/>
        </p:spPr>
        <p:txBody>
          <a:bodyPr vert="horz" wrap="square" rtlCol="0">
            <a:spAutoFit/>
          </a:bodyPr>
          <a:lstStyle/>
          <a:p>
            <a:pPr defTabSz="914400"/>
            <a:r>
              <a:rPr lang="en-GB" sz="1400" b="1" dirty="0" smtClean="0">
                <a:solidFill>
                  <a:prstClr val="black"/>
                </a:solidFill>
              </a:rPr>
              <a:t>Selection</a:t>
            </a:r>
            <a:endParaRPr lang="en-GB" sz="1400" b="1" dirty="0">
              <a:solidFill>
                <a:prstClr val="black"/>
              </a:solidFill>
            </a:endParaRPr>
          </a:p>
        </p:txBody>
      </p:sp>
    </p:spTree>
    <p:extLst>
      <p:ext uri="{BB962C8B-B14F-4D97-AF65-F5344CB8AC3E}">
        <p14:creationId xmlns:p14="http://schemas.microsoft.com/office/powerpoint/2010/main" val="284660164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14" name="Title 1"/>
          <p:cNvSpPr txBox="1">
            <a:spLocks/>
          </p:cNvSpPr>
          <p:nvPr/>
        </p:nvSpPr>
        <p:spPr bwMode="auto">
          <a:xfrm>
            <a:off x="874643" y="46919"/>
            <a:ext cx="7540487" cy="763578"/>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lt1"/>
                </a:solidFill>
                <a:latin typeface="+mn-lt"/>
                <a:ea typeface="+mn-ea"/>
                <a:cs typeface="+mn-cs"/>
              </a:defRPr>
            </a:lvl1pPr>
            <a:lvl2pPr algn="ctr" rtl="0" eaLnBrk="0" fontAlgn="base" hangingPunct="0">
              <a:spcBef>
                <a:spcPct val="0"/>
              </a:spcBef>
              <a:spcAft>
                <a:spcPct val="0"/>
              </a:spcAft>
              <a:defRPr sz="4400">
                <a:solidFill>
                  <a:schemeClr val="lt1"/>
                </a:solidFill>
                <a:latin typeface="+mn-lt"/>
                <a:ea typeface="+mn-ea"/>
                <a:cs typeface="+mn-cs"/>
              </a:defRPr>
            </a:lvl2pPr>
            <a:lvl3pPr algn="ctr" rtl="0" eaLnBrk="0" fontAlgn="base" hangingPunct="0">
              <a:spcBef>
                <a:spcPct val="0"/>
              </a:spcBef>
              <a:spcAft>
                <a:spcPct val="0"/>
              </a:spcAft>
              <a:defRPr sz="4400">
                <a:solidFill>
                  <a:schemeClr val="lt1"/>
                </a:solidFill>
                <a:latin typeface="+mn-lt"/>
                <a:ea typeface="+mn-ea"/>
                <a:cs typeface="+mn-cs"/>
              </a:defRPr>
            </a:lvl3pPr>
            <a:lvl4pPr algn="ctr" rtl="0" eaLnBrk="0" fontAlgn="base" hangingPunct="0">
              <a:spcBef>
                <a:spcPct val="0"/>
              </a:spcBef>
              <a:spcAft>
                <a:spcPct val="0"/>
              </a:spcAft>
              <a:defRPr sz="4400">
                <a:solidFill>
                  <a:schemeClr val="lt1"/>
                </a:solidFill>
                <a:latin typeface="+mn-lt"/>
                <a:ea typeface="+mn-ea"/>
                <a:cs typeface="+mn-cs"/>
              </a:defRPr>
            </a:lvl4pPr>
            <a:lvl5pPr algn="ctr" rtl="0" eaLnBrk="0" fontAlgn="base" hangingPunct="0">
              <a:spcBef>
                <a:spcPct val="0"/>
              </a:spcBef>
              <a:spcAft>
                <a:spcPct val="0"/>
              </a:spcAft>
              <a:defRPr sz="4400">
                <a:solidFill>
                  <a:schemeClr val="lt1"/>
                </a:solidFill>
                <a:latin typeface="+mn-lt"/>
                <a:ea typeface="+mn-ea"/>
                <a:cs typeface="+mn-cs"/>
              </a:defRPr>
            </a:lvl5pPr>
            <a:lvl6pPr marL="457200" algn="ctr" rtl="0" eaLnBrk="0" fontAlgn="base" hangingPunct="0">
              <a:spcBef>
                <a:spcPct val="0"/>
              </a:spcBef>
              <a:spcAft>
                <a:spcPct val="0"/>
              </a:spcAft>
              <a:defRPr sz="4400">
                <a:solidFill>
                  <a:schemeClr val="lt1"/>
                </a:solidFill>
                <a:latin typeface="+mn-lt"/>
                <a:ea typeface="+mn-ea"/>
                <a:cs typeface="+mn-cs"/>
              </a:defRPr>
            </a:lvl6pPr>
            <a:lvl7pPr marL="914400" algn="ctr" rtl="0" eaLnBrk="0" fontAlgn="base" hangingPunct="0">
              <a:spcBef>
                <a:spcPct val="0"/>
              </a:spcBef>
              <a:spcAft>
                <a:spcPct val="0"/>
              </a:spcAft>
              <a:defRPr sz="4400">
                <a:solidFill>
                  <a:schemeClr val="lt1"/>
                </a:solidFill>
                <a:latin typeface="+mn-lt"/>
                <a:ea typeface="+mn-ea"/>
                <a:cs typeface="+mn-cs"/>
              </a:defRPr>
            </a:lvl7pPr>
            <a:lvl8pPr marL="1371600" algn="ctr" rtl="0" eaLnBrk="0" fontAlgn="base" hangingPunct="0">
              <a:spcBef>
                <a:spcPct val="0"/>
              </a:spcBef>
              <a:spcAft>
                <a:spcPct val="0"/>
              </a:spcAft>
              <a:defRPr sz="4400">
                <a:solidFill>
                  <a:schemeClr val="lt1"/>
                </a:solidFill>
                <a:latin typeface="+mn-lt"/>
                <a:ea typeface="+mn-ea"/>
                <a:cs typeface="+mn-cs"/>
              </a:defRPr>
            </a:lvl8pPr>
            <a:lvl9pPr marL="1828800" algn="ctr" rtl="0" eaLnBrk="0" fontAlgn="base" hangingPunct="0">
              <a:spcBef>
                <a:spcPct val="0"/>
              </a:spcBef>
              <a:spcAft>
                <a:spcPct val="0"/>
              </a:spcAft>
              <a:defRPr sz="44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FFFFFF"/>
                </a:solidFill>
                <a:effectLst/>
                <a:uLnTx/>
                <a:uFillTx/>
                <a:latin typeface="Arial"/>
                <a:ea typeface="+mn-ea"/>
                <a:cs typeface="+mn-cs"/>
              </a:rPr>
              <a:t>Parallel Processing models</a:t>
            </a:r>
            <a:endParaRPr kumimoji="0" lang="en-GB" sz="4400" b="1" i="0" u="none" strike="noStrike" kern="0" cap="none" spc="0" normalizeH="0" baseline="0" noProof="0" dirty="0">
              <a:ln>
                <a:noFill/>
              </a:ln>
              <a:solidFill>
                <a:srgbClr val="FFFFFF"/>
              </a:solidFill>
              <a:effectLst/>
              <a:uLnTx/>
              <a:uFillTx/>
              <a:latin typeface="Arial"/>
              <a:ea typeface="+mn-ea"/>
              <a:cs typeface="+mn-cs"/>
            </a:endParaRPr>
          </a:p>
        </p:txBody>
      </p:sp>
      <p:sp>
        <p:nvSpPr>
          <p:cNvPr id="15" name="Content Placeholder 2"/>
          <p:cNvSpPr txBox="1">
            <a:spLocks/>
          </p:cNvSpPr>
          <p:nvPr/>
        </p:nvSpPr>
        <p:spPr bwMode="auto">
          <a:xfrm>
            <a:off x="1166190" y="932352"/>
            <a:ext cx="6957392" cy="665870"/>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1" i="0" u="none" strike="noStrike" kern="0" cap="none" spc="0" normalizeH="0" baseline="0" noProof="0" dirty="0" smtClean="0">
                <a:ln>
                  <a:noFill/>
                </a:ln>
                <a:solidFill>
                  <a:srgbClr val="FFFFFF"/>
                </a:solidFill>
                <a:effectLst/>
                <a:uLnTx/>
                <a:uFillTx/>
                <a:latin typeface="Arial"/>
                <a:ea typeface="+mn-ea"/>
                <a:cs typeface="+mn-cs"/>
              </a:rPr>
              <a:t>Spreading Activation Models</a:t>
            </a:r>
            <a:endParaRPr kumimoji="0" lang="en-GB" sz="3200" b="1" i="0" u="none" strike="noStrike" kern="0" cap="none" spc="0" normalizeH="0" baseline="0" noProof="0" dirty="0">
              <a:ln>
                <a:noFill/>
              </a:ln>
              <a:solidFill>
                <a:srgbClr val="FFFFFF"/>
              </a:solidFill>
              <a:effectLst/>
              <a:uLnTx/>
              <a:uFillTx/>
              <a:latin typeface="Arial"/>
              <a:ea typeface="+mn-ea"/>
              <a:cs typeface="+mn-cs"/>
            </a:endParaRPr>
          </a:p>
        </p:txBody>
      </p:sp>
      <p:sp>
        <p:nvSpPr>
          <p:cNvPr id="16" name="TextBox 15"/>
          <p:cNvSpPr txBox="1"/>
          <p:nvPr/>
        </p:nvSpPr>
        <p:spPr>
          <a:xfrm>
            <a:off x="2321638" y="1764888"/>
            <a:ext cx="1258957" cy="584775"/>
          </a:xfrm>
          <a:prstGeom prst="rect">
            <a:avLst/>
          </a:prstGeom>
          <a:noFill/>
          <a:ln w="76200">
            <a:solidFill>
              <a:srgbClr val="00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0" cap="none" spc="0" normalizeH="0" baseline="0" noProof="0" dirty="0" smtClean="0">
                <a:ln>
                  <a:noFill/>
                </a:ln>
                <a:solidFill>
                  <a:srgbClr val="000000"/>
                </a:solidFill>
                <a:effectLst/>
                <a:uLnTx/>
                <a:uFillTx/>
                <a:latin typeface="Arial"/>
                <a:ea typeface="+mn-ea"/>
                <a:cs typeface="+mn-cs"/>
              </a:rPr>
              <a:t>FISH </a:t>
            </a:r>
          </a:p>
        </p:txBody>
      </p:sp>
      <p:sp>
        <p:nvSpPr>
          <p:cNvPr id="17" name="TextBox 16"/>
          <p:cNvSpPr txBox="1"/>
          <p:nvPr/>
        </p:nvSpPr>
        <p:spPr>
          <a:xfrm>
            <a:off x="3892020" y="1764888"/>
            <a:ext cx="1258957" cy="584775"/>
          </a:xfrm>
          <a:prstGeom prst="rect">
            <a:avLst/>
          </a:prstGeom>
          <a:noFill/>
          <a:ln w="76200">
            <a:solidFill>
              <a:srgbClr val="00000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0" cap="none" spc="0" normalizeH="0" baseline="0" noProof="0" dirty="0" smtClean="0">
                <a:ln>
                  <a:noFill/>
                </a:ln>
                <a:solidFill>
                  <a:srgbClr val="000000"/>
                </a:solidFill>
                <a:effectLst/>
                <a:uLnTx/>
                <a:uFillTx/>
                <a:latin typeface="Arial"/>
                <a:ea typeface="+mn-ea"/>
                <a:cs typeface="+mn-cs"/>
              </a:rPr>
              <a:t>+ </a:t>
            </a:r>
          </a:p>
        </p:txBody>
      </p:sp>
      <p:sp>
        <p:nvSpPr>
          <p:cNvPr id="18" name="TextBox 17"/>
          <p:cNvSpPr txBox="1"/>
          <p:nvPr/>
        </p:nvSpPr>
        <p:spPr>
          <a:xfrm>
            <a:off x="5462401" y="1779823"/>
            <a:ext cx="1440000" cy="584775"/>
          </a:xfrm>
          <a:prstGeom prst="rect">
            <a:avLst/>
          </a:prstGeom>
          <a:noFill/>
          <a:ln w="76200">
            <a:solidFill>
              <a:srgbClr val="00000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0" cap="none" spc="0" normalizeH="0" baseline="0" noProof="0" dirty="0" smtClean="0">
                <a:ln>
                  <a:noFill/>
                </a:ln>
                <a:solidFill>
                  <a:srgbClr val="000000"/>
                </a:solidFill>
                <a:effectLst/>
                <a:uLnTx/>
                <a:uFillTx/>
                <a:latin typeface="Arial"/>
                <a:ea typeface="+mn-ea"/>
                <a:cs typeface="+mn-cs"/>
              </a:rPr>
              <a:t>CHIPS</a:t>
            </a:r>
          </a:p>
        </p:txBody>
      </p:sp>
      <p:sp>
        <p:nvSpPr>
          <p:cNvPr id="19" name="TextBox 18"/>
          <p:cNvSpPr txBox="1"/>
          <p:nvPr/>
        </p:nvSpPr>
        <p:spPr>
          <a:xfrm>
            <a:off x="57665" y="2445237"/>
            <a:ext cx="9028669" cy="3262432"/>
          </a:xfrm>
          <a:prstGeom prst="rect">
            <a:avLst/>
          </a:prstGeom>
          <a:solidFill>
            <a:srgbClr val="FFFFFF"/>
          </a:solidFill>
          <a:ln w="28575">
            <a:solidFill>
              <a:schemeClr val="bg2">
                <a:lumMod val="60000"/>
                <a:lumOff val="40000"/>
              </a:schemeClr>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Concerned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with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structure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of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LTM &amp;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the way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information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is retrieved from it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to make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decisions about concepts</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sng" strike="noStrike" kern="0" cap="none" spc="0" normalizeH="0" baseline="0" noProof="0" dirty="0" smtClean="0">
                <a:ln>
                  <a:noFill/>
                </a:ln>
                <a:solidFill>
                  <a:prstClr val="black"/>
                </a:solidFill>
                <a:effectLst/>
                <a:uLnTx/>
                <a:uFillTx/>
                <a:latin typeface="Arial"/>
                <a:ea typeface="+mn-ea"/>
                <a:cs typeface="+mn-cs"/>
              </a:rPr>
              <a:t>3 Principles of Association: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smtClean="0">
                <a:ln>
                  <a:noFill/>
                </a:ln>
                <a:solidFill>
                  <a:prstClr val="black"/>
                </a:solidFill>
                <a:effectLst/>
                <a:uLnTx/>
                <a:uFillTx/>
                <a:latin typeface="Arial"/>
                <a:ea typeface="+mn-ea"/>
                <a:cs typeface="+mn-cs"/>
              </a:rPr>
              <a:t>Contiguity</a:t>
            </a:r>
            <a:r>
              <a:rPr kumimoji="0" lang="en-GB" sz="2400" b="0" i="0" u="none" strike="noStrike" kern="0" cap="none" spc="0" normalizeH="0" baseline="0" noProof="0" dirty="0" smtClean="0">
                <a:ln>
                  <a:noFill/>
                </a:ln>
                <a:solidFill>
                  <a:prstClr val="black"/>
                </a:solidFill>
                <a:effectLst/>
                <a:uLnTx/>
                <a:uFillTx/>
                <a:latin typeface="Arial"/>
                <a:ea typeface="+mn-ea"/>
                <a:cs typeface="+mn-cs"/>
              </a:rPr>
              <a:t> (association through occurrence in time).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noProof="0" dirty="0" smtClean="0">
              <a:ln>
                <a:noFill/>
              </a:ln>
              <a:solidFill>
                <a:prstClr val="black"/>
              </a:solidFill>
              <a:effectLst/>
              <a:uLnTx/>
              <a:uFillTx/>
              <a:latin typeface="Arial"/>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smtClean="0">
                <a:ln>
                  <a:noFill/>
                </a:ln>
                <a:solidFill>
                  <a:prstClr val="black"/>
                </a:solidFill>
                <a:effectLst/>
                <a:uLnTx/>
                <a:uFillTx/>
                <a:latin typeface="Arial"/>
                <a:ea typeface="+mn-ea"/>
                <a:cs typeface="+mn-cs"/>
              </a:rPr>
              <a:t>Similarity</a:t>
            </a:r>
            <a:r>
              <a:rPr kumimoji="0" lang="en-GB" sz="2400" b="0" i="0" u="none" strike="noStrike" kern="0" cap="none" spc="0" normalizeH="0" baseline="0" noProof="0" dirty="0" smtClean="0">
                <a:ln>
                  <a:noFill/>
                </a:ln>
                <a:solidFill>
                  <a:prstClr val="black"/>
                </a:solidFill>
                <a:effectLst/>
                <a:uLnTx/>
                <a:uFillTx/>
                <a:latin typeface="Arial"/>
                <a:ea typeface="+mn-ea"/>
                <a:cs typeface="+mn-cs"/>
              </a:rPr>
              <a:t> (associated because they are alike).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0" cap="none" spc="0" normalizeH="0" baseline="0" noProof="0" dirty="0" smtClean="0">
              <a:ln>
                <a:noFill/>
              </a:ln>
              <a:solidFill>
                <a:prstClr val="black"/>
              </a:solidFill>
              <a:effectLst/>
              <a:uLnTx/>
              <a:uFillTx/>
              <a:latin typeface="Arial"/>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smtClean="0">
                <a:ln>
                  <a:noFill/>
                </a:ln>
                <a:solidFill>
                  <a:prstClr val="black"/>
                </a:solidFill>
                <a:effectLst/>
                <a:uLnTx/>
                <a:uFillTx/>
                <a:latin typeface="Arial"/>
                <a:ea typeface="+mn-ea"/>
                <a:cs typeface="+mn-cs"/>
              </a:rPr>
              <a:t>Contrast </a:t>
            </a:r>
            <a:r>
              <a:rPr kumimoji="0" lang="en-GB" sz="2400" b="0" i="0" u="none" strike="noStrike" kern="0" cap="none" spc="0" normalizeH="0" baseline="0" noProof="0" dirty="0" smtClean="0">
                <a:ln>
                  <a:noFill/>
                </a:ln>
                <a:solidFill>
                  <a:prstClr val="black"/>
                </a:solidFill>
                <a:effectLst/>
                <a:uLnTx/>
                <a:uFillTx/>
                <a:latin typeface="Arial"/>
                <a:ea typeface="+mn-ea"/>
                <a:cs typeface="+mn-cs"/>
              </a:rPr>
              <a:t>(associated because they are opposite).</a:t>
            </a:r>
          </a:p>
        </p:txBody>
      </p:sp>
      <p:sp>
        <p:nvSpPr>
          <p:cNvPr id="4" name="TextBox 3"/>
          <p:cNvSpPr txBox="1"/>
          <p:nvPr/>
        </p:nvSpPr>
        <p:spPr>
          <a:xfrm>
            <a:off x="1276865" y="5799438"/>
            <a:ext cx="6895070" cy="954107"/>
          </a:xfrm>
          <a:prstGeom prst="rect">
            <a:avLst/>
          </a:prstGeom>
          <a:ln w="76200"/>
        </p:spPr>
        <p:style>
          <a:lnRef idx="2">
            <a:schemeClr val="accent4"/>
          </a:lnRef>
          <a:fillRef idx="1">
            <a:schemeClr val="lt1"/>
          </a:fillRef>
          <a:effectRef idx="0">
            <a:schemeClr val="accent4"/>
          </a:effectRef>
          <a:fontRef idx="minor">
            <a:schemeClr val="dk1"/>
          </a:fontRef>
        </p:style>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Can you think of any real-life examples that fit these three principles?</a:t>
            </a: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3986448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1000" fill="hold"/>
                                        <p:tgtEl>
                                          <p:spTgt spid="16"/>
                                        </p:tgtEl>
                                        <p:attrNameLst>
                                          <p:attrName>ppt_w</p:attrName>
                                        </p:attrNameLst>
                                      </p:cBhvr>
                                      <p:tavLst>
                                        <p:tav tm="0">
                                          <p:val>
                                            <p:fltVal val="0"/>
                                          </p:val>
                                        </p:tav>
                                        <p:tav tm="100000">
                                          <p:val>
                                            <p:strVal val="#ppt_w"/>
                                          </p:val>
                                        </p:tav>
                                      </p:tavLst>
                                    </p:anim>
                                    <p:anim calcmode="lin" valueType="num">
                                      <p:cBhvr>
                                        <p:cTn id="8" dur="1000" fill="hold"/>
                                        <p:tgtEl>
                                          <p:spTgt spid="16"/>
                                        </p:tgtEl>
                                        <p:attrNameLst>
                                          <p:attrName>ppt_h</p:attrName>
                                        </p:attrNameLst>
                                      </p:cBhvr>
                                      <p:tavLst>
                                        <p:tav tm="0">
                                          <p:val>
                                            <p:fltVal val="0"/>
                                          </p:val>
                                        </p:tav>
                                        <p:tav tm="100000">
                                          <p:val>
                                            <p:strVal val="#ppt_h"/>
                                          </p:val>
                                        </p:tav>
                                      </p:tavLst>
                                    </p:anim>
                                    <p:anim calcmode="lin" valueType="num">
                                      <p:cBhvr>
                                        <p:cTn id="9" dur="1000" fill="hold"/>
                                        <p:tgtEl>
                                          <p:spTgt spid="16"/>
                                        </p:tgtEl>
                                        <p:attrNameLst>
                                          <p:attrName>style.rotation</p:attrName>
                                        </p:attrNameLst>
                                      </p:cBhvr>
                                      <p:tavLst>
                                        <p:tav tm="0">
                                          <p:val>
                                            <p:fltVal val="90"/>
                                          </p:val>
                                        </p:tav>
                                        <p:tav tm="100000">
                                          <p:val>
                                            <p:fltVal val="0"/>
                                          </p:val>
                                        </p:tav>
                                      </p:tavLst>
                                    </p:anim>
                                    <p:animEffect transition="in" filter="fade">
                                      <p:cBhvr>
                                        <p:cTn id="10" dur="1000"/>
                                        <p:tgtEl>
                                          <p:spTgt spid="16"/>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p:cTn id="13" dur="1000" fill="hold"/>
                                        <p:tgtEl>
                                          <p:spTgt spid="17"/>
                                        </p:tgtEl>
                                        <p:attrNameLst>
                                          <p:attrName>ppt_w</p:attrName>
                                        </p:attrNameLst>
                                      </p:cBhvr>
                                      <p:tavLst>
                                        <p:tav tm="0">
                                          <p:val>
                                            <p:fltVal val="0"/>
                                          </p:val>
                                        </p:tav>
                                        <p:tav tm="100000">
                                          <p:val>
                                            <p:strVal val="#ppt_w"/>
                                          </p:val>
                                        </p:tav>
                                      </p:tavLst>
                                    </p:anim>
                                    <p:anim calcmode="lin" valueType="num">
                                      <p:cBhvr>
                                        <p:cTn id="14" dur="1000" fill="hold"/>
                                        <p:tgtEl>
                                          <p:spTgt spid="17"/>
                                        </p:tgtEl>
                                        <p:attrNameLst>
                                          <p:attrName>ppt_h</p:attrName>
                                        </p:attrNameLst>
                                      </p:cBhvr>
                                      <p:tavLst>
                                        <p:tav tm="0">
                                          <p:val>
                                            <p:fltVal val="0"/>
                                          </p:val>
                                        </p:tav>
                                        <p:tav tm="100000">
                                          <p:val>
                                            <p:strVal val="#ppt_h"/>
                                          </p:val>
                                        </p:tav>
                                      </p:tavLst>
                                    </p:anim>
                                    <p:anim calcmode="lin" valueType="num">
                                      <p:cBhvr>
                                        <p:cTn id="15" dur="1000" fill="hold"/>
                                        <p:tgtEl>
                                          <p:spTgt spid="17"/>
                                        </p:tgtEl>
                                        <p:attrNameLst>
                                          <p:attrName>style.rotation</p:attrName>
                                        </p:attrNameLst>
                                      </p:cBhvr>
                                      <p:tavLst>
                                        <p:tav tm="0">
                                          <p:val>
                                            <p:fltVal val="90"/>
                                          </p:val>
                                        </p:tav>
                                        <p:tav tm="100000">
                                          <p:val>
                                            <p:fltVal val="0"/>
                                          </p:val>
                                        </p:tav>
                                      </p:tavLst>
                                    </p:anim>
                                    <p:animEffect transition="in" filter="fade">
                                      <p:cBhvr>
                                        <p:cTn id="16" dur="1000"/>
                                        <p:tgtEl>
                                          <p:spTgt spid="17"/>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wheel(1)">
                                      <p:cBhvr>
                                        <p:cTn id="21" dur="2000"/>
                                        <p:tgtEl>
                                          <p:spTgt spid="18"/>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grpId="0" nodeType="click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randombar(horizontal)">
                                      <p:cBhvr>
                                        <p:cTn id="26" dur="5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randombar(horizontal)">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P spid="4" grpId="0" animBg="1"/>
    </p:bldLst>
  </p:timing>
</p:sld>
</file>

<file path=ppt/slides/slide3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3" name="Rectangle 2"/>
          <p:cNvSpPr/>
          <p:nvPr/>
        </p:nvSpPr>
        <p:spPr>
          <a:xfrm>
            <a:off x="0" y="1674490"/>
            <a:ext cx="9144000" cy="4893647"/>
          </a:xfrm>
          <a:prstGeom prst="rect">
            <a:avLst/>
          </a:prstGeom>
        </p:spPr>
        <p:txBody>
          <a:bodyPr wrap="square">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sng" strike="noStrike" kern="1200" cap="none" spc="0" normalizeH="0" baseline="0" noProof="0" dirty="0" smtClean="0">
                <a:ln>
                  <a:noFill/>
                </a:ln>
                <a:solidFill>
                  <a:prstClr val="black"/>
                </a:solidFill>
                <a:effectLst/>
                <a:uLnTx/>
                <a:uFillTx/>
                <a:latin typeface="Tw Cen MT" panose="020B0602020104020603"/>
                <a:ea typeface="+mn-ea"/>
                <a:cs typeface="+mn-cs"/>
              </a:rPr>
              <a:t>Make </a:t>
            </a:r>
            <a:r>
              <a:rPr kumimoji="0" lang="en-GB" sz="3600" b="0" i="0" u="sng" strike="noStrike" kern="1200" cap="none" spc="0" normalizeH="0" baseline="0" noProof="0" dirty="0">
                <a:ln>
                  <a:noFill/>
                </a:ln>
                <a:solidFill>
                  <a:prstClr val="black"/>
                </a:solidFill>
                <a:effectLst/>
                <a:uLnTx/>
                <a:uFillTx/>
                <a:latin typeface="Tw Cen MT" panose="020B0602020104020603"/>
                <a:ea typeface="+mn-ea"/>
                <a:cs typeface="+mn-cs"/>
              </a:rPr>
              <a:t>two types of </a:t>
            </a:r>
            <a:r>
              <a:rPr kumimoji="0" lang="en-GB" sz="3600" b="0" i="0" u="sng" strike="noStrike" kern="1200" cap="none" spc="0" normalizeH="0" baseline="0" noProof="0" dirty="0" smtClean="0">
                <a:ln>
                  <a:noFill/>
                </a:ln>
                <a:solidFill>
                  <a:prstClr val="black"/>
                </a:solidFill>
                <a:effectLst/>
                <a:uLnTx/>
                <a:uFillTx/>
                <a:latin typeface="Tw Cen MT" panose="020B0602020104020603"/>
                <a:ea typeface="+mn-ea"/>
                <a:cs typeface="+mn-cs"/>
              </a:rPr>
              <a:t>statements:</a:t>
            </a: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Describes hierarchical structure of concept associations. </a:t>
            </a:r>
          </a:p>
          <a:p>
            <a:pPr marL="342900" marR="0" lvl="0" indent="-342900" algn="l" defTabSz="457200" rtl="0" eaLnBrk="1" fontAlgn="auto" latinLnBrk="0" hangingPunct="1">
              <a:lnSpc>
                <a:spcPct val="100000"/>
              </a:lnSpc>
              <a:spcBef>
                <a:spcPts val="0"/>
              </a:spcBef>
              <a:spcAft>
                <a:spcPts val="0"/>
              </a:spcAft>
              <a:buClrTx/>
              <a:buSzTx/>
              <a:buFont typeface="+mj-lt"/>
              <a:buAutoNum type="arabicPeriod"/>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Describes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the spreading activation</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Each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concept has an activation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value,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which is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low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or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zero.</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Experience activates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corresponding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concepts.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Activation spreads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to associated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concepts (decays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over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time).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Activation to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a threshold level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may not be great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enough to reach conscious awareness. </a:t>
            </a: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Rate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of spread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reflects strength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of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associated link (determined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by factors such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similarity of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concepts).</a:t>
            </a:r>
            <a:endPar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14" name="Title 1"/>
          <p:cNvSpPr txBox="1">
            <a:spLocks/>
          </p:cNvSpPr>
          <p:nvPr/>
        </p:nvSpPr>
        <p:spPr bwMode="auto">
          <a:xfrm>
            <a:off x="874643" y="46919"/>
            <a:ext cx="7540487" cy="763578"/>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lt1"/>
                </a:solidFill>
                <a:latin typeface="+mn-lt"/>
                <a:ea typeface="+mn-ea"/>
                <a:cs typeface="+mn-cs"/>
              </a:defRPr>
            </a:lvl1pPr>
            <a:lvl2pPr algn="ctr" rtl="0" eaLnBrk="0" fontAlgn="base" hangingPunct="0">
              <a:spcBef>
                <a:spcPct val="0"/>
              </a:spcBef>
              <a:spcAft>
                <a:spcPct val="0"/>
              </a:spcAft>
              <a:defRPr sz="4400">
                <a:solidFill>
                  <a:schemeClr val="lt1"/>
                </a:solidFill>
                <a:latin typeface="+mn-lt"/>
                <a:ea typeface="+mn-ea"/>
                <a:cs typeface="+mn-cs"/>
              </a:defRPr>
            </a:lvl2pPr>
            <a:lvl3pPr algn="ctr" rtl="0" eaLnBrk="0" fontAlgn="base" hangingPunct="0">
              <a:spcBef>
                <a:spcPct val="0"/>
              </a:spcBef>
              <a:spcAft>
                <a:spcPct val="0"/>
              </a:spcAft>
              <a:defRPr sz="4400">
                <a:solidFill>
                  <a:schemeClr val="lt1"/>
                </a:solidFill>
                <a:latin typeface="+mn-lt"/>
                <a:ea typeface="+mn-ea"/>
                <a:cs typeface="+mn-cs"/>
              </a:defRPr>
            </a:lvl3pPr>
            <a:lvl4pPr algn="ctr" rtl="0" eaLnBrk="0" fontAlgn="base" hangingPunct="0">
              <a:spcBef>
                <a:spcPct val="0"/>
              </a:spcBef>
              <a:spcAft>
                <a:spcPct val="0"/>
              </a:spcAft>
              <a:defRPr sz="4400">
                <a:solidFill>
                  <a:schemeClr val="lt1"/>
                </a:solidFill>
                <a:latin typeface="+mn-lt"/>
                <a:ea typeface="+mn-ea"/>
                <a:cs typeface="+mn-cs"/>
              </a:defRPr>
            </a:lvl4pPr>
            <a:lvl5pPr algn="ctr" rtl="0" eaLnBrk="0" fontAlgn="base" hangingPunct="0">
              <a:spcBef>
                <a:spcPct val="0"/>
              </a:spcBef>
              <a:spcAft>
                <a:spcPct val="0"/>
              </a:spcAft>
              <a:defRPr sz="4400">
                <a:solidFill>
                  <a:schemeClr val="lt1"/>
                </a:solidFill>
                <a:latin typeface="+mn-lt"/>
                <a:ea typeface="+mn-ea"/>
                <a:cs typeface="+mn-cs"/>
              </a:defRPr>
            </a:lvl5pPr>
            <a:lvl6pPr marL="457200" algn="ctr" rtl="0" eaLnBrk="0" fontAlgn="base" hangingPunct="0">
              <a:spcBef>
                <a:spcPct val="0"/>
              </a:spcBef>
              <a:spcAft>
                <a:spcPct val="0"/>
              </a:spcAft>
              <a:defRPr sz="4400">
                <a:solidFill>
                  <a:schemeClr val="lt1"/>
                </a:solidFill>
                <a:latin typeface="+mn-lt"/>
                <a:ea typeface="+mn-ea"/>
                <a:cs typeface="+mn-cs"/>
              </a:defRPr>
            </a:lvl6pPr>
            <a:lvl7pPr marL="914400" algn="ctr" rtl="0" eaLnBrk="0" fontAlgn="base" hangingPunct="0">
              <a:spcBef>
                <a:spcPct val="0"/>
              </a:spcBef>
              <a:spcAft>
                <a:spcPct val="0"/>
              </a:spcAft>
              <a:defRPr sz="4400">
                <a:solidFill>
                  <a:schemeClr val="lt1"/>
                </a:solidFill>
                <a:latin typeface="+mn-lt"/>
                <a:ea typeface="+mn-ea"/>
                <a:cs typeface="+mn-cs"/>
              </a:defRPr>
            </a:lvl7pPr>
            <a:lvl8pPr marL="1371600" algn="ctr" rtl="0" eaLnBrk="0" fontAlgn="base" hangingPunct="0">
              <a:spcBef>
                <a:spcPct val="0"/>
              </a:spcBef>
              <a:spcAft>
                <a:spcPct val="0"/>
              </a:spcAft>
              <a:defRPr sz="4400">
                <a:solidFill>
                  <a:schemeClr val="lt1"/>
                </a:solidFill>
                <a:latin typeface="+mn-lt"/>
                <a:ea typeface="+mn-ea"/>
                <a:cs typeface="+mn-cs"/>
              </a:defRPr>
            </a:lvl8pPr>
            <a:lvl9pPr marL="1828800" algn="ctr" rtl="0" eaLnBrk="0" fontAlgn="base" hangingPunct="0">
              <a:spcBef>
                <a:spcPct val="0"/>
              </a:spcBef>
              <a:spcAft>
                <a:spcPct val="0"/>
              </a:spcAft>
              <a:defRPr sz="44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FFFFFF"/>
                </a:solidFill>
                <a:effectLst/>
                <a:uLnTx/>
                <a:uFillTx/>
                <a:latin typeface="Arial"/>
                <a:ea typeface="+mn-ea"/>
                <a:cs typeface="+mn-cs"/>
              </a:rPr>
              <a:t>Parallel Processing models</a:t>
            </a:r>
            <a:endParaRPr kumimoji="0" lang="en-GB" sz="4400" b="1" i="0" u="none" strike="noStrike" kern="0" cap="none" spc="0" normalizeH="0" baseline="0" noProof="0" dirty="0">
              <a:ln>
                <a:noFill/>
              </a:ln>
              <a:solidFill>
                <a:srgbClr val="FFFFFF"/>
              </a:solidFill>
              <a:effectLst/>
              <a:uLnTx/>
              <a:uFillTx/>
              <a:latin typeface="Arial"/>
              <a:ea typeface="+mn-ea"/>
              <a:cs typeface="+mn-cs"/>
            </a:endParaRPr>
          </a:p>
        </p:txBody>
      </p:sp>
      <p:sp>
        <p:nvSpPr>
          <p:cNvPr id="15" name="Content Placeholder 2"/>
          <p:cNvSpPr txBox="1">
            <a:spLocks/>
          </p:cNvSpPr>
          <p:nvPr/>
        </p:nvSpPr>
        <p:spPr bwMode="auto">
          <a:xfrm>
            <a:off x="1166190" y="932352"/>
            <a:ext cx="6957392" cy="665870"/>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1" i="0" u="none" strike="noStrike" kern="0" cap="none" spc="0" normalizeH="0" baseline="0" noProof="0" dirty="0" smtClean="0">
                <a:ln>
                  <a:noFill/>
                </a:ln>
                <a:solidFill>
                  <a:srgbClr val="FFFFFF"/>
                </a:solidFill>
                <a:effectLst/>
                <a:uLnTx/>
                <a:uFillTx/>
                <a:latin typeface="Arial"/>
                <a:ea typeface="+mn-ea"/>
                <a:cs typeface="+mn-cs"/>
              </a:rPr>
              <a:t>Spreading Activation Models</a:t>
            </a:r>
            <a:endParaRPr kumimoji="0" lang="en-GB" sz="3200" b="1" i="0" u="none" strike="noStrike" kern="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32250669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5" dur="5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0" dur="500"/>
                                        <p:tgtEl>
                                          <p:spTgt spid="3">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5" dur="500"/>
                                        <p:tgtEl>
                                          <p:spTgt spid="3">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nodeType="click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grpSp>
        <p:nvGrpSpPr>
          <p:cNvPr id="10" name="Group 32"/>
          <p:cNvGrpSpPr>
            <a:grpSpLocks/>
          </p:cNvGrpSpPr>
          <p:nvPr/>
        </p:nvGrpSpPr>
        <p:grpSpPr bwMode="auto">
          <a:xfrm>
            <a:off x="2380492" y="2904195"/>
            <a:ext cx="723900" cy="450850"/>
            <a:chOff x="3168" y="5904"/>
            <a:chExt cx="1152" cy="576"/>
          </a:xfrm>
        </p:grpSpPr>
        <p:sp>
          <p:nvSpPr>
            <p:cNvPr id="11" name="Line 33"/>
            <p:cNvSpPr>
              <a:spLocks noChangeShapeType="1"/>
            </p:cNvSpPr>
            <p:nvPr/>
          </p:nvSpPr>
          <p:spPr bwMode="auto">
            <a:xfrm flipV="1">
              <a:off x="3168" y="5904"/>
              <a:ext cx="1152" cy="0"/>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2" name="Line 34"/>
            <p:cNvSpPr>
              <a:spLocks noChangeShapeType="1"/>
            </p:cNvSpPr>
            <p:nvPr/>
          </p:nvSpPr>
          <p:spPr bwMode="auto">
            <a:xfrm flipV="1">
              <a:off x="3168" y="6192"/>
              <a:ext cx="1152" cy="0"/>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3" name="Line 35"/>
            <p:cNvSpPr>
              <a:spLocks noChangeShapeType="1"/>
            </p:cNvSpPr>
            <p:nvPr/>
          </p:nvSpPr>
          <p:spPr bwMode="auto">
            <a:xfrm flipV="1">
              <a:off x="3168" y="6480"/>
              <a:ext cx="1152" cy="0"/>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grpSp>
      <p:sp>
        <p:nvSpPr>
          <p:cNvPr id="15" name="Rectangle 3"/>
          <p:cNvSpPr>
            <a:spLocks noChangeArrowheads="1"/>
          </p:cNvSpPr>
          <p:nvPr/>
        </p:nvSpPr>
        <p:spPr bwMode="auto">
          <a:xfrm>
            <a:off x="3397441" y="1613977"/>
            <a:ext cx="1263650" cy="401637"/>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a:lstStyle>
            <a:lvl1pPr eaLnBrk="0" hangingPunct="0">
              <a:defRPr sz="2400">
                <a:solidFill>
                  <a:schemeClr val="bg1"/>
                </a:solidFill>
                <a:latin typeface="Calibri" panose="020F0502020204030204" pitchFamily="34" charset="0"/>
              </a:defRPr>
            </a:lvl1pPr>
            <a:lvl2pPr marL="742950" indent="-285750" eaLnBrk="0" hangingPunct="0">
              <a:defRPr sz="2400">
                <a:solidFill>
                  <a:schemeClr val="bg1"/>
                </a:solidFill>
                <a:latin typeface="Calibri" panose="020F0502020204030204" pitchFamily="34" charset="0"/>
              </a:defRPr>
            </a:lvl2pPr>
            <a:lvl3pPr marL="1143000" indent="-228600" eaLnBrk="0" hangingPunct="0">
              <a:defRPr sz="2400">
                <a:solidFill>
                  <a:schemeClr val="bg1"/>
                </a:solidFill>
                <a:latin typeface="Calibri" panose="020F0502020204030204" pitchFamily="34" charset="0"/>
              </a:defRPr>
            </a:lvl3pPr>
            <a:lvl4pPr marL="1600200" indent="-228600" eaLnBrk="0" hangingPunct="0">
              <a:defRPr sz="2400">
                <a:solidFill>
                  <a:schemeClr val="bg1"/>
                </a:solidFill>
                <a:latin typeface="Calibri" panose="020F0502020204030204" pitchFamily="34" charset="0"/>
              </a:defRPr>
            </a:lvl4pPr>
            <a:lvl5pPr marL="2057400" indent="-228600" eaLnBrk="0" hangingPunct="0">
              <a:defRPr sz="2400">
                <a:solidFill>
                  <a:schemeClr val="bg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bg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bg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bg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bg1"/>
                </a:solidFill>
                <a:latin typeface="Calibri" panose="020F0502020204030204" pitchFamily="34" charset="0"/>
              </a:defRPr>
            </a:lvl9pPr>
          </a:lstStyle>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1"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rPr>
              <a:t>ANIMAL</a:t>
            </a:r>
          </a:p>
        </p:txBody>
      </p:sp>
      <p:sp>
        <p:nvSpPr>
          <p:cNvPr id="16" name="Rectangle 4"/>
          <p:cNvSpPr>
            <a:spLocks noChangeArrowheads="1"/>
          </p:cNvSpPr>
          <p:nvPr/>
        </p:nvSpPr>
        <p:spPr bwMode="auto">
          <a:xfrm>
            <a:off x="4358625" y="4578477"/>
            <a:ext cx="1535113" cy="401637"/>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a:lstStyle>
            <a:lvl1pPr eaLnBrk="0" hangingPunct="0">
              <a:defRPr sz="2400">
                <a:solidFill>
                  <a:schemeClr val="bg1"/>
                </a:solidFill>
                <a:latin typeface="Calibri" panose="020F0502020204030204" pitchFamily="34" charset="0"/>
              </a:defRPr>
            </a:lvl1pPr>
            <a:lvl2pPr marL="742950" indent="-285750" eaLnBrk="0" hangingPunct="0">
              <a:defRPr sz="2400">
                <a:solidFill>
                  <a:schemeClr val="bg1"/>
                </a:solidFill>
                <a:latin typeface="Calibri" panose="020F0502020204030204" pitchFamily="34" charset="0"/>
              </a:defRPr>
            </a:lvl2pPr>
            <a:lvl3pPr marL="1143000" indent="-228600" eaLnBrk="0" hangingPunct="0">
              <a:defRPr sz="2400">
                <a:solidFill>
                  <a:schemeClr val="bg1"/>
                </a:solidFill>
                <a:latin typeface="Calibri" panose="020F0502020204030204" pitchFamily="34" charset="0"/>
              </a:defRPr>
            </a:lvl3pPr>
            <a:lvl4pPr marL="1600200" indent="-228600" eaLnBrk="0" hangingPunct="0">
              <a:defRPr sz="2400">
                <a:solidFill>
                  <a:schemeClr val="bg1"/>
                </a:solidFill>
                <a:latin typeface="Calibri" panose="020F0502020204030204" pitchFamily="34" charset="0"/>
              </a:defRPr>
            </a:lvl4pPr>
            <a:lvl5pPr marL="2057400" indent="-228600" eaLnBrk="0" hangingPunct="0">
              <a:defRPr sz="2400">
                <a:solidFill>
                  <a:schemeClr val="bg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bg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bg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bg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bg1"/>
                </a:solidFill>
                <a:latin typeface="Calibri" panose="020F0502020204030204" pitchFamily="34" charset="0"/>
              </a:defRPr>
            </a:lvl9pPr>
          </a:lstStyle>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1" i="0" u="none" strike="noStrike" kern="0" cap="none" spc="0" normalizeH="0" baseline="0" noProof="0">
                <a:ln>
                  <a:noFill/>
                </a:ln>
                <a:solidFill>
                  <a:srgbClr val="000000"/>
                </a:solidFill>
                <a:effectLst/>
                <a:uLnTx/>
                <a:uFillTx/>
                <a:latin typeface="Times New Roman" panose="02020603050405020304" pitchFamily="18" charset="0"/>
                <a:ea typeface="+mn-ea"/>
                <a:cs typeface="+mn-cs"/>
              </a:rPr>
              <a:t>OSTRICH</a:t>
            </a:r>
          </a:p>
        </p:txBody>
      </p:sp>
      <p:sp>
        <p:nvSpPr>
          <p:cNvPr id="17" name="Rectangle 5"/>
          <p:cNvSpPr>
            <a:spLocks noChangeArrowheads="1"/>
          </p:cNvSpPr>
          <p:nvPr/>
        </p:nvSpPr>
        <p:spPr bwMode="auto">
          <a:xfrm>
            <a:off x="6038572" y="2868934"/>
            <a:ext cx="903288" cy="40005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a:lstStyle>
            <a:lvl1pPr eaLnBrk="0" hangingPunct="0">
              <a:defRPr sz="2400">
                <a:solidFill>
                  <a:schemeClr val="bg1"/>
                </a:solidFill>
                <a:latin typeface="Calibri" panose="020F0502020204030204" pitchFamily="34" charset="0"/>
              </a:defRPr>
            </a:lvl1pPr>
            <a:lvl2pPr marL="742950" indent="-285750" eaLnBrk="0" hangingPunct="0">
              <a:defRPr sz="2400">
                <a:solidFill>
                  <a:schemeClr val="bg1"/>
                </a:solidFill>
                <a:latin typeface="Calibri" panose="020F0502020204030204" pitchFamily="34" charset="0"/>
              </a:defRPr>
            </a:lvl2pPr>
            <a:lvl3pPr marL="1143000" indent="-228600" eaLnBrk="0" hangingPunct="0">
              <a:defRPr sz="2400">
                <a:solidFill>
                  <a:schemeClr val="bg1"/>
                </a:solidFill>
                <a:latin typeface="Calibri" panose="020F0502020204030204" pitchFamily="34" charset="0"/>
              </a:defRPr>
            </a:lvl3pPr>
            <a:lvl4pPr marL="1600200" indent="-228600" eaLnBrk="0" hangingPunct="0">
              <a:defRPr sz="2400">
                <a:solidFill>
                  <a:schemeClr val="bg1"/>
                </a:solidFill>
                <a:latin typeface="Calibri" panose="020F0502020204030204" pitchFamily="34" charset="0"/>
              </a:defRPr>
            </a:lvl4pPr>
            <a:lvl5pPr marL="2057400" indent="-228600" eaLnBrk="0" hangingPunct="0">
              <a:defRPr sz="2400">
                <a:solidFill>
                  <a:schemeClr val="bg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bg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bg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bg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bg1"/>
                </a:solidFill>
                <a:latin typeface="Calibri" panose="020F0502020204030204" pitchFamily="34" charset="0"/>
              </a:defRPr>
            </a:lvl9pPr>
          </a:lstStyle>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1" i="0" u="none" strike="noStrike" kern="0" cap="none" spc="0" normalizeH="0" baseline="0" noProof="0">
                <a:ln>
                  <a:noFill/>
                </a:ln>
                <a:solidFill>
                  <a:srgbClr val="000000"/>
                </a:solidFill>
                <a:effectLst/>
                <a:uLnTx/>
                <a:uFillTx/>
                <a:latin typeface="Times New Roman" panose="02020603050405020304" pitchFamily="18" charset="0"/>
                <a:ea typeface="+mn-ea"/>
                <a:cs typeface="+mn-cs"/>
              </a:rPr>
              <a:t>FISH</a:t>
            </a:r>
          </a:p>
        </p:txBody>
      </p:sp>
      <p:sp>
        <p:nvSpPr>
          <p:cNvPr id="18" name="Rectangle 6"/>
          <p:cNvSpPr>
            <a:spLocks noChangeArrowheads="1"/>
          </p:cNvSpPr>
          <p:nvPr/>
        </p:nvSpPr>
        <p:spPr bwMode="auto">
          <a:xfrm>
            <a:off x="114879" y="4787490"/>
            <a:ext cx="1354138" cy="40005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a:lstStyle>
            <a:lvl1pPr eaLnBrk="0" hangingPunct="0">
              <a:defRPr sz="2400">
                <a:solidFill>
                  <a:schemeClr val="bg1"/>
                </a:solidFill>
                <a:latin typeface="Calibri" panose="020F0502020204030204" pitchFamily="34" charset="0"/>
              </a:defRPr>
            </a:lvl1pPr>
            <a:lvl2pPr marL="742950" indent="-285750" eaLnBrk="0" hangingPunct="0">
              <a:defRPr sz="2400">
                <a:solidFill>
                  <a:schemeClr val="bg1"/>
                </a:solidFill>
                <a:latin typeface="Calibri" panose="020F0502020204030204" pitchFamily="34" charset="0"/>
              </a:defRPr>
            </a:lvl2pPr>
            <a:lvl3pPr marL="1143000" indent="-228600" eaLnBrk="0" hangingPunct="0">
              <a:defRPr sz="2400">
                <a:solidFill>
                  <a:schemeClr val="bg1"/>
                </a:solidFill>
                <a:latin typeface="Calibri" panose="020F0502020204030204" pitchFamily="34" charset="0"/>
              </a:defRPr>
            </a:lvl3pPr>
            <a:lvl4pPr marL="1600200" indent="-228600" eaLnBrk="0" hangingPunct="0">
              <a:defRPr sz="2400">
                <a:solidFill>
                  <a:schemeClr val="bg1"/>
                </a:solidFill>
                <a:latin typeface="Calibri" panose="020F0502020204030204" pitchFamily="34" charset="0"/>
              </a:defRPr>
            </a:lvl4pPr>
            <a:lvl5pPr marL="2057400" indent="-228600" eaLnBrk="0" hangingPunct="0">
              <a:defRPr sz="2400">
                <a:solidFill>
                  <a:schemeClr val="bg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bg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bg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bg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bg1"/>
                </a:solidFill>
                <a:latin typeface="Calibri" panose="020F0502020204030204" pitchFamily="34" charset="0"/>
              </a:defRPr>
            </a:lvl9pPr>
          </a:lstStyle>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1"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rPr>
              <a:t>CANARY</a:t>
            </a:r>
          </a:p>
        </p:txBody>
      </p:sp>
      <p:sp>
        <p:nvSpPr>
          <p:cNvPr id="19" name="Rectangle 7"/>
          <p:cNvSpPr>
            <a:spLocks noChangeArrowheads="1"/>
          </p:cNvSpPr>
          <p:nvPr/>
        </p:nvSpPr>
        <p:spPr bwMode="auto">
          <a:xfrm>
            <a:off x="1354425" y="2855643"/>
            <a:ext cx="903287" cy="40005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a:lstStyle>
            <a:lvl1pPr eaLnBrk="0" hangingPunct="0">
              <a:defRPr sz="2400">
                <a:solidFill>
                  <a:schemeClr val="bg1"/>
                </a:solidFill>
                <a:latin typeface="Calibri" panose="020F0502020204030204" pitchFamily="34" charset="0"/>
              </a:defRPr>
            </a:lvl1pPr>
            <a:lvl2pPr marL="742950" indent="-285750" eaLnBrk="0" hangingPunct="0">
              <a:defRPr sz="2400">
                <a:solidFill>
                  <a:schemeClr val="bg1"/>
                </a:solidFill>
                <a:latin typeface="Calibri" panose="020F0502020204030204" pitchFamily="34" charset="0"/>
              </a:defRPr>
            </a:lvl2pPr>
            <a:lvl3pPr marL="1143000" indent="-228600" eaLnBrk="0" hangingPunct="0">
              <a:defRPr sz="2400">
                <a:solidFill>
                  <a:schemeClr val="bg1"/>
                </a:solidFill>
                <a:latin typeface="Calibri" panose="020F0502020204030204" pitchFamily="34" charset="0"/>
              </a:defRPr>
            </a:lvl3pPr>
            <a:lvl4pPr marL="1600200" indent="-228600" eaLnBrk="0" hangingPunct="0">
              <a:defRPr sz="2400">
                <a:solidFill>
                  <a:schemeClr val="bg1"/>
                </a:solidFill>
                <a:latin typeface="Calibri" panose="020F0502020204030204" pitchFamily="34" charset="0"/>
              </a:defRPr>
            </a:lvl4pPr>
            <a:lvl5pPr marL="2057400" indent="-228600" eaLnBrk="0" hangingPunct="0">
              <a:defRPr sz="2400">
                <a:solidFill>
                  <a:schemeClr val="bg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bg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bg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bg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bg1"/>
                </a:solidFill>
                <a:latin typeface="Calibri" panose="020F0502020204030204" pitchFamily="34" charset="0"/>
              </a:defRPr>
            </a:lvl9pPr>
          </a:lstStyle>
          <a:p>
            <a:pPr marL="0" marR="0" lvl="0" indent="0" algn="ctr" defTabSz="914400" rtl="0" eaLnBrk="0" fontAlgn="auto" latinLnBrk="0" hangingPunct="0">
              <a:lnSpc>
                <a:spcPct val="100000"/>
              </a:lnSpc>
              <a:spcBef>
                <a:spcPct val="0"/>
              </a:spcBef>
              <a:spcAft>
                <a:spcPts val="0"/>
              </a:spcAft>
              <a:buClrTx/>
              <a:buSzTx/>
              <a:buFontTx/>
              <a:buNone/>
              <a:tabLst/>
              <a:defRPr/>
            </a:pPr>
            <a:r>
              <a:rPr kumimoji="0" lang="en-US" altLang="en-US" sz="2000" b="1"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rPr>
              <a:t>BIRD</a:t>
            </a:r>
          </a:p>
        </p:txBody>
      </p:sp>
      <p:grpSp>
        <p:nvGrpSpPr>
          <p:cNvPr id="20" name="Group 9"/>
          <p:cNvGrpSpPr>
            <a:grpSpLocks/>
          </p:cNvGrpSpPr>
          <p:nvPr/>
        </p:nvGrpSpPr>
        <p:grpSpPr bwMode="auto">
          <a:xfrm>
            <a:off x="7026655" y="2865352"/>
            <a:ext cx="723900" cy="450850"/>
            <a:chOff x="3168" y="5904"/>
            <a:chExt cx="1152" cy="576"/>
          </a:xfrm>
        </p:grpSpPr>
        <p:sp>
          <p:nvSpPr>
            <p:cNvPr id="21" name="Line 10"/>
            <p:cNvSpPr>
              <a:spLocks noChangeShapeType="1"/>
            </p:cNvSpPr>
            <p:nvPr/>
          </p:nvSpPr>
          <p:spPr bwMode="auto">
            <a:xfrm flipV="1">
              <a:off x="3168" y="5904"/>
              <a:ext cx="1152" cy="0"/>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2" name="Line 11"/>
            <p:cNvSpPr>
              <a:spLocks noChangeShapeType="1"/>
            </p:cNvSpPr>
            <p:nvPr/>
          </p:nvSpPr>
          <p:spPr bwMode="auto">
            <a:xfrm flipV="1">
              <a:off x="3168" y="6192"/>
              <a:ext cx="1152" cy="0"/>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3" name="Line 12"/>
            <p:cNvSpPr>
              <a:spLocks noChangeShapeType="1"/>
            </p:cNvSpPr>
            <p:nvPr/>
          </p:nvSpPr>
          <p:spPr bwMode="auto">
            <a:xfrm flipV="1">
              <a:off x="3168" y="6480"/>
              <a:ext cx="1152" cy="0"/>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grpSp>
      <p:sp>
        <p:nvSpPr>
          <p:cNvPr id="24" name="Rectangle 13"/>
          <p:cNvSpPr>
            <a:spLocks noChangeArrowheads="1"/>
          </p:cNvSpPr>
          <p:nvPr/>
        </p:nvSpPr>
        <p:spPr bwMode="auto">
          <a:xfrm>
            <a:off x="7835351" y="2618116"/>
            <a:ext cx="1259222" cy="1023008"/>
          </a:xfrm>
          <a:prstGeom prst="rect">
            <a:avLst/>
          </a:prstGeom>
          <a:ln/>
          <a:extLst/>
        </p:spPr>
        <p:style>
          <a:lnRef idx="1">
            <a:schemeClr val="accent5"/>
          </a:lnRef>
          <a:fillRef idx="2">
            <a:schemeClr val="accent5"/>
          </a:fillRef>
          <a:effectRef idx="1">
            <a:schemeClr val="accent5"/>
          </a:effectRef>
          <a:fontRef idx="minor">
            <a:schemeClr val="dk1"/>
          </a:fontRef>
        </p:style>
        <p:txBody>
          <a:bodyPr/>
          <a:lstStyle>
            <a:lvl1pPr eaLnBrk="0" hangingPunct="0">
              <a:defRPr sz="2400">
                <a:solidFill>
                  <a:schemeClr val="bg1"/>
                </a:solidFill>
                <a:latin typeface="Calibri" panose="020F0502020204030204" pitchFamily="34" charset="0"/>
              </a:defRPr>
            </a:lvl1pPr>
            <a:lvl2pPr marL="742950" indent="-285750" eaLnBrk="0" hangingPunct="0">
              <a:defRPr sz="2400">
                <a:solidFill>
                  <a:schemeClr val="bg1"/>
                </a:solidFill>
                <a:latin typeface="Calibri" panose="020F0502020204030204" pitchFamily="34" charset="0"/>
              </a:defRPr>
            </a:lvl2pPr>
            <a:lvl3pPr marL="1143000" indent="-228600" eaLnBrk="0" hangingPunct="0">
              <a:defRPr sz="2400">
                <a:solidFill>
                  <a:schemeClr val="bg1"/>
                </a:solidFill>
                <a:latin typeface="Calibri" panose="020F0502020204030204" pitchFamily="34" charset="0"/>
              </a:defRPr>
            </a:lvl3pPr>
            <a:lvl4pPr marL="1600200" indent="-228600" eaLnBrk="0" hangingPunct="0">
              <a:defRPr sz="2400">
                <a:solidFill>
                  <a:schemeClr val="bg1"/>
                </a:solidFill>
                <a:latin typeface="Calibri" panose="020F0502020204030204" pitchFamily="34" charset="0"/>
              </a:defRPr>
            </a:lvl4pPr>
            <a:lvl5pPr marL="2057400" indent="-228600" eaLnBrk="0" hangingPunct="0">
              <a:defRPr sz="2400">
                <a:solidFill>
                  <a:schemeClr val="bg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bg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bg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bg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bg1"/>
                </a:solidFill>
                <a:latin typeface="Calibri" panose="020F0502020204030204" pitchFamily="34" charset="0"/>
              </a:defRPr>
            </a:lvl9pPr>
          </a:lstStyle>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Has fins Can swim </a:t>
            </a:r>
          </a:p>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Has gills</a:t>
            </a:r>
          </a:p>
        </p:txBody>
      </p:sp>
      <p:sp>
        <p:nvSpPr>
          <p:cNvPr id="25" name="Line 14"/>
          <p:cNvSpPr>
            <a:spLocks noChangeShapeType="1"/>
          </p:cNvSpPr>
          <p:nvPr/>
        </p:nvSpPr>
        <p:spPr bwMode="auto">
          <a:xfrm flipV="1">
            <a:off x="2058772" y="1844545"/>
            <a:ext cx="1309540" cy="891664"/>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6" name="Line 15"/>
          <p:cNvSpPr>
            <a:spLocks noChangeShapeType="1"/>
          </p:cNvSpPr>
          <p:nvPr/>
        </p:nvSpPr>
        <p:spPr bwMode="auto">
          <a:xfrm flipV="1">
            <a:off x="1515053" y="4574983"/>
            <a:ext cx="507736" cy="241246"/>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7" name="Line 16"/>
          <p:cNvSpPr>
            <a:spLocks noChangeShapeType="1"/>
          </p:cNvSpPr>
          <p:nvPr/>
        </p:nvSpPr>
        <p:spPr bwMode="auto">
          <a:xfrm>
            <a:off x="1518951" y="5220380"/>
            <a:ext cx="503838" cy="229205"/>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8" name="Rectangle 17"/>
          <p:cNvSpPr>
            <a:spLocks noChangeArrowheads="1"/>
          </p:cNvSpPr>
          <p:nvPr/>
        </p:nvSpPr>
        <p:spPr bwMode="auto">
          <a:xfrm>
            <a:off x="2064787" y="4367692"/>
            <a:ext cx="1081639" cy="448538"/>
          </a:xfrm>
          <a:prstGeom prst="rect">
            <a:avLst/>
          </a:prstGeom>
          <a:ln/>
          <a:extLst/>
        </p:spPr>
        <p:style>
          <a:lnRef idx="1">
            <a:schemeClr val="accent5"/>
          </a:lnRef>
          <a:fillRef idx="2">
            <a:schemeClr val="accent5"/>
          </a:fillRef>
          <a:effectRef idx="1">
            <a:schemeClr val="accent5"/>
          </a:effectRef>
          <a:fontRef idx="minor">
            <a:schemeClr val="dk1"/>
          </a:fontRef>
        </p:style>
        <p:txBody>
          <a:bodyPr/>
          <a:lstStyle>
            <a:lvl1pPr eaLnBrk="0" hangingPunct="0">
              <a:defRPr sz="2400">
                <a:solidFill>
                  <a:schemeClr val="bg1"/>
                </a:solidFill>
                <a:latin typeface="Calibri" panose="020F0502020204030204" pitchFamily="34" charset="0"/>
              </a:defRPr>
            </a:lvl1pPr>
            <a:lvl2pPr marL="742950" indent="-285750" eaLnBrk="0" hangingPunct="0">
              <a:defRPr sz="2400">
                <a:solidFill>
                  <a:schemeClr val="bg1"/>
                </a:solidFill>
                <a:latin typeface="Calibri" panose="020F0502020204030204" pitchFamily="34" charset="0"/>
              </a:defRPr>
            </a:lvl2pPr>
            <a:lvl3pPr marL="1143000" indent="-228600" eaLnBrk="0" hangingPunct="0">
              <a:defRPr sz="2400">
                <a:solidFill>
                  <a:schemeClr val="bg1"/>
                </a:solidFill>
                <a:latin typeface="Calibri" panose="020F0502020204030204" pitchFamily="34" charset="0"/>
              </a:defRPr>
            </a:lvl3pPr>
            <a:lvl4pPr marL="1600200" indent="-228600" eaLnBrk="0" hangingPunct="0">
              <a:defRPr sz="2400">
                <a:solidFill>
                  <a:schemeClr val="bg1"/>
                </a:solidFill>
                <a:latin typeface="Calibri" panose="020F0502020204030204" pitchFamily="34" charset="0"/>
              </a:defRPr>
            </a:lvl4pPr>
            <a:lvl5pPr marL="2057400" indent="-228600" eaLnBrk="0" hangingPunct="0">
              <a:defRPr sz="2400">
                <a:solidFill>
                  <a:schemeClr val="bg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bg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bg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bg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bg1"/>
                </a:solidFill>
                <a:latin typeface="Calibri" panose="020F0502020204030204" pitchFamily="34" charset="0"/>
              </a:defRPr>
            </a:lvl9pPr>
          </a:lstStyle>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Can sing</a:t>
            </a:r>
          </a:p>
        </p:txBody>
      </p:sp>
      <p:sp>
        <p:nvSpPr>
          <p:cNvPr id="29" name="Rectangle 18"/>
          <p:cNvSpPr>
            <a:spLocks noChangeArrowheads="1"/>
          </p:cNvSpPr>
          <p:nvPr/>
        </p:nvSpPr>
        <p:spPr bwMode="auto">
          <a:xfrm>
            <a:off x="2058772" y="5317177"/>
            <a:ext cx="1153319" cy="407662"/>
          </a:xfrm>
          <a:prstGeom prst="rect">
            <a:avLst/>
          </a:prstGeom>
          <a:ln/>
          <a:extLst/>
        </p:spPr>
        <p:style>
          <a:lnRef idx="1">
            <a:schemeClr val="accent5"/>
          </a:lnRef>
          <a:fillRef idx="2">
            <a:schemeClr val="accent5"/>
          </a:fillRef>
          <a:effectRef idx="1">
            <a:schemeClr val="accent5"/>
          </a:effectRef>
          <a:fontRef idx="minor">
            <a:schemeClr val="dk1"/>
          </a:fontRef>
        </p:style>
        <p:txBody>
          <a:bodyPr/>
          <a:lstStyle>
            <a:lvl1pPr eaLnBrk="0" hangingPunct="0">
              <a:defRPr sz="2400">
                <a:solidFill>
                  <a:schemeClr val="bg1"/>
                </a:solidFill>
                <a:latin typeface="Calibri" panose="020F0502020204030204" pitchFamily="34" charset="0"/>
              </a:defRPr>
            </a:lvl1pPr>
            <a:lvl2pPr marL="742950" indent="-285750" eaLnBrk="0" hangingPunct="0">
              <a:defRPr sz="2400">
                <a:solidFill>
                  <a:schemeClr val="bg1"/>
                </a:solidFill>
                <a:latin typeface="Calibri" panose="020F0502020204030204" pitchFamily="34" charset="0"/>
              </a:defRPr>
            </a:lvl2pPr>
            <a:lvl3pPr marL="1143000" indent="-228600" eaLnBrk="0" hangingPunct="0">
              <a:defRPr sz="2400">
                <a:solidFill>
                  <a:schemeClr val="bg1"/>
                </a:solidFill>
                <a:latin typeface="Calibri" panose="020F0502020204030204" pitchFamily="34" charset="0"/>
              </a:defRPr>
            </a:lvl3pPr>
            <a:lvl4pPr marL="1600200" indent="-228600" eaLnBrk="0" hangingPunct="0">
              <a:defRPr sz="2400">
                <a:solidFill>
                  <a:schemeClr val="bg1"/>
                </a:solidFill>
                <a:latin typeface="Calibri" panose="020F0502020204030204" pitchFamily="34" charset="0"/>
              </a:defRPr>
            </a:lvl4pPr>
            <a:lvl5pPr marL="2057400" indent="-228600" eaLnBrk="0" hangingPunct="0">
              <a:defRPr sz="2400">
                <a:solidFill>
                  <a:schemeClr val="bg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bg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bg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bg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bg1"/>
                </a:solidFill>
                <a:latin typeface="Calibri" panose="020F0502020204030204" pitchFamily="34" charset="0"/>
              </a:defRPr>
            </a:lvl9pPr>
          </a:lstStyle>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Is yellow</a:t>
            </a:r>
          </a:p>
        </p:txBody>
      </p:sp>
      <p:sp>
        <p:nvSpPr>
          <p:cNvPr id="30" name="Line 19"/>
          <p:cNvSpPr>
            <a:spLocks noChangeShapeType="1"/>
          </p:cNvSpPr>
          <p:nvPr/>
        </p:nvSpPr>
        <p:spPr bwMode="auto">
          <a:xfrm flipV="1">
            <a:off x="869735" y="3348421"/>
            <a:ext cx="871538" cy="1343819"/>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31" name="Rectangle 20"/>
          <p:cNvSpPr>
            <a:spLocks noChangeArrowheads="1"/>
          </p:cNvSpPr>
          <p:nvPr/>
        </p:nvSpPr>
        <p:spPr bwMode="auto">
          <a:xfrm>
            <a:off x="6548523" y="4227772"/>
            <a:ext cx="2029985" cy="477169"/>
          </a:xfrm>
          <a:prstGeom prst="rect">
            <a:avLst/>
          </a:prstGeom>
          <a:ln/>
          <a:extLst/>
        </p:spPr>
        <p:style>
          <a:lnRef idx="1">
            <a:schemeClr val="accent5"/>
          </a:lnRef>
          <a:fillRef idx="2">
            <a:schemeClr val="accent5"/>
          </a:fillRef>
          <a:effectRef idx="1">
            <a:schemeClr val="accent5"/>
          </a:effectRef>
          <a:fontRef idx="minor">
            <a:schemeClr val="dk1"/>
          </a:fontRef>
        </p:style>
        <p:txBody>
          <a:bodyPr/>
          <a:lstStyle>
            <a:lvl1pPr eaLnBrk="0" hangingPunct="0">
              <a:defRPr sz="2400">
                <a:solidFill>
                  <a:schemeClr val="bg1"/>
                </a:solidFill>
                <a:latin typeface="Calibri" panose="020F0502020204030204" pitchFamily="34" charset="0"/>
              </a:defRPr>
            </a:lvl1pPr>
            <a:lvl2pPr marL="742950" indent="-285750" eaLnBrk="0" hangingPunct="0">
              <a:defRPr sz="2400">
                <a:solidFill>
                  <a:schemeClr val="bg1"/>
                </a:solidFill>
                <a:latin typeface="Calibri" panose="020F0502020204030204" pitchFamily="34" charset="0"/>
              </a:defRPr>
            </a:lvl2pPr>
            <a:lvl3pPr marL="1143000" indent="-228600" eaLnBrk="0" hangingPunct="0">
              <a:defRPr sz="2400">
                <a:solidFill>
                  <a:schemeClr val="bg1"/>
                </a:solidFill>
                <a:latin typeface="Calibri" panose="020F0502020204030204" pitchFamily="34" charset="0"/>
              </a:defRPr>
            </a:lvl3pPr>
            <a:lvl4pPr marL="1600200" indent="-228600" eaLnBrk="0" hangingPunct="0">
              <a:defRPr sz="2400">
                <a:solidFill>
                  <a:schemeClr val="bg1"/>
                </a:solidFill>
                <a:latin typeface="Calibri" panose="020F0502020204030204" pitchFamily="34" charset="0"/>
              </a:defRPr>
            </a:lvl4pPr>
            <a:lvl5pPr marL="2057400" indent="-228600" eaLnBrk="0" hangingPunct="0">
              <a:defRPr sz="2400">
                <a:solidFill>
                  <a:schemeClr val="bg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bg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bg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bg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bg1"/>
                </a:solidFill>
                <a:latin typeface="Calibri" panose="020F0502020204030204" pitchFamily="34" charset="0"/>
              </a:defRPr>
            </a:lvl9pPr>
          </a:lstStyle>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Has long thin legs</a:t>
            </a:r>
          </a:p>
        </p:txBody>
      </p:sp>
      <p:sp>
        <p:nvSpPr>
          <p:cNvPr id="32" name="Rectangle 21"/>
          <p:cNvSpPr>
            <a:spLocks noChangeArrowheads="1"/>
          </p:cNvSpPr>
          <p:nvPr/>
        </p:nvSpPr>
        <p:spPr bwMode="auto">
          <a:xfrm>
            <a:off x="6548523" y="5049535"/>
            <a:ext cx="1035260" cy="400050"/>
          </a:xfrm>
          <a:prstGeom prst="rect">
            <a:avLst/>
          </a:prstGeom>
          <a:ln/>
          <a:extLst/>
        </p:spPr>
        <p:style>
          <a:lnRef idx="1">
            <a:schemeClr val="accent5"/>
          </a:lnRef>
          <a:fillRef idx="2">
            <a:schemeClr val="accent5"/>
          </a:fillRef>
          <a:effectRef idx="1">
            <a:schemeClr val="accent5"/>
          </a:effectRef>
          <a:fontRef idx="minor">
            <a:schemeClr val="dk1"/>
          </a:fontRef>
        </p:style>
        <p:txBody>
          <a:bodyPr/>
          <a:lstStyle>
            <a:lvl1pPr eaLnBrk="0" hangingPunct="0">
              <a:defRPr sz="2400">
                <a:solidFill>
                  <a:schemeClr val="bg1"/>
                </a:solidFill>
                <a:latin typeface="Calibri" panose="020F0502020204030204" pitchFamily="34" charset="0"/>
              </a:defRPr>
            </a:lvl1pPr>
            <a:lvl2pPr marL="742950" indent="-285750" eaLnBrk="0" hangingPunct="0">
              <a:defRPr sz="2400">
                <a:solidFill>
                  <a:schemeClr val="bg1"/>
                </a:solidFill>
                <a:latin typeface="Calibri" panose="020F0502020204030204" pitchFamily="34" charset="0"/>
              </a:defRPr>
            </a:lvl2pPr>
            <a:lvl3pPr marL="1143000" indent="-228600" eaLnBrk="0" hangingPunct="0">
              <a:defRPr sz="2400">
                <a:solidFill>
                  <a:schemeClr val="bg1"/>
                </a:solidFill>
                <a:latin typeface="Calibri" panose="020F0502020204030204" pitchFamily="34" charset="0"/>
              </a:defRPr>
            </a:lvl3pPr>
            <a:lvl4pPr marL="1600200" indent="-228600" eaLnBrk="0" hangingPunct="0">
              <a:defRPr sz="2400">
                <a:solidFill>
                  <a:schemeClr val="bg1"/>
                </a:solidFill>
                <a:latin typeface="Calibri" panose="020F0502020204030204" pitchFamily="34" charset="0"/>
              </a:defRPr>
            </a:lvl4pPr>
            <a:lvl5pPr marL="2057400" indent="-228600" eaLnBrk="0" hangingPunct="0">
              <a:defRPr sz="2400">
                <a:solidFill>
                  <a:schemeClr val="bg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bg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bg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bg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bg1"/>
                </a:solidFill>
                <a:latin typeface="Calibri" panose="020F0502020204030204" pitchFamily="34" charset="0"/>
              </a:defRPr>
            </a:lvl9pPr>
          </a:lstStyle>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Can’t fly</a:t>
            </a:r>
          </a:p>
        </p:txBody>
      </p:sp>
      <p:sp>
        <p:nvSpPr>
          <p:cNvPr id="33" name="Line 22"/>
          <p:cNvSpPr>
            <a:spLocks noChangeShapeType="1"/>
          </p:cNvSpPr>
          <p:nvPr/>
        </p:nvSpPr>
        <p:spPr bwMode="auto">
          <a:xfrm flipV="1">
            <a:off x="5935736" y="4374959"/>
            <a:ext cx="541337" cy="200025"/>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34" name="Line 23"/>
          <p:cNvSpPr>
            <a:spLocks noChangeShapeType="1"/>
          </p:cNvSpPr>
          <p:nvPr/>
        </p:nvSpPr>
        <p:spPr bwMode="auto">
          <a:xfrm>
            <a:off x="5893738" y="5059920"/>
            <a:ext cx="641694" cy="127620"/>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35" name="Line 24"/>
          <p:cNvSpPr>
            <a:spLocks noChangeShapeType="1"/>
          </p:cNvSpPr>
          <p:nvPr/>
        </p:nvSpPr>
        <p:spPr bwMode="auto">
          <a:xfrm flipH="1" flipV="1">
            <a:off x="4193958" y="2095781"/>
            <a:ext cx="1787525" cy="943386"/>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36" name="Line 25"/>
          <p:cNvSpPr>
            <a:spLocks noChangeShapeType="1"/>
          </p:cNvSpPr>
          <p:nvPr/>
        </p:nvSpPr>
        <p:spPr bwMode="auto">
          <a:xfrm flipH="1" flipV="1">
            <a:off x="2125853" y="3355044"/>
            <a:ext cx="2190774" cy="1376949"/>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37" name="Rectangle 26"/>
          <p:cNvSpPr>
            <a:spLocks noChangeArrowheads="1"/>
          </p:cNvSpPr>
          <p:nvPr/>
        </p:nvSpPr>
        <p:spPr bwMode="auto">
          <a:xfrm>
            <a:off x="5509997" y="986391"/>
            <a:ext cx="2077052" cy="1327290"/>
          </a:xfrm>
          <a:prstGeom prst="rect">
            <a:avLst/>
          </a:prstGeom>
          <a:ln/>
          <a:extLst/>
        </p:spPr>
        <p:style>
          <a:lnRef idx="1">
            <a:schemeClr val="accent5"/>
          </a:lnRef>
          <a:fillRef idx="2">
            <a:schemeClr val="accent5"/>
          </a:fillRef>
          <a:effectRef idx="1">
            <a:schemeClr val="accent5"/>
          </a:effectRef>
          <a:fontRef idx="minor">
            <a:schemeClr val="dk1"/>
          </a:fontRef>
        </p:style>
        <p:txBody>
          <a:bodyPr/>
          <a:lstStyle>
            <a:lvl1pPr eaLnBrk="0" hangingPunct="0">
              <a:defRPr sz="2400">
                <a:solidFill>
                  <a:schemeClr val="bg1"/>
                </a:solidFill>
                <a:latin typeface="Calibri" panose="020F0502020204030204" pitchFamily="34" charset="0"/>
              </a:defRPr>
            </a:lvl1pPr>
            <a:lvl2pPr marL="742950" indent="-285750" eaLnBrk="0" hangingPunct="0">
              <a:defRPr sz="2400">
                <a:solidFill>
                  <a:schemeClr val="bg1"/>
                </a:solidFill>
                <a:latin typeface="Calibri" panose="020F0502020204030204" pitchFamily="34" charset="0"/>
              </a:defRPr>
            </a:lvl2pPr>
            <a:lvl3pPr marL="1143000" indent="-228600" eaLnBrk="0" hangingPunct="0">
              <a:defRPr sz="2400">
                <a:solidFill>
                  <a:schemeClr val="bg1"/>
                </a:solidFill>
                <a:latin typeface="Calibri" panose="020F0502020204030204" pitchFamily="34" charset="0"/>
              </a:defRPr>
            </a:lvl3pPr>
            <a:lvl4pPr marL="1600200" indent="-228600" eaLnBrk="0" hangingPunct="0">
              <a:defRPr sz="2400">
                <a:solidFill>
                  <a:schemeClr val="bg1"/>
                </a:solidFill>
                <a:latin typeface="Calibri" panose="020F0502020204030204" pitchFamily="34" charset="0"/>
              </a:defRPr>
            </a:lvl4pPr>
            <a:lvl5pPr marL="2057400" indent="-228600" eaLnBrk="0" hangingPunct="0">
              <a:defRPr sz="2400">
                <a:solidFill>
                  <a:schemeClr val="bg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bg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bg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bg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bg1"/>
                </a:solidFill>
                <a:latin typeface="Calibri" panose="020F0502020204030204" pitchFamily="34" charset="0"/>
              </a:defRPr>
            </a:lvl9pPr>
          </a:lstStyle>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Has skin </a:t>
            </a:r>
          </a:p>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Can move around </a:t>
            </a:r>
          </a:p>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Eats</a:t>
            </a:r>
          </a:p>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Breathes (is alive)</a:t>
            </a:r>
          </a:p>
        </p:txBody>
      </p:sp>
      <p:sp>
        <p:nvSpPr>
          <p:cNvPr id="38" name="Line 27"/>
          <p:cNvSpPr>
            <a:spLocks noChangeShapeType="1"/>
          </p:cNvSpPr>
          <p:nvPr/>
        </p:nvSpPr>
        <p:spPr bwMode="auto">
          <a:xfrm flipV="1">
            <a:off x="4758557" y="1240978"/>
            <a:ext cx="722313" cy="1588"/>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39" name="Line 28"/>
          <p:cNvSpPr>
            <a:spLocks noChangeShapeType="1"/>
          </p:cNvSpPr>
          <p:nvPr/>
        </p:nvSpPr>
        <p:spPr bwMode="auto">
          <a:xfrm flipV="1">
            <a:off x="4758556" y="1487834"/>
            <a:ext cx="722313" cy="1588"/>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40" name="Line 29"/>
          <p:cNvSpPr>
            <a:spLocks noChangeShapeType="1"/>
          </p:cNvSpPr>
          <p:nvPr/>
        </p:nvSpPr>
        <p:spPr bwMode="auto">
          <a:xfrm flipV="1">
            <a:off x="4758555" y="1742627"/>
            <a:ext cx="722313" cy="1587"/>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41" name="Line 30"/>
          <p:cNvSpPr>
            <a:spLocks noChangeShapeType="1"/>
          </p:cNvSpPr>
          <p:nvPr/>
        </p:nvSpPr>
        <p:spPr bwMode="auto">
          <a:xfrm>
            <a:off x="4753793" y="1995439"/>
            <a:ext cx="727075" cy="1588"/>
          </a:xfrm>
          <a:prstGeom prst="line">
            <a:avLst/>
          </a:prstGeom>
          <a:ln>
            <a:headEnd/>
            <a:tailEnd type="triangle" w="med" len="med"/>
          </a:ln>
          <a:extLst/>
        </p:spPr>
        <p:style>
          <a:lnRef idx="3">
            <a:schemeClr val="accent4"/>
          </a:lnRef>
          <a:fillRef idx="0">
            <a:schemeClr val="accent4"/>
          </a:fillRef>
          <a:effectRef idx="2">
            <a:schemeClr val="accent4"/>
          </a:effectRef>
          <a:fontRef idx="minor">
            <a:schemeClr val="tx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42" name="Rectangle 31"/>
          <p:cNvSpPr>
            <a:spLocks noChangeArrowheads="1"/>
          </p:cNvSpPr>
          <p:nvPr/>
        </p:nvSpPr>
        <p:spPr bwMode="auto">
          <a:xfrm>
            <a:off x="3227172" y="2693555"/>
            <a:ext cx="1295401" cy="989298"/>
          </a:xfrm>
          <a:prstGeom prst="rect">
            <a:avLst/>
          </a:prstGeom>
          <a:ln/>
          <a:extLst/>
        </p:spPr>
        <p:style>
          <a:lnRef idx="1">
            <a:schemeClr val="accent5"/>
          </a:lnRef>
          <a:fillRef idx="2">
            <a:schemeClr val="accent5"/>
          </a:fillRef>
          <a:effectRef idx="1">
            <a:schemeClr val="accent5"/>
          </a:effectRef>
          <a:fontRef idx="minor">
            <a:schemeClr val="dk1"/>
          </a:fontRef>
        </p:style>
        <p:txBody>
          <a:bodyPr/>
          <a:lstStyle>
            <a:lvl1pPr eaLnBrk="0" hangingPunct="0">
              <a:defRPr sz="2400">
                <a:solidFill>
                  <a:schemeClr val="bg1"/>
                </a:solidFill>
                <a:latin typeface="Calibri" panose="020F0502020204030204" pitchFamily="34" charset="0"/>
              </a:defRPr>
            </a:lvl1pPr>
            <a:lvl2pPr marL="742950" indent="-285750" eaLnBrk="0" hangingPunct="0">
              <a:defRPr sz="2400">
                <a:solidFill>
                  <a:schemeClr val="bg1"/>
                </a:solidFill>
                <a:latin typeface="Calibri" panose="020F0502020204030204" pitchFamily="34" charset="0"/>
              </a:defRPr>
            </a:lvl2pPr>
            <a:lvl3pPr marL="1143000" indent="-228600" eaLnBrk="0" hangingPunct="0">
              <a:defRPr sz="2400">
                <a:solidFill>
                  <a:schemeClr val="bg1"/>
                </a:solidFill>
                <a:latin typeface="Calibri" panose="020F0502020204030204" pitchFamily="34" charset="0"/>
              </a:defRPr>
            </a:lvl3pPr>
            <a:lvl4pPr marL="1600200" indent="-228600" eaLnBrk="0" hangingPunct="0">
              <a:defRPr sz="2400">
                <a:solidFill>
                  <a:schemeClr val="bg1"/>
                </a:solidFill>
                <a:latin typeface="Calibri" panose="020F0502020204030204" pitchFamily="34" charset="0"/>
              </a:defRPr>
            </a:lvl4pPr>
            <a:lvl5pPr marL="2057400" indent="-228600" eaLnBrk="0" hangingPunct="0">
              <a:defRPr sz="2400">
                <a:solidFill>
                  <a:schemeClr val="bg1"/>
                </a:solidFill>
                <a:latin typeface="Calibri" panose="020F0502020204030204" pitchFamily="34" charset="0"/>
              </a:defRPr>
            </a:lvl5pPr>
            <a:lvl6pPr marL="2514600" indent="-228600" eaLnBrk="0" fontAlgn="base" hangingPunct="0">
              <a:spcBef>
                <a:spcPct val="20000"/>
              </a:spcBef>
              <a:spcAft>
                <a:spcPct val="0"/>
              </a:spcAft>
              <a:buChar char="•"/>
              <a:defRPr sz="2400">
                <a:solidFill>
                  <a:schemeClr val="bg1"/>
                </a:solidFill>
                <a:latin typeface="Calibri" panose="020F0502020204030204" pitchFamily="34" charset="0"/>
              </a:defRPr>
            </a:lvl6pPr>
            <a:lvl7pPr marL="2971800" indent="-228600" eaLnBrk="0" fontAlgn="base" hangingPunct="0">
              <a:spcBef>
                <a:spcPct val="20000"/>
              </a:spcBef>
              <a:spcAft>
                <a:spcPct val="0"/>
              </a:spcAft>
              <a:buChar char="•"/>
              <a:defRPr sz="2400">
                <a:solidFill>
                  <a:schemeClr val="bg1"/>
                </a:solidFill>
                <a:latin typeface="Calibri" panose="020F0502020204030204" pitchFamily="34" charset="0"/>
              </a:defRPr>
            </a:lvl7pPr>
            <a:lvl8pPr marL="3429000" indent="-228600" eaLnBrk="0" fontAlgn="base" hangingPunct="0">
              <a:spcBef>
                <a:spcPct val="20000"/>
              </a:spcBef>
              <a:spcAft>
                <a:spcPct val="0"/>
              </a:spcAft>
              <a:buChar char="•"/>
              <a:defRPr sz="2400">
                <a:solidFill>
                  <a:schemeClr val="bg1"/>
                </a:solidFill>
                <a:latin typeface="Calibri" panose="020F0502020204030204" pitchFamily="34" charset="0"/>
              </a:defRPr>
            </a:lvl8pPr>
            <a:lvl9pPr marL="3886200" indent="-228600" eaLnBrk="0" fontAlgn="base" hangingPunct="0">
              <a:spcBef>
                <a:spcPct val="20000"/>
              </a:spcBef>
              <a:spcAft>
                <a:spcPct val="0"/>
              </a:spcAft>
              <a:buChar char="•"/>
              <a:defRPr sz="2400">
                <a:solidFill>
                  <a:schemeClr val="bg1"/>
                </a:solidFill>
                <a:latin typeface="Calibri" panose="020F0502020204030204" pitchFamily="34" charset="0"/>
              </a:defRPr>
            </a:lvl9pPr>
          </a:lstStyle>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Lays eggs</a:t>
            </a:r>
          </a:p>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Has wings</a:t>
            </a:r>
          </a:p>
          <a:p>
            <a:pPr marL="0" marR="0" lvl="0" indent="0" algn="l" defTabSz="914400" rtl="0" eaLnBrk="0" fontAlgn="auto" latinLnBrk="0" hangingPunct="0">
              <a:lnSpc>
                <a:spcPct val="100000"/>
              </a:lnSpc>
              <a:spcBef>
                <a:spcPct val="0"/>
              </a:spcBef>
              <a:spcAft>
                <a:spcPts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Can fly</a:t>
            </a:r>
          </a:p>
          <a:p>
            <a:pPr marL="0" marR="0" lvl="0" indent="0" algn="l" defTabSz="914400" rtl="0" eaLnBrk="0" fontAlgn="auto" latinLnBrk="0" hangingPunct="0">
              <a:lnSpc>
                <a:spcPct val="100000"/>
              </a:lnSpc>
              <a:spcBef>
                <a:spcPct val="0"/>
              </a:spcBef>
              <a:spcAft>
                <a:spcPts val="0"/>
              </a:spcAft>
              <a:buClrTx/>
              <a:buSzTx/>
              <a:buFontTx/>
              <a:buNone/>
              <a:tabLst/>
              <a:defRPr/>
            </a:pPr>
            <a:endParaRPr kumimoji="0" lang="en-US"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43" name="TextBox 42"/>
          <p:cNvSpPr txBox="1"/>
          <p:nvPr/>
        </p:nvSpPr>
        <p:spPr>
          <a:xfrm>
            <a:off x="4661091" y="6319105"/>
            <a:ext cx="3560762" cy="461665"/>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Collins &amp; </a:t>
            </a:r>
            <a:r>
              <a:rPr kumimoji="0" lang="en-GB" sz="2400" b="0" i="0" u="none" strike="noStrike" kern="0" cap="none" spc="0" normalizeH="0" baseline="0" noProof="0" dirty="0" err="1" smtClean="0">
                <a:ln>
                  <a:noFill/>
                </a:ln>
                <a:solidFill>
                  <a:srgbClr val="000000"/>
                </a:solidFill>
                <a:effectLst/>
                <a:uLnTx/>
                <a:uFillTx/>
                <a:latin typeface="Arial"/>
                <a:ea typeface="+mn-ea"/>
                <a:cs typeface="+mn-cs"/>
              </a:rPr>
              <a:t>Quillian</a:t>
            </a:r>
            <a:r>
              <a:rPr kumimoji="0" lang="en-GB" sz="2400" b="0" i="0" u="none" strike="noStrike" kern="0" cap="none" spc="0" normalizeH="0" baseline="0" noProof="0" dirty="0" smtClean="0">
                <a:ln>
                  <a:noFill/>
                </a:ln>
                <a:solidFill>
                  <a:srgbClr val="000000"/>
                </a:solidFill>
                <a:effectLst/>
                <a:uLnTx/>
                <a:uFillTx/>
                <a:latin typeface="Arial"/>
                <a:ea typeface="+mn-ea"/>
                <a:cs typeface="+mn-cs"/>
              </a:rPr>
              <a:t> (1969)</a:t>
            </a:r>
          </a:p>
        </p:txBody>
      </p:sp>
      <p:sp>
        <p:nvSpPr>
          <p:cNvPr id="44" name="Content Placeholder 2"/>
          <p:cNvSpPr txBox="1">
            <a:spLocks/>
          </p:cNvSpPr>
          <p:nvPr/>
        </p:nvSpPr>
        <p:spPr bwMode="auto">
          <a:xfrm>
            <a:off x="1259776" y="147723"/>
            <a:ext cx="6957392" cy="665870"/>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200" b="1" i="0" u="none" strike="noStrike" kern="0" cap="none" spc="0" normalizeH="0" baseline="0" noProof="0" dirty="0" smtClean="0">
                <a:ln>
                  <a:noFill/>
                </a:ln>
                <a:solidFill>
                  <a:srgbClr val="FFFFFF"/>
                </a:solidFill>
                <a:effectLst/>
                <a:uLnTx/>
                <a:uFillTx/>
                <a:latin typeface="Arial"/>
                <a:ea typeface="+mn-ea"/>
                <a:cs typeface="+mn-cs"/>
              </a:rPr>
              <a:t>Spreading Activation Models</a:t>
            </a:r>
            <a:endParaRPr kumimoji="0" lang="en-GB" sz="3200" b="1" i="0" u="none" strike="noStrike" kern="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27894846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6519" y="57666"/>
            <a:ext cx="8863913" cy="617836"/>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3200" b="1" dirty="0" smtClean="0">
                <a:solidFill>
                  <a:schemeClr val="bg1"/>
                </a:solidFill>
                <a:latin typeface="Arial" panose="020B0604020202020204" pitchFamily="34" charset="0"/>
                <a:cs typeface="Arial" panose="020B0604020202020204" pitchFamily="34" charset="0"/>
              </a:rPr>
              <a:t>Testing spreading activation models</a:t>
            </a:r>
            <a:endParaRPr lang="en-GB" sz="32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74140" y="675502"/>
            <a:ext cx="8946292" cy="384720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sng" strike="noStrike" kern="1200" cap="none" spc="0" normalizeH="0" baseline="0" noProof="0" dirty="0" smtClean="0">
                <a:ln>
                  <a:noFill/>
                </a:ln>
                <a:solidFill>
                  <a:prstClr val="black"/>
                </a:solidFill>
                <a:effectLst/>
                <a:uLnTx/>
                <a:uFillTx/>
                <a:latin typeface="Calibri" panose="020F0502020204030204"/>
                <a:ea typeface="+mn-ea"/>
                <a:cs typeface="+mn-cs"/>
              </a:rPr>
              <a:t>Two methods: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0" i="0" u="none" strike="noStrike" kern="1200" cap="none" spc="0" normalizeH="0" baseline="0" noProof="0" dirty="0" smtClean="0">
                <a:ln>
                  <a:noFill/>
                </a:ln>
                <a:solidFill>
                  <a:prstClr val="black"/>
                </a:solidFill>
                <a:effectLst/>
                <a:uLnTx/>
                <a:uFillTx/>
                <a:latin typeface="Calibri" panose="020F0502020204030204"/>
                <a:ea typeface="+mn-ea"/>
                <a:cs typeface="+mn-cs"/>
              </a:rPr>
              <a:t>Sentence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verification </a:t>
            </a:r>
            <a:endParaRPr kumimoji="0" lang="en-GB" sz="2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Answer “true” or “false” to questions: e.g., “is a canary a bird?”</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Length of response time depends on time taken to activate spread from “canary” to “bird”.</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As number of associative links increases, RT becomes longer. </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0" i="0" u="none" strike="noStrike" kern="1200" cap="none" spc="0" normalizeH="0" baseline="0" noProof="0" dirty="0" smtClean="0">
                <a:ln>
                  <a:noFill/>
                </a:ln>
                <a:solidFill>
                  <a:prstClr val="black"/>
                </a:solidFill>
                <a:effectLst/>
                <a:uLnTx/>
                <a:uFillTx/>
                <a:latin typeface="Calibri" panose="020F0502020204030204"/>
                <a:ea typeface="+mn-ea"/>
                <a:cs typeface="+mn-cs"/>
              </a:rPr>
              <a:t>Priming: </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Commonly used task = Lexical decision </a:t>
            </a:r>
            <a:r>
              <a:rPr kumimoji="0" lang="en-GB" sz="1800" b="0" i="0" u="none" strike="noStrike" kern="1200" cap="none" spc="0" normalizeH="0" baseline="0" noProof="0" dirty="0" smtClean="0">
                <a:ln>
                  <a:noFill/>
                </a:ln>
                <a:solidFill>
                  <a:prstClr val="black"/>
                </a:solidFill>
                <a:effectLst/>
                <a:uLnTx/>
                <a:uFillTx/>
                <a:latin typeface="Calibri" panose="020F0502020204030204" pitchFamily="34" charset="0"/>
                <a:ea typeface="+mn-ea"/>
                <a:cs typeface="+mn-cs"/>
              </a:rPr>
              <a:t>(Meyer &amp; </a:t>
            </a:r>
            <a:r>
              <a:rPr kumimoji="0" lang="en-GB" sz="1800" b="0" i="0" u="none" strike="noStrike" kern="1200" cap="none" spc="0" normalizeH="0" baseline="0" noProof="0" dirty="0" err="1" smtClean="0">
                <a:ln>
                  <a:noFill/>
                </a:ln>
                <a:solidFill>
                  <a:prstClr val="black"/>
                </a:solidFill>
                <a:effectLst/>
                <a:uLnTx/>
                <a:uFillTx/>
                <a:latin typeface="Calibri" panose="020F0502020204030204" pitchFamily="34" charset="0"/>
                <a:ea typeface="+mn-ea"/>
                <a:cs typeface="+mn-cs"/>
              </a:rPr>
              <a:t>Schvaneveldt</a:t>
            </a:r>
            <a:r>
              <a:rPr kumimoji="0" lang="en-GB" sz="1800" b="0" i="0" u="none" strike="noStrike" kern="1200" cap="none" spc="0" normalizeH="0" baseline="0" noProof="0" dirty="0" smtClean="0">
                <a:ln>
                  <a:noFill/>
                </a:ln>
                <a:solidFill>
                  <a:prstClr val="black"/>
                </a:solidFill>
                <a:effectLst/>
                <a:uLnTx/>
                <a:uFillTx/>
                <a:latin typeface="Calibri" panose="020F0502020204030204" pitchFamily="34" charset="0"/>
                <a:ea typeface="+mn-ea"/>
                <a:cs typeface="+mn-cs"/>
              </a:rPr>
              <a:t>, 1972)</a:t>
            </a:r>
            <a:endParaRPr kumimoji="0" lang="en-GB" sz="2400" b="0" i="0" u="none" strike="noStrike" kern="1200" cap="none" spc="0" normalizeH="0" baseline="0" noProof="0" dirty="0" smtClean="0">
              <a:ln>
                <a:noFill/>
              </a:ln>
              <a:solidFill>
                <a:prstClr val="black"/>
              </a:solidFill>
              <a:effectLst/>
              <a:uLnTx/>
              <a:uFillTx/>
              <a:latin typeface="Calibri" panose="020F0502020204030204" pitchFamily="34" charset="0"/>
              <a:ea typeface="+mn-ea"/>
              <a:cs typeface="+mn-cs"/>
            </a:endParaRPr>
          </a:p>
          <a:p>
            <a:pPr marL="1257300" marR="0" lvl="2"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Decide whether or not a string of letters is a valid word.</a:t>
            </a:r>
            <a:r>
              <a:rPr kumimoji="0" lang="en-GB" sz="2000" b="0" i="0" u="none" strike="noStrike" kern="1200" cap="none" spc="0" normalizeH="0" baseline="0" noProof="0" dirty="0" smtClean="0">
                <a:ln>
                  <a:noFill/>
                </a:ln>
                <a:solidFill>
                  <a:prstClr val="black"/>
                </a:solidFill>
                <a:effectLst/>
                <a:uLnTx/>
                <a:uFillTx/>
                <a:latin typeface="Calibri" panose="020F0502020204030204"/>
                <a:ea typeface="+mn-ea"/>
                <a:cs typeface="+mn-cs"/>
              </a:rPr>
              <a:t> </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p:cNvSpPr txBox="1"/>
          <p:nvPr/>
        </p:nvSpPr>
        <p:spPr>
          <a:xfrm>
            <a:off x="3851188" y="5220702"/>
            <a:ext cx="1474571" cy="1569660"/>
          </a:xfrm>
          <a:prstGeom prst="rect">
            <a:avLst/>
          </a:prstGeom>
          <a:ln w="38100"/>
        </p:spPr>
        <p:style>
          <a:lnRef idx="1">
            <a:schemeClr val="accent4"/>
          </a:lnRef>
          <a:fillRef idx="2">
            <a:schemeClr val="accent4"/>
          </a:fillRef>
          <a:effectRef idx="1">
            <a:schemeClr val="accent4"/>
          </a:effectRef>
          <a:fontRef idx="minor">
            <a:schemeClr val="dk1"/>
          </a:fontRef>
        </p:style>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TABLE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NURSE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DOCTOR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HOUSE</a:t>
            </a:r>
            <a:endPar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TextBox 6"/>
          <p:cNvSpPr txBox="1"/>
          <p:nvPr/>
        </p:nvSpPr>
        <p:spPr>
          <a:xfrm>
            <a:off x="3220994" y="4686231"/>
            <a:ext cx="2734961" cy="461665"/>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Valid Trial (Priming)</a:t>
            </a:r>
            <a:endPar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8" name="TextBox 7"/>
          <p:cNvSpPr txBox="1"/>
          <p:nvPr/>
        </p:nvSpPr>
        <p:spPr>
          <a:xfrm>
            <a:off x="720810" y="5220702"/>
            <a:ext cx="1474571" cy="1569660"/>
          </a:xfrm>
          <a:prstGeom prst="rect">
            <a:avLst/>
          </a:prstGeom>
          <a:ln w="38100"/>
        </p:spPr>
        <p:style>
          <a:lnRef idx="1">
            <a:schemeClr val="accent4"/>
          </a:lnRef>
          <a:fillRef idx="2">
            <a:schemeClr val="accent4"/>
          </a:fillRef>
          <a:effectRef idx="1">
            <a:schemeClr val="accent4"/>
          </a:effectRef>
          <a:fontRef idx="minor">
            <a:schemeClr val="dk1"/>
          </a:fontRef>
        </p:style>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CAR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HOUSE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TABLE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NURSE</a:t>
            </a:r>
            <a:endPar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9" name="TextBox 8"/>
          <p:cNvSpPr txBox="1"/>
          <p:nvPr/>
        </p:nvSpPr>
        <p:spPr>
          <a:xfrm>
            <a:off x="677562" y="4681563"/>
            <a:ext cx="1561069" cy="461665"/>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Valid Trial </a:t>
            </a:r>
            <a:endPar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10" name="TextBox 9"/>
          <p:cNvSpPr txBox="1"/>
          <p:nvPr/>
        </p:nvSpPr>
        <p:spPr>
          <a:xfrm>
            <a:off x="6938318" y="4681563"/>
            <a:ext cx="1729945" cy="461665"/>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Invalid Trial </a:t>
            </a:r>
            <a:endPar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11" name="TextBox 10"/>
          <p:cNvSpPr txBox="1"/>
          <p:nvPr/>
        </p:nvSpPr>
        <p:spPr>
          <a:xfrm>
            <a:off x="7066004" y="5220702"/>
            <a:ext cx="1474571" cy="1569660"/>
          </a:xfrm>
          <a:prstGeom prst="rect">
            <a:avLst/>
          </a:prstGeom>
          <a:ln w="38100"/>
        </p:spPr>
        <p:style>
          <a:lnRef idx="1">
            <a:schemeClr val="accent4"/>
          </a:lnRef>
          <a:fillRef idx="2">
            <a:schemeClr val="accent4"/>
          </a:fillRef>
          <a:effectRef idx="1">
            <a:schemeClr val="accent4"/>
          </a:effectRef>
          <a:fontRef idx="minor">
            <a:schemeClr val="dk1"/>
          </a:fontRef>
        </p:style>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BSDLW</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TNEUP</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RETCA</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EHRTO</a:t>
            </a:r>
            <a:endPar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12" name="Rectangle 11"/>
          <p:cNvSpPr/>
          <p:nvPr/>
        </p:nvSpPr>
        <p:spPr>
          <a:xfrm>
            <a:off x="3748218" y="5642920"/>
            <a:ext cx="1672280" cy="72493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3347971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0" dur="500"/>
                                        <p:tgtEl>
                                          <p:spTgt spid="3">
                                            <p:txEl>
                                              <p:pRg st="6" end="6"/>
                                            </p:txEl>
                                          </p:spTgt>
                                        </p:tgtEl>
                                      </p:cBhvr>
                                    </p:animEffect>
                                  </p:childTnLst>
                                </p:cTn>
                              </p:par>
                              <p:par>
                                <p:cTn id="31" presetID="14" presetClass="entr" presetSubtype="1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3" dur="500"/>
                                        <p:tgtEl>
                                          <p:spTgt spid="3">
                                            <p:txEl>
                                              <p:pRg st="7" end="7"/>
                                            </p:txEl>
                                          </p:spTgt>
                                        </p:tgtEl>
                                      </p:cBhvr>
                                    </p:animEffect>
                                  </p:childTnLst>
                                </p:cTn>
                              </p:par>
                              <p:par>
                                <p:cTn id="34" presetID="14" presetClass="entr" presetSubtype="1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6" dur="500"/>
                                        <p:tgtEl>
                                          <p:spTgt spid="3">
                                            <p:txEl>
                                              <p:pRg st="8" end="8"/>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p:cTn id="41" dur="1000" fill="hold"/>
                                        <p:tgtEl>
                                          <p:spTgt spid="9"/>
                                        </p:tgtEl>
                                        <p:attrNameLst>
                                          <p:attrName>ppt_w</p:attrName>
                                        </p:attrNameLst>
                                      </p:cBhvr>
                                      <p:tavLst>
                                        <p:tav tm="0">
                                          <p:val>
                                            <p:fltVal val="0"/>
                                          </p:val>
                                        </p:tav>
                                        <p:tav tm="100000">
                                          <p:val>
                                            <p:strVal val="#ppt_w"/>
                                          </p:val>
                                        </p:tav>
                                      </p:tavLst>
                                    </p:anim>
                                    <p:anim calcmode="lin" valueType="num">
                                      <p:cBhvr>
                                        <p:cTn id="42" dur="1000" fill="hold"/>
                                        <p:tgtEl>
                                          <p:spTgt spid="9"/>
                                        </p:tgtEl>
                                        <p:attrNameLst>
                                          <p:attrName>ppt_h</p:attrName>
                                        </p:attrNameLst>
                                      </p:cBhvr>
                                      <p:tavLst>
                                        <p:tav tm="0">
                                          <p:val>
                                            <p:fltVal val="0"/>
                                          </p:val>
                                        </p:tav>
                                        <p:tav tm="100000">
                                          <p:val>
                                            <p:strVal val="#ppt_h"/>
                                          </p:val>
                                        </p:tav>
                                      </p:tavLst>
                                    </p:anim>
                                    <p:anim calcmode="lin" valueType="num">
                                      <p:cBhvr>
                                        <p:cTn id="43" dur="1000" fill="hold"/>
                                        <p:tgtEl>
                                          <p:spTgt spid="9"/>
                                        </p:tgtEl>
                                        <p:attrNameLst>
                                          <p:attrName>style.rotation</p:attrName>
                                        </p:attrNameLst>
                                      </p:cBhvr>
                                      <p:tavLst>
                                        <p:tav tm="0">
                                          <p:val>
                                            <p:fltVal val="90"/>
                                          </p:val>
                                        </p:tav>
                                        <p:tav tm="100000">
                                          <p:val>
                                            <p:fltVal val="0"/>
                                          </p:val>
                                        </p:tav>
                                      </p:tavLst>
                                    </p:anim>
                                    <p:animEffect transition="in" filter="fade">
                                      <p:cBhvr>
                                        <p:cTn id="44" dur="1000"/>
                                        <p:tgtEl>
                                          <p:spTgt spid="9"/>
                                        </p:tgtEl>
                                      </p:cBhvr>
                                    </p:animEffect>
                                  </p:childTnLst>
                                </p:cTn>
                              </p:par>
                              <p:par>
                                <p:cTn id="45" presetID="31" presetClass="entr" presetSubtype="0" fill="hold" grpId="0" nodeType="with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p:cTn id="47" dur="1000" fill="hold"/>
                                        <p:tgtEl>
                                          <p:spTgt spid="8"/>
                                        </p:tgtEl>
                                        <p:attrNameLst>
                                          <p:attrName>ppt_w</p:attrName>
                                        </p:attrNameLst>
                                      </p:cBhvr>
                                      <p:tavLst>
                                        <p:tav tm="0">
                                          <p:val>
                                            <p:fltVal val="0"/>
                                          </p:val>
                                        </p:tav>
                                        <p:tav tm="100000">
                                          <p:val>
                                            <p:strVal val="#ppt_w"/>
                                          </p:val>
                                        </p:tav>
                                      </p:tavLst>
                                    </p:anim>
                                    <p:anim calcmode="lin" valueType="num">
                                      <p:cBhvr>
                                        <p:cTn id="48" dur="1000" fill="hold"/>
                                        <p:tgtEl>
                                          <p:spTgt spid="8"/>
                                        </p:tgtEl>
                                        <p:attrNameLst>
                                          <p:attrName>ppt_h</p:attrName>
                                        </p:attrNameLst>
                                      </p:cBhvr>
                                      <p:tavLst>
                                        <p:tav tm="0">
                                          <p:val>
                                            <p:fltVal val="0"/>
                                          </p:val>
                                        </p:tav>
                                        <p:tav tm="100000">
                                          <p:val>
                                            <p:strVal val="#ppt_h"/>
                                          </p:val>
                                        </p:tav>
                                      </p:tavLst>
                                    </p:anim>
                                    <p:anim calcmode="lin" valueType="num">
                                      <p:cBhvr>
                                        <p:cTn id="49" dur="1000" fill="hold"/>
                                        <p:tgtEl>
                                          <p:spTgt spid="8"/>
                                        </p:tgtEl>
                                        <p:attrNameLst>
                                          <p:attrName>style.rotation</p:attrName>
                                        </p:attrNameLst>
                                      </p:cBhvr>
                                      <p:tavLst>
                                        <p:tav tm="0">
                                          <p:val>
                                            <p:fltVal val="90"/>
                                          </p:val>
                                        </p:tav>
                                        <p:tav tm="100000">
                                          <p:val>
                                            <p:fltVal val="0"/>
                                          </p:val>
                                        </p:tav>
                                      </p:tavLst>
                                    </p:anim>
                                    <p:animEffect transition="in" filter="fade">
                                      <p:cBhvr>
                                        <p:cTn id="50" dur="1000"/>
                                        <p:tgtEl>
                                          <p:spTgt spid="8"/>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anim calcmode="lin" valueType="num">
                                      <p:cBhvr>
                                        <p:cTn id="55" dur="1000" fill="hold"/>
                                        <p:tgtEl>
                                          <p:spTgt spid="7"/>
                                        </p:tgtEl>
                                        <p:attrNameLst>
                                          <p:attrName>ppt_w</p:attrName>
                                        </p:attrNameLst>
                                      </p:cBhvr>
                                      <p:tavLst>
                                        <p:tav tm="0">
                                          <p:val>
                                            <p:fltVal val="0"/>
                                          </p:val>
                                        </p:tav>
                                        <p:tav tm="100000">
                                          <p:val>
                                            <p:strVal val="#ppt_w"/>
                                          </p:val>
                                        </p:tav>
                                      </p:tavLst>
                                    </p:anim>
                                    <p:anim calcmode="lin" valueType="num">
                                      <p:cBhvr>
                                        <p:cTn id="56" dur="1000" fill="hold"/>
                                        <p:tgtEl>
                                          <p:spTgt spid="7"/>
                                        </p:tgtEl>
                                        <p:attrNameLst>
                                          <p:attrName>ppt_h</p:attrName>
                                        </p:attrNameLst>
                                      </p:cBhvr>
                                      <p:tavLst>
                                        <p:tav tm="0">
                                          <p:val>
                                            <p:fltVal val="0"/>
                                          </p:val>
                                        </p:tav>
                                        <p:tav tm="100000">
                                          <p:val>
                                            <p:strVal val="#ppt_h"/>
                                          </p:val>
                                        </p:tav>
                                      </p:tavLst>
                                    </p:anim>
                                    <p:anim calcmode="lin" valueType="num">
                                      <p:cBhvr>
                                        <p:cTn id="57" dur="1000" fill="hold"/>
                                        <p:tgtEl>
                                          <p:spTgt spid="7"/>
                                        </p:tgtEl>
                                        <p:attrNameLst>
                                          <p:attrName>style.rotation</p:attrName>
                                        </p:attrNameLst>
                                      </p:cBhvr>
                                      <p:tavLst>
                                        <p:tav tm="0">
                                          <p:val>
                                            <p:fltVal val="90"/>
                                          </p:val>
                                        </p:tav>
                                        <p:tav tm="100000">
                                          <p:val>
                                            <p:fltVal val="0"/>
                                          </p:val>
                                        </p:tav>
                                      </p:tavLst>
                                    </p:anim>
                                    <p:animEffect transition="in" filter="fade">
                                      <p:cBhvr>
                                        <p:cTn id="58" dur="1000"/>
                                        <p:tgtEl>
                                          <p:spTgt spid="7"/>
                                        </p:tgtEl>
                                      </p:cBhvr>
                                    </p:animEffect>
                                  </p:childTnLst>
                                </p:cTn>
                              </p:par>
                              <p:par>
                                <p:cTn id="59" presetID="31" presetClass="entr" presetSubtype="0" fill="hold" grpId="0" nodeType="withEffect">
                                  <p:stCondLst>
                                    <p:cond delay="0"/>
                                  </p:stCondLst>
                                  <p:childTnLst>
                                    <p:set>
                                      <p:cBhvr>
                                        <p:cTn id="60" dur="1" fill="hold">
                                          <p:stCondLst>
                                            <p:cond delay="0"/>
                                          </p:stCondLst>
                                        </p:cTn>
                                        <p:tgtEl>
                                          <p:spTgt spid="4"/>
                                        </p:tgtEl>
                                        <p:attrNameLst>
                                          <p:attrName>style.visibility</p:attrName>
                                        </p:attrNameLst>
                                      </p:cBhvr>
                                      <p:to>
                                        <p:strVal val="visible"/>
                                      </p:to>
                                    </p:set>
                                    <p:anim calcmode="lin" valueType="num">
                                      <p:cBhvr>
                                        <p:cTn id="61" dur="1000" fill="hold"/>
                                        <p:tgtEl>
                                          <p:spTgt spid="4"/>
                                        </p:tgtEl>
                                        <p:attrNameLst>
                                          <p:attrName>ppt_w</p:attrName>
                                        </p:attrNameLst>
                                      </p:cBhvr>
                                      <p:tavLst>
                                        <p:tav tm="0">
                                          <p:val>
                                            <p:fltVal val="0"/>
                                          </p:val>
                                        </p:tav>
                                        <p:tav tm="100000">
                                          <p:val>
                                            <p:strVal val="#ppt_w"/>
                                          </p:val>
                                        </p:tav>
                                      </p:tavLst>
                                    </p:anim>
                                    <p:anim calcmode="lin" valueType="num">
                                      <p:cBhvr>
                                        <p:cTn id="62" dur="1000" fill="hold"/>
                                        <p:tgtEl>
                                          <p:spTgt spid="4"/>
                                        </p:tgtEl>
                                        <p:attrNameLst>
                                          <p:attrName>ppt_h</p:attrName>
                                        </p:attrNameLst>
                                      </p:cBhvr>
                                      <p:tavLst>
                                        <p:tav tm="0">
                                          <p:val>
                                            <p:fltVal val="0"/>
                                          </p:val>
                                        </p:tav>
                                        <p:tav tm="100000">
                                          <p:val>
                                            <p:strVal val="#ppt_h"/>
                                          </p:val>
                                        </p:tav>
                                      </p:tavLst>
                                    </p:anim>
                                    <p:anim calcmode="lin" valueType="num">
                                      <p:cBhvr>
                                        <p:cTn id="63" dur="1000" fill="hold"/>
                                        <p:tgtEl>
                                          <p:spTgt spid="4"/>
                                        </p:tgtEl>
                                        <p:attrNameLst>
                                          <p:attrName>style.rotation</p:attrName>
                                        </p:attrNameLst>
                                      </p:cBhvr>
                                      <p:tavLst>
                                        <p:tav tm="0">
                                          <p:val>
                                            <p:fltVal val="90"/>
                                          </p:val>
                                        </p:tav>
                                        <p:tav tm="100000">
                                          <p:val>
                                            <p:fltVal val="0"/>
                                          </p:val>
                                        </p:tav>
                                      </p:tavLst>
                                    </p:anim>
                                    <p:animEffect transition="in" filter="fade">
                                      <p:cBhvr>
                                        <p:cTn id="64" dur="1000"/>
                                        <p:tgtEl>
                                          <p:spTgt spid="4"/>
                                        </p:tgtEl>
                                      </p:cBhvr>
                                    </p:animEffect>
                                  </p:childTnLst>
                                </p:cTn>
                              </p:par>
                            </p:childTnLst>
                          </p:cTn>
                        </p:par>
                      </p:childTnLst>
                    </p:cTn>
                  </p:par>
                  <p:par>
                    <p:cTn id="65" fill="hold">
                      <p:stCondLst>
                        <p:cond delay="indefinite"/>
                      </p:stCondLst>
                      <p:childTnLst>
                        <p:par>
                          <p:cTn id="66" fill="hold">
                            <p:stCondLst>
                              <p:cond delay="0"/>
                            </p:stCondLst>
                            <p:childTnLst>
                              <p:par>
                                <p:cTn id="67" presetID="45" presetClass="entr" presetSubtype="0" fill="hold" grpId="0" nodeType="clickEffect">
                                  <p:stCondLst>
                                    <p:cond delay="0"/>
                                  </p:stCondLst>
                                  <p:childTnLst>
                                    <p:set>
                                      <p:cBhvr>
                                        <p:cTn id="68" dur="1" fill="hold">
                                          <p:stCondLst>
                                            <p:cond delay="0"/>
                                          </p:stCondLst>
                                        </p:cTn>
                                        <p:tgtEl>
                                          <p:spTgt spid="12"/>
                                        </p:tgtEl>
                                        <p:attrNameLst>
                                          <p:attrName>style.visibility</p:attrName>
                                        </p:attrNameLst>
                                      </p:cBhvr>
                                      <p:to>
                                        <p:strVal val="visible"/>
                                      </p:to>
                                    </p:set>
                                    <p:animEffect transition="in" filter="fade">
                                      <p:cBhvr>
                                        <p:cTn id="69" dur="2000"/>
                                        <p:tgtEl>
                                          <p:spTgt spid="12"/>
                                        </p:tgtEl>
                                      </p:cBhvr>
                                    </p:animEffect>
                                    <p:anim calcmode="lin" valueType="num">
                                      <p:cBhvr>
                                        <p:cTn id="70" dur="2000" fill="hold"/>
                                        <p:tgtEl>
                                          <p:spTgt spid="12"/>
                                        </p:tgtEl>
                                        <p:attrNameLst>
                                          <p:attrName>ppt_w</p:attrName>
                                        </p:attrNameLst>
                                      </p:cBhvr>
                                      <p:tavLst>
                                        <p:tav tm="0" fmla="#ppt_w*sin(2.5*pi*$)">
                                          <p:val>
                                            <p:fltVal val="0"/>
                                          </p:val>
                                        </p:tav>
                                        <p:tav tm="100000">
                                          <p:val>
                                            <p:fltVal val="1"/>
                                          </p:val>
                                        </p:tav>
                                      </p:tavLst>
                                    </p:anim>
                                    <p:anim calcmode="lin" valueType="num">
                                      <p:cBhvr>
                                        <p:cTn id="71" dur="2000" fill="hold"/>
                                        <p:tgtEl>
                                          <p:spTgt spid="12"/>
                                        </p:tgtEl>
                                        <p:attrNameLst>
                                          <p:attrName>ppt_h</p:attrName>
                                        </p:attrNameLst>
                                      </p:cBhvr>
                                      <p:tavLst>
                                        <p:tav tm="0">
                                          <p:val>
                                            <p:strVal val="#ppt_h"/>
                                          </p:val>
                                        </p:tav>
                                        <p:tav tm="100000">
                                          <p:val>
                                            <p:strVal val="#ppt_h"/>
                                          </p:val>
                                        </p:tav>
                                      </p:tavLst>
                                    </p:anim>
                                  </p:childTnLst>
                                </p:cTn>
                              </p:par>
                            </p:childTnLst>
                          </p:cTn>
                        </p:par>
                      </p:childTnLst>
                    </p:cTn>
                  </p:par>
                  <p:par>
                    <p:cTn id="72" fill="hold">
                      <p:stCondLst>
                        <p:cond delay="indefinite"/>
                      </p:stCondLst>
                      <p:childTnLst>
                        <p:par>
                          <p:cTn id="73" fill="hold">
                            <p:stCondLst>
                              <p:cond delay="0"/>
                            </p:stCondLst>
                            <p:childTnLst>
                              <p:par>
                                <p:cTn id="74" presetID="31" presetClass="entr" presetSubtype="0" fill="hold" grpId="0" nodeType="clickEffect">
                                  <p:stCondLst>
                                    <p:cond delay="0"/>
                                  </p:stCondLst>
                                  <p:childTnLst>
                                    <p:set>
                                      <p:cBhvr>
                                        <p:cTn id="75" dur="1" fill="hold">
                                          <p:stCondLst>
                                            <p:cond delay="0"/>
                                          </p:stCondLst>
                                        </p:cTn>
                                        <p:tgtEl>
                                          <p:spTgt spid="10"/>
                                        </p:tgtEl>
                                        <p:attrNameLst>
                                          <p:attrName>style.visibility</p:attrName>
                                        </p:attrNameLst>
                                      </p:cBhvr>
                                      <p:to>
                                        <p:strVal val="visible"/>
                                      </p:to>
                                    </p:set>
                                    <p:anim calcmode="lin" valueType="num">
                                      <p:cBhvr>
                                        <p:cTn id="76" dur="1000" fill="hold"/>
                                        <p:tgtEl>
                                          <p:spTgt spid="10"/>
                                        </p:tgtEl>
                                        <p:attrNameLst>
                                          <p:attrName>ppt_w</p:attrName>
                                        </p:attrNameLst>
                                      </p:cBhvr>
                                      <p:tavLst>
                                        <p:tav tm="0">
                                          <p:val>
                                            <p:fltVal val="0"/>
                                          </p:val>
                                        </p:tav>
                                        <p:tav tm="100000">
                                          <p:val>
                                            <p:strVal val="#ppt_w"/>
                                          </p:val>
                                        </p:tav>
                                      </p:tavLst>
                                    </p:anim>
                                    <p:anim calcmode="lin" valueType="num">
                                      <p:cBhvr>
                                        <p:cTn id="77" dur="1000" fill="hold"/>
                                        <p:tgtEl>
                                          <p:spTgt spid="10"/>
                                        </p:tgtEl>
                                        <p:attrNameLst>
                                          <p:attrName>ppt_h</p:attrName>
                                        </p:attrNameLst>
                                      </p:cBhvr>
                                      <p:tavLst>
                                        <p:tav tm="0">
                                          <p:val>
                                            <p:fltVal val="0"/>
                                          </p:val>
                                        </p:tav>
                                        <p:tav tm="100000">
                                          <p:val>
                                            <p:strVal val="#ppt_h"/>
                                          </p:val>
                                        </p:tav>
                                      </p:tavLst>
                                    </p:anim>
                                    <p:anim calcmode="lin" valueType="num">
                                      <p:cBhvr>
                                        <p:cTn id="78" dur="1000" fill="hold"/>
                                        <p:tgtEl>
                                          <p:spTgt spid="10"/>
                                        </p:tgtEl>
                                        <p:attrNameLst>
                                          <p:attrName>style.rotation</p:attrName>
                                        </p:attrNameLst>
                                      </p:cBhvr>
                                      <p:tavLst>
                                        <p:tav tm="0">
                                          <p:val>
                                            <p:fltVal val="90"/>
                                          </p:val>
                                        </p:tav>
                                        <p:tav tm="100000">
                                          <p:val>
                                            <p:fltVal val="0"/>
                                          </p:val>
                                        </p:tav>
                                      </p:tavLst>
                                    </p:anim>
                                    <p:animEffect transition="in" filter="fade">
                                      <p:cBhvr>
                                        <p:cTn id="79" dur="1000"/>
                                        <p:tgtEl>
                                          <p:spTgt spid="10"/>
                                        </p:tgtEl>
                                      </p:cBhvr>
                                    </p:animEffect>
                                  </p:childTnLst>
                                </p:cTn>
                              </p:par>
                              <p:par>
                                <p:cTn id="80" presetID="31" presetClass="entr" presetSubtype="0" fill="hold" grpId="0" nodeType="withEffect">
                                  <p:stCondLst>
                                    <p:cond delay="0"/>
                                  </p:stCondLst>
                                  <p:childTnLst>
                                    <p:set>
                                      <p:cBhvr>
                                        <p:cTn id="81" dur="1" fill="hold">
                                          <p:stCondLst>
                                            <p:cond delay="0"/>
                                          </p:stCondLst>
                                        </p:cTn>
                                        <p:tgtEl>
                                          <p:spTgt spid="11"/>
                                        </p:tgtEl>
                                        <p:attrNameLst>
                                          <p:attrName>style.visibility</p:attrName>
                                        </p:attrNameLst>
                                      </p:cBhvr>
                                      <p:to>
                                        <p:strVal val="visible"/>
                                      </p:to>
                                    </p:set>
                                    <p:anim calcmode="lin" valueType="num">
                                      <p:cBhvr>
                                        <p:cTn id="82" dur="1000" fill="hold"/>
                                        <p:tgtEl>
                                          <p:spTgt spid="11"/>
                                        </p:tgtEl>
                                        <p:attrNameLst>
                                          <p:attrName>ppt_w</p:attrName>
                                        </p:attrNameLst>
                                      </p:cBhvr>
                                      <p:tavLst>
                                        <p:tav tm="0">
                                          <p:val>
                                            <p:fltVal val="0"/>
                                          </p:val>
                                        </p:tav>
                                        <p:tav tm="100000">
                                          <p:val>
                                            <p:strVal val="#ppt_w"/>
                                          </p:val>
                                        </p:tav>
                                      </p:tavLst>
                                    </p:anim>
                                    <p:anim calcmode="lin" valueType="num">
                                      <p:cBhvr>
                                        <p:cTn id="83" dur="1000" fill="hold"/>
                                        <p:tgtEl>
                                          <p:spTgt spid="11"/>
                                        </p:tgtEl>
                                        <p:attrNameLst>
                                          <p:attrName>ppt_h</p:attrName>
                                        </p:attrNameLst>
                                      </p:cBhvr>
                                      <p:tavLst>
                                        <p:tav tm="0">
                                          <p:val>
                                            <p:fltVal val="0"/>
                                          </p:val>
                                        </p:tav>
                                        <p:tav tm="100000">
                                          <p:val>
                                            <p:strVal val="#ppt_h"/>
                                          </p:val>
                                        </p:tav>
                                      </p:tavLst>
                                    </p:anim>
                                    <p:anim calcmode="lin" valueType="num">
                                      <p:cBhvr>
                                        <p:cTn id="84" dur="1000" fill="hold"/>
                                        <p:tgtEl>
                                          <p:spTgt spid="11"/>
                                        </p:tgtEl>
                                        <p:attrNameLst>
                                          <p:attrName>style.rotation</p:attrName>
                                        </p:attrNameLst>
                                      </p:cBhvr>
                                      <p:tavLst>
                                        <p:tav tm="0">
                                          <p:val>
                                            <p:fltVal val="90"/>
                                          </p:val>
                                        </p:tav>
                                        <p:tav tm="100000">
                                          <p:val>
                                            <p:fltVal val="0"/>
                                          </p:val>
                                        </p:tav>
                                      </p:tavLst>
                                    </p:anim>
                                    <p:animEffect transition="in" filter="fade">
                                      <p:cBhvr>
                                        <p:cTn id="8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0" grpId="0" animBg="1"/>
      <p:bldP spid="11" grpId="0" animBg="1"/>
      <p:bldP spid="12"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903" y="74142"/>
            <a:ext cx="8995719" cy="691978"/>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SPREADING ACTIVATION MODELS: Evaluation</a:t>
            </a:r>
            <a:endParaRPr lang="en-GB" sz="2800"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648392" y="968784"/>
            <a:ext cx="8413229" cy="490903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Calibri" panose="020F0502020204030204"/>
                <a:ea typeface="+mn-ea"/>
                <a:cs typeface="+mn-cs"/>
              </a:rPr>
              <a:t>Shows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how information can be processed in </a:t>
            </a:r>
            <a:r>
              <a:rPr kumimoji="0" lang="en-GB" sz="2400" b="1" i="0" u="none" strike="noStrike" kern="1200" cap="none" spc="0" normalizeH="0" baseline="0" noProof="0" dirty="0" smtClean="0">
                <a:ln>
                  <a:noFill/>
                </a:ln>
                <a:solidFill>
                  <a:prstClr val="black"/>
                </a:solidFill>
                <a:effectLst/>
                <a:uLnTx/>
                <a:uFillTx/>
                <a:latin typeface="Calibri" panose="020F0502020204030204"/>
                <a:ea typeface="+mn-ea"/>
                <a:cs typeface="+mn-cs"/>
              </a:rPr>
              <a:t>parallel and is suitable at explaining outcomes from experimental research.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sng" strike="noStrike" kern="1200" cap="none" spc="0" normalizeH="0" baseline="0" noProof="0" dirty="0" smtClean="0">
                <a:ln>
                  <a:noFill/>
                </a:ln>
                <a:solidFill>
                  <a:prstClr val="black"/>
                </a:solidFill>
                <a:effectLst/>
                <a:uLnTx/>
                <a:uFillTx/>
                <a:latin typeface="Calibri" panose="020F0502020204030204"/>
                <a:ea typeface="+mn-ea"/>
                <a:cs typeface="+mn-cs"/>
              </a:rPr>
              <a:t>However, some issues are highlighted: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Eleanor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Rosch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(1973): RT depends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on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typicality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of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concepts: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Certain instances/objects within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particular category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can look more typical of that category than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others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e.g., pigeon processed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faster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than penguin as a bird, despite both being categorised birds.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 </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2"/>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Calibri" panose="020F0502020204030204"/>
                <a:ea typeface="+mn-ea"/>
                <a:cs typeface="+mn-cs"/>
              </a:rPr>
              <a:t> </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p:cNvPicPr>
            <a:picLocks noChangeAspect="1"/>
          </p:cNvPicPr>
          <p:nvPr/>
        </p:nvPicPr>
        <p:blipFill rotWithShape="1">
          <a:blip r:embed="rId2" cstate="print">
            <a:extLst>
              <a:ext uri="{28A0092B-C50C-407E-A947-70E740481C1C}">
                <a14:useLocalDpi xmlns:a14="http://schemas.microsoft.com/office/drawing/2010/main" val="0"/>
              </a:ext>
            </a:extLst>
          </a:blip>
          <a:srcRect l="12464" t="15652" r="4782" b="10338"/>
          <a:stretch/>
        </p:blipFill>
        <p:spPr>
          <a:xfrm>
            <a:off x="1155469" y="4862333"/>
            <a:ext cx="2844359" cy="1907863"/>
          </a:xfrm>
          <a:prstGeom prst="rect">
            <a:avLst/>
          </a:prstGeom>
        </p:spPr>
      </p:pic>
      <p:pic>
        <p:nvPicPr>
          <p:cNvPr id="10" name="Picture 9"/>
          <p:cNvPicPr>
            <a:picLocks noChangeAspect="1"/>
          </p:cNvPicPr>
          <p:nvPr/>
        </p:nvPicPr>
        <p:blipFill rotWithShape="1">
          <a:blip r:embed="rId3" cstate="print">
            <a:extLst>
              <a:ext uri="{28A0092B-C50C-407E-A947-70E740481C1C}">
                <a14:useLocalDpi xmlns:a14="http://schemas.microsoft.com/office/drawing/2010/main" val="0"/>
              </a:ext>
            </a:extLst>
          </a:blip>
          <a:srcRect t="23188" r="15733" b="3961"/>
          <a:stretch/>
        </p:blipFill>
        <p:spPr>
          <a:xfrm>
            <a:off x="6000704" y="4804645"/>
            <a:ext cx="1705194" cy="1965551"/>
          </a:xfrm>
          <a:prstGeom prst="rect">
            <a:avLst/>
          </a:prstGeom>
        </p:spPr>
      </p:pic>
      <p:sp>
        <p:nvSpPr>
          <p:cNvPr id="11" name="TextBox 10"/>
          <p:cNvSpPr txBox="1"/>
          <p:nvPr/>
        </p:nvSpPr>
        <p:spPr>
          <a:xfrm>
            <a:off x="4295648" y="5462322"/>
            <a:ext cx="1409236" cy="707886"/>
          </a:xfrm>
          <a:prstGeom prst="rect">
            <a:avLst/>
          </a:prstGeom>
          <a:solidFill>
            <a:srgbClr val="FFFFFF"/>
          </a:solidFill>
          <a:ln w="76200" cap="flat" cmpd="sng" algn="ctr">
            <a:solidFill>
              <a:srgbClr val="3333CC"/>
            </a:solidFill>
            <a:prstDash val="solid"/>
          </a:ln>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0" cap="none" spc="0" normalizeH="0" baseline="0" noProof="0" dirty="0" smtClean="0">
                <a:ln>
                  <a:noFill/>
                </a:ln>
                <a:solidFill>
                  <a:srgbClr val="000000"/>
                </a:solidFill>
                <a:effectLst/>
                <a:uLnTx/>
                <a:uFillTx/>
                <a:latin typeface="Arial"/>
                <a:ea typeface="+mn-ea"/>
                <a:cs typeface="+mn-cs"/>
              </a:rPr>
              <a:t>BIRD</a:t>
            </a:r>
          </a:p>
        </p:txBody>
      </p:sp>
    </p:spTree>
    <p:extLst>
      <p:ext uri="{BB962C8B-B14F-4D97-AF65-F5344CB8AC3E}">
        <p14:creationId xmlns:p14="http://schemas.microsoft.com/office/powerpoint/2010/main" val="15722617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17" dur="500"/>
                                        <p:tgtEl>
                                          <p:spTgt spid="4">
                                            <p:txEl>
                                              <p:pRg st="4" end="4"/>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0" dur="500"/>
                                        <p:tgtEl>
                                          <p:spTgt spid="4">
                                            <p:txEl>
                                              <p:pRg st="5" end="5"/>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animEffect transition="in" filter="randombar(horizontal)">
                                      <p:cBhvr>
                                        <p:cTn id="23" dur="500"/>
                                        <p:tgtEl>
                                          <p:spTgt spid="4">
                                            <p:txEl>
                                              <p:pRg st="6" end="6"/>
                                            </p:txEl>
                                          </p:spTgt>
                                        </p:tgtEl>
                                      </p:cBhvr>
                                    </p:animEffect>
                                  </p:childTnLst>
                                </p:cTn>
                              </p:par>
                              <p:par>
                                <p:cTn id="24" presetID="53" presetClass="entr" presetSubtype="16" fill="hold" nodeType="with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p:cTn id="26" dur="500" fill="hold"/>
                                        <p:tgtEl>
                                          <p:spTgt spid="9"/>
                                        </p:tgtEl>
                                        <p:attrNameLst>
                                          <p:attrName>ppt_w</p:attrName>
                                        </p:attrNameLst>
                                      </p:cBhvr>
                                      <p:tavLst>
                                        <p:tav tm="0">
                                          <p:val>
                                            <p:fltVal val="0"/>
                                          </p:val>
                                        </p:tav>
                                        <p:tav tm="100000">
                                          <p:val>
                                            <p:strVal val="#ppt_w"/>
                                          </p:val>
                                        </p:tav>
                                      </p:tavLst>
                                    </p:anim>
                                    <p:anim calcmode="lin" valueType="num">
                                      <p:cBhvr>
                                        <p:cTn id="27" dur="500" fill="hold"/>
                                        <p:tgtEl>
                                          <p:spTgt spid="9"/>
                                        </p:tgtEl>
                                        <p:attrNameLst>
                                          <p:attrName>ppt_h</p:attrName>
                                        </p:attrNameLst>
                                      </p:cBhvr>
                                      <p:tavLst>
                                        <p:tav tm="0">
                                          <p:val>
                                            <p:fltVal val="0"/>
                                          </p:val>
                                        </p:tav>
                                        <p:tav tm="100000">
                                          <p:val>
                                            <p:strVal val="#ppt_h"/>
                                          </p:val>
                                        </p:tav>
                                      </p:tavLst>
                                    </p:anim>
                                    <p:animEffect transition="in" filter="fade">
                                      <p:cBhvr>
                                        <p:cTn id="28" dur="500"/>
                                        <p:tgtEl>
                                          <p:spTgt spid="9"/>
                                        </p:tgtEl>
                                      </p:cBhvr>
                                    </p:animEffect>
                                  </p:childTnLst>
                                </p:cTn>
                              </p:par>
                              <p:par>
                                <p:cTn id="29" presetID="53" presetClass="entr" presetSubtype="16"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p:cTn id="31" dur="500" fill="hold"/>
                                        <p:tgtEl>
                                          <p:spTgt spid="11"/>
                                        </p:tgtEl>
                                        <p:attrNameLst>
                                          <p:attrName>ppt_w</p:attrName>
                                        </p:attrNameLst>
                                      </p:cBhvr>
                                      <p:tavLst>
                                        <p:tav tm="0">
                                          <p:val>
                                            <p:fltVal val="0"/>
                                          </p:val>
                                        </p:tav>
                                        <p:tav tm="100000">
                                          <p:val>
                                            <p:strVal val="#ppt_w"/>
                                          </p:val>
                                        </p:tav>
                                      </p:tavLst>
                                    </p:anim>
                                    <p:anim calcmode="lin" valueType="num">
                                      <p:cBhvr>
                                        <p:cTn id="32" dur="500" fill="hold"/>
                                        <p:tgtEl>
                                          <p:spTgt spid="11"/>
                                        </p:tgtEl>
                                        <p:attrNameLst>
                                          <p:attrName>ppt_h</p:attrName>
                                        </p:attrNameLst>
                                      </p:cBhvr>
                                      <p:tavLst>
                                        <p:tav tm="0">
                                          <p:val>
                                            <p:fltVal val="0"/>
                                          </p:val>
                                        </p:tav>
                                        <p:tav tm="100000">
                                          <p:val>
                                            <p:strVal val="#ppt_h"/>
                                          </p:val>
                                        </p:tav>
                                      </p:tavLst>
                                    </p:anim>
                                    <p:animEffect transition="in" filter="fade">
                                      <p:cBhvr>
                                        <p:cTn id="33" dur="500"/>
                                        <p:tgtEl>
                                          <p:spTgt spid="11"/>
                                        </p:tgtEl>
                                      </p:cBhvr>
                                    </p:animEffect>
                                  </p:childTnLst>
                                </p:cTn>
                              </p:par>
                              <p:par>
                                <p:cTn id="34" presetID="53" presetClass="entr" presetSubtype="16" fill="hold" nodeType="with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p:cTn id="36" dur="500" fill="hold"/>
                                        <p:tgtEl>
                                          <p:spTgt spid="10"/>
                                        </p:tgtEl>
                                        <p:attrNameLst>
                                          <p:attrName>ppt_w</p:attrName>
                                        </p:attrNameLst>
                                      </p:cBhvr>
                                      <p:tavLst>
                                        <p:tav tm="0">
                                          <p:val>
                                            <p:fltVal val="0"/>
                                          </p:val>
                                        </p:tav>
                                        <p:tav tm="100000">
                                          <p:val>
                                            <p:strVal val="#ppt_w"/>
                                          </p:val>
                                        </p:tav>
                                      </p:tavLst>
                                    </p:anim>
                                    <p:anim calcmode="lin" valueType="num">
                                      <p:cBhvr>
                                        <p:cTn id="37" dur="500" fill="hold"/>
                                        <p:tgtEl>
                                          <p:spTgt spid="10"/>
                                        </p:tgtEl>
                                        <p:attrNameLst>
                                          <p:attrName>ppt_h</p:attrName>
                                        </p:attrNameLst>
                                      </p:cBhvr>
                                      <p:tavLst>
                                        <p:tav tm="0">
                                          <p:val>
                                            <p:fltVal val="0"/>
                                          </p:val>
                                        </p:tav>
                                        <p:tav tm="100000">
                                          <p:val>
                                            <p:strVal val="#ppt_h"/>
                                          </p:val>
                                        </p:tav>
                                      </p:tavLst>
                                    </p:anim>
                                    <p:animEffect transition="in" filter="fade">
                                      <p:cBhvr>
                                        <p:cTn id="3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4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3" name="Rectangle 2"/>
          <p:cNvSpPr/>
          <p:nvPr/>
        </p:nvSpPr>
        <p:spPr>
          <a:xfrm>
            <a:off x="65904" y="812412"/>
            <a:ext cx="8995718" cy="5970865"/>
          </a:xfrm>
          <a:prstGeom prst="rect">
            <a:avLst/>
          </a:prstGeom>
        </p:spPr>
        <p:txBody>
          <a:bodyPr wrap="square">
            <a:spAutoFit/>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2"/>
              <a:tabLst/>
              <a:defRPr/>
            </a:pPr>
            <a:r>
              <a:rPr kumimoji="0" lang="en-GB" sz="2800" b="0" i="0" u="none" strike="noStrike" kern="1200" cap="none" spc="0" normalizeH="0" baseline="0" noProof="0" dirty="0" smtClean="0">
                <a:ln>
                  <a:noFill/>
                </a:ln>
                <a:solidFill>
                  <a:prstClr val="black"/>
                </a:solidFill>
                <a:effectLst/>
                <a:uLnTx/>
                <a:uFillTx/>
                <a:latin typeface="Calibri" panose="020F0502020204030204"/>
              </a:rPr>
              <a:t>Knowledge organised </a:t>
            </a:r>
            <a:r>
              <a:rPr kumimoji="0" lang="en-GB" sz="2800" b="0" i="0" u="none" strike="noStrike" kern="1200" cap="none" spc="0" normalizeH="0" baseline="0" noProof="0" dirty="0">
                <a:ln>
                  <a:noFill/>
                </a:ln>
                <a:solidFill>
                  <a:prstClr val="black"/>
                </a:solidFill>
                <a:effectLst/>
                <a:uLnTx/>
                <a:uFillTx/>
                <a:latin typeface="Calibri" panose="020F0502020204030204"/>
              </a:rPr>
              <a:t>in a </a:t>
            </a:r>
            <a:r>
              <a:rPr kumimoji="0" lang="en-GB" sz="2800" b="0" i="0" u="none" strike="noStrike" kern="1200" cap="none" spc="0" normalizeH="0" baseline="0" noProof="0" dirty="0" smtClean="0">
                <a:ln>
                  <a:noFill/>
                </a:ln>
                <a:solidFill>
                  <a:prstClr val="black"/>
                </a:solidFill>
                <a:effectLst/>
                <a:uLnTx/>
                <a:uFillTx/>
                <a:latin typeface="Calibri" panose="020F0502020204030204"/>
              </a:rPr>
              <a:t>hierarchy???</a:t>
            </a:r>
            <a:endParaRPr kumimoji="0" lang="en-GB" sz="2800" b="0" i="0" u="none" strike="noStrike" kern="1200" cap="none" spc="0" normalizeH="0" baseline="0" noProof="0" dirty="0">
              <a:ln>
                <a:noFill/>
              </a:ln>
              <a:solidFill>
                <a:prstClr val="black"/>
              </a:solidFill>
              <a:effectLst/>
              <a:uLnTx/>
              <a:uFillTx/>
              <a:latin typeface="Calibri" panose="020F0502020204030204"/>
            </a:endParaRPr>
          </a:p>
          <a:p>
            <a:pPr marL="342900" indent="-342900" defTabSz="914400">
              <a:buFont typeface="Arial" panose="020B0604020202020204" pitchFamily="34" charset="0"/>
              <a:buChar char="•"/>
              <a:defRPr/>
            </a:pPr>
            <a:r>
              <a:rPr kumimoji="0" lang="en-GB" sz="2400" b="0" i="0" u="none" strike="noStrike" kern="1200" cap="none" spc="0" normalizeH="0" baseline="0" noProof="0" dirty="0" smtClean="0">
                <a:ln>
                  <a:noFill/>
                </a:ln>
                <a:solidFill>
                  <a:prstClr val="black"/>
                </a:solidFill>
                <a:effectLst/>
                <a:uLnTx/>
                <a:uFillTx/>
                <a:latin typeface="Calibri" panose="020F0502020204030204"/>
              </a:rPr>
              <a:t>People have different </a:t>
            </a:r>
            <a:r>
              <a:rPr kumimoji="0" lang="en-GB" sz="2400" b="0" i="0" u="none" strike="noStrike" kern="1200" cap="none" spc="0" normalizeH="0" baseline="0" noProof="0" dirty="0">
                <a:ln>
                  <a:noFill/>
                </a:ln>
                <a:solidFill>
                  <a:prstClr val="black"/>
                </a:solidFill>
                <a:effectLst/>
                <a:uLnTx/>
                <a:uFillTx/>
                <a:latin typeface="Calibri" panose="020F0502020204030204"/>
              </a:rPr>
              <a:t>experiences </a:t>
            </a:r>
            <a:r>
              <a:rPr kumimoji="0" lang="en-GB" sz="2400" b="0" i="0" u="none" strike="noStrike" kern="1200" cap="none" spc="0" normalizeH="0" baseline="0" noProof="0" dirty="0" smtClean="0">
                <a:ln>
                  <a:noFill/>
                </a:ln>
                <a:solidFill>
                  <a:prstClr val="black"/>
                </a:solidFill>
                <a:effectLst/>
                <a:uLnTx/>
                <a:uFillTx/>
                <a:latin typeface="Calibri" panose="020F0502020204030204"/>
              </a:rPr>
              <a:t>so </a:t>
            </a:r>
            <a:r>
              <a:rPr kumimoji="0" lang="en-GB" sz="2400" b="0" i="0" u="none" strike="noStrike" kern="1200" cap="none" spc="0" normalizeH="0" baseline="0" noProof="0" dirty="0">
                <a:ln>
                  <a:noFill/>
                </a:ln>
                <a:solidFill>
                  <a:prstClr val="black"/>
                </a:solidFill>
                <a:effectLst/>
                <a:uLnTx/>
                <a:uFillTx/>
                <a:latin typeface="Calibri" panose="020F0502020204030204"/>
              </a:rPr>
              <a:t>links </a:t>
            </a:r>
            <a:r>
              <a:rPr lang="en-GB" sz="2400" dirty="0" smtClean="0">
                <a:solidFill>
                  <a:prstClr val="black"/>
                </a:solidFill>
                <a:latin typeface="Calibri" panose="020F0502020204030204"/>
              </a:rPr>
              <a:t>not </a:t>
            </a:r>
            <a:r>
              <a:rPr kumimoji="0" lang="en-GB" sz="2400" b="0" i="0" u="none" strike="noStrike" kern="1200" cap="none" spc="0" normalizeH="0" baseline="0" noProof="0" dirty="0" smtClean="0">
                <a:ln>
                  <a:noFill/>
                </a:ln>
                <a:solidFill>
                  <a:prstClr val="black"/>
                </a:solidFill>
                <a:effectLst/>
                <a:uLnTx/>
                <a:uFillTx/>
                <a:latin typeface="Calibri" panose="020F0502020204030204"/>
              </a:rPr>
              <a:t>the </a:t>
            </a:r>
            <a:r>
              <a:rPr kumimoji="0" lang="en-GB" sz="2400" b="0" i="0" u="none" strike="noStrike" kern="1200" cap="none" spc="0" normalizeH="0" baseline="0" noProof="0" dirty="0">
                <a:ln>
                  <a:noFill/>
                </a:ln>
                <a:solidFill>
                  <a:prstClr val="black"/>
                </a:solidFill>
                <a:effectLst/>
                <a:uLnTx/>
                <a:uFillTx/>
                <a:latin typeface="Calibri" panose="020F0502020204030204"/>
              </a:rPr>
              <a:t>same.</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3"/>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Control of processing is </a:t>
            </a:r>
            <a:r>
              <a:rPr kumimoji="0" lang="en-GB" sz="2800" b="0" i="0" u="none" strike="noStrike" kern="1200" cap="none" spc="0" normalizeH="0" baseline="0" noProof="0" dirty="0" smtClean="0">
                <a:ln>
                  <a:noFill/>
                </a:ln>
                <a:solidFill>
                  <a:prstClr val="black"/>
                </a:solidFill>
                <a:effectLst/>
                <a:uLnTx/>
                <a:uFillTx/>
                <a:latin typeface="Calibri" panose="020F0502020204030204"/>
                <a:ea typeface="+mn-ea"/>
                <a:cs typeface="+mn-cs"/>
              </a:rPr>
              <a:t>bottom-up: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model </a:t>
            </a:r>
            <a:r>
              <a:rPr kumimoji="0" lang="en-GB" sz="2800" b="0" i="0" u="none" strike="noStrike" kern="1200" cap="none" spc="0" normalizeH="0" baseline="0" noProof="0" dirty="0" smtClean="0">
                <a:ln>
                  <a:noFill/>
                </a:ln>
                <a:solidFill>
                  <a:prstClr val="black"/>
                </a:solidFill>
                <a:effectLst/>
                <a:uLnTx/>
                <a:uFillTx/>
                <a:latin typeface="Calibri" panose="020F0502020204030204"/>
                <a:ea typeface="+mn-ea"/>
                <a:cs typeface="+mn-cs"/>
              </a:rPr>
              <a:t>needs to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account for strategies involving us searching for </a:t>
            </a:r>
            <a:r>
              <a:rPr kumimoji="0" lang="en-GB" sz="2800" b="0" i="0" u="none" strike="noStrike" kern="1200" cap="none" spc="0" normalizeH="0" baseline="0" noProof="0" dirty="0" smtClean="0">
                <a:ln>
                  <a:noFill/>
                </a:ln>
                <a:solidFill>
                  <a:prstClr val="black"/>
                </a:solidFill>
                <a:effectLst/>
                <a:uLnTx/>
                <a:uFillTx/>
                <a:latin typeface="Calibri" panose="020F0502020204030204"/>
                <a:ea typeface="+mn-ea"/>
                <a:cs typeface="+mn-cs"/>
              </a:rPr>
              <a:t>information (top-down).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3"/>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3"/>
              <a:tabLst/>
              <a:defRPr/>
            </a:pPr>
            <a:r>
              <a:rPr kumimoji="0" lang="en-GB" sz="2800" b="0" i="0" u="none" strike="noStrike" kern="1200" cap="none" spc="0" normalizeH="0" baseline="0" noProof="0" dirty="0" smtClean="0">
                <a:ln>
                  <a:noFill/>
                </a:ln>
                <a:solidFill>
                  <a:prstClr val="black"/>
                </a:solidFill>
                <a:effectLst/>
                <a:uLnTx/>
                <a:uFillTx/>
                <a:latin typeface="Calibri" panose="020F0502020204030204"/>
              </a:rPr>
              <a:t>Data </a:t>
            </a:r>
            <a:r>
              <a:rPr kumimoji="0" lang="en-GB" sz="2800" b="0" i="0" u="none" strike="noStrike" kern="1200" cap="none" spc="0" normalizeH="0" baseline="0" noProof="0" dirty="0">
                <a:ln>
                  <a:noFill/>
                </a:ln>
                <a:solidFill>
                  <a:prstClr val="black"/>
                </a:solidFill>
                <a:effectLst/>
                <a:uLnTx/>
                <a:uFillTx/>
                <a:latin typeface="Calibri" panose="020F0502020204030204"/>
              </a:rPr>
              <a:t>from priming studies may </a:t>
            </a:r>
            <a:r>
              <a:rPr kumimoji="0" lang="en-GB" sz="2800" b="0" i="0" u="none" strike="noStrike" kern="1200" cap="none" spc="0" normalizeH="0" baseline="0" noProof="0" dirty="0" smtClean="0">
                <a:ln>
                  <a:noFill/>
                </a:ln>
                <a:solidFill>
                  <a:prstClr val="black"/>
                </a:solidFill>
                <a:effectLst/>
                <a:uLnTx/>
                <a:uFillTx/>
                <a:latin typeface="Calibri" panose="020F0502020204030204"/>
              </a:rPr>
              <a:t>not </a:t>
            </a:r>
            <a:r>
              <a:rPr lang="en-GB" sz="2800" dirty="0" smtClean="0">
                <a:solidFill>
                  <a:prstClr val="black"/>
                </a:solidFill>
                <a:latin typeface="Calibri" panose="020F0502020204030204"/>
              </a:rPr>
              <a:t>be supportive</a:t>
            </a:r>
            <a:r>
              <a:rPr kumimoji="0" lang="en-GB" sz="2800" b="0" i="0" u="none" strike="noStrike" kern="1200" cap="none" spc="0" normalizeH="0" baseline="0" noProof="0" dirty="0" smtClean="0">
                <a:ln>
                  <a:noFill/>
                </a:ln>
                <a:solidFill>
                  <a:prstClr val="black"/>
                </a:solidFill>
                <a:effectLst/>
                <a:uLnTx/>
                <a:uFillTx/>
                <a:latin typeface="Calibri" panose="020F0502020204030204"/>
              </a:rPr>
              <a:t>.</a:t>
            </a:r>
            <a:endParaRPr kumimoji="0" lang="en-GB" sz="2800" b="0" i="0" u="none" strike="noStrike" kern="1200" cap="none" spc="0" normalizeH="0" baseline="0" noProof="0" dirty="0">
              <a:ln>
                <a:noFill/>
              </a:ln>
              <a:solidFill>
                <a:prstClr val="black"/>
              </a:solidFill>
              <a:effectLst/>
              <a:uLnTx/>
              <a:uFillTx/>
              <a:latin typeface="Calibri" panose="020F0502020204030204"/>
            </a:endParaRP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rPr>
              <a:t>Different </a:t>
            </a:r>
            <a:r>
              <a:rPr kumimoji="0" lang="en-GB" sz="2400" b="0" i="0" u="none" strike="noStrike" kern="1200" cap="none" spc="0" normalizeH="0" baseline="0" noProof="0" dirty="0">
                <a:ln>
                  <a:noFill/>
                </a:ln>
                <a:solidFill>
                  <a:prstClr val="black"/>
                </a:solidFill>
                <a:effectLst/>
                <a:uLnTx/>
                <a:uFillTx/>
                <a:latin typeface="Calibri" panose="020F0502020204030204"/>
              </a:rPr>
              <a:t>mechanisms </a:t>
            </a:r>
            <a:r>
              <a:rPr kumimoji="0" lang="en-GB" sz="2400" b="0" i="0" u="none" strike="noStrike" kern="1200" cap="none" spc="0" normalizeH="0" baseline="0" noProof="0" dirty="0" smtClean="0">
                <a:ln>
                  <a:noFill/>
                </a:ln>
                <a:solidFill>
                  <a:prstClr val="black"/>
                </a:solidFill>
                <a:effectLst/>
                <a:uLnTx/>
                <a:uFillTx/>
                <a:latin typeface="Calibri" panose="020F0502020204030204"/>
              </a:rPr>
              <a:t>explain priming.</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rPr>
              <a:t>Neely (1991): the model </a:t>
            </a:r>
            <a:r>
              <a:rPr kumimoji="0" lang="en-GB" sz="2400" b="0" i="0" u="none" strike="noStrike" kern="1200" cap="none" spc="0" normalizeH="0" baseline="0" noProof="0" dirty="0">
                <a:ln>
                  <a:noFill/>
                </a:ln>
                <a:solidFill>
                  <a:prstClr val="black"/>
                </a:solidFill>
                <a:effectLst/>
                <a:uLnTx/>
                <a:uFillTx/>
                <a:latin typeface="Calibri" panose="020F0502020204030204"/>
              </a:rPr>
              <a:t>fits priming when the time between seeing the prime and seeing the target word is less than 300 milliseconds or when non-words resemble actual words. </a:t>
            </a:r>
          </a:p>
          <a:p>
            <a:pPr marL="1257300" marR="0" lvl="2"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rPr>
              <a:t>When non-words look like actual words the </a:t>
            </a:r>
            <a:r>
              <a:rPr kumimoji="0" lang="en-GB" sz="2400" b="0" i="0" u="none" strike="noStrike" kern="1200" cap="none" spc="0" normalizeH="0" baseline="0" noProof="0" dirty="0" smtClean="0">
                <a:ln>
                  <a:noFill/>
                </a:ln>
                <a:solidFill>
                  <a:prstClr val="black"/>
                </a:solidFill>
                <a:effectLst/>
                <a:uLnTx/>
                <a:uFillTx/>
                <a:latin typeface="Calibri" panose="020F0502020204030204"/>
              </a:rPr>
              <a:t>RT </a:t>
            </a:r>
            <a:r>
              <a:rPr kumimoji="0" lang="en-GB" sz="2400" b="0" i="0" u="none" strike="noStrike" kern="1200" cap="none" spc="0" normalizeH="0" baseline="0" noProof="0" dirty="0">
                <a:ln>
                  <a:noFill/>
                </a:ln>
                <a:solidFill>
                  <a:prstClr val="black"/>
                </a:solidFill>
                <a:effectLst/>
                <a:uLnTx/>
                <a:uFillTx/>
                <a:latin typeface="Calibri" panose="020F0502020204030204"/>
              </a:rPr>
              <a:t>to actual words are </a:t>
            </a:r>
            <a:r>
              <a:rPr kumimoji="0" lang="en-GB" sz="2400" b="0" i="0" u="none" strike="noStrike" kern="1200" cap="none" spc="0" normalizeH="0" baseline="0" noProof="0" dirty="0" smtClean="0">
                <a:ln>
                  <a:noFill/>
                </a:ln>
                <a:solidFill>
                  <a:prstClr val="black"/>
                </a:solidFill>
                <a:effectLst/>
                <a:uLnTx/>
                <a:uFillTx/>
                <a:latin typeface="Calibri" panose="020F0502020204030204"/>
              </a:rPr>
              <a:t>influenced </a:t>
            </a:r>
            <a:r>
              <a:rPr kumimoji="0" lang="en-GB" sz="2400" b="0" i="0" u="none" strike="noStrike" kern="1200" cap="none" spc="0" normalizeH="0" baseline="0" noProof="0" dirty="0">
                <a:ln>
                  <a:noFill/>
                </a:ln>
                <a:solidFill>
                  <a:prstClr val="black"/>
                </a:solidFill>
                <a:effectLst/>
                <a:uLnTx/>
                <a:uFillTx/>
                <a:latin typeface="Calibri" panose="020F0502020204030204"/>
              </a:rPr>
              <a:t>by a checking </a:t>
            </a:r>
            <a:r>
              <a:rPr kumimoji="0" lang="en-GB" sz="2400" b="0" i="0" u="none" strike="noStrike" kern="1200" cap="none" spc="0" normalizeH="0" baseline="0" noProof="0" dirty="0" smtClean="0">
                <a:ln>
                  <a:noFill/>
                </a:ln>
                <a:solidFill>
                  <a:prstClr val="black"/>
                </a:solidFill>
                <a:effectLst/>
                <a:uLnTx/>
                <a:uFillTx/>
                <a:latin typeface="Calibri" panose="020F0502020204030204"/>
              </a:rPr>
              <a:t>procedure.</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3"/>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In general the model is oversimplified. </a:t>
            </a:r>
            <a:endParaRPr kumimoji="0" lang="en-GB" sz="20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5" name="Title 1"/>
          <p:cNvSpPr txBox="1">
            <a:spLocks/>
          </p:cNvSpPr>
          <p:nvPr/>
        </p:nvSpPr>
        <p:spPr>
          <a:xfrm>
            <a:off x="65903" y="74142"/>
            <a:ext cx="8995719" cy="691978"/>
          </a:xfrm>
          <a:prstGeom prst="rect">
            <a:avLst/>
          </a:prstGeom>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3600" kern="1200" cap="all"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all"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SPREADING ACTIVATION MODELS: Evaluation</a:t>
            </a:r>
            <a:endParaRPr kumimoji="0" lang="en-GB" sz="2800" b="1"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7418302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5" dur="500"/>
                                        <p:tgtEl>
                                          <p:spTgt spid="3">
                                            <p:txEl>
                                              <p:pRg st="8" end="8"/>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nodeType="click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3" name="Rectangle 2"/>
          <p:cNvSpPr/>
          <p:nvPr/>
        </p:nvSpPr>
        <p:spPr>
          <a:xfrm>
            <a:off x="0" y="1618015"/>
            <a:ext cx="9144000" cy="4616648"/>
          </a:xfrm>
          <a:prstGeom prst="rect">
            <a:avLst/>
          </a:prstGeom>
        </p:spPr>
        <p:txBody>
          <a:bodyPr wrap="square">
            <a:spAutoFit/>
          </a:bodyPr>
          <a:lstStyle/>
          <a:p>
            <a:pPr marL="285750" lvl="0" indent="-285750">
              <a:buFont typeface="Arial" panose="020B0604020202020204" pitchFamily="34" charset="0"/>
              <a:buChar char="•"/>
              <a:defRPr/>
            </a:pPr>
            <a:r>
              <a:rPr lang="en-GB" sz="3200" dirty="0" smtClean="0">
                <a:solidFill>
                  <a:prstClr val="black"/>
                </a:solidFill>
              </a:rPr>
              <a:t>Explains </a:t>
            </a:r>
            <a:r>
              <a:rPr lang="en-GB" sz="3200" dirty="0">
                <a:solidFill>
                  <a:prstClr val="black"/>
                </a:solidFill>
              </a:rPr>
              <a:t>range of cognitive phenomenon </a:t>
            </a:r>
          </a:p>
          <a:p>
            <a:pPr marL="285750" lvl="0" indent="-285750">
              <a:buFont typeface="Arial" panose="020B0604020202020204" pitchFamily="34" charset="0"/>
              <a:buChar char="•"/>
              <a:defRPr/>
            </a:pPr>
            <a:r>
              <a:rPr lang="en-GB" sz="3200" dirty="0" smtClean="0">
                <a:solidFill>
                  <a:prstClr val="black"/>
                </a:solidFill>
              </a:rPr>
              <a:t>Concern </a:t>
            </a:r>
            <a:r>
              <a:rPr lang="en-GB" sz="3200" dirty="0">
                <a:solidFill>
                  <a:prstClr val="black"/>
                </a:solidFill>
              </a:rPr>
              <a:t>with learning responses </a:t>
            </a:r>
            <a:r>
              <a:rPr lang="en-GB" sz="3200" dirty="0" smtClean="0">
                <a:solidFill>
                  <a:prstClr val="black"/>
                </a:solidFill>
              </a:rPr>
              <a:t>through algorithms</a:t>
            </a:r>
            <a:endParaRPr lang="en-GB" sz="3200" dirty="0">
              <a:solidFill>
                <a:prstClr val="black"/>
              </a:solidFill>
            </a:endParaRPr>
          </a:p>
          <a:p>
            <a:pPr marL="285750" lvl="0" indent="-285750">
              <a:buFont typeface="Arial" panose="020B0604020202020204" pitchFamily="34" charset="0"/>
              <a:buChar char="•"/>
              <a:defRPr/>
            </a:pPr>
            <a:r>
              <a:rPr lang="en-GB" sz="3200" dirty="0" smtClean="0">
                <a:solidFill>
                  <a:prstClr val="black"/>
                </a:solidFill>
              </a:rPr>
              <a:t>Reject </a:t>
            </a:r>
            <a:r>
              <a:rPr lang="en-GB" sz="3200" dirty="0">
                <a:solidFill>
                  <a:prstClr val="black"/>
                </a:solidFill>
              </a:rPr>
              <a:t>idea of a controlling executive system.</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000" b="0" i="0" u="none" strike="noStrike" kern="1200" cap="none" spc="0" normalizeH="0" baseline="0" noProof="0" dirty="0" smtClean="0">
                <a:ln>
                  <a:noFill/>
                </a:ln>
                <a:solidFill>
                  <a:prstClr val="black"/>
                </a:solidFill>
                <a:effectLst/>
                <a:uLnTx/>
                <a:uFillTx/>
                <a:latin typeface="Tw Cen MT" panose="020B0602020104020603"/>
                <a:ea typeface="+mn-ea"/>
                <a:cs typeface="+mn-cs"/>
              </a:rPr>
              <a:t>Make </a:t>
            </a:r>
            <a:r>
              <a:rPr kumimoji="0" lang="en-GB" sz="3000" b="0" i="0" u="none" strike="noStrike" kern="1200" cap="none" spc="0" normalizeH="0" baseline="0" noProof="0" dirty="0">
                <a:ln>
                  <a:noFill/>
                </a:ln>
                <a:solidFill>
                  <a:prstClr val="black"/>
                </a:solidFill>
                <a:effectLst/>
                <a:uLnTx/>
                <a:uFillTx/>
                <a:latin typeface="Tw Cen MT" panose="020B0602020104020603"/>
                <a:ea typeface="+mn-ea"/>
                <a:cs typeface="+mn-cs"/>
              </a:rPr>
              <a:t>use of representations consistent with </a:t>
            </a:r>
            <a:r>
              <a:rPr kumimoji="0" lang="en-GB" sz="3000" b="0" i="0" u="none" strike="noStrike" kern="1200" cap="none" spc="0" normalizeH="0" baseline="0" noProof="0" dirty="0" smtClean="0">
                <a:ln>
                  <a:noFill/>
                </a:ln>
                <a:solidFill>
                  <a:prstClr val="black"/>
                </a:solidFill>
                <a:effectLst/>
                <a:uLnTx/>
                <a:uFillTx/>
                <a:latin typeface="Tw Cen MT" panose="020B0602020104020603"/>
                <a:ea typeface="+mn-ea"/>
                <a:cs typeface="+mn-cs"/>
              </a:rPr>
              <a:t>physiology:</a:t>
            </a: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Networks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resemble interconnected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neurons.</a:t>
            </a: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Each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unit has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activation level:</a:t>
            </a:r>
            <a:r>
              <a:rPr kumimoji="0" lang="en-GB" sz="2800" b="0" i="0" u="none" strike="noStrike" kern="1200" cap="none" spc="0" normalizeH="0" noProof="0" dirty="0" smtClean="0">
                <a:ln>
                  <a:noFill/>
                </a:ln>
                <a:solidFill>
                  <a:prstClr val="black"/>
                </a:solidFill>
                <a:effectLst/>
                <a:uLnTx/>
                <a:uFillTx/>
                <a:latin typeface="Tw Cen MT" panose="020B0602020104020603"/>
                <a:ea typeface="+mn-ea"/>
                <a:cs typeface="+mn-cs"/>
              </a:rPr>
              <a:t>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an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associated level of energy that can be transmitted to other units. </a:t>
            </a: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Nature of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transmission depends on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type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of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connection.</a:t>
            </a: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Connections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have </a:t>
            </a:r>
            <a:r>
              <a:rPr kumimoji="0" lang="en-GB" sz="2800" b="1" i="0" u="none" strike="noStrike" kern="1200" cap="none" spc="0" normalizeH="0" baseline="0" noProof="0" dirty="0" err="1" smtClean="0">
                <a:ln>
                  <a:noFill/>
                </a:ln>
                <a:solidFill>
                  <a:prstClr val="black"/>
                </a:solidFill>
                <a:effectLst/>
                <a:uLnTx/>
                <a:uFillTx/>
                <a:latin typeface="Tw Cen MT" panose="020B0602020104020603"/>
                <a:ea typeface="+mn-ea"/>
                <a:cs typeface="+mn-cs"/>
              </a:rPr>
              <a:t>facilitatory</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 or </a:t>
            </a:r>
            <a:r>
              <a:rPr kumimoji="0" lang="en-GB" sz="2800" b="1" i="0" u="none" strike="noStrike" kern="1200" cap="none" spc="0" normalizeH="0" baseline="0" noProof="0" dirty="0" smtClean="0">
                <a:ln>
                  <a:noFill/>
                </a:ln>
                <a:solidFill>
                  <a:prstClr val="black"/>
                </a:solidFill>
                <a:effectLst/>
                <a:uLnTx/>
                <a:uFillTx/>
                <a:latin typeface="Tw Cen MT" panose="020B0602020104020603"/>
                <a:ea typeface="+mn-ea"/>
                <a:cs typeface="+mn-cs"/>
              </a:rPr>
              <a:t>inhibitory </a:t>
            </a:r>
            <a:r>
              <a:rPr kumimoji="0" lang="en-GB" sz="2800" u="none" strike="noStrike" kern="1200" cap="none" spc="0" normalizeH="0" baseline="0" noProof="0" dirty="0" smtClean="0">
                <a:ln>
                  <a:noFill/>
                </a:ln>
                <a:solidFill>
                  <a:prstClr val="black"/>
                </a:solidFill>
                <a:effectLst/>
                <a:uLnTx/>
                <a:uFillTx/>
                <a:latin typeface="Tw Cen MT" panose="020B0602020104020603"/>
                <a:ea typeface="+mn-ea"/>
                <a:cs typeface="+mn-cs"/>
              </a:rPr>
              <a:t>weights</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t>
            </a: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Weights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can vary in size and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direction</a:t>
            </a:r>
          </a:p>
        </p:txBody>
      </p:sp>
      <p:sp>
        <p:nvSpPr>
          <p:cNvPr id="7" name="Content Placeholder 2"/>
          <p:cNvSpPr txBox="1">
            <a:spLocks/>
          </p:cNvSpPr>
          <p:nvPr/>
        </p:nvSpPr>
        <p:spPr bwMode="auto">
          <a:xfrm>
            <a:off x="2052431" y="872313"/>
            <a:ext cx="5039139" cy="655982"/>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514350" marR="0" lvl="0" indent="-514350" algn="ctr" defTabSz="914400" rtl="0" eaLnBrk="0" fontAlgn="base" latinLnBrk="0" hangingPunct="0">
              <a:lnSpc>
                <a:spcPct val="100000"/>
              </a:lnSpc>
              <a:spcBef>
                <a:spcPct val="20000"/>
              </a:spcBef>
              <a:spcAft>
                <a:spcPct val="0"/>
              </a:spcAft>
              <a:buClrTx/>
              <a:buSzTx/>
              <a:buFont typeface="+mj-lt"/>
              <a:buAutoNum type="arabicPeriod" startAt="2"/>
              <a:tabLst/>
              <a:defRPr/>
            </a:pPr>
            <a:r>
              <a:rPr kumimoji="0" lang="en-GB" sz="3200" b="1" i="0" u="none" strike="noStrike" kern="0" cap="none" spc="0" normalizeH="0" baseline="0" noProof="0" dirty="0" smtClean="0">
                <a:ln>
                  <a:noFill/>
                </a:ln>
                <a:solidFill>
                  <a:srgbClr val="FFFFFF"/>
                </a:solidFill>
                <a:effectLst/>
                <a:uLnTx/>
                <a:uFillTx/>
                <a:latin typeface="Arial"/>
                <a:ea typeface="+mn-ea"/>
                <a:cs typeface="+mn-cs"/>
              </a:rPr>
              <a:t>Connectionist Models</a:t>
            </a:r>
            <a:endParaRPr kumimoji="0" lang="en-GB" sz="3200" b="1" i="0" u="none" strike="noStrike" kern="0" cap="none" spc="0" normalizeH="0" baseline="0" noProof="0" dirty="0">
              <a:ln>
                <a:noFill/>
              </a:ln>
              <a:solidFill>
                <a:srgbClr val="FFFFFF"/>
              </a:solidFill>
              <a:effectLst/>
              <a:uLnTx/>
              <a:uFillTx/>
              <a:latin typeface="Arial"/>
              <a:ea typeface="+mn-ea"/>
              <a:cs typeface="+mn-cs"/>
            </a:endParaRPr>
          </a:p>
        </p:txBody>
      </p:sp>
      <p:sp>
        <p:nvSpPr>
          <p:cNvPr id="8" name="Title 1"/>
          <p:cNvSpPr txBox="1">
            <a:spLocks/>
          </p:cNvSpPr>
          <p:nvPr/>
        </p:nvSpPr>
        <p:spPr bwMode="auto">
          <a:xfrm>
            <a:off x="685800" y="53366"/>
            <a:ext cx="7772400" cy="729227"/>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lt1"/>
                </a:solidFill>
                <a:latin typeface="+mn-lt"/>
                <a:ea typeface="+mn-ea"/>
                <a:cs typeface="+mn-cs"/>
              </a:defRPr>
            </a:lvl1pPr>
            <a:lvl2pPr algn="ctr" rtl="0" eaLnBrk="0" fontAlgn="base" hangingPunct="0">
              <a:spcBef>
                <a:spcPct val="0"/>
              </a:spcBef>
              <a:spcAft>
                <a:spcPct val="0"/>
              </a:spcAft>
              <a:defRPr sz="4400">
                <a:solidFill>
                  <a:schemeClr val="lt1"/>
                </a:solidFill>
                <a:latin typeface="+mn-lt"/>
                <a:ea typeface="+mn-ea"/>
                <a:cs typeface="+mn-cs"/>
              </a:defRPr>
            </a:lvl2pPr>
            <a:lvl3pPr algn="ctr" rtl="0" eaLnBrk="0" fontAlgn="base" hangingPunct="0">
              <a:spcBef>
                <a:spcPct val="0"/>
              </a:spcBef>
              <a:spcAft>
                <a:spcPct val="0"/>
              </a:spcAft>
              <a:defRPr sz="4400">
                <a:solidFill>
                  <a:schemeClr val="lt1"/>
                </a:solidFill>
                <a:latin typeface="+mn-lt"/>
                <a:ea typeface="+mn-ea"/>
                <a:cs typeface="+mn-cs"/>
              </a:defRPr>
            </a:lvl3pPr>
            <a:lvl4pPr algn="ctr" rtl="0" eaLnBrk="0" fontAlgn="base" hangingPunct="0">
              <a:spcBef>
                <a:spcPct val="0"/>
              </a:spcBef>
              <a:spcAft>
                <a:spcPct val="0"/>
              </a:spcAft>
              <a:defRPr sz="4400">
                <a:solidFill>
                  <a:schemeClr val="lt1"/>
                </a:solidFill>
                <a:latin typeface="+mn-lt"/>
                <a:ea typeface="+mn-ea"/>
                <a:cs typeface="+mn-cs"/>
              </a:defRPr>
            </a:lvl4pPr>
            <a:lvl5pPr algn="ctr" rtl="0" eaLnBrk="0" fontAlgn="base" hangingPunct="0">
              <a:spcBef>
                <a:spcPct val="0"/>
              </a:spcBef>
              <a:spcAft>
                <a:spcPct val="0"/>
              </a:spcAft>
              <a:defRPr sz="4400">
                <a:solidFill>
                  <a:schemeClr val="lt1"/>
                </a:solidFill>
                <a:latin typeface="+mn-lt"/>
                <a:ea typeface="+mn-ea"/>
                <a:cs typeface="+mn-cs"/>
              </a:defRPr>
            </a:lvl5pPr>
            <a:lvl6pPr marL="457200" algn="ctr" rtl="0" eaLnBrk="0" fontAlgn="base" hangingPunct="0">
              <a:spcBef>
                <a:spcPct val="0"/>
              </a:spcBef>
              <a:spcAft>
                <a:spcPct val="0"/>
              </a:spcAft>
              <a:defRPr sz="4400">
                <a:solidFill>
                  <a:schemeClr val="lt1"/>
                </a:solidFill>
                <a:latin typeface="+mn-lt"/>
                <a:ea typeface="+mn-ea"/>
                <a:cs typeface="+mn-cs"/>
              </a:defRPr>
            </a:lvl6pPr>
            <a:lvl7pPr marL="914400" algn="ctr" rtl="0" eaLnBrk="0" fontAlgn="base" hangingPunct="0">
              <a:spcBef>
                <a:spcPct val="0"/>
              </a:spcBef>
              <a:spcAft>
                <a:spcPct val="0"/>
              </a:spcAft>
              <a:defRPr sz="4400">
                <a:solidFill>
                  <a:schemeClr val="lt1"/>
                </a:solidFill>
                <a:latin typeface="+mn-lt"/>
                <a:ea typeface="+mn-ea"/>
                <a:cs typeface="+mn-cs"/>
              </a:defRPr>
            </a:lvl7pPr>
            <a:lvl8pPr marL="1371600" algn="ctr" rtl="0" eaLnBrk="0" fontAlgn="base" hangingPunct="0">
              <a:spcBef>
                <a:spcPct val="0"/>
              </a:spcBef>
              <a:spcAft>
                <a:spcPct val="0"/>
              </a:spcAft>
              <a:defRPr sz="4400">
                <a:solidFill>
                  <a:schemeClr val="lt1"/>
                </a:solidFill>
                <a:latin typeface="+mn-lt"/>
                <a:ea typeface="+mn-ea"/>
                <a:cs typeface="+mn-cs"/>
              </a:defRPr>
            </a:lvl8pPr>
            <a:lvl9pPr marL="1828800" algn="ctr" rtl="0" eaLnBrk="0" fontAlgn="base" hangingPunct="0">
              <a:spcBef>
                <a:spcPct val="0"/>
              </a:spcBef>
              <a:spcAft>
                <a:spcPct val="0"/>
              </a:spcAft>
              <a:defRPr sz="44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000" b="1" i="0" u="none" strike="noStrike" kern="0" cap="none" spc="0" normalizeH="0" baseline="0" noProof="0" dirty="0" smtClean="0">
                <a:ln>
                  <a:noFill/>
                </a:ln>
                <a:solidFill>
                  <a:srgbClr val="FFFFFF"/>
                </a:solidFill>
                <a:effectLst/>
                <a:uLnTx/>
                <a:uFillTx/>
                <a:latin typeface="Arial"/>
                <a:ea typeface="+mn-ea"/>
                <a:cs typeface="+mn-cs"/>
              </a:rPr>
              <a:t>Parallel Processing models</a:t>
            </a:r>
            <a:endParaRPr kumimoji="0" lang="en-GB" sz="4000" b="1" i="0" u="none" strike="noStrike" kern="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120267743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5" dur="500"/>
                                        <p:tgtEl>
                                          <p:spTgt spid="3">
                                            <p:txEl>
                                              <p:pRg st="4" end="4"/>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8" dur="500"/>
                                        <p:tgtEl>
                                          <p:spTgt spid="3">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3" name="Rectangle 2"/>
          <p:cNvSpPr/>
          <p:nvPr/>
        </p:nvSpPr>
        <p:spPr>
          <a:xfrm>
            <a:off x="324197" y="1524352"/>
            <a:ext cx="8745662" cy="4001095"/>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Number </a:t>
            </a:r>
            <a:r>
              <a:rPr kumimoji="0" lang="en-GB" sz="3200" b="0" i="0" u="none" strike="noStrike" kern="1200" cap="none" spc="0" normalizeH="0" baseline="0" noProof="0" dirty="0">
                <a:ln>
                  <a:noFill/>
                </a:ln>
                <a:solidFill>
                  <a:prstClr val="black"/>
                </a:solidFill>
                <a:effectLst/>
                <a:uLnTx/>
                <a:uFillTx/>
                <a:latin typeface="Tw Cen MT" panose="020B0602020104020603"/>
                <a:ea typeface="+mn-ea"/>
                <a:cs typeface="+mn-cs"/>
              </a:rPr>
              <a:t>of rules in the </a:t>
            </a:r>
            <a:r>
              <a:rPr kumimoji="0" lang="en-GB" sz="3200" b="0" i="0" u="none" strike="noStrike" kern="1200" cap="none" spc="0" normalizeH="0" baseline="0" noProof="0" dirty="0" smtClean="0">
                <a:ln>
                  <a:noFill/>
                </a:ln>
                <a:solidFill>
                  <a:prstClr val="black"/>
                </a:solidFill>
                <a:effectLst/>
                <a:uLnTx/>
                <a:uFillTx/>
                <a:latin typeface="Tw Cen MT" panose="020B0602020104020603"/>
                <a:ea typeface="+mn-ea"/>
                <a:cs typeface="+mn-cs"/>
              </a:rPr>
              <a:t>system:</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914400" marR="0" lvl="1" indent="-457200" algn="l" defTabSz="457200" rtl="0" eaLnBrk="1" fontAlgn="auto" latinLnBrk="0" hangingPunct="1">
              <a:lnSpc>
                <a:spcPct val="100000"/>
              </a:lnSpc>
              <a:spcBef>
                <a:spcPts val="0"/>
              </a:spcBef>
              <a:spcAft>
                <a:spcPts val="0"/>
              </a:spcAft>
              <a:buClrTx/>
              <a:buSzTx/>
              <a:buFont typeface="+mj-lt"/>
              <a:buAutoNum type="arabicPeriod"/>
              <a:tabLst/>
              <a:defRPr/>
            </a:pPr>
            <a:r>
              <a:rPr kumimoji="0" lang="en-GB" sz="2800" b="0" i="0" u="sng" strike="noStrike" kern="1200" cap="none" spc="0" normalizeH="0" baseline="0" noProof="0" dirty="0" smtClean="0">
                <a:ln>
                  <a:noFill/>
                </a:ln>
                <a:solidFill>
                  <a:prstClr val="black"/>
                </a:solidFill>
                <a:effectLst/>
                <a:uLnTx/>
                <a:uFillTx/>
                <a:latin typeface="Tw Cen MT" panose="020B0602020104020603"/>
                <a:ea typeface="+mn-ea"/>
                <a:cs typeface="+mn-cs"/>
              </a:rPr>
              <a:t>Activation rule: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determines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way unit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deals with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input.</a:t>
            </a:r>
          </a:p>
          <a:p>
            <a:pPr marL="914400" marR="0" lvl="1" indent="-457200" algn="l" defTabSz="457200" rtl="0" eaLnBrk="1" fontAlgn="auto" latinLnBrk="0" hangingPunct="1">
              <a:lnSpc>
                <a:spcPct val="100000"/>
              </a:lnSpc>
              <a:spcBef>
                <a:spcPts val="0"/>
              </a:spcBef>
              <a:spcAft>
                <a:spcPts val="0"/>
              </a:spcAft>
              <a:buClrTx/>
              <a:buSzTx/>
              <a:buFont typeface="+mj-lt"/>
              <a:buAutoNum type="arabicPeriod"/>
              <a:tabLst/>
              <a:defRPr/>
            </a:pPr>
            <a:endParaRPr kumimoji="0" lang="en-GB" sz="14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914400" marR="0" lvl="1" indent="-457200" algn="l" defTabSz="457200" rtl="0" eaLnBrk="1" fontAlgn="auto" latinLnBrk="0" hangingPunct="1">
              <a:lnSpc>
                <a:spcPct val="100000"/>
              </a:lnSpc>
              <a:spcBef>
                <a:spcPts val="0"/>
              </a:spcBef>
              <a:spcAft>
                <a:spcPts val="0"/>
              </a:spcAft>
              <a:buClrTx/>
              <a:buSzTx/>
              <a:buFont typeface="+mj-lt"/>
              <a:buAutoNum type="arabicPeriod"/>
              <a:tabLst/>
              <a:defRPr/>
            </a:pPr>
            <a:r>
              <a:rPr kumimoji="0" lang="en-GB" sz="2800" b="0" i="0" u="sng" strike="noStrike" kern="1200" cap="none" spc="0" normalizeH="0" baseline="0" noProof="0" dirty="0" smtClean="0">
                <a:ln>
                  <a:noFill/>
                </a:ln>
                <a:solidFill>
                  <a:prstClr val="black"/>
                </a:solidFill>
                <a:effectLst/>
                <a:uLnTx/>
                <a:uFillTx/>
                <a:latin typeface="Tw Cen MT" panose="020B0602020104020603"/>
                <a:ea typeface="+mn-ea"/>
                <a:cs typeface="+mn-cs"/>
              </a:rPr>
              <a:t>Output rule: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determines what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unit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will output to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others</a:t>
            </a:r>
          </a:p>
          <a:p>
            <a:pPr marL="914400" marR="0" lvl="1" indent="-457200" algn="l" defTabSz="457200" rtl="0" eaLnBrk="1" fontAlgn="auto" latinLnBrk="0" hangingPunct="1">
              <a:lnSpc>
                <a:spcPct val="100000"/>
              </a:lnSpc>
              <a:spcBef>
                <a:spcPts val="0"/>
              </a:spcBef>
              <a:spcAft>
                <a:spcPts val="0"/>
              </a:spcAft>
              <a:buClrTx/>
              <a:buSzTx/>
              <a:buFont typeface="+mj-lt"/>
              <a:buAutoNum type="arabicPeriod"/>
              <a:tabLst/>
              <a:defRPr/>
            </a:pPr>
            <a:endParaRPr kumimoji="0" lang="en-GB" sz="12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914400" marR="0" lvl="1" indent="-457200" algn="l" defTabSz="457200" rtl="0" eaLnBrk="1" fontAlgn="auto" latinLnBrk="0" hangingPunct="1">
              <a:lnSpc>
                <a:spcPct val="100000"/>
              </a:lnSpc>
              <a:spcBef>
                <a:spcPts val="0"/>
              </a:spcBef>
              <a:spcAft>
                <a:spcPts val="0"/>
              </a:spcAft>
              <a:buClrTx/>
              <a:buSzTx/>
              <a:buFont typeface="+mj-lt"/>
              <a:buAutoNum type="arabicPeriod"/>
              <a:tabLst/>
              <a:defRPr/>
            </a:pPr>
            <a:r>
              <a:rPr kumimoji="0" lang="en-GB" sz="2800" b="0" i="0" u="sng" strike="noStrike" kern="1200" cap="none" spc="0" normalizeH="0" baseline="0" noProof="0" dirty="0" smtClean="0">
                <a:ln>
                  <a:noFill/>
                </a:ln>
                <a:solidFill>
                  <a:prstClr val="black"/>
                </a:solidFill>
                <a:effectLst/>
                <a:uLnTx/>
                <a:uFillTx/>
                <a:latin typeface="Tw Cen MT" panose="020B0602020104020603"/>
                <a:ea typeface="+mn-ea"/>
                <a:cs typeface="+mn-cs"/>
              </a:rPr>
              <a:t>Learning rule: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determines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how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weights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associated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with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connections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between units are changed. </a:t>
            </a:r>
            <a:endPar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All rules thought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to be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hardwired - contained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within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physical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properties of the system</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t>
            </a:r>
            <a:endPar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Content Placeholder 2"/>
          <p:cNvSpPr txBox="1">
            <a:spLocks/>
          </p:cNvSpPr>
          <p:nvPr/>
        </p:nvSpPr>
        <p:spPr bwMode="auto">
          <a:xfrm>
            <a:off x="2052431" y="872313"/>
            <a:ext cx="5039139" cy="655982"/>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l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lt1"/>
                </a:solidFill>
                <a:latin typeface="+mn-lt"/>
                <a:ea typeface="+mn-ea"/>
                <a:cs typeface="+mn-cs"/>
              </a:defRPr>
            </a:lvl2pPr>
            <a:lvl3pPr marL="1143000" indent="-228600" algn="l" rtl="0" eaLnBrk="0" fontAlgn="base" hangingPunct="0">
              <a:spcBef>
                <a:spcPct val="20000"/>
              </a:spcBef>
              <a:spcAft>
                <a:spcPct val="0"/>
              </a:spcAft>
              <a:buChar char="•"/>
              <a:defRPr sz="2400">
                <a:solidFill>
                  <a:schemeClr val="lt1"/>
                </a:solidFill>
                <a:latin typeface="+mn-lt"/>
                <a:ea typeface="+mn-ea"/>
                <a:cs typeface="+mn-cs"/>
              </a:defRPr>
            </a:lvl3pPr>
            <a:lvl4pPr marL="1600200" indent="-228600" algn="l" rtl="0" eaLnBrk="0" fontAlgn="base" hangingPunct="0">
              <a:spcBef>
                <a:spcPct val="20000"/>
              </a:spcBef>
              <a:spcAft>
                <a:spcPct val="0"/>
              </a:spcAft>
              <a:buChar char="–"/>
              <a:defRPr sz="2000">
                <a:solidFill>
                  <a:schemeClr val="lt1"/>
                </a:solidFill>
                <a:latin typeface="+mn-lt"/>
                <a:ea typeface="+mn-ea"/>
                <a:cs typeface="+mn-cs"/>
              </a:defRPr>
            </a:lvl4pPr>
            <a:lvl5pPr marL="2057400" indent="-228600" algn="l" rtl="0" eaLnBrk="0" fontAlgn="base" hangingPunct="0">
              <a:spcBef>
                <a:spcPct val="20000"/>
              </a:spcBef>
              <a:spcAft>
                <a:spcPct val="0"/>
              </a:spcAft>
              <a:buChar char="»"/>
              <a:defRPr sz="2000">
                <a:solidFill>
                  <a:schemeClr val="lt1"/>
                </a:solidFill>
                <a:latin typeface="+mn-lt"/>
                <a:ea typeface="+mn-ea"/>
                <a:cs typeface="+mn-cs"/>
              </a:defRPr>
            </a:lvl5pPr>
            <a:lvl6pPr marL="2514600" indent="-228600" algn="l" rtl="0" eaLnBrk="0" fontAlgn="base" hangingPunct="0">
              <a:spcBef>
                <a:spcPct val="20000"/>
              </a:spcBef>
              <a:spcAft>
                <a:spcPct val="0"/>
              </a:spcAft>
              <a:buChar char="»"/>
              <a:defRPr sz="2000">
                <a:solidFill>
                  <a:schemeClr val="lt1"/>
                </a:solidFill>
                <a:latin typeface="+mn-lt"/>
                <a:ea typeface="+mn-ea"/>
                <a:cs typeface="+mn-cs"/>
              </a:defRPr>
            </a:lvl6pPr>
            <a:lvl7pPr marL="2971800" indent="-228600" algn="l" rtl="0" eaLnBrk="0" fontAlgn="base" hangingPunct="0">
              <a:spcBef>
                <a:spcPct val="20000"/>
              </a:spcBef>
              <a:spcAft>
                <a:spcPct val="0"/>
              </a:spcAft>
              <a:buChar char="»"/>
              <a:defRPr sz="2000">
                <a:solidFill>
                  <a:schemeClr val="lt1"/>
                </a:solidFill>
                <a:latin typeface="+mn-lt"/>
                <a:ea typeface="+mn-ea"/>
                <a:cs typeface="+mn-cs"/>
              </a:defRPr>
            </a:lvl7pPr>
            <a:lvl8pPr marL="3429000" indent="-228600" algn="l" rtl="0" eaLnBrk="0" fontAlgn="base" hangingPunct="0">
              <a:spcBef>
                <a:spcPct val="20000"/>
              </a:spcBef>
              <a:spcAft>
                <a:spcPct val="0"/>
              </a:spcAft>
              <a:buChar char="»"/>
              <a:defRPr sz="2000">
                <a:solidFill>
                  <a:schemeClr val="lt1"/>
                </a:solidFill>
                <a:latin typeface="+mn-lt"/>
                <a:ea typeface="+mn-ea"/>
                <a:cs typeface="+mn-cs"/>
              </a:defRPr>
            </a:lvl8pPr>
            <a:lvl9pPr marL="3886200" indent="-228600" algn="l" rtl="0" eaLnBrk="0" fontAlgn="base" hangingPunct="0">
              <a:spcBef>
                <a:spcPct val="20000"/>
              </a:spcBef>
              <a:spcAft>
                <a:spcPct val="0"/>
              </a:spcAft>
              <a:buChar char="»"/>
              <a:defRPr sz="2000">
                <a:solidFill>
                  <a:schemeClr val="lt1"/>
                </a:solidFill>
                <a:latin typeface="+mn-lt"/>
                <a:ea typeface="+mn-ea"/>
                <a:cs typeface="+mn-cs"/>
              </a:defRPr>
            </a:lvl9pPr>
          </a:lstStyle>
          <a:p>
            <a:pPr marL="514350" marR="0" lvl="0" indent="-514350" algn="ctr" defTabSz="914400" rtl="0" eaLnBrk="0" fontAlgn="base" latinLnBrk="0" hangingPunct="0">
              <a:lnSpc>
                <a:spcPct val="100000"/>
              </a:lnSpc>
              <a:spcBef>
                <a:spcPct val="20000"/>
              </a:spcBef>
              <a:spcAft>
                <a:spcPct val="0"/>
              </a:spcAft>
              <a:buClrTx/>
              <a:buSzTx/>
              <a:buFont typeface="+mj-lt"/>
              <a:buAutoNum type="arabicPeriod" startAt="2"/>
              <a:tabLst/>
              <a:defRPr/>
            </a:pPr>
            <a:r>
              <a:rPr kumimoji="0" lang="en-GB" sz="3200" b="1" i="0" u="none" strike="noStrike" kern="0" cap="none" spc="0" normalizeH="0" baseline="0" noProof="0" dirty="0" smtClean="0">
                <a:ln>
                  <a:noFill/>
                </a:ln>
                <a:solidFill>
                  <a:srgbClr val="FFFFFF"/>
                </a:solidFill>
                <a:effectLst/>
                <a:uLnTx/>
                <a:uFillTx/>
                <a:latin typeface="Arial"/>
                <a:ea typeface="+mn-ea"/>
                <a:cs typeface="+mn-cs"/>
              </a:rPr>
              <a:t>Connectionist Models</a:t>
            </a:r>
            <a:endParaRPr kumimoji="0" lang="en-GB" sz="3200" b="1" i="0" u="none" strike="noStrike" kern="0" cap="none" spc="0" normalizeH="0" baseline="0" noProof="0" dirty="0">
              <a:ln>
                <a:noFill/>
              </a:ln>
              <a:solidFill>
                <a:srgbClr val="FFFFFF"/>
              </a:solidFill>
              <a:effectLst/>
              <a:uLnTx/>
              <a:uFillTx/>
              <a:latin typeface="Arial"/>
              <a:ea typeface="+mn-ea"/>
              <a:cs typeface="+mn-cs"/>
            </a:endParaRPr>
          </a:p>
        </p:txBody>
      </p:sp>
      <p:sp>
        <p:nvSpPr>
          <p:cNvPr id="8" name="Title 1"/>
          <p:cNvSpPr txBox="1">
            <a:spLocks/>
          </p:cNvSpPr>
          <p:nvPr/>
        </p:nvSpPr>
        <p:spPr bwMode="auto">
          <a:xfrm>
            <a:off x="685800" y="53366"/>
            <a:ext cx="7772400" cy="729227"/>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lt1"/>
                </a:solidFill>
                <a:latin typeface="+mn-lt"/>
                <a:ea typeface="+mn-ea"/>
                <a:cs typeface="+mn-cs"/>
              </a:defRPr>
            </a:lvl1pPr>
            <a:lvl2pPr algn="ctr" rtl="0" eaLnBrk="0" fontAlgn="base" hangingPunct="0">
              <a:spcBef>
                <a:spcPct val="0"/>
              </a:spcBef>
              <a:spcAft>
                <a:spcPct val="0"/>
              </a:spcAft>
              <a:defRPr sz="4400">
                <a:solidFill>
                  <a:schemeClr val="lt1"/>
                </a:solidFill>
                <a:latin typeface="+mn-lt"/>
                <a:ea typeface="+mn-ea"/>
                <a:cs typeface="+mn-cs"/>
              </a:defRPr>
            </a:lvl2pPr>
            <a:lvl3pPr algn="ctr" rtl="0" eaLnBrk="0" fontAlgn="base" hangingPunct="0">
              <a:spcBef>
                <a:spcPct val="0"/>
              </a:spcBef>
              <a:spcAft>
                <a:spcPct val="0"/>
              </a:spcAft>
              <a:defRPr sz="4400">
                <a:solidFill>
                  <a:schemeClr val="lt1"/>
                </a:solidFill>
                <a:latin typeface="+mn-lt"/>
                <a:ea typeface="+mn-ea"/>
                <a:cs typeface="+mn-cs"/>
              </a:defRPr>
            </a:lvl3pPr>
            <a:lvl4pPr algn="ctr" rtl="0" eaLnBrk="0" fontAlgn="base" hangingPunct="0">
              <a:spcBef>
                <a:spcPct val="0"/>
              </a:spcBef>
              <a:spcAft>
                <a:spcPct val="0"/>
              </a:spcAft>
              <a:defRPr sz="4400">
                <a:solidFill>
                  <a:schemeClr val="lt1"/>
                </a:solidFill>
                <a:latin typeface="+mn-lt"/>
                <a:ea typeface="+mn-ea"/>
                <a:cs typeface="+mn-cs"/>
              </a:defRPr>
            </a:lvl4pPr>
            <a:lvl5pPr algn="ctr" rtl="0" eaLnBrk="0" fontAlgn="base" hangingPunct="0">
              <a:spcBef>
                <a:spcPct val="0"/>
              </a:spcBef>
              <a:spcAft>
                <a:spcPct val="0"/>
              </a:spcAft>
              <a:defRPr sz="4400">
                <a:solidFill>
                  <a:schemeClr val="lt1"/>
                </a:solidFill>
                <a:latin typeface="+mn-lt"/>
                <a:ea typeface="+mn-ea"/>
                <a:cs typeface="+mn-cs"/>
              </a:defRPr>
            </a:lvl5pPr>
            <a:lvl6pPr marL="457200" algn="ctr" rtl="0" eaLnBrk="0" fontAlgn="base" hangingPunct="0">
              <a:spcBef>
                <a:spcPct val="0"/>
              </a:spcBef>
              <a:spcAft>
                <a:spcPct val="0"/>
              </a:spcAft>
              <a:defRPr sz="4400">
                <a:solidFill>
                  <a:schemeClr val="lt1"/>
                </a:solidFill>
                <a:latin typeface="+mn-lt"/>
                <a:ea typeface="+mn-ea"/>
                <a:cs typeface="+mn-cs"/>
              </a:defRPr>
            </a:lvl6pPr>
            <a:lvl7pPr marL="914400" algn="ctr" rtl="0" eaLnBrk="0" fontAlgn="base" hangingPunct="0">
              <a:spcBef>
                <a:spcPct val="0"/>
              </a:spcBef>
              <a:spcAft>
                <a:spcPct val="0"/>
              </a:spcAft>
              <a:defRPr sz="4400">
                <a:solidFill>
                  <a:schemeClr val="lt1"/>
                </a:solidFill>
                <a:latin typeface="+mn-lt"/>
                <a:ea typeface="+mn-ea"/>
                <a:cs typeface="+mn-cs"/>
              </a:defRPr>
            </a:lvl7pPr>
            <a:lvl8pPr marL="1371600" algn="ctr" rtl="0" eaLnBrk="0" fontAlgn="base" hangingPunct="0">
              <a:spcBef>
                <a:spcPct val="0"/>
              </a:spcBef>
              <a:spcAft>
                <a:spcPct val="0"/>
              </a:spcAft>
              <a:defRPr sz="4400">
                <a:solidFill>
                  <a:schemeClr val="lt1"/>
                </a:solidFill>
                <a:latin typeface="+mn-lt"/>
                <a:ea typeface="+mn-ea"/>
                <a:cs typeface="+mn-cs"/>
              </a:defRPr>
            </a:lvl8pPr>
            <a:lvl9pPr marL="1828800" algn="ctr" rtl="0" eaLnBrk="0" fontAlgn="base" hangingPunct="0">
              <a:spcBef>
                <a:spcPct val="0"/>
              </a:spcBef>
              <a:spcAft>
                <a:spcPct val="0"/>
              </a:spcAft>
              <a:defRPr sz="44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000" b="1" i="0" u="none" strike="noStrike" kern="0" cap="none" spc="0" normalizeH="0" baseline="0" noProof="0" dirty="0" smtClean="0">
                <a:ln>
                  <a:noFill/>
                </a:ln>
                <a:solidFill>
                  <a:srgbClr val="FFFFFF"/>
                </a:solidFill>
                <a:effectLst/>
                <a:uLnTx/>
                <a:uFillTx/>
                <a:latin typeface="Arial"/>
                <a:ea typeface="+mn-ea"/>
                <a:cs typeface="+mn-cs"/>
              </a:rPr>
              <a:t>Parallel Processing models</a:t>
            </a:r>
            <a:endParaRPr kumimoji="0" lang="en-GB" sz="4000" b="1" i="0" u="none" strike="noStrike" kern="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1954742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0" dur="500"/>
                                        <p:tgtEl>
                                          <p:spTgt spid="3">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6" name="Title 1"/>
          <p:cNvSpPr txBox="1">
            <a:spLocks/>
          </p:cNvSpPr>
          <p:nvPr/>
        </p:nvSpPr>
        <p:spPr bwMode="auto">
          <a:xfrm>
            <a:off x="172995" y="119270"/>
            <a:ext cx="8913340" cy="808382"/>
          </a:xfrm>
          <a:prstGeom prst="rect">
            <a:avLst/>
          </a:prstGeom>
          <a:gradFill rotWithShape="1">
            <a:gsLst>
              <a:gs pos="0">
                <a:srgbClr val="3333CC">
                  <a:shade val="51000"/>
                  <a:satMod val="130000"/>
                </a:srgbClr>
              </a:gs>
              <a:gs pos="80000">
                <a:srgbClr val="3333CC">
                  <a:shade val="93000"/>
                  <a:satMod val="130000"/>
                </a:srgbClr>
              </a:gs>
              <a:gs pos="100000">
                <a:srgbClr val="3333CC">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lt1"/>
                </a:solidFill>
                <a:latin typeface="+mn-lt"/>
                <a:ea typeface="+mn-ea"/>
                <a:cs typeface="+mn-cs"/>
              </a:defRPr>
            </a:lvl1pPr>
            <a:lvl2pPr algn="ctr" rtl="0" eaLnBrk="0" fontAlgn="base" hangingPunct="0">
              <a:spcBef>
                <a:spcPct val="0"/>
              </a:spcBef>
              <a:spcAft>
                <a:spcPct val="0"/>
              </a:spcAft>
              <a:defRPr sz="4400">
                <a:solidFill>
                  <a:schemeClr val="lt1"/>
                </a:solidFill>
                <a:latin typeface="+mn-lt"/>
                <a:ea typeface="+mn-ea"/>
                <a:cs typeface="+mn-cs"/>
              </a:defRPr>
            </a:lvl2pPr>
            <a:lvl3pPr algn="ctr" rtl="0" eaLnBrk="0" fontAlgn="base" hangingPunct="0">
              <a:spcBef>
                <a:spcPct val="0"/>
              </a:spcBef>
              <a:spcAft>
                <a:spcPct val="0"/>
              </a:spcAft>
              <a:defRPr sz="4400">
                <a:solidFill>
                  <a:schemeClr val="lt1"/>
                </a:solidFill>
                <a:latin typeface="+mn-lt"/>
                <a:ea typeface="+mn-ea"/>
                <a:cs typeface="+mn-cs"/>
              </a:defRPr>
            </a:lvl3pPr>
            <a:lvl4pPr algn="ctr" rtl="0" eaLnBrk="0" fontAlgn="base" hangingPunct="0">
              <a:spcBef>
                <a:spcPct val="0"/>
              </a:spcBef>
              <a:spcAft>
                <a:spcPct val="0"/>
              </a:spcAft>
              <a:defRPr sz="4400">
                <a:solidFill>
                  <a:schemeClr val="lt1"/>
                </a:solidFill>
                <a:latin typeface="+mn-lt"/>
                <a:ea typeface="+mn-ea"/>
                <a:cs typeface="+mn-cs"/>
              </a:defRPr>
            </a:lvl4pPr>
            <a:lvl5pPr algn="ctr" rtl="0" eaLnBrk="0" fontAlgn="base" hangingPunct="0">
              <a:spcBef>
                <a:spcPct val="0"/>
              </a:spcBef>
              <a:spcAft>
                <a:spcPct val="0"/>
              </a:spcAft>
              <a:defRPr sz="4400">
                <a:solidFill>
                  <a:schemeClr val="lt1"/>
                </a:solidFill>
                <a:latin typeface="+mn-lt"/>
                <a:ea typeface="+mn-ea"/>
                <a:cs typeface="+mn-cs"/>
              </a:defRPr>
            </a:lvl5pPr>
            <a:lvl6pPr marL="457200" algn="ctr" rtl="0" eaLnBrk="0" fontAlgn="base" hangingPunct="0">
              <a:spcBef>
                <a:spcPct val="0"/>
              </a:spcBef>
              <a:spcAft>
                <a:spcPct val="0"/>
              </a:spcAft>
              <a:defRPr sz="4400">
                <a:solidFill>
                  <a:schemeClr val="lt1"/>
                </a:solidFill>
                <a:latin typeface="+mn-lt"/>
                <a:ea typeface="+mn-ea"/>
                <a:cs typeface="+mn-cs"/>
              </a:defRPr>
            </a:lvl6pPr>
            <a:lvl7pPr marL="914400" algn="ctr" rtl="0" eaLnBrk="0" fontAlgn="base" hangingPunct="0">
              <a:spcBef>
                <a:spcPct val="0"/>
              </a:spcBef>
              <a:spcAft>
                <a:spcPct val="0"/>
              </a:spcAft>
              <a:defRPr sz="4400">
                <a:solidFill>
                  <a:schemeClr val="lt1"/>
                </a:solidFill>
                <a:latin typeface="+mn-lt"/>
                <a:ea typeface="+mn-ea"/>
                <a:cs typeface="+mn-cs"/>
              </a:defRPr>
            </a:lvl7pPr>
            <a:lvl8pPr marL="1371600" algn="ctr" rtl="0" eaLnBrk="0" fontAlgn="base" hangingPunct="0">
              <a:spcBef>
                <a:spcPct val="0"/>
              </a:spcBef>
              <a:spcAft>
                <a:spcPct val="0"/>
              </a:spcAft>
              <a:defRPr sz="4400">
                <a:solidFill>
                  <a:schemeClr val="lt1"/>
                </a:solidFill>
                <a:latin typeface="+mn-lt"/>
                <a:ea typeface="+mn-ea"/>
                <a:cs typeface="+mn-cs"/>
              </a:defRPr>
            </a:lvl8pPr>
            <a:lvl9pPr marL="1828800" algn="ctr" rtl="0" eaLnBrk="0" fontAlgn="base" hangingPunct="0">
              <a:spcBef>
                <a:spcPct val="0"/>
              </a:spcBef>
              <a:spcAft>
                <a:spcPct val="0"/>
              </a:spcAft>
              <a:defRPr sz="4400">
                <a:solidFill>
                  <a:schemeClr val="lt1"/>
                </a:solidFill>
                <a:latin typeface="+mn-lt"/>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3600" b="1" i="0" u="none" strike="noStrike" kern="0" cap="none" spc="0" normalizeH="0" baseline="0" noProof="0" dirty="0" smtClean="0">
                <a:ln>
                  <a:noFill/>
                </a:ln>
                <a:solidFill>
                  <a:srgbClr val="FFFFFF"/>
                </a:solidFill>
                <a:effectLst/>
                <a:uLnTx/>
                <a:uFillTx/>
                <a:latin typeface="Arial"/>
                <a:ea typeface="+mn-ea"/>
                <a:cs typeface="+mn-cs"/>
              </a:rPr>
              <a:t>CONNECTIONIST MODEL: EXAMPLE </a:t>
            </a:r>
            <a:endParaRPr kumimoji="0" lang="en-GB" sz="3600" b="1" i="0" u="none" strike="noStrike" kern="0" cap="none" spc="0" normalizeH="0" baseline="0" noProof="0" dirty="0">
              <a:ln>
                <a:noFill/>
              </a:ln>
              <a:solidFill>
                <a:srgbClr val="FFFFFF"/>
              </a:solidFill>
              <a:effectLst/>
              <a:uLnTx/>
              <a:uFillTx/>
              <a:latin typeface="Arial"/>
              <a:ea typeface="+mn-ea"/>
              <a:cs typeface="+mn-cs"/>
            </a:endParaRPr>
          </a:p>
        </p:txBody>
      </p:sp>
      <p:pic>
        <p:nvPicPr>
          <p:cNvPr id="28" name="Picture 2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42703" y="3501081"/>
            <a:ext cx="4343633" cy="3356919"/>
          </a:xfrm>
          <a:prstGeom prst="rect">
            <a:avLst/>
          </a:prstGeom>
        </p:spPr>
      </p:pic>
      <p:sp>
        <p:nvSpPr>
          <p:cNvPr id="34" name="TextBox 33"/>
          <p:cNvSpPr txBox="1"/>
          <p:nvPr/>
        </p:nvSpPr>
        <p:spPr>
          <a:xfrm>
            <a:off x="65903" y="931497"/>
            <a:ext cx="9020432" cy="5324535"/>
          </a:xfrm>
          <a:prstGeom prst="rect">
            <a:avLst/>
          </a:prstGeom>
          <a:noFill/>
          <a:ln w="25400" cap="flat" cmpd="sng" algn="ctr">
            <a:noFill/>
            <a:prstDash val="solid"/>
          </a:ln>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0" cap="none" spc="0" normalizeH="0" baseline="0" noProof="0" dirty="0" smtClean="0">
                <a:ln>
                  <a:noFill/>
                </a:ln>
                <a:solidFill>
                  <a:srgbClr val="000000"/>
                </a:solidFill>
                <a:effectLst/>
                <a:uLnTx/>
                <a:uFillTx/>
                <a:latin typeface="Arial"/>
                <a:ea typeface="+mn-ea"/>
                <a:cs typeface="+mn-cs"/>
              </a:rPr>
              <a:t>Interactive Activation Model (IAM):</a:t>
            </a:r>
            <a:r>
              <a:rPr kumimoji="0" lang="en-GB" sz="2400" b="1" i="0" u="none" strike="noStrike" kern="0" cap="none" spc="0" normalizeH="0" baseline="0" noProof="0" dirty="0">
                <a:ln>
                  <a:noFill/>
                </a:ln>
                <a:solidFill>
                  <a:srgbClr val="000000"/>
                </a:solidFill>
                <a:effectLst/>
                <a:uLnTx/>
                <a:uFillTx/>
                <a:latin typeface="Arial"/>
                <a:ea typeface="+mn-ea"/>
                <a:cs typeface="+mn-cs"/>
              </a:rPr>
              <a:t> </a:t>
            </a:r>
            <a:r>
              <a:rPr kumimoji="0" lang="en-GB" sz="2000" b="0" i="0" u="none" strike="noStrike" kern="0" cap="none" spc="0" normalizeH="0" baseline="0" noProof="0" dirty="0" smtClean="0">
                <a:ln>
                  <a:noFill/>
                </a:ln>
                <a:solidFill>
                  <a:srgbClr val="000000"/>
                </a:solidFill>
                <a:effectLst/>
                <a:uLnTx/>
                <a:uFillTx/>
                <a:latin typeface="Arial"/>
                <a:ea typeface="+mn-ea"/>
                <a:cs typeface="+mn-cs"/>
              </a:rPr>
              <a:t>McClelland &amp; </a:t>
            </a:r>
            <a:r>
              <a:rPr kumimoji="0" lang="en-GB" sz="2000" b="0" i="0" u="none" strike="noStrike" kern="0" cap="none" spc="0" normalizeH="0" baseline="0" noProof="0" dirty="0" err="1" smtClean="0">
                <a:ln>
                  <a:noFill/>
                </a:ln>
                <a:solidFill>
                  <a:srgbClr val="000000"/>
                </a:solidFill>
                <a:effectLst/>
                <a:uLnTx/>
                <a:uFillTx/>
                <a:latin typeface="Arial"/>
                <a:ea typeface="+mn-ea"/>
                <a:cs typeface="+mn-cs"/>
              </a:rPr>
              <a:t>Rumelhart</a:t>
            </a:r>
            <a:r>
              <a:rPr kumimoji="0" lang="en-GB" sz="2000" b="0" i="0" u="none" strike="noStrike" kern="0" cap="none" spc="0" normalizeH="0" baseline="0" noProof="0" dirty="0" smtClean="0">
                <a:ln>
                  <a:noFill/>
                </a:ln>
                <a:solidFill>
                  <a:srgbClr val="000000"/>
                </a:solidFill>
                <a:effectLst/>
                <a:uLnTx/>
                <a:uFillTx/>
                <a:latin typeface="Arial"/>
                <a:ea typeface="+mn-ea"/>
                <a:cs typeface="+mn-cs"/>
              </a:rPr>
              <a:t> (1981)</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Attempts to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simulate word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recognition with units arranged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in 3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levels: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Each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level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codes for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a different type of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property:</a:t>
            </a:r>
          </a:p>
          <a:p>
            <a:pPr marL="914400" marR="0" lvl="1"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Activating features: line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segments of a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letter</a:t>
            </a:r>
          </a:p>
          <a:p>
            <a:pPr marL="914400" marR="0" lvl="1"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Letter representations (bottom-up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parallel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process). </a:t>
            </a:r>
          </a:p>
          <a:p>
            <a:pPr marL="914400" marR="0" lvl="1"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Word unit (top-down processing also occurs).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Feature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units can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inhibit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letter units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not containing </a:t>
            </a:r>
            <a:r>
              <a:rPr kumimoji="0" lang="en-GB" sz="2400" b="0" i="0" u="none" strike="noStrike" kern="1200" cap="none" spc="0" normalizeH="0" baseline="0" noProof="0" dirty="0">
                <a:ln>
                  <a:noFill/>
                </a:ln>
                <a:solidFill>
                  <a:prstClr val="black"/>
                </a:solidFill>
                <a:effectLst/>
                <a:uLnTx/>
                <a:uFillTx/>
                <a:latin typeface="Tw Cen MT" panose="020B0602020104020603"/>
                <a:ea typeface="+mn-ea"/>
                <a:cs typeface="+mn-cs"/>
              </a:rPr>
              <a:t>a particular feature. </a:t>
            </a:r>
            <a:r>
              <a:rPr kumimoji="0" lang="en-GB" sz="2400" b="0" i="0" u="none" strike="noStrike" kern="1200" cap="none" spc="0" normalizeH="0" baseline="0" noProof="0" dirty="0" smtClean="0">
                <a:ln>
                  <a:noFill/>
                </a:ln>
                <a:solidFill>
                  <a:prstClr val="black"/>
                </a:solidFill>
                <a:effectLst/>
                <a:uLnTx/>
                <a:uFillTx/>
                <a:latin typeface="Tw Cen MT" panose="020B0602020104020603"/>
                <a:ea typeface="+mn-ea"/>
                <a:cs typeface="+mn-cs"/>
              </a:rPr>
              <a:t> </a:t>
            </a:r>
            <a:endParaRPr kumimoji="0" lang="en-GB" sz="2400" b="1"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sng" strike="noStrike" kern="0" cap="none" spc="0" normalizeH="0" baseline="0" noProof="0" dirty="0" smtClean="0">
                <a:ln>
                  <a:noFill/>
                </a:ln>
                <a:solidFill>
                  <a:srgbClr val="000000"/>
                </a:solidFill>
                <a:effectLst/>
                <a:uLnTx/>
                <a:uFillTx/>
                <a:latin typeface="Arial"/>
                <a:ea typeface="+mn-ea"/>
                <a:cs typeface="+mn-cs"/>
              </a:rPr>
              <a:t>Nodes: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Word detector</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Letter (Position)</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Feature (Visual)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srgbClr val="000000"/>
                </a:solidFill>
                <a:effectLst/>
                <a:uLnTx/>
                <a:uFillTx/>
                <a:latin typeface="Arial"/>
                <a:ea typeface="+mn-ea"/>
                <a:cs typeface="+mn-cs"/>
              </a:rPr>
              <a:t>Arrows show excitatory connection.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srgbClr val="000000"/>
                </a:solidFill>
                <a:effectLst/>
                <a:uLnTx/>
                <a:uFillTx/>
                <a:latin typeface="Arial"/>
                <a:ea typeface="+mn-ea"/>
                <a:cs typeface="+mn-cs"/>
              </a:rPr>
              <a:t>Rounded heads show inhibitory connection.</a:t>
            </a:r>
          </a:p>
        </p:txBody>
      </p:sp>
    </p:spTree>
    <p:extLst>
      <p:ext uri="{BB962C8B-B14F-4D97-AF65-F5344CB8AC3E}">
        <p14:creationId xmlns:p14="http://schemas.microsoft.com/office/powerpoint/2010/main" val="3341117204"/>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Effect transition="in" filter="randombar(horizontal)">
                                      <p:cBhvr>
                                        <p:cTn id="7" dur="500"/>
                                        <p:tgtEl>
                                          <p:spTgt spid="34">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4">
                                            <p:txEl>
                                              <p:pRg st="1" end="1"/>
                                            </p:txEl>
                                          </p:spTgt>
                                        </p:tgtEl>
                                        <p:attrNameLst>
                                          <p:attrName>style.visibility</p:attrName>
                                        </p:attrNameLst>
                                      </p:cBhvr>
                                      <p:to>
                                        <p:strVal val="visible"/>
                                      </p:to>
                                    </p:set>
                                    <p:animEffect transition="in" filter="randombar(horizontal)">
                                      <p:cBhvr>
                                        <p:cTn id="10" dur="500"/>
                                        <p:tgtEl>
                                          <p:spTgt spid="3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4">
                                            <p:txEl>
                                              <p:pRg st="2" end="2"/>
                                            </p:txEl>
                                          </p:spTgt>
                                        </p:tgtEl>
                                        <p:attrNameLst>
                                          <p:attrName>style.visibility</p:attrName>
                                        </p:attrNameLst>
                                      </p:cBhvr>
                                      <p:to>
                                        <p:strVal val="visible"/>
                                      </p:to>
                                    </p:set>
                                    <p:animEffect transition="in" filter="randombar(horizontal)">
                                      <p:cBhvr>
                                        <p:cTn id="15" dur="500"/>
                                        <p:tgtEl>
                                          <p:spTgt spid="34">
                                            <p:txEl>
                                              <p:pRg st="2" end="2"/>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4">
                                            <p:txEl>
                                              <p:pRg st="3" end="3"/>
                                            </p:txEl>
                                          </p:spTgt>
                                        </p:tgtEl>
                                        <p:attrNameLst>
                                          <p:attrName>style.visibility</p:attrName>
                                        </p:attrNameLst>
                                      </p:cBhvr>
                                      <p:to>
                                        <p:strVal val="visible"/>
                                      </p:to>
                                    </p:set>
                                    <p:animEffect transition="in" filter="randombar(horizontal)">
                                      <p:cBhvr>
                                        <p:cTn id="18" dur="500"/>
                                        <p:tgtEl>
                                          <p:spTgt spid="3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34">
                                            <p:txEl>
                                              <p:pRg st="4" end="4"/>
                                            </p:txEl>
                                          </p:spTgt>
                                        </p:tgtEl>
                                        <p:attrNameLst>
                                          <p:attrName>style.visibility</p:attrName>
                                        </p:attrNameLst>
                                      </p:cBhvr>
                                      <p:to>
                                        <p:strVal val="visible"/>
                                      </p:to>
                                    </p:set>
                                    <p:animEffect transition="in" filter="randombar(horizontal)">
                                      <p:cBhvr>
                                        <p:cTn id="23" dur="500"/>
                                        <p:tgtEl>
                                          <p:spTgt spid="34">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34">
                                            <p:txEl>
                                              <p:pRg st="5" end="5"/>
                                            </p:txEl>
                                          </p:spTgt>
                                        </p:tgtEl>
                                        <p:attrNameLst>
                                          <p:attrName>style.visibility</p:attrName>
                                        </p:attrNameLst>
                                      </p:cBhvr>
                                      <p:to>
                                        <p:strVal val="visible"/>
                                      </p:to>
                                    </p:set>
                                    <p:animEffect transition="in" filter="randombar(horizontal)">
                                      <p:cBhvr>
                                        <p:cTn id="28" dur="500"/>
                                        <p:tgtEl>
                                          <p:spTgt spid="34">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34">
                                            <p:txEl>
                                              <p:pRg st="6" end="6"/>
                                            </p:txEl>
                                          </p:spTgt>
                                        </p:tgtEl>
                                        <p:attrNameLst>
                                          <p:attrName>style.visibility</p:attrName>
                                        </p:attrNameLst>
                                      </p:cBhvr>
                                      <p:to>
                                        <p:strVal val="visible"/>
                                      </p:to>
                                    </p:set>
                                    <p:animEffect transition="in" filter="randombar(horizontal)">
                                      <p:cBhvr>
                                        <p:cTn id="33" dur="500"/>
                                        <p:tgtEl>
                                          <p:spTgt spid="34">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31" presetClass="entr" presetSubtype="0" fill="hold" nodeType="clickEffect">
                                  <p:stCondLst>
                                    <p:cond delay="0"/>
                                  </p:stCondLst>
                                  <p:childTnLst>
                                    <p:set>
                                      <p:cBhvr>
                                        <p:cTn id="37" dur="1" fill="hold">
                                          <p:stCondLst>
                                            <p:cond delay="0"/>
                                          </p:stCondLst>
                                        </p:cTn>
                                        <p:tgtEl>
                                          <p:spTgt spid="28"/>
                                        </p:tgtEl>
                                        <p:attrNameLst>
                                          <p:attrName>style.visibility</p:attrName>
                                        </p:attrNameLst>
                                      </p:cBhvr>
                                      <p:to>
                                        <p:strVal val="visible"/>
                                      </p:to>
                                    </p:set>
                                    <p:anim calcmode="lin" valueType="num">
                                      <p:cBhvr>
                                        <p:cTn id="38" dur="1000" fill="hold"/>
                                        <p:tgtEl>
                                          <p:spTgt spid="28"/>
                                        </p:tgtEl>
                                        <p:attrNameLst>
                                          <p:attrName>ppt_w</p:attrName>
                                        </p:attrNameLst>
                                      </p:cBhvr>
                                      <p:tavLst>
                                        <p:tav tm="0">
                                          <p:val>
                                            <p:fltVal val="0"/>
                                          </p:val>
                                        </p:tav>
                                        <p:tav tm="100000">
                                          <p:val>
                                            <p:strVal val="#ppt_w"/>
                                          </p:val>
                                        </p:tav>
                                      </p:tavLst>
                                    </p:anim>
                                    <p:anim calcmode="lin" valueType="num">
                                      <p:cBhvr>
                                        <p:cTn id="39" dur="1000" fill="hold"/>
                                        <p:tgtEl>
                                          <p:spTgt spid="28"/>
                                        </p:tgtEl>
                                        <p:attrNameLst>
                                          <p:attrName>ppt_h</p:attrName>
                                        </p:attrNameLst>
                                      </p:cBhvr>
                                      <p:tavLst>
                                        <p:tav tm="0">
                                          <p:val>
                                            <p:fltVal val="0"/>
                                          </p:val>
                                        </p:tav>
                                        <p:tav tm="100000">
                                          <p:val>
                                            <p:strVal val="#ppt_h"/>
                                          </p:val>
                                        </p:tav>
                                      </p:tavLst>
                                    </p:anim>
                                    <p:anim calcmode="lin" valueType="num">
                                      <p:cBhvr>
                                        <p:cTn id="40" dur="1000" fill="hold"/>
                                        <p:tgtEl>
                                          <p:spTgt spid="28"/>
                                        </p:tgtEl>
                                        <p:attrNameLst>
                                          <p:attrName>style.rotation</p:attrName>
                                        </p:attrNameLst>
                                      </p:cBhvr>
                                      <p:tavLst>
                                        <p:tav tm="0">
                                          <p:val>
                                            <p:fltVal val="90"/>
                                          </p:val>
                                        </p:tav>
                                        <p:tav tm="100000">
                                          <p:val>
                                            <p:fltVal val="0"/>
                                          </p:val>
                                        </p:tav>
                                      </p:tavLst>
                                    </p:anim>
                                    <p:animEffect transition="in" filter="fade">
                                      <p:cBhvr>
                                        <p:cTn id="41" dur="1000"/>
                                        <p:tgtEl>
                                          <p:spTgt spid="28"/>
                                        </p:tgtEl>
                                      </p:cBhvr>
                                    </p:animEffect>
                                  </p:childTnLst>
                                </p:cTn>
                              </p:par>
                            </p:childTnLst>
                          </p:cTn>
                        </p:par>
                      </p:childTnLst>
                    </p:cTn>
                  </p:par>
                  <p:par>
                    <p:cTn id="42" fill="hold">
                      <p:stCondLst>
                        <p:cond delay="indefinite"/>
                      </p:stCondLst>
                      <p:childTnLst>
                        <p:par>
                          <p:cTn id="43" fill="hold">
                            <p:stCondLst>
                              <p:cond delay="0"/>
                            </p:stCondLst>
                            <p:childTnLst>
                              <p:par>
                                <p:cTn id="44" presetID="14" presetClass="entr" presetSubtype="10" fill="hold" nodeType="clickEffect">
                                  <p:stCondLst>
                                    <p:cond delay="0"/>
                                  </p:stCondLst>
                                  <p:childTnLst>
                                    <p:set>
                                      <p:cBhvr>
                                        <p:cTn id="45" dur="1" fill="hold">
                                          <p:stCondLst>
                                            <p:cond delay="0"/>
                                          </p:stCondLst>
                                        </p:cTn>
                                        <p:tgtEl>
                                          <p:spTgt spid="34">
                                            <p:txEl>
                                              <p:pRg st="9" end="9"/>
                                            </p:txEl>
                                          </p:spTgt>
                                        </p:tgtEl>
                                        <p:attrNameLst>
                                          <p:attrName>style.visibility</p:attrName>
                                        </p:attrNameLst>
                                      </p:cBhvr>
                                      <p:to>
                                        <p:strVal val="visible"/>
                                      </p:to>
                                    </p:set>
                                    <p:animEffect transition="in" filter="randombar(horizontal)">
                                      <p:cBhvr>
                                        <p:cTn id="46" dur="500"/>
                                        <p:tgtEl>
                                          <p:spTgt spid="34">
                                            <p:txEl>
                                              <p:pRg st="9" end="9"/>
                                            </p:txEl>
                                          </p:spTgt>
                                        </p:tgtEl>
                                      </p:cBhvr>
                                    </p:animEffect>
                                  </p:childTnLst>
                                </p:cTn>
                              </p:par>
                              <p:par>
                                <p:cTn id="47" presetID="14" presetClass="entr" presetSubtype="10" fill="hold" nodeType="withEffect">
                                  <p:stCondLst>
                                    <p:cond delay="0"/>
                                  </p:stCondLst>
                                  <p:childTnLst>
                                    <p:set>
                                      <p:cBhvr>
                                        <p:cTn id="48" dur="1" fill="hold">
                                          <p:stCondLst>
                                            <p:cond delay="0"/>
                                          </p:stCondLst>
                                        </p:cTn>
                                        <p:tgtEl>
                                          <p:spTgt spid="34">
                                            <p:txEl>
                                              <p:pRg st="10" end="10"/>
                                            </p:txEl>
                                          </p:spTgt>
                                        </p:tgtEl>
                                        <p:attrNameLst>
                                          <p:attrName>style.visibility</p:attrName>
                                        </p:attrNameLst>
                                      </p:cBhvr>
                                      <p:to>
                                        <p:strVal val="visible"/>
                                      </p:to>
                                    </p:set>
                                    <p:animEffect transition="in" filter="randombar(horizontal)">
                                      <p:cBhvr>
                                        <p:cTn id="49" dur="500"/>
                                        <p:tgtEl>
                                          <p:spTgt spid="34">
                                            <p:txEl>
                                              <p:pRg st="10" end="10"/>
                                            </p:txEl>
                                          </p:spTgt>
                                        </p:tgtEl>
                                      </p:cBhvr>
                                    </p:animEffect>
                                  </p:childTnLst>
                                </p:cTn>
                              </p:par>
                              <p:par>
                                <p:cTn id="50" presetID="14" presetClass="entr" presetSubtype="10" fill="hold" nodeType="withEffect">
                                  <p:stCondLst>
                                    <p:cond delay="0"/>
                                  </p:stCondLst>
                                  <p:childTnLst>
                                    <p:set>
                                      <p:cBhvr>
                                        <p:cTn id="51" dur="1" fill="hold">
                                          <p:stCondLst>
                                            <p:cond delay="0"/>
                                          </p:stCondLst>
                                        </p:cTn>
                                        <p:tgtEl>
                                          <p:spTgt spid="34">
                                            <p:txEl>
                                              <p:pRg st="11" end="11"/>
                                            </p:txEl>
                                          </p:spTgt>
                                        </p:tgtEl>
                                        <p:attrNameLst>
                                          <p:attrName>style.visibility</p:attrName>
                                        </p:attrNameLst>
                                      </p:cBhvr>
                                      <p:to>
                                        <p:strVal val="visible"/>
                                      </p:to>
                                    </p:set>
                                    <p:animEffect transition="in" filter="randombar(horizontal)">
                                      <p:cBhvr>
                                        <p:cTn id="52" dur="500"/>
                                        <p:tgtEl>
                                          <p:spTgt spid="34">
                                            <p:txEl>
                                              <p:pRg st="11" end="11"/>
                                            </p:txEl>
                                          </p:spTgt>
                                        </p:tgtEl>
                                      </p:cBhvr>
                                    </p:animEffect>
                                  </p:childTnLst>
                                </p:cTn>
                              </p:par>
                              <p:par>
                                <p:cTn id="53" presetID="14" presetClass="entr" presetSubtype="10" fill="hold" nodeType="withEffect">
                                  <p:stCondLst>
                                    <p:cond delay="0"/>
                                  </p:stCondLst>
                                  <p:childTnLst>
                                    <p:set>
                                      <p:cBhvr>
                                        <p:cTn id="54" dur="1" fill="hold">
                                          <p:stCondLst>
                                            <p:cond delay="0"/>
                                          </p:stCondLst>
                                        </p:cTn>
                                        <p:tgtEl>
                                          <p:spTgt spid="34">
                                            <p:txEl>
                                              <p:pRg st="12" end="12"/>
                                            </p:txEl>
                                          </p:spTgt>
                                        </p:tgtEl>
                                        <p:attrNameLst>
                                          <p:attrName>style.visibility</p:attrName>
                                        </p:attrNameLst>
                                      </p:cBhvr>
                                      <p:to>
                                        <p:strVal val="visible"/>
                                      </p:to>
                                    </p:set>
                                    <p:animEffect transition="in" filter="randombar(horizontal)">
                                      <p:cBhvr>
                                        <p:cTn id="55" dur="500"/>
                                        <p:tgtEl>
                                          <p:spTgt spid="34">
                                            <p:txEl>
                                              <p:pRg st="12" end="12"/>
                                            </p:txEl>
                                          </p:spTgt>
                                        </p:tgtEl>
                                      </p:cBhvr>
                                    </p:animEffect>
                                  </p:childTnLst>
                                </p:cTn>
                              </p:par>
                              <p:par>
                                <p:cTn id="56" presetID="14" presetClass="entr" presetSubtype="10" fill="hold" nodeType="withEffect">
                                  <p:stCondLst>
                                    <p:cond delay="0"/>
                                  </p:stCondLst>
                                  <p:childTnLst>
                                    <p:set>
                                      <p:cBhvr>
                                        <p:cTn id="57" dur="1" fill="hold">
                                          <p:stCondLst>
                                            <p:cond delay="0"/>
                                          </p:stCondLst>
                                        </p:cTn>
                                        <p:tgtEl>
                                          <p:spTgt spid="34">
                                            <p:txEl>
                                              <p:pRg st="14" end="14"/>
                                            </p:txEl>
                                          </p:spTgt>
                                        </p:tgtEl>
                                        <p:attrNameLst>
                                          <p:attrName>style.visibility</p:attrName>
                                        </p:attrNameLst>
                                      </p:cBhvr>
                                      <p:to>
                                        <p:strVal val="visible"/>
                                      </p:to>
                                    </p:set>
                                    <p:animEffect transition="in" filter="randombar(horizontal)">
                                      <p:cBhvr>
                                        <p:cTn id="58" dur="500"/>
                                        <p:tgtEl>
                                          <p:spTgt spid="34">
                                            <p:txEl>
                                              <p:pRg st="14" end="14"/>
                                            </p:txEl>
                                          </p:spTgt>
                                        </p:tgtEl>
                                      </p:cBhvr>
                                    </p:animEffect>
                                  </p:childTnLst>
                                </p:cTn>
                              </p:par>
                              <p:par>
                                <p:cTn id="59" presetID="14" presetClass="entr" presetSubtype="10" fill="hold" nodeType="withEffect">
                                  <p:stCondLst>
                                    <p:cond delay="0"/>
                                  </p:stCondLst>
                                  <p:childTnLst>
                                    <p:set>
                                      <p:cBhvr>
                                        <p:cTn id="60" dur="1" fill="hold">
                                          <p:stCondLst>
                                            <p:cond delay="0"/>
                                          </p:stCondLst>
                                        </p:cTn>
                                        <p:tgtEl>
                                          <p:spTgt spid="34">
                                            <p:txEl>
                                              <p:pRg st="15" end="15"/>
                                            </p:txEl>
                                          </p:spTgt>
                                        </p:tgtEl>
                                        <p:attrNameLst>
                                          <p:attrName>style.visibility</p:attrName>
                                        </p:attrNameLst>
                                      </p:cBhvr>
                                      <p:to>
                                        <p:strVal val="visible"/>
                                      </p:to>
                                    </p:set>
                                    <p:animEffect transition="in" filter="randombar(horizontal)">
                                      <p:cBhvr>
                                        <p:cTn id="61" dur="500"/>
                                        <p:tgtEl>
                                          <p:spTgt spid="34">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108065" y="27946"/>
            <a:ext cx="8969433" cy="864360"/>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400" b="1" i="0" u="none" strike="noStrike" kern="0" cap="none" spc="0" normalizeH="0" baseline="0" noProof="0" dirty="0" smtClean="0">
                <a:ln>
                  <a:noFill/>
                </a:ln>
                <a:solidFill>
                  <a:srgbClr val="000000"/>
                </a:solidFill>
                <a:effectLst/>
                <a:uLnTx/>
                <a:uFillTx/>
                <a:latin typeface="Arial"/>
                <a:ea typeface="MS PGothic" pitchFamily="34" charset="-128"/>
              </a:rPr>
              <a:t>Connectionist Model: Evaluation</a:t>
            </a:r>
            <a:endParaRPr kumimoji="0" lang="en-GB" sz="4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7" name="Rectangle 6"/>
          <p:cNvSpPr/>
          <p:nvPr/>
        </p:nvSpPr>
        <p:spPr>
          <a:xfrm>
            <a:off x="626076" y="1087206"/>
            <a:ext cx="8451422" cy="4401205"/>
          </a:xfrm>
          <a:prstGeom prst="rect">
            <a:avLst/>
          </a:prstGeom>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Step-up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from spreading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activation models.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However, criticised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for not representing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formal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structure of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inter-relationships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between mental </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states.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Lack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explanatory power associated with the symbolic approaches to cognition.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Only useful for explaining certain things </a:t>
            </a:r>
          </a:p>
          <a:p>
            <a:pPr marL="914400" lvl="1" indent="-457200" defTabSz="914400">
              <a:buFont typeface="Arial" panose="020B0604020202020204" pitchFamily="34" charset="0"/>
              <a:buChar char="•"/>
              <a:defRPr/>
            </a:pPr>
            <a:r>
              <a:rPr lang="en-GB" sz="2800" dirty="0" smtClean="0">
                <a:solidFill>
                  <a:prstClr val="black"/>
                </a:solidFill>
                <a:latin typeface="Tw Cen MT" panose="020B0602020104020603"/>
              </a:rPr>
              <a:t>E.g.,</a:t>
            </a: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language acquisition.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Tw Cen MT" panose="020B0602020104020603"/>
                <a:ea typeface="+mn-ea"/>
                <a:cs typeface="+mn-cs"/>
              </a:rPr>
              <a:t>The </a:t>
            </a:r>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links it has in intending to copy neural functioning have limited application and are not direct models of neural processing. </a:t>
            </a:r>
            <a:endParaRPr kumimoji="0" lang="en-GB" sz="2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4636517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randombar(horizont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randombar(horizontal)">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randombar(horizontal)">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randombar(horizontal)">
                                      <p:cBhvr>
                                        <p:cTn id="32"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9" name="Title 1"/>
          <p:cNvSpPr txBox="1">
            <a:spLocks/>
          </p:cNvSpPr>
          <p:nvPr/>
        </p:nvSpPr>
        <p:spPr bwMode="auto">
          <a:xfrm>
            <a:off x="0" y="27946"/>
            <a:ext cx="9143999" cy="721697"/>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3400" b="1" i="0" u="none" strike="noStrike" kern="0" cap="none" spc="0" normalizeH="0" baseline="0" noProof="0" dirty="0" smtClean="0">
                <a:ln>
                  <a:noFill/>
                </a:ln>
                <a:solidFill>
                  <a:srgbClr val="000000"/>
                </a:solidFill>
                <a:effectLst/>
                <a:uLnTx/>
                <a:uFillTx/>
                <a:latin typeface="Arial"/>
                <a:ea typeface="MS PGothic" pitchFamily="34" charset="-128"/>
              </a:rPr>
              <a:t>Evidence from Cognitive Neurophysiology </a:t>
            </a:r>
            <a:endParaRPr kumimoji="0" lang="en-GB" sz="3400" b="1" i="0" u="none" strike="noStrike" kern="0" cap="none" spc="0" normalizeH="0" baseline="0" noProof="0" dirty="0">
              <a:ln>
                <a:noFill/>
              </a:ln>
              <a:solidFill>
                <a:srgbClr val="000000"/>
              </a:solidFill>
              <a:effectLst/>
              <a:uLnTx/>
              <a:uFillTx/>
              <a:latin typeface="Arial"/>
              <a:ea typeface="MS PGothic" pitchFamily="34" charset="-128"/>
            </a:endParaRPr>
          </a:p>
        </p:txBody>
      </p:sp>
      <p:sp>
        <p:nvSpPr>
          <p:cNvPr id="2" name="Rectangle 1"/>
          <p:cNvSpPr/>
          <p:nvPr/>
        </p:nvSpPr>
        <p:spPr>
          <a:xfrm>
            <a:off x="36443" y="810359"/>
            <a:ext cx="5349980" cy="4832092"/>
          </a:xfrm>
          <a:prstGeom prst="rect">
            <a:avLst/>
          </a:prstGeom>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Calibri" panose="020F0502020204030204"/>
                <a:ea typeface="+mn-ea"/>
                <a:cs typeface="+mn-cs"/>
              </a:rPr>
              <a:t>Physical processes of brain &amp; mental processes of mind examined with PET. </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Aim: investigate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cognitions involved in visual word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recognition.</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Findings: increased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cortical activity in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extra-striate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cortex when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we passively view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word compared to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fixation cross.</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Calibri" panose="020F0502020204030204"/>
                <a:ea typeface="+mn-ea"/>
                <a:cs typeface="+mn-cs"/>
              </a:rPr>
              <a:t>But does this tell us anything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about </a:t>
            </a:r>
            <a:r>
              <a:rPr kumimoji="0" lang="en-GB" sz="2800" b="0" i="0" u="none" strike="noStrike" kern="1200" cap="none" spc="0" normalizeH="0" baseline="0" noProof="0" dirty="0" smtClean="0">
                <a:ln>
                  <a:noFill/>
                </a:ln>
                <a:solidFill>
                  <a:prstClr val="black"/>
                </a:solidFill>
                <a:effectLst/>
                <a:uLnTx/>
                <a:uFillTx/>
                <a:latin typeface="Calibri" panose="020F0502020204030204"/>
                <a:ea typeface="+mn-ea"/>
                <a:cs typeface="+mn-cs"/>
              </a:rPr>
              <a:t>cognitive processing?</a:t>
            </a:r>
          </a:p>
        </p:txBody>
      </p:sp>
      <p:pic>
        <p:nvPicPr>
          <p:cNvPr id="4"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l="76878" t="15768" b="2361"/>
          <a:stretch/>
        </p:blipFill>
        <p:spPr bwMode="auto">
          <a:xfrm>
            <a:off x="5386423" y="810359"/>
            <a:ext cx="2249918" cy="4972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sp>
        <p:nvSpPr>
          <p:cNvPr id="6" name="TextBox 5"/>
          <p:cNvSpPr txBox="1"/>
          <p:nvPr/>
        </p:nvSpPr>
        <p:spPr>
          <a:xfrm>
            <a:off x="7372730" y="611255"/>
            <a:ext cx="659027" cy="144655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dirty="0" smtClean="0">
                <a:ln>
                  <a:noFill/>
                </a:ln>
                <a:solidFill>
                  <a:prstClr val="black"/>
                </a:solidFill>
                <a:effectLst/>
                <a:uLnTx/>
                <a:uFillTx/>
                <a:latin typeface="Tw Cen MT" panose="020B0602020104020603"/>
                <a:ea typeface="+mn-ea"/>
                <a:cs typeface="+mn-cs"/>
              </a:rPr>
              <a:t>}</a:t>
            </a:r>
            <a:endParaRPr kumimoji="0" lang="en-GB" sz="8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8" name="TextBox 7"/>
          <p:cNvSpPr txBox="1"/>
          <p:nvPr/>
        </p:nvSpPr>
        <p:spPr>
          <a:xfrm>
            <a:off x="7372729" y="2257859"/>
            <a:ext cx="659027" cy="144655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dirty="0" smtClean="0">
                <a:ln>
                  <a:noFill/>
                </a:ln>
                <a:solidFill>
                  <a:prstClr val="black"/>
                </a:solidFill>
                <a:effectLst/>
                <a:uLnTx/>
                <a:uFillTx/>
                <a:latin typeface="Tw Cen MT" panose="020B0602020104020603"/>
                <a:ea typeface="+mn-ea"/>
                <a:cs typeface="+mn-cs"/>
              </a:rPr>
              <a:t>}</a:t>
            </a:r>
            <a:endParaRPr kumimoji="0" lang="en-GB" sz="8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TextBox 6"/>
          <p:cNvSpPr txBox="1"/>
          <p:nvPr/>
        </p:nvSpPr>
        <p:spPr>
          <a:xfrm>
            <a:off x="7789236" y="1080558"/>
            <a:ext cx="1833412"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smtClean="0">
                <a:ln>
                  <a:noFill/>
                </a:ln>
                <a:solidFill>
                  <a:prstClr val="black"/>
                </a:solidFill>
                <a:effectLst/>
                <a:uLnTx/>
                <a:uFillTx/>
                <a:latin typeface="Tw Cen MT" panose="020B0602020104020603"/>
                <a:ea typeface="+mn-ea"/>
                <a:cs typeface="+mn-cs"/>
              </a:rPr>
              <a:t>Extrastriate</a:t>
            </a:r>
            <a:r>
              <a:rPr kumimoji="0" lang="en-GB" sz="2000" b="1" i="0" u="none" strike="noStrike" kern="1200" cap="none" spc="0" normalizeH="0" baseline="0" noProof="0" dirty="0" smtClean="0">
                <a:ln>
                  <a:noFill/>
                </a:ln>
                <a:solidFill>
                  <a:prstClr val="black"/>
                </a:solidFill>
                <a:effectLst/>
                <a:uLnTx/>
                <a:uFillTx/>
                <a:latin typeface="Tw Cen MT" panose="020B0602020104020603"/>
                <a:ea typeface="+mn-ea"/>
                <a:cs typeface="+mn-cs"/>
              </a:rPr>
              <a:t> cortex </a:t>
            </a:r>
            <a:endParaRPr kumimoji="0" lang="en-GB" sz="2000" b="1"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10" name="TextBox 9"/>
          <p:cNvSpPr txBox="1"/>
          <p:nvPr/>
        </p:nvSpPr>
        <p:spPr>
          <a:xfrm>
            <a:off x="7789236" y="2791859"/>
            <a:ext cx="1833412"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smtClean="0">
                <a:ln>
                  <a:noFill/>
                </a:ln>
                <a:solidFill>
                  <a:prstClr val="black"/>
                </a:solidFill>
                <a:effectLst/>
                <a:uLnTx/>
                <a:uFillTx/>
                <a:latin typeface="Tw Cen MT" panose="020B0602020104020603"/>
                <a:ea typeface="+mn-ea"/>
                <a:cs typeface="+mn-cs"/>
              </a:rPr>
              <a:t>Extrastriate</a:t>
            </a:r>
            <a:r>
              <a:rPr kumimoji="0" lang="en-GB" sz="2000" b="1" i="0" u="none" strike="noStrike" kern="1200" cap="none" spc="0" normalizeH="0" baseline="0" noProof="0" dirty="0" smtClean="0">
                <a:ln>
                  <a:noFill/>
                </a:ln>
                <a:solidFill>
                  <a:prstClr val="black"/>
                </a:solidFill>
                <a:effectLst/>
                <a:uLnTx/>
                <a:uFillTx/>
                <a:latin typeface="Tw Cen MT" panose="020B0602020104020603"/>
                <a:ea typeface="+mn-ea"/>
                <a:cs typeface="+mn-cs"/>
              </a:rPr>
              <a:t> cortex </a:t>
            </a:r>
            <a:endParaRPr kumimoji="0" lang="en-GB" sz="2000" b="1"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11" name="TextBox 10"/>
          <p:cNvSpPr txBox="1"/>
          <p:nvPr/>
        </p:nvSpPr>
        <p:spPr>
          <a:xfrm>
            <a:off x="36441" y="5800389"/>
            <a:ext cx="9107557" cy="95410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If area of </a:t>
            </a:r>
            <a:r>
              <a:rPr kumimoji="0" lang="en-GB" sz="2800" b="1" i="0" u="none" strike="noStrike" kern="1200" cap="none" spc="0" normalizeH="0" baseline="0" noProof="0" dirty="0" smtClean="0">
                <a:ln>
                  <a:noFill/>
                </a:ln>
                <a:solidFill>
                  <a:prstClr val="black"/>
                </a:solidFill>
                <a:effectLst/>
                <a:uLnTx/>
                <a:uFillTx/>
                <a:latin typeface="Calibri" panose="020F0502020204030204"/>
                <a:ea typeface="+mn-ea"/>
                <a:cs typeface="+mn-cs"/>
              </a:rPr>
              <a:t>brain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lights up in </a:t>
            </a:r>
            <a:r>
              <a:rPr kumimoji="0" lang="en-GB" sz="2800" b="1" i="0" u="none" strike="noStrike" kern="1200" cap="none" spc="0" normalizeH="0" baseline="0" noProof="0" dirty="0" smtClean="0">
                <a:ln>
                  <a:noFill/>
                </a:ln>
                <a:solidFill>
                  <a:prstClr val="black"/>
                </a:solidFill>
                <a:effectLst/>
                <a:uLnTx/>
                <a:uFillTx/>
                <a:latin typeface="Calibri" panose="020F0502020204030204"/>
                <a:ea typeface="+mn-ea"/>
                <a:cs typeface="+mn-cs"/>
              </a:rPr>
              <a:t>imaging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study does that mean it is processing a physical code or a semantic code</a:t>
            </a:r>
            <a:r>
              <a:rPr kumimoji="0" lang="en-GB" sz="2800" b="1" i="0" u="none" strike="noStrike" kern="1200" cap="none" spc="0" normalizeH="0" baseline="0" noProof="0" dirty="0" smtClean="0">
                <a:ln>
                  <a:noFill/>
                </a:ln>
                <a:solidFill>
                  <a:prstClr val="black"/>
                </a:solidFill>
                <a:effectLst/>
                <a:uLnTx/>
                <a:uFillTx/>
                <a:latin typeface="Calibri" panose="020F0502020204030204"/>
                <a:ea typeface="+mn-ea"/>
                <a:cs typeface="+mn-cs"/>
              </a:rPr>
              <a:t>?</a:t>
            </a:r>
            <a:endParaRPr kumimoji="0" lang="en-GB" sz="1800" b="1"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8931709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randombar(horizontal)">
                                      <p:cBhvr>
                                        <p:cTn id="20" dur="500"/>
                                        <p:tgtEl>
                                          <p:spTgt spid="4"/>
                                        </p:tgtEl>
                                      </p:cBhvr>
                                    </p:animEffect>
                                  </p:childTnLst>
                                </p:cTn>
                              </p:par>
                              <p:par>
                                <p:cTn id="21" presetID="14" presetClass="entr" presetSubtype="1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randombar(horizontal)">
                                      <p:cBhvr>
                                        <p:cTn id="23" dur="500"/>
                                        <p:tgtEl>
                                          <p:spTgt spid="6"/>
                                        </p:tgtEl>
                                      </p:cBhvr>
                                    </p:animEffect>
                                  </p:childTnLst>
                                </p:cTn>
                              </p:par>
                              <p:par>
                                <p:cTn id="24" presetID="14" presetClass="entr" presetSubtype="10"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randombar(horizontal)">
                                      <p:cBhvr>
                                        <p:cTn id="26" dur="500"/>
                                        <p:tgtEl>
                                          <p:spTgt spid="7"/>
                                        </p:tgtEl>
                                      </p:cBhvr>
                                    </p:animEffect>
                                  </p:childTnLst>
                                </p:cTn>
                              </p:par>
                              <p:par>
                                <p:cTn id="27" presetID="14" presetClass="entr" presetSubtype="1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randombar(horizontal)">
                                      <p:cBhvr>
                                        <p:cTn id="29" dur="500"/>
                                        <p:tgtEl>
                                          <p:spTgt spid="8"/>
                                        </p:tgtEl>
                                      </p:cBhvr>
                                    </p:animEffect>
                                  </p:childTnLst>
                                </p:cTn>
                              </p:par>
                              <p:par>
                                <p:cTn id="30" presetID="14" presetClass="entr" presetSubtype="10"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37" dur="500"/>
                                        <p:tgtEl>
                                          <p:spTgt spid="2">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11">
                                            <p:txEl>
                                              <p:pRg st="0" end="0"/>
                                            </p:txEl>
                                          </p:spTgt>
                                        </p:tgtEl>
                                        <p:attrNameLst>
                                          <p:attrName>style.visibility</p:attrName>
                                        </p:attrNameLst>
                                      </p:cBhvr>
                                      <p:to>
                                        <p:strVal val="visible"/>
                                      </p:to>
                                    </p:set>
                                    <p:animEffect transition="in" filter="randombar(horizontal)">
                                      <p:cBhvr>
                                        <p:cTn id="4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7" grpId="0"/>
      <p:bldP spid="10" grpId="0"/>
    </p:bldLst>
  </p:timing>
</p:sld>
</file>

<file path=ppt/slides/slide4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extBox 1"/>
          <p:cNvSpPr txBox="1"/>
          <p:nvPr/>
        </p:nvSpPr>
        <p:spPr>
          <a:xfrm>
            <a:off x="69393" y="815545"/>
            <a:ext cx="9016941" cy="5986254"/>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sng" strike="noStrike" kern="1200" cap="none" spc="0" normalizeH="0" baseline="0" noProof="0" dirty="0" smtClean="0">
                <a:ln>
                  <a:noFill/>
                </a:ln>
                <a:solidFill>
                  <a:prstClr val="black"/>
                </a:solidFill>
                <a:effectLst/>
                <a:uLnTx/>
                <a:uFillTx/>
                <a:latin typeface="Calibri" panose="020F0502020204030204"/>
                <a:ea typeface="+mn-ea"/>
                <a:cs typeface="+mn-cs"/>
              </a:rPr>
              <a:t>Posner </a:t>
            </a:r>
            <a:r>
              <a:rPr kumimoji="0" lang="en-GB" sz="2400" b="0" i="0" u="sng" strike="noStrike" kern="1200" cap="none" spc="0" normalizeH="0" baseline="0" noProof="0" dirty="0">
                <a:ln>
                  <a:noFill/>
                </a:ln>
                <a:solidFill>
                  <a:prstClr val="black"/>
                </a:solidFill>
                <a:effectLst/>
                <a:uLnTx/>
                <a:uFillTx/>
                <a:latin typeface="Calibri" panose="020F0502020204030204"/>
                <a:ea typeface="+mn-ea"/>
                <a:cs typeface="+mn-cs"/>
              </a:rPr>
              <a:t>&amp; </a:t>
            </a:r>
            <a:r>
              <a:rPr kumimoji="0" lang="en-GB" sz="2400" b="0" i="0" u="sng" strike="noStrike" kern="1200" cap="none" spc="0" normalizeH="0" baseline="0" noProof="0" dirty="0" err="1">
                <a:ln>
                  <a:noFill/>
                </a:ln>
                <a:solidFill>
                  <a:prstClr val="black"/>
                </a:solidFill>
                <a:effectLst/>
                <a:uLnTx/>
                <a:uFillTx/>
                <a:latin typeface="Calibri" panose="020F0502020204030204"/>
                <a:ea typeface="+mn-ea"/>
                <a:cs typeface="+mn-cs"/>
              </a:rPr>
              <a:t>Raichle</a:t>
            </a:r>
            <a:r>
              <a:rPr kumimoji="0" lang="en-GB" sz="2400" b="0" i="0" u="sng"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sng" strike="noStrike" kern="1200" cap="none" spc="0" normalizeH="0" baseline="0" noProof="0" dirty="0" smtClean="0">
                <a:ln>
                  <a:noFill/>
                </a:ln>
                <a:solidFill>
                  <a:prstClr val="black"/>
                </a:solidFill>
                <a:effectLst/>
                <a:uLnTx/>
                <a:uFillTx/>
                <a:latin typeface="Calibri" panose="020F0502020204030204"/>
                <a:ea typeface="+mn-ea"/>
                <a:cs typeface="+mn-cs"/>
              </a:rPr>
              <a:t>(1997):</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 Developed </a:t>
            </a:r>
            <a:r>
              <a:rPr kumimoji="0" lang="en-GB" sz="2400" b="0" i="0" u="none" strike="noStrike" kern="1200" cap="none" spc="0" normalizeH="0" baseline="0" noProof="0" dirty="0" err="1" smtClean="0">
                <a:ln>
                  <a:noFill/>
                </a:ln>
                <a:solidFill>
                  <a:prstClr val="black"/>
                </a:solidFill>
                <a:effectLst/>
                <a:uLnTx/>
                <a:uFillTx/>
                <a:latin typeface="Calibri" panose="020F0502020204030204"/>
                <a:ea typeface="+mn-ea"/>
                <a:cs typeface="+mn-cs"/>
              </a:rPr>
              <a:t>exp</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 to show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how letters can be represented by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physical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semantic codes</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Suggest 4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processing codes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to describe hierarchy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of cognitive processing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associated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with visual word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recognition: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Bottom level: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visual features of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letters recognised (length &amp;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direction of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lines).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Specific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patterns of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features conjoined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to recognise the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letter.</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Orthographic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recognition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(application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of the rules of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language)</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Recognition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of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semantic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content of the word.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Based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on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this,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they devised 4 different types of visual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stimuli.</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Each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one intending to map on to the different levels of the processing code hierarchy. </a:t>
            </a:r>
            <a:endPar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Ps required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to view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stimuli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passively while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cortical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activity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recorded</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3" name="Title 1"/>
          <p:cNvSpPr txBox="1">
            <a:spLocks/>
          </p:cNvSpPr>
          <p:nvPr/>
        </p:nvSpPr>
        <p:spPr bwMode="auto">
          <a:xfrm>
            <a:off x="127059" y="27946"/>
            <a:ext cx="8896865" cy="721697"/>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3600" b="0" i="0" u="none" strike="noStrike" kern="0" cap="none" spc="0" normalizeH="0" baseline="0" noProof="0" dirty="0" smtClean="0">
                <a:ln>
                  <a:noFill/>
                </a:ln>
                <a:solidFill>
                  <a:srgbClr val="000000"/>
                </a:solidFill>
                <a:effectLst/>
                <a:uLnTx/>
                <a:uFillTx/>
                <a:latin typeface="Arial"/>
                <a:ea typeface="MS PGothic" pitchFamily="34" charset="-128"/>
              </a:rPr>
              <a:t>Evidence from Cognitive Neurophysiology </a:t>
            </a:r>
            <a:endParaRPr kumimoji="0" lang="en-GB" sz="3600" b="0" i="0" u="none" strike="noStrike" kern="0" cap="none" spc="0" normalizeH="0" baseline="0" noProof="0" dirty="0">
              <a:ln>
                <a:noFill/>
              </a:ln>
              <a:solidFill>
                <a:srgbClr val="000000"/>
              </a:solidFill>
              <a:effectLst/>
              <a:uLnTx/>
              <a:uFillTx/>
              <a:latin typeface="Arial"/>
              <a:ea typeface="MS PGothic" pitchFamily="34" charset="-128"/>
            </a:endParaRPr>
          </a:p>
        </p:txBody>
      </p:sp>
    </p:spTree>
    <p:extLst>
      <p:ext uri="{BB962C8B-B14F-4D97-AF65-F5344CB8AC3E}">
        <p14:creationId xmlns:p14="http://schemas.microsoft.com/office/powerpoint/2010/main" val="255774049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7" dur="500"/>
                                        <p:tgtEl>
                                          <p:spTgt spid="2">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7" end="7"/>
                                            </p:txEl>
                                          </p:spTgt>
                                        </p:tgtEl>
                                        <p:attrNameLst>
                                          <p:attrName>style.visibility</p:attrName>
                                        </p:attrNameLst>
                                      </p:cBhvr>
                                      <p:to>
                                        <p:strVal val="visible"/>
                                      </p:to>
                                    </p:set>
                                    <p:animEffect transition="in" filter="randombar(horizontal)">
                                      <p:cBhvr>
                                        <p:cTn id="32" dur="500"/>
                                        <p:tgtEl>
                                          <p:spTgt spid="2">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Effect transition="in" filter="randombar(horizontal)">
                                      <p:cBhvr>
                                        <p:cTn id="37" dur="500"/>
                                        <p:tgtEl>
                                          <p:spTgt spid="2">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
                                            <p:txEl>
                                              <p:pRg st="11" end="11"/>
                                            </p:txEl>
                                          </p:spTgt>
                                        </p:tgtEl>
                                        <p:attrNameLst>
                                          <p:attrName>style.visibility</p:attrName>
                                        </p:attrNameLst>
                                      </p:cBhvr>
                                      <p:to>
                                        <p:strVal val="visible"/>
                                      </p:to>
                                    </p:set>
                                    <p:animEffect transition="in" filter="randombar(horizontal)">
                                      <p:cBhvr>
                                        <p:cTn id="42" dur="500"/>
                                        <p:tgtEl>
                                          <p:spTgt spid="2">
                                            <p:txEl>
                                              <p:pRg st="11" end="1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2">
                                            <p:txEl>
                                              <p:pRg st="13" end="13"/>
                                            </p:txEl>
                                          </p:spTgt>
                                        </p:tgtEl>
                                        <p:attrNameLst>
                                          <p:attrName>style.visibility</p:attrName>
                                        </p:attrNameLst>
                                      </p:cBhvr>
                                      <p:to>
                                        <p:strVal val="visible"/>
                                      </p:to>
                                    </p:set>
                                    <p:animEffect transition="in" filter="randombar(horizontal)">
                                      <p:cBhvr>
                                        <p:cTn id="47" dur="500"/>
                                        <p:tgtEl>
                                          <p:spTgt spid="2">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grpSp>
        <p:nvGrpSpPr>
          <p:cNvPr id="3" name="Group 2"/>
          <p:cNvGrpSpPr/>
          <p:nvPr/>
        </p:nvGrpSpPr>
        <p:grpSpPr>
          <a:xfrm>
            <a:off x="434636" y="820713"/>
            <a:ext cx="8459286" cy="4245554"/>
            <a:chOff x="109184" y="2377668"/>
            <a:chExt cx="8459286" cy="4367636"/>
          </a:xfrm>
        </p:grpSpPr>
        <p:sp>
          <p:nvSpPr>
            <p:cNvPr id="4" name="Rectangle 3"/>
            <p:cNvSpPr/>
            <p:nvPr/>
          </p:nvSpPr>
          <p:spPr bwMode="auto">
            <a:xfrm>
              <a:off x="172279" y="5486400"/>
              <a:ext cx="974133" cy="1258904"/>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a typeface="+mn-ea"/>
                <a:cs typeface="+mn-cs"/>
              </a:endParaRPr>
            </a:p>
          </p:txBody>
        </p:sp>
        <p:grpSp>
          <p:nvGrpSpPr>
            <p:cNvPr id="7" name="Group 6"/>
            <p:cNvGrpSpPr/>
            <p:nvPr/>
          </p:nvGrpSpPr>
          <p:grpSpPr>
            <a:xfrm>
              <a:off x="417943" y="2928876"/>
              <a:ext cx="3273286" cy="3816428"/>
              <a:chOff x="172279" y="2942128"/>
              <a:chExt cx="3273286" cy="3816428"/>
            </a:xfrm>
          </p:grpSpPr>
          <p:sp>
            <p:nvSpPr>
              <p:cNvPr id="8" name="TextBox 7"/>
              <p:cNvSpPr txBox="1"/>
              <p:nvPr/>
            </p:nvSpPr>
            <p:spPr>
              <a:xfrm>
                <a:off x="172279" y="5804449"/>
                <a:ext cx="3273286" cy="954107"/>
              </a:xfrm>
              <a:prstGeom prst="rect">
                <a:avLst/>
              </a:prstGeom>
              <a:solidFill>
                <a:srgbClr val="FFFFFF"/>
              </a:solidFill>
              <a:ln w="76200">
                <a:solidFill>
                  <a:srgbClr val="3333CC">
                    <a:lumMod val="60000"/>
                    <a:lumOff val="40000"/>
                  </a:srgbClr>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smtClean="0">
                    <a:ln>
                      <a:noFill/>
                    </a:ln>
                    <a:solidFill>
                      <a:srgbClr val="000000"/>
                    </a:solidFill>
                    <a:effectLst/>
                    <a:uLnTx/>
                    <a:uFillTx/>
                    <a:latin typeface="Arial"/>
                    <a:ea typeface="+mn-ea"/>
                    <a:cs typeface="+mn-cs"/>
                  </a:rPr>
                  <a:t>Recognition of Visual Features</a:t>
                </a:r>
              </a:p>
            </p:txBody>
          </p:sp>
          <p:sp>
            <p:nvSpPr>
              <p:cNvPr id="9" name="TextBox 8"/>
              <p:cNvSpPr txBox="1"/>
              <p:nvPr/>
            </p:nvSpPr>
            <p:spPr>
              <a:xfrm>
                <a:off x="172279" y="4850342"/>
                <a:ext cx="3273286" cy="954107"/>
              </a:xfrm>
              <a:prstGeom prst="rect">
                <a:avLst/>
              </a:prstGeom>
              <a:solidFill>
                <a:srgbClr val="FFFFFF"/>
              </a:solidFill>
              <a:ln w="76200">
                <a:solidFill>
                  <a:srgbClr val="3333CC">
                    <a:lumMod val="60000"/>
                    <a:lumOff val="40000"/>
                  </a:srgbClr>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smtClean="0">
                    <a:ln>
                      <a:noFill/>
                    </a:ln>
                    <a:solidFill>
                      <a:srgbClr val="000000"/>
                    </a:solidFill>
                    <a:effectLst/>
                    <a:uLnTx/>
                    <a:uFillTx/>
                    <a:latin typeface="Arial"/>
                    <a:ea typeface="+mn-ea"/>
                    <a:cs typeface="+mn-cs"/>
                  </a:rPr>
                  <a:t>Recognition of Letter</a:t>
                </a:r>
              </a:p>
            </p:txBody>
          </p:sp>
          <p:sp>
            <p:nvSpPr>
              <p:cNvPr id="10" name="TextBox 9"/>
              <p:cNvSpPr txBox="1"/>
              <p:nvPr/>
            </p:nvSpPr>
            <p:spPr>
              <a:xfrm>
                <a:off x="172279" y="3896235"/>
                <a:ext cx="3273286" cy="954107"/>
              </a:xfrm>
              <a:prstGeom prst="rect">
                <a:avLst/>
              </a:prstGeom>
              <a:solidFill>
                <a:srgbClr val="FFFFFF"/>
              </a:solidFill>
              <a:ln w="76200">
                <a:solidFill>
                  <a:srgbClr val="3333CC">
                    <a:lumMod val="60000"/>
                    <a:lumOff val="40000"/>
                  </a:srgbClr>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smtClean="0">
                    <a:ln>
                      <a:noFill/>
                    </a:ln>
                    <a:solidFill>
                      <a:srgbClr val="000000"/>
                    </a:solidFill>
                    <a:effectLst/>
                    <a:uLnTx/>
                    <a:uFillTx/>
                    <a:latin typeface="Arial"/>
                    <a:ea typeface="+mn-ea"/>
                    <a:cs typeface="+mn-cs"/>
                  </a:rPr>
                  <a:t>Orthographic Recognition</a:t>
                </a:r>
              </a:p>
            </p:txBody>
          </p:sp>
          <p:sp>
            <p:nvSpPr>
              <p:cNvPr id="11" name="TextBox 10"/>
              <p:cNvSpPr txBox="1"/>
              <p:nvPr/>
            </p:nvSpPr>
            <p:spPr>
              <a:xfrm>
                <a:off x="172279" y="2942128"/>
                <a:ext cx="3273286" cy="954107"/>
              </a:xfrm>
              <a:prstGeom prst="rect">
                <a:avLst/>
              </a:prstGeom>
              <a:solidFill>
                <a:srgbClr val="FFFFFF"/>
              </a:solidFill>
              <a:ln w="76200">
                <a:solidFill>
                  <a:srgbClr val="3333CC">
                    <a:lumMod val="60000"/>
                    <a:lumOff val="40000"/>
                  </a:srgbClr>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smtClean="0">
                    <a:ln>
                      <a:noFill/>
                    </a:ln>
                    <a:solidFill>
                      <a:srgbClr val="000000"/>
                    </a:solidFill>
                    <a:effectLst/>
                    <a:uLnTx/>
                    <a:uFillTx/>
                    <a:latin typeface="Arial"/>
                    <a:ea typeface="+mn-ea"/>
                    <a:cs typeface="+mn-cs"/>
                  </a:rPr>
                  <a:t>Semantic Recognition</a:t>
                </a:r>
              </a:p>
            </p:txBody>
          </p:sp>
        </p:grpSp>
        <p:sp>
          <p:nvSpPr>
            <p:cNvPr id="12" name="U-Turn Arrow 11"/>
            <p:cNvSpPr/>
            <p:nvPr/>
          </p:nvSpPr>
          <p:spPr bwMode="auto">
            <a:xfrm rot="16200000">
              <a:off x="200960" y="5367121"/>
              <a:ext cx="756000" cy="612000"/>
            </a:xfrm>
            <a:prstGeom prst="uturnArrow">
              <a:avLst>
                <a:gd name="adj1" fmla="val 18682"/>
                <a:gd name="adj2" fmla="val 25000"/>
                <a:gd name="adj3" fmla="val 25000"/>
                <a:gd name="adj4" fmla="val 50000"/>
                <a:gd name="adj5" fmla="val 75000"/>
              </a:avLst>
            </a:prstGeom>
            <a:solidFill>
              <a:srgbClr val="00CC99"/>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a typeface="+mn-ea"/>
                <a:cs typeface="+mn-cs"/>
              </a:endParaRPr>
            </a:p>
          </p:txBody>
        </p:sp>
        <p:sp>
          <p:nvSpPr>
            <p:cNvPr id="13" name="U-Turn Arrow 12"/>
            <p:cNvSpPr/>
            <p:nvPr/>
          </p:nvSpPr>
          <p:spPr bwMode="auto">
            <a:xfrm rot="16200000">
              <a:off x="200960" y="3428921"/>
              <a:ext cx="756000" cy="612000"/>
            </a:xfrm>
            <a:prstGeom prst="uturnArrow">
              <a:avLst>
                <a:gd name="adj1" fmla="val 18682"/>
                <a:gd name="adj2" fmla="val 25000"/>
                <a:gd name="adj3" fmla="val 25000"/>
                <a:gd name="adj4" fmla="val 50000"/>
                <a:gd name="adj5" fmla="val 75000"/>
              </a:avLst>
            </a:prstGeom>
            <a:solidFill>
              <a:srgbClr val="00CC99"/>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a typeface="+mn-ea"/>
                <a:cs typeface="+mn-cs"/>
              </a:endParaRPr>
            </a:p>
          </p:txBody>
        </p:sp>
        <p:sp>
          <p:nvSpPr>
            <p:cNvPr id="14" name="U-Turn Arrow 13"/>
            <p:cNvSpPr/>
            <p:nvPr/>
          </p:nvSpPr>
          <p:spPr bwMode="auto">
            <a:xfrm rot="16200000">
              <a:off x="200960" y="4432036"/>
              <a:ext cx="756000" cy="612000"/>
            </a:xfrm>
            <a:prstGeom prst="uturnArrow">
              <a:avLst>
                <a:gd name="adj1" fmla="val 18682"/>
                <a:gd name="adj2" fmla="val 25000"/>
                <a:gd name="adj3" fmla="val 25000"/>
                <a:gd name="adj4" fmla="val 50000"/>
                <a:gd name="adj5" fmla="val 75000"/>
              </a:avLst>
            </a:prstGeom>
            <a:solidFill>
              <a:srgbClr val="00CC99"/>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a typeface="+mn-ea"/>
                <a:cs typeface="+mn-cs"/>
              </a:endParaRPr>
            </a:p>
          </p:txBody>
        </p:sp>
        <p:sp>
          <p:nvSpPr>
            <p:cNvPr id="15" name="TextBox 14"/>
            <p:cNvSpPr txBox="1"/>
            <p:nvPr/>
          </p:nvSpPr>
          <p:spPr>
            <a:xfrm>
              <a:off x="4895740" y="5791197"/>
              <a:ext cx="3273286" cy="954107"/>
            </a:xfrm>
            <a:prstGeom prst="rect">
              <a:avLst/>
            </a:prstGeom>
            <a:solidFill>
              <a:srgbClr val="FFFFFF"/>
            </a:solidFill>
            <a:ln w="76200">
              <a:solidFill>
                <a:srgbClr val="3333CC">
                  <a:lumMod val="60000"/>
                  <a:lumOff val="40000"/>
                </a:srgbClr>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smtClean="0">
                  <a:ln>
                    <a:noFill/>
                  </a:ln>
                  <a:solidFill>
                    <a:srgbClr val="000000"/>
                  </a:solidFill>
                  <a:effectLst/>
                  <a:uLnTx/>
                  <a:uFillTx/>
                  <a:latin typeface="Arial"/>
                  <a:ea typeface="+mn-ea"/>
                  <a:cs typeface="+mn-cs"/>
                </a:rPr>
                <a:t>False Fonts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err="1" smtClean="0">
                  <a:ln>
                    <a:noFill/>
                  </a:ln>
                  <a:solidFill>
                    <a:srgbClr val="000000"/>
                  </a:solidFill>
                  <a:effectLst/>
                  <a:uLnTx/>
                  <a:uFillTx/>
                  <a:latin typeface="Arial"/>
                  <a:ea typeface="+mn-ea"/>
                  <a:cs typeface="+mn-cs"/>
                </a:rPr>
                <a:t>ÞĦƃƎƔ</a:t>
              </a:r>
              <a:endParaRPr kumimoji="0" lang="en-GB" sz="28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16" name="TextBox 15"/>
            <p:cNvSpPr txBox="1"/>
            <p:nvPr/>
          </p:nvSpPr>
          <p:spPr>
            <a:xfrm>
              <a:off x="4895740" y="4837090"/>
              <a:ext cx="3273286" cy="954107"/>
            </a:xfrm>
            <a:prstGeom prst="rect">
              <a:avLst/>
            </a:prstGeom>
            <a:solidFill>
              <a:srgbClr val="FFFFFF"/>
            </a:solidFill>
            <a:ln w="76200">
              <a:solidFill>
                <a:srgbClr val="3333CC">
                  <a:lumMod val="60000"/>
                  <a:lumOff val="40000"/>
                </a:srgbClr>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smtClean="0">
                  <a:ln>
                    <a:noFill/>
                  </a:ln>
                  <a:solidFill>
                    <a:srgbClr val="000000"/>
                  </a:solidFill>
                  <a:effectLst/>
                  <a:uLnTx/>
                  <a:uFillTx/>
                  <a:latin typeface="Arial"/>
                  <a:ea typeface="+mn-ea"/>
                  <a:cs typeface="+mn-cs"/>
                </a:rPr>
                <a:t>Letter string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smtClean="0">
                  <a:ln>
                    <a:noFill/>
                  </a:ln>
                  <a:solidFill>
                    <a:srgbClr val="000000"/>
                  </a:solidFill>
                  <a:effectLst/>
                  <a:uLnTx/>
                  <a:uFillTx/>
                  <a:latin typeface="Arial"/>
                  <a:ea typeface="+mn-ea"/>
                  <a:cs typeface="+mn-cs"/>
                </a:rPr>
                <a:t>VSFFHT</a:t>
              </a:r>
            </a:p>
          </p:txBody>
        </p:sp>
        <p:sp>
          <p:nvSpPr>
            <p:cNvPr id="17" name="TextBox 16"/>
            <p:cNvSpPr txBox="1"/>
            <p:nvPr/>
          </p:nvSpPr>
          <p:spPr>
            <a:xfrm>
              <a:off x="4895740" y="3882983"/>
              <a:ext cx="3273286" cy="954107"/>
            </a:xfrm>
            <a:prstGeom prst="rect">
              <a:avLst/>
            </a:prstGeom>
            <a:solidFill>
              <a:srgbClr val="FFFFFF"/>
            </a:solidFill>
            <a:ln w="76200">
              <a:solidFill>
                <a:srgbClr val="3333CC">
                  <a:lumMod val="60000"/>
                  <a:lumOff val="40000"/>
                </a:srgbClr>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smtClean="0">
                  <a:ln>
                    <a:noFill/>
                  </a:ln>
                  <a:solidFill>
                    <a:srgbClr val="000000"/>
                  </a:solidFill>
                  <a:effectLst/>
                  <a:uLnTx/>
                  <a:uFillTx/>
                  <a:latin typeface="Arial"/>
                  <a:ea typeface="+mn-ea"/>
                  <a:cs typeface="+mn-cs"/>
                </a:rPr>
                <a:t>Pseudo words ALDOBER</a:t>
              </a:r>
            </a:p>
          </p:txBody>
        </p:sp>
        <p:sp>
          <p:nvSpPr>
            <p:cNvPr id="18" name="TextBox 17"/>
            <p:cNvSpPr txBox="1"/>
            <p:nvPr/>
          </p:nvSpPr>
          <p:spPr>
            <a:xfrm>
              <a:off x="4895740" y="2928876"/>
              <a:ext cx="3273286" cy="954107"/>
            </a:xfrm>
            <a:prstGeom prst="rect">
              <a:avLst/>
            </a:prstGeom>
            <a:solidFill>
              <a:srgbClr val="FFFFFF"/>
            </a:solidFill>
            <a:ln w="76200">
              <a:solidFill>
                <a:srgbClr val="3333CC">
                  <a:lumMod val="60000"/>
                  <a:lumOff val="40000"/>
                </a:srgbClr>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smtClean="0">
                  <a:ln>
                    <a:noFill/>
                  </a:ln>
                  <a:solidFill>
                    <a:srgbClr val="000000"/>
                  </a:solidFill>
                  <a:effectLst/>
                  <a:uLnTx/>
                  <a:uFillTx/>
                  <a:latin typeface="Arial"/>
                  <a:ea typeface="+mn-ea"/>
                  <a:cs typeface="+mn-cs"/>
                </a:rPr>
                <a:t>Words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smtClean="0">
                  <a:ln>
                    <a:noFill/>
                  </a:ln>
                  <a:solidFill>
                    <a:srgbClr val="000000"/>
                  </a:solidFill>
                  <a:effectLst/>
                  <a:uLnTx/>
                  <a:uFillTx/>
                  <a:latin typeface="Arial"/>
                  <a:ea typeface="+mn-ea"/>
                  <a:cs typeface="+mn-cs"/>
                </a:rPr>
                <a:t>DUST</a:t>
              </a:r>
            </a:p>
          </p:txBody>
        </p:sp>
        <p:sp>
          <p:nvSpPr>
            <p:cNvPr id="19" name="TextBox 18"/>
            <p:cNvSpPr txBox="1"/>
            <p:nvPr/>
          </p:nvSpPr>
          <p:spPr>
            <a:xfrm>
              <a:off x="109184" y="2377668"/>
              <a:ext cx="4154063" cy="461665"/>
            </a:xfrm>
            <a:prstGeom prst="rect">
              <a:avLst/>
            </a:prstGeom>
            <a:solidFill>
              <a:srgbClr val="FFFFFF"/>
            </a:solidFill>
            <a:ln w="25400" cap="flat" cmpd="sng" algn="ctr">
              <a:solidFill>
                <a:srgbClr val="00CC99"/>
              </a:solidFill>
              <a:prstDash val="solid"/>
            </a:ln>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Cognitive Processing Codes</a:t>
              </a:r>
            </a:p>
          </p:txBody>
        </p:sp>
        <p:sp>
          <p:nvSpPr>
            <p:cNvPr id="20" name="TextBox 19"/>
            <p:cNvSpPr txBox="1"/>
            <p:nvPr/>
          </p:nvSpPr>
          <p:spPr>
            <a:xfrm>
              <a:off x="4414407" y="2377668"/>
              <a:ext cx="4154063" cy="461665"/>
            </a:xfrm>
            <a:prstGeom prst="rect">
              <a:avLst/>
            </a:prstGeom>
            <a:solidFill>
              <a:srgbClr val="FFFFFF"/>
            </a:solidFill>
            <a:ln w="25400" cap="flat" cmpd="sng" algn="ctr">
              <a:solidFill>
                <a:srgbClr val="00CC99"/>
              </a:solidFill>
              <a:prstDash val="solid"/>
            </a:ln>
            <a:effectLst/>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Corresponding visual stimuli</a:t>
              </a:r>
            </a:p>
          </p:txBody>
        </p:sp>
        <p:sp>
          <p:nvSpPr>
            <p:cNvPr id="21" name="Equal 20"/>
            <p:cNvSpPr/>
            <p:nvPr/>
          </p:nvSpPr>
          <p:spPr bwMode="auto">
            <a:xfrm>
              <a:off x="3938642" y="3115588"/>
              <a:ext cx="709684" cy="634426"/>
            </a:xfrm>
            <a:prstGeom prst="mathEqual">
              <a:avLst/>
            </a:prstGeom>
            <a:solidFill>
              <a:srgbClr val="00CC99"/>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a typeface="+mn-ea"/>
                <a:cs typeface="+mn-cs"/>
              </a:endParaRPr>
            </a:p>
          </p:txBody>
        </p:sp>
        <p:sp>
          <p:nvSpPr>
            <p:cNvPr id="22" name="Equal 21"/>
            <p:cNvSpPr/>
            <p:nvPr/>
          </p:nvSpPr>
          <p:spPr bwMode="auto">
            <a:xfrm>
              <a:off x="3938642" y="5951037"/>
              <a:ext cx="709684" cy="634426"/>
            </a:xfrm>
            <a:prstGeom prst="mathEqual">
              <a:avLst/>
            </a:prstGeom>
            <a:solidFill>
              <a:srgbClr val="00CC99"/>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a typeface="+mn-ea"/>
                <a:cs typeface="+mn-cs"/>
              </a:endParaRPr>
            </a:p>
          </p:txBody>
        </p:sp>
        <p:sp>
          <p:nvSpPr>
            <p:cNvPr id="23" name="Equal 22"/>
            <p:cNvSpPr/>
            <p:nvPr/>
          </p:nvSpPr>
          <p:spPr bwMode="auto">
            <a:xfrm>
              <a:off x="3938642" y="4977908"/>
              <a:ext cx="709684" cy="634426"/>
            </a:xfrm>
            <a:prstGeom prst="mathEqual">
              <a:avLst/>
            </a:prstGeom>
            <a:solidFill>
              <a:srgbClr val="00CC99"/>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a typeface="+mn-ea"/>
                <a:cs typeface="+mn-cs"/>
              </a:endParaRPr>
            </a:p>
          </p:txBody>
        </p:sp>
        <p:sp>
          <p:nvSpPr>
            <p:cNvPr id="24" name="Equal 23"/>
            <p:cNvSpPr/>
            <p:nvPr/>
          </p:nvSpPr>
          <p:spPr bwMode="auto">
            <a:xfrm>
              <a:off x="3938642" y="3983779"/>
              <a:ext cx="709684" cy="634426"/>
            </a:xfrm>
            <a:prstGeom prst="mathEqual">
              <a:avLst/>
            </a:prstGeom>
            <a:solidFill>
              <a:srgbClr val="00CC99"/>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0" cap="none" spc="0" normalizeH="0" baseline="0" noProof="0" smtClean="0">
                <a:ln>
                  <a:noFill/>
                </a:ln>
                <a:solidFill>
                  <a:srgbClr val="000000"/>
                </a:solidFill>
                <a:effectLst/>
                <a:uLnTx/>
                <a:uFillTx/>
                <a:latin typeface="Times"/>
                <a:ea typeface="+mn-ea"/>
                <a:cs typeface="+mn-cs"/>
              </a:endParaRPr>
            </a:p>
          </p:txBody>
        </p:sp>
      </p:grpSp>
      <p:sp>
        <p:nvSpPr>
          <p:cNvPr id="25" name="Rectangle 24"/>
          <p:cNvSpPr/>
          <p:nvPr/>
        </p:nvSpPr>
        <p:spPr>
          <a:xfrm>
            <a:off x="12578" y="5228669"/>
            <a:ext cx="9131422" cy="156966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Calibri" panose="020F0502020204030204"/>
                <a:ea typeface="+mn-ea"/>
                <a:cs typeface="+mn-cs"/>
              </a:rPr>
              <a:t>Findings: All were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associated with brain activity in visual areas outside </a:t>
            </a:r>
            <a:r>
              <a:rPr kumimoji="0" lang="en-GB" sz="2400" b="1" i="0" u="none" strike="noStrike" kern="1200" cap="none" spc="0" normalizeH="0" baseline="0" noProof="0" dirty="0" smtClean="0">
                <a:ln>
                  <a:noFill/>
                </a:ln>
                <a:solidFill>
                  <a:prstClr val="black"/>
                </a:solidFill>
                <a:effectLst/>
                <a:uLnTx/>
                <a:uFillTx/>
                <a:latin typeface="Calibri" panose="020F0502020204030204"/>
                <a:ea typeface="+mn-ea"/>
                <a:cs typeface="+mn-cs"/>
              </a:rPr>
              <a:t>primary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visual </a:t>
            </a:r>
            <a:r>
              <a:rPr kumimoji="0" lang="en-GB" sz="2400" b="1" i="0" u="none" strike="noStrike" kern="1200" cap="none" spc="0" normalizeH="0" baseline="0" noProof="0" dirty="0" smtClean="0">
                <a:ln>
                  <a:noFill/>
                </a:ln>
                <a:solidFill>
                  <a:prstClr val="black"/>
                </a:solidFill>
                <a:effectLst/>
                <a:uLnTx/>
                <a:uFillTx/>
                <a:latin typeface="Calibri" panose="020F0502020204030204"/>
                <a:ea typeface="+mn-ea"/>
                <a:cs typeface="+mn-cs"/>
              </a:rPr>
              <a:t>cortex.</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sng" strike="noStrike" kern="1200" cap="none" spc="0" normalizeH="0" baseline="0" noProof="0" dirty="0" smtClean="0">
                <a:ln>
                  <a:noFill/>
                </a:ln>
                <a:solidFill>
                  <a:prstClr val="black"/>
                </a:solidFill>
                <a:effectLst/>
                <a:uLnTx/>
                <a:uFillTx/>
                <a:latin typeface="Calibri" panose="020F0502020204030204"/>
                <a:ea typeface="+mn-ea"/>
                <a:cs typeface="+mn-cs"/>
              </a:rPr>
              <a:t>But</a:t>
            </a:r>
            <a:r>
              <a:rPr kumimoji="0" lang="en-GB" sz="2400" b="1" i="0" u="none" strike="noStrike" kern="1200" cap="none" spc="0" normalizeH="0" baseline="0" noProof="0" dirty="0" smtClean="0">
                <a:ln>
                  <a:noFill/>
                </a:ln>
                <a:solidFill>
                  <a:prstClr val="black"/>
                </a:solidFill>
                <a:effectLst/>
                <a:uLnTx/>
                <a:uFillTx/>
                <a:latin typeface="Calibri" panose="020F0502020204030204"/>
                <a:ea typeface="+mn-ea"/>
                <a:cs typeface="+mn-cs"/>
              </a:rPr>
              <a:t> only pseudo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words </a:t>
            </a:r>
            <a:r>
              <a:rPr kumimoji="0" lang="en-GB" sz="2400" b="1" i="0" u="none" strike="noStrike" kern="1200" cap="none" spc="0" normalizeH="0" baseline="0" noProof="0" dirty="0" smtClean="0">
                <a:ln>
                  <a:noFill/>
                </a:ln>
                <a:solidFill>
                  <a:prstClr val="black"/>
                </a:solidFill>
                <a:effectLst/>
                <a:uLnTx/>
                <a:uFillTx/>
                <a:latin typeface="Calibri" panose="020F0502020204030204"/>
                <a:ea typeface="+mn-ea"/>
                <a:cs typeface="+mn-cs"/>
              </a:rPr>
              <a:t>&amp;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real words </a:t>
            </a:r>
            <a:r>
              <a:rPr kumimoji="0" lang="en-GB" sz="2400" b="1" i="0" u="none" strike="noStrike" kern="1200" cap="none" spc="0" normalizeH="0" baseline="0" noProof="0" dirty="0" smtClean="0">
                <a:ln>
                  <a:noFill/>
                </a:ln>
                <a:solidFill>
                  <a:prstClr val="black"/>
                </a:solidFill>
                <a:effectLst/>
                <a:uLnTx/>
                <a:uFillTx/>
                <a:latin typeface="Calibri" panose="020F0502020204030204"/>
                <a:ea typeface="+mn-ea"/>
                <a:cs typeface="+mn-cs"/>
              </a:rPr>
              <a:t>produced pattern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originally seen when words alone were shown in previous </a:t>
            </a:r>
            <a:r>
              <a:rPr kumimoji="0" lang="en-GB" sz="2400" b="1" i="0" u="none" strike="noStrike" kern="1200" cap="none" spc="0" normalizeH="0" baseline="0" noProof="0" dirty="0" smtClean="0">
                <a:ln>
                  <a:noFill/>
                </a:ln>
                <a:solidFill>
                  <a:prstClr val="black"/>
                </a:solidFill>
                <a:effectLst/>
                <a:uLnTx/>
                <a:uFillTx/>
                <a:latin typeface="Calibri" panose="020F0502020204030204"/>
                <a:ea typeface="+mn-ea"/>
                <a:cs typeface="+mn-cs"/>
              </a:rPr>
              <a:t>studies.</a:t>
            </a:r>
            <a:endParaRPr kumimoji="0" lang="en-GB" sz="1800" b="1"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26" name="Title 1"/>
          <p:cNvSpPr txBox="1">
            <a:spLocks/>
          </p:cNvSpPr>
          <p:nvPr/>
        </p:nvSpPr>
        <p:spPr bwMode="auto">
          <a:xfrm>
            <a:off x="127059" y="27946"/>
            <a:ext cx="8896865" cy="721697"/>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3600" b="0" i="0" u="none" strike="noStrike" kern="0" cap="none" spc="0" normalizeH="0" baseline="0" noProof="0" dirty="0" smtClean="0">
                <a:ln>
                  <a:noFill/>
                </a:ln>
                <a:solidFill>
                  <a:srgbClr val="000000"/>
                </a:solidFill>
                <a:effectLst/>
                <a:uLnTx/>
                <a:uFillTx/>
                <a:latin typeface="Arial"/>
                <a:ea typeface="MS PGothic" pitchFamily="34" charset="-128"/>
              </a:rPr>
              <a:t>Evidence from Cognitive Neurophysiology </a:t>
            </a:r>
            <a:endParaRPr kumimoji="0" lang="en-GB" sz="3600" b="0" i="0" u="none" strike="noStrike" kern="0" cap="none" spc="0" normalizeH="0" baseline="0" noProof="0" dirty="0">
              <a:ln>
                <a:noFill/>
              </a:ln>
              <a:solidFill>
                <a:srgbClr val="000000"/>
              </a:solidFill>
              <a:effectLst/>
              <a:uLnTx/>
              <a:uFillTx/>
              <a:latin typeface="Arial"/>
              <a:ea typeface="MS PGothic" pitchFamily="34" charset="-128"/>
            </a:endParaRPr>
          </a:p>
        </p:txBody>
      </p:sp>
    </p:spTree>
    <p:extLst>
      <p:ext uri="{BB962C8B-B14F-4D97-AF65-F5344CB8AC3E}">
        <p14:creationId xmlns:p14="http://schemas.microsoft.com/office/powerpoint/2010/main" val="4759478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7" dur="500"/>
                                        <p:tgtEl>
                                          <p:spTgt spid="2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12" dur="500"/>
                                        <p:tgtEl>
                                          <p:spTgt spid="2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Rectangle 1"/>
          <p:cNvSpPr/>
          <p:nvPr/>
        </p:nvSpPr>
        <p:spPr>
          <a:xfrm>
            <a:off x="127059" y="781209"/>
            <a:ext cx="8896865" cy="5816977"/>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There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must be 2 levels of analysis of visual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info occurring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in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visual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system as we passively view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words: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The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brain analyses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visual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features of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stimuli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regardless of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relationship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to letters and words </a:t>
            </a:r>
          </a:p>
          <a:p>
            <a:pPr marL="457200" marR="0" lvl="0" indent="-457200" algn="l" defTabSz="457200" rtl="0" eaLnBrk="1" fontAlgn="auto" latinLnBrk="0" hangingPunct="1">
              <a:lnSpc>
                <a:spcPct val="100000"/>
              </a:lnSpc>
              <a:spcBef>
                <a:spcPts val="0"/>
              </a:spcBef>
              <a:spcAft>
                <a:spcPts val="0"/>
              </a:spcAft>
              <a:buClrTx/>
              <a:buSzTx/>
              <a:buFont typeface="+mj-lt"/>
              <a:buAutoNum type="arabicPeriod"/>
              <a:tabLst/>
              <a:defRPr/>
            </a:pPr>
            <a:endPar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457200" marR="0" lvl="0" indent="-457200" algn="l" defTabSz="4572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The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brain analyses the visual word form, which incorporates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orthographic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rules of language.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But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what do we know about PET that makes it difficult to accept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findings at face value</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Too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slow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to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measure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speed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of information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processing</a:t>
            </a: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Not the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best way to investigate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time-course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of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cognition </a:t>
            </a: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ERP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would be better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but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then you loose </a:t>
            </a:r>
            <a:r>
              <a:rPr kumimoji="0" lang="en-GB" sz="2400" b="1" i="0" u="none" strike="noStrike" kern="1200" cap="none" spc="0" normalizeH="0" baseline="0" noProof="0" dirty="0" smtClean="0">
                <a:ln>
                  <a:noFill/>
                </a:ln>
                <a:solidFill>
                  <a:prstClr val="black"/>
                </a:solidFill>
                <a:effectLst/>
                <a:uLnTx/>
                <a:uFillTx/>
                <a:latin typeface="Tw Cen MT" panose="020B0602020104020603"/>
                <a:ea typeface="+mn-ea"/>
                <a:cs typeface="+mn-cs"/>
              </a:rPr>
              <a:t>ability </a:t>
            </a:r>
            <a:r>
              <a:rPr kumimoji="0" lang="en-GB" sz="2400" b="1" i="0" u="none" strike="noStrike" kern="1200" cap="none" spc="0" normalizeH="0" baseline="0" noProof="0" dirty="0">
                <a:ln>
                  <a:noFill/>
                </a:ln>
                <a:solidFill>
                  <a:prstClr val="black"/>
                </a:solidFill>
                <a:effectLst/>
                <a:uLnTx/>
                <a:uFillTx/>
                <a:latin typeface="Tw Cen MT" panose="020B0602020104020603"/>
                <a:ea typeface="+mn-ea"/>
                <a:cs typeface="+mn-cs"/>
              </a:rPr>
              <a:t>to localise the area of activation.</a:t>
            </a:r>
          </a:p>
        </p:txBody>
      </p:sp>
      <p:sp>
        <p:nvSpPr>
          <p:cNvPr id="5" name="Title 1"/>
          <p:cNvSpPr txBox="1">
            <a:spLocks/>
          </p:cNvSpPr>
          <p:nvPr/>
        </p:nvSpPr>
        <p:spPr bwMode="auto">
          <a:xfrm>
            <a:off x="127059" y="27946"/>
            <a:ext cx="8896865" cy="721697"/>
          </a:xfrm>
          <a:prstGeom prst="rect">
            <a:avLst/>
          </a:prstGeom>
          <a:ln/>
          <a:extLst/>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3600" b="0" i="0" u="none" strike="noStrike" kern="0" cap="none" spc="0" normalizeH="0" baseline="0" noProof="0" dirty="0" smtClean="0">
                <a:ln>
                  <a:noFill/>
                </a:ln>
                <a:solidFill>
                  <a:srgbClr val="000000"/>
                </a:solidFill>
                <a:effectLst/>
                <a:uLnTx/>
                <a:uFillTx/>
                <a:latin typeface="Arial"/>
                <a:ea typeface="MS PGothic" pitchFamily="34" charset="-128"/>
              </a:rPr>
              <a:t>Evidence from Cognitive Neurophysiology </a:t>
            </a:r>
            <a:endParaRPr kumimoji="0" lang="en-GB" sz="3600" b="0" i="0" u="none" strike="noStrike" kern="0" cap="none" spc="0" normalizeH="0" baseline="0" noProof="0" dirty="0">
              <a:ln>
                <a:noFill/>
              </a:ln>
              <a:solidFill>
                <a:srgbClr val="000000"/>
              </a:solidFill>
              <a:effectLst/>
              <a:uLnTx/>
              <a:uFillTx/>
              <a:latin typeface="Arial"/>
              <a:ea typeface="MS PGothic" pitchFamily="34" charset="-128"/>
            </a:endParaRPr>
          </a:p>
        </p:txBody>
      </p:sp>
    </p:spTree>
    <p:extLst>
      <p:ext uri="{BB962C8B-B14F-4D97-AF65-F5344CB8AC3E}">
        <p14:creationId xmlns:p14="http://schemas.microsoft.com/office/powerpoint/2010/main" val="6938735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2" dur="500"/>
                                        <p:tgtEl>
                                          <p:spTgt spid="2">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animEffect transition="in" filter="randombar(horizontal)">
                                      <p:cBhvr>
                                        <p:cTn id="27" dur="500"/>
                                        <p:tgtEl>
                                          <p:spTgt spid="2">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9" end="9"/>
                                            </p:txEl>
                                          </p:spTgt>
                                        </p:tgtEl>
                                        <p:attrNameLst>
                                          <p:attrName>style.visibility</p:attrName>
                                        </p:attrNameLst>
                                      </p:cBhvr>
                                      <p:to>
                                        <p:strVal val="visible"/>
                                      </p:to>
                                    </p:set>
                                    <p:animEffect transition="in" filter="randombar(horizontal)">
                                      <p:cBhvr>
                                        <p:cTn id="32" dur="500"/>
                                        <p:tgtEl>
                                          <p:spTgt spid="2">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37"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0"/>
            <a:ext cx="7429499" cy="1088967"/>
          </a:xfrm>
        </p:spPr>
        <p:txBody>
          <a:bodyPr>
            <a:normAutofit/>
          </a:bodyPr>
          <a:lstStyle/>
          <a:p>
            <a:pPr algn="ctr"/>
            <a:r>
              <a:rPr lang="en-GB" sz="5400" b="1" dirty="0" smtClean="0"/>
              <a:t>Lecture summary</a:t>
            </a:r>
            <a:endParaRPr lang="en-GB" sz="5400" b="1" dirty="0"/>
          </a:p>
        </p:txBody>
      </p:sp>
      <p:sp>
        <p:nvSpPr>
          <p:cNvPr id="3" name="Content Placeholder 2"/>
          <p:cNvSpPr>
            <a:spLocks noGrp="1"/>
          </p:cNvSpPr>
          <p:nvPr>
            <p:ph idx="1"/>
          </p:nvPr>
        </p:nvSpPr>
        <p:spPr>
          <a:xfrm>
            <a:off x="482138" y="955589"/>
            <a:ext cx="8370917" cy="5794346"/>
          </a:xfrm>
        </p:spPr>
        <p:txBody>
          <a:bodyPr>
            <a:normAutofit/>
          </a:bodyPr>
          <a:lstStyle/>
          <a:p>
            <a:pPr>
              <a:lnSpc>
                <a:spcPct val="110000"/>
              </a:lnSpc>
            </a:pPr>
            <a:r>
              <a:rPr lang="en-GB" sz="2800" b="1" dirty="0" smtClean="0"/>
              <a:t>Aim of modelling: to understand cognitive processing</a:t>
            </a:r>
          </a:p>
          <a:p>
            <a:pPr lvl="1">
              <a:lnSpc>
                <a:spcPct val="110000"/>
              </a:lnSpc>
            </a:pPr>
            <a:r>
              <a:rPr lang="en-GB" sz="2400" b="1" dirty="0" smtClean="0"/>
              <a:t>E.g., understand how we make a decision within a specified timeframe when we have multiple choices </a:t>
            </a:r>
          </a:p>
          <a:p>
            <a:pPr lvl="2">
              <a:lnSpc>
                <a:spcPct val="110000"/>
              </a:lnSpc>
            </a:pPr>
            <a:r>
              <a:rPr lang="en-GB" sz="2200" b="1" dirty="0" smtClean="0"/>
              <a:t>Choice-reaction time modelling.</a:t>
            </a:r>
          </a:p>
          <a:p>
            <a:pPr lvl="1">
              <a:lnSpc>
                <a:spcPct val="110000"/>
              </a:lnSpc>
            </a:pPr>
            <a:r>
              <a:rPr lang="en-GB" sz="2400" b="1" dirty="0" smtClean="0"/>
              <a:t>Do this by attempting to reverse engineer the processing that occurs between input and output.</a:t>
            </a:r>
          </a:p>
          <a:p>
            <a:pPr marL="457200" lvl="1" indent="0">
              <a:lnSpc>
                <a:spcPct val="110000"/>
              </a:lnSpc>
              <a:buNone/>
            </a:pPr>
            <a:endParaRPr lang="en-GB" sz="1000" b="1" dirty="0" smtClean="0"/>
          </a:p>
          <a:p>
            <a:pPr>
              <a:lnSpc>
                <a:spcPct val="110000"/>
              </a:lnSpc>
            </a:pPr>
            <a:r>
              <a:rPr lang="en-GB" sz="2800" b="1" dirty="0" smtClean="0"/>
              <a:t>Cognition is described by information processing</a:t>
            </a:r>
          </a:p>
          <a:p>
            <a:pPr lvl="1">
              <a:lnSpc>
                <a:spcPct val="110000"/>
              </a:lnSpc>
            </a:pPr>
            <a:r>
              <a:rPr lang="en-GB" sz="2400" b="1" dirty="0" smtClean="0"/>
              <a:t>Various models proposed – e.g., Spreading activation vs. Connectionist models.</a:t>
            </a:r>
          </a:p>
          <a:p>
            <a:pPr marL="457200" lvl="1" indent="0">
              <a:lnSpc>
                <a:spcPct val="110000"/>
              </a:lnSpc>
              <a:buNone/>
            </a:pPr>
            <a:endParaRPr lang="en-GB" sz="800" b="1" dirty="0"/>
          </a:p>
          <a:p>
            <a:pPr marL="0" indent="0">
              <a:lnSpc>
                <a:spcPct val="110000"/>
              </a:lnSpc>
              <a:buNone/>
            </a:pPr>
            <a:endParaRPr lang="en-GB" sz="100" b="1" dirty="0"/>
          </a:p>
        </p:txBody>
      </p:sp>
    </p:spTree>
    <p:extLst>
      <p:ext uri="{BB962C8B-B14F-4D97-AF65-F5344CB8AC3E}">
        <p14:creationId xmlns:p14="http://schemas.microsoft.com/office/powerpoint/2010/main" val="279124786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044" y="224444"/>
            <a:ext cx="8183880" cy="530087"/>
          </a:xfrm>
        </p:spPr>
        <p:txBody>
          <a:bodyPr>
            <a:normAutofit fontScale="90000"/>
          </a:bodyPr>
          <a:lstStyle/>
          <a:p>
            <a:pPr algn="ctr"/>
            <a:r>
              <a:rPr lang="en-GB" sz="2800" dirty="0"/>
              <a:t>Further </a:t>
            </a:r>
            <a:r>
              <a:rPr lang="en-GB" sz="2800" dirty="0" smtClean="0"/>
              <a:t>Reading – Key Journal Articles</a:t>
            </a:r>
            <a:br>
              <a:rPr lang="en-GB" sz="2800" dirty="0" smtClean="0"/>
            </a:br>
            <a:r>
              <a:rPr lang="en-GB" sz="2800" dirty="0" smtClean="0"/>
              <a:t>CRT models</a:t>
            </a:r>
            <a:endParaRPr lang="en-GB" sz="2800" dirty="0"/>
          </a:p>
        </p:txBody>
      </p:sp>
      <p:sp>
        <p:nvSpPr>
          <p:cNvPr id="3" name="Content Placeholder 2"/>
          <p:cNvSpPr>
            <a:spLocks noGrp="1"/>
          </p:cNvSpPr>
          <p:nvPr>
            <p:ph idx="1"/>
          </p:nvPr>
        </p:nvSpPr>
        <p:spPr>
          <a:xfrm>
            <a:off x="685799" y="856211"/>
            <a:ext cx="7984375" cy="5862642"/>
          </a:xfrm>
          <a:noFill/>
        </p:spPr>
        <p:txBody>
          <a:bodyPr>
            <a:normAutofit fontScale="62500" lnSpcReduction="20000"/>
          </a:bodyPr>
          <a:lstStyle/>
          <a:p>
            <a:pPr lvl="0"/>
            <a:r>
              <a:rPr lang="en-GB" b="1" dirty="0"/>
              <a:t>Brown, S. D., &amp; Heathcote, A. (2008). The simplest complete model of choice response time: Linear ballistic accumulation. </a:t>
            </a:r>
            <a:r>
              <a:rPr lang="en-GB" b="1" i="1" dirty="0"/>
              <a:t>Cognitive psychology</a:t>
            </a:r>
            <a:r>
              <a:rPr lang="en-GB" b="1" dirty="0"/>
              <a:t>, </a:t>
            </a:r>
            <a:r>
              <a:rPr lang="en-GB" b="1" i="1" dirty="0"/>
              <a:t>57</a:t>
            </a:r>
            <a:r>
              <a:rPr lang="en-GB" b="1" dirty="0"/>
              <a:t>(3), 153-178.</a:t>
            </a:r>
          </a:p>
          <a:p>
            <a:pPr marL="0" indent="0">
              <a:buNone/>
            </a:pPr>
            <a:endParaRPr lang="en-GB" sz="500" b="1" dirty="0"/>
          </a:p>
          <a:p>
            <a:pPr lvl="0"/>
            <a:r>
              <a:rPr lang="en-GB" b="1" dirty="0" err="1"/>
              <a:t>Karalunas</a:t>
            </a:r>
            <a:r>
              <a:rPr lang="en-GB" b="1" dirty="0"/>
              <a:t>, S. L., </a:t>
            </a:r>
            <a:r>
              <a:rPr lang="en-GB" b="1" dirty="0" err="1"/>
              <a:t>Geurts</a:t>
            </a:r>
            <a:r>
              <a:rPr lang="en-GB" b="1" dirty="0"/>
              <a:t>, H. M., Konrad, K., Bender, S., &amp; </a:t>
            </a:r>
            <a:r>
              <a:rPr lang="en-GB" b="1" dirty="0" err="1"/>
              <a:t>Nigg</a:t>
            </a:r>
            <a:r>
              <a:rPr lang="en-GB" b="1" dirty="0"/>
              <a:t>, J. T. (2014). Annual Research Review: Reaction time variability in ADHD and autism spectrum disorders: measurement and mechanisms of a proposed trans‐diagnostic phenotype. </a:t>
            </a:r>
            <a:r>
              <a:rPr lang="en-GB" b="1" i="1" dirty="0"/>
              <a:t>Journal of Child Psychology and Psychiatry</a:t>
            </a:r>
            <a:r>
              <a:rPr lang="en-GB" b="1" dirty="0"/>
              <a:t>, </a:t>
            </a:r>
            <a:r>
              <a:rPr lang="en-GB" b="1" i="1" dirty="0"/>
              <a:t>55</a:t>
            </a:r>
            <a:r>
              <a:rPr lang="en-GB" b="1" dirty="0"/>
              <a:t>(6), 685-710.</a:t>
            </a:r>
          </a:p>
          <a:p>
            <a:pPr marL="0" indent="0">
              <a:buNone/>
            </a:pPr>
            <a:endParaRPr lang="en-GB" sz="500" b="1" dirty="0"/>
          </a:p>
          <a:p>
            <a:pPr lvl="0"/>
            <a:r>
              <a:rPr lang="en-GB" b="1" dirty="0"/>
              <a:t>Ratcliff, R., &amp; </a:t>
            </a:r>
            <a:r>
              <a:rPr lang="en-GB" b="1" dirty="0" err="1"/>
              <a:t>McKoon</a:t>
            </a:r>
            <a:r>
              <a:rPr lang="en-GB" b="1" dirty="0"/>
              <a:t>, G. (2008). The diffusion decision model: theory and data for two-choice decision tasks. </a:t>
            </a:r>
            <a:r>
              <a:rPr lang="en-GB" b="1" i="1" dirty="0"/>
              <a:t>Neural computation</a:t>
            </a:r>
            <a:r>
              <a:rPr lang="en-GB" b="1" dirty="0"/>
              <a:t>, </a:t>
            </a:r>
            <a:r>
              <a:rPr lang="en-GB" b="1" i="1" dirty="0"/>
              <a:t>20</a:t>
            </a:r>
            <a:r>
              <a:rPr lang="en-GB" b="1" dirty="0"/>
              <a:t>(4), 873-922.</a:t>
            </a:r>
          </a:p>
          <a:p>
            <a:pPr marL="0" indent="0">
              <a:buNone/>
            </a:pPr>
            <a:endParaRPr lang="en-GB" sz="400" b="1" dirty="0"/>
          </a:p>
          <a:p>
            <a:pPr lvl="0"/>
            <a:r>
              <a:rPr lang="en-GB" b="1" dirty="0"/>
              <a:t>Ratcliff, R., &amp; Smith, P. L. (2004). A comparison of sequential sampling models for two-choice reaction time. </a:t>
            </a:r>
            <a:r>
              <a:rPr lang="en-GB" b="1" i="1" dirty="0"/>
              <a:t>Psychological review</a:t>
            </a:r>
            <a:r>
              <a:rPr lang="en-GB" b="1" dirty="0"/>
              <a:t>, </a:t>
            </a:r>
            <a:r>
              <a:rPr lang="en-GB" b="1" i="1" dirty="0"/>
              <a:t>111</a:t>
            </a:r>
            <a:r>
              <a:rPr lang="en-GB" b="1" dirty="0"/>
              <a:t>(2), 333.</a:t>
            </a:r>
          </a:p>
          <a:p>
            <a:pPr marL="0" indent="0">
              <a:buNone/>
            </a:pPr>
            <a:endParaRPr lang="en-GB" sz="300" b="1" dirty="0"/>
          </a:p>
          <a:p>
            <a:pPr lvl="0"/>
            <a:r>
              <a:rPr lang="en-GB" b="1" dirty="0"/>
              <a:t>Ratcliff, R., &amp; </a:t>
            </a:r>
            <a:r>
              <a:rPr lang="en-GB" b="1" dirty="0" err="1"/>
              <a:t>Strayer</a:t>
            </a:r>
            <a:r>
              <a:rPr lang="en-GB" b="1" dirty="0"/>
              <a:t>, D. (2014). </a:t>
            </a:r>
            <a:r>
              <a:rPr lang="en-GB" b="1" dirty="0" err="1"/>
              <a:t>Modeling</a:t>
            </a:r>
            <a:r>
              <a:rPr lang="en-GB" b="1" dirty="0"/>
              <a:t> simple driving tasks with a one-boundary diffusion model. </a:t>
            </a:r>
            <a:r>
              <a:rPr lang="en-GB" b="1" i="1" dirty="0" err="1"/>
              <a:t>Psychonomic</a:t>
            </a:r>
            <a:r>
              <a:rPr lang="en-GB" b="1" i="1" dirty="0"/>
              <a:t> bulletin &amp; review</a:t>
            </a:r>
            <a:r>
              <a:rPr lang="en-GB" b="1" dirty="0"/>
              <a:t>, </a:t>
            </a:r>
            <a:r>
              <a:rPr lang="en-GB" b="1" i="1" dirty="0"/>
              <a:t>21</a:t>
            </a:r>
            <a:r>
              <a:rPr lang="en-GB" b="1" dirty="0"/>
              <a:t>(3), 577-589.</a:t>
            </a:r>
          </a:p>
          <a:p>
            <a:pPr marL="0" indent="0">
              <a:buNone/>
            </a:pPr>
            <a:endParaRPr lang="en-GB" sz="300" b="1" dirty="0"/>
          </a:p>
          <a:p>
            <a:pPr lvl="0"/>
            <a:r>
              <a:rPr lang="en-GB" b="1" dirty="0"/>
              <a:t>Ratcliff, R., Smith, P. L., Brown, S. D., &amp; </a:t>
            </a:r>
            <a:r>
              <a:rPr lang="en-GB" b="1" dirty="0" err="1"/>
              <a:t>McKoon</a:t>
            </a:r>
            <a:r>
              <a:rPr lang="en-GB" b="1" dirty="0"/>
              <a:t>, G. (2016). Diffusion Decision Model: Current Issues and History. </a:t>
            </a:r>
            <a:r>
              <a:rPr lang="en-GB" b="1" i="1" dirty="0"/>
              <a:t>Trends in cognitive sciences</a:t>
            </a:r>
            <a:r>
              <a:rPr lang="en-GB" b="1" dirty="0"/>
              <a:t>, </a:t>
            </a:r>
            <a:r>
              <a:rPr lang="en-GB" b="1" i="1" dirty="0"/>
              <a:t>20</a:t>
            </a:r>
            <a:r>
              <a:rPr lang="en-GB" b="1" dirty="0"/>
              <a:t>(4), 260-281.</a:t>
            </a:r>
          </a:p>
          <a:p>
            <a:pPr marL="0" indent="0">
              <a:buNone/>
            </a:pPr>
            <a:endParaRPr lang="en-GB" sz="300" b="1" dirty="0"/>
          </a:p>
          <a:p>
            <a:pPr lvl="0"/>
            <a:r>
              <a:rPr lang="en-GB" b="1" dirty="0"/>
              <a:t>Usher, M., &amp; McClelland, J. L. (2001). The time course of perceptual choice: the leaky, competing accumulator model. </a:t>
            </a:r>
            <a:r>
              <a:rPr lang="en-GB" b="1" i="1" dirty="0"/>
              <a:t>Psychological review</a:t>
            </a:r>
            <a:r>
              <a:rPr lang="en-GB" b="1" dirty="0"/>
              <a:t>, </a:t>
            </a:r>
            <a:r>
              <a:rPr lang="en-GB" b="1" i="1" dirty="0"/>
              <a:t>108</a:t>
            </a:r>
            <a:r>
              <a:rPr lang="en-GB" b="1" dirty="0"/>
              <a:t>(3), 550.</a:t>
            </a:r>
          </a:p>
        </p:txBody>
      </p:sp>
    </p:spTree>
    <p:extLst>
      <p:ext uri="{BB962C8B-B14F-4D97-AF65-F5344CB8AC3E}">
        <p14:creationId xmlns:p14="http://schemas.microsoft.com/office/powerpoint/2010/main" val="252064226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0"/>
            <a:ext cx="7429499" cy="1478570"/>
          </a:xfrm>
        </p:spPr>
        <p:txBody>
          <a:bodyPr>
            <a:normAutofit/>
          </a:bodyPr>
          <a:lstStyle/>
          <a:p>
            <a:pPr algn="ctr"/>
            <a:r>
              <a:rPr lang="en-GB" sz="8800" b="1" dirty="0" smtClean="0"/>
              <a:t>Next week</a:t>
            </a:r>
            <a:endParaRPr lang="en-GB" sz="8800" b="1" dirty="0"/>
          </a:p>
        </p:txBody>
      </p:sp>
      <p:sp>
        <p:nvSpPr>
          <p:cNvPr id="3" name="Content Placeholder 2"/>
          <p:cNvSpPr>
            <a:spLocks noGrp="1"/>
          </p:cNvSpPr>
          <p:nvPr>
            <p:ph idx="1"/>
          </p:nvPr>
        </p:nvSpPr>
        <p:spPr>
          <a:xfrm>
            <a:off x="797871" y="1176589"/>
            <a:ext cx="7888929" cy="3492844"/>
          </a:xfrm>
        </p:spPr>
        <p:txBody>
          <a:bodyPr>
            <a:noAutofit/>
          </a:bodyPr>
          <a:lstStyle/>
          <a:p>
            <a:r>
              <a:rPr lang="en-GB" sz="4000" u="sng" dirty="0" smtClean="0"/>
              <a:t>Lecture</a:t>
            </a:r>
            <a:r>
              <a:rPr lang="en-GB" sz="4000" u="sng" smtClean="0"/>
              <a:t>:</a:t>
            </a:r>
            <a:r>
              <a:rPr lang="en-GB" sz="4000" smtClean="0"/>
              <a:t> </a:t>
            </a:r>
            <a:r>
              <a:rPr lang="en-GB" sz="4000" smtClean="0"/>
              <a:t>Artificial </a:t>
            </a:r>
            <a:r>
              <a:rPr lang="en-GB" sz="4000" dirty="0" smtClean="0"/>
              <a:t>Intelligence (AI).</a:t>
            </a:r>
          </a:p>
          <a:p>
            <a:endParaRPr lang="en-GB" sz="1000" dirty="0" smtClean="0"/>
          </a:p>
          <a:p>
            <a:r>
              <a:rPr lang="en-GB" sz="4000" u="sng" dirty="0" smtClean="0"/>
              <a:t>Seminar</a:t>
            </a:r>
            <a:r>
              <a:rPr lang="en-GB" sz="4000" u="sng" dirty="0"/>
              <a:t>:</a:t>
            </a:r>
            <a:r>
              <a:rPr lang="en-GB" sz="4000" dirty="0"/>
              <a:t> </a:t>
            </a:r>
            <a:r>
              <a:rPr lang="en-GB" sz="4000" dirty="0" smtClean="0"/>
              <a:t>Essay assignment guidance</a:t>
            </a:r>
          </a:p>
          <a:p>
            <a:endParaRPr lang="en-GB" sz="1050" dirty="0" smtClean="0"/>
          </a:p>
          <a:p>
            <a:r>
              <a:rPr lang="en-GB" sz="4000" u="sng" dirty="0" smtClean="0"/>
              <a:t>ESSENTIAL READING: </a:t>
            </a:r>
            <a:r>
              <a:rPr lang="en-GB" sz="4000" dirty="0" smtClean="0"/>
              <a:t>See module handbook.</a:t>
            </a:r>
            <a:endParaRPr lang="en-GB" sz="4000" dirty="0"/>
          </a:p>
          <a:p>
            <a:pPr marL="0" indent="0">
              <a:buNone/>
            </a:pPr>
            <a:endParaRPr lang="en-GB" sz="3200" dirty="0"/>
          </a:p>
        </p:txBody>
      </p:sp>
    </p:spTree>
    <p:extLst>
      <p:ext uri="{BB962C8B-B14F-4D97-AF65-F5344CB8AC3E}">
        <p14:creationId xmlns:p14="http://schemas.microsoft.com/office/powerpoint/2010/main" val="4239587034"/>
      </p:ext>
    </p:extLst>
  </p:cSld>
  <p:clrMapOvr>
    <a:masterClrMapping/>
  </p:clrMapOvr>
  <p:transition spd="slow">
    <p:push dir="u"/>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1706</TotalTime>
  <Words>4336</Words>
  <Application>Microsoft Office PowerPoint</Application>
  <PresentationFormat>On-screen Show (4:3)</PresentationFormat>
  <Paragraphs>627</Paragraphs>
  <Slides>52</Slides>
  <Notes>1</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52</vt:i4>
      </vt:variant>
    </vt:vector>
  </HeadingPairs>
  <TitlesOfParts>
    <vt:vector size="67" baseType="lpstr">
      <vt:lpstr>MS PGothic</vt:lpstr>
      <vt:lpstr>MS PGothic</vt:lpstr>
      <vt:lpstr>Agency FB</vt:lpstr>
      <vt:lpstr>Arabic Typesetting</vt:lpstr>
      <vt:lpstr>Arial</vt:lpstr>
      <vt:lpstr>Calibri</vt:lpstr>
      <vt:lpstr>Century Gothic</vt:lpstr>
      <vt:lpstr>Garamond</vt:lpstr>
      <vt:lpstr>Times</vt:lpstr>
      <vt:lpstr>Times New Roman</vt:lpstr>
      <vt:lpstr>Trebuchet MS</vt:lpstr>
      <vt:lpstr>Tw Cen MT</vt:lpstr>
      <vt:lpstr>Wingdings</vt:lpstr>
      <vt:lpstr>Circuit</vt:lpstr>
      <vt:lpstr>Savon</vt:lpstr>
      <vt:lpstr>Human performance  Lecture 2: cognitive modelling &amp; information processing</vt:lpstr>
      <vt:lpstr>Todays lecture:</vt:lpstr>
      <vt:lpstr>COGNITIVE MODELLING</vt:lpstr>
      <vt:lpstr>COGNITIVE MODELLING</vt:lpstr>
      <vt:lpstr>COGNITIVE MODELLING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Information-Processing</vt:lpstr>
      <vt:lpstr>A structure for Information-processing (Wickens, 1992)</vt:lpstr>
      <vt:lpstr>PowerPoint Presentation</vt:lpstr>
      <vt:lpstr>PowerPoint Presentation</vt:lpstr>
      <vt:lpstr>PowerPoint Presentation</vt:lpstr>
      <vt:lpstr>Testing spreading activation models</vt:lpstr>
      <vt:lpstr>SPREADING ACTIVATION MODELS: Evaluation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Lecture summary</vt:lpstr>
      <vt:lpstr>Further Reading – Key Journal Articles CRT models</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performance m6x00915  Lecture 1: Introduction</dc:title>
  <dc:creator>Kate Williams</dc:creator>
  <cp:lastModifiedBy>Kate Williams</cp:lastModifiedBy>
  <cp:revision>115</cp:revision>
  <dcterms:created xsi:type="dcterms:W3CDTF">2017-08-22T08:39:53Z</dcterms:created>
  <dcterms:modified xsi:type="dcterms:W3CDTF">2019-09-04T08:23:37Z</dcterms:modified>
</cp:coreProperties>
</file>