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3" r:id="rId1"/>
  </p:sldMasterIdLst>
  <p:sldIdLst>
    <p:sldId id="256" r:id="rId2"/>
    <p:sldId id="259" r:id="rId3"/>
    <p:sldId id="269" r:id="rId4"/>
    <p:sldId id="264" r:id="rId5"/>
    <p:sldId id="265" r:id="rId6"/>
    <p:sldId id="257" r:id="rId7"/>
    <p:sldId id="258" r:id="rId8"/>
    <p:sldId id="260" r:id="rId9"/>
    <p:sldId id="261" r:id="rId10"/>
    <p:sldId id="262" r:id="rId11"/>
    <p:sldId id="263" r:id="rId12"/>
    <p:sldId id="274" r:id="rId13"/>
    <p:sldId id="266" r:id="rId14"/>
    <p:sldId id="275" r:id="rId15"/>
    <p:sldId id="267" r:id="rId16"/>
    <p:sldId id="268" r:id="rId17"/>
    <p:sldId id="270" r:id="rId18"/>
    <p:sldId id="271" r:id="rId19"/>
    <p:sldId id="27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0818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271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956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5/1/2024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070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626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808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834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5/1/2024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127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533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798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4396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355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729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092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7463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8403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518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343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  <p:sldLayoutId id="2147483765" r:id="rId12"/>
    <p:sldLayoutId id="2147483766" r:id="rId13"/>
    <p:sldLayoutId id="2147483767" r:id="rId14"/>
    <p:sldLayoutId id="2147483768" r:id="rId15"/>
    <p:sldLayoutId id="2147483769" r:id="rId16"/>
    <p:sldLayoutId id="214748377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6F3B6-3F84-AFA4-0DA3-32C79C3F1A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Working with others in Health and Social Care: </a:t>
            </a:r>
            <a:br>
              <a:rPr lang="en-GB" dirty="0"/>
            </a:br>
            <a:r>
              <a:rPr lang="en-GB" dirty="0"/>
              <a:t>My Experiences and Development.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E1F6BC-21C4-FF94-DB33-0C7E2024D1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Carly Hinder</a:t>
            </a:r>
          </a:p>
        </p:txBody>
      </p:sp>
    </p:spTree>
    <p:extLst>
      <p:ext uri="{BB962C8B-B14F-4D97-AF65-F5344CB8AC3E}">
        <p14:creationId xmlns:p14="http://schemas.microsoft.com/office/powerpoint/2010/main" val="109279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6E152-649E-FC1C-CBE2-863E85DCC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9" name="Picture 8" descr="A group of people sitting in chairs reading books&#10;&#10;Description automatically generated">
            <a:extLst>
              <a:ext uri="{FF2B5EF4-FFF2-40B4-BE49-F238E27FC236}">
                <a16:creationId xmlns:a16="http://schemas.microsoft.com/office/drawing/2014/main" id="{14B1E8CF-9836-32B4-49CA-37368850FF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567" y="2852429"/>
            <a:ext cx="6784258" cy="341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355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2B81B-6AC9-A466-6B26-7BE99403F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the interview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DBA46CC-5249-7704-EB9E-3E1F550E32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70671" y="2613332"/>
            <a:ext cx="5118052" cy="34163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6A4CDE7-562A-D79C-FB13-7DB1123B44A5}"/>
              </a:ext>
            </a:extLst>
          </p:cNvPr>
          <p:cNvSpPr/>
          <p:nvPr/>
        </p:nvSpPr>
        <p:spPr>
          <a:xfrm>
            <a:off x="8919550" y="3295829"/>
            <a:ext cx="2921974" cy="20513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2">
                    <a:lumMod val="75000"/>
                  </a:schemeClr>
                </a:solidFill>
              </a:rPr>
              <a:t>Look up the skills and experience needed for the role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D5F7A55-F835-96AF-FE80-9C18E0F99FAD}"/>
              </a:ext>
            </a:extLst>
          </p:cNvPr>
          <p:cNvSpPr/>
          <p:nvPr/>
        </p:nvSpPr>
        <p:spPr>
          <a:xfrm>
            <a:off x="260552" y="2729410"/>
            <a:ext cx="2826776" cy="150433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972C0A-886F-6107-77E3-F74D495C8968}"/>
              </a:ext>
            </a:extLst>
          </p:cNvPr>
          <p:cNvSpPr txBox="1"/>
          <p:nvPr/>
        </p:nvSpPr>
        <p:spPr>
          <a:xfrm>
            <a:off x="658759" y="3106994"/>
            <a:ext cx="20746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75000"/>
                  </a:schemeClr>
                </a:solidFill>
              </a:rPr>
              <a:t>Search up a recent job post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2AFDB46-D933-A7F1-4478-0329F97951D1}"/>
              </a:ext>
            </a:extLst>
          </p:cNvPr>
          <p:cNvSpPr/>
          <p:nvPr/>
        </p:nvSpPr>
        <p:spPr>
          <a:xfrm>
            <a:off x="260552" y="4724126"/>
            <a:ext cx="2826776" cy="139981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221701-C47F-DD57-7EE6-8F06383E103D}"/>
              </a:ext>
            </a:extLst>
          </p:cNvPr>
          <p:cNvSpPr txBox="1"/>
          <p:nvPr/>
        </p:nvSpPr>
        <p:spPr>
          <a:xfrm>
            <a:off x="658759" y="4916202"/>
            <a:ext cx="20746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tx2">
                    <a:lumMod val="75000"/>
                  </a:schemeClr>
                </a:solidFill>
              </a:rPr>
              <a:t>What are the company values?</a:t>
            </a:r>
          </a:p>
        </p:txBody>
      </p:sp>
    </p:spTree>
    <p:extLst>
      <p:ext uri="{BB962C8B-B14F-4D97-AF65-F5344CB8AC3E}">
        <p14:creationId xmlns:p14="http://schemas.microsoft.com/office/powerpoint/2010/main" val="883275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118DB-D96D-6C71-0B5E-6C37B6697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the interview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D5E8B67-93ED-4ED5-0755-88CF4FC80E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56345" y="2812026"/>
            <a:ext cx="4568848" cy="34757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46F2B6-0B72-9D73-872B-85B55CF22A8E}"/>
              </a:ext>
            </a:extLst>
          </p:cNvPr>
          <p:cNvSpPr txBox="1"/>
          <p:nvPr/>
        </p:nvSpPr>
        <p:spPr>
          <a:xfrm>
            <a:off x="514771" y="2283231"/>
            <a:ext cx="6941574" cy="51796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Research the role</a:t>
            </a:r>
          </a:p>
          <a:p>
            <a:pPr>
              <a:lnSpc>
                <a:spcPct val="150000"/>
              </a:lnSpc>
              <a:buClr>
                <a:schemeClr val="accent1">
                  <a:lumMod val="75000"/>
                </a:schemeClr>
              </a:buClr>
            </a:pPr>
            <a:endParaRPr lang="en-GB" sz="2800" b="1" dirty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Is the role right for you?</a:t>
            </a:r>
          </a:p>
          <a:p>
            <a:pPr>
              <a:lnSpc>
                <a:spcPct val="150000"/>
              </a:lnSpc>
              <a:buClr>
                <a:schemeClr val="accent1">
                  <a:lumMod val="75000"/>
                </a:schemeClr>
              </a:buClr>
            </a:pPr>
            <a:endParaRPr lang="en-GB" sz="2800" b="1" dirty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lnSpc>
                <a:spcPct val="150000"/>
              </a:lnSpc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Prepare your personal statement</a:t>
            </a:r>
          </a:p>
          <a:p>
            <a:pPr>
              <a:lnSpc>
                <a:spcPct val="150000"/>
              </a:lnSpc>
              <a:buClr>
                <a:schemeClr val="accent1">
                  <a:lumMod val="75000"/>
                </a:schemeClr>
              </a:buClr>
            </a:pPr>
            <a:endParaRPr lang="en-GB" sz="2800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  <a:buClr>
                <a:schemeClr val="accent1">
                  <a:lumMod val="75000"/>
                </a:schemeClr>
              </a:buClr>
            </a:pPr>
            <a:endParaRPr lang="en-GB" sz="2800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  <a:buClr>
                <a:schemeClr val="accent1">
                  <a:lumMod val="75000"/>
                </a:schemeClr>
              </a:buClr>
            </a:pPr>
            <a:endParaRPr lang="en-GB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541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4C424-76F0-4658-7955-20DD197BB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prepare a personal statement?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B4CC3D-2055-1D2D-ED49-556E20ADC7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23422" y="3215148"/>
            <a:ext cx="3185887" cy="23523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503BB56-492E-9CE3-7A44-C3C3726D9E16}"/>
              </a:ext>
            </a:extLst>
          </p:cNvPr>
          <p:cNvSpPr txBox="1"/>
          <p:nvPr/>
        </p:nvSpPr>
        <p:spPr>
          <a:xfrm>
            <a:off x="682691" y="2772698"/>
            <a:ext cx="7452851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Crucial component of a job application</a:t>
            </a:r>
          </a:p>
          <a:p>
            <a:endParaRPr lang="en-GB" sz="2800" b="1" dirty="0">
              <a:solidFill>
                <a:schemeClr val="tx2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A chance to talk about your skills, experience and interests</a:t>
            </a:r>
          </a:p>
          <a:p>
            <a:endParaRPr lang="en-GB" sz="2800" b="1" dirty="0">
              <a:solidFill>
                <a:schemeClr val="tx2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Opportunity to sell your self to the employer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39AD3B-D34B-BAE5-F0A7-9A6654E40757}"/>
              </a:ext>
            </a:extLst>
          </p:cNvPr>
          <p:cNvSpPr txBox="1"/>
          <p:nvPr/>
        </p:nvSpPr>
        <p:spPr>
          <a:xfrm>
            <a:off x="682691" y="6194323"/>
            <a:ext cx="4223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Moulton et al., (2022)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653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55351-1E80-3297-BACB-036D864C6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feelings before the interview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A742A3C-0E2E-DCEB-C0FD-111288643A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4831" y="2428567"/>
            <a:ext cx="4770828" cy="4188542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756D067-494F-1B8D-448A-3C4173BFA883}"/>
              </a:ext>
            </a:extLst>
          </p:cNvPr>
          <p:cNvSpPr/>
          <p:nvPr/>
        </p:nvSpPr>
        <p:spPr>
          <a:xfrm>
            <a:off x="6096000" y="2507225"/>
            <a:ext cx="3048000" cy="17304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61F0ABB-420C-191D-E1BB-94A167AA43D1}"/>
              </a:ext>
            </a:extLst>
          </p:cNvPr>
          <p:cNvSpPr/>
          <p:nvPr/>
        </p:nvSpPr>
        <p:spPr>
          <a:xfrm>
            <a:off x="9035846" y="3765757"/>
            <a:ext cx="3048000" cy="17304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5DA7540-3034-D929-83C4-7D178FEE77D1}"/>
              </a:ext>
            </a:extLst>
          </p:cNvPr>
          <p:cNvSpPr/>
          <p:nvPr/>
        </p:nvSpPr>
        <p:spPr>
          <a:xfrm>
            <a:off x="6096000" y="5068254"/>
            <a:ext cx="3136489" cy="163215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85B61F-4A22-8E63-C2EC-2E15CFB3CA01}"/>
              </a:ext>
            </a:extLst>
          </p:cNvPr>
          <p:cNvSpPr txBox="1"/>
          <p:nvPr/>
        </p:nvSpPr>
        <p:spPr>
          <a:xfrm>
            <a:off x="6499122" y="3050100"/>
            <a:ext cx="22417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>
                    <a:lumMod val="75000"/>
                  </a:schemeClr>
                </a:solidFill>
              </a:rPr>
              <a:t>Stressed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A42BFB-EDEE-FEB7-0E09-8712107D1280}"/>
              </a:ext>
            </a:extLst>
          </p:cNvPr>
          <p:cNvSpPr txBox="1"/>
          <p:nvPr/>
        </p:nvSpPr>
        <p:spPr>
          <a:xfrm>
            <a:off x="9517626" y="4237702"/>
            <a:ext cx="2182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>
                    <a:lumMod val="75000"/>
                  </a:schemeClr>
                </a:solidFill>
              </a:rPr>
              <a:t>Nervous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6D167D-FA10-971D-BBA8-2F7A0F7CC949}"/>
              </a:ext>
            </a:extLst>
          </p:cNvPr>
          <p:cNvSpPr txBox="1"/>
          <p:nvPr/>
        </p:nvSpPr>
        <p:spPr>
          <a:xfrm>
            <a:off x="6656343" y="5540199"/>
            <a:ext cx="20845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2">
                    <a:lumMod val="75000"/>
                  </a:schemeClr>
                </a:solidFill>
              </a:rPr>
              <a:t>Anxiety</a:t>
            </a:r>
          </a:p>
        </p:txBody>
      </p:sp>
    </p:spTree>
    <p:extLst>
      <p:ext uri="{BB962C8B-B14F-4D97-AF65-F5344CB8AC3E}">
        <p14:creationId xmlns:p14="http://schemas.microsoft.com/office/powerpoint/2010/main" val="4053373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6A32E-E1DB-DC2C-1854-1C1C04C16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4-7-8 Breathing Method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E5AC852-B165-23F5-C273-9B88F17537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92475" y="2544506"/>
            <a:ext cx="6781021" cy="3934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FD6FC8-670E-3D06-CC73-86E8393C7D3B}"/>
              </a:ext>
            </a:extLst>
          </p:cNvPr>
          <p:cNvSpPr txBox="1"/>
          <p:nvPr/>
        </p:nvSpPr>
        <p:spPr>
          <a:xfrm>
            <a:off x="344129" y="6400800"/>
            <a:ext cx="2851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Vierra et al., (2022)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865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3A813-B5AA-FAC4-B226-0D9BC1373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4-7-8 Breathing Method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161442-E71D-8B68-FAD0-EBF8B24FF5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78013" y="2753032"/>
            <a:ext cx="5279922" cy="33134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3AB2C6-4791-EE26-2525-89D5FE8FA9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420" y="3153696"/>
            <a:ext cx="4721502" cy="26440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1339A3-A5D4-BC82-C5FE-EF0DF7CE108A}"/>
              </a:ext>
            </a:extLst>
          </p:cNvPr>
          <p:cNvSpPr txBox="1"/>
          <p:nvPr/>
        </p:nvSpPr>
        <p:spPr>
          <a:xfrm>
            <a:off x="344129" y="6263148"/>
            <a:ext cx="3431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Aktas and İlgin, (2022)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641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2DFF0-0CD9-B25D-D6F5-C68AFBDC4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Waiting to be called in to the interview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B494A50-DBE8-ACA7-685E-38689DF219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59330" y="2751854"/>
            <a:ext cx="3876752" cy="2941023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3557E53-435E-1E31-F466-EA77F20ED300}"/>
              </a:ext>
            </a:extLst>
          </p:cNvPr>
          <p:cNvSpPr/>
          <p:nvPr/>
        </p:nvSpPr>
        <p:spPr>
          <a:xfrm>
            <a:off x="747252" y="2751854"/>
            <a:ext cx="3706761" cy="18004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08CC32-B44B-D025-31F7-EE80323453F5}"/>
              </a:ext>
            </a:extLst>
          </p:cNvPr>
          <p:cNvSpPr txBox="1"/>
          <p:nvPr/>
        </p:nvSpPr>
        <p:spPr>
          <a:xfrm>
            <a:off x="924232" y="2851355"/>
            <a:ext cx="34019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75000"/>
                  </a:schemeClr>
                </a:solidFill>
              </a:rPr>
              <a:t>Having someone to talk to before going in to the interview really helped me.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7819493-B4B7-4BEE-C67A-894832274A0A}"/>
              </a:ext>
            </a:extLst>
          </p:cNvPr>
          <p:cNvSpPr/>
          <p:nvPr/>
        </p:nvSpPr>
        <p:spPr>
          <a:xfrm>
            <a:off x="3733849" y="4792635"/>
            <a:ext cx="3603620" cy="18004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3D30FA-7996-A3CE-7EF7-34DF7B9234B4}"/>
              </a:ext>
            </a:extLst>
          </p:cNvPr>
          <p:cNvSpPr txBox="1"/>
          <p:nvPr/>
        </p:nvSpPr>
        <p:spPr>
          <a:xfrm>
            <a:off x="3932903" y="4975123"/>
            <a:ext cx="32839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>
                    <a:lumMod val="75000"/>
                  </a:schemeClr>
                </a:solidFill>
              </a:rPr>
              <a:t>Positive social support has been proven to improve stress resilience.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E4D3A88-957F-359F-4084-F5A9300D2468}"/>
              </a:ext>
            </a:extLst>
          </p:cNvPr>
          <p:cNvSpPr txBox="1"/>
          <p:nvPr/>
        </p:nvSpPr>
        <p:spPr>
          <a:xfrm>
            <a:off x="147484" y="6322142"/>
            <a:ext cx="3264504" cy="3834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Ozbay et al., (2007)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822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0CC16-AD06-1DEE-7538-7367EEE82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interview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176FD7-9BF4-E56D-B80F-50D0C28E97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1209" y="2468032"/>
            <a:ext cx="5124450" cy="3416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F837A85-5E81-22EE-8B21-BA4EC8671F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2126" y="2560072"/>
            <a:ext cx="4978760" cy="2778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6588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CCA98-8C21-338B-3C4B-DF24B3631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good body language important?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04B1D3C-7BB8-3692-8B2F-69D22F325F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46143" y="2448232"/>
            <a:ext cx="3530472" cy="243312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AD24774-70A7-3ED2-C257-4688F10BBDCB}"/>
              </a:ext>
            </a:extLst>
          </p:cNvPr>
          <p:cNvSpPr/>
          <p:nvPr/>
        </p:nvSpPr>
        <p:spPr>
          <a:xfrm>
            <a:off x="599768" y="2448232"/>
            <a:ext cx="6803922" cy="39427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ctr">
              <a:buClr>
                <a:schemeClr val="tx2"/>
              </a:buClr>
              <a:buFont typeface="Wingdings" panose="05000000000000000000" pitchFamily="2" charset="2"/>
              <a:buChar char="v"/>
            </a:pPr>
            <a:endParaRPr lang="en-GB" sz="2000" b="1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ctr">
              <a:buClr>
                <a:schemeClr val="tx2"/>
              </a:buClr>
              <a:buFont typeface="Wingdings" panose="05000000000000000000" pitchFamily="2" charset="2"/>
              <a:buChar char="v"/>
            </a:pPr>
            <a:endParaRPr lang="en-GB" sz="2000" b="1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tx2">
                    <a:lumMod val="75000"/>
                  </a:schemeClr>
                </a:solidFill>
              </a:rPr>
              <a:t>Human emotions can be read from body language and facial expressions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v"/>
            </a:pPr>
            <a:endParaRPr lang="en-GB" sz="2000" b="1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tx2">
                    <a:lumMod val="75000"/>
                  </a:schemeClr>
                </a:solidFill>
              </a:rPr>
              <a:t>It is important to use professional body language when communicating with potential employees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v"/>
            </a:pPr>
            <a:endParaRPr lang="en-GB" sz="2000" b="1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tx2">
                    <a:lumMod val="75000"/>
                  </a:schemeClr>
                </a:solidFill>
              </a:rPr>
              <a:t>Good body language improves communication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v"/>
            </a:pPr>
            <a:endParaRPr lang="en-GB" sz="2000" b="1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tx2">
                    <a:lumMod val="75000"/>
                  </a:schemeClr>
                </a:solidFill>
              </a:rPr>
              <a:t>It improves our awareness of how other people respond to the things we say and the ways in which we express them. </a:t>
            </a:r>
          </a:p>
          <a:p>
            <a:pPr marL="285750" indent="-285750" algn="ctr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  <a:p>
            <a:pPr marL="285750" indent="-285750" algn="ctr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40AFB9-433E-ED80-3DA6-7E6E29E2EA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7891" y="4725033"/>
            <a:ext cx="2466975" cy="18478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AF87FD-9C62-6633-CE08-D036FE772F81}"/>
              </a:ext>
            </a:extLst>
          </p:cNvPr>
          <p:cNvSpPr txBox="1"/>
          <p:nvPr/>
        </p:nvSpPr>
        <p:spPr>
          <a:xfrm>
            <a:off x="393290" y="6420465"/>
            <a:ext cx="79846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Kurien</a:t>
            </a:r>
            <a:r>
              <a:rPr lang="en-GB" dirty="0"/>
              <a:t>, 2010)      (Gu et al., 2013)        (</a:t>
            </a:r>
            <a:r>
              <a:rPr lang="en-GB" dirty="0" err="1"/>
              <a:t>Abdulghafor</a:t>
            </a:r>
            <a:r>
              <a:rPr lang="en-GB" dirty="0"/>
              <a:t> et al., 2022) </a:t>
            </a:r>
          </a:p>
        </p:txBody>
      </p:sp>
    </p:spTree>
    <p:extLst>
      <p:ext uri="{BB962C8B-B14F-4D97-AF65-F5344CB8AC3E}">
        <p14:creationId xmlns:p14="http://schemas.microsoft.com/office/powerpoint/2010/main" val="1433132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710AA-05DB-2159-62C4-A6399987D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9B6CE-6424-0732-06C3-FE35744A5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245" y="3030519"/>
            <a:ext cx="2463316" cy="285381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2">
                    <a:lumMod val="75000"/>
                  </a:schemeClr>
                </a:solidFill>
              </a:rPr>
              <a:t>Review</a:t>
            </a:r>
          </a:p>
          <a:p>
            <a:r>
              <a:rPr lang="en-GB" sz="3200" b="1" dirty="0">
                <a:solidFill>
                  <a:schemeClr val="tx2">
                    <a:lumMod val="75000"/>
                  </a:schemeClr>
                </a:solidFill>
              </a:rPr>
              <a:t>Examine</a:t>
            </a:r>
          </a:p>
          <a:p>
            <a:r>
              <a:rPr lang="en-GB" sz="3200" b="1" dirty="0">
                <a:solidFill>
                  <a:schemeClr val="tx2">
                    <a:lumMod val="75000"/>
                  </a:schemeClr>
                </a:solidFill>
              </a:rPr>
              <a:t>Assess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85D170-7325-79A8-9064-6DF71F7F5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1381" y="2758254"/>
            <a:ext cx="2917723" cy="35638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50B773-4201-EAD7-EBAF-6B2B0A497F62}"/>
              </a:ext>
            </a:extLst>
          </p:cNvPr>
          <p:cNvSpPr txBox="1"/>
          <p:nvPr/>
        </p:nvSpPr>
        <p:spPr>
          <a:xfrm>
            <a:off x="425246" y="6322139"/>
            <a:ext cx="3183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Bulman and Schutz, (2013) </a:t>
            </a:r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5AFF8CF-DE47-8692-8093-D5CCE9DE3430}"/>
              </a:ext>
            </a:extLst>
          </p:cNvPr>
          <p:cNvSpPr/>
          <p:nvPr/>
        </p:nvSpPr>
        <p:spPr>
          <a:xfrm>
            <a:off x="2760742" y="2812347"/>
            <a:ext cx="5616342" cy="100720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Reflecting on an experience can help determine which of your skills and abilities are strong and which ones you need to work on.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8735786-D7DC-3B85-0556-EED4B69AF385}"/>
              </a:ext>
            </a:extLst>
          </p:cNvPr>
          <p:cNvSpPr/>
          <p:nvPr/>
        </p:nvSpPr>
        <p:spPr>
          <a:xfrm>
            <a:off x="2760742" y="4252173"/>
            <a:ext cx="5616342" cy="11012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Reflecting on our experiences and learning from them is a useful strategy for bettering ourselves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5DC785-EAB4-6223-88B1-2104EEA25CAD}"/>
              </a:ext>
            </a:extLst>
          </p:cNvPr>
          <p:cNvSpPr txBox="1"/>
          <p:nvPr/>
        </p:nvSpPr>
        <p:spPr>
          <a:xfrm>
            <a:off x="3755922" y="6322139"/>
            <a:ext cx="3559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Joyce and Jackson, (2021)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6647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5CC2C-20B2-9F3A-2075-7AFEE894D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SWOT analysis?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C8804A2-ADDE-877A-7B37-B856DB9E7D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37847" y="2681409"/>
            <a:ext cx="6904473" cy="32038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8C66A4-1753-3C3F-AE7A-90D172F94029}"/>
              </a:ext>
            </a:extLst>
          </p:cNvPr>
          <p:cNvSpPr txBox="1"/>
          <p:nvPr/>
        </p:nvSpPr>
        <p:spPr>
          <a:xfrm>
            <a:off x="501445" y="6272981"/>
            <a:ext cx="3903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Teoli et al,. (2023)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6741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3161A-50C2-F724-8B3C-06266FF68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SWOT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EC606-F1C9-6029-4C2D-D66E45D44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172929"/>
            <a:ext cx="8761412" cy="3817374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2400" b="1" dirty="0">
                <a:solidFill>
                  <a:schemeClr val="tx2">
                    <a:lumMod val="75000"/>
                  </a:schemeClr>
                </a:solidFill>
              </a:rPr>
              <a:t>Developed in the 1960s by Albert Humphrey.</a:t>
            </a:r>
          </a:p>
          <a:p>
            <a:endParaRPr lang="en-GB" sz="24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sz="2400" b="1" dirty="0">
                <a:solidFill>
                  <a:schemeClr val="tx2">
                    <a:lumMod val="75000"/>
                  </a:schemeClr>
                </a:solidFill>
              </a:rPr>
              <a:t>A commonly used planning method</a:t>
            </a:r>
          </a:p>
          <a:p>
            <a:endParaRPr lang="en-GB" sz="24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sz="2400" b="1" dirty="0">
                <a:solidFill>
                  <a:schemeClr val="tx2">
                    <a:lumMod val="75000"/>
                  </a:schemeClr>
                </a:solidFill>
              </a:rPr>
              <a:t>Helps a person or organisation to accomplish goals and overcome challenges.</a:t>
            </a:r>
          </a:p>
          <a:p>
            <a:endParaRPr lang="en-GB" sz="24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sz="2400" b="1" dirty="0">
                <a:solidFill>
                  <a:schemeClr val="tx2">
                    <a:lumMod val="75000"/>
                  </a:schemeClr>
                </a:solidFill>
              </a:rPr>
              <a:t>Helps personal growth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51C7BD-CB69-C467-9451-7711BCADC6E9}"/>
              </a:ext>
            </a:extLst>
          </p:cNvPr>
          <p:cNvSpPr txBox="1"/>
          <p:nvPr/>
        </p:nvSpPr>
        <p:spPr>
          <a:xfrm>
            <a:off x="471948" y="6488668"/>
            <a:ext cx="3431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Chaggan</a:t>
            </a:r>
            <a:r>
              <a:rPr lang="en-GB" dirty="0"/>
              <a:t>, (2021)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79ABC7-C48C-0957-A89A-646FF7D19792}"/>
              </a:ext>
            </a:extLst>
          </p:cNvPr>
          <p:cNvSpPr txBox="1"/>
          <p:nvPr/>
        </p:nvSpPr>
        <p:spPr>
          <a:xfrm>
            <a:off x="2890684" y="648866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Schooley, (2024)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2B110D-3375-A35F-1E26-65512F2EEEC5}"/>
              </a:ext>
            </a:extLst>
          </p:cNvPr>
          <p:cNvSpPr txBox="1"/>
          <p:nvPr/>
        </p:nvSpPr>
        <p:spPr>
          <a:xfrm>
            <a:off x="5348747" y="6482600"/>
            <a:ext cx="2399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Teoli et al., (2023)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33389C-DB55-508F-62EA-5403367CB6D6}"/>
              </a:ext>
            </a:extLst>
          </p:cNvPr>
          <p:cNvSpPr txBox="1"/>
          <p:nvPr/>
        </p:nvSpPr>
        <p:spPr>
          <a:xfrm>
            <a:off x="8052619" y="6482600"/>
            <a:ext cx="2310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Owens, (2020)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0943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442A7-D273-94FB-9A4F-2CA9B0835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BDB3E-F437-4136-93BB-8CB6B9E42E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I answered every question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I have experience in a similar role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I used my academic skills to prepare for the interview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I asked a question at the end which showed my interest in the role</a:t>
            </a:r>
          </a:p>
        </p:txBody>
      </p:sp>
    </p:spTree>
    <p:extLst>
      <p:ext uri="{BB962C8B-B14F-4D97-AF65-F5344CB8AC3E}">
        <p14:creationId xmlns:p14="http://schemas.microsoft.com/office/powerpoint/2010/main" val="1213393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077DF-7925-FEC8-91E8-E53FCFEBA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86D4F-189F-12A8-6499-6BFAF333F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I should have answered the questions in more detail.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I should have elaborated on a question on communication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I should have been more prepared for the questions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600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ED798-14F9-6BE2-941C-032136F13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</a:t>
            </a:r>
            <a:r>
              <a:rPr lang="en-GB" dirty="0" err="1"/>
              <a:t>Oppurtunities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264B2-3746-495B-C9A6-4FC0F61E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3016455"/>
            <a:ext cx="8761412" cy="3416300"/>
          </a:xfrm>
        </p:spPr>
        <p:txBody>
          <a:bodyPr/>
          <a:lstStyle/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I am studying Nursing and Health</a:t>
            </a:r>
          </a:p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Academic skills</a:t>
            </a:r>
          </a:p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Driving licence</a:t>
            </a:r>
          </a:p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Car</a:t>
            </a:r>
          </a:p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Six years experience in Health and Social Care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6087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72ADF-BA8F-C5F3-795C-243508DFE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0E7E9-B23C-7BAA-5DED-641F58270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Rely on my car for work</a:t>
            </a:r>
          </a:p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Mechanical problems</a:t>
            </a:r>
          </a:p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Unwell children</a:t>
            </a:r>
          </a:p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Childcare issues</a:t>
            </a:r>
          </a:p>
        </p:txBody>
      </p:sp>
    </p:spTree>
    <p:extLst>
      <p:ext uri="{BB962C8B-B14F-4D97-AF65-F5344CB8AC3E}">
        <p14:creationId xmlns:p14="http://schemas.microsoft.com/office/powerpoint/2010/main" val="10572895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BABC4-BC01-AE46-5A0C-02E2E416F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3A5C67-48C1-53E4-958B-6591707D1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5558" y="2460552"/>
            <a:ext cx="4351023" cy="271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214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32068</TotalTime>
  <Words>479</Words>
  <Application>Microsoft Office PowerPoint</Application>
  <PresentationFormat>Widescreen</PresentationFormat>
  <Paragraphs>94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Century Gothic</vt:lpstr>
      <vt:lpstr>Courier New</vt:lpstr>
      <vt:lpstr>Wingdings</vt:lpstr>
      <vt:lpstr>Wingdings 3</vt:lpstr>
      <vt:lpstr>Ion Boardroom</vt:lpstr>
      <vt:lpstr>Working with others in Health and Social Care:  My Experiences and Development.</vt:lpstr>
      <vt:lpstr>Introduction</vt:lpstr>
      <vt:lpstr>Preparing for the interview</vt:lpstr>
      <vt:lpstr>Preparing for the interview</vt:lpstr>
      <vt:lpstr>Why prepare a personal statement?</vt:lpstr>
      <vt:lpstr>My feelings before the interview</vt:lpstr>
      <vt:lpstr>The 4-7-8 Breathing Method</vt:lpstr>
      <vt:lpstr>The 4-7-8 Breathing Method</vt:lpstr>
      <vt:lpstr>Waiting to be called in to the interview</vt:lpstr>
      <vt:lpstr>The interview</vt:lpstr>
      <vt:lpstr>Why is good body language important?</vt:lpstr>
      <vt:lpstr>Reflection</vt:lpstr>
      <vt:lpstr>What is SWOT analysis?</vt:lpstr>
      <vt:lpstr>What is SWOT analysis?</vt:lpstr>
      <vt:lpstr>My Strengths </vt:lpstr>
      <vt:lpstr>My weaknesses</vt:lpstr>
      <vt:lpstr>My Oppurtunities </vt:lpstr>
      <vt:lpstr>My Threats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carly hinder</dc:creator>
  <cp:lastModifiedBy>carly hinder</cp:lastModifiedBy>
  <cp:revision>2</cp:revision>
  <dcterms:created xsi:type="dcterms:W3CDTF">2024-04-08T11:20:53Z</dcterms:created>
  <dcterms:modified xsi:type="dcterms:W3CDTF">2024-05-01T15:29:36Z</dcterms:modified>
</cp:coreProperties>
</file>