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60"/>
  </p:normalViewPr>
  <p:slideViewPr>
    <p:cSldViewPr snapToGrid="0">
      <p:cViewPr varScale="1">
        <p:scale>
          <a:sx n="68" d="100"/>
          <a:sy n="68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018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1251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6769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79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4811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0602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216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320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181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25915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24118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8/4/2020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8009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89" r:id="rId6"/>
    <p:sldLayoutId id="2147483685" r:id="rId7"/>
    <p:sldLayoutId id="2147483686" r:id="rId8"/>
    <p:sldLayoutId id="2147483687" r:id="rId9"/>
    <p:sldLayoutId id="2147483688" r:id="rId10"/>
    <p:sldLayoutId id="214748369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8">
            <a:extLst>
              <a:ext uri="{FF2B5EF4-FFF2-40B4-BE49-F238E27FC236}">
                <a16:creationId xmlns:a16="http://schemas.microsoft.com/office/drawing/2014/main" id="{55666830-9A19-4E01-8505-D6C7F9AC5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2DE022-8408-40CE-BA49-A38A98F7A4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" r="2" b="4592"/>
          <a:stretch/>
        </p:blipFill>
        <p:spPr>
          <a:xfrm>
            <a:off x="4110127" y="57311"/>
            <a:ext cx="8081873" cy="6857990"/>
          </a:xfrm>
          <a:custGeom>
            <a:avLst/>
            <a:gdLst/>
            <a:ahLst/>
            <a:cxnLst/>
            <a:rect l="l" t="t" r="r" b="b"/>
            <a:pathLst>
              <a:path w="8081873" h="6858000">
                <a:moveTo>
                  <a:pt x="0" y="0"/>
                </a:moveTo>
                <a:lnTo>
                  <a:pt x="8081873" y="0"/>
                </a:lnTo>
                <a:lnTo>
                  <a:pt x="8081873" y="6858000"/>
                </a:lnTo>
                <a:lnTo>
                  <a:pt x="0" y="6858000"/>
                </a:lnTo>
                <a:lnTo>
                  <a:pt x="68897" y="6734633"/>
                </a:lnTo>
                <a:cubicBezTo>
                  <a:pt x="558802" y="5812845"/>
                  <a:pt x="848920" y="4668597"/>
                  <a:pt x="848920" y="3429000"/>
                </a:cubicBezTo>
                <a:cubicBezTo>
                  <a:pt x="848920" y="2189404"/>
                  <a:pt x="558802" y="1045156"/>
                  <a:pt x="68897" y="123368"/>
                </a:cubicBezTo>
                <a:close/>
              </a:path>
            </a:pathLst>
          </a:custGeom>
        </p:spPr>
      </p:pic>
      <p:sp useBgFill="1">
        <p:nvSpPr>
          <p:cNvPr id="18" name="Freeform: Shape 10">
            <a:extLst>
              <a:ext uri="{FF2B5EF4-FFF2-40B4-BE49-F238E27FC236}">
                <a16:creationId xmlns:a16="http://schemas.microsoft.com/office/drawing/2014/main" id="{AE9FC877-7FB6-4D22-9988-35420644E2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2">
            <a:extLst>
              <a:ext uri="{FF2B5EF4-FFF2-40B4-BE49-F238E27FC236}">
                <a16:creationId xmlns:a16="http://schemas.microsoft.com/office/drawing/2014/main" id="{E41809D1-F12E-46BB-B804-5F209D325E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7B764980-232F-4A8D-B36C-131DE75DE2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606" y="3999104"/>
            <a:ext cx="10077149" cy="240167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27F1D2D-04C2-430D-BE81-E65F7938CD4C}"/>
              </a:ext>
            </a:extLst>
          </p:cNvPr>
          <p:cNvSpPr/>
          <p:nvPr/>
        </p:nvSpPr>
        <p:spPr>
          <a:xfrm>
            <a:off x="621952" y="917554"/>
            <a:ext cx="1333457" cy="60175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4C4059-3D98-42C7-B96A-B16253E7F2D6}"/>
              </a:ext>
            </a:extLst>
          </p:cNvPr>
          <p:cNvSpPr txBox="1"/>
          <p:nvPr/>
        </p:nvSpPr>
        <p:spPr>
          <a:xfrm>
            <a:off x="1819421" y="1029242"/>
            <a:ext cx="79060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CONSULTANCY PITCH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60C58A7-0A42-41EB-ADB2-7DB5B4CF5F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3137" y="2522729"/>
            <a:ext cx="3086100" cy="14763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A09F1B9-3488-4457-B3C5-66CC9749A2ED}"/>
              </a:ext>
            </a:extLst>
          </p:cNvPr>
          <p:cNvSpPr txBox="1"/>
          <p:nvPr/>
        </p:nvSpPr>
        <p:spPr>
          <a:xfrm>
            <a:off x="2771335" y="2096086"/>
            <a:ext cx="6954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MARRIOTT HEATHROW LONDON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5E74C962-C7DD-4DAE-BEF1-74EE9418C9BD}"/>
              </a:ext>
            </a:extLst>
          </p:cNvPr>
          <p:cNvSpPr/>
          <p:nvPr/>
        </p:nvSpPr>
        <p:spPr>
          <a:xfrm>
            <a:off x="234340" y="4319578"/>
            <a:ext cx="644035" cy="394203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39407B3-C9C4-495C-919E-4C501081E3C1}"/>
              </a:ext>
            </a:extLst>
          </p:cNvPr>
          <p:cNvSpPr/>
          <p:nvPr/>
        </p:nvSpPr>
        <p:spPr>
          <a:xfrm>
            <a:off x="234340" y="415038"/>
            <a:ext cx="1193026" cy="707886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86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D6FBB9D-1CAA-4D05-AB33-BABDFE17B8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04727B71-B4B6-4823-80A1-68C40B475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9A6DB05-9FB5-4B07-8675-74C23D4FD8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43B9CA2-4B31-4ACD-9A9F-B8E6C64203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9D4792-ECC7-429C-B3DE-6299C6CF7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168" b="1"/>
          <a:stretch/>
        </p:blipFill>
        <p:spPr>
          <a:xfrm>
            <a:off x="8529321" y="10"/>
            <a:ext cx="3662680" cy="3401558"/>
          </a:xfrm>
          <a:custGeom>
            <a:avLst/>
            <a:gdLst/>
            <a:ahLst/>
            <a:cxnLst/>
            <a:rect l="l" t="t" r="r" b="b"/>
            <a:pathLst>
              <a:path w="3662680" h="3401568">
                <a:moveTo>
                  <a:pt x="0" y="0"/>
                </a:moveTo>
                <a:lnTo>
                  <a:pt x="3662680" y="0"/>
                </a:lnTo>
                <a:lnTo>
                  <a:pt x="3662680" y="3401568"/>
                </a:lnTo>
                <a:lnTo>
                  <a:pt x="774527" y="3401568"/>
                </a:lnTo>
                <a:lnTo>
                  <a:pt x="769892" y="3133175"/>
                </a:lnTo>
                <a:cubicBezTo>
                  <a:pt x="732577" y="2055441"/>
                  <a:pt x="492520" y="1056020"/>
                  <a:pt x="104445" y="215033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1D7485-DF25-4AFA-95CA-E9B1C71D8B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9" r="16034" b="1"/>
          <a:stretch/>
        </p:blipFill>
        <p:spPr>
          <a:xfrm>
            <a:off x="5115314" y="10"/>
            <a:ext cx="4118110" cy="3401558"/>
          </a:xfrm>
          <a:custGeom>
            <a:avLst/>
            <a:gdLst/>
            <a:ahLst/>
            <a:cxnLst/>
            <a:rect l="l" t="t" r="r" b="b"/>
            <a:pathLst>
              <a:path w="4118110" h="3401568">
                <a:moveTo>
                  <a:pt x="0" y="0"/>
                </a:moveTo>
                <a:lnTo>
                  <a:pt x="3343575" y="0"/>
                </a:lnTo>
                <a:lnTo>
                  <a:pt x="3448028" y="215050"/>
                </a:lnTo>
                <a:cubicBezTo>
                  <a:pt x="3836103" y="1056037"/>
                  <a:pt x="4076161" y="2055458"/>
                  <a:pt x="4113475" y="3133192"/>
                </a:cubicBezTo>
                <a:lnTo>
                  <a:pt x="4118110" y="3401568"/>
                </a:lnTo>
                <a:lnTo>
                  <a:pt x="801224" y="3401568"/>
                </a:lnTo>
                <a:lnTo>
                  <a:pt x="797493" y="3185579"/>
                </a:lnTo>
                <a:cubicBezTo>
                  <a:pt x="756786" y="2009870"/>
                  <a:pt x="474799" y="927359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33F94DB1-BC5D-454D-845C-7BA3A1F46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32965" cy="6858000"/>
          </a:xfrm>
          <a:custGeom>
            <a:avLst/>
            <a:gdLst>
              <a:gd name="connsiteX0" fmla="*/ 0 w 5932965"/>
              <a:gd name="connsiteY0" fmla="*/ 0 h 6858000"/>
              <a:gd name="connsiteX1" fmla="*/ 5140363 w 5932965"/>
              <a:gd name="connsiteY1" fmla="*/ 0 h 6858000"/>
              <a:gd name="connsiteX2" fmla="*/ 5152943 w 5932965"/>
              <a:gd name="connsiteY2" fmla="*/ 23550 h 6858000"/>
              <a:gd name="connsiteX3" fmla="*/ 5932965 w 5932965"/>
              <a:gd name="connsiteY3" fmla="*/ 3479505 h 6858000"/>
              <a:gd name="connsiteX4" fmla="*/ 5262410 w 5932965"/>
              <a:gd name="connsiteY4" fmla="*/ 6708999 h 6858000"/>
              <a:gd name="connsiteX5" fmla="*/ 5190385 w 5932965"/>
              <a:gd name="connsiteY5" fmla="*/ 6858000 h 6858000"/>
              <a:gd name="connsiteX6" fmla="*/ 0 w 593296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32965" h="6858000">
                <a:moveTo>
                  <a:pt x="0" y="0"/>
                </a:moveTo>
                <a:lnTo>
                  <a:pt x="5140363" y="0"/>
                </a:lnTo>
                <a:lnTo>
                  <a:pt x="5152943" y="23550"/>
                </a:lnTo>
                <a:cubicBezTo>
                  <a:pt x="5642847" y="987256"/>
                  <a:pt x="5932965" y="2183538"/>
                  <a:pt x="5932965" y="3479505"/>
                </a:cubicBezTo>
                <a:cubicBezTo>
                  <a:pt x="5932965" y="4675783"/>
                  <a:pt x="5685764" y="5787121"/>
                  <a:pt x="5262410" y="6708999"/>
                </a:cubicBezTo>
                <a:lnTo>
                  <a:pt x="519038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5676B86F-860B-4586-BCAA-C0650C09B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922333" cy="6858000"/>
          </a:xfrm>
          <a:custGeom>
            <a:avLst/>
            <a:gdLst>
              <a:gd name="connsiteX0" fmla="*/ 0 w 5922333"/>
              <a:gd name="connsiteY0" fmla="*/ 0 h 6858000"/>
              <a:gd name="connsiteX1" fmla="*/ 5129731 w 5922333"/>
              <a:gd name="connsiteY1" fmla="*/ 0 h 6858000"/>
              <a:gd name="connsiteX2" fmla="*/ 5142311 w 5922333"/>
              <a:gd name="connsiteY2" fmla="*/ 23550 h 6858000"/>
              <a:gd name="connsiteX3" fmla="*/ 5922333 w 5922333"/>
              <a:gd name="connsiteY3" fmla="*/ 3479505 h 6858000"/>
              <a:gd name="connsiteX4" fmla="*/ 5251778 w 5922333"/>
              <a:gd name="connsiteY4" fmla="*/ 6708999 h 6858000"/>
              <a:gd name="connsiteX5" fmla="*/ 5179753 w 5922333"/>
              <a:gd name="connsiteY5" fmla="*/ 6858000 h 6858000"/>
              <a:gd name="connsiteX6" fmla="*/ 0 w 592233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22333" h="6858000">
                <a:moveTo>
                  <a:pt x="0" y="0"/>
                </a:moveTo>
                <a:lnTo>
                  <a:pt x="5129731" y="0"/>
                </a:lnTo>
                <a:lnTo>
                  <a:pt x="5142311" y="23550"/>
                </a:lnTo>
                <a:cubicBezTo>
                  <a:pt x="5632215" y="987256"/>
                  <a:pt x="5922333" y="2183538"/>
                  <a:pt x="5922333" y="3479505"/>
                </a:cubicBezTo>
                <a:cubicBezTo>
                  <a:pt x="5922333" y="4675783"/>
                  <a:pt x="5675132" y="5787121"/>
                  <a:pt x="5251778" y="6708999"/>
                </a:cubicBezTo>
                <a:lnTo>
                  <a:pt x="5179753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A35453-7A72-4671-825D-7ABF9CA6F3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685800"/>
            <a:ext cx="49223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b="1" dirty="0"/>
              <a:t>Who we are?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C818ED5-2F56-4171-9445-3AA4F4462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E74FCE8-866C-4AFA-B45C-FACE2A609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1" y="2089941"/>
            <a:ext cx="4970439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B4AF63-1BBC-4313-9741-492328E819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2514600"/>
            <a:ext cx="5133320" cy="4325102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Sun Consultancy Ltd is a respected consulting firm with more than 20 years of expertise and experience in the hospitality industry.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Best known for recommendations which really matters between success and failure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20 years experience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sz="2000" dirty="0"/>
              <a:t>Track record of feasibility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E76D92F-7BDA-4F46-B59B-B1C14D43B5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18689" y="0"/>
            <a:ext cx="3662680" cy="3429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C0B6CA-4D47-4983-B575-BE4BAB4DFC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2971" y="3456433"/>
            <a:ext cx="6209030" cy="3429000"/>
          </a:xfrm>
          <a:prstGeom prst="rect">
            <a:avLst/>
          </a:prstGeom>
        </p:spPr>
      </p:pic>
      <p:pic>
        <p:nvPicPr>
          <p:cNvPr id="12" name="Picture 11" descr="A picture containing knife&#10;&#10;Description automatically generated">
            <a:extLst>
              <a:ext uri="{FF2B5EF4-FFF2-40B4-BE49-F238E27FC236}">
                <a16:creationId xmlns:a16="http://schemas.microsoft.com/office/drawing/2014/main" id="{1EA8C042-0A92-4C7F-9A30-6F02FC763E6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1" y="46407"/>
            <a:ext cx="4793788" cy="1142500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D6C86E26-C73E-4EC6-8D19-2C51B9C2ABB5}"/>
              </a:ext>
            </a:extLst>
          </p:cNvPr>
          <p:cNvSpPr/>
          <p:nvPr/>
        </p:nvSpPr>
        <p:spPr>
          <a:xfrm>
            <a:off x="4660490" y="4614203"/>
            <a:ext cx="1261843" cy="2197390"/>
          </a:xfrm>
          <a:prstGeom prst="ellipse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563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CCA5F87-1D1E-45CB-8D83-FC7EEFAD99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51F2E37-A16D-4C6C-8D8A-56D520D498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091" r="-1" b="19188"/>
          <a:stretch/>
        </p:blipFill>
        <p:spPr>
          <a:xfrm>
            <a:off x="-231010" y="29711"/>
            <a:ext cx="866849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CCFC2C6-6238-4A2F-93DE-2ADF74AF6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11652" y="0"/>
            <a:ext cx="8480347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F9CD1-3368-4998-9F62-0EF6140480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175" y="3871709"/>
            <a:ext cx="9689690" cy="34317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dirty="0"/>
              <a:t>We have helped many hotels and resorts to achieve goals</a:t>
            </a:r>
            <a:r>
              <a:rPr lang="en-US" dirty="0"/>
              <a:t>.</a:t>
            </a:r>
          </a:p>
          <a:p>
            <a:r>
              <a:rPr lang="en-US" b="1" dirty="0"/>
              <a:t>Some of them are:</a:t>
            </a:r>
          </a:p>
          <a:p>
            <a:r>
              <a:rPr lang="en-US" dirty="0"/>
              <a:t>Hotel Stock, UK                                 </a:t>
            </a:r>
          </a:p>
          <a:p>
            <a:r>
              <a:rPr lang="en-US" dirty="0"/>
              <a:t>Hotel Marina, UK                                    </a:t>
            </a:r>
            <a:r>
              <a:rPr lang="en-US" dirty="0" err="1"/>
              <a:t>Fek</a:t>
            </a:r>
            <a:r>
              <a:rPr lang="en-US" dirty="0"/>
              <a:t> Hotel and Spa, Switzerland</a:t>
            </a:r>
          </a:p>
          <a:p>
            <a:r>
              <a:rPr lang="en-US" dirty="0" err="1"/>
              <a:t>Ustinaka</a:t>
            </a:r>
            <a:r>
              <a:rPr lang="en-US" dirty="0"/>
              <a:t> Resort, Finland                       </a:t>
            </a:r>
            <a:r>
              <a:rPr lang="en-US" dirty="0" err="1"/>
              <a:t>Bluesky</a:t>
            </a:r>
            <a:r>
              <a:rPr lang="en-US" dirty="0"/>
              <a:t> Resort, Germany</a:t>
            </a:r>
          </a:p>
          <a:p>
            <a:r>
              <a:rPr lang="en-US" dirty="0"/>
              <a:t>Slava Gora, Slovakia </a:t>
            </a:r>
          </a:p>
          <a:p>
            <a:r>
              <a:rPr lang="en-US" dirty="0"/>
              <a:t>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531683A6-0C3E-480E-A2CF-E67A0E7AEF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1009" y="29701"/>
            <a:ext cx="4903765" cy="116871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7CADCC4-D41D-44B3-83F3-556B28D299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138" y="1624837"/>
            <a:ext cx="3336513" cy="238851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6CD33C0-B571-4ECD-8C66-5E5D4D2F81D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9847" y="1124628"/>
            <a:ext cx="3235570" cy="242667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460BB6-C748-4E10-95E9-65FF5CEC206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54233" y="209916"/>
            <a:ext cx="3235570" cy="242667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5F1C2E77-A000-4E44-AB76-98AD24042A0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51647" y="2780714"/>
            <a:ext cx="4051027" cy="2408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7206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401D549-0E96-479F-81B5-76597F6633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34" r="9089" b="905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169665-5F29-4FD0-80DD-447D204102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3073" y="1747591"/>
            <a:ext cx="3977640" cy="4466438"/>
          </a:xfrm>
        </p:spPr>
        <p:txBody>
          <a:bodyPr>
            <a:normAutofit/>
          </a:bodyPr>
          <a:lstStyle/>
          <a:p>
            <a:r>
              <a:rPr lang="en-GB" sz="2000" b="1" dirty="0"/>
              <a:t>Deliverables: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10 weeks observation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Different shifts pattern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Completing special checks</a:t>
            </a:r>
          </a:p>
          <a:p>
            <a:r>
              <a:rPr lang="en-GB" sz="2000" dirty="0"/>
              <a:t>     and service recoveries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Making recommendations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Providing solutions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Plan tailored specifically to hotel needs 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picture containing knife&#10;&#10;Description automatically generated">
            <a:extLst>
              <a:ext uri="{FF2B5EF4-FFF2-40B4-BE49-F238E27FC236}">
                <a16:creationId xmlns:a16="http://schemas.microsoft.com/office/drawing/2014/main" id="{ACA13A9E-458B-4716-B961-9611E39CF7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99155"/>
            <a:ext cx="5309419" cy="126539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5E4112B-8461-4C74-BA3B-781DB397AC3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2757" y="990600"/>
            <a:ext cx="7029243" cy="4687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6450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Rectangle 74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832BF2-8813-4D26-A657-2300B02C21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39" r="9090" b="11998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36709D-1931-4B08-9558-F348C20C5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8090832" cy="178188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4800" b="1" dirty="0"/>
              <a:t>July price</a:t>
            </a:r>
            <a:br>
              <a:rPr lang="en-GB" sz="4800" b="1" dirty="0"/>
            </a:br>
            <a:r>
              <a:rPr lang="en-GB" sz="4800" b="1" dirty="0">
                <a:solidFill>
                  <a:srgbClr val="FF0000"/>
                </a:solidFill>
              </a:rPr>
              <a:t>20,000£ </a:t>
            </a:r>
            <a:r>
              <a:rPr lang="en-GB" sz="4800" b="1" dirty="0"/>
              <a:t>on all our services</a:t>
            </a:r>
            <a:endParaRPr lang="en-US" sz="4800" b="1" dirty="0"/>
          </a:p>
        </p:txBody>
      </p:sp>
      <p:sp>
        <p:nvSpPr>
          <p:cNvPr id="83" name="Rectangle 8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3" name="Picture 12" descr="A picture containing knife&#10;&#10;Description automatically generated">
            <a:extLst>
              <a:ext uri="{FF2B5EF4-FFF2-40B4-BE49-F238E27FC236}">
                <a16:creationId xmlns:a16="http://schemas.microsoft.com/office/drawing/2014/main" id="{8DD5D531-5BAF-47F1-BFCD-629BA5B53D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461" y="23605"/>
            <a:ext cx="5084227" cy="121172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6E724C6-AE6F-4CAF-B5DB-1680E695572E}"/>
              </a:ext>
            </a:extLst>
          </p:cNvPr>
          <p:cNvSpPr/>
          <p:nvPr/>
        </p:nvSpPr>
        <p:spPr>
          <a:xfrm>
            <a:off x="578652" y="3056395"/>
            <a:ext cx="609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+ our stay in the hotel during audit and catering.</a:t>
            </a:r>
          </a:p>
        </p:txBody>
      </p:sp>
    </p:spTree>
    <p:extLst>
      <p:ext uri="{BB962C8B-B14F-4D97-AF65-F5344CB8AC3E}">
        <p14:creationId xmlns:p14="http://schemas.microsoft.com/office/powerpoint/2010/main" val="38291631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2B968A8-1383-4B18-B94D-E0F60A9B11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624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10284-37F4-49E6-922A-0E0DE364C8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4"/>
            <a:ext cx="4485442" cy="656596"/>
          </a:xfrm>
        </p:spPr>
        <p:txBody>
          <a:bodyPr anchor="b">
            <a:norm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WHAT BENEFITS WILL MARRIOTT GAIN?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0710EC-D6D3-44E0-8BEB-AFF219C914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2624" y="2055171"/>
            <a:ext cx="3977640" cy="3487500"/>
          </a:xfrm>
        </p:spPr>
        <p:txBody>
          <a:bodyPr>
            <a:normAutofit lnSpcReduction="10000"/>
          </a:bodyPr>
          <a:lstStyle/>
          <a:p>
            <a:pPr marL="342900" indent="-342900">
              <a:buFontTx/>
              <a:buChar char="-"/>
            </a:pPr>
            <a:r>
              <a:rPr lang="en-GB" sz="2000" dirty="0"/>
              <a:t>Better financial performance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Service adjustment and improvement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Creative menu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Increased staff productivity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Improved SOP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Implementing technology</a:t>
            </a:r>
          </a:p>
          <a:p>
            <a:pPr marL="342900" indent="-342900">
              <a:buFontTx/>
              <a:buChar char="-"/>
            </a:pPr>
            <a:r>
              <a:rPr lang="en-GB" sz="2000" dirty="0"/>
              <a:t>Improved trip advisor rating 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picture containing knife&#10;&#10;Description automatically generated">
            <a:extLst>
              <a:ext uri="{FF2B5EF4-FFF2-40B4-BE49-F238E27FC236}">
                <a16:creationId xmlns:a16="http://schemas.microsoft.com/office/drawing/2014/main" id="{ED42C7EB-D02D-4376-9B68-575EBB5B15A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98" y="63282"/>
            <a:ext cx="4485442" cy="115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60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E2F58BF-12E5-4B5A-AD25-4DAAA2742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6CD0E6-DE50-4DED-9584-6C11054F2B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741" r="1" b="1"/>
          <a:stretch/>
        </p:blipFill>
        <p:spPr>
          <a:xfrm>
            <a:off x="3091422" y="18288"/>
            <a:ext cx="6146516" cy="609852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BDCFFA3-A9E0-4103-A1C0-E62DECB8AC70}"/>
              </a:ext>
            </a:extLst>
          </p:cNvPr>
          <p:cNvSpPr txBox="1"/>
          <p:nvPr/>
        </p:nvSpPr>
        <p:spPr>
          <a:xfrm>
            <a:off x="287111" y="5657671"/>
            <a:ext cx="6609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 Sandra Senenko-Sekara</a:t>
            </a:r>
          </a:p>
          <a:p>
            <a:pPr algn="ctr"/>
            <a:r>
              <a:rPr lang="en-GB" dirty="0"/>
              <a:t>                                        Project Manager</a:t>
            </a:r>
          </a:p>
          <a:p>
            <a:pPr algn="ctr"/>
            <a:r>
              <a:rPr lang="en-GB" dirty="0"/>
              <a:t>    10 years food &amp; beverage experience, </a:t>
            </a:r>
          </a:p>
          <a:p>
            <a:pPr algn="ctr"/>
            <a:r>
              <a:rPr lang="en-GB" dirty="0"/>
              <a:t>      great passion for hospitality industry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B3C37C-846B-4638-A80F-0DF30348F267}"/>
              </a:ext>
            </a:extLst>
          </p:cNvPr>
          <p:cNvSpPr txBox="1"/>
          <p:nvPr/>
        </p:nvSpPr>
        <p:spPr>
          <a:xfrm>
            <a:off x="6358598" y="5657671"/>
            <a:ext cx="56394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Won</a:t>
            </a:r>
          </a:p>
          <a:p>
            <a:r>
              <a:rPr lang="en-GB" dirty="0"/>
              <a:t>Quality Control Manager</a:t>
            </a:r>
          </a:p>
          <a:p>
            <a:r>
              <a:rPr lang="en-GB" dirty="0"/>
              <a:t>Financial risk experience,</a:t>
            </a:r>
          </a:p>
          <a:p>
            <a:r>
              <a:rPr lang="en-GB" dirty="0"/>
              <a:t>Quality and risk control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DA5CC42-AF1E-4575-A806-E97FE698B6C1}"/>
              </a:ext>
            </a:extLst>
          </p:cNvPr>
          <p:cNvSpPr txBox="1"/>
          <p:nvPr/>
        </p:nvSpPr>
        <p:spPr>
          <a:xfrm>
            <a:off x="244804" y="741191"/>
            <a:ext cx="4023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Arnold Mac</a:t>
            </a:r>
          </a:p>
          <a:p>
            <a:r>
              <a:rPr lang="en-GB" dirty="0"/>
              <a:t>                                             Consultant</a:t>
            </a:r>
          </a:p>
          <a:p>
            <a:r>
              <a:rPr lang="en-GB" dirty="0"/>
              <a:t>      Wealth experience in hospitality, </a:t>
            </a:r>
          </a:p>
          <a:p>
            <a:r>
              <a:rPr lang="en-GB" dirty="0"/>
              <a:t>                         passion for excellence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F6238D-AD9B-4E7D-BBF4-FBDF7AE17A32}"/>
              </a:ext>
            </a:extLst>
          </p:cNvPr>
          <p:cNvSpPr txBox="1"/>
          <p:nvPr/>
        </p:nvSpPr>
        <p:spPr>
          <a:xfrm>
            <a:off x="8466995" y="625683"/>
            <a:ext cx="35310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Bob Rob</a:t>
            </a:r>
          </a:p>
          <a:p>
            <a:r>
              <a:rPr lang="en-GB" dirty="0"/>
              <a:t>Operation Manager</a:t>
            </a:r>
          </a:p>
          <a:p>
            <a:r>
              <a:rPr lang="en-GB" dirty="0"/>
              <a:t>Implements Innovation</a:t>
            </a:r>
          </a:p>
          <a:p>
            <a:r>
              <a:rPr lang="en-GB" dirty="0"/>
              <a:t>Technology expert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60BAE3-DE32-4CEA-B51C-83506167F785}"/>
              </a:ext>
            </a:extLst>
          </p:cNvPr>
          <p:cNvSpPr/>
          <p:nvPr/>
        </p:nvSpPr>
        <p:spPr>
          <a:xfrm>
            <a:off x="302934" y="568262"/>
            <a:ext cx="1488448" cy="280795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820D736-76F1-4E72-A847-0B23DC7A0C42}"/>
              </a:ext>
            </a:extLst>
          </p:cNvPr>
          <p:cNvSpPr/>
          <p:nvPr/>
        </p:nvSpPr>
        <p:spPr>
          <a:xfrm>
            <a:off x="244804" y="4359779"/>
            <a:ext cx="3157718" cy="279947"/>
          </a:xfrm>
          <a:prstGeom prst="rect">
            <a:avLst/>
          </a:prstGeom>
          <a:solidFill>
            <a:schemeClr val="bg1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9881107-3705-4657-82F0-1ACF3FC3F0BB}"/>
              </a:ext>
            </a:extLst>
          </p:cNvPr>
          <p:cNvSpPr txBox="1"/>
          <p:nvPr/>
        </p:nvSpPr>
        <p:spPr>
          <a:xfrm>
            <a:off x="3924885" y="2504049"/>
            <a:ext cx="40233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</a:t>
            </a:r>
            <a:endParaRPr lang="en-GB" sz="2400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B5887DA-7432-4A6B-AAF7-34098033FEA4}"/>
              </a:ext>
            </a:extLst>
          </p:cNvPr>
          <p:cNvSpPr txBox="1"/>
          <p:nvPr/>
        </p:nvSpPr>
        <p:spPr>
          <a:xfrm>
            <a:off x="4825218" y="2556026"/>
            <a:ext cx="4672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MEET THE TEAM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FCC012-5E8D-4B84-87B9-72F528DBD3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3" y="-2264"/>
            <a:ext cx="4215641" cy="668937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2751DAAE-30A1-41B7-A1B8-AEAFA06DD24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6420" y="2280081"/>
            <a:ext cx="2482334" cy="2005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05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BD8F7A-A7E6-4119-949C-B901CCE4FA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96" r="9089" b="5539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B2B60-7316-4F04-8169-DAF468F9D6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04" y="1181687"/>
            <a:ext cx="8159582" cy="47689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Planned audit start:</a:t>
            </a:r>
            <a:br>
              <a:rPr lang="en-US" sz="4800" dirty="0"/>
            </a:br>
            <a:r>
              <a:rPr lang="en-US" sz="4800" dirty="0"/>
              <a:t>Saturday 1</a:t>
            </a:r>
            <a:r>
              <a:rPr lang="en-US" sz="4800" baseline="30000" dirty="0"/>
              <a:t>st</a:t>
            </a:r>
            <a:r>
              <a:rPr lang="en-US" sz="4800" dirty="0"/>
              <a:t>  of August</a:t>
            </a:r>
            <a:br>
              <a:rPr lang="en-US" sz="4800" dirty="0"/>
            </a:br>
            <a:br>
              <a:rPr lang="en-US" sz="4800" dirty="0"/>
            </a:br>
            <a:r>
              <a:rPr lang="en-US" sz="4800" dirty="0"/>
              <a:t>Planned completion:</a:t>
            </a:r>
            <a:br>
              <a:rPr lang="en-US" sz="4800" dirty="0"/>
            </a:br>
            <a:r>
              <a:rPr lang="en-US" sz="4800" dirty="0"/>
              <a:t>Saturday 10</a:t>
            </a:r>
            <a:r>
              <a:rPr lang="en-US" sz="4800" baseline="30000" dirty="0"/>
              <a:t>th</a:t>
            </a:r>
            <a:r>
              <a:rPr lang="en-US" sz="4800" dirty="0"/>
              <a:t> of October</a:t>
            </a:r>
            <a:br>
              <a:rPr lang="en-US" sz="4800" dirty="0"/>
            </a:br>
            <a:br>
              <a:rPr lang="en-US" sz="4800" dirty="0"/>
            </a:br>
            <a:br>
              <a:rPr lang="en-US" sz="4800" dirty="0"/>
            </a:br>
            <a:endParaRPr lang="en-US" sz="48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picture containing knife&#10;&#10;Description automatically generated">
            <a:extLst>
              <a:ext uri="{FF2B5EF4-FFF2-40B4-BE49-F238E27FC236}">
                <a16:creationId xmlns:a16="http://schemas.microsoft.com/office/drawing/2014/main" id="{52966F3D-20AD-4931-B745-62DCEBD324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-16689"/>
            <a:ext cx="5028237" cy="11983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469CB21-8963-4DBB-9C0C-B91312D6BC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8984" y="37207"/>
            <a:ext cx="4825460" cy="3339192"/>
          </a:xfrm>
          <a:prstGeom prst="rect">
            <a:avLst/>
          </a:prstGeom>
        </p:spPr>
      </p:pic>
      <p:sp>
        <p:nvSpPr>
          <p:cNvPr id="10" name="Multiplication Sign 9">
            <a:extLst>
              <a:ext uri="{FF2B5EF4-FFF2-40B4-BE49-F238E27FC236}">
                <a16:creationId xmlns:a16="http://schemas.microsoft.com/office/drawing/2014/main" id="{17B12E2F-7B00-4B87-B6A8-D0DA8ECFDC13}"/>
              </a:ext>
            </a:extLst>
          </p:cNvPr>
          <p:cNvSpPr/>
          <p:nvPr/>
        </p:nvSpPr>
        <p:spPr>
          <a:xfrm>
            <a:off x="11260477" y="786528"/>
            <a:ext cx="705741" cy="492369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close up of a keyboard&#10;&#10;Description automatically generated">
            <a:extLst>
              <a:ext uri="{FF2B5EF4-FFF2-40B4-BE49-F238E27FC236}">
                <a16:creationId xmlns:a16="http://schemas.microsoft.com/office/drawing/2014/main" id="{02FE4561-9029-4AA5-B1A0-54FC63CACBE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8984" y="3463312"/>
            <a:ext cx="4825460" cy="3339192"/>
          </a:xfrm>
          <a:prstGeom prst="rect">
            <a:avLst/>
          </a:prstGeom>
        </p:spPr>
      </p:pic>
      <p:sp>
        <p:nvSpPr>
          <p:cNvPr id="16" name="Multiplication Sign 15">
            <a:extLst>
              <a:ext uri="{FF2B5EF4-FFF2-40B4-BE49-F238E27FC236}">
                <a16:creationId xmlns:a16="http://schemas.microsoft.com/office/drawing/2014/main" id="{C0C5B61A-6A5E-4607-93F0-0BD7DDC3BDD7}"/>
              </a:ext>
            </a:extLst>
          </p:cNvPr>
          <p:cNvSpPr/>
          <p:nvPr/>
        </p:nvSpPr>
        <p:spPr>
          <a:xfrm>
            <a:off x="11332151" y="4565208"/>
            <a:ext cx="855379" cy="533805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19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5">
            <a:extLst>
              <a:ext uri="{FF2B5EF4-FFF2-40B4-BE49-F238E27FC236}">
                <a16:creationId xmlns:a16="http://schemas.microsoft.com/office/drawing/2014/main" id="{D898B8EB-E53C-4E72-9817-B4BFCAD73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5" name="Freeform: Shape 37">
            <a:extLst>
              <a:ext uri="{FF2B5EF4-FFF2-40B4-BE49-F238E27FC236}">
                <a16:creationId xmlns:a16="http://schemas.microsoft.com/office/drawing/2014/main" id="{4E130362-2F35-4AB7-9EA5-DBC0F771A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59047" cy="6858000"/>
          </a:xfrm>
          <a:custGeom>
            <a:avLst/>
            <a:gdLst>
              <a:gd name="connsiteX0" fmla="*/ 0 w 4959047"/>
              <a:gd name="connsiteY0" fmla="*/ 0 h 6858000"/>
              <a:gd name="connsiteX1" fmla="*/ 4110127 w 4959047"/>
              <a:gd name="connsiteY1" fmla="*/ 0 h 6858000"/>
              <a:gd name="connsiteX2" fmla="*/ 4179024 w 4959047"/>
              <a:gd name="connsiteY2" fmla="*/ 123368 h 6858000"/>
              <a:gd name="connsiteX3" fmla="*/ 4959047 w 4959047"/>
              <a:gd name="connsiteY3" fmla="*/ 3429000 h 6858000"/>
              <a:gd name="connsiteX4" fmla="*/ 4179024 w 4959047"/>
              <a:gd name="connsiteY4" fmla="*/ 6734633 h 6858000"/>
              <a:gd name="connsiteX5" fmla="*/ 4110127 w 4959047"/>
              <a:gd name="connsiteY5" fmla="*/ 6858000 h 6858000"/>
              <a:gd name="connsiteX6" fmla="*/ 0 w 495904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59047" h="6858000">
                <a:moveTo>
                  <a:pt x="0" y="0"/>
                </a:moveTo>
                <a:lnTo>
                  <a:pt x="4110127" y="0"/>
                </a:lnTo>
                <a:lnTo>
                  <a:pt x="4179024" y="123368"/>
                </a:lnTo>
                <a:cubicBezTo>
                  <a:pt x="4668929" y="1045156"/>
                  <a:pt x="4959047" y="2189404"/>
                  <a:pt x="4959047" y="3429000"/>
                </a:cubicBezTo>
                <a:cubicBezTo>
                  <a:pt x="4959047" y="4668597"/>
                  <a:pt x="4668929" y="5812845"/>
                  <a:pt x="4179024" y="6734633"/>
                </a:cubicBezTo>
                <a:lnTo>
                  <a:pt x="411012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46" name="Freeform: Shape 39">
            <a:extLst>
              <a:ext uri="{FF2B5EF4-FFF2-40B4-BE49-F238E27FC236}">
                <a16:creationId xmlns:a16="http://schemas.microsoft.com/office/drawing/2014/main" id="{56BE988C-7A5B-41EC-A46C-AEA93D8D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948887" cy="6858000"/>
          </a:xfrm>
          <a:custGeom>
            <a:avLst/>
            <a:gdLst>
              <a:gd name="connsiteX0" fmla="*/ 0 w 4948887"/>
              <a:gd name="connsiteY0" fmla="*/ 0 h 6858000"/>
              <a:gd name="connsiteX1" fmla="*/ 4099967 w 4948887"/>
              <a:gd name="connsiteY1" fmla="*/ 0 h 6858000"/>
              <a:gd name="connsiteX2" fmla="*/ 4168864 w 4948887"/>
              <a:gd name="connsiteY2" fmla="*/ 123368 h 6858000"/>
              <a:gd name="connsiteX3" fmla="*/ 4948887 w 4948887"/>
              <a:gd name="connsiteY3" fmla="*/ 3429000 h 6858000"/>
              <a:gd name="connsiteX4" fmla="*/ 4168864 w 4948887"/>
              <a:gd name="connsiteY4" fmla="*/ 6734633 h 6858000"/>
              <a:gd name="connsiteX5" fmla="*/ 4099967 w 4948887"/>
              <a:gd name="connsiteY5" fmla="*/ 6858000 h 6858000"/>
              <a:gd name="connsiteX6" fmla="*/ 0 w 494888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948887" h="6858000">
                <a:moveTo>
                  <a:pt x="0" y="0"/>
                </a:moveTo>
                <a:lnTo>
                  <a:pt x="4099967" y="0"/>
                </a:lnTo>
                <a:lnTo>
                  <a:pt x="4168864" y="123368"/>
                </a:lnTo>
                <a:cubicBezTo>
                  <a:pt x="4658769" y="1045156"/>
                  <a:pt x="4948887" y="2189404"/>
                  <a:pt x="4948887" y="3429000"/>
                </a:cubicBezTo>
                <a:cubicBezTo>
                  <a:pt x="4948887" y="4668597"/>
                  <a:pt x="4658769" y="5812845"/>
                  <a:pt x="4168864" y="6734633"/>
                </a:cubicBezTo>
                <a:lnTo>
                  <a:pt x="4099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CCE7D3-C38F-497E-83A8-7DBB2A25F5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" y="832501"/>
            <a:ext cx="6507812" cy="1517921"/>
          </a:xfrm>
        </p:spPr>
        <p:txBody>
          <a:bodyPr>
            <a:normAutofit/>
          </a:bodyPr>
          <a:lstStyle/>
          <a:p>
            <a:br>
              <a:rPr lang="en-GB" sz="4800" dirty="0"/>
            </a:br>
            <a:r>
              <a:rPr lang="en-GB" sz="2400" dirty="0"/>
              <a:t>Student name: Sandra Senenko-Sekara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ED8814-65C3-4ACD-81E0-9D132372B4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799" y="2377902"/>
            <a:ext cx="5355063" cy="1207008"/>
          </a:xfrm>
        </p:spPr>
        <p:txBody>
          <a:bodyPr>
            <a:normAutofit/>
          </a:bodyPr>
          <a:lstStyle/>
          <a:p>
            <a:r>
              <a:rPr lang="en-GB" sz="2600" dirty="0"/>
              <a:t>Student number: 1815103</a:t>
            </a:r>
          </a:p>
          <a:p>
            <a:r>
              <a:rPr lang="en-GB" sz="2600" dirty="0"/>
              <a:t>Lecturer: Efua Adams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E3CB1EC0-40A9-4D5E-B7E2-6E3423CE2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EC43BB9-578E-49C6-ACF9-0A2BCFF441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274" y="552591"/>
            <a:ext cx="3150498" cy="26700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8714FFD-66A3-453C-B3AC-22505C8D59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596" r="9089" b="5539"/>
          <a:stretch/>
        </p:blipFill>
        <p:spPr>
          <a:xfrm>
            <a:off x="8705088" y="680259"/>
            <a:ext cx="3236976" cy="2560894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CBE52EF-2889-423F-947C-0E44A760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402336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0CDA53C-678C-4618-ADE8-9F9235DDD2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6863" y="3388059"/>
            <a:ext cx="3150498" cy="2670048"/>
          </a:xfrm>
          <a:prstGeom prst="rect">
            <a:avLst/>
          </a:prstGeom>
        </p:spPr>
      </p:pic>
      <p:pic>
        <p:nvPicPr>
          <p:cNvPr id="15" name="Picture 1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8B3EC81-E548-4DC9-ADD9-D3915E7D19F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36" y="4210191"/>
            <a:ext cx="4595212" cy="131841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1A41EC1-20E6-412A-A052-A949749276D1}"/>
              </a:ext>
            </a:extLst>
          </p:cNvPr>
          <p:cNvSpPr/>
          <p:nvPr/>
        </p:nvSpPr>
        <p:spPr>
          <a:xfrm>
            <a:off x="481029" y="309489"/>
            <a:ext cx="1896411" cy="523012"/>
          </a:xfrm>
          <a:prstGeom prst="rect">
            <a:avLst/>
          </a:prstGeom>
          <a:solidFill>
            <a:schemeClr val="bg2"/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5D7ED2E-EC48-445B-A241-11AD2D96D5CB}"/>
              </a:ext>
            </a:extLst>
          </p:cNvPr>
          <p:cNvSpPr txBox="1"/>
          <p:nvPr/>
        </p:nvSpPr>
        <p:spPr>
          <a:xfrm>
            <a:off x="4037429" y="280671"/>
            <a:ext cx="79046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THANK YOU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7E6817D-4FE1-4DA6-A5AE-BC0E61084A25}"/>
              </a:ext>
            </a:extLst>
          </p:cNvPr>
          <p:cNvSpPr/>
          <p:nvPr/>
        </p:nvSpPr>
        <p:spPr>
          <a:xfrm>
            <a:off x="61798" y="3487829"/>
            <a:ext cx="504009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Organisational Consultancy (M6X01930_LON)</a:t>
            </a:r>
          </a:p>
        </p:txBody>
      </p:sp>
    </p:spTree>
    <p:extLst>
      <p:ext uri="{BB962C8B-B14F-4D97-AF65-F5344CB8AC3E}">
        <p14:creationId xmlns:p14="http://schemas.microsoft.com/office/powerpoint/2010/main" val="2659893000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270</Words>
  <Application>Microsoft Office PowerPoint</Application>
  <PresentationFormat>Widescreen</PresentationFormat>
  <Paragraphs>56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Avenir Next LT Pro</vt:lpstr>
      <vt:lpstr>Calibri</vt:lpstr>
      <vt:lpstr>AccentBoxVTI</vt:lpstr>
      <vt:lpstr>PowerPoint Presentation</vt:lpstr>
      <vt:lpstr>Who we are?</vt:lpstr>
      <vt:lpstr>PowerPoint Presentation</vt:lpstr>
      <vt:lpstr>PowerPoint Presentation</vt:lpstr>
      <vt:lpstr>July price 20,000£ on all our services</vt:lpstr>
      <vt:lpstr>WHAT BENEFITS WILL MARRIOTT GAIN?</vt:lpstr>
      <vt:lpstr>PowerPoint Presentation</vt:lpstr>
      <vt:lpstr>Planned audit start: Saturday 1st  of August  Planned completion: Saturday 10th of October   </vt:lpstr>
      <vt:lpstr> Student name: Sandra Senenko-Sekara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sandra sen</dc:creator>
  <cp:lastModifiedBy>sandra sen</cp:lastModifiedBy>
  <cp:revision>5</cp:revision>
  <dcterms:created xsi:type="dcterms:W3CDTF">2020-07-29T16:19:07Z</dcterms:created>
  <dcterms:modified xsi:type="dcterms:W3CDTF">2020-08-04T09:17:59Z</dcterms:modified>
</cp:coreProperties>
</file>