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3" r:id="rId5"/>
    <p:sldMasterId id="2147483741" r:id="rId6"/>
    <p:sldMasterId id="2147483727" r:id="rId7"/>
  </p:sldMasterIdLst>
  <p:notesMasterIdLst>
    <p:notesMasterId r:id="rId24"/>
  </p:notesMasterIdLst>
  <p:sldIdLst>
    <p:sldId id="263" r:id="rId8"/>
    <p:sldId id="311" r:id="rId9"/>
    <p:sldId id="312" r:id="rId10"/>
    <p:sldId id="302" r:id="rId11"/>
    <p:sldId id="303" r:id="rId12"/>
    <p:sldId id="304" r:id="rId13"/>
    <p:sldId id="305" r:id="rId14"/>
    <p:sldId id="313" r:id="rId15"/>
    <p:sldId id="314" r:id="rId16"/>
    <p:sldId id="315" r:id="rId17"/>
    <p:sldId id="316" r:id="rId18"/>
    <p:sldId id="317" r:id="rId19"/>
    <p:sldId id="307" r:id="rId20"/>
    <p:sldId id="308" r:id="rId21"/>
    <p:sldId id="309" r:id="rId22"/>
    <p:sldId id="310" r:id="rId23"/>
  </p:sldIdLst>
  <p:sldSz cx="9144000" cy="6858000" type="screen4x3"/>
  <p:notesSz cx="6810375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1D52"/>
    <a:srgbClr val="520D5D"/>
    <a:srgbClr val="58595B"/>
    <a:srgbClr val="DBD3E5"/>
    <a:srgbClr val="B8BABC"/>
    <a:srgbClr val="DADBDC"/>
    <a:srgbClr val="97999C"/>
    <a:srgbClr val="A991BC"/>
    <a:srgbClr val="8B6AA2"/>
    <a:srgbClr val="E682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 autoAdjust="0"/>
  </p:normalViewPr>
  <p:slideViewPr>
    <p:cSldViewPr snapToGrid="0">
      <p:cViewPr varScale="1">
        <p:scale>
          <a:sx n="70" d="100"/>
          <a:sy n="70" d="100"/>
        </p:scale>
        <p:origin x="1088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19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7625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70449-BA03-46E9-A50A-24E73E92BF52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68875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22813"/>
            <a:ext cx="5448300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7625" y="9444038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B9E6EF-8E04-43AF-B087-9D16E2B89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28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-26553"/>
          <a:stretch/>
        </p:blipFill>
        <p:spPr>
          <a:xfrm>
            <a:off x="-5806" y="-1526"/>
            <a:ext cx="12092445" cy="69928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293171" y="493200"/>
            <a:ext cx="1441850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524002"/>
            <a:ext cx="4564743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 dirty="0" smtClean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59196" y="1761558"/>
            <a:ext cx="4184204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013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4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7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7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0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0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3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5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02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78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03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69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1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93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093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35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857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20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17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189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957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30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28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420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24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473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9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8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659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784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07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25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63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17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649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143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412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9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865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313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250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19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3517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100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630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3069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020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4095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51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309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621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1823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81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7" r:id="rId2"/>
    <p:sldLayoutId id="2147483662" r:id="rId3"/>
    <p:sldLayoutId id="2147483661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72" r:id="rId10"/>
    <p:sldLayoutId id="2147483712" r:id="rId11"/>
    <p:sldLayoutId id="2147483668" r:id="rId12"/>
    <p:sldLayoutId id="2147483669" r:id="rId13"/>
    <p:sldLayoutId id="2147483670" r:id="rId14"/>
    <p:sldLayoutId id="2147483671" r:id="rId15"/>
    <p:sldLayoutId id="214748375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 baseline="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D3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0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ADB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60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69710" y="3899770"/>
            <a:ext cx="4793821" cy="1219199"/>
          </a:xfrm>
        </p:spPr>
        <p:txBody>
          <a:bodyPr>
            <a:normAutofit fontScale="90000"/>
          </a:bodyPr>
          <a:lstStyle/>
          <a:p>
            <a:pPr algn="r"/>
            <a:r>
              <a:rPr lang="en-GB" sz="4400" b="1" dirty="0" smtClean="0"/>
              <a:t/>
            </a:r>
            <a:br>
              <a:rPr lang="en-GB" sz="4400" b="1" dirty="0" smtClean="0"/>
            </a:br>
            <a:r>
              <a:rPr lang="en-GB" sz="3600" b="1" dirty="0" smtClean="0"/>
              <a:t>Managing Employment </a:t>
            </a:r>
            <a:br>
              <a:rPr lang="en-GB" sz="3600" b="1" dirty="0" smtClean="0"/>
            </a:br>
            <a:r>
              <a:rPr lang="en-GB" sz="3600" b="1" dirty="0" smtClean="0"/>
              <a:t>Relations, 6e</a:t>
            </a:r>
            <a:br>
              <a:rPr lang="en-GB" sz="3600" b="1" dirty="0" smtClean="0"/>
            </a:br>
            <a:r>
              <a:rPr lang="en-GB" sz="4400" b="1" dirty="0" smtClean="0"/>
              <a:t/>
            </a:r>
            <a:br>
              <a:rPr lang="en-GB" sz="4400" b="1" dirty="0" smtClean="0"/>
            </a:br>
            <a:r>
              <a:rPr lang="en-GB" sz="3100" dirty="0" smtClean="0"/>
              <a:t>Chapter 5</a:t>
            </a:r>
            <a:br>
              <a:rPr lang="en-GB" sz="3100" dirty="0" smtClean="0"/>
            </a:br>
            <a:r>
              <a:rPr lang="en-GB" sz="3100" b="1" dirty="0"/>
              <a:t/>
            </a:r>
            <a:br>
              <a:rPr lang="en-GB" sz="3100" b="1" dirty="0"/>
            </a:br>
            <a:r>
              <a:rPr lang="en-GB" sz="3100" b="1" dirty="0" smtClean="0"/>
              <a:t>The Global </a:t>
            </a:r>
            <a:br>
              <a:rPr lang="en-GB" sz="3100" b="1" dirty="0" smtClean="0"/>
            </a:br>
            <a:r>
              <a:rPr lang="en-GB" sz="3100" b="1" dirty="0" smtClean="0"/>
              <a:t>Environment</a:t>
            </a:r>
            <a:endParaRPr lang="en-GB" sz="3100" dirty="0"/>
          </a:p>
        </p:txBody>
      </p:sp>
      <p:pic>
        <p:nvPicPr>
          <p:cNvPr id="1026" name="Picture 2" descr="C:\Users\rsaundry\AppData\Local\Microsoft\Windows\Temporary Internet Files\Content.Outlook\Q7175VHA\managing-employment-relations-400p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019" y="2504362"/>
            <a:ext cx="2141950" cy="279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503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Outline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/>
              <a:t>development of international and global </a:t>
            </a:r>
            <a:r>
              <a:rPr lang="en-US" dirty="0" smtClean="0"/>
              <a:t>trade and rise </a:t>
            </a:r>
            <a:r>
              <a:rPr lang="en-US" dirty="0"/>
              <a:t>of emerging economies and </a:t>
            </a:r>
            <a:r>
              <a:rPr lang="en-US" dirty="0" smtClean="0"/>
              <a:t>markets</a:t>
            </a:r>
          </a:p>
          <a:p>
            <a:r>
              <a:rPr lang="en-US" dirty="0"/>
              <a:t>M</a:t>
            </a:r>
            <a:r>
              <a:rPr lang="en-US" dirty="0" smtClean="0"/>
              <a:t>ultinational corporations, </a:t>
            </a:r>
            <a:r>
              <a:rPr lang="en-US" dirty="0"/>
              <a:t>international competition </a:t>
            </a:r>
            <a:r>
              <a:rPr lang="en-US" dirty="0" smtClean="0"/>
              <a:t>and the convergence </a:t>
            </a:r>
            <a:r>
              <a:rPr lang="en-US" dirty="0"/>
              <a:t>of national employment relations </a:t>
            </a:r>
            <a:r>
              <a:rPr lang="en-US" dirty="0" smtClean="0"/>
              <a:t>systems </a:t>
            </a:r>
          </a:p>
          <a:p>
            <a:r>
              <a:rPr lang="en-US" dirty="0" smtClean="0"/>
              <a:t>Coercive comparisons, the ‘race </a:t>
            </a:r>
            <a:r>
              <a:rPr lang="en-US" dirty="0"/>
              <a:t>to the bottom’ </a:t>
            </a:r>
            <a:r>
              <a:rPr lang="en-US" dirty="0" smtClean="0"/>
              <a:t>and global inequality</a:t>
            </a:r>
          </a:p>
          <a:p>
            <a:r>
              <a:rPr lang="en-US" dirty="0" smtClean="0"/>
              <a:t>Regulation and protection</a:t>
            </a:r>
          </a:p>
          <a:p>
            <a:r>
              <a:rPr lang="en-US" dirty="0" smtClean="0"/>
              <a:t>The role of the European </a:t>
            </a:r>
            <a:r>
              <a:rPr lang="en-US" dirty="0"/>
              <a:t>Union (EU) and the International </a:t>
            </a:r>
            <a:r>
              <a:rPr lang="en-US" dirty="0" err="1"/>
              <a:t>Labour</a:t>
            </a:r>
            <a:r>
              <a:rPr lang="en-US" dirty="0"/>
              <a:t> </a:t>
            </a:r>
            <a:r>
              <a:rPr lang="en-US" dirty="0" err="1"/>
              <a:t>Organisation</a:t>
            </a:r>
            <a:r>
              <a:rPr lang="en-US" dirty="0"/>
              <a:t> (ILO) </a:t>
            </a:r>
            <a:endParaRPr lang="en-US" dirty="0" smtClean="0"/>
          </a:p>
          <a:p>
            <a:r>
              <a:rPr lang="en-US" dirty="0" smtClean="0"/>
              <a:t>The potential of ‘</a:t>
            </a:r>
            <a:r>
              <a:rPr lang="en-US" dirty="0"/>
              <a:t>soft </a:t>
            </a:r>
            <a:r>
              <a:rPr lang="en-US" dirty="0" smtClean="0"/>
              <a:t>regulation’ for improving </a:t>
            </a:r>
            <a:r>
              <a:rPr lang="en-US" dirty="0" err="1" smtClean="0"/>
              <a:t>labour</a:t>
            </a:r>
            <a:r>
              <a:rPr lang="en-US" dirty="0" smtClean="0"/>
              <a:t> </a:t>
            </a:r>
            <a:r>
              <a:rPr lang="en-US" dirty="0"/>
              <a:t>standards </a:t>
            </a:r>
            <a:r>
              <a:rPr lang="en-US" dirty="0" smtClean="0"/>
              <a:t>in </a:t>
            </a:r>
            <a:r>
              <a:rPr lang="en-US" dirty="0"/>
              <a:t>developing </a:t>
            </a:r>
            <a:r>
              <a:rPr lang="en-US" dirty="0" smtClean="0"/>
              <a:t>economies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329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Learning Outcomes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When you have completed this </a:t>
            </a:r>
            <a:r>
              <a:rPr lang="en-US" dirty="0" smtClean="0"/>
              <a:t>session, </a:t>
            </a:r>
            <a:r>
              <a:rPr lang="en-US" dirty="0"/>
              <a:t>you should be able to:</a:t>
            </a:r>
            <a:endParaRPr lang="en-GB" dirty="0"/>
          </a:p>
          <a:p>
            <a:pPr lvl="1"/>
            <a:r>
              <a:rPr lang="en-US" i="1" dirty="0" smtClean="0"/>
              <a:t>Identify </a:t>
            </a:r>
            <a:r>
              <a:rPr lang="en-US" i="1" dirty="0"/>
              <a:t>and the implications of </a:t>
            </a:r>
            <a:r>
              <a:rPr lang="en-US" i="1" dirty="0" err="1"/>
              <a:t>globalisation</a:t>
            </a:r>
            <a:r>
              <a:rPr lang="en-US" i="1" dirty="0"/>
              <a:t> for employment relations</a:t>
            </a:r>
            <a:endParaRPr lang="en-GB" dirty="0"/>
          </a:p>
          <a:p>
            <a:pPr lvl="1"/>
            <a:r>
              <a:rPr lang="en-US" i="1" dirty="0"/>
              <a:t>Critically evaluate the role played by multinational corporations and their influence   </a:t>
            </a:r>
            <a:endParaRPr lang="en-GB" dirty="0"/>
          </a:p>
          <a:p>
            <a:pPr lvl="1"/>
            <a:r>
              <a:rPr lang="en-US" i="1" dirty="0"/>
              <a:t>Understand the influence of the European Union on employee relations management in the UK</a:t>
            </a:r>
            <a:endParaRPr lang="en-GB" dirty="0"/>
          </a:p>
          <a:p>
            <a:pPr lvl="1"/>
            <a:r>
              <a:rPr lang="en-US" i="1" dirty="0"/>
              <a:t>Describe the main developments in the social dimension of the European Single Market</a:t>
            </a:r>
            <a:endParaRPr lang="en-GB" dirty="0"/>
          </a:p>
          <a:p>
            <a:pPr lvl="1"/>
            <a:r>
              <a:rPr lang="en-US" i="1" dirty="0" err="1"/>
              <a:t>Analyse</a:t>
            </a:r>
            <a:r>
              <a:rPr lang="en-US" i="1" dirty="0"/>
              <a:t> the nature and impact of key EU legislation</a:t>
            </a:r>
            <a:endParaRPr lang="en-GB" dirty="0"/>
          </a:p>
          <a:p>
            <a:pPr lvl="1"/>
            <a:r>
              <a:rPr lang="en-US" i="1" dirty="0"/>
              <a:t>Critically evaluate the link between </a:t>
            </a:r>
            <a:r>
              <a:rPr lang="en-US" i="1" dirty="0" err="1"/>
              <a:t>globalisation</a:t>
            </a:r>
            <a:r>
              <a:rPr lang="en-US" i="1" dirty="0"/>
              <a:t> and concerns over </a:t>
            </a:r>
            <a:r>
              <a:rPr lang="en-US" i="1" dirty="0" err="1"/>
              <a:t>labour</a:t>
            </a:r>
            <a:r>
              <a:rPr lang="en-US" i="1" dirty="0"/>
              <a:t> standards and the role of the International </a:t>
            </a:r>
            <a:r>
              <a:rPr lang="en-US" i="1" dirty="0" err="1"/>
              <a:t>Labour</a:t>
            </a:r>
            <a:r>
              <a:rPr lang="en-US" i="1" dirty="0"/>
              <a:t> </a:t>
            </a:r>
            <a:r>
              <a:rPr lang="en-US" i="1" dirty="0" err="1"/>
              <a:t>Organisation</a:t>
            </a:r>
            <a:r>
              <a:rPr lang="en-US" i="1" dirty="0"/>
              <a:t> (ILO)</a:t>
            </a:r>
            <a:endParaRPr lang="en-GB" dirty="0"/>
          </a:p>
          <a:p>
            <a:pPr lvl="1"/>
            <a:r>
              <a:rPr lang="en-US" i="1" dirty="0"/>
              <a:t>Critically assess the impact and effectiveness of corporate codes of conduct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641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What is ‘Globalisation’?</a:t>
            </a:r>
            <a:endParaRPr lang="en-GB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12986"/>
            <a:ext cx="8229600" cy="4564286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 smtClean="0"/>
              <a:t>Increased levels of international trade</a:t>
            </a:r>
          </a:p>
          <a:p>
            <a:r>
              <a:rPr lang="en-GB" altLang="en-US" sz="2400" dirty="0" smtClean="0"/>
              <a:t>Growing importance of international financial markets and transactions</a:t>
            </a:r>
          </a:p>
          <a:p>
            <a:r>
              <a:rPr lang="en-GB" altLang="en-US" sz="2400" dirty="0" smtClean="0"/>
              <a:t>Expansion of foreign industrial investment</a:t>
            </a:r>
          </a:p>
          <a:p>
            <a:r>
              <a:rPr lang="en-GB" altLang="en-US" sz="2400" dirty="0" smtClean="0"/>
              <a:t>Power and influence of Multi-national Corporations (MNCs)</a:t>
            </a:r>
          </a:p>
          <a:p>
            <a:r>
              <a:rPr lang="en-GB" altLang="en-US" sz="2400" dirty="0" smtClean="0"/>
              <a:t>Growing mobility of labour across international borders</a:t>
            </a:r>
          </a:p>
          <a:p>
            <a:r>
              <a:rPr lang="en-GB" altLang="en-US" sz="2400" dirty="0"/>
              <a:t>Concept </a:t>
            </a:r>
            <a:r>
              <a:rPr lang="en-GB" altLang="en-US" sz="2400" dirty="0" smtClean="0"/>
              <a:t>of globalisation </a:t>
            </a:r>
            <a:r>
              <a:rPr lang="en-GB" altLang="en-US" sz="2400" dirty="0"/>
              <a:t>arguably used </a:t>
            </a:r>
            <a:r>
              <a:rPr lang="en-GB" altLang="en-US" sz="2400" dirty="0" smtClean="0"/>
              <a:t>to justify (neo) liberal market model</a:t>
            </a:r>
          </a:p>
          <a:p>
            <a:pPr lvl="1"/>
            <a:r>
              <a:rPr lang="en-GB" altLang="en-US" sz="2000" i="1" dirty="0" smtClean="0"/>
              <a:t>Liberalisation of markets</a:t>
            </a:r>
          </a:p>
          <a:p>
            <a:pPr lvl="1"/>
            <a:r>
              <a:rPr lang="en-GB" altLang="en-US" sz="2000" i="1" dirty="0" smtClean="0"/>
              <a:t>Privatisation</a:t>
            </a:r>
          </a:p>
          <a:p>
            <a:pPr lvl="1"/>
            <a:r>
              <a:rPr lang="en-GB" altLang="en-US" sz="2000" i="1" dirty="0" smtClean="0"/>
              <a:t>Reduced taxation</a:t>
            </a:r>
            <a:endParaRPr lang="en-GB" altLang="en-US" sz="2000" i="1" dirty="0"/>
          </a:p>
          <a:p>
            <a:endParaRPr lang="en-GB" altLang="en-US" sz="3000" dirty="0" smtClean="0"/>
          </a:p>
          <a:p>
            <a:pPr marL="0" indent="0">
              <a:buNone/>
            </a:pPr>
            <a:endParaRPr lang="en-GB" altLang="en-US" sz="3000" dirty="0" smtClean="0"/>
          </a:p>
        </p:txBody>
      </p:sp>
    </p:spTree>
    <p:extLst>
      <p:ext uri="{BB962C8B-B14F-4D97-AF65-F5344CB8AC3E}">
        <p14:creationId xmlns:p14="http://schemas.microsoft.com/office/powerpoint/2010/main" val="2368165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</a:rPr>
              <a:t>Implications for Employment </a:t>
            </a:r>
            <a:r>
              <a:rPr lang="en-US" dirty="0">
                <a:solidFill>
                  <a:srgbClr val="002060"/>
                </a:solidFill>
              </a:rPr>
              <a:t>R</a:t>
            </a:r>
            <a:r>
              <a:rPr lang="en-US" dirty="0" smtClean="0">
                <a:solidFill>
                  <a:srgbClr val="002060"/>
                </a:solidFill>
              </a:rPr>
              <a:t>elations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8492"/>
            <a:ext cx="8291264" cy="4707671"/>
          </a:xfrm>
        </p:spPr>
        <p:txBody>
          <a:bodyPr/>
          <a:lstStyle/>
          <a:p>
            <a:r>
              <a:rPr lang="en-GB" sz="2400" dirty="0" smtClean="0"/>
              <a:t>Globalisation has often been used to support arguments for labour market de-regulation and flexibility</a:t>
            </a:r>
          </a:p>
          <a:p>
            <a:r>
              <a:rPr lang="en-GB" sz="2400" dirty="0" smtClean="0"/>
              <a:t>Threatens existing systems of employment regulation (Eaton, 2000)</a:t>
            </a:r>
          </a:p>
          <a:p>
            <a:pPr lvl="1"/>
            <a:r>
              <a:rPr lang="en-GB" sz="2000" i="1" dirty="0" smtClean="0"/>
              <a:t>Legislation </a:t>
            </a:r>
          </a:p>
          <a:p>
            <a:pPr lvl="1"/>
            <a:r>
              <a:rPr lang="en-GB" sz="2000" i="1" dirty="0" smtClean="0"/>
              <a:t>Trade union organisation</a:t>
            </a:r>
          </a:p>
          <a:p>
            <a:pPr lvl="1"/>
            <a:r>
              <a:rPr lang="en-GB" sz="2000" i="1" dirty="0" smtClean="0"/>
              <a:t>Terms, conditions and standards</a:t>
            </a:r>
          </a:p>
          <a:p>
            <a:r>
              <a:rPr lang="en-GB" sz="2400" dirty="0" smtClean="0"/>
              <a:t>Greater prosperity </a:t>
            </a:r>
            <a:r>
              <a:rPr lang="en-GB" sz="2400" dirty="0" err="1" smtClean="0"/>
              <a:t>vs</a:t>
            </a:r>
            <a:r>
              <a:rPr lang="en-GB" sz="2400" dirty="0" smtClean="0"/>
              <a:t> income inequality</a:t>
            </a:r>
          </a:p>
          <a:p>
            <a:r>
              <a:rPr lang="en-GB" sz="2400" dirty="0" smtClean="0"/>
              <a:t>Tendency for ER systems to converge? (Turner and </a:t>
            </a:r>
            <a:r>
              <a:rPr lang="en-GB" sz="2400" dirty="0" err="1" smtClean="0"/>
              <a:t>Windmuller</a:t>
            </a:r>
            <a:r>
              <a:rPr lang="en-GB" sz="2400" dirty="0" smtClean="0"/>
              <a:t>, 1998)</a:t>
            </a:r>
          </a:p>
          <a:p>
            <a:pPr lvl="1"/>
            <a:r>
              <a:rPr lang="en-GB" sz="2000" i="1" dirty="0" smtClean="0"/>
              <a:t>National systems remain resilient (Hall and Soskice, 2011)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2122418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Role of Multi-national </a:t>
            </a:r>
            <a:r>
              <a:rPr lang="en-US" sz="3600" dirty="0">
                <a:solidFill>
                  <a:srgbClr val="002060"/>
                </a:solidFill>
              </a:rPr>
              <a:t>C</a:t>
            </a:r>
            <a:r>
              <a:rPr lang="en-US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ompanies</a:t>
            </a:r>
            <a:endParaRPr lang="en-GB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320481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 smtClean="0"/>
              <a:t>Companies operating and investing beyond national base</a:t>
            </a:r>
          </a:p>
          <a:p>
            <a:r>
              <a:rPr lang="en-GB" altLang="en-US" sz="2400" dirty="0" smtClean="0"/>
              <a:t>Global production chains and standardisation</a:t>
            </a:r>
          </a:p>
          <a:p>
            <a:r>
              <a:rPr lang="en-GB" altLang="en-US" sz="2400" dirty="0"/>
              <a:t>Potential for ‘co-</a:t>
            </a:r>
            <a:r>
              <a:rPr lang="en-GB" altLang="en-US" sz="2400" dirty="0" err="1"/>
              <a:t>ercive</a:t>
            </a:r>
            <a:r>
              <a:rPr lang="en-GB" altLang="en-US" sz="2400" dirty="0"/>
              <a:t> comparisons’ (Mueller and Purcell, 1992)</a:t>
            </a:r>
          </a:p>
          <a:p>
            <a:pPr lvl="1"/>
            <a:r>
              <a:rPr lang="en-GB" altLang="en-US" sz="2000" i="1" dirty="0"/>
              <a:t>Increased pressure on workers and unions – convergence</a:t>
            </a:r>
          </a:p>
          <a:p>
            <a:pPr lvl="1"/>
            <a:r>
              <a:rPr lang="en-GB" altLang="en-US" sz="2000" i="1" dirty="0"/>
              <a:t>Host-country effects still important </a:t>
            </a:r>
          </a:p>
          <a:p>
            <a:r>
              <a:rPr lang="en-GB" altLang="en-US" sz="2400" dirty="0"/>
              <a:t>‘Regime competition’ (</a:t>
            </a:r>
            <a:r>
              <a:rPr lang="en-GB" altLang="en-US" sz="2400" dirty="0" err="1"/>
              <a:t>Streeck</a:t>
            </a:r>
            <a:r>
              <a:rPr lang="en-GB" altLang="en-US" sz="2400" dirty="0"/>
              <a:t>, 1997)</a:t>
            </a:r>
          </a:p>
          <a:p>
            <a:pPr lvl="1"/>
            <a:r>
              <a:rPr lang="en-GB" altLang="en-US" sz="2000" i="1" dirty="0"/>
              <a:t>Power of MNCs can influence government policy to secure inward </a:t>
            </a:r>
            <a:r>
              <a:rPr lang="en-GB" altLang="en-US" sz="2000" i="1" dirty="0" smtClean="0"/>
              <a:t>investment</a:t>
            </a:r>
            <a:endParaRPr lang="en-GB" altLang="en-US" sz="2400" dirty="0" smtClean="0"/>
          </a:p>
          <a:p>
            <a:r>
              <a:rPr lang="en-GB" altLang="en-US" sz="2400" dirty="0" smtClean="0"/>
              <a:t>But </a:t>
            </a:r>
            <a:r>
              <a:rPr lang="en-GB" altLang="en-US" sz="2400" dirty="0"/>
              <a:t>lower labour costs not necessarily prime issue for </a:t>
            </a:r>
            <a:r>
              <a:rPr lang="en-GB" altLang="en-US" sz="2400" dirty="0" smtClean="0"/>
              <a:t>MNCs</a:t>
            </a:r>
          </a:p>
          <a:p>
            <a:pPr lvl="1"/>
            <a:r>
              <a:rPr lang="en-GB" altLang="en-US" sz="2000" i="1" dirty="0" smtClean="0"/>
              <a:t>Access </a:t>
            </a:r>
            <a:r>
              <a:rPr lang="en-GB" altLang="en-US" sz="2000" i="1" dirty="0"/>
              <a:t>to product markets and </a:t>
            </a:r>
            <a:r>
              <a:rPr lang="en-GB" altLang="en-US" sz="2000" i="1" dirty="0" smtClean="0"/>
              <a:t>skills</a:t>
            </a:r>
            <a:endParaRPr lang="en-GB" altLang="en-US" sz="2400" dirty="0" smtClean="0"/>
          </a:p>
          <a:p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12412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Globalisation</a:t>
            </a:r>
            <a:r>
              <a:rPr lang="en-US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and International Standards</a:t>
            </a:r>
            <a:endParaRPr lang="en-GB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320481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en-GB" dirty="0" smtClean="0"/>
              <a:t>Impact of globalisation on developing economies</a:t>
            </a:r>
          </a:p>
          <a:p>
            <a:pPr lvl="1">
              <a:spcBef>
                <a:spcPts val="0"/>
              </a:spcBef>
            </a:pPr>
            <a:r>
              <a:rPr lang="en-GB" sz="2000" dirty="0" smtClean="0"/>
              <a:t>Attraction of low labour costs, weak regulation and lack of trade union organisation</a:t>
            </a:r>
          </a:p>
          <a:p>
            <a:pPr>
              <a:spcBef>
                <a:spcPts val="0"/>
              </a:spcBef>
            </a:pPr>
            <a:r>
              <a:rPr lang="en-GB" dirty="0" smtClean="0"/>
              <a:t>Some argue that globalisation has triggered a ‘race to the bottom’ (Frobel et al., 1980)</a:t>
            </a:r>
          </a:p>
          <a:p>
            <a:pPr>
              <a:spcBef>
                <a:spcPts val="0"/>
              </a:spcBef>
            </a:pPr>
            <a:r>
              <a:rPr lang="en-GB" dirty="0" smtClean="0"/>
              <a:t>More prevalent in industries where labour costs key component of price</a:t>
            </a:r>
          </a:p>
          <a:p>
            <a:pPr lvl="1">
              <a:spcBef>
                <a:spcPts val="0"/>
              </a:spcBef>
            </a:pPr>
            <a:r>
              <a:rPr lang="en-GB" sz="2000" dirty="0" smtClean="0"/>
              <a:t>Erosion of labour standards – ‘sweatshop’ conditions</a:t>
            </a:r>
          </a:p>
          <a:p>
            <a:pPr>
              <a:spcBef>
                <a:spcPts val="0"/>
              </a:spcBef>
            </a:pPr>
            <a:r>
              <a:rPr lang="en-GB" dirty="0" smtClean="0"/>
              <a:t>Impact on developed economies</a:t>
            </a:r>
            <a:endParaRPr lang="en-GB" dirty="0"/>
          </a:p>
          <a:p>
            <a:pPr lvl="1">
              <a:spcBef>
                <a:spcPts val="0"/>
              </a:spcBef>
            </a:pPr>
            <a:r>
              <a:rPr lang="en-GB" dirty="0" smtClean="0"/>
              <a:t>Potential for significant inequality (</a:t>
            </a:r>
            <a:r>
              <a:rPr lang="en-GB" dirty="0" err="1" smtClean="0"/>
              <a:t>Bacchetta</a:t>
            </a:r>
            <a:r>
              <a:rPr lang="en-GB" dirty="0" smtClean="0"/>
              <a:t> et al., 2009)</a:t>
            </a:r>
          </a:p>
          <a:p>
            <a:pPr lvl="1">
              <a:spcBef>
                <a:spcPts val="0"/>
              </a:spcBef>
            </a:pPr>
            <a:r>
              <a:rPr lang="en-GB" dirty="0" smtClean="0"/>
              <a:t>Significant evidence of poor working conditions, low wages and labour rights abuses common in some countries</a:t>
            </a:r>
          </a:p>
          <a:p>
            <a:pPr lvl="1">
              <a:spcBef>
                <a:spcPts val="0"/>
              </a:spcBef>
            </a:pPr>
            <a:r>
              <a:rPr lang="en-GB" dirty="0" smtClean="0"/>
              <a:t>MNCs </a:t>
            </a:r>
            <a:r>
              <a:rPr lang="en-GB" dirty="0"/>
              <a:t>have been reluctant to allow independent scrutiny (Oxfam, </a:t>
            </a:r>
            <a:r>
              <a:rPr lang="en-GB" dirty="0" smtClean="0"/>
              <a:t>2010)</a:t>
            </a:r>
            <a:endParaRPr lang="en-GB" dirty="0"/>
          </a:p>
          <a:p>
            <a:pPr lvl="1">
              <a:spcBef>
                <a:spcPts val="0"/>
              </a:spcBef>
            </a:pPr>
            <a:endParaRPr lang="en-GB" i="1" dirty="0" smtClean="0"/>
          </a:p>
          <a:p>
            <a:pPr lvl="1">
              <a:spcBef>
                <a:spcPts val="0"/>
              </a:spcBef>
            </a:pPr>
            <a:endParaRPr lang="en-GB" sz="2000" i="1" dirty="0" smtClean="0"/>
          </a:p>
          <a:p>
            <a:pPr>
              <a:spcBef>
                <a:spcPts val="0"/>
              </a:spcBef>
            </a:pP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185023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Cost, </a:t>
            </a:r>
            <a:r>
              <a:rPr lang="en-GB" dirty="0">
                <a:solidFill>
                  <a:srgbClr val="002060"/>
                </a:solidFill>
              </a:rPr>
              <a:t>P</a:t>
            </a:r>
            <a:r>
              <a:rPr lang="en-GB" dirty="0" smtClean="0">
                <a:solidFill>
                  <a:srgbClr val="002060"/>
                </a:solidFill>
              </a:rPr>
              <a:t>erformance and Conflict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Poor labour conditions also have negative consequences for employers and their customers</a:t>
            </a:r>
          </a:p>
          <a:p>
            <a:pPr lvl="1"/>
            <a:r>
              <a:rPr lang="en-GB" dirty="0" smtClean="0"/>
              <a:t>Concern over </a:t>
            </a:r>
            <a:r>
              <a:rPr lang="en-GB" dirty="0"/>
              <a:t>labour standards may have an adverse effect on brand </a:t>
            </a:r>
            <a:r>
              <a:rPr lang="en-GB" dirty="0" smtClean="0"/>
              <a:t>reputation</a:t>
            </a:r>
          </a:p>
          <a:p>
            <a:pPr lvl="1"/>
            <a:r>
              <a:rPr lang="en-GB" dirty="0" smtClean="0"/>
              <a:t>Negative </a:t>
            </a:r>
            <a:r>
              <a:rPr lang="en-GB" dirty="0"/>
              <a:t>impact on the </a:t>
            </a:r>
            <a:r>
              <a:rPr lang="en-GB" dirty="0" smtClean="0"/>
              <a:t>employee commitment </a:t>
            </a:r>
            <a:r>
              <a:rPr lang="en-GB" dirty="0"/>
              <a:t>of staff working </a:t>
            </a:r>
            <a:r>
              <a:rPr lang="en-GB" dirty="0" smtClean="0"/>
              <a:t>in developed economies</a:t>
            </a:r>
          </a:p>
          <a:p>
            <a:pPr lvl="1"/>
            <a:r>
              <a:rPr lang="en-GB" dirty="0"/>
              <a:t>E</a:t>
            </a:r>
            <a:r>
              <a:rPr lang="en-GB" dirty="0" smtClean="0"/>
              <a:t>mployment </a:t>
            </a:r>
            <a:r>
              <a:rPr lang="en-GB" dirty="0"/>
              <a:t>and income insecurity will make it difficult to sustain and improve productivity, performance and quality. </a:t>
            </a:r>
          </a:p>
          <a:p>
            <a:r>
              <a:rPr lang="en-GB" dirty="0" smtClean="0"/>
              <a:t>Some evidence of conflict </a:t>
            </a:r>
            <a:r>
              <a:rPr lang="en-GB" dirty="0"/>
              <a:t>as workers seek to improve pay and </a:t>
            </a:r>
            <a:r>
              <a:rPr lang="en-GB" dirty="0" smtClean="0"/>
              <a:t>conditions</a:t>
            </a:r>
          </a:p>
          <a:p>
            <a:pPr lvl="1"/>
            <a:r>
              <a:rPr lang="en-GB" dirty="0" smtClean="0"/>
              <a:t>In China, in </a:t>
            </a:r>
            <a:r>
              <a:rPr lang="en-GB" dirty="0"/>
              <a:t>2011 there were just 185 strikes or disputes there were around 1,400 in 2014 </a:t>
            </a:r>
            <a:r>
              <a:rPr lang="en-GB"/>
              <a:t>and </a:t>
            </a:r>
            <a:r>
              <a:rPr lang="en-GB" smtClean="0"/>
              <a:t>more </a:t>
            </a:r>
            <a:r>
              <a:rPr lang="en-GB" dirty="0"/>
              <a:t>than 1,800 in </a:t>
            </a:r>
            <a:r>
              <a:rPr lang="en-GB" dirty="0" smtClean="0"/>
              <a:t>2015.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mall </a:t>
            </a:r>
            <a:r>
              <a:rPr lang="en-GB" dirty="0"/>
              <a:t>but growing trend </a:t>
            </a:r>
            <a:r>
              <a:rPr lang="en-GB" dirty="0" smtClean="0"/>
              <a:t>of ‘re-shoring’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9238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</a:t>
            </a:r>
            <a:r>
              <a:rPr lang="en-GB" dirty="0" smtClean="0"/>
              <a:t>nternational Regulation - The </a:t>
            </a:r>
            <a:r>
              <a:rPr lang="en-GB" dirty="0"/>
              <a:t>R</a:t>
            </a:r>
            <a:r>
              <a:rPr lang="en-GB" dirty="0" smtClean="0"/>
              <a:t>ole of the EU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European legislation and the ‘Social Chapter’</a:t>
            </a:r>
          </a:p>
          <a:p>
            <a:r>
              <a:rPr lang="en-GB" dirty="0" smtClean="0"/>
              <a:t>Social Chapter designed to attenuate impact of competition and set minimum standards</a:t>
            </a:r>
          </a:p>
          <a:p>
            <a:pPr lvl="1"/>
            <a:r>
              <a:rPr lang="en-US" i="1" dirty="0" smtClean="0"/>
              <a:t>Protection of </a:t>
            </a:r>
            <a:r>
              <a:rPr lang="en-US" i="1" dirty="0"/>
              <a:t>workers’ health and safety</a:t>
            </a:r>
            <a:endParaRPr lang="en-GB" dirty="0"/>
          </a:p>
          <a:p>
            <a:pPr lvl="1"/>
            <a:r>
              <a:rPr lang="en-US" i="1" dirty="0"/>
              <a:t>Working conditions</a:t>
            </a:r>
            <a:endParaRPr lang="en-GB" dirty="0"/>
          </a:p>
          <a:p>
            <a:pPr lvl="1"/>
            <a:r>
              <a:rPr lang="en-US" i="1" dirty="0"/>
              <a:t>Information and consultation with workers</a:t>
            </a:r>
            <a:endParaRPr lang="en-GB" dirty="0"/>
          </a:p>
          <a:p>
            <a:pPr lvl="1"/>
            <a:r>
              <a:rPr lang="en-US" i="1" dirty="0"/>
              <a:t>The integration of persons excluded from the </a:t>
            </a:r>
            <a:r>
              <a:rPr lang="en-US" i="1" dirty="0" err="1"/>
              <a:t>labour</a:t>
            </a:r>
            <a:r>
              <a:rPr lang="en-US" i="1" dirty="0"/>
              <a:t> market</a:t>
            </a:r>
            <a:endParaRPr lang="en-GB" dirty="0"/>
          </a:p>
          <a:p>
            <a:pPr lvl="1"/>
            <a:r>
              <a:rPr lang="en-US" i="1" dirty="0"/>
              <a:t>Equality between men and </a:t>
            </a:r>
            <a:r>
              <a:rPr lang="en-US" i="1" dirty="0" smtClean="0"/>
              <a:t>women</a:t>
            </a:r>
            <a:endParaRPr lang="en-GB" dirty="0"/>
          </a:p>
          <a:p>
            <a:r>
              <a:rPr lang="en-GB" dirty="0" smtClean="0"/>
              <a:t>EU legislation set out in the form of directives which are then transposed into domestic legislation</a:t>
            </a:r>
          </a:p>
          <a:p>
            <a:r>
              <a:rPr lang="en-GB" dirty="0" smtClean="0"/>
              <a:t>UK governments have adopted a minimalist approach to introduction of EU measures (Davis and </a:t>
            </a:r>
            <a:r>
              <a:rPr lang="en-GB" dirty="0" err="1" smtClean="0"/>
              <a:t>Freedland</a:t>
            </a:r>
            <a:r>
              <a:rPr lang="en-GB" dirty="0" smtClean="0"/>
              <a:t>, 2007)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149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3888" y="762000"/>
            <a:ext cx="7886700" cy="479473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5400" dirty="0"/>
              <a:t>T</a:t>
            </a:r>
            <a:r>
              <a:rPr lang="en-GB" sz="5400" dirty="0" smtClean="0"/>
              <a:t>he UK government argues that much EU employment legislation places an unnecessary burden on business. Do you agree?</a:t>
            </a:r>
            <a:endParaRPr lang="en-GB" sz="54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945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Regulation – the ILO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International Labour Organisation is a UN agency set up in 1919</a:t>
            </a:r>
          </a:p>
          <a:p>
            <a:r>
              <a:rPr lang="en-GB" dirty="0" smtClean="0"/>
              <a:t>Declaration on Fundamental Principles and Rights at Work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right of workers to associate freely and bargain </a:t>
            </a:r>
            <a:r>
              <a:rPr lang="en-GB" dirty="0" smtClean="0"/>
              <a:t>collectively</a:t>
            </a:r>
            <a:endParaRPr lang="en-GB" dirty="0"/>
          </a:p>
          <a:p>
            <a:pPr lvl="1"/>
            <a:r>
              <a:rPr lang="en-GB" dirty="0" smtClean="0"/>
              <a:t>The </a:t>
            </a:r>
            <a:r>
              <a:rPr lang="en-GB" dirty="0"/>
              <a:t>end of forced and compulsory </a:t>
            </a:r>
            <a:r>
              <a:rPr lang="en-GB" dirty="0" smtClean="0"/>
              <a:t>labour</a:t>
            </a:r>
            <a:endParaRPr lang="en-GB" dirty="0"/>
          </a:p>
          <a:p>
            <a:pPr lvl="1"/>
            <a:r>
              <a:rPr lang="en-GB" dirty="0" smtClean="0"/>
              <a:t>The </a:t>
            </a:r>
            <a:r>
              <a:rPr lang="en-GB" dirty="0"/>
              <a:t>end of child labour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end of unfair discrimination among </a:t>
            </a:r>
            <a:r>
              <a:rPr lang="en-GB" dirty="0" smtClean="0"/>
              <a:t>workers</a:t>
            </a:r>
          </a:p>
          <a:p>
            <a:pPr lvl="0"/>
            <a:r>
              <a:rPr lang="en-GB" dirty="0" smtClean="0"/>
              <a:t>These principles enacted through conventions which impose a legal obligation on signatories but are </a:t>
            </a:r>
            <a:r>
              <a:rPr lang="en-GB" b="1" dirty="0" smtClean="0"/>
              <a:t>not binding</a:t>
            </a:r>
            <a:endParaRPr lang="en-GB" b="1" dirty="0"/>
          </a:p>
          <a:p>
            <a:pPr lvl="1"/>
            <a:r>
              <a:rPr lang="en-GB" dirty="0" smtClean="0"/>
              <a:t>ILO relies on collaboration with States to enforce standards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48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Labour Standards and ‘Soft </a:t>
            </a:r>
            <a:r>
              <a:rPr lang="en-GB" dirty="0"/>
              <a:t>R</a:t>
            </a:r>
            <a:r>
              <a:rPr lang="en-GB" dirty="0" smtClean="0"/>
              <a:t>egulation’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Recent emphasis </a:t>
            </a:r>
            <a:r>
              <a:rPr lang="en-GB" dirty="0"/>
              <a:t>placed on </a:t>
            </a:r>
            <a:r>
              <a:rPr lang="en-GB" dirty="0" smtClean="0"/>
              <a:t>‘soft </a:t>
            </a:r>
            <a:r>
              <a:rPr lang="en-GB" dirty="0"/>
              <a:t>regulation’ through voluntary codes of </a:t>
            </a:r>
            <a:r>
              <a:rPr lang="en-GB" dirty="0" smtClean="0"/>
              <a:t>practice</a:t>
            </a:r>
          </a:p>
          <a:p>
            <a:pPr lvl="1"/>
            <a:r>
              <a:rPr lang="en-GB" dirty="0" smtClean="0"/>
              <a:t>“a </a:t>
            </a:r>
            <a:r>
              <a:rPr lang="en-GB" dirty="0"/>
              <a:t>formal statement specifying the ethical standards that a [multinational] company holds and applies to the factories of its suppliers or to its trade partners</a:t>
            </a:r>
            <a:r>
              <a:rPr lang="en-GB" dirty="0" smtClean="0"/>
              <a:t>” (Ngai, 2005:102).  </a:t>
            </a:r>
          </a:p>
          <a:p>
            <a:pPr lvl="1"/>
            <a:r>
              <a:rPr lang="en-GB" dirty="0" smtClean="0"/>
              <a:t>Driven by increasing </a:t>
            </a:r>
            <a:r>
              <a:rPr lang="en-GB" dirty="0"/>
              <a:t>concern over labour standards. </a:t>
            </a:r>
            <a:r>
              <a:rPr lang="en-GB" dirty="0" smtClean="0"/>
              <a:t>and </a:t>
            </a:r>
            <a:r>
              <a:rPr lang="en-GB" dirty="0"/>
              <a:t>campaigns often involving trade unions and charities.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the UK, the Ethical Trading Initiative (</a:t>
            </a:r>
            <a:r>
              <a:rPr lang="en-GB" dirty="0" smtClean="0"/>
              <a:t>ETI)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grouping of </a:t>
            </a:r>
            <a:r>
              <a:rPr lang="en-GB" i="1" dirty="0"/>
              <a:t>‘companies, trade unions and NGOs that promotes respect for workers' rights around the globe’. </a:t>
            </a:r>
            <a:endParaRPr lang="en-GB" i="1" dirty="0" smtClean="0"/>
          </a:p>
          <a:p>
            <a:r>
              <a:rPr lang="en-GB" dirty="0" smtClean="0"/>
              <a:t>The </a:t>
            </a:r>
            <a:r>
              <a:rPr lang="en-GB" dirty="0"/>
              <a:t>ETI also has a base code of practice which </a:t>
            </a:r>
            <a:r>
              <a:rPr lang="en-GB" dirty="0" smtClean="0"/>
              <a:t>reflects key ILO principles</a:t>
            </a:r>
          </a:p>
          <a:p>
            <a:r>
              <a:rPr lang="en-GB" dirty="0" smtClean="0"/>
              <a:t>Most large MNCs now have codes with which suppliers have to comply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241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453661"/>
          </a:xfrm>
        </p:spPr>
        <p:txBody>
          <a:bodyPr>
            <a:normAutofit/>
          </a:bodyPr>
          <a:lstStyle/>
          <a:p>
            <a:r>
              <a:rPr lang="en-US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Labour</a:t>
            </a:r>
            <a:r>
              <a:rPr lang="en-US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Standards and Pressure for Change</a:t>
            </a:r>
            <a:endParaRPr lang="en-GB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30216"/>
            <a:ext cx="8229600" cy="4303042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en-GB" sz="2600" dirty="0"/>
              <a:t>Pressures for change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High profile impacts and negative publicity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Activist and charity campaigns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Increased importance of CSR and organisational ethics i.e. Ethical </a:t>
            </a:r>
            <a:r>
              <a:rPr lang="en-GB" sz="2200" i="1" dirty="0" smtClean="0"/>
              <a:t>Trading </a:t>
            </a:r>
            <a:r>
              <a:rPr lang="en-GB" sz="2200" i="1" dirty="0"/>
              <a:t>I</a:t>
            </a:r>
            <a:r>
              <a:rPr lang="en-GB" sz="2200" i="1" dirty="0" smtClean="0"/>
              <a:t>nitiative</a:t>
            </a:r>
            <a:endParaRPr lang="en-GB" sz="2200" i="1" dirty="0"/>
          </a:p>
          <a:p>
            <a:pPr lvl="1">
              <a:spcBef>
                <a:spcPts val="0"/>
              </a:spcBef>
            </a:pPr>
            <a:r>
              <a:rPr lang="en-GB" sz="2200" i="1" dirty="0"/>
              <a:t>Internal pressure –growing inequality, conflict and labour organisation </a:t>
            </a:r>
          </a:p>
          <a:p>
            <a:pPr lvl="1">
              <a:spcBef>
                <a:spcPts val="0"/>
              </a:spcBef>
            </a:pPr>
            <a:r>
              <a:rPr lang="en-GB" sz="2200" i="1" dirty="0"/>
              <a:t>Focus on quality and rising labour costs in developing countries</a:t>
            </a:r>
          </a:p>
          <a:p>
            <a:pPr>
              <a:spcBef>
                <a:spcPts val="0"/>
              </a:spcBef>
            </a:pPr>
            <a:r>
              <a:rPr lang="en-GB" sz="2600" dirty="0" smtClean="0"/>
              <a:t>Barriers to progress</a:t>
            </a:r>
          </a:p>
          <a:p>
            <a:pPr lvl="1">
              <a:spcBef>
                <a:spcPts val="0"/>
              </a:spcBef>
            </a:pPr>
            <a:r>
              <a:rPr lang="en-GB" sz="2200" i="1" dirty="0" smtClean="0"/>
              <a:t>Problem of monitoring (</a:t>
            </a:r>
            <a:r>
              <a:rPr lang="en-GB" sz="2200" i="1" dirty="0" err="1" smtClean="0"/>
              <a:t>Ngai</a:t>
            </a:r>
            <a:r>
              <a:rPr lang="en-GB" sz="2200" i="1" dirty="0" smtClean="0"/>
              <a:t>, 2005)</a:t>
            </a:r>
          </a:p>
          <a:p>
            <a:pPr lvl="1">
              <a:spcBef>
                <a:spcPts val="0"/>
              </a:spcBef>
            </a:pPr>
            <a:r>
              <a:rPr lang="en-GB" sz="2200" i="1" dirty="0" smtClean="0"/>
              <a:t>Indirect impact of compliance – work intensification (Yu, 2008)</a:t>
            </a:r>
          </a:p>
          <a:p>
            <a:pPr lvl="1">
              <a:spcBef>
                <a:spcPts val="0"/>
              </a:spcBef>
            </a:pPr>
            <a:r>
              <a:rPr lang="en-GB" sz="2200" i="1" dirty="0" smtClean="0"/>
              <a:t>Impact on outcomes but processes such as representation tend to be neglected</a:t>
            </a:r>
            <a:endParaRPr lang="en-GB" sz="2200" i="1" dirty="0"/>
          </a:p>
          <a:p>
            <a:pPr>
              <a:spcBef>
                <a:spcPts val="0"/>
              </a:spcBef>
            </a:pPr>
            <a:endParaRPr lang="en-GB" sz="2600" dirty="0" smtClean="0"/>
          </a:p>
        </p:txBody>
      </p:sp>
    </p:spTree>
    <p:extLst>
      <p:ext uri="{BB962C8B-B14F-4D97-AF65-F5344CB8AC3E}">
        <p14:creationId xmlns:p14="http://schemas.microsoft.com/office/powerpoint/2010/main" val="306297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Conclusion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48862"/>
            <a:ext cx="7886700" cy="50719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Increased mobility of capital and production has undermined the bargaining power of labour and placed downward pressure on wages and conditions</a:t>
            </a:r>
          </a:p>
          <a:p>
            <a:r>
              <a:rPr lang="en-GB" dirty="0" smtClean="0"/>
              <a:t>Impact dependent on government stance – for some MNCs marketing positioning and skills more important</a:t>
            </a:r>
          </a:p>
          <a:p>
            <a:r>
              <a:rPr lang="en-GB" dirty="0" smtClean="0"/>
              <a:t>In the UK, impact of EU regulation limited by minimalist stance of government</a:t>
            </a:r>
          </a:p>
          <a:p>
            <a:r>
              <a:rPr lang="en-GB" dirty="0" smtClean="0"/>
              <a:t>Consequences for workers in developing economies more acute</a:t>
            </a:r>
          </a:p>
          <a:p>
            <a:r>
              <a:rPr lang="en-GB" dirty="0" smtClean="0"/>
              <a:t>Growing pressure to address labour standards but more focus needed on providing effective labour representation 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9191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90246"/>
            <a:ext cx="8229600" cy="4643011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err="1"/>
              <a:t>Bacchetta</a:t>
            </a:r>
            <a:r>
              <a:rPr lang="en-GB" sz="2000" dirty="0"/>
              <a:t>, M., Ernst, E. and Juana, P. (2009) </a:t>
            </a:r>
            <a:r>
              <a:rPr lang="en-GB" sz="2000" i="1" dirty="0"/>
              <a:t>Globalisation and Informal Jobs in Developing Countries</a:t>
            </a:r>
            <a:r>
              <a:rPr lang="en-GB" sz="2000" dirty="0"/>
              <a:t>, Geneva: WTO  Publications.</a:t>
            </a:r>
          </a:p>
          <a:p>
            <a:r>
              <a:rPr lang="en-US" sz="2000" dirty="0" smtClean="0"/>
              <a:t>Davies</a:t>
            </a:r>
            <a:r>
              <a:rPr lang="en-US" sz="2000" dirty="0"/>
              <a:t>, P. and </a:t>
            </a:r>
            <a:r>
              <a:rPr lang="en-US" sz="2000" dirty="0" err="1"/>
              <a:t>Freedland</a:t>
            </a:r>
            <a:r>
              <a:rPr lang="en-US" sz="2000" dirty="0"/>
              <a:t>, M. (2007) </a:t>
            </a:r>
            <a:r>
              <a:rPr lang="en-US" sz="2000" i="1" dirty="0"/>
              <a:t>Towards a Flexible </a:t>
            </a:r>
            <a:r>
              <a:rPr lang="en-US" sz="2000" i="1" dirty="0" err="1"/>
              <a:t>Labour</a:t>
            </a:r>
            <a:r>
              <a:rPr lang="en-US" sz="2000" i="1" dirty="0"/>
              <a:t> Market: </a:t>
            </a:r>
            <a:r>
              <a:rPr lang="en-US" sz="2000" i="1" dirty="0" err="1"/>
              <a:t>Labour</a:t>
            </a:r>
            <a:r>
              <a:rPr lang="en-US" sz="2000" i="1" dirty="0"/>
              <a:t> Legislation</a:t>
            </a:r>
            <a:endParaRPr lang="en-GB" sz="2000" dirty="0"/>
          </a:p>
          <a:p>
            <a:r>
              <a:rPr lang="en-US" sz="2000" i="1" dirty="0"/>
              <a:t>and Regulation since the 1990s</a:t>
            </a:r>
            <a:r>
              <a:rPr lang="en-US" sz="2000" dirty="0"/>
              <a:t>, Oxford: Oxford University Press.</a:t>
            </a:r>
            <a:endParaRPr lang="en-GB" sz="2000" dirty="0"/>
          </a:p>
          <a:p>
            <a:pPr>
              <a:defRPr/>
            </a:pPr>
            <a:r>
              <a:rPr lang="en-GB" sz="2000" dirty="0" smtClean="0"/>
              <a:t>Eaton, J. (2000) </a:t>
            </a:r>
            <a:r>
              <a:rPr lang="en-GB" sz="2000" i="1" dirty="0" smtClean="0"/>
              <a:t>Comparative Employment Relations, </a:t>
            </a:r>
            <a:r>
              <a:rPr lang="en-GB" sz="2000" dirty="0" smtClean="0"/>
              <a:t>Cambridge: Polity.</a:t>
            </a:r>
          </a:p>
          <a:p>
            <a:pPr>
              <a:defRPr/>
            </a:pPr>
            <a:r>
              <a:rPr lang="en-GB" sz="2000" dirty="0" smtClean="0"/>
              <a:t>Frobel, F., </a:t>
            </a:r>
            <a:r>
              <a:rPr lang="en-GB" sz="2000" dirty="0" err="1" smtClean="0"/>
              <a:t>Heinrichs</a:t>
            </a:r>
            <a:r>
              <a:rPr lang="en-GB" sz="2000" dirty="0" smtClean="0"/>
              <a:t>, J., and </a:t>
            </a:r>
            <a:r>
              <a:rPr lang="en-GB" sz="2000" dirty="0" err="1" smtClean="0"/>
              <a:t>Kreye</a:t>
            </a:r>
            <a:r>
              <a:rPr lang="en-GB" sz="2000" dirty="0" smtClean="0"/>
              <a:t>, O. (1980) </a:t>
            </a:r>
            <a:r>
              <a:rPr lang="en-GB" sz="2000" i="1" dirty="0" smtClean="0"/>
              <a:t>The New International Division of Labour, </a:t>
            </a:r>
            <a:r>
              <a:rPr lang="en-GB" sz="2000" dirty="0" smtClean="0"/>
              <a:t>Cambridge: </a:t>
            </a:r>
            <a:r>
              <a:rPr lang="en-GB" sz="2000" dirty="0"/>
              <a:t>C</a:t>
            </a:r>
            <a:r>
              <a:rPr lang="en-GB" sz="2000" dirty="0" smtClean="0"/>
              <a:t>ambridge University Press.</a:t>
            </a:r>
          </a:p>
          <a:p>
            <a:pPr>
              <a:defRPr/>
            </a:pPr>
            <a:r>
              <a:rPr lang="en-US" sz="2000" dirty="0"/>
              <a:t>Hall, P. and Soskice, D. (2001) ‘Introduction’ in Hall, P. and Soskice, D. (eds.) </a:t>
            </a:r>
            <a:r>
              <a:rPr lang="en-US" sz="2000" i="1" dirty="0"/>
              <a:t>Varieties of Capitalism: The Institutional Foundations of Comparative Advantage</a:t>
            </a:r>
            <a:r>
              <a:rPr lang="en-US" sz="2000" dirty="0"/>
              <a:t>. Oxford: Oxford University Press. </a:t>
            </a:r>
            <a:endParaRPr lang="en-US" sz="2000" dirty="0" smtClean="0"/>
          </a:p>
          <a:p>
            <a:pPr>
              <a:defRPr/>
            </a:pPr>
            <a:r>
              <a:rPr lang="en-GB" sz="2000" dirty="0"/>
              <a:t>Mueller, F. and Purcell, J. (1992) ‘The </a:t>
            </a:r>
            <a:r>
              <a:rPr lang="en-GB" sz="2000" dirty="0" err="1"/>
              <a:t>europeanization</a:t>
            </a:r>
            <a:r>
              <a:rPr lang="en-GB" sz="2000" dirty="0"/>
              <a:t> of manufacturing and the decentralization of bargaining: multinational management strategies in the European automobile industry’, </a:t>
            </a:r>
            <a:r>
              <a:rPr lang="en-GB" sz="2000" i="1" dirty="0"/>
              <a:t>International Journal of Human Resource Management, </a:t>
            </a:r>
            <a:r>
              <a:rPr lang="en-GB" sz="2000" dirty="0"/>
              <a:t>3(1), </a:t>
            </a:r>
            <a:r>
              <a:rPr lang="en-GB" sz="2000" dirty="0" smtClean="0"/>
              <a:t>15-24.</a:t>
            </a:r>
          </a:p>
          <a:p>
            <a:pPr>
              <a:defRPr/>
            </a:pPr>
            <a:endParaRPr lang="en-GB" sz="1800" dirty="0" smtClean="0"/>
          </a:p>
          <a:p>
            <a:pPr marL="0" indent="0">
              <a:buNone/>
              <a:defRPr/>
            </a:pPr>
            <a:endParaRPr lang="en-GB" sz="1800" dirty="0" smtClean="0"/>
          </a:p>
          <a:p>
            <a:pPr marL="0" indent="0">
              <a:buNone/>
              <a:defRPr/>
            </a:pPr>
            <a:endParaRPr lang="en-GB" sz="2400" dirty="0" smtClean="0"/>
          </a:p>
          <a:p>
            <a:pPr>
              <a:defRPr/>
            </a:pPr>
            <a:endParaRPr lang="en-GB" sz="2400" dirty="0"/>
          </a:p>
          <a:p>
            <a:pPr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595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320481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000" dirty="0"/>
              <a:t>Ngai, P. (2005) ‘Global production, company codes of conduct, and labour conditions in China: a case study of two factories’, </a:t>
            </a:r>
            <a:r>
              <a:rPr lang="en-GB" sz="2000" i="1" dirty="0"/>
              <a:t>The China Journal, </a:t>
            </a:r>
            <a:r>
              <a:rPr lang="en-GB" sz="2000" dirty="0"/>
              <a:t>54:101-13.</a:t>
            </a:r>
          </a:p>
          <a:p>
            <a:pPr>
              <a:defRPr/>
            </a:pPr>
            <a:r>
              <a:rPr lang="en-US" sz="2000" dirty="0"/>
              <a:t>Oxfam International (2010)</a:t>
            </a:r>
            <a:r>
              <a:rPr lang="en-GB" sz="2000" dirty="0"/>
              <a:t> ‘</a:t>
            </a:r>
            <a:r>
              <a:rPr lang="en-US" sz="2000" dirty="0"/>
              <a:t>Better jobs in better supply chains’</a:t>
            </a:r>
            <a:r>
              <a:rPr lang="en-US" sz="2000" i="1" dirty="0"/>
              <a:t>, Briefings for Business No. 5.</a:t>
            </a:r>
            <a:endParaRPr lang="en-GB" sz="2000" dirty="0"/>
          </a:p>
          <a:p>
            <a:pPr>
              <a:defRPr/>
            </a:pPr>
            <a:r>
              <a:rPr lang="en-GB" sz="2000" dirty="0" err="1"/>
              <a:t>Streeck</a:t>
            </a:r>
            <a:r>
              <a:rPr lang="en-GB" sz="2000" dirty="0"/>
              <a:t>, W. (1997) ‘Industrial citizenship under regime competition: the case of the European Works Councils’, </a:t>
            </a:r>
            <a:r>
              <a:rPr lang="en-GB" sz="2000" i="1" dirty="0"/>
              <a:t>Journal of European Public Policy, </a:t>
            </a:r>
            <a:r>
              <a:rPr lang="en-GB" sz="2000" dirty="0"/>
              <a:t>4(4), 643-664</a:t>
            </a:r>
            <a:r>
              <a:rPr lang="en-GB" sz="2000" dirty="0" smtClean="0"/>
              <a:t>.</a:t>
            </a:r>
          </a:p>
          <a:p>
            <a:pPr>
              <a:defRPr/>
            </a:pPr>
            <a:r>
              <a:rPr lang="en-GB" sz="2000" dirty="0"/>
              <a:t>Turner, L. and </a:t>
            </a:r>
            <a:r>
              <a:rPr lang="en-GB" sz="2000" dirty="0" err="1"/>
              <a:t>Windmuller</a:t>
            </a:r>
            <a:r>
              <a:rPr lang="en-GB" sz="2000" dirty="0"/>
              <a:t>, J.P. (1998) ‘Convergence and Diversity in International and Comparative Industrial Relations’ in Neufeld, M.F. and </a:t>
            </a:r>
            <a:r>
              <a:rPr lang="en-GB" sz="2000" dirty="0" err="1"/>
              <a:t>McKelvey</a:t>
            </a:r>
            <a:r>
              <a:rPr lang="en-GB" sz="2000" dirty="0"/>
              <a:t>, J.T. (eds.) </a:t>
            </a:r>
            <a:r>
              <a:rPr lang="en-GB" sz="2000" i="1" dirty="0"/>
              <a:t>Industrial Relations at the Dawn of the New Millennium, </a:t>
            </a:r>
            <a:r>
              <a:rPr lang="en-GB" sz="2000" dirty="0"/>
              <a:t>Ithaca: Cornell University Press</a:t>
            </a:r>
            <a:r>
              <a:rPr lang="en-GB" sz="2000" dirty="0" smtClean="0"/>
              <a:t>.</a:t>
            </a:r>
            <a:r>
              <a:rPr lang="en-GB" sz="1600" dirty="0" smtClean="0"/>
              <a:t>.</a:t>
            </a:r>
            <a:endParaRPr lang="en-GB" sz="1600" dirty="0"/>
          </a:p>
          <a:p>
            <a:pPr>
              <a:defRPr/>
            </a:pPr>
            <a:r>
              <a:rPr lang="en-GB" sz="2000" dirty="0" smtClean="0"/>
              <a:t>Yu, X. (2008) ‘Impacts of corporate code of conduct on labour standards: a case study of Reebok’s athletic footwear supplier factory in China’, </a:t>
            </a:r>
            <a:r>
              <a:rPr lang="en-GB" sz="2000" i="1" dirty="0" smtClean="0"/>
              <a:t>Journal of Business Ethics, </a:t>
            </a:r>
            <a:r>
              <a:rPr lang="en-GB" sz="2000" dirty="0" smtClean="0"/>
              <a:t>81: 513-529.</a:t>
            </a:r>
          </a:p>
          <a:p>
            <a:pPr>
              <a:defRPr/>
            </a:pPr>
            <a:endParaRPr lang="en-GB" sz="1800" dirty="0" smtClean="0"/>
          </a:p>
          <a:p>
            <a:pPr marL="0" indent="0">
              <a:buNone/>
              <a:defRPr/>
            </a:pPr>
            <a:endParaRPr lang="en-GB" sz="1800" dirty="0" smtClean="0"/>
          </a:p>
          <a:p>
            <a:pPr marL="0" indent="0">
              <a:buNone/>
              <a:defRPr/>
            </a:pPr>
            <a:endParaRPr lang="en-GB" sz="2400" dirty="0" smtClean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82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IPD Whi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PD Purpl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IPD Sla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IPD WhitePlai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F59197CE9A8C45A1FAF68A847A3CD6" ma:contentTypeVersion="1" ma:contentTypeDescription="Create a new document." ma:contentTypeScope="" ma:versionID="780e2b60fa495ae40af9fdb10f929f77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18eccab7e06c40e5fe83bf06182e4b5b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27A83033-A5AE-4B9F-97A2-2D79935AC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06179DC-3C21-44D2-B100-8673DD4508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1A996E-8F35-4EE5-A18E-4DB6ABEAD384}">
  <ds:schemaRefs>
    <ds:schemaRef ds:uri="http://schemas.microsoft.com/office/2006/documentManagement/types"/>
    <ds:schemaRef ds:uri="http://schemas.microsoft.com/office/2006/metadata/properties"/>
    <ds:schemaRef ds:uri="http://purl.org/dc/terms/"/>
    <ds:schemaRef ds:uri="http://www.w3.org/XML/1998/namespace"/>
    <ds:schemaRef ds:uri="http://schemas.microsoft.com/sharepoint/v3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539</TotalTime>
  <Words>1429</Words>
  <Application>Microsoft Office PowerPoint</Application>
  <PresentationFormat>On-screen Show (4:3)</PresentationFormat>
  <Paragraphs>129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CIPD WhiteDottedPattern</vt:lpstr>
      <vt:lpstr>CIPD PurpleDottedPattern</vt:lpstr>
      <vt:lpstr>CIPD SlateDottedPattern</vt:lpstr>
      <vt:lpstr>CIPD WhitePlain</vt:lpstr>
      <vt:lpstr> Managing Employment  Relations, 6e  Chapter 5  The Global  Environment</vt:lpstr>
      <vt:lpstr>Session Outline</vt:lpstr>
      <vt:lpstr>Learning Outcomes</vt:lpstr>
      <vt:lpstr>What is ‘Globalisation’?</vt:lpstr>
      <vt:lpstr>Implications for Employment Relations</vt:lpstr>
      <vt:lpstr>Role of Multi-national Companies</vt:lpstr>
      <vt:lpstr>Globalisation and International Standards</vt:lpstr>
      <vt:lpstr>Cost, Performance and Conflict</vt:lpstr>
      <vt:lpstr>International Regulation - The Role of the EU</vt:lpstr>
      <vt:lpstr>   The UK government argues that much EU employment legislation places an unnecessary burden on business. Do you agree?</vt:lpstr>
      <vt:lpstr>International Regulation – the ILO</vt:lpstr>
      <vt:lpstr>Labour Standards and ‘Soft Regulation’</vt:lpstr>
      <vt:lpstr>Labour Standards and Pressure for Change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Martina Becikova</dc:creator>
  <cp:lastModifiedBy>Julie Potter</cp:lastModifiedBy>
  <cp:revision>58</cp:revision>
  <cp:lastPrinted>2015-01-15T17:29:00Z</cp:lastPrinted>
  <dcterms:created xsi:type="dcterms:W3CDTF">2014-12-02T11:31:52Z</dcterms:created>
  <dcterms:modified xsi:type="dcterms:W3CDTF">2018-01-17T11:49:15Z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0x01010024F59197CE9A8C45A1FAF68A847A3CD6</vt:lpwstr>
  </property>
</Properties>
</file>