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6" r:id="rId1"/>
  </p:sldMasterIdLst>
  <p:notesMasterIdLst>
    <p:notesMasterId r:id="rId30"/>
  </p:notesMasterIdLst>
  <p:sldIdLst>
    <p:sldId id="256" r:id="rId2"/>
    <p:sldId id="259" r:id="rId3"/>
    <p:sldId id="263" r:id="rId4"/>
    <p:sldId id="303" r:id="rId5"/>
    <p:sldId id="310" r:id="rId6"/>
    <p:sldId id="285" r:id="rId7"/>
    <p:sldId id="286" r:id="rId8"/>
    <p:sldId id="304" r:id="rId9"/>
    <p:sldId id="307" r:id="rId10"/>
    <p:sldId id="309" r:id="rId11"/>
    <p:sldId id="277" r:id="rId12"/>
    <p:sldId id="300" r:id="rId13"/>
    <p:sldId id="301" r:id="rId14"/>
    <p:sldId id="302" r:id="rId15"/>
    <p:sldId id="284" r:id="rId16"/>
    <p:sldId id="275" r:id="rId17"/>
    <p:sldId id="274" r:id="rId18"/>
    <p:sldId id="267" r:id="rId19"/>
    <p:sldId id="305" r:id="rId20"/>
    <p:sldId id="281" r:id="rId21"/>
    <p:sldId id="306" r:id="rId22"/>
    <p:sldId id="273" r:id="rId23"/>
    <p:sldId id="282" r:id="rId24"/>
    <p:sldId id="264" r:id="rId25"/>
    <p:sldId id="268" r:id="rId26"/>
    <p:sldId id="265" r:id="rId27"/>
    <p:sldId id="279" r:id="rId28"/>
    <p:sldId id="276" r:id="rId29"/>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61" d="100"/>
          <a:sy n="61" d="100"/>
        </p:scale>
        <p:origin x="744" y="21"/>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A216B7A5-FBBD-2B4A-8637-158628EE26F7}" type="datetimeFigureOut">
              <a:rPr lang="en-US" smtClean="0"/>
              <a:pPr/>
              <a:t>1/10/2019</a:t>
            </a:fld>
            <a:endParaRPr lang="en-US"/>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normAutofit/>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ED2AEBD7-9D13-7643-8245-7ECE34AC4406}" type="slidenum">
              <a:rPr lang="en-US" smtClean="0"/>
              <a:pPr/>
              <a:t>‹#›</a:t>
            </a:fld>
            <a:endParaRPr lang="en-US"/>
          </a:p>
        </p:txBody>
      </p:sp>
    </p:spTree>
    <p:extLst>
      <p:ext uri="{BB962C8B-B14F-4D97-AF65-F5344CB8AC3E}">
        <p14:creationId xmlns:p14="http://schemas.microsoft.com/office/powerpoint/2010/main" val="418547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3</a:t>
            </a:fld>
            <a:endParaRPr lang="en-US"/>
          </a:p>
        </p:txBody>
      </p:sp>
    </p:spTree>
    <p:extLst>
      <p:ext uri="{BB962C8B-B14F-4D97-AF65-F5344CB8AC3E}">
        <p14:creationId xmlns:p14="http://schemas.microsoft.com/office/powerpoint/2010/main" val="34773919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We</a:t>
            </a:r>
            <a:r>
              <a:rPr lang="en-US" baseline="0" dirty="0" smtClean="0"/>
              <a:t> m</a:t>
            </a:r>
            <a:r>
              <a:rPr lang="en-US" dirty="0" smtClean="0"/>
              <a:t>ust have permission from the university to do any kind of research, and particularly when it</a:t>
            </a:r>
            <a:r>
              <a:rPr lang="en-US" baseline="0" dirty="0" smtClean="0"/>
              <a:t> involves children.</a:t>
            </a:r>
          </a:p>
          <a:p>
            <a:endParaRPr lang="en-US" baseline="0" dirty="0" smtClean="0"/>
          </a:p>
          <a:p>
            <a:r>
              <a:rPr lang="en-US" baseline="0" dirty="0" smtClean="0"/>
              <a:t>So we must complete an ethics form to demonstrate that no person will be harmed during the research.</a:t>
            </a:r>
          </a:p>
          <a:p>
            <a:endParaRPr lang="en-US" baseline="0" dirty="0" smtClean="0"/>
          </a:p>
          <a:p>
            <a:r>
              <a:rPr lang="en-US" baseline="0" dirty="0" smtClean="0"/>
              <a:t>So part of the assignment is to discuss the content of the ethics form and related issues with others to ensure that we have a clear understanding of our study and its ethical implications.</a:t>
            </a:r>
            <a:endParaRPr lang="en-US" dirty="0" smtClean="0"/>
          </a:p>
          <a:p>
            <a:endParaRPr lang="en-US" dirty="0" smtClean="0"/>
          </a:p>
        </p:txBody>
      </p:sp>
      <p:sp>
        <p:nvSpPr>
          <p:cNvPr id="4" name="Slide Number Placeholder 3"/>
          <p:cNvSpPr>
            <a:spLocks noGrp="1"/>
          </p:cNvSpPr>
          <p:nvPr>
            <p:ph type="sldNum" sz="quarter" idx="10"/>
          </p:nvPr>
        </p:nvSpPr>
        <p:spPr/>
        <p:txBody>
          <a:bodyPr/>
          <a:lstStyle/>
          <a:p>
            <a:fld id="{ED2AEBD7-9D13-7643-8245-7ECE34AC4406}" type="slidenum">
              <a:rPr lang="en-US" smtClean="0"/>
              <a:pPr/>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23/01 – I will email if:</a:t>
            </a:r>
          </a:p>
          <a:p>
            <a:pPr marL="228600" indent="-228600">
              <a:buAutoNum type="arabicPeriod"/>
            </a:pPr>
            <a:r>
              <a:rPr lang="en-GB" dirty="0" smtClean="0"/>
              <a:t>There are issues with the ethics form so it needs to be re-written/amended.</a:t>
            </a:r>
          </a:p>
          <a:p>
            <a:pPr marL="228600" indent="-228600">
              <a:buAutoNum type="arabicPeriod"/>
            </a:pPr>
            <a:r>
              <a:rPr lang="en-GB" dirty="0" smtClean="0"/>
              <a:t>I</a:t>
            </a:r>
            <a:r>
              <a:rPr lang="en-GB" baseline="0" dirty="0" smtClean="0"/>
              <a:t> need the student to email their form to me so that it can be submitted to Ethics Committee.</a:t>
            </a:r>
            <a:endParaRPr lang="en-GB"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5</a:t>
            </a:fld>
            <a:endParaRPr lang="en-US"/>
          </a:p>
        </p:txBody>
      </p:sp>
    </p:spTree>
    <p:extLst>
      <p:ext uri="{BB962C8B-B14F-4D97-AF65-F5344CB8AC3E}">
        <p14:creationId xmlns:p14="http://schemas.microsoft.com/office/powerpoint/2010/main" val="11357653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You can read this report by clicking on the link.</a:t>
            </a:r>
          </a:p>
          <a:p>
            <a:endParaRPr lang="en-US"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6</a:t>
            </a:fld>
            <a:endParaRPr lang="en-US"/>
          </a:p>
        </p:txBody>
      </p:sp>
    </p:spTree>
    <p:extLst>
      <p:ext uri="{BB962C8B-B14F-4D97-AF65-F5344CB8AC3E}">
        <p14:creationId xmlns:p14="http://schemas.microsoft.com/office/powerpoint/2010/main" val="25336231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These are the main findings of the report.</a:t>
            </a:r>
          </a:p>
          <a:p>
            <a:pPr marL="0" marR="0" indent="0" algn="l" defTabSz="457200" rtl="0" eaLnBrk="1" fontAlgn="auto" latinLnBrk="0" hangingPunct="1">
              <a:lnSpc>
                <a:spcPct val="100000"/>
              </a:lnSpc>
              <a:spcBef>
                <a:spcPts val="0"/>
              </a:spcBef>
              <a:spcAft>
                <a:spcPts val="0"/>
              </a:spcAft>
              <a:buClrTx/>
              <a:buSzTx/>
              <a:buFontTx/>
              <a:buNone/>
              <a:tabLst/>
              <a:defRPr/>
            </a:pPr>
            <a:endParaRPr lang="en-US" sz="1200" kern="1200" dirty="0" smtClean="0">
              <a:solidFill>
                <a:schemeClr val="tx1"/>
              </a:solidFill>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The Inquiry draws on a substantial domestic and international evidence base, outlined in an earlier interim report and further explored in this document. This includes: the findings drawn from a set of seven commissioned papers produced by leading experts in the fields of teacher education and educational research, in the UK and internationally; evidence arising from an open call for submissions which generated thirty-two written responses; and outcomes from a range of meetings with leading individuals and </a:t>
            </a:r>
            <a:r>
              <a:rPr lang="en-US" sz="1200" kern="1200" dirty="0" err="1" smtClean="0">
                <a:solidFill>
                  <a:schemeClr val="tx1"/>
                </a:solidFill>
                <a:latin typeface="+mn-lt"/>
                <a:ea typeface="+mn-ea"/>
                <a:cs typeface="+mn-cs"/>
              </a:rPr>
              <a:t>organisations</a:t>
            </a:r>
            <a:r>
              <a:rPr lang="en-US" sz="1200" kern="1200" dirty="0" smtClean="0">
                <a:solidFill>
                  <a:schemeClr val="tx1"/>
                </a:solidFill>
                <a:latin typeface="+mn-lt"/>
                <a:ea typeface="+mn-ea"/>
                <a:cs typeface="+mn-cs"/>
              </a:rPr>
              <a:t> from across the UK. In addition the Inquiry benefited from feedback from a Reference Group, which included representatives from many of the leading educational </a:t>
            </a:r>
            <a:r>
              <a:rPr lang="en-US" sz="1200" kern="1200" dirty="0" err="1" smtClean="0">
                <a:solidFill>
                  <a:schemeClr val="tx1"/>
                </a:solidFill>
                <a:latin typeface="+mn-lt"/>
                <a:ea typeface="+mn-ea"/>
                <a:cs typeface="+mn-cs"/>
              </a:rPr>
              <a:t>organisations</a:t>
            </a:r>
            <a:r>
              <a:rPr lang="en-US" sz="1200" kern="1200" dirty="0" smtClean="0">
                <a:solidFill>
                  <a:schemeClr val="tx1"/>
                </a:solidFill>
                <a:latin typeface="+mn-lt"/>
                <a:ea typeface="+mn-ea"/>
                <a:cs typeface="+mn-cs"/>
              </a:rPr>
              <a:t> in the UK, and from a set of Special Advisers.</a:t>
            </a:r>
            <a:endParaRPr lang="en-US" dirty="0" smtClean="0"/>
          </a:p>
          <a:p>
            <a:endParaRPr lang="en-US"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7</a:t>
            </a:fld>
            <a:endParaRPr lang="en-US"/>
          </a:p>
        </p:txBody>
      </p:sp>
    </p:spTree>
    <p:extLst>
      <p:ext uri="{BB962C8B-B14F-4D97-AF65-F5344CB8AC3E}">
        <p14:creationId xmlns:p14="http://schemas.microsoft.com/office/powerpoint/2010/main" val="8780659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8</a:t>
            </a:fld>
            <a:endParaRPr lang="en-US"/>
          </a:p>
        </p:txBody>
      </p:sp>
    </p:spTree>
    <p:extLst>
      <p:ext uri="{BB962C8B-B14F-4D97-AF65-F5344CB8AC3E}">
        <p14:creationId xmlns:p14="http://schemas.microsoft.com/office/powerpoint/2010/main" val="8780659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McKinsey</a:t>
            </a:r>
            <a:r>
              <a:rPr lang="en-US" baseline="0" dirty="0" smtClean="0"/>
              <a:t> did a</a:t>
            </a:r>
            <a:r>
              <a:rPr lang="en-US" dirty="0" smtClean="0"/>
              <a:t> study of 25 school</a:t>
            </a:r>
            <a:r>
              <a:rPr lang="en-US" baseline="0" dirty="0" smtClean="0"/>
              <a:t> systems around the world. Title: “</a:t>
            </a:r>
            <a:r>
              <a:rPr lang="en-US" sz="1200" dirty="0" smtClean="0"/>
              <a:t>How the world’s best-performing school systems come out on top”</a:t>
            </a:r>
          </a:p>
        </p:txBody>
      </p:sp>
      <p:sp>
        <p:nvSpPr>
          <p:cNvPr id="4" name="Slide Number Placeholder 3"/>
          <p:cNvSpPr>
            <a:spLocks noGrp="1"/>
          </p:cNvSpPr>
          <p:nvPr>
            <p:ph type="sldNum" sz="quarter" idx="10"/>
          </p:nvPr>
        </p:nvSpPr>
        <p:spPr/>
        <p:txBody>
          <a:bodyPr/>
          <a:lstStyle/>
          <a:p>
            <a:fld id="{ED2AEBD7-9D13-7643-8245-7ECE34AC4406}" type="slidenum">
              <a:rPr lang="en-US" smtClean="0"/>
              <a:pPr/>
              <a:t>9</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Hill undertook a study into education in Wales.</a:t>
            </a:r>
            <a:endParaRPr lang="en-US"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10</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12</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Research is clearly noted within the revised professional standards for teachers.  Teachers will be required to demonstrate how they meet this standard throughout their careers.</a:t>
            </a:r>
            <a:endParaRPr lang="en-US"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13</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414A56B-724E-4087-845A-AE1B1ADEF3F5}" type="slidenum">
              <a:rPr lang="en-GB" smtClean="0">
                <a:solidFill>
                  <a:prstClr val="black"/>
                </a:solidFill>
              </a:rPr>
              <a:pPr/>
              <a:t>14</a:t>
            </a:fld>
            <a:endParaRPr lang="en-GB">
              <a:solidFill>
                <a:prstClr val="black"/>
              </a:solidFill>
            </a:endParaRPr>
          </a:p>
        </p:txBody>
      </p:sp>
    </p:spTree>
    <p:extLst>
      <p:ext uri="{BB962C8B-B14F-4D97-AF65-F5344CB8AC3E}">
        <p14:creationId xmlns:p14="http://schemas.microsoft.com/office/powerpoint/2010/main" val="16921305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D2AEBD7-9D13-7643-8245-7ECE34AC4406}" type="slidenum">
              <a:rPr lang="en-US" smtClean="0"/>
              <a:pPr/>
              <a:t>15</a:t>
            </a:fld>
            <a:endParaRPr lang="en-US"/>
          </a:p>
        </p:txBody>
      </p:sp>
    </p:spTree>
    <p:extLst>
      <p:ext uri="{BB962C8B-B14F-4D97-AF65-F5344CB8AC3E}">
        <p14:creationId xmlns:p14="http://schemas.microsoft.com/office/powerpoint/2010/main" val="27092867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Task</a:t>
            </a:r>
            <a:r>
              <a:rPr lang="en-US" baseline="0" dirty="0" smtClean="0"/>
              <a:t> in pairs – what are the reasons that teachers research?</a:t>
            </a:r>
            <a:endParaRPr lang="en-US"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16</a:t>
            </a:fld>
            <a:endParaRPr lang="en-US"/>
          </a:p>
        </p:txBody>
      </p:sp>
    </p:spTree>
    <p:extLst>
      <p:ext uri="{BB962C8B-B14F-4D97-AF65-F5344CB8AC3E}">
        <p14:creationId xmlns:p14="http://schemas.microsoft.com/office/powerpoint/2010/main" val="21941100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Important to keep this in mind during the</a:t>
            </a:r>
            <a:r>
              <a:rPr lang="en-US" baseline="0" dirty="0" smtClean="0"/>
              <a:t> research we will be doing.  </a:t>
            </a:r>
            <a:endParaRPr lang="en-US"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17</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Our work will be based on a lesson study approach.</a:t>
            </a:r>
          </a:p>
          <a:p>
            <a:endParaRPr lang="en-US"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18</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This is how Japan does lesson study!!!</a:t>
            </a:r>
          </a:p>
          <a:p>
            <a:r>
              <a:rPr lang="en-US" dirty="0" smtClean="0"/>
              <a:t>Note the number of teachers at the back of the room.</a:t>
            </a:r>
          </a:p>
          <a:p>
            <a:endParaRPr lang="en-US" dirty="0" smtClean="0"/>
          </a:p>
          <a:p>
            <a:r>
              <a:rPr lang="en-US" dirty="0" smtClean="0"/>
              <a:t>In</a:t>
            </a:r>
            <a:r>
              <a:rPr lang="en-US" baseline="0" dirty="0" smtClean="0"/>
              <a:t> the UK, w</a:t>
            </a:r>
            <a:r>
              <a:rPr lang="en-US" dirty="0" smtClean="0"/>
              <a:t>hy do we think that following Japan’s example would be a good idea??? Link to PISA.</a:t>
            </a:r>
          </a:p>
          <a:p>
            <a:endParaRPr lang="en-US" dirty="0" smtClean="0"/>
          </a:p>
          <a:p>
            <a:r>
              <a:rPr lang="en-US" dirty="0" smtClean="0"/>
              <a:t>(As an aside</a:t>
            </a:r>
            <a:r>
              <a:rPr lang="en-US" baseline="0" dirty="0" smtClean="0"/>
              <a:t> -</a:t>
            </a:r>
            <a:r>
              <a:rPr lang="en-US" dirty="0" smtClean="0"/>
              <a:t> could discuss the impact of observation on children’s behaviour.  Hawthorne effect – are the children behaving better</a:t>
            </a:r>
            <a:r>
              <a:rPr lang="en-US" baseline="0" dirty="0" smtClean="0"/>
              <a:t> than usual – see the boy in red.  Would he normally sit like that if there were no observers???. </a:t>
            </a:r>
          </a:p>
          <a:p>
            <a:r>
              <a:rPr lang="en-US" baseline="0" dirty="0" smtClean="0"/>
              <a:t>Impact of video on pupils???  Would this reduce the impact when compared to a person??? (Maybe not.</a:t>
            </a:r>
          </a:p>
          <a:p>
            <a:r>
              <a:rPr lang="en-US" dirty="0" smtClean="0"/>
              <a:t>Skinner’s operant conditioning? – where children are trained to behave in a particular way???</a:t>
            </a:r>
            <a:endParaRPr lang="en-US"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20</a:t>
            </a:fld>
            <a:endParaRPr lang="en-US"/>
          </a:p>
        </p:txBody>
      </p:sp>
    </p:spTree>
    <p:extLst>
      <p:ext uri="{BB962C8B-B14F-4D97-AF65-F5344CB8AC3E}">
        <p14:creationId xmlns:p14="http://schemas.microsoft.com/office/powerpoint/2010/main" val="37333431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PISA!!!</a:t>
            </a:r>
          </a:p>
          <a:p>
            <a:endParaRPr lang="en-US" dirty="0" smtClean="0"/>
          </a:p>
          <a:p>
            <a:r>
              <a:rPr lang="en-US" dirty="0" smtClean="0"/>
              <a:t>(The group had an interesting discussion about PISA here.  It was rightly noted that PISA does not assess everything.  However, </a:t>
            </a:r>
            <a:r>
              <a:rPr lang="en-US" dirty="0" err="1" smtClean="0"/>
              <a:t>Kirsty</a:t>
            </a:r>
            <a:r>
              <a:rPr lang="en-US" baseline="0" dirty="0" smtClean="0"/>
              <a:t> Williams has said that it probably assesses lots of things that are important.  We considered the differences between some of the countries, particularly in terms of a different culture and its impact on education, and the role of the family within education.  We noted Canada’s place on the PISA lists – perhaps a more similar country to the UK.</a:t>
            </a:r>
            <a:endParaRPr lang="en-US"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21</a:t>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This</a:t>
            </a:r>
            <a:r>
              <a:rPr lang="en-US" baseline="0" dirty="0" smtClean="0"/>
              <a:t> is the b</a:t>
            </a:r>
            <a:r>
              <a:rPr lang="en-US" dirty="0" smtClean="0"/>
              <a:t>asic premise of lesson study,</a:t>
            </a:r>
            <a:r>
              <a:rPr lang="en-US" baseline="0" dirty="0" smtClean="0"/>
              <a:t> as interpreted by Peter Dudley.  He was the main person who brought lesson study to the UK from Japan. </a:t>
            </a:r>
          </a:p>
          <a:p>
            <a:r>
              <a:rPr lang="en-US" baseline="0" dirty="0" smtClean="0"/>
              <a:t>HOWEVER – we will be adapting this to suit our purposes.</a:t>
            </a:r>
          </a:p>
          <a:p>
            <a:endParaRPr lang="en-US" baseline="0" dirty="0" smtClean="0"/>
          </a:p>
        </p:txBody>
      </p:sp>
      <p:sp>
        <p:nvSpPr>
          <p:cNvPr id="4" name="Slide Number Placeholder 3"/>
          <p:cNvSpPr>
            <a:spLocks noGrp="1"/>
          </p:cNvSpPr>
          <p:nvPr>
            <p:ph type="sldNum" sz="quarter" idx="10"/>
          </p:nvPr>
        </p:nvSpPr>
        <p:spPr/>
        <p:txBody>
          <a:bodyPr/>
          <a:lstStyle/>
          <a:p>
            <a:fld id="{ED2AEBD7-9D13-7643-8245-7ECE34AC4406}" type="slidenum">
              <a:rPr lang="en-US" smtClean="0"/>
              <a:pPr/>
              <a:t>23</a:t>
            </a:fld>
            <a:endParaRPr lang="en-US"/>
          </a:p>
        </p:txBody>
      </p:sp>
    </p:spTree>
    <p:extLst>
      <p:ext uri="{BB962C8B-B14F-4D97-AF65-F5344CB8AC3E}">
        <p14:creationId xmlns:p14="http://schemas.microsoft.com/office/powerpoint/2010/main" val="139441974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US" sz="1200" kern="1200" baseline="0" dirty="0" smtClean="0">
                <a:solidFill>
                  <a:schemeClr val="tx1"/>
                </a:solidFill>
                <a:latin typeface="+mn-lt"/>
                <a:ea typeface="+mn-ea"/>
                <a:cs typeface="+mn-cs"/>
              </a:rPr>
              <a:t>What is the aspect of classroom technique you want to investigate and improve? The study lesson provides a valuable opportunity for a department to identify a challenging aspect of teaching and learning that would gain from a detailed investigation by a supportive, collaborative. Examples might include how to:</a:t>
            </a:r>
          </a:p>
          <a:p>
            <a:r>
              <a:rPr lang="en-US" sz="1200" kern="1200" baseline="0" dirty="0" smtClean="0">
                <a:solidFill>
                  <a:schemeClr val="tx1"/>
                </a:solidFill>
                <a:latin typeface="+mn-lt"/>
                <a:ea typeface="+mn-ea"/>
                <a:cs typeface="+mn-cs"/>
              </a:rPr>
              <a:t>• demonstrate skills and processes effectively to the whole class;</a:t>
            </a:r>
          </a:p>
          <a:p>
            <a:r>
              <a:rPr lang="en-US" sz="1200" kern="1200" baseline="0" dirty="0" smtClean="0">
                <a:solidFill>
                  <a:schemeClr val="tx1"/>
                </a:solidFill>
                <a:latin typeface="+mn-lt"/>
                <a:ea typeface="+mn-ea"/>
                <a:cs typeface="+mn-cs"/>
              </a:rPr>
              <a:t>• focus on the needs of a small guided group while ensuring the rest of the class learn productively</a:t>
            </a:r>
          </a:p>
          <a:p>
            <a:r>
              <a:rPr lang="en-US" sz="1200" kern="1200" baseline="0" dirty="0" smtClean="0">
                <a:solidFill>
                  <a:schemeClr val="tx1"/>
                </a:solidFill>
                <a:latin typeface="+mn-lt"/>
                <a:ea typeface="+mn-ea"/>
                <a:cs typeface="+mn-cs"/>
              </a:rPr>
              <a:t>through independent activity;</a:t>
            </a:r>
          </a:p>
          <a:p>
            <a:r>
              <a:rPr lang="en-US" sz="1200" kern="1200" baseline="0" dirty="0" smtClean="0">
                <a:solidFill>
                  <a:schemeClr val="tx1"/>
                </a:solidFill>
                <a:latin typeface="+mn-lt"/>
                <a:ea typeface="+mn-ea"/>
                <a:cs typeface="+mn-cs"/>
              </a:rPr>
              <a:t>• model explaining and justifying in mathematics or how to teach text coherence and cohesion</a:t>
            </a:r>
          </a:p>
          <a:p>
            <a:r>
              <a:rPr lang="en-US" sz="1200" kern="1200" baseline="0" dirty="0" smtClean="0">
                <a:solidFill>
                  <a:schemeClr val="tx1"/>
                </a:solidFill>
                <a:latin typeface="+mn-lt"/>
                <a:ea typeface="+mn-ea"/>
                <a:cs typeface="+mn-cs"/>
              </a:rPr>
              <a:t>in writing;</a:t>
            </a:r>
          </a:p>
          <a:p>
            <a:r>
              <a:rPr lang="en-US" sz="1200" kern="1200" baseline="0" dirty="0" smtClean="0">
                <a:solidFill>
                  <a:schemeClr val="tx1"/>
                </a:solidFill>
                <a:latin typeface="+mn-lt"/>
                <a:ea typeface="+mn-ea"/>
                <a:cs typeface="+mn-cs"/>
              </a:rPr>
              <a:t>• purposefully engage a ‘traditionally’ underperforming group in the class.</a:t>
            </a:r>
          </a:p>
          <a:p>
            <a:endParaRPr lang="en-US" sz="1200" kern="1200" baseline="0" dirty="0" smtClean="0">
              <a:solidFill>
                <a:schemeClr val="tx1"/>
              </a:solidFill>
              <a:latin typeface="+mn-lt"/>
              <a:ea typeface="+mn-ea"/>
              <a:cs typeface="+mn-cs"/>
            </a:endParaRPr>
          </a:p>
          <a:p>
            <a:r>
              <a:rPr lang="en-US" sz="1200" b="1" kern="1200" baseline="0" dirty="0" smtClean="0">
                <a:solidFill>
                  <a:schemeClr val="tx1"/>
                </a:solidFill>
                <a:latin typeface="+mn-lt"/>
                <a:ea typeface="+mn-ea"/>
                <a:cs typeface="+mn-cs"/>
              </a:rPr>
              <a:t>Plan together:</a:t>
            </a:r>
          </a:p>
          <a:p>
            <a:r>
              <a:rPr lang="en-US" sz="1200" kern="1200" baseline="0" dirty="0" smtClean="0">
                <a:solidFill>
                  <a:schemeClr val="tx1"/>
                </a:solidFill>
                <a:latin typeface="+mn-lt"/>
                <a:ea typeface="+mn-ea"/>
                <a:cs typeface="+mn-cs"/>
              </a:rPr>
              <a:t>The group considers the learning needs of the class to be taught and collaboratively designs an innovative lesson or sequence of lessons that uses the techniques to be focused upon. The planning is detailed and specifies resources, teaching approaches, intended pupil activity, anticipated pupil responses and outcomes.</a:t>
            </a:r>
          </a:p>
          <a:p>
            <a:endParaRPr lang="en-US" sz="1200" kern="1200" baseline="0" dirty="0" smtClean="0">
              <a:solidFill>
                <a:schemeClr val="tx1"/>
              </a:solidFill>
              <a:latin typeface="+mn-lt"/>
              <a:ea typeface="+mn-ea"/>
              <a:cs typeface="+mn-cs"/>
            </a:endParaRPr>
          </a:p>
          <a:p>
            <a:r>
              <a:rPr lang="en-US" sz="1200" b="1" kern="1200" baseline="0" dirty="0" smtClean="0">
                <a:solidFill>
                  <a:schemeClr val="tx1"/>
                </a:solidFill>
                <a:latin typeface="+mn-lt"/>
                <a:ea typeface="+mn-ea"/>
                <a:cs typeface="+mn-cs"/>
              </a:rPr>
              <a:t>Teach the lesson and observe the learning</a:t>
            </a:r>
          </a:p>
          <a:p>
            <a:r>
              <a:rPr lang="en-US" sz="1200" kern="1200" baseline="0" dirty="0" smtClean="0">
                <a:solidFill>
                  <a:schemeClr val="tx1"/>
                </a:solidFill>
                <a:latin typeface="+mn-lt"/>
                <a:ea typeface="+mn-ea"/>
                <a:cs typeface="+mn-cs"/>
              </a:rPr>
              <a:t>One teacher teaches the lesson and the other observes closely the way pupils react, how effectively they learn and make progress and how well the design of the lesson meets pupils’ needs and engages them in learning.</a:t>
            </a:r>
          </a:p>
          <a:p>
            <a:endParaRPr lang="en-US" sz="1200" kern="1200" baseline="0" dirty="0" smtClean="0">
              <a:solidFill>
                <a:schemeClr val="tx1"/>
              </a:solidFill>
              <a:latin typeface="+mn-lt"/>
              <a:ea typeface="+mn-ea"/>
              <a:cs typeface="+mn-cs"/>
            </a:endParaRPr>
          </a:p>
          <a:p>
            <a:r>
              <a:rPr lang="en-US" sz="1200" b="1" kern="1200" baseline="0" dirty="0" smtClean="0">
                <a:solidFill>
                  <a:schemeClr val="tx1"/>
                </a:solidFill>
                <a:latin typeface="+mn-lt"/>
                <a:ea typeface="+mn-ea"/>
                <a:cs typeface="+mn-cs"/>
              </a:rPr>
              <a:t>Review the lesson and its impact on the pupils:</a:t>
            </a:r>
          </a:p>
          <a:p>
            <a:r>
              <a:rPr lang="en-US" sz="1200" kern="1200" baseline="0" dirty="0" smtClean="0">
                <a:solidFill>
                  <a:schemeClr val="tx1"/>
                </a:solidFill>
                <a:latin typeface="+mn-lt"/>
                <a:ea typeface="+mn-ea"/>
                <a:cs typeface="+mn-cs"/>
              </a:rPr>
              <a:t>Following the lesson, the group meets to review its effectiveness and share their observations about its impact on pupils’ learning. They consider what worked and what needs to be adjusted, and what has been learned about the pedagogical approaches being focused on.</a:t>
            </a:r>
          </a:p>
          <a:p>
            <a:endParaRPr lang="en-US" sz="1200" b="1" kern="1200" baseline="0" dirty="0" smtClean="0">
              <a:solidFill>
                <a:schemeClr val="tx1"/>
              </a:solidFill>
              <a:latin typeface="+mn-lt"/>
              <a:ea typeface="+mn-ea"/>
              <a:cs typeface="+mn-cs"/>
            </a:endParaRPr>
          </a:p>
          <a:p>
            <a:r>
              <a:rPr lang="en-US" sz="1200" b="1" kern="1200" baseline="0" dirty="0" smtClean="0">
                <a:solidFill>
                  <a:schemeClr val="tx1"/>
                </a:solidFill>
                <a:latin typeface="+mn-lt"/>
                <a:ea typeface="+mn-ea"/>
                <a:cs typeface="+mn-cs"/>
              </a:rPr>
              <a:t>Revise and adjust the lesson:</a:t>
            </a:r>
          </a:p>
          <a:p>
            <a:r>
              <a:rPr lang="en-US" sz="1200" kern="1200" baseline="0" dirty="0" smtClean="0">
                <a:solidFill>
                  <a:schemeClr val="tx1"/>
                </a:solidFill>
                <a:latin typeface="+mn-lt"/>
                <a:ea typeface="+mn-ea"/>
                <a:cs typeface="+mn-cs"/>
              </a:rPr>
              <a:t>As a result of the review, teachers agree how to refine and adjust the lesson and what they hope to achieve by doing so. They re-plan with a different class or group in mind. </a:t>
            </a:r>
          </a:p>
          <a:p>
            <a:endParaRPr lang="en-US" sz="1200" kern="1200" baseline="0" dirty="0" smtClean="0">
              <a:solidFill>
                <a:schemeClr val="tx1"/>
              </a:solidFill>
              <a:latin typeface="+mn-lt"/>
              <a:ea typeface="+mn-ea"/>
              <a:cs typeface="+mn-cs"/>
            </a:endParaRPr>
          </a:p>
          <a:p>
            <a:r>
              <a:rPr lang="en-US" sz="1200" kern="1200" baseline="0" dirty="0" smtClean="0">
                <a:solidFill>
                  <a:schemeClr val="tx1"/>
                </a:solidFill>
                <a:latin typeface="+mn-lt"/>
                <a:ea typeface="+mn-ea"/>
                <a:cs typeface="+mn-cs"/>
              </a:rPr>
              <a:t>The Lesson Study is then repeated with the partner teaching and possibly with a different class or group of pupils. This second lesson is again reviewed for its effectiveness and what has been noticed about its impact on pupils’ learning.</a:t>
            </a:r>
          </a:p>
          <a:p>
            <a:endParaRPr lang="en-US"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25</a:t>
            </a:fld>
            <a:endParaRPr lang="en-US"/>
          </a:p>
        </p:txBody>
      </p:sp>
    </p:spTree>
    <p:extLst>
      <p:ext uri="{BB962C8B-B14F-4D97-AF65-F5344CB8AC3E}">
        <p14:creationId xmlns:p14="http://schemas.microsoft.com/office/powerpoint/2010/main" val="186171936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Lesson Study helps experienced as well as inexperienced teachers to learn. Because, through the processes of</a:t>
            </a:r>
            <a:r>
              <a:rPr lang="en-US" sz="1200" kern="1200" baseline="0" dirty="0" smtClean="0">
                <a:solidFill>
                  <a:schemeClr val="tx1"/>
                </a:solidFill>
                <a:latin typeface="+mn-lt"/>
                <a:ea typeface="+mn-ea"/>
                <a:cs typeface="+mn-cs"/>
              </a:rPr>
              <a:t>…</a:t>
            </a:r>
            <a:r>
              <a:rPr lang="en-US" sz="1200" kern="1200" dirty="0" smtClean="0">
                <a:solidFill>
                  <a:schemeClr val="tx1"/>
                </a:solidFill>
                <a:latin typeface="+mn-lt"/>
                <a:ea typeface="+mn-ea"/>
                <a:cs typeface="+mn-cs"/>
              </a:rPr>
              <a:t>planning, joint observation, joint analysis we have to imagine learning together, we get to see aspects of pupil learning through the eyes of others as well as our own and we compare actual learning observed in the research lesson with the learning we imagined when we planned it. (Dudley)</a:t>
            </a:r>
            <a:endParaRPr lang="en-US" dirty="0" smtClean="0"/>
          </a:p>
          <a:p>
            <a:endParaRPr lang="en-US"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26</a:t>
            </a:fld>
            <a:endParaRPr lang="en-US"/>
          </a:p>
        </p:txBody>
      </p:sp>
    </p:spTree>
    <p:extLst>
      <p:ext uri="{BB962C8B-B14F-4D97-AF65-F5344CB8AC3E}">
        <p14:creationId xmlns:p14="http://schemas.microsoft.com/office/powerpoint/2010/main" val="375590325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Additional information can be found by clicking on these links.</a:t>
            </a:r>
            <a:endParaRPr lang="en-US"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27</a:t>
            </a:fld>
            <a:endParaRPr lang="en-US"/>
          </a:p>
        </p:txBody>
      </p:sp>
    </p:spTree>
    <p:extLst>
      <p:ext uri="{BB962C8B-B14F-4D97-AF65-F5344CB8AC3E}">
        <p14:creationId xmlns:p14="http://schemas.microsoft.com/office/powerpoint/2010/main" val="44364918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28</a:t>
            </a:fld>
            <a:endParaRPr lang="en-US"/>
          </a:p>
        </p:txBody>
      </p:sp>
    </p:spTree>
    <p:extLst>
      <p:ext uri="{BB962C8B-B14F-4D97-AF65-F5344CB8AC3E}">
        <p14:creationId xmlns:p14="http://schemas.microsoft.com/office/powerpoint/2010/main" val="340733823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lstStyle>
          <a:p>
            <a:r>
              <a:rPr kumimoji="0" lang="en-GB"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GB"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lstStyle>
          <a:p>
            <a:fld id="{4C9768F6-329B-2149-B71B-0F187C1CF0D9}" type="datetimeFigureOut">
              <a:rPr lang="en-US" smtClean="0"/>
              <a:pPr/>
              <a:t>1/10/2019</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lstStyle>
          <a:p>
            <a:fld id="{A29F7547-6ED1-4143-A8B3-9CFFA8A4F5B2}"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4C9768F6-329B-2149-B71B-0F187C1CF0D9}" type="datetimeFigureOut">
              <a:rPr lang="en-US" smtClean="0"/>
              <a:pPr/>
              <a:t>1/10/2019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29F7547-6ED1-4143-A8B3-9CFFA8A4F5B2}" type="slidenum">
              <a:rPr lang="en-US" smtClean="0"/>
              <a:pPr/>
              <a:t>‹#›</a:t>
            </a:fld>
            <a:endParaRPr lang="en-US"/>
          </a:p>
        </p:txBody>
      </p:sp>
      <p:sp>
        <p:nvSpPr>
          <p:cNvPr id="7" name="Title 6"/>
          <p:cNvSpPr>
            <a:spLocks noGrp="1"/>
          </p:cNvSpPr>
          <p:nvPr>
            <p:ph type="title"/>
          </p:nvPr>
        </p:nvSpPr>
        <p:spPr/>
        <p:txBody>
          <a:bodyPr rtlCol="0"/>
          <a:lstStyle/>
          <a:p>
            <a:r>
              <a:rPr kumimoji="0" lang="en-GB"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lstStyle>
          <a:p>
            <a:r>
              <a:rPr kumimoji="0" lang="en-GB"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GB" smtClean="0"/>
              <a:t>Click to edit Master text styles</a:t>
            </a:r>
          </a:p>
        </p:txBody>
      </p:sp>
      <p:sp>
        <p:nvSpPr>
          <p:cNvPr id="4" name="Date Placeholder 3"/>
          <p:cNvSpPr>
            <a:spLocks noGrp="1"/>
          </p:cNvSpPr>
          <p:nvPr>
            <p:ph type="dt" sz="half" idx="10"/>
          </p:nvPr>
        </p:nvSpPr>
        <p:spPr/>
        <p:txBody>
          <a:bodyPr/>
          <a:lstStyle/>
          <a:p>
            <a:fld id="{4C9768F6-329B-2149-B71B-0F187C1CF0D9}" type="datetimeFigureOut">
              <a:rPr lang="en-US" smtClean="0"/>
              <a:pPr/>
              <a:t>1/10/2019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29F7547-6ED1-4143-A8B3-9CFFA8A4F5B2}" type="slidenum">
              <a:rPr lang="en-US" smtClean="0"/>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5" name="Date Placeholder 4"/>
          <p:cNvSpPr>
            <a:spLocks noGrp="1"/>
          </p:cNvSpPr>
          <p:nvPr>
            <p:ph type="dt" sz="half" idx="10"/>
          </p:nvPr>
        </p:nvSpPr>
        <p:spPr/>
        <p:txBody>
          <a:bodyPr/>
          <a:lstStyle/>
          <a:p>
            <a:fld id="{4C9768F6-329B-2149-B71B-0F187C1CF0D9}" type="datetimeFigureOut">
              <a:rPr lang="en-US" smtClean="0"/>
              <a:pPr/>
              <a:t>1/10/2019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29F7547-6ED1-4143-A8B3-9CFFA8A4F5B2}" type="slidenum">
              <a:rPr lang="en-US" smtClean="0"/>
              <a:pPr/>
              <a:t>‹#›</a:t>
            </a:fld>
            <a:endParaRPr lang="en-US"/>
          </a:p>
        </p:txBody>
      </p:sp>
      <p:sp>
        <p:nvSpPr>
          <p:cNvPr id="8" name="Title 7"/>
          <p:cNvSpPr>
            <a:spLocks noGrp="1"/>
          </p:cNvSpPr>
          <p:nvPr>
            <p:ph type="title"/>
          </p:nvPr>
        </p:nvSpPr>
        <p:spPr/>
        <p:txBody>
          <a:bodyPr rtlCol="0"/>
          <a:lstStyle/>
          <a:p>
            <a:r>
              <a:rPr kumimoji="0" lang="en-GB"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GB"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GB"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GB"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7" name="Date Placeholder 6"/>
          <p:cNvSpPr>
            <a:spLocks noGrp="1"/>
          </p:cNvSpPr>
          <p:nvPr>
            <p:ph type="dt" sz="half" idx="10"/>
          </p:nvPr>
        </p:nvSpPr>
        <p:spPr/>
        <p:txBody>
          <a:bodyPr/>
          <a:lstStyle/>
          <a:p>
            <a:fld id="{4C9768F6-329B-2149-B71B-0F187C1CF0D9}" type="datetimeFigureOut">
              <a:rPr lang="en-US" smtClean="0"/>
              <a:pPr/>
              <a:t>1/10/2019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29F7547-6ED1-4143-A8B3-9CFFA8A4F5B2}"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4C9768F6-329B-2149-B71B-0F187C1CF0D9}" type="datetimeFigureOut">
              <a:rPr lang="en-US" smtClean="0"/>
              <a:pPr/>
              <a:t>1/10/2019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29F7547-6ED1-4143-A8B3-9CFFA8A4F5B2}" type="slidenum">
              <a:rPr lang="en-US" smtClean="0"/>
              <a:pPr/>
              <a:t>‹#›</a:t>
            </a:fld>
            <a:endParaRPr lang="en-US"/>
          </a:p>
        </p:txBody>
      </p:sp>
      <p:sp>
        <p:nvSpPr>
          <p:cNvPr id="6" name="Title 5"/>
          <p:cNvSpPr>
            <a:spLocks noGrp="1"/>
          </p:cNvSpPr>
          <p:nvPr>
            <p:ph type="title"/>
          </p:nvPr>
        </p:nvSpPr>
        <p:spPr/>
        <p:txBody>
          <a:bodyPr rtlCol="0"/>
          <a:lstStyle/>
          <a:p>
            <a:r>
              <a:rPr kumimoji="0" lang="en-GB"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768F6-329B-2149-B71B-0F187C1CF0D9}" type="datetimeFigureOut">
              <a:rPr lang="en-US" smtClean="0"/>
              <a:pPr/>
              <a:t>1/10/2019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29F7547-6ED1-4143-A8B3-9CFFA8A4F5B2}"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lstStyle>
          <a:p>
            <a:r>
              <a:rPr kumimoji="0" lang="en-GB"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lstStyle>
          <a:p>
            <a:pPr lvl="0" eaLnBrk="1" latinLnBrk="0" hangingPunct="1"/>
            <a:r>
              <a:rPr kumimoji="0" lang="en-GB"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4C9768F6-329B-2149-B71B-0F187C1CF0D9}" type="datetimeFigureOut">
              <a:rPr lang="en-US" smtClean="0"/>
              <a:pPr/>
              <a:t>1/10/2019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29F7547-6ED1-4143-A8B3-9CFFA8A4F5B2}"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lstStyle>
          <a:p>
            <a:pPr lvl="0" eaLnBrk="1" latinLnBrk="0" hangingPunct="1"/>
            <a:r>
              <a:rPr kumimoji="0" lang="en-GB"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lstStyle>
          <a:p>
            <a:r>
              <a:rPr kumimoji="0" lang="en-GB"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lstStyle>
          <a:p>
            <a:fld id="{4C9768F6-329B-2149-B71B-0F187C1CF0D9}" type="datetimeFigureOut">
              <a:rPr lang="en-US" smtClean="0"/>
              <a:pPr/>
              <a:t>1/10/2019</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A29F7547-6ED1-4143-A8B3-9CFFA8A4F5B2}" type="slidenum">
              <a:rPr lang="en-US" smtClean="0"/>
              <a:pPr/>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lstStyle>
          <a:p>
            <a:r>
              <a:rPr kumimoji="0" lang="en-GB" smtClean="0"/>
              <a:t>Click to edit Master title style</a:t>
            </a:r>
            <a:endParaRPr kumimoji="0" lang="en-US"/>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4C9768F6-329B-2149-B71B-0F187C1CF0D9}" type="datetimeFigureOut">
              <a:rPr lang="en-US" smtClean="0"/>
              <a:pPr/>
              <a:t>1/10/2019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29F7547-6ED1-4143-A8B3-9CFFA8A4F5B2}"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4C9768F6-329B-2149-B71B-0F187C1CF0D9}" type="datetimeFigureOut">
              <a:rPr lang="en-US" smtClean="0"/>
              <a:pPr/>
              <a:t>1/10/2019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29F7547-6ED1-4143-A8B3-9CFFA8A4F5B2}"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GB"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GB" smtClean="0"/>
              <a:t>Click to edit Master text styles</a:t>
            </a:r>
          </a:p>
          <a:p>
            <a:pPr lvl="1" eaLnBrk="1" latinLnBrk="0" hangingPunct="1"/>
            <a:r>
              <a:rPr kumimoji="0" lang="en-GB" smtClean="0"/>
              <a:t>Second level</a:t>
            </a:r>
          </a:p>
          <a:p>
            <a:pPr lvl="2" eaLnBrk="1" latinLnBrk="0" hangingPunct="1"/>
            <a:r>
              <a:rPr kumimoji="0" lang="en-GB" smtClean="0"/>
              <a:t>Third level</a:t>
            </a:r>
          </a:p>
          <a:p>
            <a:pPr lvl="3" eaLnBrk="1" latinLnBrk="0" hangingPunct="1"/>
            <a:r>
              <a:rPr kumimoji="0" lang="en-GB" smtClean="0"/>
              <a:t>Fourth level</a:t>
            </a:r>
          </a:p>
          <a:p>
            <a:pPr lvl="4" eaLnBrk="1" latinLnBrk="0" hangingPunct="1"/>
            <a:r>
              <a:rPr kumimoji="0" lang="en-GB"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lstStyle>
          <a:p>
            <a:fld id="{4C9768F6-329B-2149-B71B-0F187C1CF0D9}" type="datetimeFigureOut">
              <a:rPr lang="en-US" smtClean="0"/>
              <a:pPr/>
              <a:t>1/10/2019</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lstStyle>
          <a:p>
            <a:fld id="{A29F7547-6ED1-4143-A8B3-9CFFA8A4F5B2}"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hyperlink" Target="http://gov.wales/docs/dcells/consultation/130621-delivery-of-education-report-en.pdf"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6.xm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7.xml"/><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hyperlink" Target="https://www.youtube.com/watch?v=7YdugNFsfHo&amp;t=64s"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lessonstudy.co.uk/what-is-lesson-study/"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hyperlink" Target="http://lessonstudy.co.uk/2014/09/lesson-study-professional-learning-for-our-time-read-pete-dudleys-resume-of-the-case-for-lesson-study-made-in-his-new-book-out-on-10-september-which-can-be-ordered-at-httpwww-routledge-comb/" TargetMode="Externa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059712"/>
            <a:ext cx="9144000" cy="1828800"/>
          </a:xfrm>
        </p:spPr>
        <p:txBody>
          <a:bodyPr>
            <a:normAutofit/>
          </a:bodyPr>
          <a:lstStyle/>
          <a:p>
            <a:r>
              <a:rPr lang="en-US" sz="4800" dirty="0" smtClean="0">
                <a:latin typeface="Comic Sans MS"/>
                <a:cs typeface="Comic Sans MS"/>
              </a:rPr>
              <a:t>The Enquiring Teacher </a:t>
            </a:r>
            <a:r>
              <a:rPr lang="en-US" dirty="0" smtClean="0">
                <a:latin typeface="Comic Sans MS"/>
                <a:cs typeface="Comic Sans MS"/>
              </a:rPr>
              <a:t>ECPP7001</a:t>
            </a:r>
            <a:endParaRPr lang="en-US" sz="4800" dirty="0">
              <a:latin typeface="Comic Sans MS"/>
              <a:cs typeface="Comic Sans MS"/>
            </a:endParaRPr>
          </a:p>
        </p:txBody>
      </p:sp>
      <p:sp>
        <p:nvSpPr>
          <p:cNvPr id="4" name="Text Placeholder 3"/>
          <p:cNvSpPr>
            <a:spLocks noGrp="1"/>
          </p:cNvSpPr>
          <p:nvPr>
            <p:ph type="body" idx="1"/>
          </p:nvPr>
        </p:nvSpPr>
        <p:spPr/>
        <p:txBody>
          <a:bodyPr/>
          <a:lstStyle/>
          <a:p>
            <a:endParaRPr lang="en-US" dirty="0" smtClean="0"/>
          </a:p>
          <a:p>
            <a:endParaRPr lang="en-US" dirty="0" smtClean="0"/>
          </a:p>
        </p:txBody>
      </p:sp>
      <p:pic>
        <p:nvPicPr>
          <p:cNvPr id="5" name="Picture 4" descr="research wordle 2.png"/>
          <p:cNvPicPr>
            <a:picLocks noChangeAspect="1"/>
          </p:cNvPicPr>
          <p:nvPr/>
        </p:nvPicPr>
        <p:blipFill>
          <a:blip r:embed="rId2"/>
          <a:stretch>
            <a:fillRect/>
          </a:stretch>
        </p:blipFill>
        <p:spPr>
          <a:xfrm>
            <a:off x="4416926" y="4820737"/>
            <a:ext cx="4508500" cy="1803400"/>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normAutofit fontScale="77500" lnSpcReduction="20000"/>
          </a:bodyPr>
          <a:lstStyle/>
          <a:p>
            <a:pPr>
              <a:buNone/>
            </a:pPr>
            <a:endParaRPr lang="en-US" dirty="0" smtClean="0"/>
          </a:p>
          <a:p>
            <a:pPr>
              <a:buNone/>
            </a:pPr>
            <a:r>
              <a:rPr lang="en-US" dirty="0" smtClean="0"/>
              <a:t>Upon the successful completion of this module, the student should be able to demonstrate the ability to:</a:t>
            </a:r>
          </a:p>
          <a:p>
            <a:pPr>
              <a:buFontTx/>
              <a:buChar char="•"/>
            </a:pPr>
            <a:r>
              <a:rPr lang="en-US" dirty="0" smtClean="0"/>
              <a:t>Design and apply appropriate research methodologies demonstrating a critical understanding of the nature of educational research</a:t>
            </a:r>
          </a:p>
          <a:p>
            <a:pPr>
              <a:buFontTx/>
              <a:buChar char="•"/>
            </a:pPr>
            <a:r>
              <a:rPr lang="en-US" dirty="0" smtClean="0"/>
              <a:t>Conduct a small scale research enquiry to improve an aspect of personal practice and learner outcomes, showing some originality and </a:t>
            </a:r>
            <a:r>
              <a:rPr lang="en-US" dirty="0" err="1" smtClean="0"/>
              <a:t>rigour</a:t>
            </a:r>
            <a:r>
              <a:rPr lang="en-US" dirty="0" smtClean="0"/>
              <a:t> in the application of appropriate research skills </a:t>
            </a:r>
          </a:p>
          <a:p>
            <a:pPr>
              <a:buFontTx/>
              <a:buChar char="•"/>
            </a:pPr>
            <a:r>
              <a:rPr lang="en-US" dirty="0" smtClean="0"/>
              <a:t>Critically evaluate research evidence, showing sound judgement of complex data to support pedagogic decisions</a:t>
            </a:r>
          </a:p>
          <a:p>
            <a:pPr>
              <a:buFontTx/>
              <a:buChar char="•"/>
            </a:pPr>
            <a:r>
              <a:rPr lang="en-US" dirty="0" smtClean="0"/>
              <a:t>Critically reflect upon the importance of ethical procedures within classroom based research, and apply these procedures appropriately</a:t>
            </a:r>
            <a:endParaRPr lang="en-US" dirty="0"/>
          </a:p>
        </p:txBody>
      </p:sp>
      <p:sp>
        <p:nvSpPr>
          <p:cNvPr id="7" name="Title 6"/>
          <p:cNvSpPr>
            <a:spLocks noGrp="1"/>
          </p:cNvSpPr>
          <p:nvPr>
            <p:ph type="title"/>
          </p:nvPr>
        </p:nvSpPr>
        <p:spPr/>
        <p:txBody>
          <a:bodyPr/>
          <a:lstStyle/>
          <a:p>
            <a:r>
              <a:rPr lang="en-US" dirty="0" smtClean="0">
                <a:latin typeface="Comic Sans MS"/>
                <a:cs typeface="Comic Sans MS"/>
              </a:rPr>
              <a:t>Learning Outcomes</a:t>
            </a:r>
            <a:endParaRPr lang="en-US"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US" sz="4800" dirty="0" smtClean="0">
                <a:latin typeface="Comic Sans MS"/>
                <a:cs typeface="Comic Sans MS"/>
              </a:rPr>
              <a:t>The Enquiring Teacher</a:t>
            </a:r>
            <a:endParaRPr lang="en-US" dirty="0"/>
          </a:p>
        </p:txBody>
      </p:sp>
      <p:sp>
        <p:nvSpPr>
          <p:cNvPr id="6" name="Text Placeholder 5"/>
          <p:cNvSpPr>
            <a:spLocks noGrp="1"/>
          </p:cNvSpPr>
          <p:nvPr>
            <p:ph type="body" idx="1"/>
          </p:nvPr>
        </p:nvSpPr>
        <p:spPr/>
        <p:txBody>
          <a:bodyPr>
            <a:normAutofit/>
          </a:bodyPr>
          <a:lstStyle/>
          <a:p>
            <a:pPr algn="l"/>
            <a:r>
              <a:rPr lang="en-US" dirty="0" smtClean="0">
                <a:solidFill>
                  <a:srgbClr val="3E2979"/>
                </a:solidFill>
              </a:rPr>
              <a:t>Assessment 100%</a:t>
            </a:r>
          </a:p>
        </p:txBody>
      </p:sp>
      <p:sp>
        <p:nvSpPr>
          <p:cNvPr id="7" name="Text Placeholder 6"/>
          <p:cNvSpPr>
            <a:spLocks noGrp="1"/>
          </p:cNvSpPr>
          <p:nvPr>
            <p:ph type="body" sz="half" idx="3"/>
          </p:nvPr>
        </p:nvSpPr>
        <p:spPr/>
        <p:txBody>
          <a:bodyPr/>
          <a:lstStyle/>
          <a:p>
            <a:pPr algn="l"/>
            <a:r>
              <a:rPr lang="en-US" dirty="0" err="1" smtClean="0">
                <a:solidFill>
                  <a:schemeClr val="accent1">
                    <a:lumMod val="50000"/>
                  </a:schemeClr>
                </a:solidFill>
              </a:rPr>
              <a:t>Asesiad</a:t>
            </a:r>
            <a:r>
              <a:rPr lang="en-US" dirty="0" smtClean="0">
                <a:solidFill>
                  <a:schemeClr val="accent1">
                    <a:lumMod val="50000"/>
                  </a:schemeClr>
                </a:solidFill>
              </a:rPr>
              <a:t> 100%</a:t>
            </a:r>
          </a:p>
        </p:txBody>
      </p:sp>
      <p:sp>
        <p:nvSpPr>
          <p:cNvPr id="3" name="Content Placeholder 2"/>
          <p:cNvSpPr>
            <a:spLocks noGrp="1"/>
          </p:cNvSpPr>
          <p:nvPr>
            <p:ph sz="quarter" idx="2"/>
          </p:nvPr>
        </p:nvSpPr>
        <p:spPr/>
        <p:txBody>
          <a:bodyPr/>
          <a:lstStyle/>
          <a:p>
            <a:pPr>
              <a:buNone/>
            </a:pPr>
            <a:endParaRPr lang="en-US" dirty="0" smtClean="0"/>
          </a:p>
          <a:p>
            <a:pPr>
              <a:buNone/>
            </a:pPr>
            <a:r>
              <a:rPr lang="en-US" dirty="0" smtClean="0"/>
              <a:t>Written assignment based on a small scale research project</a:t>
            </a:r>
          </a:p>
          <a:p>
            <a:pPr>
              <a:buNone/>
            </a:pPr>
            <a:r>
              <a:rPr lang="en-US" dirty="0" smtClean="0"/>
              <a:t> </a:t>
            </a:r>
          </a:p>
          <a:p>
            <a:pPr>
              <a:buNone/>
            </a:pPr>
            <a:r>
              <a:rPr lang="en-US" dirty="0" smtClean="0"/>
              <a:t>6000 words</a:t>
            </a:r>
          </a:p>
          <a:p>
            <a:pPr>
              <a:buNone/>
            </a:pPr>
            <a:r>
              <a:rPr lang="en-US" dirty="0" err="1" smtClean="0"/>
              <a:t>Turnitin</a:t>
            </a:r>
            <a:endParaRPr lang="en-US" dirty="0"/>
          </a:p>
        </p:txBody>
      </p:sp>
      <p:sp>
        <p:nvSpPr>
          <p:cNvPr id="8" name="Content Placeholder 7"/>
          <p:cNvSpPr>
            <a:spLocks noGrp="1"/>
          </p:cNvSpPr>
          <p:nvPr>
            <p:ph sz="quarter" idx="4"/>
          </p:nvPr>
        </p:nvSpPr>
        <p:spPr>
          <a:xfrm>
            <a:off x="4751070" y="1774533"/>
            <a:ext cx="4138534" cy="4169067"/>
          </a:xfrm>
        </p:spPr>
        <p:txBody>
          <a:bodyPr/>
          <a:lstStyle/>
          <a:p>
            <a:pPr>
              <a:buNone/>
            </a:pPr>
            <a:r>
              <a:rPr lang="en-US" dirty="0" err="1" smtClean="0"/>
              <a:t>Ysgrifennwch</a:t>
            </a:r>
            <a:r>
              <a:rPr lang="en-US" dirty="0" smtClean="0"/>
              <a:t> </a:t>
            </a:r>
            <a:r>
              <a:rPr lang="en-US" dirty="0" err="1" smtClean="0"/>
              <a:t>aseiniad</a:t>
            </a:r>
            <a:r>
              <a:rPr lang="en-US" dirty="0" smtClean="0"/>
              <a:t> </a:t>
            </a:r>
            <a:r>
              <a:rPr lang="en-US" dirty="0" err="1" smtClean="0"/>
              <a:t>yn</a:t>
            </a:r>
            <a:r>
              <a:rPr lang="en-US" dirty="0" smtClean="0"/>
              <a:t> </a:t>
            </a:r>
            <a:r>
              <a:rPr lang="en-US" dirty="0" err="1" smtClean="0"/>
              <a:t>seiliedig</a:t>
            </a:r>
            <a:r>
              <a:rPr lang="en-US" dirty="0" smtClean="0"/>
              <a:t> </a:t>
            </a:r>
            <a:r>
              <a:rPr lang="en-US" dirty="0" err="1" smtClean="0"/>
              <a:t>ar</a:t>
            </a:r>
            <a:r>
              <a:rPr lang="en-US" dirty="0" smtClean="0"/>
              <a:t> </a:t>
            </a:r>
            <a:r>
              <a:rPr lang="en-US" dirty="0" err="1" smtClean="0"/>
              <a:t>brosiect</a:t>
            </a:r>
            <a:r>
              <a:rPr lang="en-US" dirty="0" smtClean="0"/>
              <a:t> </a:t>
            </a:r>
            <a:r>
              <a:rPr lang="en-US" dirty="0" err="1" smtClean="0"/>
              <a:t>ymchwil</a:t>
            </a:r>
            <a:r>
              <a:rPr lang="en-US" dirty="0" smtClean="0"/>
              <a:t> </a:t>
            </a:r>
            <a:r>
              <a:rPr lang="en-US" dirty="0" err="1" smtClean="0"/>
              <a:t>raddfa</a:t>
            </a:r>
            <a:r>
              <a:rPr lang="en-US" dirty="0" smtClean="0"/>
              <a:t> </a:t>
            </a:r>
            <a:r>
              <a:rPr lang="en-US" dirty="0" err="1" smtClean="0"/>
              <a:t>fach</a:t>
            </a:r>
            <a:endParaRPr lang="en-US" dirty="0" smtClean="0"/>
          </a:p>
          <a:p>
            <a:pPr>
              <a:buNone/>
            </a:pPr>
            <a:endParaRPr lang="en-US" dirty="0" smtClean="0"/>
          </a:p>
          <a:p>
            <a:pPr>
              <a:buNone/>
            </a:pPr>
            <a:r>
              <a:rPr lang="en-US" dirty="0" smtClean="0"/>
              <a:t>6000 </a:t>
            </a:r>
            <a:r>
              <a:rPr lang="en-US" dirty="0" err="1" smtClean="0"/>
              <a:t>o</a:t>
            </a:r>
            <a:r>
              <a:rPr lang="en-US" dirty="0" smtClean="0"/>
              <a:t> </a:t>
            </a:r>
            <a:r>
              <a:rPr lang="en-US" dirty="0" err="1" smtClean="0"/>
              <a:t>eiriau</a:t>
            </a:r>
            <a:endParaRPr lang="en-US" dirty="0" smtClean="0"/>
          </a:p>
          <a:p>
            <a:pPr>
              <a:buNone/>
            </a:pPr>
            <a:r>
              <a:rPr lang="en-US" dirty="0" err="1" smtClean="0"/>
              <a:t>Turnitin</a:t>
            </a:r>
            <a:endParaRPr lang="en-US" dirty="0" smtClean="0"/>
          </a:p>
          <a:p>
            <a:pPr>
              <a:buNone/>
            </a:pPr>
            <a:endParaRPr lang="en-US"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US" dirty="0" smtClean="0"/>
          </a:p>
          <a:p>
            <a:r>
              <a:rPr lang="en-US" dirty="0" smtClean="0"/>
              <a:t>Ethics Form (1500 equivalent)</a:t>
            </a:r>
          </a:p>
          <a:p>
            <a:endParaRPr lang="en-US" dirty="0" smtClean="0"/>
          </a:p>
          <a:p>
            <a:endParaRPr lang="en-US" dirty="0"/>
          </a:p>
        </p:txBody>
      </p:sp>
      <p:sp>
        <p:nvSpPr>
          <p:cNvPr id="3" name="Title 2"/>
          <p:cNvSpPr>
            <a:spLocks noGrp="1"/>
          </p:cNvSpPr>
          <p:nvPr>
            <p:ph type="title"/>
          </p:nvPr>
        </p:nvSpPr>
        <p:spPr/>
        <p:txBody>
          <a:bodyPr/>
          <a:lstStyle/>
          <a:p>
            <a:r>
              <a:rPr lang="en-US" dirty="0" smtClean="0">
                <a:latin typeface="Comic Sans MS"/>
                <a:cs typeface="Comic Sans MS"/>
              </a:rPr>
              <a:t>TET Additional Task</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492444559"/>
              </p:ext>
            </p:extLst>
          </p:nvPr>
        </p:nvGraphicFramePr>
        <p:xfrm>
          <a:off x="457200" y="1417634"/>
          <a:ext cx="8229600" cy="5185416"/>
        </p:xfrm>
        <a:graphic>
          <a:graphicData uri="http://schemas.openxmlformats.org/drawingml/2006/table">
            <a:tbl>
              <a:tblPr firstRow="1" bandRow="1">
                <a:tableStyleId>{5C22544A-7EE6-4342-B048-85BDC9FD1C3A}</a:tableStyleId>
              </a:tblPr>
              <a:tblGrid>
                <a:gridCol w="2055181">
                  <a:extLst>
                    <a:ext uri="{9D8B030D-6E8A-4147-A177-3AD203B41FA5}">
                      <a16:colId xmlns:a16="http://schemas.microsoft.com/office/drawing/2014/main" val="3332968645"/>
                    </a:ext>
                  </a:extLst>
                </a:gridCol>
                <a:gridCol w="6174419">
                  <a:extLst>
                    <a:ext uri="{9D8B030D-6E8A-4147-A177-3AD203B41FA5}">
                      <a16:colId xmlns:a16="http://schemas.microsoft.com/office/drawing/2014/main" val="798535098"/>
                    </a:ext>
                  </a:extLst>
                </a:gridCol>
              </a:tblGrid>
              <a:tr h="378778">
                <a:tc>
                  <a:txBody>
                    <a:bodyPr/>
                    <a:lstStyle/>
                    <a:p>
                      <a:r>
                        <a:rPr lang="en-GB" dirty="0" smtClean="0"/>
                        <a:t>Date</a:t>
                      </a:r>
                      <a:endParaRPr lang="en-GB" dirty="0"/>
                    </a:p>
                  </a:txBody>
                  <a:tcPr/>
                </a:tc>
                <a:tc>
                  <a:txBody>
                    <a:bodyPr/>
                    <a:lstStyle/>
                    <a:p>
                      <a:r>
                        <a:rPr lang="en-GB" dirty="0" smtClean="0"/>
                        <a:t>Content </a:t>
                      </a:r>
                      <a:endParaRPr lang="en-GB" dirty="0"/>
                    </a:p>
                  </a:txBody>
                  <a:tcPr/>
                </a:tc>
                <a:extLst>
                  <a:ext uri="{0D108BD9-81ED-4DB2-BD59-A6C34878D82A}">
                    <a16:rowId xmlns:a16="http://schemas.microsoft.com/office/drawing/2014/main" val="344705004"/>
                  </a:ext>
                </a:extLst>
              </a:tr>
              <a:tr h="378778">
                <a:tc>
                  <a:txBody>
                    <a:bodyPr/>
                    <a:lstStyle/>
                    <a:p>
                      <a:r>
                        <a:rPr lang="en-GB" dirty="0" smtClean="0"/>
                        <a:t>14/01</a:t>
                      </a:r>
                      <a:endParaRPr lang="en-GB" dirty="0"/>
                    </a:p>
                  </a:txBody>
                  <a:tcPr/>
                </a:tc>
                <a:tc>
                  <a:txBody>
                    <a:bodyPr/>
                    <a:lstStyle/>
                    <a:p>
                      <a:r>
                        <a:rPr lang="en-GB" dirty="0" smtClean="0"/>
                        <a:t>Intro to Lesson Study</a:t>
                      </a:r>
                      <a:endParaRPr lang="en-GB" dirty="0"/>
                    </a:p>
                  </a:txBody>
                  <a:tcPr/>
                </a:tc>
                <a:extLst>
                  <a:ext uri="{0D108BD9-81ED-4DB2-BD59-A6C34878D82A}">
                    <a16:rowId xmlns:a16="http://schemas.microsoft.com/office/drawing/2014/main" val="4061214858"/>
                  </a:ext>
                </a:extLst>
              </a:tr>
              <a:tr h="378778">
                <a:tc>
                  <a:txBody>
                    <a:bodyPr/>
                    <a:lstStyle/>
                    <a:p>
                      <a:r>
                        <a:rPr lang="en-GB" dirty="0" smtClean="0"/>
                        <a:t>15/01</a:t>
                      </a:r>
                      <a:endParaRPr lang="en-GB" dirty="0"/>
                    </a:p>
                  </a:txBody>
                  <a:tcPr/>
                </a:tc>
                <a:tc>
                  <a:txBody>
                    <a:bodyPr/>
                    <a:lstStyle/>
                    <a:p>
                      <a:r>
                        <a:rPr lang="en-GB" dirty="0" smtClean="0"/>
                        <a:t>Observing Children / Observation Schedule</a:t>
                      </a:r>
                      <a:endParaRPr lang="en-GB" dirty="0"/>
                    </a:p>
                  </a:txBody>
                  <a:tcPr/>
                </a:tc>
                <a:extLst>
                  <a:ext uri="{0D108BD9-81ED-4DB2-BD59-A6C34878D82A}">
                    <a16:rowId xmlns:a16="http://schemas.microsoft.com/office/drawing/2014/main" val="1013835286"/>
                  </a:ext>
                </a:extLst>
              </a:tr>
              <a:tr h="378778">
                <a:tc>
                  <a:txBody>
                    <a:bodyPr/>
                    <a:lstStyle/>
                    <a:p>
                      <a:r>
                        <a:rPr lang="en-GB" dirty="0" smtClean="0"/>
                        <a:t>16/01</a:t>
                      </a:r>
                      <a:endParaRPr lang="en-GB" dirty="0"/>
                    </a:p>
                  </a:txBody>
                  <a:tcPr/>
                </a:tc>
                <a:tc>
                  <a:txBody>
                    <a:bodyPr/>
                    <a:lstStyle/>
                    <a:p>
                      <a:r>
                        <a:rPr lang="en-GB" dirty="0" smtClean="0"/>
                        <a:t>Participatory Methods / Focus Groups</a:t>
                      </a:r>
                      <a:endParaRPr lang="en-GB" dirty="0"/>
                    </a:p>
                  </a:txBody>
                  <a:tcPr/>
                </a:tc>
                <a:extLst>
                  <a:ext uri="{0D108BD9-81ED-4DB2-BD59-A6C34878D82A}">
                    <a16:rowId xmlns:a16="http://schemas.microsoft.com/office/drawing/2014/main" val="3296514070"/>
                  </a:ext>
                </a:extLst>
              </a:tr>
              <a:tr h="378778">
                <a:tc>
                  <a:txBody>
                    <a:bodyPr/>
                    <a:lstStyle/>
                    <a:p>
                      <a:r>
                        <a:rPr lang="en-GB" dirty="0" smtClean="0"/>
                        <a:t>17/01</a:t>
                      </a:r>
                      <a:endParaRPr lang="en-GB" dirty="0"/>
                    </a:p>
                  </a:txBody>
                  <a:tcPr/>
                </a:tc>
                <a:tc>
                  <a:txBody>
                    <a:bodyPr/>
                    <a:lstStyle/>
                    <a:p>
                      <a:r>
                        <a:rPr lang="en-GB" dirty="0" smtClean="0"/>
                        <a:t>Reflection / Ethics</a:t>
                      </a:r>
                      <a:endParaRPr lang="en-GB" dirty="0"/>
                    </a:p>
                  </a:txBody>
                  <a:tcPr/>
                </a:tc>
                <a:extLst>
                  <a:ext uri="{0D108BD9-81ED-4DB2-BD59-A6C34878D82A}">
                    <a16:rowId xmlns:a16="http://schemas.microsoft.com/office/drawing/2014/main" val="1698194700"/>
                  </a:ext>
                </a:extLst>
              </a:tr>
              <a:tr h="378778">
                <a:tc>
                  <a:txBody>
                    <a:bodyPr/>
                    <a:lstStyle/>
                    <a:p>
                      <a:r>
                        <a:rPr lang="en-GB" dirty="0" smtClean="0"/>
                        <a:t>18/01</a:t>
                      </a:r>
                      <a:endParaRPr lang="en-GB" dirty="0"/>
                    </a:p>
                  </a:txBody>
                  <a:tcPr/>
                </a:tc>
                <a:tc>
                  <a:txBody>
                    <a:bodyPr/>
                    <a:lstStyle/>
                    <a:p>
                      <a:r>
                        <a:rPr lang="en-GB" dirty="0" smtClean="0"/>
                        <a:t>Ethics</a:t>
                      </a:r>
                      <a:r>
                        <a:rPr lang="en-GB" baseline="0" dirty="0" smtClean="0"/>
                        <a:t> Form (laptop needed)</a:t>
                      </a:r>
                      <a:endParaRPr lang="en-GB" dirty="0"/>
                    </a:p>
                  </a:txBody>
                  <a:tcPr/>
                </a:tc>
                <a:extLst>
                  <a:ext uri="{0D108BD9-81ED-4DB2-BD59-A6C34878D82A}">
                    <a16:rowId xmlns:a16="http://schemas.microsoft.com/office/drawing/2014/main" val="1581760470"/>
                  </a:ext>
                </a:extLst>
              </a:tr>
              <a:tr h="378778">
                <a:tc>
                  <a:txBody>
                    <a:bodyPr/>
                    <a:lstStyle/>
                    <a:p>
                      <a:r>
                        <a:rPr lang="en-GB" dirty="0" smtClean="0"/>
                        <a:t>21/01</a:t>
                      </a:r>
                      <a:endParaRPr lang="en-GB" dirty="0"/>
                    </a:p>
                  </a:txBody>
                  <a:tcPr/>
                </a:tc>
                <a:tc>
                  <a:txBody>
                    <a:bodyPr/>
                    <a:lstStyle/>
                    <a:p>
                      <a:r>
                        <a:rPr lang="en-GB" dirty="0" smtClean="0"/>
                        <a:t>PTE1 School</a:t>
                      </a:r>
                      <a:r>
                        <a:rPr lang="en-GB" baseline="0" dirty="0" smtClean="0"/>
                        <a:t> visit - obtain signature on Ethics Form</a:t>
                      </a:r>
                      <a:endParaRPr lang="en-GB" dirty="0"/>
                    </a:p>
                  </a:txBody>
                  <a:tcPr/>
                </a:tc>
                <a:extLst>
                  <a:ext uri="{0D108BD9-81ED-4DB2-BD59-A6C34878D82A}">
                    <a16:rowId xmlns:a16="http://schemas.microsoft.com/office/drawing/2014/main" val="93178027"/>
                  </a:ext>
                </a:extLst>
              </a:tr>
              <a:tr h="378778">
                <a:tc>
                  <a:txBody>
                    <a:bodyPr/>
                    <a:lstStyle/>
                    <a:p>
                      <a:r>
                        <a:rPr lang="en-GB" dirty="0" smtClean="0"/>
                        <a:t>22/01</a:t>
                      </a:r>
                      <a:endParaRPr lang="en-GB" dirty="0"/>
                    </a:p>
                  </a:txBody>
                  <a:tcPr/>
                </a:tc>
                <a:tc>
                  <a:txBody>
                    <a:bodyPr/>
                    <a:lstStyle/>
                    <a:p>
                      <a:r>
                        <a:rPr lang="en-GB" dirty="0" smtClean="0"/>
                        <a:t>Writing at Level</a:t>
                      </a:r>
                      <a:r>
                        <a:rPr lang="en-GB" baseline="0" dirty="0" smtClean="0"/>
                        <a:t> 7 / Submission of Ethics Form</a:t>
                      </a:r>
                      <a:endParaRPr lang="en-GB" dirty="0"/>
                    </a:p>
                  </a:txBody>
                  <a:tcPr/>
                </a:tc>
                <a:extLst>
                  <a:ext uri="{0D108BD9-81ED-4DB2-BD59-A6C34878D82A}">
                    <a16:rowId xmlns:a16="http://schemas.microsoft.com/office/drawing/2014/main" val="2813619125"/>
                  </a:ext>
                </a:extLst>
              </a:tr>
              <a:tr h="378778">
                <a:tc>
                  <a:txBody>
                    <a:bodyPr/>
                    <a:lstStyle/>
                    <a:p>
                      <a:r>
                        <a:rPr lang="en-GB" dirty="0" smtClean="0"/>
                        <a:t>23/01</a:t>
                      </a:r>
                      <a:endParaRPr lang="en-GB" dirty="0"/>
                    </a:p>
                  </a:txBody>
                  <a:tcPr/>
                </a:tc>
                <a:tc>
                  <a:txBody>
                    <a:bodyPr/>
                    <a:lstStyle/>
                    <a:p>
                      <a:r>
                        <a:rPr lang="en-GB" dirty="0" smtClean="0"/>
                        <a:t>Directed Study (Literature Review) NB You will be required to check your University</a:t>
                      </a:r>
                      <a:r>
                        <a:rPr lang="en-GB" baseline="0" dirty="0" smtClean="0"/>
                        <a:t> email.</a:t>
                      </a:r>
                      <a:endParaRPr lang="en-GB" dirty="0"/>
                    </a:p>
                  </a:txBody>
                  <a:tcPr/>
                </a:tc>
                <a:extLst>
                  <a:ext uri="{0D108BD9-81ED-4DB2-BD59-A6C34878D82A}">
                    <a16:rowId xmlns:a16="http://schemas.microsoft.com/office/drawing/2014/main" val="3680051098"/>
                  </a:ext>
                </a:extLst>
              </a:tr>
              <a:tr h="378778">
                <a:tc>
                  <a:txBody>
                    <a:bodyPr/>
                    <a:lstStyle/>
                    <a:p>
                      <a:r>
                        <a:rPr lang="en-GB" dirty="0" smtClean="0"/>
                        <a:t>20/02</a:t>
                      </a:r>
                      <a:endParaRPr lang="en-GB" dirty="0"/>
                    </a:p>
                  </a:txBody>
                  <a:tcPr/>
                </a:tc>
                <a:tc>
                  <a:txBody>
                    <a:bodyPr/>
                    <a:lstStyle/>
                    <a:p>
                      <a:r>
                        <a:rPr lang="en-GB" dirty="0" smtClean="0"/>
                        <a:t>Research Day 1</a:t>
                      </a:r>
                      <a:endParaRPr lang="en-GB" dirty="0"/>
                    </a:p>
                  </a:txBody>
                  <a:tcPr/>
                </a:tc>
                <a:extLst>
                  <a:ext uri="{0D108BD9-81ED-4DB2-BD59-A6C34878D82A}">
                    <a16:rowId xmlns:a16="http://schemas.microsoft.com/office/drawing/2014/main" val="3106079912"/>
                  </a:ext>
                </a:extLst>
              </a:tr>
              <a:tr h="378778">
                <a:tc>
                  <a:txBody>
                    <a:bodyPr/>
                    <a:lstStyle/>
                    <a:p>
                      <a:r>
                        <a:rPr lang="en-GB" dirty="0" smtClean="0"/>
                        <a:t>21/02</a:t>
                      </a:r>
                      <a:endParaRPr lang="en-GB" dirty="0"/>
                    </a:p>
                  </a:txBody>
                  <a:tcPr/>
                </a:tc>
                <a:tc>
                  <a:txBody>
                    <a:bodyPr/>
                    <a:lstStyle/>
                    <a:p>
                      <a:r>
                        <a:rPr lang="en-GB" dirty="0" smtClean="0"/>
                        <a:t>Research Day 2</a:t>
                      </a:r>
                      <a:endParaRPr lang="en-GB" dirty="0"/>
                    </a:p>
                  </a:txBody>
                  <a:tcPr/>
                </a:tc>
                <a:extLst>
                  <a:ext uri="{0D108BD9-81ED-4DB2-BD59-A6C34878D82A}">
                    <a16:rowId xmlns:a16="http://schemas.microsoft.com/office/drawing/2014/main" val="3751237899"/>
                  </a:ext>
                </a:extLst>
              </a:tr>
              <a:tr h="378778">
                <a:tc>
                  <a:txBody>
                    <a:bodyPr/>
                    <a:lstStyle/>
                    <a:p>
                      <a:r>
                        <a:rPr lang="en-GB" dirty="0" smtClean="0"/>
                        <a:t>25/02</a:t>
                      </a:r>
                      <a:endParaRPr lang="en-GB" dirty="0"/>
                    </a:p>
                  </a:txBody>
                  <a:tcPr/>
                </a:tc>
                <a:tc>
                  <a:txBody>
                    <a:bodyPr/>
                    <a:lstStyle/>
                    <a:p>
                      <a:r>
                        <a:rPr lang="en-GB" dirty="0" smtClean="0"/>
                        <a:t>Data Review</a:t>
                      </a:r>
                      <a:endParaRPr lang="en-GB" dirty="0"/>
                    </a:p>
                  </a:txBody>
                  <a:tcPr/>
                </a:tc>
                <a:extLst>
                  <a:ext uri="{0D108BD9-81ED-4DB2-BD59-A6C34878D82A}">
                    <a16:rowId xmlns:a16="http://schemas.microsoft.com/office/drawing/2014/main" val="1903262292"/>
                  </a:ext>
                </a:extLst>
              </a:tr>
              <a:tr h="378778">
                <a:tc>
                  <a:txBody>
                    <a:bodyPr/>
                    <a:lstStyle/>
                    <a:p>
                      <a:r>
                        <a:rPr lang="en-GB" dirty="0" smtClean="0"/>
                        <a:t>26/02</a:t>
                      </a:r>
                      <a:endParaRPr lang="en-GB" dirty="0"/>
                    </a:p>
                  </a:txBody>
                  <a:tcPr/>
                </a:tc>
                <a:tc>
                  <a:txBody>
                    <a:bodyPr/>
                    <a:lstStyle/>
                    <a:p>
                      <a:r>
                        <a:rPr lang="en-GB" dirty="0" smtClean="0"/>
                        <a:t>TBC</a:t>
                      </a:r>
                      <a:endParaRPr lang="en-GB" dirty="0"/>
                    </a:p>
                  </a:txBody>
                  <a:tcPr/>
                </a:tc>
                <a:extLst>
                  <a:ext uri="{0D108BD9-81ED-4DB2-BD59-A6C34878D82A}">
                    <a16:rowId xmlns:a16="http://schemas.microsoft.com/office/drawing/2014/main" val="186111507"/>
                  </a:ext>
                </a:extLst>
              </a:tr>
            </a:tbl>
          </a:graphicData>
        </a:graphic>
      </p:graphicFrame>
      <p:sp>
        <p:nvSpPr>
          <p:cNvPr id="3" name="Title 2"/>
          <p:cNvSpPr>
            <a:spLocks noGrp="1"/>
          </p:cNvSpPr>
          <p:nvPr>
            <p:ph type="title"/>
          </p:nvPr>
        </p:nvSpPr>
        <p:spPr/>
        <p:txBody>
          <a:bodyPr/>
          <a:lstStyle/>
          <a:p>
            <a:r>
              <a:rPr lang="en-GB" dirty="0" smtClean="0"/>
              <a:t>Module organisation</a:t>
            </a:r>
            <a:endParaRPr lang="en-GB" dirty="0"/>
          </a:p>
        </p:txBody>
      </p:sp>
    </p:spTree>
    <p:extLst>
      <p:ext uri="{BB962C8B-B14F-4D97-AF65-F5344CB8AC3E}">
        <p14:creationId xmlns:p14="http://schemas.microsoft.com/office/powerpoint/2010/main" val="9351097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0"/>
          <p:cNvSpPr>
            <a:spLocks noGrp="1"/>
          </p:cNvSpPr>
          <p:nvPr>
            <p:ph idx="1"/>
          </p:nvPr>
        </p:nvSpPr>
        <p:spPr/>
        <p:txBody>
          <a:bodyPr>
            <a:normAutofit/>
          </a:bodyPr>
          <a:lstStyle/>
          <a:p>
            <a:pPr>
              <a:buNone/>
            </a:pPr>
            <a:r>
              <a:rPr lang="en-US" dirty="0" smtClean="0"/>
              <a:t>	BERA/RSA (2014)</a:t>
            </a:r>
          </a:p>
          <a:p>
            <a:pPr>
              <a:buNone/>
            </a:pPr>
            <a:r>
              <a:rPr lang="en-US" dirty="0" smtClean="0"/>
              <a:t>	Research and the Teaching Profession: Building the capacity for a self-improving education system </a:t>
            </a:r>
          </a:p>
          <a:p>
            <a:endParaRPr lang="en-US" dirty="0" smtClean="0"/>
          </a:p>
          <a:p>
            <a:endParaRPr lang="en-US" dirty="0" smtClean="0"/>
          </a:p>
          <a:p>
            <a:pPr>
              <a:buNone/>
            </a:pPr>
            <a:r>
              <a:rPr lang="en-US" dirty="0" smtClean="0"/>
              <a:t>	</a:t>
            </a:r>
            <a:r>
              <a:rPr lang="en-US" sz="1600" dirty="0" smtClean="0"/>
              <a:t>https://www.bera.ac.uk/wp-content/uploads/2013/12/BERA-RSA-Research-Teaching-Profession-FULL-REPORT-for-web.pdf?noredirect=1</a:t>
            </a:r>
            <a:endParaRPr lang="en-US" sz="1600" dirty="0"/>
          </a:p>
        </p:txBody>
      </p:sp>
      <p:sp>
        <p:nvSpPr>
          <p:cNvPr id="10" name="Title 9"/>
          <p:cNvSpPr>
            <a:spLocks noGrp="1"/>
          </p:cNvSpPr>
          <p:nvPr>
            <p:ph type="title"/>
          </p:nvPr>
        </p:nvSpPr>
        <p:spPr/>
        <p:txBody>
          <a:bodyPr/>
          <a:lstStyle/>
          <a:p>
            <a:r>
              <a:rPr lang="en-US" dirty="0" smtClean="0">
                <a:latin typeface="Comic Sans MS"/>
                <a:cs typeface="Comic Sans MS"/>
              </a:rPr>
              <a:t>Why do we research?</a:t>
            </a:r>
            <a:endParaRPr lang="en-US" dirty="0">
              <a:latin typeface="Comic Sans MS"/>
              <a:cs typeface="Comic Sans MS"/>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US" dirty="0" smtClean="0"/>
              <a:t>Internationally, enquiry-based (or ‘research-rich’) school and college environments are the hallmark of high performing education systems.</a:t>
            </a:r>
          </a:p>
          <a:p>
            <a:r>
              <a:rPr lang="en-US" dirty="0" smtClean="0"/>
              <a:t>To be at their most effective, teachers and teacher educators need to engage </a:t>
            </a:r>
            <a:r>
              <a:rPr lang="en-US" i="1" dirty="0" smtClean="0">
                <a:solidFill>
                  <a:srgbClr val="FF0000"/>
                </a:solidFill>
              </a:rPr>
              <a:t>with</a:t>
            </a:r>
            <a:r>
              <a:rPr lang="en-US" i="1" dirty="0" smtClean="0"/>
              <a:t> </a:t>
            </a:r>
            <a:r>
              <a:rPr lang="en-US" dirty="0" smtClean="0"/>
              <a:t>research and enquiry – this means keeping up to date with the latest developments in their academic subject or subjects and with developments in the discipline of education. </a:t>
            </a:r>
          </a:p>
          <a:p>
            <a:endParaRPr lang="en-US" dirty="0"/>
          </a:p>
        </p:txBody>
      </p:sp>
      <p:sp>
        <p:nvSpPr>
          <p:cNvPr id="2" name="Title 1"/>
          <p:cNvSpPr>
            <a:spLocks noGrp="1"/>
          </p:cNvSpPr>
          <p:nvPr>
            <p:ph type="title"/>
          </p:nvPr>
        </p:nvSpPr>
        <p:spPr/>
        <p:txBody>
          <a:bodyPr/>
          <a:lstStyle/>
          <a:p>
            <a:r>
              <a:rPr lang="en-US" dirty="0" smtClean="0">
                <a:latin typeface="Comic Sans MS"/>
                <a:cs typeface="Comic Sans MS"/>
              </a:rPr>
              <a:t>BERA/RSA (2014) (1)</a:t>
            </a:r>
            <a:endParaRPr lang="en-US" dirty="0">
              <a:latin typeface="Comic Sans MS"/>
              <a:cs typeface="Comic Sans MS"/>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a:bodyPr>
          <a:lstStyle/>
          <a:p>
            <a:r>
              <a:rPr lang="en-US" dirty="0" smtClean="0"/>
              <a:t>Teachers and teacher educators need to be equipped to engage </a:t>
            </a:r>
            <a:r>
              <a:rPr lang="en-US" i="1" dirty="0" smtClean="0">
                <a:solidFill>
                  <a:srgbClr val="FF0000"/>
                </a:solidFill>
              </a:rPr>
              <a:t>in</a:t>
            </a:r>
            <a:r>
              <a:rPr lang="en-US" i="1" dirty="0" smtClean="0"/>
              <a:t> </a:t>
            </a:r>
            <a:r>
              <a:rPr lang="en-US" dirty="0" smtClean="0"/>
              <a:t>enquiry-oriented practice. This means having the capacity, motivation, confidence and opportunity to do so. </a:t>
            </a:r>
          </a:p>
          <a:p>
            <a:r>
              <a:rPr lang="en-US" dirty="0" smtClean="0"/>
              <a:t>A focus on enquiry-based practice needs to be sustained…throughout teachers’ professional careers, so that disciplined innovation and collaborative enquiry are embedded within the lives of schools or colleges and become the normal way of teaching and learning, rather than the exception. </a:t>
            </a:r>
          </a:p>
          <a:p>
            <a:endParaRPr lang="en-US" dirty="0"/>
          </a:p>
        </p:txBody>
      </p:sp>
      <p:sp>
        <p:nvSpPr>
          <p:cNvPr id="2" name="Title 1"/>
          <p:cNvSpPr>
            <a:spLocks noGrp="1"/>
          </p:cNvSpPr>
          <p:nvPr>
            <p:ph type="title"/>
          </p:nvPr>
        </p:nvSpPr>
        <p:spPr/>
        <p:txBody>
          <a:bodyPr/>
          <a:lstStyle/>
          <a:p>
            <a:r>
              <a:rPr lang="en-US" dirty="0" smtClean="0">
                <a:latin typeface="Comic Sans MS"/>
                <a:cs typeface="Comic Sans MS"/>
              </a:rPr>
              <a:t>BERA/RSA (2014) (2)</a:t>
            </a:r>
            <a:endParaRPr lang="en-US" dirty="0">
              <a:latin typeface="Comic Sans MS"/>
              <a:cs typeface="Comic Sans MS"/>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latin typeface="Comic Sans MS"/>
                <a:cs typeface="Comic Sans MS"/>
              </a:rPr>
              <a:t>Reasons for research</a:t>
            </a:r>
            <a:endParaRPr lang="en-US" dirty="0"/>
          </a:p>
        </p:txBody>
      </p:sp>
      <p:sp>
        <p:nvSpPr>
          <p:cNvPr id="5" name="Text Placeholder 4"/>
          <p:cNvSpPr>
            <a:spLocks noGrp="1"/>
          </p:cNvSpPr>
          <p:nvPr>
            <p:ph type="body" idx="1"/>
          </p:nvPr>
        </p:nvSpPr>
        <p:spPr/>
        <p:txBody>
          <a:bodyPr/>
          <a:lstStyle/>
          <a:p>
            <a:endParaRPr lang="en-US"/>
          </a:p>
        </p:txBody>
      </p:sp>
      <p:sp>
        <p:nvSpPr>
          <p:cNvPr id="6" name="Text Placeholder 5"/>
          <p:cNvSpPr>
            <a:spLocks noGrp="1"/>
          </p:cNvSpPr>
          <p:nvPr>
            <p:ph type="body" sz="half" idx="3"/>
          </p:nvPr>
        </p:nvSpPr>
        <p:spPr/>
        <p:txBody>
          <a:bodyPr/>
          <a:lstStyle/>
          <a:p>
            <a:endParaRPr lang="en-US"/>
          </a:p>
        </p:txBody>
      </p:sp>
      <p:sp>
        <p:nvSpPr>
          <p:cNvPr id="2" name="Content Placeholder 1"/>
          <p:cNvSpPr>
            <a:spLocks noGrp="1"/>
          </p:cNvSpPr>
          <p:nvPr>
            <p:ph sz="quarter" idx="2"/>
          </p:nvPr>
        </p:nvSpPr>
        <p:spPr/>
        <p:txBody>
          <a:bodyPr>
            <a:normAutofit/>
          </a:bodyPr>
          <a:lstStyle/>
          <a:p>
            <a:pPr>
              <a:buNone/>
            </a:pPr>
            <a:r>
              <a:rPr lang="en-US" dirty="0" smtClean="0"/>
              <a:t>“</a:t>
            </a:r>
            <a:r>
              <a:rPr lang="en-US" i="1" dirty="0" smtClean="0"/>
              <a:t>The quality of an education system cannot exceed the quality of its teachers</a:t>
            </a:r>
            <a:r>
              <a:rPr lang="en-US" dirty="0" smtClean="0"/>
              <a:t>.”</a:t>
            </a:r>
          </a:p>
          <a:p>
            <a:pPr>
              <a:buNone/>
            </a:pPr>
            <a:r>
              <a:rPr lang="en-US" sz="1730" dirty="0" smtClean="0"/>
              <a:t>								</a:t>
            </a:r>
          </a:p>
          <a:p>
            <a:pPr>
              <a:buNone/>
            </a:pPr>
            <a:r>
              <a:rPr lang="en-US" sz="1730" dirty="0" smtClean="0"/>
              <a:t>McKinsey &amp; Company (2007) </a:t>
            </a:r>
          </a:p>
          <a:p>
            <a:endParaRPr lang="en-US" dirty="0" smtClean="0"/>
          </a:p>
          <a:p>
            <a:endParaRPr lang="en-US" dirty="0" smtClean="0"/>
          </a:p>
          <a:p>
            <a:pPr>
              <a:buNone/>
            </a:pPr>
            <a:endParaRPr lang="en-US" dirty="0" smtClean="0"/>
          </a:p>
          <a:p>
            <a:endParaRPr lang="en-US" dirty="0" smtClean="0"/>
          </a:p>
        </p:txBody>
      </p:sp>
      <p:pic>
        <p:nvPicPr>
          <p:cNvPr id="8" name="Content Placeholder 7" descr="mckinsey.jpg"/>
          <p:cNvPicPr>
            <a:picLocks noGrp="1" noChangeAspect="1"/>
          </p:cNvPicPr>
          <p:nvPr>
            <p:ph sz="quarter" idx="4"/>
          </p:nvPr>
        </p:nvPicPr>
        <p:blipFill>
          <a:blip r:embed="rId3"/>
          <a:srcRect t="-26822" b="-26822"/>
          <a:stretch>
            <a:fillRect/>
          </a:stretch>
        </p:blipFill>
        <p:spPr>
          <a:xfrm>
            <a:off x="4645025" y="1444294"/>
            <a:ext cx="4041775" cy="3941763"/>
          </a:xfr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sz="4400" dirty="0" smtClean="0">
                <a:latin typeface="Comic Sans MS"/>
                <a:cs typeface="Comic Sans MS"/>
              </a:rPr>
              <a:t>Reasons for research</a:t>
            </a:r>
            <a:endParaRPr lang="en-US" dirty="0"/>
          </a:p>
        </p:txBody>
      </p:sp>
      <p:sp>
        <p:nvSpPr>
          <p:cNvPr id="5" name="Text Placeholder 4"/>
          <p:cNvSpPr>
            <a:spLocks noGrp="1"/>
          </p:cNvSpPr>
          <p:nvPr>
            <p:ph type="body" idx="1"/>
          </p:nvPr>
        </p:nvSpPr>
        <p:spPr/>
        <p:txBody>
          <a:bodyPr/>
          <a:lstStyle/>
          <a:p>
            <a:r>
              <a:rPr lang="en-GB" dirty="0" smtClean="0"/>
              <a:t>Hill (2013:5) </a:t>
            </a:r>
            <a:endParaRPr lang="en-US" dirty="0"/>
          </a:p>
        </p:txBody>
      </p:sp>
      <p:sp>
        <p:nvSpPr>
          <p:cNvPr id="7" name="Text Placeholder 6"/>
          <p:cNvSpPr>
            <a:spLocks noGrp="1"/>
          </p:cNvSpPr>
          <p:nvPr>
            <p:ph type="body" sz="half" idx="3"/>
          </p:nvPr>
        </p:nvSpPr>
        <p:spPr/>
        <p:txBody>
          <a:bodyPr/>
          <a:lstStyle/>
          <a:p>
            <a:endParaRPr lang="en-US"/>
          </a:p>
        </p:txBody>
      </p:sp>
      <p:sp>
        <p:nvSpPr>
          <p:cNvPr id="6" name="Content Placeholder 5"/>
          <p:cNvSpPr>
            <a:spLocks noGrp="1"/>
          </p:cNvSpPr>
          <p:nvPr>
            <p:ph sz="quarter" idx="2"/>
          </p:nvPr>
        </p:nvSpPr>
        <p:spPr/>
        <p:txBody>
          <a:bodyPr>
            <a:normAutofit lnSpcReduction="10000"/>
          </a:bodyPr>
          <a:lstStyle/>
          <a:p>
            <a:r>
              <a:rPr lang="en-GB" dirty="0" smtClean="0"/>
              <a:t>“</a:t>
            </a:r>
            <a:r>
              <a:rPr lang="en-GB" i="1" dirty="0" smtClean="0"/>
              <a:t>The only way for schools in Wales to raise standards of achievement is to improve the quality of teaching and learning in the classroom. It is the quality of teaching that is the strongest within-school effect on pupils’ achievement</a:t>
            </a:r>
            <a:r>
              <a:rPr lang="en-GB" dirty="0" smtClean="0"/>
              <a:t>.”</a:t>
            </a:r>
          </a:p>
          <a:p>
            <a:endParaRPr lang="en-US" dirty="0"/>
          </a:p>
        </p:txBody>
      </p:sp>
      <p:pic>
        <p:nvPicPr>
          <p:cNvPr id="9" name="Content Placeholder 8"/>
          <p:cNvPicPr>
            <a:picLocks noGrp="1"/>
          </p:cNvPicPr>
          <p:nvPr>
            <p:ph sz="quarter" idx="4"/>
          </p:nvPr>
        </p:nvPicPr>
        <p:blipFill>
          <a:blip r:embed="rId3"/>
          <a:srcRect l="-22492" r="-22492"/>
          <a:stretch>
            <a:fillRect/>
          </a:stretch>
        </p:blipFill>
        <p:spPr bwMode="auto">
          <a:prstGeom prst="rect">
            <a:avLst/>
          </a:prstGeom>
          <a:noFill/>
          <a:ln w="9525">
            <a:noFill/>
            <a:miter lim="800000"/>
            <a:headEnd/>
            <a:tailEnd/>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None/>
            </a:pPr>
            <a:r>
              <a:rPr lang="en-GB" dirty="0" smtClean="0"/>
              <a:t>	“</a:t>
            </a:r>
            <a:r>
              <a:rPr lang="en-GB" i="1" dirty="0" smtClean="0"/>
              <a:t>Teachers need to be viewed as ‘knowledge workers’: the best way to foster this approach is through school-based teacher professional development that links teacher inquiry and development with school improvement</a:t>
            </a:r>
            <a:r>
              <a:rPr lang="en-GB" dirty="0" smtClean="0"/>
              <a:t>”.</a:t>
            </a:r>
          </a:p>
          <a:p>
            <a:pPr>
              <a:buNone/>
            </a:pPr>
            <a:r>
              <a:rPr lang="en-GB" dirty="0" smtClean="0"/>
              <a:t>							</a:t>
            </a:r>
            <a:r>
              <a:rPr lang="en-GB" sz="2800" dirty="0" smtClean="0"/>
              <a:t>Hill, 2013:18 </a:t>
            </a:r>
          </a:p>
          <a:p>
            <a:pPr>
              <a:buNone/>
            </a:pPr>
            <a:r>
              <a:rPr lang="en-GB" dirty="0" smtClean="0">
                <a:hlinkClick r:id="rId2"/>
              </a:rPr>
              <a:t>	http://gov.wales/docs/dcells/consultation/130621-delivery-of-education-report-en.pdf</a:t>
            </a:r>
            <a:endParaRPr lang="en-GB" dirty="0" smtClean="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endParaRPr lang="en-US" dirty="0"/>
          </a:p>
        </p:txBody>
      </p:sp>
      <p:sp>
        <p:nvSpPr>
          <p:cNvPr id="2" name="Title 1"/>
          <p:cNvSpPr>
            <a:spLocks noGrp="1"/>
          </p:cNvSpPr>
          <p:nvPr>
            <p:ph type="title"/>
          </p:nvPr>
        </p:nvSpPr>
        <p:spPr/>
        <p:txBody>
          <a:bodyPr/>
          <a:lstStyle/>
          <a:p>
            <a:r>
              <a:rPr lang="en-US" dirty="0" smtClean="0">
                <a:latin typeface="Comic Sans MS"/>
                <a:cs typeface="Comic Sans MS"/>
              </a:rPr>
              <a:t>Reasons for research</a:t>
            </a:r>
            <a:endParaRPr lang="en-GB" dirty="0"/>
          </a:p>
        </p:txBody>
      </p:sp>
    </p:spTree>
    <p:extLst>
      <p:ext uri="{BB962C8B-B14F-4D97-AF65-F5344CB8AC3E}">
        <p14:creationId xmlns:p14="http://schemas.microsoft.com/office/powerpoint/2010/main" val="262264673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None/>
            </a:pPr>
            <a:r>
              <a:rPr lang="en-US" dirty="0" smtClean="0"/>
              <a:t>Successful Futures: </a:t>
            </a:r>
          </a:p>
          <a:p>
            <a:pPr>
              <a:buNone/>
            </a:pPr>
            <a:r>
              <a:rPr lang="en-US" dirty="0" smtClean="0"/>
              <a:t>	</a:t>
            </a:r>
            <a:r>
              <a:rPr lang="en-US" sz="3200" dirty="0" smtClean="0"/>
              <a:t>Sound pedagogy “</a:t>
            </a:r>
            <a:r>
              <a:rPr lang="en-US" sz="3200" i="1" dirty="0" smtClean="0"/>
              <a:t>…requires high-quality teachers with a sound understanding of the ‘why’ and ‘how’ of teaching as well as the ‘what’</a:t>
            </a:r>
            <a:r>
              <a:rPr lang="en-US" sz="3200" dirty="0" smtClean="0"/>
              <a:t>.”</a:t>
            </a:r>
          </a:p>
          <a:p>
            <a:pPr>
              <a:buNone/>
            </a:pPr>
            <a:r>
              <a:rPr lang="en-US" sz="3200" dirty="0" smtClean="0"/>
              <a:t>					</a:t>
            </a:r>
            <a:r>
              <a:rPr lang="en-US" sz="2800" dirty="0" smtClean="0"/>
              <a:t>(Donaldson, 2015:71)</a:t>
            </a:r>
          </a:p>
          <a:p>
            <a:endParaRPr lang="en-US" dirty="0" smtClean="0"/>
          </a:p>
          <a:p>
            <a:endParaRPr lang="en-US" dirty="0"/>
          </a:p>
        </p:txBody>
      </p:sp>
      <p:sp>
        <p:nvSpPr>
          <p:cNvPr id="2" name="Title 1"/>
          <p:cNvSpPr>
            <a:spLocks noGrp="1"/>
          </p:cNvSpPr>
          <p:nvPr>
            <p:ph type="title"/>
          </p:nvPr>
        </p:nvSpPr>
        <p:spPr/>
        <p:txBody>
          <a:bodyPr/>
          <a:lstStyle/>
          <a:p>
            <a:r>
              <a:rPr lang="en-US" dirty="0" smtClean="0">
                <a:latin typeface="Comic Sans MS"/>
                <a:cs typeface="Comic Sans MS"/>
              </a:rPr>
              <a:t>Reasons for research</a:t>
            </a:r>
            <a:endParaRPr lang="en-US"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reeform 7"/>
          <p:cNvSpPr/>
          <p:nvPr/>
        </p:nvSpPr>
        <p:spPr>
          <a:xfrm>
            <a:off x="3327999" y="2616843"/>
            <a:ext cx="2510495" cy="2510495"/>
          </a:xfrm>
          <a:custGeom>
            <a:avLst/>
            <a:gdLst>
              <a:gd name="connsiteX0" fmla="*/ 0 w 2510495"/>
              <a:gd name="connsiteY0" fmla="*/ 1255248 h 2510495"/>
              <a:gd name="connsiteX1" fmla="*/ 1255248 w 2510495"/>
              <a:gd name="connsiteY1" fmla="*/ 0 h 2510495"/>
              <a:gd name="connsiteX2" fmla="*/ 2510496 w 2510495"/>
              <a:gd name="connsiteY2" fmla="*/ 1255248 h 2510495"/>
              <a:gd name="connsiteX3" fmla="*/ 1255248 w 2510495"/>
              <a:gd name="connsiteY3" fmla="*/ 2510496 h 2510495"/>
              <a:gd name="connsiteX4" fmla="*/ 0 w 2510495"/>
              <a:gd name="connsiteY4" fmla="*/ 1255248 h 2510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10495" h="2510495">
                <a:moveTo>
                  <a:pt x="0" y="1255248"/>
                </a:moveTo>
                <a:cubicBezTo>
                  <a:pt x="0" y="561994"/>
                  <a:pt x="561994" y="0"/>
                  <a:pt x="1255248" y="0"/>
                </a:cubicBezTo>
                <a:cubicBezTo>
                  <a:pt x="1948502" y="0"/>
                  <a:pt x="2510496" y="561994"/>
                  <a:pt x="2510496" y="1255248"/>
                </a:cubicBezTo>
                <a:cubicBezTo>
                  <a:pt x="2510496" y="1948502"/>
                  <a:pt x="1948502" y="2510496"/>
                  <a:pt x="1255248" y="2510496"/>
                </a:cubicBezTo>
                <a:cubicBezTo>
                  <a:pt x="561994" y="2510496"/>
                  <a:pt x="0" y="1948502"/>
                  <a:pt x="0" y="1255248"/>
                </a:cubicBezTo>
                <a:close/>
              </a:path>
            </a:pathLst>
          </a:custGeom>
        </p:spPr>
        <p:style>
          <a:lnRef idx="2">
            <a:schemeClr val="lt1">
              <a:hueOff val="0"/>
              <a:satOff val="0"/>
              <a:lumOff val="0"/>
              <a:alphaOff val="0"/>
            </a:schemeClr>
          </a:lnRef>
          <a:fillRef idx="1">
            <a:schemeClr val="accent1">
              <a:alpha val="50000"/>
              <a:hueOff val="0"/>
              <a:satOff val="0"/>
              <a:lumOff val="0"/>
              <a:alphaOff val="0"/>
            </a:schemeClr>
          </a:fillRef>
          <a:effectRef idx="0">
            <a:schemeClr val="accent1">
              <a:alpha val="50000"/>
              <a:hueOff val="0"/>
              <a:satOff val="0"/>
              <a:lumOff val="0"/>
              <a:alphaOff val="0"/>
            </a:schemeClr>
          </a:effectRef>
          <a:fontRef idx="minor">
            <a:schemeClr val="tx1"/>
          </a:fontRef>
        </p:style>
        <p:txBody>
          <a:bodyPr spcFirstLastPara="0" vert="horz" wrap="square" lIns="401943" tIns="401943" rIns="401943" bIns="401943" numCol="1" spcCol="1270" anchor="ctr" anchorCtr="0">
            <a:noAutofit/>
          </a:bodyPr>
          <a:lstStyle/>
          <a:p>
            <a:pPr lvl="0" algn="ctr" defTabSz="1200150">
              <a:lnSpc>
                <a:spcPct val="90000"/>
              </a:lnSpc>
              <a:spcBef>
                <a:spcPct val="0"/>
              </a:spcBef>
              <a:spcAft>
                <a:spcPct val="35000"/>
              </a:spcAft>
            </a:pPr>
            <a:r>
              <a:rPr lang="en-GB" sz="2200" kern="1200" dirty="0">
                <a:solidFill>
                  <a:schemeClr val="bg1"/>
                </a:solidFill>
              </a:rPr>
              <a:t>Values and </a:t>
            </a:r>
            <a:r>
              <a:rPr lang="en-GB" sz="2200" dirty="0">
                <a:solidFill>
                  <a:schemeClr val="bg1"/>
                </a:solidFill>
              </a:rPr>
              <a:t>d</a:t>
            </a:r>
            <a:r>
              <a:rPr lang="en-GB" sz="2200" kern="1200" dirty="0">
                <a:solidFill>
                  <a:schemeClr val="bg1"/>
                </a:solidFill>
              </a:rPr>
              <a:t>ispositions</a:t>
            </a:r>
          </a:p>
        </p:txBody>
      </p:sp>
      <p:sp>
        <p:nvSpPr>
          <p:cNvPr id="9" name="Freeform 8"/>
          <p:cNvSpPr/>
          <p:nvPr/>
        </p:nvSpPr>
        <p:spPr>
          <a:xfrm>
            <a:off x="3692154" y="1421685"/>
            <a:ext cx="1706590" cy="1630993"/>
          </a:xfrm>
          <a:custGeom>
            <a:avLst/>
            <a:gdLst>
              <a:gd name="connsiteX0" fmla="*/ 0 w 1630993"/>
              <a:gd name="connsiteY0" fmla="*/ 815497 h 1630993"/>
              <a:gd name="connsiteX1" fmla="*/ 815497 w 1630993"/>
              <a:gd name="connsiteY1" fmla="*/ 0 h 1630993"/>
              <a:gd name="connsiteX2" fmla="*/ 1630994 w 1630993"/>
              <a:gd name="connsiteY2" fmla="*/ 815497 h 1630993"/>
              <a:gd name="connsiteX3" fmla="*/ 815497 w 1630993"/>
              <a:gd name="connsiteY3" fmla="*/ 1630994 h 1630993"/>
              <a:gd name="connsiteX4" fmla="*/ 0 w 1630993"/>
              <a:gd name="connsiteY4" fmla="*/ 815497 h 16309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0993" h="1630993">
                <a:moveTo>
                  <a:pt x="0" y="815497"/>
                </a:moveTo>
                <a:cubicBezTo>
                  <a:pt x="0" y="365110"/>
                  <a:pt x="365110" y="0"/>
                  <a:pt x="815497" y="0"/>
                </a:cubicBezTo>
                <a:cubicBezTo>
                  <a:pt x="1265884" y="0"/>
                  <a:pt x="1630994" y="365110"/>
                  <a:pt x="1630994" y="815497"/>
                </a:cubicBezTo>
                <a:cubicBezTo>
                  <a:pt x="1630994" y="1265884"/>
                  <a:pt x="1265884" y="1630994"/>
                  <a:pt x="815497" y="1630994"/>
                </a:cubicBezTo>
                <a:cubicBezTo>
                  <a:pt x="365110" y="1630994"/>
                  <a:pt x="0" y="1265884"/>
                  <a:pt x="0" y="815497"/>
                </a:cubicBezTo>
                <a:close/>
              </a:path>
            </a:pathLst>
          </a:custGeom>
        </p:spPr>
        <p:style>
          <a:lnRef idx="2">
            <a:schemeClr val="lt1">
              <a:hueOff val="0"/>
              <a:satOff val="0"/>
              <a:lumOff val="0"/>
              <a:alphaOff val="0"/>
            </a:schemeClr>
          </a:lnRef>
          <a:fillRef idx="1">
            <a:schemeClr val="accent1">
              <a:alpha val="50000"/>
              <a:hueOff val="0"/>
              <a:satOff val="0"/>
              <a:lumOff val="0"/>
              <a:alphaOff val="0"/>
            </a:schemeClr>
          </a:fillRef>
          <a:effectRef idx="0">
            <a:schemeClr val="accent1">
              <a:alpha val="50000"/>
              <a:hueOff val="0"/>
              <a:satOff val="0"/>
              <a:lumOff val="0"/>
              <a:alphaOff val="0"/>
            </a:schemeClr>
          </a:effectRef>
          <a:fontRef idx="minor">
            <a:schemeClr val="tx1"/>
          </a:fontRef>
        </p:style>
        <p:txBody>
          <a:bodyPr spcFirstLastPara="0" vert="horz" wrap="square" lIns="260443" tIns="260443" rIns="260443" bIns="260443" numCol="1" spcCol="1270" anchor="ctr" anchorCtr="0">
            <a:noAutofit/>
          </a:bodyPr>
          <a:lstStyle/>
          <a:p>
            <a:pPr lvl="0" algn="ctr" defTabSz="755650">
              <a:lnSpc>
                <a:spcPct val="90000"/>
              </a:lnSpc>
              <a:spcBef>
                <a:spcPct val="0"/>
              </a:spcBef>
              <a:spcAft>
                <a:spcPct val="35000"/>
              </a:spcAft>
            </a:pPr>
            <a:r>
              <a:rPr lang="en-GB" sz="1700" kern="1200" dirty="0"/>
              <a:t>Welsh language and culture</a:t>
            </a:r>
          </a:p>
        </p:txBody>
      </p:sp>
      <p:sp>
        <p:nvSpPr>
          <p:cNvPr id="10" name="Freeform 9"/>
          <p:cNvSpPr/>
          <p:nvPr/>
        </p:nvSpPr>
        <p:spPr>
          <a:xfrm>
            <a:off x="5205113" y="2260628"/>
            <a:ext cx="1588013" cy="1588013"/>
          </a:xfrm>
          <a:custGeom>
            <a:avLst/>
            <a:gdLst>
              <a:gd name="connsiteX0" fmla="*/ 0 w 1588013"/>
              <a:gd name="connsiteY0" fmla="*/ 794007 h 1588013"/>
              <a:gd name="connsiteX1" fmla="*/ 794007 w 1588013"/>
              <a:gd name="connsiteY1" fmla="*/ 0 h 1588013"/>
              <a:gd name="connsiteX2" fmla="*/ 1588014 w 1588013"/>
              <a:gd name="connsiteY2" fmla="*/ 794007 h 1588013"/>
              <a:gd name="connsiteX3" fmla="*/ 794007 w 1588013"/>
              <a:gd name="connsiteY3" fmla="*/ 1588014 h 1588013"/>
              <a:gd name="connsiteX4" fmla="*/ 0 w 1588013"/>
              <a:gd name="connsiteY4" fmla="*/ 794007 h 15880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88013" h="1588013">
                <a:moveTo>
                  <a:pt x="0" y="794007"/>
                </a:moveTo>
                <a:cubicBezTo>
                  <a:pt x="0" y="355489"/>
                  <a:pt x="355489" y="0"/>
                  <a:pt x="794007" y="0"/>
                </a:cubicBezTo>
                <a:cubicBezTo>
                  <a:pt x="1232525" y="0"/>
                  <a:pt x="1588014" y="355489"/>
                  <a:pt x="1588014" y="794007"/>
                </a:cubicBezTo>
                <a:cubicBezTo>
                  <a:pt x="1588014" y="1232525"/>
                  <a:pt x="1232525" y="1588014"/>
                  <a:pt x="794007" y="1588014"/>
                </a:cubicBezTo>
                <a:cubicBezTo>
                  <a:pt x="355489" y="1588014"/>
                  <a:pt x="0" y="1232525"/>
                  <a:pt x="0" y="794007"/>
                </a:cubicBezTo>
                <a:close/>
              </a:path>
            </a:pathLst>
          </a:custGeom>
        </p:spPr>
        <p:style>
          <a:lnRef idx="2">
            <a:schemeClr val="lt1">
              <a:hueOff val="0"/>
              <a:satOff val="0"/>
              <a:lumOff val="0"/>
              <a:alphaOff val="0"/>
            </a:schemeClr>
          </a:lnRef>
          <a:fillRef idx="1">
            <a:schemeClr val="accent1">
              <a:alpha val="50000"/>
              <a:hueOff val="0"/>
              <a:satOff val="0"/>
              <a:lumOff val="0"/>
              <a:alphaOff val="0"/>
            </a:schemeClr>
          </a:fillRef>
          <a:effectRef idx="0">
            <a:schemeClr val="accent1">
              <a:alpha val="50000"/>
              <a:hueOff val="0"/>
              <a:satOff val="0"/>
              <a:lumOff val="0"/>
              <a:alphaOff val="0"/>
            </a:schemeClr>
          </a:effectRef>
          <a:fontRef idx="minor">
            <a:schemeClr val="tx1"/>
          </a:fontRef>
        </p:style>
        <p:txBody>
          <a:bodyPr spcFirstLastPara="0" vert="horz" wrap="square" lIns="254149" tIns="254149" rIns="254149" bIns="254149" numCol="1" spcCol="1270" anchor="ctr" anchorCtr="0">
            <a:noAutofit/>
          </a:bodyPr>
          <a:lstStyle/>
          <a:p>
            <a:pPr lvl="0" algn="ctr" defTabSz="755650">
              <a:lnSpc>
                <a:spcPct val="90000"/>
              </a:lnSpc>
              <a:spcBef>
                <a:spcPct val="0"/>
              </a:spcBef>
              <a:spcAft>
                <a:spcPct val="35000"/>
              </a:spcAft>
            </a:pPr>
            <a:r>
              <a:rPr lang="en-GB" sz="1700" kern="1200" dirty="0"/>
              <a:t>Rights of learners</a:t>
            </a:r>
          </a:p>
        </p:txBody>
      </p:sp>
      <p:sp>
        <p:nvSpPr>
          <p:cNvPr id="11" name="Freeform 10"/>
          <p:cNvSpPr/>
          <p:nvPr/>
        </p:nvSpPr>
        <p:spPr>
          <a:xfrm>
            <a:off x="5193929" y="3884354"/>
            <a:ext cx="1610382" cy="1610382"/>
          </a:xfrm>
          <a:custGeom>
            <a:avLst/>
            <a:gdLst>
              <a:gd name="connsiteX0" fmla="*/ 0 w 1610382"/>
              <a:gd name="connsiteY0" fmla="*/ 805191 h 1610382"/>
              <a:gd name="connsiteX1" fmla="*/ 805191 w 1610382"/>
              <a:gd name="connsiteY1" fmla="*/ 0 h 1610382"/>
              <a:gd name="connsiteX2" fmla="*/ 1610382 w 1610382"/>
              <a:gd name="connsiteY2" fmla="*/ 805191 h 1610382"/>
              <a:gd name="connsiteX3" fmla="*/ 805191 w 1610382"/>
              <a:gd name="connsiteY3" fmla="*/ 1610382 h 1610382"/>
              <a:gd name="connsiteX4" fmla="*/ 0 w 1610382"/>
              <a:gd name="connsiteY4" fmla="*/ 805191 h 16103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10382" h="1610382">
                <a:moveTo>
                  <a:pt x="0" y="805191"/>
                </a:moveTo>
                <a:cubicBezTo>
                  <a:pt x="0" y="360496"/>
                  <a:pt x="360496" y="0"/>
                  <a:pt x="805191" y="0"/>
                </a:cubicBezTo>
                <a:cubicBezTo>
                  <a:pt x="1249886" y="0"/>
                  <a:pt x="1610382" y="360496"/>
                  <a:pt x="1610382" y="805191"/>
                </a:cubicBezTo>
                <a:cubicBezTo>
                  <a:pt x="1610382" y="1249886"/>
                  <a:pt x="1249886" y="1610382"/>
                  <a:pt x="805191" y="1610382"/>
                </a:cubicBezTo>
                <a:cubicBezTo>
                  <a:pt x="360496" y="1610382"/>
                  <a:pt x="0" y="1249886"/>
                  <a:pt x="0" y="805191"/>
                </a:cubicBezTo>
                <a:close/>
              </a:path>
            </a:pathLst>
          </a:custGeom>
        </p:spPr>
        <p:style>
          <a:lnRef idx="2">
            <a:schemeClr val="lt1">
              <a:hueOff val="0"/>
              <a:satOff val="0"/>
              <a:lumOff val="0"/>
              <a:alphaOff val="0"/>
            </a:schemeClr>
          </a:lnRef>
          <a:fillRef idx="1">
            <a:schemeClr val="accent1">
              <a:alpha val="50000"/>
              <a:hueOff val="0"/>
              <a:satOff val="0"/>
              <a:lumOff val="0"/>
              <a:alphaOff val="0"/>
            </a:schemeClr>
          </a:fillRef>
          <a:effectRef idx="0">
            <a:schemeClr val="accent1">
              <a:alpha val="50000"/>
              <a:hueOff val="0"/>
              <a:satOff val="0"/>
              <a:lumOff val="0"/>
              <a:alphaOff val="0"/>
            </a:schemeClr>
          </a:effectRef>
          <a:fontRef idx="minor">
            <a:schemeClr val="tx1"/>
          </a:fontRef>
        </p:style>
        <p:txBody>
          <a:bodyPr spcFirstLastPara="0" vert="horz" wrap="square" lIns="257425" tIns="257425" rIns="257425" bIns="257425" numCol="1" spcCol="1270" anchor="ctr" anchorCtr="0">
            <a:noAutofit/>
          </a:bodyPr>
          <a:lstStyle/>
          <a:p>
            <a:pPr lvl="0" algn="ctr" defTabSz="755650">
              <a:lnSpc>
                <a:spcPct val="90000"/>
              </a:lnSpc>
              <a:spcBef>
                <a:spcPct val="0"/>
              </a:spcBef>
              <a:spcAft>
                <a:spcPct val="35000"/>
              </a:spcAft>
            </a:pPr>
            <a:r>
              <a:rPr lang="en-GB" sz="1700" kern="1200" dirty="0"/>
              <a:t>Literacy, numeracy and digital</a:t>
            </a:r>
          </a:p>
        </p:txBody>
      </p:sp>
      <p:sp>
        <p:nvSpPr>
          <p:cNvPr id="12" name="Freeform 11"/>
          <p:cNvSpPr/>
          <p:nvPr/>
        </p:nvSpPr>
        <p:spPr>
          <a:xfrm>
            <a:off x="3692153" y="4734056"/>
            <a:ext cx="1915892" cy="1786713"/>
          </a:xfrm>
          <a:custGeom>
            <a:avLst/>
            <a:gdLst>
              <a:gd name="connsiteX0" fmla="*/ 0 w 1595356"/>
              <a:gd name="connsiteY0" fmla="*/ 797678 h 1595356"/>
              <a:gd name="connsiteX1" fmla="*/ 797678 w 1595356"/>
              <a:gd name="connsiteY1" fmla="*/ 0 h 1595356"/>
              <a:gd name="connsiteX2" fmla="*/ 1595356 w 1595356"/>
              <a:gd name="connsiteY2" fmla="*/ 797678 h 1595356"/>
              <a:gd name="connsiteX3" fmla="*/ 797678 w 1595356"/>
              <a:gd name="connsiteY3" fmla="*/ 1595356 h 1595356"/>
              <a:gd name="connsiteX4" fmla="*/ 0 w 1595356"/>
              <a:gd name="connsiteY4" fmla="*/ 797678 h 15953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5356" h="1595356">
                <a:moveTo>
                  <a:pt x="0" y="797678"/>
                </a:moveTo>
                <a:cubicBezTo>
                  <a:pt x="0" y="357133"/>
                  <a:pt x="357133" y="0"/>
                  <a:pt x="797678" y="0"/>
                </a:cubicBezTo>
                <a:cubicBezTo>
                  <a:pt x="1238223" y="0"/>
                  <a:pt x="1595356" y="357133"/>
                  <a:pt x="1595356" y="797678"/>
                </a:cubicBezTo>
                <a:cubicBezTo>
                  <a:pt x="1595356" y="1238223"/>
                  <a:pt x="1238223" y="1595356"/>
                  <a:pt x="797678" y="1595356"/>
                </a:cubicBezTo>
                <a:cubicBezTo>
                  <a:pt x="357133" y="1595356"/>
                  <a:pt x="0" y="1238223"/>
                  <a:pt x="0" y="797678"/>
                </a:cubicBezTo>
                <a:close/>
              </a:path>
            </a:pathLst>
          </a:custGeom>
        </p:spPr>
        <p:style>
          <a:lnRef idx="2">
            <a:schemeClr val="lt1">
              <a:hueOff val="0"/>
              <a:satOff val="0"/>
              <a:lumOff val="0"/>
              <a:alphaOff val="0"/>
            </a:schemeClr>
          </a:lnRef>
          <a:fillRef idx="1">
            <a:schemeClr val="accent1">
              <a:alpha val="50000"/>
              <a:hueOff val="0"/>
              <a:satOff val="0"/>
              <a:lumOff val="0"/>
              <a:alphaOff val="0"/>
            </a:schemeClr>
          </a:fillRef>
          <a:effectRef idx="0">
            <a:schemeClr val="accent1">
              <a:alpha val="50000"/>
              <a:hueOff val="0"/>
              <a:satOff val="0"/>
              <a:lumOff val="0"/>
              <a:alphaOff val="0"/>
            </a:schemeClr>
          </a:effectRef>
          <a:fontRef idx="minor">
            <a:schemeClr val="tx1"/>
          </a:fontRef>
        </p:style>
        <p:txBody>
          <a:bodyPr spcFirstLastPara="0" vert="horz" wrap="square" lIns="255224" tIns="255224" rIns="255224" bIns="255224" numCol="1" spcCol="1270" anchor="ctr" anchorCtr="0">
            <a:noAutofit/>
          </a:bodyPr>
          <a:lstStyle/>
          <a:p>
            <a:pPr lvl="0" algn="ctr" defTabSz="755650">
              <a:lnSpc>
                <a:spcPct val="90000"/>
              </a:lnSpc>
              <a:spcBef>
                <a:spcPct val="0"/>
              </a:spcBef>
              <a:spcAft>
                <a:spcPct val="35000"/>
              </a:spcAft>
            </a:pPr>
            <a:r>
              <a:rPr lang="en-GB" sz="1700" kern="1200" dirty="0"/>
              <a:t>Professional learner</a:t>
            </a:r>
          </a:p>
        </p:txBody>
      </p:sp>
      <p:sp>
        <p:nvSpPr>
          <p:cNvPr id="13" name="Freeform 12"/>
          <p:cNvSpPr/>
          <p:nvPr/>
        </p:nvSpPr>
        <p:spPr>
          <a:xfrm>
            <a:off x="2339688" y="3861860"/>
            <a:ext cx="1655370" cy="1655370"/>
          </a:xfrm>
          <a:custGeom>
            <a:avLst/>
            <a:gdLst>
              <a:gd name="connsiteX0" fmla="*/ 0 w 1655370"/>
              <a:gd name="connsiteY0" fmla="*/ 827685 h 1655370"/>
              <a:gd name="connsiteX1" fmla="*/ 827685 w 1655370"/>
              <a:gd name="connsiteY1" fmla="*/ 0 h 1655370"/>
              <a:gd name="connsiteX2" fmla="*/ 1655370 w 1655370"/>
              <a:gd name="connsiteY2" fmla="*/ 827685 h 1655370"/>
              <a:gd name="connsiteX3" fmla="*/ 827685 w 1655370"/>
              <a:gd name="connsiteY3" fmla="*/ 1655370 h 1655370"/>
              <a:gd name="connsiteX4" fmla="*/ 0 w 1655370"/>
              <a:gd name="connsiteY4" fmla="*/ 827685 h 16553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5370" h="1655370">
                <a:moveTo>
                  <a:pt x="0" y="827685"/>
                </a:moveTo>
                <a:cubicBezTo>
                  <a:pt x="0" y="370567"/>
                  <a:pt x="370567" y="0"/>
                  <a:pt x="827685" y="0"/>
                </a:cubicBezTo>
                <a:cubicBezTo>
                  <a:pt x="1284803" y="0"/>
                  <a:pt x="1655370" y="370567"/>
                  <a:pt x="1655370" y="827685"/>
                </a:cubicBezTo>
                <a:cubicBezTo>
                  <a:pt x="1655370" y="1284803"/>
                  <a:pt x="1284803" y="1655370"/>
                  <a:pt x="827685" y="1655370"/>
                </a:cubicBezTo>
                <a:cubicBezTo>
                  <a:pt x="370567" y="1655370"/>
                  <a:pt x="0" y="1284803"/>
                  <a:pt x="0" y="827685"/>
                </a:cubicBezTo>
                <a:close/>
              </a:path>
            </a:pathLst>
          </a:custGeom>
        </p:spPr>
        <p:style>
          <a:lnRef idx="2">
            <a:schemeClr val="lt1">
              <a:hueOff val="0"/>
              <a:satOff val="0"/>
              <a:lumOff val="0"/>
              <a:alphaOff val="0"/>
            </a:schemeClr>
          </a:lnRef>
          <a:fillRef idx="1">
            <a:schemeClr val="accent1">
              <a:alpha val="50000"/>
              <a:hueOff val="0"/>
              <a:satOff val="0"/>
              <a:lumOff val="0"/>
              <a:alphaOff val="0"/>
            </a:schemeClr>
          </a:fillRef>
          <a:effectRef idx="0">
            <a:schemeClr val="accent1">
              <a:alpha val="50000"/>
              <a:hueOff val="0"/>
              <a:satOff val="0"/>
              <a:lumOff val="0"/>
              <a:alphaOff val="0"/>
            </a:schemeClr>
          </a:effectRef>
          <a:fontRef idx="minor">
            <a:schemeClr val="tx1"/>
          </a:fontRef>
        </p:style>
        <p:txBody>
          <a:bodyPr spcFirstLastPara="0" vert="horz" wrap="square" lIns="264013" tIns="264013" rIns="264013" bIns="264013" numCol="1" spcCol="1270" anchor="ctr" anchorCtr="0">
            <a:noAutofit/>
          </a:bodyPr>
          <a:lstStyle/>
          <a:p>
            <a:pPr lvl="0" algn="ctr" defTabSz="755650">
              <a:lnSpc>
                <a:spcPct val="90000"/>
              </a:lnSpc>
              <a:spcBef>
                <a:spcPct val="0"/>
              </a:spcBef>
              <a:spcAft>
                <a:spcPct val="35000"/>
              </a:spcAft>
            </a:pPr>
            <a:r>
              <a:rPr lang="en-GB" sz="1700" kern="1200" dirty="0"/>
              <a:t>System role</a:t>
            </a:r>
          </a:p>
        </p:txBody>
      </p:sp>
      <p:sp>
        <p:nvSpPr>
          <p:cNvPr id="14" name="Freeform 13"/>
          <p:cNvSpPr/>
          <p:nvPr/>
        </p:nvSpPr>
        <p:spPr>
          <a:xfrm>
            <a:off x="2127758" y="2012450"/>
            <a:ext cx="1855990" cy="1858560"/>
          </a:xfrm>
          <a:custGeom>
            <a:avLst/>
            <a:gdLst>
              <a:gd name="connsiteX0" fmla="*/ 0 w 1632750"/>
              <a:gd name="connsiteY0" fmla="*/ 816375 h 1632750"/>
              <a:gd name="connsiteX1" fmla="*/ 816375 w 1632750"/>
              <a:gd name="connsiteY1" fmla="*/ 0 h 1632750"/>
              <a:gd name="connsiteX2" fmla="*/ 1632750 w 1632750"/>
              <a:gd name="connsiteY2" fmla="*/ 816375 h 1632750"/>
              <a:gd name="connsiteX3" fmla="*/ 816375 w 1632750"/>
              <a:gd name="connsiteY3" fmla="*/ 1632750 h 1632750"/>
              <a:gd name="connsiteX4" fmla="*/ 0 w 1632750"/>
              <a:gd name="connsiteY4" fmla="*/ 816375 h 1632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2750" h="1632750">
                <a:moveTo>
                  <a:pt x="0" y="816375"/>
                </a:moveTo>
                <a:cubicBezTo>
                  <a:pt x="0" y="365504"/>
                  <a:pt x="365504" y="0"/>
                  <a:pt x="816375" y="0"/>
                </a:cubicBezTo>
                <a:cubicBezTo>
                  <a:pt x="1267246" y="0"/>
                  <a:pt x="1632750" y="365504"/>
                  <a:pt x="1632750" y="816375"/>
                </a:cubicBezTo>
                <a:cubicBezTo>
                  <a:pt x="1632750" y="1267246"/>
                  <a:pt x="1267246" y="1632750"/>
                  <a:pt x="816375" y="1632750"/>
                </a:cubicBezTo>
                <a:cubicBezTo>
                  <a:pt x="365504" y="1632750"/>
                  <a:pt x="0" y="1267246"/>
                  <a:pt x="0" y="816375"/>
                </a:cubicBezTo>
                <a:close/>
              </a:path>
            </a:pathLst>
          </a:custGeom>
        </p:spPr>
        <p:style>
          <a:lnRef idx="2">
            <a:schemeClr val="lt1">
              <a:hueOff val="0"/>
              <a:satOff val="0"/>
              <a:lumOff val="0"/>
              <a:alphaOff val="0"/>
            </a:schemeClr>
          </a:lnRef>
          <a:fillRef idx="1">
            <a:schemeClr val="accent1">
              <a:alpha val="50000"/>
              <a:hueOff val="0"/>
              <a:satOff val="0"/>
              <a:lumOff val="0"/>
              <a:alphaOff val="0"/>
            </a:schemeClr>
          </a:fillRef>
          <a:effectRef idx="0">
            <a:schemeClr val="accent1">
              <a:alpha val="50000"/>
              <a:hueOff val="0"/>
              <a:satOff val="0"/>
              <a:lumOff val="0"/>
              <a:alphaOff val="0"/>
            </a:schemeClr>
          </a:effectRef>
          <a:fontRef idx="minor">
            <a:schemeClr val="tx1"/>
          </a:fontRef>
        </p:style>
        <p:txBody>
          <a:bodyPr spcFirstLastPara="0" vert="horz" wrap="square" lIns="260701" tIns="260701" rIns="260701" bIns="260701" numCol="1" spcCol="1270" anchor="ctr" anchorCtr="0">
            <a:noAutofit/>
          </a:bodyPr>
          <a:lstStyle/>
          <a:p>
            <a:pPr lvl="0" algn="ctr" defTabSz="755650">
              <a:lnSpc>
                <a:spcPct val="90000"/>
              </a:lnSpc>
              <a:spcBef>
                <a:spcPct val="0"/>
              </a:spcBef>
              <a:spcAft>
                <a:spcPct val="35000"/>
              </a:spcAft>
            </a:pPr>
            <a:r>
              <a:rPr lang="en-GB" sz="1700" kern="1200" dirty="0"/>
              <a:t>Professional entitlement</a:t>
            </a:r>
          </a:p>
        </p:txBody>
      </p:sp>
      <p:sp>
        <p:nvSpPr>
          <p:cNvPr id="4" name="Slide Number Placeholder 3"/>
          <p:cNvSpPr>
            <a:spLocks noGrp="1"/>
          </p:cNvSpPr>
          <p:nvPr>
            <p:ph type="sldNum" sz="quarter" idx="12"/>
          </p:nvPr>
        </p:nvSpPr>
        <p:spPr/>
        <p:txBody>
          <a:bodyPr/>
          <a:lstStyle/>
          <a:p>
            <a:fld id="{C4009609-DC48-4DDF-96FA-41A39884BE33}" type="slidenum">
              <a:rPr lang="en-GB" smtClean="0"/>
              <a:pPr/>
              <a:t>13</a:t>
            </a:fld>
            <a:endParaRPr lang="en-GB" dirty="0"/>
          </a:p>
        </p:txBody>
      </p:sp>
      <p:sp>
        <p:nvSpPr>
          <p:cNvPr id="23" name="Title 22"/>
          <p:cNvSpPr>
            <a:spLocks noGrp="1"/>
          </p:cNvSpPr>
          <p:nvPr>
            <p:ph type="title"/>
          </p:nvPr>
        </p:nvSpPr>
        <p:spPr/>
        <p:txBody>
          <a:bodyPr/>
          <a:lstStyle/>
          <a:p>
            <a:r>
              <a:rPr lang="en-US" dirty="0" smtClean="0">
                <a:latin typeface="Comic Sans MS"/>
                <a:cs typeface="Comic Sans MS"/>
              </a:rPr>
              <a:t>New Professional Standards</a:t>
            </a:r>
            <a:endParaRPr lang="en-US" dirty="0">
              <a:latin typeface="Comic Sans MS"/>
              <a:cs typeface="Comic Sans MS"/>
            </a:endParaRPr>
          </a:p>
        </p:txBody>
      </p:sp>
      <p:sp>
        <p:nvSpPr>
          <p:cNvPr id="19" name="Rounded Rectangular Callout 18"/>
          <p:cNvSpPr/>
          <p:nvPr/>
        </p:nvSpPr>
        <p:spPr>
          <a:xfrm>
            <a:off x="755576" y="5494736"/>
            <a:ext cx="2936577" cy="1026033"/>
          </a:xfrm>
          <a:prstGeom prst="wedgeRoundRectCallout">
            <a:avLst>
              <a:gd name="adj1" fmla="val 59724"/>
              <a:gd name="adj2" fmla="val -72659"/>
              <a:gd name="adj3" fmla="val 16667"/>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00" dirty="0">
                <a:solidFill>
                  <a:prstClr val="black"/>
                </a:solidFill>
                <a:ea typeface="Calibri"/>
                <a:cs typeface="Arial" pitchFamily="34" charset="0"/>
              </a:rPr>
              <a:t>Teachers see themselves as professional learners and commit to continuous engagement in career-long development, collaboration and innovation.</a:t>
            </a:r>
            <a:endParaRPr lang="en-GB" sz="1200" dirty="0">
              <a:solidFill>
                <a:schemeClr val="tx1"/>
              </a:solidFill>
            </a:endParaRPr>
          </a:p>
        </p:txBody>
      </p:sp>
    </p:spTree>
    <p:extLst>
      <p:ext uri="{BB962C8B-B14F-4D97-AF65-F5344CB8AC3E}">
        <p14:creationId xmlns:p14="http://schemas.microsoft.com/office/powerpoint/2010/main" val="3374799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9"/>
                                        </p:tgtEl>
                                        <p:attrNameLst>
                                          <p:attrName>style.visibility</p:attrName>
                                        </p:attrNameLst>
                                      </p:cBhvr>
                                      <p:to>
                                        <p:strVal val="visible"/>
                                      </p:to>
                                    </p:set>
                                  </p:childTnLst>
                                  <p:subTnLst>
                                    <p:set>
                                      <p:cBhvr override="childStyle">
                                        <p:cTn dur="1" fill="hold" display="0" masterRel="nextClick" afterEffect="1"/>
                                        <p:tgtEl>
                                          <p:spTgt spid="19"/>
                                        </p:tgtEl>
                                        <p:attrNameLst>
                                          <p:attrName>style.visibility</p:attrName>
                                        </p:attrNameLst>
                                      </p:cBhvr>
                                      <p:to>
                                        <p:strVal val="hidden"/>
                                      </p:to>
                                    </p:set>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12" grpId="0" animBg="1"/>
      <p:bldP spid="13" grpId="0" animBg="1"/>
      <p:bldP spid="14" grpId="0" animBg="1"/>
      <p:bldP spid="19"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Shape 16"/>
          <p:cNvSpPr/>
          <p:nvPr/>
        </p:nvSpPr>
        <p:spPr>
          <a:xfrm rot="17313022" flipV="1">
            <a:off x="1573927" y="2003457"/>
            <a:ext cx="6492331" cy="3764849"/>
          </a:xfrm>
          <a:prstGeom prst="swooshArrow">
            <a:avLst>
              <a:gd name="adj1" fmla="val 25000"/>
              <a:gd name="adj2" fmla="val 25000"/>
            </a:avLst>
          </a:prstGeom>
          <a:solidFill>
            <a:schemeClr val="tx2">
              <a:lumMod val="40000"/>
              <a:lumOff val="60000"/>
            </a:schemeClr>
          </a:solidFill>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56" name="TextBox 55"/>
          <p:cNvSpPr txBox="1"/>
          <p:nvPr/>
        </p:nvSpPr>
        <p:spPr>
          <a:xfrm>
            <a:off x="143508" y="692696"/>
            <a:ext cx="8244915" cy="400110"/>
          </a:xfrm>
          <a:prstGeom prst="rect">
            <a:avLst/>
          </a:prstGeom>
          <a:noFill/>
        </p:spPr>
        <p:txBody>
          <a:bodyPr wrap="square" rtlCol="0">
            <a:spAutoFit/>
          </a:bodyPr>
          <a:lstStyle/>
          <a:p>
            <a:r>
              <a:rPr lang="en-GB" sz="2000" b="1" dirty="0">
                <a:solidFill>
                  <a:srgbClr val="000099"/>
                </a:solidFill>
              </a:rPr>
              <a:t>Professional learning</a:t>
            </a:r>
          </a:p>
        </p:txBody>
      </p:sp>
      <p:sp>
        <p:nvSpPr>
          <p:cNvPr id="2" name="TextBox 1"/>
          <p:cNvSpPr txBox="1"/>
          <p:nvPr/>
        </p:nvSpPr>
        <p:spPr>
          <a:xfrm>
            <a:off x="473350" y="1776115"/>
            <a:ext cx="5637819" cy="461665"/>
          </a:xfrm>
          <a:prstGeom prst="rect">
            <a:avLst/>
          </a:prstGeom>
          <a:noFill/>
        </p:spPr>
        <p:txBody>
          <a:bodyPr wrap="square" rtlCol="0">
            <a:spAutoFit/>
          </a:bodyPr>
          <a:lstStyle/>
          <a:p>
            <a:r>
              <a:rPr lang="en-GB" sz="2400" b="1" dirty="0">
                <a:solidFill>
                  <a:srgbClr val="000099"/>
                </a:solidFill>
              </a:rPr>
              <a:t>Wider reading and research findings</a:t>
            </a:r>
          </a:p>
        </p:txBody>
      </p:sp>
      <p:sp>
        <p:nvSpPr>
          <p:cNvPr id="60" name="TextBox 59"/>
          <p:cNvSpPr txBox="1"/>
          <p:nvPr/>
        </p:nvSpPr>
        <p:spPr>
          <a:xfrm>
            <a:off x="539552" y="4941168"/>
            <a:ext cx="6984776" cy="935955"/>
          </a:xfrm>
          <a:prstGeom prst="rect">
            <a:avLst/>
          </a:prstGeom>
          <a:solidFill>
            <a:schemeClr val="accent3">
              <a:lumMod val="40000"/>
              <a:lumOff val="60000"/>
            </a:schemeClr>
          </a:solidFill>
          <a:ln w="25400">
            <a:solidFill>
              <a:srgbClr val="000099"/>
            </a:solidFill>
          </a:ln>
          <a:effectLst>
            <a:glow rad="127000">
              <a:schemeClr val="accent1">
                <a:lumMod val="40000"/>
                <a:lumOff val="60000"/>
              </a:schemeClr>
            </a:glow>
          </a:effectLst>
        </p:spPr>
        <p:txBody>
          <a:bodyPr wrap="square" rtlCol="0">
            <a:spAutoFit/>
          </a:bodyPr>
          <a:lstStyle/>
          <a:p>
            <a:r>
              <a:rPr lang="en-GB" dirty="0"/>
              <a:t>The teacher makes reasoned decisions in terms of their pedagogy based upon relevant reading and research findings.</a:t>
            </a:r>
          </a:p>
        </p:txBody>
      </p:sp>
      <p:sp>
        <p:nvSpPr>
          <p:cNvPr id="65" name="TextBox 64"/>
          <p:cNvSpPr txBox="1"/>
          <p:nvPr/>
        </p:nvSpPr>
        <p:spPr>
          <a:xfrm>
            <a:off x="3107181" y="2708920"/>
            <a:ext cx="5382597" cy="1200329"/>
          </a:xfrm>
          <a:prstGeom prst="rect">
            <a:avLst/>
          </a:prstGeom>
          <a:solidFill>
            <a:schemeClr val="accent5">
              <a:lumMod val="20000"/>
              <a:lumOff val="80000"/>
            </a:schemeClr>
          </a:solidFill>
          <a:ln w="25400">
            <a:solidFill>
              <a:srgbClr val="000099"/>
            </a:solidFill>
          </a:ln>
          <a:effectLst>
            <a:glow rad="127000">
              <a:schemeClr val="accent1">
                <a:lumMod val="20000"/>
                <a:lumOff val="80000"/>
              </a:schemeClr>
            </a:glow>
          </a:effectLst>
        </p:spPr>
        <p:txBody>
          <a:bodyPr wrap="square" rtlCol="0">
            <a:spAutoFit/>
          </a:bodyPr>
          <a:lstStyle>
            <a:defPPr>
              <a:defRPr lang="en-US"/>
            </a:defPPr>
          </a:lstStyle>
          <a:p>
            <a:r>
              <a:rPr lang="en-GB" dirty="0"/>
              <a:t>There is structured engagement in an action research community and evidence of practice informed by wider reading and research findings on a national and international scale.</a:t>
            </a:r>
          </a:p>
        </p:txBody>
      </p:sp>
      <p:sp>
        <p:nvSpPr>
          <p:cNvPr id="3" name="Slide Number Placeholder 2"/>
          <p:cNvSpPr>
            <a:spLocks noGrp="1"/>
          </p:cNvSpPr>
          <p:nvPr>
            <p:ph type="sldNum" sz="quarter" idx="12"/>
          </p:nvPr>
        </p:nvSpPr>
        <p:spPr/>
        <p:txBody>
          <a:bodyPr/>
          <a:lstStyle/>
          <a:p>
            <a:endParaRPr lang="en-GB" dirty="0"/>
          </a:p>
        </p:txBody>
      </p:sp>
      <p:sp>
        <p:nvSpPr>
          <p:cNvPr id="16" name="TextBox 15"/>
          <p:cNvSpPr txBox="1"/>
          <p:nvPr/>
        </p:nvSpPr>
        <p:spPr>
          <a:xfrm>
            <a:off x="211253" y="6270172"/>
            <a:ext cx="3276364" cy="461665"/>
          </a:xfrm>
          <a:prstGeom prst="rect">
            <a:avLst/>
          </a:prstGeom>
          <a:noFill/>
        </p:spPr>
        <p:txBody>
          <a:bodyPr wrap="square" rtlCol="0">
            <a:spAutoFit/>
          </a:bodyPr>
          <a:lstStyle/>
          <a:p>
            <a:r>
              <a:rPr lang="en-GB" sz="2400" b="1" dirty="0">
                <a:solidFill>
                  <a:srgbClr val="C00000"/>
                </a:solidFill>
              </a:rPr>
              <a:t>Teaching</a:t>
            </a:r>
          </a:p>
        </p:txBody>
      </p:sp>
      <p:pic>
        <p:nvPicPr>
          <p:cNvPr id="18" name="Picture 2">
            <a:hlinkClick r:id="" action="ppaction://noaction"/>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25716" y="4485740"/>
            <a:ext cx="623455" cy="6234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1891499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None/>
            </a:pPr>
            <a:endParaRPr lang="en-US" dirty="0" smtClean="0"/>
          </a:p>
          <a:p>
            <a:pPr>
              <a:buNone/>
            </a:pPr>
            <a:r>
              <a:rPr lang="en-US" sz="3200" dirty="0" smtClean="0"/>
              <a:t>“</a:t>
            </a:r>
            <a:r>
              <a:rPr lang="en-US" sz="3200" i="1" dirty="0" smtClean="0"/>
              <a:t>…the biggest effects on student learning occur when teachers become learners of their own teaching</a:t>
            </a:r>
            <a:r>
              <a:rPr lang="en-US" sz="3200" dirty="0" smtClean="0"/>
              <a:t>.”</a:t>
            </a:r>
          </a:p>
          <a:p>
            <a:pPr>
              <a:buNone/>
            </a:pPr>
            <a:r>
              <a:rPr lang="en-US" dirty="0" smtClean="0"/>
              <a:t>						(Hattie, 2009:22)</a:t>
            </a:r>
          </a:p>
          <a:p>
            <a:pPr>
              <a:buNone/>
            </a:pPr>
            <a:endParaRPr lang="en-US" dirty="0" smtClean="0"/>
          </a:p>
          <a:p>
            <a:pPr>
              <a:buNone/>
            </a:pPr>
            <a:r>
              <a:rPr lang="en-US" dirty="0" smtClean="0"/>
              <a:t>	</a:t>
            </a:r>
            <a:r>
              <a:rPr lang="en-US" sz="1600" dirty="0" smtClean="0"/>
              <a:t>Hattie, J. (2009) Visible learning: A synthesis of over 800 meta-analyses relating to achievement.  London: </a:t>
            </a:r>
            <a:r>
              <a:rPr lang="en-US" sz="1600" dirty="0" err="1" smtClean="0"/>
              <a:t>Routledge</a:t>
            </a:r>
            <a:r>
              <a:rPr lang="en-US" sz="1600" dirty="0" smtClean="0"/>
              <a:t>.</a:t>
            </a:r>
            <a:endParaRPr lang="en-US" sz="1600" dirty="0"/>
          </a:p>
        </p:txBody>
      </p:sp>
      <p:sp>
        <p:nvSpPr>
          <p:cNvPr id="2" name="Title 1"/>
          <p:cNvSpPr>
            <a:spLocks noGrp="1"/>
          </p:cNvSpPr>
          <p:nvPr>
            <p:ph type="title"/>
          </p:nvPr>
        </p:nvSpPr>
        <p:spPr/>
        <p:txBody>
          <a:bodyPr/>
          <a:lstStyle/>
          <a:p>
            <a:r>
              <a:rPr lang="en-US" dirty="0" smtClean="0">
                <a:latin typeface="Comic Sans MS"/>
                <a:cs typeface="Comic Sans MS"/>
              </a:rPr>
              <a:t>Reasons for research</a:t>
            </a:r>
            <a:endParaRPr lang="en-US"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None/>
            </a:pPr>
            <a:endParaRPr lang="en-US" dirty="0" smtClean="0"/>
          </a:p>
          <a:p>
            <a:pPr>
              <a:buNone/>
            </a:pPr>
            <a:r>
              <a:rPr lang="en-US" dirty="0" smtClean="0"/>
              <a:t>To:</a:t>
            </a:r>
          </a:p>
          <a:p>
            <a:r>
              <a:rPr lang="en-US" dirty="0" smtClean="0"/>
              <a:t>Improve practice;</a:t>
            </a:r>
          </a:p>
          <a:p>
            <a:r>
              <a:rPr lang="en-US" dirty="0" smtClean="0"/>
              <a:t>Add to knowledge;</a:t>
            </a:r>
          </a:p>
          <a:p>
            <a:r>
              <a:rPr lang="en-US" dirty="0" smtClean="0"/>
              <a:t>Fill ‘gaps’ in knowledge;</a:t>
            </a:r>
          </a:p>
          <a:p>
            <a:r>
              <a:rPr lang="en-US" dirty="0" smtClean="0"/>
              <a:t>Expand knowledge;</a:t>
            </a:r>
          </a:p>
          <a:p>
            <a:r>
              <a:rPr lang="en-US" dirty="0" smtClean="0"/>
              <a:t>Add pupils’ opinions to our knowledge.</a:t>
            </a:r>
          </a:p>
          <a:p>
            <a:endParaRPr lang="en-US" dirty="0"/>
          </a:p>
        </p:txBody>
      </p:sp>
      <p:sp>
        <p:nvSpPr>
          <p:cNvPr id="2" name="Title 1"/>
          <p:cNvSpPr>
            <a:spLocks noGrp="1"/>
          </p:cNvSpPr>
          <p:nvPr>
            <p:ph type="title"/>
          </p:nvPr>
        </p:nvSpPr>
        <p:spPr/>
        <p:txBody>
          <a:bodyPr/>
          <a:lstStyle/>
          <a:p>
            <a:r>
              <a:rPr lang="en-US" dirty="0" smtClean="0">
                <a:latin typeface="Comic Sans MS"/>
                <a:cs typeface="Comic Sans MS"/>
              </a:rPr>
              <a:t>Why do teachers research?</a:t>
            </a:r>
            <a:endParaRPr lang="en-US" dirty="0">
              <a:latin typeface="Comic Sans MS"/>
              <a:cs typeface="Comic Sans M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37"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1000"/>
                                        <p:tgtEl>
                                          <p:spTgt spid="3">
                                            <p:txEl>
                                              <p:pRg st="1" end="1"/>
                                            </p:txEl>
                                          </p:spTgt>
                                        </p:tgtEl>
                                      </p:cBhvr>
                                    </p:animEffect>
                                    <p:anim calcmode="lin" valueType="num">
                                      <p:cBhvr>
                                        <p:cTn id="1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3" dur="900" decel="100000" fill="hold"/>
                                        <p:tgtEl>
                                          <p:spTgt spid="3">
                                            <p:txEl>
                                              <p:pRg st="1" end="1"/>
                                            </p:txEl>
                                          </p:spTgt>
                                        </p:tgtEl>
                                        <p:attrNameLst>
                                          <p:attrName>ppt_y</p:attrName>
                                        </p:attrNameLst>
                                      </p:cBhvr>
                                      <p:tavLst>
                                        <p:tav tm="0">
                                          <p:val>
                                            <p:strVal val="#ppt_y+1"/>
                                          </p:val>
                                        </p:tav>
                                        <p:tav tm="100000">
                                          <p:val>
                                            <p:strVal val="#ppt_y-.03"/>
                                          </p:val>
                                        </p:tav>
                                      </p:tavLst>
                                    </p:anim>
                                    <p:anim calcmode="lin" valueType="num">
                                      <p:cBhvr>
                                        <p:cTn id="14" dur="100" accel="100000" fill="hold">
                                          <p:stCondLst>
                                            <p:cond delay="900"/>
                                          </p:stCondLst>
                                        </p:cTn>
                                        <p:tgtEl>
                                          <p:spTgt spid="3">
                                            <p:txEl>
                                              <p:pRg st="1" end="1"/>
                                            </p:txEl>
                                          </p:spTgt>
                                        </p:tgtEl>
                                        <p:attrNameLst>
                                          <p:attrName>ppt_y</p:attrName>
                                        </p:attrNameLst>
                                      </p:cBhvr>
                                      <p:tavLst>
                                        <p:tav tm="0">
                                          <p:val>
                                            <p:strVal val="#ppt_y-.03"/>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37"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900" decel="100000" fill="hold"/>
                                        <p:tgtEl>
                                          <p:spTgt spid="3">
                                            <p:txEl>
                                              <p:pRg st="2" end="2"/>
                                            </p:txEl>
                                          </p:spTgt>
                                        </p:tgtEl>
                                        <p:attrNameLst>
                                          <p:attrName>ppt_y</p:attrName>
                                        </p:attrNameLst>
                                      </p:cBhvr>
                                      <p:tavLst>
                                        <p:tav tm="0">
                                          <p:val>
                                            <p:strVal val="#ppt_y+1"/>
                                          </p:val>
                                        </p:tav>
                                        <p:tav tm="100000">
                                          <p:val>
                                            <p:strVal val="#ppt_y-.03"/>
                                          </p:val>
                                        </p:tav>
                                      </p:tavLst>
                                    </p:anim>
                                    <p:anim calcmode="lin" valueType="num">
                                      <p:cBhvr>
                                        <p:cTn id="22" dur="100" accel="100000" fill="hold">
                                          <p:stCondLst>
                                            <p:cond delay="900"/>
                                          </p:stCondLst>
                                        </p:cTn>
                                        <p:tgtEl>
                                          <p:spTgt spid="3">
                                            <p:txEl>
                                              <p:pRg st="2" end="2"/>
                                            </p:txEl>
                                          </p:spTgt>
                                        </p:tgtEl>
                                        <p:attrNameLst>
                                          <p:attrName>ppt_y</p:attrName>
                                        </p:attrNameLst>
                                      </p:cBhvr>
                                      <p:tavLst>
                                        <p:tav tm="0">
                                          <p:val>
                                            <p:strVal val="#ppt_y-.03"/>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37"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1000"/>
                                        <p:tgtEl>
                                          <p:spTgt spid="3">
                                            <p:txEl>
                                              <p:pRg st="3" end="3"/>
                                            </p:txEl>
                                          </p:spTgt>
                                        </p:tgtEl>
                                      </p:cBhvr>
                                    </p:animEffect>
                                    <p:anim calcmode="lin" valueType="num">
                                      <p:cBhvr>
                                        <p:cTn id="2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9" dur="900" decel="100000" fill="hold"/>
                                        <p:tgtEl>
                                          <p:spTgt spid="3">
                                            <p:txEl>
                                              <p:pRg st="3" end="3"/>
                                            </p:txEl>
                                          </p:spTgt>
                                        </p:tgtEl>
                                        <p:attrNameLst>
                                          <p:attrName>ppt_y</p:attrName>
                                        </p:attrNameLst>
                                      </p:cBhvr>
                                      <p:tavLst>
                                        <p:tav tm="0">
                                          <p:val>
                                            <p:strVal val="#ppt_y+1"/>
                                          </p:val>
                                        </p:tav>
                                        <p:tav tm="100000">
                                          <p:val>
                                            <p:strVal val="#ppt_y-.03"/>
                                          </p:val>
                                        </p:tav>
                                      </p:tavLst>
                                    </p:anim>
                                    <p:anim calcmode="lin" valueType="num">
                                      <p:cBhvr>
                                        <p:cTn id="30" dur="100" accel="100000" fill="hold">
                                          <p:stCondLst>
                                            <p:cond delay="900"/>
                                          </p:stCondLst>
                                        </p:cTn>
                                        <p:tgtEl>
                                          <p:spTgt spid="3">
                                            <p:txEl>
                                              <p:pRg st="3" end="3"/>
                                            </p:txEl>
                                          </p:spTgt>
                                        </p:tgtEl>
                                        <p:attrNameLst>
                                          <p:attrName>ppt_y</p:attrName>
                                        </p:attrNameLst>
                                      </p:cBhvr>
                                      <p:tavLst>
                                        <p:tav tm="0">
                                          <p:val>
                                            <p:strVal val="#ppt_y-.03"/>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37"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900" decel="100000" fill="hold"/>
                                        <p:tgtEl>
                                          <p:spTgt spid="3">
                                            <p:txEl>
                                              <p:pRg st="4" end="4"/>
                                            </p:txEl>
                                          </p:spTgt>
                                        </p:tgtEl>
                                        <p:attrNameLst>
                                          <p:attrName>ppt_y</p:attrName>
                                        </p:attrNameLst>
                                      </p:cBhvr>
                                      <p:tavLst>
                                        <p:tav tm="0">
                                          <p:val>
                                            <p:strVal val="#ppt_y+1"/>
                                          </p:val>
                                        </p:tav>
                                        <p:tav tm="100000">
                                          <p:val>
                                            <p:strVal val="#ppt_y-.03"/>
                                          </p:val>
                                        </p:tav>
                                      </p:tavLst>
                                    </p:anim>
                                    <p:anim calcmode="lin" valueType="num">
                                      <p:cBhvr>
                                        <p:cTn id="38" dur="100" accel="100000" fill="hold">
                                          <p:stCondLst>
                                            <p:cond delay="900"/>
                                          </p:stCondLst>
                                        </p:cTn>
                                        <p:tgtEl>
                                          <p:spTgt spid="3">
                                            <p:txEl>
                                              <p:pRg st="4" end="4"/>
                                            </p:txEl>
                                          </p:spTgt>
                                        </p:tgtEl>
                                        <p:attrNameLst>
                                          <p:attrName>ppt_y</p:attrName>
                                        </p:attrNameLst>
                                      </p:cBhvr>
                                      <p:tavLst>
                                        <p:tav tm="0">
                                          <p:val>
                                            <p:strVal val="#ppt_y-.03"/>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37" presetClass="entr" presetSubtype="0"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Effect transition="in" filter="fade">
                                      <p:cBhvr>
                                        <p:cTn id="43" dur="1000"/>
                                        <p:tgtEl>
                                          <p:spTgt spid="3">
                                            <p:txEl>
                                              <p:pRg st="5" end="5"/>
                                            </p:txEl>
                                          </p:spTgt>
                                        </p:tgtEl>
                                      </p:cBhvr>
                                    </p:animEffect>
                                    <p:anim calcmode="lin" valueType="num">
                                      <p:cBhvr>
                                        <p:cTn id="44"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5" dur="900" decel="100000" fill="hold"/>
                                        <p:tgtEl>
                                          <p:spTgt spid="3">
                                            <p:txEl>
                                              <p:pRg st="5" end="5"/>
                                            </p:txEl>
                                          </p:spTgt>
                                        </p:tgtEl>
                                        <p:attrNameLst>
                                          <p:attrName>ppt_y</p:attrName>
                                        </p:attrNameLst>
                                      </p:cBhvr>
                                      <p:tavLst>
                                        <p:tav tm="0">
                                          <p:val>
                                            <p:strVal val="#ppt_y+1"/>
                                          </p:val>
                                        </p:tav>
                                        <p:tav tm="100000">
                                          <p:val>
                                            <p:strVal val="#ppt_y-.03"/>
                                          </p:val>
                                        </p:tav>
                                      </p:tavLst>
                                    </p:anim>
                                    <p:anim calcmode="lin" valueType="num">
                                      <p:cBhvr>
                                        <p:cTn id="46" dur="100" accel="100000" fill="hold">
                                          <p:stCondLst>
                                            <p:cond delay="900"/>
                                          </p:stCondLst>
                                        </p:cTn>
                                        <p:tgtEl>
                                          <p:spTgt spid="3">
                                            <p:txEl>
                                              <p:pRg st="5" end="5"/>
                                            </p:txEl>
                                          </p:spTgt>
                                        </p:tgtEl>
                                        <p:attrNameLst>
                                          <p:attrName>ppt_y</p:attrName>
                                        </p:attrNameLst>
                                      </p:cBhvr>
                                      <p:tavLst>
                                        <p:tav tm="0">
                                          <p:val>
                                            <p:strVal val="#ppt_y-.03"/>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37" presetClass="entr" presetSubtype="0" fill="hold" grpId="0" nodeType="clickEffect">
                                  <p:stCondLst>
                                    <p:cond delay="0"/>
                                  </p:stCondLst>
                                  <p:childTnLst>
                                    <p:set>
                                      <p:cBhvr>
                                        <p:cTn id="50" dur="1" fill="hold">
                                          <p:stCondLst>
                                            <p:cond delay="0"/>
                                          </p:stCondLst>
                                        </p:cTn>
                                        <p:tgtEl>
                                          <p:spTgt spid="3">
                                            <p:txEl>
                                              <p:pRg st="6" end="6"/>
                                            </p:txEl>
                                          </p:spTgt>
                                        </p:tgtEl>
                                        <p:attrNameLst>
                                          <p:attrName>style.visibility</p:attrName>
                                        </p:attrNameLst>
                                      </p:cBhvr>
                                      <p:to>
                                        <p:strVal val="visible"/>
                                      </p:to>
                                    </p:set>
                                    <p:animEffect transition="in" filter="fade">
                                      <p:cBhvr>
                                        <p:cTn id="51" dur="1000"/>
                                        <p:tgtEl>
                                          <p:spTgt spid="3">
                                            <p:txEl>
                                              <p:pRg st="6" end="6"/>
                                            </p:txEl>
                                          </p:spTgt>
                                        </p:tgtEl>
                                      </p:cBhvr>
                                    </p:animEffect>
                                    <p:anim calcmode="lin" valueType="num">
                                      <p:cBhvr>
                                        <p:cTn id="5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3" dur="900" decel="100000" fill="hold"/>
                                        <p:tgtEl>
                                          <p:spTgt spid="3">
                                            <p:txEl>
                                              <p:pRg st="6" end="6"/>
                                            </p:txEl>
                                          </p:spTgt>
                                        </p:tgtEl>
                                        <p:attrNameLst>
                                          <p:attrName>ppt_y</p:attrName>
                                        </p:attrNameLst>
                                      </p:cBhvr>
                                      <p:tavLst>
                                        <p:tav tm="0">
                                          <p:val>
                                            <p:strVal val="#ppt_y+1"/>
                                          </p:val>
                                        </p:tav>
                                        <p:tav tm="100000">
                                          <p:val>
                                            <p:strVal val="#ppt_y-.03"/>
                                          </p:val>
                                        </p:tav>
                                      </p:tavLst>
                                    </p:anim>
                                    <p:anim calcmode="lin" valueType="num">
                                      <p:cBhvr>
                                        <p:cTn id="54" dur="100" accel="100000" fill="hold">
                                          <p:stCondLst>
                                            <p:cond delay="900"/>
                                          </p:stCondLst>
                                        </p:cTn>
                                        <p:tgtEl>
                                          <p:spTgt spid="3">
                                            <p:txEl>
                                              <p:pRg st="6" end="6"/>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137160" indent="0">
              <a:buNone/>
            </a:pPr>
            <a:r>
              <a:rPr lang="en-GB" sz="2800" dirty="0" smtClean="0"/>
              <a:t>“</a:t>
            </a:r>
            <a:r>
              <a:rPr lang="en-GB" sz="2800" i="1" dirty="0" smtClean="0"/>
              <a:t>You do not have to begin with a ‘problem’. All you need is a general idea that something might be improved. Your general idea may stem from a promising new idea or the recognition that existing practice falls short of aspiration.</a:t>
            </a:r>
            <a:r>
              <a:rPr lang="en-GB" sz="2800" dirty="0" smtClean="0"/>
              <a:t>” </a:t>
            </a:r>
          </a:p>
          <a:p>
            <a:pPr>
              <a:buNone/>
            </a:pPr>
            <a:r>
              <a:rPr lang="en-GB" dirty="0" smtClean="0"/>
              <a:t>		                      </a:t>
            </a:r>
            <a:r>
              <a:rPr lang="en-GB" dirty="0" err="1" smtClean="0"/>
              <a:t>Kemmis</a:t>
            </a:r>
            <a:r>
              <a:rPr lang="en-GB" dirty="0" smtClean="0"/>
              <a:t> &amp; </a:t>
            </a:r>
            <a:r>
              <a:rPr lang="en-GB" dirty="0" err="1" smtClean="0"/>
              <a:t>McTaggart</a:t>
            </a:r>
            <a:r>
              <a:rPr lang="en-GB" dirty="0" smtClean="0"/>
              <a:t> (1988)</a:t>
            </a:r>
          </a:p>
          <a:p>
            <a:pPr>
              <a:buNone/>
            </a:pPr>
            <a:endParaRPr lang="en-GB" dirty="0" smtClean="0"/>
          </a:p>
          <a:p>
            <a:pPr>
              <a:buNone/>
            </a:pPr>
            <a:endParaRPr lang="en-GB" sz="1000" dirty="0" smtClean="0"/>
          </a:p>
          <a:p>
            <a:pPr>
              <a:buNone/>
            </a:pPr>
            <a:endParaRPr lang="en-GB" sz="1000" dirty="0" smtClean="0"/>
          </a:p>
          <a:p>
            <a:pPr>
              <a:buNone/>
            </a:pPr>
            <a:r>
              <a:rPr lang="en-GB" sz="1000" dirty="0" err="1" smtClean="0"/>
              <a:t>Kemmis</a:t>
            </a:r>
            <a:r>
              <a:rPr lang="en-GB" sz="1000" dirty="0" smtClean="0"/>
              <a:t>, S. and </a:t>
            </a:r>
            <a:r>
              <a:rPr lang="en-GB" sz="1000" dirty="0" err="1" smtClean="0"/>
              <a:t>McTaggart</a:t>
            </a:r>
            <a:r>
              <a:rPr lang="en-GB" sz="1000" dirty="0" smtClean="0"/>
              <a:t>, R. (</a:t>
            </a:r>
            <a:r>
              <a:rPr lang="en-GB" sz="1000" dirty="0" err="1" smtClean="0"/>
              <a:t>eds</a:t>
            </a:r>
            <a:r>
              <a:rPr lang="en-GB" sz="1000" dirty="0" smtClean="0"/>
              <a:t>) (1988) </a:t>
            </a:r>
            <a:r>
              <a:rPr lang="en-GB" sz="1000" i="1" dirty="0" smtClean="0"/>
              <a:t>The action research planner</a:t>
            </a:r>
            <a:r>
              <a:rPr lang="en-GB" sz="1000" dirty="0" smtClean="0"/>
              <a:t> - 3rd ed. Belmont, Victoria: </a:t>
            </a:r>
            <a:r>
              <a:rPr lang="en-GB" sz="1000" dirty="0" err="1" smtClean="0"/>
              <a:t>Deakin</a:t>
            </a:r>
            <a:r>
              <a:rPr lang="en-GB" sz="1000" dirty="0" smtClean="0"/>
              <a:t> University</a:t>
            </a:r>
          </a:p>
          <a:p>
            <a:pPr>
              <a:buNone/>
            </a:pPr>
            <a:endParaRPr lang="en-GB" dirty="0" smtClean="0"/>
          </a:p>
          <a:p>
            <a:endParaRPr lang="en-US" dirty="0"/>
          </a:p>
        </p:txBody>
      </p:sp>
      <p:sp>
        <p:nvSpPr>
          <p:cNvPr id="2" name="Title 1"/>
          <p:cNvSpPr>
            <a:spLocks noGrp="1"/>
          </p:cNvSpPr>
          <p:nvPr>
            <p:ph type="title"/>
          </p:nvPr>
        </p:nvSpPr>
        <p:spPr/>
        <p:txBody>
          <a:bodyPr/>
          <a:lstStyle/>
          <a:p>
            <a:r>
              <a:rPr lang="en-US" dirty="0" smtClean="0">
                <a:latin typeface="Comic Sans MS"/>
                <a:cs typeface="Comic Sans MS"/>
              </a:rPr>
              <a:t>Reasons for research</a:t>
            </a:r>
            <a:endParaRPr lang="en-US" dirty="0">
              <a:latin typeface="Comic Sans MS"/>
              <a:cs typeface="Comic Sans MS"/>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normAutofit/>
          </a:bodyPr>
          <a:lstStyle/>
          <a:p>
            <a:pPr>
              <a:buNone/>
            </a:pPr>
            <a:r>
              <a:rPr lang="en-US" dirty="0" smtClean="0"/>
              <a:t>	Lesson Study is a model for collaborative classroom professional learning where:</a:t>
            </a:r>
          </a:p>
          <a:p>
            <a:pPr>
              <a:buNone/>
            </a:pPr>
            <a:endParaRPr lang="en-US" dirty="0" smtClean="0"/>
          </a:p>
          <a:p>
            <a:r>
              <a:rPr lang="en-US" dirty="0" smtClean="0"/>
              <a:t>two or more teachers work together, developing practice in the classroom, focusing on the needs and learning of real pupils and trying to solve a teaching- or learning-based problem which is affecting pupils’ progress;</a:t>
            </a:r>
          </a:p>
        </p:txBody>
      </p:sp>
      <p:sp>
        <p:nvSpPr>
          <p:cNvPr id="2" name="Title 1"/>
          <p:cNvSpPr>
            <a:spLocks noGrp="1"/>
          </p:cNvSpPr>
          <p:nvPr>
            <p:ph type="title"/>
          </p:nvPr>
        </p:nvSpPr>
        <p:spPr/>
        <p:txBody>
          <a:bodyPr/>
          <a:lstStyle/>
          <a:p>
            <a:r>
              <a:rPr lang="en-US" dirty="0" smtClean="0">
                <a:latin typeface="Comic Sans MS"/>
                <a:cs typeface="Comic Sans MS"/>
              </a:rPr>
              <a:t>Lesson Study (1)</a:t>
            </a:r>
            <a:endParaRPr lang="en-US" dirty="0">
              <a:latin typeface="Comic Sans MS"/>
              <a:cs typeface="Comic Sans MS"/>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457200" y="1481328"/>
            <a:ext cx="8229600" cy="5144680"/>
          </a:xfrm>
        </p:spPr>
        <p:txBody>
          <a:bodyPr>
            <a:normAutofit fontScale="92500" lnSpcReduction="10000"/>
          </a:bodyPr>
          <a:lstStyle/>
          <a:p>
            <a:r>
              <a:rPr lang="en-US" dirty="0" smtClean="0"/>
              <a:t>teachers are engaged in developing a teaching technique which is designed to improve a specific aspect of learning for identified pupils;</a:t>
            </a:r>
          </a:p>
          <a:p>
            <a:r>
              <a:rPr lang="en-US" dirty="0" smtClean="0"/>
              <a:t>teachers keep a record of what they learn and pass on the practice knowledge which they gain to others.</a:t>
            </a:r>
          </a:p>
          <a:p>
            <a:pPr>
              <a:buNone/>
            </a:pPr>
            <a:r>
              <a:rPr lang="en-US" dirty="0" smtClean="0"/>
              <a:t>	It is built on the premise that the best way to improve education is to “</a:t>
            </a:r>
            <a:r>
              <a:rPr lang="en-US" i="1" dirty="0" smtClean="0"/>
              <a:t>get teachers together to study the processes of teaching and learning in classrooms, and then devise ways to improve them</a:t>
            </a:r>
            <a:r>
              <a:rPr lang="en-US" dirty="0" smtClean="0"/>
              <a:t>” (</a:t>
            </a:r>
            <a:r>
              <a:rPr lang="en-US" dirty="0" err="1" smtClean="0"/>
              <a:t>Fernandes</a:t>
            </a:r>
            <a:r>
              <a:rPr lang="en-US" dirty="0" smtClean="0"/>
              <a:t> &amp; Yoshida, 2004)</a:t>
            </a:r>
          </a:p>
          <a:p>
            <a:pPr>
              <a:buNone/>
            </a:pPr>
            <a:endParaRPr lang="en-US" dirty="0" smtClean="0"/>
          </a:p>
          <a:p>
            <a:pPr>
              <a:buNone/>
            </a:pPr>
            <a:r>
              <a:rPr lang="en-GB" sz="1176" dirty="0" smtClean="0"/>
              <a:t>Fernandez, C. &amp; Yoshida, M. (2004). </a:t>
            </a:r>
            <a:r>
              <a:rPr lang="en-GB" sz="1176" i="1" dirty="0" smtClean="0"/>
              <a:t>Lesson study: A Japanese approach to improving mathematics teaching and learning.</a:t>
            </a:r>
            <a:r>
              <a:rPr lang="en-GB" sz="1176" dirty="0" smtClean="0"/>
              <a:t> Mahwah, NJ: Lawrence Erlbaum Associates, Publishers.</a:t>
            </a:r>
          </a:p>
          <a:p>
            <a:pPr>
              <a:buNone/>
            </a:pPr>
            <a:endParaRPr lang="en-US" dirty="0" smtClean="0"/>
          </a:p>
          <a:p>
            <a:pPr>
              <a:buNone/>
            </a:pPr>
            <a:endParaRPr lang="en-US" dirty="0" smtClean="0"/>
          </a:p>
        </p:txBody>
      </p:sp>
      <p:sp>
        <p:nvSpPr>
          <p:cNvPr id="2" name="Title 1"/>
          <p:cNvSpPr>
            <a:spLocks noGrp="1"/>
          </p:cNvSpPr>
          <p:nvPr>
            <p:ph type="title"/>
          </p:nvPr>
        </p:nvSpPr>
        <p:spPr/>
        <p:txBody>
          <a:bodyPr/>
          <a:lstStyle/>
          <a:p>
            <a:r>
              <a:rPr lang="en-US" dirty="0" smtClean="0">
                <a:latin typeface="Comic Sans MS"/>
                <a:cs typeface="Comic Sans MS"/>
              </a:rPr>
              <a:t>Lesson Study (2)</a:t>
            </a:r>
            <a:endParaRPr lang="en-US" dirty="0">
              <a:latin typeface="Comic Sans MS"/>
              <a:cs typeface="Comic Sans MS"/>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a:bodyPr>
          <a:lstStyle/>
          <a:p>
            <a:pPr algn="l"/>
            <a:r>
              <a:rPr lang="en-US" sz="2000" dirty="0" smtClean="0"/>
              <a:t>The process was developed in Japan.</a:t>
            </a:r>
            <a:r>
              <a:rPr lang="en-US" dirty="0" smtClean="0"/>
              <a:t/>
            </a:r>
            <a:br>
              <a:rPr lang="en-US" dirty="0" smtClean="0"/>
            </a:br>
            <a:endParaRPr lang="en-US" dirty="0"/>
          </a:p>
        </p:txBody>
      </p:sp>
      <p:sp>
        <p:nvSpPr>
          <p:cNvPr id="7" name="Vertical Text Placeholder 6"/>
          <p:cNvSpPr>
            <a:spLocks noGrp="1"/>
          </p:cNvSpPr>
          <p:nvPr>
            <p:ph type="body" orient="vert" idx="1"/>
          </p:nvPr>
        </p:nvSpPr>
        <p:spPr/>
        <p:txBody>
          <a:bodyPr/>
          <a:lstStyle/>
          <a:p>
            <a:endParaRPr lang="en-US"/>
          </a:p>
        </p:txBody>
      </p:sp>
      <p:pic>
        <p:nvPicPr>
          <p:cNvPr id="4" name="Content Placeholder 3" descr="Japanese Research-Lesson.jpg"/>
          <p:cNvPicPr>
            <a:picLocks noGrp="1" noChangeAspect="1"/>
          </p:cNvPicPr>
          <p:nvPr>
            <p:ph idx="4294967295"/>
          </p:nvPr>
        </p:nvPicPr>
        <p:blipFill>
          <a:blip r:embed="rId3"/>
          <a:srcRect l="-2076" r="-2076"/>
          <a:stretch>
            <a:fillRect/>
          </a:stretch>
        </p:blipFill>
        <p:spPr>
          <a:xfrm>
            <a:off x="-52388" y="976313"/>
            <a:ext cx="9196388" cy="4967287"/>
          </a:xfrm>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Vertical Text Placeholder 2"/>
          <p:cNvSpPr>
            <a:spLocks noGrp="1"/>
          </p:cNvSpPr>
          <p:nvPr>
            <p:ph type="body" orient="vert" idx="1"/>
          </p:nvPr>
        </p:nvSpPr>
        <p:spPr/>
        <p:txBody>
          <a:bodyPr/>
          <a:lstStyle/>
          <a:p>
            <a:endParaRPr lang="en-US"/>
          </a:p>
        </p:txBody>
      </p:sp>
      <p:pic>
        <p:nvPicPr>
          <p:cNvPr id="4" name="Picture 3" descr="PISA scores.png"/>
          <p:cNvPicPr>
            <a:picLocks noChangeAspect="1"/>
          </p:cNvPicPr>
          <p:nvPr/>
        </p:nvPicPr>
        <p:blipFill>
          <a:blip r:embed="rId3"/>
          <a:stretch>
            <a:fillRect/>
          </a:stretch>
        </p:blipFill>
        <p:spPr>
          <a:xfrm>
            <a:off x="-1" y="-1"/>
            <a:ext cx="9144001" cy="6858001"/>
          </a:xfrm>
          <a:prstGeom prst="rect">
            <a:avLst/>
          </a:prstGeom>
        </p:spPr>
      </p:pic>
      <p:sp>
        <p:nvSpPr>
          <p:cNvPr id="7" name="Rectangle 6"/>
          <p:cNvSpPr/>
          <p:nvPr/>
        </p:nvSpPr>
        <p:spPr>
          <a:xfrm>
            <a:off x="960598" y="1417638"/>
            <a:ext cx="2311949" cy="389455"/>
          </a:xfrm>
          <a:prstGeom prst="rect">
            <a:avLst/>
          </a:prstGeom>
          <a:noFill/>
          <a:ln w="57150" cap="flat" cmpd="sng" algn="ctr">
            <a:solidFill>
              <a:srgbClr val="FF0000"/>
            </a:solidFill>
            <a:prstDash val="solid"/>
            <a:round/>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 name="Rectangle 7"/>
          <p:cNvSpPr/>
          <p:nvPr/>
        </p:nvSpPr>
        <p:spPr>
          <a:xfrm>
            <a:off x="6583523" y="1028183"/>
            <a:ext cx="2311949" cy="389455"/>
          </a:xfrm>
          <a:prstGeom prst="rect">
            <a:avLst/>
          </a:prstGeom>
          <a:noFill/>
          <a:ln w="57150" cap="flat" cmpd="sng" algn="ctr">
            <a:solidFill>
              <a:srgbClr val="FF0000"/>
            </a:solidFill>
            <a:prstDash val="solid"/>
            <a:round/>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9" name="Rectangle 8"/>
          <p:cNvSpPr/>
          <p:nvPr/>
        </p:nvSpPr>
        <p:spPr>
          <a:xfrm>
            <a:off x="3848261" y="1959493"/>
            <a:ext cx="2311949" cy="389455"/>
          </a:xfrm>
          <a:prstGeom prst="rect">
            <a:avLst/>
          </a:prstGeom>
          <a:noFill/>
          <a:ln w="57150" cap="flat" cmpd="sng" algn="ctr">
            <a:solidFill>
              <a:srgbClr val="FF0000"/>
            </a:solidFill>
            <a:prstDash val="solid"/>
            <a:round/>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0" name="Rectangle 9"/>
          <p:cNvSpPr/>
          <p:nvPr/>
        </p:nvSpPr>
        <p:spPr>
          <a:xfrm>
            <a:off x="457200" y="4706222"/>
            <a:ext cx="2815347" cy="389455"/>
          </a:xfrm>
          <a:prstGeom prst="rect">
            <a:avLst/>
          </a:prstGeom>
          <a:noFill/>
          <a:ln w="57150" cap="flat" cmpd="sng" algn="ctr">
            <a:solidFill>
              <a:srgbClr val="008000"/>
            </a:solidFill>
            <a:prstDash val="solid"/>
            <a:round/>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Rectangle 10"/>
          <p:cNvSpPr/>
          <p:nvPr/>
        </p:nvSpPr>
        <p:spPr>
          <a:xfrm>
            <a:off x="3344863" y="3924776"/>
            <a:ext cx="2815347" cy="389455"/>
          </a:xfrm>
          <a:prstGeom prst="rect">
            <a:avLst/>
          </a:prstGeom>
          <a:noFill/>
          <a:ln w="57150" cap="flat" cmpd="sng" algn="ctr">
            <a:solidFill>
              <a:srgbClr val="008000"/>
            </a:solidFill>
            <a:prstDash val="solid"/>
            <a:round/>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2" name="Rectangle 11"/>
          <p:cNvSpPr/>
          <p:nvPr/>
        </p:nvSpPr>
        <p:spPr>
          <a:xfrm>
            <a:off x="6160210" y="2850289"/>
            <a:ext cx="2815347" cy="389455"/>
          </a:xfrm>
          <a:prstGeom prst="rect">
            <a:avLst/>
          </a:prstGeom>
          <a:noFill/>
          <a:ln w="57150" cap="flat" cmpd="sng" algn="ctr">
            <a:solidFill>
              <a:srgbClr val="008000"/>
            </a:solidFill>
            <a:prstDash val="solid"/>
            <a:round/>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smtClean="0"/>
              <a:t>It encourages collaboration and reflection;</a:t>
            </a:r>
          </a:p>
          <a:p>
            <a:r>
              <a:rPr lang="en-US" dirty="0" smtClean="0"/>
              <a:t>Teachers have ownership of their CPD, choosing their own research question;</a:t>
            </a:r>
          </a:p>
          <a:p>
            <a:r>
              <a:rPr lang="en-US" dirty="0" smtClean="0"/>
              <a:t>It is based on evidence;</a:t>
            </a:r>
          </a:p>
          <a:p>
            <a:r>
              <a:rPr lang="en-US" dirty="0" smtClean="0"/>
              <a:t>It uses pupil voice to develop the quality of teaching.</a:t>
            </a:r>
            <a:endParaRPr lang="en-US" dirty="0"/>
          </a:p>
        </p:txBody>
      </p:sp>
      <p:sp>
        <p:nvSpPr>
          <p:cNvPr id="2" name="Title 1"/>
          <p:cNvSpPr>
            <a:spLocks noGrp="1"/>
          </p:cNvSpPr>
          <p:nvPr>
            <p:ph type="title"/>
          </p:nvPr>
        </p:nvSpPr>
        <p:spPr/>
        <p:txBody>
          <a:bodyPr/>
          <a:lstStyle/>
          <a:p>
            <a:r>
              <a:rPr lang="en-US" dirty="0" smtClean="0">
                <a:latin typeface="Comic Sans MS"/>
                <a:cs typeface="Comic Sans MS"/>
              </a:rPr>
              <a:t>Why Lesson Study?</a:t>
            </a:r>
            <a:endParaRPr lang="en-US"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lesson study cycle.png"/>
          <p:cNvPicPr>
            <a:picLocks noGrp="1" noChangeAspect="1"/>
          </p:cNvPicPr>
          <p:nvPr>
            <p:ph idx="4294967295"/>
          </p:nvPr>
        </p:nvPicPr>
        <p:blipFill>
          <a:blip r:embed="rId3"/>
          <a:srcRect l="-22461" r="-22461"/>
          <a:stretch>
            <a:fillRect/>
          </a:stretch>
        </p:blipFill>
        <p:spPr>
          <a:xfrm>
            <a:off x="0" y="830263"/>
            <a:ext cx="9467850" cy="5113337"/>
          </a:xfrm>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lstStyle/>
          <a:p>
            <a:r>
              <a:rPr lang="en-US" dirty="0" smtClean="0">
                <a:hlinkClick r:id="rId2"/>
              </a:rPr>
              <a:t>https://www.youtube.com/watch?v=7YdugNFsfHo&amp;t=64s</a:t>
            </a:r>
            <a:endParaRPr lang="en-US" dirty="0" smtClean="0"/>
          </a:p>
          <a:p>
            <a:endParaRPr lang="en-US" dirty="0" smtClean="0"/>
          </a:p>
          <a:p>
            <a:endParaRPr lang="en-US" dirty="0" smtClean="0"/>
          </a:p>
          <a:p>
            <a:endParaRPr lang="en-US" dirty="0"/>
          </a:p>
        </p:txBody>
      </p:sp>
      <p:sp>
        <p:nvSpPr>
          <p:cNvPr id="5" name="Title 4"/>
          <p:cNvSpPr>
            <a:spLocks noGrp="1"/>
          </p:cNvSpPr>
          <p:nvPr>
            <p:ph type="title"/>
          </p:nvPr>
        </p:nvSpPr>
        <p:spPr/>
        <p:txBody>
          <a:bodyPr/>
          <a:lstStyle/>
          <a:p>
            <a:r>
              <a:rPr lang="en-US" dirty="0" smtClean="0">
                <a:latin typeface="Comic Sans MS"/>
                <a:cs typeface="Comic Sans MS"/>
              </a:rPr>
              <a:t>Lesson Study</a:t>
            </a:r>
            <a:endParaRPr lang="en-US" dirty="0">
              <a:latin typeface="Comic Sans MS"/>
              <a:cs typeface="Comic Sans MS"/>
            </a:endParaRP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smtClean="0"/>
              <a:t>Decide upon the intended focus of the Lesson Study;</a:t>
            </a:r>
          </a:p>
          <a:p>
            <a:r>
              <a:rPr lang="en-US" dirty="0" smtClean="0"/>
              <a:t>Plan a lesson that includes this focus;</a:t>
            </a:r>
          </a:p>
          <a:p>
            <a:r>
              <a:rPr lang="en-US" dirty="0" smtClean="0"/>
              <a:t>Teach the lesson and observe the learning;</a:t>
            </a:r>
          </a:p>
          <a:p>
            <a:r>
              <a:rPr lang="en-US" dirty="0" smtClean="0"/>
              <a:t>Review the lesson and its impact on the pupils (including pupil voice);</a:t>
            </a:r>
          </a:p>
          <a:p>
            <a:r>
              <a:rPr lang="en-US" dirty="0" smtClean="0"/>
              <a:t>Revise and adjust the lesson;</a:t>
            </a:r>
          </a:p>
          <a:p>
            <a:r>
              <a:rPr lang="en-US" dirty="0" smtClean="0"/>
              <a:t>Teach the second lesson…</a:t>
            </a:r>
          </a:p>
          <a:p>
            <a:endParaRPr lang="en-US" dirty="0" smtClean="0"/>
          </a:p>
          <a:p>
            <a:endParaRPr lang="en-US" dirty="0" smtClean="0"/>
          </a:p>
          <a:p>
            <a:endParaRPr lang="en-US" dirty="0"/>
          </a:p>
        </p:txBody>
      </p:sp>
      <p:sp>
        <p:nvSpPr>
          <p:cNvPr id="2" name="Title 1"/>
          <p:cNvSpPr>
            <a:spLocks noGrp="1"/>
          </p:cNvSpPr>
          <p:nvPr>
            <p:ph type="title"/>
          </p:nvPr>
        </p:nvSpPr>
        <p:spPr/>
        <p:txBody>
          <a:bodyPr>
            <a:normAutofit fontScale="90000"/>
          </a:bodyPr>
          <a:lstStyle/>
          <a:p>
            <a:r>
              <a:rPr lang="en-US" dirty="0" smtClean="0">
                <a:latin typeface="Comic Sans MS"/>
                <a:cs typeface="Comic Sans MS"/>
              </a:rPr>
              <a:t>Lesson Study – How does it work?</a:t>
            </a:r>
            <a:endParaRPr lang="en-US" dirty="0">
              <a:latin typeface="Comic Sans MS"/>
              <a:cs typeface="Comic Sans MS"/>
            </a:endParaRP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LessonStudyDiagram.jpg"/>
          <p:cNvPicPr>
            <a:picLocks noGrp="1" noChangeAspect="1"/>
          </p:cNvPicPr>
          <p:nvPr>
            <p:ph idx="1"/>
          </p:nvPr>
        </p:nvPicPr>
        <p:blipFill>
          <a:blip r:embed="rId3"/>
          <a:srcRect t="-10479" b="-10479"/>
          <a:stretch>
            <a:fillRect/>
          </a:stretch>
        </p:blipFill>
        <p:spPr/>
      </p:pic>
      <p:sp>
        <p:nvSpPr>
          <p:cNvPr id="2" name="Title 1"/>
          <p:cNvSpPr>
            <a:spLocks noGrp="1"/>
          </p:cNvSpPr>
          <p:nvPr>
            <p:ph type="title"/>
          </p:nvPr>
        </p:nvSpPr>
        <p:spPr/>
        <p:txBody>
          <a:bodyPr/>
          <a:lstStyle/>
          <a:p>
            <a:r>
              <a:rPr lang="en-US" dirty="0" smtClean="0">
                <a:latin typeface="Comic Sans MS"/>
                <a:cs typeface="Comic Sans MS"/>
              </a:rPr>
              <a:t>Lesson Study</a:t>
            </a:r>
            <a:endParaRPr lang="en-US" dirty="0">
              <a:latin typeface="Comic Sans MS"/>
              <a:cs typeface="Comic Sans MS"/>
            </a:endParaRP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7" name="Content Placeholder 2"/>
          <p:cNvSpPr>
            <a:spLocks noGrp="1"/>
          </p:cNvSpPr>
          <p:nvPr>
            <p:ph idx="1"/>
          </p:nvPr>
        </p:nvSpPr>
        <p:spPr/>
        <p:txBody>
          <a:bodyPr/>
          <a:lstStyle/>
          <a:p>
            <a:r>
              <a:rPr lang="en-GB" sz="2800" dirty="0">
                <a:ea typeface="ＭＳ Ｐゴシック" pitchFamily="-93" charset="-128"/>
                <a:cs typeface="ＭＳ Ｐゴシック" pitchFamily="-93" charset="-128"/>
                <a:hlinkClick r:id="rId3"/>
              </a:rPr>
              <a:t>http://lessonstudy.co.uk/what-is-lesson-study</a:t>
            </a:r>
            <a:r>
              <a:rPr lang="en-GB" sz="2800" dirty="0" smtClean="0">
                <a:ea typeface="ＭＳ Ｐゴシック" pitchFamily="-93" charset="-128"/>
                <a:cs typeface="ＭＳ Ｐゴシック" pitchFamily="-93" charset="-128"/>
                <a:hlinkClick r:id="rId3"/>
              </a:rPr>
              <a:t>/</a:t>
            </a:r>
            <a:endParaRPr lang="en-GB" sz="2800" dirty="0" smtClean="0">
              <a:ea typeface="ＭＳ Ｐゴシック" pitchFamily="-93" charset="-128"/>
              <a:cs typeface="ＭＳ Ｐゴシック" pitchFamily="-93" charset="-128"/>
            </a:endParaRPr>
          </a:p>
          <a:p>
            <a:endParaRPr lang="en-GB" sz="2800" dirty="0">
              <a:ea typeface="ＭＳ Ｐゴシック" pitchFamily="-93" charset="-128"/>
              <a:cs typeface="ＭＳ Ｐゴシック" pitchFamily="-93" charset="-128"/>
            </a:endParaRPr>
          </a:p>
          <a:p>
            <a:endParaRPr lang="en-GB" sz="2800" dirty="0" smtClean="0">
              <a:ea typeface="ＭＳ Ｐゴシック" pitchFamily="-93" charset="-128"/>
              <a:cs typeface="ＭＳ Ｐゴシック" pitchFamily="-93" charset="-128"/>
            </a:endParaRPr>
          </a:p>
          <a:p>
            <a:pPr eaLnBrk="1" hangingPunct="1">
              <a:buFontTx/>
              <a:buNone/>
            </a:pPr>
            <a:r>
              <a:rPr lang="en-GB" sz="1600" dirty="0" smtClean="0">
                <a:ea typeface="ＭＳ Ｐゴシック" pitchFamily="-93" charset="-128"/>
                <a:cs typeface="ＭＳ Ｐゴシック" pitchFamily="-93" charset="-128"/>
              </a:rPr>
              <a:t>Background to lesson study: Peter Dudley</a:t>
            </a:r>
            <a:endParaRPr lang="en-GB" sz="1600" dirty="0">
              <a:ea typeface="ＭＳ Ｐゴシック" pitchFamily="-93" charset="-128"/>
              <a:cs typeface="ＭＳ Ｐゴシック" pitchFamily="-93" charset="-128"/>
            </a:endParaRPr>
          </a:p>
          <a:p>
            <a:pPr eaLnBrk="1" hangingPunct="1"/>
            <a:r>
              <a:rPr lang="en-GB" sz="1800" dirty="0">
                <a:ea typeface="ＭＳ Ｐゴシック" pitchFamily="-93" charset="-128"/>
                <a:cs typeface="ＭＳ Ｐゴシック" pitchFamily="-93" charset="-128"/>
                <a:hlinkClick r:id="rId4"/>
              </a:rPr>
              <a:t>http://lessonstudy.co.uk/2014/09/lesson-study-professional-learning-for-our-time-read-pete-dudleys-resume-of-the-case-for-lesson-study-made-in-his-new-book-out-on-10-september-which-can-be-ordered-at-httpwww-routledge-comb/</a:t>
            </a:r>
            <a:endParaRPr lang="en-GB" sz="1800" dirty="0">
              <a:ea typeface="ＭＳ Ｐゴシック" pitchFamily="-93" charset="-128"/>
              <a:cs typeface="ＭＳ Ｐゴシック" pitchFamily="-93" charset="-128"/>
            </a:endParaRPr>
          </a:p>
          <a:p>
            <a:pPr eaLnBrk="1" hangingPunct="1"/>
            <a:endParaRPr lang="en-GB" sz="2800" dirty="0">
              <a:ea typeface="ＭＳ Ｐゴシック" pitchFamily="-93" charset="-128"/>
              <a:cs typeface="ＭＳ Ｐゴシック" pitchFamily="-93" charset="-128"/>
            </a:endParaRPr>
          </a:p>
        </p:txBody>
      </p:sp>
      <p:sp>
        <p:nvSpPr>
          <p:cNvPr id="36868" name="Date Placeholder 3"/>
          <p:cNvSpPr>
            <a:spLocks noGrp="1"/>
          </p:cNvSpPr>
          <p:nvPr>
            <p:ph type="dt" sz="half" idx="10"/>
          </p:nvPr>
        </p:nvSpPr>
        <p:spPr>
          <a:noFill/>
          <a:ln>
            <a:miter lim="800000"/>
            <a:headEnd/>
            <a:tailEnd/>
          </a:ln>
        </p:spPr>
        <p:txBody>
          <a:bodyPr/>
          <a:lstStyle/>
          <a:p>
            <a:endParaRPr lang="es-ES" dirty="0">
              <a:latin typeface="Arial" pitchFamily="-93" charset="0"/>
              <a:ea typeface="Arial" pitchFamily="-93" charset="0"/>
              <a:cs typeface="Arial" pitchFamily="-93" charset="0"/>
            </a:endParaRPr>
          </a:p>
        </p:txBody>
      </p:sp>
      <p:sp>
        <p:nvSpPr>
          <p:cNvPr id="36870" name="Slide Number Placeholder 5"/>
          <p:cNvSpPr>
            <a:spLocks noGrp="1"/>
          </p:cNvSpPr>
          <p:nvPr>
            <p:ph type="sldNum" sz="quarter" idx="12"/>
          </p:nvPr>
        </p:nvSpPr>
        <p:spPr>
          <a:noFill/>
          <a:ln>
            <a:miter lim="800000"/>
            <a:headEnd/>
            <a:tailEnd/>
          </a:ln>
        </p:spPr>
        <p:txBody>
          <a:bodyPr/>
          <a:lstStyle/>
          <a:p>
            <a:endParaRPr lang="es-ES" dirty="0">
              <a:latin typeface="Arial" pitchFamily="-93" charset="0"/>
              <a:ea typeface="Arial" pitchFamily="-93" charset="0"/>
              <a:cs typeface="Arial" pitchFamily="-93" charset="0"/>
            </a:endParaRPr>
          </a:p>
        </p:txBody>
      </p:sp>
      <p:sp>
        <p:nvSpPr>
          <p:cNvPr id="36866" name="Title 1"/>
          <p:cNvSpPr>
            <a:spLocks noGrp="1"/>
          </p:cNvSpPr>
          <p:nvPr>
            <p:ph type="title"/>
          </p:nvPr>
        </p:nvSpPr>
        <p:spPr/>
        <p:txBody>
          <a:bodyPr/>
          <a:lstStyle/>
          <a:p>
            <a:r>
              <a:rPr lang="en-US" dirty="0" smtClean="0">
                <a:latin typeface="Comic Sans MS"/>
                <a:cs typeface="Comic Sans MS"/>
              </a:rPr>
              <a:t>Lesson Study</a:t>
            </a:r>
            <a:endParaRPr lang="en-GB" dirty="0" smtClean="0">
              <a:ea typeface="ＭＳ Ｐゴシック" pitchFamily="-93" charset="-128"/>
              <a:cs typeface="ＭＳ Ｐゴシック" pitchFamily="-93" charset="-128"/>
            </a:endParaRP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137160" indent="0">
              <a:buNone/>
            </a:pPr>
            <a:endParaRPr lang="en-GB" dirty="0" smtClean="0"/>
          </a:p>
          <a:p>
            <a:endParaRPr lang="en-GB" dirty="0"/>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endParaRPr lang="en-GB" dirty="0"/>
          </a:p>
        </p:txBody>
      </p:sp>
      <p:sp>
        <p:nvSpPr>
          <p:cNvPr id="2" name="Title 1"/>
          <p:cNvSpPr>
            <a:spLocks noGrp="1"/>
          </p:cNvSpPr>
          <p:nvPr>
            <p:ph type="title"/>
          </p:nvPr>
        </p:nvSpPr>
        <p:spPr/>
        <p:txBody>
          <a:bodyPr/>
          <a:lstStyle/>
          <a:p>
            <a:endParaRPr lang="en-GB" dirty="0"/>
          </a:p>
        </p:txBody>
      </p:sp>
    </p:spTree>
    <p:extLst>
      <p:ext uri="{BB962C8B-B14F-4D97-AF65-F5344CB8AC3E}">
        <p14:creationId xmlns:p14="http://schemas.microsoft.com/office/powerpoint/2010/main" val="320609640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Concourse.thmx</Template>
  <TotalTime>1862</TotalTime>
  <Words>1926</Words>
  <Application>Microsoft Office PowerPoint</Application>
  <PresentationFormat>On-screen Show (4:3)</PresentationFormat>
  <Paragraphs>225</Paragraphs>
  <Slides>28</Slides>
  <Notes>22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28</vt:i4>
      </vt:variant>
    </vt:vector>
  </HeadingPairs>
  <TitlesOfParts>
    <vt:vector size="37" baseType="lpstr">
      <vt:lpstr>ＭＳ Ｐゴシック</vt:lpstr>
      <vt:lpstr>Arial</vt:lpstr>
      <vt:lpstr>Calibri</vt:lpstr>
      <vt:lpstr>Comic Sans MS</vt:lpstr>
      <vt:lpstr>Lucida Sans Unicode</vt:lpstr>
      <vt:lpstr>Verdana</vt:lpstr>
      <vt:lpstr>Wingdings 2</vt:lpstr>
      <vt:lpstr>Wingdings 3</vt:lpstr>
      <vt:lpstr>Concourse</vt:lpstr>
      <vt:lpstr>The Enquiring Teacher ECPP7001</vt:lpstr>
      <vt:lpstr>Learning Outcomes</vt:lpstr>
      <vt:lpstr>The Enquiring Teacher</vt:lpstr>
      <vt:lpstr>TET Additional Task</vt:lpstr>
      <vt:lpstr>Module organisation</vt:lpstr>
      <vt:lpstr>Why do we research?</vt:lpstr>
      <vt:lpstr>BERA/RSA (2014) (1)</vt:lpstr>
      <vt:lpstr>BERA/RSA (2014) (2)</vt:lpstr>
      <vt:lpstr>Reasons for research</vt:lpstr>
      <vt:lpstr>Reasons for research</vt:lpstr>
      <vt:lpstr>Reasons for research</vt:lpstr>
      <vt:lpstr>Reasons for research</vt:lpstr>
      <vt:lpstr>New Professional Standards</vt:lpstr>
      <vt:lpstr>PowerPoint Presentation</vt:lpstr>
      <vt:lpstr>Reasons for research</vt:lpstr>
      <vt:lpstr>Why do teachers research?</vt:lpstr>
      <vt:lpstr>Reasons for research</vt:lpstr>
      <vt:lpstr>Lesson Study (1)</vt:lpstr>
      <vt:lpstr>Lesson Study (2)</vt:lpstr>
      <vt:lpstr>The process was developed in Japan. </vt:lpstr>
      <vt:lpstr>PowerPoint Presentation</vt:lpstr>
      <vt:lpstr>Why Lesson Study?</vt:lpstr>
      <vt:lpstr>PowerPoint Presentation</vt:lpstr>
      <vt:lpstr>Lesson Study</vt:lpstr>
      <vt:lpstr>Lesson Study – How does it work?</vt:lpstr>
      <vt:lpstr>Lesson Study</vt:lpstr>
      <vt:lpstr>Lesson Study</vt:lpstr>
      <vt:lpstr>PowerPoint Presentation</vt:lpstr>
    </vt:vector>
  </TitlesOfParts>
  <Company>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Enquiring Teacher  Yr Athro Ymholgar</dc:title>
  <dc:creator>swwcte10</dc:creator>
  <cp:lastModifiedBy>Catherine Morgan</cp:lastModifiedBy>
  <cp:revision>85</cp:revision>
  <cp:lastPrinted>2017-09-21T09:24:27Z</cp:lastPrinted>
  <dcterms:created xsi:type="dcterms:W3CDTF">2017-11-24T12:09:57Z</dcterms:created>
  <dcterms:modified xsi:type="dcterms:W3CDTF">2019-01-10T14:47:08Z</dcterms:modified>
</cp:coreProperties>
</file>