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Maven Pro" pitchFamily="2" charset="77"/>
      <p:regular r:id="rId13"/>
      <p:bold r:id="rId14"/>
    </p:embeddedFont>
    <p:embeddedFont>
      <p:font typeface="Nunito" pitchFamily="2" charset="77"/>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jyfbm4wfYOa1rPN5cRBfaFHA/bH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5" name="Google Shape;275;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1" name="Google Shape;28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5"/>
        <p:cNvGrpSpPr/>
        <p:nvPr/>
      </p:nvGrpSpPr>
      <p:grpSpPr>
        <a:xfrm>
          <a:off x="0" y="0"/>
          <a:ext cx="0" cy="0"/>
          <a:chOff x="0" y="0"/>
          <a:chExt cx="0" cy="0"/>
        </a:xfrm>
      </p:grpSpPr>
      <p:sp>
        <p:nvSpPr>
          <p:cNvPr id="286" name="Google Shape;286;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7" name="Google Shape;287;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200" b="1">
                <a:solidFill>
                  <a:schemeClr val="dk1"/>
                </a:solidFill>
                <a:highlight>
                  <a:srgbClr val="FFFFFF"/>
                </a:highlight>
                <a:latin typeface="Times New Roman"/>
                <a:ea typeface="Times New Roman"/>
                <a:cs typeface="Times New Roman"/>
                <a:sym typeface="Times New Roman"/>
              </a:rPr>
              <a:t>“Introduction”</a:t>
            </a:r>
            <a:endParaRPr sz="1200" b="1">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The below context will be on the presentation of Canopy by Hilton as increasing the brand portfolio of the company. It will be the company that set the target market of the premium customer and identifies its strategy. It will also focus on the goal of the company including the function of the guest services.</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5" name="Google Shape;29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200" b="1">
                <a:solidFill>
                  <a:schemeClr val="dk1"/>
                </a:solidFill>
                <a:highlight>
                  <a:srgbClr val="FFFFFF"/>
                </a:highlight>
                <a:latin typeface="Times New Roman"/>
                <a:ea typeface="Times New Roman"/>
                <a:cs typeface="Times New Roman"/>
                <a:sym typeface="Times New Roman"/>
              </a:rPr>
              <a:t>“Briefly introduce your chosen hotel brand”</a:t>
            </a:r>
            <a:endParaRPr sz="1200" b="1">
              <a:solidFill>
                <a:schemeClr val="dk1"/>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r>
              <a:rPr lang="en" sz="1200">
                <a:solidFill>
                  <a:schemeClr val="dk1"/>
                </a:solidFill>
                <a:highlight>
                  <a:srgbClr val="FFFFFF"/>
                </a:highlight>
                <a:latin typeface="Times New Roman"/>
                <a:ea typeface="Times New Roman"/>
                <a:cs typeface="Times New Roman"/>
                <a:sym typeface="Times New Roman"/>
              </a:rPr>
              <a:t>Canopy by the Hilton is one of the “vibrant boutique lifestyle brands” and provides clients with a place to recharge and relax with simple and personalised services along with an energising atmosphere and comfortable spaces. The company aims at creating a positive stay for the gusset. It is the hotel brand by the Hilton and was launched in 2014 and was first opened in 2016 in Iceland (Noonan et al., 2017). The brand focus on the major five aspects of delivering better guest experiences such as energising comfort, included value, surprising extras,  just the right room and local know-how. the brand operates its business with over 2,104 rooms across the world in ten countries and territories. The hotel focuses on providing guests with services as per their preferences and has been locally designed in delivering the best local drinks and food (Bhanji et al., 2022). The culture of the brand focuses more on the interaction with the guest, partners neighbours and with each other</a:t>
            </a:r>
            <a:endParaRPr sz="1200">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3" name="Google Shape;30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200" b="1">
                <a:solidFill>
                  <a:schemeClr val="dk1"/>
                </a:solidFill>
                <a:highlight>
                  <a:srgbClr val="FFFFFF"/>
                </a:highlight>
                <a:latin typeface="Times New Roman"/>
                <a:ea typeface="Times New Roman"/>
                <a:cs typeface="Times New Roman"/>
                <a:sym typeface="Times New Roman"/>
              </a:rPr>
              <a:t>“Identify the hotel brand’s main consumers.”</a:t>
            </a:r>
            <a:endParaRPr sz="1200" b="1">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Canopy has focused on targeting customers based on their lifestyles and the hotel has considered four mindsets of lifestyle while targeting potential customers. the hotel has targeted the customer which is not based on the demographic but the lifestyle mindsets. Firstly the lifestyle mindset of the original in which customers and more especially slightly younger clients tend to value the amenities outside of their room  (Luck et al., 2013). The people who prefer unique experiences along with refreshing atmosphere and style.  The room centries mindset of lifestyle in which the customer focuses more on the room's functionality and comfort in which other amenities are the second priority. The third lifestyle mindset involves modern business in which people prefer well-designed hotels along with amenities and services which support them in terms of business (Greenhalgh et al., 2014). Lastly, the cultured vacationer's lifestyle models involve active leisure travellers and they appreciate the higher ending touches along with easy access towards the local culture, museums, historical tourism and art</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0" name="Google Shape;310;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200" b="1">
                <a:solidFill>
                  <a:schemeClr val="dk1"/>
                </a:solidFill>
                <a:highlight>
                  <a:srgbClr val="FFFFFF"/>
                </a:highlight>
                <a:latin typeface="Times New Roman"/>
                <a:ea typeface="Times New Roman"/>
                <a:cs typeface="Times New Roman"/>
                <a:sym typeface="Times New Roman"/>
              </a:rPr>
              <a:t>“Outline the nature, scope and role of the guest services and facilities that are provided to these guests by the hotel brand.”</a:t>
            </a:r>
            <a:endParaRPr sz="1200" b="1">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Nature- The canopy hotel brand by Hilton is considered one of the leading hotel brands that spread their business globally. The company provides the facility such as strong room services, quality meals and various others for the expansion of their business and for attracting potential customers. The company provide various services and products for ensuring customer satisfaction with premium prices. The Canopy aims at providing a refreshing and energising experience to its guests (Olorunsola et al., 2022). The hotel focuses on customer satisfaction with various amenities that they provide such as quality meals for breakfast, lunch, snacks and dinner, a body or relaxing spa, gym where the customer can meet their needs with premium quality products and help to maintain their status in their lifestyle. For instance, it offers personalised service as per the guest's preferences and provides locally designed drinks and foods.</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Scope- Canopy has the goal of improving its social impact and sustainability by reducing its environmental footprint by taking responsibility for its actions (Shin et al., 2022). Hence, the company aims to develop their business with more sustainability and focus on customer satisfaction by providing simple and thoughtful choices as per the requirement and preferences of the guest. In addition, the brand has been promoting the “next generation sourcing alternatives”</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1200"/>
              </a:spcAft>
              <a:buSzPts val="1100"/>
              <a:buNone/>
            </a:pPr>
            <a:endParaRPr sz="1200" b="1">
              <a:solidFill>
                <a:schemeClr val="dk1"/>
              </a:solidFill>
              <a:highlight>
                <a:srgbClr val="FFFFFF"/>
              </a:highlight>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7" name="Google Shape;317;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The function of guest services is for handling the visitor's requirements, in the operations such as ensuring the satisfaction of guests. It is for assessing the employee's performance that creates strategies and services for enhancing productivity and developing profitability and revenue.  Guest service is considered the role and responsibility of entirely customer satisfaction and the facilities for the guest (</a:t>
            </a:r>
            <a:r>
              <a:rPr lang="en" sz="1200">
                <a:solidFill>
                  <a:srgbClr val="222222"/>
                </a:solidFill>
                <a:highlight>
                  <a:srgbClr val="FFFFFF"/>
                </a:highlight>
                <a:latin typeface="Times New Roman"/>
                <a:ea typeface="Times New Roman"/>
                <a:cs typeface="Times New Roman"/>
                <a:sym typeface="Times New Roman"/>
              </a:rPr>
              <a:t>Xu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chemeClr val="dk1"/>
                </a:solidFill>
                <a:highlight>
                  <a:srgbClr val="FFFFFF"/>
                </a:highlight>
                <a:latin typeface="Times New Roman"/>
                <a:ea typeface="Times New Roman"/>
                <a:cs typeface="Times New Roman"/>
                <a:sym typeface="Times New Roman"/>
              </a:rPr>
              <a:t>). </a:t>
            </a:r>
            <a:r>
              <a:rPr lang="en" sz="1200">
                <a:solidFill>
                  <a:srgbClr val="FF0000"/>
                </a:solidFill>
                <a:highlight>
                  <a:srgbClr val="FFFFFF"/>
                </a:highlight>
                <a:latin typeface="Times New Roman"/>
                <a:ea typeface="Times New Roman"/>
                <a:cs typeface="Times New Roman"/>
                <a:sym typeface="Times New Roman"/>
              </a:rPr>
              <a:t>Canopy’s guest service </a:t>
            </a:r>
            <a:r>
              <a:rPr lang="en" sz="1200">
                <a:solidFill>
                  <a:schemeClr val="dk1"/>
                </a:solidFill>
                <a:highlight>
                  <a:srgbClr val="FFFFFF"/>
                </a:highlight>
                <a:latin typeface="Times New Roman"/>
                <a:ea typeface="Times New Roman"/>
                <a:cs typeface="Times New Roman"/>
                <a:sym typeface="Times New Roman"/>
              </a:rPr>
              <a:t>has initiated the responsibility for better customer service. It greets the guest by assisting the customers. There are some of the essential responsibilities of the guest services such;</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highlight>
                  <a:srgbClr val="FFFFFF"/>
                </a:highlight>
                <a:latin typeface="Times New Roman"/>
                <a:ea typeface="Times New Roman"/>
                <a:cs typeface="Times New Roman"/>
                <a:sym typeface="Times New Roman"/>
              </a:rPr>
              <a:t>The customer checks in and check out in an efficient manner for providing better service to audiences.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highlight>
                  <a:srgbClr val="FFFFFF"/>
                </a:highlight>
                <a:latin typeface="Times New Roman"/>
                <a:ea typeface="Times New Roman"/>
                <a:cs typeface="Times New Roman"/>
                <a:sym typeface="Times New Roman"/>
              </a:rPr>
              <a:t>Rapid response regarding the inquiry of guests towards the hotel's services or any other enquiry.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highlight>
                  <a:srgbClr val="FFFFFF"/>
                </a:highlight>
                <a:latin typeface="Times New Roman"/>
                <a:ea typeface="Times New Roman"/>
                <a:cs typeface="Times New Roman"/>
                <a:sym typeface="Times New Roman"/>
              </a:rPr>
              <a:t>Tackle the complaints and resolve the issue in a professional manner</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highlight>
                  <a:srgbClr val="FFFFFF"/>
                </a:highlight>
                <a:latin typeface="Times New Roman"/>
                <a:ea typeface="Times New Roman"/>
                <a:cs typeface="Times New Roman"/>
                <a:sym typeface="Times New Roman"/>
              </a:rPr>
              <a:t>Hence, it is considered that the function of guest service is essential for the entire hospitality industry behind the development of the organisation (Nordheim et al., 2019). Canopy guest service is up to the mark regarding customer preferences which are responsible for entire guest satisfaction. </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4" name="Google Shape;32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200" b="1">
                <a:solidFill>
                  <a:schemeClr val="dk1"/>
                </a:solidFill>
                <a:highlight>
                  <a:srgbClr val="FFFFFF"/>
                </a:highlight>
                <a:latin typeface="Times New Roman"/>
                <a:ea typeface="Times New Roman"/>
                <a:cs typeface="Times New Roman"/>
                <a:sym typeface="Times New Roman"/>
              </a:rPr>
              <a:t>“Discuss the importance of hospitality and how hotels meet/exceed guest expectations”</a:t>
            </a:r>
            <a:endParaRPr sz="1200" b="1">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Customer satisfaction on understanding the relationship between customer needs and experiences. Identifying the customer's needs is considered an essential part of the hospitality industry. It helps to develop the performance of the company by maintaining some areas such as hygiene maintenance, comforts the guest and communication as well. There are some ways to exceed the customer expectation by receiving regular feedback from the guest, making the customer important, usage of technology, better services in the hotels (Freitas et al., 2019). It helps to develop brand loyalty by meeting the customer's expectations. It is essential for understanding the audience's need to increase their profit and revenue by setting the company goals. Hence, Canopy applies the strategy to understand the needs of the customer which helps the company to generate revenue.</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1" name="Google Shape;33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200" b="1">
                <a:solidFill>
                  <a:schemeClr val="dk1"/>
                </a:solidFill>
                <a:highlight>
                  <a:srgbClr val="FFFFFF"/>
                </a:highlight>
                <a:latin typeface="Times New Roman"/>
                <a:ea typeface="Times New Roman"/>
                <a:cs typeface="Times New Roman"/>
                <a:sym typeface="Times New Roman"/>
              </a:rPr>
              <a:t>Conclusion</a:t>
            </a:r>
            <a:endParaRPr sz="1200" b="1">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The context focuses on the importance of hospitality in meeting the needs for customer satisfaction. It describes the roles and functions of guest services which is essential to understanding customer demand in the hospitality industry. The company holds the premium customer on choosing the customer segmentation as the premium customer. The company aims to develop their sustainability for improving its performance.</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8" name="Google Shape;33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200" b="1">
                <a:solidFill>
                  <a:schemeClr val="dk1"/>
                </a:solidFill>
                <a:highlight>
                  <a:srgbClr val="FFFFFF"/>
                </a:highlight>
                <a:latin typeface="Times New Roman"/>
                <a:ea typeface="Times New Roman"/>
                <a:cs typeface="Times New Roman"/>
                <a:sym typeface="Times New Roman"/>
              </a:rPr>
              <a:t>References</a:t>
            </a:r>
            <a:endParaRPr sz="1200" b="1">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Bhanji, M.D., 2022. Equity research-Hilton Worldwide Holdings INC (Doctoral dissertation, Instituto Superior de Economia e Gestão).</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Freitas, B.D.A. and Correia, P., 2019. The attractiveness of cultural events organized by hotels. International Journal of Culture, Tourism and Hospitality Research, 13(1), pp.113-127.</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Jia, Y., Curpad, S., Diller, C. and Gentry, R., 2022. Serving Hotel Customers in a Postpandemic World: How Can Hilton Worldwide Recover and Change? In SAGE Business Cases. SAGE Publications: SAGE Business Cases Originals.</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Juanamasta, I.G., Wati, N.M.N., Hendrawati, E., Wahyuni, W., Pramudianti, M., Wisnujati, N.S., Setiawati, A.P., Susetyorini, S., Elan, U., Rusdiyanto, R. and Astanto, D., 2019. The role of customer service through customer relationship management (CRM) is to increase customer loyalty and a good image. International Journal of Scientific and Technology Research, 8(10), pp.2004-2007.</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Luck, D. and Lancaster, G., 2013. The significance of CRM to the strategies of hotel companies. Worldwide hospitality and tourism themes.</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Noonan, A. and Rankin, C.P., 2017. Hilton Hotel Worldwide: A case study exploring corporate social responsibility and stakeholder management. In SAGE Business Cases. International CHRIE.</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Nordheim, C.B., Følstad, A. and Bjørkli, C.A., 2019. An initial model of trust in chatbots for customer service—findings from a questionnaire study. Interacting with Computers, 31(3), pp.317-335.</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Olorunsola, V.O., Saydam, M.B., Arasli, H. and Sulu, D., 2022. Guest service experience in eco-centric hotels: a content analysis. International Hospitality Review, (ahead-of-print).</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Shin, H.H. and Jeong, M., 2022. Redefining luxury service with technology implementation: the impact of technology on guest satisfaction and loyalty in a luxury hotel. International Journal of Contemporary Hospitality Management.</a:t>
            </a:r>
            <a:endParaRPr sz="1200">
              <a:solidFill>
                <a:schemeClr val="dk1"/>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g1f1424e0c28_0_783"/>
          <p:cNvGrpSpPr/>
          <p:nvPr/>
        </p:nvGrpSpPr>
        <p:grpSpPr>
          <a:xfrm>
            <a:off x="7343003" y="3409675"/>
            <a:ext cx="1691422" cy="1732548"/>
            <a:chOff x="7343003" y="3409675"/>
            <a:chExt cx="1691422" cy="1732548"/>
          </a:xfrm>
        </p:grpSpPr>
        <p:grpSp>
          <p:nvGrpSpPr>
            <p:cNvPr id="11" name="Google Shape;11;g1f1424e0c28_0_783"/>
            <p:cNvGrpSpPr/>
            <p:nvPr/>
          </p:nvGrpSpPr>
          <p:grpSpPr>
            <a:xfrm>
              <a:off x="7343003" y="4453711"/>
              <a:ext cx="316800" cy="688513"/>
              <a:chOff x="7343003" y="4453711"/>
              <a:chExt cx="316800" cy="688513"/>
            </a:xfrm>
          </p:grpSpPr>
          <p:sp>
            <p:nvSpPr>
              <p:cNvPr id="12" name="Google Shape;12;g1f1424e0c28_0_783"/>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g1f1424e0c28_0_783"/>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g1f1424e0c28_0_783"/>
            <p:cNvGrpSpPr/>
            <p:nvPr/>
          </p:nvGrpSpPr>
          <p:grpSpPr>
            <a:xfrm>
              <a:off x="7801210" y="4105700"/>
              <a:ext cx="316800" cy="1036523"/>
              <a:chOff x="7801210" y="4105700"/>
              <a:chExt cx="316800" cy="1036523"/>
            </a:xfrm>
          </p:grpSpPr>
          <p:sp>
            <p:nvSpPr>
              <p:cNvPr id="15" name="Google Shape;15;g1f1424e0c28_0_783"/>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g1f1424e0c28_0_783"/>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g1f1424e0c28_0_783"/>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g1f1424e0c28_0_783"/>
            <p:cNvGrpSpPr/>
            <p:nvPr/>
          </p:nvGrpSpPr>
          <p:grpSpPr>
            <a:xfrm>
              <a:off x="8259418" y="3757688"/>
              <a:ext cx="316800" cy="1384535"/>
              <a:chOff x="8259418" y="3757688"/>
              <a:chExt cx="316800" cy="1384535"/>
            </a:xfrm>
          </p:grpSpPr>
          <p:sp>
            <p:nvSpPr>
              <p:cNvPr id="19" name="Google Shape;19;g1f1424e0c28_0_783"/>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g1f1424e0c28_0_783"/>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g1f1424e0c28_0_783"/>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g1f1424e0c28_0_783"/>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g1f1424e0c28_0_783"/>
            <p:cNvGrpSpPr/>
            <p:nvPr/>
          </p:nvGrpSpPr>
          <p:grpSpPr>
            <a:xfrm>
              <a:off x="8717625" y="3409675"/>
              <a:ext cx="316800" cy="1732548"/>
              <a:chOff x="8717625" y="3409675"/>
              <a:chExt cx="316800" cy="1732548"/>
            </a:xfrm>
          </p:grpSpPr>
          <p:sp>
            <p:nvSpPr>
              <p:cNvPr id="24" name="Google Shape;24;g1f1424e0c28_0_783"/>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g1f1424e0c28_0_783"/>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g1f1424e0c28_0_783"/>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g1f1424e0c28_0_783"/>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g1f1424e0c28_0_783"/>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g1f1424e0c28_0_783"/>
          <p:cNvGrpSpPr/>
          <p:nvPr/>
        </p:nvGrpSpPr>
        <p:grpSpPr>
          <a:xfrm>
            <a:off x="5043503" y="0"/>
            <a:ext cx="3814072" cy="3839102"/>
            <a:chOff x="5043503" y="0"/>
            <a:chExt cx="3814072" cy="3839102"/>
          </a:xfrm>
        </p:grpSpPr>
        <p:sp>
          <p:nvSpPr>
            <p:cNvPr id="30" name="Google Shape;30;g1f1424e0c28_0_783"/>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g1f1424e0c28_0_783"/>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g1f1424e0c28_0_783"/>
            <p:cNvGrpSpPr/>
            <p:nvPr/>
          </p:nvGrpSpPr>
          <p:grpSpPr>
            <a:xfrm>
              <a:off x="7647812" y="2704283"/>
              <a:ext cx="635219" cy="635219"/>
              <a:chOff x="6725724" y="2701260"/>
              <a:chExt cx="1208101" cy="1208100"/>
            </a:xfrm>
          </p:grpSpPr>
          <p:sp>
            <p:nvSpPr>
              <p:cNvPr id="33" name="Google Shape;33;g1f1424e0c28_0_783"/>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g1f1424e0c28_0_783"/>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g1f1424e0c28_0_783"/>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g1f1424e0c28_0_783"/>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g1f1424e0c28_0_783"/>
            <p:cNvGrpSpPr/>
            <p:nvPr/>
          </p:nvGrpSpPr>
          <p:grpSpPr>
            <a:xfrm>
              <a:off x="7952720" y="179238"/>
              <a:ext cx="873165" cy="873003"/>
              <a:chOff x="7754428" y="208725"/>
              <a:chExt cx="541800" cy="541800"/>
            </a:xfrm>
          </p:grpSpPr>
          <p:sp>
            <p:nvSpPr>
              <p:cNvPr id="38" name="Google Shape;38;g1f1424e0c28_0_783"/>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g1f1424e0c28_0_783"/>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g1f1424e0c28_0_783"/>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g1f1424e0c28_0_783"/>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g1f1424e0c28_0_783"/>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g1f1424e0c28_0_783"/>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g1f1424e0c28_0_783"/>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g1f1424e0c28_0_783"/>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g1f1424e0c28_0_783"/>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g1f1424e0c28_0_783"/>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g1f1424e0c28_0_78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49"/>
        <p:cNvGrpSpPr/>
        <p:nvPr/>
      </p:nvGrpSpPr>
      <p:grpSpPr>
        <a:xfrm>
          <a:off x="0" y="0"/>
          <a:ext cx="0" cy="0"/>
          <a:chOff x="0" y="0"/>
          <a:chExt cx="0" cy="0"/>
        </a:xfrm>
      </p:grpSpPr>
      <p:grpSp>
        <p:nvGrpSpPr>
          <p:cNvPr id="50" name="Google Shape;50;g1f1424e0c28_0_823"/>
          <p:cNvGrpSpPr/>
          <p:nvPr/>
        </p:nvGrpSpPr>
        <p:grpSpPr>
          <a:xfrm>
            <a:off x="146769" y="3406"/>
            <a:ext cx="1233215" cy="1384535"/>
            <a:chOff x="146769" y="3406"/>
            <a:chExt cx="1233215" cy="1384535"/>
          </a:xfrm>
        </p:grpSpPr>
        <p:grpSp>
          <p:nvGrpSpPr>
            <p:cNvPr id="51" name="Google Shape;51;g1f1424e0c28_0_823"/>
            <p:cNvGrpSpPr/>
            <p:nvPr/>
          </p:nvGrpSpPr>
          <p:grpSpPr>
            <a:xfrm>
              <a:off x="1063183" y="3406"/>
              <a:ext cx="316800" cy="688513"/>
              <a:chOff x="1063183" y="3406"/>
              <a:chExt cx="316800" cy="688513"/>
            </a:xfrm>
          </p:grpSpPr>
          <p:sp>
            <p:nvSpPr>
              <p:cNvPr id="52" name="Google Shape;52;g1f1424e0c28_0_82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g1f1424e0c28_0_82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g1f1424e0c28_0_823"/>
            <p:cNvGrpSpPr/>
            <p:nvPr/>
          </p:nvGrpSpPr>
          <p:grpSpPr>
            <a:xfrm>
              <a:off x="604976" y="3406"/>
              <a:ext cx="316800" cy="1036524"/>
              <a:chOff x="604976" y="3406"/>
              <a:chExt cx="316800" cy="1036524"/>
            </a:xfrm>
          </p:grpSpPr>
          <p:sp>
            <p:nvSpPr>
              <p:cNvPr id="55" name="Google Shape;55;g1f1424e0c28_0_82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g1f1424e0c28_0_82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g1f1424e0c28_0_82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g1f1424e0c28_0_823"/>
            <p:cNvGrpSpPr/>
            <p:nvPr/>
          </p:nvGrpSpPr>
          <p:grpSpPr>
            <a:xfrm>
              <a:off x="146769" y="3406"/>
              <a:ext cx="316800" cy="1384535"/>
              <a:chOff x="146769" y="3406"/>
              <a:chExt cx="316800" cy="1384535"/>
            </a:xfrm>
          </p:grpSpPr>
          <p:sp>
            <p:nvSpPr>
              <p:cNvPr id="59" name="Google Shape;59;g1f1424e0c28_0_82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g1f1424e0c28_0_82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g1f1424e0c28_0_82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g1f1424e0c28_0_82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g1f1424e0c28_0_823"/>
          <p:cNvGrpSpPr/>
          <p:nvPr/>
        </p:nvGrpSpPr>
        <p:grpSpPr>
          <a:xfrm>
            <a:off x="6775084" y="2904008"/>
            <a:ext cx="2186148" cy="2239500"/>
            <a:chOff x="6775084" y="2904008"/>
            <a:chExt cx="2186148" cy="2239500"/>
          </a:xfrm>
        </p:grpSpPr>
        <p:grpSp>
          <p:nvGrpSpPr>
            <p:cNvPr id="64" name="Google Shape;64;g1f1424e0c28_0_823"/>
            <p:cNvGrpSpPr/>
            <p:nvPr/>
          </p:nvGrpSpPr>
          <p:grpSpPr>
            <a:xfrm>
              <a:off x="6775084" y="4253708"/>
              <a:ext cx="409500" cy="889800"/>
              <a:chOff x="6775084" y="4253708"/>
              <a:chExt cx="409500" cy="889800"/>
            </a:xfrm>
          </p:grpSpPr>
          <p:sp>
            <p:nvSpPr>
              <p:cNvPr id="65" name="Google Shape;65;g1f1424e0c28_0_82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g1f1424e0c28_0_82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g1f1424e0c28_0_823"/>
            <p:cNvGrpSpPr/>
            <p:nvPr/>
          </p:nvGrpSpPr>
          <p:grpSpPr>
            <a:xfrm>
              <a:off x="7367299" y="3804008"/>
              <a:ext cx="409500" cy="1339500"/>
              <a:chOff x="7367299" y="3804008"/>
              <a:chExt cx="409500" cy="1339500"/>
            </a:xfrm>
          </p:grpSpPr>
          <p:sp>
            <p:nvSpPr>
              <p:cNvPr id="68" name="Google Shape;68;g1f1424e0c28_0_82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g1f1424e0c28_0_82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g1f1424e0c28_0_82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g1f1424e0c28_0_823"/>
            <p:cNvGrpSpPr/>
            <p:nvPr/>
          </p:nvGrpSpPr>
          <p:grpSpPr>
            <a:xfrm>
              <a:off x="7959516" y="3354008"/>
              <a:ext cx="409500" cy="1789500"/>
              <a:chOff x="7959516" y="3354008"/>
              <a:chExt cx="409500" cy="1789500"/>
            </a:xfrm>
          </p:grpSpPr>
          <p:sp>
            <p:nvSpPr>
              <p:cNvPr id="72" name="Google Shape;72;g1f1424e0c28_0_82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g1f1424e0c28_0_82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g1f1424e0c28_0_82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g1f1424e0c28_0_82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g1f1424e0c28_0_823"/>
            <p:cNvGrpSpPr/>
            <p:nvPr/>
          </p:nvGrpSpPr>
          <p:grpSpPr>
            <a:xfrm>
              <a:off x="8551731" y="2904008"/>
              <a:ext cx="409500" cy="2239500"/>
              <a:chOff x="8551731" y="2904008"/>
              <a:chExt cx="409500" cy="2239500"/>
            </a:xfrm>
          </p:grpSpPr>
          <p:sp>
            <p:nvSpPr>
              <p:cNvPr id="77" name="Google Shape;77;g1f1424e0c28_0_82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g1f1424e0c28_0_82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g1f1424e0c28_0_82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g1f1424e0c28_0_82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g1f1424e0c28_0_82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g1f1424e0c28_0_82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g1f1424e0c28_0_82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g1f1424e0c28_0_858"/>
          <p:cNvGrpSpPr/>
          <p:nvPr/>
        </p:nvGrpSpPr>
        <p:grpSpPr>
          <a:xfrm>
            <a:off x="625966" y="299376"/>
            <a:ext cx="999312" cy="999312"/>
            <a:chOff x="348199" y="179450"/>
            <a:chExt cx="1116300" cy="1116300"/>
          </a:xfrm>
        </p:grpSpPr>
        <p:sp>
          <p:nvSpPr>
            <p:cNvPr id="86" name="Google Shape;86;g1f1424e0c28_0_858"/>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g1f1424e0c28_0_858"/>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g1f1424e0c28_0_858"/>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g1f1424e0c28_0_858"/>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g1f1424e0c28_0_85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g1f1424e0c28_0_865"/>
          <p:cNvGrpSpPr/>
          <p:nvPr/>
        </p:nvGrpSpPr>
        <p:grpSpPr>
          <a:xfrm>
            <a:off x="625966" y="299376"/>
            <a:ext cx="999312" cy="999312"/>
            <a:chOff x="348199" y="179450"/>
            <a:chExt cx="1116300" cy="1116300"/>
          </a:xfrm>
        </p:grpSpPr>
        <p:sp>
          <p:nvSpPr>
            <p:cNvPr id="93" name="Google Shape;93;g1f1424e0c28_0_86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g1f1424e0c28_0_86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g1f1424e0c28_0_86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g1f1424e0c28_0_86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g1f1424e0c28_0_86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g1f1424e0c28_0_86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g1f1424e0c28_0_873"/>
          <p:cNvGrpSpPr/>
          <p:nvPr/>
        </p:nvGrpSpPr>
        <p:grpSpPr>
          <a:xfrm>
            <a:off x="625966" y="299376"/>
            <a:ext cx="999312" cy="999312"/>
            <a:chOff x="348199" y="179450"/>
            <a:chExt cx="1116300" cy="1116300"/>
          </a:xfrm>
        </p:grpSpPr>
        <p:sp>
          <p:nvSpPr>
            <p:cNvPr id="101" name="Google Shape;101;g1f1424e0c28_0_873"/>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g1f1424e0c28_0_873"/>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g1f1424e0c28_0_873"/>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g1f1424e0c28_0_87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g1f1424e0c28_0_879"/>
          <p:cNvGrpSpPr/>
          <p:nvPr/>
        </p:nvGrpSpPr>
        <p:grpSpPr>
          <a:xfrm>
            <a:off x="625966" y="299376"/>
            <a:ext cx="999312" cy="999312"/>
            <a:chOff x="348199" y="179450"/>
            <a:chExt cx="1116300" cy="1116300"/>
          </a:xfrm>
        </p:grpSpPr>
        <p:sp>
          <p:nvSpPr>
            <p:cNvPr id="107" name="Google Shape;107;g1f1424e0c28_0_87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g1f1424e0c28_0_87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g1f1424e0c28_0_879"/>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g1f1424e0c28_0_879"/>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g1f1424e0c28_0_87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g1f1424e0c28_0_886"/>
          <p:cNvGrpSpPr/>
          <p:nvPr/>
        </p:nvGrpSpPr>
        <p:grpSpPr>
          <a:xfrm>
            <a:off x="6866714" y="1306"/>
            <a:ext cx="2267451" cy="2601690"/>
            <a:chOff x="6790514" y="1306"/>
            <a:chExt cx="2267451" cy="2601690"/>
          </a:xfrm>
        </p:grpSpPr>
        <p:grpSp>
          <p:nvGrpSpPr>
            <p:cNvPr id="114" name="Google Shape;114;g1f1424e0c28_0_886"/>
            <p:cNvGrpSpPr/>
            <p:nvPr/>
          </p:nvGrpSpPr>
          <p:grpSpPr>
            <a:xfrm>
              <a:off x="7067465" y="1306"/>
              <a:ext cx="1990500" cy="1990200"/>
              <a:chOff x="7067465" y="1306"/>
              <a:chExt cx="1990500" cy="1990200"/>
            </a:xfrm>
          </p:grpSpPr>
          <p:sp>
            <p:nvSpPr>
              <p:cNvPr id="115" name="Google Shape;115;g1f1424e0c28_0_886"/>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g1f1424e0c28_0_886"/>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g1f1424e0c28_0_886"/>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g1f1424e0c28_0_886"/>
            <p:cNvGrpSpPr/>
            <p:nvPr/>
          </p:nvGrpSpPr>
          <p:grpSpPr>
            <a:xfrm>
              <a:off x="8207126" y="1807996"/>
              <a:ext cx="795000" cy="795000"/>
              <a:chOff x="8207126" y="1807996"/>
              <a:chExt cx="795000" cy="795000"/>
            </a:xfrm>
          </p:grpSpPr>
          <p:sp>
            <p:nvSpPr>
              <p:cNvPr id="119" name="Google Shape;119;g1f1424e0c28_0_886"/>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g1f1424e0c28_0_886"/>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g1f1424e0c28_0_886"/>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g1f1424e0c28_0_886"/>
            <p:cNvGrpSpPr/>
            <p:nvPr/>
          </p:nvGrpSpPr>
          <p:grpSpPr>
            <a:xfrm>
              <a:off x="6790514" y="118857"/>
              <a:ext cx="548700" cy="548700"/>
              <a:chOff x="6790514" y="118857"/>
              <a:chExt cx="548700" cy="548700"/>
            </a:xfrm>
          </p:grpSpPr>
          <p:sp>
            <p:nvSpPr>
              <p:cNvPr id="123" name="Google Shape;123;g1f1424e0c28_0_886"/>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g1f1424e0c28_0_886"/>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g1f1424e0c28_0_886"/>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g1f1424e0c28_0_88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g1f1424e0c28_0_901"/>
          <p:cNvGrpSpPr/>
          <p:nvPr/>
        </p:nvGrpSpPr>
        <p:grpSpPr>
          <a:xfrm>
            <a:off x="625966" y="299376"/>
            <a:ext cx="999312" cy="999312"/>
            <a:chOff x="348199" y="179450"/>
            <a:chExt cx="1116300" cy="1116300"/>
          </a:xfrm>
        </p:grpSpPr>
        <p:sp>
          <p:nvSpPr>
            <p:cNvPr id="129" name="Google Shape;129;g1f1424e0c28_0_901"/>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g1f1424e0c28_0_901"/>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g1f1424e0c28_0_901"/>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g1f1424e0c28_0_901"/>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g1f1424e0c28_0_901"/>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g1f1424e0c28_0_90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g1f1424e0c28_0_909"/>
          <p:cNvGrpSpPr/>
          <p:nvPr/>
        </p:nvGrpSpPr>
        <p:grpSpPr>
          <a:xfrm>
            <a:off x="713373" y="3847119"/>
            <a:ext cx="825392" cy="825392"/>
            <a:chOff x="348199" y="179450"/>
            <a:chExt cx="1116300" cy="1116300"/>
          </a:xfrm>
        </p:grpSpPr>
        <p:sp>
          <p:nvSpPr>
            <p:cNvPr id="137" name="Google Shape;137;g1f1424e0c28_0_90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g1f1424e0c28_0_90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g1f1424e0c28_0_909"/>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g1f1424e0c28_0_90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g1f1424e0c28_0_915"/>
          <p:cNvGrpSpPr/>
          <p:nvPr/>
        </p:nvGrpSpPr>
        <p:grpSpPr>
          <a:xfrm>
            <a:off x="52" y="4099200"/>
            <a:ext cx="9144036" cy="1044300"/>
            <a:chOff x="52" y="4099200"/>
            <a:chExt cx="9144036" cy="1044300"/>
          </a:xfrm>
        </p:grpSpPr>
        <p:grpSp>
          <p:nvGrpSpPr>
            <p:cNvPr id="143" name="Google Shape;143;g1f1424e0c28_0_915"/>
            <p:cNvGrpSpPr/>
            <p:nvPr/>
          </p:nvGrpSpPr>
          <p:grpSpPr>
            <a:xfrm>
              <a:off x="52" y="4309200"/>
              <a:ext cx="231622" cy="834300"/>
              <a:chOff x="2688737" y="4301380"/>
              <a:chExt cx="231900" cy="834300"/>
            </a:xfrm>
          </p:grpSpPr>
          <p:sp>
            <p:nvSpPr>
              <p:cNvPr id="144" name="Google Shape;144;g1f1424e0c28_0_915"/>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g1f1424e0c28_0_915"/>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g1f1424e0c28_0_915"/>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g1f1424e0c28_0_915"/>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g1f1424e0c28_0_915"/>
            <p:cNvGrpSpPr/>
            <p:nvPr/>
          </p:nvGrpSpPr>
          <p:grpSpPr>
            <a:xfrm>
              <a:off x="371406" y="4099200"/>
              <a:ext cx="231622" cy="1044300"/>
              <a:chOff x="2688737" y="4091380"/>
              <a:chExt cx="231900" cy="1044300"/>
            </a:xfrm>
          </p:grpSpPr>
          <p:sp>
            <p:nvSpPr>
              <p:cNvPr id="149" name="Google Shape;149;g1f1424e0c28_0_915"/>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g1f1424e0c28_0_915"/>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g1f1424e0c28_0_915"/>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g1f1424e0c28_0_915"/>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g1f1424e0c28_0_915"/>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g1f1424e0c28_0_915"/>
            <p:cNvGrpSpPr/>
            <p:nvPr/>
          </p:nvGrpSpPr>
          <p:grpSpPr>
            <a:xfrm>
              <a:off x="742761" y="4309200"/>
              <a:ext cx="231622" cy="834300"/>
              <a:chOff x="2688737" y="4301380"/>
              <a:chExt cx="231900" cy="834300"/>
            </a:xfrm>
          </p:grpSpPr>
          <p:sp>
            <p:nvSpPr>
              <p:cNvPr id="155" name="Google Shape;155;g1f1424e0c28_0_915"/>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g1f1424e0c28_0_915"/>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g1f1424e0c28_0_915"/>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g1f1424e0c28_0_915"/>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g1f1424e0c28_0_915"/>
            <p:cNvGrpSpPr/>
            <p:nvPr/>
          </p:nvGrpSpPr>
          <p:grpSpPr>
            <a:xfrm>
              <a:off x="1114115" y="4518900"/>
              <a:ext cx="231622" cy="624600"/>
              <a:chOff x="2688737" y="4511080"/>
              <a:chExt cx="231900" cy="624600"/>
            </a:xfrm>
          </p:grpSpPr>
          <p:sp>
            <p:nvSpPr>
              <p:cNvPr id="160" name="Google Shape;160;g1f1424e0c28_0_915"/>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g1f1424e0c28_0_915"/>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g1f1424e0c28_0_915"/>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g1f1424e0c28_0_915"/>
            <p:cNvGrpSpPr/>
            <p:nvPr/>
          </p:nvGrpSpPr>
          <p:grpSpPr>
            <a:xfrm>
              <a:off x="1856753" y="4099200"/>
              <a:ext cx="231600" cy="1044300"/>
              <a:chOff x="1856753" y="4099200"/>
              <a:chExt cx="231600" cy="1044300"/>
            </a:xfrm>
          </p:grpSpPr>
          <p:sp>
            <p:nvSpPr>
              <p:cNvPr id="164" name="Google Shape;164;g1f1424e0c28_0_915"/>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g1f1424e0c28_0_915"/>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g1f1424e0c28_0_915"/>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g1f1424e0c28_0_915"/>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g1f1424e0c28_0_915"/>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g1f1424e0c28_0_915"/>
            <p:cNvGrpSpPr/>
            <p:nvPr/>
          </p:nvGrpSpPr>
          <p:grpSpPr>
            <a:xfrm>
              <a:off x="2228107" y="4309200"/>
              <a:ext cx="231600" cy="834300"/>
              <a:chOff x="2228107" y="4309200"/>
              <a:chExt cx="231600" cy="834300"/>
            </a:xfrm>
          </p:grpSpPr>
          <p:sp>
            <p:nvSpPr>
              <p:cNvPr id="170" name="Google Shape;170;g1f1424e0c28_0_915"/>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g1f1424e0c28_0_915"/>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g1f1424e0c28_0_915"/>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g1f1424e0c28_0_915"/>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g1f1424e0c28_0_915"/>
            <p:cNvGrpSpPr/>
            <p:nvPr/>
          </p:nvGrpSpPr>
          <p:grpSpPr>
            <a:xfrm>
              <a:off x="2599462" y="4518900"/>
              <a:ext cx="231600" cy="624600"/>
              <a:chOff x="2599462" y="4518900"/>
              <a:chExt cx="231600" cy="624600"/>
            </a:xfrm>
          </p:grpSpPr>
          <p:sp>
            <p:nvSpPr>
              <p:cNvPr id="175" name="Google Shape;175;g1f1424e0c28_0_915"/>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g1f1424e0c28_0_915"/>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g1f1424e0c28_0_915"/>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g1f1424e0c28_0_915"/>
            <p:cNvGrpSpPr/>
            <p:nvPr/>
          </p:nvGrpSpPr>
          <p:grpSpPr>
            <a:xfrm>
              <a:off x="3342171" y="4099200"/>
              <a:ext cx="231600" cy="1044300"/>
              <a:chOff x="3342171" y="4099200"/>
              <a:chExt cx="231600" cy="1044300"/>
            </a:xfrm>
          </p:grpSpPr>
          <p:sp>
            <p:nvSpPr>
              <p:cNvPr id="179" name="Google Shape;179;g1f1424e0c28_0_915"/>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g1f1424e0c28_0_915"/>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g1f1424e0c28_0_915"/>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g1f1424e0c28_0_915"/>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g1f1424e0c28_0_915"/>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g1f1424e0c28_0_915"/>
            <p:cNvGrpSpPr/>
            <p:nvPr/>
          </p:nvGrpSpPr>
          <p:grpSpPr>
            <a:xfrm>
              <a:off x="3713525" y="4309200"/>
              <a:ext cx="231600" cy="834300"/>
              <a:chOff x="3713525" y="4309200"/>
              <a:chExt cx="231600" cy="834300"/>
            </a:xfrm>
          </p:grpSpPr>
          <p:sp>
            <p:nvSpPr>
              <p:cNvPr id="185" name="Google Shape;185;g1f1424e0c28_0_915"/>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g1f1424e0c28_0_915"/>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g1f1424e0c28_0_915"/>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g1f1424e0c28_0_915"/>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g1f1424e0c28_0_915"/>
            <p:cNvGrpSpPr/>
            <p:nvPr/>
          </p:nvGrpSpPr>
          <p:grpSpPr>
            <a:xfrm>
              <a:off x="1485398" y="4309200"/>
              <a:ext cx="231600" cy="834300"/>
              <a:chOff x="1485398" y="4309200"/>
              <a:chExt cx="231600" cy="834300"/>
            </a:xfrm>
          </p:grpSpPr>
          <p:sp>
            <p:nvSpPr>
              <p:cNvPr id="190" name="Google Shape;190;g1f1424e0c28_0_915"/>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g1f1424e0c28_0_915"/>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g1f1424e0c28_0_915"/>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g1f1424e0c28_0_915"/>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g1f1424e0c28_0_915"/>
            <p:cNvGrpSpPr/>
            <p:nvPr/>
          </p:nvGrpSpPr>
          <p:grpSpPr>
            <a:xfrm>
              <a:off x="4084879" y="4518900"/>
              <a:ext cx="231600" cy="624600"/>
              <a:chOff x="4084879" y="4518900"/>
              <a:chExt cx="231600" cy="624600"/>
            </a:xfrm>
          </p:grpSpPr>
          <p:sp>
            <p:nvSpPr>
              <p:cNvPr id="195" name="Google Shape;195;g1f1424e0c28_0_915"/>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g1f1424e0c28_0_915"/>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g1f1424e0c28_0_915"/>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g1f1424e0c28_0_915"/>
            <p:cNvGrpSpPr/>
            <p:nvPr/>
          </p:nvGrpSpPr>
          <p:grpSpPr>
            <a:xfrm>
              <a:off x="2970816" y="4309200"/>
              <a:ext cx="231600" cy="834300"/>
              <a:chOff x="2970816" y="4309200"/>
              <a:chExt cx="231600" cy="834300"/>
            </a:xfrm>
          </p:grpSpPr>
          <p:sp>
            <p:nvSpPr>
              <p:cNvPr id="199" name="Google Shape;199;g1f1424e0c28_0_915"/>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g1f1424e0c28_0_915"/>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g1f1424e0c28_0_915"/>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g1f1424e0c28_0_915"/>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g1f1424e0c28_0_915"/>
            <p:cNvGrpSpPr/>
            <p:nvPr/>
          </p:nvGrpSpPr>
          <p:grpSpPr>
            <a:xfrm>
              <a:off x="4456234" y="4309200"/>
              <a:ext cx="231600" cy="834300"/>
              <a:chOff x="4456234" y="4309200"/>
              <a:chExt cx="231600" cy="834300"/>
            </a:xfrm>
          </p:grpSpPr>
          <p:sp>
            <p:nvSpPr>
              <p:cNvPr id="204" name="Google Shape;204;g1f1424e0c28_0_915"/>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g1f1424e0c28_0_915"/>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g1f1424e0c28_0_915"/>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g1f1424e0c28_0_915"/>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g1f1424e0c28_0_915"/>
            <p:cNvGrpSpPr/>
            <p:nvPr/>
          </p:nvGrpSpPr>
          <p:grpSpPr>
            <a:xfrm>
              <a:off x="4827588" y="4099200"/>
              <a:ext cx="231600" cy="1044300"/>
              <a:chOff x="4827588" y="4099200"/>
              <a:chExt cx="231600" cy="1044300"/>
            </a:xfrm>
          </p:grpSpPr>
          <p:sp>
            <p:nvSpPr>
              <p:cNvPr id="209" name="Google Shape;209;g1f1424e0c28_0_915"/>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g1f1424e0c28_0_915"/>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g1f1424e0c28_0_915"/>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g1f1424e0c28_0_915"/>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g1f1424e0c28_0_915"/>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g1f1424e0c28_0_915"/>
            <p:cNvGrpSpPr/>
            <p:nvPr/>
          </p:nvGrpSpPr>
          <p:grpSpPr>
            <a:xfrm>
              <a:off x="5198943" y="4309200"/>
              <a:ext cx="231600" cy="834300"/>
              <a:chOff x="5198943" y="4309200"/>
              <a:chExt cx="231600" cy="834300"/>
            </a:xfrm>
          </p:grpSpPr>
          <p:sp>
            <p:nvSpPr>
              <p:cNvPr id="215" name="Google Shape;215;g1f1424e0c28_0_915"/>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g1f1424e0c28_0_915"/>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g1f1424e0c28_0_915"/>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g1f1424e0c28_0_915"/>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g1f1424e0c28_0_915"/>
            <p:cNvGrpSpPr/>
            <p:nvPr/>
          </p:nvGrpSpPr>
          <p:grpSpPr>
            <a:xfrm>
              <a:off x="5570297" y="4518900"/>
              <a:ext cx="231600" cy="624600"/>
              <a:chOff x="5570297" y="4518900"/>
              <a:chExt cx="231600" cy="624600"/>
            </a:xfrm>
          </p:grpSpPr>
          <p:sp>
            <p:nvSpPr>
              <p:cNvPr id="220" name="Google Shape;220;g1f1424e0c28_0_915"/>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g1f1424e0c28_0_915"/>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g1f1424e0c28_0_915"/>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g1f1424e0c28_0_915"/>
            <p:cNvGrpSpPr/>
            <p:nvPr/>
          </p:nvGrpSpPr>
          <p:grpSpPr>
            <a:xfrm>
              <a:off x="5941652" y="4309200"/>
              <a:ext cx="231600" cy="834300"/>
              <a:chOff x="5941652" y="4309200"/>
              <a:chExt cx="231600" cy="834300"/>
            </a:xfrm>
          </p:grpSpPr>
          <p:sp>
            <p:nvSpPr>
              <p:cNvPr id="224" name="Google Shape;224;g1f1424e0c28_0_915"/>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g1f1424e0c28_0_915"/>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g1f1424e0c28_0_915"/>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g1f1424e0c28_0_915"/>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g1f1424e0c28_0_915"/>
            <p:cNvGrpSpPr/>
            <p:nvPr/>
          </p:nvGrpSpPr>
          <p:grpSpPr>
            <a:xfrm>
              <a:off x="6313006" y="4099200"/>
              <a:ext cx="231600" cy="1044300"/>
              <a:chOff x="6313006" y="4099200"/>
              <a:chExt cx="231600" cy="1044300"/>
            </a:xfrm>
          </p:grpSpPr>
          <p:sp>
            <p:nvSpPr>
              <p:cNvPr id="229" name="Google Shape;229;g1f1424e0c28_0_915"/>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g1f1424e0c28_0_915"/>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g1f1424e0c28_0_915"/>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g1f1424e0c28_0_915"/>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g1f1424e0c28_0_915"/>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g1f1424e0c28_0_915"/>
            <p:cNvGrpSpPr/>
            <p:nvPr/>
          </p:nvGrpSpPr>
          <p:grpSpPr>
            <a:xfrm>
              <a:off x="6684361" y="4309200"/>
              <a:ext cx="231600" cy="834300"/>
              <a:chOff x="6684361" y="4309200"/>
              <a:chExt cx="231600" cy="834300"/>
            </a:xfrm>
          </p:grpSpPr>
          <p:sp>
            <p:nvSpPr>
              <p:cNvPr id="235" name="Google Shape;235;g1f1424e0c28_0_915"/>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g1f1424e0c28_0_915"/>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g1f1424e0c28_0_915"/>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g1f1424e0c28_0_915"/>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g1f1424e0c28_0_915"/>
            <p:cNvGrpSpPr/>
            <p:nvPr/>
          </p:nvGrpSpPr>
          <p:grpSpPr>
            <a:xfrm>
              <a:off x="7055715" y="4518900"/>
              <a:ext cx="231600" cy="624600"/>
              <a:chOff x="7055715" y="4518900"/>
              <a:chExt cx="231600" cy="624600"/>
            </a:xfrm>
          </p:grpSpPr>
          <p:sp>
            <p:nvSpPr>
              <p:cNvPr id="240" name="Google Shape;240;g1f1424e0c28_0_915"/>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g1f1424e0c28_0_915"/>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g1f1424e0c28_0_915"/>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g1f1424e0c28_0_915"/>
            <p:cNvGrpSpPr/>
            <p:nvPr/>
          </p:nvGrpSpPr>
          <p:grpSpPr>
            <a:xfrm>
              <a:off x="7798424" y="4099200"/>
              <a:ext cx="231600" cy="1044300"/>
              <a:chOff x="7798424" y="4099200"/>
              <a:chExt cx="231600" cy="1044300"/>
            </a:xfrm>
          </p:grpSpPr>
          <p:sp>
            <p:nvSpPr>
              <p:cNvPr id="244" name="Google Shape;244;g1f1424e0c28_0_915"/>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g1f1424e0c28_0_915"/>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g1f1424e0c28_0_915"/>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g1f1424e0c28_0_915"/>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g1f1424e0c28_0_915"/>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g1f1424e0c28_0_915"/>
            <p:cNvGrpSpPr/>
            <p:nvPr/>
          </p:nvGrpSpPr>
          <p:grpSpPr>
            <a:xfrm>
              <a:off x="8169779" y="4309200"/>
              <a:ext cx="231600" cy="834300"/>
              <a:chOff x="8169779" y="4309200"/>
              <a:chExt cx="231600" cy="834300"/>
            </a:xfrm>
          </p:grpSpPr>
          <p:sp>
            <p:nvSpPr>
              <p:cNvPr id="250" name="Google Shape;250;g1f1424e0c28_0_915"/>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g1f1424e0c28_0_915"/>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g1f1424e0c28_0_915"/>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g1f1424e0c28_0_915"/>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g1f1424e0c28_0_915"/>
            <p:cNvGrpSpPr/>
            <p:nvPr/>
          </p:nvGrpSpPr>
          <p:grpSpPr>
            <a:xfrm>
              <a:off x="7427070" y="4309200"/>
              <a:ext cx="231600" cy="834300"/>
              <a:chOff x="7427070" y="4309200"/>
              <a:chExt cx="231600" cy="834300"/>
            </a:xfrm>
          </p:grpSpPr>
          <p:sp>
            <p:nvSpPr>
              <p:cNvPr id="255" name="Google Shape;255;g1f1424e0c28_0_915"/>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g1f1424e0c28_0_915"/>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g1f1424e0c28_0_915"/>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g1f1424e0c28_0_915"/>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g1f1424e0c28_0_915"/>
            <p:cNvGrpSpPr/>
            <p:nvPr/>
          </p:nvGrpSpPr>
          <p:grpSpPr>
            <a:xfrm>
              <a:off x="8541133" y="4518900"/>
              <a:ext cx="231600" cy="624600"/>
              <a:chOff x="8541133" y="4518900"/>
              <a:chExt cx="231600" cy="624600"/>
            </a:xfrm>
          </p:grpSpPr>
          <p:sp>
            <p:nvSpPr>
              <p:cNvPr id="260" name="Google Shape;260;g1f1424e0c28_0_915"/>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g1f1424e0c28_0_915"/>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g1f1424e0c28_0_915"/>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g1f1424e0c28_0_915"/>
            <p:cNvGrpSpPr/>
            <p:nvPr/>
          </p:nvGrpSpPr>
          <p:grpSpPr>
            <a:xfrm>
              <a:off x="8912488" y="4309200"/>
              <a:ext cx="231600" cy="834300"/>
              <a:chOff x="8912488" y="4309200"/>
              <a:chExt cx="231600" cy="834300"/>
            </a:xfrm>
          </p:grpSpPr>
          <p:sp>
            <p:nvSpPr>
              <p:cNvPr id="264" name="Google Shape;264;g1f1424e0c28_0_915"/>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g1f1424e0c28_0_915"/>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g1f1424e0c28_0_915"/>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g1f1424e0c28_0_915"/>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g1f1424e0c28_0_915"/>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g1f1424e0c28_0_915"/>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g1f1424e0c28_0_91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g1f1424e0c28_0_104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g1f1424e0c28_0_77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g1f1424e0c28_0_77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g1f1424e0c28_0_779"/>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1"/>
          <p:cNvSpPr txBox="1">
            <a:spLocks noGrp="1"/>
          </p:cNvSpPr>
          <p:nvPr>
            <p:ph type="ctrTitle"/>
          </p:nvPr>
        </p:nvSpPr>
        <p:spPr>
          <a:xfrm>
            <a:off x="171550" y="1166025"/>
            <a:ext cx="8520600" cy="840600"/>
          </a:xfrm>
          <a:prstGeom prst="rect">
            <a:avLst/>
          </a:prstGeom>
          <a:solidFill>
            <a:schemeClr val="accent3"/>
          </a:solidFill>
          <a:ln w="9525" cap="flat" cmpd="sng">
            <a:solidFill>
              <a:schemeClr val="accent3"/>
            </a:solidFill>
            <a:prstDash val="solid"/>
            <a:round/>
            <a:headEnd type="none" w="sm" len="sm"/>
            <a:tailEnd type="none" w="sm" len="sm"/>
          </a:ln>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r>
              <a:rPr lang="en" sz="2700" b="1">
                <a:solidFill>
                  <a:schemeClr val="dk2"/>
                </a:solidFill>
                <a:highlight>
                  <a:schemeClr val="accent3"/>
                </a:highlight>
                <a:latin typeface="Times New Roman"/>
                <a:ea typeface="Times New Roman"/>
                <a:cs typeface="Times New Roman"/>
                <a:sym typeface="Times New Roman"/>
              </a:rPr>
              <a:t>The Role &amp; Importance of Hospitality &amp; Guest Services within the Hotel Industry- Presentation</a:t>
            </a:r>
            <a:endParaRPr sz="2700">
              <a:solidFill>
                <a:schemeClr val="dk2"/>
              </a:solidFill>
              <a:highlight>
                <a:schemeClr val="accent3"/>
              </a:highlight>
              <a:latin typeface="Times New Roman"/>
              <a:ea typeface="Times New Roman"/>
              <a:cs typeface="Times New Roman"/>
              <a:sym typeface="Times New Roman"/>
            </a:endParaRPr>
          </a:p>
        </p:txBody>
      </p:sp>
      <p:sp>
        <p:nvSpPr>
          <p:cNvPr id="278" name="Google Shape;278;p1"/>
          <p:cNvSpPr txBox="1">
            <a:spLocks noGrp="1"/>
          </p:cNvSpPr>
          <p:nvPr>
            <p:ph type="subTitle" idx="1"/>
          </p:nvPr>
        </p:nvSpPr>
        <p:spPr>
          <a:xfrm>
            <a:off x="171550" y="2571749"/>
            <a:ext cx="8520600" cy="1885701"/>
          </a:xfrm>
          <a:prstGeom prst="rect">
            <a:avLst/>
          </a:prstGeom>
          <a:noFill/>
          <a:ln>
            <a:noFill/>
          </a:ln>
        </p:spPr>
        <p:txBody>
          <a:bodyPr spcFirstLastPara="1" wrap="square" lIns="91425" tIns="91425" rIns="91425" bIns="91425" anchor="t" anchorCtr="0">
            <a:normAutofit fontScale="40000" lnSpcReduction="20000"/>
          </a:bodyPr>
          <a:lstStyle/>
          <a:p>
            <a:pPr marL="0" lvl="0" indent="0" algn="ctr" rtl="0">
              <a:lnSpc>
                <a:spcPct val="150000"/>
              </a:lnSpc>
              <a:spcBef>
                <a:spcPts val="0"/>
              </a:spcBef>
              <a:spcAft>
                <a:spcPts val="0"/>
              </a:spcAft>
              <a:buClr>
                <a:schemeClr val="dk1"/>
              </a:buClr>
              <a:buSzPts val="1100"/>
            </a:pPr>
            <a:r>
              <a:rPr lang="en" sz="7600" b="1" dirty="0">
                <a:highlight>
                  <a:schemeClr val="accent3"/>
                </a:highlight>
                <a:latin typeface="Times New Roman"/>
                <a:ea typeface="Times New Roman"/>
                <a:cs typeface="Times New Roman"/>
                <a:sym typeface="Times New Roman"/>
              </a:rPr>
              <a:t>Canopy by Hilton</a:t>
            </a:r>
            <a:endParaRPr lang="en-GB" sz="7600" b="1" dirty="0">
              <a:highlight>
                <a:schemeClr val="accent3"/>
              </a:highlight>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GB" sz="4300" dirty="0">
                <a:highlight>
                  <a:schemeClr val="accent3"/>
                </a:highlight>
                <a:latin typeface="Times New Roman"/>
                <a:ea typeface="Times New Roman"/>
                <a:cs typeface="Times New Roman"/>
                <a:sym typeface="Times New Roman"/>
              </a:rPr>
              <a:t>Raluca Simonca 2210053</a:t>
            </a:r>
          </a:p>
          <a:p>
            <a:pPr marL="0" lvl="0" indent="0" algn="ctr" rtl="0">
              <a:lnSpc>
                <a:spcPct val="150000"/>
              </a:lnSpc>
              <a:spcBef>
                <a:spcPts val="0"/>
              </a:spcBef>
              <a:spcAft>
                <a:spcPts val="0"/>
              </a:spcAft>
              <a:buClr>
                <a:schemeClr val="dk1"/>
              </a:buClr>
              <a:buSzPts val="1100"/>
              <a:buFont typeface="Arial"/>
              <a:buNone/>
            </a:pPr>
            <a:r>
              <a:rPr lang="en-GB" sz="4300" dirty="0">
                <a:highlight>
                  <a:schemeClr val="accent3"/>
                </a:highlight>
                <a:latin typeface="Times New Roman"/>
                <a:ea typeface="Times New Roman"/>
                <a:cs typeface="Times New Roman"/>
                <a:sym typeface="Times New Roman"/>
              </a:rPr>
              <a:t>BMIH4003</a:t>
            </a:r>
          </a:p>
          <a:p>
            <a:pPr marL="0" lvl="0" indent="0" algn="ctr" rtl="0">
              <a:lnSpc>
                <a:spcPct val="150000"/>
              </a:lnSpc>
              <a:spcBef>
                <a:spcPts val="0"/>
              </a:spcBef>
              <a:spcAft>
                <a:spcPts val="0"/>
              </a:spcAft>
              <a:buClr>
                <a:schemeClr val="dk1"/>
              </a:buClr>
              <a:buSzPts val="1100"/>
              <a:buFont typeface="Arial"/>
              <a:buNone/>
            </a:pPr>
            <a:r>
              <a:rPr lang="en-GB" sz="4300" dirty="0">
                <a:highlight>
                  <a:schemeClr val="accent3"/>
                </a:highlight>
                <a:latin typeface="Times New Roman"/>
                <a:ea typeface="Times New Roman"/>
                <a:cs typeface="Times New Roman"/>
                <a:sym typeface="Times New Roman"/>
              </a:rPr>
              <a:t>Module Tutor: Muhammad </a:t>
            </a:r>
            <a:r>
              <a:rPr lang="en-GB" sz="4300" dirty="0" err="1">
                <a:highlight>
                  <a:schemeClr val="accent3"/>
                </a:highlight>
                <a:latin typeface="Times New Roman"/>
                <a:ea typeface="Times New Roman"/>
                <a:cs typeface="Times New Roman"/>
                <a:sym typeface="Times New Roman"/>
              </a:rPr>
              <a:t>Cassamo</a:t>
            </a:r>
            <a:endParaRPr sz="4300" dirty="0">
              <a:highlight>
                <a:schemeClr val="accent3"/>
              </a:highlight>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2"/>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2800"/>
              <a:buNone/>
            </a:pPr>
            <a:r>
              <a:rPr lang="en" sz="2600" b="1">
                <a:latin typeface="Times New Roman"/>
                <a:ea typeface="Times New Roman"/>
                <a:cs typeface="Times New Roman"/>
                <a:sym typeface="Times New Roman"/>
              </a:rPr>
              <a:t>Table of Contents</a:t>
            </a:r>
            <a:endParaRPr sz="2600" b="1">
              <a:latin typeface="Times New Roman"/>
              <a:ea typeface="Times New Roman"/>
              <a:cs typeface="Times New Roman"/>
              <a:sym typeface="Times New Roman"/>
            </a:endParaRPr>
          </a:p>
        </p:txBody>
      </p:sp>
      <p:sp>
        <p:nvSpPr>
          <p:cNvPr id="284" name="Google Shape;284;p2"/>
          <p:cNvSpPr txBox="1">
            <a:spLocks noGrp="1"/>
          </p:cNvSpPr>
          <p:nvPr>
            <p:ph type="body" idx="1"/>
          </p:nvPr>
        </p:nvSpPr>
        <p:spPr>
          <a:xfrm>
            <a:off x="311700" y="1152475"/>
            <a:ext cx="8520600" cy="38805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1200"/>
              </a:spcBef>
              <a:spcAft>
                <a:spcPts val="0"/>
              </a:spcAft>
              <a:buClr>
                <a:schemeClr val="dk1"/>
              </a:buClr>
              <a:buSzPts val="1100"/>
              <a:buFont typeface="Arial"/>
              <a:buNone/>
            </a:pPr>
            <a:r>
              <a:rPr lang="en" sz="1700">
                <a:solidFill>
                  <a:schemeClr val="dk1"/>
                </a:solidFill>
                <a:highlight>
                  <a:srgbClr val="FFFFFF"/>
                </a:highlight>
                <a:latin typeface="Times New Roman"/>
                <a:ea typeface="Times New Roman"/>
                <a:cs typeface="Times New Roman"/>
                <a:sym typeface="Times New Roman"/>
              </a:rPr>
              <a:t>“Introduction”</a:t>
            </a:r>
            <a:endParaRPr sz="1700">
              <a:solidFill>
                <a:schemeClr val="dk1"/>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 sz="1700">
                <a:solidFill>
                  <a:schemeClr val="dk1"/>
                </a:solidFill>
                <a:highlight>
                  <a:srgbClr val="FFFFFF"/>
                </a:highlight>
                <a:latin typeface="Times New Roman"/>
                <a:ea typeface="Times New Roman"/>
                <a:cs typeface="Times New Roman"/>
                <a:sym typeface="Times New Roman"/>
              </a:rPr>
              <a:t>“Briefly introduce your chosen hotel brand”</a:t>
            </a:r>
            <a:endParaRPr sz="1700">
              <a:solidFill>
                <a:schemeClr val="dk1"/>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 sz="1700">
                <a:solidFill>
                  <a:schemeClr val="dk1"/>
                </a:solidFill>
                <a:highlight>
                  <a:srgbClr val="FFFFFF"/>
                </a:highlight>
                <a:latin typeface="Times New Roman"/>
                <a:ea typeface="Times New Roman"/>
                <a:cs typeface="Times New Roman"/>
                <a:sym typeface="Times New Roman"/>
              </a:rPr>
              <a:t>“Identify the hotel brand’s main consumers.”</a:t>
            </a:r>
            <a:endParaRPr sz="1700">
              <a:solidFill>
                <a:schemeClr val="dk1"/>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 sz="1700">
                <a:solidFill>
                  <a:schemeClr val="dk1"/>
                </a:solidFill>
                <a:highlight>
                  <a:srgbClr val="FFFFFF"/>
                </a:highlight>
                <a:latin typeface="Times New Roman"/>
                <a:ea typeface="Times New Roman"/>
                <a:cs typeface="Times New Roman"/>
                <a:sym typeface="Times New Roman"/>
              </a:rPr>
              <a:t>“Outline the nature, scope and role of the guest services and facilities that are provided to these guests by the hotel brand.”</a:t>
            </a:r>
            <a:endParaRPr sz="1700">
              <a:solidFill>
                <a:schemeClr val="dk1"/>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 sz="1700">
                <a:solidFill>
                  <a:schemeClr val="dk1"/>
                </a:solidFill>
                <a:highlight>
                  <a:srgbClr val="FFFFFF"/>
                </a:highlight>
                <a:latin typeface="Times New Roman"/>
                <a:ea typeface="Times New Roman"/>
                <a:cs typeface="Times New Roman"/>
                <a:sym typeface="Times New Roman"/>
              </a:rPr>
              <a:t>“Explain the need to consider the role and function of guest services in general.”</a:t>
            </a:r>
            <a:endParaRPr sz="1700">
              <a:solidFill>
                <a:schemeClr val="dk1"/>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 sz="1700">
                <a:solidFill>
                  <a:schemeClr val="dk1"/>
                </a:solidFill>
                <a:highlight>
                  <a:srgbClr val="FFFFFF"/>
                </a:highlight>
                <a:latin typeface="Times New Roman"/>
                <a:ea typeface="Times New Roman"/>
                <a:cs typeface="Times New Roman"/>
                <a:sym typeface="Times New Roman"/>
              </a:rPr>
              <a:t>“Discuss the importance of hospitality and how hotels meet/exceed guest expectations”</a:t>
            </a:r>
            <a:endParaRPr sz="1700">
              <a:solidFill>
                <a:schemeClr val="dk1"/>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r>
              <a:rPr lang="en" sz="1700">
                <a:solidFill>
                  <a:schemeClr val="dk1"/>
                </a:solidFill>
                <a:highlight>
                  <a:srgbClr val="FFFFFF"/>
                </a:highlight>
                <a:latin typeface="Times New Roman"/>
                <a:ea typeface="Times New Roman"/>
                <a:cs typeface="Times New Roman"/>
                <a:sym typeface="Times New Roman"/>
              </a:rPr>
              <a:t>Conclusion</a:t>
            </a:r>
            <a:endParaRPr sz="1700">
              <a:solidFill>
                <a:schemeClr val="dk1"/>
              </a:solidFill>
              <a:latin typeface="Times New Roman"/>
              <a:ea typeface="Times New Roman"/>
              <a:cs typeface="Times New Roman"/>
              <a:sym typeface="Times New Roman"/>
            </a:endParaRPr>
          </a:p>
          <a:p>
            <a:pPr marL="0" lvl="0" indent="0" algn="just" rtl="0">
              <a:lnSpc>
                <a:spcPct val="115000"/>
              </a:lnSpc>
              <a:spcBef>
                <a:spcPts val="1200"/>
              </a:spcBef>
              <a:spcAft>
                <a:spcPts val="1200"/>
              </a:spcAft>
              <a:buSzPts val="1800"/>
              <a:buNone/>
            </a:pPr>
            <a:r>
              <a:rPr lang="en" sz="1700">
                <a:solidFill>
                  <a:schemeClr val="dk1"/>
                </a:solidFill>
                <a:highlight>
                  <a:srgbClr val="FFFFFF"/>
                </a:highlight>
                <a:latin typeface="Times New Roman"/>
                <a:ea typeface="Times New Roman"/>
                <a:cs typeface="Times New Roman"/>
                <a:sym typeface="Times New Roman"/>
              </a:rPr>
              <a:t>References</a:t>
            </a:r>
            <a:endParaRPr sz="17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8"/>
        <p:cNvGrpSpPr/>
        <p:nvPr/>
      </p:nvGrpSpPr>
      <p:grpSpPr>
        <a:xfrm>
          <a:off x="0" y="0"/>
          <a:ext cx="0" cy="0"/>
          <a:chOff x="0" y="0"/>
          <a:chExt cx="0" cy="0"/>
        </a:xfrm>
      </p:grpSpPr>
      <p:sp>
        <p:nvSpPr>
          <p:cNvPr id="289" name="Google Shape;289;p3"/>
          <p:cNvSpPr txBox="1">
            <a:spLocks noGrp="1"/>
          </p:cNvSpPr>
          <p:nvPr>
            <p:ph type="title"/>
          </p:nvPr>
        </p:nvSpPr>
        <p:spPr>
          <a:xfrm>
            <a:off x="1261650" y="320450"/>
            <a:ext cx="7030500" cy="999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100" b="1">
                <a:highlight>
                  <a:srgbClr val="FFFFFF"/>
                </a:highlight>
                <a:latin typeface="Times New Roman"/>
                <a:ea typeface="Times New Roman"/>
                <a:cs typeface="Times New Roman"/>
                <a:sym typeface="Times New Roman"/>
              </a:rPr>
              <a:t>“Introduction”</a:t>
            </a:r>
            <a:endParaRPr sz="2100" b="1">
              <a:highlight>
                <a:srgbClr val="FFFFFF"/>
              </a:highlight>
              <a:latin typeface="Times New Roman"/>
              <a:ea typeface="Times New Roman"/>
              <a:cs typeface="Times New Roman"/>
              <a:sym typeface="Times New Roman"/>
            </a:endParaRPr>
          </a:p>
          <a:p>
            <a:pPr marL="0" lvl="0" indent="0" algn="l" rtl="0">
              <a:lnSpc>
                <a:spcPct val="100000"/>
              </a:lnSpc>
              <a:spcBef>
                <a:spcPts val="600"/>
              </a:spcBef>
              <a:spcAft>
                <a:spcPts val="0"/>
              </a:spcAft>
              <a:buSzPts val="2800"/>
              <a:buNone/>
            </a:pPr>
            <a:endParaRPr sz="2100">
              <a:latin typeface="Times New Roman"/>
              <a:ea typeface="Times New Roman"/>
              <a:cs typeface="Times New Roman"/>
              <a:sym typeface="Times New Roman"/>
            </a:endParaRPr>
          </a:p>
        </p:txBody>
      </p:sp>
      <p:sp>
        <p:nvSpPr>
          <p:cNvPr id="290" name="Google Shape;290;p3"/>
          <p:cNvSpPr txBox="1">
            <a:spLocks noGrp="1"/>
          </p:cNvSpPr>
          <p:nvPr>
            <p:ph type="body" idx="1"/>
          </p:nvPr>
        </p:nvSpPr>
        <p:spPr>
          <a:xfrm>
            <a:off x="311700" y="1273700"/>
            <a:ext cx="4872900" cy="34164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The below context will be on the presentation of Canopy by Hilton as increasing the brand portfolio of the company</a:t>
            </a:r>
            <a:endParaRPr sz="1600">
              <a:solidFill>
                <a:schemeClr val="dk1"/>
              </a:solidFill>
              <a:highlight>
                <a:srgbClr val="FFFFFF"/>
              </a:highlight>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It will be the company that set the target market of the premium customer and identifies its strategy</a:t>
            </a:r>
            <a:endParaRPr sz="1600">
              <a:solidFill>
                <a:schemeClr val="dk1"/>
              </a:solidFill>
              <a:highlight>
                <a:srgbClr val="FFFFFF"/>
              </a:highlight>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It will also focus on the goal of the company including the function of the guest services</a:t>
            </a:r>
            <a:endParaRPr sz="16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SzPts val="1800"/>
              <a:buNone/>
            </a:pPr>
            <a:endParaRPr sz="16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1200"/>
              </a:spcAft>
              <a:buSzPts val="1800"/>
              <a:buNone/>
            </a:pPr>
            <a:endParaRPr sz="1600">
              <a:solidFill>
                <a:schemeClr val="dk1"/>
              </a:solidFill>
              <a:highlight>
                <a:srgbClr val="FFFFFF"/>
              </a:highlight>
              <a:latin typeface="Times New Roman"/>
              <a:ea typeface="Times New Roman"/>
              <a:cs typeface="Times New Roman"/>
              <a:sym typeface="Times New Roman"/>
            </a:endParaRPr>
          </a:p>
        </p:txBody>
      </p:sp>
      <p:pic>
        <p:nvPicPr>
          <p:cNvPr id="291" name="Google Shape;291;p3"/>
          <p:cNvPicPr preferRelativeResize="0"/>
          <p:nvPr/>
        </p:nvPicPr>
        <p:blipFill>
          <a:blip r:embed="rId3">
            <a:alphaModFix/>
          </a:blip>
          <a:stretch>
            <a:fillRect/>
          </a:stretch>
        </p:blipFill>
        <p:spPr>
          <a:xfrm>
            <a:off x="5509300" y="1429075"/>
            <a:ext cx="3043999" cy="1269750"/>
          </a:xfrm>
          <a:prstGeom prst="rect">
            <a:avLst/>
          </a:prstGeom>
          <a:noFill/>
          <a:ln>
            <a:noFill/>
          </a:ln>
        </p:spPr>
      </p:pic>
      <p:pic>
        <p:nvPicPr>
          <p:cNvPr id="292" name="Google Shape;292;p3"/>
          <p:cNvPicPr preferRelativeResize="0"/>
          <p:nvPr/>
        </p:nvPicPr>
        <p:blipFill>
          <a:blip r:embed="rId4">
            <a:alphaModFix/>
          </a:blip>
          <a:stretch>
            <a:fillRect/>
          </a:stretch>
        </p:blipFill>
        <p:spPr>
          <a:xfrm>
            <a:off x="5458626" y="2758825"/>
            <a:ext cx="3251026" cy="16645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4"/>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200" b="1">
                <a:highlight>
                  <a:srgbClr val="FFFFFF"/>
                </a:highlight>
                <a:latin typeface="Times New Roman"/>
                <a:ea typeface="Times New Roman"/>
                <a:cs typeface="Times New Roman"/>
                <a:sym typeface="Times New Roman"/>
              </a:rPr>
              <a:t>“Briefly introduce your chosen hotel brand”</a:t>
            </a:r>
            <a:endParaRPr sz="2200" b="1">
              <a:highlight>
                <a:srgbClr val="FFFFFF"/>
              </a:highlight>
              <a:latin typeface="Times New Roman"/>
              <a:ea typeface="Times New Roman"/>
              <a:cs typeface="Times New Roman"/>
              <a:sym typeface="Times New Roman"/>
            </a:endParaRPr>
          </a:p>
          <a:p>
            <a:pPr marL="0" lvl="0" indent="0" algn="l" rtl="0">
              <a:lnSpc>
                <a:spcPct val="100000"/>
              </a:lnSpc>
              <a:spcBef>
                <a:spcPts val="600"/>
              </a:spcBef>
              <a:spcAft>
                <a:spcPts val="0"/>
              </a:spcAft>
              <a:buSzPts val="2800"/>
              <a:buNone/>
            </a:pPr>
            <a:endParaRPr sz="2200">
              <a:latin typeface="Times New Roman"/>
              <a:ea typeface="Times New Roman"/>
              <a:cs typeface="Times New Roman"/>
              <a:sym typeface="Times New Roman"/>
            </a:endParaRPr>
          </a:p>
        </p:txBody>
      </p:sp>
      <p:sp>
        <p:nvSpPr>
          <p:cNvPr id="298" name="Google Shape;298;p4"/>
          <p:cNvSpPr txBox="1">
            <a:spLocks noGrp="1"/>
          </p:cNvSpPr>
          <p:nvPr>
            <p:ph type="body" idx="1"/>
          </p:nvPr>
        </p:nvSpPr>
        <p:spPr>
          <a:xfrm>
            <a:off x="311700" y="1152475"/>
            <a:ext cx="4926600" cy="3533400"/>
          </a:xfrm>
          <a:prstGeom prst="rect">
            <a:avLst/>
          </a:prstGeom>
          <a:noFill/>
          <a:ln>
            <a:noFill/>
          </a:ln>
        </p:spPr>
        <p:txBody>
          <a:bodyPr spcFirstLastPara="1" wrap="square" lIns="91425" tIns="91425" rIns="91425" bIns="91425" anchor="t" anchorCtr="0">
            <a:noAutofit/>
          </a:bodyPr>
          <a:lstStyle/>
          <a:p>
            <a:pPr marL="457200" lvl="0" indent="-339090" algn="l" rtl="0">
              <a:lnSpc>
                <a:spcPct val="150000"/>
              </a:lnSpc>
              <a:spcBef>
                <a:spcPts val="1200"/>
              </a:spcBef>
              <a:spcAft>
                <a:spcPts val="0"/>
              </a:spcAft>
              <a:buClr>
                <a:schemeClr val="dk1"/>
              </a:buClr>
              <a:buSzPts val="1740"/>
              <a:buFont typeface="Times New Roman"/>
              <a:buChar char="●"/>
            </a:pPr>
            <a:r>
              <a:rPr lang="en" sz="1740">
                <a:solidFill>
                  <a:schemeClr val="dk1"/>
                </a:solidFill>
                <a:highlight>
                  <a:srgbClr val="FFFFFF"/>
                </a:highlight>
                <a:latin typeface="Times New Roman"/>
                <a:ea typeface="Times New Roman"/>
                <a:cs typeface="Times New Roman"/>
                <a:sym typeface="Times New Roman"/>
              </a:rPr>
              <a:t>Canopy by the Hilton is one of the “vibrant boutique lifestyle brands” and provides clients with a place to recharge and relax</a:t>
            </a:r>
            <a:endParaRPr sz="1740">
              <a:solidFill>
                <a:schemeClr val="dk1"/>
              </a:solidFill>
              <a:highlight>
                <a:srgbClr val="FFFFFF"/>
              </a:highlight>
              <a:latin typeface="Times New Roman"/>
              <a:ea typeface="Times New Roman"/>
              <a:cs typeface="Times New Roman"/>
              <a:sym typeface="Times New Roman"/>
            </a:endParaRPr>
          </a:p>
          <a:p>
            <a:pPr marL="457200" lvl="0" indent="-339090" algn="l" rtl="0">
              <a:lnSpc>
                <a:spcPct val="150000"/>
              </a:lnSpc>
              <a:spcBef>
                <a:spcPts val="0"/>
              </a:spcBef>
              <a:spcAft>
                <a:spcPts val="0"/>
              </a:spcAft>
              <a:buClr>
                <a:schemeClr val="dk1"/>
              </a:buClr>
              <a:buSzPts val="1740"/>
              <a:buFont typeface="Times New Roman"/>
              <a:buChar char="●"/>
            </a:pPr>
            <a:r>
              <a:rPr lang="en" sz="1740">
                <a:solidFill>
                  <a:schemeClr val="dk1"/>
                </a:solidFill>
                <a:highlight>
                  <a:srgbClr val="FFFFFF"/>
                </a:highlight>
                <a:latin typeface="Times New Roman"/>
                <a:ea typeface="Times New Roman"/>
                <a:cs typeface="Times New Roman"/>
                <a:sym typeface="Times New Roman"/>
              </a:rPr>
              <a:t>It is the hotel brand by the Hilton and was launched in 2014 and was first opened in 2016 in Iceland (Noonan et al., 2017)</a:t>
            </a:r>
            <a:endParaRPr sz="1740">
              <a:solidFill>
                <a:schemeClr val="dk1"/>
              </a:solidFill>
              <a:highlight>
                <a:srgbClr val="FFFFFF"/>
              </a:highlight>
              <a:latin typeface="Times New Roman"/>
              <a:ea typeface="Times New Roman"/>
              <a:cs typeface="Times New Roman"/>
              <a:sym typeface="Times New Roman"/>
            </a:endParaRPr>
          </a:p>
          <a:p>
            <a:pPr marL="457200" lvl="0" indent="-339090" algn="l" rtl="0">
              <a:lnSpc>
                <a:spcPct val="150000"/>
              </a:lnSpc>
              <a:spcBef>
                <a:spcPts val="0"/>
              </a:spcBef>
              <a:spcAft>
                <a:spcPts val="0"/>
              </a:spcAft>
              <a:buClr>
                <a:schemeClr val="dk1"/>
              </a:buClr>
              <a:buSzPts val="1740"/>
              <a:buFont typeface="Times New Roman"/>
              <a:buChar char="●"/>
            </a:pPr>
            <a:r>
              <a:rPr lang="en" sz="1740">
                <a:solidFill>
                  <a:schemeClr val="dk1"/>
                </a:solidFill>
                <a:highlight>
                  <a:srgbClr val="FFFFFF"/>
                </a:highlight>
                <a:latin typeface="Times New Roman"/>
                <a:ea typeface="Times New Roman"/>
                <a:cs typeface="Times New Roman"/>
                <a:sym typeface="Times New Roman"/>
              </a:rPr>
              <a:t> The hotel focuses on providing guests with services as per their preferences</a:t>
            </a:r>
            <a:endParaRPr sz="1740">
              <a:solidFill>
                <a:schemeClr val="dk1"/>
              </a:solidFill>
              <a:highlight>
                <a:srgbClr val="FFFFFF"/>
              </a:highlight>
              <a:latin typeface="Times New Roman"/>
              <a:ea typeface="Times New Roman"/>
              <a:cs typeface="Times New Roman"/>
              <a:sym typeface="Times New Roman"/>
            </a:endParaRPr>
          </a:p>
          <a:p>
            <a:pPr marL="0" lvl="0" indent="0" algn="l" rtl="0">
              <a:lnSpc>
                <a:spcPct val="95000"/>
              </a:lnSpc>
              <a:spcBef>
                <a:spcPts val="1200"/>
              </a:spcBef>
              <a:spcAft>
                <a:spcPts val="1200"/>
              </a:spcAft>
              <a:buSzPts val="770"/>
              <a:buNone/>
            </a:pPr>
            <a:endParaRPr sz="1240">
              <a:solidFill>
                <a:schemeClr val="dk1"/>
              </a:solidFill>
              <a:highlight>
                <a:srgbClr val="FFFFFF"/>
              </a:highlight>
              <a:latin typeface="Times New Roman"/>
              <a:ea typeface="Times New Roman"/>
              <a:cs typeface="Times New Roman"/>
              <a:sym typeface="Times New Roman"/>
            </a:endParaRPr>
          </a:p>
        </p:txBody>
      </p:sp>
      <p:pic>
        <p:nvPicPr>
          <p:cNvPr id="299" name="Google Shape;299;p4"/>
          <p:cNvPicPr preferRelativeResize="0"/>
          <p:nvPr/>
        </p:nvPicPr>
        <p:blipFill>
          <a:blip r:embed="rId3">
            <a:alphaModFix/>
          </a:blip>
          <a:stretch>
            <a:fillRect/>
          </a:stretch>
        </p:blipFill>
        <p:spPr>
          <a:xfrm>
            <a:off x="5181025" y="1220875"/>
            <a:ext cx="4047251" cy="876200"/>
          </a:xfrm>
          <a:prstGeom prst="rect">
            <a:avLst/>
          </a:prstGeom>
          <a:noFill/>
          <a:ln>
            <a:noFill/>
          </a:ln>
        </p:spPr>
      </p:pic>
      <p:pic>
        <p:nvPicPr>
          <p:cNvPr id="300" name="Google Shape;300;p4"/>
          <p:cNvPicPr preferRelativeResize="0"/>
          <p:nvPr/>
        </p:nvPicPr>
        <p:blipFill>
          <a:blip r:embed="rId4">
            <a:alphaModFix/>
          </a:blip>
          <a:stretch>
            <a:fillRect/>
          </a:stretch>
        </p:blipFill>
        <p:spPr>
          <a:xfrm>
            <a:off x="5332725" y="2097075"/>
            <a:ext cx="3438471" cy="247922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5"/>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000" b="1">
                <a:highlight>
                  <a:srgbClr val="FFFFFF"/>
                </a:highlight>
                <a:latin typeface="Times New Roman"/>
                <a:ea typeface="Times New Roman"/>
                <a:cs typeface="Times New Roman"/>
                <a:sym typeface="Times New Roman"/>
              </a:rPr>
              <a:t>“Identify the hotel brand’s main consumers.”</a:t>
            </a:r>
            <a:endParaRPr sz="2000" b="1">
              <a:highlight>
                <a:srgbClr val="FFFFFF"/>
              </a:highlight>
              <a:latin typeface="Times New Roman"/>
              <a:ea typeface="Times New Roman"/>
              <a:cs typeface="Times New Roman"/>
              <a:sym typeface="Times New Roman"/>
            </a:endParaRPr>
          </a:p>
          <a:p>
            <a:pPr marL="0" lvl="0" indent="0" algn="l" rtl="0">
              <a:lnSpc>
                <a:spcPct val="100000"/>
              </a:lnSpc>
              <a:spcBef>
                <a:spcPts val="600"/>
              </a:spcBef>
              <a:spcAft>
                <a:spcPts val="0"/>
              </a:spcAft>
              <a:buSzPts val="2800"/>
              <a:buNone/>
            </a:pPr>
            <a:endParaRPr sz="2000">
              <a:latin typeface="Times New Roman"/>
              <a:ea typeface="Times New Roman"/>
              <a:cs typeface="Times New Roman"/>
              <a:sym typeface="Times New Roman"/>
            </a:endParaRPr>
          </a:p>
        </p:txBody>
      </p:sp>
      <p:sp>
        <p:nvSpPr>
          <p:cNvPr id="306" name="Google Shape;306;p5"/>
          <p:cNvSpPr txBox="1">
            <a:spLocks noGrp="1"/>
          </p:cNvSpPr>
          <p:nvPr>
            <p:ph type="body" idx="1"/>
          </p:nvPr>
        </p:nvSpPr>
        <p:spPr>
          <a:xfrm>
            <a:off x="311700" y="1152475"/>
            <a:ext cx="4785000" cy="3801600"/>
          </a:xfrm>
          <a:prstGeom prst="rect">
            <a:avLst/>
          </a:prstGeom>
          <a:noFill/>
          <a:ln>
            <a:noFill/>
          </a:ln>
        </p:spPr>
        <p:txBody>
          <a:bodyPr spcFirstLastPara="1" wrap="square" lIns="91425" tIns="91425" rIns="91425" bIns="91425" anchor="t" anchorCtr="0">
            <a:noAutofit/>
          </a:bodyPr>
          <a:lstStyle/>
          <a:p>
            <a:pPr marL="457200" lvl="0" indent="-330200" algn="just" rtl="0">
              <a:lnSpc>
                <a:spcPct val="115000"/>
              </a:lnSpc>
              <a:spcBef>
                <a:spcPts val="120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Canopy has focused on targeting customers based on their lifestyles.</a:t>
            </a:r>
            <a:endParaRPr sz="1600">
              <a:solidFill>
                <a:schemeClr val="dk1"/>
              </a:solidFill>
              <a:highlight>
                <a:srgbClr val="FFFFFF"/>
              </a:highlight>
              <a:latin typeface="Times New Roman"/>
              <a:ea typeface="Times New Roman"/>
              <a:cs typeface="Times New Roman"/>
              <a:sym typeface="Times New Roman"/>
            </a:endParaRPr>
          </a:p>
          <a:p>
            <a:pPr marL="457200" lvl="0" indent="-330200" algn="just" rtl="0">
              <a:lnSpc>
                <a:spcPct val="115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he lifestyle mindset of the original in which customers tend to value the amenities outside of their room.</a:t>
            </a:r>
            <a:endParaRPr sz="1600">
              <a:solidFill>
                <a:schemeClr val="dk1"/>
              </a:solidFill>
              <a:highlight>
                <a:srgbClr val="FFFFFF"/>
              </a:highlight>
              <a:latin typeface="Times New Roman"/>
              <a:ea typeface="Times New Roman"/>
              <a:cs typeface="Times New Roman"/>
              <a:sym typeface="Times New Roman"/>
            </a:endParaRPr>
          </a:p>
          <a:p>
            <a:pPr marL="457200" lvl="0" indent="-330200" algn="just" rtl="0">
              <a:lnSpc>
                <a:spcPct val="115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The room centries mindset of lifestyle in which the customer focuses more on the room's functionality</a:t>
            </a:r>
            <a:endParaRPr sz="1600">
              <a:solidFill>
                <a:schemeClr val="dk1"/>
              </a:solidFill>
              <a:highlight>
                <a:srgbClr val="FFFFFF"/>
              </a:highlight>
              <a:latin typeface="Times New Roman"/>
              <a:ea typeface="Times New Roman"/>
              <a:cs typeface="Times New Roman"/>
              <a:sym typeface="Times New Roman"/>
            </a:endParaRPr>
          </a:p>
          <a:p>
            <a:pPr marL="457200" lvl="0" indent="-330200" algn="just" rtl="0">
              <a:lnSpc>
                <a:spcPct val="115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modern business lifestyle mindset, in which people prefer well-designed hotels </a:t>
            </a:r>
            <a:endParaRPr sz="16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0"/>
              </a:spcAft>
              <a:buSzPts val="1800"/>
              <a:buNone/>
            </a:pPr>
            <a:endParaRPr sz="16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1200"/>
              </a:spcAft>
              <a:buSzPts val="1800"/>
              <a:buNone/>
            </a:pPr>
            <a:endParaRPr sz="1600">
              <a:solidFill>
                <a:schemeClr val="dk1"/>
              </a:solidFill>
              <a:highlight>
                <a:srgbClr val="FFFFFF"/>
              </a:highlight>
              <a:latin typeface="Times New Roman"/>
              <a:ea typeface="Times New Roman"/>
              <a:cs typeface="Times New Roman"/>
              <a:sym typeface="Times New Roman"/>
            </a:endParaRPr>
          </a:p>
        </p:txBody>
      </p:sp>
      <p:pic>
        <p:nvPicPr>
          <p:cNvPr id="307" name="Google Shape;307;p5"/>
          <p:cNvPicPr preferRelativeResize="0"/>
          <p:nvPr/>
        </p:nvPicPr>
        <p:blipFill>
          <a:blip r:embed="rId3">
            <a:alphaModFix/>
          </a:blip>
          <a:stretch>
            <a:fillRect/>
          </a:stretch>
        </p:blipFill>
        <p:spPr>
          <a:xfrm>
            <a:off x="5484425" y="1152475"/>
            <a:ext cx="3207650" cy="32791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6"/>
          <p:cNvSpPr txBox="1">
            <a:spLocks noGrp="1"/>
          </p:cNvSpPr>
          <p:nvPr>
            <p:ph type="title"/>
          </p:nvPr>
        </p:nvSpPr>
        <p:spPr>
          <a:xfrm>
            <a:off x="311700" y="445025"/>
            <a:ext cx="8520600" cy="717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1600" b="1">
                <a:highlight>
                  <a:srgbClr val="FFFFFF"/>
                </a:highlight>
                <a:latin typeface="Times New Roman"/>
                <a:ea typeface="Times New Roman"/>
                <a:cs typeface="Times New Roman"/>
                <a:sym typeface="Times New Roman"/>
              </a:rPr>
              <a:t>“Outline the nature, scope and role of the guest services and facilities that are provided to these guests by the hotel brand.”</a:t>
            </a:r>
            <a:endParaRPr sz="1600" b="1">
              <a:highlight>
                <a:srgbClr val="FFFFFF"/>
              </a:highlight>
              <a:latin typeface="Times New Roman"/>
              <a:ea typeface="Times New Roman"/>
              <a:cs typeface="Times New Roman"/>
              <a:sym typeface="Times New Roman"/>
            </a:endParaRPr>
          </a:p>
          <a:p>
            <a:pPr marL="0" lvl="0" indent="0" algn="l" rtl="0">
              <a:lnSpc>
                <a:spcPct val="100000"/>
              </a:lnSpc>
              <a:spcBef>
                <a:spcPts val="600"/>
              </a:spcBef>
              <a:spcAft>
                <a:spcPts val="0"/>
              </a:spcAft>
              <a:buSzPts val="2800"/>
              <a:buNone/>
            </a:pPr>
            <a:endParaRPr sz="1600">
              <a:latin typeface="Times New Roman"/>
              <a:ea typeface="Times New Roman"/>
              <a:cs typeface="Times New Roman"/>
              <a:sym typeface="Times New Roman"/>
            </a:endParaRPr>
          </a:p>
        </p:txBody>
      </p:sp>
      <p:sp>
        <p:nvSpPr>
          <p:cNvPr id="313" name="Google Shape;313;p6"/>
          <p:cNvSpPr txBox="1">
            <a:spLocks noGrp="1"/>
          </p:cNvSpPr>
          <p:nvPr>
            <p:ph type="body" idx="1"/>
          </p:nvPr>
        </p:nvSpPr>
        <p:spPr>
          <a:xfrm>
            <a:off x="311700" y="1443800"/>
            <a:ext cx="5737500" cy="3210600"/>
          </a:xfrm>
          <a:prstGeom prst="rect">
            <a:avLst/>
          </a:prstGeom>
          <a:noFill/>
          <a:ln>
            <a:noFill/>
          </a:ln>
        </p:spPr>
        <p:txBody>
          <a:bodyPr spcFirstLastPara="1" wrap="square" lIns="91425" tIns="91425" rIns="91425" bIns="91425" anchor="t" anchorCtr="0">
            <a:noAutofit/>
          </a:bodyPr>
          <a:lstStyle/>
          <a:p>
            <a:pPr marL="457200" lvl="0" indent="-330200" algn="just" rtl="0">
              <a:lnSpc>
                <a:spcPct val="115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The company provides the facility such as strong room services, quality meals and various others for the expansion of their business and for attracting premium customers. </a:t>
            </a:r>
            <a:endParaRPr sz="1600">
              <a:solidFill>
                <a:schemeClr val="dk1"/>
              </a:solidFill>
              <a:highlight>
                <a:srgbClr val="FFFFFF"/>
              </a:highlight>
              <a:latin typeface="Times New Roman"/>
              <a:ea typeface="Times New Roman"/>
              <a:cs typeface="Times New Roman"/>
              <a:sym typeface="Times New Roman"/>
            </a:endParaRPr>
          </a:p>
          <a:p>
            <a:pPr marL="457200" lvl="0" indent="-330200" algn="just" rtl="0">
              <a:lnSpc>
                <a:spcPct val="115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The company provide various services and products for ensuring customer satisfaction.</a:t>
            </a:r>
            <a:endParaRPr sz="1600">
              <a:solidFill>
                <a:schemeClr val="dk1"/>
              </a:solidFill>
              <a:highlight>
                <a:srgbClr val="FFFFFF"/>
              </a:highlight>
              <a:latin typeface="Times New Roman"/>
              <a:ea typeface="Times New Roman"/>
              <a:cs typeface="Times New Roman"/>
              <a:sym typeface="Times New Roman"/>
            </a:endParaRPr>
          </a:p>
          <a:p>
            <a:pPr marL="457200" lvl="0" indent="-330200" algn="just" rtl="0">
              <a:lnSpc>
                <a:spcPct val="115000"/>
              </a:lnSpc>
              <a:spcBef>
                <a:spcPts val="0"/>
              </a:spcBef>
              <a:spcAft>
                <a:spcPts val="0"/>
              </a:spcAft>
              <a:buClr>
                <a:schemeClr val="dk1"/>
              </a:buClr>
              <a:buSzPts val="1600"/>
              <a:buFont typeface="Times New Roman"/>
              <a:buChar char="●"/>
            </a:pPr>
            <a:r>
              <a:rPr lang="en" sz="1600">
                <a:solidFill>
                  <a:schemeClr val="dk1"/>
                </a:solidFill>
                <a:highlight>
                  <a:srgbClr val="FFFFFF"/>
                </a:highlight>
                <a:latin typeface="Times New Roman"/>
                <a:ea typeface="Times New Roman"/>
                <a:cs typeface="Times New Roman"/>
                <a:sym typeface="Times New Roman"/>
              </a:rPr>
              <a:t>The company focus on customer satisfaction with various facilities that they provide such as quality meals for breakfast, lunch, snacks and dinner, a body or relaxing spa, gym where the customer can meet their needs.</a:t>
            </a:r>
            <a:endParaRPr sz="16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0"/>
              </a:spcAft>
              <a:buSzPts val="1800"/>
              <a:buNone/>
            </a:pPr>
            <a:endParaRPr sz="16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0"/>
              </a:spcAft>
              <a:buSzPts val="1800"/>
              <a:buNone/>
            </a:pPr>
            <a:endParaRPr sz="16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1200"/>
              </a:spcAft>
              <a:buSzPts val="1800"/>
              <a:buNone/>
            </a:pPr>
            <a:endParaRPr sz="1600">
              <a:solidFill>
                <a:schemeClr val="dk1"/>
              </a:solidFill>
              <a:highlight>
                <a:srgbClr val="FFFFFF"/>
              </a:highlight>
              <a:latin typeface="Times New Roman"/>
              <a:ea typeface="Times New Roman"/>
              <a:cs typeface="Times New Roman"/>
              <a:sym typeface="Times New Roman"/>
            </a:endParaRPr>
          </a:p>
        </p:txBody>
      </p:sp>
      <p:pic>
        <p:nvPicPr>
          <p:cNvPr id="314" name="Google Shape;314;p6"/>
          <p:cNvPicPr preferRelativeResize="0"/>
          <p:nvPr/>
        </p:nvPicPr>
        <p:blipFill rotWithShape="1">
          <a:blip r:embed="rId3">
            <a:alphaModFix/>
          </a:blip>
          <a:srcRect/>
          <a:stretch/>
        </p:blipFill>
        <p:spPr>
          <a:xfrm>
            <a:off x="6305050" y="1578075"/>
            <a:ext cx="2444025" cy="2369000"/>
          </a:xfrm>
          <a:prstGeom prst="rect">
            <a:avLst/>
          </a:prstGeom>
          <a:noFill/>
          <a:ln w="9525" cap="flat" cmpd="sng">
            <a:solidFill>
              <a:srgbClr val="222222"/>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7"/>
          <p:cNvSpPr txBox="1">
            <a:spLocks noGrp="1"/>
          </p:cNvSpPr>
          <p:nvPr>
            <p:ph type="title"/>
          </p:nvPr>
        </p:nvSpPr>
        <p:spPr>
          <a:xfrm>
            <a:off x="311700" y="445025"/>
            <a:ext cx="8520600" cy="833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000" b="1">
                <a:highlight>
                  <a:srgbClr val="FFFFFF"/>
                </a:highlight>
                <a:latin typeface="Times New Roman"/>
                <a:ea typeface="Times New Roman"/>
                <a:cs typeface="Times New Roman"/>
                <a:sym typeface="Times New Roman"/>
              </a:rPr>
              <a:t>“Explain the need to consider the role and function of guest services in general.”</a:t>
            </a:r>
            <a:endParaRPr sz="2000" b="1">
              <a:highlight>
                <a:srgbClr val="FFFFFF"/>
              </a:highlight>
              <a:latin typeface="Times New Roman"/>
              <a:ea typeface="Times New Roman"/>
              <a:cs typeface="Times New Roman"/>
              <a:sym typeface="Times New Roman"/>
            </a:endParaRPr>
          </a:p>
          <a:p>
            <a:pPr marL="0" lvl="0" indent="0" algn="l" rtl="0">
              <a:lnSpc>
                <a:spcPct val="100000"/>
              </a:lnSpc>
              <a:spcBef>
                <a:spcPts val="600"/>
              </a:spcBef>
              <a:spcAft>
                <a:spcPts val="0"/>
              </a:spcAft>
              <a:buSzPts val="2800"/>
              <a:buNone/>
            </a:pPr>
            <a:endParaRPr sz="2000">
              <a:latin typeface="Times New Roman"/>
              <a:ea typeface="Times New Roman"/>
              <a:cs typeface="Times New Roman"/>
              <a:sym typeface="Times New Roman"/>
            </a:endParaRPr>
          </a:p>
        </p:txBody>
      </p:sp>
      <p:sp>
        <p:nvSpPr>
          <p:cNvPr id="320" name="Google Shape;320;p7"/>
          <p:cNvSpPr txBox="1">
            <a:spLocks noGrp="1"/>
          </p:cNvSpPr>
          <p:nvPr>
            <p:ph type="body" idx="1"/>
          </p:nvPr>
        </p:nvSpPr>
        <p:spPr>
          <a:xfrm>
            <a:off x="311700" y="1540050"/>
            <a:ext cx="4447800" cy="3177600"/>
          </a:xfrm>
          <a:prstGeom prst="rect">
            <a:avLst/>
          </a:prstGeom>
          <a:noFill/>
          <a:ln>
            <a:noFill/>
          </a:ln>
        </p:spPr>
        <p:txBody>
          <a:bodyPr spcFirstLastPara="1" wrap="square" lIns="91425" tIns="91425" rIns="91425" bIns="91425" anchor="t" anchorCtr="0">
            <a:noAutofit/>
          </a:bodyPr>
          <a:lstStyle/>
          <a:p>
            <a:pPr marL="457200" lvl="0" indent="-349250" algn="just" rtl="0">
              <a:lnSpc>
                <a:spcPct val="115000"/>
              </a:lnSpc>
              <a:spcBef>
                <a:spcPts val="1200"/>
              </a:spcBef>
              <a:spcAft>
                <a:spcPts val="0"/>
              </a:spcAft>
              <a:buClr>
                <a:schemeClr val="dk1"/>
              </a:buClr>
              <a:buSzPts val="1900"/>
              <a:buFont typeface="Times New Roman"/>
              <a:buChar char="●"/>
            </a:pPr>
            <a:r>
              <a:rPr lang="en" sz="1900">
                <a:solidFill>
                  <a:schemeClr val="dk1"/>
                </a:solidFill>
                <a:highlight>
                  <a:srgbClr val="FFFFFF"/>
                </a:highlight>
                <a:latin typeface="Times New Roman"/>
                <a:ea typeface="Times New Roman"/>
                <a:cs typeface="Times New Roman"/>
                <a:sym typeface="Times New Roman"/>
              </a:rPr>
              <a:t>The customer check-in and check-out in an efficient manner for providing better service to audiences.</a:t>
            </a:r>
            <a:endParaRPr sz="1900">
              <a:solidFill>
                <a:schemeClr val="dk1"/>
              </a:solidFill>
              <a:highlight>
                <a:srgbClr val="FFFFFF"/>
              </a:highlight>
              <a:latin typeface="Times New Roman"/>
              <a:ea typeface="Times New Roman"/>
              <a:cs typeface="Times New Roman"/>
              <a:sym typeface="Times New Roman"/>
            </a:endParaRPr>
          </a:p>
          <a:p>
            <a:pPr marL="457200" lvl="0" indent="-349250" algn="just" rtl="0">
              <a:lnSpc>
                <a:spcPct val="115000"/>
              </a:lnSpc>
              <a:spcBef>
                <a:spcPts val="0"/>
              </a:spcBef>
              <a:spcAft>
                <a:spcPts val="0"/>
              </a:spcAft>
              <a:buClr>
                <a:schemeClr val="dk1"/>
              </a:buClr>
              <a:buSzPts val="1900"/>
              <a:buFont typeface="Times New Roman"/>
              <a:buChar char="●"/>
            </a:pPr>
            <a:r>
              <a:rPr lang="en" sz="1900">
                <a:solidFill>
                  <a:schemeClr val="dk1"/>
                </a:solidFill>
                <a:highlight>
                  <a:srgbClr val="FFFFFF"/>
                </a:highlight>
                <a:latin typeface="Times New Roman"/>
                <a:ea typeface="Times New Roman"/>
                <a:cs typeface="Times New Roman"/>
                <a:sym typeface="Times New Roman"/>
              </a:rPr>
              <a:t>Rapid response regarding the inquiry of guests towards the hotel's services or any other enquiry</a:t>
            </a:r>
            <a:endParaRPr sz="1900">
              <a:solidFill>
                <a:schemeClr val="dk1"/>
              </a:solidFill>
              <a:highlight>
                <a:srgbClr val="FFFFFF"/>
              </a:highlight>
              <a:latin typeface="Times New Roman"/>
              <a:ea typeface="Times New Roman"/>
              <a:cs typeface="Times New Roman"/>
              <a:sym typeface="Times New Roman"/>
            </a:endParaRPr>
          </a:p>
          <a:p>
            <a:pPr marL="457200" lvl="0" indent="-349250" algn="just" rtl="0">
              <a:lnSpc>
                <a:spcPct val="115000"/>
              </a:lnSpc>
              <a:spcBef>
                <a:spcPts val="0"/>
              </a:spcBef>
              <a:spcAft>
                <a:spcPts val="0"/>
              </a:spcAft>
              <a:buClr>
                <a:schemeClr val="dk1"/>
              </a:buClr>
              <a:buSzPts val="1900"/>
              <a:buFont typeface="Times New Roman"/>
              <a:buChar char="●"/>
            </a:pPr>
            <a:r>
              <a:rPr lang="en" sz="1900">
                <a:solidFill>
                  <a:schemeClr val="dk1"/>
                </a:solidFill>
                <a:highlight>
                  <a:srgbClr val="FFFFFF"/>
                </a:highlight>
                <a:latin typeface="Times New Roman"/>
                <a:ea typeface="Times New Roman"/>
                <a:cs typeface="Times New Roman"/>
                <a:sym typeface="Times New Roman"/>
              </a:rPr>
              <a:t>Tackle the complaints and resolve the issue in a professional manner</a:t>
            </a:r>
            <a:endParaRPr sz="19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0"/>
              </a:spcAft>
              <a:buSzPts val="1800"/>
              <a:buNone/>
            </a:pPr>
            <a:endParaRPr sz="19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0"/>
              </a:spcAft>
              <a:buSzPts val="1800"/>
              <a:buNone/>
            </a:pPr>
            <a:r>
              <a:rPr lang="en" sz="1900">
                <a:solidFill>
                  <a:schemeClr val="dk1"/>
                </a:solidFill>
                <a:highlight>
                  <a:srgbClr val="FFFFFF"/>
                </a:highlight>
                <a:latin typeface="Times New Roman"/>
                <a:ea typeface="Times New Roman"/>
                <a:cs typeface="Times New Roman"/>
                <a:sym typeface="Times New Roman"/>
              </a:rPr>
              <a:t>. </a:t>
            </a:r>
            <a:endParaRPr sz="19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0"/>
              </a:spcAft>
              <a:buClr>
                <a:schemeClr val="dk1"/>
              </a:buClr>
              <a:buSzPts val="1100"/>
              <a:buFont typeface="Arial"/>
              <a:buNone/>
            </a:pPr>
            <a:endParaRPr sz="19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1200"/>
              </a:spcAft>
              <a:buSzPts val="1800"/>
              <a:buNone/>
            </a:pPr>
            <a:endParaRPr sz="1900">
              <a:latin typeface="Times New Roman"/>
              <a:ea typeface="Times New Roman"/>
              <a:cs typeface="Times New Roman"/>
              <a:sym typeface="Times New Roman"/>
            </a:endParaRPr>
          </a:p>
        </p:txBody>
      </p:sp>
      <p:pic>
        <p:nvPicPr>
          <p:cNvPr id="321" name="Google Shape;321;p7"/>
          <p:cNvPicPr preferRelativeResize="0"/>
          <p:nvPr/>
        </p:nvPicPr>
        <p:blipFill rotWithShape="1">
          <a:blip r:embed="rId3">
            <a:alphaModFix/>
          </a:blip>
          <a:srcRect/>
          <a:stretch/>
        </p:blipFill>
        <p:spPr>
          <a:xfrm>
            <a:off x="5223175" y="1540050"/>
            <a:ext cx="3784475" cy="2704125"/>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8"/>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000" b="1">
                <a:highlight>
                  <a:srgbClr val="FFFFFF"/>
                </a:highlight>
                <a:latin typeface="Times New Roman"/>
                <a:ea typeface="Times New Roman"/>
                <a:cs typeface="Times New Roman"/>
                <a:sym typeface="Times New Roman"/>
              </a:rPr>
              <a:t>“Discuss the importance of hospitality and how hotels meet/exceed guest expectations”</a:t>
            </a:r>
            <a:endParaRPr sz="2000" b="1">
              <a:highlight>
                <a:srgbClr val="FFFFFF"/>
              </a:highlight>
              <a:latin typeface="Times New Roman"/>
              <a:ea typeface="Times New Roman"/>
              <a:cs typeface="Times New Roman"/>
              <a:sym typeface="Times New Roman"/>
            </a:endParaRPr>
          </a:p>
          <a:p>
            <a:pPr marL="0" lvl="0" indent="0" algn="l" rtl="0">
              <a:lnSpc>
                <a:spcPct val="100000"/>
              </a:lnSpc>
              <a:spcBef>
                <a:spcPts val="600"/>
              </a:spcBef>
              <a:spcAft>
                <a:spcPts val="0"/>
              </a:spcAft>
              <a:buSzPts val="2800"/>
              <a:buNone/>
            </a:pPr>
            <a:endParaRPr sz="2000">
              <a:latin typeface="Times New Roman"/>
              <a:ea typeface="Times New Roman"/>
              <a:cs typeface="Times New Roman"/>
              <a:sym typeface="Times New Roman"/>
            </a:endParaRPr>
          </a:p>
        </p:txBody>
      </p:sp>
      <p:sp>
        <p:nvSpPr>
          <p:cNvPr id="327" name="Google Shape;327;p8"/>
          <p:cNvSpPr txBox="1">
            <a:spLocks noGrp="1"/>
          </p:cNvSpPr>
          <p:nvPr>
            <p:ph type="body" idx="1"/>
          </p:nvPr>
        </p:nvSpPr>
        <p:spPr>
          <a:xfrm>
            <a:off x="311700" y="1371600"/>
            <a:ext cx="5316000" cy="3330000"/>
          </a:xfrm>
          <a:prstGeom prst="rect">
            <a:avLst/>
          </a:prstGeom>
          <a:noFill/>
          <a:ln>
            <a:noFill/>
          </a:ln>
        </p:spPr>
        <p:txBody>
          <a:bodyPr spcFirstLastPara="1" wrap="square" lIns="91425" tIns="91425" rIns="91425" bIns="91425" anchor="t" anchorCtr="0">
            <a:noAutofit/>
          </a:bodyPr>
          <a:lstStyle/>
          <a:p>
            <a:pPr marL="457200" lvl="0" indent="-349250" algn="just" rtl="0">
              <a:lnSpc>
                <a:spcPct val="115000"/>
              </a:lnSpc>
              <a:spcBef>
                <a:spcPts val="0"/>
              </a:spcBef>
              <a:spcAft>
                <a:spcPts val="0"/>
              </a:spcAft>
              <a:buClr>
                <a:schemeClr val="dk1"/>
              </a:buClr>
              <a:buSzPts val="1900"/>
              <a:buFont typeface="Times New Roman"/>
              <a:buChar char="●"/>
            </a:pPr>
            <a:r>
              <a:rPr lang="en" sz="1900">
                <a:solidFill>
                  <a:schemeClr val="dk1"/>
                </a:solidFill>
                <a:highlight>
                  <a:srgbClr val="FFFFFF"/>
                </a:highlight>
                <a:latin typeface="Times New Roman"/>
                <a:ea typeface="Times New Roman"/>
                <a:cs typeface="Times New Roman"/>
                <a:sym typeface="Times New Roman"/>
              </a:rPr>
              <a:t>Identifying the customer's needs is considered an essential part of the hospitality industry.</a:t>
            </a:r>
            <a:endParaRPr sz="1900">
              <a:solidFill>
                <a:schemeClr val="dk1"/>
              </a:solidFill>
              <a:highlight>
                <a:srgbClr val="FFFFFF"/>
              </a:highlight>
              <a:latin typeface="Times New Roman"/>
              <a:ea typeface="Times New Roman"/>
              <a:cs typeface="Times New Roman"/>
              <a:sym typeface="Times New Roman"/>
            </a:endParaRPr>
          </a:p>
          <a:p>
            <a:pPr marL="457200" lvl="0" indent="-349250" algn="just" rtl="0">
              <a:lnSpc>
                <a:spcPct val="115000"/>
              </a:lnSpc>
              <a:spcBef>
                <a:spcPts val="0"/>
              </a:spcBef>
              <a:spcAft>
                <a:spcPts val="0"/>
              </a:spcAft>
              <a:buClr>
                <a:schemeClr val="dk1"/>
              </a:buClr>
              <a:buSzPts val="1900"/>
              <a:buFont typeface="Times New Roman"/>
              <a:buChar char="●"/>
            </a:pPr>
            <a:r>
              <a:rPr lang="en" sz="1900">
                <a:solidFill>
                  <a:schemeClr val="dk1"/>
                </a:solidFill>
                <a:highlight>
                  <a:srgbClr val="FFFFFF"/>
                </a:highlight>
                <a:latin typeface="Times New Roman"/>
                <a:ea typeface="Times New Roman"/>
                <a:cs typeface="Times New Roman"/>
                <a:sym typeface="Times New Roman"/>
              </a:rPr>
              <a:t>There are some ways to exceed the customer expectation by receiving regular feedback from the guest, making the customer important, usage of technology, better services in the hotels </a:t>
            </a:r>
            <a:endParaRPr sz="1900">
              <a:solidFill>
                <a:schemeClr val="dk1"/>
              </a:solidFill>
              <a:highlight>
                <a:srgbClr val="FFFFFF"/>
              </a:highlight>
              <a:latin typeface="Times New Roman"/>
              <a:ea typeface="Times New Roman"/>
              <a:cs typeface="Times New Roman"/>
              <a:sym typeface="Times New Roman"/>
            </a:endParaRPr>
          </a:p>
          <a:p>
            <a:pPr marL="457200" lvl="0" indent="-349250" algn="just" rtl="0">
              <a:lnSpc>
                <a:spcPct val="115000"/>
              </a:lnSpc>
              <a:spcBef>
                <a:spcPts val="0"/>
              </a:spcBef>
              <a:spcAft>
                <a:spcPts val="0"/>
              </a:spcAft>
              <a:buClr>
                <a:schemeClr val="dk1"/>
              </a:buClr>
              <a:buSzPts val="1900"/>
              <a:buFont typeface="Times New Roman"/>
              <a:buChar char="●"/>
            </a:pPr>
            <a:r>
              <a:rPr lang="en" sz="1900">
                <a:solidFill>
                  <a:schemeClr val="dk1"/>
                </a:solidFill>
                <a:highlight>
                  <a:srgbClr val="FFFFFF"/>
                </a:highlight>
                <a:latin typeface="Times New Roman"/>
                <a:ea typeface="Times New Roman"/>
                <a:cs typeface="Times New Roman"/>
                <a:sym typeface="Times New Roman"/>
              </a:rPr>
              <a:t>Canopy applies the strategy to understand the needs of the premium customer which helps the company to generate revenue</a:t>
            </a:r>
            <a:endParaRPr sz="19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0"/>
              </a:spcAft>
              <a:buSzPts val="1800"/>
              <a:buNone/>
            </a:pPr>
            <a:endParaRPr sz="1900">
              <a:solidFill>
                <a:schemeClr val="dk1"/>
              </a:solidFill>
              <a:highlight>
                <a:srgbClr val="FFFFFF"/>
              </a:highlight>
              <a:latin typeface="Times New Roman"/>
              <a:ea typeface="Times New Roman"/>
              <a:cs typeface="Times New Roman"/>
              <a:sym typeface="Times New Roman"/>
            </a:endParaRPr>
          </a:p>
          <a:p>
            <a:pPr marL="0" lvl="0" indent="0" algn="just" rtl="0">
              <a:lnSpc>
                <a:spcPct val="115000"/>
              </a:lnSpc>
              <a:spcBef>
                <a:spcPts val="1200"/>
              </a:spcBef>
              <a:spcAft>
                <a:spcPts val="1200"/>
              </a:spcAft>
              <a:buSzPts val="1800"/>
              <a:buNone/>
            </a:pPr>
            <a:endParaRPr sz="1900">
              <a:solidFill>
                <a:schemeClr val="dk1"/>
              </a:solidFill>
              <a:highlight>
                <a:srgbClr val="FFFFFF"/>
              </a:highlight>
              <a:latin typeface="Times New Roman"/>
              <a:ea typeface="Times New Roman"/>
              <a:cs typeface="Times New Roman"/>
              <a:sym typeface="Times New Roman"/>
            </a:endParaRPr>
          </a:p>
        </p:txBody>
      </p:sp>
      <p:pic>
        <p:nvPicPr>
          <p:cNvPr id="328" name="Google Shape;328;p8"/>
          <p:cNvPicPr preferRelativeResize="0"/>
          <p:nvPr/>
        </p:nvPicPr>
        <p:blipFill rotWithShape="1">
          <a:blip r:embed="rId3">
            <a:alphaModFix/>
          </a:blip>
          <a:srcRect/>
          <a:stretch/>
        </p:blipFill>
        <p:spPr>
          <a:xfrm>
            <a:off x="5863675" y="1371600"/>
            <a:ext cx="3215300" cy="34154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9"/>
          <p:cNvSpPr txBox="1">
            <a:spLocks noGrp="1"/>
          </p:cNvSpPr>
          <p:nvPr>
            <p:ph type="title"/>
          </p:nvPr>
        </p:nvSpPr>
        <p:spPr>
          <a:xfrm>
            <a:off x="1303800" y="716550"/>
            <a:ext cx="7030500" cy="999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100" b="1">
                <a:highlight>
                  <a:srgbClr val="FFFFFF"/>
                </a:highlight>
                <a:latin typeface="Times New Roman"/>
                <a:ea typeface="Times New Roman"/>
                <a:cs typeface="Times New Roman"/>
                <a:sym typeface="Times New Roman"/>
              </a:rPr>
              <a:t>Conclusion</a:t>
            </a:r>
            <a:endParaRPr sz="2100" b="1">
              <a:highlight>
                <a:srgbClr val="FFFFFF"/>
              </a:highlight>
              <a:latin typeface="Times New Roman"/>
              <a:ea typeface="Times New Roman"/>
              <a:cs typeface="Times New Roman"/>
              <a:sym typeface="Times New Roman"/>
            </a:endParaRPr>
          </a:p>
          <a:p>
            <a:pPr marL="0" lvl="0" indent="0" algn="l" rtl="0">
              <a:lnSpc>
                <a:spcPct val="100000"/>
              </a:lnSpc>
              <a:spcBef>
                <a:spcPts val="600"/>
              </a:spcBef>
              <a:spcAft>
                <a:spcPts val="0"/>
              </a:spcAft>
              <a:buSzPts val="2800"/>
              <a:buNone/>
            </a:pPr>
            <a:endParaRPr sz="2100">
              <a:latin typeface="Times New Roman"/>
              <a:ea typeface="Times New Roman"/>
              <a:cs typeface="Times New Roman"/>
              <a:sym typeface="Times New Roman"/>
            </a:endParaRPr>
          </a:p>
        </p:txBody>
      </p:sp>
      <p:sp>
        <p:nvSpPr>
          <p:cNvPr id="334" name="Google Shape;334;p9"/>
          <p:cNvSpPr txBox="1">
            <a:spLocks noGrp="1"/>
          </p:cNvSpPr>
          <p:nvPr>
            <p:ph type="body" idx="1"/>
          </p:nvPr>
        </p:nvSpPr>
        <p:spPr>
          <a:xfrm>
            <a:off x="1303800" y="1400100"/>
            <a:ext cx="3961500" cy="3393900"/>
          </a:xfrm>
          <a:prstGeom prst="rect">
            <a:avLst/>
          </a:prstGeom>
          <a:noFill/>
          <a:ln>
            <a:noFill/>
          </a:ln>
        </p:spPr>
        <p:txBody>
          <a:bodyPr spcFirstLastPara="1" wrap="square" lIns="91425" tIns="91425" rIns="91425" bIns="91425" anchor="t" anchorCtr="0">
            <a:noAutofit/>
          </a:bodyPr>
          <a:lstStyle/>
          <a:p>
            <a:pPr marL="457200" lvl="0" indent="-336550" algn="l" rtl="0">
              <a:lnSpc>
                <a:spcPct val="115000"/>
              </a:lnSpc>
              <a:spcBef>
                <a:spcPts val="0"/>
              </a:spcBef>
              <a:spcAft>
                <a:spcPts val="0"/>
              </a:spcAft>
              <a:buClr>
                <a:schemeClr val="dk1"/>
              </a:buClr>
              <a:buSzPts val="1700"/>
              <a:buFont typeface="Times New Roman"/>
              <a:buChar char="●"/>
            </a:pPr>
            <a:r>
              <a:rPr lang="en" sz="1700">
                <a:solidFill>
                  <a:schemeClr val="dk1"/>
                </a:solidFill>
                <a:highlight>
                  <a:srgbClr val="FFFFFF"/>
                </a:highlight>
                <a:latin typeface="Times New Roman"/>
                <a:ea typeface="Times New Roman"/>
                <a:cs typeface="Times New Roman"/>
                <a:sym typeface="Times New Roman"/>
              </a:rPr>
              <a:t>The context focuses on the importance of hospitality in meeting the needs for customer satisfaction</a:t>
            </a:r>
            <a:endParaRPr sz="1700">
              <a:solidFill>
                <a:schemeClr val="dk1"/>
              </a:solidFill>
              <a:highlight>
                <a:srgbClr val="FFFFFF"/>
              </a:highlight>
              <a:latin typeface="Times New Roman"/>
              <a:ea typeface="Times New Roman"/>
              <a:cs typeface="Times New Roman"/>
              <a:sym typeface="Times New Roman"/>
            </a:endParaRPr>
          </a:p>
          <a:p>
            <a:pPr marL="457200" lvl="0" indent="-336550" algn="l" rtl="0">
              <a:lnSpc>
                <a:spcPct val="115000"/>
              </a:lnSpc>
              <a:spcBef>
                <a:spcPts val="0"/>
              </a:spcBef>
              <a:spcAft>
                <a:spcPts val="0"/>
              </a:spcAft>
              <a:buClr>
                <a:schemeClr val="dk1"/>
              </a:buClr>
              <a:buSzPts val="1700"/>
              <a:buFont typeface="Times New Roman"/>
              <a:buChar char="●"/>
            </a:pPr>
            <a:r>
              <a:rPr lang="en" sz="1700">
                <a:solidFill>
                  <a:schemeClr val="dk1"/>
                </a:solidFill>
                <a:highlight>
                  <a:srgbClr val="FFFFFF"/>
                </a:highlight>
                <a:latin typeface="Times New Roman"/>
                <a:ea typeface="Times New Roman"/>
                <a:cs typeface="Times New Roman"/>
                <a:sym typeface="Times New Roman"/>
              </a:rPr>
              <a:t>The company holds the premium customer on choosing the customer segmentation as the premium customer</a:t>
            </a:r>
            <a:endParaRPr sz="1700">
              <a:solidFill>
                <a:schemeClr val="dk1"/>
              </a:solidFill>
              <a:highlight>
                <a:srgbClr val="FFFFFF"/>
              </a:highlight>
              <a:latin typeface="Times New Roman"/>
              <a:ea typeface="Times New Roman"/>
              <a:cs typeface="Times New Roman"/>
              <a:sym typeface="Times New Roman"/>
            </a:endParaRPr>
          </a:p>
          <a:p>
            <a:pPr marL="457200" lvl="0" indent="-336550" algn="l" rtl="0">
              <a:lnSpc>
                <a:spcPct val="115000"/>
              </a:lnSpc>
              <a:spcBef>
                <a:spcPts val="0"/>
              </a:spcBef>
              <a:spcAft>
                <a:spcPts val="0"/>
              </a:spcAft>
              <a:buClr>
                <a:schemeClr val="dk1"/>
              </a:buClr>
              <a:buSzPts val="1700"/>
              <a:buFont typeface="Times New Roman"/>
              <a:buChar char="●"/>
            </a:pPr>
            <a:r>
              <a:rPr lang="en" sz="1700">
                <a:solidFill>
                  <a:schemeClr val="dk1"/>
                </a:solidFill>
                <a:highlight>
                  <a:srgbClr val="FFFFFF"/>
                </a:highlight>
                <a:latin typeface="Times New Roman"/>
                <a:ea typeface="Times New Roman"/>
                <a:cs typeface="Times New Roman"/>
                <a:sym typeface="Times New Roman"/>
              </a:rPr>
              <a:t>The company aims to develop their sustainability for improving its performance.</a:t>
            </a:r>
            <a:endParaRPr sz="1700">
              <a:solidFill>
                <a:schemeClr val="dk1"/>
              </a:solidFill>
              <a:highlight>
                <a:srgbClr val="FFFFFF"/>
              </a:highlight>
              <a:latin typeface="Times New Roman"/>
              <a:ea typeface="Times New Roman"/>
              <a:cs typeface="Times New Roman"/>
              <a:sym typeface="Times New Roman"/>
            </a:endParaRPr>
          </a:p>
        </p:txBody>
      </p:sp>
      <p:pic>
        <p:nvPicPr>
          <p:cNvPr id="335" name="Google Shape;335;p9"/>
          <p:cNvPicPr preferRelativeResize="0"/>
          <p:nvPr/>
        </p:nvPicPr>
        <p:blipFill>
          <a:blip r:embed="rId3">
            <a:alphaModFix/>
          </a:blip>
          <a:stretch>
            <a:fillRect/>
          </a:stretch>
        </p:blipFill>
        <p:spPr>
          <a:xfrm>
            <a:off x="5265300" y="1565450"/>
            <a:ext cx="3573900" cy="268238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10"/>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500" b="1">
                <a:highlight>
                  <a:srgbClr val="FFFFFF"/>
                </a:highlight>
                <a:latin typeface="Times New Roman"/>
                <a:ea typeface="Times New Roman"/>
                <a:cs typeface="Times New Roman"/>
                <a:sym typeface="Times New Roman"/>
              </a:rPr>
              <a:t>References</a:t>
            </a:r>
            <a:endParaRPr sz="2500" b="1">
              <a:highlight>
                <a:srgbClr val="FFFFFF"/>
              </a:highlight>
              <a:latin typeface="Times New Roman"/>
              <a:ea typeface="Times New Roman"/>
              <a:cs typeface="Times New Roman"/>
              <a:sym typeface="Times New Roman"/>
            </a:endParaRPr>
          </a:p>
          <a:p>
            <a:pPr marL="0" lvl="0" indent="0" algn="l" rtl="0">
              <a:lnSpc>
                <a:spcPct val="100000"/>
              </a:lnSpc>
              <a:spcBef>
                <a:spcPts val="600"/>
              </a:spcBef>
              <a:spcAft>
                <a:spcPts val="0"/>
              </a:spcAft>
              <a:buSzPts val="2800"/>
              <a:buNone/>
            </a:pPr>
            <a:endParaRPr sz="2500">
              <a:latin typeface="Times New Roman"/>
              <a:ea typeface="Times New Roman"/>
              <a:cs typeface="Times New Roman"/>
              <a:sym typeface="Times New Roman"/>
            </a:endParaRPr>
          </a:p>
        </p:txBody>
      </p:sp>
      <p:sp>
        <p:nvSpPr>
          <p:cNvPr id="341" name="Google Shape;341;p10"/>
          <p:cNvSpPr txBox="1">
            <a:spLocks noGrp="1"/>
          </p:cNvSpPr>
          <p:nvPr>
            <p:ph type="body" idx="1"/>
          </p:nvPr>
        </p:nvSpPr>
        <p:spPr>
          <a:xfrm>
            <a:off x="311700" y="1152475"/>
            <a:ext cx="8520600" cy="38649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Bhanji, M.D., 2022. Equity research-Hilton Worldwide Holdings INC (Doctoral dissertation, Instituto Superior de Economia e Gestão).</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Freitas, B.D.A. and Correia, P., 2019. The attractiveness of cultural events organized by hotels. International Journal of Culture, Tourism and Hospitality Research, 13(1), pp.113-127.</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Jia, Y., Curpad, S., Diller, C. and Gentry, R., 2022. Serving Hotel Customers in a Postpandemic World: How Can Hilton Worldwide Recover and Change? In SAGE Business Cases. SAGE Publications: SAGE Business Cases Originals.</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Juanamasta, I.G., Wati, N.M.N., Hendrawati, E., Wahyuni, W., Pramudianti, M., Wisnujati, N.S., Setiawati, A.P., Susetyorini, S., Elan, U., Rusdiyanto, R. and Astanto, D., 2019. The role of customer service through customer relationship management (CRM) is to increase customer loyalty and a good image. International Journal of Scientific and Technology Research, 8(10), pp.2004-2007.</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Luck, D. and Lancaster, G., 2013. The significance of CRM to the strategies of hotel companies. Worldwide hospitality and tourism themes.</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Noonan, A. and Rankin, C.P., 2017. Hilton Hotel Worldwide: A case study exploring corporate social responsibility and stakeholder management. In SAGE Business Cases. International CHRIE.</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Nordheim, C.B., Følstad, A. and Bjørkli, C.A., 2019. An initial model of trust in chatbots for customer service—findings from a questionnaire study. Interacting with Computers, 31(3), pp.317-335.</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Olorunsola, V.O., Saydam, M.B., Arasli, H. and Sulu, D., 2022. Guest service experience in eco-centric hotels: a content analysis. International Hospitality Review, (ahead-of-print).</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 sz="900">
                <a:solidFill>
                  <a:schemeClr val="dk1"/>
                </a:solidFill>
                <a:highlight>
                  <a:srgbClr val="FFFFFF"/>
                </a:highlight>
                <a:latin typeface="Times New Roman"/>
                <a:ea typeface="Times New Roman"/>
                <a:cs typeface="Times New Roman"/>
                <a:sym typeface="Times New Roman"/>
              </a:rPr>
              <a:t>Shin, H.H. and Jeong, M., 2022. Redefining luxury service with technology implementation: the impact of technology on guest satisfaction and loyalty in a luxury hotel. International Journal of Contemporary Hospitality Management.</a:t>
            </a:r>
            <a:endParaRPr sz="900">
              <a:solidFill>
                <a:schemeClr val="dk1"/>
              </a:solidFill>
              <a:highlight>
                <a:srgbClr val="FFFFFF"/>
              </a:highlight>
              <a:latin typeface="Times New Roman"/>
              <a:ea typeface="Times New Roman"/>
              <a:cs typeface="Times New Roman"/>
              <a:sym typeface="Times New Roman"/>
            </a:endParaRPr>
          </a:p>
          <a:p>
            <a:pPr marL="0" lvl="0" indent="0" algn="l" rtl="0">
              <a:lnSpc>
                <a:spcPct val="115000"/>
              </a:lnSpc>
              <a:spcBef>
                <a:spcPts val="1200"/>
              </a:spcBef>
              <a:spcAft>
                <a:spcPts val="1200"/>
              </a:spcAft>
              <a:buSzPts val="1800"/>
              <a:buNone/>
            </a:pPr>
            <a:endParaRPr sz="9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Momentum</vt:lpstr>
      <vt:lpstr>The Role &amp; Importance of Hospitality &amp; Guest Services within the Hotel Industry- Presentation</vt:lpstr>
      <vt:lpstr>Table of Contents</vt:lpstr>
      <vt:lpstr>“Introduction” </vt:lpstr>
      <vt:lpstr>“Briefly introduce your chosen hotel brand” </vt:lpstr>
      <vt:lpstr>“Identify the hotel brand’s main consumers.” </vt:lpstr>
      <vt:lpstr>“Outline the nature, scope and role of the guest services and facilities that are provided to these guests by the hotel brand.” </vt:lpstr>
      <vt:lpstr>“Explain the need to consider the role and function of guest services in general.” </vt:lpstr>
      <vt:lpstr>“Discuss the importance of hospitality and how hotels meet/exceed guest expectations”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&amp; Importance of Hospitality &amp; Guest Services within the Hotel Industry- Presentation</dc:title>
  <cp:lastModifiedBy>Raluca Simonca (2210053)</cp:lastModifiedBy>
  <cp:revision>5</cp:revision>
  <dcterms:modified xsi:type="dcterms:W3CDTF">2023-02-10T12:20:41Z</dcterms:modified>
</cp:coreProperties>
</file>