
<file path=[Content_Types].xml><?xml version="1.0" encoding="utf-8"?>
<Types xmlns="http://schemas.openxmlformats.org/package/2006/content-types">
  <Default Extension="bin" ContentType="application/vnd.openxmlformats-officedocument.oleObject"/>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277" r:id="rId2"/>
    <p:sldId id="1078" r:id="rId3"/>
    <p:sldId id="1096" r:id="rId4"/>
    <p:sldId id="1056" r:id="rId5"/>
    <p:sldId id="1057" r:id="rId6"/>
    <p:sldId id="1058" r:id="rId7"/>
    <p:sldId id="1087" r:id="rId8"/>
    <p:sldId id="1059" r:id="rId9"/>
    <p:sldId id="1060" r:id="rId10"/>
    <p:sldId id="1061" r:id="rId11"/>
    <p:sldId id="1062" r:id="rId12"/>
    <p:sldId id="1063" r:id="rId13"/>
    <p:sldId id="1066" r:id="rId14"/>
    <p:sldId id="1089" r:id="rId15"/>
    <p:sldId id="1067" r:id="rId16"/>
    <p:sldId id="1068" r:id="rId17"/>
    <p:sldId id="1069" r:id="rId18"/>
    <p:sldId id="1090" r:id="rId19"/>
    <p:sldId id="1070" r:id="rId20"/>
    <p:sldId id="1091" r:id="rId21"/>
    <p:sldId id="1092" r:id="rId22"/>
    <p:sldId id="1071" r:id="rId23"/>
    <p:sldId id="1093" r:id="rId24"/>
    <p:sldId id="1094" r:id="rId25"/>
    <p:sldId id="1095" r:id="rId26"/>
    <p:sldId id="1079" r:id="rId27"/>
    <p:sldId id="1114"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5" d="100"/>
          <a:sy n="65" d="100"/>
        </p:scale>
        <p:origin x="1236"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3_Title and Two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1097280"/>
          </a:xfrm>
          <a:prstGeom prst="rect">
            <a:avLst/>
          </a:prstGeom>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a:xfrm>
            <a:off x="6335713" y="113072"/>
            <a:ext cx="2133600" cy="182880"/>
          </a:xfrm>
          <a:prstGeom prst="rect">
            <a:avLst/>
          </a:prstGeom>
        </p:spPr>
        <p:txBody>
          <a:bodyPr/>
          <a:lstStyle/>
          <a:p>
            <a:fld id="{A9DF6EFB-3F44-496C-A842-1E0B3D3B975A}" type="datetimeFigureOut">
              <a:rPr lang="en-US" smtClean="0"/>
              <a:pPr/>
              <a:t>2/7/2025</a:t>
            </a:fld>
            <a:endParaRPr lang="en-US" dirty="0"/>
          </a:p>
        </p:txBody>
      </p:sp>
      <p:sp>
        <p:nvSpPr>
          <p:cNvPr id="6" name="Slide Number Placeholder 5"/>
          <p:cNvSpPr>
            <a:spLocks noGrp="1"/>
          </p:cNvSpPr>
          <p:nvPr>
            <p:ph type="sldNum" sz="quarter" idx="12"/>
          </p:nvPr>
        </p:nvSpPr>
        <p:spPr>
          <a:xfrm>
            <a:off x="8469312" y="113072"/>
            <a:ext cx="551783" cy="182880"/>
          </a:xfrm>
          <a:prstGeom prst="rect">
            <a:avLst/>
          </a:prstGeom>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609600" y="4114800"/>
            <a:ext cx="82296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291679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1097280"/>
          </a:xfrm>
          <a:prstGeom prst="rect">
            <a:avLst/>
          </a:prstGeom>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a:xfrm>
            <a:off x="6335713" y="113072"/>
            <a:ext cx="2133600" cy="182880"/>
          </a:xfrm>
          <a:prstGeom prst="rect">
            <a:avLst/>
          </a:prstGeom>
        </p:spPr>
        <p:txBody>
          <a:bodyPr/>
          <a:lstStyle/>
          <a:p>
            <a:fld id="{A9DF6EFB-3F44-496C-A842-1E0B3D3B975A}" type="datetimeFigureOut">
              <a:rPr lang="en-US" smtClean="0"/>
              <a:pPr/>
              <a:t>2/7/2025</a:t>
            </a:fld>
            <a:endParaRPr lang="en-US" dirty="0"/>
          </a:p>
        </p:txBody>
      </p:sp>
      <p:sp>
        <p:nvSpPr>
          <p:cNvPr id="6" name="Slide Number Placeholder 5"/>
          <p:cNvSpPr>
            <a:spLocks noGrp="1"/>
          </p:cNvSpPr>
          <p:nvPr>
            <p:ph type="sldNum" sz="quarter" idx="12"/>
          </p:nvPr>
        </p:nvSpPr>
        <p:spPr>
          <a:xfrm>
            <a:off x="8469312" y="113072"/>
            <a:ext cx="551783" cy="182880"/>
          </a:xfrm>
          <a:prstGeom prst="rect">
            <a:avLst/>
          </a:prstGeo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2385754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1097280"/>
          </a:xfrm>
          <a:prstGeom prst="rect">
            <a:avLst/>
          </a:prstGeom>
        </p:spPr>
        <p:txBody>
          <a:bodyPr/>
          <a:lstStyle/>
          <a:p>
            <a:r>
              <a:rPr lang="en-US" dirty="0"/>
              <a:t>Click to edit Master title style</a:t>
            </a:r>
          </a:p>
        </p:txBody>
      </p:sp>
      <p:sp>
        <p:nvSpPr>
          <p:cNvPr id="3" name="Content Placeholder 2"/>
          <p:cNvSpPr>
            <a:spLocks noGrp="1"/>
          </p:cNvSpPr>
          <p:nvPr>
            <p:ph idx="1"/>
          </p:nvPr>
        </p:nvSpPr>
        <p:spPr>
          <a:xfrm>
            <a:off x="457200" y="1600201"/>
            <a:ext cx="8229600" cy="609600"/>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2362201"/>
            <a:ext cx="8229600" cy="533400"/>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a:xfrm>
            <a:off x="6335713" y="113072"/>
            <a:ext cx="2133600" cy="182880"/>
          </a:xfrm>
          <a:prstGeom prst="rect">
            <a:avLst/>
          </a:prstGeom>
        </p:spPr>
        <p:txBody>
          <a:bodyPr/>
          <a:lstStyle/>
          <a:p>
            <a:fld id="{A9DF6EFB-3F44-496C-A842-1E0B3D3B975A}" type="datetimeFigureOut">
              <a:rPr lang="en-US" smtClean="0"/>
              <a:pPr/>
              <a:t>2/7/2025</a:t>
            </a:fld>
            <a:endParaRPr lang="en-US" dirty="0"/>
          </a:p>
        </p:txBody>
      </p:sp>
      <p:sp>
        <p:nvSpPr>
          <p:cNvPr id="6" name="Slide Number Placeholder 5"/>
          <p:cNvSpPr>
            <a:spLocks noGrp="1"/>
          </p:cNvSpPr>
          <p:nvPr>
            <p:ph type="sldNum" sz="quarter" idx="12"/>
          </p:nvPr>
        </p:nvSpPr>
        <p:spPr>
          <a:xfrm>
            <a:off x="8469312" y="113072"/>
            <a:ext cx="551783" cy="182880"/>
          </a:xfrm>
          <a:prstGeom prst="rect">
            <a:avLst/>
          </a:prstGeom>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457200" y="3048000"/>
            <a:ext cx="8229600" cy="533400"/>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2"/>
          <p:cNvSpPr>
            <a:spLocks noGrp="1"/>
          </p:cNvSpPr>
          <p:nvPr>
            <p:ph idx="15"/>
          </p:nvPr>
        </p:nvSpPr>
        <p:spPr>
          <a:xfrm>
            <a:off x="457200" y="3810000"/>
            <a:ext cx="8229600" cy="533400"/>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idx="16"/>
          </p:nvPr>
        </p:nvSpPr>
        <p:spPr>
          <a:xfrm>
            <a:off x="457200" y="4648200"/>
            <a:ext cx="8229600" cy="533400"/>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p:cNvSpPr>
            <a:spLocks noGrp="1"/>
          </p:cNvSpPr>
          <p:nvPr>
            <p:ph idx="17"/>
          </p:nvPr>
        </p:nvSpPr>
        <p:spPr>
          <a:xfrm>
            <a:off x="609600" y="4800600"/>
            <a:ext cx="8229600" cy="533400"/>
          </a:xfrm>
          <a:prstGeom prst="rect">
            <a:avLst/>
          </a:prstGeo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787414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oleObject" Target="../embeddings/oleObject1.bin"/><Relationship Id="rId1" Type="http://schemas.openxmlformats.org/officeDocument/2006/relationships/slideLayout" Target="../slideLayouts/slideLayout2.xml"/><Relationship Id="rId5" Type="http://schemas.openxmlformats.org/officeDocument/2006/relationships/image" Target="../media/image4.wmf"/><Relationship Id="rId4" Type="http://schemas.openxmlformats.org/officeDocument/2006/relationships/oleObject" Target="../embeddings/oleObject2.bin"/></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oleObject" Target="../embeddings/oleObject3.bin"/><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oleObject" Target="../embeddings/oleObject4.bin"/><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MBA</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Financial Management</a:t>
            </a:r>
          </a:p>
          <a:p>
            <a:pPr eaLnBrk="1" hangingPunct="1"/>
            <a:r>
              <a:rPr lang="en-GB" altLang="en-US" dirty="0">
                <a:solidFill>
                  <a:schemeClr val="accent2"/>
                </a:solidFill>
              </a:rPr>
              <a:t>Week 9</a:t>
            </a:r>
          </a:p>
          <a:p>
            <a:pPr eaLnBrk="1" hangingPunct="1"/>
            <a:endParaRPr lang="en-GB" altLang="en-US" dirty="0">
              <a:solidFill>
                <a:schemeClr val="accent2"/>
              </a:solidFill>
            </a:endParaRPr>
          </a:p>
          <a:p>
            <a:pPr eaLnBrk="1" hangingPunct="1"/>
            <a:r>
              <a:rPr lang="en-GB" altLang="en-US" sz="4800" b="1" dirty="0">
                <a:solidFill>
                  <a:schemeClr val="accent2"/>
                </a:solidFill>
              </a:rPr>
              <a:t>Capital Budgeting</a:t>
            </a:r>
          </a:p>
          <a:p>
            <a:pPr eaLnBrk="1" hangingPunct="1"/>
            <a:r>
              <a:rPr lang="en-GB" altLang="en-US" sz="4800" b="1" dirty="0">
                <a:solidFill>
                  <a:schemeClr val="accent2"/>
                </a:solidFill>
              </a:rPr>
              <a:t>(Part 2)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dirty="0"/>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r>
              <a:rPr lang="en-GB" dirty="0"/>
              <a:t>Profitability Index</a:t>
            </a:r>
          </a:p>
          <a:p>
            <a:r>
              <a:rPr lang="en-GB" dirty="0"/>
              <a:t>Capital-Budgeting Decision Criteria</a:t>
            </a:r>
          </a:p>
          <a:p>
            <a:pPr lvl="1"/>
            <a:r>
              <a:rPr lang="en-GB" dirty="0"/>
              <a:t>IRR</a:t>
            </a:r>
          </a:p>
          <a:p>
            <a:pPr lvl="1"/>
            <a:r>
              <a:rPr lang="en-GB" dirty="0"/>
              <a:t>MIRR</a:t>
            </a:r>
          </a:p>
          <a:p>
            <a:r>
              <a:rPr lang="en-US" altLang="en-US" dirty="0">
                <a:latin typeface="+mj-lt"/>
                <a:ea typeface="ヒラギノ角ゴ Pro W3" pitchFamily="-80" charset="-128"/>
              </a:rPr>
              <a:t>Capital Rationing</a:t>
            </a:r>
            <a:endParaRPr lang="en-GB" dirty="0"/>
          </a:p>
          <a:p>
            <a:endParaRPr lang="en-GB" dirty="0"/>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07/02/2025</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8150" y="2858959"/>
            <a:ext cx="7772400" cy="769441"/>
          </a:xfrm>
        </p:spPr>
        <p:txBody>
          <a:bodyPr>
            <a:spAutoFit/>
          </a:bodyPr>
          <a:lstStyle/>
          <a:p>
            <a:r>
              <a:rPr lang="en-US" altLang="en-US" dirty="0">
                <a:latin typeface="+mj-lt"/>
                <a:ea typeface="ヒラギノ角ゴ Pro W3" pitchFamily="-80" charset="-128"/>
              </a:rPr>
              <a:t>Profitability Index</a:t>
            </a:r>
            <a:endParaRPr lang="en-US" altLang="en-US" sz="1800" b="0" dirty="0">
              <a:latin typeface="+mj-lt"/>
              <a:ea typeface="ヒラギノ角ゴ Pro W3" pitchFamily="-80" charset="-128"/>
            </a:endParaRPr>
          </a:p>
        </p:txBody>
      </p:sp>
    </p:spTree>
    <p:extLst>
      <p:ext uri="{BB962C8B-B14F-4D97-AF65-F5344CB8AC3E}">
        <p14:creationId xmlns:p14="http://schemas.microsoft.com/office/powerpoint/2010/main" val="3876137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19100"/>
            <a:ext cx="7239000" cy="1097280"/>
          </a:xfrm>
        </p:spPr>
        <p:txBody>
          <a:bodyPr>
            <a:spAutoFit/>
          </a:bodyPr>
          <a:lstStyle/>
          <a:p>
            <a:r>
              <a:rPr lang="en-US" sz="3600" dirty="0">
                <a:latin typeface="+mj-lt"/>
              </a:rPr>
              <a:t>The Profitability Index (P</a:t>
            </a:r>
            <a:r>
              <a:rPr lang="en-US" sz="100" dirty="0">
                <a:latin typeface="+mj-lt"/>
              </a:rPr>
              <a:t> </a:t>
            </a:r>
            <a:r>
              <a:rPr lang="en-US" sz="3600" dirty="0">
                <a:latin typeface="+mj-lt"/>
              </a:rPr>
              <a:t>I) (Benefit-Cost Ratio) </a:t>
            </a:r>
          </a:p>
        </p:txBody>
      </p:sp>
      <p:sp>
        <p:nvSpPr>
          <p:cNvPr id="3" name="Content Placeholder 2"/>
          <p:cNvSpPr>
            <a:spLocks noGrp="1"/>
          </p:cNvSpPr>
          <p:nvPr>
            <p:ph idx="1"/>
          </p:nvPr>
        </p:nvSpPr>
        <p:spPr>
          <a:xfrm>
            <a:off x="438150" y="1900044"/>
            <a:ext cx="8229600" cy="1300356"/>
          </a:xfrm>
        </p:spPr>
        <p:txBody>
          <a:bodyPr>
            <a:spAutoFit/>
          </a:bodyPr>
          <a:lstStyle/>
          <a:p>
            <a:r>
              <a:rPr lang="en-US" altLang="en-US" sz="2400" dirty="0">
                <a:ea typeface="ヒラギノ角ゴ Pro W3" charset="-128"/>
              </a:rPr>
              <a:t>The profitability index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I</a:t>
            </a:r>
            <a:r>
              <a:rPr lang="en-US" altLang="en-US" sz="2400" dirty="0">
                <a:ea typeface="ヒラギノ角ゴ Pro W3" charset="-128"/>
              </a:rPr>
              <a:t>) is the ratio of the present value of the future free cash flows (</a:t>
            </a:r>
            <a:r>
              <a:rPr lang="en-US" altLang="en-US" sz="2400" i="1" dirty="0">
                <a:ea typeface="ヒラギノ角ゴ Pro W3" charset="-128"/>
              </a:rPr>
              <a:t>F</a:t>
            </a:r>
            <a:r>
              <a:rPr lang="en-US" altLang="en-US" sz="100" i="1" dirty="0">
                <a:ea typeface="ヒラギノ角ゴ Pro W3" charset="-128"/>
              </a:rPr>
              <a:t> </a:t>
            </a:r>
            <a:r>
              <a:rPr lang="en-US" altLang="en-US" sz="2400" i="1" dirty="0">
                <a:ea typeface="ヒラギノ角ゴ Pro W3" charset="-128"/>
              </a:rPr>
              <a:t>C</a:t>
            </a:r>
            <a:r>
              <a:rPr lang="en-US" altLang="en-US" sz="100" i="1" dirty="0">
                <a:ea typeface="ヒラギノ角ゴ Pro W3" charset="-128"/>
              </a:rPr>
              <a:t> </a:t>
            </a:r>
            <a:r>
              <a:rPr lang="en-US" altLang="en-US" sz="2400" i="1" dirty="0">
                <a:ea typeface="ヒラギノ角ゴ Pro W3" charset="-128"/>
              </a:rPr>
              <a:t>F</a:t>
            </a:r>
            <a:r>
              <a:rPr lang="en-US" altLang="en-US" sz="2400" dirty="0">
                <a:ea typeface="ヒラギノ角ゴ Pro W3" charset="-128"/>
              </a:rPr>
              <a:t>) to the initial outlay.</a:t>
            </a:r>
          </a:p>
          <a:p>
            <a:r>
              <a:rPr lang="en-US" altLang="en-US" sz="2400" dirty="0">
                <a:ea typeface="ヒラギノ角ゴ Pro W3" charset="-128"/>
              </a:rPr>
              <a:t>It yields the same accept/reject decision as </a:t>
            </a:r>
            <a:r>
              <a:rPr lang="en-US" altLang="en-US" sz="2400" i="1" dirty="0">
                <a:ea typeface="ヒラギノ角ゴ Pro W3" charset="-128"/>
              </a:rPr>
              <a:t>N</a:t>
            </a:r>
            <a:r>
              <a:rPr lang="en-US" altLang="en-US" sz="100" i="1" dirty="0">
                <a:ea typeface="ヒラギノ角ゴ Pro W3" charset="-128"/>
              </a:rPr>
              <a:t>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V</a:t>
            </a:r>
            <a:r>
              <a:rPr lang="en-US" altLang="en-US" sz="2400" dirty="0">
                <a:ea typeface="ヒラギノ角ゴ Pro W3" charset="-128"/>
              </a:rPr>
              <a:t>.</a:t>
            </a:r>
            <a:endParaRPr lang="en-US" sz="2400" dirty="0"/>
          </a:p>
        </p:txBody>
      </p:sp>
    </p:spTree>
    <p:extLst>
      <p:ext uri="{BB962C8B-B14F-4D97-AF65-F5344CB8AC3E}">
        <p14:creationId xmlns:p14="http://schemas.microsoft.com/office/powerpoint/2010/main" val="20427886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09575"/>
            <a:ext cx="8229600" cy="553998"/>
          </a:xfrm>
        </p:spPr>
        <p:txBody>
          <a:bodyPr>
            <a:spAutoFit/>
          </a:bodyPr>
          <a:lstStyle/>
          <a:p>
            <a:r>
              <a:rPr lang="en-US" altLang="en-US" sz="3600" dirty="0">
                <a:latin typeface="+mj-lt"/>
                <a:ea typeface="ヒラギノ角ゴ Pro W3" charset="-128"/>
              </a:rPr>
              <a:t>Profitability Index</a:t>
            </a:r>
            <a:endParaRPr lang="en-US" sz="3600" dirty="0">
              <a:latin typeface="+mj-lt"/>
            </a:endParaRPr>
          </a:p>
        </p:txBody>
      </p:sp>
      <p:graphicFrame>
        <p:nvGraphicFramePr>
          <p:cNvPr id="4" name="Object 3" descr="The formula for profitability index is as follows:&#10;present value of all the future annual cash free flows divided by initial cash outlay.&#10;&#10;PI equals free cash flow in time period 1, divided by open bracket, one plus required rate of return close bracket to the power of one plus, the annual free cash flow in time period 2, divided by open bracket, one plus required rate of return close bracket to the power of two, plus, the annual free cash flow in time period n, divided by open bracket, one plus required rate of return close bracket to the power n divided by initial outlay."/>
          <p:cNvGraphicFramePr>
            <a:graphicFrameLocks noChangeAspect="1"/>
          </p:cNvGraphicFramePr>
          <p:nvPr/>
        </p:nvGraphicFramePr>
        <p:xfrm>
          <a:off x="1157288" y="1647825"/>
          <a:ext cx="6878637" cy="2124075"/>
        </p:xfrm>
        <a:graphic>
          <a:graphicData uri="http://schemas.openxmlformats.org/presentationml/2006/ole">
            <mc:AlternateContent xmlns:mc="http://schemas.openxmlformats.org/markup-compatibility/2006">
              <mc:Choice xmlns:v="urn:schemas-microsoft-com:vml" Requires="v">
                <p:oleObj name="Equation" r:id="rId2" imgW="3530520" imgH="1091880" progId="Equation.DSMT4">
                  <p:embed/>
                </p:oleObj>
              </mc:Choice>
              <mc:Fallback>
                <p:oleObj name="Equation" r:id="rId2" imgW="3530520" imgH="1091880" progId="Equation.DSMT4">
                  <p:embed/>
                  <p:pic>
                    <p:nvPicPr>
                      <p:cNvPr id="4" name="Object 3" descr="The formula for profitability index is as follows:&#10;present value of all the future annual cash free flows divided by initial cash outlay.&#10;&#10;PI equals free cash flow in time period 1, divided by open bracket, one plus required rate of return close bracket to the power of one plus, the annual free cash flow in time period 2, divided by open bracket, one plus required rate of return close bracket to the power of two, plus, the annual free cash flow in time period n, divided by open bracket, one plus required rate of return close bracket to the power n divided by initial outla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7288" y="1647825"/>
                        <a:ext cx="6878637" cy="21240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Content Placeholder 2"/>
          <p:cNvSpPr>
            <a:spLocks noGrp="1"/>
          </p:cNvSpPr>
          <p:nvPr>
            <p:ph idx="1"/>
          </p:nvPr>
        </p:nvSpPr>
        <p:spPr>
          <a:xfrm>
            <a:off x="438150" y="4038600"/>
            <a:ext cx="2590800" cy="369332"/>
          </a:xfrm>
        </p:spPr>
        <p:txBody>
          <a:bodyPr>
            <a:spAutoFit/>
          </a:bodyPr>
          <a:lstStyle/>
          <a:p>
            <a:r>
              <a:rPr lang="en-US" altLang="en-US" sz="2400" b="1" dirty="0">
                <a:ea typeface="ヒラギノ角ゴ Pro W3" charset="-128"/>
              </a:rPr>
              <a:t>Decision Rule</a:t>
            </a:r>
            <a:endParaRPr lang="en-US" sz="2400" b="1" dirty="0"/>
          </a:p>
        </p:txBody>
      </p:sp>
      <p:graphicFrame>
        <p:nvGraphicFramePr>
          <p:cNvPr id="5" name="Object 4" descr="The decision rule for profitability index is as follows:&#10;accept if P I is greater than or equal to 1&#10;reject if P I is lesser than 1"/>
          <p:cNvGraphicFramePr>
            <a:graphicFrameLocks noChangeAspect="1"/>
          </p:cNvGraphicFramePr>
          <p:nvPr/>
        </p:nvGraphicFramePr>
        <p:xfrm>
          <a:off x="3117850" y="4648200"/>
          <a:ext cx="2193925" cy="1016000"/>
        </p:xfrm>
        <a:graphic>
          <a:graphicData uri="http://schemas.openxmlformats.org/presentationml/2006/ole">
            <mc:AlternateContent xmlns:mc="http://schemas.openxmlformats.org/markup-compatibility/2006">
              <mc:Choice xmlns:v="urn:schemas-microsoft-com:vml" Requires="v">
                <p:oleObj name="Equation" r:id="rId4" imgW="990360" imgH="431640" progId="Equation.DSMT4">
                  <p:embed/>
                </p:oleObj>
              </mc:Choice>
              <mc:Fallback>
                <p:oleObj name="Equation" r:id="rId4" imgW="990360" imgH="431640" progId="Equation.DSMT4">
                  <p:embed/>
                  <p:pic>
                    <p:nvPicPr>
                      <p:cNvPr id="5" name="Object 4" descr="The decision rule for profitability index is as follows:&#10;accept if P I is greater than or equal to 1&#10;reject if P I is lesser than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17850" y="4648200"/>
                        <a:ext cx="2193925" cy="10160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572044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7552"/>
            <a:ext cx="8229600" cy="553998"/>
          </a:xfrm>
        </p:spPr>
        <p:txBody>
          <a:bodyPr>
            <a:spAutoFit/>
          </a:bodyPr>
          <a:lstStyle/>
          <a:p>
            <a:r>
              <a:rPr lang="en-US" altLang="en-US" sz="3600" dirty="0">
                <a:latin typeface="+mj-lt"/>
                <a:ea typeface="ヒラギノ角ゴ Pro W3" charset="-128"/>
              </a:rPr>
              <a:t>Profitability Index Example</a:t>
            </a:r>
            <a:endParaRPr lang="en-US" sz="2000" b="0" dirty="0">
              <a:latin typeface="+mj-lt"/>
            </a:endParaRPr>
          </a:p>
        </p:txBody>
      </p:sp>
      <p:sp>
        <p:nvSpPr>
          <p:cNvPr id="3" name="Content Placeholder 2"/>
          <p:cNvSpPr>
            <a:spLocks noGrp="1"/>
          </p:cNvSpPr>
          <p:nvPr>
            <p:ph idx="1"/>
          </p:nvPr>
        </p:nvSpPr>
        <p:spPr>
          <a:xfrm>
            <a:off x="438150" y="1238250"/>
            <a:ext cx="8229600" cy="923330"/>
          </a:xfrm>
        </p:spPr>
        <p:txBody>
          <a:bodyPr>
            <a:spAutoFit/>
          </a:bodyPr>
          <a:lstStyle/>
          <a:p>
            <a:r>
              <a:rPr lang="en-US" altLang="en-US" sz="2000" dirty="0">
                <a:ea typeface="ヒラギノ角ゴ Pro W3" charset="-128"/>
              </a:rPr>
              <a:t>A firm with a 10 percent required rate of return is considering investing in a new machine with an expected life of 6 years. The initial cash outlay is $50,000.</a:t>
            </a:r>
            <a:endParaRPr lang="en-US" sz="2000" dirty="0"/>
          </a:p>
        </p:txBody>
      </p:sp>
      <p:sp>
        <p:nvSpPr>
          <p:cNvPr id="6" name="Content Placeholder 5"/>
          <p:cNvSpPr>
            <a:spLocks noGrp="1"/>
          </p:cNvSpPr>
          <p:nvPr>
            <p:ph idx="13"/>
          </p:nvPr>
        </p:nvSpPr>
        <p:spPr>
          <a:xfrm>
            <a:off x="447675" y="2432447"/>
            <a:ext cx="8229600" cy="615553"/>
          </a:xfrm>
        </p:spPr>
        <p:txBody>
          <a:bodyPr>
            <a:spAutoFit/>
          </a:bodyPr>
          <a:lstStyle/>
          <a:p>
            <a:pPr marL="0" indent="0">
              <a:buNone/>
            </a:pPr>
            <a:r>
              <a:rPr lang="en-US" sz="2000" b="1" dirty="0"/>
              <a:t>Table 10.5 </a:t>
            </a:r>
            <a:r>
              <a:rPr lang="en-US" sz="2000" dirty="0"/>
              <a:t>The Cash Flows Associated with an Investment in New Machinery</a:t>
            </a:r>
          </a:p>
        </p:txBody>
      </p:sp>
      <p:graphicFrame>
        <p:nvGraphicFramePr>
          <p:cNvPr id="7" name="Table 6"/>
          <p:cNvGraphicFramePr>
            <a:graphicFrameLocks noGrp="1"/>
          </p:cNvGraphicFramePr>
          <p:nvPr/>
        </p:nvGraphicFramePr>
        <p:xfrm>
          <a:off x="1524000" y="3369945"/>
          <a:ext cx="6629400" cy="2926080"/>
        </p:xfrm>
        <a:graphic>
          <a:graphicData uri="http://schemas.openxmlformats.org/drawingml/2006/table">
            <a:tbl>
              <a:tblPr firstRow="1" bandRow="1">
                <a:tableStyleId>{3B4B98B0-60AC-42C2-AFA5-B58CD77FA1E5}</a:tableStyleId>
              </a:tblPr>
              <a:tblGrid>
                <a:gridCol w="2971800">
                  <a:extLst>
                    <a:ext uri="{9D8B030D-6E8A-4147-A177-3AD203B41FA5}">
                      <a16:colId xmlns:a16="http://schemas.microsoft.com/office/drawing/2014/main" val="20000"/>
                    </a:ext>
                  </a:extLst>
                </a:gridCol>
                <a:gridCol w="3657600">
                  <a:extLst>
                    <a:ext uri="{9D8B030D-6E8A-4147-A177-3AD203B41FA5}">
                      <a16:colId xmlns:a16="http://schemas.microsoft.com/office/drawing/2014/main" val="20001"/>
                    </a:ext>
                  </a:extLst>
                </a:gridCol>
              </a:tblGrid>
              <a:tr h="352425">
                <a:tc>
                  <a:txBody>
                    <a:bodyPr/>
                    <a:lstStyle/>
                    <a:p>
                      <a:r>
                        <a:rPr lang="en-US" sz="1800" dirty="0">
                          <a:solidFill>
                            <a:srgbClr val="007FA3"/>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b="1" i="0" u="none" strike="noStrike" kern="1200" baseline="0" dirty="0">
                          <a:solidFill>
                            <a:schemeClr val="bg1"/>
                          </a:solidFill>
                          <a:latin typeface="+mn-lt"/>
                          <a:ea typeface="+mn-ea"/>
                          <a:cs typeface="+mn-cs"/>
                        </a:rPr>
                        <a:t>Free Cash Flow</a:t>
                      </a:r>
                      <a:endParaRPr lang="en-US" sz="1800"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52425">
                <a:tc>
                  <a:txBody>
                    <a:bodyPr/>
                    <a:lstStyle/>
                    <a:p>
                      <a:r>
                        <a:rPr lang="en-US" sz="1800" b="0" i="0" u="none" strike="noStrike" kern="1200" baseline="0" dirty="0">
                          <a:solidFill>
                            <a:schemeClr val="tx1"/>
                          </a:solidFill>
                          <a:latin typeface="+mn-lt"/>
                          <a:ea typeface="+mn-ea"/>
                          <a:cs typeface="+mn-cs"/>
                        </a:rPr>
                        <a:t>Initial outlay</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dirty="0">
                          <a:solidFill>
                            <a:schemeClr val="tx1"/>
                          </a:solidFill>
                          <a:latin typeface="+mn-lt"/>
                          <a:ea typeface="+mn-ea"/>
                          <a:cs typeface="+mn-cs"/>
                        </a:rPr>
                        <a:t>−$50,000</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52425">
                <a:tc>
                  <a:txBody>
                    <a:bodyPr/>
                    <a:lstStyle/>
                    <a:p>
                      <a:r>
                        <a:rPr lang="en-US" sz="1800" b="0" i="0" u="none" strike="noStrike" kern="1200" baseline="0" dirty="0">
                          <a:solidFill>
                            <a:schemeClr val="tx1"/>
                          </a:solidFill>
                          <a:latin typeface="+mn-lt"/>
                          <a:ea typeface="+mn-ea"/>
                          <a:cs typeface="+mn-cs"/>
                        </a:rPr>
                        <a:t>Inflow year 1</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dirty="0">
                          <a:solidFill>
                            <a:schemeClr val="tx1"/>
                          </a:solidFill>
                          <a:latin typeface="+mn-lt"/>
                          <a:ea typeface="+mn-ea"/>
                          <a:cs typeface="+mn-cs"/>
                        </a:rPr>
                        <a:t>    15,000</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52425">
                <a:tc>
                  <a:txBody>
                    <a:bodyPr/>
                    <a:lstStyle/>
                    <a:p>
                      <a:r>
                        <a:rPr lang="en-US" sz="1800" b="0" i="0" u="none" strike="noStrike" kern="1200" baseline="0" dirty="0">
                          <a:solidFill>
                            <a:schemeClr val="tx1"/>
                          </a:solidFill>
                          <a:latin typeface="+mn-lt"/>
                          <a:ea typeface="+mn-ea"/>
                          <a:cs typeface="+mn-cs"/>
                        </a:rPr>
                        <a:t>Inflow year 2</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dirty="0">
                          <a:solidFill>
                            <a:schemeClr val="tx1"/>
                          </a:solidFill>
                          <a:latin typeface="+mn-lt"/>
                          <a:ea typeface="+mn-ea"/>
                          <a:cs typeface="+mn-cs"/>
                        </a:rPr>
                        <a:t>     8,000</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52425">
                <a:tc>
                  <a:txBody>
                    <a:bodyPr/>
                    <a:lstStyle/>
                    <a:p>
                      <a:r>
                        <a:rPr lang="en-US" sz="1800" b="0" i="0" u="none" strike="noStrike" kern="1200" baseline="0" dirty="0">
                          <a:solidFill>
                            <a:schemeClr val="tx1"/>
                          </a:solidFill>
                          <a:latin typeface="+mn-lt"/>
                          <a:ea typeface="+mn-ea"/>
                          <a:cs typeface="+mn-cs"/>
                        </a:rPr>
                        <a:t>Inflow year 3</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dirty="0">
                          <a:solidFill>
                            <a:schemeClr val="tx1"/>
                          </a:solidFill>
                          <a:latin typeface="+mn-lt"/>
                          <a:ea typeface="+mn-ea"/>
                          <a:cs typeface="+mn-cs"/>
                        </a:rPr>
                        <a:t>   10,000</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352425">
                <a:tc>
                  <a:txBody>
                    <a:bodyPr/>
                    <a:lstStyle/>
                    <a:p>
                      <a:r>
                        <a:rPr lang="en-US" sz="1800" b="0" i="0" u="none" strike="noStrike" kern="1200" baseline="0" dirty="0">
                          <a:solidFill>
                            <a:schemeClr val="tx1"/>
                          </a:solidFill>
                          <a:latin typeface="+mn-lt"/>
                          <a:ea typeface="+mn-ea"/>
                          <a:cs typeface="+mn-cs"/>
                        </a:rPr>
                        <a:t>Inflow year 4</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dirty="0">
                          <a:solidFill>
                            <a:schemeClr val="tx1"/>
                          </a:solidFill>
                          <a:latin typeface="+mn-lt"/>
                          <a:ea typeface="+mn-ea"/>
                          <a:cs typeface="+mn-cs"/>
                        </a:rPr>
                        <a:t>   12,000</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r h="352425">
                <a:tc>
                  <a:txBody>
                    <a:bodyPr/>
                    <a:lstStyle/>
                    <a:p>
                      <a:r>
                        <a:rPr lang="en-US" sz="1800" b="0" i="0" u="none" strike="noStrike" kern="1200" baseline="0" dirty="0">
                          <a:solidFill>
                            <a:schemeClr val="tx1"/>
                          </a:solidFill>
                          <a:latin typeface="+mn-lt"/>
                          <a:ea typeface="+mn-ea"/>
                          <a:cs typeface="+mn-cs"/>
                        </a:rPr>
                        <a:t>Inflow year 5</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dirty="0"/>
                        <a:t>   14,000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2927266162"/>
                  </a:ext>
                </a:extLst>
              </a:tr>
              <a:tr h="352425">
                <a:tc>
                  <a:txBody>
                    <a:bodyPr/>
                    <a:lstStyle/>
                    <a:p>
                      <a:r>
                        <a:rPr lang="en-US" sz="1800" b="0" i="0" u="none" strike="noStrike" kern="1200" baseline="0" dirty="0">
                          <a:solidFill>
                            <a:schemeClr val="tx1"/>
                          </a:solidFill>
                          <a:latin typeface="+mn-lt"/>
                          <a:ea typeface="+mn-ea"/>
                          <a:cs typeface="+mn-cs"/>
                        </a:rPr>
                        <a:t>Inflow year 6</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b="0" i="0" u="none" strike="noStrike" kern="1200" baseline="0" dirty="0">
                          <a:solidFill>
                            <a:schemeClr val="tx1"/>
                          </a:solidFill>
                          <a:latin typeface="+mn-lt"/>
                          <a:ea typeface="+mn-ea"/>
                          <a:cs typeface="+mn-cs"/>
                        </a:rPr>
                        <a:t>   16,000</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763877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17195"/>
            <a:ext cx="8229600" cy="1097280"/>
          </a:xfrm>
        </p:spPr>
        <p:txBody>
          <a:bodyPr>
            <a:spAutoFit/>
          </a:bodyPr>
          <a:lstStyle/>
          <a:p>
            <a:r>
              <a:rPr lang="en-US" sz="3600" dirty="0">
                <a:latin typeface="+mj-lt"/>
              </a:rPr>
              <a:t>Table 10.6 Calculating the P</a:t>
            </a:r>
            <a:r>
              <a:rPr lang="en-US" sz="100" dirty="0">
                <a:latin typeface="+mj-lt"/>
              </a:rPr>
              <a:t> </a:t>
            </a:r>
            <a:r>
              <a:rPr lang="en-US" sz="3600" dirty="0">
                <a:latin typeface="+mj-lt"/>
              </a:rPr>
              <a:t>I of an Investment in New Machinery</a:t>
            </a:r>
            <a:endParaRPr lang="en-US" sz="2000" dirty="0">
              <a:latin typeface="+mj-lt"/>
            </a:endParaRPr>
          </a:p>
        </p:txBody>
      </p:sp>
      <p:pic>
        <p:nvPicPr>
          <p:cNvPr id="14338" name="Picture 2" descr="The details are as follows: &#10;• Inflow Year 1: &#10;• Free Cash Flow: U.S. dollars 15,000; Multiplied by: multiplication symbol; Present Value Factor at 12 percent: the fraction 1 by 1 plus 0.10 the whole power 1; Equals: equal to symbol; Present Value: U.S. dollars 13,636&#10;• Inflow Year 2: &#10;• Free Cash Flow: 8,000; Multiplied by: multiplication symbol; Present Value Factor at 12 percent: the fraction 1 by 1 plus 0.10 the whole power 2; Equals: equal to symbol; Present Value: 6,612&#10;• Inflow Year 3: &#10;• Free Cash Flow: 10,000; Multiplied by: multiplication symbol; Present Value Factor at 12 percent: the fraction 1 by 1 plus 0.10 the whole power 3; Equals: equal to symbol; Present Value: 7,513&#10;• Inflow Year 4: &#10;• Free Cash Flow: 12,000; Multiplied by: multiplication symbol; Present Value Factor at 12 percent: the fraction 1 by 1 plus 0.10 the whole power 4; Equals: equal to symbol; Present Value: 8,196&#10;• Inflow Year 5: &#10;• Free Cash Flow: 14,000; Multiplied by: multiplication symbol; Present Value Factor at 12 percent: the fraction 1 by 1 plus 0.10 the whole power 5; Equals: equal to symbol; Present Value: 8,693&#10;• Inflow Year 6: &#10;• Free Cash Flow: 16,000; Multiplied by: multiplication symbol; Present Value Factor at 12 percent: the fraction 1 by 1 plus 0.10 the whole power 6; Equals: equal to symbol; Present Value: 9,032&#10;• PI equals the fraction: numerator: the fraction FCF1 by open parens 1 plus k close parens to the power 1 plus the fraction FCF2 by open parens 1 plus k close parens to the power 2 plus ellipsis plus the fraction FCFn by open parens 1 plus k close parens to the power n; denominator: IO&#10;• Equals the fraction U.S. dollars 13,636 plus U.S. dollars 6,612 plus U.S. dollars 7,513 plus U.S. dollars 8,196 plus U.S. dollars 8,693 plus U.S. dollars 9,032 by U.S. dollars 50,000.&#10;• Equals the fraction U.S. dollars 53,682 by U.S. dollars 50,000&#10;• Equals 1.0736&#1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75842" y="1752605"/>
            <a:ext cx="5634608" cy="4617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6473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09575"/>
            <a:ext cx="8229600" cy="553998"/>
          </a:xfrm>
        </p:spPr>
        <p:txBody>
          <a:bodyPr>
            <a:spAutoFit/>
          </a:bodyPr>
          <a:lstStyle/>
          <a:p>
            <a:r>
              <a:rPr lang="en-US" sz="3600" dirty="0">
                <a:latin typeface="+mj-lt"/>
              </a:rPr>
              <a:t>N</a:t>
            </a:r>
            <a:r>
              <a:rPr lang="en-US" sz="100" dirty="0">
                <a:latin typeface="+mj-lt"/>
              </a:rPr>
              <a:t> </a:t>
            </a:r>
            <a:r>
              <a:rPr lang="en-US" sz="3600" dirty="0">
                <a:latin typeface="+mj-lt"/>
              </a:rPr>
              <a:t>P</a:t>
            </a:r>
            <a:r>
              <a:rPr lang="en-US" sz="100" dirty="0">
                <a:latin typeface="+mj-lt"/>
              </a:rPr>
              <a:t> </a:t>
            </a:r>
            <a:r>
              <a:rPr lang="en-US" sz="3600" dirty="0">
                <a:latin typeface="+mj-lt"/>
              </a:rPr>
              <a:t>V</a:t>
            </a:r>
            <a:r>
              <a:rPr lang="en-US" altLang="en-US" sz="3600" dirty="0">
                <a:latin typeface="+mj-lt"/>
                <a:ea typeface="ヒラギノ角ゴ Pro W3" charset="-128"/>
              </a:rPr>
              <a:t> and </a:t>
            </a:r>
            <a:r>
              <a:rPr lang="en-US" sz="3600" dirty="0">
                <a:latin typeface="+mj-lt"/>
              </a:rPr>
              <a:t>P</a:t>
            </a:r>
            <a:r>
              <a:rPr lang="en-US" sz="100" dirty="0">
                <a:latin typeface="+mj-lt"/>
              </a:rPr>
              <a:t> </a:t>
            </a:r>
            <a:r>
              <a:rPr lang="en-US" sz="3600" dirty="0">
                <a:latin typeface="+mj-lt"/>
              </a:rPr>
              <a:t>I</a:t>
            </a:r>
          </a:p>
        </p:txBody>
      </p:sp>
      <p:sp>
        <p:nvSpPr>
          <p:cNvPr id="3" name="Content Placeholder 2"/>
          <p:cNvSpPr>
            <a:spLocks noGrp="1"/>
          </p:cNvSpPr>
          <p:nvPr>
            <p:ph idx="1"/>
          </p:nvPr>
        </p:nvSpPr>
        <p:spPr>
          <a:xfrm>
            <a:off x="438150" y="1219200"/>
            <a:ext cx="8229600" cy="1669688"/>
          </a:xfrm>
        </p:spPr>
        <p:txBody>
          <a:bodyPr>
            <a:spAutoFit/>
          </a:bodyPr>
          <a:lstStyle/>
          <a:p>
            <a:r>
              <a:rPr lang="en-US" altLang="en-US" sz="2400" dirty="0">
                <a:ea typeface="ヒラギノ角ゴ Pro W3" charset="-128"/>
              </a:rPr>
              <a:t>When the present value of a project’s free cash inflows are greater than the initial cash outlay, the project </a:t>
            </a:r>
            <a:r>
              <a:rPr lang="en-US" altLang="en-US" sz="2400" i="1" dirty="0">
                <a:ea typeface="ヒラギノ角ゴ Pro W3" charset="-128"/>
              </a:rPr>
              <a:t>N</a:t>
            </a:r>
            <a:r>
              <a:rPr lang="en-US" altLang="en-US" sz="100" i="1" dirty="0">
                <a:ea typeface="ヒラギノ角ゴ Pro W3" charset="-128"/>
              </a:rPr>
              <a:t>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V</a:t>
            </a:r>
            <a:r>
              <a:rPr lang="en-US" altLang="en-US" sz="2400" dirty="0">
                <a:ea typeface="ヒラギノ角ゴ Pro W3" charset="-128"/>
              </a:rPr>
              <a:t> will be positive.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I</a:t>
            </a:r>
            <a:r>
              <a:rPr lang="en-US" altLang="en-US" sz="2400" dirty="0">
                <a:ea typeface="ヒラギノ角ゴ Pro W3" charset="-128"/>
              </a:rPr>
              <a:t> will also be greater than 1.</a:t>
            </a:r>
          </a:p>
          <a:p>
            <a:r>
              <a:rPr lang="en-US" altLang="en-US" sz="2400" i="1" dirty="0">
                <a:ea typeface="ヒラギノ角ゴ Pro W3" charset="-128"/>
              </a:rPr>
              <a:t>N</a:t>
            </a:r>
            <a:r>
              <a:rPr lang="en-US" altLang="en-US" sz="100" i="1" dirty="0">
                <a:ea typeface="ヒラギノ角ゴ Pro W3" charset="-128"/>
              </a:rPr>
              <a:t>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V</a:t>
            </a:r>
            <a:r>
              <a:rPr lang="en-US" altLang="en-US" sz="2400" dirty="0">
                <a:ea typeface="ヒラギノ角ゴ Pro W3" charset="-128"/>
              </a:rPr>
              <a:t> and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I</a:t>
            </a:r>
            <a:r>
              <a:rPr lang="en-US" altLang="en-US" sz="2400" dirty="0">
                <a:ea typeface="ヒラギノ角ゴ Pro W3" charset="-128"/>
              </a:rPr>
              <a:t> will always yield the same decision.</a:t>
            </a:r>
            <a:endParaRPr lang="en-US" sz="2400" dirty="0"/>
          </a:p>
        </p:txBody>
      </p:sp>
    </p:spTree>
    <p:extLst>
      <p:ext uri="{BB962C8B-B14F-4D97-AF65-F5344CB8AC3E}">
        <p14:creationId xmlns:p14="http://schemas.microsoft.com/office/powerpoint/2010/main" val="2540362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09575"/>
            <a:ext cx="8229600" cy="553998"/>
          </a:xfrm>
        </p:spPr>
        <p:txBody>
          <a:bodyPr>
            <a:spAutoFit/>
          </a:bodyPr>
          <a:lstStyle/>
          <a:p>
            <a:r>
              <a:rPr lang="en-US" altLang="en-US" sz="3600" dirty="0">
                <a:latin typeface="+mj-lt"/>
                <a:ea typeface="ヒラギノ角ゴ Pro W3" charset="-128"/>
              </a:rPr>
              <a:t>Internal Rate of Return (I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a:t>
            </a:r>
            <a:endParaRPr lang="en-US" sz="3600" dirty="0">
              <a:latin typeface="+mj-lt"/>
            </a:endParaRPr>
          </a:p>
        </p:txBody>
      </p:sp>
      <p:sp>
        <p:nvSpPr>
          <p:cNvPr id="3" name="Content Placeholder 2"/>
          <p:cNvSpPr>
            <a:spLocks noGrp="1"/>
          </p:cNvSpPr>
          <p:nvPr>
            <p:ph idx="1"/>
          </p:nvPr>
        </p:nvSpPr>
        <p:spPr>
          <a:xfrm>
            <a:off x="438150" y="1219200"/>
            <a:ext cx="8229600" cy="1107996"/>
          </a:xfrm>
        </p:spPr>
        <p:txBody>
          <a:bodyPr>
            <a:spAutoFit/>
          </a:bodyPr>
          <a:lstStyle/>
          <a:p>
            <a:r>
              <a:rPr lang="en-US" altLang="en-US" sz="2400" i="1" dirty="0">
                <a:ea typeface="ヒラギノ角ゴ Pro W3" charset="-128"/>
              </a:rPr>
              <a:t>I</a:t>
            </a:r>
            <a:r>
              <a:rPr lang="en-US" altLang="en-US" sz="100" i="1" dirty="0">
                <a:ea typeface="ヒラギノ角ゴ Pro W3" charset="-128"/>
              </a:rPr>
              <a:t> </a:t>
            </a:r>
            <a:r>
              <a:rPr lang="en-US" altLang="en-US" sz="2400" i="1" dirty="0">
                <a:ea typeface="ヒラギノ角ゴ Pro W3" charset="-128"/>
              </a:rPr>
              <a:t>R</a:t>
            </a:r>
            <a:r>
              <a:rPr lang="en-US" altLang="en-US" sz="100" i="1" dirty="0">
                <a:ea typeface="ヒラギノ角ゴ Pro W3" charset="-128"/>
              </a:rPr>
              <a:t> </a:t>
            </a:r>
            <a:r>
              <a:rPr lang="en-US" altLang="en-US" sz="2400" i="1" dirty="0">
                <a:ea typeface="ヒラギノ角ゴ Pro W3" charset="-128"/>
              </a:rPr>
              <a:t>R</a:t>
            </a:r>
            <a:r>
              <a:rPr lang="en-US" altLang="en-US" sz="2400" dirty="0">
                <a:ea typeface="ヒラギノ角ゴ Pro W3" charset="-128"/>
              </a:rPr>
              <a:t> is the discount rate that equates the present value of a project’s future net cash flows with the project’s initial cash outlay (</a:t>
            </a:r>
            <a:r>
              <a:rPr lang="en-US" altLang="en-US" sz="2400" i="1" dirty="0">
                <a:ea typeface="ヒラギノ角ゴ Pro W3" charset="-128"/>
              </a:rPr>
              <a:t>I</a:t>
            </a:r>
            <a:r>
              <a:rPr lang="en-US" altLang="en-US" sz="100" i="1" dirty="0">
                <a:ea typeface="ヒラギノ角ゴ Pro W3" charset="-128"/>
              </a:rPr>
              <a:t> </a:t>
            </a:r>
            <a:r>
              <a:rPr lang="en-US" altLang="en-US" sz="2400" i="1" dirty="0">
                <a:ea typeface="ヒラギノ角ゴ Pro W3" charset="-128"/>
              </a:rPr>
              <a:t>O</a:t>
            </a:r>
            <a:r>
              <a:rPr lang="en-US" altLang="en-US" sz="2400" dirty="0">
                <a:ea typeface="ヒラギノ角ゴ Pro W3" charset="-128"/>
              </a:rPr>
              <a:t>). </a:t>
            </a:r>
          </a:p>
        </p:txBody>
      </p:sp>
      <p:sp>
        <p:nvSpPr>
          <p:cNvPr id="5" name="Content Placeholder 4"/>
          <p:cNvSpPr>
            <a:spLocks noGrp="1"/>
          </p:cNvSpPr>
          <p:nvPr>
            <p:ph idx="13"/>
          </p:nvPr>
        </p:nvSpPr>
        <p:spPr>
          <a:xfrm>
            <a:off x="438150" y="3124200"/>
            <a:ext cx="5734050" cy="369332"/>
          </a:xfrm>
        </p:spPr>
        <p:txBody>
          <a:bodyPr wrap="square">
            <a:spAutoFit/>
          </a:bodyPr>
          <a:lstStyle/>
          <a:p>
            <a:r>
              <a:rPr lang="en-US" sz="2400" dirty="0"/>
              <a:t>​</a:t>
            </a:r>
          </a:p>
        </p:txBody>
      </p:sp>
      <p:graphicFrame>
        <p:nvGraphicFramePr>
          <p:cNvPr id="7" name="Object 6" descr="The formula for initial outlay is as follows:&#10;&#10;IO equals start fraction free cash flow in time period 1 given by FCF sub 1, divided by open bracket, one plus IRR close bracket to the power of one end fraction plus, start fraction the annual free cash flow in time period 2 given by FCF sub 2, divided by open bracket, one plus IRR close bracket to the power of two end fractiton, plus, start fraction the annual free cash flow in time period n iven by FCF sub n divided by open bracket, one plus IRR close bracket to the power of n end fraction."/>
          <p:cNvGraphicFramePr>
            <a:graphicFrameLocks noChangeAspect="1"/>
          </p:cNvGraphicFramePr>
          <p:nvPr/>
        </p:nvGraphicFramePr>
        <p:xfrm>
          <a:off x="685800" y="2952750"/>
          <a:ext cx="4781550" cy="815975"/>
        </p:xfrm>
        <a:graphic>
          <a:graphicData uri="http://schemas.openxmlformats.org/presentationml/2006/ole">
            <mc:AlternateContent xmlns:mc="http://schemas.openxmlformats.org/markup-compatibility/2006">
              <mc:Choice xmlns:v="urn:schemas-microsoft-com:vml" Requires="v">
                <p:oleObj name="Equation" r:id="rId2" imgW="2755900" imgH="469900" progId="Equation.DSMT4">
                  <p:embed/>
                </p:oleObj>
              </mc:Choice>
              <mc:Fallback>
                <p:oleObj name="Equation" r:id="rId2" imgW="2755900" imgH="469900" progId="Equation.DSMT4">
                  <p:embed/>
                  <p:pic>
                    <p:nvPicPr>
                      <p:cNvPr id="7" name="Object 6" descr="The formula for initial outlay is as follows:&#10;&#10;IO equals start fraction free cash flow in time period 1 given by FCF sub 1, divided by open bracket, one plus IRR close bracket to the power of one end fraction plus, start fraction the annual free cash flow in time period 2 given by FCF sub 2, divided by open bracket, one plus IRR close bracket to the power of two end fractiton, plus, start fraction the annual free cash flow in time period n iven by FCF sub n divided by open bracket, one plus IRR close bracket to the power of n end frac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2952750"/>
                        <a:ext cx="4781550" cy="8159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971137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09575"/>
            <a:ext cx="8229600" cy="553998"/>
          </a:xfrm>
        </p:spPr>
        <p:txBody>
          <a:bodyPr>
            <a:spAutoFit/>
          </a:bodyPr>
          <a:lstStyle/>
          <a:p>
            <a:r>
              <a:rPr lang="en-US" altLang="en-US" sz="3600" dirty="0">
                <a:latin typeface="+mj-lt"/>
                <a:ea typeface="ヒラギノ角ゴ Pro W3" charset="-128"/>
              </a:rPr>
              <a:t>Internal Rate of Return</a:t>
            </a:r>
            <a:endParaRPr lang="en-US" sz="3600" dirty="0">
              <a:latin typeface="+mj-lt"/>
            </a:endParaRPr>
          </a:p>
        </p:txBody>
      </p:sp>
      <p:sp>
        <p:nvSpPr>
          <p:cNvPr id="3" name="Content Placeholder 2"/>
          <p:cNvSpPr>
            <a:spLocks noGrp="1"/>
          </p:cNvSpPr>
          <p:nvPr>
            <p:ph idx="1"/>
          </p:nvPr>
        </p:nvSpPr>
        <p:spPr>
          <a:xfrm>
            <a:off x="438150" y="1219200"/>
            <a:ext cx="8229600" cy="1261884"/>
          </a:xfrm>
        </p:spPr>
        <p:txBody>
          <a:bodyPr>
            <a:spAutoFit/>
          </a:bodyPr>
          <a:lstStyle/>
          <a:p>
            <a:r>
              <a:rPr lang="en-US" altLang="en-US" sz="2400" b="1" dirty="0">
                <a:ea typeface="ヒラギノ角ゴ Pro W3" charset="-128"/>
              </a:rPr>
              <a:t>Decision Rule</a:t>
            </a:r>
          </a:p>
          <a:p>
            <a:pPr lvl="1"/>
            <a:r>
              <a:rPr lang="en-US" altLang="en-US" sz="2400" dirty="0">
                <a:ea typeface="ヒラギノ角ゴ Pro W3" charset="-128"/>
              </a:rPr>
              <a:t>If </a:t>
            </a:r>
            <a:r>
              <a:rPr lang="en-US" altLang="en-US" sz="2400" i="1" dirty="0">
                <a:ea typeface="ヒラギノ角ゴ Pro W3" charset="-128"/>
              </a:rPr>
              <a:t>IRR </a:t>
            </a:r>
            <a:r>
              <a:rPr lang="en-US" altLang="en-US" sz="2400" dirty="0">
                <a:ea typeface="ヒラギノ角ゴ Pro W3" charset="-128"/>
              </a:rPr>
              <a:t>≤ Required Rate of Return, accept</a:t>
            </a:r>
          </a:p>
          <a:p>
            <a:pPr lvl="1"/>
            <a:r>
              <a:rPr lang="en-US" altLang="en-US" sz="2400" dirty="0">
                <a:ea typeface="ヒラギノ角ゴ Pro W3" charset="-128"/>
              </a:rPr>
              <a:t>If </a:t>
            </a:r>
            <a:r>
              <a:rPr lang="en-US" altLang="en-US" sz="2400" i="1" dirty="0">
                <a:ea typeface="ヒラギノ角ゴ Pro W3" charset="-128"/>
              </a:rPr>
              <a:t>IRR</a:t>
            </a:r>
            <a:r>
              <a:rPr lang="en-US" altLang="en-US" sz="2400" b="1" dirty="0">
                <a:ea typeface="ヒラギノ角ゴ Pro W3" charset="-128"/>
              </a:rPr>
              <a:t> </a:t>
            </a:r>
            <a:r>
              <a:rPr lang="en-US" altLang="en-US" sz="2400" dirty="0">
                <a:ea typeface="ヒラギノ角ゴ Pro W3" charset="-128"/>
              </a:rPr>
              <a:t>&lt;</a:t>
            </a:r>
            <a:r>
              <a:rPr lang="en-US" altLang="en-US" sz="2400" b="1" dirty="0">
                <a:ea typeface="ヒラギノ角ゴ Pro W3" charset="-128"/>
              </a:rPr>
              <a:t> </a:t>
            </a:r>
            <a:r>
              <a:rPr lang="en-US" altLang="en-US" sz="2400" dirty="0">
                <a:ea typeface="ヒラギノ角ゴ Pro W3" charset="-128"/>
              </a:rPr>
              <a:t>Required Rate of Return, reject</a:t>
            </a:r>
            <a:endParaRPr lang="en-US" sz="2400" dirty="0"/>
          </a:p>
        </p:txBody>
      </p:sp>
    </p:spTree>
    <p:extLst>
      <p:ext uri="{BB962C8B-B14F-4D97-AF65-F5344CB8AC3E}">
        <p14:creationId xmlns:p14="http://schemas.microsoft.com/office/powerpoint/2010/main" val="26386726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7195"/>
            <a:ext cx="8229600" cy="1097280"/>
          </a:xfrm>
        </p:spPr>
        <p:txBody>
          <a:bodyPr>
            <a:spAutoFit/>
          </a:bodyPr>
          <a:lstStyle/>
          <a:p>
            <a:r>
              <a:rPr lang="en-US" sz="3600" dirty="0">
                <a:latin typeface="+mj-lt"/>
              </a:rPr>
              <a:t>Figure 10.1 An Example of the Net Present Value Profile of a Project</a:t>
            </a:r>
          </a:p>
        </p:txBody>
      </p:sp>
      <p:pic>
        <p:nvPicPr>
          <p:cNvPr id="3" name="Picture 2" descr="The graph’s horizontal axis denotes Discount rate in percentage and ranges from 0 to 25 percent. The vertical axis represents Net present value in thousands of dollars and ranges from minus 40 to 50.&#10;A slightly sloped curve begins at around 45 on the vertical axis and slopes downwards cutting the horizontal axis at around 13 percent. It then proceeds to go below the horizontal axis to end at a point which is the junction of 25 percent discount rate and net present value of minus 25. &#10;A callout directs attention towards where the curve cuts the horizontal axis and states IRR equals 13 percent. &#10;The part of the curve that lies above the horizontal axis has NPV greater than 0 and when it goes below the horizontal axis, NPV is less than 0.&#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7675" y="1956273"/>
            <a:ext cx="7768650" cy="4236902"/>
          </a:xfrm>
          <a:prstGeom prst="rect">
            <a:avLst/>
          </a:prstGeom>
        </p:spPr>
      </p:pic>
    </p:spTree>
    <p:extLst>
      <p:ext uri="{BB962C8B-B14F-4D97-AF65-F5344CB8AC3E}">
        <p14:creationId xmlns:p14="http://schemas.microsoft.com/office/powerpoint/2010/main" val="2363263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09575"/>
            <a:ext cx="8229600" cy="553998"/>
          </a:xfrm>
        </p:spPr>
        <p:txBody>
          <a:bodyPr>
            <a:spAutoFit/>
          </a:bodyPr>
          <a:lstStyle/>
          <a:p>
            <a:r>
              <a:rPr lang="en-US" altLang="en-US" sz="3600" dirty="0">
                <a:latin typeface="+mj-lt"/>
                <a:ea typeface="ヒラギノ角ゴ Pro W3" charset="-128"/>
              </a:rPr>
              <a:t>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 and N</a:t>
            </a:r>
            <a:r>
              <a:rPr lang="en-US" altLang="en-US" sz="100" dirty="0">
                <a:latin typeface="+mj-lt"/>
                <a:ea typeface="ヒラギノ角ゴ Pro W3" charset="-128"/>
              </a:rPr>
              <a:t> </a:t>
            </a:r>
            <a:r>
              <a:rPr lang="en-US" altLang="en-US" sz="3600" dirty="0">
                <a:latin typeface="+mj-lt"/>
                <a:ea typeface="ヒラギノ角ゴ Pro W3" charset="-128"/>
              </a:rPr>
              <a:t>P</a:t>
            </a:r>
            <a:r>
              <a:rPr lang="en-US" altLang="en-US" sz="100" dirty="0">
                <a:latin typeface="+mj-lt"/>
                <a:ea typeface="ヒラギノ角ゴ Pro W3" charset="-128"/>
              </a:rPr>
              <a:t> </a:t>
            </a:r>
            <a:r>
              <a:rPr lang="en-US" altLang="en-US" sz="3600" dirty="0">
                <a:latin typeface="+mj-lt"/>
                <a:ea typeface="ヒラギノ角ゴ Pro W3" charset="-128"/>
              </a:rPr>
              <a:t>V</a:t>
            </a:r>
            <a:endParaRPr lang="en-US" sz="3600" dirty="0">
              <a:latin typeface="+mj-lt"/>
            </a:endParaRPr>
          </a:p>
        </p:txBody>
      </p:sp>
      <p:sp>
        <p:nvSpPr>
          <p:cNvPr id="3" name="Content Placeholder 2"/>
          <p:cNvSpPr>
            <a:spLocks noGrp="1"/>
          </p:cNvSpPr>
          <p:nvPr>
            <p:ph idx="1"/>
          </p:nvPr>
        </p:nvSpPr>
        <p:spPr>
          <a:xfrm>
            <a:off x="438150" y="1219200"/>
            <a:ext cx="8229600" cy="2286000"/>
          </a:xfrm>
        </p:spPr>
        <p:txBody>
          <a:bodyPr>
            <a:spAutoFit/>
          </a:bodyPr>
          <a:lstStyle/>
          <a:p>
            <a:r>
              <a:rPr lang="en-US" altLang="en-US" sz="2400" dirty="0">
                <a:ea typeface="ヒラギノ角ゴ Pro W3" charset="-128"/>
              </a:rPr>
              <a:t>If N</a:t>
            </a:r>
            <a:r>
              <a:rPr lang="en-US" altLang="en-US" sz="100" dirty="0">
                <a:ea typeface="ヒラギノ角ゴ Pro W3" charset="-128"/>
              </a:rPr>
              <a:t> </a:t>
            </a:r>
            <a:r>
              <a:rPr lang="en-US" altLang="en-US" sz="2400" dirty="0">
                <a:ea typeface="ヒラギノ角ゴ Pro W3" charset="-128"/>
              </a:rPr>
              <a:t>P</a:t>
            </a:r>
            <a:r>
              <a:rPr lang="en-US" altLang="en-US" sz="100" dirty="0">
                <a:ea typeface="ヒラギノ角ゴ Pro W3" charset="-128"/>
              </a:rPr>
              <a:t> </a:t>
            </a:r>
            <a:r>
              <a:rPr lang="en-US" altLang="en-US" sz="2400" dirty="0">
                <a:ea typeface="ヒラギノ角ゴ Pro W3" charset="-128"/>
              </a:rPr>
              <a:t>V is positive, I</a:t>
            </a:r>
            <a:r>
              <a:rPr lang="en-US" altLang="en-US" sz="100" dirty="0">
                <a:ea typeface="ヒラギノ角ゴ Pro W3" charset="-128"/>
              </a:rPr>
              <a:t> </a:t>
            </a:r>
            <a:r>
              <a:rPr lang="en-US" altLang="en-US" sz="2400" dirty="0">
                <a:ea typeface="ヒラギノ角ゴ Pro W3" charset="-128"/>
              </a:rPr>
              <a:t>R</a:t>
            </a:r>
            <a:r>
              <a:rPr lang="en-US" altLang="en-US" sz="100" dirty="0">
                <a:ea typeface="ヒラギノ角ゴ Pro W3" charset="-128"/>
              </a:rPr>
              <a:t> </a:t>
            </a:r>
            <a:r>
              <a:rPr lang="en-US" altLang="en-US" sz="2400" dirty="0">
                <a:ea typeface="ヒラギノ角ゴ Pro W3" charset="-128"/>
              </a:rPr>
              <a:t>R will be greater than the required rate of return</a:t>
            </a:r>
          </a:p>
          <a:p>
            <a:r>
              <a:rPr lang="en-US" altLang="en-US" sz="2400" dirty="0">
                <a:ea typeface="ヒラギノ角ゴ Pro W3" charset="-128"/>
              </a:rPr>
              <a:t>If N</a:t>
            </a:r>
            <a:r>
              <a:rPr lang="en-US" altLang="en-US" sz="100" dirty="0">
                <a:ea typeface="ヒラギノ角ゴ Pro W3" charset="-128"/>
              </a:rPr>
              <a:t> </a:t>
            </a:r>
            <a:r>
              <a:rPr lang="en-US" altLang="en-US" sz="2400" dirty="0">
                <a:ea typeface="ヒラギノ角ゴ Pro W3" charset="-128"/>
              </a:rPr>
              <a:t>P</a:t>
            </a:r>
            <a:r>
              <a:rPr lang="en-US" altLang="en-US" sz="100" dirty="0">
                <a:ea typeface="ヒラギノ角ゴ Pro W3" charset="-128"/>
              </a:rPr>
              <a:t> </a:t>
            </a:r>
            <a:r>
              <a:rPr lang="en-US" altLang="en-US" sz="2400" dirty="0">
                <a:ea typeface="ヒラギノ角ゴ Pro W3" charset="-128"/>
              </a:rPr>
              <a:t>V is negative, I</a:t>
            </a:r>
            <a:r>
              <a:rPr lang="en-US" altLang="en-US" sz="100" dirty="0">
                <a:ea typeface="ヒラギノ角ゴ Pro W3" charset="-128"/>
              </a:rPr>
              <a:t> </a:t>
            </a:r>
            <a:r>
              <a:rPr lang="en-US" altLang="en-US" sz="2400" dirty="0">
                <a:ea typeface="ヒラギノ角ゴ Pro W3" charset="-128"/>
              </a:rPr>
              <a:t>R</a:t>
            </a:r>
            <a:r>
              <a:rPr lang="en-US" altLang="en-US" sz="100" dirty="0">
                <a:ea typeface="ヒラギノ角ゴ Pro W3" charset="-128"/>
              </a:rPr>
              <a:t> </a:t>
            </a:r>
            <a:r>
              <a:rPr lang="en-US" altLang="en-US" sz="2400" dirty="0">
                <a:ea typeface="ヒラギノ角ゴ Pro W3" charset="-128"/>
              </a:rPr>
              <a:t>R will be less than required rate of return</a:t>
            </a:r>
          </a:p>
          <a:p>
            <a:r>
              <a:rPr lang="en-US" altLang="en-US" sz="2400" dirty="0">
                <a:ea typeface="ヒラギノ角ゴ Pro W3" charset="-128"/>
              </a:rPr>
              <a:t>If N</a:t>
            </a:r>
            <a:r>
              <a:rPr lang="en-US" altLang="en-US" sz="100" dirty="0">
                <a:ea typeface="ヒラギノ角ゴ Pro W3" charset="-128"/>
              </a:rPr>
              <a:t> </a:t>
            </a:r>
            <a:r>
              <a:rPr lang="en-US" altLang="en-US" sz="2400" dirty="0">
                <a:ea typeface="ヒラギノ角ゴ Pro W3" charset="-128"/>
              </a:rPr>
              <a:t>P</a:t>
            </a:r>
            <a:r>
              <a:rPr lang="en-US" altLang="en-US" sz="100" dirty="0">
                <a:ea typeface="ヒラギノ角ゴ Pro W3" charset="-128"/>
              </a:rPr>
              <a:t> </a:t>
            </a:r>
            <a:r>
              <a:rPr lang="en-US" altLang="en-US" sz="2400" dirty="0">
                <a:ea typeface="ヒラギノ角ゴ Pro W3" charset="-128"/>
              </a:rPr>
              <a:t>V = 0, I</a:t>
            </a:r>
            <a:r>
              <a:rPr lang="en-US" altLang="en-US" sz="100" dirty="0">
                <a:ea typeface="ヒラギノ角ゴ Pro W3" charset="-128"/>
              </a:rPr>
              <a:t> </a:t>
            </a:r>
            <a:r>
              <a:rPr lang="en-US" altLang="en-US" sz="2400" dirty="0">
                <a:ea typeface="ヒラギノ角ゴ Pro W3" charset="-128"/>
              </a:rPr>
              <a:t>R</a:t>
            </a:r>
            <a:r>
              <a:rPr lang="en-US" altLang="en-US" sz="100" dirty="0">
                <a:ea typeface="ヒラギノ角ゴ Pro W3" charset="-128"/>
              </a:rPr>
              <a:t> </a:t>
            </a:r>
            <a:r>
              <a:rPr lang="en-US" altLang="en-US" sz="2400" dirty="0">
                <a:ea typeface="ヒラギノ角ゴ Pro W3" charset="-128"/>
              </a:rPr>
              <a:t>R is the required rate of return.</a:t>
            </a:r>
            <a:endParaRPr lang="en-US" sz="2400" dirty="0"/>
          </a:p>
        </p:txBody>
      </p:sp>
    </p:spTree>
    <p:extLst>
      <p:ext uri="{BB962C8B-B14F-4D97-AF65-F5344CB8AC3E}">
        <p14:creationId xmlns:p14="http://schemas.microsoft.com/office/powerpoint/2010/main" val="321696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7552"/>
            <a:ext cx="8229600" cy="553998"/>
          </a:xfrm>
        </p:spPr>
        <p:txBody>
          <a:bodyPr>
            <a:spAutoFit/>
          </a:bodyPr>
          <a:lstStyle/>
          <a:p>
            <a:r>
              <a:rPr lang="en-US" altLang="en-US" sz="3600" dirty="0">
                <a:latin typeface="+mj-lt"/>
                <a:ea typeface="ヒラギノ角ゴ Pro W3" charset="-128"/>
              </a:rPr>
              <a:t>Multiple 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s</a:t>
            </a:r>
            <a:endParaRPr lang="en-US" sz="3600" dirty="0">
              <a:latin typeface="+mj-lt"/>
            </a:endParaRPr>
          </a:p>
        </p:txBody>
      </p:sp>
      <p:sp>
        <p:nvSpPr>
          <p:cNvPr id="3" name="Content Placeholder 2"/>
          <p:cNvSpPr>
            <a:spLocks noGrp="1"/>
          </p:cNvSpPr>
          <p:nvPr>
            <p:ph idx="1"/>
          </p:nvPr>
        </p:nvSpPr>
        <p:spPr>
          <a:xfrm>
            <a:off x="438150" y="1219200"/>
            <a:ext cx="7848600" cy="2600712"/>
          </a:xfrm>
        </p:spPr>
        <p:txBody>
          <a:bodyPr>
            <a:spAutoFit/>
          </a:bodyPr>
          <a:lstStyle/>
          <a:p>
            <a:r>
              <a:rPr lang="en-US" altLang="en-US" sz="2400" dirty="0">
                <a:ea typeface="ヒラギノ角ゴ Pro W3" charset="-128"/>
              </a:rPr>
              <a:t>A normal cash flow pattern for project is negative initial outlay followed by positive cash flows (−, +, +, + …)</a:t>
            </a:r>
          </a:p>
          <a:p>
            <a:r>
              <a:rPr lang="en-US" altLang="en-US" sz="2400" dirty="0">
                <a:ea typeface="ヒラギノ角ゴ Pro W3" charset="-128"/>
              </a:rPr>
              <a:t>However, if the cash flow pattern is not normal (such as −, +, −), there can be more than one I</a:t>
            </a:r>
            <a:r>
              <a:rPr lang="en-US" altLang="en-US" sz="100" dirty="0">
                <a:ea typeface="ヒラギノ角ゴ Pro W3" charset="-128"/>
              </a:rPr>
              <a:t> </a:t>
            </a:r>
            <a:r>
              <a:rPr lang="en-US" altLang="en-US" sz="2400" dirty="0">
                <a:ea typeface="ヒラギノ角ゴ Pro W3" charset="-128"/>
              </a:rPr>
              <a:t>R</a:t>
            </a:r>
            <a:r>
              <a:rPr lang="en-US" altLang="en-US" sz="100" dirty="0">
                <a:ea typeface="ヒラギノ角ゴ Pro W3" charset="-128"/>
              </a:rPr>
              <a:t> </a:t>
            </a:r>
            <a:r>
              <a:rPr lang="en-US" altLang="en-US" sz="2400" dirty="0">
                <a:ea typeface="ヒラギノ角ゴ Pro W3" charset="-128"/>
              </a:rPr>
              <a:t>R.</a:t>
            </a:r>
          </a:p>
          <a:p>
            <a:r>
              <a:rPr lang="en-US" altLang="en-US" sz="2400" dirty="0">
                <a:ea typeface="ヒラギノ角ゴ Pro W3" charset="-128"/>
              </a:rPr>
              <a:t>Figure 10.2 is based on cash flows of −1,600, +10,000, −10,000 in years 0, 1, 2.</a:t>
            </a:r>
            <a:endParaRPr lang="en-US" sz="2400" dirty="0"/>
          </a:p>
        </p:txBody>
      </p:sp>
    </p:spTree>
    <p:extLst>
      <p:ext uri="{BB962C8B-B14F-4D97-AF65-F5344CB8AC3E}">
        <p14:creationId xmlns:p14="http://schemas.microsoft.com/office/powerpoint/2010/main" val="830083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7552"/>
            <a:ext cx="8229600" cy="553998"/>
          </a:xfrm>
        </p:spPr>
        <p:txBody>
          <a:bodyPr>
            <a:spAutoFit/>
          </a:bodyPr>
          <a:lstStyle/>
          <a:p>
            <a:r>
              <a:rPr lang="en-US" sz="3600" dirty="0">
                <a:latin typeface="+mj-lt"/>
              </a:rPr>
              <a:t>Figure 10.2 Multiple I</a:t>
            </a:r>
            <a:r>
              <a:rPr lang="en-US" sz="100" dirty="0">
                <a:latin typeface="+mj-lt"/>
              </a:rPr>
              <a:t> </a:t>
            </a:r>
            <a:r>
              <a:rPr lang="en-US" sz="3600" dirty="0">
                <a:latin typeface="+mj-lt"/>
              </a:rPr>
              <a:t>R</a:t>
            </a:r>
            <a:r>
              <a:rPr lang="en-US" sz="100" dirty="0">
                <a:latin typeface="+mj-lt"/>
              </a:rPr>
              <a:t> </a:t>
            </a:r>
            <a:r>
              <a:rPr lang="en-US" sz="3600" dirty="0">
                <a:latin typeface="+mj-lt"/>
              </a:rPr>
              <a:t>R</a:t>
            </a:r>
            <a:r>
              <a:rPr lang="en-US" sz="100" dirty="0">
                <a:latin typeface="+mj-lt"/>
              </a:rPr>
              <a:t> </a:t>
            </a:r>
            <a:r>
              <a:rPr lang="en-US" sz="3600" dirty="0">
                <a:latin typeface="+mj-lt"/>
              </a:rPr>
              <a:t>s</a:t>
            </a:r>
            <a:endParaRPr lang="en-US" dirty="0">
              <a:latin typeface="+mj-lt"/>
            </a:endParaRPr>
          </a:p>
        </p:txBody>
      </p:sp>
      <p:pic>
        <p:nvPicPr>
          <p:cNvPr id="4" name="Picture 3" descr="The graph’s horizontal axis denotes Discount rate in percentage and ranges from 0 to 500 percent. The vertical axis represents Net present value and ranges from minus 1500 to 1500.&#10;A curve begins at the minus 1500 point on the vertical axis and rises sharply before crossing the horizontal axis at 25 percent. It continues to rise for a period of time before falling. Once again it crosses the horizontal axis, but this time at 400 percent.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8180" y="1990344"/>
            <a:ext cx="7863840" cy="2877312"/>
          </a:xfrm>
          <a:prstGeom prst="rect">
            <a:avLst/>
          </a:prstGeom>
        </p:spPr>
      </p:pic>
    </p:spTree>
    <p:extLst>
      <p:ext uri="{BB962C8B-B14F-4D97-AF65-F5344CB8AC3E}">
        <p14:creationId xmlns:p14="http://schemas.microsoft.com/office/powerpoint/2010/main" val="2932942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7552"/>
            <a:ext cx="8229600" cy="553998"/>
          </a:xfrm>
        </p:spPr>
        <p:txBody>
          <a:bodyPr>
            <a:spAutoFit/>
          </a:bodyPr>
          <a:lstStyle/>
          <a:p>
            <a:r>
              <a:rPr lang="en-US" altLang="en-US" sz="3600" dirty="0">
                <a:latin typeface="+mj-lt"/>
                <a:ea typeface="ヒラギノ角ゴ Pro W3" charset="-128"/>
              </a:rPr>
              <a:t>Modified 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 (M</a:t>
            </a:r>
            <a:r>
              <a:rPr lang="en-US" altLang="en-US" sz="100" dirty="0">
                <a:latin typeface="+mj-lt"/>
                <a:ea typeface="ヒラギノ角ゴ Pro W3" charset="-128"/>
              </a:rPr>
              <a:t> </a:t>
            </a:r>
            <a:r>
              <a:rPr lang="en-US" altLang="en-US" sz="3600" dirty="0">
                <a:latin typeface="+mj-lt"/>
                <a:ea typeface="ヒラギノ角ゴ Pro W3" charset="-128"/>
              </a:rPr>
              <a:t>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a:t>
            </a:r>
            <a:endParaRPr lang="en-US" sz="3600" dirty="0">
              <a:latin typeface="+mj-lt"/>
            </a:endParaRPr>
          </a:p>
        </p:txBody>
      </p:sp>
      <p:sp>
        <p:nvSpPr>
          <p:cNvPr id="3" name="Content Placeholder 2"/>
          <p:cNvSpPr>
            <a:spLocks noGrp="1"/>
          </p:cNvSpPr>
          <p:nvPr>
            <p:ph idx="1"/>
          </p:nvPr>
        </p:nvSpPr>
        <p:spPr>
          <a:xfrm>
            <a:off x="438150" y="1219200"/>
            <a:ext cx="8229600" cy="1477328"/>
          </a:xfrm>
        </p:spPr>
        <p:txBody>
          <a:bodyPr>
            <a:spAutoFit/>
          </a:bodyPr>
          <a:lstStyle/>
          <a:p>
            <a:r>
              <a:rPr lang="en-US" altLang="en-US" sz="2400" dirty="0">
                <a:ea typeface="ヒラギノ角ゴ Pro W3" charset="-128"/>
              </a:rPr>
              <a:t>Primary drawback of the </a:t>
            </a:r>
            <a:r>
              <a:rPr lang="en-US" altLang="en-US" sz="2400" i="1" dirty="0">
                <a:ea typeface="ヒラギノ角ゴ Pro W3" charset="-128"/>
              </a:rPr>
              <a:t>I</a:t>
            </a:r>
            <a:r>
              <a:rPr lang="en-US" altLang="en-US" sz="100" i="1" dirty="0">
                <a:ea typeface="ヒラギノ角ゴ Pro W3" charset="-128"/>
              </a:rPr>
              <a:t> </a:t>
            </a:r>
            <a:r>
              <a:rPr lang="en-US" altLang="en-US" sz="2400" i="1" dirty="0">
                <a:ea typeface="ヒラギノ角ゴ Pro W3" charset="-128"/>
              </a:rPr>
              <a:t>R</a:t>
            </a:r>
            <a:r>
              <a:rPr lang="en-US" altLang="en-US" sz="100" i="1" dirty="0">
                <a:ea typeface="ヒラギノ角ゴ Pro W3" charset="-128"/>
              </a:rPr>
              <a:t> </a:t>
            </a:r>
            <a:r>
              <a:rPr lang="en-US" altLang="en-US" sz="2400" i="1" dirty="0">
                <a:ea typeface="ヒラギノ角ゴ Pro W3" charset="-128"/>
              </a:rPr>
              <a:t>R </a:t>
            </a:r>
            <a:r>
              <a:rPr lang="en-US" altLang="en-US" sz="2400" dirty="0">
                <a:ea typeface="ヒラギノ角ゴ Pro W3" charset="-128"/>
              </a:rPr>
              <a:t>relative to the net present value is the reinvestment rate assumption made by the internal rate of return. Modified </a:t>
            </a:r>
            <a:r>
              <a:rPr lang="en-US" altLang="en-US" sz="2400" i="1" dirty="0">
                <a:ea typeface="ヒラギノ角ゴ Pro W3" charset="-128"/>
              </a:rPr>
              <a:t>I</a:t>
            </a:r>
            <a:r>
              <a:rPr lang="en-US" altLang="en-US" sz="100" i="1" dirty="0">
                <a:ea typeface="ヒラギノ角ゴ Pro W3" charset="-128"/>
              </a:rPr>
              <a:t> </a:t>
            </a:r>
            <a:r>
              <a:rPr lang="en-US" altLang="en-US" sz="2400" i="1" dirty="0">
                <a:ea typeface="ヒラギノ角ゴ Pro W3" charset="-128"/>
              </a:rPr>
              <a:t>R</a:t>
            </a:r>
            <a:r>
              <a:rPr lang="en-US" altLang="en-US" sz="100" i="1" dirty="0">
                <a:ea typeface="ヒラギノ角ゴ Pro W3" charset="-128"/>
              </a:rPr>
              <a:t> </a:t>
            </a:r>
            <a:r>
              <a:rPr lang="en-US" altLang="en-US" sz="2400" i="1" dirty="0">
                <a:ea typeface="ヒラギノ角ゴ Pro W3" charset="-128"/>
              </a:rPr>
              <a:t>R </a:t>
            </a:r>
            <a:r>
              <a:rPr lang="en-US" altLang="en-US" sz="2400" dirty="0">
                <a:ea typeface="ヒラギノ角ゴ Pro W3" charset="-128"/>
              </a:rPr>
              <a:t>allows the decision maker to directly specify the appropriate reinvestment rate.</a:t>
            </a:r>
          </a:p>
        </p:txBody>
      </p:sp>
      <p:graphicFrame>
        <p:nvGraphicFramePr>
          <p:cNvPr id="4" name="Object 3" descr="The formula is as follows:&#10;PV sub outflows equals TV sub inflows divided by open parens 1 plus MIRR close parens to the power of n"/>
          <p:cNvGraphicFramePr>
            <a:graphicFrameLocks noChangeAspect="1"/>
          </p:cNvGraphicFramePr>
          <p:nvPr/>
        </p:nvGraphicFramePr>
        <p:xfrm>
          <a:off x="2438400" y="3048000"/>
          <a:ext cx="3171825" cy="1012825"/>
        </p:xfrm>
        <a:graphic>
          <a:graphicData uri="http://schemas.openxmlformats.org/presentationml/2006/ole">
            <mc:AlternateContent xmlns:mc="http://schemas.openxmlformats.org/markup-compatibility/2006">
              <mc:Choice xmlns:v="urn:schemas-microsoft-com:vml" Requires="v">
                <p:oleObj name="Equation" r:id="rId2" imgW="1473120" imgH="469800" progId="Equation.DSMT4">
                  <p:embed/>
                </p:oleObj>
              </mc:Choice>
              <mc:Fallback>
                <p:oleObj name="Equation" r:id="rId2" imgW="1473120" imgH="469800" progId="Equation.DSMT4">
                  <p:embed/>
                  <p:pic>
                    <p:nvPicPr>
                      <p:cNvPr id="4" name="Object 3" descr="The formula is as follows:&#10;PV sub outflows equals TV sub inflows divided by open parens 1 plus MIRR close parens to the power of 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8400" y="3048000"/>
                        <a:ext cx="3171825" cy="10128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6506124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09575"/>
            <a:ext cx="8229600" cy="553998"/>
          </a:xfrm>
        </p:spPr>
        <p:txBody>
          <a:bodyPr>
            <a:spAutoFit/>
          </a:bodyPr>
          <a:lstStyle/>
          <a:p>
            <a:r>
              <a:rPr lang="en-US" altLang="en-US" sz="3600" dirty="0">
                <a:latin typeface="+mj-lt"/>
                <a:ea typeface="ヒラギノ角ゴ Pro W3" charset="-128"/>
              </a:rPr>
              <a:t>Modified 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a:t>
            </a:r>
            <a:endParaRPr lang="en-US" sz="3600" dirty="0">
              <a:latin typeface="+mj-lt"/>
            </a:endParaRPr>
          </a:p>
        </p:txBody>
      </p:sp>
      <p:sp>
        <p:nvSpPr>
          <p:cNvPr id="3" name="Content Placeholder 2"/>
          <p:cNvSpPr>
            <a:spLocks noGrp="1"/>
          </p:cNvSpPr>
          <p:nvPr>
            <p:ph idx="15"/>
          </p:nvPr>
        </p:nvSpPr>
        <p:spPr>
          <a:xfrm>
            <a:off x="438150" y="1219200"/>
            <a:ext cx="7467600" cy="931024"/>
          </a:xfrm>
        </p:spPr>
        <p:txBody>
          <a:bodyPr>
            <a:spAutoFit/>
          </a:bodyPr>
          <a:lstStyle/>
          <a:p>
            <a:r>
              <a:rPr lang="en-US" sz="2400" dirty="0"/>
              <a:t>Accept if MIRR</a:t>
            </a:r>
            <a:r>
              <a:rPr lang="en-US" sz="2400" i="1" dirty="0"/>
              <a:t> </a:t>
            </a:r>
            <a:r>
              <a:rPr lang="en-US" altLang="en-US" sz="2400" dirty="0">
                <a:ea typeface="ヒラギノ角ゴ Pro W3" charset="-128"/>
              </a:rPr>
              <a:t>≥</a:t>
            </a:r>
            <a:r>
              <a:rPr lang="en-US" sz="2400" i="1" dirty="0"/>
              <a:t> </a:t>
            </a:r>
            <a:r>
              <a:rPr lang="en-US" sz="2400" dirty="0"/>
              <a:t>required rate of return</a:t>
            </a:r>
            <a:endParaRPr lang="en-US" altLang="en-US" sz="2400" dirty="0">
              <a:ea typeface="ヒラギノ角ゴ Pro W3" charset="-128"/>
            </a:endParaRPr>
          </a:p>
          <a:p>
            <a:r>
              <a:rPr lang="en-US" altLang="en-US" sz="2400" dirty="0">
                <a:ea typeface="ヒラギノ角ゴ Pro W3" charset="-128"/>
              </a:rPr>
              <a:t>Reject if </a:t>
            </a:r>
            <a:r>
              <a:rPr lang="en-US" sz="2400" dirty="0"/>
              <a:t>MIRR</a:t>
            </a:r>
            <a:r>
              <a:rPr lang="en-US" altLang="en-US" sz="2400" dirty="0">
                <a:ea typeface="ヒラギノ角ゴ Pro W3" charset="-128"/>
              </a:rPr>
              <a:t> &lt; required rate of return</a:t>
            </a:r>
            <a:endParaRPr lang="en-US" sz="2400" dirty="0"/>
          </a:p>
        </p:txBody>
      </p:sp>
    </p:spTree>
    <p:extLst>
      <p:ext uri="{BB962C8B-B14F-4D97-AF65-F5344CB8AC3E}">
        <p14:creationId xmlns:p14="http://schemas.microsoft.com/office/powerpoint/2010/main" val="3061275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17552"/>
            <a:ext cx="8229600" cy="553998"/>
          </a:xfrm>
        </p:spPr>
        <p:txBody>
          <a:bodyPr>
            <a:spAutoFit/>
          </a:bodyPr>
          <a:lstStyle/>
          <a:p>
            <a:r>
              <a:rPr lang="en-US" altLang="en-US" sz="3600" dirty="0">
                <a:latin typeface="+mj-lt"/>
                <a:ea typeface="ヒラギノ角ゴ Pro W3" charset="-128"/>
              </a:rPr>
              <a:t>M</a:t>
            </a:r>
            <a:r>
              <a:rPr lang="en-US" altLang="en-US" sz="100" dirty="0">
                <a:latin typeface="+mj-lt"/>
                <a:ea typeface="ヒラギノ角ゴ Pro W3" charset="-128"/>
              </a:rPr>
              <a:t> </a:t>
            </a:r>
            <a:r>
              <a:rPr lang="en-US" altLang="en-US" sz="3600" dirty="0">
                <a:latin typeface="+mj-lt"/>
                <a:ea typeface="ヒラギノ角ゴ Pro W3" charset="-128"/>
              </a:rPr>
              <a:t>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 Example </a:t>
            </a:r>
            <a:r>
              <a:rPr lang="en-US" altLang="en-US" sz="2800" dirty="0">
                <a:latin typeface="+mj-lt"/>
                <a:ea typeface="ヒラギノ角ゴ Pro W3" charset="-128"/>
              </a:rPr>
              <a:t>(1 of 3)</a:t>
            </a:r>
            <a:endParaRPr lang="en-US" sz="2000" dirty="0">
              <a:latin typeface="+mj-lt"/>
            </a:endParaRPr>
          </a:p>
        </p:txBody>
      </p:sp>
      <p:sp>
        <p:nvSpPr>
          <p:cNvPr id="3" name="Content Placeholder 2"/>
          <p:cNvSpPr>
            <a:spLocks noGrp="1"/>
          </p:cNvSpPr>
          <p:nvPr>
            <p:ph idx="1"/>
          </p:nvPr>
        </p:nvSpPr>
        <p:spPr>
          <a:xfrm>
            <a:off x="438150" y="1219200"/>
            <a:ext cx="8229600" cy="738664"/>
          </a:xfrm>
        </p:spPr>
        <p:txBody>
          <a:bodyPr>
            <a:spAutoFit/>
          </a:bodyPr>
          <a:lstStyle/>
          <a:p>
            <a:r>
              <a:rPr lang="en-US" altLang="en-US" sz="2400" dirty="0">
                <a:ea typeface="ヒラギノ角ゴ Pro W3" charset="-128"/>
              </a:rPr>
              <a:t>Project having a 3-year life and a required rate of return of 10 percent with the following free cash flows:</a:t>
            </a:r>
            <a:endParaRPr lang="en-US" sz="2400" dirty="0"/>
          </a:p>
        </p:txBody>
      </p:sp>
      <p:graphicFrame>
        <p:nvGraphicFramePr>
          <p:cNvPr id="4" name="Table 3"/>
          <p:cNvGraphicFramePr>
            <a:graphicFrameLocks noGrp="1"/>
          </p:cNvGraphicFramePr>
          <p:nvPr/>
        </p:nvGraphicFramePr>
        <p:xfrm>
          <a:off x="1981200" y="2581275"/>
          <a:ext cx="5181600" cy="2286000"/>
        </p:xfrm>
        <a:graphic>
          <a:graphicData uri="http://schemas.openxmlformats.org/drawingml/2006/table">
            <a:tbl>
              <a:tblPr firstRow="1" bandRow="1">
                <a:tableStyleId>{3B4B98B0-60AC-42C2-AFA5-B58CD77FA1E5}</a:tableStyleId>
              </a:tblPr>
              <a:tblGrid>
                <a:gridCol w="2362200">
                  <a:extLst>
                    <a:ext uri="{9D8B030D-6E8A-4147-A177-3AD203B41FA5}">
                      <a16:colId xmlns:a16="http://schemas.microsoft.com/office/drawing/2014/main" val="20000"/>
                    </a:ext>
                  </a:extLst>
                </a:gridCol>
                <a:gridCol w="2819400">
                  <a:extLst>
                    <a:ext uri="{9D8B030D-6E8A-4147-A177-3AD203B41FA5}">
                      <a16:colId xmlns:a16="http://schemas.microsoft.com/office/drawing/2014/main" val="20001"/>
                    </a:ext>
                  </a:extLst>
                </a:gridCol>
              </a:tblGrid>
              <a:tr h="273714">
                <a:tc>
                  <a:txBody>
                    <a:bodyPr/>
                    <a:lstStyle/>
                    <a:p>
                      <a:pPr algn="ctr"/>
                      <a:r>
                        <a:rPr lang="en-US" sz="2400" dirty="0">
                          <a:solidFill>
                            <a:srgbClr val="007FA3"/>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2400" b="1" i="0" u="none" strike="noStrike" kern="1200" baseline="0" dirty="0">
                          <a:solidFill>
                            <a:schemeClr val="bg1"/>
                          </a:solidFill>
                          <a:latin typeface="+mn-lt"/>
                          <a:ea typeface="+mn-ea"/>
                          <a:cs typeface="+mn-cs"/>
                        </a:rPr>
                        <a:t>Free Cash Flows</a:t>
                      </a:r>
                      <a:endParaRPr lang="en-US" sz="2400"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65154">
                <a:tc>
                  <a:txBody>
                    <a:bodyPr/>
                    <a:lstStyle/>
                    <a:p>
                      <a:r>
                        <a:rPr lang="en-US" sz="2400" b="0" i="0" u="none" strike="noStrike" kern="1200" baseline="0" dirty="0">
                          <a:solidFill>
                            <a:schemeClr val="tx1"/>
                          </a:solidFill>
                          <a:latin typeface="+mn-lt"/>
                          <a:ea typeface="+mn-ea"/>
                          <a:cs typeface="+mn-cs"/>
                        </a:rPr>
                        <a:t>Initial outlay</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−$6,000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04194">
                <a:tc>
                  <a:txBody>
                    <a:bodyPr/>
                    <a:lstStyle/>
                    <a:p>
                      <a:r>
                        <a:rPr lang="en-US" sz="2400" b="0" i="0" u="none" strike="noStrike" kern="1200" baseline="0" dirty="0">
                          <a:solidFill>
                            <a:schemeClr val="tx1"/>
                          </a:solidFill>
                          <a:latin typeface="+mn-lt"/>
                          <a:ea typeface="+mn-ea"/>
                          <a:cs typeface="+mn-cs"/>
                        </a:rPr>
                        <a:t>Year 1</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2,000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167034">
                <a:tc>
                  <a:txBody>
                    <a:bodyPr/>
                    <a:lstStyle/>
                    <a:p>
                      <a:r>
                        <a:rPr lang="en-US" sz="2400" b="0" i="0" u="none" strike="noStrike" kern="1200" baseline="0" dirty="0">
                          <a:solidFill>
                            <a:schemeClr val="tx1"/>
                          </a:solidFill>
                          <a:latin typeface="+mn-lt"/>
                          <a:ea typeface="+mn-ea"/>
                          <a:cs typeface="+mn-cs"/>
                        </a:rPr>
                        <a:t>Year 2</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3,000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34674">
                <a:tc>
                  <a:txBody>
                    <a:bodyPr/>
                    <a:lstStyle/>
                    <a:p>
                      <a:r>
                        <a:rPr lang="en-US" sz="2400" b="0" i="0" u="none" strike="noStrike" kern="1200" baseline="0" dirty="0">
                          <a:solidFill>
                            <a:schemeClr val="tx1"/>
                          </a:solidFill>
                          <a:latin typeface="+mn-lt"/>
                          <a:ea typeface="+mn-ea"/>
                          <a:cs typeface="+mn-cs"/>
                        </a:rPr>
                        <a:t>Year 3</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4,000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6076062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09575"/>
            <a:ext cx="8229600" cy="553998"/>
          </a:xfrm>
        </p:spPr>
        <p:txBody>
          <a:bodyPr>
            <a:spAutoFit/>
          </a:bodyPr>
          <a:lstStyle/>
          <a:p>
            <a:r>
              <a:rPr lang="en-US" altLang="en-US" sz="3600" dirty="0">
                <a:latin typeface="+mj-lt"/>
                <a:ea typeface="ヒラギノ角ゴ Pro W3" charset="-128"/>
              </a:rPr>
              <a:t>M</a:t>
            </a:r>
            <a:r>
              <a:rPr lang="en-US" altLang="en-US" sz="100" dirty="0">
                <a:latin typeface="+mj-lt"/>
                <a:ea typeface="ヒラギノ角ゴ Pro W3" charset="-128"/>
              </a:rPr>
              <a:t> </a:t>
            </a:r>
            <a:r>
              <a:rPr lang="en-US" altLang="en-US" sz="3600" dirty="0">
                <a:latin typeface="+mj-lt"/>
                <a:ea typeface="ヒラギノ角ゴ Pro W3" charset="-128"/>
              </a:rPr>
              <a:t>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 Example </a:t>
            </a:r>
            <a:r>
              <a:rPr lang="en-US" altLang="en-US" sz="2800" dirty="0">
                <a:latin typeface="+mj-lt"/>
                <a:ea typeface="ヒラギノ角ゴ Pro W3" charset="-128"/>
              </a:rPr>
              <a:t>(2 of 3)</a:t>
            </a:r>
            <a:endParaRPr lang="en-US" sz="2000" dirty="0">
              <a:latin typeface="+mj-lt"/>
            </a:endParaRPr>
          </a:p>
        </p:txBody>
      </p:sp>
      <p:sp>
        <p:nvSpPr>
          <p:cNvPr id="3" name="Content Placeholder 2"/>
          <p:cNvSpPr>
            <a:spLocks noGrp="1"/>
          </p:cNvSpPr>
          <p:nvPr>
            <p:ph idx="1"/>
          </p:nvPr>
        </p:nvSpPr>
        <p:spPr>
          <a:xfrm>
            <a:off x="438150" y="1257300"/>
            <a:ext cx="8229600" cy="2519151"/>
          </a:xfrm>
        </p:spPr>
        <p:txBody>
          <a:bodyPr>
            <a:spAutoFit/>
          </a:bodyPr>
          <a:lstStyle/>
          <a:p>
            <a:pPr>
              <a:lnSpc>
                <a:spcPct val="90000"/>
              </a:lnSpc>
            </a:pPr>
            <a:r>
              <a:rPr lang="en-US" altLang="en-US" sz="2400" b="1" dirty="0">
                <a:ea typeface="ヒラギノ角ゴ Pro W3" charset="-128"/>
              </a:rPr>
              <a:t>Step 1</a:t>
            </a:r>
            <a:r>
              <a:rPr lang="en-US" altLang="en-US" sz="2400" dirty="0">
                <a:ea typeface="ヒラギノ角ゴ Pro W3" charset="-128"/>
              </a:rPr>
              <a:t>: Determine the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V</a:t>
            </a:r>
            <a:r>
              <a:rPr lang="en-US" altLang="en-US" sz="2400" dirty="0">
                <a:ea typeface="ヒラギノ角ゴ Pro W3" charset="-128"/>
              </a:rPr>
              <a:t> of the project’s free cash outflows; $6,000 is already at the present.</a:t>
            </a:r>
          </a:p>
          <a:p>
            <a:pPr>
              <a:lnSpc>
                <a:spcPct val="90000"/>
              </a:lnSpc>
            </a:pPr>
            <a:r>
              <a:rPr lang="en-US" altLang="en-US" sz="2400" b="1" dirty="0">
                <a:ea typeface="ヒラギノ角ゴ Pro W3" charset="-128"/>
              </a:rPr>
              <a:t>Step 2</a:t>
            </a:r>
            <a:r>
              <a:rPr lang="en-US" altLang="en-US" sz="2400" dirty="0">
                <a:ea typeface="ヒラギノ角ゴ Pro W3" charset="-128"/>
              </a:rPr>
              <a:t>: Determine the terminal value of the project’s free cash inflows. To do this, use the project’s required rate of return to calculate the </a:t>
            </a:r>
            <a:r>
              <a:rPr lang="en-US" altLang="en-US" sz="2400" i="1" dirty="0">
                <a:ea typeface="ヒラギノ角ゴ Pro W3" charset="-128"/>
              </a:rPr>
              <a:t>F</a:t>
            </a:r>
            <a:r>
              <a:rPr lang="en-US" altLang="en-US" sz="100" i="1" dirty="0">
                <a:ea typeface="ヒラギノ角ゴ Pro W3" charset="-128"/>
              </a:rPr>
              <a:t> </a:t>
            </a:r>
            <a:r>
              <a:rPr lang="en-US" altLang="en-US" sz="2400" i="1" dirty="0">
                <a:ea typeface="ヒラギノ角ゴ Pro W3" charset="-128"/>
              </a:rPr>
              <a:t>V</a:t>
            </a:r>
            <a:r>
              <a:rPr lang="en-US" altLang="en-US" sz="2400" dirty="0">
                <a:ea typeface="ヒラギノ角ゴ Pro W3" charset="-128"/>
              </a:rPr>
              <a:t> of the project’s three cash inflows. They turn out to be $2,420 + $3,300 + $4,000 = $9,720 for the terminal value.</a:t>
            </a:r>
            <a:endParaRPr lang="en-US" altLang="en-US" sz="2400" i="1" u="sng" dirty="0">
              <a:ea typeface="ヒラギノ角ゴ Pro W3" charset="-128"/>
            </a:endParaRPr>
          </a:p>
        </p:txBody>
      </p:sp>
    </p:spTree>
    <p:extLst>
      <p:ext uri="{BB962C8B-B14F-4D97-AF65-F5344CB8AC3E}">
        <p14:creationId xmlns:p14="http://schemas.microsoft.com/office/powerpoint/2010/main" val="38311406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7552"/>
            <a:ext cx="8229600" cy="553998"/>
          </a:xfrm>
        </p:spPr>
        <p:txBody>
          <a:bodyPr>
            <a:spAutoFit/>
          </a:bodyPr>
          <a:lstStyle/>
          <a:p>
            <a:r>
              <a:rPr lang="en-US" sz="3600" dirty="0">
                <a:latin typeface="+mj-lt"/>
              </a:rPr>
              <a:t>Figure 10.3 Calculating the </a:t>
            </a:r>
            <a:r>
              <a:rPr lang="en-US" altLang="en-US" sz="3600" dirty="0">
                <a:latin typeface="+mj-lt"/>
                <a:ea typeface="ヒラギノ角ゴ Pro W3" charset="-128"/>
              </a:rPr>
              <a:t>M</a:t>
            </a:r>
            <a:r>
              <a:rPr lang="en-US" altLang="en-US" sz="100" dirty="0">
                <a:latin typeface="+mj-lt"/>
                <a:ea typeface="ヒラギノ角ゴ Pro W3" charset="-128"/>
              </a:rPr>
              <a:t> </a:t>
            </a:r>
            <a:r>
              <a:rPr lang="en-US" altLang="en-US" sz="3600" dirty="0">
                <a:latin typeface="+mj-lt"/>
                <a:ea typeface="ヒラギノ角ゴ Pro W3" charset="-128"/>
              </a:rPr>
              <a:t>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a:t>
            </a:r>
            <a:endParaRPr lang="en-US" dirty="0">
              <a:latin typeface="+mj-lt"/>
            </a:endParaRPr>
          </a:p>
        </p:txBody>
      </p:sp>
      <p:pic>
        <p:nvPicPr>
          <p:cNvPr id="3" name="Picture 2" descr="The figure shows the calculation of MIRR at k equals 10 percent. Cash flow for these years is shown as follows:&#10;Year 0:  minus 6,000&#10;Year 1: 2,000 (future value: 2,420)&#10;Year 2: 3,000 (future value: 3,300)&#10;Year 3: 4,000 (future value: 4,000)&#10;Adding the three future values gives a terminal value of dollar 9,720.&#10;A downward arrow from the Year 0 figure in the timeline reads: PV subscript outflows equals dollar 6,000. &#10;An arrow labeled MIRR equals 17.446 percent also points to the PV subscript outflows equals dollar 6,000 figure from the terminal value figure of dollar 9,72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5127" y="1984629"/>
            <a:ext cx="7930896" cy="2907792"/>
          </a:xfrm>
          <a:prstGeom prst="rect">
            <a:avLst/>
          </a:prstGeom>
        </p:spPr>
      </p:pic>
    </p:spTree>
    <p:extLst>
      <p:ext uri="{BB962C8B-B14F-4D97-AF65-F5344CB8AC3E}">
        <p14:creationId xmlns:p14="http://schemas.microsoft.com/office/powerpoint/2010/main" val="13172912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17552"/>
            <a:ext cx="8229600" cy="553998"/>
          </a:xfrm>
        </p:spPr>
        <p:txBody>
          <a:bodyPr>
            <a:spAutoFit/>
          </a:bodyPr>
          <a:lstStyle/>
          <a:p>
            <a:r>
              <a:rPr lang="en-US" altLang="en-US" sz="3600" dirty="0">
                <a:latin typeface="+mj-lt"/>
                <a:ea typeface="ヒラギノ角ゴ Pro W3" charset="-128"/>
              </a:rPr>
              <a:t>M</a:t>
            </a:r>
            <a:r>
              <a:rPr lang="en-US" altLang="en-US" sz="100" dirty="0">
                <a:latin typeface="+mj-lt"/>
                <a:ea typeface="ヒラギノ角ゴ Pro W3" charset="-128"/>
              </a:rPr>
              <a:t> </a:t>
            </a:r>
            <a:r>
              <a:rPr lang="en-US" altLang="en-US" sz="3600" dirty="0">
                <a:latin typeface="+mj-lt"/>
                <a:ea typeface="ヒラギノ角ゴ Pro W3" charset="-128"/>
              </a:rPr>
              <a:t>I</a:t>
            </a:r>
            <a:r>
              <a:rPr lang="en-US" altLang="en-US" sz="100" dirty="0">
                <a:latin typeface="+mj-lt"/>
                <a:ea typeface="ヒラギノ角ゴ Pro W3" charset="-128"/>
              </a:rPr>
              <a:t> </a:t>
            </a:r>
            <a:r>
              <a:rPr lang="en-US" altLang="en-US" sz="3600" dirty="0">
                <a:latin typeface="+mj-lt"/>
                <a:ea typeface="ヒラギノ角ゴ Pro W3" charset="-128"/>
              </a:rPr>
              <a:t>R</a:t>
            </a:r>
            <a:r>
              <a:rPr lang="en-US" altLang="en-US" sz="100" dirty="0">
                <a:latin typeface="+mj-lt"/>
                <a:ea typeface="ヒラギノ角ゴ Pro W3" charset="-128"/>
              </a:rPr>
              <a:t> </a:t>
            </a:r>
            <a:r>
              <a:rPr lang="en-US" altLang="en-US" sz="3600" dirty="0">
                <a:latin typeface="+mj-lt"/>
                <a:ea typeface="ヒラギノ角ゴ Pro W3" charset="-128"/>
              </a:rPr>
              <a:t>R Example </a:t>
            </a:r>
            <a:r>
              <a:rPr lang="en-US" altLang="en-US" sz="2800" dirty="0">
                <a:latin typeface="+mj-lt"/>
                <a:ea typeface="ヒラギノ角ゴ Pro W3" charset="-128"/>
              </a:rPr>
              <a:t>(3 of 3)</a:t>
            </a:r>
            <a:endParaRPr lang="en-US" sz="2000" dirty="0">
              <a:latin typeface="+mj-lt"/>
            </a:endParaRPr>
          </a:p>
        </p:txBody>
      </p:sp>
      <p:sp>
        <p:nvSpPr>
          <p:cNvPr id="3" name="Content Placeholder 2"/>
          <p:cNvSpPr>
            <a:spLocks noGrp="1"/>
          </p:cNvSpPr>
          <p:nvPr>
            <p:ph idx="1"/>
          </p:nvPr>
        </p:nvSpPr>
        <p:spPr>
          <a:xfrm>
            <a:off x="438150" y="1257300"/>
            <a:ext cx="8229600" cy="1854354"/>
          </a:xfrm>
        </p:spPr>
        <p:txBody>
          <a:bodyPr>
            <a:spAutoFit/>
          </a:bodyPr>
          <a:lstStyle/>
          <a:p>
            <a:pPr>
              <a:lnSpc>
                <a:spcPct val="90000"/>
              </a:lnSpc>
            </a:pPr>
            <a:r>
              <a:rPr lang="en-US" altLang="en-US" sz="2400" b="1" dirty="0">
                <a:ea typeface="ヒラギノ角ゴ Pro W3" charset="-128"/>
              </a:rPr>
              <a:t>Step 3</a:t>
            </a:r>
            <a:r>
              <a:rPr lang="en-US" altLang="en-US" sz="2400" dirty="0">
                <a:ea typeface="ヒラギノ角ゴ Pro W3" charset="-128"/>
              </a:rPr>
              <a:t>: Determine the discount rate that equates the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V</a:t>
            </a:r>
            <a:r>
              <a:rPr lang="en-US" altLang="en-US" sz="2400" dirty="0">
                <a:ea typeface="ヒラギノ角ゴ Pro W3" charset="-128"/>
              </a:rPr>
              <a:t> of the terminal value and the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V</a:t>
            </a:r>
            <a:r>
              <a:rPr lang="en-US" altLang="en-US" sz="2400" dirty="0">
                <a:ea typeface="ヒラギノ角ゴ Pro W3" charset="-128"/>
              </a:rPr>
              <a:t> of the project’s cash outflows. </a:t>
            </a:r>
            <a:r>
              <a:rPr lang="en-US" altLang="en-US" sz="2400" b="1" dirty="0">
                <a:ea typeface="ヒラギノ角ゴ Pro W3" charset="-128"/>
              </a:rPr>
              <a:t>M</a:t>
            </a:r>
            <a:r>
              <a:rPr lang="en-US" altLang="en-US" sz="100" b="1" dirty="0">
                <a:ea typeface="ヒラギノ角ゴ Pro W3" charset="-128"/>
              </a:rPr>
              <a:t> </a:t>
            </a:r>
            <a:r>
              <a:rPr lang="en-US" altLang="en-US" sz="2400" b="1" dirty="0">
                <a:ea typeface="ヒラギノ角ゴ Pro W3" charset="-128"/>
              </a:rPr>
              <a:t>I</a:t>
            </a:r>
            <a:r>
              <a:rPr lang="en-US" altLang="en-US" sz="100" b="1" dirty="0">
                <a:ea typeface="ヒラギノ角ゴ Pro W3" charset="-128"/>
              </a:rPr>
              <a:t> </a:t>
            </a:r>
            <a:r>
              <a:rPr lang="en-US" altLang="en-US" sz="2400" b="1" dirty="0">
                <a:ea typeface="ヒラギノ角ゴ Pro W3" charset="-128"/>
              </a:rPr>
              <a:t>R</a:t>
            </a:r>
            <a:r>
              <a:rPr lang="en-US" altLang="en-US" sz="100" b="1" dirty="0">
                <a:ea typeface="ヒラギノ角ゴ Pro W3" charset="-128"/>
              </a:rPr>
              <a:t> </a:t>
            </a:r>
            <a:r>
              <a:rPr lang="en-US" altLang="en-US" sz="2400" b="1" dirty="0">
                <a:ea typeface="ヒラギノ角ゴ Pro W3" charset="-128"/>
              </a:rPr>
              <a:t>R</a:t>
            </a:r>
            <a:r>
              <a:rPr lang="en-US" altLang="en-US" sz="2400" dirty="0">
                <a:ea typeface="ヒラギノ角ゴ Pro W3" charset="-128"/>
              </a:rPr>
              <a:t> = </a:t>
            </a:r>
            <a:r>
              <a:rPr lang="en-US" altLang="en-US" sz="2400" b="1" dirty="0">
                <a:ea typeface="ヒラギノ角ゴ Pro W3" charset="-128"/>
              </a:rPr>
              <a:t>17.446%</a:t>
            </a:r>
          </a:p>
          <a:p>
            <a:pPr>
              <a:lnSpc>
                <a:spcPct val="90000"/>
              </a:lnSpc>
            </a:pPr>
            <a:r>
              <a:rPr lang="en-US" altLang="en-US" sz="2400" dirty="0">
                <a:ea typeface="ヒラギノ角ゴ Pro W3" charset="-128"/>
              </a:rPr>
              <a:t>Decision: M</a:t>
            </a:r>
            <a:r>
              <a:rPr lang="en-US" altLang="en-US" sz="100" dirty="0">
                <a:ea typeface="ヒラギノ角ゴ Pro W3" charset="-128"/>
              </a:rPr>
              <a:t> </a:t>
            </a:r>
            <a:r>
              <a:rPr lang="en-US" altLang="en-US" sz="2400" dirty="0">
                <a:ea typeface="ヒラギノ角ゴ Pro W3" charset="-128"/>
              </a:rPr>
              <a:t>I</a:t>
            </a:r>
            <a:r>
              <a:rPr lang="en-US" altLang="en-US" sz="100" dirty="0">
                <a:ea typeface="ヒラギノ角ゴ Pro W3" charset="-128"/>
              </a:rPr>
              <a:t> </a:t>
            </a:r>
            <a:r>
              <a:rPr lang="en-US" altLang="en-US" sz="2400" dirty="0">
                <a:ea typeface="ヒラギノ角ゴ Pro W3" charset="-128"/>
              </a:rPr>
              <a:t>R</a:t>
            </a:r>
            <a:r>
              <a:rPr lang="en-US" altLang="en-US" sz="100" dirty="0">
                <a:ea typeface="ヒラギノ角ゴ Pro W3" charset="-128"/>
              </a:rPr>
              <a:t> </a:t>
            </a:r>
            <a:r>
              <a:rPr lang="en-US" altLang="en-US" sz="2400" dirty="0">
                <a:ea typeface="ヒラギノ角ゴ Pro W3" charset="-128"/>
              </a:rPr>
              <a:t>R is greater than required rate of return, so accept.</a:t>
            </a:r>
            <a:endParaRPr lang="en-US" altLang="en-US" sz="2400" i="1" u="sng" dirty="0">
              <a:ea typeface="ヒラギノ角ゴ Pro W3" charset="-128"/>
            </a:endParaRPr>
          </a:p>
        </p:txBody>
      </p:sp>
    </p:spTree>
    <p:extLst>
      <p:ext uri="{BB962C8B-B14F-4D97-AF65-F5344CB8AC3E}">
        <p14:creationId xmlns:p14="http://schemas.microsoft.com/office/powerpoint/2010/main" val="20131512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8150" y="2966680"/>
            <a:ext cx="7772400" cy="553998"/>
          </a:xfrm>
        </p:spPr>
        <p:txBody>
          <a:bodyPr>
            <a:spAutoFit/>
          </a:bodyPr>
          <a:lstStyle/>
          <a:p>
            <a:r>
              <a:rPr lang="en-US" altLang="en-US" dirty="0">
                <a:latin typeface="+mj-lt"/>
                <a:ea typeface="ヒラギノ角ゴ Pro W3" pitchFamily="-80" charset="-128"/>
              </a:rPr>
              <a:t>Capital Rationing</a:t>
            </a:r>
            <a:endParaRPr lang="en-US" altLang="en-US" sz="1800" b="0" dirty="0">
              <a:latin typeface="+mj-lt"/>
              <a:ea typeface="ヒラギノ角ゴ Pro W3" pitchFamily="-80" charset="-128"/>
            </a:endParaRPr>
          </a:p>
        </p:txBody>
      </p:sp>
    </p:spTree>
    <p:extLst>
      <p:ext uri="{BB962C8B-B14F-4D97-AF65-F5344CB8AC3E}">
        <p14:creationId xmlns:p14="http://schemas.microsoft.com/office/powerpoint/2010/main" val="25684413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27077"/>
            <a:ext cx="8229600" cy="553998"/>
          </a:xfrm>
        </p:spPr>
        <p:txBody>
          <a:bodyPr>
            <a:spAutoFit/>
          </a:bodyPr>
          <a:lstStyle/>
          <a:p>
            <a:r>
              <a:rPr lang="en-US" sz="3600" dirty="0">
                <a:latin typeface="+mj-lt"/>
              </a:rPr>
              <a:t>Capital Rationing </a:t>
            </a:r>
            <a:r>
              <a:rPr lang="en-US" sz="2800" dirty="0">
                <a:latin typeface="+mj-lt"/>
              </a:rPr>
              <a:t>(1 of 2)</a:t>
            </a:r>
            <a:endParaRPr lang="en-US" sz="2000" dirty="0">
              <a:latin typeface="+mj-lt"/>
            </a:endParaRPr>
          </a:p>
        </p:txBody>
      </p:sp>
      <p:sp>
        <p:nvSpPr>
          <p:cNvPr id="3" name="Content Placeholder 2"/>
          <p:cNvSpPr>
            <a:spLocks noGrp="1"/>
          </p:cNvSpPr>
          <p:nvPr>
            <p:ph idx="1"/>
          </p:nvPr>
        </p:nvSpPr>
        <p:spPr>
          <a:xfrm>
            <a:off x="438150" y="1222444"/>
            <a:ext cx="8229600" cy="2816156"/>
          </a:xfrm>
        </p:spPr>
        <p:txBody>
          <a:bodyPr>
            <a:spAutoFit/>
          </a:bodyPr>
          <a:lstStyle/>
          <a:p>
            <a:r>
              <a:rPr lang="en-US" altLang="en-US" sz="2400" dirty="0">
                <a:ea typeface="ヒラギノ角ゴ Pro W3" charset="-128"/>
              </a:rPr>
              <a:t>Capital rationing refers to situation where there is a limit on the dollar size of the capital budget. This may be due to the following:</a:t>
            </a:r>
          </a:p>
          <a:p>
            <a:pPr lvl="1"/>
            <a:r>
              <a:rPr lang="en-US" altLang="en-US" sz="2400" dirty="0">
                <a:ea typeface="ヒラギノ角ゴ Pro W3" charset="-128"/>
              </a:rPr>
              <a:t>Temporary adverse conditions in the market</a:t>
            </a:r>
          </a:p>
          <a:p>
            <a:pPr lvl="1"/>
            <a:r>
              <a:rPr lang="en-US" altLang="en-US" sz="2400" dirty="0">
                <a:ea typeface="ヒラギノ角ゴ Pro W3" charset="-128"/>
              </a:rPr>
              <a:t>Shortage of qualified personnel to direct new projects</a:t>
            </a:r>
          </a:p>
          <a:p>
            <a:pPr lvl="1"/>
            <a:r>
              <a:rPr lang="en-US" altLang="en-US" sz="2400" dirty="0">
                <a:ea typeface="ヒラギノ角ゴ Pro W3" charset="-128"/>
              </a:rPr>
              <a:t>Other factors, such as not being willing to take on excess debt to finance new projects</a:t>
            </a:r>
            <a:endParaRPr lang="en-US" sz="2400" dirty="0"/>
          </a:p>
        </p:txBody>
      </p:sp>
    </p:spTree>
    <p:extLst>
      <p:ext uri="{BB962C8B-B14F-4D97-AF65-F5344CB8AC3E}">
        <p14:creationId xmlns:p14="http://schemas.microsoft.com/office/powerpoint/2010/main" val="29721645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19100"/>
            <a:ext cx="8229600" cy="553998"/>
          </a:xfrm>
        </p:spPr>
        <p:txBody>
          <a:bodyPr>
            <a:spAutoFit/>
          </a:bodyPr>
          <a:lstStyle/>
          <a:p>
            <a:r>
              <a:rPr lang="en-US" sz="3600" dirty="0">
                <a:latin typeface="+mj-lt"/>
              </a:rPr>
              <a:t>Capital Rationing </a:t>
            </a:r>
            <a:r>
              <a:rPr lang="en-US" sz="2800" dirty="0">
                <a:latin typeface="+mj-lt"/>
              </a:rPr>
              <a:t>(2 of 2)</a:t>
            </a:r>
            <a:endParaRPr lang="en-US" sz="2000" dirty="0">
              <a:latin typeface="+mj-lt"/>
            </a:endParaRPr>
          </a:p>
        </p:txBody>
      </p:sp>
      <p:sp>
        <p:nvSpPr>
          <p:cNvPr id="3" name="Content Placeholder 2"/>
          <p:cNvSpPr>
            <a:spLocks noGrp="1"/>
          </p:cNvSpPr>
          <p:nvPr>
            <p:ph idx="1"/>
          </p:nvPr>
        </p:nvSpPr>
        <p:spPr>
          <a:xfrm>
            <a:off x="438150" y="1219200"/>
            <a:ext cx="7696200" cy="1669688"/>
          </a:xfrm>
        </p:spPr>
        <p:txBody>
          <a:bodyPr>
            <a:spAutoFit/>
          </a:bodyPr>
          <a:lstStyle/>
          <a:p>
            <a:r>
              <a:rPr lang="en-US" altLang="en-US" sz="2400" b="1" dirty="0">
                <a:ea typeface="ヒラギノ角ゴ Pro W3" charset="-128"/>
              </a:rPr>
              <a:t>How to select?</a:t>
            </a:r>
            <a:r>
              <a:rPr lang="en-US" altLang="en-US" sz="2400" dirty="0">
                <a:ea typeface="ヒラギノ角ゴ Pro W3" charset="-128"/>
              </a:rPr>
              <a:t> Select a set of projects with the highest N</a:t>
            </a:r>
            <a:r>
              <a:rPr lang="en-US" altLang="en-US" sz="100" dirty="0">
                <a:ea typeface="ヒラギノ角ゴ Pro W3" charset="-128"/>
              </a:rPr>
              <a:t> </a:t>
            </a:r>
            <a:r>
              <a:rPr lang="en-US" altLang="en-US" sz="2400" dirty="0">
                <a:ea typeface="ヒラギノ角ゴ Pro W3" charset="-128"/>
              </a:rPr>
              <a:t>P</a:t>
            </a:r>
            <a:r>
              <a:rPr lang="en-US" altLang="en-US" sz="100" dirty="0">
                <a:ea typeface="ヒラギノ角ゴ Pro W3" charset="-128"/>
              </a:rPr>
              <a:t> </a:t>
            </a:r>
            <a:r>
              <a:rPr lang="en-US" altLang="en-US" sz="2400" dirty="0">
                <a:ea typeface="ヒラギノ角ゴ Pro W3" charset="-128"/>
              </a:rPr>
              <a:t>V—subject to the capital constraint.</a:t>
            </a:r>
          </a:p>
          <a:p>
            <a:r>
              <a:rPr lang="en-US" altLang="en-US" sz="2400" dirty="0">
                <a:ea typeface="ヒラギノ角ゴ Pro W3" charset="-128"/>
              </a:rPr>
              <a:t>Note, using N</a:t>
            </a:r>
            <a:r>
              <a:rPr lang="en-US" altLang="en-US" sz="100" dirty="0">
                <a:ea typeface="ヒラギノ角ゴ Pro W3" charset="-128"/>
              </a:rPr>
              <a:t> </a:t>
            </a:r>
            <a:r>
              <a:rPr lang="en-US" altLang="en-US" sz="2400" dirty="0">
                <a:ea typeface="ヒラギノ角ゴ Pro W3" charset="-128"/>
              </a:rPr>
              <a:t>P</a:t>
            </a:r>
            <a:r>
              <a:rPr lang="en-US" altLang="en-US" sz="100" dirty="0">
                <a:ea typeface="ヒラギノ角ゴ Pro W3" charset="-128"/>
              </a:rPr>
              <a:t> </a:t>
            </a:r>
            <a:r>
              <a:rPr lang="en-US" altLang="en-US" sz="2400" dirty="0">
                <a:ea typeface="ヒラギノ角ゴ Pro W3" charset="-128"/>
              </a:rPr>
              <a:t>V may preclude accepting the highest ranked project in terms of </a:t>
            </a:r>
            <a:r>
              <a:rPr lang="en-US" altLang="en-US" sz="2400" i="1" dirty="0">
                <a:ea typeface="ヒラギノ角ゴ Pro W3" charset="-128"/>
              </a:rPr>
              <a:t>P</a:t>
            </a:r>
            <a:r>
              <a:rPr lang="en-US" altLang="en-US" sz="100" i="1" dirty="0">
                <a:ea typeface="ヒラギノ角ゴ Pro W3" charset="-128"/>
              </a:rPr>
              <a:t> </a:t>
            </a:r>
            <a:r>
              <a:rPr lang="en-US" altLang="en-US" sz="2400" i="1" dirty="0">
                <a:ea typeface="ヒラギノ角ゴ Pro W3" charset="-128"/>
              </a:rPr>
              <a:t>I </a:t>
            </a:r>
            <a:r>
              <a:rPr lang="en-US" altLang="en-US" sz="2400" dirty="0">
                <a:ea typeface="ヒラギノ角ゴ Pro W3" charset="-128"/>
              </a:rPr>
              <a:t>or </a:t>
            </a:r>
            <a:r>
              <a:rPr lang="en-US" altLang="en-US" sz="2400" i="1" dirty="0">
                <a:ea typeface="ヒラギノ角ゴ Pro W3" charset="-128"/>
              </a:rPr>
              <a:t>I</a:t>
            </a:r>
            <a:r>
              <a:rPr lang="en-US" altLang="en-US" sz="100" i="1" dirty="0">
                <a:ea typeface="ヒラギノ角ゴ Pro W3" charset="-128"/>
              </a:rPr>
              <a:t> </a:t>
            </a:r>
            <a:r>
              <a:rPr lang="en-US" altLang="en-US" sz="2400" i="1" dirty="0">
                <a:ea typeface="ヒラギノ角ゴ Pro W3" charset="-128"/>
              </a:rPr>
              <a:t>R</a:t>
            </a:r>
            <a:r>
              <a:rPr lang="en-US" altLang="en-US" sz="100" i="1" dirty="0">
                <a:ea typeface="ヒラギノ角ゴ Pro W3" charset="-128"/>
              </a:rPr>
              <a:t> </a:t>
            </a:r>
            <a:r>
              <a:rPr lang="en-US" altLang="en-US" sz="2400" i="1" dirty="0">
                <a:ea typeface="ヒラギノ角ゴ Pro W3" charset="-128"/>
              </a:rPr>
              <a:t>R</a:t>
            </a:r>
            <a:r>
              <a:rPr lang="en-US" altLang="en-US" sz="2400" dirty="0">
                <a:ea typeface="ヒラギノ角ゴ Pro W3" charset="-128"/>
              </a:rPr>
              <a:t>.</a:t>
            </a:r>
            <a:endParaRPr lang="en-US" sz="2400" dirty="0"/>
          </a:p>
        </p:txBody>
      </p:sp>
    </p:spTree>
    <p:extLst>
      <p:ext uri="{BB962C8B-B14F-4D97-AF65-F5344CB8AC3E}">
        <p14:creationId xmlns:p14="http://schemas.microsoft.com/office/powerpoint/2010/main" val="20787523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1" y="417195"/>
            <a:ext cx="7810499" cy="1097280"/>
          </a:xfrm>
        </p:spPr>
        <p:txBody>
          <a:bodyPr wrap="square">
            <a:spAutoFit/>
          </a:bodyPr>
          <a:lstStyle/>
          <a:p>
            <a:r>
              <a:rPr lang="en-US" sz="3600" dirty="0">
                <a:latin typeface="+mj-lt"/>
              </a:rPr>
              <a:t>Figure 10.4 Projects Ranked by the I</a:t>
            </a:r>
            <a:r>
              <a:rPr lang="en-US" sz="100" dirty="0">
                <a:latin typeface="+mj-lt"/>
              </a:rPr>
              <a:t> </a:t>
            </a:r>
            <a:r>
              <a:rPr lang="en-US" sz="3600" dirty="0">
                <a:latin typeface="+mj-lt"/>
              </a:rPr>
              <a:t>R</a:t>
            </a:r>
            <a:r>
              <a:rPr lang="en-US" sz="100" dirty="0">
                <a:latin typeface="+mj-lt"/>
              </a:rPr>
              <a:t> </a:t>
            </a:r>
            <a:r>
              <a:rPr lang="en-US" sz="3600" dirty="0">
                <a:latin typeface="+mj-lt"/>
              </a:rPr>
              <a:t>R</a:t>
            </a:r>
          </a:p>
        </p:txBody>
      </p:sp>
      <p:pic>
        <p:nvPicPr>
          <p:cNvPr id="3" name="Picture 2" descr="The graph ranks projects A through J by the IRR. The horizontal axis is Dollars; the vertical axis is IRR in percentage. &#10;The IRR percentage is highest for project A and progressively less through project J. &#10;Two dashed lines intersect in the middle of project D. The horizontal line is the required rate of return (cutoff criterion without capital rationing) while the vertical line, at point dollar X on the horizontal axis, is the dollar budget constraint (cutoff criterion under capital rationing).&#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8236" y="1981200"/>
            <a:ext cx="8246578" cy="2854584"/>
          </a:xfrm>
          <a:prstGeom prst="rect">
            <a:avLst/>
          </a:prstGeom>
        </p:spPr>
      </p:pic>
    </p:spTree>
    <p:extLst>
      <p:ext uri="{BB962C8B-B14F-4D97-AF65-F5344CB8AC3E}">
        <p14:creationId xmlns:p14="http://schemas.microsoft.com/office/powerpoint/2010/main" val="1623915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395407"/>
            <a:ext cx="8324850" cy="1661993"/>
          </a:xfrm>
        </p:spPr>
        <p:txBody>
          <a:bodyPr wrap="square">
            <a:spAutoFit/>
          </a:bodyPr>
          <a:lstStyle/>
          <a:p>
            <a:r>
              <a:rPr lang="en-US" sz="3600" dirty="0">
                <a:latin typeface="+mj-lt"/>
              </a:rPr>
              <a:t>Table 10.7 Capital Rationing: Choosing Among Five Indivisible Projects</a:t>
            </a:r>
          </a:p>
        </p:txBody>
      </p:sp>
      <p:graphicFrame>
        <p:nvGraphicFramePr>
          <p:cNvPr id="4" name="Table 3"/>
          <p:cNvGraphicFramePr>
            <a:graphicFrameLocks noGrp="1"/>
          </p:cNvGraphicFramePr>
          <p:nvPr/>
        </p:nvGraphicFramePr>
        <p:xfrm>
          <a:off x="609598" y="2514600"/>
          <a:ext cx="8001004" cy="3184328"/>
        </p:xfrm>
        <a:graphic>
          <a:graphicData uri="http://schemas.openxmlformats.org/drawingml/2006/table">
            <a:tbl>
              <a:tblPr firstRow="1" bandRow="1">
                <a:tableStyleId>{3B4B98B0-60AC-42C2-AFA5-B58CD77FA1E5}</a:tableStyleId>
              </a:tblPr>
              <a:tblGrid>
                <a:gridCol w="2000251">
                  <a:extLst>
                    <a:ext uri="{9D8B030D-6E8A-4147-A177-3AD203B41FA5}">
                      <a16:colId xmlns:a16="http://schemas.microsoft.com/office/drawing/2014/main" val="20000"/>
                    </a:ext>
                  </a:extLst>
                </a:gridCol>
                <a:gridCol w="2000251">
                  <a:extLst>
                    <a:ext uri="{9D8B030D-6E8A-4147-A177-3AD203B41FA5}">
                      <a16:colId xmlns:a16="http://schemas.microsoft.com/office/drawing/2014/main" val="20001"/>
                    </a:ext>
                  </a:extLst>
                </a:gridCol>
                <a:gridCol w="2000251">
                  <a:extLst>
                    <a:ext uri="{9D8B030D-6E8A-4147-A177-3AD203B41FA5}">
                      <a16:colId xmlns:a16="http://schemas.microsoft.com/office/drawing/2014/main" val="20002"/>
                    </a:ext>
                  </a:extLst>
                </a:gridCol>
                <a:gridCol w="2000251">
                  <a:extLst>
                    <a:ext uri="{9D8B030D-6E8A-4147-A177-3AD203B41FA5}">
                      <a16:colId xmlns:a16="http://schemas.microsoft.com/office/drawing/2014/main" val="20003"/>
                    </a:ext>
                  </a:extLst>
                </a:gridCol>
              </a:tblGrid>
              <a:tr h="553785">
                <a:tc>
                  <a:txBody>
                    <a:bodyPr/>
                    <a:lstStyle/>
                    <a:p>
                      <a:pPr algn="ctr"/>
                      <a:r>
                        <a:rPr lang="en-US" sz="2400" b="1" i="0" u="none" strike="noStrike" kern="1200" baseline="0" dirty="0">
                          <a:solidFill>
                            <a:schemeClr val="bg1"/>
                          </a:solidFill>
                          <a:latin typeface="+mn-lt"/>
                          <a:ea typeface="+mn-ea"/>
                          <a:cs typeface="+mn-cs"/>
                        </a:rPr>
                        <a:t>Project</a:t>
                      </a:r>
                      <a:endParaRPr lang="en-US" sz="2400"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r>
                        <a:rPr lang="en-US" sz="2400" b="1" i="0" u="none" strike="noStrike" kern="1200" baseline="0" dirty="0">
                          <a:solidFill>
                            <a:schemeClr val="bg1"/>
                          </a:solidFill>
                          <a:latin typeface="+mn-lt"/>
                          <a:ea typeface="+mn-ea"/>
                          <a:cs typeface="+mn-cs"/>
                        </a:rPr>
                        <a:t>Initial Outlay</a:t>
                      </a:r>
                      <a:endParaRPr lang="en-US" sz="2400"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r>
                        <a:rPr lang="en-US" sz="2400" b="1" i="0" u="none" strike="noStrike" kern="1200" baseline="0" dirty="0">
                          <a:solidFill>
                            <a:schemeClr val="bg1"/>
                          </a:solidFill>
                          <a:latin typeface="+mn-lt"/>
                          <a:ea typeface="+mn-ea"/>
                          <a:cs typeface="+mn-cs"/>
                        </a:rPr>
                        <a:t>Profitability Index</a:t>
                      </a:r>
                      <a:endParaRPr lang="en-US" sz="2400"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r>
                        <a:rPr lang="en-US" sz="2400" b="1" i="0" u="none" strike="noStrike" kern="1200" baseline="0" dirty="0">
                          <a:solidFill>
                            <a:schemeClr val="bg1"/>
                          </a:solidFill>
                          <a:latin typeface="+mn-lt"/>
                          <a:ea typeface="+mn-ea"/>
                          <a:cs typeface="+mn-cs"/>
                        </a:rPr>
                        <a:t>Net Present Value</a:t>
                      </a:r>
                      <a:endParaRPr lang="en-US" sz="2400"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10000"/>
                  </a:ext>
                </a:extLst>
              </a:tr>
              <a:tr h="476042">
                <a:tc>
                  <a:txBody>
                    <a:bodyPr/>
                    <a:lstStyle/>
                    <a:p>
                      <a:pPr algn="ctr"/>
                      <a:r>
                        <a:rPr lang="en-US" sz="2400" dirty="0"/>
                        <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$200,000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2.4</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$280,000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456368">
                <a:tc>
                  <a:txBody>
                    <a:bodyPr/>
                    <a:lstStyle/>
                    <a:p>
                      <a:pPr algn="ctr"/>
                      <a:r>
                        <a:rPr lang="en-US" sz="2400" dirty="0"/>
                        <a:t>B</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200,000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2.3</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260,000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476042">
                <a:tc>
                  <a:txBody>
                    <a:bodyPr/>
                    <a:lstStyle/>
                    <a:p>
                      <a:pPr algn="ctr"/>
                      <a:r>
                        <a:rPr lang="en-US" sz="2400" dirty="0"/>
                        <a:t>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800,000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1.7</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560,000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476042">
                <a:tc>
                  <a:txBody>
                    <a:bodyPr/>
                    <a:lstStyle/>
                    <a:p>
                      <a:pPr algn="ctr"/>
                      <a:r>
                        <a:rPr lang="en-US" sz="2400" dirty="0"/>
                        <a:t>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300,000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1.3</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90,000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476042">
                <a:tc>
                  <a:txBody>
                    <a:bodyPr/>
                    <a:lstStyle/>
                    <a:p>
                      <a:pPr algn="ctr"/>
                      <a:r>
                        <a:rPr lang="en-US" sz="2400" dirty="0"/>
                        <a: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300,000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1.2</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2400" b="0" i="0" u="none" strike="noStrike" kern="1200" baseline="0" dirty="0">
                          <a:solidFill>
                            <a:schemeClr val="tx1"/>
                          </a:solidFill>
                          <a:latin typeface="+mn-lt"/>
                          <a:ea typeface="+mn-ea"/>
                          <a:cs typeface="+mn-cs"/>
                        </a:rPr>
                        <a:t>    60,000</a:t>
                      </a:r>
                      <a:endParaRPr lang="en-US"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7697126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7552"/>
            <a:ext cx="8229600" cy="553998"/>
          </a:xfrm>
        </p:spPr>
        <p:txBody>
          <a:bodyPr>
            <a:spAutoFit/>
          </a:bodyPr>
          <a:lstStyle/>
          <a:p>
            <a:r>
              <a:rPr lang="en-US" altLang="en-US" sz="3600" dirty="0">
                <a:latin typeface="+mj-lt"/>
                <a:ea typeface="ヒラギノ角ゴ Pro W3" charset="-128"/>
              </a:rPr>
              <a:t>Key Terms</a:t>
            </a:r>
            <a:endParaRPr lang="en-US" sz="3600" dirty="0">
              <a:latin typeface="+mj-lt"/>
            </a:endParaRPr>
          </a:p>
        </p:txBody>
      </p:sp>
      <p:sp>
        <p:nvSpPr>
          <p:cNvPr id="3" name="Content Placeholder 2"/>
          <p:cNvSpPr>
            <a:spLocks noGrp="1"/>
          </p:cNvSpPr>
          <p:nvPr>
            <p:ph idx="1"/>
          </p:nvPr>
        </p:nvSpPr>
        <p:spPr>
          <a:xfrm>
            <a:off x="447675" y="1238250"/>
            <a:ext cx="8229600" cy="4667945"/>
          </a:xfrm>
        </p:spPr>
        <p:txBody>
          <a:bodyPr>
            <a:normAutofit/>
          </a:bodyPr>
          <a:lstStyle/>
          <a:p>
            <a:pPr>
              <a:spcBef>
                <a:spcPts val="1000"/>
              </a:spcBef>
            </a:pPr>
            <a:r>
              <a:rPr lang="en-US" altLang="en-US" sz="2000" dirty="0">
                <a:ea typeface="ヒラギノ角ゴ Pro W3" charset="-128"/>
              </a:rPr>
              <a:t>Capital budgeting</a:t>
            </a:r>
          </a:p>
          <a:p>
            <a:pPr>
              <a:spcBef>
                <a:spcPts val="1000"/>
              </a:spcBef>
            </a:pPr>
            <a:r>
              <a:rPr lang="en-US" altLang="en-US" sz="2000" dirty="0">
                <a:ea typeface="ヒラギノ角ゴ Pro W3" charset="-128"/>
              </a:rPr>
              <a:t>Capital rationing</a:t>
            </a:r>
          </a:p>
          <a:p>
            <a:pPr>
              <a:spcBef>
                <a:spcPts val="1000"/>
              </a:spcBef>
            </a:pPr>
            <a:r>
              <a:rPr lang="en-US" altLang="en-US" sz="2000" dirty="0">
                <a:ea typeface="ヒラギノ角ゴ Pro W3" charset="-128"/>
              </a:rPr>
              <a:t>Discounted payback period</a:t>
            </a:r>
          </a:p>
          <a:p>
            <a:pPr>
              <a:spcBef>
                <a:spcPts val="1000"/>
              </a:spcBef>
            </a:pPr>
            <a:r>
              <a:rPr lang="en-US" altLang="en-US" sz="2000" dirty="0">
                <a:ea typeface="ヒラギノ角ゴ Pro W3" charset="-128"/>
              </a:rPr>
              <a:t>Internal rate of return (</a:t>
            </a:r>
            <a:r>
              <a:rPr lang="en-US" altLang="en-US" sz="2000" i="1" dirty="0">
                <a:ea typeface="ヒラギノ角ゴ Pro W3" charset="-128"/>
              </a:rPr>
              <a:t>I R R</a:t>
            </a:r>
            <a:r>
              <a:rPr lang="en-US" altLang="en-US" sz="2000" dirty="0">
                <a:ea typeface="ヒラギノ角ゴ Pro W3" charset="-128"/>
              </a:rPr>
              <a:t>)</a:t>
            </a:r>
          </a:p>
          <a:p>
            <a:pPr>
              <a:spcBef>
                <a:spcPts val="1000"/>
              </a:spcBef>
            </a:pPr>
            <a:r>
              <a:rPr lang="en-US" altLang="en-US" sz="2000" dirty="0">
                <a:ea typeface="ヒラギノ角ゴ Pro W3" charset="-128"/>
              </a:rPr>
              <a:t>Modified internal rate of return (</a:t>
            </a:r>
            <a:r>
              <a:rPr lang="en-US" altLang="en-US" sz="2000" i="1" dirty="0">
                <a:ea typeface="ヒラギノ角ゴ Pro W3" charset="-128"/>
              </a:rPr>
              <a:t>M I R R</a:t>
            </a:r>
            <a:r>
              <a:rPr lang="en-US" altLang="en-US" sz="2000" dirty="0">
                <a:ea typeface="ヒラギノ角ゴ Pro W3" charset="-128"/>
              </a:rPr>
              <a:t>)</a:t>
            </a:r>
          </a:p>
          <a:p>
            <a:pPr>
              <a:spcBef>
                <a:spcPts val="1000"/>
              </a:spcBef>
            </a:pPr>
            <a:r>
              <a:rPr lang="en-US" altLang="en-US" sz="2000" dirty="0">
                <a:ea typeface="ヒラギノ角ゴ Pro W3" charset="-128"/>
              </a:rPr>
              <a:t>Mutually exclusive projects</a:t>
            </a:r>
          </a:p>
          <a:p>
            <a:pPr>
              <a:spcBef>
                <a:spcPts val="1000"/>
              </a:spcBef>
            </a:pPr>
            <a:r>
              <a:rPr lang="en-US" altLang="en-US" sz="2000" dirty="0">
                <a:ea typeface="ヒラギノ角ゴ Pro W3" charset="-128"/>
              </a:rPr>
              <a:t>Net present value (N P V)</a:t>
            </a:r>
          </a:p>
          <a:p>
            <a:pPr>
              <a:spcBef>
                <a:spcPts val="1000"/>
              </a:spcBef>
            </a:pPr>
            <a:r>
              <a:rPr lang="en-US" altLang="en-US" sz="2000" dirty="0">
                <a:ea typeface="ヒラギノ角ゴ Pro W3" charset="-128"/>
              </a:rPr>
              <a:t>Net present value profile</a:t>
            </a:r>
          </a:p>
          <a:p>
            <a:pPr>
              <a:spcBef>
                <a:spcPts val="1000"/>
              </a:spcBef>
            </a:pPr>
            <a:r>
              <a:rPr lang="en-US" altLang="en-US" sz="2000" dirty="0">
                <a:ea typeface="ヒラギノ角ゴ Pro W3" charset="-128"/>
              </a:rPr>
              <a:t>Payback period</a:t>
            </a:r>
          </a:p>
          <a:p>
            <a:pPr>
              <a:spcBef>
                <a:spcPts val="1000"/>
              </a:spcBef>
            </a:pPr>
            <a:r>
              <a:rPr lang="en-US" altLang="en-US" sz="2000" dirty="0">
                <a:ea typeface="ヒラギノ角ゴ Pro W3" charset="-128"/>
              </a:rPr>
              <a:t>Profitability index (P I) or benefit-cost ratio</a:t>
            </a:r>
            <a:endParaRPr lang="en-US" sz="2000" dirty="0"/>
          </a:p>
        </p:txBody>
      </p:sp>
    </p:spTree>
    <p:extLst>
      <p:ext uri="{BB962C8B-B14F-4D97-AF65-F5344CB8AC3E}">
        <p14:creationId xmlns:p14="http://schemas.microsoft.com/office/powerpoint/2010/main" val="14824274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dirty="0"/>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r>
              <a:rPr lang="en-GB" dirty="0"/>
              <a:t>Berk, J.B. and </a:t>
            </a:r>
            <a:r>
              <a:rPr lang="en-GB" dirty="0" err="1"/>
              <a:t>DeMarzo</a:t>
            </a:r>
            <a:r>
              <a:rPr lang="en-GB" dirty="0"/>
              <a:t>, P.M., Corporate finance. Pearson Education, Latest Edition.</a:t>
            </a:r>
          </a:p>
          <a:p>
            <a:r>
              <a:rPr lang="en-GB" dirty="0"/>
              <a:t>Keown, A., Martin, J. and Petty, W. Foundation of Finance. 8th Edition, Pearson, London, Latest Edition.</a:t>
            </a: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07/02/2025</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2161</TotalTime>
  <Words>1031</Words>
  <Application>Microsoft Office PowerPoint</Application>
  <PresentationFormat>On-screen Show (4:3)</PresentationFormat>
  <Paragraphs>136</Paragraphs>
  <Slides>27</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33" baseType="lpstr">
      <vt:lpstr>Myriad Pro</vt:lpstr>
      <vt:lpstr>ヒラギノ角ゴ Pro W3</vt:lpstr>
      <vt:lpstr>Arial</vt:lpstr>
      <vt:lpstr>Verdana</vt:lpstr>
      <vt:lpstr>20140311PresentationUWTSDTemplate</vt:lpstr>
      <vt:lpstr>Equation</vt:lpstr>
      <vt:lpstr>MBA</vt:lpstr>
      <vt:lpstr>Week Outline</vt:lpstr>
      <vt:lpstr>Profitability Index</vt:lpstr>
      <vt:lpstr>The Profitability Index (P I) (Benefit-Cost Ratio) </vt:lpstr>
      <vt:lpstr>Profitability Index</vt:lpstr>
      <vt:lpstr>Profitability Index Example</vt:lpstr>
      <vt:lpstr>Table 10.6 Calculating the P I of an Investment in New Machinery</vt:lpstr>
      <vt:lpstr>N P V and P I</vt:lpstr>
      <vt:lpstr>Internal Rate of Return (I R R)</vt:lpstr>
      <vt:lpstr>Internal Rate of Return</vt:lpstr>
      <vt:lpstr>Figure 10.1 An Example of the Net Present Value Profile of a Project</vt:lpstr>
      <vt:lpstr>I R R and N P V</vt:lpstr>
      <vt:lpstr>Multiple I R R s</vt:lpstr>
      <vt:lpstr>Figure 10.2 Multiple I R R s</vt:lpstr>
      <vt:lpstr>Modified I R R (M I R R)</vt:lpstr>
      <vt:lpstr>Modified I R R</vt:lpstr>
      <vt:lpstr>M I R R Example (1 of 3)</vt:lpstr>
      <vt:lpstr>M I R R Example (2 of 3)</vt:lpstr>
      <vt:lpstr>Figure 10.3 Calculating the M I R R</vt:lpstr>
      <vt:lpstr>M I R R Example (3 of 3)</vt:lpstr>
      <vt:lpstr>Capital Rationing</vt:lpstr>
      <vt:lpstr>Capital Rationing (1 of 2)</vt:lpstr>
      <vt:lpstr>Capital Rationing (2 of 2)</vt:lpstr>
      <vt:lpstr>Figure 10.4 Projects Ranked by the I R R</vt:lpstr>
      <vt:lpstr>Table 10.7 Capital Rationing: Choosing Among Five Indivisible Projects</vt:lpstr>
      <vt:lpstr>Key Terms</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SHENGFENG Mei (PGR)</cp:lastModifiedBy>
  <cp:revision>129</cp:revision>
  <cp:lastPrinted>2018-07-09T15:27:01Z</cp:lastPrinted>
  <dcterms:created xsi:type="dcterms:W3CDTF">2002-10-07T19:43:58Z</dcterms:created>
  <dcterms:modified xsi:type="dcterms:W3CDTF">2025-02-07T15:15:11Z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