
<file path=[Content_Types].xml><?xml version="1.0" encoding="utf-8"?>
<Types xmlns="http://schemas.openxmlformats.org/package/2006/content-types">
  <Default Extension="bmp" ContentType="image/bmp"/>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3" r:id="rId1"/>
  </p:sldMasterIdLst>
  <p:notesMasterIdLst>
    <p:notesMasterId r:id="rId14"/>
  </p:notesMasterIdLst>
  <p:sldIdLst>
    <p:sldId id="256" r:id="rId2"/>
    <p:sldId id="270" r:id="rId3"/>
    <p:sldId id="278" r:id="rId4"/>
    <p:sldId id="279" r:id="rId5"/>
    <p:sldId id="276" r:id="rId6"/>
    <p:sldId id="280" r:id="rId7"/>
    <p:sldId id="281" r:id="rId8"/>
    <p:sldId id="283" r:id="rId9"/>
    <p:sldId id="271" r:id="rId10"/>
    <p:sldId id="285" r:id="rId11"/>
    <p:sldId id="282" r:id="rId12"/>
    <p:sldId id="28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290D284-7330-4B60-8CEB-E4C3DE84BF96}">
          <p14:sldIdLst>
            <p14:sldId id="256"/>
            <p14:sldId id="270"/>
            <p14:sldId id="278"/>
            <p14:sldId id="279"/>
            <p14:sldId id="276"/>
            <p14:sldId id="280"/>
            <p14:sldId id="281"/>
            <p14:sldId id="283"/>
            <p14:sldId id="271"/>
            <p14:sldId id="285"/>
            <p14:sldId id="282"/>
            <p14:sldId id="286"/>
          </p14:sldIdLst>
        </p14:section>
        <p14:section name="Untitled Section" id="{4FA56130-1803-4491-AD45-D6955AC0D7AA}">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71587" autoAdjust="0"/>
  </p:normalViewPr>
  <p:slideViewPr>
    <p:cSldViewPr snapToGrid="0">
      <p:cViewPr varScale="1">
        <p:scale>
          <a:sx n="52" d="100"/>
          <a:sy n="52" d="100"/>
        </p:scale>
        <p:origin x="14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E899F6-B7FF-41E3-B214-B065CB4B9EA9}" type="datetimeFigureOut">
              <a:rPr lang="en-GB" smtClean="0"/>
              <a:t>22/01/2018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DED203-DEEA-4BBF-B965-E25ED91487C0}" type="slidenum">
              <a:rPr lang="en-GB" smtClean="0"/>
              <a:t>‹#›</a:t>
            </a:fld>
            <a:endParaRPr lang="en-GB"/>
          </a:p>
        </p:txBody>
      </p:sp>
    </p:spTree>
    <p:extLst>
      <p:ext uri="{BB962C8B-B14F-4D97-AF65-F5344CB8AC3E}">
        <p14:creationId xmlns:p14="http://schemas.microsoft.com/office/powerpoint/2010/main" val="709274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0DED203-DEEA-4BBF-B965-E25ED91487C0}" type="slidenum">
              <a:rPr lang="en-GB" smtClean="0"/>
              <a:t>1</a:t>
            </a:fld>
            <a:endParaRPr lang="en-GB"/>
          </a:p>
        </p:txBody>
      </p:sp>
    </p:spTree>
    <p:extLst>
      <p:ext uri="{BB962C8B-B14F-4D97-AF65-F5344CB8AC3E}">
        <p14:creationId xmlns:p14="http://schemas.microsoft.com/office/powerpoint/2010/main" val="12943839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research focuses on Trajan’s column, a carved marble decorative column that still stands in its original place in </a:t>
            </a:r>
            <a:r>
              <a:rPr lang="en-GB" dirty="0" err="1"/>
              <a:t>rome</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my dissertation I hope to demonstrate that Trajan’s column has many purposes and messages to convey and that it is part of the ideological statement portrayed in the architecture of the wider context of the forum complex.</a:t>
            </a:r>
          </a:p>
          <a:p>
            <a:r>
              <a:rPr lang="en-GB" dirty="0"/>
              <a:t>,</a:t>
            </a:r>
          </a:p>
          <a:p>
            <a:r>
              <a:rPr lang="en-GB" dirty="0"/>
              <a:t>First, I intend to examine the many purposes and messages conveyed by the column. </a:t>
            </a:r>
          </a:p>
          <a:p>
            <a:r>
              <a:rPr lang="en-GB" dirty="0"/>
              <a:t>The purposes and messages of Trajan’s forum include: </a:t>
            </a:r>
          </a:p>
          <a:p>
            <a:r>
              <a:rPr lang="en-GB" dirty="0"/>
              <a:t>Height of excavation</a:t>
            </a:r>
          </a:p>
          <a:p>
            <a:r>
              <a:rPr lang="en-GB" dirty="0"/>
              <a:t>tomb of Trajan &amp; </a:t>
            </a:r>
            <a:r>
              <a:rPr lang="en-GB" dirty="0" err="1"/>
              <a:t>Plotina</a:t>
            </a:r>
            <a:r>
              <a:rPr lang="en-GB" dirty="0"/>
              <a:t>, </a:t>
            </a:r>
          </a:p>
          <a:p>
            <a:r>
              <a:rPr lang="en-GB" dirty="0"/>
              <a:t>memorial for the Dacian war, </a:t>
            </a:r>
          </a:p>
          <a:p>
            <a:endParaRPr lang="en-GB" dirty="0"/>
          </a:p>
          <a:p>
            <a:endParaRPr lang="en-GB" dirty="0"/>
          </a:p>
          <a:p>
            <a:r>
              <a:rPr lang="en-GB" dirty="0"/>
              <a:t>Secondly, ideological</a:t>
            </a:r>
          </a:p>
          <a:p>
            <a:endParaRPr lang="en-GB" dirty="0"/>
          </a:p>
          <a:p>
            <a:r>
              <a:rPr lang="en-GB" dirty="0"/>
              <a:t>Associating the strength power skill expressed to build this with the power and reputation of empire and emperor- using that power to supplement the power of the empire in the viewer’s imagination.</a:t>
            </a:r>
          </a:p>
          <a:p>
            <a:endParaRPr lang="en-GB" dirty="0"/>
          </a:p>
          <a:p>
            <a:r>
              <a:rPr lang="en-GB" dirty="0"/>
              <a:t>Materiality theory- </a:t>
            </a:r>
            <a:r>
              <a:rPr lang="en-GB" dirty="0" err="1"/>
              <a:t>poss</a:t>
            </a:r>
            <a:r>
              <a:rPr lang="en-GB" dirty="0"/>
              <a:t> second slide- objects having agency – theoretical approaches </a:t>
            </a:r>
          </a:p>
          <a:p>
            <a:r>
              <a:rPr lang="en-GB" dirty="0"/>
              <a:t>Agency and Art, theory developed by anthropologist Alfred </a:t>
            </a:r>
            <a:r>
              <a:rPr lang="en-GB" dirty="0" err="1"/>
              <a:t>gell</a:t>
            </a:r>
            <a:r>
              <a:rPr lang="en-GB" dirty="0"/>
              <a:t>, to examine how created and artistic objects communicate cultural messages.</a:t>
            </a:r>
          </a:p>
          <a:p>
            <a:endParaRPr lang="en-GB" dirty="0"/>
          </a:p>
          <a:p>
            <a:r>
              <a:rPr lang="en-GB" dirty="0" err="1"/>
              <a:t>Gell</a:t>
            </a:r>
            <a:r>
              <a:rPr lang="en-GB" dirty="0"/>
              <a:t> 1998 art and agency /</a:t>
            </a:r>
            <a:r>
              <a:rPr lang="en-GB" dirty="0" err="1"/>
              <a:t>Gell</a:t>
            </a:r>
            <a:r>
              <a:rPr lang="en-GB" dirty="0"/>
              <a:t> Technology of Enchantment </a:t>
            </a:r>
          </a:p>
        </p:txBody>
      </p:sp>
      <p:sp>
        <p:nvSpPr>
          <p:cNvPr id="4" name="Slide Number Placeholder 3"/>
          <p:cNvSpPr>
            <a:spLocks noGrp="1"/>
          </p:cNvSpPr>
          <p:nvPr>
            <p:ph type="sldNum" sz="quarter" idx="10"/>
          </p:nvPr>
        </p:nvSpPr>
        <p:spPr/>
        <p:txBody>
          <a:bodyPr/>
          <a:lstStyle/>
          <a:p>
            <a:fld id="{C0DED203-DEEA-4BBF-B965-E25ED91487C0}" type="slidenum">
              <a:rPr lang="en-GB" smtClean="0"/>
              <a:t>2</a:t>
            </a:fld>
            <a:endParaRPr lang="en-GB"/>
          </a:p>
        </p:txBody>
      </p:sp>
    </p:spTree>
    <p:extLst>
      <p:ext uri="{BB962C8B-B14F-4D97-AF65-F5344CB8AC3E}">
        <p14:creationId xmlns:p14="http://schemas.microsoft.com/office/powerpoint/2010/main" val="3924816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0DED203-DEEA-4BBF-B965-E25ED91487C0}" type="slidenum">
              <a:rPr lang="en-GB" smtClean="0"/>
              <a:t>3</a:t>
            </a:fld>
            <a:endParaRPr lang="en-GB"/>
          </a:p>
        </p:txBody>
      </p:sp>
    </p:spTree>
    <p:extLst>
      <p:ext uri="{BB962C8B-B14F-4D97-AF65-F5344CB8AC3E}">
        <p14:creationId xmlns:p14="http://schemas.microsoft.com/office/powerpoint/2010/main" val="3802696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There is a spiral staircase inside the column, leading to the apex; it would have given a fantastic view over the forum complex, and the city of Rome too.</a:t>
            </a:r>
          </a:p>
          <a:p>
            <a:r>
              <a:rPr lang="en-GB" dirty="0"/>
              <a:t>This was carved into the marble blocks, which were ridiculously well planned and an example of how elegant and brilliant Roman engineering could be. There are small windows allowing light to reach the staircase, and they were carved through the marble and are hidden subtly so they aren’t obvious to the outside observer.</a:t>
            </a:r>
          </a:p>
          <a:p>
            <a:r>
              <a:rPr lang="en-GB" dirty="0"/>
              <a:t>It’s not clear how often this function was used, nor who could use it.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was also a statue of T there (now </a:t>
            </a:r>
            <a:r>
              <a:rPr lang="en-GB" dirty="0" err="1"/>
              <a:t>st</a:t>
            </a:r>
            <a:r>
              <a:rPr lang="en-GB" dirty="0"/>
              <a:t> peter) </a:t>
            </a:r>
          </a:p>
          <a:p>
            <a:pPr marL="0"/>
            <a:endParaRPr lang="en-US" dirty="0"/>
          </a:p>
          <a:p>
            <a:r>
              <a:rPr lang="en-US" dirty="0"/>
              <a:t>One purpose, plus functioned as a height advantage to view its context*</a:t>
            </a:r>
          </a:p>
          <a:p>
            <a:r>
              <a:rPr lang="en-US" dirty="0"/>
              <a:t>This is the only purpose of the column that requires physical interaction with it. </a:t>
            </a:r>
          </a:p>
          <a:p>
            <a:r>
              <a:rPr lang="en-US" dirty="0"/>
              <a:t>Materiality theory &amp; object agency – see </a:t>
            </a:r>
            <a:r>
              <a:rPr lang="en-US" dirty="0" err="1"/>
              <a:t>Gell</a:t>
            </a:r>
            <a:r>
              <a:rPr lang="en-US" dirty="0"/>
              <a:t> </a:t>
            </a:r>
            <a:r>
              <a:rPr lang="en-GB" dirty="0"/>
              <a:t>1998 </a:t>
            </a:r>
            <a:endParaRPr lang="en-US" dirty="0"/>
          </a:p>
          <a:p>
            <a:endParaRPr lang="en-GB" dirty="0"/>
          </a:p>
        </p:txBody>
      </p:sp>
      <p:sp>
        <p:nvSpPr>
          <p:cNvPr id="4" name="Slide Number Placeholder 3"/>
          <p:cNvSpPr>
            <a:spLocks noGrp="1"/>
          </p:cNvSpPr>
          <p:nvPr>
            <p:ph type="sldNum" sz="quarter" idx="10"/>
          </p:nvPr>
        </p:nvSpPr>
        <p:spPr/>
        <p:txBody>
          <a:bodyPr/>
          <a:lstStyle/>
          <a:p>
            <a:fld id="{C0DED203-DEEA-4BBF-B965-E25ED91487C0}" type="slidenum">
              <a:rPr lang="en-GB" smtClean="0"/>
              <a:t>4</a:t>
            </a:fld>
            <a:endParaRPr lang="en-GB"/>
          </a:p>
        </p:txBody>
      </p:sp>
    </p:spTree>
    <p:extLst>
      <p:ext uri="{BB962C8B-B14F-4D97-AF65-F5344CB8AC3E}">
        <p14:creationId xmlns:p14="http://schemas.microsoft.com/office/powerpoint/2010/main" val="41442169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Trajan’s death in 117AD, his cremated remains were interred in the base of the column. Both Trajan and </a:t>
            </a:r>
            <a:r>
              <a:rPr lang="en-GB" dirty="0" err="1"/>
              <a:t>Plotina</a:t>
            </a:r>
            <a:r>
              <a:rPr lang="en-GB" dirty="0"/>
              <a:t> were deified upon their respective deaths, and so could be buried inside the pomerium. This was unusual, as burials were forbidden inside the ritual boundary line of the city.</a:t>
            </a:r>
          </a:p>
          <a:p>
            <a:r>
              <a:rPr lang="en-GB" dirty="0"/>
              <a:t>This use of the Column was in keeping with the Roman tradition of funerary monuments.</a:t>
            </a:r>
          </a:p>
          <a:p>
            <a:r>
              <a:rPr lang="en-GB" dirty="0"/>
              <a:t>The funerary function is attested by literary sources including Aurelius Victor and </a:t>
            </a:r>
            <a:r>
              <a:rPr lang="en-GB" dirty="0" err="1"/>
              <a:t>Eutropius</a:t>
            </a:r>
            <a:r>
              <a:rPr lang="en-GB" dirty="0"/>
              <a:t>, and </a:t>
            </a:r>
            <a:r>
              <a:rPr lang="en-GB" dirty="0" err="1"/>
              <a:t>Boni’s</a:t>
            </a:r>
            <a:r>
              <a:rPr lang="en-GB" dirty="0"/>
              <a:t> archaeological analysis found indications of fittings for two urns inside the column.</a:t>
            </a:r>
          </a:p>
        </p:txBody>
      </p:sp>
      <p:sp>
        <p:nvSpPr>
          <p:cNvPr id="4" name="Slide Number Placeholder 3"/>
          <p:cNvSpPr>
            <a:spLocks noGrp="1"/>
          </p:cNvSpPr>
          <p:nvPr>
            <p:ph type="sldNum" sz="quarter" idx="10"/>
          </p:nvPr>
        </p:nvSpPr>
        <p:spPr/>
        <p:txBody>
          <a:bodyPr/>
          <a:lstStyle/>
          <a:p>
            <a:fld id="{C0DED203-DEEA-4BBF-B965-E25ED91487C0}" type="slidenum">
              <a:rPr lang="en-GB" smtClean="0"/>
              <a:t>5</a:t>
            </a:fld>
            <a:endParaRPr lang="en-GB"/>
          </a:p>
        </p:txBody>
      </p:sp>
    </p:spTree>
    <p:extLst>
      <p:ext uri="{BB962C8B-B14F-4D97-AF65-F5344CB8AC3E}">
        <p14:creationId xmlns:p14="http://schemas.microsoft.com/office/powerpoint/2010/main" val="3411342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Trajan’s Column as a War Memorial is a purpose which appears often in modern scholarship, but rarely in ancient sources.</a:t>
            </a:r>
          </a:p>
          <a:p>
            <a:r>
              <a:rPr lang="en-US" dirty="0"/>
              <a:t>It does however act as a record of the Dacian Wars. Richmond argues that the images on the frieze are copies of sketches made by a war artist.</a:t>
            </a:r>
          </a:p>
          <a:p>
            <a:r>
              <a:rPr lang="en-US" dirty="0"/>
              <a:t>Richmond’s 1935 work, revised 1982 by </a:t>
            </a:r>
            <a:r>
              <a:rPr lang="en-US" dirty="0" err="1"/>
              <a:t>Hussall</a:t>
            </a:r>
            <a:r>
              <a:rPr lang="en-US" dirty="0"/>
              <a:t>, is the main proponent of this.</a:t>
            </a:r>
          </a:p>
          <a:p>
            <a:endParaRPr lang="en-GB" dirty="0"/>
          </a:p>
        </p:txBody>
      </p:sp>
      <p:sp>
        <p:nvSpPr>
          <p:cNvPr id="4" name="Slide Number Placeholder 3"/>
          <p:cNvSpPr>
            <a:spLocks noGrp="1"/>
          </p:cNvSpPr>
          <p:nvPr>
            <p:ph type="sldNum" sz="quarter" idx="10"/>
          </p:nvPr>
        </p:nvSpPr>
        <p:spPr/>
        <p:txBody>
          <a:bodyPr/>
          <a:lstStyle/>
          <a:p>
            <a:fld id="{C0DED203-DEEA-4BBF-B965-E25ED91487C0}" type="slidenum">
              <a:rPr lang="en-GB" smtClean="0"/>
              <a:t>6</a:t>
            </a:fld>
            <a:endParaRPr lang="en-GB"/>
          </a:p>
        </p:txBody>
      </p:sp>
    </p:spTree>
    <p:extLst>
      <p:ext uri="{BB962C8B-B14F-4D97-AF65-F5344CB8AC3E}">
        <p14:creationId xmlns:p14="http://schemas.microsoft.com/office/powerpoint/2010/main" val="25722179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column in it’s original surroundings would have been part of a shared iconography illustrating the Dacian wars. </a:t>
            </a:r>
          </a:p>
          <a:p>
            <a:r>
              <a:rPr lang="en-US" dirty="0"/>
              <a:t>It would have been brightly </a:t>
            </a:r>
            <a:r>
              <a:rPr lang="en-GB" dirty="0"/>
              <a:t>coloured</a:t>
            </a:r>
            <a:r>
              <a:rPr lang="en-US" dirty="0"/>
              <a:t> and gilded, and the images would have been clear to the audience. </a:t>
            </a:r>
          </a:p>
          <a:p>
            <a:r>
              <a:rPr lang="en-US" dirty="0"/>
              <a:t>No previous column monuments had been decorated in this way.</a:t>
            </a:r>
          </a:p>
          <a:p>
            <a:endParaRPr lang="en-US" dirty="0"/>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nature and features of the column, and analysis of messages and the multiple purposes.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Theoretical approach:</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Biography of column, as per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Kopytov’s</a:t>
            </a:r>
            <a:r>
              <a:rPr lang="en-GB" sz="1200" dirty="0">
                <a:effectLst/>
                <a:latin typeface="Calibri" panose="020F0502020204030204" pitchFamily="34" charset="0"/>
                <a:ea typeface="Calibri" panose="020F0502020204030204" pitchFamily="34" charset="0"/>
                <a:cs typeface="Times New Roman" panose="02020603050405020304" pitchFamily="18" charset="0"/>
              </a:rPr>
              <a:t> concept of biography of an object.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(anthropological and archaeological) Materiality theory - how the materials of the object add to or form the message of the object. I would like to use a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Materialities</a:t>
            </a:r>
            <a:r>
              <a:rPr lang="en-GB" sz="1200" dirty="0">
                <a:effectLst/>
                <a:latin typeface="Calibri" panose="020F0502020204030204" pitchFamily="34" charset="0"/>
                <a:ea typeface="Calibri" panose="020F0502020204030204" pitchFamily="34" charset="0"/>
                <a:cs typeface="Times New Roman" panose="02020603050405020304" pitchFamily="18" charset="0"/>
              </a:rPr>
              <a:t> approach to investigate the way the physical nature, choice of materials and shaping of the object strongly affects its message.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Objects having agency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Objects used to communicate status &amp; social relationship</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Displays of beneficence: Roman conspicuous charity and largesse.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sp>
        <p:nvSpPr>
          <p:cNvPr id="4" name="Slide Number Placeholder 3"/>
          <p:cNvSpPr>
            <a:spLocks noGrp="1"/>
          </p:cNvSpPr>
          <p:nvPr>
            <p:ph type="sldNum" sz="quarter" idx="10"/>
          </p:nvPr>
        </p:nvSpPr>
        <p:spPr/>
        <p:txBody>
          <a:bodyPr/>
          <a:lstStyle/>
          <a:p>
            <a:fld id="{C0DED203-DEEA-4BBF-B965-E25ED91487C0}" type="slidenum">
              <a:rPr lang="en-GB" smtClean="0"/>
              <a:t>7</a:t>
            </a:fld>
            <a:endParaRPr lang="en-GB"/>
          </a:p>
        </p:txBody>
      </p:sp>
    </p:spTree>
    <p:extLst>
      <p:ext uri="{BB962C8B-B14F-4D97-AF65-F5344CB8AC3E}">
        <p14:creationId xmlns:p14="http://schemas.microsoft.com/office/powerpoint/2010/main" val="24820926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ea typeface="Calibri" panose="020F0502020204030204" pitchFamily="34" charset="0"/>
                <a:cs typeface="Calibri" panose="020F0502020204030204" pitchFamily="34" charset="0"/>
              </a:rPr>
              <a:t>Trajan’s Forum comprises the forum itself, the Basilica </a:t>
            </a:r>
            <a:r>
              <a:rPr lang="en-GB" dirty="0" err="1">
                <a:latin typeface="Calibri" panose="020F0502020204030204" pitchFamily="34" charset="0"/>
                <a:ea typeface="Calibri" panose="020F0502020204030204" pitchFamily="34" charset="0"/>
                <a:cs typeface="Calibri" panose="020F0502020204030204" pitchFamily="34" charset="0"/>
              </a:rPr>
              <a:t>Ulpia</a:t>
            </a:r>
            <a:r>
              <a:rPr lang="en-GB" dirty="0">
                <a:latin typeface="Calibri" panose="020F0502020204030204" pitchFamily="34" charset="0"/>
                <a:ea typeface="Calibri" panose="020F0502020204030204" pitchFamily="34" charset="0"/>
                <a:cs typeface="Calibri" panose="020F0502020204030204" pitchFamily="34" charset="0"/>
              </a:rPr>
              <a:t>, two libraries, Trajan’s Column, and the forum temple. The Markets of Trajan are attached to one side, and the other Imperial fora connect to it. </a:t>
            </a:r>
            <a:endParaRPr lang="en-GB" dirty="0"/>
          </a:p>
          <a:p>
            <a:endParaRPr lang="en-GB" dirty="0"/>
          </a:p>
        </p:txBody>
      </p:sp>
      <p:sp>
        <p:nvSpPr>
          <p:cNvPr id="4" name="Slide Number Placeholder 3"/>
          <p:cNvSpPr>
            <a:spLocks noGrp="1"/>
          </p:cNvSpPr>
          <p:nvPr>
            <p:ph type="sldNum" sz="quarter" idx="10"/>
          </p:nvPr>
        </p:nvSpPr>
        <p:spPr/>
        <p:txBody>
          <a:bodyPr/>
          <a:lstStyle/>
          <a:p>
            <a:fld id="{C0DED203-DEEA-4BBF-B965-E25ED91487C0}" type="slidenum">
              <a:rPr lang="en-GB" smtClean="0"/>
              <a:t>8</a:t>
            </a:fld>
            <a:endParaRPr lang="en-GB"/>
          </a:p>
        </p:txBody>
      </p:sp>
    </p:spTree>
    <p:extLst>
      <p:ext uri="{BB962C8B-B14F-4D97-AF65-F5344CB8AC3E}">
        <p14:creationId xmlns:p14="http://schemas.microsoft.com/office/powerpoint/2010/main" val="2937968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Issues in scholarship are the reconstruction of the buildings around the column, and disagreements on the purpose of the column. There is also a theory that the column was actually built under Hadrian.</a:t>
            </a:r>
          </a:p>
          <a:p>
            <a:endParaRPr lang="en-GB" dirty="0"/>
          </a:p>
          <a:p>
            <a:r>
              <a:rPr lang="en-GB" dirty="0"/>
              <a:t>Main obstacles to the research are the lack of contemporary literary sources, which can be dealt with by using the existing later literary sources and alternate contemporary sources, such as inscriptions and numismatics.</a:t>
            </a:r>
          </a:p>
          <a:p>
            <a:r>
              <a:rPr lang="en-GB" dirty="0"/>
              <a:t>There are also many papers on Trajan’s column written in Italian or other foreign languages. This will be dealt with using translations where they exist, and reviews where they are available.</a:t>
            </a:r>
          </a:p>
        </p:txBody>
      </p:sp>
      <p:sp>
        <p:nvSpPr>
          <p:cNvPr id="4" name="Slide Number Placeholder 3"/>
          <p:cNvSpPr>
            <a:spLocks noGrp="1"/>
          </p:cNvSpPr>
          <p:nvPr>
            <p:ph type="sldNum" sz="quarter" idx="10"/>
          </p:nvPr>
        </p:nvSpPr>
        <p:spPr/>
        <p:txBody>
          <a:bodyPr/>
          <a:lstStyle/>
          <a:p>
            <a:fld id="{C0DED203-DEEA-4BBF-B965-E25ED91487C0}" type="slidenum">
              <a:rPr lang="en-GB" smtClean="0"/>
              <a:t>9</a:t>
            </a:fld>
            <a:endParaRPr lang="en-GB"/>
          </a:p>
        </p:txBody>
      </p:sp>
    </p:spTree>
    <p:extLst>
      <p:ext uri="{BB962C8B-B14F-4D97-AF65-F5344CB8AC3E}">
        <p14:creationId xmlns:p14="http://schemas.microsoft.com/office/powerpoint/2010/main" val="33608486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Trajan’s column has many purposes and messages to convey and is part of the ideological statement portrayed in the architecture of the wider context of the forum complex.</a:t>
            </a:r>
          </a:p>
          <a:p>
            <a:r>
              <a:rPr lang="en-GB" dirty="0"/>
              <a:t>Multi-layered meaning; it is not a simple purpose</a:t>
            </a:r>
          </a:p>
          <a:p>
            <a:r>
              <a:rPr lang="en-GB" dirty="0"/>
              <a:t> Unique object reflects complex communication of roman ideology</a:t>
            </a:r>
          </a:p>
          <a:p>
            <a:r>
              <a:rPr lang="en-GB" dirty="0"/>
              <a:t>Compare the Ara </a:t>
            </a:r>
            <a:r>
              <a:rPr lang="en-GB" dirty="0" err="1"/>
              <a:t>Pacis</a:t>
            </a:r>
            <a:r>
              <a:rPr lang="en-GB" dirty="0"/>
              <a:t> or the Column of Marcus Aurelius, for complexity of meaning.</a:t>
            </a:r>
          </a:p>
          <a:p>
            <a:r>
              <a:rPr lang="en-GB" dirty="0"/>
              <a:t>Triumphal architecture</a:t>
            </a:r>
          </a:p>
          <a:p>
            <a:endParaRPr lang="en-GB" dirty="0"/>
          </a:p>
          <a:p>
            <a:r>
              <a:rPr lang="en-GB" dirty="0"/>
              <a:t>Future research: </a:t>
            </a:r>
          </a:p>
          <a:p>
            <a:r>
              <a:rPr lang="en-GB" dirty="0"/>
              <a:t>Widen understanding on Roman ideology and triumphal architecture</a:t>
            </a:r>
          </a:p>
          <a:p>
            <a:endParaRPr lang="en-GB" dirty="0"/>
          </a:p>
          <a:p>
            <a:r>
              <a:rPr lang="en-GB" dirty="0"/>
              <a:t>Post dissertation: take into account the images, or continue through time. Or compare other significant architecture, possibly </a:t>
            </a:r>
            <a:r>
              <a:rPr lang="en-GB" dirty="0" err="1"/>
              <a:t>crosscultural</a:t>
            </a:r>
            <a:endParaRPr lang="en-GB" dirty="0"/>
          </a:p>
          <a:p>
            <a:endParaRPr lang="en-GB" dirty="0"/>
          </a:p>
        </p:txBody>
      </p:sp>
      <p:sp>
        <p:nvSpPr>
          <p:cNvPr id="4" name="Slide Number Placeholder 3"/>
          <p:cNvSpPr>
            <a:spLocks noGrp="1"/>
          </p:cNvSpPr>
          <p:nvPr>
            <p:ph type="sldNum" sz="quarter" idx="10"/>
          </p:nvPr>
        </p:nvSpPr>
        <p:spPr/>
        <p:txBody>
          <a:bodyPr/>
          <a:lstStyle/>
          <a:p>
            <a:fld id="{C0DED203-DEEA-4BBF-B965-E25ED91487C0}" type="slidenum">
              <a:rPr lang="en-GB" smtClean="0"/>
              <a:t>10</a:t>
            </a:fld>
            <a:endParaRPr lang="en-GB"/>
          </a:p>
        </p:txBody>
      </p:sp>
    </p:spTree>
    <p:extLst>
      <p:ext uri="{BB962C8B-B14F-4D97-AF65-F5344CB8AC3E}">
        <p14:creationId xmlns:p14="http://schemas.microsoft.com/office/powerpoint/2010/main" val="96099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0DED203-DEEA-4BBF-B965-E25ED91487C0}" type="slidenum">
              <a:rPr lang="en-GB" smtClean="0"/>
              <a:t>11</a:t>
            </a:fld>
            <a:endParaRPr lang="en-GB"/>
          </a:p>
        </p:txBody>
      </p:sp>
    </p:spTree>
    <p:extLst>
      <p:ext uri="{BB962C8B-B14F-4D97-AF65-F5344CB8AC3E}">
        <p14:creationId xmlns:p14="http://schemas.microsoft.com/office/powerpoint/2010/main" val="11781361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3CDA190E-12B9-430C-BD69-F78914DBBE19}" type="datetimeFigureOut">
              <a:rPr lang="en-GB" smtClean="0"/>
              <a:t>22/01/2018</a:t>
            </a:fld>
            <a:endParaRPr lang="en-GB"/>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FD1789E6-36CC-4116-BFD5-05B859982CF9}" type="slidenum">
              <a:rPr lang="en-GB" smtClean="0"/>
              <a:t>‹#›</a:t>
            </a:fld>
            <a:endParaRPr lang="en-GB"/>
          </a:p>
        </p:txBody>
      </p:sp>
    </p:spTree>
    <p:extLst>
      <p:ext uri="{BB962C8B-B14F-4D97-AF65-F5344CB8AC3E}">
        <p14:creationId xmlns:p14="http://schemas.microsoft.com/office/powerpoint/2010/main" val="4041293107"/>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3CDA190E-12B9-430C-BD69-F78914DBBE19}" type="datetimeFigureOut">
              <a:rPr lang="en-GB" smtClean="0"/>
              <a:t>22/01/2018</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FD1789E6-36CC-4116-BFD5-05B859982CF9}" type="slidenum">
              <a:rPr lang="en-GB" smtClean="0"/>
              <a:t>‹#›</a:t>
            </a:fld>
            <a:endParaRPr lang="en-GB"/>
          </a:p>
        </p:txBody>
      </p:sp>
    </p:spTree>
    <p:extLst>
      <p:ext uri="{BB962C8B-B14F-4D97-AF65-F5344CB8AC3E}">
        <p14:creationId xmlns:p14="http://schemas.microsoft.com/office/powerpoint/2010/main" val="2845467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3CDA190E-12B9-430C-BD69-F78914DBBE19}" type="datetimeFigureOut">
              <a:rPr lang="en-GB" smtClean="0"/>
              <a:t>22/01/2018</a:t>
            </a:fld>
            <a:endParaRPr lang="en-GB"/>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GB"/>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FD1789E6-36CC-4116-BFD5-05B859982CF9}" type="slidenum">
              <a:rPr lang="en-GB" smtClean="0"/>
              <a:t>‹#›</a:t>
            </a:fld>
            <a:endParaRPr lang="en-GB"/>
          </a:p>
        </p:txBody>
      </p:sp>
    </p:spTree>
    <p:extLst>
      <p:ext uri="{BB962C8B-B14F-4D97-AF65-F5344CB8AC3E}">
        <p14:creationId xmlns:p14="http://schemas.microsoft.com/office/powerpoint/2010/main" val="3642429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3CDA190E-12B9-430C-BD69-F78914DBBE19}" type="datetimeFigureOut">
              <a:rPr lang="en-GB" smtClean="0"/>
              <a:t>22/01/2018</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D1789E6-36CC-4116-BFD5-05B859982CF9}" type="slidenum">
              <a:rPr lang="en-GB" smtClean="0"/>
              <a:t>‹#›</a:t>
            </a:fld>
            <a:endParaRPr lang="en-GB"/>
          </a:p>
        </p:txBody>
      </p:sp>
    </p:spTree>
    <p:extLst>
      <p:ext uri="{BB962C8B-B14F-4D97-AF65-F5344CB8AC3E}">
        <p14:creationId xmlns:p14="http://schemas.microsoft.com/office/powerpoint/2010/main" val="51962418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3CDA190E-12B9-430C-BD69-F78914DBBE19}" type="datetimeFigureOut">
              <a:rPr lang="en-GB" smtClean="0"/>
              <a:t>22/01/2018</a:t>
            </a:fld>
            <a:endParaRPr lang="en-GB"/>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GB"/>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FD1789E6-36CC-4116-BFD5-05B859982CF9}" type="slidenum">
              <a:rPr lang="en-GB" smtClean="0"/>
              <a:t>‹#›</a:t>
            </a:fld>
            <a:endParaRPr lang="en-GB"/>
          </a:p>
        </p:txBody>
      </p:sp>
    </p:spTree>
    <p:extLst>
      <p:ext uri="{BB962C8B-B14F-4D97-AF65-F5344CB8AC3E}">
        <p14:creationId xmlns:p14="http://schemas.microsoft.com/office/powerpoint/2010/main" val="1496566598"/>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3CDA190E-12B9-430C-BD69-F78914DBBE19}" type="datetimeFigureOut">
              <a:rPr lang="en-GB" smtClean="0"/>
              <a:t>22/01/2018</a:t>
            </a:fld>
            <a:endParaRPr lang="en-GB"/>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GB"/>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FD1789E6-36CC-4116-BFD5-05B859982CF9}" type="slidenum">
              <a:rPr lang="en-GB" smtClean="0"/>
              <a:t>‹#›</a:t>
            </a:fld>
            <a:endParaRPr lang="en-GB"/>
          </a:p>
        </p:txBody>
      </p:sp>
    </p:spTree>
    <p:extLst>
      <p:ext uri="{BB962C8B-B14F-4D97-AF65-F5344CB8AC3E}">
        <p14:creationId xmlns:p14="http://schemas.microsoft.com/office/powerpoint/2010/main" val="1283174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3CDA190E-12B9-430C-BD69-F78914DBBE19}" type="datetimeFigureOut">
              <a:rPr lang="en-GB" smtClean="0"/>
              <a:t>22/01/2018</a:t>
            </a:fld>
            <a:endParaRPr lang="en-GB"/>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FD1789E6-36CC-4116-BFD5-05B859982CF9}" type="slidenum">
              <a:rPr lang="en-GB" smtClean="0"/>
              <a:t>‹#›</a:t>
            </a:fld>
            <a:endParaRPr lang="en-GB"/>
          </a:p>
        </p:txBody>
      </p:sp>
    </p:spTree>
    <p:extLst>
      <p:ext uri="{BB962C8B-B14F-4D97-AF65-F5344CB8AC3E}">
        <p14:creationId xmlns:p14="http://schemas.microsoft.com/office/powerpoint/2010/main" val="2977267621"/>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3CDA190E-12B9-430C-BD69-F78914DBBE19}" type="datetimeFigureOut">
              <a:rPr lang="en-GB" smtClean="0"/>
              <a:t>22/01/2018</a:t>
            </a:fld>
            <a:endParaRPr lang="en-GB"/>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FD1789E6-36CC-4116-BFD5-05B859982CF9}" type="slidenum">
              <a:rPr lang="en-GB" smtClean="0"/>
              <a:t>‹#›</a:t>
            </a:fld>
            <a:endParaRPr lang="en-GB"/>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9396117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3CDA190E-12B9-430C-BD69-F78914DBBE19}" type="datetimeFigureOut">
              <a:rPr lang="en-GB" smtClean="0"/>
              <a:t>22/01/2018</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D1789E6-36CC-4116-BFD5-05B859982CF9}" type="slidenum">
              <a:rPr lang="en-GB" smtClean="0"/>
              <a:t>‹#›</a:t>
            </a:fld>
            <a:endParaRPr lang="en-GB"/>
          </a:p>
        </p:txBody>
      </p:sp>
    </p:spTree>
    <p:extLst>
      <p:ext uri="{BB962C8B-B14F-4D97-AF65-F5344CB8AC3E}">
        <p14:creationId xmlns:p14="http://schemas.microsoft.com/office/powerpoint/2010/main" val="3131003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3CDA190E-12B9-430C-BD69-F78914DBBE19}" type="datetimeFigureOut">
              <a:rPr lang="en-GB" smtClean="0"/>
              <a:t>22/01/2018</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FD1789E6-36CC-4116-BFD5-05B859982CF9}" type="slidenum">
              <a:rPr lang="en-GB" smtClean="0"/>
              <a:t>‹#›</a:t>
            </a:fld>
            <a:endParaRPr lang="en-GB"/>
          </a:p>
        </p:txBody>
      </p:sp>
    </p:spTree>
    <p:extLst>
      <p:ext uri="{BB962C8B-B14F-4D97-AF65-F5344CB8AC3E}">
        <p14:creationId xmlns:p14="http://schemas.microsoft.com/office/powerpoint/2010/main" val="1288204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3CDA190E-12B9-430C-BD69-F78914DBBE19}" type="datetimeFigureOut">
              <a:rPr lang="en-GB" smtClean="0"/>
              <a:t>22/01/2018</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FD1789E6-36CC-4116-BFD5-05B859982CF9}" type="slidenum">
              <a:rPr lang="en-GB" smtClean="0"/>
              <a:t>‹#›</a:t>
            </a:fld>
            <a:endParaRPr lang="en-GB"/>
          </a:p>
        </p:txBody>
      </p:sp>
    </p:spTree>
    <p:extLst>
      <p:ext uri="{BB962C8B-B14F-4D97-AF65-F5344CB8AC3E}">
        <p14:creationId xmlns:p14="http://schemas.microsoft.com/office/powerpoint/2010/main" val="2065052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3CDA190E-12B9-430C-BD69-F78914DBBE19}" type="datetimeFigureOut">
              <a:rPr lang="en-GB" smtClean="0"/>
              <a:t>22/01/2018</a:t>
            </a:fld>
            <a:endParaRPr lang="en-GB"/>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GB"/>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FD1789E6-36CC-4116-BFD5-05B859982CF9}" type="slidenum">
              <a:rPr lang="en-GB" smtClean="0"/>
              <a:t>‹#›</a:t>
            </a:fld>
            <a:endParaRPr lang="en-GB"/>
          </a:p>
        </p:txBody>
      </p:sp>
    </p:spTree>
    <p:extLst>
      <p:ext uri="{BB962C8B-B14F-4D97-AF65-F5344CB8AC3E}">
        <p14:creationId xmlns:p14="http://schemas.microsoft.com/office/powerpoint/2010/main" val="3121027886"/>
      </p:ext>
    </p:extLst>
  </p:cSld>
  <p:clrMap bg1="dk1" tx1="lt1" bg2="dk2" tx2="lt2" accent1="accent1" accent2="accent2" accent3="accent3" accent4="accent4" accent5="accent5" accent6="accent6" hlink="hlink" folHlink="folHlink"/>
  <p:sldLayoutIdLst>
    <p:sldLayoutId id="2147483984" r:id="rId1"/>
    <p:sldLayoutId id="2147483985" r:id="rId2"/>
    <p:sldLayoutId id="2147483986" r:id="rId3"/>
    <p:sldLayoutId id="2147483987" r:id="rId4"/>
    <p:sldLayoutId id="2147483988" r:id="rId5"/>
    <p:sldLayoutId id="2147483989" r:id="rId6"/>
    <p:sldLayoutId id="2147483990" r:id="rId7"/>
    <p:sldLayoutId id="2147483991" r:id="rId8"/>
    <p:sldLayoutId id="2147483992" r:id="rId9"/>
    <p:sldLayoutId id="2147483993" r:id="rId10"/>
    <p:sldLayoutId id="2147483994" r:id="rId11"/>
  </p:sldLayoutIdLst>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commons.wikimedia.org/wiki/File:Trajan_column_(Rome)_September_2015-1.jpg" TargetMode="External"/><Relationship Id="rId7" Type="http://schemas.openxmlformats.org/officeDocument/2006/relationships/hyperlink" Target="https://commons.wikimedia.org/wiki/File:Forum_Trajana.jp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www.vam.ac.uk/content/articles/t/trajans-column" TargetMode="External"/><Relationship Id="rId5" Type="http://schemas.openxmlformats.org/officeDocument/2006/relationships/hyperlink" Target="http://www.britishmuseum.org/research/collection_online/collection_object_details.aspx?assetId=1146972001&amp;objectId=3179262&amp;partId=1" TargetMode="External"/><Relationship Id="rId4" Type="http://schemas.openxmlformats.org/officeDocument/2006/relationships/hyperlink" Target="http://www.britishmuseum.org/research/collection_online/collection_object_details.aspx?assetId=31818001&amp;objectId=1215568&amp;partId=1"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4E884-F99D-4CDA-A30D-58680D7EBE49}"/>
              </a:ext>
            </a:extLst>
          </p:cNvPr>
          <p:cNvSpPr>
            <a:spLocks noGrp="1"/>
          </p:cNvSpPr>
          <p:nvPr>
            <p:ph type="ctrTitle"/>
          </p:nvPr>
        </p:nvSpPr>
        <p:spPr/>
        <p:txBody>
          <a:bodyPr>
            <a:normAutofit fontScale="90000"/>
          </a:bodyPr>
          <a:lstStyle/>
          <a:p>
            <a:br>
              <a:rPr lang="en-GB" b="1" dirty="0"/>
            </a:br>
            <a:r>
              <a:rPr lang="en-GB" sz="4900" dirty="0"/>
              <a:t>Trajan’s Column and its Purpose: Propaganda and Memorial</a:t>
            </a:r>
            <a:br>
              <a:rPr lang="en-GB" dirty="0"/>
            </a:br>
            <a:endParaRPr lang="en-GB" dirty="0"/>
          </a:p>
        </p:txBody>
      </p:sp>
      <p:sp>
        <p:nvSpPr>
          <p:cNvPr id="3" name="Subtitle 2">
            <a:extLst>
              <a:ext uri="{FF2B5EF4-FFF2-40B4-BE49-F238E27FC236}">
                <a16:creationId xmlns:a16="http://schemas.microsoft.com/office/drawing/2014/main" id="{5AAFDE61-B70E-4CB2-9B4F-618383906409}"/>
              </a:ext>
            </a:extLst>
          </p:cNvPr>
          <p:cNvSpPr>
            <a:spLocks noGrp="1"/>
          </p:cNvSpPr>
          <p:nvPr>
            <p:ph type="subTitle" idx="1"/>
          </p:nvPr>
        </p:nvSpPr>
        <p:spPr/>
        <p:txBody>
          <a:bodyPr>
            <a:normAutofit/>
          </a:bodyPr>
          <a:lstStyle/>
          <a:p>
            <a:r>
              <a:rPr lang="en-GB" b="1" dirty="0"/>
              <a:t>Epiphany Roberts</a:t>
            </a:r>
            <a:endParaRPr lang="en-GB" dirty="0"/>
          </a:p>
        </p:txBody>
      </p:sp>
    </p:spTree>
    <p:extLst>
      <p:ext uri="{BB962C8B-B14F-4D97-AF65-F5344CB8AC3E}">
        <p14:creationId xmlns:p14="http://schemas.microsoft.com/office/powerpoint/2010/main" val="724339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861A0104-BF6E-465D-B05F-F41F69B3680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0" name="Rectangle 19">
            <a:extLst>
              <a:ext uri="{FF2B5EF4-FFF2-40B4-BE49-F238E27FC236}">
                <a16:creationId xmlns:a16="http://schemas.microsoft.com/office/drawing/2014/main" id="{03B901C5-8FDC-42CF-AE02-104ECD0C25E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pic>
        <p:nvPicPr>
          <p:cNvPr id="13" name="Content Placeholder 12">
            <a:extLst>
              <a:ext uri="{FF2B5EF4-FFF2-40B4-BE49-F238E27FC236}">
                <a16:creationId xmlns:a16="http://schemas.microsoft.com/office/drawing/2014/main" id="{5FEADEFE-D02F-47C1-8E47-CFFC6890CF2C}"/>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847" t="1821" r="-847" b="17093"/>
          <a:stretch/>
        </p:blipFill>
        <p:spPr>
          <a:xfrm>
            <a:off x="7835129" y="374904"/>
            <a:ext cx="4124416" cy="6108192"/>
          </a:xfrm>
          <a:prstGeom prst="rect">
            <a:avLst/>
          </a:prstGeom>
        </p:spPr>
      </p:pic>
      <p:sp>
        <p:nvSpPr>
          <p:cNvPr id="22" name="Rectangle 21">
            <a:extLst>
              <a:ext uri="{FF2B5EF4-FFF2-40B4-BE49-F238E27FC236}">
                <a16:creationId xmlns:a16="http://schemas.microsoft.com/office/drawing/2014/main" id="{E9603FDC-97A3-4133-8BBA-FBF76F8D7E3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4" name="Rectangle 23">
            <a:extLst>
              <a:ext uri="{FF2B5EF4-FFF2-40B4-BE49-F238E27FC236}">
                <a16:creationId xmlns:a16="http://schemas.microsoft.com/office/drawing/2014/main" id="{6DBDB63B-9A0A-47CB-A777-1781C6FD342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87C662B-4FF9-403A-A39D-7C05D40BDF6A}"/>
              </a:ext>
            </a:extLst>
          </p:cNvPr>
          <p:cNvSpPr>
            <a:spLocks noGrp="1"/>
          </p:cNvSpPr>
          <p:nvPr>
            <p:ph type="title"/>
          </p:nvPr>
        </p:nvSpPr>
        <p:spPr>
          <a:xfrm>
            <a:off x="868680" y="642593"/>
            <a:ext cx="6281928" cy="1744183"/>
          </a:xfrm>
        </p:spPr>
        <p:txBody>
          <a:bodyPr vert="horz" lIns="91440" tIns="45720" rIns="91440" bIns="45720" rtlCol="0" anchor="ctr">
            <a:normAutofit/>
          </a:bodyPr>
          <a:lstStyle/>
          <a:p>
            <a:r>
              <a:rPr lang="en-US"/>
              <a:t>Point of research	</a:t>
            </a:r>
          </a:p>
        </p:txBody>
      </p:sp>
      <p:sp>
        <p:nvSpPr>
          <p:cNvPr id="3" name="Content Placeholder 2">
            <a:extLst>
              <a:ext uri="{FF2B5EF4-FFF2-40B4-BE49-F238E27FC236}">
                <a16:creationId xmlns:a16="http://schemas.microsoft.com/office/drawing/2014/main" id="{45D364F1-4EEE-47E5-9A35-3C3332BE1461}"/>
              </a:ext>
            </a:extLst>
          </p:cNvPr>
          <p:cNvSpPr>
            <a:spLocks noGrp="1"/>
          </p:cNvSpPr>
          <p:nvPr>
            <p:ph sz="half" idx="1"/>
          </p:nvPr>
        </p:nvSpPr>
        <p:spPr>
          <a:xfrm>
            <a:off x="868680" y="2386584"/>
            <a:ext cx="6281928" cy="3648456"/>
          </a:xfrm>
        </p:spPr>
        <p:txBody>
          <a:bodyPr vert="horz" lIns="91440" tIns="45720" rIns="91440" bIns="45720" numCol="1" rtlCol="0">
            <a:normAutofit/>
          </a:bodyPr>
          <a:lstStyle/>
          <a:p>
            <a:pPr marL="0" indent="0">
              <a:buNone/>
            </a:pPr>
            <a:r>
              <a:rPr lang="en-US" dirty="0"/>
              <a:t>Purposes and Messages</a:t>
            </a:r>
          </a:p>
          <a:p>
            <a:r>
              <a:rPr lang="en-US" dirty="0"/>
              <a:t>Height marker</a:t>
            </a:r>
          </a:p>
          <a:p>
            <a:r>
              <a:rPr lang="en-US" dirty="0"/>
              <a:t>Viewpoint</a:t>
            </a:r>
          </a:p>
          <a:p>
            <a:r>
              <a:rPr lang="en-US" dirty="0"/>
              <a:t>Tomb </a:t>
            </a:r>
          </a:p>
          <a:p>
            <a:r>
              <a:rPr lang="en-US" dirty="0"/>
              <a:t>Propaganda</a:t>
            </a:r>
          </a:p>
          <a:p>
            <a:r>
              <a:rPr lang="en-US" dirty="0"/>
              <a:t>Military memorial</a:t>
            </a:r>
          </a:p>
          <a:p>
            <a:endParaRPr lang="en-US" dirty="0"/>
          </a:p>
          <a:p>
            <a:pPr marL="0" indent="0">
              <a:buNone/>
            </a:pPr>
            <a:r>
              <a:rPr lang="en-US" dirty="0"/>
              <a:t>Ideological Statement</a:t>
            </a:r>
          </a:p>
          <a:p>
            <a:pPr marL="0"/>
            <a:r>
              <a:rPr lang="en-US" dirty="0"/>
              <a:t>Celebrates the strength and unity of the empire.</a:t>
            </a:r>
          </a:p>
        </p:txBody>
      </p:sp>
    </p:spTree>
    <p:extLst>
      <p:ext uri="{BB962C8B-B14F-4D97-AF65-F5344CB8AC3E}">
        <p14:creationId xmlns:p14="http://schemas.microsoft.com/office/powerpoint/2010/main" val="378207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2" name="Rectangle 12">
            <a:extLst>
              <a:ext uri="{FF2B5EF4-FFF2-40B4-BE49-F238E27FC236}">
                <a16:creationId xmlns:a16="http://schemas.microsoft.com/office/drawing/2014/main" id="{861A0104-BF6E-465D-B05F-F41F69B3680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4" name="Rectangle 14">
            <a:extLst>
              <a:ext uri="{FF2B5EF4-FFF2-40B4-BE49-F238E27FC236}">
                <a16:creationId xmlns:a16="http://schemas.microsoft.com/office/drawing/2014/main" id="{03B901C5-8FDC-42CF-AE02-104ECD0C25E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18" name="Rectangle 16">
            <a:extLst>
              <a:ext uri="{FF2B5EF4-FFF2-40B4-BE49-F238E27FC236}">
                <a16:creationId xmlns:a16="http://schemas.microsoft.com/office/drawing/2014/main" id="{E9603FDC-97A3-4133-8BBA-FBF76F8D7E3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9" name="Rectangle 18">
            <a:extLst>
              <a:ext uri="{FF2B5EF4-FFF2-40B4-BE49-F238E27FC236}">
                <a16:creationId xmlns:a16="http://schemas.microsoft.com/office/drawing/2014/main" id="{6DBDB63B-9A0A-47CB-A777-1781C6FD342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8" name="Title 7">
            <a:extLst>
              <a:ext uri="{FF2B5EF4-FFF2-40B4-BE49-F238E27FC236}">
                <a16:creationId xmlns:a16="http://schemas.microsoft.com/office/drawing/2014/main" id="{49DD3EBB-9DB6-4945-BAB1-47AE800B0F1C}"/>
              </a:ext>
            </a:extLst>
          </p:cNvPr>
          <p:cNvSpPr>
            <a:spLocks noGrp="1"/>
          </p:cNvSpPr>
          <p:nvPr>
            <p:ph type="title"/>
          </p:nvPr>
        </p:nvSpPr>
        <p:spPr>
          <a:xfrm>
            <a:off x="895739" y="678055"/>
            <a:ext cx="6227810" cy="1673260"/>
          </a:xfrm>
        </p:spPr>
        <p:txBody>
          <a:bodyPr vert="horz" lIns="91440" tIns="45720" rIns="91440" bIns="45720" rtlCol="0" anchor="ctr">
            <a:normAutofit/>
          </a:bodyPr>
          <a:lstStyle/>
          <a:p>
            <a:r>
              <a:rPr lang="en-US" dirty="0"/>
              <a:t>As a Marker</a:t>
            </a:r>
          </a:p>
        </p:txBody>
      </p:sp>
      <p:sp>
        <p:nvSpPr>
          <p:cNvPr id="3" name="Content Placeholder 2">
            <a:extLst>
              <a:ext uri="{FF2B5EF4-FFF2-40B4-BE49-F238E27FC236}">
                <a16:creationId xmlns:a16="http://schemas.microsoft.com/office/drawing/2014/main" id="{CA849652-AE23-4AED-BB1D-60D86958609C}"/>
              </a:ext>
            </a:extLst>
          </p:cNvPr>
          <p:cNvSpPr>
            <a:spLocks noGrp="1"/>
          </p:cNvSpPr>
          <p:nvPr>
            <p:ph sz="half" idx="1"/>
          </p:nvPr>
        </p:nvSpPr>
        <p:spPr>
          <a:xfrm>
            <a:off x="868680" y="2386584"/>
            <a:ext cx="6281928" cy="3648456"/>
          </a:xfrm>
        </p:spPr>
        <p:txBody>
          <a:bodyPr vert="horz" lIns="91440" tIns="45720" rIns="91440" bIns="45720" numCol="1" rtlCol="0">
            <a:normAutofit/>
          </a:bodyPr>
          <a:lstStyle/>
          <a:p>
            <a:r>
              <a:rPr lang="en-GB" dirty="0"/>
              <a:t>Height marker for the building of the forum</a:t>
            </a:r>
          </a:p>
          <a:p>
            <a:r>
              <a:rPr lang="en-GB" dirty="0"/>
              <a:t>Circa 100 Roman feet / 30 metres tall</a:t>
            </a:r>
          </a:p>
          <a:p>
            <a:r>
              <a:rPr lang="en-GB" dirty="0"/>
              <a:t>One of many purposes, and demonstrates how intrinsic to the context it is</a:t>
            </a:r>
          </a:p>
          <a:p>
            <a:r>
              <a:rPr lang="en-GB" dirty="0"/>
              <a:t>Height gives psychological advantage – lord of all you survey. *</a:t>
            </a:r>
          </a:p>
        </p:txBody>
      </p:sp>
      <p:sp>
        <p:nvSpPr>
          <p:cNvPr id="7" name="Content Placeholder 6">
            <a:extLst>
              <a:ext uri="{FF2B5EF4-FFF2-40B4-BE49-F238E27FC236}">
                <a16:creationId xmlns:a16="http://schemas.microsoft.com/office/drawing/2014/main" id="{BA2E011A-545A-4C9D-929F-8EC3F881C86B}"/>
              </a:ext>
            </a:extLst>
          </p:cNvPr>
          <p:cNvSpPr>
            <a:spLocks noGrp="1"/>
          </p:cNvSpPr>
          <p:nvPr>
            <p:ph sz="half" idx="2"/>
          </p:nvPr>
        </p:nvSpPr>
        <p:spPr>
          <a:xfrm>
            <a:off x="7924227" y="1306285"/>
            <a:ext cx="3701716" cy="4564536"/>
          </a:xfrm>
        </p:spPr>
        <p:txBody>
          <a:bodyPr>
            <a:normAutofit/>
          </a:bodyPr>
          <a:lstStyle/>
          <a:p>
            <a:pPr marL="0" indent="0" algn="ctr">
              <a:buNone/>
            </a:pPr>
            <a:endParaRPr lang="en-GB" sz="2400" dirty="0"/>
          </a:p>
          <a:p>
            <a:pPr marL="0" indent="0" algn="ctr">
              <a:buNone/>
            </a:pPr>
            <a:r>
              <a:rPr lang="en-GB" sz="2400" dirty="0"/>
              <a:t>“For that entire section had been hilly and he had cut it down for a distance equal to the height of the column, thus making the Forum level“</a:t>
            </a:r>
          </a:p>
          <a:p>
            <a:pPr marL="0" indent="0" algn="ctr">
              <a:buNone/>
            </a:pPr>
            <a:endParaRPr lang="en-GB" sz="2000" dirty="0"/>
          </a:p>
          <a:p>
            <a:pPr marL="0" indent="0" algn="ctr">
              <a:buNone/>
            </a:pPr>
            <a:r>
              <a:rPr lang="en-GB" sz="2000" dirty="0"/>
              <a:t>Cassius </a:t>
            </a:r>
            <a:r>
              <a:rPr lang="en-GB" sz="2000" dirty="0" err="1"/>
              <a:t>Dio</a:t>
            </a:r>
            <a:r>
              <a:rPr lang="en-GB" sz="2000" dirty="0"/>
              <a:t> 68.26</a:t>
            </a:r>
          </a:p>
          <a:p>
            <a:endParaRPr lang="en-GB" sz="2000" dirty="0"/>
          </a:p>
        </p:txBody>
      </p:sp>
    </p:spTree>
    <p:extLst>
      <p:ext uri="{BB962C8B-B14F-4D97-AF65-F5344CB8AC3E}">
        <p14:creationId xmlns:p14="http://schemas.microsoft.com/office/powerpoint/2010/main" val="4191589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861A0104-BF6E-465D-B05F-F41F69B3680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37" name="Rectangle 36">
            <a:extLst>
              <a:ext uri="{FF2B5EF4-FFF2-40B4-BE49-F238E27FC236}">
                <a16:creationId xmlns:a16="http://schemas.microsoft.com/office/drawing/2014/main" id="{03B901C5-8FDC-42CF-AE02-104ECD0C25E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pic>
        <p:nvPicPr>
          <p:cNvPr id="16" name="Content Placeholder 5">
            <a:extLst>
              <a:ext uri="{FF2B5EF4-FFF2-40B4-BE49-F238E27FC236}">
                <a16:creationId xmlns:a16="http://schemas.microsoft.com/office/drawing/2014/main" id="{3F57C686-3286-47E9-875F-10F2707D63F1}"/>
              </a:ext>
            </a:extLst>
          </p:cNvPr>
          <p:cNvPicPr>
            <a:picLocks noGrp="1" noChangeAspect="1"/>
          </p:cNvPicPr>
          <p:nvPr>
            <p:ph sz="half" idx="2"/>
          </p:nvPr>
        </p:nvPicPr>
        <p:blipFill rotWithShape="1">
          <a:blip r:embed="rId3">
            <a:extLst>
              <a:ext uri="{BEBA8EAE-BF5A-486C-A8C5-ECC9F3942E4B}">
                <a14:imgProps xmlns:a14="http://schemas.microsoft.com/office/drawing/2010/main">
                  <a14:imgLayer r:embed="rId4">
                    <a14:imgEffect>
                      <a14:backgroundRemoval t="10000" b="90000" l="15222" r="84152"/>
                    </a14:imgEffect>
                  </a14:imgLayer>
                </a14:imgProps>
              </a:ext>
              <a:ext uri="{28A0092B-C50C-407E-A947-70E740481C1C}">
                <a14:useLocalDpi xmlns:a14="http://schemas.microsoft.com/office/drawing/2010/main" val="0"/>
              </a:ext>
            </a:extLst>
          </a:blip>
          <a:srcRect l="6677" r="7160" b="-2"/>
          <a:stretch/>
        </p:blipFill>
        <p:spPr>
          <a:xfrm>
            <a:off x="7837371" y="237744"/>
            <a:ext cx="4124416" cy="6382512"/>
          </a:xfrm>
          <a:prstGeom prst="rect">
            <a:avLst/>
          </a:prstGeom>
          <a:scene3d>
            <a:camera prst="orthographicFront">
              <a:rot lat="0" lon="0" rev="0"/>
            </a:camera>
            <a:lightRig rig="soft" dir="t">
              <a:rot lat="0" lon="0" rev="0"/>
            </a:lightRig>
          </a:scene3d>
          <a:sp3d contourW="44450" prstMaterial="matte">
            <a:bevelT w="63500" h="63500" prst="artDeco"/>
            <a:contourClr>
              <a:srgbClr val="FFFFFF"/>
            </a:contourClr>
          </a:sp3d>
        </p:spPr>
      </p:pic>
      <p:sp>
        <p:nvSpPr>
          <p:cNvPr id="39" name="Rectangle 38">
            <a:extLst>
              <a:ext uri="{FF2B5EF4-FFF2-40B4-BE49-F238E27FC236}">
                <a16:creationId xmlns:a16="http://schemas.microsoft.com/office/drawing/2014/main" id="{E9603FDC-97A3-4133-8BBA-FBF76F8D7E3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41" name="Rectangle 40">
            <a:extLst>
              <a:ext uri="{FF2B5EF4-FFF2-40B4-BE49-F238E27FC236}">
                <a16:creationId xmlns:a16="http://schemas.microsoft.com/office/drawing/2014/main" id="{6DBDB63B-9A0A-47CB-A777-1781C6FD342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8" name="Title 7">
            <a:extLst>
              <a:ext uri="{FF2B5EF4-FFF2-40B4-BE49-F238E27FC236}">
                <a16:creationId xmlns:a16="http://schemas.microsoft.com/office/drawing/2014/main" id="{49DD3EBB-9DB6-4945-BAB1-47AE800B0F1C}"/>
              </a:ext>
            </a:extLst>
          </p:cNvPr>
          <p:cNvSpPr>
            <a:spLocks noGrp="1"/>
          </p:cNvSpPr>
          <p:nvPr>
            <p:ph type="title"/>
          </p:nvPr>
        </p:nvSpPr>
        <p:spPr>
          <a:xfrm>
            <a:off x="868680" y="642593"/>
            <a:ext cx="6281928" cy="1744183"/>
          </a:xfrm>
        </p:spPr>
        <p:txBody>
          <a:bodyPr vert="horz" lIns="91440" tIns="45720" rIns="91440" bIns="45720" rtlCol="0" anchor="ctr">
            <a:normAutofit/>
          </a:bodyPr>
          <a:lstStyle/>
          <a:p>
            <a:r>
              <a:rPr lang="en-US" dirty="0"/>
              <a:t>As a Viewpoint</a:t>
            </a:r>
          </a:p>
        </p:txBody>
      </p:sp>
      <p:sp>
        <p:nvSpPr>
          <p:cNvPr id="3" name="Content Placeholder 2">
            <a:extLst>
              <a:ext uri="{FF2B5EF4-FFF2-40B4-BE49-F238E27FC236}">
                <a16:creationId xmlns:a16="http://schemas.microsoft.com/office/drawing/2014/main" id="{CA849652-AE23-4AED-BB1D-60D86958609C}"/>
              </a:ext>
            </a:extLst>
          </p:cNvPr>
          <p:cNvSpPr>
            <a:spLocks noGrp="1"/>
          </p:cNvSpPr>
          <p:nvPr>
            <p:ph sz="half" idx="1"/>
          </p:nvPr>
        </p:nvSpPr>
        <p:spPr>
          <a:xfrm>
            <a:off x="868680" y="2386584"/>
            <a:ext cx="6281928" cy="3648456"/>
          </a:xfrm>
        </p:spPr>
        <p:txBody>
          <a:bodyPr vert="horz" lIns="91440" tIns="45720" rIns="91440" bIns="45720" numCol="1" rtlCol="0">
            <a:normAutofit/>
          </a:bodyPr>
          <a:lstStyle/>
          <a:p>
            <a:pPr marL="0">
              <a:lnSpc>
                <a:spcPct val="200000"/>
              </a:lnSpc>
            </a:pPr>
            <a:r>
              <a:rPr lang="en-US" dirty="0"/>
              <a:t>Internal Staircase</a:t>
            </a:r>
          </a:p>
          <a:p>
            <a:pPr>
              <a:lnSpc>
                <a:spcPct val="200000"/>
              </a:lnSpc>
            </a:pPr>
            <a:r>
              <a:rPr lang="en-US" dirty="0"/>
              <a:t>Elevated View of Rome</a:t>
            </a:r>
          </a:p>
          <a:p>
            <a:pPr>
              <a:lnSpc>
                <a:spcPct val="200000"/>
              </a:lnSpc>
            </a:pPr>
            <a:r>
              <a:rPr lang="en-US" dirty="0"/>
              <a:t>Materiality and object agency</a:t>
            </a:r>
          </a:p>
          <a:p>
            <a:pPr>
              <a:lnSpc>
                <a:spcPct val="200000"/>
              </a:lnSpc>
            </a:pPr>
            <a:r>
              <a:rPr lang="en-US" dirty="0"/>
              <a:t>Limited access</a:t>
            </a:r>
          </a:p>
        </p:txBody>
      </p:sp>
    </p:spTree>
    <p:extLst>
      <p:ext uri="{BB962C8B-B14F-4D97-AF65-F5344CB8AC3E}">
        <p14:creationId xmlns:p14="http://schemas.microsoft.com/office/powerpoint/2010/main" val="3098788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0" name="Rectangle 19">
            <a:extLst>
              <a:ext uri="{FF2B5EF4-FFF2-40B4-BE49-F238E27FC236}">
                <a16:creationId xmlns:a16="http://schemas.microsoft.com/office/drawing/2014/main" id="{861A0104-BF6E-465D-B05F-F41F69B3680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31" name="Rectangle 21">
            <a:extLst>
              <a:ext uri="{FF2B5EF4-FFF2-40B4-BE49-F238E27FC236}">
                <a16:creationId xmlns:a16="http://schemas.microsoft.com/office/drawing/2014/main" id="{03B901C5-8FDC-42CF-AE02-104ECD0C25E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pic>
        <p:nvPicPr>
          <p:cNvPr id="15" name="Content Placeholder 14">
            <a:extLst>
              <a:ext uri="{FF2B5EF4-FFF2-40B4-BE49-F238E27FC236}">
                <a16:creationId xmlns:a16="http://schemas.microsoft.com/office/drawing/2014/main" id="{4C309CBD-9C89-4C50-BAEB-51BD9CC9D1EC}"/>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l="34381" r="22808"/>
          <a:stretch/>
        </p:blipFill>
        <p:spPr>
          <a:xfrm>
            <a:off x="7837371" y="237744"/>
            <a:ext cx="4124416" cy="6382512"/>
          </a:xfrm>
          <a:prstGeom prst="rect">
            <a:avLst/>
          </a:prstGeom>
        </p:spPr>
      </p:pic>
      <p:sp>
        <p:nvSpPr>
          <p:cNvPr id="32" name="Rectangle 23">
            <a:extLst>
              <a:ext uri="{FF2B5EF4-FFF2-40B4-BE49-F238E27FC236}">
                <a16:creationId xmlns:a16="http://schemas.microsoft.com/office/drawing/2014/main" id="{E9603FDC-97A3-4133-8BBA-FBF76F8D7E3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33" name="Rectangle 25">
            <a:extLst>
              <a:ext uri="{FF2B5EF4-FFF2-40B4-BE49-F238E27FC236}">
                <a16:creationId xmlns:a16="http://schemas.microsoft.com/office/drawing/2014/main" id="{6DBDB63B-9A0A-47CB-A777-1781C6FD342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16E6AFA1-1DEA-4A9D-AAAA-2BC4A17B350E}"/>
              </a:ext>
            </a:extLst>
          </p:cNvPr>
          <p:cNvSpPr>
            <a:spLocks noGrp="1"/>
          </p:cNvSpPr>
          <p:nvPr>
            <p:ph type="title"/>
          </p:nvPr>
        </p:nvSpPr>
        <p:spPr>
          <a:xfrm>
            <a:off x="868680" y="642593"/>
            <a:ext cx="6281928" cy="1744183"/>
          </a:xfrm>
        </p:spPr>
        <p:txBody>
          <a:bodyPr vert="horz" lIns="91440" tIns="45720" rIns="91440" bIns="45720" rtlCol="0" anchor="ctr">
            <a:normAutofit/>
          </a:bodyPr>
          <a:lstStyle/>
          <a:p>
            <a:r>
              <a:rPr lang="en-US"/>
              <a:t>Trajan’s Tomb</a:t>
            </a:r>
          </a:p>
        </p:txBody>
      </p:sp>
      <p:sp>
        <p:nvSpPr>
          <p:cNvPr id="6" name="Content Placeholder 5">
            <a:extLst>
              <a:ext uri="{FF2B5EF4-FFF2-40B4-BE49-F238E27FC236}">
                <a16:creationId xmlns:a16="http://schemas.microsoft.com/office/drawing/2014/main" id="{756F27FD-3D67-480A-8E3A-813FE6DFF039}"/>
              </a:ext>
            </a:extLst>
          </p:cNvPr>
          <p:cNvSpPr>
            <a:spLocks noGrp="1"/>
          </p:cNvSpPr>
          <p:nvPr>
            <p:ph sz="half" idx="2"/>
          </p:nvPr>
        </p:nvSpPr>
        <p:spPr>
          <a:xfrm>
            <a:off x="868680" y="2386584"/>
            <a:ext cx="6281928" cy="3648456"/>
          </a:xfrm>
        </p:spPr>
        <p:txBody>
          <a:bodyPr vert="horz" lIns="91440" tIns="45720" rIns="91440" bIns="45720" rtlCol="0">
            <a:normAutofit/>
          </a:bodyPr>
          <a:lstStyle/>
          <a:p>
            <a:pPr>
              <a:lnSpc>
                <a:spcPct val="200000"/>
              </a:lnSpc>
            </a:pPr>
            <a:r>
              <a:rPr lang="en-US" dirty="0"/>
              <a:t>Funerary monument and Tomb</a:t>
            </a:r>
          </a:p>
          <a:p>
            <a:pPr>
              <a:lnSpc>
                <a:spcPct val="200000"/>
              </a:lnSpc>
            </a:pPr>
            <a:r>
              <a:rPr lang="en-US" dirty="0"/>
              <a:t>Urns of Trajan and </a:t>
            </a:r>
            <a:r>
              <a:rPr lang="en-US" dirty="0" err="1"/>
              <a:t>Plotina</a:t>
            </a:r>
            <a:endParaRPr lang="en-US" dirty="0"/>
          </a:p>
          <a:p>
            <a:pPr>
              <a:lnSpc>
                <a:spcPct val="200000"/>
              </a:lnSpc>
            </a:pPr>
            <a:r>
              <a:rPr lang="en-US" dirty="0" err="1"/>
              <a:t>Eutropius</a:t>
            </a:r>
            <a:r>
              <a:rPr lang="en-US" dirty="0"/>
              <a:t> </a:t>
            </a:r>
            <a:r>
              <a:rPr lang="en-US" dirty="0" err="1"/>
              <a:t>Breviarium</a:t>
            </a:r>
            <a:r>
              <a:rPr lang="en-US" dirty="0"/>
              <a:t> ab Urbe condita 8.5.2</a:t>
            </a:r>
          </a:p>
          <a:p>
            <a:pPr>
              <a:lnSpc>
                <a:spcPct val="200000"/>
              </a:lnSpc>
            </a:pPr>
            <a:r>
              <a:rPr lang="en-US" dirty="0"/>
              <a:t>Aurelius Victor </a:t>
            </a:r>
            <a:r>
              <a:rPr lang="en-US" dirty="0" err="1"/>
              <a:t>Epit</a:t>
            </a:r>
            <a:r>
              <a:rPr lang="en-US" dirty="0"/>
              <a:t>. 13.11</a:t>
            </a:r>
          </a:p>
          <a:p>
            <a:pPr>
              <a:lnSpc>
                <a:spcPct val="200000"/>
              </a:lnSpc>
            </a:pPr>
            <a:endParaRPr lang="en-US" dirty="0"/>
          </a:p>
        </p:txBody>
      </p:sp>
    </p:spTree>
    <p:extLst>
      <p:ext uri="{BB962C8B-B14F-4D97-AF65-F5344CB8AC3E}">
        <p14:creationId xmlns:p14="http://schemas.microsoft.com/office/powerpoint/2010/main" val="2417904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1A0104-BF6E-465D-B05F-F41F69B3680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3" name="Rectangle 12">
            <a:extLst>
              <a:ext uri="{FF2B5EF4-FFF2-40B4-BE49-F238E27FC236}">
                <a16:creationId xmlns:a16="http://schemas.microsoft.com/office/drawing/2014/main" id="{03B901C5-8FDC-42CF-AE02-104ECD0C25E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pic>
        <p:nvPicPr>
          <p:cNvPr id="6" name="Content Placeholder 5">
            <a:extLst>
              <a:ext uri="{FF2B5EF4-FFF2-40B4-BE49-F238E27FC236}">
                <a16:creationId xmlns:a16="http://schemas.microsoft.com/office/drawing/2014/main" id="{A72DAE63-9BB6-445B-9422-226816C90FF9}"/>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7899" r="3274" b="-2"/>
          <a:stretch/>
        </p:blipFill>
        <p:spPr>
          <a:xfrm>
            <a:off x="7837371" y="237744"/>
            <a:ext cx="4124416" cy="6382512"/>
          </a:xfrm>
          <a:prstGeom prst="rect">
            <a:avLst/>
          </a:prstGeom>
        </p:spPr>
      </p:pic>
      <p:sp>
        <p:nvSpPr>
          <p:cNvPr id="15" name="Rectangle 14">
            <a:extLst>
              <a:ext uri="{FF2B5EF4-FFF2-40B4-BE49-F238E27FC236}">
                <a16:creationId xmlns:a16="http://schemas.microsoft.com/office/drawing/2014/main" id="{E9603FDC-97A3-4133-8BBA-FBF76F8D7E3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7" name="Rectangle 16">
            <a:extLst>
              <a:ext uri="{FF2B5EF4-FFF2-40B4-BE49-F238E27FC236}">
                <a16:creationId xmlns:a16="http://schemas.microsoft.com/office/drawing/2014/main" id="{6DBDB63B-9A0A-47CB-A777-1781C6FD342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ED228-3ACC-4A67-B6C4-E139FE37FF2C}"/>
              </a:ext>
            </a:extLst>
          </p:cNvPr>
          <p:cNvSpPr>
            <a:spLocks noGrp="1"/>
          </p:cNvSpPr>
          <p:nvPr>
            <p:ph type="title"/>
          </p:nvPr>
        </p:nvSpPr>
        <p:spPr>
          <a:xfrm>
            <a:off x="868680" y="642593"/>
            <a:ext cx="6281928" cy="1744183"/>
          </a:xfrm>
        </p:spPr>
        <p:txBody>
          <a:bodyPr vert="horz" lIns="91440" tIns="45720" rIns="91440" bIns="45720" rtlCol="0" anchor="ctr">
            <a:normAutofit/>
          </a:bodyPr>
          <a:lstStyle/>
          <a:p>
            <a:r>
              <a:rPr lang="en-US"/>
              <a:t>As a Memorial</a:t>
            </a:r>
          </a:p>
        </p:txBody>
      </p:sp>
      <p:sp>
        <p:nvSpPr>
          <p:cNvPr id="3" name="Content Placeholder 2">
            <a:extLst>
              <a:ext uri="{FF2B5EF4-FFF2-40B4-BE49-F238E27FC236}">
                <a16:creationId xmlns:a16="http://schemas.microsoft.com/office/drawing/2014/main" id="{1F587B7D-9EE9-4B9E-99FD-BF7D088C4FBE}"/>
              </a:ext>
            </a:extLst>
          </p:cNvPr>
          <p:cNvSpPr>
            <a:spLocks noGrp="1"/>
          </p:cNvSpPr>
          <p:nvPr>
            <p:ph sz="half" idx="1"/>
          </p:nvPr>
        </p:nvSpPr>
        <p:spPr>
          <a:xfrm>
            <a:off x="868680" y="2523936"/>
            <a:ext cx="6281928" cy="3511104"/>
          </a:xfrm>
        </p:spPr>
        <p:txBody>
          <a:bodyPr vert="horz" lIns="91440" tIns="45720" rIns="91440" bIns="45720" rtlCol="0">
            <a:normAutofit/>
          </a:bodyPr>
          <a:lstStyle/>
          <a:p>
            <a:pPr>
              <a:lnSpc>
                <a:spcPct val="200000"/>
              </a:lnSpc>
            </a:pPr>
            <a:r>
              <a:rPr lang="en-US" dirty="0"/>
              <a:t>Records the Dacian Wars. </a:t>
            </a:r>
          </a:p>
          <a:p>
            <a:pPr>
              <a:lnSpc>
                <a:spcPct val="200000"/>
              </a:lnSpc>
            </a:pPr>
            <a:r>
              <a:rPr lang="en-US" dirty="0"/>
              <a:t>War artist</a:t>
            </a:r>
          </a:p>
          <a:p>
            <a:pPr>
              <a:lnSpc>
                <a:spcPct val="200000"/>
              </a:lnSpc>
            </a:pPr>
            <a:r>
              <a:rPr lang="en-US" dirty="0"/>
              <a:t>Trajan as a soldier-Emperor</a:t>
            </a:r>
          </a:p>
          <a:p>
            <a:pPr>
              <a:lnSpc>
                <a:spcPct val="200000"/>
              </a:lnSpc>
            </a:pPr>
            <a:endParaRPr lang="en-US" dirty="0"/>
          </a:p>
        </p:txBody>
      </p:sp>
    </p:spTree>
    <p:extLst>
      <p:ext uri="{BB962C8B-B14F-4D97-AF65-F5344CB8AC3E}">
        <p14:creationId xmlns:p14="http://schemas.microsoft.com/office/powerpoint/2010/main" val="11619941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1A0104-BF6E-465D-B05F-F41F69B3680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3" name="Rectangle 12">
            <a:extLst>
              <a:ext uri="{FF2B5EF4-FFF2-40B4-BE49-F238E27FC236}">
                <a16:creationId xmlns:a16="http://schemas.microsoft.com/office/drawing/2014/main" id="{03B901C5-8FDC-42CF-AE02-104ECD0C25E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pic>
        <p:nvPicPr>
          <p:cNvPr id="6" name="Content Placeholder 5">
            <a:extLst>
              <a:ext uri="{FF2B5EF4-FFF2-40B4-BE49-F238E27FC236}">
                <a16:creationId xmlns:a16="http://schemas.microsoft.com/office/drawing/2014/main" id="{8FB35016-4F70-49CB-B9BF-026CAFAAC58C}"/>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r="3188" b="-2"/>
          <a:stretch/>
        </p:blipFill>
        <p:spPr>
          <a:xfrm>
            <a:off x="7837371" y="237744"/>
            <a:ext cx="4124416" cy="6382512"/>
          </a:xfrm>
          <a:prstGeom prst="rect">
            <a:avLst/>
          </a:prstGeom>
        </p:spPr>
      </p:pic>
      <p:sp>
        <p:nvSpPr>
          <p:cNvPr id="15" name="Rectangle 14">
            <a:extLst>
              <a:ext uri="{FF2B5EF4-FFF2-40B4-BE49-F238E27FC236}">
                <a16:creationId xmlns:a16="http://schemas.microsoft.com/office/drawing/2014/main" id="{E9603FDC-97A3-4133-8BBA-FBF76F8D7E3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7" name="Rectangle 16">
            <a:extLst>
              <a:ext uri="{FF2B5EF4-FFF2-40B4-BE49-F238E27FC236}">
                <a16:creationId xmlns:a16="http://schemas.microsoft.com/office/drawing/2014/main" id="{6DBDB63B-9A0A-47CB-A777-1781C6FD342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69C2EF7-F3AD-426B-9229-4FF4BD5BBB54}"/>
              </a:ext>
            </a:extLst>
          </p:cNvPr>
          <p:cNvSpPr>
            <a:spLocks noGrp="1"/>
          </p:cNvSpPr>
          <p:nvPr>
            <p:ph type="title"/>
          </p:nvPr>
        </p:nvSpPr>
        <p:spPr>
          <a:xfrm>
            <a:off x="868680" y="642593"/>
            <a:ext cx="6281928" cy="1744183"/>
          </a:xfrm>
        </p:spPr>
        <p:txBody>
          <a:bodyPr vert="horz" lIns="91440" tIns="45720" rIns="91440" bIns="45720" rtlCol="0" anchor="ctr">
            <a:normAutofit/>
          </a:bodyPr>
          <a:lstStyle/>
          <a:p>
            <a:r>
              <a:rPr lang="en-US"/>
              <a:t>As Propaganda</a:t>
            </a:r>
          </a:p>
        </p:txBody>
      </p:sp>
      <p:sp>
        <p:nvSpPr>
          <p:cNvPr id="4" name="Content Placeholder 3">
            <a:extLst>
              <a:ext uri="{FF2B5EF4-FFF2-40B4-BE49-F238E27FC236}">
                <a16:creationId xmlns:a16="http://schemas.microsoft.com/office/drawing/2014/main" id="{D0B82C64-142A-46C3-8E9E-17A1C00FE577}"/>
              </a:ext>
            </a:extLst>
          </p:cNvPr>
          <p:cNvSpPr>
            <a:spLocks noGrp="1"/>
          </p:cNvSpPr>
          <p:nvPr>
            <p:ph sz="half" idx="2"/>
          </p:nvPr>
        </p:nvSpPr>
        <p:spPr>
          <a:xfrm>
            <a:off x="868680" y="2386584"/>
            <a:ext cx="6281928" cy="3648456"/>
          </a:xfrm>
        </p:spPr>
        <p:txBody>
          <a:bodyPr vert="horz" lIns="91440" tIns="45720" rIns="91440" bIns="45720" rtlCol="0">
            <a:normAutofit/>
          </a:bodyPr>
          <a:lstStyle/>
          <a:p>
            <a:pPr>
              <a:lnSpc>
                <a:spcPct val="200000"/>
              </a:lnSpc>
            </a:pPr>
            <a:r>
              <a:rPr lang="en-US" dirty="0"/>
              <a:t>A shared iconography illustrating the Dacian wars. </a:t>
            </a:r>
          </a:p>
          <a:p>
            <a:pPr>
              <a:lnSpc>
                <a:spcPct val="200000"/>
              </a:lnSpc>
            </a:pPr>
            <a:r>
              <a:rPr lang="en-US" dirty="0"/>
              <a:t>Brightly </a:t>
            </a:r>
            <a:r>
              <a:rPr lang="en-US" dirty="0" err="1"/>
              <a:t>coloured</a:t>
            </a:r>
            <a:endParaRPr lang="en-US" dirty="0"/>
          </a:p>
          <a:p>
            <a:pPr>
              <a:lnSpc>
                <a:spcPct val="200000"/>
              </a:lnSpc>
            </a:pPr>
            <a:r>
              <a:rPr lang="en-US" dirty="0"/>
              <a:t>No previous column monuments had been decorated in this way.</a:t>
            </a:r>
          </a:p>
          <a:p>
            <a:pPr>
              <a:lnSpc>
                <a:spcPct val="200000"/>
              </a:lnSpc>
            </a:pPr>
            <a:endParaRPr lang="en-US" dirty="0"/>
          </a:p>
          <a:p>
            <a:endParaRPr lang="en-US" dirty="0"/>
          </a:p>
        </p:txBody>
      </p:sp>
    </p:spTree>
    <p:extLst>
      <p:ext uri="{BB962C8B-B14F-4D97-AF65-F5344CB8AC3E}">
        <p14:creationId xmlns:p14="http://schemas.microsoft.com/office/powerpoint/2010/main" val="1532466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861A0104-BF6E-465D-B05F-F41F69B3680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48" name="Rectangle 47">
            <a:extLst>
              <a:ext uri="{FF2B5EF4-FFF2-40B4-BE49-F238E27FC236}">
                <a16:creationId xmlns:a16="http://schemas.microsoft.com/office/drawing/2014/main" id="{03B901C5-8FDC-42CF-AE02-104ECD0C25E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pic>
        <p:nvPicPr>
          <p:cNvPr id="8" name="Content Placeholder 7">
            <a:extLst>
              <a:ext uri="{FF2B5EF4-FFF2-40B4-BE49-F238E27FC236}">
                <a16:creationId xmlns:a16="http://schemas.microsoft.com/office/drawing/2014/main" id="{ABE3CE11-F1D4-4B23-AF85-B3D035D7754D}"/>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34633" r="22717" b="-1"/>
          <a:stretch/>
        </p:blipFill>
        <p:spPr>
          <a:xfrm>
            <a:off x="7837371" y="237744"/>
            <a:ext cx="4124416" cy="6382512"/>
          </a:xfrm>
          <a:prstGeom prst="rect">
            <a:avLst/>
          </a:prstGeom>
        </p:spPr>
      </p:pic>
      <p:sp>
        <p:nvSpPr>
          <p:cNvPr id="50" name="Rectangle 49">
            <a:extLst>
              <a:ext uri="{FF2B5EF4-FFF2-40B4-BE49-F238E27FC236}">
                <a16:creationId xmlns:a16="http://schemas.microsoft.com/office/drawing/2014/main" id="{E9603FDC-97A3-4133-8BBA-FBF76F8D7E3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52" name="Rectangle 51">
            <a:extLst>
              <a:ext uri="{FF2B5EF4-FFF2-40B4-BE49-F238E27FC236}">
                <a16:creationId xmlns:a16="http://schemas.microsoft.com/office/drawing/2014/main" id="{6DBDB63B-9A0A-47CB-A777-1781C6FD342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35D079E-F617-42D8-AF40-60590489455D}"/>
              </a:ext>
            </a:extLst>
          </p:cNvPr>
          <p:cNvSpPr>
            <a:spLocks noGrp="1"/>
          </p:cNvSpPr>
          <p:nvPr>
            <p:ph type="title"/>
          </p:nvPr>
        </p:nvSpPr>
        <p:spPr>
          <a:xfrm>
            <a:off x="868680" y="642593"/>
            <a:ext cx="6281928" cy="1744183"/>
          </a:xfrm>
        </p:spPr>
        <p:txBody>
          <a:bodyPr vert="horz" lIns="91440" tIns="45720" rIns="91440" bIns="45720" rtlCol="0" anchor="ctr">
            <a:normAutofit/>
          </a:bodyPr>
          <a:lstStyle/>
          <a:p>
            <a:r>
              <a:rPr lang="en-US"/>
              <a:t>Wider Ideological Statement</a:t>
            </a:r>
          </a:p>
        </p:txBody>
      </p:sp>
      <p:sp>
        <p:nvSpPr>
          <p:cNvPr id="3" name="Content Placeholder 2">
            <a:extLst>
              <a:ext uri="{FF2B5EF4-FFF2-40B4-BE49-F238E27FC236}">
                <a16:creationId xmlns:a16="http://schemas.microsoft.com/office/drawing/2014/main" id="{9EB4C409-F301-472C-BA2B-BCC31A673E7E}"/>
              </a:ext>
            </a:extLst>
          </p:cNvPr>
          <p:cNvSpPr>
            <a:spLocks noGrp="1"/>
          </p:cNvSpPr>
          <p:nvPr>
            <p:ph sz="half" idx="1"/>
          </p:nvPr>
        </p:nvSpPr>
        <p:spPr>
          <a:xfrm>
            <a:off x="868680" y="2164702"/>
            <a:ext cx="6281928" cy="3870338"/>
          </a:xfrm>
        </p:spPr>
        <p:txBody>
          <a:bodyPr vert="horz" lIns="91440" tIns="45720" rIns="91440" bIns="45720" rtlCol="0">
            <a:normAutofit/>
          </a:bodyPr>
          <a:lstStyle/>
          <a:p>
            <a:pPr marL="0" indent="0">
              <a:lnSpc>
                <a:spcPct val="200000"/>
              </a:lnSpc>
              <a:buNone/>
            </a:pPr>
            <a:endParaRPr lang="en-US" dirty="0"/>
          </a:p>
          <a:p>
            <a:pPr>
              <a:lnSpc>
                <a:spcPct val="200000"/>
              </a:lnSpc>
            </a:pPr>
            <a:r>
              <a:rPr lang="en-US" dirty="0"/>
              <a:t>Shared iconography</a:t>
            </a:r>
          </a:p>
          <a:p>
            <a:pPr>
              <a:lnSpc>
                <a:spcPct val="200000"/>
              </a:lnSpc>
            </a:pPr>
            <a:r>
              <a:rPr lang="en-US" dirty="0"/>
              <a:t>The Dacian War</a:t>
            </a:r>
          </a:p>
          <a:p>
            <a:pPr>
              <a:lnSpc>
                <a:spcPct val="200000"/>
              </a:lnSpc>
            </a:pPr>
            <a:r>
              <a:rPr lang="en-US" dirty="0"/>
              <a:t>Achievements of Roman engineering</a:t>
            </a:r>
          </a:p>
          <a:p>
            <a:pPr>
              <a:lnSpc>
                <a:spcPct val="200000"/>
              </a:lnSpc>
            </a:pPr>
            <a:r>
              <a:rPr lang="en-US" dirty="0"/>
              <a:t>The Imperial Fora</a:t>
            </a:r>
          </a:p>
        </p:txBody>
      </p:sp>
    </p:spTree>
    <p:extLst>
      <p:ext uri="{BB962C8B-B14F-4D97-AF65-F5344CB8AC3E}">
        <p14:creationId xmlns:p14="http://schemas.microsoft.com/office/powerpoint/2010/main" val="1862964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DD716F-9D31-4808-8750-0ABE53E97AA0}"/>
              </a:ext>
            </a:extLst>
          </p:cNvPr>
          <p:cNvPicPr>
            <a:picLocks noChangeAspect="1"/>
          </p:cNvPicPr>
          <p:nvPr/>
        </p:nvPicPr>
        <p:blipFill rotWithShape="1">
          <a:blip r:embed="rId3">
            <a:extLst>
              <a:ext uri="{28A0092B-C50C-407E-A947-70E740481C1C}">
                <a14:useLocalDpi xmlns:a14="http://schemas.microsoft.com/office/drawing/2010/main" val="0"/>
              </a:ext>
            </a:extLst>
          </a:blip>
          <a:srcRect l="34633" r="22717" b="-1"/>
          <a:stretch/>
        </p:blipFill>
        <p:spPr>
          <a:xfrm>
            <a:off x="7837371" y="237744"/>
            <a:ext cx="4124416" cy="6382512"/>
          </a:xfrm>
          <a:prstGeom prst="rect">
            <a:avLst/>
          </a:prstGeom>
        </p:spPr>
      </p:pic>
      <p:sp>
        <p:nvSpPr>
          <p:cNvPr id="10" name="Rectangle 9">
            <a:extLst>
              <a:ext uri="{FF2B5EF4-FFF2-40B4-BE49-F238E27FC236}">
                <a16:creationId xmlns:a16="http://schemas.microsoft.com/office/drawing/2014/main" id="{E9603FDC-97A3-4133-8BBA-FBF76F8D7E3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2" name="Rectangle 11">
            <a:extLst>
              <a:ext uri="{FF2B5EF4-FFF2-40B4-BE49-F238E27FC236}">
                <a16:creationId xmlns:a16="http://schemas.microsoft.com/office/drawing/2014/main" id="{6DBDB63B-9A0A-47CB-A777-1781C6FD342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9FA988A-2CA2-4178-B56A-7A8FBA5D2860}"/>
              </a:ext>
            </a:extLst>
          </p:cNvPr>
          <p:cNvSpPr>
            <a:spLocks noGrp="1"/>
          </p:cNvSpPr>
          <p:nvPr>
            <p:ph type="title"/>
          </p:nvPr>
        </p:nvSpPr>
        <p:spPr>
          <a:xfrm>
            <a:off x="690465" y="642593"/>
            <a:ext cx="6606074" cy="1744183"/>
          </a:xfrm>
        </p:spPr>
        <p:txBody>
          <a:bodyPr>
            <a:normAutofit/>
          </a:bodyPr>
          <a:lstStyle/>
          <a:p>
            <a:r>
              <a:rPr lang="en-GB" dirty="0"/>
              <a:t>Issues and Obstacles</a:t>
            </a:r>
          </a:p>
        </p:txBody>
      </p:sp>
      <p:sp>
        <p:nvSpPr>
          <p:cNvPr id="3" name="Content Placeholder 2">
            <a:extLst>
              <a:ext uri="{FF2B5EF4-FFF2-40B4-BE49-F238E27FC236}">
                <a16:creationId xmlns:a16="http://schemas.microsoft.com/office/drawing/2014/main" id="{F81656A2-B824-4E3E-8622-F819A32CD024}"/>
              </a:ext>
            </a:extLst>
          </p:cNvPr>
          <p:cNvSpPr>
            <a:spLocks noGrp="1"/>
          </p:cNvSpPr>
          <p:nvPr>
            <p:ph idx="1"/>
          </p:nvPr>
        </p:nvSpPr>
        <p:spPr>
          <a:xfrm>
            <a:off x="868680" y="2654465"/>
            <a:ext cx="6281928" cy="3380575"/>
          </a:xfrm>
        </p:spPr>
        <p:txBody>
          <a:bodyPr>
            <a:normAutofit/>
          </a:bodyPr>
          <a:lstStyle/>
          <a:p>
            <a:pPr>
              <a:lnSpc>
                <a:spcPct val="200000"/>
              </a:lnSpc>
            </a:pPr>
            <a:r>
              <a:rPr lang="en-GB" dirty="0"/>
              <a:t>Reconstruction of Trajan’s Forum</a:t>
            </a:r>
          </a:p>
          <a:p>
            <a:pPr>
              <a:lnSpc>
                <a:spcPct val="200000"/>
              </a:lnSpc>
            </a:pPr>
            <a:r>
              <a:rPr lang="en-GB" dirty="0"/>
              <a:t>Hadrian’s Column of Trajan</a:t>
            </a:r>
          </a:p>
          <a:p>
            <a:pPr>
              <a:lnSpc>
                <a:spcPct val="200000"/>
              </a:lnSpc>
            </a:pPr>
            <a:r>
              <a:rPr lang="en-GB" dirty="0"/>
              <a:t>Contemporary Literary sources</a:t>
            </a:r>
          </a:p>
          <a:p>
            <a:pPr>
              <a:lnSpc>
                <a:spcPct val="200000"/>
              </a:lnSpc>
            </a:pPr>
            <a:r>
              <a:rPr lang="en-GB" dirty="0"/>
              <a:t>Language barriers</a:t>
            </a:r>
          </a:p>
        </p:txBody>
      </p:sp>
    </p:spTree>
    <p:extLst>
      <p:ext uri="{BB962C8B-B14F-4D97-AF65-F5344CB8AC3E}">
        <p14:creationId xmlns:p14="http://schemas.microsoft.com/office/powerpoint/2010/main" val="2012725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Content Placeholder 12">
            <a:extLst>
              <a:ext uri="{FF2B5EF4-FFF2-40B4-BE49-F238E27FC236}">
                <a16:creationId xmlns:a16="http://schemas.microsoft.com/office/drawing/2014/main" id="{5FEADEFE-D02F-47C1-8E47-CFFC6890CF2C}"/>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847" t="1821" r="-847" b="17093"/>
          <a:stretch/>
        </p:blipFill>
        <p:spPr>
          <a:xfrm>
            <a:off x="7835129" y="374904"/>
            <a:ext cx="4124416" cy="6108192"/>
          </a:xfrm>
          <a:prstGeom prst="rect">
            <a:avLst/>
          </a:prstGeom>
        </p:spPr>
      </p:pic>
      <p:sp>
        <p:nvSpPr>
          <p:cNvPr id="2" name="Title 1">
            <a:extLst>
              <a:ext uri="{FF2B5EF4-FFF2-40B4-BE49-F238E27FC236}">
                <a16:creationId xmlns:a16="http://schemas.microsoft.com/office/drawing/2014/main" id="{187C662B-4FF9-403A-A39D-7C05D40BDF6A}"/>
              </a:ext>
            </a:extLst>
          </p:cNvPr>
          <p:cNvSpPr>
            <a:spLocks noGrp="1"/>
          </p:cNvSpPr>
          <p:nvPr>
            <p:ph type="title"/>
          </p:nvPr>
        </p:nvSpPr>
        <p:spPr>
          <a:xfrm>
            <a:off x="868680" y="642593"/>
            <a:ext cx="6281928" cy="1744183"/>
          </a:xfrm>
        </p:spPr>
        <p:txBody>
          <a:bodyPr vert="horz" lIns="91440" tIns="45720" rIns="91440" bIns="45720" rtlCol="0" anchor="ctr">
            <a:normAutofit/>
          </a:bodyPr>
          <a:lstStyle/>
          <a:p>
            <a:pPr algn="ctr"/>
            <a:r>
              <a:rPr lang="en-US" dirty="0"/>
              <a:t>Conclusion</a:t>
            </a:r>
          </a:p>
        </p:txBody>
      </p:sp>
      <p:sp>
        <p:nvSpPr>
          <p:cNvPr id="3" name="Content Placeholder 2">
            <a:extLst>
              <a:ext uri="{FF2B5EF4-FFF2-40B4-BE49-F238E27FC236}">
                <a16:creationId xmlns:a16="http://schemas.microsoft.com/office/drawing/2014/main" id="{45D364F1-4EEE-47E5-9A35-3C3332BE1461}"/>
              </a:ext>
            </a:extLst>
          </p:cNvPr>
          <p:cNvSpPr>
            <a:spLocks noGrp="1"/>
          </p:cNvSpPr>
          <p:nvPr>
            <p:ph sz="half" idx="1"/>
          </p:nvPr>
        </p:nvSpPr>
        <p:spPr>
          <a:xfrm>
            <a:off x="868680" y="2967134"/>
            <a:ext cx="6281928" cy="3067905"/>
          </a:xfrm>
        </p:spPr>
        <p:txBody>
          <a:bodyPr vert="horz" lIns="91440" tIns="45720" rIns="91440" bIns="45720" numCol="1" rtlCol="0">
            <a:normAutofit/>
          </a:bodyPr>
          <a:lstStyle/>
          <a:p>
            <a:pPr marL="0" indent="0" algn="ctr">
              <a:buNone/>
            </a:pPr>
            <a:r>
              <a:rPr lang="en-GB" sz="2000" dirty="0"/>
              <a:t>Trajan’s column has many purposes and messages to convey and is part of the ideological statement portrayed in the architecture of the wider context of the forum complex.</a:t>
            </a:r>
          </a:p>
        </p:txBody>
      </p:sp>
    </p:spTree>
    <p:extLst>
      <p:ext uri="{BB962C8B-B14F-4D97-AF65-F5344CB8AC3E}">
        <p14:creationId xmlns:p14="http://schemas.microsoft.com/office/powerpoint/2010/main" val="1237223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D02CD-FF62-4E40-B267-6B2E3FAE15B3}"/>
              </a:ext>
            </a:extLst>
          </p:cNvPr>
          <p:cNvSpPr>
            <a:spLocks noGrp="1"/>
          </p:cNvSpPr>
          <p:nvPr>
            <p:ph type="title"/>
          </p:nvPr>
        </p:nvSpPr>
        <p:spPr/>
        <p:txBody>
          <a:bodyPr>
            <a:normAutofit fontScale="90000"/>
          </a:bodyPr>
          <a:lstStyle/>
          <a:p>
            <a:r>
              <a:rPr lang="en-GB" dirty="0"/>
              <a:t>Image Attributions:</a:t>
            </a:r>
            <a:br>
              <a:rPr lang="en-GB" dirty="0"/>
            </a:br>
            <a:endParaRPr lang="en-GB" dirty="0"/>
          </a:p>
        </p:txBody>
      </p:sp>
      <p:sp>
        <p:nvSpPr>
          <p:cNvPr id="3" name="Content Placeholder 2">
            <a:extLst>
              <a:ext uri="{FF2B5EF4-FFF2-40B4-BE49-F238E27FC236}">
                <a16:creationId xmlns:a16="http://schemas.microsoft.com/office/drawing/2014/main" id="{C4125E98-B832-48DB-81A9-78DAA0641636}"/>
              </a:ext>
            </a:extLst>
          </p:cNvPr>
          <p:cNvSpPr>
            <a:spLocks noGrp="1"/>
          </p:cNvSpPr>
          <p:nvPr>
            <p:ph idx="1"/>
          </p:nvPr>
        </p:nvSpPr>
        <p:spPr>
          <a:xfrm>
            <a:off x="746449" y="1642188"/>
            <a:ext cx="10692882" cy="4795933"/>
          </a:xfrm>
        </p:spPr>
        <p:txBody>
          <a:bodyPr>
            <a:normAutofit lnSpcReduction="10000"/>
          </a:bodyPr>
          <a:lstStyle/>
          <a:p>
            <a:pPr marL="0" indent="0">
              <a:lnSpc>
                <a:spcPct val="120000"/>
              </a:lnSpc>
              <a:buNone/>
            </a:pPr>
            <a:r>
              <a:rPr lang="en-GB" sz="1600" dirty="0"/>
              <a:t>Slide 2 and 10: </a:t>
            </a:r>
            <a:r>
              <a:rPr lang="en-GB" sz="1600" dirty="0" err="1"/>
              <a:t>Alvesgaspar</a:t>
            </a:r>
            <a:r>
              <a:rPr lang="en-GB" sz="1600" dirty="0"/>
              <a:t>. 'The Column of Trajan, in Trajan's Forum, Rome.' 2015. Wikimedia Commons </a:t>
            </a:r>
            <a:r>
              <a:rPr lang="en-GB" sz="1600" dirty="0">
                <a:hlinkClick r:id="rId3"/>
              </a:rPr>
              <a:t>https://commons.wikimedia.org/wiki/File:Trajan_column_(Rome)_September_2015-1.jpg</a:t>
            </a:r>
            <a:r>
              <a:rPr lang="en-GB" sz="1600" dirty="0"/>
              <a:t> [Accessed on 22/01/2018]</a:t>
            </a:r>
          </a:p>
          <a:p>
            <a:pPr marL="0" indent="0">
              <a:lnSpc>
                <a:spcPct val="120000"/>
              </a:lnSpc>
              <a:buNone/>
            </a:pPr>
            <a:r>
              <a:rPr lang="en-GB" sz="1600" dirty="0"/>
              <a:t>Slide 4: Aureus showing Trajan's Column. The British Museum. ‘R.6046’ 112-117. www.britishmuseum.org </a:t>
            </a:r>
            <a:r>
              <a:rPr lang="en-GB" sz="1600" dirty="0">
                <a:hlinkClick r:id="rId4"/>
              </a:rPr>
              <a:t>http://www.britishmuseum.org/research/collection_online/collection_object_details.aspx?assetId=31818001&amp;objectId=1215568&amp;partId=1</a:t>
            </a:r>
            <a:r>
              <a:rPr lang="en-GB" sz="1600" dirty="0"/>
              <a:t> [Accessed on 22/01/2018]</a:t>
            </a:r>
            <a:br>
              <a:rPr lang="en-GB" sz="1600" dirty="0"/>
            </a:br>
            <a:r>
              <a:rPr lang="en-GB" sz="1600" dirty="0"/>
              <a:t>Slide 5: Reconstruction of the Interior of the Pedestal. </a:t>
            </a:r>
            <a:r>
              <a:rPr lang="en-GB" sz="1600" dirty="0" err="1"/>
              <a:t>Boni</a:t>
            </a:r>
            <a:r>
              <a:rPr lang="en-GB" sz="1600" dirty="0"/>
              <a:t>, G. 1907. “Trajan’s Column.” </a:t>
            </a:r>
            <a:r>
              <a:rPr lang="en-GB" sz="1600" i="1" dirty="0"/>
              <a:t>Proceedings of the British Academy</a:t>
            </a:r>
            <a:r>
              <a:rPr lang="en-GB" sz="1600" dirty="0"/>
              <a:t> 3: 1-6. </a:t>
            </a:r>
          </a:p>
          <a:p>
            <a:pPr marL="0" indent="0">
              <a:lnSpc>
                <a:spcPct val="120000"/>
              </a:lnSpc>
              <a:buNone/>
            </a:pPr>
            <a:r>
              <a:rPr lang="en-GB" sz="1600" dirty="0"/>
              <a:t>Slide 6: Print of Trajan’s Column. The British Museum. ‘1883,0908.2’ 1820 www.britishmuseum.org </a:t>
            </a:r>
            <a:r>
              <a:rPr lang="en-GB" sz="1600" dirty="0">
                <a:hlinkClick r:id="rId5"/>
              </a:rPr>
              <a:t>http://www.britishmuseum.org/research/collection_online/collection_object_details.aspx?assetId=1146972001&amp;objectId=3179262&amp;partId=1</a:t>
            </a:r>
            <a:r>
              <a:rPr lang="en-GB" sz="1600" dirty="0"/>
              <a:t> [Accessed on 22/01/2018]</a:t>
            </a:r>
          </a:p>
          <a:p>
            <a:pPr marL="0" indent="0">
              <a:lnSpc>
                <a:spcPct val="120000"/>
              </a:lnSpc>
              <a:buNone/>
            </a:pPr>
            <a:r>
              <a:rPr lang="en-GB" sz="1600" dirty="0"/>
              <a:t>Slide 7: Plaster cast of Trajan’s column. The Victoria &amp; Albert Museum. ‘REPRO.1864-128’ 2016. www.vam.ac.uk </a:t>
            </a:r>
            <a:r>
              <a:rPr lang="en-GB" sz="1600" dirty="0">
                <a:hlinkClick r:id="rId6"/>
              </a:rPr>
              <a:t>http://www.vam.ac.uk/content/articles/t/trajans-column</a:t>
            </a:r>
            <a:r>
              <a:rPr lang="en-GB" sz="1600" dirty="0"/>
              <a:t> [Accessed on 22/01/2018]</a:t>
            </a:r>
          </a:p>
          <a:p>
            <a:pPr marL="0" indent="0">
              <a:lnSpc>
                <a:spcPct val="120000"/>
              </a:lnSpc>
              <a:buNone/>
            </a:pPr>
            <a:r>
              <a:rPr lang="en-GB" sz="1600" dirty="0"/>
              <a:t>Slide 8: </a:t>
            </a:r>
            <a:r>
              <a:rPr lang="pt-BR" sz="1600" dirty="0"/>
              <a:t>Janusz Reclaw, 'Forum Trajana' 2006. Wikimedia Commons, commons.wikimedia.org </a:t>
            </a:r>
            <a:r>
              <a:rPr lang="pt-BR" sz="1600" dirty="0">
                <a:hlinkClick r:id="rId7"/>
              </a:rPr>
              <a:t>https://commons.wikimedia.org/wiki/File:Forum_Trajana.jpg</a:t>
            </a:r>
            <a:r>
              <a:rPr lang="pt-BR" sz="1600" dirty="0"/>
              <a:t> </a:t>
            </a:r>
            <a:r>
              <a:rPr lang="en-GB" sz="1600" dirty="0"/>
              <a:t>[Accessed on 22/01/2018]</a:t>
            </a:r>
          </a:p>
          <a:p>
            <a:pPr marL="0" indent="0">
              <a:lnSpc>
                <a:spcPct val="120000"/>
              </a:lnSpc>
              <a:buNone/>
            </a:pPr>
            <a:endParaRPr lang="en-GB" sz="1600" dirty="0"/>
          </a:p>
        </p:txBody>
      </p:sp>
    </p:spTree>
    <p:extLst>
      <p:ext uri="{BB962C8B-B14F-4D97-AF65-F5344CB8AC3E}">
        <p14:creationId xmlns:p14="http://schemas.microsoft.com/office/powerpoint/2010/main" val="2833092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CD71F3D-00FC-49D3-A671-E33DDE1DFD57}"/>
              </a:ext>
            </a:extLst>
          </p:cNvPr>
          <p:cNvSpPr>
            <a:spLocks noGrp="1"/>
          </p:cNvSpPr>
          <p:nvPr>
            <p:ph type="title"/>
          </p:nvPr>
        </p:nvSpPr>
        <p:spPr/>
        <p:txBody>
          <a:bodyPr/>
          <a:lstStyle/>
          <a:p>
            <a:r>
              <a:rPr lang="en-GB" sz="5400" cap="none" dirty="0">
                <a:latin typeface="+mn-lt"/>
              </a:rPr>
              <a:t>Thank you</a:t>
            </a:r>
          </a:p>
        </p:txBody>
      </p:sp>
      <p:sp>
        <p:nvSpPr>
          <p:cNvPr id="7" name="Text Placeholder 6">
            <a:extLst>
              <a:ext uri="{FF2B5EF4-FFF2-40B4-BE49-F238E27FC236}">
                <a16:creationId xmlns:a16="http://schemas.microsoft.com/office/drawing/2014/main" id="{0BE6F8A7-6AD5-4D08-8579-33BED503F46E}"/>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9380762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488</TotalTime>
  <Words>1277</Words>
  <Application>Microsoft Office PowerPoint</Application>
  <PresentationFormat>Widescreen</PresentationFormat>
  <Paragraphs>129</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Times New Roman</vt:lpstr>
      <vt:lpstr>Savon</vt:lpstr>
      <vt:lpstr> Trajan’s Column and its Purpose: Propaganda and Memorial </vt:lpstr>
      <vt:lpstr>Point of research </vt:lpstr>
      <vt:lpstr>As a Marker</vt:lpstr>
      <vt:lpstr>As a Viewpoint</vt:lpstr>
      <vt:lpstr>Trajan’s Tomb</vt:lpstr>
      <vt:lpstr>As a Memorial</vt:lpstr>
      <vt:lpstr>As Propaganda</vt:lpstr>
      <vt:lpstr>Wider Ideological Statement</vt:lpstr>
      <vt:lpstr>Issues and Obstacles</vt:lpstr>
      <vt:lpstr>Conclusion</vt:lpstr>
      <vt:lpstr>Image Attributions: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Trajan’s Column and its Purpose: Propaganda and Memorial</dc:title>
  <dc:creator>Pip Roberts</dc:creator>
  <cp:lastModifiedBy>Pip Roberts</cp:lastModifiedBy>
  <cp:revision>43</cp:revision>
  <dcterms:created xsi:type="dcterms:W3CDTF">2018-01-10T04:41:14Z</dcterms:created>
  <dcterms:modified xsi:type="dcterms:W3CDTF">2018-01-22T23:57:20Z</dcterms:modified>
</cp:coreProperties>
</file>