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8" r:id="rId3"/>
    <p:sldId id="257" r:id="rId4"/>
    <p:sldId id="269" r:id="rId5"/>
    <p:sldId id="259" r:id="rId6"/>
    <p:sldId id="260" r:id="rId7"/>
    <p:sldId id="261" r:id="rId8"/>
    <p:sldId id="262" r:id="rId9"/>
    <p:sldId id="273" r:id="rId10"/>
    <p:sldId id="274" r:id="rId11"/>
    <p:sldId id="265" r:id="rId12"/>
    <p:sldId id="266" r:id="rId13"/>
    <p:sldId id="267" r:id="rId14"/>
    <p:sldId id="270" r:id="rId15"/>
    <p:sldId id="271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48E625-81A6-6740-8B2D-FC6537C2A570}" v="1" dt="2024-04-02T13:11:01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13"/>
    <p:restoredTop sz="95794"/>
  </p:normalViewPr>
  <p:slideViewPr>
    <p:cSldViewPr snapToGrid="0">
      <p:cViewPr varScale="1">
        <p:scale>
          <a:sx n="106" d="100"/>
          <a:sy n="106" d="100"/>
        </p:scale>
        <p:origin x="7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47DD12-CDFB-4FC2-A766-56ABD4204DB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F19A8057-CD1B-4CCE-A366-46422621F3ED}">
      <dgm:prSet custT="1"/>
      <dgm:spPr/>
      <dgm:t>
        <a:bodyPr/>
        <a:lstStyle/>
        <a:p>
          <a:r>
            <a:rPr lang="en-GB" sz="16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and development are revolutionised by technology, which also improves accessibility, creates individualised experiences, and increases engagement. 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066249-C31E-425E-9D4A-6F4822C9A0E1}" type="parTrans" cxnId="{A560591B-6EA1-4E04-9171-D2ACC5968157}">
      <dgm:prSet/>
      <dgm:spPr/>
      <dgm:t>
        <a:bodyPr/>
        <a:lstStyle/>
        <a:p>
          <a:endParaRPr lang="en-US"/>
        </a:p>
      </dgm:t>
    </dgm:pt>
    <dgm:pt modelId="{E65E12F6-0B6D-45FA-81B3-71CAD46F60D2}" type="sibTrans" cxnId="{A560591B-6EA1-4E04-9171-D2ACC5968157}">
      <dgm:prSet/>
      <dgm:spPr/>
      <dgm:t>
        <a:bodyPr/>
        <a:lstStyle/>
        <a:p>
          <a:endParaRPr lang="en-US"/>
        </a:p>
      </dgm:t>
    </dgm:pt>
    <dgm:pt modelId="{0963B977-5307-45F6-A176-FD541B6629BE}">
      <dgm:prSet custT="1"/>
      <dgm:spPr/>
      <dgm:t>
        <a:bodyPr/>
        <a:lstStyle/>
        <a:p>
          <a:r>
            <a:rPr lang="en-GB" sz="1600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To satisfy workforce demands and promote sustainable development, organisations must constantly adapt and incorporate technology into learning initiatives, ensuring that the digital era continues to be a dynamic and adaptive environment.</a:t>
          </a:r>
          <a:endParaRPr lang="en-US" sz="16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BBFE0E5-DCA7-4943-B00C-65EFE4422C16}" type="parTrans" cxnId="{61CDDBB0-3EA9-45ED-9F13-807E865D5161}">
      <dgm:prSet/>
      <dgm:spPr/>
      <dgm:t>
        <a:bodyPr/>
        <a:lstStyle/>
        <a:p>
          <a:endParaRPr lang="en-US"/>
        </a:p>
      </dgm:t>
    </dgm:pt>
    <dgm:pt modelId="{36F0FC8B-BDAC-452C-A290-1EB2195964F4}" type="sibTrans" cxnId="{61CDDBB0-3EA9-45ED-9F13-807E865D5161}">
      <dgm:prSet/>
      <dgm:spPr/>
      <dgm:t>
        <a:bodyPr/>
        <a:lstStyle/>
        <a:p>
          <a:endParaRPr lang="en-US"/>
        </a:p>
      </dgm:t>
    </dgm:pt>
    <dgm:pt modelId="{E57E606C-9D8E-42DC-AB4F-B8F7D5B73AC2}" type="pres">
      <dgm:prSet presAssocID="{F147DD12-CDFB-4FC2-A766-56ABD4204DBB}" presName="root" presStyleCnt="0">
        <dgm:presLayoutVars>
          <dgm:dir/>
          <dgm:resizeHandles val="exact"/>
        </dgm:presLayoutVars>
      </dgm:prSet>
      <dgm:spPr/>
    </dgm:pt>
    <dgm:pt modelId="{C79DD974-357F-47D2-BAE4-3790130F246F}" type="pres">
      <dgm:prSet presAssocID="{F19A8057-CD1B-4CCE-A366-46422621F3ED}" presName="compNode" presStyleCnt="0"/>
      <dgm:spPr/>
    </dgm:pt>
    <dgm:pt modelId="{FBA8EB7F-CEBD-40EA-8785-B7095FD4292D}" type="pres">
      <dgm:prSet presAssocID="{F19A8057-CD1B-4CCE-A366-46422621F3E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FE3DE8CB-029F-479C-A9B0-1529B122662A}" type="pres">
      <dgm:prSet presAssocID="{F19A8057-CD1B-4CCE-A366-46422621F3ED}" presName="spaceRect" presStyleCnt="0"/>
      <dgm:spPr/>
    </dgm:pt>
    <dgm:pt modelId="{1B768334-4B7D-479D-91D0-12EF951A22DD}" type="pres">
      <dgm:prSet presAssocID="{F19A8057-CD1B-4CCE-A366-46422621F3ED}" presName="textRect" presStyleLbl="revTx" presStyleIdx="0" presStyleCnt="2" custFlipVert="0" custScaleX="120645" custScaleY="147510" custLinFactNeighborX="5850" custLinFactNeighborY="36946">
        <dgm:presLayoutVars>
          <dgm:chMax val="1"/>
          <dgm:chPref val="1"/>
        </dgm:presLayoutVars>
      </dgm:prSet>
      <dgm:spPr/>
    </dgm:pt>
    <dgm:pt modelId="{CA47D988-2910-44B8-8EA1-AE40FC08C1FB}" type="pres">
      <dgm:prSet presAssocID="{E65E12F6-0B6D-45FA-81B3-71CAD46F60D2}" presName="sibTrans" presStyleCnt="0"/>
      <dgm:spPr/>
    </dgm:pt>
    <dgm:pt modelId="{F3F5DCCD-1A3B-4201-AA70-FEF1BE14E2B5}" type="pres">
      <dgm:prSet presAssocID="{0963B977-5307-45F6-A176-FD541B6629BE}" presName="compNode" presStyleCnt="0"/>
      <dgm:spPr/>
    </dgm:pt>
    <dgm:pt modelId="{41E733C2-142F-4CB3-B83F-42EE44647569}" type="pres">
      <dgm:prSet presAssocID="{0963B977-5307-45F6-A176-FD541B6629B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1FC62A83-FD57-44DC-ABF3-B00D9F61643B}" type="pres">
      <dgm:prSet presAssocID="{0963B977-5307-45F6-A176-FD541B6629BE}" presName="spaceRect" presStyleCnt="0"/>
      <dgm:spPr/>
    </dgm:pt>
    <dgm:pt modelId="{190ACF7F-4EC4-4AB2-B81F-94A2839FCD07}" type="pres">
      <dgm:prSet presAssocID="{0963B977-5307-45F6-A176-FD541B6629BE}" presName="textRect" presStyleLbl="revTx" presStyleIdx="1" presStyleCnt="2" custScaleX="134868">
        <dgm:presLayoutVars>
          <dgm:chMax val="1"/>
          <dgm:chPref val="1"/>
        </dgm:presLayoutVars>
      </dgm:prSet>
      <dgm:spPr/>
    </dgm:pt>
  </dgm:ptLst>
  <dgm:cxnLst>
    <dgm:cxn modelId="{5F20E51A-8071-4C11-8520-ED77BF5489D4}" type="presOf" srcId="{0963B977-5307-45F6-A176-FD541B6629BE}" destId="{190ACF7F-4EC4-4AB2-B81F-94A2839FCD07}" srcOrd="0" destOrd="0" presId="urn:microsoft.com/office/officeart/2018/2/layout/IconLabelList"/>
    <dgm:cxn modelId="{A560591B-6EA1-4E04-9171-D2ACC5968157}" srcId="{F147DD12-CDFB-4FC2-A766-56ABD4204DBB}" destId="{F19A8057-CD1B-4CCE-A366-46422621F3ED}" srcOrd="0" destOrd="0" parTransId="{9F066249-C31E-425E-9D4A-6F4822C9A0E1}" sibTransId="{E65E12F6-0B6D-45FA-81B3-71CAD46F60D2}"/>
    <dgm:cxn modelId="{9D4E4327-A0E6-4DD4-9F31-A2D03E91ACE1}" type="presOf" srcId="{F19A8057-CD1B-4CCE-A366-46422621F3ED}" destId="{1B768334-4B7D-479D-91D0-12EF951A22DD}" srcOrd="0" destOrd="0" presId="urn:microsoft.com/office/officeart/2018/2/layout/IconLabelList"/>
    <dgm:cxn modelId="{7339E432-3007-4265-9034-844BAF5E2491}" type="presOf" srcId="{F147DD12-CDFB-4FC2-A766-56ABD4204DBB}" destId="{E57E606C-9D8E-42DC-AB4F-B8F7D5B73AC2}" srcOrd="0" destOrd="0" presId="urn:microsoft.com/office/officeart/2018/2/layout/IconLabelList"/>
    <dgm:cxn modelId="{61CDDBB0-3EA9-45ED-9F13-807E865D5161}" srcId="{F147DD12-CDFB-4FC2-A766-56ABD4204DBB}" destId="{0963B977-5307-45F6-A176-FD541B6629BE}" srcOrd="1" destOrd="0" parTransId="{8BBFE0E5-DCA7-4943-B00C-65EFE4422C16}" sibTransId="{36F0FC8B-BDAC-452C-A290-1EB2195964F4}"/>
    <dgm:cxn modelId="{4F21D44C-9468-41D2-BCC4-A7DF043D5683}" type="presParOf" srcId="{E57E606C-9D8E-42DC-AB4F-B8F7D5B73AC2}" destId="{C79DD974-357F-47D2-BAE4-3790130F246F}" srcOrd="0" destOrd="0" presId="urn:microsoft.com/office/officeart/2018/2/layout/IconLabelList"/>
    <dgm:cxn modelId="{2148B99D-D57E-431C-9C5B-ABE9D14ACDE8}" type="presParOf" srcId="{C79DD974-357F-47D2-BAE4-3790130F246F}" destId="{FBA8EB7F-CEBD-40EA-8785-B7095FD4292D}" srcOrd="0" destOrd="0" presId="urn:microsoft.com/office/officeart/2018/2/layout/IconLabelList"/>
    <dgm:cxn modelId="{4CC8BAC7-8C4F-4328-A49B-085C8A4F0AAF}" type="presParOf" srcId="{C79DD974-357F-47D2-BAE4-3790130F246F}" destId="{FE3DE8CB-029F-479C-A9B0-1529B122662A}" srcOrd="1" destOrd="0" presId="urn:microsoft.com/office/officeart/2018/2/layout/IconLabelList"/>
    <dgm:cxn modelId="{90618111-34B5-4544-81D7-1008E15036C8}" type="presParOf" srcId="{C79DD974-357F-47D2-BAE4-3790130F246F}" destId="{1B768334-4B7D-479D-91D0-12EF951A22DD}" srcOrd="2" destOrd="0" presId="urn:microsoft.com/office/officeart/2018/2/layout/IconLabelList"/>
    <dgm:cxn modelId="{E0479489-3F36-4D50-B806-873C348A0AFA}" type="presParOf" srcId="{E57E606C-9D8E-42DC-AB4F-B8F7D5B73AC2}" destId="{CA47D988-2910-44B8-8EA1-AE40FC08C1FB}" srcOrd="1" destOrd="0" presId="urn:microsoft.com/office/officeart/2018/2/layout/IconLabelList"/>
    <dgm:cxn modelId="{E5716C11-97EB-431C-8FB3-0D3AD8398F22}" type="presParOf" srcId="{E57E606C-9D8E-42DC-AB4F-B8F7D5B73AC2}" destId="{F3F5DCCD-1A3B-4201-AA70-FEF1BE14E2B5}" srcOrd="2" destOrd="0" presId="urn:microsoft.com/office/officeart/2018/2/layout/IconLabelList"/>
    <dgm:cxn modelId="{E3EDCE39-9F34-4354-8803-8A65EEA2176F}" type="presParOf" srcId="{F3F5DCCD-1A3B-4201-AA70-FEF1BE14E2B5}" destId="{41E733C2-142F-4CB3-B83F-42EE44647569}" srcOrd="0" destOrd="0" presId="urn:microsoft.com/office/officeart/2018/2/layout/IconLabelList"/>
    <dgm:cxn modelId="{71C44BCB-1DCB-49B8-A4BD-C35C8DCAC94A}" type="presParOf" srcId="{F3F5DCCD-1A3B-4201-AA70-FEF1BE14E2B5}" destId="{1FC62A83-FD57-44DC-ABF3-B00D9F61643B}" srcOrd="1" destOrd="0" presId="urn:microsoft.com/office/officeart/2018/2/layout/IconLabelList"/>
    <dgm:cxn modelId="{CB930463-F74F-426F-818B-37EA2CDDC7CA}" type="presParOf" srcId="{F3F5DCCD-1A3B-4201-AA70-FEF1BE14E2B5}" destId="{190ACF7F-4EC4-4AB2-B81F-94A2839FCD0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8EB7F-CEBD-40EA-8785-B7095FD4292D}">
      <dsp:nvSpPr>
        <dsp:cNvPr id="0" name=""/>
        <dsp:cNvSpPr/>
      </dsp:nvSpPr>
      <dsp:spPr>
        <a:xfrm>
          <a:off x="1460933" y="432216"/>
          <a:ext cx="1731375" cy="1731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68334-4B7D-479D-91D0-12EF951A22DD}">
      <dsp:nvSpPr>
        <dsp:cNvPr id="0" name=""/>
        <dsp:cNvSpPr/>
      </dsp:nvSpPr>
      <dsp:spPr>
        <a:xfrm>
          <a:off x="230791" y="2786707"/>
          <a:ext cx="4641816" cy="1519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and development are revolutionised by technology, which also improves accessibility, creates individualised experiences, and increases engagement. 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0791" y="2786707"/>
        <a:ext cx="4641816" cy="1519074"/>
      </dsp:txXfrm>
    </dsp:sp>
    <dsp:sp modelId="{41E733C2-142F-4CB3-B83F-42EE44647569}">
      <dsp:nvSpPr>
        <dsp:cNvPr id="0" name=""/>
        <dsp:cNvSpPr/>
      </dsp:nvSpPr>
      <dsp:spPr>
        <a:xfrm>
          <a:off x="7049676" y="554531"/>
          <a:ext cx="1731375" cy="1731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0ACF7F-4EC4-4AB2-B81F-94A2839FCD07}">
      <dsp:nvSpPr>
        <dsp:cNvPr id="0" name=""/>
        <dsp:cNvSpPr/>
      </dsp:nvSpPr>
      <dsp:spPr>
        <a:xfrm>
          <a:off x="5320841" y="2773180"/>
          <a:ext cx="5189046" cy="10298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satisfy workforce demands and promote sustainable development, organisations must constantly adapt and incorporate technology into learning initiatives, ensuring that the digital era continues to be a dynamic and adaptive environment.</a:t>
          </a:r>
          <a:endParaRPr lang="en-US" sz="1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320841" y="2773180"/>
        <a:ext cx="5189046" cy="10298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3531C5-1A86-B043-9916-91200BDDF4BA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4932E3-1277-2949-8CBE-EECC859D3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275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Sa, P.S. 2023. The Function of Technology in Training and Development.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www.linkedin.com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/pulse/function-technology-training-development-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peoplesolutionssa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262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How technology is making education more accessible | Penn Today. 2019.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penntoday.upenn.edu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/news/how-technology-making-education-more-accessible.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72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Evanick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, J. 2023. From One-Size-Fits-All To Tailored Online Education: The Advantages Of Personalized Learning.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elearningindustry.com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/from-one-size-fits-all-to-tailored-online-education-advantages-of-personalized-learning.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6913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Kaur, A. 2022. Top 4 Benefits Of eLearning Education.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elearningindustry.com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/top-benefits-of-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elearning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-education.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448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Ramp-Up Guides. [no date].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aws.amazon.com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/training/ramp-up-guides/.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998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Google Digital Garage : Google. [no date].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skillshop.exceedlms.com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/student/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catalog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list?category_ids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=7879-google-digital-garage.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8335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Free Skills-Based Learning From Technology Experts | IBM 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SkillsBuild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 2024.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skillsbuild.org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4180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LinkedIn Learning: Online Courses for Creative, Technology, Business Skills. [no date].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learning.linkedin.com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/cx/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get-started?src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go-pa&amp;trk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=sem-ga_campid.20576775967_asid.150595068661_crid.674743686626_kw.linkedin%20learning_d.c_tid.kwd-296672886869_n.g_mt.b_geo.1006886&amp;mcid=7110650087919296543&amp;cid=&amp;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gad_source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=1&amp;gclid=CjwKCAjwzN-vBhAkEiwAYiO7oOSskiMC_2SS1hynvGnSHLPOlSbAUhxNET_3EDZZQFXkFc-mmgTyRhoCRzwQAvD_BwE&amp;gclsrc=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aw.ds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917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Technology for Employee Engagement | Deloitte. 2023.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www.deloitte.com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/au/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en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/our-thinking/insights/topics/talent/using-technology-for-employee-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engagement.html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Admin, P.B. 2018. The 7 Most Common Types of Business Technology.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www.zimegats.com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/the-7-most-common-types-of-business-technology/.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4752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Ochoa, D. 2023. How to Develop Cost-Effective Training: Maximize Impact &amp;#038; Minimize Costs.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www.thinkific.com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/blog/cost-effective-training-and-development-methods/#:~:text=Cost%2Deffective%20training%20is%20a,get%20the%20best%20results%20possible.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0983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Gupta, D. 2024. Digital Upskilling: How to Enable Your Employees. Available at: https://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</a:rPr>
              <a:t>whatfix.com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/blog/upskilling-your-workforce/.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1351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4932E3-1277-2949-8CBE-EECC859D3B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977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66E05-E028-673C-6100-F91AF31455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F917B7-5E7E-CE97-F4BA-1857BEEE8D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AC493-5C17-6EFE-C38A-59FFAC7B6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8FB83D-8689-74C9-DC99-C89220706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0BE55-7234-EE98-12DA-67E948625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910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7D29F-5A23-B310-257E-FB671AFC2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C24FB-3AF7-A174-8056-0666A85DC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67C2E-7D10-E51B-CFF2-887E0AD4D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4DD70-5940-8D66-7F5C-B32E53953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5A418-7477-4972-20B7-FC69AEAB5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9148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77AF6-070D-12A5-F739-816154003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ECAC5B-7C55-657B-0BB5-0DCDACC1D8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8B9F34-1008-8E3D-5E82-78DB30A3C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4EA81B-6707-F654-481C-F39E4B6716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E8CA03-70FF-BA87-9F34-2FB4F708B7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63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B450E-BCDA-E594-A718-D532650FB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158414-9414-DA09-E12E-B279B52767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E34F9B-CB1E-E36D-BCD5-8D6C81600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C9C623-FFF2-18D9-98F4-A766DB02D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3D66A9-F515-0928-F226-57D3717C1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B6FF3A-9B53-053A-5367-00B8EC6E2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76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30C2D-7555-D7D6-8343-7E9DCAE8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19F197-38F9-F4BC-A84C-7467DFA2E9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10D232-A796-DECB-82EC-3AB48C9505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87C3092-4071-98DD-539C-DBEE005FFA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5163E03-6759-299B-2A45-85D35851F7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32239B-F2F8-69C6-3BC2-B321EBAEB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376211F-FBC6-9589-730A-F10FAF1A8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F609A3-D88D-4A21-D2C9-46AEC3465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411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0F9EB-91ED-EE5F-D38E-A95F2EB45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F78A3A-F10A-C30B-AE96-D07D3DFAA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58DA9D-C03D-C868-0B9D-ECF3FA7F14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128E15-27A7-2F3E-CA4B-59CB0E625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442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EE1276-38B8-9C21-ACE3-025B56172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8D5F8E7-1CC5-169A-2168-FC90E76FE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DD78AA-97C8-0B97-1BD0-1E15C50BD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993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8E6854-FC44-7615-2395-20D127A1D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DE8C9-E15B-A461-A1D9-DC1192141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2649A2-8CFA-3D48-0CD6-FDFAE45DFD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FB2241-4084-30D1-62DF-026695123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5CD501-7E11-8371-3FF4-70E0EA1994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07B534-5DDE-6ED5-00FC-90488E9D9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7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7C6C0-FF9E-617A-97CA-81724693DA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147CF-3F78-CE86-47FB-AC93CF88F0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DDF446-0485-4990-A488-CF1F3F02E3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9A25CA-64CF-29BA-C80C-09215E3A4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EA61B3-C3A0-8224-388F-310DA8833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EDFB6E-8EC1-703E-079B-3DE8DFB3A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93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D99AC-F18C-1229-7581-C605E9573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49FEAB-F494-A46D-79CC-B8D3AFEEA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15AEE-A6D6-DE20-FA73-8E9F510A7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C55427-C04C-83BF-34B6-9672B0F30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1F865-79EA-F9A8-6D71-191A43C4E1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91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6CB117D-BE48-1E05-F60E-A56FE4BDAC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FCC42D-1AA2-7BEC-B16D-CA545EBEC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83FFB-6E32-4F75-BEDA-24857DF00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A95755-46A8-8A84-41DF-5F451ECDA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FB810-ECB9-B5C5-D4A5-01736AFE3E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58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5BD62C-8055-C9AE-54DE-1826D0676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94478A-B7E1-7AE3-6338-23929BB445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9F6D93-ACDB-4C41-21B5-9B3C83AF9F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4C93E-9131-4448-824D-A2256BBF7588}" type="datetimeFigureOut">
              <a:rPr lang="en-GB" smtClean="0"/>
              <a:t>19/03/2024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A1756-0404-DFB2-0A78-5394AFCD57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A546-35DA-5186-9933-78284F823A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5DA37C-A8E0-A747-A42C-D826EC3109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1875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Video 28" descr="People Discussing">
            <a:extLst>
              <a:ext uri="{FF2B5EF4-FFF2-40B4-BE49-F238E27FC236}">
                <a16:creationId xmlns:a16="http://schemas.microsoft.com/office/drawing/2014/main" id="{EA6BB02E-D8EC-78A4-66DE-3734B72DDE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E168E1-365B-0273-AE76-95F6659F48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Business Presentation-Importance of technology in training and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A0D0AE-C0AD-83FA-7917-C67A698A33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By: Elena </a:t>
            </a:r>
            <a:r>
              <a:rPr lang="en-GB" dirty="0" err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Dineva</a:t>
            </a:r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Student number:2226629</a:t>
            </a:r>
          </a:p>
        </p:txBody>
      </p:sp>
    </p:spTree>
    <p:extLst>
      <p:ext uri="{BB962C8B-B14F-4D97-AF65-F5344CB8AC3E}">
        <p14:creationId xmlns:p14="http://schemas.microsoft.com/office/powerpoint/2010/main" val="1784548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80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video>
              <p:cMediaNode mute="1">
                <p:cTn id="23" repeatCount="indefinite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B2B1F0-0DD6-4744-9A46-7A344FB48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E1E07-4F04-3EC2-8EA0-89EC259D4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26720"/>
            <a:ext cx="10506456" cy="1919141"/>
          </a:xfrm>
        </p:spPr>
        <p:txBody>
          <a:bodyPr anchor="b">
            <a:normAutofit/>
          </a:bodyPr>
          <a:lstStyle/>
          <a:p>
            <a:r>
              <a:rPr lang="en-GB" sz="6000">
                <a:latin typeface="Times New Roman" panose="02020603050405020304" pitchFamily="18" charset="0"/>
                <a:cs typeface="Times New Roman" panose="02020603050405020304" pitchFamily="18" charset="0"/>
              </a:rPr>
              <a:t>Overview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2899927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2776031"/>
            <a:ext cx="1873457" cy="13716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B2512-56EB-45C5-B8D4-F22F7EAEA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337269"/>
            <a:ext cx="10509504" cy="2905686"/>
          </a:xfrm>
        </p:spPr>
        <p:txBody>
          <a:bodyPr>
            <a:normAutofit/>
          </a:bodyPr>
          <a:lstStyle/>
          <a:p>
            <a:r>
              <a:rPr lang="en-GB" sz="2200" b="0" i="0" u="none" strike="noStrike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As a recent graduate who just joined the company, my line manager assigned me the responsibility of giving a brief presentation on how technology affects learning and development. The influence of technology on training and development will be examined in this presentation.</a:t>
            </a:r>
            <a:br>
              <a:rPr lang="en-GB" sz="22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GB" sz="2200"/>
            </a:b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468477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8D58A-382F-A0EB-BECF-AA37B8F3D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16" y="459487"/>
            <a:ext cx="11879720" cy="1481328"/>
          </a:xfrm>
        </p:spPr>
        <p:txBody>
          <a:bodyPr anchor="b">
            <a:no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Technology's role in training and development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A6C7C-B128-7714-8695-D60EA685F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16" y="2580895"/>
            <a:ext cx="7121387" cy="4430267"/>
          </a:xfrm>
        </p:spPr>
        <p:txBody>
          <a:bodyPr anchor="t">
            <a:normAutofit/>
          </a:bodyPr>
          <a:lstStyle/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growth of online tutorials and courses has made learning more accessible, democratising education and propelling the e-learning industry, which is expected to reach $375 billion by 2026 and enable continuous learning and skill development on a worldwide scale everywhere.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 improves interactive learning techniques, personalised learning, and accessibility.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It removes restrictions on time and place so that students may access instructional resources from any location at any time. 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Gamification and virtual reality encourage engagement and retention of information, while adaptive algorithms and data analytics maximise learning results.</a:t>
            </a:r>
            <a:endParaRPr lang="en-GB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500" dirty="0"/>
          </a:p>
        </p:txBody>
      </p:sp>
      <p:pic>
        <p:nvPicPr>
          <p:cNvPr id="5" name="Picture 4" descr="A group of people sitting on a computer&#10;&#10;Description automatically generated">
            <a:extLst>
              <a:ext uri="{FF2B5EF4-FFF2-40B4-BE49-F238E27FC236}">
                <a16:creationId xmlns:a16="http://schemas.microsoft.com/office/drawing/2014/main" id="{7EB4525D-DC54-062B-62D1-F5E3321039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04" y="2761488"/>
            <a:ext cx="4652057" cy="31168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F43B7E-F474-A25F-D405-BEC6ACE4C71A}"/>
              </a:ext>
            </a:extLst>
          </p:cNvPr>
          <p:cNvSpPr txBox="1"/>
          <p:nvPr/>
        </p:nvSpPr>
        <p:spPr>
          <a:xfrm>
            <a:off x="11180657" y="6196864"/>
            <a:ext cx="618605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(Sa, 2023)</a:t>
            </a:r>
          </a:p>
        </p:txBody>
      </p:sp>
    </p:spTree>
    <p:extLst>
      <p:ext uri="{BB962C8B-B14F-4D97-AF65-F5344CB8AC3E}">
        <p14:creationId xmlns:p14="http://schemas.microsoft.com/office/powerpoint/2010/main" val="2877162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3A124-6AD1-581A-277F-5F524BAB9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4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makes learning more accessible.</a:t>
            </a:r>
          </a:p>
        </p:txBody>
      </p:sp>
      <p:sp>
        <p:nvSpPr>
          <p:cNvPr id="18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07F476-7745-8DFB-E054-08F618597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629" y="2093976"/>
            <a:ext cx="7687495" cy="4786684"/>
          </a:xfrm>
        </p:spPr>
        <p:txBody>
          <a:bodyPr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Technology's Impact on Education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Provides remote access to resources.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Offers flexibility in online courses and mobile learning.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Personalizes learning experiences based on learners' abilities and progress.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Supports learners with disabilities.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Facilitates sharing and dissemination of educational resources.</a:t>
            </a:r>
          </a:p>
          <a:p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Technology enhances education accessibility for diverse learners.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3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growth of online tutorials and courses has made learning more accessible, democratising education and propelling the e-learning industry.</a:t>
            </a:r>
            <a:endParaRPr lang="en-GB" sz="1700" dirty="0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960DDD5-073E-9CC9-7D4B-8E2C6FCE09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835" r="-3" b="-3"/>
          <a:stretch/>
        </p:blipFill>
        <p:spPr>
          <a:xfrm>
            <a:off x="8065124" y="2093976"/>
            <a:ext cx="3941064" cy="40965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3921B1-7F16-176A-5241-4784C2D9B3B3}"/>
              </a:ext>
            </a:extLst>
          </p:cNvPr>
          <p:cNvSpPr txBox="1"/>
          <p:nvPr/>
        </p:nvSpPr>
        <p:spPr>
          <a:xfrm>
            <a:off x="10482429" y="6586572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(Penn Today, 2019)</a:t>
            </a:r>
          </a:p>
        </p:txBody>
      </p:sp>
    </p:spTree>
    <p:extLst>
      <p:ext uri="{BB962C8B-B14F-4D97-AF65-F5344CB8AC3E}">
        <p14:creationId xmlns:p14="http://schemas.microsoft.com/office/powerpoint/2010/main" val="3312788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94F03CF1-519D-658A-13D3-81B3F1CDF0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02" r="36534" b="-1"/>
          <a:stretch/>
        </p:blipFill>
        <p:spPr>
          <a:xfrm>
            <a:off x="-1" y="-2"/>
            <a:ext cx="4030134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FE1392-FA0B-CFFB-70BE-FF50D6393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0" y="405685"/>
            <a:ext cx="6551085" cy="1559301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Education Programmes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42310-C35C-89F8-B26E-AC92D5984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7200" y="2307904"/>
            <a:ext cx="7924799" cy="4584311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Personalized Education Programs Benefits: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Tailored learning experience,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engagement,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Efficient use of time,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Improved learning outcomes,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Increased confidence,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Align with organizational goals,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Ensure employees have necessary skills,</a:t>
            </a:r>
          </a:p>
          <a:p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Adaptive learning technologies enhance learning experience.</a:t>
            </a:r>
          </a:p>
          <a:p>
            <a:pPr marL="0" indent="0">
              <a:buNone/>
            </a:pPr>
            <a:r>
              <a:rPr lang="en-GB" sz="20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Employee efficiency is increased via personalised education programmes that use adaptive learning technology to improve learning results, increase professional development engagement, and fit with organisational objectives.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68ED3F-D48B-FED6-C924-40FC928919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0583" y="1849267"/>
            <a:ext cx="5357090" cy="1841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91AD286-2E4B-345B-6B5C-31ACEEFBADC6}"/>
              </a:ext>
            </a:extLst>
          </p:cNvPr>
          <p:cNvSpPr txBox="1"/>
          <p:nvPr/>
        </p:nvSpPr>
        <p:spPr>
          <a:xfrm>
            <a:off x="10837719" y="6273225"/>
            <a:ext cx="626918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b="1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Evanick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2023)</a:t>
            </a:r>
          </a:p>
        </p:txBody>
      </p:sp>
    </p:spTree>
    <p:extLst>
      <p:ext uri="{BB962C8B-B14F-4D97-AF65-F5344CB8AC3E}">
        <p14:creationId xmlns:p14="http://schemas.microsoft.com/office/powerpoint/2010/main" val="28947666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36CA3-2B5D-EA59-D045-C66ECCCA1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64000" y="329184"/>
            <a:ext cx="7484872" cy="1783080"/>
          </a:xfrm>
        </p:spPr>
        <p:txBody>
          <a:bodyPr anchor="b">
            <a:no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Creative approach towards learning and training</a:t>
            </a:r>
          </a:p>
        </p:txBody>
      </p:sp>
      <p:pic>
        <p:nvPicPr>
          <p:cNvPr id="5" name="Picture 4" descr="A finger touching a button&#10;&#10;Description automatically generated">
            <a:extLst>
              <a:ext uri="{FF2B5EF4-FFF2-40B4-BE49-F238E27FC236}">
                <a16:creationId xmlns:a16="http://schemas.microsoft.com/office/drawing/2014/main" id="{61CC8099-5073-3572-5EEB-7FDA50D443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6580" r="15900" b="1"/>
          <a:stretch/>
        </p:blipFill>
        <p:spPr>
          <a:xfrm>
            <a:off x="0" y="0"/>
            <a:ext cx="3894667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5FE2F-E1AF-D3F3-7B54-DF0252A125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0" y="2602714"/>
            <a:ext cx="7992533" cy="34838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Technology-driven learning makes learning more creative and exciting by using interactive techniques like: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Gamification and virtual reality simulations (VR), which allows people to visualise and understand better.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More interactive content</a:t>
            </a:r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such as videos, games and simulation, this approach makes learning more enjoyable by letting students choose their own speed, preferences, and learning style.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Instant feedback, learners can instant feedback which allows them to improve quicker.</a:t>
            </a:r>
          </a:p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Studies reveal that gamified courses boost skill-based competence by 14%, demonstrating how interactive methods may improve learning results.</a:t>
            </a: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F7E2DDB-929B-C1C1-BDD9-C96D171531DC}"/>
              </a:ext>
            </a:extLst>
          </p:cNvPr>
          <p:cNvSpPr txBox="1"/>
          <p:nvPr/>
        </p:nvSpPr>
        <p:spPr>
          <a:xfrm>
            <a:off x="10972799" y="627321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(Kaur,2022)</a:t>
            </a:r>
          </a:p>
        </p:txBody>
      </p:sp>
    </p:spTree>
    <p:extLst>
      <p:ext uri="{BB962C8B-B14F-4D97-AF65-F5344CB8AC3E}">
        <p14:creationId xmlns:p14="http://schemas.microsoft.com/office/powerpoint/2010/main" val="3016037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58B48-6DD0-01D6-D682-8A9615A935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1 -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03995-09EA-1006-7BCB-EA28DE4362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291" y="203344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Adaptability and accessibility: Amazon's AWS Certification and Training Programme, for instance:</a:t>
            </a:r>
          </a:p>
          <a:p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Through Amazon Web Services (AWS), the company provides a wide range of online training courses and certification programmes.</a:t>
            </a:r>
          </a:p>
          <a:p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These tools are accessible to employees remotely, enabling flexible learning schedules that balance their personal and professional obligations.</a:t>
            </a:r>
          </a:p>
          <a:p>
            <a:r>
              <a:rPr lang="en-GB" sz="25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of this flexibility, training programmes may be attended by personnel from a variety of places and backgrounds, improving accessibility.</a:t>
            </a:r>
          </a:p>
        </p:txBody>
      </p:sp>
      <p:pic>
        <p:nvPicPr>
          <p:cNvPr id="5" name="Picture 4" descr="A logo with white text&#10;&#10;Description automatically generated">
            <a:extLst>
              <a:ext uri="{FF2B5EF4-FFF2-40B4-BE49-F238E27FC236}">
                <a16:creationId xmlns:a16="http://schemas.microsoft.com/office/drawing/2014/main" id="{4BB4BFAB-791C-F577-0D97-369E5E28E4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10401" y="5431847"/>
            <a:ext cx="4974936" cy="12827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83B5CF2-572E-BDD9-5AE9-489D3255C2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910" y="1481932"/>
            <a:ext cx="5357090" cy="184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A4BDE46-7940-285B-6C9A-16D3C5210B2C}"/>
              </a:ext>
            </a:extLst>
          </p:cNvPr>
          <p:cNvSpPr txBox="1"/>
          <p:nvPr/>
        </p:nvSpPr>
        <p:spPr>
          <a:xfrm>
            <a:off x="0" y="627322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Amazon training and certification,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2024)</a:t>
            </a:r>
          </a:p>
        </p:txBody>
      </p:sp>
    </p:spTree>
    <p:extLst>
      <p:ext uri="{BB962C8B-B14F-4D97-AF65-F5344CB8AC3E}">
        <p14:creationId xmlns:p14="http://schemas.microsoft.com/office/powerpoint/2010/main" val="2859039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B0344-4B75-0433-95C3-A088F8846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2 - Google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4ABEE-5788-89FB-3BDD-CCC8339F2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127" y="2282825"/>
            <a:ext cx="10397836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Educational Experience: Google Digital Garage, for instance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Free online courses in digital marketing, data analytics, and professional development are offered by Google's Digital Garage.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platform provides material that is rich in multimedia and interactive, which enhances learning and increases knowledge retention.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Workers may participate in case studies, tests, and practical exercises that promote active learning and skill application.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6071EF8-9939-5B4E-32CF-2908DB6856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10" y="1412517"/>
            <a:ext cx="5357090" cy="342729"/>
          </a:xfrm>
          <a:prstGeom prst="rect">
            <a:avLst/>
          </a:prstGeom>
        </p:spPr>
      </p:pic>
      <p:pic>
        <p:nvPicPr>
          <p:cNvPr id="6" name="Picture 5" descr="A logo with different colored circles&#10;&#10;Description automatically generated">
            <a:extLst>
              <a:ext uri="{FF2B5EF4-FFF2-40B4-BE49-F238E27FC236}">
                <a16:creationId xmlns:a16="http://schemas.microsoft.com/office/drawing/2014/main" id="{8A3BB2E4-1C81-FFC8-A65F-432D28890B4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4655" y="5046663"/>
            <a:ext cx="4140200" cy="15875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22E987-40D1-A641-B58F-14AF0B4CBF18}"/>
              </a:ext>
            </a:extLst>
          </p:cNvPr>
          <p:cNvSpPr txBox="1"/>
          <p:nvPr/>
        </p:nvSpPr>
        <p:spPr>
          <a:xfrm>
            <a:off x="-41565" y="627322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(Google Digital Garage : Google, 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96027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61BFD-9183-EAF6-6D30-568E661C0F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3 - IBM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F5A7F-CD06-4F06-F8D4-8642204060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691" y="213150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Ongoing Skill Development: IBM </a:t>
            </a:r>
            <a:r>
              <a:rPr lang="en-GB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SkillsBuild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one example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Blockchain, cybersecurity, and artificial intelligence are just a few of the cutting-edge technologies that IBM </a:t>
            </a:r>
            <a:r>
              <a:rPr lang="en-GB" sz="2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SkillsBuild</a:t>
            </a:r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provides online learning pathways for.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may continue developing their skills by enrolling in self-paced courses that are catered to their interests and professional aspirations.</a:t>
            </a:r>
          </a:p>
          <a:p>
            <a:r>
              <a:rPr lang="en-GB" sz="2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who have access to current material are more relevant and employable as they are aware of current developments in the field and in technology.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55C573-D92E-2CFB-9139-03C6AF24A2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10" y="1481932"/>
            <a:ext cx="5357090" cy="184150"/>
          </a:xfrm>
          <a:prstGeom prst="rect">
            <a:avLst/>
          </a:prstGeom>
        </p:spPr>
      </p:pic>
      <p:pic>
        <p:nvPicPr>
          <p:cNvPr id="6" name="Picture 5" descr="A close-up of a logo&#10;&#10;Description automatically generated">
            <a:extLst>
              <a:ext uri="{FF2B5EF4-FFF2-40B4-BE49-F238E27FC236}">
                <a16:creationId xmlns:a16="http://schemas.microsoft.com/office/drawing/2014/main" id="{0AB4678B-01E4-428E-C3BE-6DDD8DD669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11709" y="70790"/>
            <a:ext cx="3480291" cy="20860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A0FD03C-7EFB-683B-F2AE-DBD5B7507A2A}"/>
              </a:ext>
            </a:extLst>
          </p:cNvPr>
          <p:cNvSpPr txBox="1"/>
          <p:nvPr/>
        </p:nvSpPr>
        <p:spPr>
          <a:xfrm>
            <a:off x="10273145" y="6273225"/>
            <a:ext cx="216130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(IBM </a:t>
            </a:r>
            <a:r>
              <a:rPr lang="en-GB" sz="1400" b="1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SkillsBuild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2024)</a:t>
            </a:r>
          </a:p>
        </p:txBody>
      </p:sp>
    </p:spTree>
    <p:extLst>
      <p:ext uri="{BB962C8B-B14F-4D97-AF65-F5344CB8AC3E}">
        <p14:creationId xmlns:p14="http://schemas.microsoft.com/office/powerpoint/2010/main" val="13375596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52C0F-129D-0EE5-804D-DFCBB8D49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Example 4 - LinkedIn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72D8D9-4E76-EA26-9FD7-74A57834BC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Customised Learning Routes: LinkedIn Learning as an Example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sizable collection of on-demand courses in business, software, and professional skills are available via LinkedIn Learning.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Personalised learning pathways are recommended by the platform based on the abilities, interests, and career goals of the workers, using algorithms.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Employees enjoy specialised learning experiences that address their unique knowledge gaps and growth areas when material is customised to meet their requirements.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E75040-7F1B-2CEB-0123-EE0E1A5152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910" y="1401763"/>
            <a:ext cx="5357090" cy="184150"/>
          </a:xfrm>
          <a:prstGeom prst="rect">
            <a:avLst/>
          </a:prstGeom>
        </p:spPr>
      </p:pic>
      <p:pic>
        <p:nvPicPr>
          <p:cNvPr id="6" name="Picture 5" descr="A blue and black logo&#10;&#10;Description automatically generated">
            <a:extLst>
              <a:ext uri="{FF2B5EF4-FFF2-40B4-BE49-F238E27FC236}">
                <a16:creationId xmlns:a16="http://schemas.microsoft.com/office/drawing/2014/main" id="{C045EAAA-97BE-154D-6C2D-CF19101436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76534" y="5880100"/>
            <a:ext cx="5215466" cy="9779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442717-2A29-71DD-0BD5-4FE5F49C6D5C}"/>
              </a:ext>
            </a:extLst>
          </p:cNvPr>
          <p:cNvSpPr txBox="1"/>
          <p:nvPr/>
        </p:nvSpPr>
        <p:spPr>
          <a:xfrm>
            <a:off x="0" y="6334780"/>
            <a:ext cx="3989339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1400" b="1" i="1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(LinkedIn Learning. [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2024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])</a:t>
            </a:r>
          </a:p>
        </p:txBody>
      </p:sp>
    </p:spTree>
    <p:extLst>
      <p:ext uri="{BB962C8B-B14F-4D97-AF65-F5344CB8AC3E}">
        <p14:creationId xmlns:p14="http://schemas.microsoft.com/office/powerpoint/2010/main" val="7656095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E35DB-C52B-70F2-87E3-6C1EA274D8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3590" y="966493"/>
            <a:ext cx="7305282" cy="975915"/>
          </a:xfrm>
        </p:spPr>
        <p:txBody>
          <a:bodyPr anchor="b">
            <a:normAutofit/>
          </a:bodyPr>
          <a:lstStyle/>
          <a:p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Advantages for employers</a:t>
            </a:r>
          </a:p>
        </p:txBody>
      </p:sp>
      <p:pic>
        <p:nvPicPr>
          <p:cNvPr id="5" name="Picture 4" descr="A hand touching a cloud&#10;&#10;Description automatically generated">
            <a:extLst>
              <a:ext uri="{FF2B5EF4-FFF2-40B4-BE49-F238E27FC236}">
                <a16:creationId xmlns:a16="http://schemas.microsoft.com/office/drawing/2014/main" id="{2AFA0C20-05D3-7720-25C7-03C961A58D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38" r="21570" b="-1"/>
          <a:stretch/>
        </p:blipFill>
        <p:spPr>
          <a:xfrm>
            <a:off x="1" y="10"/>
            <a:ext cx="4059381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E7FA7-1396-D526-EF55-4AB790812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9962" y="2569326"/>
            <a:ext cx="7948410" cy="41289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Employers gain from technology-enabled training and development because it help to: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oosts worker engagement,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Improves skill development,</a:t>
            </a:r>
          </a:p>
          <a:p>
            <a:r>
              <a:rPr lang="en-GB" sz="2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osters creativity in the digital era via practical solutions.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Increases Retention of Employees,</a:t>
            </a:r>
          </a:p>
          <a:p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Adaptability and Innovation</a:t>
            </a:r>
          </a:p>
          <a:p>
            <a:pPr marL="0" indent="0">
              <a:buNone/>
            </a:pPr>
            <a:r>
              <a:rPr lang="en-GB" sz="21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Technology-enabled training fosters creativity and innovation, which in turn produces a competent and engaged workforce, improving employee career prospects and contributing to organisational success.</a:t>
            </a:r>
            <a:endParaRPr lang="en-GB" sz="2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94722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8F3C82-FC6C-D603-12AE-890E1758D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33" y="318161"/>
            <a:ext cx="11929533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Enhanced Engagement and Retention of Employees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2C9B0-B9E1-FC17-C33A-364F55C72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820" y="1981200"/>
            <a:ext cx="6532418" cy="47725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Technology-Assisted Education Boosts Worker Engagement:</a:t>
            </a:r>
          </a:p>
          <a:p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a culture of ongoing growth,</a:t>
            </a:r>
          </a:p>
          <a:p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Offers chances for further education and skill development,</a:t>
            </a:r>
          </a:p>
          <a:p>
            <a:r>
              <a:rPr lang="en-GB" sz="25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Technology symbolises the innovation in business,</a:t>
            </a:r>
          </a:p>
          <a:p>
            <a:pPr marL="0" indent="0">
              <a:buNone/>
            </a:pPr>
            <a:r>
              <a:rPr lang="en-GB" sz="25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 that prioritise staff development report 40% reduced turnover rates, according to Bersin by Deloitte.</a:t>
            </a:r>
            <a:endParaRPr lang="en-GB" sz="2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pointing at a tablet screen&#10;&#10;Description automatically generated">
            <a:extLst>
              <a:ext uri="{FF2B5EF4-FFF2-40B4-BE49-F238E27FC236}">
                <a16:creationId xmlns:a16="http://schemas.microsoft.com/office/drawing/2014/main" id="{2B7AEEC0-6A79-BDBE-C0AB-2D2E553E7E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3238" y="2210594"/>
            <a:ext cx="5206295" cy="35814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8726FCA-CABB-61BF-0322-6083181F5F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1233" y="1643724"/>
            <a:ext cx="5357090" cy="184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0DFC7F-1FCD-CFCD-477F-029A15D8D6AA}"/>
              </a:ext>
            </a:extLst>
          </p:cNvPr>
          <p:cNvSpPr txBox="1"/>
          <p:nvPr/>
        </p:nvSpPr>
        <p:spPr>
          <a:xfrm>
            <a:off x="10875818" y="6273225"/>
            <a:ext cx="6151418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(Admin, 2018)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C4567D-EAE2-3521-26D2-45BD3E2B187B}"/>
              </a:ext>
            </a:extLst>
          </p:cNvPr>
          <p:cNvSpPr txBox="1"/>
          <p:nvPr/>
        </p:nvSpPr>
        <p:spPr>
          <a:xfrm>
            <a:off x="10875818" y="6339670"/>
            <a:ext cx="85690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(Deloitte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2023)</a:t>
            </a:r>
          </a:p>
        </p:txBody>
      </p:sp>
    </p:spTree>
    <p:extLst>
      <p:ext uri="{BB962C8B-B14F-4D97-AF65-F5344CB8AC3E}">
        <p14:creationId xmlns:p14="http://schemas.microsoft.com/office/powerpoint/2010/main" val="637755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F2AFF-EF2F-25DC-AD43-BE7BE3CA4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Cost-Effective Training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D8FC8-2DED-192D-8331-F99F0C351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9383" y="2033443"/>
            <a:ext cx="6345382" cy="5032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 provides more affordable training options by cutting down on costs associated with: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ravel, 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enue rental, </a:t>
            </a:r>
          </a:p>
          <a:p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rinted materials,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Space requirements,</a:t>
            </a: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Bookings</a:t>
            </a:r>
            <a:r>
              <a:rPr lang="en-GB" sz="240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endParaRPr lang="en-GB" sz="24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Online platforms are a desirable alternative for businesses as they may reduce training expenses by 50% to 70%, depending on the training.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Miniature people standing on coins&#10;&#10;Description automatically generated">
            <a:extLst>
              <a:ext uri="{FF2B5EF4-FFF2-40B4-BE49-F238E27FC236}">
                <a16:creationId xmlns:a16="http://schemas.microsoft.com/office/drawing/2014/main" id="{55EBA3C9-1FB6-BACD-1936-2462C8DC17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4765" y="2521430"/>
            <a:ext cx="5300134" cy="328909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67F274-B6A3-04EF-C07B-82E72BF373E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910" y="1574367"/>
            <a:ext cx="5357090" cy="18415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7EA1B0B-E668-BCA7-1541-928257E4D5D0}"/>
              </a:ext>
            </a:extLst>
          </p:cNvPr>
          <p:cNvSpPr txBox="1"/>
          <p:nvPr/>
        </p:nvSpPr>
        <p:spPr>
          <a:xfrm>
            <a:off x="10917383" y="590810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(Ochoa, 2023)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7033039-58E5-977D-6A7A-C88399278616}"/>
              </a:ext>
            </a:extLst>
          </p:cNvPr>
          <p:cNvSpPr txBox="1"/>
          <p:nvPr/>
        </p:nvSpPr>
        <p:spPr>
          <a:xfrm>
            <a:off x="10703409" y="6145786"/>
            <a:ext cx="84997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b="1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Andriotis</a:t>
            </a:r>
            <a:r>
              <a:rPr lang="en-GB" sz="1400" b="1" i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2021)</a:t>
            </a:r>
          </a:p>
        </p:txBody>
      </p:sp>
    </p:spTree>
    <p:extLst>
      <p:ext uri="{BB962C8B-B14F-4D97-AF65-F5344CB8AC3E}">
        <p14:creationId xmlns:p14="http://schemas.microsoft.com/office/powerpoint/2010/main" val="3813656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4B054-442C-3330-27FC-C2E0FA4819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182" y="381001"/>
            <a:ext cx="7307903" cy="1708242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Improved Skills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939B61-28F1-D4DB-4306-BF9A62204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65" y="2470244"/>
            <a:ext cx="6587467" cy="3769835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Technology's Role in Upskilling and Reskilling: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Encourages ongoing upskilling to satisfy needs at work.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Provides relevant educational opportunities in line with business developments.</a:t>
            </a:r>
          </a:p>
          <a:p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Gives workers the ability to learn new skills.</a:t>
            </a:r>
          </a:p>
          <a:p>
            <a:pPr marL="0" indent="0">
              <a:buNone/>
            </a:pPr>
            <a:r>
              <a:rPr lang="en-GB" sz="2400" b="0" i="0" u="none" strike="noStrike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Harvard Business Review highlights the importance of a learning culture in gaining a competitive edge.</a:t>
            </a:r>
            <a:endParaRPr lang="en-GB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A person sitting on a red arrow with a computer&#10;&#10;Description automatically generated">
            <a:extLst>
              <a:ext uri="{FF2B5EF4-FFF2-40B4-BE49-F238E27FC236}">
                <a16:creationId xmlns:a16="http://schemas.microsoft.com/office/drawing/2014/main" id="{D35D7D5F-FB3E-098C-26BE-FD8A0657B2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286" r="25566"/>
          <a:stretch/>
        </p:blipFill>
        <p:spPr>
          <a:xfrm>
            <a:off x="7861885" y="1137501"/>
            <a:ext cx="4080933" cy="5255041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341C154-7FFB-2E6D-3D1D-A16BA32B33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182" y="1860883"/>
            <a:ext cx="5357090" cy="1841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D9E45C-3491-986C-C7E0-68A12A0679D2}"/>
              </a:ext>
            </a:extLst>
          </p:cNvPr>
          <p:cNvSpPr txBox="1"/>
          <p:nvPr/>
        </p:nvSpPr>
        <p:spPr>
          <a:xfrm>
            <a:off x="10851490" y="6240079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algn="l"/>
            <a:r>
              <a:rPr lang="en-GB" sz="1400" b="1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(Gupta, 2024)</a:t>
            </a:r>
          </a:p>
        </p:txBody>
      </p:sp>
    </p:spTree>
    <p:extLst>
      <p:ext uri="{BB962C8B-B14F-4D97-AF65-F5344CB8AC3E}">
        <p14:creationId xmlns:p14="http://schemas.microsoft.com/office/powerpoint/2010/main" val="4245748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42F078-7D54-3543-2F1F-32C6E3CE9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C5992E-9388-C460-1B83-5C3C20CCBF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225033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44501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Close up image of hands applauding">
            <a:extLst>
              <a:ext uri="{FF2B5EF4-FFF2-40B4-BE49-F238E27FC236}">
                <a16:creationId xmlns:a16="http://schemas.microsoft.com/office/drawing/2014/main" id="{8FEC3A38-832D-CD07-6060-4DAAF3DB83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97" b="15134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7BF4CA-8924-408C-2359-8D322B911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dirty="0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 for listening!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9D15FF8-C238-8D6A-3B12-BB6A121DE6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688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21972</TotalTime>
  <Words>1575</Words>
  <Application>Microsoft Macintosh PowerPoint</Application>
  <PresentationFormat>Widescreen</PresentationFormat>
  <Paragraphs>148</Paragraphs>
  <Slides>16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Office Theme</vt:lpstr>
      <vt:lpstr>Business Presentation-Importance of technology in training and development</vt:lpstr>
      <vt:lpstr>Overview </vt:lpstr>
      <vt:lpstr>Technology's role in training and development</vt:lpstr>
      <vt:lpstr>Technology makes learning more accessible.</vt:lpstr>
      <vt:lpstr>Personalised Education Programmes</vt:lpstr>
      <vt:lpstr>Creative approach towards learning and training</vt:lpstr>
      <vt:lpstr>Example 1 - Amazon</vt:lpstr>
      <vt:lpstr>Example 2 - Google</vt:lpstr>
      <vt:lpstr>Example 3 - IBM</vt:lpstr>
      <vt:lpstr>Example 4 - LinkedIn</vt:lpstr>
      <vt:lpstr>Advantages for employers</vt:lpstr>
      <vt:lpstr>Enhanced Engagement and Retention of Employees</vt:lpstr>
      <vt:lpstr>Cost-Effective Training</vt:lpstr>
      <vt:lpstr>Improved Skills Development</vt:lpstr>
      <vt:lpstr>Conclusion </vt:lpstr>
      <vt:lpstr>Thank you for listening!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Presentation-Importance of technology in training and development</dc:title>
  <dc:creator>Momchil Baltov</dc:creator>
  <cp:lastModifiedBy>Elena Dineva (2226629)</cp:lastModifiedBy>
  <cp:revision>3</cp:revision>
  <cp:lastPrinted>2024-04-02T13:13:01Z</cp:lastPrinted>
  <dcterms:created xsi:type="dcterms:W3CDTF">2024-03-18T15:03:05Z</dcterms:created>
  <dcterms:modified xsi:type="dcterms:W3CDTF">2024-04-03T19:49:39Z</dcterms:modified>
</cp:coreProperties>
</file>