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62" r:id="rId4"/>
    <p:sldId id="257" r:id="rId5"/>
    <p:sldId id="264" r:id="rId6"/>
    <p:sldId id="273" r:id="rId7"/>
    <p:sldId id="263" r:id="rId8"/>
    <p:sldId id="266" r:id="rId9"/>
    <p:sldId id="272" r:id="rId10"/>
    <p:sldId id="258" r:id="rId11"/>
    <p:sldId id="271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FF"/>
    <a:srgbClr val="B3E23E"/>
    <a:srgbClr val="FFFFCC"/>
    <a:srgbClr val="CCECFF"/>
    <a:srgbClr val="FFFF99"/>
    <a:srgbClr val="2984F3"/>
    <a:srgbClr val="0C788E"/>
    <a:srgbClr val="CC0000"/>
    <a:srgbClr val="000099"/>
    <a:srgbClr val="422C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4" autoAdjust="0"/>
    <p:restoredTop sz="94652" autoAdjust="0"/>
  </p:normalViewPr>
  <p:slideViewPr>
    <p:cSldViewPr>
      <p:cViewPr varScale="1">
        <p:scale>
          <a:sx n="85" d="100"/>
          <a:sy n="85" d="100"/>
        </p:scale>
        <p:origin x="156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FFF877-E0ED-4D7C-A869-721414235FF2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72180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D46DEF-D5CF-4432-AC2A-9D3736A06BE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802283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CBA2C2-E91D-45AE-9A80-E0534556D5E5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137280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417A3A-B4F7-4E53-8F5D-80C2A8AA1B15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49187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51D593-684E-4385-8FC6-993E50DDE418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34254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612D1F-973C-4B37-8945-B1E41D984439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96965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C5F518-33C1-4F68-91B3-F52B1D01D394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757555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A000A4-C1C6-40CA-A38A-27901665E5EC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7803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B9AE40-9AF0-4824-9B4A-722A0EE9848F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905256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7246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517518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591642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52657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76519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593137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0C97B3-BE15-44D1-855A-E8796FBFF0E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88269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A7EED9-B032-4EA5-8A41-B2EDE14E6B2B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885072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7645489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45000">
              <a:srgbClr val="B3E23E"/>
            </a:gs>
            <a:gs pos="13000">
              <a:schemeClr val="accent4">
                <a:lumMod val="75000"/>
              </a:schemeClr>
            </a:gs>
            <a:gs pos="100000">
              <a:schemeClr val="bg1"/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3" name="Rectangle 2082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0" name="Rectangle 110">
            <a:extLst>
              <a:ext uri="{FF2B5EF4-FFF2-40B4-BE49-F238E27FC236}">
                <a16:creationId xmlns:a16="http://schemas.microsoft.com/office/drawing/2014/main" id="{0CC20206-E318-B7BD-C999-537FAC35A80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969133" y="1143000"/>
            <a:ext cx="6174867" cy="1340046"/>
          </a:xfrm>
          <a:gradFill>
            <a:gsLst>
              <a:gs pos="0">
                <a:srgbClr val="3366FF"/>
              </a:gs>
              <a:gs pos="100000">
                <a:schemeClr val="bg1"/>
              </a:gs>
              <a:gs pos="58000">
                <a:schemeClr val="bg1"/>
              </a:gs>
            </a:gsLst>
            <a:lin ang="2700000" scaled="1"/>
          </a:gradFill>
          <a:ln>
            <a:solidFill>
              <a:srgbClr val="3366FF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algn="ctr" defTabSz="457200">
              <a:lnSpc>
                <a:spcPct val="90000"/>
              </a:lnSpc>
            </a:pPr>
            <a:r>
              <a:rPr lang="en-US" altLang="en-US" sz="4000" b="1" i="1" kern="1200" dirty="0">
                <a:solidFill>
                  <a:srgbClr val="CC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360-Degree Feedback </a:t>
            </a:r>
          </a:p>
        </p:txBody>
      </p:sp>
      <p:sp>
        <p:nvSpPr>
          <p:cNvPr id="2051" name="Rectangle 115">
            <a:extLst>
              <a:ext uri="{FF2B5EF4-FFF2-40B4-BE49-F238E27FC236}">
                <a16:creationId xmlns:a16="http://schemas.microsoft.com/office/drawing/2014/main" id="{BA54585C-E0E4-C229-146F-AA3651E7C46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654008" y="2671686"/>
            <a:ext cx="5166463" cy="3997674"/>
          </a:xfrm>
          <a:ln>
            <a:solidFill>
              <a:srgbClr val="FFFF00"/>
            </a:solidFill>
          </a:ln>
        </p:spPr>
        <p:txBody>
          <a:bodyPr vert="horz" lIns="91440" tIns="45720" rIns="91440" bIns="45720" rtlCol="0">
            <a:normAutofit fontScale="92500"/>
          </a:bodyPr>
          <a:lstStyle/>
          <a:p>
            <a:pPr marL="0" marR="0" lvl="0" indent="0" defTabSz="457200" fontAlgn="auto">
              <a:lnSpc>
                <a:spcPct val="90000"/>
              </a:lnSpc>
              <a:tabLst/>
              <a:defRPr/>
            </a:pPr>
            <a:endParaRPr kumimoji="0" lang="en-US" altLang="en-US" sz="1400" b="1" i="1" u="none" strike="noStrike" cap="all" spc="0" normalizeH="0" baseline="0" noProof="0" dirty="0">
              <a:ln>
                <a:noFill/>
              </a:ln>
              <a:solidFill>
                <a:schemeClr val="tx2">
                  <a:lumMod val="40000"/>
                  <a:lumOff val="60000"/>
                </a:scheme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457200" fontAlgn="auto">
              <a:lnSpc>
                <a:spcPct val="150000"/>
              </a:lnSpc>
              <a:tabLst/>
              <a:defRPr/>
            </a:pPr>
            <a:r>
              <a:rPr kumimoji="0" lang="en-US" altLang="en-US" sz="1500" b="1" i="1" u="none" strike="noStrike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Module code and name: BMSW5102_Developing Relationships and Workplace Achievement </a:t>
            </a:r>
          </a:p>
          <a:p>
            <a:pPr marL="0" marR="0" lvl="0" indent="0" defTabSz="457200" fontAlgn="auto">
              <a:lnSpc>
                <a:spcPct val="150000"/>
              </a:lnSpc>
              <a:buFont typeface="Wingdings 3" charset="2"/>
              <a:buChar char=""/>
              <a:tabLst/>
              <a:defRPr/>
            </a:pPr>
            <a:endParaRPr kumimoji="0" lang="en-US" altLang="en-US" sz="1500" b="1" i="1" u="none" strike="noStrike" cap="all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457200" fontAlgn="auto">
              <a:lnSpc>
                <a:spcPct val="150000"/>
              </a:lnSpc>
              <a:tabLst/>
              <a:defRPr/>
            </a:pPr>
            <a:r>
              <a:rPr kumimoji="0" lang="en-US" altLang="en-US" sz="1500" b="1" i="1" u="none" strike="noStrike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Name of the Student: Aneliya Kirkova-Georgieva</a:t>
            </a:r>
          </a:p>
          <a:p>
            <a:pPr marL="0" marR="0" lvl="0" indent="0" defTabSz="457200" fontAlgn="auto">
              <a:lnSpc>
                <a:spcPct val="150000"/>
              </a:lnSpc>
              <a:tabLst/>
              <a:defRPr/>
            </a:pPr>
            <a:r>
              <a:rPr kumimoji="0" lang="en-US" altLang="en-US" sz="1500" b="1" i="1" u="none" strike="noStrike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ID Number: 2125657</a:t>
            </a:r>
          </a:p>
          <a:p>
            <a:pPr marL="0" marR="0" lvl="0" indent="0" defTabSz="457200" fontAlgn="auto">
              <a:lnSpc>
                <a:spcPct val="150000"/>
              </a:lnSpc>
              <a:buFont typeface="Wingdings 3" charset="2"/>
              <a:buChar char=""/>
              <a:tabLst/>
              <a:defRPr/>
            </a:pPr>
            <a:endParaRPr kumimoji="0" lang="en-US" altLang="en-US" sz="1500" b="1" i="1" u="none" strike="noStrike" cap="all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457200" fontAlgn="auto">
              <a:lnSpc>
                <a:spcPct val="150000"/>
              </a:lnSpc>
              <a:tabLst/>
              <a:defRPr/>
            </a:pPr>
            <a:r>
              <a:rPr kumimoji="0" lang="en-US" altLang="en-US" sz="1500" b="1" i="1" u="none" strike="noStrike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Lecturer Name: Ehsan Khajeh</a:t>
            </a:r>
          </a:p>
          <a:p>
            <a:pPr marL="0" marR="0" lvl="0" indent="0" defTabSz="457200" fontAlgn="auto">
              <a:lnSpc>
                <a:spcPct val="150000"/>
              </a:lnSpc>
              <a:tabLst/>
              <a:defRPr/>
            </a:pPr>
            <a:r>
              <a:rPr kumimoji="0" lang="en-US" altLang="en-US" sz="1500" b="1" i="1" u="none" strike="noStrike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Title: Component 1 </a:t>
            </a:r>
          </a:p>
          <a:p>
            <a:pPr defTabSz="457200">
              <a:lnSpc>
                <a:spcPct val="90000"/>
              </a:lnSpc>
              <a:buFont typeface="Wingdings 3" charset="2"/>
              <a:buChar char=""/>
            </a:pPr>
            <a:endParaRPr lang="en-US" altLang="en-US" sz="5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085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101769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87" name="Freeform: Shape 2086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61473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89" name="Rectangle 2088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78" name="Graphic 2077" descr="Repeat">
            <a:extLst>
              <a:ext uri="{FF2B5EF4-FFF2-40B4-BE49-F238E27FC236}">
                <a16:creationId xmlns:a16="http://schemas.microsoft.com/office/drawing/2014/main" id="{8D5EB945-6B5D-EA17-00F2-BC32FBF4AD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276872"/>
            <a:ext cx="3168580" cy="2736304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05FEE9-77BE-E533-7932-EE31FCF2C7B9}"/>
              </a:ext>
            </a:extLst>
          </p:cNvPr>
          <p:cNvSpPr txBox="1"/>
          <p:nvPr/>
        </p:nvSpPr>
        <p:spPr>
          <a:xfrm>
            <a:off x="1043608" y="342900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CC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360°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u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9B564631-2966-404B-54B0-D9501EBC2C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9592" y="274638"/>
            <a:ext cx="6840760" cy="1143000"/>
          </a:xfrm>
        </p:spPr>
        <p:txBody>
          <a:bodyPr/>
          <a:lstStyle/>
          <a:p>
            <a:pPr algn="ctr"/>
            <a:r>
              <a:rPr kumimoji="0" lang="en-US" altLang="en-US" sz="3600" b="1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The concept of 360-Degree feedback</a:t>
            </a:r>
            <a:endParaRPr lang="en-GB" altLang="en-US" sz="3600" b="1" i="1" dirty="0">
              <a:solidFill>
                <a:schemeClr val="tx1"/>
              </a:solidFill>
            </a:endParaRP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3F0AB2D1-304E-BB9A-A85A-D7E5D201F71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539552" y="1772816"/>
            <a:ext cx="4032448" cy="4353347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is a process in which someone’s performance is assessed, and feedback is given by a number of people who may include their manager, subordinates, colleagues and customers”. (</a:t>
            </a: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Armstrong, 2014, p.342) </a:t>
            </a:r>
          </a:p>
          <a:p>
            <a:pPr>
              <a:lnSpc>
                <a:spcPct val="150000"/>
              </a:lnSpc>
            </a:pP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1400" b="1" dirty="0"/>
              <a:t>It is a “system to drive cultural change and align individual behaviours with organization values and objectives”. (Nystrom, 2001)</a:t>
            </a:r>
          </a:p>
        </p:txBody>
      </p:sp>
      <p:pic>
        <p:nvPicPr>
          <p:cNvPr id="11" name="Content Placeholder 10" descr="A person with a person's head&#10;&#10;Description automatically generated with medium confidence">
            <a:extLst>
              <a:ext uri="{FF2B5EF4-FFF2-40B4-BE49-F238E27FC236}">
                <a16:creationId xmlns:a16="http://schemas.microsoft.com/office/drawing/2014/main" id="{EFC6940E-61AD-CF25-0559-E0244C79764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392" y="1772816"/>
            <a:ext cx="3672408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F78D1F5-03AD-9C68-F2F9-1BA7977B025C}"/>
              </a:ext>
            </a:extLst>
          </p:cNvPr>
          <p:cNvSpPr txBox="1"/>
          <p:nvPr/>
        </p:nvSpPr>
        <p:spPr>
          <a:xfrm>
            <a:off x="7236296" y="5026386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(Linkedin, 2023)</a:t>
            </a:r>
          </a:p>
        </p:txBody>
      </p:sp>
    </p:spTree>
    <p:extLst>
      <p:ext uri="{BB962C8B-B14F-4D97-AF65-F5344CB8AC3E}">
        <p14:creationId xmlns:p14="http://schemas.microsoft.com/office/powerpoint/2010/main" val="2098232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6B38-FD6B-A852-10C1-EB94BC03E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188640"/>
            <a:ext cx="7055380" cy="1664608"/>
          </a:xfrm>
        </p:spPr>
        <p:txBody>
          <a:bodyPr/>
          <a:lstStyle/>
          <a:p>
            <a:pPr algn="ctr"/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360-Degree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3184D-3001-904B-34E1-A09076A7E0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710" y="1600200"/>
            <a:ext cx="3981297" cy="4525963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provides a broader, comprehensive and more accurate assessment of an individual's performance, as multiple perspectives reduce bias and subjectivity (Atkins &amp; Wood, 2002)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helps in identifying both strengths and areas for improvement, fostering self-awareness and personal growth (Nowack, 2019)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6" name="Content Placeholder 4" descr="A hand writing on a blackboard">
            <a:extLst>
              <a:ext uri="{FF2B5EF4-FFF2-40B4-BE49-F238E27FC236}">
                <a16:creationId xmlns:a16="http://schemas.microsoft.com/office/drawing/2014/main" id="{20B837F5-BBB7-455E-270E-6B8BBA07870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73"/>
          <a:stretch/>
        </p:blipFill>
        <p:spPr>
          <a:xfrm>
            <a:off x="4677994" y="1624492"/>
            <a:ext cx="4042792" cy="31969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DB66F5-D416-46AA-B493-974F31E822E7}"/>
              </a:ext>
            </a:extLst>
          </p:cNvPr>
          <p:cNvSpPr txBox="1"/>
          <p:nvPr/>
        </p:nvSpPr>
        <p:spPr>
          <a:xfrm>
            <a:off x="6982250" y="5246054"/>
            <a:ext cx="17385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(www.Feedo,2019) </a:t>
            </a:r>
          </a:p>
        </p:txBody>
      </p:sp>
    </p:spTree>
    <p:extLst>
      <p:ext uri="{BB962C8B-B14F-4D97-AF65-F5344CB8AC3E}">
        <p14:creationId xmlns:p14="http://schemas.microsoft.com/office/powerpoint/2010/main" val="870133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6872E859-6796-F3A1-A320-66C202B78D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2988" y="0"/>
            <a:ext cx="8101012" cy="1306937"/>
          </a:xfrm>
        </p:spPr>
        <p:txBody>
          <a:bodyPr/>
          <a:lstStyle/>
          <a:p>
            <a:pPr eaLnBrk="1" hangingPunct="1"/>
            <a:r>
              <a:rPr lang="en-US" altLang="en-US" sz="3600" b="1" i="1" dirty="0">
                <a:solidFill>
                  <a:schemeClr val="tx1"/>
                </a:solidFill>
              </a:rPr>
              <a:t>          </a:t>
            </a:r>
            <a:br>
              <a:rPr lang="en-US" altLang="en-US" sz="3600" b="1" i="1" dirty="0">
                <a:solidFill>
                  <a:schemeClr val="tx1"/>
                </a:solidFill>
              </a:rPr>
            </a:br>
            <a:endParaRPr lang="en-US" altLang="en-US" sz="3600" b="1" i="1" dirty="0">
              <a:solidFill>
                <a:schemeClr val="tx1"/>
              </a:solidFill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B6F88D1-07A7-6410-E153-7A566D79B4D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560" y="2995990"/>
            <a:ext cx="3744416" cy="2377226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ct val="150000"/>
              </a:lnSpc>
              <a:buNone/>
            </a:pP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Waung (2002), it could contribute to team development, enhance communication, and facilitate organizational change.</a:t>
            </a:r>
          </a:p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019E42-112E-BAF7-726A-B176748E98C4}"/>
              </a:ext>
            </a:extLst>
          </p:cNvPr>
          <p:cNvSpPr/>
          <p:nvPr/>
        </p:nvSpPr>
        <p:spPr>
          <a:xfrm>
            <a:off x="611561" y="647110"/>
            <a:ext cx="3744416" cy="1989802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ctr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360</a:t>
            </a:r>
            <a:r>
              <a:rPr lang="en-GB" altLang="en-US" sz="1400" b="1" dirty="0">
                <a:solidFill>
                  <a:schemeClr val="tx1"/>
                </a:solidFill>
                <a:latin typeface="Arial"/>
                <a:cs typeface="Arial"/>
              </a:rPr>
              <a:t>-degree feedback is highly convincing, compelling and likely to drive changes, that could help to reach your full potential, as noted by Canaday (2018)</a:t>
            </a: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A5358A-CDAD-E665-BA72-44880E01C58F}"/>
              </a:ext>
            </a:extLst>
          </p:cNvPr>
          <p:cNvSpPr/>
          <p:nvPr/>
        </p:nvSpPr>
        <p:spPr>
          <a:xfrm>
            <a:off x="4787403" y="3933056"/>
            <a:ext cx="3168973" cy="2232248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ctr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It is comprehensive and customised feedback, that provides huge value for individuals and organisations (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Canaday, 2018)</a:t>
            </a:r>
            <a:endParaRPr kumimoji="0" lang="en-GB" sz="1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AC116CB-5998-5CF3-B9C0-8B830D0EE503}"/>
              </a:ext>
            </a:extLst>
          </p:cNvPr>
          <p:cNvSpPr/>
          <p:nvPr/>
        </p:nvSpPr>
        <p:spPr>
          <a:xfrm>
            <a:off x="4791947" y="1196752"/>
            <a:ext cx="3745037" cy="2232248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100000" b="100000"/>
            </a:path>
            <a:tileRect t="-100000" r="-100000"/>
          </a:gra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360-degree feedback, employees are informed of the proper steps they should take to promote a cultural changes (</a:t>
            </a: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Nystrom, 2001)</a:t>
            </a:r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6E72C-1BE7-F856-F3C7-24A1239E0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74638"/>
            <a:ext cx="6984776" cy="1143000"/>
          </a:xfrm>
        </p:spPr>
        <p:txBody>
          <a:bodyPr/>
          <a:lstStyle/>
          <a:p>
            <a:r>
              <a:rPr lang="en-GB" sz="3600" b="1" i="1" dirty="0"/>
              <a:t>Benefits of its implementation for employees: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40299-A388-1D89-115C-0975F6D71F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576" y="1600200"/>
            <a:ext cx="3600400" cy="4525963"/>
          </a:xfrm>
          <a:gradFill flip="none" rotWithShape="1">
            <a:gsLst>
              <a:gs pos="0">
                <a:srgbClr val="B3E23E">
                  <a:tint val="66000"/>
                  <a:satMod val="160000"/>
                </a:srgbClr>
              </a:gs>
              <a:gs pos="50000">
                <a:srgbClr val="B3E23E">
                  <a:tint val="44500"/>
                  <a:satMod val="160000"/>
                </a:srgbClr>
              </a:gs>
              <a:gs pos="100000">
                <a:srgbClr val="B3E23E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000099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lang="en-GB" sz="1100" b="1" dirty="0">
              <a:solidFill>
                <a:schemeClr val="bg1"/>
              </a:solidFill>
              <a:latin typeface="Arial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GB" sz="1200" b="1" dirty="0">
                <a:solidFill>
                  <a:schemeClr val="bg1"/>
                </a:solidFill>
                <a:latin typeface="Arial"/>
                <a:cs typeface="Arial"/>
              </a:rPr>
              <a:t>Enhanced Self-Awareness: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360-degree feedback provides individuals with a well-rounded view of their strengths and weaknesses from multiple perspectives.   This fosters self-awareness and a deeper understanding of one's performance and behavior, as supported by (Bracken et al., 2001).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lang="en-GB" sz="1200" dirty="0">
              <a:solidFill>
                <a:schemeClr val="bg1"/>
              </a:solidFill>
              <a:latin typeface="Arial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GB" sz="1200" b="1" dirty="0">
                <a:solidFill>
                  <a:schemeClr val="bg1"/>
                </a:solidFill>
                <a:latin typeface="Arial"/>
                <a:cs typeface="Arial"/>
              </a:rPr>
              <a:t>Holistic Assessment: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According to London and Beatty (1993), this approach offers a more comprehensive assessment of an individual's performance, taking into account a wider range of skills and behaviours.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lang="en-GB" sz="1100" dirty="0">
              <a:latin typeface="Arial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lang="en-GB" sz="1100" dirty="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9A9BD-595C-2CAE-C30A-4DE81EBC63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6" y="1600200"/>
            <a:ext cx="3600398" cy="4525963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000099"/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Opportunities: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feedback obtained through this method helps employees identify areas for improvement and creates developmental opportunities that are often not apparent through traditional top-down evaluations. (Nowack, 1999); It is customised tool that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allows individuals to create tailored development plans (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Rogers et al., 2002).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Candid and unbiased: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 highlighted by Canada (2018),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360-degree feedback could mitigate biases associated with single-source evaluations and offers a more balanced perspective.</a:t>
            </a:r>
          </a:p>
        </p:txBody>
      </p:sp>
    </p:spTree>
    <p:extLst>
      <p:ext uri="{BB962C8B-B14F-4D97-AF65-F5344CB8AC3E}">
        <p14:creationId xmlns:p14="http://schemas.microsoft.com/office/powerpoint/2010/main" val="3403030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C3DD7B6-C99E-46BE-65A3-B906E262A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980728"/>
            <a:ext cx="7272808" cy="1512168"/>
          </a:xfrm>
        </p:spPr>
        <p:txBody>
          <a:bodyPr/>
          <a:lstStyle/>
          <a:p>
            <a:pPr algn="ctr"/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Types of feedback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ECC9B1D-CEBE-64F0-E996-B107E7F731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3568" y="1988840"/>
            <a:ext cx="3694091" cy="4267501"/>
          </a:xfrm>
          <a:gradFill flip="none" rotWithShape="1">
            <a:gsLst>
              <a:gs pos="0">
                <a:srgbClr val="FFFFCC">
                  <a:shade val="30000"/>
                  <a:satMod val="115000"/>
                </a:srgbClr>
              </a:gs>
              <a:gs pos="0">
                <a:srgbClr val="B3E23E"/>
              </a:gs>
              <a:gs pos="100000">
                <a:srgbClr val="FFFFCC"/>
              </a:gs>
            </a:gsLst>
            <a:lin ang="18900000" scaled="1"/>
            <a:tileRect/>
          </a:gra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from managers: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feedback is often based on the manager's assessment of the employee's performance in relation to the organization's goals and expectations. (Aguinis and Kraiger, 2009).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from managers is often used for performance evaluation, career development, and decision-making processes such as promotions, salary increases, and performance improvement plans. (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DeNisi and Murphy, 2017)</a:t>
            </a:r>
            <a:endPara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0AA1F46-F3D9-F74E-1D5C-9344CAEB7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66342" y="1988839"/>
            <a:ext cx="3694090" cy="4267500"/>
          </a:xfrm>
          <a:gradFill flip="none" rotWithShape="1">
            <a:gsLst>
              <a:gs pos="0">
                <a:srgbClr val="CCECFF">
                  <a:shade val="30000"/>
                  <a:satMod val="115000"/>
                </a:srgbClr>
              </a:gs>
              <a:gs pos="0">
                <a:schemeClr val="bg2">
                  <a:lumMod val="60000"/>
                  <a:lumOff val="40000"/>
                </a:schemeClr>
              </a:gs>
              <a:gs pos="100000">
                <a:srgbClr val="CCECFF">
                  <a:shade val="100000"/>
                  <a:satMod val="115000"/>
                </a:srgbClr>
              </a:gs>
            </a:gsLst>
            <a:lin ang="13500000" scaled="1"/>
            <a:tileRect/>
          </a:gradFill>
          <a:effectLst>
            <a:glow rad="228600">
              <a:srgbClr val="3366FF">
                <a:alpha val="40000"/>
              </a:srgbClr>
            </a:glow>
          </a:effectLst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from co-workers:</a:t>
            </a:r>
          </a:p>
          <a:p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Peers provide feedback based on their observations of the individual's behaviour, interactions, and contributions in a team or group setting. (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London and Smither, 2002).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+mj-cs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Peers' feedback is valuable for personal and professional development, as it provides insights into areas where an individual can improve their skills and interpersonal relationships. It can be used for self-improvement and enhancing teamwork. (</a:t>
            </a:r>
            <a:r>
              <a:rPr kumimoji="0" lang="en-GB" sz="11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 and Beatty, 1993)</a:t>
            </a:r>
            <a:endPara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660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42B67-7331-9EF3-B07D-B291ED176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620688"/>
            <a:ext cx="7056784" cy="1008112"/>
          </a:xfrm>
        </p:spPr>
        <p:txBody>
          <a:bodyPr/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Benefits for the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059C6-6A2F-2DD4-0A8D-5BC7C7C81C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3568" y="1412776"/>
            <a:ext cx="3888432" cy="4713387"/>
          </a:xfrm>
          <a:ln>
            <a:noFill/>
          </a:ln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 is “a special type of performance management”</a:t>
            </a: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 (Armstrong, 2014, p.328)</a:t>
            </a:r>
            <a:r>
              <a:rPr lang="en-GB" altLang="en-US" sz="1400" b="1" dirty="0">
                <a:latin typeface="Arial"/>
                <a:ea typeface="+mn-ea"/>
                <a:cs typeface="Arial"/>
              </a:rPr>
              <a:t>, that</a:t>
            </a: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 could lead to increasing productivity (Zondo, 2018)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It aligns individual goals and development plans with the objectives of the organization (Mohapatra, 2015)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altLang="en-US" sz="1400" b="1" dirty="0">
              <a:latin typeface="Arial"/>
              <a:ea typeface="+mn-ea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altLang="en-US" sz="1400" b="1" dirty="0">
                <a:latin typeface="Arial"/>
                <a:ea typeface="+mn-ea"/>
                <a:cs typeface="Arial"/>
              </a:rPr>
              <a:t>The feedback process fosters better communication among team members, leading to improved collaboration and interpersonal  skills (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Hageman et al., 2015)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altLang="en-US" sz="1400" dirty="0">
              <a:solidFill>
                <a:prstClr val="white"/>
              </a:solidFill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11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60F1A8A-2930-C43E-37C8-6E1B4DEC02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700809"/>
            <a:ext cx="3600400" cy="4425354"/>
          </a:xfrm>
          <a:solidFill>
            <a:srgbClr val="CC0000"/>
          </a:solidFill>
          <a:ln>
            <a:solidFill>
              <a:srgbClr val="FF00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92500"/>
          </a:bodyPr>
          <a:lstStyle/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“It increases the performance of the employees as it gives a variety of career development opportunities”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j-ea"/>
                <a:cs typeface="Arial"/>
              </a:rPr>
              <a:t>       (Mohapatra, 2015, p.113)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It “is vital in maintaining motivation” (Armstrong, 2014, p.32) </a:t>
            </a: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6" marR="0" lvl="0" indent="-342906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Cattermole (2013) mentioned that, receiving feedback from peers and subordinates can boost employee </a:t>
            </a:r>
            <a:r>
              <a:rPr lang="en-GB" sz="1400" b="1" dirty="0">
                <a:latin typeface="Arial" panose="020B0604020202020204" pitchFamily="34" charset="0"/>
              </a:rPr>
              <a:t>inspiration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 and engagement.</a:t>
            </a: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j-ea"/>
              <a:cs typeface="Arial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5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10395-5C6E-763D-C8B4-E0441379C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731836"/>
            <a:ext cx="6984775" cy="1257003"/>
          </a:xfrm>
        </p:spPr>
        <p:txBody>
          <a:bodyPr/>
          <a:lstStyle/>
          <a:p>
            <a:pPr algn="ctr"/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Problems in implementing 360- degree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40F28-1E3B-B57B-E6CD-D97A6606FC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3569" y="2237732"/>
            <a:ext cx="3672407" cy="4071588"/>
          </a:xfrm>
          <a:solidFill>
            <a:srgbClr val="C00000"/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Lack of candid and honest feedback 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(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Canaday, 2018)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Lack of clarity regarding the objectives of its implementation or selecting inappropriate (inexperienced) raters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(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Canaday, 2018)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Emotional impact and stress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</a:t>
            </a:r>
            <a:r>
              <a:rPr kumimoji="0" lang="en-GB" alt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Armstrong, 2014) 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ü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0DA57A-F09B-50E3-ACBA-FE52A09F83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2039" y="1988839"/>
            <a:ext cx="3528391" cy="4320481"/>
          </a:xfrm>
        </p:spPr>
        <p:txBody>
          <a:bodyPr>
            <a:normAutofit fontScale="92500" lnSpcReduction="20000"/>
          </a:bodyPr>
          <a:lstStyle/>
          <a:p>
            <a:pPr marL="342906" marR="0" lvl="0" indent="-342906" algn="l" defTabSz="45720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endParaRPr kumimoji="0" lang="en-GB" sz="9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Lack of follow up after receiving the results (</a:t>
            </a:r>
            <a:r>
              <a:rPr kumimoji="0" lang="en-GB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Armstrong, 2014) </a:t>
            </a: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endParaRPr kumimoji="0" lang="en-GB" sz="1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Implementing 360-degree feedback requires a supportive organizational culture and readiness for feedback. (Morgeson et al., 2005)</a:t>
            </a: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endParaRPr kumimoji="0" lang="en-GB" sz="1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Time and resource Intensive (Rogers et al., 2002)</a:t>
            </a:r>
          </a:p>
          <a:p>
            <a:pPr marL="342906" marR="0" lvl="0" indent="-342906" algn="l" defTabSz="45720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086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49DC8-0804-7D79-25B9-E32C300CB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14" y="2276872"/>
            <a:ext cx="9144000" cy="1800200"/>
          </a:xfrm>
          <a:gradFill flip="none" rotWithShape="1">
            <a:gsLst>
              <a:gs pos="0">
                <a:srgbClr val="3366FF"/>
              </a:gs>
              <a:gs pos="45000">
                <a:schemeClr val="tx1">
                  <a:shade val="67500"/>
                  <a:satMod val="115000"/>
                </a:schemeClr>
              </a:gs>
              <a:gs pos="100000">
                <a:srgbClr val="B3E23E"/>
              </a:gs>
            </a:gsLst>
            <a:lin ang="2700000" scaled="1"/>
            <a:tileRect/>
          </a:gradFill>
          <a:ln>
            <a:solidFill>
              <a:srgbClr val="0C788E"/>
            </a:solidFill>
          </a:ln>
          <a:effectLst/>
        </p:spPr>
        <p:txBody>
          <a:bodyPr/>
          <a:lstStyle/>
          <a:p>
            <a:pPr algn="ctr"/>
            <a:r>
              <a:rPr lang="en-GB" sz="8800" b="1" i="1" dirty="0">
                <a:solidFill>
                  <a:srgbClr val="FF0000"/>
                </a:solidFill>
                <a:latin typeface="Algerian" panose="04020705040A02060702" pitchFamily="82" charset="0"/>
                <a:cs typeface="Cavolini" panose="020B0502040204020203" pitchFamily="66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1429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2571297-CCCE-E9A3-B33C-84A06C7757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476672"/>
            <a:ext cx="8229600" cy="720080"/>
          </a:xfrm>
        </p:spPr>
        <p:txBody>
          <a:bodyPr/>
          <a:lstStyle/>
          <a:p>
            <a:pPr algn="ctr" eaLnBrk="1" hangingPunct="1"/>
            <a:r>
              <a:rPr lang="en-US" altLang="en-US" sz="3600" b="1" i="1" dirty="0">
                <a:solidFill>
                  <a:schemeClr val="tx1"/>
                </a:solidFill>
              </a:rPr>
              <a:t>References: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448E63E-D552-F3D2-AECF-BE64B5520A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7544" y="1412776"/>
            <a:ext cx="8157344" cy="4824512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Aguinis, H. and Kraiger, K., (2009). Benefits of training and development for individuals and teams, organizations, and society. </a:t>
            </a:r>
            <a:r>
              <a:rPr lang="en-GB" sz="1100" b="0" i="1" dirty="0">
                <a:effectLst/>
                <a:latin typeface="Arial" panose="020B0604020202020204" pitchFamily="34" charset="0"/>
              </a:rPr>
              <a:t>Annual review of psychology</a:t>
            </a:r>
            <a:r>
              <a:rPr lang="en-GB" sz="11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dirty="0">
                <a:effectLst/>
                <a:latin typeface="Arial" panose="020B0604020202020204" pitchFamily="34" charset="0"/>
              </a:rPr>
              <a:t>60</a:t>
            </a:r>
            <a:r>
              <a:rPr lang="en-GB" sz="1100" b="0" i="0" dirty="0">
                <a:effectLst/>
                <a:latin typeface="Arial" panose="020B0604020202020204" pitchFamily="34" charset="0"/>
              </a:rPr>
              <a:t>, pp.451-474.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Armstrong, M. (2014)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Armstrong’s handbook of human resource management practice 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13th edition. London :Kogan Page.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Atkins, P.W. and Wood, R.E., (2002). Self-versus others' ratings as predictors of assessment center ratings: Validation evidence for 360-degree feedback programs.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Personnel Psychology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55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(4), pp.871-904.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Bracken, D.W., Timmreck, C.W. and Church, A.H. eds., (2001).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handbook of multisource feedback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John Wiley &amp; Sons.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Canaday, S. (2018)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360-Degree Feedback.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Carpenteria, CA: linkedin.com.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Cattermole, G., Johnson, J. and Roberts, K., (2013). Employee engagement welcomes the dawn of an empowerment culture. Strategic HR Review, 12(5), pp.250-254.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DeNisi, A.S. and Murphy, K.R., (2017). Performance appraisal and performance management: 100 years of progress?. </a:t>
            </a:r>
            <a:r>
              <a:rPr lang="en-GB" sz="1100" b="0" i="1" dirty="0">
                <a:effectLst/>
                <a:latin typeface="Arial" panose="020B0604020202020204" pitchFamily="34" charset="0"/>
              </a:rPr>
              <a:t>Journal of applied psychology</a:t>
            </a:r>
            <a:r>
              <a:rPr lang="en-GB" sz="11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dirty="0">
                <a:effectLst/>
                <a:latin typeface="Arial" panose="020B0604020202020204" pitchFamily="34" charset="0"/>
              </a:rPr>
              <a:t>102</a:t>
            </a:r>
            <a:r>
              <a:rPr lang="en-GB" sz="1100" b="0" i="0" dirty="0">
                <a:effectLst/>
                <a:latin typeface="Arial" panose="020B0604020202020204" pitchFamily="34" charset="0"/>
              </a:rPr>
              <a:t>(3), p.421.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Hageman, M.G., Ring, D.C., Gregory, P.J., Rubash, H.E. and Harmon, L., (2015). Do 360-degree feedback survey results relate to patient satisfaction measures?. Clinical Orthopaedics and Related Research®, 473, pp.1590-1597.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London, M. and Beatty, R.W., (1993). 360‐degree feedback as a competitive advantage.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32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(2‐3), pp.353-372.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5732E-C8A2-A4C6-FD76-8F2FFD8FFA9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95537" y="692696"/>
            <a:ext cx="7992888" cy="5688632"/>
          </a:xfrm>
        </p:spPr>
        <p:txBody>
          <a:bodyPr>
            <a:normAutofit fontScale="92500" lnSpcReduction="10000"/>
          </a:bodyPr>
          <a:lstStyle/>
          <a:p>
            <a:pPr marL="342900" marR="0" lvl="0" indent="-342900" algn="l" defTabSz="457207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 3" panose="05040102010807070707" pitchFamily="18" charset="2"/>
              <a:buChar char=""/>
              <a:tabLst>
                <a:tab pos="457200" algn="l"/>
              </a:tabLst>
              <a:defRPr/>
            </a:pP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7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 3" panose="05040102010807070707" pitchFamily="18" charset="2"/>
              <a:buChar char=""/>
              <a:tabLst>
                <a:tab pos="457200" algn="l"/>
              </a:tabLst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London, M. and Smither, J.W., (2002). Feedback orientation, feedback culture, and the longitudinal performance management process. 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Human resource management review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, 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12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(1), pp.81-100.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7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 3" panose="05040102010807070707" pitchFamily="18" charset="2"/>
              <a:buChar char=""/>
              <a:tabLst>
                <a:tab pos="457200" algn="l"/>
              </a:tabLst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Mohapatra, M., (2015). 360 - degree feedback: a review of literature. Research Scholar of Management KIIT University Bhubaneswar Orissa, 2(1), pp.112-116.</a:t>
            </a:r>
          </a:p>
          <a:p>
            <a:pPr marL="342900" marR="0" lvl="0" indent="-342900" algn="l" defTabSz="457207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 3" panose="05040102010807070707" pitchFamily="18" charset="2"/>
              <a:buChar char=""/>
              <a:tabLst>
                <a:tab pos="457200" algn="l"/>
              </a:tabLst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Morgeson, F.P., Mumford, T.V. and Campion, M.A., (2005). Coming Full Circle: Using Research and Practice to Address 27 Questions About 360-Degree Feedback Programs. Consulting Psychology Journal: Practice and Research, 57(3), p.196.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Nowack, K.M., (2009). Leveraging multirater feedback to facilitate successful behavioral change. Consulting Psychology Journal: Practice and Research, 61(4), p.280.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Nowack, K.M., (2019). From insight to successful behavior change: The real impact of development-focused 360 feedback.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Nystrom, D.C., (2001).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360-degree feedback: a powerful tool for leadership development and performance appraisal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(Doctoral dissertation).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Rogers, E., Rogers, C.W. and Metlay, W., (2002). Improving the payoff from 360-degree feedback.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People and Strategy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25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p.44.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Waung, M., (2002). The Handbook of Multisource Feedback: The Comprehensive Resource for Designing and Implementing MSF Processes.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Personnel Psychology, </a:t>
            </a: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55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 545-547.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Zondo, R.W., (2018). The influence of a 360-degree performance appraisal on labour productivity in an automotive manufacturing organisation.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South African Journal of Economic and Management Sciences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21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pp.1-7. </a:t>
            </a:r>
          </a:p>
        </p:txBody>
      </p:sp>
    </p:spTree>
    <p:extLst>
      <p:ext uri="{BB962C8B-B14F-4D97-AF65-F5344CB8AC3E}">
        <p14:creationId xmlns:p14="http://schemas.microsoft.com/office/powerpoint/2010/main" val="1959614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6377</TotalTime>
  <Words>1451</Words>
  <Application>Microsoft Office PowerPoint</Application>
  <PresentationFormat>On-screen Show (4:3)</PresentationFormat>
  <Paragraphs>96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Algerian</vt:lpstr>
      <vt:lpstr>Arial</vt:lpstr>
      <vt:lpstr>Century Gothic</vt:lpstr>
      <vt:lpstr>Wingdings</vt:lpstr>
      <vt:lpstr>Wingdings 3</vt:lpstr>
      <vt:lpstr>Ion</vt:lpstr>
      <vt:lpstr>360-Degree Feedback </vt:lpstr>
      <vt:lpstr>The concept of 360-Degree feedback</vt:lpstr>
      <vt:lpstr>The importance of 360-Degree feedback</vt:lpstr>
      <vt:lpstr>           </vt:lpstr>
      <vt:lpstr>Benefits of its implementation for employees: </vt:lpstr>
      <vt:lpstr>Types of feedback</vt:lpstr>
      <vt:lpstr>Benefits for the organization</vt:lpstr>
      <vt:lpstr>Problems in implementing 360- degree feedback</vt:lpstr>
      <vt:lpstr>Thank you!</vt:lpstr>
      <vt:lpstr>References: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Aneliya Kirkova-Georgieva</dc:creator>
  <cp:lastModifiedBy>Aneliya Kirkova-Georgieva (2125657)</cp:lastModifiedBy>
  <cp:revision>884</cp:revision>
  <dcterms:created xsi:type="dcterms:W3CDTF">2010-05-23T14:28:12Z</dcterms:created>
  <dcterms:modified xsi:type="dcterms:W3CDTF">2023-10-29T07:46:59Z</dcterms:modified>
</cp:coreProperties>
</file>