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sldIdLst>
    <p:sldId id="256" r:id="rId5"/>
    <p:sldId id="272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60" d="100"/>
          <a:sy n="60" d="100"/>
        </p:scale>
        <p:origin x="16" y="3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Akteruzzman (2216724)" userId="b9523050-ccfa-4472-9a43-e0dcb195c113" providerId="ADAL" clId="{2799ABF9-EED5-412E-AF2E-B8C3F44A0433}"/>
    <pc:docChg chg="custSel addSld delSld modSld sldOrd">
      <pc:chgData name="Muhammad Akteruzzman (2216724)" userId="b9523050-ccfa-4472-9a43-e0dcb195c113" providerId="ADAL" clId="{2799ABF9-EED5-412E-AF2E-B8C3F44A0433}" dt="2026-07-27T23:31:08.768" v="308" actId="20577"/>
      <pc:docMkLst>
        <pc:docMk/>
      </pc:docMkLst>
      <pc:sldChg chg="delSp modSp mod ord">
        <pc:chgData name="Muhammad Akteruzzman (2216724)" userId="b9523050-ccfa-4472-9a43-e0dcb195c113" providerId="ADAL" clId="{2799ABF9-EED5-412E-AF2E-B8C3F44A0433}" dt="2026-07-27T23:29:20.149" v="280" actId="20577"/>
        <pc:sldMkLst>
          <pc:docMk/>
          <pc:sldMk cId="0" sldId="256"/>
        </pc:sldMkLst>
        <pc:spChg chg="mod">
          <ac:chgData name="Muhammad Akteruzzman (2216724)" userId="b9523050-ccfa-4472-9a43-e0dcb195c113" providerId="ADAL" clId="{2799ABF9-EED5-412E-AF2E-B8C3F44A0433}" dt="2026-07-27T23:29:20.149" v="280" actId="20577"/>
          <ac:spMkLst>
            <pc:docMk/>
            <pc:sldMk cId="0" sldId="256"/>
            <ac:spMk id="7" creationId="{00000000-0000-0000-0000-000000000000}"/>
          </ac:spMkLst>
        </pc:spChg>
      </pc:sldChg>
      <pc:sldChg chg="delSp modSp mod">
        <pc:chgData name="Muhammad Akteruzzman (2216724)" userId="b9523050-ccfa-4472-9a43-e0dcb195c113" providerId="ADAL" clId="{2799ABF9-EED5-412E-AF2E-B8C3F44A0433}" dt="2026-07-27T23:31:08.768" v="308" actId="20577"/>
        <pc:sldMkLst>
          <pc:docMk/>
          <pc:sldMk cId="0" sldId="257"/>
        </pc:sldMkLst>
        <pc:spChg chg="mod">
          <ac:chgData name="Muhammad Akteruzzman (2216724)" userId="b9523050-ccfa-4472-9a43-e0dcb195c113" providerId="ADAL" clId="{2799ABF9-EED5-412E-AF2E-B8C3F44A0433}" dt="2026-07-27T23:31:08.768" v="308" actId="20577"/>
          <ac:spMkLst>
            <pc:docMk/>
            <pc:sldMk cId="0" sldId="257"/>
            <ac:spMk id="2" creationId="{00000000-0000-0000-0000-000000000000}"/>
          </ac:spMkLst>
        </pc:spChg>
      </pc:sldChg>
      <pc:sldChg chg="delSp mod">
        <pc:chgData name="Muhammad Akteruzzman (2216724)" userId="b9523050-ccfa-4472-9a43-e0dcb195c113" providerId="ADAL" clId="{2799ABF9-EED5-412E-AF2E-B8C3F44A0433}" dt="2026-07-20T13:45:51.196" v="7" actId="478"/>
        <pc:sldMkLst>
          <pc:docMk/>
          <pc:sldMk cId="0" sldId="258"/>
        </pc:sldMkLst>
      </pc:sldChg>
      <pc:sldChg chg="delSp mod">
        <pc:chgData name="Muhammad Akteruzzman (2216724)" userId="b9523050-ccfa-4472-9a43-e0dcb195c113" providerId="ADAL" clId="{2799ABF9-EED5-412E-AF2E-B8C3F44A0433}" dt="2026-07-20T13:46:05.676" v="9" actId="478"/>
        <pc:sldMkLst>
          <pc:docMk/>
          <pc:sldMk cId="0" sldId="259"/>
        </pc:sldMkLst>
      </pc:sldChg>
      <pc:sldChg chg="delSp mod">
        <pc:chgData name="Muhammad Akteruzzman (2216724)" userId="b9523050-ccfa-4472-9a43-e0dcb195c113" providerId="ADAL" clId="{2799ABF9-EED5-412E-AF2E-B8C3F44A0433}" dt="2026-07-20T13:46:13.521" v="10" actId="478"/>
        <pc:sldMkLst>
          <pc:docMk/>
          <pc:sldMk cId="0" sldId="260"/>
        </pc:sldMkLst>
      </pc:sldChg>
      <pc:sldChg chg="delSp mod">
        <pc:chgData name="Muhammad Akteruzzman (2216724)" userId="b9523050-ccfa-4472-9a43-e0dcb195c113" providerId="ADAL" clId="{2799ABF9-EED5-412E-AF2E-B8C3F44A0433}" dt="2026-07-20T13:46:27.036" v="11" actId="478"/>
        <pc:sldMkLst>
          <pc:docMk/>
          <pc:sldMk cId="0" sldId="261"/>
        </pc:sldMkLst>
      </pc:sldChg>
      <pc:sldChg chg="delSp mod">
        <pc:chgData name="Muhammad Akteruzzman (2216724)" userId="b9523050-ccfa-4472-9a43-e0dcb195c113" providerId="ADAL" clId="{2799ABF9-EED5-412E-AF2E-B8C3F44A0433}" dt="2026-07-20T13:46:39.445" v="12" actId="478"/>
        <pc:sldMkLst>
          <pc:docMk/>
          <pc:sldMk cId="0" sldId="262"/>
        </pc:sldMkLst>
      </pc:sldChg>
      <pc:sldChg chg="delSp mod">
        <pc:chgData name="Muhammad Akteruzzman (2216724)" userId="b9523050-ccfa-4472-9a43-e0dcb195c113" providerId="ADAL" clId="{2799ABF9-EED5-412E-AF2E-B8C3F44A0433}" dt="2026-07-20T13:46:52.524" v="13" actId="478"/>
        <pc:sldMkLst>
          <pc:docMk/>
          <pc:sldMk cId="0" sldId="263"/>
        </pc:sldMkLst>
      </pc:sldChg>
      <pc:sldChg chg="delSp mod">
        <pc:chgData name="Muhammad Akteruzzman (2216724)" userId="b9523050-ccfa-4472-9a43-e0dcb195c113" providerId="ADAL" clId="{2799ABF9-EED5-412E-AF2E-B8C3F44A0433}" dt="2026-07-20T13:47:07.060" v="14" actId="478"/>
        <pc:sldMkLst>
          <pc:docMk/>
          <pc:sldMk cId="0" sldId="265"/>
        </pc:sldMkLst>
      </pc:sldChg>
      <pc:sldChg chg="delSp mod">
        <pc:chgData name="Muhammad Akteruzzman (2216724)" userId="b9523050-ccfa-4472-9a43-e0dcb195c113" providerId="ADAL" clId="{2799ABF9-EED5-412E-AF2E-B8C3F44A0433}" dt="2026-07-20T13:47:19.720" v="15" actId="478"/>
        <pc:sldMkLst>
          <pc:docMk/>
          <pc:sldMk cId="0" sldId="266"/>
        </pc:sldMkLst>
      </pc:sldChg>
      <pc:sldChg chg="delSp mod">
        <pc:chgData name="Muhammad Akteruzzman (2216724)" userId="b9523050-ccfa-4472-9a43-e0dcb195c113" providerId="ADAL" clId="{2799ABF9-EED5-412E-AF2E-B8C3F44A0433}" dt="2026-07-20T13:47:58.037" v="16" actId="478"/>
        <pc:sldMkLst>
          <pc:docMk/>
          <pc:sldMk cId="0" sldId="267"/>
        </pc:sldMkLst>
      </pc:sldChg>
      <pc:sldChg chg="delSp mod">
        <pc:chgData name="Muhammad Akteruzzman (2216724)" userId="b9523050-ccfa-4472-9a43-e0dcb195c113" providerId="ADAL" clId="{2799ABF9-EED5-412E-AF2E-B8C3F44A0433}" dt="2026-07-20T13:48:14.588" v="17" actId="478"/>
        <pc:sldMkLst>
          <pc:docMk/>
          <pc:sldMk cId="0" sldId="268"/>
        </pc:sldMkLst>
      </pc:sldChg>
      <pc:sldChg chg="delSp mod">
        <pc:chgData name="Muhammad Akteruzzman (2216724)" userId="b9523050-ccfa-4472-9a43-e0dcb195c113" providerId="ADAL" clId="{2799ABF9-EED5-412E-AF2E-B8C3F44A0433}" dt="2026-07-20T13:48:25.095" v="18" actId="478"/>
        <pc:sldMkLst>
          <pc:docMk/>
          <pc:sldMk cId="0" sldId="269"/>
        </pc:sldMkLst>
      </pc:sldChg>
      <pc:sldChg chg="delSp del mod">
        <pc:chgData name="Muhammad Akteruzzman (2216724)" userId="b9523050-ccfa-4472-9a43-e0dcb195c113" providerId="ADAL" clId="{2799ABF9-EED5-412E-AF2E-B8C3F44A0433}" dt="2026-07-27T23:30:28.208" v="281" actId="2696"/>
        <pc:sldMkLst>
          <pc:docMk/>
          <pc:sldMk cId="0" sldId="271"/>
        </pc:sldMkLst>
      </pc:sldChg>
      <pc:sldChg chg="new del ord">
        <pc:chgData name="Muhammad Akteruzzman (2216724)" userId="b9523050-ccfa-4472-9a43-e0dcb195c113" providerId="ADAL" clId="{2799ABF9-EED5-412E-AF2E-B8C3F44A0433}" dt="2026-07-27T23:14:25.927" v="28" actId="2696"/>
        <pc:sldMkLst>
          <pc:docMk/>
          <pc:sldMk cId="160241094" sldId="272"/>
        </pc:sldMkLst>
      </pc:sldChg>
      <pc:sldChg chg="add">
        <pc:chgData name="Muhammad Akteruzzman (2216724)" userId="b9523050-ccfa-4472-9a43-e0dcb195c113" providerId="ADAL" clId="{2799ABF9-EED5-412E-AF2E-B8C3F44A0433}" dt="2026-07-27T23:14:42.816" v="30" actId="2890"/>
        <pc:sldMkLst>
          <pc:docMk/>
          <pc:sldMk cId="664726747" sldId="272"/>
        </pc:sldMkLst>
      </pc:sldChg>
      <pc:sldChg chg="new del">
        <pc:chgData name="Muhammad Akteruzzman (2216724)" userId="b9523050-ccfa-4472-9a43-e0dcb195c113" providerId="ADAL" clId="{2799ABF9-EED5-412E-AF2E-B8C3F44A0433}" dt="2026-07-27T23:12:33.867" v="23" actId="2696"/>
        <pc:sldMkLst>
          <pc:docMk/>
          <pc:sldMk cId="729757359" sldId="272"/>
        </pc:sldMkLst>
      </pc:sldChg>
      <pc:sldChg chg="new del">
        <pc:chgData name="Muhammad Akteruzzman (2216724)" userId="b9523050-ccfa-4472-9a43-e0dcb195c113" providerId="ADAL" clId="{2799ABF9-EED5-412E-AF2E-B8C3F44A0433}" dt="2026-07-27T23:14:29.545" v="29" actId="2696"/>
        <pc:sldMkLst>
          <pc:docMk/>
          <pc:sldMk cId="4049316239" sldId="27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8600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206DBB-C12C-04C0-EB3D-1E74E900E6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9CA6A7-9F67-9E67-FDF2-D6708991B5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18B675-688E-E483-4C1C-17E83535A5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88826F-2987-4B96-D9A7-E1759F8DB47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3751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6028/NIST.SP.800-101r1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64388/IREV9I7-1713887" TargetMode="External"/><Relationship Id="rId5" Type="http://schemas.openxmlformats.org/officeDocument/2006/relationships/hyperlink" Target="https://doi.org/10.1088/1757-899X/771/1/012024" TargetMode="External"/><Relationship Id="rId4" Type="http://schemas.openxmlformats.org/officeDocument/2006/relationships/hyperlink" Target="https://doi.org/10.1109/ICCA49400.2020.902283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869680" y="-2194560"/>
            <a:ext cx="5669280" cy="5669280"/>
          </a:xfrm>
          <a:prstGeom prst="ellipse">
            <a:avLst/>
          </a:prstGeom>
          <a:solidFill>
            <a:srgbClr val="26327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0607040" y="4206240"/>
            <a:ext cx="3291840" cy="3291840"/>
          </a:xfrm>
          <a:prstGeom prst="ellipse">
            <a:avLst/>
          </a:prstGeom>
          <a:solidFill>
            <a:srgbClr val="26327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822960" y="685800"/>
            <a:ext cx="777240" cy="777240"/>
          </a:xfrm>
          <a:prstGeom prst="ellipse">
            <a:avLst/>
          </a:prstGeom>
          <a:solidFill>
            <a:srgbClr val="2A377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icons/smartphone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839" y="860679"/>
            <a:ext cx="427482" cy="42748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7240" y="2514600"/>
            <a:ext cx="9875520" cy="2468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46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</a:rPr>
              <a:t>RESEARCH METHODS AND PROFESIONAL DEVELOPMENT</a:t>
            </a:r>
          </a:p>
          <a:p>
            <a:pPr marL="0" indent="0">
              <a:lnSpc>
                <a:spcPts val="46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</a:rPr>
              <a:t>                      MUHAMMAD AKTERUZZMAN</a:t>
            </a:r>
          </a:p>
          <a:p>
            <a:pPr marL="0" indent="0">
              <a:lnSpc>
                <a:spcPts val="46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</a:rPr>
              <a:t>                                         SID-2216724 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76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401AC2-F1A9-5193-54A4-A9E1F150D6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5EA3AD39-5A4D-B160-35BF-915388488F4E}"/>
              </a:ext>
            </a:extLst>
          </p:cNvPr>
          <p:cNvSpPr/>
          <p:nvPr/>
        </p:nvSpPr>
        <p:spPr>
          <a:xfrm>
            <a:off x="8869680" y="-2194560"/>
            <a:ext cx="5669280" cy="5669280"/>
          </a:xfrm>
          <a:prstGeom prst="ellipse">
            <a:avLst/>
          </a:prstGeom>
          <a:solidFill>
            <a:srgbClr val="26327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983FBAF0-3F8B-9E21-FC97-7B615F6754A8}"/>
              </a:ext>
            </a:extLst>
          </p:cNvPr>
          <p:cNvSpPr/>
          <p:nvPr/>
        </p:nvSpPr>
        <p:spPr>
          <a:xfrm>
            <a:off x="10607040" y="4206240"/>
            <a:ext cx="3291840" cy="3291840"/>
          </a:xfrm>
          <a:prstGeom prst="ellipse">
            <a:avLst/>
          </a:prstGeom>
          <a:solidFill>
            <a:srgbClr val="26327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A371EA4F-0004-C336-3E45-FF2F65CF0C85}"/>
              </a:ext>
            </a:extLst>
          </p:cNvPr>
          <p:cNvSpPr/>
          <p:nvPr/>
        </p:nvSpPr>
        <p:spPr>
          <a:xfrm>
            <a:off x="822960" y="685800"/>
            <a:ext cx="777240" cy="777240"/>
          </a:xfrm>
          <a:prstGeom prst="ellipse">
            <a:avLst/>
          </a:prstGeom>
          <a:solidFill>
            <a:srgbClr val="2A377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icons/smartphone_FFFFFF.png">
            <a:extLst>
              <a:ext uri="{FF2B5EF4-FFF2-40B4-BE49-F238E27FC236}">
                <a16:creationId xmlns:a16="http://schemas.microsoft.com/office/drawing/2014/main" id="{DE16C45B-447D-B147-3066-4388375008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839" y="860679"/>
            <a:ext cx="427482" cy="427482"/>
          </a:xfrm>
          <a:prstGeom prst="rect">
            <a:avLst/>
          </a:prstGeom>
        </p:spPr>
      </p:pic>
      <p:sp>
        <p:nvSpPr>
          <p:cNvPr id="7" name="Text 4">
            <a:extLst>
              <a:ext uri="{FF2B5EF4-FFF2-40B4-BE49-F238E27FC236}">
                <a16:creationId xmlns:a16="http://schemas.microsoft.com/office/drawing/2014/main" id="{FAA91266-67C2-50B6-A603-20E2B7537D63}"/>
              </a:ext>
            </a:extLst>
          </p:cNvPr>
          <p:cNvSpPr/>
          <p:nvPr/>
        </p:nvSpPr>
        <p:spPr>
          <a:xfrm>
            <a:off x="777240" y="2514600"/>
            <a:ext cx="9875520" cy="2468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Light Forensic Acquisition</a:t>
            </a:r>
            <a:endParaRPr lang="en-US" sz="4000" dirty="0"/>
          </a:p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and Analysis Framework</a:t>
            </a:r>
            <a:endParaRPr lang="en-US" sz="4000" dirty="0"/>
          </a:p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for Android Mobile Devices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664726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96012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3400"/>
              </a:lnSpc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Digital evidence is everywhere.</a:t>
            </a:r>
            <a:endParaRPr lang="en-US" sz="3000" dirty="0"/>
          </a:p>
          <a:p>
            <a:pPr marL="0" indent="0">
              <a:lnSpc>
                <a:spcPts val="3400"/>
              </a:lnSpc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Getting to it quickly is not.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2468880"/>
            <a:ext cx="3520440" cy="3200400"/>
          </a:xfrm>
          <a:prstGeom prst="roundRect">
            <a:avLst>
              <a:gd name="adj" fmla="val 3429"/>
            </a:avLst>
          </a:prstGeom>
          <a:solidFill>
            <a:srgbClr val="F4F7FC"/>
          </a:solidFill>
          <a:ln/>
          <a:effectLst>
            <a:outerShdw blurRad="101600" dist="38100" dir="5400000" algn="bl" rotWithShape="0">
              <a:srgbClr val="94A3C4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68680" y="2834640"/>
            <a:ext cx="777240" cy="77724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icons/clock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90" y="3028950"/>
            <a:ext cx="388620" cy="3886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822960" y="3794760"/>
            <a:ext cx="2971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Slow turnaround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822960" y="4251960"/>
            <a:ext cx="2971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2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Phones are sent to central labs and results can take days or weeks — long after the operational moment has passed.</a:t>
            </a:r>
            <a:endParaRPr lang="en-US" sz="1250" dirty="0"/>
          </a:p>
        </p:txBody>
      </p:sp>
      <p:sp>
        <p:nvSpPr>
          <p:cNvPr id="9" name="Shape 6"/>
          <p:cNvSpPr/>
          <p:nvPr/>
        </p:nvSpPr>
        <p:spPr>
          <a:xfrm>
            <a:off x="4389120" y="2468880"/>
            <a:ext cx="3520440" cy="3200400"/>
          </a:xfrm>
          <a:prstGeom prst="roundRect">
            <a:avLst>
              <a:gd name="adj" fmla="val 3429"/>
            </a:avLst>
          </a:prstGeom>
          <a:solidFill>
            <a:srgbClr val="F4F7FC"/>
          </a:solidFill>
          <a:ln/>
          <a:effectLst>
            <a:outerShdw blurRad="101600" dist="38100" dir="5400000" algn="bl" rotWithShape="0">
              <a:srgbClr val="94A3C4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709160" y="2834640"/>
            <a:ext cx="777240" cy="77724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icons/target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3470" y="3028950"/>
            <a:ext cx="388620" cy="3886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663440" y="3794760"/>
            <a:ext cx="2971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cost</a:t>
            </a:r>
            <a:endParaRPr lang="en-US" sz="1600" dirty="0"/>
          </a:p>
        </p:txBody>
      </p:sp>
      <p:sp>
        <p:nvSpPr>
          <p:cNvPr id="13" name="Text 9"/>
          <p:cNvSpPr/>
          <p:nvPr/>
        </p:nvSpPr>
        <p:spPr>
          <a:xfrm>
            <a:off x="4663440" y="4251960"/>
            <a:ext cx="2971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2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forensic suites and lab infrastructure require heavy investment few field or border units can justify.</a:t>
            </a:r>
            <a:endParaRPr lang="en-US" sz="1250" dirty="0"/>
          </a:p>
        </p:txBody>
      </p:sp>
      <p:sp>
        <p:nvSpPr>
          <p:cNvPr id="14" name="Shape 10"/>
          <p:cNvSpPr/>
          <p:nvPr/>
        </p:nvSpPr>
        <p:spPr>
          <a:xfrm>
            <a:off x="8229600" y="2468880"/>
            <a:ext cx="3520440" cy="3200400"/>
          </a:xfrm>
          <a:prstGeom prst="roundRect">
            <a:avLst>
              <a:gd name="adj" fmla="val 3429"/>
            </a:avLst>
          </a:prstGeom>
          <a:solidFill>
            <a:srgbClr val="F4F7FC"/>
          </a:solidFill>
          <a:ln/>
          <a:effectLst>
            <a:outerShdw blurRad="101600" dist="38100" dir="5400000" algn="bl" rotWithShape="0">
              <a:srgbClr val="94A3C4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8549640" y="2834640"/>
            <a:ext cx="777240" cy="77724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icons/users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3950" y="3028950"/>
            <a:ext cx="388620" cy="388620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8503920" y="3794760"/>
            <a:ext cx="2971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Steep learning curve</a:t>
            </a:r>
            <a:endParaRPr lang="en-US" sz="1600" dirty="0"/>
          </a:p>
        </p:txBody>
      </p:sp>
      <p:sp>
        <p:nvSpPr>
          <p:cNvPr id="18" name="Text 13"/>
          <p:cNvSpPr/>
          <p:nvPr/>
        </p:nvSpPr>
        <p:spPr>
          <a:xfrm>
            <a:off x="8503920" y="4251960"/>
            <a:ext cx="2971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2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tools are built for trained specialists, not the frontline officer standing at a checkpoint.</a:t>
            </a:r>
            <a:endParaRPr lang="en-US" sz="1250" dirty="0"/>
          </a:p>
        </p:txBody>
      </p:sp>
      <p:sp>
        <p:nvSpPr>
          <p:cNvPr id="20" name="Text 15"/>
          <p:cNvSpPr/>
          <p:nvPr/>
        </p:nvSpPr>
        <p:spPr>
          <a:xfrm>
            <a:off x="11274552" y="6355080"/>
            <a:ext cx="640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3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9601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this project sets out to do.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11064240" cy="1051560"/>
          </a:xfrm>
          <a:prstGeom prst="roundRect">
            <a:avLst>
              <a:gd name="adj" fmla="val 10435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77240" y="1892808"/>
            <a:ext cx="640080" cy="640080"/>
          </a:xfrm>
          <a:prstGeom prst="ellipse">
            <a:avLst/>
          </a:prstGeom>
          <a:solidFill>
            <a:srgbClr val="2A377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icons/target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260" y="2052828"/>
            <a:ext cx="320040" cy="32004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600200" y="1810512"/>
            <a:ext cx="1463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1600200" y="2084832"/>
            <a:ext cx="97840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design and demonstrate a light, field-deployable forensic framework that lets authorized officers acquire and analyze Android device data quickly, safely, and with full evidentiary integrity.</a:t>
            </a:r>
            <a:endParaRPr lang="en-US" sz="1250" dirty="0"/>
          </a:p>
        </p:txBody>
      </p:sp>
      <p:sp>
        <p:nvSpPr>
          <p:cNvPr id="9" name="Text 6"/>
          <p:cNvSpPr/>
          <p:nvPr/>
        </p:nvSpPr>
        <p:spPr>
          <a:xfrm>
            <a:off x="548640" y="306324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548640" y="3502152"/>
            <a:ext cx="384048" cy="384048"/>
          </a:xfrm>
          <a:prstGeom prst="ellipse">
            <a:avLst/>
          </a:prstGeom>
          <a:solidFill>
            <a:srgbClr val="F4F7FC"/>
          </a:solidFill>
          <a:ln w="15875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548640" y="3502152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1097280" y="3474720"/>
            <a:ext cx="104241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a simplified acquisition process that works without rooting or specialist forensic training.</a:t>
            </a:r>
            <a:endParaRPr lang="en-US" sz="1300" dirty="0"/>
          </a:p>
        </p:txBody>
      </p:sp>
      <p:sp>
        <p:nvSpPr>
          <p:cNvPr id="13" name="Shape 10"/>
          <p:cNvSpPr/>
          <p:nvPr/>
        </p:nvSpPr>
        <p:spPr>
          <a:xfrm>
            <a:off x="548640" y="4123944"/>
            <a:ext cx="384048" cy="384048"/>
          </a:xfrm>
          <a:prstGeom prst="ellipse">
            <a:avLst/>
          </a:prstGeom>
          <a:solidFill>
            <a:srgbClr val="F4F7FC"/>
          </a:solidFill>
          <a:ln w="15875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548640" y="4123944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300" dirty="0"/>
          </a:p>
        </p:txBody>
      </p:sp>
      <p:sp>
        <p:nvSpPr>
          <p:cNvPr id="15" name="Text 12"/>
          <p:cNvSpPr/>
          <p:nvPr/>
        </p:nvSpPr>
        <p:spPr>
          <a:xfrm>
            <a:off x="1097280" y="4096512"/>
            <a:ext cx="104241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Ensure forensically sound, read-only data capture that preserves chain of custody.</a:t>
            </a:r>
            <a:endParaRPr lang="en-US" sz="1300" dirty="0"/>
          </a:p>
        </p:txBody>
      </p:sp>
      <p:sp>
        <p:nvSpPr>
          <p:cNvPr id="16" name="Shape 13"/>
          <p:cNvSpPr/>
          <p:nvPr/>
        </p:nvSpPr>
        <p:spPr>
          <a:xfrm>
            <a:off x="548640" y="4745736"/>
            <a:ext cx="384048" cy="384048"/>
          </a:xfrm>
          <a:prstGeom prst="ellipse">
            <a:avLst/>
          </a:prstGeom>
          <a:solidFill>
            <a:srgbClr val="F4F7FC"/>
          </a:solidFill>
          <a:ln w="15875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548640" y="4745736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300" dirty="0"/>
          </a:p>
        </p:txBody>
      </p:sp>
      <p:sp>
        <p:nvSpPr>
          <p:cNvPr id="18" name="Text 15"/>
          <p:cNvSpPr/>
          <p:nvPr/>
        </p:nvSpPr>
        <p:spPr>
          <a:xfrm>
            <a:off x="1097280" y="4718304"/>
            <a:ext cx="104241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 structured analysis of calls, messages, contacts, media, apps and location data.</a:t>
            </a:r>
            <a:endParaRPr lang="en-US" sz="1300" dirty="0"/>
          </a:p>
        </p:txBody>
      </p:sp>
      <p:sp>
        <p:nvSpPr>
          <p:cNvPr id="19" name="Shape 16"/>
          <p:cNvSpPr/>
          <p:nvPr/>
        </p:nvSpPr>
        <p:spPr>
          <a:xfrm>
            <a:off x="548640" y="5367528"/>
            <a:ext cx="384048" cy="384048"/>
          </a:xfrm>
          <a:prstGeom prst="ellipse">
            <a:avLst/>
          </a:prstGeom>
          <a:solidFill>
            <a:srgbClr val="F4F7FC"/>
          </a:solidFill>
          <a:ln w="15875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548640" y="5367528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300" dirty="0"/>
          </a:p>
        </p:txBody>
      </p:sp>
      <p:sp>
        <p:nvSpPr>
          <p:cNvPr id="21" name="Text 18"/>
          <p:cNvSpPr/>
          <p:nvPr/>
        </p:nvSpPr>
        <p:spPr>
          <a:xfrm>
            <a:off x="1097280" y="5340096"/>
            <a:ext cx="104241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Automate generation of clear, court-admissible reports with hash-verified integrity.</a:t>
            </a:r>
            <a:endParaRPr lang="en-US" sz="1300" dirty="0"/>
          </a:p>
        </p:txBody>
      </p:sp>
      <p:sp>
        <p:nvSpPr>
          <p:cNvPr id="22" name="Shape 19"/>
          <p:cNvSpPr/>
          <p:nvPr/>
        </p:nvSpPr>
        <p:spPr>
          <a:xfrm>
            <a:off x="548640" y="5989320"/>
            <a:ext cx="384048" cy="384048"/>
          </a:xfrm>
          <a:prstGeom prst="ellipse">
            <a:avLst/>
          </a:prstGeom>
          <a:solidFill>
            <a:srgbClr val="F4F7FC"/>
          </a:solidFill>
          <a:ln w="15875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548640" y="598932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300" dirty="0"/>
          </a:p>
        </p:txBody>
      </p:sp>
      <p:sp>
        <p:nvSpPr>
          <p:cNvPr id="24" name="Text 21"/>
          <p:cNvSpPr/>
          <p:nvPr/>
        </p:nvSpPr>
        <p:spPr>
          <a:xfrm>
            <a:off x="1097280" y="5961888"/>
            <a:ext cx="104241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Validate the framework's speed, usability and reliability against traditional lab-based methods.</a:t>
            </a:r>
            <a:endParaRPr lang="en-US" sz="1300" dirty="0"/>
          </a:p>
        </p:txBody>
      </p:sp>
      <p:sp>
        <p:nvSpPr>
          <p:cNvPr id="26" name="Text 23"/>
          <p:cNvSpPr/>
          <p:nvPr/>
        </p:nvSpPr>
        <p:spPr>
          <a:xfrm>
            <a:off x="11274552" y="6355080"/>
            <a:ext cx="640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3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10058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Where current mobile forensics falls short.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548640" y="2103120"/>
            <a:ext cx="11064240" cy="832104"/>
          </a:xfrm>
          <a:prstGeom prst="roundRect">
            <a:avLst>
              <a:gd name="adj" fmla="val 10989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2194560"/>
            <a:ext cx="3200400" cy="649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Commercial forensic suites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4114800" y="2194560"/>
            <a:ext cx="6263640" cy="649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 such as Cellebrite, MSAB XRY and Magnet AXIOM offer deep, comprehensive extraction but assume lab infrastructure, licensing budgets and trained examiners — a poor fit for checkpoint or field use.</a:t>
            </a:r>
            <a:endParaRPr lang="en-US" sz="1150" dirty="0"/>
          </a:p>
        </p:txBody>
      </p:sp>
      <p:sp>
        <p:nvSpPr>
          <p:cNvPr id="7" name="Text 5"/>
          <p:cNvSpPr/>
          <p:nvPr/>
        </p:nvSpPr>
        <p:spPr>
          <a:xfrm>
            <a:off x="10424160" y="2194560"/>
            <a:ext cx="960120" cy="649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[4]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548640" y="3063240"/>
            <a:ext cx="11064240" cy="832104"/>
          </a:xfrm>
          <a:prstGeom prst="roundRect">
            <a:avLst>
              <a:gd name="adj" fmla="val 10989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22960" y="3154680"/>
            <a:ext cx="3200400" cy="649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Open-source &amp; ADB-based tools</a:t>
            </a:r>
            <a:endParaRPr lang="en-US" sz="1350" dirty="0"/>
          </a:p>
        </p:txBody>
      </p:sp>
      <p:sp>
        <p:nvSpPr>
          <p:cNvPr id="10" name="Text 8"/>
          <p:cNvSpPr/>
          <p:nvPr/>
        </p:nvSpPr>
        <p:spPr>
          <a:xfrm>
            <a:off x="4114800" y="3154680"/>
            <a:ext cx="6263640" cy="649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Utilities built on the Android Debug Bridge and frameworks like Autopsy give low-cost logical access, but typically require command-line skill and produce unstructured, examiner-facing output rather than clear reports.</a:t>
            </a: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10424160" y="3154680"/>
            <a:ext cx="960120" cy="649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[3]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548640" y="4023360"/>
            <a:ext cx="11064240" cy="832104"/>
          </a:xfrm>
          <a:prstGeom prst="roundRect">
            <a:avLst>
              <a:gd name="adj" fmla="val 10989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22960" y="4114800"/>
            <a:ext cx="3200400" cy="649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Field-triage research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4114800" y="4114800"/>
            <a:ext cx="6263640" cy="649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Published guidance, including NIST's mobile device forensics guidelines, recognizes a need for rapid, non-destructive triage at the point of contact, distinct from full laboratory examination.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10424160" y="4114800"/>
            <a:ext cx="960120" cy="649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548640" y="4983480"/>
            <a:ext cx="11064240" cy="832104"/>
          </a:xfrm>
          <a:prstGeom prst="roundRect">
            <a:avLst>
              <a:gd name="adj" fmla="val 10989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22960" y="5074920"/>
            <a:ext cx="3200400" cy="649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50" b="1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gap this framework fills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4114800" y="5074920"/>
            <a:ext cx="6263640" cy="649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Across these categories, no widely-adopted option combines lab-grade evidentiary discipline with the simplicity a frontline, non-specialist officer needs — which is the gap this framework is designed to close.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10424160" y="5074920"/>
            <a:ext cx="960120" cy="649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[1]–[4]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11274552" y="6355080"/>
            <a:ext cx="640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3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686800" y="1463040"/>
            <a:ext cx="4206240" cy="4206240"/>
          </a:xfrm>
          <a:prstGeom prst="ellipse">
            <a:avLst/>
          </a:prstGeom>
          <a:solidFill>
            <a:srgbClr val="26327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9052560" y="2651760"/>
            <a:ext cx="1828800" cy="1828800"/>
          </a:xfrm>
          <a:prstGeom prst="ellipse">
            <a:avLst/>
          </a:prstGeom>
          <a:solidFill>
            <a:srgbClr val="2A377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icons/shield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9760" y="3108960"/>
            <a:ext cx="914400" cy="9144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548640" y="54864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SOLUTION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548640" y="960120"/>
            <a:ext cx="768096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33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One simple framework.</a:t>
            </a:r>
            <a:endParaRPr lang="en-US" sz="2800" dirty="0"/>
          </a:p>
          <a:p>
            <a:pPr marL="0" indent="0">
              <a:lnSpc>
                <a:spcPts val="33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Evidence in minutes, not days.</a:t>
            </a:r>
            <a:endParaRPr lang="en-US" sz="2800" dirty="0"/>
          </a:p>
        </p:txBody>
      </p:sp>
      <p:sp>
        <p:nvSpPr>
          <p:cNvPr id="7" name="Text 4"/>
          <p:cNvSpPr/>
          <p:nvPr/>
        </p:nvSpPr>
        <p:spPr>
          <a:xfrm>
            <a:off x="548640" y="2514600"/>
            <a:ext cx="73152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200"/>
              </a:lnSpc>
              <a:buNone/>
            </a:pPr>
            <a:r>
              <a:rPr lang="en-US" sz="14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lightweight toolkit that lets any trained officer safely acquire and read the key data on an Android device — calls, messages, contacts, media, and location — directly at the point of contact, without dismantling the phone or shipping it to a lab.</a:t>
            </a:r>
            <a:endParaRPr lang="en-US" sz="1450" dirty="0"/>
          </a:p>
        </p:txBody>
      </p:sp>
      <p:sp>
        <p:nvSpPr>
          <p:cNvPr id="8" name="Shape 5"/>
          <p:cNvSpPr/>
          <p:nvPr/>
        </p:nvSpPr>
        <p:spPr>
          <a:xfrm>
            <a:off x="548640" y="4352544"/>
            <a:ext cx="146304" cy="146304"/>
          </a:xfrm>
          <a:prstGeom prst="ellipse">
            <a:avLst/>
          </a:prstGeom>
          <a:solidFill>
            <a:srgbClr val="C996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822960" y="4224528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rooting required</a:t>
            </a:r>
            <a:endParaRPr lang="en-US" sz="1400" dirty="0"/>
          </a:p>
        </p:txBody>
      </p:sp>
      <p:sp>
        <p:nvSpPr>
          <p:cNvPr id="10" name="Shape 7"/>
          <p:cNvSpPr/>
          <p:nvPr/>
        </p:nvSpPr>
        <p:spPr>
          <a:xfrm>
            <a:off x="548640" y="4809744"/>
            <a:ext cx="146304" cy="146304"/>
          </a:xfrm>
          <a:prstGeom prst="ellipse">
            <a:avLst/>
          </a:prstGeom>
          <a:solidFill>
            <a:srgbClr val="C996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822960" y="4681728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specialist training</a:t>
            </a:r>
            <a:endParaRPr lang="en-US" sz="1400" dirty="0"/>
          </a:p>
        </p:txBody>
      </p:sp>
      <p:sp>
        <p:nvSpPr>
          <p:cNvPr id="12" name="Shape 9"/>
          <p:cNvSpPr/>
          <p:nvPr/>
        </p:nvSpPr>
        <p:spPr>
          <a:xfrm>
            <a:off x="548640" y="5266944"/>
            <a:ext cx="146304" cy="146304"/>
          </a:xfrm>
          <a:prstGeom prst="ellipse">
            <a:avLst/>
          </a:prstGeom>
          <a:solidFill>
            <a:srgbClr val="C996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822960" y="5138928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Works offline</a:t>
            </a:r>
            <a:endParaRPr lang="en-US" sz="1400" dirty="0"/>
          </a:p>
        </p:txBody>
      </p:sp>
      <p:sp>
        <p:nvSpPr>
          <p:cNvPr id="14" name="Shape 11"/>
          <p:cNvSpPr/>
          <p:nvPr/>
        </p:nvSpPr>
        <p:spPr>
          <a:xfrm>
            <a:off x="548640" y="5724144"/>
            <a:ext cx="146304" cy="146304"/>
          </a:xfrm>
          <a:prstGeom prst="ellipse">
            <a:avLst/>
          </a:prstGeom>
          <a:solidFill>
            <a:srgbClr val="C996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822960" y="5596128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Court-ready reports</a:t>
            </a:r>
            <a:endParaRPr lang="en-US" sz="1400" dirty="0"/>
          </a:p>
        </p:txBody>
      </p:sp>
      <p:sp>
        <p:nvSpPr>
          <p:cNvPr id="17" name="Text 14"/>
          <p:cNvSpPr/>
          <p:nvPr/>
        </p:nvSpPr>
        <p:spPr>
          <a:xfrm>
            <a:off x="11274552" y="6355080"/>
            <a:ext cx="640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891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IT WORKS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Four steps. One officer. No lab.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2286000"/>
            <a:ext cx="2606040" cy="3383280"/>
          </a:xfrm>
          <a:prstGeom prst="roundRect">
            <a:avLst>
              <a:gd name="adj" fmla="val 4211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440180" y="2606040"/>
            <a:ext cx="822960" cy="82296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icons/download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5920" y="2811780"/>
            <a:ext cx="411480" cy="41148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31520" y="3611880"/>
            <a:ext cx="22402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Connect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749808" y="4023360"/>
            <a:ext cx="2203704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550"/>
              </a:lnSpc>
              <a:buNone/>
            </a:pPr>
            <a:r>
              <a:rPr lang="en-US" sz="11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Attach the device using a standard cable — no rooting, no jailbreak, no data alteration.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3172968" y="3657600"/>
            <a:ext cx="219456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C996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2000" dirty="0"/>
          </a:p>
        </p:txBody>
      </p:sp>
      <p:sp>
        <p:nvSpPr>
          <p:cNvPr id="10" name="Shape 7"/>
          <p:cNvSpPr/>
          <p:nvPr/>
        </p:nvSpPr>
        <p:spPr>
          <a:xfrm>
            <a:off x="3410712" y="2286000"/>
            <a:ext cx="2606040" cy="3383280"/>
          </a:xfrm>
          <a:prstGeom prst="roundRect">
            <a:avLst>
              <a:gd name="adj" fmla="val 4211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4302252" y="2606040"/>
            <a:ext cx="822960" cy="82296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2" name="Image 1" descr="icons/layers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7992" y="2811780"/>
            <a:ext cx="411480" cy="411480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3593592" y="3611880"/>
            <a:ext cx="22402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Acquire</a:t>
            </a:r>
            <a:endParaRPr lang="en-US" sz="1500" dirty="0"/>
          </a:p>
        </p:txBody>
      </p:sp>
      <p:sp>
        <p:nvSpPr>
          <p:cNvPr id="14" name="Text 10"/>
          <p:cNvSpPr/>
          <p:nvPr/>
        </p:nvSpPr>
        <p:spPr>
          <a:xfrm>
            <a:off x="3611880" y="4023360"/>
            <a:ext cx="2203704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550"/>
              </a:lnSpc>
              <a:buNone/>
            </a:pPr>
            <a:r>
              <a:rPr lang="en-US" sz="11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framework performs a forensically-sound, read-only capture of the device's data.</a:t>
            </a:r>
            <a:endParaRPr lang="en-US" sz="1150" dirty="0"/>
          </a:p>
        </p:txBody>
      </p:sp>
      <p:sp>
        <p:nvSpPr>
          <p:cNvPr id="15" name="Text 11"/>
          <p:cNvSpPr/>
          <p:nvPr/>
        </p:nvSpPr>
        <p:spPr>
          <a:xfrm>
            <a:off x="6035040" y="3657600"/>
            <a:ext cx="219456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C996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2000" dirty="0"/>
          </a:p>
        </p:txBody>
      </p:sp>
      <p:sp>
        <p:nvSpPr>
          <p:cNvPr id="16" name="Shape 12"/>
          <p:cNvSpPr/>
          <p:nvPr/>
        </p:nvSpPr>
        <p:spPr>
          <a:xfrm>
            <a:off x="6272784" y="2286000"/>
            <a:ext cx="2606040" cy="3383280"/>
          </a:xfrm>
          <a:prstGeom prst="roundRect">
            <a:avLst>
              <a:gd name="adj" fmla="val 4211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3"/>
          <p:cNvSpPr/>
          <p:nvPr/>
        </p:nvSpPr>
        <p:spPr>
          <a:xfrm>
            <a:off x="7164324" y="2606040"/>
            <a:ext cx="822960" cy="82296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2" descr="icons/search_FFFFFF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70064" y="2811780"/>
            <a:ext cx="411480" cy="411480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6455664" y="3611880"/>
            <a:ext cx="22402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Analyze</a:t>
            </a:r>
            <a:endParaRPr lang="en-US" sz="1500" dirty="0"/>
          </a:p>
        </p:txBody>
      </p:sp>
      <p:sp>
        <p:nvSpPr>
          <p:cNvPr id="20" name="Text 15"/>
          <p:cNvSpPr/>
          <p:nvPr/>
        </p:nvSpPr>
        <p:spPr>
          <a:xfrm>
            <a:off x="6473952" y="4023360"/>
            <a:ext cx="2203704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550"/>
              </a:lnSpc>
              <a:buNone/>
            </a:pPr>
            <a:r>
              <a:rPr lang="en-US" sz="11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Calls, messages, contacts, media, apps and location are organized automatically for quick review.</a:t>
            </a:r>
            <a:endParaRPr lang="en-US" sz="1150" dirty="0"/>
          </a:p>
        </p:txBody>
      </p:sp>
      <p:sp>
        <p:nvSpPr>
          <p:cNvPr id="21" name="Text 16"/>
          <p:cNvSpPr/>
          <p:nvPr/>
        </p:nvSpPr>
        <p:spPr>
          <a:xfrm>
            <a:off x="8897112" y="3657600"/>
            <a:ext cx="219456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C996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2000" dirty="0"/>
          </a:p>
        </p:txBody>
      </p:sp>
      <p:sp>
        <p:nvSpPr>
          <p:cNvPr id="22" name="Shape 17"/>
          <p:cNvSpPr/>
          <p:nvPr/>
        </p:nvSpPr>
        <p:spPr>
          <a:xfrm>
            <a:off x="9134856" y="2286000"/>
            <a:ext cx="2606040" cy="3383280"/>
          </a:xfrm>
          <a:prstGeom prst="roundRect">
            <a:avLst>
              <a:gd name="adj" fmla="val 4211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18"/>
          <p:cNvSpPr/>
          <p:nvPr/>
        </p:nvSpPr>
        <p:spPr>
          <a:xfrm>
            <a:off x="10026396" y="2606040"/>
            <a:ext cx="822960" cy="82296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3" descr="icons/filetext_FFFFFF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32136" y="2811780"/>
            <a:ext cx="411480" cy="411480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9317736" y="3611880"/>
            <a:ext cx="22402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Report</a:t>
            </a:r>
            <a:endParaRPr lang="en-US" sz="1500" dirty="0"/>
          </a:p>
        </p:txBody>
      </p:sp>
      <p:sp>
        <p:nvSpPr>
          <p:cNvPr id="26" name="Text 20"/>
          <p:cNvSpPr/>
          <p:nvPr/>
        </p:nvSpPr>
        <p:spPr>
          <a:xfrm>
            <a:off x="9336024" y="4023360"/>
            <a:ext cx="2203704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550"/>
              </a:lnSpc>
              <a:buNone/>
            </a:pPr>
            <a:r>
              <a:rPr lang="en-US" sz="11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clear, court-ready report is generated with hashes for full evidentiary integrity.</a:t>
            </a:r>
            <a:endParaRPr lang="en-US" sz="1150" dirty="0"/>
          </a:p>
        </p:txBody>
      </p:sp>
      <p:sp>
        <p:nvSpPr>
          <p:cNvPr id="28" name="Text 22"/>
          <p:cNvSpPr/>
          <p:nvPr/>
        </p:nvSpPr>
        <p:spPr>
          <a:xfrm>
            <a:off x="11274552" y="6355080"/>
            <a:ext cx="640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3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CAPABILITIES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10058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Everything an investigation needs, in one place.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548640" y="2331720"/>
            <a:ext cx="3611880" cy="1600200"/>
          </a:xfrm>
          <a:prstGeom prst="roundRect">
            <a:avLst>
              <a:gd name="adj" fmla="val 5714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49808" y="2848356"/>
            <a:ext cx="566928" cy="566928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icons/smartphone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540" y="2990088"/>
            <a:ext cx="283464" cy="28346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463040" y="2478024"/>
            <a:ext cx="2514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Calls, SMS &amp; contacts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1463040" y="2834640"/>
            <a:ext cx="2514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8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communication history extracted quickly and clearly.</a:t>
            </a:r>
            <a:endParaRPr lang="en-US" sz="1080" dirty="0"/>
          </a:p>
        </p:txBody>
      </p:sp>
      <p:sp>
        <p:nvSpPr>
          <p:cNvPr id="9" name="Shape 6"/>
          <p:cNvSpPr/>
          <p:nvPr/>
        </p:nvSpPr>
        <p:spPr>
          <a:xfrm>
            <a:off x="4379976" y="2331720"/>
            <a:ext cx="3611880" cy="1600200"/>
          </a:xfrm>
          <a:prstGeom prst="roundRect">
            <a:avLst>
              <a:gd name="adj" fmla="val 5714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581144" y="2848356"/>
            <a:ext cx="566928" cy="566928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icons/layers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2876" y="2990088"/>
            <a:ext cx="283464" cy="283464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5294376" y="2478024"/>
            <a:ext cx="2514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 data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5294376" y="2834640"/>
            <a:ext cx="2514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8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Messaging and social apps read without complex teardown.</a:t>
            </a:r>
            <a:endParaRPr lang="en-US" sz="1080" dirty="0"/>
          </a:p>
        </p:txBody>
      </p:sp>
      <p:sp>
        <p:nvSpPr>
          <p:cNvPr id="14" name="Shape 10"/>
          <p:cNvSpPr/>
          <p:nvPr/>
        </p:nvSpPr>
        <p:spPr>
          <a:xfrm>
            <a:off x="8211312" y="2331720"/>
            <a:ext cx="3611880" cy="1600200"/>
          </a:xfrm>
          <a:prstGeom prst="roundRect">
            <a:avLst>
              <a:gd name="adj" fmla="val 5714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8412480" y="2848356"/>
            <a:ext cx="566928" cy="566928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icons/search_FFFFFF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54212" y="2990088"/>
            <a:ext cx="283464" cy="283464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9125712" y="2478024"/>
            <a:ext cx="2514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Deleted-data recovery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9125712" y="2834640"/>
            <a:ext cx="2514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8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Recovers remnants of deleted messages and files where present.</a:t>
            </a:r>
            <a:endParaRPr lang="en-US" sz="1080" dirty="0"/>
          </a:p>
        </p:txBody>
      </p:sp>
      <p:sp>
        <p:nvSpPr>
          <p:cNvPr id="19" name="Shape 14"/>
          <p:cNvSpPr/>
          <p:nvPr/>
        </p:nvSpPr>
        <p:spPr>
          <a:xfrm>
            <a:off x="548640" y="4187952"/>
            <a:ext cx="3611880" cy="1600200"/>
          </a:xfrm>
          <a:prstGeom prst="roundRect">
            <a:avLst>
              <a:gd name="adj" fmla="val 5714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749808" y="4704588"/>
            <a:ext cx="566928" cy="566928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icons/globe_FFFFFF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1540" y="4846320"/>
            <a:ext cx="283464" cy="283464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1463040" y="4334256"/>
            <a:ext cx="2514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Location history</a:t>
            </a:r>
            <a:endParaRPr lang="en-US" sz="1350" dirty="0"/>
          </a:p>
        </p:txBody>
      </p:sp>
      <p:sp>
        <p:nvSpPr>
          <p:cNvPr id="23" name="Text 17"/>
          <p:cNvSpPr/>
          <p:nvPr/>
        </p:nvSpPr>
        <p:spPr>
          <a:xfrm>
            <a:off x="1463040" y="4690872"/>
            <a:ext cx="2514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8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GPS and location traces to help place a device at a time and place.</a:t>
            </a:r>
            <a:endParaRPr lang="en-US" sz="1080" dirty="0"/>
          </a:p>
        </p:txBody>
      </p:sp>
      <p:sp>
        <p:nvSpPr>
          <p:cNvPr id="24" name="Shape 18"/>
          <p:cNvSpPr/>
          <p:nvPr/>
        </p:nvSpPr>
        <p:spPr>
          <a:xfrm>
            <a:off x="4379976" y="4187952"/>
            <a:ext cx="3611880" cy="1600200"/>
          </a:xfrm>
          <a:prstGeom prst="roundRect">
            <a:avLst>
              <a:gd name="adj" fmla="val 5714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19"/>
          <p:cNvSpPr/>
          <p:nvPr/>
        </p:nvSpPr>
        <p:spPr>
          <a:xfrm>
            <a:off x="4581144" y="4704588"/>
            <a:ext cx="566928" cy="566928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6" name="Image 4" descr="icons/filetext_FFFFFF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876" y="4846320"/>
            <a:ext cx="283464" cy="283464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5294376" y="4334256"/>
            <a:ext cx="2514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Media &amp; documents</a:t>
            </a:r>
            <a:endParaRPr lang="en-US" sz="1350" dirty="0"/>
          </a:p>
        </p:txBody>
      </p:sp>
      <p:sp>
        <p:nvSpPr>
          <p:cNvPr id="28" name="Text 21"/>
          <p:cNvSpPr/>
          <p:nvPr/>
        </p:nvSpPr>
        <p:spPr>
          <a:xfrm>
            <a:off x="5294376" y="4690872"/>
            <a:ext cx="2514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8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Photos, videos and files catalogued for fast review.</a:t>
            </a:r>
            <a:endParaRPr lang="en-US" sz="1080" dirty="0"/>
          </a:p>
        </p:txBody>
      </p:sp>
      <p:sp>
        <p:nvSpPr>
          <p:cNvPr id="29" name="Shape 22"/>
          <p:cNvSpPr/>
          <p:nvPr/>
        </p:nvSpPr>
        <p:spPr>
          <a:xfrm>
            <a:off x="8211312" y="4187952"/>
            <a:ext cx="3611880" cy="1600200"/>
          </a:xfrm>
          <a:prstGeom prst="roundRect">
            <a:avLst>
              <a:gd name="adj" fmla="val 5714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23"/>
          <p:cNvSpPr/>
          <p:nvPr/>
        </p:nvSpPr>
        <p:spPr>
          <a:xfrm>
            <a:off x="8412480" y="4704588"/>
            <a:ext cx="566928" cy="566928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1" name="Image 5" descr="icons/lock_FFFFFF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54212" y="4846320"/>
            <a:ext cx="283464" cy="283464"/>
          </a:xfrm>
          <a:prstGeom prst="rect">
            <a:avLst/>
          </a:prstGeom>
        </p:spPr>
      </p:pic>
      <p:sp>
        <p:nvSpPr>
          <p:cNvPr id="32" name="Text 24"/>
          <p:cNvSpPr/>
          <p:nvPr/>
        </p:nvSpPr>
        <p:spPr>
          <a:xfrm>
            <a:off x="9125712" y="4334256"/>
            <a:ext cx="2514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Hash-verified integrity</a:t>
            </a:r>
            <a:endParaRPr lang="en-US" sz="1350" dirty="0"/>
          </a:p>
        </p:txBody>
      </p:sp>
      <p:sp>
        <p:nvSpPr>
          <p:cNvPr id="33" name="Text 25"/>
          <p:cNvSpPr/>
          <p:nvPr/>
        </p:nvSpPr>
        <p:spPr>
          <a:xfrm>
            <a:off x="9125712" y="4690872"/>
            <a:ext cx="2514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8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extraction is hashed to prove nothing was altered.</a:t>
            </a:r>
            <a:endParaRPr lang="en-US" sz="1080" dirty="0"/>
          </a:p>
        </p:txBody>
      </p:sp>
      <p:sp>
        <p:nvSpPr>
          <p:cNvPr id="35" name="Text 27"/>
          <p:cNvSpPr/>
          <p:nvPr/>
        </p:nvSpPr>
        <p:spPr>
          <a:xfrm>
            <a:off x="11274552" y="6355080"/>
            <a:ext cx="640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3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disciplined, repeatable technical approach.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48640" y="1691640"/>
            <a:ext cx="5303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ACQUISITION APPROACH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48640" y="2103120"/>
            <a:ext cx="566928" cy="566928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icons/download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372" y="2244852"/>
            <a:ext cx="283464" cy="28346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34440" y="2075688"/>
            <a:ext cx="4617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Logical, read-only extraction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1234440" y="2395728"/>
            <a:ext cx="4617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50"/>
              </a:lnSpc>
              <a:buNone/>
            </a:pPr>
            <a:r>
              <a:rPr lang="en-US" sz="110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is pulled via standard Android debugging interfaces — no rooting, chip-off, or physical disassembly.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548640" y="3401568"/>
            <a:ext cx="566928" cy="566928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icons/cpu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372" y="3543300"/>
            <a:ext cx="283464" cy="283464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1234440" y="3374136"/>
            <a:ext cx="4617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data parsing</a:t>
            </a:r>
            <a:endParaRPr lang="en-US" sz="1300" dirty="0"/>
          </a:p>
        </p:txBody>
      </p:sp>
      <p:sp>
        <p:nvSpPr>
          <p:cNvPr id="12" name="Text 8"/>
          <p:cNvSpPr/>
          <p:nvPr/>
        </p:nvSpPr>
        <p:spPr>
          <a:xfrm>
            <a:off x="1234440" y="3694176"/>
            <a:ext cx="4617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50"/>
              </a:lnSpc>
              <a:buNone/>
            </a:pPr>
            <a:r>
              <a:rPr lang="en-US" sz="110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Call logs, SMS, contacts and app databases are parsed directly from their native, standard storage formats.</a:t>
            </a:r>
            <a:endParaRPr lang="en-US" sz="1100" dirty="0"/>
          </a:p>
        </p:txBody>
      </p:sp>
      <p:sp>
        <p:nvSpPr>
          <p:cNvPr id="13" name="Shape 9"/>
          <p:cNvSpPr/>
          <p:nvPr/>
        </p:nvSpPr>
        <p:spPr>
          <a:xfrm>
            <a:off x="548640" y="4700016"/>
            <a:ext cx="566928" cy="566928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2" descr="icons/lock_FFFFFF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372" y="4841748"/>
            <a:ext cx="283464" cy="283464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1234440" y="4672584"/>
            <a:ext cx="4617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Hash verification</a:t>
            </a:r>
            <a:endParaRPr lang="en-US" sz="1300" dirty="0"/>
          </a:p>
        </p:txBody>
      </p:sp>
      <p:sp>
        <p:nvSpPr>
          <p:cNvPr id="16" name="Text 11"/>
          <p:cNvSpPr/>
          <p:nvPr/>
        </p:nvSpPr>
        <p:spPr>
          <a:xfrm>
            <a:off x="1234440" y="4992624"/>
            <a:ext cx="4617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50"/>
              </a:lnSpc>
              <a:buNone/>
            </a:pPr>
            <a:r>
              <a:rPr lang="en-US" sz="110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SHA-256 hash is captured before and after acquisition to prove the data was not altered.</a:t>
            </a:r>
            <a:endParaRPr lang="en-US" sz="1100" dirty="0"/>
          </a:p>
        </p:txBody>
      </p:sp>
      <p:sp>
        <p:nvSpPr>
          <p:cNvPr id="17" name="Shape 12"/>
          <p:cNvSpPr/>
          <p:nvPr/>
        </p:nvSpPr>
        <p:spPr>
          <a:xfrm>
            <a:off x="6263640" y="1691640"/>
            <a:ext cx="5349240" cy="4572000"/>
          </a:xfrm>
          <a:prstGeom prst="roundRect">
            <a:avLst>
              <a:gd name="adj" fmla="val 2800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3"/>
          <p:cNvSpPr/>
          <p:nvPr/>
        </p:nvSpPr>
        <p:spPr>
          <a:xfrm>
            <a:off x="6583680" y="1920240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VALIDATION &amp; TESTING</a:t>
            </a:r>
            <a:endParaRPr lang="en-US" sz="1200" dirty="0"/>
          </a:p>
        </p:txBody>
      </p:sp>
      <p:sp>
        <p:nvSpPr>
          <p:cNvPr id="19" name="Shape 14"/>
          <p:cNvSpPr/>
          <p:nvPr/>
        </p:nvSpPr>
        <p:spPr>
          <a:xfrm>
            <a:off x="6583680" y="2441448"/>
            <a:ext cx="310896" cy="310896"/>
          </a:xfrm>
          <a:prstGeom prst="ellipse">
            <a:avLst/>
          </a:prstGeom>
          <a:solidFill>
            <a:srgbClr val="2A377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5"/>
          <p:cNvSpPr/>
          <p:nvPr/>
        </p:nvSpPr>
        <p:spPr>
          <a:xfrm>
            <a:off x="6583680" y="2441448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200" dirty="0"/>
          </a:p>
        </p:txBody>
      </p:sp>
      <p:sp>
        <p:nvSpPr>
          <p:cNvPr id="21" name="Text 16"/>
          <p:cNvSpPr/>
          <p:nvPr/>
        </p:nvSpPr>
        <p:spPr>
          <a:xfrm>
            <a:off x="7086600" y="2368296"/>
            <a:ext cx="4297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Functional testing</a:t>
            </a:r>
            <a:endParaRPr lang="en-US" sz="1250" dirty="0"/>
          </a:p>
        </p:txBody>
      </p:sp>
      <p:sp>
        <p:nvSpPr>
          <p:cNvPr id="22" name="Text 17"/>
          <p:cNvSpPr/>
          <p:nvPr/>
        </p:nvSpPr>
        <p:spPr>
          <a:xfrm>
            <a:off x="7086600" y="2651760"/>
            <a:ext cx="4297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 across multiple Android OS versions and device manufacturers to confirm consistent extraction.</a:t>
            </a:r>
            <a:endParaRPr lang="en-US" sz="1050" dirty="0"/>
          </a:p>
        </p:txBody>
      </p:sp>
      <p:sp>
        <p:nvSpPr>
          <p:cNvPr id="23" name="Shape 18"/>
          <p:cNvSpPr/>
          <p:nvPr/>
        </p:nvSpPr>
        <p:spPr>
          <a:xfrm>
            <a:off x="6583680" y="3374136"/>
            <a:ext cx="310896" cy="310896"/>
          </a:xfrm>
          <a:prstGeom prst="ellipse">
            <a:avLst/>
          </a:prstGeom>
          <a:solidFill>
            <a:srgbClr val="2A377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19"/>
          <p:cNvSpPr/>
          <p:nvPr/>
        </p:nvSpPr>
        <p:spPr>
          <a:xfrm>
            <a:off x="6583680" y="3374136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200" dirty="0"/>
          </a:p>
        </p:txBody>
      </p:sp>
      <p:sp>
        <p:nvSpPr>
          <p:cNvPr id="25" name="Text 20"/>
          <p:cNvSpPr/>
          <p:nvPr/>
        </p:nvSpPr>
        <p:spPr>
          <a:xfrm>
            <a:off x="7086600" y="3300984"/>
            <a:ext cx="4297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Accuracy benchmarking</a:t>
            </a:r>
            <a:endParaRPr lang="en-US" sz="1250" dirty="0"/>
          </a:p>
        </p:txBody>
      </p:sp>
      <p:sp>
        <p:nvSpPr>
          <p:cNvPr id="26" name="Text 21"/>
          <p:cNvSpPr/>
          <p:nvPr/>
        </p:nvSpPr>
        <p:spPr>
          <a:xfrm>
            <a:off x="7086600" y="3584448"/>
            <a:ext cx="4297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Output cross-checked against results from an established forensic suite on the same test devices.</a:t>
            </a:r>
            <a:endParaRPr lang="en-US" sz="1050" dirty="0"/>
          </a:p>
        </p:txBody>
      </p:sp>
      <p:sp>
        <p:nvSpPr>
          <p:cNvPr id="27" name="Shape 22"/>
          <p:cNvSpPr/>
          <p:nvPr/>
        </p:nvSpPr>
        <p:spPr>
          <a:xfrm>
            <a:off x="6583680" y="4306824"/>
            <a:ext cx="310896" cy="310896"/>
          </a:xfrm>
          <a:prstGeom prst="ellipse">
            <a:avLst/>
          </a:prstGeom>
          <a:solidFill>
            <a:srgbClr val="2A377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3"/>
          <p:cNvSpPr/>
          <p:nvPr/>
        </p:nvSpPr>
        <p:spPr>
          <a:xfrm>
            <a:off x="6583680" y="4306824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200" dirty="0"/>
          </a:p>
        </p:txBody>
      </p:sp>
      <p:sp>
        <p:nvSpPr>
          <p:cNvPr id="29" name="Text 24"/>
          <p:cNvSpPr/>
          <p:nvPr/>
        </p:nvSpPr>
        <p:spPr>
          <a:xfrm>
            <a:off x="7086600" y="4233672"/>
            <a:ext cx="4297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Usability testing</a:t>
            </a:r>
            <a:endParaRPr lang="en-US" sz="1250" dirty="0"/>
          </a:p>
        </p:txBody>
      </p:sp>
      <p:sp>
        <p:nvSpPr>
          <p:cNvPr id="30" name="Text 25"/>
          <p:cNvSpPr/>
          <p:nvPr/>
        </p:nvSpPr>
        <p:spPr>
          <a:xfrm>
            <a:off x="7086600" y="4517136"/>
            <a:ext cx="4297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Frontline officers trial the workflow to confirm it is usable after a short guided session.</a:t>
            </a:r>
            <a:endParaRPr lang="en-US" sz="1050" dirty="0"/>
          </a:p>
        </p:txBody>
      </p:sp>
      <p:sp>
        <p:nvSpPr>
          <p:cNvPr id="31" name="Shape 26"/>
          <p:cNvSpPr/>
          <p:nvPr/>
        </p:nvSpPr>
        <p:spPr>
          <a:xfrm>
            <a:off x="6583680" y="5239512"/>
            <a:ext cx="310896" cy="310896"/>
          </a:xfrm>
          <a:prstGeom prst="ellipse">
            <a:avLst/>
          </a:prstGeom>
          <a:solidFill>
            <a:srgbClr val="2A377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27"/>
          <p:cNvSpPr/>
          <p:nvPr/>
        </p:nvSpPr>
        <p:spPr>
          <a:xfrm>
            <a:off x="6583680" y="5239512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200" dirty="0"/>
          </a:p>
        </p:txBody>
      </p:sp>
      <p:sp>
        <p:nvSpPr>
          <p:cNvPr id="33" name="Text 28"/>
          <p:cNvSpPr/>
          <p:nvPr/>
        </p:nvSpPr>
        <p:spPr>
          <a:xfrm>
            <a:off x="7086600" y="5166360"/>
            <a:ext cx="4297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 review</a:t>
            </a:r>
            <a:endParaRPr lang="en-US" sz="1250" dirty="0"/>
          </a:p>
        </p:txBody>
      </p:sp>
      <p:sp>
        <p:nvSpPr>
          <p:cNvPr id="34" name="Text 29"/>
          <p:cNvSpPr/>
          <p:nvPr/>
        </p:nvSpPr>
        <p:spPr>
          <a:xfrm>
            <a:off x="7086600" y="5449824"/>
            <a:ext cx="4297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 reports reviewed for clarity and completeness against evidentiary reporting standards.</a:t>
            </a:r>
            <a:endParaRPr lang="en-US" sz="1050" dirty="0"/>
          </a:p>
        </p:txBody>
      </p:sp>
      <p:sp>
        <p:nvSpPr>
          <p:cNvPr id="36" name="Text 31"/>
          <p:cNvSpPr/>
          <p:nvPr/>
        </p:nvSpPr>
        <p:spPr>
          <a:xfrm>
            <a:off x="11274552" y="6355080"/>
            <a:ext cx="640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3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“LIGHT”?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Built to fit the field, not the other way around.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48640" y="1645920"/>
            <a:ext cx="3840480" cy="4572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443984" y="1645920"/>
            <a:ext cx="3931920" cy="457200"/>
          </a:xfrm>
          <a:prstGeom prst="roundRect">
            <a:avLst>
              <a:gd name="adj" fmla="val 12000"/>
            </a:avLst>
          </a:prstGeom>
          <a:solidFill>
            <a:srgbClr val="E7E9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443984" y="1645920"/>
            <a:ext cx="3931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Traditional Lab Process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8430768" y="1645920"/>
            <a:ext cx="3931920" cy="457200"/>
          </a:xfrm>
          <a:prstGeom prst="roundRect">
            <a:avLst>
              <a:gd name="adj" fmla="val 12000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430768" y="1645920"/>
            <a:ext cx="3931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Framework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548640" y="2148840"/>
            <a:ext cx="11868912" cy="603504"/>
          </a:xfrm>
          <a:prstGeom prst="rect">
            <a:avLst/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85800" y="2148840"/>
            <a:ext cx="3703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Turnaround time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4443984" y="2148840"/>
            <a:ext cx="39319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Days to weeks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8430768" y="2148840"/>
            <a:ext cx="39319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Minutes, on the spot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548640" y="2807208"/>
            <a:ext cx="11868912" cy="603504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5800" y="2807208"/>
            <a:ext cx="3703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Equipment needed</a:t>
            </a:r>
            <a:endParaRPr lang="en-US" sz="1250" dirty="0"/>
          </a:p>
        </p:txBody>
      </p:sp>
      <p:sp>
        <p:nvSpPr>
          <p:cNvPr id="15" name="Text 13"/>
          <p:cNvSpPr/>
          <p:nvPr/>
        </p:nvSpPr>
        <p:spPr>
          <a:xfrm>
            <a:off x="4443984" y="2807208"/>
            <a:ext cx="39319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forensic lab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8430768" y="2807208"/>
            <a:ext cx="39319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laptop and a cable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548640" y="3465576"/>
            <a:ext cx="11868912" cy="603504"/>
          </a:xfrm>
          <a:prstGeom prst="rect">
            <a:avLst/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85800" y="3465576"/>
            <a:ext cx="3703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Officer training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4443984" y="3465576"/>
            <a:ext cx="39319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Weeks of specialist training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8430768" y="3465576"/>
            <a:ext cx="39319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Hours of guided use</a:t>
            </a:r>
            <a:endParaRPr lang="en-US" sz="1250" dirty="0"/>
          </a:p>
        </p:txBody>
      </p:sp>
      <p:sp>
        <p:nvSpPr>
          <p:cNvPr id="21" name="Shape 19"/>
          <p:cNvSpPr/>
          <p:nvPr/>
        </p:nvSpPr>
        <p:spPr>
          <a:xfrm>
            <a:off x="548640" y="4123944"/>
            <a:ext cx="11868912" cy="603504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85800" y="4123944"/>
            <a:ext cx="3703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 per unit rollout</a:t>
            </a:r>
            <a:endParaRPr lang="en-US" sz="1250" dirty="0"/>
          </a:p>
        </p:txBody>
      </p:sp>
      <p:sp>
        <p:nvSpPr>
          <p:cNvPr id="23" name="Text 21"/>
          <p:cNvSpPr/>
          <p:nvPr/>
        </p:nvSpPr>
        <p:spPr>
          <a:xfrm>
            <a:off x="4443984" y="4123944"/>
            <a:ext cx="39319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capital investment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8430768" y="4123944"/>
            <a:ext cx="39319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Low-cost, scalable deployment</a:t>
            </a:r>
            <a:endParaRPr lang="en-US" sz="1250" dirty="0"/>
          </a:p>
        </p:txBody>
      </p:sp>
      <p:sp>
        <p:nvSpPr>
          <p:cNvPr id="25" name="Shape 23"/>
          <p:cNvSpPr/>
          <p:nvPr/>
        </p:nvSpPr>
        <p:spPr>
          <a:xfrm>
            <a:off x="548640" y="4782312"/>
            <a:ext cx="11868912" cy="603504"/>
          </a:xfrm>
          <a:prstGeom prst="rect">
            <a:avLst/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85800" y="4782312"/>
            <a:ext cx="37033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it runs</a:t>
            </a:r>
            <a:endParaRPr lang="en-US" sz="1250" dirty="0"/>
          </a:p>
        </p:txBody>
      </p:sp>
      <p:sp>
        <p:nvSpPr>
          <p:cNvPr id="27" name="Text 25"/>
          <p:cNvSpPr/>
          <p:nvPr/>
        </p:nvSpPr>
        <p:spPr>
          <a:xfrm>
            <a:off x="4443984" y="4782312"/>
            <a:ext cx="39319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Centralized lab only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8430768" y="4782312"/>
            <a:ext cx="3931920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Checkpoint, station, or border post</a:t>
            </a:r>
            <a:endParaRPr lang="en-US" sz="1250" dirty="0"/>
          </a:p>
        </p:txBody>
      </p:sp>
      <p:sp>
        <p:nvSpPr>
          <p:cNvPr id="29" name="Text 27"/>
          <p:cNvSpPr/>
          <p:nvPr/>
        </p:nvSpPr>
        <p:spPr>
          <a:xfrm>
            <a:off x="548640" y="63550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9AA3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Light Forensic Acquisition &amp; Analysis Framework  •  Android Mobile Devices</a:t>
            </a:r>
            <a:endParaRPr lang="en-US" sz="950" dirty="0"/>
          </a:p>
        </p:txBody>
      </p:sp>
      <p:sp>
        <p:nvSpPr>
          <p:cNvPr id="30" name="Text 28"/>
          <p:cNvSpPr/>
          <p:nvPr/>
        </p:nvSpPr>
        <p:spPr>
          <a:xfrm>
            <a:off x="11274552" y="6355080"/>
            <a:ext cx="640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3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FOR THE FIELD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82296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Where this framework earns its keep.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548640" y="2331720"/>
            <a:ext cx="3520440" cy="3291840"/>
          </a:xfrm>
          <a:prstGeom prst="roundRect">
            <a:avLst>
              <a:gd name="adj" fmla="val 3333"/>
            </a:avLst>
          </a:prstGeom>
          <a:solidFill>
            <a:srgbClr val="26327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22960" y="2651760"/>
            <a:ext cx="731520" cy="731520"/>
          </a:xfrm>
          <a:prstGeom prst="ellipse">
            <a:avLst/>
          </a:prstGeom>
          <a:solidFill>
            <a:srgbClr val="C9962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icons/globe_1E276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840" y="2834640"/>
            <a:ext cx="365760" cy="3657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804672" y="3566160"/>
            <a:ext cx="3008376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Border &amp; immigration checkpoints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804672" y="4297680"/>
            <a:ext cx="3008376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Quickly verify travel history, contacts and communications during secondary screening — without delaying the queue.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4389120" y="2331720"/>
            <a:ext cx="3520440" cy="3291840"/>
          </a:xfrm>
          <a:prstGeom prst="roundRect">
            <a:avLst>
              <a:gd name="adj" fmla="val 3333"/>
            </a:avLst>
          </a:prstGeom>
          <a:solidFill>
            <a:srgbClr val="26327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63440" y="2651760"/>
            <a:ext cx="731520" cy="731520"/>
          </a:xfrm>
          <a:prstGeom prst="ellipse">
            <a:avLst/>
          </a:prstGeom>
          <a:solidFill>
            <a:srgbClr val="C9962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icons/shield_1E276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6320" y="2834640"/>
            <a:ext cx="365760" cy="36576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645152" y="3566160"/>
            <a:ext cx="3008376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Criminal investigations</a:t>
            </a:r>
            <a:endParaRPr lang="en-US" sz="1500" dirty="0"/>
          </a:p>
        </p:txBody>
      </p:sp>
      <p:sp>
        <p:nvSpPr>
          <p:cNvPr id="13" name="Text 9"/>
          <p:cNvSpPr/>
          <p:nvPr/>
        </p:nvSpPr>
        <p:spPr>
          <a:xfrm>
            <a:off x="4645152" y="4297680"/>
            <a:ext cx="3008376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Preserve and review phone evidence at the scene while it's still fresh and relevant to the case.</a:t>
            </a:r>
            <a:endParaRPr lang="en-US" sz="1200" dirty="0"/>
          </a:p>
        </p:txBody>
      </p:sp>
      <p:sp>
        <p:nvSpPr>
          <p:cNvPr id="14" name="Shape 10"/>
          <p:cNvSpPr/>
          <p:nvPr/>
        </p:nvSpPr>
        <p:spPr>
          <a:xfrm>
            <a:off x="8229600" y="2331720"/>
            <a:ext cx="3520440" cy="3291840"/>
          </a:xfrm>
          <a:prstGeom prst="roundRect">
            <a:avLst>
              <a:gd name="adj" fmla="val 3333"/>
            </a:avLst>
          </a:prstGeom>
          <a:solidFill>
            <a:srgbClr val="26327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8503920" y="2651760"/>
            <a:ext cx="731520" cy="731520"/>
          </a:xfrm>
          <a:prstGeom prst="ellipse">
            <a:avLst/>
          </a:prstGeom>
          <a:solidFill>
            <a:srgbClr val="C9962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icons/users_1E276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86800" y="2834640"/>
            <a:ext cx="365760" cy="365760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8485632" y="3566160"/>
            <a:ext cx="3008376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Custody intake</a:t>
            </a:r>
            <a:endParaRPr lang="en-US" sz="1500" dirty="0"/>
          </a:p>
        </p:txBody>
      </p:sp>
      <p:sp>
        <p:nvSpPr>
          <p:cNvPr id="18" name="Text 13"/>
          <p:cNvSpPr/>
          <p:nvPr/>
        </p:nvSpPr>
        <p:spPr>
          <a:xfrm>
            <a:off x="8485632" y="4297680"/>
            <a:ext cx="3008376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 a device at intake to flag urgent safety or investigative leads before formal lab analysis.</a:t>
            </a:r>
            <a:endParaRPr lang="en-US" sz="1200" dirty="0"/>
          </a:p>
        </p:txBody>
      </p:sp>
      <p:sp>
        <p:nvSpPr>
          <p:cNvPr id="20" name="Text 15"/>
          <p:cNvSpPr/>
          <p:nvPr/>
        </p:nvSpPr>
        <p:spPr>
          <a:xfrm>
            <a:off x="11274552" y="6355080"/>
            <a:ext cx="640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891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INTEGRITY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Evidence that stands up in court.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2194560"/>
            <a:ext cx="777240" cy="77724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icons/lock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950" y="2388870"/>
            <a:ext cx="388620" cy="3886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554480" y="2148840"/>
            <a:ext cx="5120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Read-only acquisition</a:t>
            </a:r>
            <a:endParaRPr lang="en-US" sz="1550" dirty="0"/>
          </a:p>
        </p:txBody>
      </p:sp>
      <p:sp>
        <p:nvSpPr>
          <p:cNvPr id="7" name="Text 4"/>
          <p:cNvSpPr/>
          <p:nvPr/>
        </p:nvSpPr>
        <p:spPr>
          <a:xfrm>
            <a:off x="1554480" y="2542032"/>
            <a:ext cx="51206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original device is never modified — the framework only reads data, preserving its evidentiary state.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548640" y="3611880"/>
            <a:ext cx="777240" cy="77724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1" descr="icons/checkcircle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950" y="3806190"/>
            <a:ext cx="388620" cy="38862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554480" y="3566160"/>
            <a:ext cx="5120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Cryptographic hashing</a:t>
            </a:r>
            <a:endParaRPr lang="en-US" sz="1550" dirty="0"/>
          </a:p>
        </p:txBody>
      </p:sp>
      <p:sp>
        <p:nvSpPr>
          <p:cNvPr id="11" name="Text 7"/>
          <p:cNvSpPr/>
          <p:nvPr/>
        </p:nvSpPr>
        <p:spPr>
          <a:xfrm>
            <a:off x="1554480" y="3959352"/>
            <a:ext cx="51206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extraction is hash-verified, so any change to the evidence is immediately detectable.</a:t>
            </a:r>
            <a:endParaRPr lang="en-US" sz="1200" dirty="0"/>
          </a:p>
        </p:txBody>
      </p:sp>
      <p:sp>
        <p:nvSpPr>
          <p:cNvPr id="12" name="Shape 8"/>
          <p:cNvSpPr/>
          <p:nvPr/>
        </p:nvSpPr>
        <p:spPr>
          <a:xfrm>
            <a:off x="548640" y="5029200"/>
            <a:ext cx="777240" cy="77724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icons/filetext_FFFFFF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950" y="5223510"/>
            <a:ext cx="388620" cy="38862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1554480" y="4983480"/>
            <a:ext cx="5120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Automatic audit trail</a:t>
            </a:r>
            <a:endParaRPr lang="en-US" sz="1550" dirty="0"/>
          </a:p>
        </p:txBody>
      </p:sp>
      <p:sp>
        <p:nvSpPr>
          <p:cNvPr id="15" name="Text 10"/>
          <p:cNvSpPr/>
          <p:nvPr/>
        </p:nvSpPr>
        <p:spPr>
          <a:xfrm>
            <a:off x="1554480" y="5376672"/>
            <a:ext cx="51206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action — who, what, and when — is logged automatically to support the chain of custody.</a:t>
            </a:r>
            <a:endParaRPr lang="en-US" sz="1200" dirty="0"/>
          </a:p>
        </p:txBody>
      </p:sp>
      <p:sp>
        <p:nvSpPr>
          <p:cNvPr id="16" name="Shape 11"/>
          <p:cNvSpPr/>
          <p:nvPr/>
        </p:nvSpPr>
        <p:spPr>
          <a:xfrm>
            <a:off x="7086600" y="2194560"/>
            <a:ext cx="4526280" cy="3977640"/>
          </a:xfrm>
          <a:prstGeom prst="roundRect">
            <a:avLst>
              <a:gd name="adj" fmla="val 3218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2"/>
          <p:cNvSpPr/>
          <p:nvPr/>
        </p:nvSpPr>
        <p:spPr>
          <a:xfrm>
            <a:off x="7452360" y="2468880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 includes:</a:t>
            </a:r>
            <a:endParaRPr lang="en-US" sz="1400" dirty="0"/>
          </a:p>
        </p:txBody>
      </p:sp>
      <p:sp>
        <p:nvSpPr>
          <p:cNvPr id="18" name="Text 13"/>
          <p:cNvSpPr/>
          <p:nvPr/>
        </p:nvSpPr>
        <p:spPr>
          <a:xfrm>
            <a:off x="7452360" y="2971800"/>
            <a:ext cx="3931920" cy="3017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Device identifiers &amp; acquisition timestamp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Examining officer &amp; case reference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data hash values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Clear, structured findings summary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Exportable PDF for case files &amp; court</a:t>
            </a:r>
            <a:endParaRPr lang="en-US" sz="1300" dirty="0"/>
          </a:p>
        </p:txBody>
      </p:sp>
      <p:sp>
        <p:nvSpPr>
          <p:cNvPr id="20" name="Text 15"/>
          <p:cNvSpPr/>
          <p:nvPr/>
        </p:nvSpPr>
        <p:spPr>
          <a:xfrm>
            <a:off x="11274552" y="6355080"/>
            <a:ext cx="640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3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 AT A GLANCE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Simple to justify. Simple to deploy.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2514600"/>
            <a:ext cx="2606040" cy="2194560"/>
          </a:xfrm>
          <a:prstGeom prst="roundRect">
            <a:avLst>
              <a:gd name="adj" fmla="val 5000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85800" y="2788920"/>
            <a:ext cx="2331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Minutes</a:t>
            </a:r>
            <a:endParaRPr lang="en-US" sz="3400" dirty="0"/>
          </a:p>
        </p:txBody>
      </p:sp>
      <p:sp>
        <p:nvSpPr>
          <p:cNvPr id="6" name="Text 4"/>
          <p:cNvSpPr/>
          <p:nvPr/>
        </p:nvSpPr>
        <p:spPr>
          <a:xfrm>
            <a:off x="731520" y="3749040"/>
            <a:ext cx="2240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2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days, to a first result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3383280" y="2514600"/>
            <a:ext cx="2606040" cy="2194560"/>
          </a:xfrm>
          <a:prstGeom prst="roundRect">
            <a:avLst>
              <a:gd name="adj" fmla="val 5000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520440" y="2788920"/>
            <a:ext cx="2331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 Lab</a:t>
            </a:r>
            <a:endParaRPr lang="en-US" sz="3400" dirty="0"/>
          </a:p>
        </p:txBody>
      </p:sp>
      <p:sp>
        <p:nvSpPr>
          <p:cNvPr id="9" name="Text 7"/>
          <p:cNvSpPr/>
          <p:nvPr/>
        </p:nvSpPr>
        <p:spPr>
          <a:xfrm>
            <a:off x="3566160" y="3749040"/>
            <a:ext cx="2240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2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required for initial screening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6217920" y="2514600"/>
            <a:ext cx="2606040" cy="2194560"/>
          </a:xfrm>
          <a:prstGeom prst="roundRect">
            <a:avLst>
              <a:gd name="adj" fmla="val 5000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355080" y="2788920"/>
            <a:ext cx="2331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Hours</a:t>
            </a:r>
            <a:endParaRPr lang="en-US" sz="3400" dirty="0"/>
          </a:p>
        </p:txBody>
      </p:sp>
      <p:sp>
        <p:nvSpPr>
          <p:cNvPr id="12" name="Text 10"/>
          <p:cNvSpPr/>
          <p:nvPr/>
        </p:nvSpPr>
        <p:spPr>
          <a:xfrm>
            <a:off x="6400800" y="3749040"/>
            <a:ext cx="2240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2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train a frontline officer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9052560" y="2514600"/>
            <a:ext cx="2606040" cy="2194560"/>
          </a:xfrm>
          <a:prstGeom prst="roundRect">
            <a:avLst>
              <a:gd name="adj" fmla="val 5000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189720" y="2788920"/>
            <a:ext cx="2331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Full</a:t>
            </a:r>
            <a:endParaRPr lang="en-US" sz="3400" dirty="0"/>
          </a:p>
        </p:txBody>
      </p:sp>
      <p:sp>
        <p:nvSpPr>
          <p:cNvPr id="15" name="Text 13"/>
          <p:cNvSpPr/>
          <p:nvPr/>
        </p:nvSpPr>
        <p:spPr>
          <a:xfrm>
            <a:off x="9235440" y="3749040"/>
            <a:ext cx="2240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2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chain-of-custody integrity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548640" y="5074920"/>
            <a:ext cx="10881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350" i="1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Together, these mean faster decisions at the checkpoint, fewer devices backlogged at central labs, and evidence handled the same disciplined way every time.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11274552" y="6355080"/>
            <a:ext cx="640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3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TIMELINE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0584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straightforward six-month rollout.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3657600" y="1581912"/>
            <a:ext cx="13258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M1</a:t>
            </a:r>
            <a:endParaRPr lang="en-US" sz="1150" dirty="0"/>
          </a:p>
        </p:txBody>
      </p:sp>
      <p:sp>
        <p:nvSpPr>
          <p:cNvPr id="5" name="Text 3"/>
          <p:cNvSpPr/>
          <p:nvPr/>
        </p:nvSpPr>
        <p:spPr>
          <a:xfrm>
            <a:off x="4983480" y="1581912"/>
            <a:ext cx="13258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M2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6309360" y="1581912"/>
            <a:ext cx="13258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M3</a:t>
            </a:r>
            <a:endParaRPr lang="en-US" sz="1150" dirty="0"/>
          </a:p>
        </p:txBody>
      </p:sp>
      <p:sp>
        <p:nvSpPr>
          <p:cNvPr id="7" name="Text 5"/>
          <p:cNvSpPr/>
          <p:nvPr/>
        </p:nvSpPr>
        <p:spPr>
          <a:xfrm>
            <a:off x="7635240" y="1581912"/>
            <a:ext cx="13258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M4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8961120" y="1581912"/>
            <a:ext cx="13258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M5</a:t>
            </a:r>
            <a:endParaRPr lang="en-US" sz="1150" dirty="0"/>
          </a:p>
        </p:txBody>
      </p:sp>
      <p:sp>
        <p:nvSpPr>
          <p:cNvPr id="9" name="Text 7"/>
          <p:cNvSpPr/>
          <p:nvPr/>
        </p:nvSpPr>
        <p:spPr>
          <a:xfrm>
            <a:off x="10287000" y="1581912"/>
            <a:ext cx="13258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M6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3657600" y="1965960"/>
            <a:ext cx="0" cy="3968496"/>
          </a:xfrm>
          <a:prstGeom prst="line">
            <a:avLst/>
          </a:prstGeom>
          <a:noFill/>
          <a:ln w="12700">
            <a:solidFill>
              <a:srgbClr val="E7E9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983480" y="1965960"/>
            <a:ext cx="0" cy="3968496"/>
          </a:xfrm>
          <a:prstGeom prst="line">
            <a:avLst/>
          </a:prstGeom>
          <a:noFill/>
          <a:ln w="12700">
            <a:solidFill>
              <a:srgbClr val="E7E9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309360" y="1965960"/>
            <a:ext cx="0" cy="3968496"/>
          </a:xfrm>
          <a:prstGeom prst="line">
            <a:avLst/>
          </a:prstGeom>
          <a:noFill/>
          <a:ln w="12700">
            <a:solidFill>
              <a:srgbClr val="E7E9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7635240" y="1965960"/>
            <a:ext cx="0" cy="3968496"/>
          </a:xfrm>
          <a:prstGeom prst="line">
            <a:avLst/>
          </a:prstGeom>
          <a:noFill/>
          <a:ln w="12700">
            <a:solidFill>
              <a:srgbClr val="E7E9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8961120" y="1965960"/>
            <a:ext cx="0" cy="3968496"/>
          </a:xfrm>
          <a:prstGeom prst="line">
            <a:avLst/>
          </a:prstGeom>
          <a:noFill/>
          <a:ln w="12700">
            <a:solidFill>
              <a:srgbClr val="E7E9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10287000" y="1965960"/>
            <a:ext cx="0" cy="3968496"/>
          </a:xfrm>
          <a:prstGeom prst="line">
            <a:avLst/>
          </a:prstGeom>
          <a:noFill/>
          <a:ln w="12700">
            <a:solidFill>
              <a:srgbClr val="E7E9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11612880" y="1965960"/>
            <a:ext cx="0" cy="3968496"/>
          </a:xfrm>
          <a:prstGeom prst="line">
            <a:avLst/>
          </a:prstGeom>
          <a:noFill/>
          <a:ln w="12700">
            <a:solidFill>
              <a:srgbClr val="E7E9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548640" y="1965960"/>
            <a:ext cx="11475720" cy="566928"/>
          </a:xfrm>
          <a:prstGeom prst="rect">
            <a:avLst/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85800" y="1965960"/>
            <a:ext cx="3017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50"/>
              </a:lnSpc>
              <a:buNone/>
            </a:pPr>
            <a:r>
              <a:rPr lang="en-US" sz="11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Requirements &amp; design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3712464" y="2090684"/>
            <a:ext cx="1216152" cy="317480"/>
          </a:xfrm>
          <a:prstGeom prst="roundRect">
            <a:avLst>
              <a:gd name="adj" fmla="val 17281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85800" y="2532888"/>
            <a:ext cx="3017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50"/>
              </a:lnSpc>
              <a:buNone/>
            </a:pPr>
            <a:r>
              <a:rPr lang="en-US" sz="11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acquisition module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3712464" y="2657612"/>
            <a:ext cx="2542032" cy="317480"/>
          </a:xfrm>
          <a:prstGeom prst="roundRect">
            <a:avLst>
              <a:gd name="adj" fmla="val 17281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548640" y="3099816"/>
            <a:ext cx="11475720" cy="566928"/>
          </a:xfrm>
          <a:prstGeom prst="rect">
            <a:avLst/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85800" y="3099816"/>
            <a:ext cx="3017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50"/>
              </a:lnSpc>
              <a:buNone/>
            </a:pPr>
            <a:r>
              <a:rPr lang="en-US" sz="11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analysis &amp; reporting module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5038344" y="3224540"/>
            <a:ext cx="2542032" cy="317480"/>
          </a:xfrm>
          <a:prstGeom prst="roundRect">
            <a:avLst>
              <a:gd name="adj" fmla="val 17281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85800" y="3666744"/>
            <a:ext cx="3017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50"/>
              </a:lnSpc>
              <a:buNone/>
            </a:pPr>
            <a:r>
              <a:rPr lang="en-US" sz="11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testing &amp; validation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6364224" y="3791468"/>
            <a:ext cx="2542032" cy="317480"/>
          </a:xfrm>
          <a:prstGeom prst="roundRect">
            <a:avLst>
              <a:gd name="adj" fmla="val 17281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548640" y="4233672"/>
            <a:ext cx="11475720" cy="566928"/>
          </a:xfrm>
          <a:prstGeom prst="rect">
            <a:avLst/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85800" y="4233672"/>
            <a:ext cx="3017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50"/>
              </a:lnSpc>
              <a:buNone/>
            </a:pPr>
            <a:r>
              <a:rPr lang="en-US" sz="11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Pilot deployment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7690104" y="4358396"/>
            <a:ext cx="2542032" cy="317480"/>
          </a:xfrm>
          <a:prstGeom prst="roundRect">
            <a:avLst>
              <a:gd name="adj" fmla="val 17281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85800" y="4800600"/>
            <a:ext cx="3017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50"/>
              </a:lnSpc>
              <a:buNone/>
            </a:pPr>
            <a:r>
              <a:rPr lang="en-US" sz="11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Officer training &amp; feedback</a:t>
            </a:r>
            <a:endParaRPr lang="en-US" sz="1100" dirty="0"/>
          </a:p>
        </p:txBody>
      </p:sp>
      <p:sp>
        <p:nvSpPr>
          <p:cNvPr id="31" name="Shape 29"/>
          <p:cNvSpPr/>
          <p:nvPr/>
        </p:nvSpPr>
        <p:spPr>
          <a:xfrm>
            <a:off x="9015984" y="4925324"/>
            <a:ext cx="1216152" cy="317480"/>
          </a:xfrm>
          <a:prstGeom prst="roundRect">
            <a:avLst>
              <a:gd name="adj" fmla="val 17281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548640" y="5367528"/>
            <a:ext cx="11475720" cy="566928"/>
          </a:xfrm>
          <a:prstGeom prst="rect">
            <a:avLst/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685800" y="5367528"/>
            <a:ext cx="30175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50"/>
              </a:lnSpc>
              <a:buNone/>
            </a:pPr>
            <a:r>
              <a:rPr lang="en-US" sz="11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rollout &amp; review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9015984" y="5492252"/>
            <a:ext cx="2542032" cy="317480"/>
          </a:xfrm>
          <a:prstGeom prst="roundRect">
            <a:avLst>
              <a:gd name="adj" fmla="val 17281"/>
            </a:avLst>
          </a:prstGeom>
          <a:solidFill>
            <a:srgbClr val="C996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11274552" y="6355080"/>
            <a:ext cx="640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3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practical answer to a real operational gap.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48640" y="1691640"/>
            <a:ext cx="108813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r>
              <a:rPr lang="en-US" sz="140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mobile forensic options force a choice between full lab rigor and field practicality. This framework removes that trade-off: it gives police and immigration officers a light, read-only acquisition and analysis process that is fast enough for the checkpoint and disciplined enough for the courtroom.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548640" y="3063240"/>
            <a:ext cx="3520440" cy="2331720"/>
          </a:xfrm>
          <a:prstGeom prst="roundRect">
            <a:avLst>
              <a:gd name="adj" fmla="val 4706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822960" y="3337560"/>
            <a:ext cx="640080" cy="64008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0" descr="icons/checkcircle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980" y="3497580"/>
            <a:ext cx="320040" cy="32004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804672" y="4114800"/>
            <a:ext cx="3008376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Meets the aim</a:t>
            </a:r>
            <a:endParaRPr lang="en-US" sz="1450" dirty="0"/>
          </a:p>
        </p:txBody>
      </p:sp>
      <p:sp>
        <p:nvSpPr>
          <p:cNvPr id="9" name="Text 6"/>
          <p:cNvSpPr/>
          <p:nvPr/>
        </p:nvSpPr>
        <p:spPr>
          <a:xfrm>
            <a:off x="804672" y="4480560"/>
            <a:ext cx="3008376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Delivers field-ready acquisition without sacrificing evidentiary integrity.</a:t>
            </a:r>
            <a:endParaRPr lang="en-US" sz="1150" dirty="0"/>
          </a:p>
        </p:txBody>
      </p:sp>
      <p:sp>
        <p:nvSpPr>
          <p:cNvPr id="10" name="Shape 7"/>
          <p:cNvSpPr/>
          <p:nvPr/>
        </p:nvSpPr>
        <p:spPr>
          <a:xfrm>
            <a:off x="4389120" y="3063240"/>
            <a:ext cx="3520440" cy="2331720"/>
          </a:xfrm>
          <a:prstGeom prst="roundRect">
            <a:avLst>
              <a:gd name="adj" fmla="val 4706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4663440" y="3337560"/>
            <a:ext cx="640080" cy="64008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2" name="Image 1" descr="icons/cpu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3460" y="3497580"/>
            <a:ext cx="320040" cy="320040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4645152" y="4114800"/>
            <a:ext cx="3008376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Grounded in method</a:t>
            </a:r>
            <a:endParaRPr lang="en-US" sz="1450" dirty="0"/>
          </a:p>
        </p:txBody>
      </p:sp>
      <p:sp>
        <p:nvSpPr>
          <p:cNvPr id="14" name="Text 10"/>
          <p:cNvSpPr/>
          <p:nvPr/>
        </p:nvSpPr>
        <p:spPr>
          <a:xfrm>
            <a:off x="4645152" y="4480560"/>
            <a:ext cx="3008376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tested, repeatable acquisition-to-report pipeline, not a one-off script.</a:t>
            </a:r>
            <a:endParaRPr lang="en-US" sz="1150" dirty="0"/>
          </a:p>
        </p:txBody>
      </p:sp>
      <p:sp>
        <p:nvSpPr>
          <p:cNvPr id="15" name="Shape 11"/>
          <p:cNvSpPr/>
          <p:nvPr/>
        </p:nvSpPr>
        <p:spPr>
          <a:xfrm>
            <a:off x="8229600" y="3063240"/>
            <a:ext cx="3520440" cy="2331720"/>
          </a:xfrm>
          <a:prstGeom prst="roundRect">
            <a:avLst>
              <a:gd name="adj" fmla="val 4706"/>
            </a:avLst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2"/>
          <p:cNvSpPr/>
          <p:nvPr/>
        </p:nvSpPr>
        <p:spPr>
          <a:xfrm>
            <a:off x="8503920" y="3337560"/>
            <a:ext cx="640080" cy="64008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2" descr="icons/calendar_FFFFFF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3940" y="3497580"/>
            <a:ext cx="320040" cy="320040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8485632" y="4114800"/>
            <a:ext cx="3008376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 on schedule</a:t>
            </a:r>
            <a:endParaRPr lang="en-US" sz="1450" dirty="0"/>
          </a:p>
        </p:txBody>
      </p:sp>
      <p:sp>
        <p:nvSpPr>
          <p:cNvPr id="19" name="Text 14"/>
          <p:cNvSpPr/>
          <p:nvPr/>
        </p:nvSpPr>
        <p:spPr>
          <a:xfrm>
            <a:off x="8485632" y="4480560"/>
            <a:ext cx="3008376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realistic six-month path from design through full rollout.</a:t>
            </a:r>
            <a:endParaRPr lang="en-US" sz="1150" dirty="0"/>
          </a:p>
        </p:txBody>
      </p:sp>
      <p:sp>
        <p:nvSpPr>
          <p:cNvPr id="20" name="Text 15"/>
          <p:cNvSpPr/>
          <p:nvPr/>
        </p:nvSpPr>
        <p:spPr>
          <a:xfrm>
            <a:off x="548640" y="571500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i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short: less time in the lab queue, more time acting on what the evidence shows.</a:t>
            </a:r>
            <a:endParaRPr lang="en-US" sz="1350" dirty="0"/>
          </a:p>
        </p:txBody>
      </p:sp>
      <p:sp>
        <p:nvSpPr>
          <p:cNvPr id="22" name="Text 17"/>
          <p:cNvSpPr/>
          <p:nvPr/>
        </p:nvSpPr>
        <p:spPr>
          <a:xfrm>
            <a:off x="11274552" y="6355080"/>
            <a:ext cx="640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3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996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10058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Sources cited in this proposal.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11064240" cy="1069848"/>
          </a:xfrm>
          <a:prstGeom prst="rect">
            <a:avLst/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85800" y="1737360"/>
            <a:ext cx="502920" cy="10698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1234440" y="1792224"/>
            <a:ext cx="1014984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450"/>
              </a:lnSpc>
              <a:buNone/>
            </a:pPr>
            <a:r>
              <a:rPr lang="en-US" sz="11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Ayers, R., Brothers, S., &amp; Jansen, W. (2014). Guidelines on Mobile Device Forensics (NIST Special Publication 800-101 Rev. 1). National Institute of Standards and Technology.</a:t>
            </a:r>
            <a:endParaRPr lang="en-US" sz="1100" dirty="0"/>
          </a:p>
        </p:txBody>
      </p:sp>
      <p:sp>
        <p:nvSpPr>
          <p:cNvPr id="7" name="Text 5">
            <a:hlinkClick r:id="rId3"/>
          </p:cNvPr>
          <p:cNvSpPr/>
          <p:nvPr/>
        </p:nvSpPr>
        <p:spPr>
          <a:xfrm>
            <a:off x="1234440" y="23591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u="sng" dirty="0">
                <a:solidFill>
                  <a:srgbClr val="3B5BDB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https://doi.org/10.6028/NIST.SP.800-101r1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85800" y="2862072"/>
            <a:ext cx="502920" cy="10698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1234440" y="2916936"/>
            <a:ext cx="1014984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450"/>
              </a:lnSpc>
              <a:buNone/>
            </a:pPr>
            <a:r>
              <a:rPr lang="en-US" sz="11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Lwin, H. H., Aung, W. P., &amp; Lin, K. K. (2020). Comparative analysis of Android mobile forensics tools. In 2020 IEEE Conference on Computer Applications (ICCA) (pp. 1–6). IEEE.</a:t>
            </a:r>
            <a:endParaRPr lang="en-US" sz="1100" dirty="0"/>
          </a:p>
        </p:txBody>
      </p:sp>
      <p:sp>
        <p:nvSpPr>
          <p:cNvPr id="10" name="Text 8">
            <a:hlinkClick r:id="rId4"/>
          </p:cNvPr>
          <p:cNvSpPr/>
          <p:nvPr/>
        </p:nvSpPr>
        <p:spPr>
          <a:xfrm>
            <a:off x="1234440" y="3483864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u="sng" dirty="0">
                <a:solidFill>
                  <a:srgbClr val="3B5BDB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https://doi.org/10.1109/ICCA49400.2020.9022838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548640" y="3986784"/>
            <a:ext cx="11064240" cy="1069848"/>
          </a:xfrm>
          <a:prstGeom prst="rect">
            <a:avLst/>
          </a:prstGeom>
          <a:solidFill>
            <a:srgbClr val="F4F7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85800" y="3986784"/>
            <a:ext cx="502920" cy="10698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1234440" y="4041648"/>
            <a:ext cx="1014984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450"/>
              </a:lnSpc>
              <a:buNone/>
            </a:pPr>
            <a:r>
              <a:rPr lang="en-US" sz="11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Aji, M. P., Hariyadi, D., &amp; Rochmadi, T. (2020). Logical acquisition in the forensic investigation process of Android smartphones based on agent using open source software. IOP Conference Series: Materials Science and Engineering, 771, 012024.</a:t>
            </a:r>
            <a:endParaRPr lang="en-US" sz="1100" dirty="0"/>
          </a:p>
        </p:txBody>
      </p:sp>
      <p:sp>
        <p:nvSpPr>
          <p:cNvPr id="14" name="Text 12">
            <a:hlinkClick r:id="rId5"/>
          </p:cNvPr>
          <p:cNvSpPr/>
          <p:nvPr/>
        </p:nvSpPr>
        <p:spPr>
          <a:xfrm>
            <a:off x="1234440" y="4608576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u="sng" dirty="0">
                <a:solidFill>
                  <a:srgbClr val="3B5BDB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https://doi.org/10.1088/1757-899X/771/1/012024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685800" y="5111496"/>
            <a:ext cx="502920" cy="10698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1234440" y="5166360"/>
            <a:ext cx="1014984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450"/>
              </a:lnSpc>
              <a:buNone/>
            </a:pPr>
            <a:r>
              <a:rPr lang="en-US" sz="1100" dirty="0">
                <a:solidFill>
                  <a:srgbClr val="1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Phalke, A., Joshi, K. K., Chandode, S., &amp; Pawar, M. (2026). A comparative study of mobile forensics tools — open-source vs commercial tools. Iconic Research and Engineering Journals, 9(7), 2412–2420.</a:t>
            </a:r>
            <a:endParaRPr lang="en-US" sz="1100" dirty="0"/>
          </a:p>
        </p:txBody>
      </p:sp>
      <p:sp>
        <p:nvSpPr>
          <p:cNvPr id="17" name="Text 15">
            <a:hlinkClick r:id="rId6"/>
          </p:cNvPr>
          <p:cNvSpPr/>
          <p:nvPr/>
        </p:nvSpPr>
        <p:spPr>
          <a:xfrm>
            <a:off x="1234440" y="5733288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u="sng" dirty="0">
                <a:solidFill>
                  <a:srgbClr val="3B5BDB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https://doi.org/10.64388/IREV9I7-1713887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548640" y="63550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9AA3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Light Forensic Acquisition &amp; Analysis Framework  •  Android Mobile Devices</a:t>
            </a:r>
            <a:endParaRPr lang="en-US" sz="950" dirty="0"/>
          </a:p>
        </p:txBody>
      </p:sp>
      <p:sp>
        <p:nvSpPr>
          <p:cNvPr id="19" name="Text 17"/>
          <p:cNvSpPr/>
          <p:nvPr/>
        </p:nvSpPr>
        <p:spPr>
          <a:xfrm>
            <a:off x="11274552" y="6355080"/>
            <a:ext cx="640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3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1" ma:contentTypeDescription="Create a new document." ma:contentTypeScope="" ma:versionID="2a2be620da7c9b8d1a4dc35bb2178fd8">
  <xsd:schema xmlns:xsd="http://www.w3.org/2001/XMLSchema" xmlns:xs="http://www.w3.org/2001/XMLSchema" xmlns:p="http://schemas.microsoft.com/office/2006/metadata/properties" xmlns:ns3="da3f2772-8f1e-4acb-bd98-3a0ee892f48a" targetNamespace="http://schemas.microsoft.com/office/2006/metadata/properties" ma:root="true" ma:fieldsID="6534fc434e01732e3932f55cc2075bff" ns3:_="">
    <xsd:import namespace="da3f2772-8f1e-4acb-bd98-3a0ee892f48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  <xsd:element ref="ns3:MediaServiceBillingMetadata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BillingMetadata" ma:index="14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912EDE1-EA84-4863-B707-48C6CBF7529F}">
  <ds:schemaRefs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purl.org/dc/dcmitype/"/>
    <ds:schemaRef ds:uri="http://purl.org/dc/terms/"/>
    <ds:schemaRef ds:uri="http://schemas.microsoft.com/office/infopath/2007/PartnerControls"/>
    <ds:schemaRef ds:uri="da3f2772-8f1e-4acb-bd98-3a0ee892f48a"/>
  </ds:schemaRefs>
</ds:datastoreItem>
</file>

<file path=customXml/itemProps2.xml><?xml version="1.0" encoding="utf-8"?>
<ds:datastoreItem xmlns:ds="http://schemas.openxmlformats.org/officeDocument/2006/customXml" ds:itemID="{DB8C144B-26E8-4388-92C6-A648E802F25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B9E7B50-B09B-441D-9C42-9BE80606490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1530</Words>
  <Application>Microsoft Office PowerPoint</Application>
  <PresentationFormat>Widescreen</PresentationFormat>
  <Paragraphs>224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Muhammad Akteruzzman (2216724)</cp:lastModifiedBy>
  <cp:revision>2</cp:revision>
  <dcterms:created xsi:type="dcterms:W3CDTF">2026-07-17T21:57:39Z</dcterms:created>
  <dcterms:modified xsi:type="dcterms:W3CDTF">2026-07-27T23:31:13Z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