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40" r:id="rId1"/>
  </p:sldMasterIdLst>
  <p:notesMasterIdLst>
    <p:notesMasterId r:id="rId47"/>
  </p:notesMasterIdLst>
  <p:handoutMasterIdLst>
    <p:handoutMasterId r:id="rId48"/>
  </p:handoutMasterIdLst>
  <p:sldIdLst>
    <p:sldId id="765" r:id="rId2"/>
    <p:sldId id="421" r:id="rId3"/>
    <p:sldId id="753" r:id="rId4"/>
    <p:sldId id="756" r:id="rId5"/>
    <p:sldId id="767" r:id="rId6"/>
    <p:sldId id="758" r:id="rId7"/>
    <p:sldId id="435" r:id="rId8"/>
    <p:sldId id="407" r:id="rId9"/>
    <p:sldId id="416" r:id="rId10"/>
    <p:sldId id="768" r:id="rId11"/>
    <p:sldId id="424" r:id="rId12"/>
    <p:sldId id="431" r:id="rId13"/>
    <p:sldId id="263" r:id="rId14"/>
    <p:sldId id="766" r:id="rId15"/>
    <p:sldId id="752" r:id="rId16"/>
    <p:sldId id="440" r:id="rId17"/>
    <p:sldId id="770" r:id="rId18"/>
    <p:sldId id="771" r:id="rId19"/>
    <p:sldId id="282" r:id="rId20"/>
    <p:sldId id="772" r:id="rId21"/>
    <p:sldId id="760" r:id="rId22"/>
    <p:sldId id="290" r:id="rId23"/>
    <p:sldId id="414" r:id="rId24"/>
    <p:sldId id="349" r:id="rId25"/>
    <p:sldId id="401" r:id="rId26"/>
    <p:sldId id="404" r:id="rId27"/>
    <p:sldId id="433" r:id="rId28"/>
    <p:sldId id="399" r:id="rId29"/>
    <p:sldId id="415" r:id="rId30"/>
    <p:sldId id="437" r:id="rId31"/>
    <p:sldId id="759" r:id="rId32"/>
    <p:sldId id="412" r:id="rId33"/>
    <p:sldId id="406" r:id="rId34"/>
    <p:sldId id="397" r:id="rId35"/>
    <p:sldId id="405" r:id="rId36"/>
    <p:sldId id="393" r:id="rId37"/>
    <p:sldId id="402" r:id="rId38"/>
    <p:sldId id="403" r:id="rId39"/>
    <p:sldId id="267" r:id="rId40"/>
    <p:sldId id="395" r:id="rId41"/>
    <p:sldId id="428" r:id="rId42"/>
    <p:sldId id="417" r:id="rId43"/>
    <p:sldId id="438" r:id="rId44"/>
    <p:sldId id="773" r:id="rId45"/>
    <p:sldId id="769" r:id="rId46"/>
  </p:sldIdLst>
  <p:sldSz cx="9144000" cy="6858000" type="screen4x3"/>
  <p:notesSz cx="6884988"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706" autoAdjust="0"/>
    <p:restoredTop sz="93699" autoAdjust="0"/>
  </p:normalViewPr>
  <p:slideViewPr>
    <p:cSldViewPr>
      <p:cViewPr varScale="1">
        <p:scale>
          <a:sx n="119" d="100"/>
          <a:sy n="119" d="100"/>
        </p:scale>
        <p:origin x="392" y="184"/>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 d="1"/>
        <a:sy n="1" d="1"/>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6574C009-4D0D-44F5-9641-89EB983497C1}">
      <dgm:prSet/>
      <dgm:spPr/>
      <dgm:t>
        <a:bodyPr/>
        <a:lstStyle/>
        <a:p>
          <a:r>
            <a:rPr lang="en-GB"/>
            <a:t>Demonstrate an understanding of the relationship between social policy, legislative framework and guidance of social work provision in Wales</a:t>
          </a:r>
          <a:endParaRPr lang="en-US"/>
        </a:p>
      </dgm:t>
    </dgm:pt>
    <dgm:pt modelId="{5E0D9AE2-5246-4708-92D0-090967B11F4C}" type="parTrans" cxnId="{FA884A6E-7EE4-4AE7-B900-3CE4C83715DC}">
      <dgm:prSet/>
      <dgm:spPr/>
      <dgm:t>
        <a:bodyPr/>
        <a:lstStyle/>
        <a:p>
          <a:endParaRPr lang="en-US"/>
        </a:p>
      </dgm:t>
    </dgm:pt>
    <dgm:pt modelId="{8377C44B-2F1C-491E-B2FC-4B0EE64BA50F}" type="sibTrans" cxnId="{FA884A6E-7EE4-4AE7-B900-3CE4C83715DC}">
      <dgm:prSet/>
      <dgm:spPr/>
      <dgm:t>
        <a:bodyPr/>
        <a:lstStyle/>
        <a:p>
          <a:endParaRPr lang="en-US"/>
        </a:p>
      </dgm:t>
    </dgm:pt>
    <dgm:pt modelId="{7C7B92BC-F4B5-4242-AE12-C993A29BC851}">
      <dgm:prSet/>
      <dgm:spPr/>
      <dgm:t>
        <a:bodyPr/>
        <a:lstStyle/>
        <a:p>
          <a:r>
            <a:rPr lang="en-GB"/>
            <a:t>Deciding what constitutes abuse is not always easy as it is usually contextual and depends upon factors such as age and/or the capacity of the individual thought to be at risk.</a:t>
          </a:r>
          <a:endParaRPr lang="en-US"/>
        </a:p>
      </dgm:t>
    </dgm:pt>
    <dgm:pt modelId="{A9C6B103-D15F-4FD8-A3DC-7ED4A057928C}" type="parTrans" cxnId="{25E25519-34F6-4588-8207-6FCB76CC1E8D}">
      <dgm:prSet/>
      <dgm:spPr/>
      <dgm:t>
        <a:bodyPr/>
        <a:lstStyle/>
        <a:p>
          <a:endParaRPr lang="en-US"/>
        </a:p>
      </dgm:t>
    </dgm:pt>
    <dgm:pt modelId="{269E7B7A-0812-4858-94EF-3AF364C06CE6}" type="sibTrans" cxnId="{25E25519-34F6-4588-8207-6FCB76CC1E8D}">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5E25519-34F6-4588-8207-6FCB76CC1E8D}" srcId="{F3396B0D-C8EC-4F55-BE18-6C0555759FA5}" destId="{7C7B92BC-F4B5-4242-AE12-C993A29BC851}" srcOrd="1" destOrd="0" parTransId="{A9C6B103-D15F-4FD8-A3DC-7ED4A057928C}" sibTransId="{269E7B7A-0812-4858-94EF-3AF364C06CE6}"/>
    <dgm:cxn modelId="{FF6FEA1D-3B3D-9546-BD3D-A4FDF7C1EBEC}" type="presOf" srcId="{7C7B92BC-F4B5-4242-AE12-C993A29BC851}" destId="{5565915A-EAA2-E146-99AD-B11C90C65A93}" srcOrd="0" destOrd="0" presId="urn:microsoft.com/office/officeart/2005/8/layout/process4"/>
    <dgm:cxn modelId="{1257E34D-0FCC-0243-B480-F2D3CDFBE1FE}" type="presOf" srcId="{6574C009-4D0D-44F5-9641-89EB983497C1}" destId="{D1783EC7-326E-6441-AAE4-421F3CA84CF5}" srcOrd="0" destOrd="0" presId="urn:microsoft.com/office/officeart/2005/8/layout/process4"/>
    <dgm:cxn modelId="{FA884A6E-7EE4-4AE7-B900-3CE4C83715DC}" srcId="{F3396B0D-C8EC-4F55-BE18-6C0555759FA5}" destId="{6574C009-4D0D-44F5-9641-89EB983497C1}" srcOrd="0" destOrd="0" parTransId="{5E0D9AE2-5246-4708-92D0-090967B11F4C}" sibTransId="{8377C44B-2F1C-491E-B2FC-4B0EE64BA50F}"/>
    <dgm:cxn modelId="{228391A7-9108-B94E-A606-B86155459025}" type="presOf" srcId="{F3396B0D-C8EC-4F55-BE18-6C0555759FA5}" destId="{BF64EEEF-07A9-5A46-856A-8C50F874B495}" srcOrd="0" destOrd="0" presId="urn:microsoft.com/office/officeart/2005/8/layout/process4"/>
    <dgm:cxn modelId="{CABBE562-8748-C443-A6FD-F5C21B1BFF3A}" type="presParOf" srcId="{BF64EEEF-07A9-5A46-856A-8C50F874B495}" destId="{811BA10A-5286-4349-9F27-80308DE10F56}" srcOrd="0" destOrd="0" presId="urn:microsoft.com/office/officeart/2005/8/layout/process4"/>
    <dgm:cxn modelId="{62546CC7-0767-3F46-AEB1-C4D815A68A45}" type="presParOf" srcId="{811BA10A-5286-4349-9F27-80308DE10F56}" destId="{5565915A-EAA2-E146-99AD-B11C90C65A93}" srcOrd="0" destOrd="0" presId="urn:microsoft.com/office/officeart/2005/8/layout/process4"/>
    <dgm:cxn modelId="{226C2DF6-5D6C-7B4A-8FB0-68FFCB24DCE4}" type="presParOf" srcId="{BF64EEEF-07A9-5A46-856A-8C50F874B495}" destId="{A6DE2630-D213-3C46-86B2-16212B884E4F}" srcOrd="1" destOrd="0" presId="urn:microsoft.com/office/officeart/2005/8/layout/process4"/>
    <dgm:cxn modelId="{20D9468B-8870-2845-96DE-AD7365048E50}" type="presParOf" srcId="{BF64EEEF-07A9-5A46-856A-8C50F874B495}" destId="{4AB790D8-0636-3049-8125-26275ADA0635}" srcOrd="2" destOrd="0" presId="urn:microsoft.com/office/officeart/2005/8/layout/process4"/>
    <dgm:cxn modelId="{C4CD6A2E-B6C4-1547-B270-8D4790FE16CB}"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Empowering</a:t>
          </a:r>
          <a:r>
            <a:rPr lang="en-GB" sz="14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Deciding what constitutes abuse is not always easy as it is usually contextual and depends upon factors such as age and/or the capacity of the individual thought to be at risk.</a:t>
          </a:r>
          <a:endParaRPr lang="en-US" sz="2400" kern="1200"/>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Demonstrate an understanding of the relationship between social policy, legislative framework and guidance of social work provision in Wales</a:t>
          </a:r>
          <a:endParaRPr lang="en-US" sz="2400" kern="1200"/>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07/03/2025</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07/03/2025</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1.1, 1.2.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10</a:t>
            </a:fld>
            <a:endParaRPr lang="en-GB" altLang="en-US"/>
          </a:p>
        </p:txBody>
      </p:sp>
    </p:spTree>
    <p:extLst>
      <p:ext uri="{BB962C8B-B14F-4D97-AF65-F5344CB8AC3E}">
        <p14:creationId xmlns:p14="http://schemas.microsoft.com/office/powerpoint/2010/main" val="406668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1.2</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11</a:t>
            </a:fld>
            <a:endParaRPr lang="en-GB" altLang="en-US"/>
          </a:p>
        </p:txBody>
      </p:sp>
    </p:spTree>
    <p:extLst>
      <p:ext uri="{BB962C8B-B14F-4D97-AF65-F5344CB8AC3E}">
        <p14:creationId xmlns:p14="http://schemas.microsoft.com/office/powerpoint/2010/main" val="117281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12</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20</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21</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link to LO 2.</a:t>
            </a:r>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27</a:t>
            </a:fld>
            <a:endParaRPr lang="en-GB" altLang="en-US"/>
          </a:p>
        </p:txBody>
      </p:sp>
    </p:spTree>
    <p:extLst>
      <p:ext uri="{BB962C8B-B14F-4D97-AF65-F5344CB8AC3E}">
        <p14:creationId xmlns:p14="http://schemas.microsoft.com/office/powerpoint/2010/main" val="5932079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28</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30</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33</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34</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r>
              <a:rPr lang="en-GB" dirty="0"/>
              <a:t>LO  1.4 </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40</a:t>
            </a:fld>
            <a:endParaRPr lang="en-GB" altLang="en-US"/>
          </a:p>
        </p:txBody>
      </p:sp>
    </p:spTree>
    <p:extLst>
      <p:ext uri="{BB962C8B-B14F-4D97-AF65-F5344CB8AC3E}">
        <p14:creationId xmlns:p14="http://schemas.microsoft.com/office/powerpoint/2010/main" val="23435640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41</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43</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45</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4CD24182-45ED-5347-A94C-C7F34735D299}" type="datetime1">
              <a:rPr lang="en-GB" smtClean="0"/>
              <a:t>07/03/2025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62719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7AA75525-30F3-0A4D-91D8-6C40938362DF}" type="datetime1">
              <a:rPr lang="en-GB" smtClean="0"/>
              <a:t>07/03/2025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137019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925438AF-DF38-BE4C-AAEB-81ED2F29DD96}" type="datetime1">
              <a:rPr lang="en-GB" smtClean="0"/>
              <a:t>07/03/2025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3243392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4BB30B01-68E6-5940-98BD-6891BB895E1A}" type="datetime1">
              <a:rPr lang="en-GB" smtClean="0"/>
              <a:t>07/03/2025</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189629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F47C7E01-94A9-D74D-8BFB-F4CE1D61FD09}" type="datetime1">
              <a:rPr lang="en-GB" smtClean="0"/>
              <a:t>07/03/2025</a:t>
            </a:fld>
            <a:endParaRPr lang="en-GB"/>
          </a:p>
        </p:txBody>
      </p:sp>
      <p:sp>
        <p:nvSpPr>
          <p:cNvPr id="8" name="Footer Placeholder 7"/>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9" name="Slide Number Placeholder 8"/>
          <p:cNvSpPr>
            <a:spLocks noGrp="1"/>
          </p:cNvSpPr>
          <p:nvPr>
            <p:ph type="sldNum" sz="quarter" idx="12"/>
          </p:nvPr>
        </p:nvSpPr>
        <p:spPr/>
        <p:txBody>
          <a:body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204214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886F2728-85D2-5347-B75D-392634E4F799}" type="datetime1">
              <a:rPr lang="en-GB" smtClean="0"/>
              <a:t>07/03/2025</a:t>
            </a:fld>
            <a:endParaRPr lang="en-GB"/>
          </a:p>
        </p:txBody>
      </p:sp>
      <p:sp>
        <p:nvSpPr>
          <p:cNvPr id="4" name="Footer Placeholder 3"/>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p:cNvSpPr>
            <a:spLocks noGrp="1"/>
          </p:cNvSpPr>
          <p:nvPr>
            <p:ph type="sldNum" sz="quarter" idx="12"/>
          </p:nvPr>
        </p:nvSpPr>
        <p:spPr/>
        <p:txBody>
          <a:body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1657783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FCF34E8-2C79-D647-8500-9B9E33F40226}" type="datetime1">
              <a:rPr lang="en-GB" smtClean="0"/>
              <a:t>07/03/2025</a:t>
            </a:fld>
            <a:endParaRPr lang="en-GB"/>
          </a:p>
        </p:txBody>
      </p:sp>
      <p:sp>
        <p:nvSpPr>
          <p:cNvPr id="3" name="Footer Placeholder 2"/>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4" name="Slide Number Placeholder 3"/>
          <p:cNvSpPr>
            <a:spLocks noGrp="1"/>
          </p:cNvSpPr>
          <p:nvPr>
            <p:ph type="sldNum" sz="quarter" idx="12"/>
          </p:nvPr>
        </p:nvSpPr>
        <p:spPr/>
        <p:txBody>
          <a:body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3460856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B43E87CA-8D1C-8D4C-A576-061BBF9D76E0}" type="datetime1">
              <a:rPr lang="en-GB" smtClean="0"/>
              <a:t>07/03/2025</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3069295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785BAFCA-2B64-8D49-9B45-6DA5B29A447D}" type="datetime1">
              <a:rPr lang="en-GB" smtClean="0"/>
              <a:t>07/03/2025</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2967019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E4AD83EC-4300-7A4A-BB3F-DE41C23AFDE3}" type="datetime1">
              <a:rPr lang="en-GB" smtClean="0"/>
              <a:t>07/03/2025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163376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FABC4CAC-3A5F-6A4D-821B-D7AF06012C05}" type="datetime1">
              <a:rPr lang="en-GB" smtClean="0"/>
              <a:t>07/03/2025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234284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7F6CDDE-6C21-D045-B5B3-F9D757A5BCEE}" type="datetime1">
              <a:rPr lang="en-GB" smtClean="0"/>
              <a:t>07/03/2025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1478119472"/>
      </p:ext>
    </p:extLst>
  </p:cSld>
  <p:clrMap bg1="lt1" tx1="dk1" bg2="lt2" tx2="dk2" accent1="accent1" accent2="accent2" accent3="accent3" accent4="accent4" accent5="accent5" accent6="accent6" hlink="hlink" folHlink="folHlink"/>
  <p:sldLayoutIdLst>
    <p:sldLayoutId id="2147484741" r:id="rId1"/>
    <p:sldLayoutId id="2147484742" r:id="rId2"/>
    <p:sldLayoutId id="2147484743" r:id="rId3"/>
    <p:sldLayoutId id="2147484744" r:id="rId4"/>
    <p:sldLayoutId id="2147484745" r:id="rId5"/>
    <p:sldLayoutId id="2147484746" r:id="rId6"/>
    <p:sldLayoutId id="2147484747" r:id="rId7"/>
    <p:sldLayoutId id="2147484748" r:id="rId8"/>
    <p:sldLayoutId id="2147484749" r:id="rId9"/>
    <p:sldLayoutId id="2147484750" r:id="rId10"/>
    <p:sldLayoutId id="2147484751" r:id="rId11"/>
    <p:sldLayoutId id="2147484702" r:id="rId1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wales/anti-racist-wales-action-plan-2024-update" TargetMode="Externa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hyperlink" Target="https://www.pxfuel.com/en/search?q=guidance"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1143000" y="1293338"/>
            <a:ext cx="6858000" cy="3274592"/>
          </a:xfrm>
        </p:spPr>
        <p:txBody>
          <a:bodyPr anchor="ctr">
            <a:normAutofit/>
          </a:bodyPr>
          <a:lstStyle/>
          <a:p>
            <a:r>
              <a:rPr lang="en-US" sz="4400" dirty="0"/>
              <a:t>Porth </a:t>
            </a:r>
            <a:r>
              <a:rPr lang="en-US" sz="4400" dirty="0" err="1"/>
              <a:t>Agored</a:t>
            </a:r>
            <a:br>
              <a:rPr lang="en-US" sz="4400" dirty="0"/>
            </a:br>
            <a:r>
              <a:rPr lang="en-US" sz="4400" dirty="0"/>
              <a:t>Graduate Certificate </a:t>
            </a:r>
            <a:br>
              <a:rPr lang="en-US" sz="4400" dirty="0"/>
            </a:br>
            <a:r>
              <a:rPr lang="en-US" sz="4400" dirty="0"/>
              <a:t>Consolidation </a:t>
            </a:r>
            <a:r>
              <a:rPr lang="en-US" sz="4400" dirty="0" err="1"/>
              <a:t>Programme</a:t>
            </a:r>
            <a:r>
              <a:rPr lang="en-US" sz="4400" dirty="0"/>
              <a:t> </a:t>
            </a:r>
            <a:br>
              <a:rPr lang="en-US" sz="4400" dirty="0"/>
            </a:br>
            <a:r>
              <a:rPr lang="en-US" sz="4400" dirty="0"/>
              <a:t>CPEL</a:t>
            </a:r>
            <a:br>
              <a:rPr lang="en-US" sz="4400" dirty="0"/>
            </a:br>
            <a:endParaRPr lang="en-US" sz="4400" dirty="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1143000" y="5514052"/>
            <a:ext cx="6858000" cy="651910"/>
          </a:xfrm>
        </p:spPr>
        <p:txBody>
          <a:bodyPr anchor="ctr">
            <a:normAutofit/>
          </a:bodyPr>
          <a:lstStyle/>
          <a:p>
            <a:r>
              <a:rPr lang="en-US" sz="2800" dirty="0"/>
              <a:t>Workshop 3 </a:t>
            </a: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p:txBody>
          <a:bodyPr/>
          <a:lstStyle/>
          <a:p>
            <a:pPr>
              <a:defRPr/>
            </a:pPr>
            <a:fld id="{87FDF85A-169D-43B6-88FD-9DC7F4BC8844}" type="slidenum">
              <a:rPr lang="en-GB" altLang="en-US" smtClean="0"/>
              <a:pPr>
                <a:defRPr/>
              </a:pPr>
              <a:t>1</a:t>
            </a:fld>
            <a:endParaRPr lang="en-GB" altLang="en-US"/>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a:xfrm>
            <a:off x="3028949" y="6629422"/>
            <a:ext cx="3086100" cy="365125"/>
          </a:xfrm>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389352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28650" y="365125"/>
            <a:ext cx="7886700" cy="1325563"/>
          </a:xfrm>
        </p:spPr>
        <p:txBody>
          <a:bodyPr>
            <a:normAutofit/>
          </a:bodyPr>
          <a:lstStyle/>
          <a:p>
            <a:pPr>
              <a:defRPr/>
            </a:pPr>
            <a:r>
              <a:rPr lang="en-GB" sz="4300" b="1" dirty="0"/>
              <a:t>Expectations/Ground Rules for Workshops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628650" y="1929384"/>
            <a:ext cx="7886700" cy="4251960"/>
          </a:xfrm>
        </p:spPr>
        <p:txBody>
          <a:bodyPr>
            <a:normAutofit/>
          </a:bodyPr>
          <a:lstStyle/>
          <a:p>
            <a:r>
              <a:rPr lang="en-GB" dirty="0"/>
              <a:t>Confidentiality </a:t>
            </a:r>
          </a:p>
          <a:p>
            <a:r>
              <a:rPr lang="en-GB" dirty="0"/>
              <a:t>Respect </a:t>
            </a:r>
          </a:p>
          <a:p>
            <a:r>
              <a:rPr lang="en-GB" dirty="0"/>
              <a:t>One person speaking at one time, please raise</a:t>
            </a:r>
            <a:r>
              <a:rPr lang="en-GB" i="1" dirty="0"/>
              <a:t> </a:t>
            </a:r>
            <a:r>
              <a:rPr lang="en-GB" dirty="0"/>
              <a:t>your hand if you would like to make a comment</a:t>
            </a:r>
          </a:p>
          <a:p>
            <a:r>
              <a:rPr lang="en-GB" dirty="0"/>
              <a:t>If online, please use the hands up emoji or discussion box </a:t>
            </a:r>
          </a:p>
          <a:p>
            <a:r>
              <a:rPr lang="en-GB" dirty="0"/>
              <a:t>Participation – please ensure you engage and focus.</a:t>
            </a:r>
          </a:p>
          <a:p>
            <a:pPr marL="109537" indent="0">
              <a:buNone/>
              <a:defRPr/>
            </a:pPr>
            <a:endParaRPr lang="en-GB" sz="1900" dirty="0"/>
          </a:p>
          <a:p>
            <a:pPr marL="109537" indent="0">
              <a:buFont typeface="Wingdings 3" panose="05040102010807070707" pitchFamily="18" charset="2"/>
              <a:buNone/>
              <a:defRPr/>
            </a:pPr>
            <a:endParaRPr lang="en-GB" sz="1900" dirty="0"/>
          </a:p>
        </p:txBody>
      </p:sp>
      <p:sp>
        <p:nvSpPr>
          <p:cNvPr id="4" name="Slide Number Placeholder 3">
            <a:extLst>
              <a:ext uri="{FF2B5EF4-FFF2-40B4-BE49-F238E27FC236}">
                <a16:creationId xmlns:a16="http://schemas.microsoft.com/office/drawing/2014/main" id="{AC9D3141-DFDE-0B12-F6D4-454F8B41A251}"/>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36180" y="37491"/>
            <a:ext cx="7886700" cy="1325563"/>
          </a:xfrm>
        </p:spPr>
        <p:txBody>
          <a:bodyPr>
            <a:normAutofit/>
          </a:bodyPr>
          <a:lstStyle/>
          <a:p>
            <a:r>
              <a:rPr lang="en-US" b="1" dirty="0"/>
              <a:t>Aims and Objectives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36180" y="1203743"/>
            <a:ext cx="7879170" cy="4836195"/>
          </a:xfrm>
        </p:spPr>
        <p:txBody>
          <a:bodyPr>
            <a:normAutofit fontScale="92500" lnSpcReduction="20000"/>
          </a:bodyPr>
          <a:lstStyle/>
          <a:p>
            <a:pPr marL="0" indent="0">
              <a:buNone/>
            </a:pPr>
            <a:r>
              <a:rPr lang="en-GB" sz="2400" b="1" dirty="0"/>
              <a:t>Task 3 -  Safeguarding</a:t>
            </a:r>
          </a:p>
          <a:p>
            <a:r>
              <a:rPr lang="en-GB" sz="2400" dirty="0"/>
              <a:t>To clarify requirements relating to the safeguarding assignment including how to meet the required Social Care Wales (SCW) learning outcomes for Task 3 </a:t>
            </a:r>
          </a:p>
          <a:p>
            <a:r>
              <a:rPr lang="en-GB" sz="2400" dirty="0"/>
              <a:t>To explore the legislative framework in relation to safeguarding adults/children</a:t>
            </a:r>
          </a:p>
          <a:p>
            <a:r>
              <a:rPr lang="en-GB" sz="2400" dirty="0"/>
              <a:t>To critically reflect upon analysis in assessment including power dynamics and anti-oppressive practice </a:t>
            </a:r>
          </a:p>
          <a:p>
            <a:r>
              <a:rPr lang="en-GB" sz="2400" dirty="0"/>
              <a:t>To consider collaborative working including some of the potential tensions and conflicts encounter in safeguarding assessment </a:t>
            </a:r>
          </a:p>
          <a:p>
            <a:r>
              <a:rPr lang="en-GB" sz="2400" dirty="0"/>
              <a:t>To explore dimensions of working in Wales </a:t>
            </a:r>
          </a:p>
          <a:p>
            <a:r>
              <a:rPr lang="en-GB" sz="2400" dirty="0"/>
              <a:t>To consider theories and models to underpin professional practice</a:t>
            </a:r>
          </a:p>
          <a:p>
            <a:r>
              <a:rPr lang="en-GB" sz="2400" dirty="0"/>
              <a:t>To reflect on working with complexity and professional decision making. </a:t>
            </a:r>
            <a:endParaRPr lang="en-US" sz="2400" dirty="0"/>
          </a:p>
          <a:p>
            <a:endParaRPr lang="en-US" sz="2000" dirty="0"/>
          </a:p>
          <a:p>
            <a:endParaRPr lang="en-US" sz="2000" dirty="0"/>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p:txBody>
          <a:bodyPr/>
          <a:lstStyle/>
          <a:p>
            <a:pPr>
              <a:defRPr/>
            </a:pPr>
            <a:fld id="{B279AC3C-9A7B-46D6-8EDB-3083219B5F49}" type="slidenum">
              <a:rPr lang="en-GB" altLang="en-US" smtClean="0"/>
              <a:pPr>
                <a:defRPr/>
              </a:pPr>
              <a:t>3</a:t>
            </a:fld>
            <a:endParaRPr lang="en-GB" altLang="en-US"/>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5839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en-US" sz="4300" b="1"/>
              <a:t>Task 3 - Safeguarding - The Portfolio Question</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4"/>
            <a:ext cx="7886700" cy="4251960"/>
          </a:xfrm>
        </p:spPr>
        <p:txBody>
          <a:bodyPr>
            <a:normAutofit/>
          </a:bodyPr>
          <a:lstStyle/>
          <a:p>
            <a:r>
              <a:rPr lang="en-GB" sz="1900"/>
              <a:t>Complete a critically reflective case study based on an assessment that you have undertaken with others,</a:t>
            </a:r>
            <a:r>
              <a:rPr lang="en-GB" sz="1900" b="1"/>
              <a:t> </a:t>
            </a:r>
            <a:r>
              <a:rPr lang="en-GB" sz="1900"/>
              <a:t>in your own area of work, concerning the safeguarding of either an adult or a child. </a:t>
            </a:r>
          </a:p>
          <a:p>
            <a:r>
              <a:rPr lang="en-GB" sz="1900"/>
              <a:t>You must demonstrate how the case relates to </a:t>
            </a:r>
            <a:r>
              <a:rPr lang="en-GB" sz="1900" b="1"/>
              <a:t>or could</a:t>
            </a:r>
            <a:r>
              <a:rPr lang="en-GB" sz="1900"/>
              <a:t> relate to safeguarding legislation, policies, strategies and procedures (including demonstrating an understanding of the interface between social services provision in Wales with the United Kingdom, the European Union (EU) and outside the EU). </a:t>
            </a:r>
          </a:p>
          <a:p>
            <a:r>
              <a:rPr lang="en-GB" sz="1900"/>
              <a:t>You must demonstrate your understanding of the integration of analysis in assessment, collaborative working and professional judgements in increasingly complex situations and the use of social work theories. </a:t>
            </a:r>
          </a:p>
          <a:p>
            <a:r>
              <a:rPr lang="en-GB" sz="1900"/>
              <a:t>You must refer to the specific dimensions of working in Wales. (</a:t>
            </a:r>
            <a:r>
              <a:rPr lang="en-GB" sz="1900" i="1"/>
              <a:t>4000 words +/- 10%).</a:t>
            </a:r>
            <a:endParaRPr lang="en-US" sz="1900"/>
          </a:p>
          <a:p>
            <a:endParaRPr lang="en-US" sz="190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en-US" sz="4500" b="1"/>
              <a:t>SCW Learning Outcomes - Task 3 </a:t>
            </a:r>
            <a:endParaRPr lang="en-US" sz="4500" dirty="0"/>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58"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en-GB" sz="2400" dirty="0">
                <a:solidFill>
                  <a:schemeClr val="tx1">
                    <a:alpha val="80000"/>
                  </a:schemeClr>
                </a:solidFill>
                <a:effectLst/>
                <a:latin typeface="Arial" panose="020B0604020202020204" pitchFamily="34" charset="0"/>
              </a:rPr>
              <a:t>In Task 3 </a:t>
            </a:r>
            <a:r>
              <a:rPr lang="en-GB" sz="2400" dirty="0">
                <a:solidFill>
                  <a:schemeClr val="tx1">
                    <a:alpha val="80000"/>
                  </a:schemeClr>
                </a:solidFill>
                <a:latin typeface="Arial" panose="020B0604020202020204" pitchFamily="34" charset="0"/>
              </a:rPr>
              <a:t>you need to </a:t>
            </a:r>
            <a:r>
              <a:rPr lang="en-GB" sz="2400" dirty="0">
                <a:solidFill>
                  <a:schemeClr val="tx1">
                    <a:alpha val="80000"/>
                  </a:schemeClr>
                </a:solidFill>
                <a:effectLst/>
                <a:latin typeface="Arial" panose="020B0604020202020204" pitchFamily="34" charset="0"/>
              </a:rPr>
              <a:t>meet aspect of all 3 SCW learning outcomes. </a:t>
            </a:r>
          </a:p>
          <a:p>
            <a:pPr marL="0" indent="0">
              <a:buNone/>
            </a:pPr>
            <a:r>
              <a:rPr lang="en-GB" sz="2400" dirty="0">
                <a:solidFill>
                  <a:schemeClr val="tx1">
                    <a:alpha val="80000"/>
                  </a:schemeClr>
                </a:solidFill>
                <a:effectLst/>
                <a:latin typeface="Arial" panose="020B0604020202020204" pitchFamily="34" charset="0"/>
              </a:rPr>
              <a:t>1. Applying analysis in assessment to inform interventions</a:t>
            </a:r>
          </a:p>
          <a:p>
            <a:pPr marL="0" indent="0">
              <a:buNone/>
            </a:pPr>
            <a:r>
              <a:rPr lang="en-GB" sz="2400" dirty="0">
                <a:solidFill>
                  <a:schemeClr val="tx1">
                    <a:alpha val="80000"/>
                  </a:schemeClr>
                </a:solidFill>
                <a:effectLst/>
                <a:latin typeface="Arial" panose="020B0604020202020204" pitchFamily="34" charset="0"/>
              </a:rPr>
              <a:t>2. Working collaboratively with people in need of care and support, their carers other</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Professionals</a:t>
            </a:r>
          </a:p>
          <a:p>
            <a:pPr marL="0" indent="0">
              <a:buNone/>
            </a:pPr>
            <a:r>
              <a:rPr lang="en-GB" sz="2400" dirty="0">
                <a:solidFill>
                  <a:schemeClr val="tx1">
                    <a:alpha val="80000"/>
                  </a:schemeClr>
                </a:solidFill>
                <a:effectLst/>
                <a:latin typeface="Arial" panose="020B0604020202020204" pitchFamily="34" charset="0"/>
              </a:rPr>
              <a:t>3. Intervention and application of professional judgement in increasingly complex</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situations.</a:t>
            </a:r>
          </a:p>
          <a:p>
            <a:endParaRPr lang="en-GB" sz="2400" dirty="0">
              <a:solidFill>
                <a:schemeClr val="tx1">
                  <a:alpha val="80000"/>
                </a:schemeClr>
              </a:solidFill>
              <a:effectLst/>
              <a:latin typeface="Arial" panose="020B0604020202020204" pitchFamily="34" charset="0"/>
            </a:endParaRPr>
          </a:p>
          <a:p>
            <a:r>
              <a:rPr lang="en-GB" sz="2400" dirty="0">
                <a:solidFill>
                  <a:schemeClr val="tx1">
                    <a:alpha val="80000"/>
                  </a:schemeClr>
                </a:solidFill>
                <a:effectLst/>
                <a:latin typeface="Arial" panose="020B0604020202020204" pitchFamily="34" charset="0"/>
              </a:rPr>
              <a:t>More detail of can be found in the handbook appendix 4.</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grpSp>
        <p:nvGrpSpPr>
          <p:cNvPr id="14" name="Group 13">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41168" y="2325422"/>
            <a:ext cx="349093" cy="872153"/>
            <a:chOff x="11388224" y="2325422"/>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996470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en-US" sz="3600" b="1" dirty="0"/>
              <a:t>Learning Outcome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en-GB" sz="2000" dirty="0">
                <a:solidFill>
                  <a:srgbClr val="000000"/>
                </a:solidFill>
                <a:effectLst/>
                <a:latin typeface="Arial" panose="020B0604020202020204" pitchFamily="34" charset="0"/>
              </a:rPr>
              <a:t>The learner can:</a:t>
            </a:r>
          </a:p>
          <a:p>
            <a:r>
              <a:rPr lang="en-GB" sz="2000" dirty="0">
                <a:solidFill>
                  <a:srgbClr val="000000"/>
                </a:solidFill>
                <a:effectLst/>
                <a:latin typeface="Arial" panose="020B0604020202020204" pitchFamily="34" charset="0"/>
              </a:rPr>
              <a:t>1.1. Understand how legislative frameworks, theoretical perspectives, standards and guidance are used to inform assessment practice</a:t>
            </a:r>
          </a:p>
          <a:p>
            <a:r>
              <a:rPr lang="en-GB" sz="2000" dirty="0">
                <a:solidFill>
                  <a:srgbClr val="000000"/>
                </a:solidFill>
                <a:effectLst/>
                <a:latin typeface="Arial" panose="020B0604020202020204" pitchFamily="34" charset="0"/>
              </a:rPr>
              <a:t>1.2. Be able to use a citizen centred, outcome focused approach to carry out a range of assessments to promote and support well-being</a:t>
            </a:r>
          </a:p>
          <a:p>
            <a:r>
              <a:rPr lang="en-GB" sz="2000" dirty="0">
                <a:solidFill>
                  <a:srgbClr val="000000"/>
                </a:solidFill>
                <a:effectLst/>
                <a:latin typeface="Arial" panose="020B0604020202020204" pitchFamily="34" charset="0"/>
              </a:rPr>
              <a:t>1.3. Be able to record assessment information to inform decision making</a:t>
            </a:r>
          </a:p>
          <a:p>
            <a:r>
              <a:rPr lang="en-GB" sz="2000" dirty="0">
                <a:solidFill>
                  <a:srgbClr val="000000"/>
                </a:solidFill>
                <a:effectLst/>
                <a:latin typeface="Arial" panose="020B0604020202020204" pitchFamily="34" charset="0"/>
              </a:rPr>
              <a:t>1.4. Be able to make professional judgements based on assessment information.</a:t>
            </a:r>
          </a:p>
          <a:p>
            <a:pPr marL="0" indent="0">
              <a:buNone/>
            </a:pPr>
            <a:r>
              <a:rPr lang="en-GB" sz="2000" dirty="0">
                <a:solidFill>
                  <a:srgbClr val="000000"/>
                </a:solidFill>
                <a:latin typeface="Arial" panose="020B0604020202020204" pitchFamily="34" charset="0"/>
              </a:rPr>
              <a:t>Please see handbook appendix 4 for the more detailed break done in the  “Assessment Criteria". </a:t>
            </a:r>
            <a:endParaRPr lang="en-GB" sz="20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a:bodyPr>
          <a:lstStyle/>
          <a:p>
            <a:pPr marL="0" indent="0">
              <a:buNone/>
            </a:pPr>
            <a:r>
              <a:rPr lang="en-GB" sz="2400" b="1" dirty="0">
                <a:solidFill>
                  <a:srgbClr val="000000"/>
                </a:solidFill>
                <a:effectLst/>
                <a:latin typeface="Arial" panose="020B0604020202020204" pitchFamily="34" charset="0"/>
              </a:rPr>
              <a:t>1. Applying analysis in assessment to inform interventions</a:t>
            </a:r>
            <a:endParaRPr lang="en-GB" sz="2400" dirty="0">
              <a:solidFill>
                <a:srgbClr val="000000"/>
              </a:solidFill>
              <a:effectLst/>
              <a:latin typeface="Arial" panose="020B0604020202020204" pitchFamily="34" charset="0"/>
            </a:endParaRPr>
          </a:p>
          <a:p>
            <a:endParaRPr lang="en-US" dirty="0"/>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62000"/>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50757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defTabSz="914400">
              <a:lnSpc>
                <a:spcPct val="90000"/>
              </a:lnSpc>
              <a:spcBef>
                <a:spcPct val="0"/>
              </a:spcBef>
              <a:spcAft>
                <a:spcPts val="600"/>
              </a:spcAft>
              <a:defRPr/>
            </a:pPr>
            <a:r>
              <a:rPr lang="en-US" sz="4300" b="1" dirty="0">
                <a:effectLst>
                  <a:outerShdw blurRad="31750" dist="25400" dir="5400000" algn="tl" rotWithShape="0">
                    <a:srgbClr val="000000">
                      <a:alpha val="25000"/>
                    </a:srgbClr>
                  </a:outerShdw>
                </a:effectLst>
                <a:latin typeface="+mj-lt"/>
                <a:ea typeface="+mj-ea"/>
                <a:cs typeface="+mj-cs"/>
              </a:rPr>
              <a:t>Underpinning Legislation</a:t>
            </a:r>
          </a:p>
          <a:p>
            <a:pPr defTabSz="914400">
              <a:lnSpc>
                <a:spcPct val="90000"/>
              </a:lnSpc>
              <a:spcBef>
                <a:spcPct val="0"/>
              </a:spcBef>
              <a:spcAft>
                <a:spcPts val="600"/>
              </a:spcAft>
              <a:defRPr/>
            </a:pPr>
            <a:r>
              <a:rPr lang="en-US" altLang="en-US" sz="4300" b="1" dirty="0">
                <a:effectLst>
                  <a:outerShdw blurRad="31750" dist="25400" dir="5400000" algn="tl" rotWithShape="0">
                    <a:srgbClr val="000000">
                      <a:alpha val="25000"/>
                    </a:srgbClr>
                  </a:outerShdw>
                </a:effectLst>
                <a:latin typeface="+mj-lt"/>
                <a:ea typeface="+mj-ea"/>
                <a:cs typeface="+mj-cs"/>
              </a:rPr>
              <a:t>Why the law?</a:t>
            </a:r>
          </a:p>
        </p:txBody>
      </p:sp>
      <p:sp>
        <p:nvSpPr>
          <p:cNvPr id="1946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29369" y="2071316"/>
            <a:ext cx="5035164"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defTabSz="914400">
              <a:lnSpc>
                <a:spcPct val="90000"/>
              </a:lnSpc>
              <a:spcBef>
                <a:spcPct val="0"/>
              </a:spcBef>
              <a:spcAft>
                <a:spcPts val="600"/>
              </a:spcAft>
              <a:buClrTx/>
              <a:buSzTx/>
              <a:buNone/>
            </a:pPr>
            <a:r>
              <a:rPr lang="en-US" altLang="en-US" sz="2000" b="1" dirty="0">
                <a:latin typeface="+mn-lt"/>
              </a:rPr>
              <a:t>Exercise 1</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b="1" dirty="0">
              <a:latin typeface="+mn-lt"/>
            </a:endParaRP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Why it is important for social workers to have a knowledge of the law? </a:t>
            </a: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What do you consider to be </a:t>
            </a:r>
            <a:r>
              <a:rPr lang="en-US" altLang="en-US" sz="2000" b="1" dirty="0">
                <a:latin typeface="+mn-lt"/>
              </a:rPr>
              <a:t>key pieces of legislation/policy/procedure</a:t>
            </a:r>
            <a:r>
              <a:rPr lang="en-US" altLang="en-US" sz="2000" dirty="0">
                <a:latin typeface="+mn-lt"/>
              </a:rPr>
              <a:t> which underpin your area of practice?</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defTabSz="914400">
              <a:lnSpc>
                <a:spcPct val="90000"/>
              </a:lnSpc>
              <a:spcBef>
                <a:spcPct val="0"/>
              </a:spcBef>
              <a:spcAft>
                <a:spcPts val="600"/>
              </a:spcAft>
              <a:buClrTx/>
              <a:buSzTx/>
              <a:buNone/>
            </a:pPr>
            <a:r>
              <a:rPr lang="en-US" altLang="en-US" sz="2000" dirty="0">
                <a:latin typeface="+mn-lt"/>
              </a:rPr>
              <a:t>You should consider legislation in </a:t>
            </a:r>
            <a:r>
              <a:rPr lang="en-US" sz="2000" dirty="0">
                <a:latin typeface="+mn-lt"/>
              </a:rPr>
              <a:t>Wales, the United Kingdom, the European Union (EU) and outside the EU.</a:t>
            </a:r>
            <a:endParaRPr lang="en-US" altLang="en-US" sz="2000" dirty="0">
              <a:latin typeface="+mn-lt"/>
            </a:endParaRPr>
          </a:p>
          <a:p>
            <a:pPr indent="-228600" defTabSz="914400">
              <a:lnSpc>
                <a:spcPct val="90000"/>
              </a:lnSpc>
              <a:spcBef>
                <a:spcPct val="0"/>
              </a:spcBef>
              <a:spcAft>
                <a:spcPts val="600"/>
              </a:spcAft>
              <a:buClrTx/>
              <a:buSzTx/>
              <a:buFont typeface="Arial" panose="020B0604020202020204" pitchFamily="34" charset="0"/>
              <a:buChar char="•"/>
            </a:pPr>
            <a:endParaRPr lang="en-US" altLang="en-US" sz="1900" dirty="0">
              <a:latin typeface="+mn-lt"/>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01" r="15446" b="2"/>
          <a:stretch/>
        </p:blipFill>
        <p:spPr bwMode="auto">
          <a:xfrm>
            <a:off x="5756743" y="2093976"/>
            <a:ext cx="2955798" cy="4096512"/>
          </a:xfrm>
          <a:prstGeom prst="rect">
            <a:avLst/>
          </a:prstGeom>
          <a:no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3AAAEFCB-3F4C-239A-A8DC-1EB50F0E5CB4}"/>
              </a:ext>
            </a:extLst>
          </p:cNvPr>
          <p:cNvSpPr>
            <a:spLocks noGrp="1"/>
          </p:cNvSpPr>
          <p:nvPr>
            <p:ph type="sldNum" sz="quarter" idx="12"/>
          </p:nvPr>
        </p:nvSpPr>
        <p:spPr/>
        <p:txBody>
          <a:bodyPr/>
          <a:lstStyle/>
          <a:p>
            <a:pPr>
              <a:defRPr/>
            </a:pPr>
            <a:fld id="{0F01446B-42DC-456F-B406-2DDA67884214}" type="slidenum">
              <a:rPr lang="en-GB" altLang="en-US" smtClean="0"/>
              <a:pPr>
                <a:defRPr/>
              </a:pPr>
              <a:t>7</a:t>
            </a:fld>
            <a:endParaRPr lang="en-GB" altLang="en-US"/>
          </a:p>
        </p:txBody>
      </p:sp>
      <p:sp>
        <p:nvSpPr>
          <p:cNvPr id="5" name="Footer Placeholder 4">
            <a:extLst>
              <a:ext uri="{FF2B5EF4-FFF2-40B4-BE49-F238E27FC236}">
                <a16:creationId xmlns:a16="http://schemas.microsoft.com/office/drawing/2014/main" id="{00BB4F3D-7349-3389-087C-35FE7B02E5C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b="1" dirty="0"/>
              <a:t>Overarching Legislation</a:t>
            </a:r>
            <a:br>
              <a:rPr lang="en-GB" altLang="en-US" sz="4400" dirty="0"/>
            </a:br>
            <a:endParaRPr lang="en-GB" dirty="0"/>
          </a:p>
        </p:txBody>
      </p:sp>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Act, 2014 (SSWB(W)A) was introduced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0779" y="5301208"/>
            <a:ext cx="4307445" cy="1492343"/>
          </a:xfrm>
          <a:prstGeom prst="rect">
            <a:avLst/>
          </a:prstGeom>
        </p:spPr>
      </p:pic>
      <p:sp>
        <p:nvSpPr>
          <p:cNvPr id="2" name="Slide Number Placeholder 1">
            <a:extLst>
              <a:ext uri="{FF2B5EF4-FFF2-40B4-BE49-F238E27FC236}">
                <a16:creationId xmlns:a16="http://schemas.microsoft.com/office/drawing/2014/main" id="{85A643AC-6503-F86E-B98C-5E1E8AF7006D}"/>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a:p>
        </p:txBody>
      </p:sp>
      <p:sp>
        <p:nvSpPr>
          <p:cNvPr id="6" name="Footer Placeholder 5">
            <a:extLst>
              <a:ext uri="{FF2B5EF4-FFF2-40B4-BE49-F238E27FC236}">
                <a16:creationId xmlns:a16="http://schemas.microsoft.com/office/drawing/2014/main" id="{3C46D92A-4856-8323-C2FF-9B5DC14744E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628649" y="182562"/>
            <a:ext cx="7886700" cy="930275"/>
          </a:xfrm>
        </p:spPr>
        <p:txBody>
          <a:bodyPr vert="horz" lIns="91440" tIns="45720" rIns="91440" bIns="45720" rtlCol="0" anchor="ctr">
            <a:normAutofit fontScale="90000"/>
          </a:bodyPr>
          <a:lstStyle/>
          <a:p>
            <a:pPr>
              <a:defRPr/>
            </a:pPr>
            <a:r>
              <a:rPr lang="en-US" sz="3600" kern="1200" dirty="0">
                <a:solidFill>
                  <a:schemeClr val="tx1"/>
                </a:solidFill>
                <a:latin typeface="+mj-lt"/>
                <a:ea typeface="+mj-ea"/>
                <a:cs typeface="+mj-cs"/>
              </a:rPr>
              <a:t> </a:t>
            </a:r>
            <a:br>
              <a:rPr lang="en-US" sz="3600" kern="1200" dirty="0">
                <a:solidFill>
                  <a:schemeClr val="tx1"/>
                </a:solidFill>
                <a:latin typeface="+mj-lt"/>
                <a:ea typeface="+mj-ea"/>
                <a:cs typeface="+mj-cs"/>
              </a:rPr>
            </a:br>
            <a:r>
              <a:rPr lang="en-US" sz="3600" b="1" kern="1200" dirty="0">
                <a:solidFill>
                  <a:schemeClr val="tx1"/>
                </a:solidFill>
                <a:latin typeface="+mj-lt"/>
                <a:ea typeface="+mj-ea"/>
                <a:cs typeface="+mj-cs"/>
              </a:rPr>
              <a:t>Overarching Safeguarding Legislation, Policy and Procedure</a:t>
            </a:r>
            <a:br>
              <a:rPr lang="en-US" altLang="en-US" sz="1800" kern="1200" dirty="0">
                <a:solidFill>
                  <a:schemeClr val="tx1"/>
                </a:solidFill>
                <a:latin typeface="+mj-lt"/>
                <a:ea typeface="+mj-ea"/>
                <a:cs typeface="+mj-cs"/>
              </a:rPr>
            </a:br>
            <a:endParaRPr lang="en-US" sz="1800" kern="1200" dirty="0">
              <a:solidFill>
                <a:schemeClr val="tx1"/>
              </a:solidFill>
              <a:latin typeface="+mj-lt"/>
              <a:ea typeface="+mj-ea"/>
              <a:cs typeface="+mj-cs"/>
            </a:endParaRPr>
          </a:p>
        </p:txBody>
      </p:sp>
      <p:sp>
        <p:nvSpPr>
          <p:cNvPr id="2" name="Content Placeholder 1">
            <a:extLst>
              <a:ext uri="{FF2B5EF4-FFF2-40B4-BE49-F238E27FC236}">
                <a16:creationId xmlns:a16="http://schemas.microsoft.com/office/drawing/2014/main" id="{08AF0AB4-5398-49C0-AFAB-DC9CD50C8286}"/>
              </a:ext>
            </a:extLst>
          </p:cNvPr>
          <p:cNvSpPr>
            <a:spLocks/>
          </p:cNvSpPr>
          <p:nvPr/>
        </p:nvSpPr>
        <p:spPr>
          <a:xfrm>
            <a:off x="539552" y="1295401"/>
            <a:ext cx="3965234" cy="4345690"/>
          </a:xfrm>
          <a:prstGeom prst="rect">
            <a:avLst/>
          </a:prstGeom>
        </p:spPr>
        <p:txBody>
          <a:bodyPr>
            <a:normAutofit lnSpcReduction="10000"/>
          </a:bodyPr>
          <a:lstStyle/>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The Social Services and Well-being (Wales) Act 2014 - Part 7 is specific to Safeguarding</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Working Together to Safeguard People, 2019</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Code of Practice under Part 10 of the Social Services and Well-being (Wales) Act 2014 </a:t>
            </a:r>
          </a:p>
          <a:p>
            <a:pPr marL="285750" indent="-285750" defTabSz="333756">
              <a:lnSpc>
                <a:spcPct val="90000"/>
              </a:lnSpc>
              <a:spcAft>
                <a:spcPts val="600"/>
              </a:spcAft>
              <a:buFont typeface="Arial" panose="020B0604020202020204" pitchFamily="34" charset="0"/>
              <a:buChar char="•"/>
            </a:pPr>
            <a:r>
              <a:rPr lang="en-GB" kern="1200" dirty="0">
                <a:solidFill>
                  <a:schemeClr val="tx1"/>
                </a:solidFill>
                <a:latin typeface="+mn-lt"/>
                <a:ea typeface="+mn-ea"/>
                <a:cs typeface="+mn-cs"/>
              </a:rPr>
              <a:t>Wales Safeguarding Procedures, 2019</a:t>
            </a:r>
            <a:endParaRPr lang="en-US"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Children Act 1989 and 2004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Mental Capacity Act 2005 and the Mental Health Act 1983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Equality Act 2010</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Freedom of Information Act 2000 and General Data Protection Regulation , 2018 (GDPR). </a:t>
            </a:r>
          </a:p>
          <a:p>
            <a:pPr defTabSz="333756">
              <a:lnSpc>
                <a:spcPct val="90000"/>
              </a:lnSpc>
              <a:spcAft>
                <a:spcPts val="600"/>
              </a:spcAft>
              <a:defRPr/>
            </a:pPr>
            <a:endParaRPr lang="en-GB" sz="1460" kern="1200" dirty="0">
              <a:solidFill>
                <a:schemeClr val="tx1"/>
              </a:solidFill>
              <a:latin typeface="+mn-lt"/>
              <a:ea typeface="+mn-ea"/>
              <a:cs typeface="+mn-cs"/>
            </a:endParaRPr>
          </a:p>
          <a:p>
            <a:pPr defTabSz="333756">
              <a:lnSpc>
                <a:spcPct val="90000"/>
              </a:lnSpc>
              <a:spcAft>
                <a:spcPts val="600"/>
              </a:spcAft>
              <a:defRPr/>
            </a:pPr>
            <a:endParaRPr lang="en-GB" sz="1460" kern="1200" dirty="0">
              <a:solidFill>
                <a:schemeClr val="tx1"/>
              </a:solidFill>
              <a:latin typeface="+mn-lt"/>
              <a:ea typeface="+mn-ea"/>
              <a:cs typeface="+mn-cs"/>
            </a:endParaRPr>
          </a:p>
          <a:p>
            <a:pPr>
              <a:lnSpc>
                <a:spcPct val="90000"/>
              </a:lnSpc>
              <a:spcAft>
                <a:spcPts val="600"/>
              </a:spcAft>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p:cNvSpPr>
          <p:nvPr/>
        </p:nvSpPr>
        <p:spPr>
          <a:xfrm>
            <a:off x="4638044" y="1295400"/>
            <a:ext cx="3877305" cy="4791241"/>
          </a:xfrm>
          <a:prstGeom prst="rect">
            <a:avLst/>
          </a:prstGeom>
        </p:spPr>
        <p:txBody>
          <a:bodyPr>
            <a:normAutofit/>
          </a:bodyPr>
          <a:lstStyle/>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Welsh Language (Wales) Measures 2011 - </a:t>
            </a:r>
            <a:r>
              <a:rPr lang="en-US" kern="1200" dirty="0">
                <a:solidFill>
                  <a:schemeClr val="tx1"/>
                </a:solidFill>
                <a:latin typeface="+mn-lt"/>
                <a:ea typeface="+mn-ea"/>
                <a:cs typeface="+mn-cs"/>
              </a:rPr>
              <a:t>Welsh Language Standards </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“More than Just Words” Framework, 2022</a:t>
            </a:r>
            <a:endParaRPr lang="en-GB" kern="1200" dirty="0">
              <a:solidFill>
                <a:schemeClr val="tx1"/>
              </a:solidFill>
              <a:highlight>
                <a:srgbClr val="FFFF00"/>
              </a:highlight>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Human Rights Act 1998 - </a:t>
            </a:r>
            <a:r>
              <a:rPr lang="en-US" kern="1200" dirty="0">
                <a:solidFill>
                  <a:schemeClr val="tx1"/>
                </a:solidFill>
                <a:latin typeface="+mn-lt"/>
                <a:ea typeface="+mn-ea"/>
                <a:cs typeface="+mn-cs"/>
              </a:rPr>
              <a:t>The European Convention of Human Rights, particularly Articles 2,3,5,6 and 8</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Principles on Older Persons (1991)</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Convention on the Rights of the Child (1989)</a:t>
            </a:r>
            <a:endParaRPr lang="en-GB"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This list is not exhaustive – it is important to find the correct legislation/policy and procedure for your area of work and reference this correctly. </a:t>
            </a:r>
          </a:p>
          <a:p>
            <a:pPr marL="109537" indent="0">
              <a:lnSpc>
                <a:spcPct val="90000"/>
              </a:lnSpc>
              <a:spcAft>
                <a:spcPts val="600"/>
              </a:spcAft>
              <a:buNone/>
            </a:pPr>
            <a:endParaRPr lang="en-US" dirty="0"/>
          </a:p>
        </p:txBody>
      </p:sp>
      <p:sp>
        <p:nvSpPr>
          <p:cNvPr id="4" name="Slide Number Placeholder 3">
            <a:extLst>
              <a:ext uri="{FF2B5EF4-FFF2-40B4-BE49-F238E27FC236}">
                <a16:creationId xmlns:a16="http://schemas.microsoft.com/office/drawing/2014/main" id="{DBD59F7C-DB44-34BA-D5AB-69A4E216E2E6}"/>
              </a:ext>
            </a:extLst>
          </p:cNvPr>
          <p:cNvSpPr>
            <a:spLocks/>
          </p:cNvSpPr>
          <p:nvPr/>
        </p:nvSpPr>
        <p:spPr>
          <a:xfrm>
            <a:off x="5960691" y="5903232"/>
            <a:ext cx="1515573" cy="268968"/>
          </a:xfrm>
          <a:prstGeom prst="rect">
            <a:avLst/>
          </a:prstGeom>
        </p:spPr>
        <p:txBody>
          <a:bodyPr/>
          <a:lstStyle/>
          <a:p>
            <a:pPr defTabSz="333756">
              <a:spcAft>
                <a:spcPts val="600"/>
              </a:spcAft>
              <a:defRPr/>
            </a:pPr>
            <a:fld id="{07C15AAB-93E2-498D-96AC-3B90A4A92671}" type="slidenum">
              <a:rPr lang="en-GB" altLang="en-US" sz="1314" kern="1200">
                <a:solidFill>
                  <a:schemeClr val="tx1"/>
                </a:solidFill>
                <a:latin typeface="+mn-lt"/>
                <a:ea typeface="+mn-ea"/>
                <a:cs typeface="+mn-cs"/>
              </a:rPr>
              <a:pPr defTabSz="333756">
                <a:spcAft>
                  <a:spcPts val="600"/>
                </a:spcAft>
                <a:defRPr/>
              </a:pPr>
              <a:t>9</a:t>
            </a:fld>
            <a:endParaRPr lang="en-GB" altLang="en-US"/>
          </a:p>
        </p:txBody>
      </p:sp>
      <p:sp>
        <p:nvSpPr>
          <p:cNvPr id="6" name="Footer Placeholder 5">
            <a:extLst>
              <a:ext uri="{FF2B5EF4-FFF2-40B4-BE49-F238E27FC236}">
                <a16:creationId xmlns:a16="http://schemas.microsoft.com/office/drawing/2014/main" id="{E0AB7675-4CDE-63BD-0491-C0C21ECDF6DC}"/>
              </a:ext>
            </a:extLst>
          </p:cNvPr>
          <p:cNvSpPr>
            <a:spLocks/>
          </p:cNvSpPr>
          <p:nvPr/>
        </p:nvSpPr>
        <p:spPr>
          <a:xfrm>
            <a:off x="3434735" y="5903232"/>
            <a:ext cx="2273360" cy="268968"/>
          </a:xfrm>
          <a:prstGeom prst="rect">
            <a:avLst/>
          </a:prstGeom>
        </p:spPr>
        <p:txBody>
          <a:bodyPr/>
          <a:lstStyle/>
          <a:p>
            <a:pPr defTabSz="333756">
              <a:spcAft>
                <a:spcPts val="600"/>
              </a:spcAft>
              <a:defRPr/>
            </a:pPr>
            <a:r>
              <a:rPr lang="en-GB" sz="1314" kern="1200">
                <a:solidFill>
                  <a:schemeClr val="tx1"/>
                </a:solidFill>
                <a:latin typeface="+mn-lt"/>
                <a:ea typeface="+mn-ea"/>
                <a:cs typeface="+mn-cs"/>
              </a:rPr>
              <a:t>PORTH AGORED Consolidation of Social Work Practice</a:t>
            </a:r>
          </a:p>
          <a:p>
            <a:pPr defTabSz="333756">
              <a:spcAft>
                <a:spcPts val="600"/>
              </a:spcAft>
              <a:defRPr/>
            </a:pPr>
            <a:r>
              <a:rPr lang="en-GB" sz="1314" kern="1200">
                <a:solidFill>
                  <a:schemeClr val="tx1"/>
                </a:solidFill>
                <a:latin typeface="+mn-lt"/>
                <a:ea typeface="+mn-ea"/>
                <a:cs typeface="+mn-cs"/>
              </a:rPr>
              <a:t>
</a:t>
            </a: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a:xfrm>
            <a:off x="628650" y="365126"/>
            <a:ext cx="8119814" cy="1325563"/>
          </a:xfrm>
        </p:spPr>
        <p:txBody>
          <a:bodyPr>
            <a:noAutofit/>
          </a:bodyPr>
          <a:lstStyle/>
          <a:p>
            <a:pPr>
              <a:defRPr/>
            </a:pPr>
            <a:r>
              <a:rPr lang="en-GB" sz="2800" b="1" dirty="0"/>
              <a:t>Overarching Duties Under </a:t>
            </a:r>
            <a:br>
              <a:rPr lang="en-GB" sz="2800" b="1" dirty="0"/>
            </a:br>
            <a:r>
              <a:rPr lang="en-GB" sz="2800" b="1" dirty="0"/>
              <a:t>The Social Services and Well-Being (Wales) Act, 2014</a:t>
            </a:r>
          </a:p>
        </p:txBody>
      </p:sp>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marL="358776" lvl="1" indent="-179388">
              <a:defRPr/>
            </a:pPr>
            <a:r>
              <a:rPr lang="en-GB" sz="2000" dirty="0">
                <a:latin typeface="Arial" panose="020B0604020202020204" pitchFamily="34" charset="0"/>
                <a:cs typeface="Arial" panose="020B0604020202020204" pitchFamily="34" charset="0"/>
              </a:rPr>
              <a:t>Adults best placed to judge their own well-being</a:t>
            </a:r>
          </a:p>
          <a:p>
            <a:pPr marL="358776" lvl="1" indent="-179388">
              <a:defRPr/>
            </a:pPr>
            <a:r>
              <a:rPr lang="en-GB" sz="2000" dirty="0">
                <a:latin typeface="Arial" panose="020B0604020202020204" pitchFamily="34" charset="0"/>
                <a:cs typeface="Arial" panose="020B0604020202020204" pitchFamily="34" charset="0"/>
              </a:rPr>
              <a:t>Promoting independence</a:t>
            </a:r>
          </a:p>
          <a:p>
            <a:pPr marL="358776" lvl="1" indent="-179388">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marL="358776" lvl="1" indent="-179388">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43204" y="1870077"/>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
        <p:nvSpPr>
          <p:cNvPr id="5" name="Slide Number Placeholder 4">
            <a:extLst>
              <a:ext uri="{FF2B5EF4-FFF2-40B4-BE49-F238E27FC236}">
                <a16:creationId xmlns:a16="http://schemas.microsoft.com/office/drawing/2014/main" id="{2459B42C-7CAD-A385-3529-483A6208CE9B}"/>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
        <p:nvSpPr>
          <p:cNvPr id="6" name="Footer Placeholder 5">
            <a:extLst>
              <a:ext uri="{FF2B5EF4-FFF2-40B4-BE49-F238E27FC236}">
                <a16:creationId xmlns:a16="http://schemas.microsoft.com/office/drawing/2014/main" id="{19F2156F-21BA-BF95-CCDA-285CFD5523D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17388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539552" y="216694"/>
            <a:ext cx="5918399" cy="1062512"/>
          </a:xfrm>
        </p:spPr>
        <p:txBody>
          <a:bodyPr>
            <a:normAutofit fontScale="90000"/>
          </a:bodyPr>
          <a:lstStyle/>
          <a:p>
            <a:pPr>
              <a:defRPr/>
            </a:pPr>
            <a:br>
              <a:rPr lang="en-GB" sz="2100" dirty="0"/>
            </a:br>
            <a:r>
              <a:rPr lang="en-GB" sz="3600" b="1" dirty="0"/>
              <a:t>Welsh Legislation</a:t>
            </a:r>
            <a:br>
              <a:rPr lang="en-GB" sz="2100" dirty="0"/>
            </a:br>
            <a:endParaRPr lang="en-GB" sz="2100" dirty="0"/>
          </a:p>
        </p:txBody>
      </p:sp>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79047" y="1052735"/>
            <a:ext cx="5989319" cy="5314727"/>
          </a:xfrm>
        </p:spPr>
        <p:txBody>
          <a:bodyPr anchor="ctr">
            <a:normAutofit fontScale="92500" lnSpcReduction="20000"/>
          </a:bodyPr>
          <a:lstStyle/>
          <a:p>
            <a:pPr marL="0" indent="0">
              <a:buNone/>
              <a:defRPr/>
            </a:pPr>
            <a:r>
              <a:rPr lang="en-GB" sz="2000" dirty="0"/>
              <a:t>Social Services &amp; Health are devolved to Welsh Government</a:t>
            </a:r>
          </a:p>
          <a:p>
            <a:pPr marL="0" indent="0">
              <a:buNone/>
              <a:defRPr/>
            </a:pPr>
            <a:r>
              <a:rPr lang="en-GB" sz="2000" dirty="0"/>
              <a:t>The Social Services and Well-being (Wales) Act 2014 embeds principles of UNCRC 1989 into its own laws. Wales is the first and only country in UK to do this: </a:t>
            </a:r>
          </a:p>
          <a:p>
            <a:pPr marL="0"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First Children’s Commissioner in UK</a:t>
            </a:r>
          </a:p>
          <a:p>
            <a:pPr>
              <a:defRPr/>
            </a:pPr>
            <a:r>
              <a:rPr lang="en-GB" sz="2000" dirty="0"/>
              <a:t>Older Person’s Commissioner</a:t>
            </a:r>
          </a:p>
          <a:p>
            <a:pPr>
              <a:defRPr/>
            </a:pPr>
            <a:r>
              <a:rPr lang="en-GB" altLang="en-US" sz="2000" dirty="0"/>
              <a:t>UN Convention of Human Rights</a:t>
            </a:r>
          </a:p>
          <a:p>
            <a:pPr marL="0" indent="0">
              <a:buNone/>
              <a:defRPr/>
            </a:pPr>
            <a:r>
              <a:rPr lang="en-GB" sz="2000" dirty="0"/>
              <a:t>(Learning outcome – 1.2)</a:t>
            </a:r>
          </a:p>
          <a:p>
            <a:pPr>
              <a:defRPr/>
            </a:pPr>
            <a:endParaRPr lang="en-GB" sz="900" dirty="0"/>
          </a:p>
        </p:txBody>
      </p:sp>
      <p:sp>
        <p:nvSpPr>
          <p:cNvPr id="31764" name="Rectangle 3176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rgbClr val="3652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765" name="Oval 317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7138" y="2357641"/>
            <a:ext cx="2167815" cy="2167815"/>
          </a:xfrm>
          <a:prstGeom prst="ellipse">
            <a:avLst/>
          </a:prstGeom>
          <a:solidFill>
            <a:srgbClr val="FFFFFF"/>
          </a:solidFill>
          <a:ln w="22225">
            <a:solidFill>
              <a:srgbClr val="D7654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61"/>
          <a:stretch/>
        </p:blipFill>
        <p:spPr bwMode="auto">
          <a:xfrm>
            <a:off x="6598028" y="2461923"/>
            <a:ext cx="1937263" cy="1934153"/>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E9D65FC6-E844-2F9C-809F-B3351DB2E24A}"/>
              </a:ext>
            </a:extLst>
          </p:cNvPr>
          <p:cNvSpPr>
            <a:spLocks noGrp="1"/>
          </p:cNvSpPr>
          <p:nvPr>
            <p:ph type="sldNum" sz="quarter" idx="12"/>
          </p:nvPr>
        </p:nvSpPr>
        <p:spPr/>
        <p:txBody>
          <a:bodyPr/>
          <a:lstStyle/>
          <a:p>
            <a:pPr>
              <a:defRPr/>
            </a:pPr>
            <a:fld id="{B279AC3C-9A7B-46D6-8EDB-3083219B5F49}" type="slidenum">
              <a:rPr lang="en-GB" altLang="en-US" smtClean="0"/>
              <a:pPr>
                <a:defRPr/>
              </a:pPr>
              <a:t>11</a:t>
            </a:fld>
            <a:endParaRPr lang="en-GB" altLang="en-US"/>
          </a:p>
        </p:txBody>
      </p:sp>
      <p:sp>
        <p:nvSpPr>
          <p:cNvPr id="6" name="Footer Placeholder 5">
            <a:extLst>
              <a:ext uri="{FF2B5EF4-FFF2-40B4-BE49-F238E27FC236}">
                <a16:creationId xmlns:a16="http://schemas.microsoft.com/office/drawing/2014/main" id="{B80A7668-F83B-7D66-608E-E8B743D5FB0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p:txBody>
          <a:bodyPr anchor="ctr">
            <a:normAutofit/>
          </a:bodyPr>
          <a:lstStyle/>
          <a:p>
            <a:pPr>
              <a:lnSpc>
                <a:spcPct val="90000"/>
              </a:lnSpc>
            </a:pPr>
            <a:r>
              <a:rPr lang="en-GB" sz="3200" b="1" dirty="0"/>
              <a:t>Safeguarding legislation, policies, strategies and procedures </a:t>
            </a:r>
            <a:br>
              <a:rPr lang="en-GB" sz="2300" dirty="0"/>
            </a:br>
            <a:endParaRPr lang="en-US" sz="2300" dirty="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3347864" y="1458118"/>
            <a:ext cx="5338937" cy="5126832"/>
          </a:xfrm>
        </p:spPr>
        <p:txBody>
          <a:bodyPr wrap="square" anchor="t">
            <a:normAutofit fontScale="92500" lnSpcReduction="10000"/>
          </a:bodyPr>
          <a:lstStyle/>
          <a:p>
            <a:pPr>
              <a:lnSpc>
                <a:spcPct val="90000"/>
              </a:lnSpc>
              <a:spcAft>
                <a:spcPts val="600"/>
              </a:spcAft>
            </a:pPr>
            <a:r>
              <a:rPr lang="en-GB" sz="2200" dirty="0"/>
              <a:t>The </a:t>
            </a:r>
            <a:r>
              <a:rPr lang="en-GB" sz="2200" b="1" dirty="0"/>
              <a:t>Wales Safeguarding Procedures (WSP) </a:t>
            </a:r>
            <a:r>
              <a:rPr lang="en-GB" sz="2200" dirty="0"/>
              <a:t>for children and adults at risk of abuse and neglect were launched in November 2019 with the aim to implement the changes from April 2020.  </a:t>
            </a:r>
          </a:p>
          <a:p>
            <a:pPr>
              <a:lnSpc>
                <a:spcPct val="90000"/>
              </a:lnSpc>
              <a:spcAft>
                <a:spcPts val="600"/>
              </a:spcAft>
            </a:pPr>
            <a:r>
              <a:rPr lang="en-GB" sz="2200" dirty="0"/>
              <a:t>Produced to help practitioners apply the legislation and statutory guidance Social Services and Well-being (Wales) Act 2014.</a:t>
            </a:r>
          </a:p>
          <a:p>
            <a:pPr>
              <a:lnSpc>
                <a:spcPct val="90000"/>
              </a:lnSpc>
              <a:spcAft>
                <a:spcPts val="600"/>
              </a:spcAft>
            </a:pPr>
            <a:r>
              <a:rPr lang="en-GB" sz="2200" dirty="0"/>
              <a:t>They are updated regularly to keep in line with changes to legislation, guidance and practice developments. </a:t>
            </a:r>
          </a:p>
          <a:p>
            <a:pPr marL="0" indent="0">
              <a:spcBef>
                <a:spcPts val="0"/>
              </a:spcBef>
              <a:spcAft>
                <a:spcPts val="900"/>
              </a:spcAft>
              <a:buNone/>
            </a:pPr>
            <a:r>
              <a:rPr lang="en-US" sz="2200" dirty="0"/>
              <a:t>The WSP </a:t>
            </a:r>
            <a:r>
              <a:rPr lang="en-US" sz="2200" b="1" dirty="0"/>
              <a:t>replace</a:t>
            </a:r>
            <a:r>
              <a:rPr lang="en-US" sz="2200" dirty="0"/>
              <a:t> all previous procedures including:</a:t>
            </a:r>
          </a:p>
          <a:p>
            <a:pPr marL="267891" indent="-267891">
              <a:spcBef>
                <a:spcPts val="0"/>
              </a:spcBef>
              <a:spcAft>
                <a:spcPts val="900"/>
              </a:spcAft>
            </a:pPr>
            <a:r>
              <a:rPr lang="en-US" sz="2200" dirty="0"/>
              <a:t>All Wales Child Protection Procedures 2008</a:t>
            </a:r>
            <a:endParaRPr lang="en-US" sz="2200" b="1" dirty="0"/>
          </a:p>
          <a:p>
            <a:pPr marL="267891" indent="-267891">
              <a:spcBef>
                <a:spcPts val="0"/>
              </a:spcBef>
              <a:spcAft>
                <a:spcPts val="900"/>
              </a:spcAft>
            </a:pPr>
            <a:r>
              <a:rPr lang="en-US" sz="2200" dirty="0"/>
              <a:t>Wales Interim Policy &amp; Procedures for the Protection of Vulnerable Adults from Abuse 2010 (updated 2013)</a:t>
            </a:r>
            <a:endParaRPr lang="en-US" sz="2200" dirty="0">
              <a:solidFill>
                <a:srgbClr val="000000"/>
              </a:solidFill>
            </a:endParaRPr>
          </a:p>
          <a:p>
            <a:pPr>
              <a:lnSpc>
                <a:spcPct val="90000"/>
              </a:lnSpc>
              <a:spcAft>
                <a:spcPts val="600"/>
              </a:spcAft>
            </a:pPr>
            <a:endParaRPr lang="en-GB" sz="2200" dirty="0"/>
          </a:p>
          <a:p>
            <a:pPr>
              <a:lnSpc>
                <a:spcPct val="90000"/>
              </a:lnSpc>
              <a:spcAft>
                <a:spcPts val="600"/>
              </a:spcAft>
            </a:pPr>
            <a:endParaRPr lang="en-GB" sz="1700" dirty="0"/>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ED4AE741-FF0B-3527-DB49-DAACBD7597C1}"/>
              </a:ext>
            </a:extLst>
          </p:cNvPr>
          <p:cNvSpPr>
            <a:spLocks noGrp="1"/>
          </p:cNvSpPr>
          <p:nvPr>
            <p:ph type="sldNum" sz="quarter" idx="12"/>
          </p:nvPr>
        </p:nvSpPr>
        <p:spPr/>
        <p:txBody>
          <a:bodyPr/>
          <a:lstStyle/>
          <a:p>
            <a:pPr>
              <a:defRPr/>
            </a:pPr>
            <a:fld id="{07C15AAB-93E2-498D-96AC-3B90A4A92671}" type="slidenum">
              <a:rPr lang="en-GB" altLang="en-US" smtClean="0"/>
              <a:pPr>
                <a:defRPr/>
              </a:pPr>
              <a:t>12</a:t>
            </a:fld>
            <a:endParaRPr lang="en-GB" altLang="en-US"/>
          </a:p>
        </p:txBody>
      </p:sp>
      <p:sp>
        <p:nvSpPr>
          <p:cNvPr id="6" name="Footer Placeholder 5">
            <a:extLst>
              <a:ext uri="{FF2B5EF4-FFF2-40B4-BE49-F238E27FC236}">
                <a16:creationId xmlns:a16="http://schemas.microsoft.com/office/drawing/2014/main" id="{C94475FB-F1BC-EACE-92FE-EAF1823C0D8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en-GB" sz="2900" b="1"/>
              <a:t>The Wales Safeguarding Procedures – Adults (principles also applies to children) </a:t>
            </a:r>
            <a:br>
              <a:rPr lang="en-GB" sz="2900"/>
            </a:br>
            <a:endParaRPr lang="en-GB" sz="290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29369" y="1911493"/>
            <a:ext cx="5006727" cy="4417979"/>
          </a:xfrm>
        </p:spPr>
        <p:txBody>
          <a:bodyPr anchor="t">
            <a:normAutofit/>
          </a:bodyPr>
          <a:lstStyle/>
          <a:p>
            <a:pPr marL="109537" indent="0">
              <a:spcBef>
                <a:spcPts val="0"/>
              </a:spcBef>
              <a:spcAft>
                <a:spcPts val="450"/>
              </a:spcAft>
              <a:buNone/>
            </a:pPr>
            <a:r>
              <a:rPr lang="en-GB" sz="2000" b="1" dirty="0"/>
              <a:t>Gathering information </a:t>
            </a:r>
            <a:endParaRPr lang="en-US" sz="2000" b="1" dirty="0"/>
          </a:p>
          <a:p>
            <a:pPr>
              <a:spcBef>
                <a:spcPts val="0"/>
              </a:spcBef>
              <a:spcAft>
                <a:spcPts val="450"/>
              </a:spcAft>
            </a:pPr>
            <a:r>
              <a:rPr lang="en-US" sz="2000" dirty="0"/>
              <a:t>Focus on the </a:t>
            </a:r>
            <a:r>
              <a:rPr lang="en-US" sz="2000" b="1" dirty="0"/>
              <a:t>signs and indicators </a:t>
            </a:r>
            <a:r>
              <a:rPr lang="en-US" sz="2000" dirty="0"/>
              <a:t>of possible abuse and/or neglect</a:t>
            </a:r>
          </a:p>
          <a:p>
            <a:pPr>
              <a:spcBef>
                <a:spcPts val="0"/>
              </a:spcBef>
              <a:spcAft>
                <a:spcPts val="450"/>
              </a:spcAft>
            </a:pPr>
            <a:r>
              <a:rPr lang="en-US" sz="2000" dirty="0"/>
              <a:t>Be </a:t>
            </a:r>
            <a:r>
              <a:rPr lang="en-US" sz="2000" b="1" dirty="0"/>
              <a:t>proportionate</a:t>
            </a:r>
            <a:r>
              <a:rPr lang="en-US" sz="2000" dirty="0"/>
              <a:t> </a:t>
            </a:r>
          </a:p>
          <a:p>
            <a:pPr>
              <a:spcBef>
                <a:spcPts val="0"/>
              </a:spcBef>
              <a:spcAft>
                <a:spcPts val="450"/>
              </a:spcAft>
            </a:pPr>
            <a:r>
              <a:rPr lang="en-US" sz="2000" dirty="0"/>
              <a:t>Include </a:t>
            </a:r>
            <a:r>
              <a:rPr lang="en-US" sz="2000" b="1" dirty="0"/>
              <a:t>details and evidence </a:t>
            </a:r>
            <a:r>
              <a:rPr lang="en-US" sz="2000" dirty="0"/>
              <a:t>of concerns about harm </a:t>
            </a:r>
          </a:p>
          <a:p>
            <a:pPr>
              <a:spcBef>
                <a:spcPts val="0"/>
              </a:spcBef>
              <a:spcAft>
                <a:spcPts val="450"/>
              </a:spcAft>
            </a:pPr>
            <a:r>
              <a:rPr lang="en-US" sz="2000" dirty="0"/>
              <a:t>Make it clear whether information is </a:t>
            </a:r>
            <a:r>
              <a:rPr lang="en-US" sz="2000" b="1" dirty="0"/>
              <a:t>hearsay or professional opinion</a:t>
            </a:r>
            <a:r>
              <a:rPr lang="en-US" sz="2000" dirty="0"/>
              <a:t> </a:t>
            </a:r>
          </a:p>
          <a:p>
            <a:pPr>
              <a:spcBef>
                <a:spcPts val="0"/>
              </a:spcBef>
              <a:spcAft>
                <a:spcPts val="450"/>
              </a:spcAft>
            </a:pPr>
            <a:r>
              <a:rPr lang="en-US" sz="2000" b="1" dirty="0"/>
              <a:t>Include input </a:t>
            </a:r>
            <a:r>
              <a:rPr lang="en-US" sz="2000" dirty="0"/>
              <a:t>from the adult at risk and/or their </a:t>
            </a:r>
            <a:r>
              <a:rPr lang="en-US" sz="2000" dirty="0" err="1"/>
              <a:t>carers</a:t>
            </a:r>
            <a:r>
              <a:rPr lang="en-US" sz="2000" dirty="0"/>
              <a:t> </a:t>
            </a:r>
          </a:p>
          <a:p>
            <a:pPr>
              <a:spcBef>
                <a:spcPts val="0"/>
              </a:spcBef>
              <a:spcAft>
                <a:spcPts val="450"/>
              </a:spcAft>
            </a:pPr>
            <a:r>
              <a:rPr lang="en-US" sz="2000" dirty="0"/>
              <a:t>Be </a:t>
            </a:r>
            <a:r>
              <a:rPr lang="en-US" sz="2000" b="1" dirty="0"/>
              <a:t>transparent</a:t>
            </a:r>
            <a:r>
              <a:rPr lang="en-US" sz="2000" dirty="0"/>
              <a:t> to the adult at risk about why you’re gathering information and have their consent</a:t>
            </a:r>
          </a:p>
          <a:p>
            <a:pPr>
              <a:spcBef>
                <a:spcPts val="0"/>
              </a:spcBef>
              <a:spcAft>
                <a:spcPts val="450"/>
              </a:spcAft>
            </a:pPr>
            <a:r>
              <a:rPr lang="en-US" sz="2000" b="1" dirty="0"/>
              <a:t>Record </a:t>
            </a:r>
            <a:r>
              <a:rPr lang="en-US" sz="2000" dirty="0"/>
              <a:t>the information.</a:t>
            </a:r>
            <a:endParaRPr lang="en-US" sz="2000" b="1" dirty="0"/>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rotWithShape="1">
          <a:blip r:embed="rId3"/>
          <a:srcRect l="24511" r="24080" b="2"/>
          <a:stretch/>
        </p:blipFill>
        <p:spPr>
          <a:xfrm>
            <a:off x="5756743" y="2093976"/>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630936" y="548640"/>
            <a:ext cx="2700645" cy="5431536"/>
          </a:xfrm>
        </p:spPr>
        <p:txBody>
          <a:bodyPr>
            <a:normAutofit/>
          </a:bodyPr>
          <a:lstStyle/>
          <a:p>
            <a:r>
              <a:rPr lang="en-GB" sz="3600" b="1" dirty="0"/>
              <a:t>The Wales Safeguarding Procedures – Adults (principles also applies to children)</a:t>
            </a:r>
            <a:endParaRPr lang="en-US" sz="3600" b="1" dirty="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844813" y="552091"/>
            <a:ext cx="4668251" cy="5431536"/>
          </a:xfrm>
        </p:spPr>
        <p:txBody>
          <a:bodyPr anchor="ctr">
            <a:normAutofit/>
          </a:bodyPr>
          <a:lstStyle/>
          <a:p>
            <a:pPr marL="109537" indent="0">
              <a:buNone/>
            </a:pPr>
            <a:r>
              <a:rPr lang="en-GB" sz="1900" b="1"/>
              <a:t>Making sense of the information</a:t>
            </a:r>
            <a:endParaRPr lang="en-US" sz="1900" b="1"/>
          </a:p>
          <a:p>
            <a:r>
              <a:rPr lang="en-US" sz="1900"/>
              <a:t>Is there enough information to </a:t>
            </a:r>
            <a:r>
              <a:rPr lang="en-US" sz="1900" b="1"/>
              <a:t>analyse</a:t>
            </a:r>
            <a:r>
              <a:rPr lang="en-US" sz="1900"/>
              <a:t> and make a professional judgement? </a:t>
            </a:r>
          </a:p>
          <a:p>
            <a:r>
              <a:rPr lang="en-US" sz="1900"/>
              <a:t>Does it include </a:t>
            </a:r>
            <a:r>
              <a:rPr lang="en-US" sz="1900" b="1"/>
              <a:t>the person’s </a:t>
            </a:r>
            <a:r>
              <a:rPr lang="en-US" sz="1900"/>
              <a:t>wishes, views and feelings?</a:t>
            </a:r>
          </a:p>
          <a:p>
            <a:r>
              <a:rPr lang="en-US" sz="1900"/>
              <a:t>Does it provide a </a:t>
            </a:r>
            <a:r>
              <a:rPr lang="en-US" sz="1900" b="1"/>
              <a:t>clear understanding </a:t>
            </a:r>
            <a:r>
              <a:rPr lang="en-US" sz="1900"/>
              <a:t>of the outcomes the adult at risk wants to achieve?</a:t>
            </a:r>
          </a:p>
          <a:p>
            <a:r>
              <a:rPr lang="en-US" sz="1900"/>
              <a:t>Is the information </a:t>
            </a:r>
            <a:r>
              <a:rPr lang="en-US" sz="1900" b="1"/>
              <a:t>evidence-based</a:t>
            </a:r>
            <a:r>
              <a:rPr lang="en-US" sz="1900"/>
              <a:t>, hearsay or professional opinion?</a:t>
            </a:r>
          </a:p>
          <a:p>
            <a:r>
              <a:rPr lang="en-US" sz="1900"/>
              <a:t>Does it </a:t>
            </a:r>
            <a:r>
              <a:rPr lang="en-US" sz="1900" b="1"/>
              <a:t>support or refute </a:t>
            </a:r>
            <a:r>
              <a:rPr lang="en-US" sz="1900"/>
              <a:t>the concern/s?</a:t>
            </a:r>
          </a:p>
          <a:p>
            <a:r>
              <a:rPr lang="en-US" sz="1900"/>
              <a:t>Do we need professional </a:t>
            </a:r>
            <a:r>
              <a:rPr lang="en-US" sz="1900" b="1"/>
              <a:t>advice and guidance</a:t>
            </a:r>
            <a:r>
              <a:rPr lang="en-US" sz="1900"/>
              <a:t>? </a:t>
            </a:r>
          </a:p>
          <a:p>
            <a:endParaRPr lang="en-US" sz="1900"/>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p:txBody>
          <a:bodyPr/>
          <a:lstStyle/>
          <a:p>
            <a:pPr>
              <a:defRPr/>
            </a:pPr>
            <a:fld id="{B279AC3C-9A7B-46D6-8EDB-3083219B5F49}" type="slidenum">
              <a:rPr lang="en-GB" altLang="en-US" smtClean="0"/>
              <a:pPr>
                <a:defRPr/>
              </a:pPr>
              <a:t>14</a:t>
            </a:fld>
            <a:endParaRPr lang="en-GB" altLang="en-US"/>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200328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280471" y="692696"/>
            <a:ext cx="8229600" cy="490066"/>
          </a:xfrm>
        </p:spPr>
        <p:txBody>
          <a:bodyPr>
            <a:normAutofit fontScale="90000"/>
          </a:bodyPr>
          <a:lstStyle/>
          <a:p>
            <a:r>
              <a:rPr lang="en-GB" b="1"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1604660"/>
            <a:ext cx="4464496" cy="3974723"/>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4932040" y="160466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
        <p:nvSpPr>
          <p:cNvPr id="5" name="Slide Number Placeholder 4">
            <a:extLst>
              <a:ext uri="{FF2B5EF4-FFF2-40B4-BE49-F238E27FC236}">
                <a16:creationId xmlns:a16="http://schemas.microsoft.com/office/drawing/2014/main" id="{A43BD2C6-CFF1-9A79-D8F9-3F8D0B264DA8}"/>
              </a:ext>
            </a:extLst>
          </p:cNvPr>
          <p:cNvSpPr>
            <a:spLocks noGrp="1"/>
          </p:cNvSpPr>
          <p:nvPr>
            <p:ph type="sldNum" sz="quarter" idx="12"/>
          </p:nvPr>
        </p:nvSpPr>
        <p:spPr/>
        <p:txBody>
          <a:bodyPr/>
          <a:lstStyle/>
          <a:p>
            <a:pPr>
              <a:defRPr/>
            </a:pPr>
            <a:fld id="{B279AC3C-9A7B-46D6-8EDB-3083219B5F49}" type="slidenum">
              <a:rPr lang="en-GB" altLang="en-US" smtClean="0"/>
              <a:pPr>
                <a:defRPr/>
              </a:pPr>
              <a:t>15</a:t>
            </a:fld>
            <a:endParaRPr lang="en-GB" altLang="en-US"/>
          </a:p>
        </p:txBody>
      </p:sp>
      <p:sp>
        <p:nvSpPr>
          <p:cNvPr id="6" name="Footer Placeholder 5">
            <a:extLst>
              <a:ext uri="{FF2B5EF4-FFF2-40B4-BE49-F238E27FC236}">
                <a16:creationId xmlns:a16="http://schemas.microsoft.com/office/drawing/2014/main" id="{98CDBEB1-EF37-5A6A-1A07-B3FFC90D21A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77111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b="1" dirty="0"/>
              <a:t>Assessment: Some theory and practice Surviving  safeguarding – Annie’s Story </a:t>
            </a:r>
            <a:br>
              <a:rPr lang="en-US" sz="4400" dirty="0"/>
            </a:br>
            <a:endParaRPr lang="en-US"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endParaRPr>
          </a:p>
          <a:p>
            <a:pPr marL="107950" indent="0">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69AFE026-E69B-52C6-3500-CA3CE988D1DC}"/>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
        <p:nvSpPr>
          <p:cNvPr id="6" name="Footer Placeholder 5">
            <a:extLst>
              <a:ext uri="{FF2B5EF4-FFF2-40B4-BE49-F238E27FC236}">
                <a16:creationId xmlns:a16="http://schemas.microsoft.com/office/drawing/2014/main" id="{89CAD423-FAFA-099E-63A5-23C44A7B226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238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60692"/>
            <a:ext cx="5920268" cy="1396099"/>
          </a:xfrm>
        </p:spPr>
        <p:txBody>
          <a:bodyPr>
            <a:normAutofit/>
          </a:bodyPr>
          <a:lstStyle/>
          <a:p>
            <a:r>
              <a:rPr lang="en-US" sz="3850" b="1" dirty="0"/>
              <a:t>Power and Assessments</a:t>
            </a:r>
            <a:br>
              <a:rPr lang="en-US" sz="3850" b="1" dirty="0"/>
            </a:br>
            <a:r>
              <a:rPr lang="en-US" sz="2200" b="1" dirty="0"/>
              <a:t>Anti-Discriminatory and Anti-oppressive Practice </a:t>
            </a:r>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67564" y="1246978"/>
            <a:ext cx="5486332" cy="5084371"/>
          </a:xfrm>
        </p:spPr>
        <p:txBody>
          <a:bodyPr anchor="ctr">
            <a:normAutofit/>
          </a:bodyPr>
          <a:lstStyle/>
          <a:p>
            <a:pPr marL="0" indent="0">
              <a:buNone/>
            </a:pPr>
            <a:r>
              <a:rPr lang="en-US" sz="1900" dirty="0"/>
              <a:t>When considering safeguarding assessments or potential safeguarding assessments it is important to be aware of not only your own values but also those of your agencies, organization and society in general. </a:t>
            </a:r>
          </a:p>
          <a:p>
            <a:pPr marL="0" indent="0">
              <a:buNone/>
            </a:pPr>
            <a:r>
              <a:rPr lang="en-US" sz="1900" dirty="0"/>
              <a:t>It is vital to be aware of power differentials and how these may affect us when working with difference and diversity. This could include race, ethnicity, gender, age, class, disability, mental health etc.</a:t>
            </a:r>
          </a:p>
          <a:p>
            <a:pPr marL="0" indent="0">
              <a:buNone/>
            </a:pPr>
            <a:r>
              <a:rPr lang="en-US" sz="1900" dirty="0"/>
              <a:t>It important to explore working in both and anti-racist/anti-oppressive way within your portfolio.</a:t>
            </a:r>
          </a:p>
          <a:p>
            <a:pPr marL="0" indent="0">
              <a:buNone/>
            </a:pPr>
            <a:r>
              <a:rPr lang="en-US" sz="1900" dirty="0"/>
              <a:t>The Welsh Governments Anti-racist Wales Action Plan Update link is below. Please take time to </a:t>
            </a:r>
            <a:r>
              <a:rPr lang="en-US" sz="1900" dirty="0" err="1"/>
              <a:t>familiarise</a:t>
            </a:r>
            <a:r>
              <a:rPr lang="en-US" sz="1900" dirty="0"/>
              <a:t> your self with this. </a:t>
            </a:r>
          </a:p>
          <a:p>
            <a:pPr marL="0" indent="0">
              <a:buNone/>
            </a:pPr>
            <a:r>
              <a:rPr lang="en-US" sz="1900" dirty="0">
                <a:hlinkClick r:id="rId2"/>
              </a:rPr>
              <a:t>https://www.gov.wales/anti-racist-wales-action-plan-2024-update</a:t>
            </a:r>
            <a:endParaRPr lang="en-US" sz="1900" dirty="0"/>
          </a:p>
          <a:p>
            <a:pPr marL="0" indent="0">
              <a:buNone/>
            </a:pP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fontScale="25000" lnSpcReduction="20000"/>
          </a:bodyPr>
          <a:lstStyle/>
          <a:p>
            <a:pPr algn="l">
              <a:lnSpc>
                <a:spcPct val="90000"/>
              </a:lnSpc>
              <a:spcAft>
                <a:spcPts val="600"/>
              </a:spcAft>
              <a:defRPr/>
            </a:pPr>
            <a:r>
              <a:rPr lang="en-GB" sz="200">
                <a:solidFill>
                  <a:schemeClr val="tx1">
                    <a:lumMod val="75000"/>
                    <a:lumOff val="25000"/>
                  </a:schemeClr>
                </a:solidFill>
              </a:rPr>
              <a:t>PORTH AGORED Consolidation of Social Work Practice</a:t>
            </a:r>
          </a:p>
          <a:p>
            <a:pPr algn="l">
              <a:lnSpc>
                <a:spcPct val="90000"/>
              </a:lnSpc>
              <a:spcAft>
                <a:spcPts val="600"/>
              </a:spcAft>
              <a:defRPr/>
            </a:pPr>
            <a:r>
              <a:rPr lang="en-GB" sz="200">
                <a:solidFill>
                  <a:schemeClr val="tx1">
                    <a:lumMod val="75000"/>
                    <a:lumOff val="25000"/>
                  </a:schemeClr>
                </a:solidFill>
              </a:rPr>
              <a:t>
</a:t>
            </a:r>
          </a:p>
        </p:txBody>
      </p:sp>
      <p:sp>
        <p:nvSpPr>
          <p:cNvPr id="38" name="Rectangle 3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0" name="Oval 3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2770504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en-GB" sz="2800" b="1" dirty="0">
                <a:latin typeface="Arial" panose="020B0604020202020204" pitchFamily="34" charset="0"/>
                <a:cs typeface="Arial" panose="020B0604020202020204" pitchFamily="34" charset="0"/>
              </a:rPr>
              <a:t>Culturally Sensitive Social Work Assessments and Intervention- </a:t>
            </a:r>
            <a:r>
              <a:rPr lang="en-GB" sz="2800" b="1" dirty="0">
                <a:latin typeface="Calibri" panose="020F0502020204030204" pitchFamily="34" charset="0"/>
              </a:rPr>
              <a:t>4D2P Model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a:xfrm>
            <a:off x="628650" y="1628800"/>
            <a:ext cx="7886700" cy="4351338"/>
          </a:xfrm>
        </p:spPr>
        <p:txBody>
          <a:bodyPr>
            <a:normAutofit lnSpcReduction="10000"/>
          </a:bodyPr>
          <a:lstStyle/>
          <a:p>
            <a:r>
              <a:rPr lang="en-GB" dirty="0">
                <a:latin typeface="Calibri" panose="020F0502020204030204" pitchFamily="34" charset="0"/>
              </a:rPr>
              <a:t>This model</a:t>
            </a:r>
            <a:r>
              <a:rPr lang="en-GB" sz="2800" dirty="0">
                <a:latin typeface="Calibri" panose="020F0502020204030204" pitchFamily="34" charset="0"/>
              </a:rPr>
              <a:t> can be helpful to consider your own work </a:t>
            </a:r>
            <a:r>
              <a:rPr lang="en-GB" sz="2800" dirty="0"/>
              <a:t>and to guide</a:t>
            </a:r>
            <a:r>
              <a:rPr lang="en-GB" sz="2800" dirty="0">
                <a:latin typeface="Calibri" panose="020F0502020204030204" pitchFamily="34" charset="0"/>
              </a:rPr>
              <a:t> your reflection on power and powerlessness </a:t>
            </a:r>
            <a:endParaRPr lang="en-GB" sz="2800" dirty="0"/>
          </a:p>
          <a:p>
            <a:r>
              <a:rPr lang="en-GB" sz="2800" dirty="0">
                <a:latin typeface="Calibri" panose="020F0502020204030204" pitchFamily="34" charset="0"/>
              </a:rPr>
              <a:t>It is particularly helpful in highlighting the difference between being non-oppressive and ANTI-oppressive.</a:t>
            </a:r>
            <a:r>
              <a:rPr lang="en-GB" dirty="0">
                <a:latin typeface="Calibri" panose="020F0502020204030204" pitchFamily="34" charset="0"/>
              </a:rPr>
              <a:t> </a:t>
            </a:r>
          </a:p>
          <a:p>
            <a:pPr marL="0" indent="0">
              <a:buNone/>
            </a:pPr>
            <a:r>
              <a:rPr lang="en-GB" sz="2800" b="1" dirty="0">
                <a:latin typeface="Calibri" panose="020F0502020204030204" pitchFamily="34" charset="0"/>
              </a:rPr>
              <a:t>4D2P Model</a:t>
            </a:r>
            <a:endParaRPr lang="en-GB" dirty="0">
              <a:latin typeface="Calibri" panose="020F0502020204030204" pitchFamily="34" charset="0"/>
            </a:endParaRPr>
          </a:p>
          <a:p>
            <a:r>
              <a:rPr lang="en-GB" sz="2800" dirty="0">
                <a:latin typeface="Calibri" panose="020F0502020204030204" pitchFamily="34" charset="0"/>
              </a:rPr>
              <a:t>4D’s – Discuss, Discover, Decide and Disrupt</a:t>
            </a:r>
          </a:p>
          <a:p>
            <a:r>
              <a:rPr lang="en-GB" dirty="0">
                <a:latin typeface="Calibri" panose="020F0502020204030204" pitchFamily="34" charset="0"/>
              </a:rPr>
              <a:t>2P’s - The 4D’s are underpinned by the 2 P’s - Power and Privilege.</a:t>
            </a:r>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extLst>
      <p:ext uri="{BB962C8B-B14F-4D97-AF65-F5344CB8AC3E}">
        <p14:creationId xmlns:p14="http://schemas.microsoft.com/office/powerpoint/2010/main" val="727898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756E1-4B06-D42F-CB93-6BD02B115EB2}"/>
              </a:ext>
            </a:extLst>
          </p:cNvPr>
          <p:cNvSpPr>
            <a:spLocks noGrp="1"/>
          </p:cNvSpPr>
          <p:nvPr>
            <p:ph type="title"/>
          </p:nvPr>
        </p:nvSpPr>
        <p:spPr>
          <a:xfrm>
            <a:off x="628650" y="160321"/>
            <a:ext cx="8335838" cy="1325563"/>
          </a:xfrm>
        </p:spPr>
        <p:txBody>
          <a:bodyPr>
            <a:normAutofit/>
          </a:bodyPr>
          <a:lstStyle/>
          <a:p>
            <a:br>
              <a:rPr lang="en-GB" sz="2550" dirty="0">
                <a:latin typeface="Calibri" panose="020F0502020204030204" pitchFamily="34" charset="0"/>
              </a:rPr>
            </a:br>
            <a:br>
              <a:rPr lang="en-GB" sz="2550" dirty="0"/>
            </a:br>
            <a:endParaRPr lang="en-US" sz="2550" dirty="0"/>
          </a:p>
        </p:txBody>
      </p:sp>
      <p:sp>
        <p:nvSpPr>
          <p:cNvPr id="9" name="Text Placeholder 8">
            <a:extLst>
              <a:ext uri="{FF2B5EF4-FFF2-40B4-BE49-F238E27FC236}">
                <a16:creationId xmlns:a16="http://schemas.microsoft.com/office/drawing/2014/main" id="{9AD4CD49-09BE-D80C-8DC3-EE94CA8EB6CE}"/>
              </a:ext>
            </a:extLst>
          </p:cNvPr>
          <p:cNvSpPr>
            <a:spLocks noGrp="1"/>
          </p:cNvSpPr>
          <p:nvPr>
            <p:ph type="body" idx="1"/>
          </p:nvPr>
        </p:nvSpPr>
        <p:spPr>
          <a:xfrm>
            <a:off x="339427" y="179257"/>
            <a:ext cx="8158064" cy="1325563"/>
          </a:xfrm>
        </p:spPr>
        <p:txBody>
          <a:bodyPr>
            <a:normAutofit/>
          </a:bodyPr>
          <a:lstStyle/>
          <a:p>
            <a:pPr marL="0" indent="0">
              <a:buNone/>
            </a:pPr>
            <a:r>
              <a:rPr lang="en-GB" sz="2400" dirty="0">
                <a:latin typeface="Calibri" panose="020F0502020204030204" pitchFamily="34" charset="0"/>
              </a:rPr>
              <a:t>The 4D2P model (</a:t>
            </a:r>
            <a:r>
              <a:rPr lang="en-GB" sz="2400" dirty="0" err="1">
                <a:latin typeface="Calibri" panose="020F0502020204030204" pitchFamily="34" charset="0"/>
              </a:rPr>
              <a:t>Tedam</a:t>
            </a:r>
            <a:r>
              <a:rPr lang="en-GB" sz="2400" dirty="0">
                <a:latin typeface="Calibri" panose="020F0502020204030204" pitchFamily="34" charset="0"/>
              </a:rPr>
              <a:t> 2021) is a useful model for reflecting on anti-oppressive and anti-racist practice </a:t>
            </a:r>
            <a:endParaRPr lang="en-GB" sz="2400" dirty="0"/>
          </a:p>
          <a:p>
            <a:endParaRPr lang="en-US" dirty="0"/>
          </a:p>
        </p:txBody>
      </p:sp>
      <p:sp>
        <p:nvSpPr>
          <p:cNvPr id="3" name="Content Placeholder 2">
            <a:extLst>
              <a:ext uri="{FF2B5EF4-FFF2-40B4-BE49-F238E27FC236}">
                <a16:creationId xmlns:a16="http://schemas.microsoft.com/office/drawing/2014/main" id="{0957BC70-6176-A6A1-F8F4-1AD361130BB1}"/>
              </a:ext>
            </a:extLst>
          </p:cNvPr>
          <p:cNvSpPr>
            <a:spLocks noGrp="1"/>
          </p:cNvSpPr>
          <p:nvPr>
            <p:ph sz="half" idx="2"/>
          </p:nvPr>
        </p:nvSpPr>
        <p:spPr>
          <a:xfrm>
            <a:off x="339427" y="1268760"/>
            <a:ext cx="5168677" cy="5087591"/>
          </a:xfrm>
        </p:spPr>
        <p:txBody>
          <a:bodyPr>
            <a:normAutofit fontScale="77500" lnSpcReduction="20000"/>
          </a:bodyPr>
          <a:lstStyle/>
          <a:p>
            <a:pPr marL="0" indent="0">
              <a:buNone/>
            </a:pPr>
            <a:r>
              <a:rPr lang="en-GB" sz="2300" b="1" dirty="0">
                <a:latin typeface="Calibri" panose="020F0502020204030204" pitchFamily="34" charset="0"/>
              </a:rPr>
              <a:t>The 4Ds and social work practice</a:t>
            </a:r>
            <a:endParaRPr lang="en-GB" sz="2300" b="1" dirty="0"/>
          </a:p>
          <a:p>
            <a:r>
              <a:rPr lang="en-GB" sz="2300" b="1" dirty="0">
                <a:latin typeface="Calibri" panose="020F0502020204030204" pitchFamily="34" charset="0"/>
              </a:rPr>
              <a:t>DISCUSS: </a:t>
            </a:r>
            <a:r>
              <a:rPr lang="en-GB" sz="2300" dirty="0">
                <a:latin typeface="Calibri" panose="020F0502020204030204" pitchFamily="34" charset="0"/>
              </a:rPr>
              <a:t>During discussions people may allude to or directly inform you about their experiences of oppression. Covert oppression may be more difficult to identify, hence the importance of a discussion that is sincere, empathic and open. </a:t>
            </a:r>
            <a:endParaRPr lang="en-GB" sz="2300" dirty="0"/>
          </a:p>
          <a:p>
            <a:r>
              <a:rPr lang="en-GB" sz="2300" b="1" dirty="0">
                <a:latin typeface="Calibri" panose="020F0502020204030204" pitchFamily="34" charset="0"/>
              </a:rPr>
              <a:t>DISCOVER: </a:t>
            </a:r>
            <a:r>
              <a:rPr lang="en-GB" sz="2300" dirty="0">
                <a:latin typeface="Calibri" panose="020F0502020204030204" pitchFamily="34" charset="0"/>
              </a:rPr>
              <a:t>You might discover hurt, discontent, experiences of othering, racism, microaggressions emerging from the discussion. </a:t>
            </a:r>
            <a:endParaRPr lang="en-GB" sz="2300" dirty="0"/>
          </a:p>
          <a:p>
            <a:r>
              <a:rPr lang="en-GB" sz="2300" b="1" dirty="0">
                <a:latin typeface="Calibri" panose="020F0502020204030204" pitchFamily="34" charset="0"/>
              </a:rPr>
              <a:t>DECIDE: </a:t>
            </a:r>
            <a:r>
              <a:rPr lang="en-GB" sz="2300" dirty="0">
                <a:latin typeface="Calibri" panose="020F0502020204030204" pitchFamily="34" charset="0"/>
              </a:rPr>
              <a:t>What exactly is going on? Is this a microaggression? Overt or covert oppression? What kind of oppression is it ( sexism, ableism, homophobia, classism, ageism, racism etc). Social workers make decisions on the basis of evidence all of the time – what evidence are you drawing on in reaching your decision? </a:t>
            </a:r>
            <a:endParaRPr lang="en-GB" sz="2300" dirty="0"/>
          </a:p>
          <a:p>
            <a:r>
              <a:rPr lang="en-GB" sz="2300" b="1" dirty="0">
                <a:latin typeface="Calibri" panose="020F0502020204030204" pitchFamily="34" charset="0"/>
              </a:rPr>
              <a:t>DISRUPT</a:t>
            </a:r>
            <a:r>
              <a:rPr lang="en-GB" sz="2300" dirty="0">
                <a:latin typeface="Calibri" panose="020F0502020204030204" pitchFamily="34" charset="0"/>
              </a:rPr>
              <a:t> </a:t>
            </a:r>
            <a:r>
              <a:rPr lang="en-GB" sz="2300" dirty="0"/>
              <a:t>- </a:t>
            </a:r>
            <a:r>
              <a:rPr lang="en-GB" sz="2300" dirty="0">
                <a:latin typeface="Calibri" panose="020F0502020204030204" pitchFamily="34" charset="0"/>
              </a:rPr>
              <a:t>As social workers we have started to normalise oppression and oppressive practices. If we do not disrupt, then we reproduce. </a:t>
            </a:r>
          </a:p>
          <a:p>
            <a:r>
              <a:rPr lang="en-GB" sz="2300" dirty="0">
                <a:latin typeface="Calibri" panose="020F0502020204030204" pitchFamily="34" charset="0"/>
              </a:rPr>
              <a:t>The Oxford English Dictionary defines disruption as: </a:t>
            </a:r>
            <a:r>
              <a:rPr lang="en-GB" sz="2300" i="1" dirty="0">
                <a:latin typeface="Calibri" panose="020F0502020204030204" pitchFamily="34" charset="0"/>
              </a:rPr>
              <a:t> “making it difficult for something to continue in the normal way’ </a:t>
            </a:r>
            <a:endParaRPr lang="en-GB" sz="2300" dirty="0"/>
          </a:p>
          <a:p>
            <a:endParaRPr lang="en-US" sz="1050" dirty="0"/>
          </a:p>
        </p:txBody>
      </p:sp>
      <p:sp>
        <p:nvSpPr>
          <p:cNvPr id="11" name="Content Placeholder 10">
            <a:extLst>
              <a:ext uri="{FF2B5EF4-FFF2-40B4-BE49-F238E27FC236}">
                <a16:creationId xmlns:a16="http://schemas.microsoft.com/office/drawing/2014/main" id="{AFA18CA0-595A-C02C-4441-5D4181B6E343}"/>
              </a:ext>
            </a:extLst>
          </p:cNvPr>
          <p:cNvSpPr>
            <a:spLocks noGrp="1"/>
          </p:cNvSpPr>
          <p:nvPr>
            <p:ph sz="quarter" idx="4"/>
          </p:nvPr>
        </p:nvSpPr>
        <p:spPr>
          <a:xfrm>
            <a:off x="5868144" y="1512700"/>
            <a:ext cx="2936429" cy="2259782"/>
          </a:xfrm>
        </p:spPr>
        <p:txBody>
          <a:bodyPr>
            <a:normAutofit fontScale="77500" lnSpcReduction="20000"/>
          </a:bodyPr>
          <a:lstStyle/>
          <a:p>
            <a:pPr marL="0" indent="0">
              <a:buNone/>
            </a:pPr>
            <a:r>
              <a:rPr lang="en-GB" sz="2800" dirty="0">
                <a:latin typeface="Calibri" panose="020F0502020204030204" pitchFamily="34" charset="0"/>
              </a:rPr>
              <a:t>The 4D’s are always underpinned by 2P’s</a:t>
            </a:r>
          </a:p>
          <a:p>
            <a:pPr marL="285750" indent="-285750">
              <a:buFont typeface="Arial" panose="020B0604020202020204" pitchFamily="34" charset="0"/>
              <a:buChar char="•"/>
            </a:pPr>
            <a:r>
              <a:rPr lang="en-GB" sz="2800" b="1" kern="1200" cap="none" spc="0" dirty="0">
                <a:solidFill>
                  <a:schemeClr val="tx1"/>
                </a:solidFill>
                <a:effectLst/>
                <a:latin typeface="+mn-lt"/>
                <a:ea typeface="+mn-ea"/>
                <a:cs typeface="+mn-cs"/>
              </a:rPr>
              <a:t>Power</a:t>
            </a:r>
            <a:r>
              <a:rPr lang="en-GB" sz="2800" kern="1200" cap="none" spc="0" dirty="0">
                <a:solidFill>
                  <a:schemeClr val="tx1"/>
                </a:solidFill>
                <a:effectLst/>
                <a:latin typeface="+mn-lt"/>
                <a:ea typeface="+mn-ea"/>
                <a:cs typeface="+mn-cs"/>
              </a:rPr>
              <a:t> </a:t>
            </a:r>
            <a:endParaRPr lang="en-GB" sz="2800" cap="none" spc="0" dirty="0">
              <a:solidFill>
                <a:schemeClr val="tx1"/>
              </a:solidFill>
              <a:effectLst/>
            </a:endParaRPr>
          </a:p>
          <a:p>
            <a:pPr marL="285750" indent="-285750">
              <a:buFont typeface="Arial" panose="020B0604020202020204" pitchFamily="34" charset="0"/>
              <a:buChar char="•"/>
            </a:pPr>
            <a:r>
              <a:rPr lang="en-GB" sz="2800" b="1" kern="1200" cap="none" spc="0" dirty="0">
                <a:solidFill>
                  <a:schemeClr val="tx1"/>
                </a:solidFill>
                <a:effectLst/>
                <a:latin typeface="+mn-lt"/>
                <a:ea typeface="+mn-ea"/>
                <a:cs typeface="+mn-cs"/>
              </a:rPr>
              <a:t>Privilege</a:t>
            </a:r>
            <a:r>
              <a:rPr lang="en-GB" sz="2800" kern="1200" cap="none" spc="0" dirty="0">
                <a:solidFill>
                  <a:schemeClr val="tx1"/>
                </a:solidFill>
                <a:effectLst/>
                <a:latin typeface="+mn-lt"/>
                <a:ea typeface="+mn-ea"/>
                <a:cs typeface="+mn-cs"/>
              </a:rPr>
              <a:t>: earned and unearned privilege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sz="2800" kern="1200" cap="none" spc="0" dirty="0">
              <a:solidFill>
                <a:schemeClr val="tx1"/>
              </a:solidFill>
              <a:effectLst/>
              <a:latin typeface="+mn-lt"/>
              <a:ea typeface="+mn-ea"/>
              <a:cs typeface="+mn-cs"/>
            </a:endParaRPr>
          </a:p>
          <a:p>
            <a:pPr marL="285750" indent="-285750">
              <a:buFont typeface="Arial" panose="020B0604020202020204" pitchFamily="34" charset="0"/>
              <a:buChar char="•"/>
            </a:pPr>
            <a:endParaRPr lang="en-GB" dirty="0"/>
          </a:p>
          <a:p>
            <a:pPr marL="0" indent="0">
              <a:buNone/>
            </a:pPr>
            <a:endParaRPr lang="en-GB" sz="2800" dirty="0">
              <a:latin typeface="Calibri" panose="020F0502020204030204" pitchFamily="34" charset="0"/>
            </a:endParaRPr>
          </a:p>
        </p:txBody>
      </p:sp>
      <p:sp>
        <p:nvSpPr>
          <p:cNvPr id="4" name="Footer Placeholder 3">
            <a:extLst>
              <a:ext uri="{FF2B5EF4-FFF2-40B4-BE49-F238E27FC236}">
                <a16:creationId xmlns:a16="http://schemas.microsoft.com/office/drawing/2014/main" id="{4650C297-1DAC-AC82-03E8-533A2B036612}"/>
              </a:ext>
            </a:extLst>
          </p:cNvPr>
          <p:cNvSpPr>
            <a:spLocks noGrp="1"/>
          </p:cNvSpPr>
          <p:nvPr>
            <p:ph type="ftr" sz="quarter" idx="11"/>
          </p:nvPr>
        </p:nvSpPr>
        <p:spPr/>
        <p:txBody>
          <a:bodyPr>
            <a:normAutofit/>
          </a:bodyPr>
          <a:lstStyle/>
          <a:p>
            <a:pPr algn="l">
              <a:spcAft>
                <a:spcPts val="450"/>
              </a:spcAft>
            </a:pPr>
            <a:r>
              <a:rPr lang="en-US" spc="150"/>
              <a:t>PaulaMcCreary©2025</a:t>
            </a:r>
          </a:p>
        </p:txBody>
      </p:sp>
      <p:pic>
        <p:nvPicPr>
          <p:cNvPr id="6" name="Picture 5" descr="White puzzle with one red piece">
            <a:extLst>
              <a:ext uri="{FF2B5EF4-FFF2-40B4-BE49-F238E27FC236}">
                <a16:creationId xmlns:a16="http://schemas.microsoft.com/office/drawing/2014/main" id="{F13A06F0-3212-A510-841A-02F43F70F3D9}"/>
              </a:ext>
            </a:extLst>
          </p:cNvPr>
          <p:cNvPicPr>
            <a:picLocks noChangeAspect="1"/>
          </p:cNvPicPr>
          <p:nvPr/>
        </p:nvPicPr>
        <p:blipFill rotWithShape="1">
          <a:blip r:embed="rId2"/>
          <a:srcRect l="30311" r="28739"/>
          <a:stretch/>
        </p:blipFill>
        <p:spPr>
          <a:xfrm>
            <a:off x="6427233" y="4558834"/>
            <a:ext cx="1475656" cy="2027023"/>
          </a:xfrm>
          <a:prstGeom prst="rect">
            <a:avLst/>
          </a:prstGeom>
          <a:effectLst/>
        </p:spPr>
      </p:pic>
    </p:spTree>
    <p:extLst>
      <p:ext uri="{BB962C8B-B14F-4D97-AF65-F5344CB8AC3E}">
        <p14:creationId xmlns:p14="http://schemas.microsoft.com/office/powerpoint/2010/main" val="2253617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257562" y="1153571"/>
            <a:ext cx="2610329" cy="4461163"/>
          </a:xfrm>
        </p:spPr>
        <p:txBody>
          <a:bodyPr>
            <a:normAutofit/>
          </a:bodyPr>
          <a:lstStyle/>
          <a:p>
            <a:r>
              <a:rPr lang="en-US" b="1" dirty="0">
                <a:solidFill>
                  <a:srgbClr val="FFFFFF"/>
                </a:solidFill>
              </a:rPr>
              <a:t>Exercise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a:bodyPr>
          <a:lstStyle/>
          <a:p>
            <a:pPr marL="0" indent="0">
              <a:buNone/>
            </a:pPr>
            <a:r>
              <a:rPr lang="en-US" sz="2000" dirty="0"/>
              <a:t>Using the </a:t>
            </a:r>
            <a:r>
              <a:rPr lang="en-US" sz="2000" dirty="0" err="1"/>
              <a:t>Tedam</a:t>
            </a:r>
            <a:r>
              <a:rPr lang="en-US" sz="2000" dirty="0"/>
              <a:t> 4D2P model to:</a:t>
            </a:r>
          </a:p>
          <a:p>
            <a:r>
              <a:rPr lang="en-US" sz="2000" dirty="0"/>
              <a:t>Consider a situation you have worked in where there was experience of racism, oppression and/or discrimination by the individual/child/family/carer e.g. this could be due to race, ethnicity, language, age, gender/gender identification, disability etc. </a:t>
            </a:r>
          </a:p>
          <a:p>
            <a:r>
              <a:rPr lang="en-US" sz="2000" dirty="0"/>
              <a:t>Follow the stages of the model to reflect on this experience.</a:t>
            </a:r>
          </a:p>
          <a:p>
            <a:r>
              <a:rPr lang="en-US" sz="2000" dirty="0"/>
              <a:t>How could you of or how did you “disrupt”? </a:t>
            </a:r>
          </a:p>
          <a:p>
            <a:r>
              <a:rPr lang="en-US" sz="2000" dirty="0"/>
              <a:t>Remember to consider the 4D’s in the light of the 2P’s to consider your own role and the role of others. </a:t>
            </a:r>
          </a:p>
          <a:p>
            <a:endParaRPr lang="en-US" sz="2400" dirty="0"/>
          </a:p>
          <a:p>
            <a:endParaRPr lang="en-US" sz="2400" dirty="0"/>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668959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628650" y="365125"/>
            <a:ext cx="8263830" cy="1325563"/>
          </a:xfrm>
        </p:spPr>
        <p:txBody>
          <a:bodyPr>
            <a:normAutofit fontScale="90000"/>
          </a:bodyPr>
          <a:lstStyle/>
          <a:p>
            <a:r>
              <a:rPr lang="en-GB" sz="2700" b="1" dirty="0">
                <a:effectLst/>
                <a:latin typeface="Arial" panose="020B0604020202020204" pitchFamily="34" charset="0"/>
              </a:rPr>
              <a:t>Learning Outcome - 2</a:t>
            </a:r>
            <a:br>
              <a:rPr lang="en-GB" sz="2700" b="1" dirty="0">
                <a:effectLst/>
                <a:latin typeface="Arial" panose="020B0604020202020204" pitchFamily="34" charset="0"/>
              </a:rPr>
            </a:br>
            <a:r>
              <a:rPr lang="en-GB" sz="2700" b="1" dirty="0">
                <a:effectLst/>
                <a:latin typeface="Arial" panose="020B0604020202020204" pitchFamily="34" charset="0"/>
              </a:rPr>
              <a:t>2. Working collaboratively with people in need of care and support, their carers other</a:t>
            </a:r>
            <a:r>
              <a:rPr lang="en-GB" sz="2700" dirty="0">
                <a:latin typeface="Arial" panose="020B0604020202020204" pitchFamily="34" charset="0"/>
              </a:rPr>
              <a:t> </a:t>
            </a:r>
            <a:r>
              <a:rPr lang="en-GB" sz="2700" b="1" dirty="0">
                <a:effectLst/>
                <a:latin typeface="Arial" panose="020B0604020202020204" pitchFamily="34" charset="0"/>
              </a:rPr>
              <a:t>Professionals</a:t>
            </a:r>
            <a:br>
              <a:rPr lang="en-GB" sz="2200" b="1" dirty="0">
                <a:effectLst/>
                <a:latin typeface="Arial" panose="020B0604020202020204" pitchFamily="34" charset="0"/>
              </a:rPr>
            </a:br>
            <a:endParaRPr lang="en-US" sz="2200" dirty="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628650" y="1929384"/>
            <a:ext cx="7886700" cy="4251960"/>
          </a:xfrm>
        </p:spPr>
        <p:txBody>
          <a:bodyPr>
            <a:normAutofit/>
          </a:bodyPr>
          <a:lstStyle/>
          <a:p>
            <a:pPr marL="0" indent="0">
              <a:buNone/>
            </a:pPr>
            <a:r>
              <a:rPr lang="en-GB" sz="1900" dirty="0">
                <a:effectLst/>
                <a:latin typeface="Arial" panose="020B0604020202020204" pitchFamily="34" charset="0"/>
              </a:rPr>
              <a:t>The learner can:</a:t>
            </a:r>
          </a:p>
          <a:p>
            <a:r>
              <a:rPr lang="en-GB" sz="1900" dirty="0">
                <a:effectLst/>
                <a:latin typeface="Arial" panose="020B0604020202020204" pitchFamily="34" charset="0"/>
              </a:rPr>
              <a:t>2.1. Be able to communicate effectively with people in need of care and support and their carers</a:t>
            </a:r>
          </a:p>
          <a:p>
            <a:r>
              <a:rPr lang="en-GB" sz="1900" dirty="0">
                <a:effectLst/>
                <a:latin typeface="Arial" panose="020B0604020202020204" pitchFamily="34" charset="0"/>
              </a:rPr>
              <a:t>2.2. Be able to work in partnership with individuals and other professionals</a:t>
            </a:r>
          </a:p>
          <a:p>
            <a:r>
              <a:rPr lang="en-GB" sz="1900" dirty="0">
                <a:effectLst/>
                <a:latin typeface="Arial" panose="020B0604020202020204" pitchFamily="34" charset="0"/>
              </a:rPr>
              <a:t>2.3. Critically reflect on own collaborative working</a:t>
            </a:r>
          </a:p>
          <a:p>
            <a:r>
              <a:rPr lang="en-GB" sz="1900" dirty="0">
                <a:latin typeface="Arial" panose="020B0604020202020204" pitchFamily="34" charset="0"/>
              </a:rPr>
              <a:t>Please see handbook appendix 4 or the workbook appendix for the more detailed assessment criteria. </a:t>
            </a:r>
            <a:endParaRPr lang="en-GB" sz="1900" dirty="0">
              <a:effectLst/>
              <a:latin typeface="Arial" panose="020B0604020202020204" pitchFamily="34" charset="0"/>
            </a:endParaRPr>
          </a:p>
          <a:p>
            <a:r>
              <a:rPr lang="en-US" sz="1900" dirty="0"/>
              <a:t>Also see - Workshop 2 – for more information on communication, co-production and collaborative working.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4170887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87FEC32-297A-40AC-9430-E80ED991D079}"/>
              </a:ext>
            </a:extLst>
          </p:cNvPr>
          <p:cNvSpPr/>
          <p:nvPr/>
        </p:nvSpPr>
        <p:spPr>
          <a:xfrm>
            <a:off x="3275856" y="179583"/>
            <a:ext cx="4833759" cy="1330839"/>
          </a:xfrm>
          <a:prstGeom prst="roundRect">
            <a:avLst/>
          </a:prstGeom>
        </p:spPr>
        <p:txBody>
          <a:bodyPr vert="horz" lIns="91440" tIns="45720" rIns="91440" bIns="45720" rtlCol="0" anchor="ctr">
            <a:normAutofit/>
          </a:bodyPr>
          <a:lstStyle/>
          <a:p>
            <a:pPr>
              <a:lnSpc>
                <a:spcPct val="90000"/>
              </a:lnSpc>
              <a:spcBef>
                <a:spcPct val="0"/>
              </a:spcBef>
              <a:spcAft>
                <a:spcPts val="600"/>
              </a:spcAft>
            </a:pPr>
            <a:r>
              <a:rPr lang="en-US" sz="3100" b="1" kern="1200" dirty="0">
                <a:solidFill>
                  <a:schemeClr val="tx1"/>
                </a:solidFill>
                <a:latin typeface="+mj-lt"/>
                <a:ea typeface="+mj-ea"/>
                <a:cs typeface="+mj-cs"/>
              </a:rPr>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924" y="2331323"/>
            <a:ext cx="3021806" cy="2620570"/>
          </a:xfrm>
          <a:prstGeom prst="rect">
            <a:avLst/>
          </a:pr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564729" y="1412777"/>
            <a:ext cx="4950621" cy="4943574"/>
          </a:xfrm>
        </p:spPr>
        <p:txBody>
          <a:bodyPr vert="horz" lIns="91440" tIns="45720" rIns="91440" bIns="45720" rtlCol="0">
            <a:noAutofit/>
          </a:bodyPr>
          <a:lstStyle/>
          <a:p>
            <a:pPr marL="265510" indent="-228600" defTabSz="914400"/>
            <a:r>
              <a:rPr lang="en-US" sz="2000" dirty="0"/>
              <a:t>Builds trust</a:t>
            </a:r>
          </a:p>
          <a:p>
            <a:pPr marL="265510" indent="-228600" defTabSz="914400"/>
            <a:r>
              <a:rPr lang="en-US" sz="2000" dirty="0"/>
              <a:t>Less ‘siloed’ working – work together for a common cause </a:t>
            </a:r>
          </a:p>
          <a:p>
            <a:pPr marL="265510" indent="-228600" defTabSz="914400"/>
            <a:r>
              <a:rPr lang="en-US" sz="2000" dirty="0"/>
              <a:t>Uses respectful challenge </a:t>
            </a:r>
          </a:p>
          <a:p>
            <a:pPr marL="265510" indent="-228600" defTabSz="914400"/>
            <a:r>
              <a:rPr lang="en-US" sz="2000" dirty="0"/>
              <a:t>Maintains a person-centered attitude</a:t>
            </a:r>
          </a:p>
          <a:p>
            <a:pPr marL="265510" indent="-228600" defTabSz="914400"/>
            <a:r>
              <a:rPr lang="en-US" sz="2000" dirty="0"/>
              <a:t>Ensures clarity of purpose with clear and honest explanations</a:t>
            </a:r>
          </a:p>
          <a:p>
            <a:pPr marL="265510" indent="-228600" defTabSz="914400"/>
            <a:r>
              <a:rPr lang="en-US" sz="2000" dirty="0"/>
              <a:t>Understands the lived experience of those involved</a:t>
            </a:r>
          </a:p>
          <a:p>
            <a:pPr marL="265510" indent="-228600" defTabSz="914400"/>
            <a:r>
              <a:rPr lang="en-US" sz="2000" dirty="0"/>
              <a:t>Works collaboratively to define and resolve difficulties</a:t>
            </a:r>
          </a:p>
          <a:p>
            <a:pPr marL="265510" indent="-228600" defTabSz="914400"/>
            <a:r>
              <a:rPr lang="en-US" sz="2000" dirty="0"/>
              <a:t>Operates from a strengths-based/outcome focused approach. </a:t>
            </a:r>
          </a:p>
        </p:txBody>
      </p:sp>
      <p:sp>
        <p:nvSpPr>
          <p:cNvPr id="2" name="Slide Number Placeholder 1">
            <a:extLst>
              <a:ext uri="{FF2B5EF4-FFF2-40B4-BE49-F238E27FC236}">
                <a16:creationId xmlns:a16="http://schemas.microsoft.com/office/drawing/2014/main" id="{E5BC35DB-3062-A772-E7EF-7C8242367DBA}"/>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
        <p:nvSpPr>
          <p:cNvPr id="7" name="Footer Placeholder 6">
            <a:extLst>
              <a:ext uri="{FF2B5EF4-FFF2-40B4-BE49-F238E27FC236}">
                <a16:creationId xmlns:a16="http://schemas.microsoft.com/office/drawing/2014/main" id="{06404A4A-73C0-E83C-5E46-4EDBF83C654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075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36" name="Rectangle 348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7886700" cy="1325563"/>
          </a:xfrm>
        </p:spPr>
        <p:txBody>
          <a:bodyPr>
            <a:normAutofit/>
          </a:bodyPr>
          <a:lstStyle/>
          <a:p>
            <a:pPr>
              <a:defRPr/>
            </a:pPr>
            <a:r>
              <a:rPr lang="en-GB" sz="4300" b="1" dirty="0"/>
              <a:t>Tensions and Conflicts</a:t>
            </a:r>
            <a:br>
              <a:rPr lang="en-GB" sz="4300" b="1" dirty="0"/>
            </a:br>
            <a:r>
              <a:rPr lang="en-GB" sz="4300" b="1" dirty="0"/>
              <a:t>Exercise 3 </a:t>
            </a:r>
          </a:p>
        </p:txBody>
      </p:sp>
      <p:sp>
        <p:nvSpPr>
          <p:cNvPr id="3483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929384"/>
            <a:ext cx="7886700" cy="4251960"/>
          </a:xfrm>
        </p:spPr>
        <p:txBody>
          <a:bodyPr>
            <a:normAutofit/>
          </a:bodyPr>
          <a:lstStyle/>
          <a:p>
            <a:r>
              <a:rPr lang="en-GB" altLang="en-US" sz="2400" dirty="0"/>
              <a:t>Reflect on some of the potential </a:t>
            </a:r>
            <a:r>
              <a:rPr lang="en-GB" altLang="en-US" sz="2400" b="1" dirty="0"/>
              <a:t>tensions and conflicts </a:t>
            </a:r>
            <a:r>
              <a:rPr lang="en-GB" altLang="en-US" sz="2400" dirty="0"/>
              <a:t>inherent in your area of practice when trying to work collaboratively?</a:t>
            </a:r>
          </a:p>
          <a:p>
            <a:r>
              <a:rPr lang="en-GB" altLang="en-US" sz="2400" dirty="0"/>
              <a:t>These may include conflicts of interest, clashes of values.</a:t>
            </a:r>
          </a:p>
          <a:p>
            <a:r>
              <a:rPr lang="en-GB" altLang="en-US" sz="2400" dirty="0"/>
              <a:t>You should also consider the potential impact of conflicts related to legislation/policy/procedure when trying working collaboratively with individuals, families, carers and other professionals, organisations, agencies.  </a:t>
            </a: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b="1"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b="1" dirty="0"/>
              <a:t>Social workers need to know and understand these. </a:t>
            </a:r>
          </a:p>
          <a:p>
            <a:pPr eaLnBrk="1" fontAlgn="auto" hangingPunct="1">
              <a:spcBef>
                <a:spcPct val="20000"/>
              </a:spcBef>
              <a:spcAft>
                <a:spcPts val="0"/>
              </a:spcAft>
              <a:buFont typeface="Wingdings" pitchFamily="2" charset="2"/>
              <a:buNone/>
              <a:defRPr/>
            </a:pPr>
            <a:r>
              <a:rPr lang="en-GB" altLang="en-US" sz="2000" dirty="0"/>
              <a:t>The SSWB(W)A Code of Practice can be useful to explore these issues however ensure they are read in conjunction with the regulations.</a:t>
            </a:r>
            <a:br>
              <a:rPr lang="en-GB" altLang="en-US" sz="2000" dirty="0"/>
            </a:br>
            <a:r>
              <a:rPr lang="en-GB" altLang="en-US" sz="2000" dirty="0"/>
              <a:t>        </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839" y="4705452"/>
            <a:ext cx="2783210" cy="208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FFBD5E65-44BF-63A0-EBEA-D086F800C370}"/>
              </a:ext>
            </a:extLst>
          </p:cNvPr>
          <p:cNvSpPr>
            <a:spLocks noGrp="1"/>
          </p:cNvSpPr>
          <p:nvPr>
            <p:ph type="sldNum" sz="quarter" idx="12"/>
          </p:nvPr>
        </p:nvSpPr>
        <p:spPr/>
        <p:txBody>
          <a:bodyPr/>
          <a:lstStyle/>
          <a:p>
            <a:pPr>
              <a:defRPr/>
            </a:pPr>
            <a:fld id="{B3631FCF-2D27-4DDA-8BA4-4B9E8204DBB3}" type="slidenum">
              <a:rPr lang="en-GB" altLang="en-US" smtClean="0"/>
              <a:pPr>
                <a:defRPr/>
              </a:pPr>
              <a:t>24</a:t>
            </a:fld>
            <a:endParaRPr lang="en-GB" altLang="en-US"/>
          </a:p>
        </p:txBody>
      </p:sp>
      <p:sp>
        <p:nvSpPr>
          <p:cNvPr id="8" name="Footer Placeholder 7">
            <a:extLst>
              <a:ext uri="{FF2B5EF4-FFF2-40B4-BE49-F238E27FC236}">
                <a16:creationId xmlns:a16="http://schemas.microsoft.com/office/drawing/2014/main" id="{A6C5F15C-09BA-C093-235D-F15859BD7AF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5" name="Rectangle 5326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en-GB" sz="4700" b="1" dirty="0"/>
              <a:t>Risk, Protection and Values</a:t>
            </a:r>
          </a:p>
        </p:txBody>
      </p:sp>
      <p:sp>
        <p:nvSpPr>
          <p:cNvPr id="5326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a:bodyPr>
          <a:lstStyle/>
          <a:p>
            <a:pPr>
              <a:defRPr/>
            </a:pPr>
            <a:r>
              <a:rPr lang="en-GB" altLang="en-US" sz="1900" dirty="0"/>
              <a:t>Dealing with risk and protection is fraught with moral and ethical dilemmas for social workers</a:t>
            </a:r>
          </a:p>
          <a:p>
            <a:pPr>
              <a:defRPr/>
            </a:pPr>
            <a:r>
              <a:rPr lang="en-GB" altLang="en-US" sz="1900" dirty="0"/>
              <a:t>There is often no “right” or “wrong” answer as assessing risk is never an exact science</a:t>
            </a:r>
          </a:p>
          <a:p>
            <a:pPr>
              <a:defRPr/>
            </a:pPr>
            <a:r>
              <a:rPr lang="en-GB" altLang="en-US" sz="1900" dirty="0"/>
              <a:t>Wrong decisions in the assessment process can have grave and profound implications  </a:t>
            </a:r>
          </a:p>
          <a:p>
            <a:pPr>
              <a:defRPr/>
            </a:pPr>
            <a:r>
              <a:rPr lang="en-GB" altLang="en-US" sz="1900" dirty="0"/>
              <a:t>Decisions are often made in conditions that are “manufactured uncertainty” where not only is the knowledge base incomplete, but more and better knowledge often means more uncertainty.</a:t>
            </a:r>
          </a:p>
          <a:p>
            <a:pPr marL="109537" indent="0">
              <a:buFont typeface="Wingdings 3" panose="05040102010807070707" pitchFamily="18" charset="2"/>
              <a:buNone/>
              <a:defRPr/>
            </a:pPr>
            <a:r>
              <a:rPr lang="en-GB" altLang="en-US" sz="1900" dirty="0"/>
              <a:t>     Adams, </a:t>
            </a:r>
            <a:r>
              <a:rPr lang="en-GB" altLang="en-US" sz="1900" dirty="0" err="1"/>
              <a:t>Dominelli</a:t>
            </a:r>
            <a:r>
              <a:rPr lang="en-GB" altLang="en-US" sz="1900" dirty="0"/>
              <a:t> and Payne (2009) </a:t>
            </a:r>
          </a:p>
          <a:p>
            <a:pPr marL="109537" indent="0">
              <a:buFont typeface="Wingdings 3" panose="05040102010807070707" pitchFamily="18" charset="2"/>
              <a:buNone/>
              <a:defRPr/>
            </a:pPr>
            <a:endParaRPr lang="en-GB" altLang="en-US" sz="1900" dirty="0"/>
          </a:p>
          <a:p>
            <a:pPr>
              <a:defRPr/>
            </a:pPr>
            <a:endParaRPr lang="en-GB" altLang="en-US" sz="1900" dirty="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rotWithShape="1">
          <a:blip r:embed="rId3"/>
          <a:srcRect l="23108" r="28730" b="2"/>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b="1"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half" idx="2"/>
          </p:nvPr>
        </p:nvSpPr>
        <p:spPr>
          <a:xfrm>
            <a:off x="627459" y="1514363"/>
            <a:ext cx="3868340" cy="3684588"/>
          </a:xfrm>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716016" y="1536700"/>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marL="109537" indent="0">
              <a:spcBef>
                <a:spcPct val="0"/>
              </a:spcBef>
              <a:buFont typeface="Wingdings 3" panose="05040102010807070707" pitchFamily="18" charset="2"/>
              <a:buNone/>
              <a:defRPr/>
            </a:pPr>
            <a:endParaRPr lang="en-GB" altLang="en-US" sz="2000" b="1" dirty="0"/>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endParaRPr lang="en-GB" altLang="en-US" sz="1400" dirty="0"/>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51E009AD-C7C2-D594-E852-AE47ABB95C70}"/>
              </a:ext>
            </a:extLst>
          </p:cNvPr>
          <p:cNvSpPr>
            <a:spLocks noGrp="1"/>
          </p:cNvSpPr>
          <p:nvPr>
            <p:ph type="sldNum" sz="quarter" idx="12"/>
          </p:nvPr>
        </p:nvSpPr>
        <p:spPr/>
        <p:txBody>
          <a:bodyPr/>
          <a:lstStyle/>
          <a:p>
            <a:pPr>
              <a:defRPr/>
            </a:pPr>
            <a:fld id="{07C15AAB-93E2-498D-96AC-3B90A4A92671}" type="slidenum">
              <a:rPr lang="en-GB" altLang="en-US" smtClean="0"/>
              <a:pPr>
                <a:defRPr/>
              </a:pPr>
              <a:t>26</a:t>
            </a:fld>
            <a:endParaRPr lang="en-GB" altLang="en-US"/>
          </a:p>
        </p:txBody>
      </p:sp>
      <p:sp>
        <p:nvSpPr>
          <p:cNvPr id="6" name="Footer Placeholder 5">
            <a:extLst>
              <a:ext uri="{FF2B5EF4-FFF2-40B4-BE49-F238E27FC236}">
                <a16:creationId xmlns:a16="http://schemas.microsoft.com/office/drawing/2014/main" id="{397E1903-A75F-E6E2-2B2E-66D2D9B82E6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en-GB" b="1" dirty="0"/>
              <a:t>Advocacy - Principles</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457199" y="1726794"/>
            <a:ext cx="3868340" cy="3684588"/>
          </a:xfrm>
        </p:spPr>
        <p:txBody>
          <a:bodyPr wrap="square" anchor="t">
            <a:normAutofit fontScale="92500" lnSpcReduction="10000"/>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 </a:t>
            </a:r>
          </a:p>
          <a:p>
            <a:pPr>
              <a:lnSpc>
                <a:spcPct val="90000"/>
              </a:lnSpc>
            </a:pPr>
            <a:r>
              <a:rPr lang="en-GB" sz="2200" dirty="0"/>
              <a:t>Able to identify risk of abuse and abuse</a:t>
            </a:r>
          </a:p>
          <a:p>
            <a:pPr>
              <a:lnSpc>
                <a:spcPct val="90000"/>
              </a:lnSpc>
            </a:pPr>
            <a:r>
              <a:rPr lang="en-GB" sz="2200" dirty="0"/>
              <a:t>No conflict of interest – clarity of purpose</a:t>
            </a:r>
          </a:p>
          <a:p>
            <a:pPr>
              <a:lnSpc>
                <a:spcPct val="90000"/>
              </a:lnSpc>
            </a:pPr>
            <a:r>
              <a:rPr lang="en-GB" sz="2200" dirty="0"/>
              <a:t>Individual is at the centre of making their own decisions and choices</a:t>
            </a:r>
          </a:p>
          <a:p>
            <a:pPr>
              <a:lnSpc>
                <a:spcPct val="90000"/>
              </a:lnSpc>
            </a:pPr>
            <a:endParaRPr lang="en-GB" sz="2200" dirty="0"/>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649654057"/>
              </p:ext>
            </p:extLst>
          </p:nvPr>
        </p:nvGraphicFramePr>
        <p:xfrm>
          <a:off x="4818462" y="1458118"/>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63A457E-C3B6-F66A-848C-97AA859C4825}"/>
              </a:ext>
            </a:extLst>
          </p:cNvPr>
          <p:cNvSpPr>
            <a:spLocks noGrp="1"/>
          </p:cNvSpPr>
          <p:nvPr>
            <p:ph type="sldNum" sz="quarter" idx="12"/>
          </p:nvPr>
        </p:nvSpPr>
        <p:spPr/>
        <p:txBody>
          <a:bodyPr/>
          <a:lstStyle/>
          <a:p>
            <a:pPr>
              <a:defRPr/>
            </a:pPr>
            <a:fld id="{07C15AAB-93E2-498D-96AC-3B90A4A92671}" type="slidenum">
              <a:rPr lang="en-GB" altLang="en-US" smtClean="0"/>
              <a:pPr>
                <a:defRPr/>
              </a:pPr>
              <a:t>27</a:t>
            </a:fld>
            <a:endParaRPr lang="en-GB" altLang="en-US"/>
          </a:p>
        </p:txBody>
      </p:sp>
      <p:sp>
        <p:nvSpPr>
          <p:cNvPr id="5" name="Footer Placeholder 4">
            <a:extLst>
              <a:ext uri="{FF2B5EF4-FFF2-40B4-BE49-F238E27FC236}">
                <a16:creationId xmlns:a16="http://schemas.microsoft.com/office/drawing/2014/main" id="{9651828C-7FFD-8133-9D20-9137B04A29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665323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77" name="Rectangle 5327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en-GB" sz="4700" b="1" dirty="0"/>
              <a:t>Exercise 4 - Safeguarding</a:t>
            </a:r>
          </a:p>
        </p:txBody>
      </p:sp>
      <p:sp>
        <p:nvSpPr>
          <p:cNvPr id="5327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66075" y="2472331"/>
            <a:ext cx="4170806" cy="3989028"/>
          </a:xfrm>
        </p:spPr>
        <p:txBody>
          <a:bodyPr anchor="t">
            <a:noAutofit/>
          </a:bodyPr>
          <a:lstStyle/>
          <a:p>
            <a:pPr>
              <a:defRPr/>
            </a:pPr>
            <a:r>
              <a:rPr lang="en-GB" sz="2400" dirty="0"/>
              <a:t>In groups, please take 5 minutes each to outline the case you are planning to use for Task 3 – Safeguarding. </a:t>
            </a:r>
          </a:p>
          <a:p>
            <a:pPr>
              <a:defRPr/>
            </a:pPr>
            <a:r>
              <a:rPr lang="en-GB" sz="2400" dirty="0"/>
              <a:t>The case must have an element of safeguarding</a:t>
            </a:r>
          </a:p>
          <a:p>
            <a:pPr>
              <a:defRPr/>
            </a:pPr>
            <a:r>
              <a:rPr lang="en-GB" sz="2400" dirty="0"/>
              <a:t>The case you choose </a:t>
            </a:r>
            <a:r>
              <a:rPr lang="en-GB" sz="2400" b="1" dirty="0"/>
              <a:t>must </a:t>
            </a:r>
            <a:r>
              <a:rPr lang="en-GB" sz="2400" dirty="0"/>
              <a:t>be a case you have worked on since commencing this programme.</a:t>
            </a:r>
            <a:endParaRPr lang="en-GB" altLang="en-US" sz="2400" dirty="0"/>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79781" y="2564904"/>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a:xfrm>
            <a:off x="628650" y="365125"/>
            <a:ext cx="7886700" cy="1325563"/>
          </a:xfrm>
        </p:spPr>
        <p:txBody>
          <a:bodyPr>
            <a:normAutofit fontScale="90000"/>
          </a:bodyPr>
          <a:lstStyle/>
          <a:p>
            <a:pPr>
              <a:defRPr/>
            </a:pPr>
            <a:br>
              <a:rPr lang="en-GB" sz="4000" b="1" dirty="0">
                <a:cs typeface="Arial" charset="0"/>
              </a:rPr>
            </a:br>
            <a:r>
              <a:rPr lang="en-GB" sz="4000" b="1" dirty="0">
                <a:cs typeface="Arial" charset="0"/>
              </a:rPr>
              <a:t>Appreciating Biases within the Risk Assessment Process</a:t>
            </a:r>
            <a:br>
              <a:rPr lang="en-GB" sz="2400" dirty="0">
                <a:cs typeface="Arial" charset="0"/>
              </a:rPr>
            </a:br>
            <a:endParaRPr lang="en-GB" sz="2400"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a:xfrm>
            <a:off x="628650" y="1825625"/>
            <a:ext cx="7886700" cy="4351338"/>
          </a:xfrm>
        </p:spPr>
        <p:txBody>
          <a:bodyPr>
            <a:normAutofit/>
          </a:bodyPr>
          <a:lstStyle/>
          <a:p>
            <a:pPr>
              <a:spcBef>
                <a:spcPct val="0"/>
              </a:spcBef>
              <a:defRPr/>
            </a:pPr>
            <a:r>
              <a:rPr lang="en-GB" altLang="en-US" sz="2400" dirty="0">
                <a:latin typeface="+mj-lt"/>
              </a:rPr>
              <a:t>During the course of their normal working day, social worker   make decisions that have an impact on people’s lives.  </a:t>
            </a:r>
          </a:p>
          <a:p>
            <a:pPr>
              <a:spcBef>
                <a:spcPct val="0"/>
              </a:spcBef>
              <a:defRPr/>
            </a:pPr>
            <a:r>
              <a:rPr lang="en-GB" altLang="en-US" sz="2400" dirty="0">
                <a:latin typeface="+mj-lt"/>
              </a:rPr>
              <a:t>Often, they are operating with minimal information and are forced to make decisions within specific timeframes.  </a:t>
            </a:r>
          </a:p>
          <a:p>
            <a:pPr>
              <a:spcBef>
                <a:spcPct val="0"/>
              </a:spcBef>
              <a:defRPr/>
            </a:pPr>
            <a:r>
              <a:rPr lang="en-GB" altLang="en-US" sz="2400" dirty="0">
                <a:latin typeface="+mj-lt"/>
              </a:rPr>
              <a:t>Many of the decisions they make have far reaching implications on the lives of individuals.  </a:t>
            </a:r>
          </a:p>
          <a:p>
            <a:pPr>
              <a:spcBef>
                <a:spcPct val="0"/>
              </a:spcBef>
              <a:defRPr/>
            </a:pPr>
            <a:r>
              <a:rPr lang="en-GB" altLang="en-US" sz="2400" dirty="0">
                <a:latin typeface="+mj-lt"/>
              </a:rPr>
              <a:t>Therefore, extremely important that the influences and biases that affect these decision-making processes are better understood.  </a:t>
            </a:r>
          </a:p>
          <a:p>
            <a:pPr eaLnBrk="1" hangingPunct="1">
              <a:spcBef>
                <a:spcPct val="0"/>
              </a:spcBef>
              <a:buClrTx/>
              <a:buSzTx/>
              <a:buFontTx/>
              <a:buNone/>
              <a:defRPr/>
            </a:pPr>
            <a:r>
              <a:rPr lang="en-GB" altLang="en-US" sz="2400" i="1" dirty="0">
                <a:latin typeface="+mj-lt"/>
              </a:rPr>
              <a:t>Kershall, H and Pritchard, J (2007) “Good Practice in Risk Assessment &amp; Risk Management”, London: Jessica Kingsley.</a:t>
            </a:r>
          </a:p>
          <a:p>
            <a:pPr>
              <a:defRPr/>
            </a:pPr>
            <a:endParaRPr lang="en-GB" sz="2400" dirty="0"/>
          </a:p>
        </p:txBody>
      </p:sp>
      <p:sp>
        <p:nvSpPr>
          <p:cNvPr id="4" name="Slide Number Placeholder 3">
            <a:extLst>
              <a:ext uri="{FF2B5EF4-FFF2-40B4-BE49-F238E27FC236}">
                <a16:creationId xmlns:a16="http://schemas.microsoft.com/office/drawing/2014/main" id="{E00706CA-4A3B-1091-1C86-9DD0BE8946CD}"/>
              </a:ext>
            </a:extLst>
          </p:cNvPr>
          <p:cNvSpPr>
            <a:spLocks noGrp="1"/>
          </p:cNvSpPr>
          <p:nvPr>
            <p:ph type="sldNum" sz="quarter" idx="12"/>
          </p:nvPr>
        </p:nvSpPr>
        <p:spPr/>
        <p:txBody>
          <a:bodyPr/>
          <a:lstStyle/>
          <a:p>
            <a:pPr>
              <a:defRPr/>
            </a:pPr>
            <a:fld id="{B279AC3C-9A7B-46D6-8EDB-3083219B5F49}" type="slidenum">
              <a:rPr lang="en-GB" altLang="en-US" smtClean="0"/>
              <a:pPr>
                <a:defRPr/>
              </a:pPr>
              <a:t>29</a:t>
            </a:fld>
            <a:endParaRPr lang="en-GB" altLang="en-US"/>
          </a:p>
        </p:txBody>
      </p:sp>
      <p:sp>
        <p:nvSpPr>
          <p:cNvPr id="6" name="Footer Placeholder 5">
            <a:extLst>
              <a:ext uri="{FF2B5EF4-FFF2-40B4-BE49-F238E27FC236}">
                <a16:creationId xmlns:a16="http://schemas.microsoft.com/office/drawing/2014/main" id="{42370227-0414-E8D4-175F-7310AFBE1FA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a:xfrm>
            <a:off x="628650" y="365125"/>
            <a:ext cx="7886700" cy="1325563"/>
          </a:xfrm>
        </p:spPr>
        <p:txBody>
          <a:bodyPr>
            <a:normAutofit/>
          </a:bodyPr>
          <a:lstStyle/>
          <a:p>
            <a:r>
              <a:rPr lang="en-GB" sz="4300"/>
              <a:t>Professional Curiosity - Collaboration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628650" y="1929384"/>
            <a:ext cx="7886700" cy="4251960"/>
          </a:xfrm>
        </p:spPr>
        <p:txBody>
          <a:bodyPr>
            <a:normAutofit lnSpcReduction="10000"/>
          </a:bodyPr>
          <a:lstStyle/>
          <a:p>
            <a:r>
              <a:rPr lang="en-US" sz="1900" dirty="0"/>
              <a:t>Professional curiosity is the capacity to explore and understand what is happening within a family rather than making assumptions or accepting things at face value.</a:t>
            </a:r>
          </a:p>
          <a:p>
            <a:r>
              <a:rPr lang="en-US" sz="1900" dirty="0"/>
              <a:t>The views and feelings of children/adults are actually very difficult to ascertain </a:t>
            </a:r>
          </a:p>
          <a:p>
            <a:r>
              <a:rPr lang="en-US" sz="1900" dirty="0"/>
              <a:t>Professionals do not always listen to adults who tried to speak on behalf of an individual/child</a:t>
            </a:r>
          </a:p>
          <a:p>
            <a:r>
              <a:rPr lang="en-US" sz="1900" dirty="0"/>
              <a:t>Professionals can be fooled with stories we want to believe are true, this can lead to a failure to look further or take on board information which disagrees with our original hypothesis. </a:t>
            </a:r>
          </a:p>
          <a:p>
            <a:r>
              <a:rPr lang="en-US" sz="1900" dirty="0"/>
              <a:t>Effective multi agency work needs to be coordinated</a:t>
            </a:r>
          </a:p>
          <a:p>
            <a:r>
              <a:rPr lang="en-US" sz="1900" dirty="0"/>
              <a:t>Challenging parents/individuals (and colleagues) requires expertise, confidence, time and a considerable amount of emotional energy</a:t>
            </a:r>
          </a:p>
          <a:p>
            <a:pPr marL="0" indent="0">
              <a:buNone/>
            </a:pPr>
            <a:r>
              <a:rPr lang="en-GB" sz="1900" dirty="0">
                <a:effectLst/>
                <a:latin typeface="Arial" panose="020B0604020202020204" pitchFamily="34" charset="0"/>
                <a:hlinkClick r:id="rId3"/>
              </a:rPr>
              <a:t>worcestershiresafeguarding.org.uk</a:t>
            </a:r>
            <a:r>
              <a:rPr lang="en-GB" sz="1900" dirty="0">
                <a:effectLst/>
                <a:latin typeface="Arial" panose="020B0604020202020204" pitchFamily="34" charset="0"/>
              </a:rPr>
              <a:t> </a:t>
            </a:r>
            <a:endParaRPr lang="en-GB" sz="1900" dirty="0"/>
          </a:p>
        </p:txBody>
      </p:sp>
      <p:sp>
        <p:nvSpPr>
          <p:cNvPr id="4" name="Slide Number Placeholder 3">
            <a:extLst>
              <a:ext uri="{FF2B5EF4-FFF2-40B4-BE49-F238E27FC236}">
                <a16:creationId xmlns:a16="http://schemas.microsoft.com/office/drawing/2014/main" id="{774EA881-B2E7-7077-F1CC-07C5F41C9187}"/>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
        <p:nvSpPr>
          <p:cNvPr id="6" name="Footer Placeholder 5">
            <a:extLst>
              <a:ext uri="{FF2B5EF4-FFF2-40B4-BE49-F238E27FC236}">
                <a16:creationId xmlns:a16="http://schemas.microsoft.com/office/drawing/2014/main" id="{5C886DC4-A5B6-AEDA-6756-64D879C996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6354800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628650" y="365125"/>
            <a:ext cx="7886700" cy="1325563"/>
          </a:xfrm>
        </p:spPr>
        <p:txBody>
          <a:bodyPr>
            <a:normAutofit fontScale="90000"/>
          </a:bodyPr>
          <a:lstStyle/>
          <a:p>
            <a:br>
              <a:rPr lang="en-GB" sz="2700" b="1" dirty="0">
                <a:effectLst/>
                <a:latin typeface="Arial" panose="020B0604020202020204" pitchFamily="34" charset="0"/>
              </a:rPr>
            </a:br>
            <a:r>
              <a:rPr lang="en-GB" sz="2700" b="1" dirty="0">
                <a:effectLst/>
                <a:latin typeface="Arial" panose="020B0604020202020204" pitchFamily="34" charset="0"/>
              </a:rPr>
              <a:t>Learning Outcome 3</a:t>
            </a:r>
            <a:br>
              <a:rPr lang="en-GB" sz="2700" b="1" dirty="0">
                <a:effectLst/>
                <a:latin typeface="Arial" panose="020B0604020202020204" pitchFamily="34" charset="0"/>
              </a:rPr>
            </a:br>
            <a:r>
              <a:rPr lang="en-GB" sz="2700" b="1" dirty="0">
                <a:effectLst/>
                <a:latin typeface="Arial" panose="020B0604020202020204" pitchFamily="34" charset="0"/>
              </a:rPr>
              <a:t>3. Intervention and application of professional judgement in increasingly complex</a:t>
            </a:r>
            <a:r>
              <a:rPr lang="en-GB" sz="2700" dirty="0">
                <a:latin typeface="Arial" panose="020B0604020202020204" pitchFamily="34" charset="0"/>
              </a:rPr>
              <a:t> </a:t>
            </a:r>
            <a:r>
              <a:rPr lang="en-GB" sz="2700" b="1" dirty="0">
                <a:effectLst/>
                <a:latin typeface="Arial" panose="020B0604020202020204" pitchFamily="34" charset="0"/>
              </a:rPr>
              <a:t>situations</a:t>
            </a:r>
            <a:br>
              <a:rPr lang="en-GB" sz="1500" b="1" dirty="0">
                <a:effectLst/>
                <a:latin typeface="Arial" panose="020B0604020202020204" pitchFamily="34" charset="0"/>
              </a:rPr>
            </a:br>
            <a:endParaRPr lang="en-US" sz="1500" dirty="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545202"/>
          </a:xfrm>
        </p:spPr>
        <p:txBody>
          <a:bodyPr>
            <a:normAutofit fontScale="92500" lnSpcReduction="20000"/>
          </a:bodyPr>
          <a:lstStyle/>
          <a:p>
            <a:r>
              <a:rPr lang="en-GB" sz="1800" dirty="0">
                <a:effectLst/>
                <a:latin typeface="Arial" panose="020B0604020202020204" pitchFamily="34" charset="0"/>
              </a:rPr>
              <a:t>3.1. Understand the relationship between social policy, legislative frameworks and guidance with social services provision in Wales</a:t>
            </a:r>
          </a:p>
          <a:p>
            <a:r>
              <a:rPr lang="en-GB" sz="1800" dirty="0">
                <a:effectLst/>
                <a:latin typeface="Arial" panose="020B0604020202020204" pitchFamily="34" charset="0"/>
              </a:rPr>
              <a:t>3.2. Be able to manage your role as a social worker in increasingly complex situations</a:t>
            </a:r>
          </a:p>
          <a:p>
            <a:r>
              <a:rPr lang="en-GB" sz="1800" dirty="0">
                <a:effectLst/>
                <a:latin typeface="Arial" panose="020B0604020202020204" pitchFamily="34" charset="0"/>
              </a:rPr>
              <a:t>3.5. Be able to exercise the professional social work role in safeguarding interventions</a:t>
            </a:r>
          </a:p>
          <a:p>
            <a:r>
              <a:rPr lang="en-GB" sz="1800" dirty="0">
                <a:effectLst/>
                <a:latin typeface="Arial" panose="020B0604020202020204" pitchFamily="34" charset="0"/>
              </a:rPr>
              <a:t>3.6. Be able to contribute to legal processes within the remit of professional social work</a:t>
            </a:r>
          </a:p>
          <a:p>
            <a:r>
              <a:rPr lang="en-GB" sz="1800" dirty="0">
                <a:effectLst/>
                <a:latin typeface="Arial" panose="020B0604020202020204" pitchFamily="34" charset="0"/>
              </a:rPr>
              <a:t>3.7. Be able to exercise professional accountability in increasingly complex situations. </a:t>
            </a:r>
          </a:p>
          <a:p>
            <a:pPr marL="0" indent="0">
              <a:buNone/>
            </a:pPr>
            <a:r>
              <a:rPr lang="en-GB" sz="1800" b="1" dirty="0">
                <a:effectLst/>
                <a:latin typeface="Arial" panose="020B0604020202020204" pitchFamily="34" charset="0"/>
              </a:rPr>
              <a:t>EITHER, </a:t>
            </a:r>
            <a:r>
              <a:rPr lang="en-GB" sz="1800" dirty="0">
                <a:effectLst/>
                <a:latin typeface="Arial" panose="020B0604020202020204" pitchFamily="34" charset="0"/>
              </a:rPr>
              <a:t>IF YOUR CASE STUDY IS ABOUT ADULT SAFEGUARDING</a:t>
            </a:r>
          </a:p>
          <a:p>
            <a:r>
              <a:rPr lang="en-GB" sz="1800" dirty="0">
                <a:effectLst/>
                <a:latin typeface="Arial" panose="020B0604020202020204" pitchFamily="34" charset="0"/>
              </a:rPr>
              <a:t>3.3. Understand the professional social work role in relation to safeguarding adults at risk.</a:t>
            </a:r>
          </a:p>
          <a:p>
            <a:pPr marL="0" indent="0">
              <a:buNone/>
            </a:pPr>
            <a:r>
              <a:rPr lang="en-GB" sz="1800" b="1" dirty="0">
                <a:effectLst/>
                <a:latin typeface="Arial" panose="020B0604020202020204" pitchFamily="34" charset="0"/>
              </a:rPr>
              <a:t>OR,</a:t>
            </a:r>
            <a:r>
              <a:rPr lang="en-GB" sz="1800" dirty="0">
                <a:effectLst/>
                <a:latin typeface="Arial" panose="020B0604020202020204" pitchFamily="34" charset="0"/>
              </a:rPr>
              <a:t> IF THE CASE STUDY IS ABOUT SAFEGUARDING CHILDREN</a:t>
            </a:r>
          </a:p>
          <a:p>
            <a:r>
              <a:rPr lang="en-GB" sz="1800" dirty="0">
                <a:effectLst/>
                <a:latin typeface="Arial" panose="020B0604020202020204" pitchFamily="34" charset="0"/>
              </a:rPr>
              <a:t>3.4. Understand the professional social work role in relation to safeguarding children at risk.</a:t>
            </a:r>
          </a:p>
          <a:p>
            <a:pPr marL="0" indent="0">
              <a:buNone/>
            </a:pPr>
            <a:r>
              <a:rPr lang="en-GB" sz="1800" dirty="0">
                <a:solidFill>
                  <a:srgbClr val="000000"/>
                </a:solidFill>
                <a:latin typeface="Arial" panose="020B0604020202020204" pitchFamily="34" charset="0"/>
              </a:rPr>
              <a:t>Please see handbook appendix 4 for the more detailed breakdown in the  “Assessment Criteria". </a:t>
            </a:r>
            <a:endParaRPr lang="en-GB" sz="1800" dirty="0">
              <a:solidFill>
                <a:srgbClr val="000000"/>
              </a:solidFill>
              <a:effectLst/>
              <a:latin typeface="Arial" panose="020B0604020202020204" pitchFamily="34" charset="0"/>
            </a:endParaRPr>
          </a:p>
          <a:p>
            <a:endParaRPr lang="en-GB" sz="1800" dirty="0">
              <a:effectLst/>
              <a:latin typeface="Arial" panose="020B0604020202020204" pitchFamily="34" charset="0"/>
            </a:endParaRPr>
          </a:p>
          <a:p>
            <a:endParaRPr lang="en-US" sz="1500" dirty="0"/>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246594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628650" y="0"/>
            <a:ext cx="7886700" cy="1325563"/>
          </a:xfrm>
        </p:spPr>
        <p:txBody>
          <a:bodyPr anchor="ctr">
            <a:normAutofit/>
          </a:bodyPr>
          <a:lstStyle/>
          <a:p>
            <a:pPr>
              <a:defRPr/>
            </a:pPr>
            <a:r>
              <a:rPr lang="en-GB" b="1" dirty="0"/>
              <a:t>Dimensions of Working in Wales</a:t>
            </a:r>
          </a:p>
        </p:txBody>
      </p:sp>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628650" y="1118914"/>
            <a:ext cx="5023470" cy="4974382"/>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This section needs to:</a:t>
            </a:r>
          </a:p>
          <a:p>
            <a:pPr marL="109537" indent="0">
              <a:lnSpc>
                <a:spcPct val="90000"/>
              </a:lnSpc>
              <a:buFont typeface="Wingdings 3" panose="05040102010807070707" pitchFamily="18" charset="2"/>
              <a:buNone/>
              <a:defRPr/>
            </a:pPr>
            <a:r>
              <a:rPr lang="en-GB" altLang="en-US" sz="2000" dirty="0"/>
              <a:t>Evidence personal experience of challenges faced in the social care sector in relation to Welsh language and culture</a:t>
            </a:r>
          </a:p>
          <a:p>
            <a:pPr marL="109537" indent="0">
              <a:lnSpc>
                <a:spcPct val="90000"/>
              </a:lnSpc>
              <a:buFont typeface="Wingdings 3" panose="05040102010807070707" pitchFamily="18" charset="2"/>
              <a:buNone/>
              <a:defRPr/>
            </a:pPr>
            <a:r>
              <a:rPr lang="en-GB" altLang="en-US" sz="2000" dirty="0"/>
              <a:t>Including:</a:t>
            </a:r>
          </a:p>
          <a:p>
            <a:pPr>
              <a:lnSpc>
                <a:spcPct val="90000"/>
              </a:lnSpc>
              <a:defRPr/>
            </a:pPr>
            <a:r>
              <a:rPr lang="en-GB" altLang="en-US" sz="2000" dirty="0"/>
              <a:t>Geographical context, understanding of culture, institutions and languages spoken</a:t>
            </a:r>
          </a:p>
          <a:p>
            <a:pPr>
              <a:lnSpc>
                <a:spcPct val="90000"/>
              </a:lnSpc>
              <a:defRPr/>
            </a:pPr>
            <a:r>
              <a:rPr lang="en-GB" altLang="en-US" sz="2000" dirty="0"/>
              <a:t>Legislation, Policy and Procedure including Safeguarding boards and Welsh Measures.</a:t>
            </a:r>
          </a:p>
          <a:p>
            <a:pPr marL="0" indent="0">
              <a:lnSpc>
                <a:spcPct val="90000"/>
              </a:lnSpc>
              <a:buNone/>
              <a:defRPr/>
            </a:pPr>
            <a:r>
              <a:rPr lang="en-GB" altLang="en-US" sz="2000" b="1" dirty="0"/>
              <a:t>Question</a:t>
            </a:r>
          </a:p>
          <a:p>
            <a:pPr marL="0" indent="0">
              <a:lnSpc>
                <a:spcPct val="90000"/>
              </a:lnSpc>
              <a:buNone/>
              <a:defRPr/>
            </a:pPr>
            <a:r>
              <a:rPr lang="en-GB" altLang="en-US" sz="2000" dirty="0"/>
              <a:t>What examples could you give of relevant Welsh context related to safeguarding in your area of work?</a:t>
            </a:r>
          </a:p>
          <a:p>
            <a:pPr>
              <a:lnSpc>
                <a:spcPct val="90000"/>
              </a:lnSpc>
              <a:defRPr/>
            </a:pPr>
            <a:endParaRPr lang="en-GB" altLang="en-US" sz="2000" dirty="0"/>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36096" y="1715995"/>
            <a:ext cx="3250703" cy="3265215"/>
          </a:xfrm>
          <a:prstGeom prst="rect">
            <a:avLst/>
          </a:prstGeom>
          <a:solidFill>
            <a:srgbClr val="FFFFFF"/>
          </a:solidFill>
        </p:spPr>
      </p:pic>
      <p:sp>
        <p:nvSpPr>
          <p:cNvPr id="2" name="Slide Number Placeholder 1">
            <a:extLst>
              <a:ext uri="{FF2B5EF4-FFF2-40B4-BE49-F238E27FC236}">
                <a16:creationId xmlns:a16="http://schemas.microsoft.com/office/drawing/2014/main" id="{6D62BCBD-D669-D210-BFB3-255F528BB5F6}"/>
              </a:ext>
            </a:extLst>
          </p:cNvPr>
          <p:cNvSpPr>
            <a:spLocks noGrp="1"/>
          </p:cNvSpPr>
          <p:nvPr>
            <p:ph type="sldNum" sz="quarter" idx="12"/>
          </p:nvPr>
        </p:nvSpPr>
        <p:spPr/>
        <p:txBody>
          <a:bodyPr/>
          <a:lstStyle/>
          <a:p>
            <a:pPr>
              <a:defRPr/>
            </a:pPr>
            <a:fld id="{0F01446B-42DC-456F-B406-2DDA67884214}" type="slidenum">
              <a:rPr lang="en-GB" altLang="en-US" smtClean="0"/>
              <a:pPr>
                <a:defRPr/>
              </a:pPr>
              <a:t>32</a:t>
            </a:fld>
            <a:endParaRPr lang="en-GB" altLang="en-US"/>
          </a:p>
        </p:txBody>
      </p:sp>
      <p:sp>
        <p:nvSpPr>
          <p:cNvPr id="5" name="Footer Placeholder 4">
            <a:extLst>
              <a:ext uri="{FF2B5EF4-FFF2-40B4-BE49-F238E27FC236}">
                <a16:creationId xmlns:a16="http://schemas.microsoft.com/office/drawing/2014/main" id="{1D3C494D-8B1C-2E0D-9C36-8F165DEC98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628650" y="136524"/>
            <a:ext cx="7886700" cy="1325563"/>
          </a:xfrm>
        </p:spPr>
        <p:txBody>
          <a:bodyPr anchor="ctr">
            <a:normAutofit/>
          </a:bodyPr>
          <a:lstStyle/>
          <a:p>
            <a:pPr>
              <a:lnSpc>
                <a:spcPct val="90000"/>
              </a:lnSpc>
              <a:defRPr/>
            </a:pPr>
            <a:r>
              <a:rPr lang="en-GB" sz="3500" b="1" dirty="0"/>
              <a:t>Social Services and Well-Being (Wales) Act (2014):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half" idx="2"/>
          </p:nvPr>
        </p:nvSpPr>
        <p:spPr>
          <a:xfrm>
            <a:off x="457200" y="1444294"/>
            <a:ext cx="4546848" cy="4649002"/>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SSWB(W)A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marL="0" indent="0">
              <a:lnSpc>
                <a:spcPct val="90000"/>
              </a:lnSpc>
              <a:buNone/>
              <a:defRPr/>
            </a:pPr>
            <a:r>
              <a:rPr lang="en-GB" sz="2000" dirty="0"/>
              <a:t>    What do these rights mean? </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C48FDB2A-7886-4CB7-5417-383EF340CC7E}"/>
              </a:ext>
            </a:extLst>
          </p:cNvPr>
          <p:cNvSpPr>
            <a:spLocks noGrp="1"/>
          </p:cNvSpPr>
          <p:nvPr>
            <p:ph type="sldNum" sz="quarter" idx="12"/>
          </p:nvPr>
        </p:nvSpPr>
        <p:spPr/>
        <p:txBody>
          <a:bodyPr/>
          <a:lstStyle/>
          <a:p>
            <a:pPr>
              <a:defRPr/>
            </a:pPr>
            <a:fld id="{07C15AAB-93E2-498D-96AC-3B90A4A92671}" type="slidenum">
              <a:rPr lang="en-GB" altLang="en-US" smtClean="0"/>
              <a:pPr>
                <a:defRPr/>
              </a:pPr>
              <a:t>33</a:t>
            </a:fld>
            <a:endParaRPr lang="en-GB" altLang="en-US"/>
          </a:p>
        </p:txBody>
      </p:sp>
      <p:sp>
        <p:nvSpPr>
          <p:cNvPr id="7" name="Footer Placeholder 6">
            <a:extLst>
              <a:ext uri="{FF2B5EF4-FFF2-40B4-BE49-F238E27FC236}">
                <a16:creationId xmlns:a16="http://schemas.microsoft.com/office/drawing/2014/main" id="{630930AE-7C75-1059-54C3-AE8E0AA5F27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439858" y="1683756"/>
            <a:ext cx="2336449" cy="2396359"/>
          </a:xfrm>
        </p:spPr>
        <p:txBody>
          <a:bodyPr anchor="b">
            <a:normAutofit/>
          </a:bodyPr>
          <a:lstStyle/>
          <a:p>
            <a:pPr algn="r">
              <a:defRPr/>
            </a:pPr>
            <a:r>
              <a:rPr lang="en-GB" sz="2200" b="1">
                <a:solidFill>
                  <a:srgbClr val="FFFFFF"/>
                </a:solidFill>
              </a:rPr>
              <a:t>Intervention and Application of Professional Judgement in Increasingly Complex Situations</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extLst>
              <p:ext uri="{D42A27DB-BD31-4B8C-83A1-F6EECF244321}">
                <p14:modId xmlns:p14="http://schemas.microsoft.com/office/powerpoint/2010/main" val="55258432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365126"/>
            <a:ext cx="8435279" cy="1325563"/>
          </a:xfrm>
        </p:spPr>
        <p:txBody>
          <a:bodyPr anchor="ctr">
            <a:normAutofit fontScale="90000"/>
          </a:bodyPr>
          <a:lstStyle/>
          <a:p>
            <a:pPr>
              <a:lnSpc>
                <a:spcPct val="90000"/>
              </a:lnSpc>
              <a:defRPr/>
            </a:pPr>
            <a:r>
              <a:rPr lang="en-GB" sz="3500" b="1" dirty="0"/>
              <a:t>Social Work Theories </a:t>
            </a:r>
            <a:br>
              <a:rPr lang="en-GB" sz="3500" b="1" dirty="0"/>
            </a:br>
            <a:r>
              <a:rPr lang="en-GB" sz="3500" b="1" dirty="0"/>
              <a:t>Theory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of a theory? For instance: a person-centred approach  -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case/intervention?</a:t>
            </a:r>
          </a:p>
          <a:p>
            <a:pPr>
              <a:lnSpc>
                <a:spcPct val="90000"/>
              </a:lnSpc>
              <a:defRPr/>
            </a:pPr>
            <a:r>
              <a:rPr lang="en-GB" altLang="en-US" sz="1800" dirty="0"/>
              <a:t>Are there any issues to consider in relation to the theories you have chosen?</a:t>
            </a:r>
          </a:p>
          <a:p>
            <a:pPr>
              <a:lnSpc>
                <a:spcPct val="90000"/>
              </a:lnSpc>
              <a:defRPr/>
            </a:pPr>
            <a:r>
              <a:rPr lang="en-GB" altLang="en-US" sz="1800" dirty="0"/>
              <a:t>You</a:t>
            </a:r>
            <a:r>
              <a:rPr lang="en-GB" altLang="en-US" sz="1800" b="1" dirty="0"/>
              <a:t> MUST </a:t>
            </a:r>
            <a:r>
              <a:rPr lang="en-GB" altLang="en-US" sz="1800" dirty="0"/>
              <a:t>include use of “theories” in task 3 i.e. more than one theory.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6056" y="1737720"/>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A598C6EA-E6BE-3545-EB3D-379DACB771DD}"/>
              </a:ext>
            </a:extLst>
          </p:cNvPr>
          <p:cNvSpPr>
            <a:spLocks noGrp="1"/>
          </p:cNvSpPr>
          <p:nvPr>
            <p:ph type="sldNum" sz="quarter" idx="12"/>
          </p:nvPr>
        </p:nvSpPr>
        <p:spPr/>
        <p:txBody>
          <a:bodyPr/>
          <a:lstStyle/>
          <a:p>
            <a:pPr>
              <a:defRPr/>
            </a:pPr>
            <a:fld id="{07C15AAB-93E2-498D-96AC-3B90A4A92671}" type="slidenum">
              <a:rPr lang="en-GB" altLang="en-US" smtClean="0"/>
              <a:pPr>
                <a:defRPr/>
              </a:pPr>
              <a:t>35</a:t>
            </a:fld>
            <a:endParaRPr lang="en-GB" altLang="en-US"/>
          </a:p>
        </p:txBody>
      </p:sp>
      <p:sp>
        <p:nvSpPr>
          <p:cNvPr id="4" name="Footer Placeholder 3">
            <a:extLst>
              <a:ext uri="{FF2B5EF4-FFF2-40B4-BE49-F238E27FC236}">
                <a16:creationId xmlns:a16="http://schemas.microsoft.com/office/drawing/2014/main" id="{499DB7C7-9468-0B12-8DC3-113831B2097F}"/>
              </a:ext>
            </a:extLst>
          </p:cNvPr>
          <p:cNvSpPr>
            <a:spLocks noGrp="1"/>
          </p:cNvSpPr>
          <p:nvPr>
            <p:ph type="ftr" sz="quarter" idx="11"/>
          </p:nvPr>
        </p:nvSpPr>
        <p:spPr>
          <a:xfrm>
            <a:off x="2555776" y="6356351"/>
            <a:ext cx="3559274" cy="365125"/>
          </a:xfrm>
        </p:spPr>
        <p:txBody>
          <a:bodyPr/>
          <a:lstStyle/>
          <a:p>
            <a:pPr>
              <a:defRPr/>
            </a:pPr>
            <a:r>
              <a:rPr lang="en-GB" dirty="0"/>
              <a:t>PORTH AGORED Consolidation of Social Work Practice</a:t>
            </a:r>
          </a:p>
          <a:p>
            <a:pPr>
              <a:defRPr/>
            </a:pPr>
            <a:r>
              <a:rPr lang="en-GB" dirty="0"/>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02" name="Rectangle 3790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29369" y="238539"/>
            <a:ext cx="8263890" cy="1434415"/>
          </a:xfrm>
        </p:spPr>
        <p:txBody>
          <a:bodyPr vert="horz" lIns="91440" tIns="45720" rIns="91440" bIns="45720" rtlCol="0" anchor="b">
            <a:normAutofit/>
          </a:bodyPr>
          <a:lstStyle/>
          <a:p>
            <a:pPr>
              <a:defRPr/>
            </a:pPr>
            <a:r>
              <a:rPr lang="en-US" sz="4700" b="1"/>
              <a:t>Theories - Including Models</a:t>
            </a:r>
          </a:p>
        </p:txBody>
      </p:sp>
      <p:sp>
        <p:nvSpPr>
          <p:cNvPr id="3790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29369" y="2071316"/>
            <a:ext cx="5035164" cy="4119172"/>
          </a:xfrm>
        </p:spPr>
        <p:txBody>
          <a:bodyPr vert="horz" lIns="91440" tIns="45720" rIns="91440" bIns="45720" rtlCol="0" anchor="t">
            <a:normAutofit/>
          </a:bodyPr>
          <a:lstStyle/>
          <a:p>
            <a:pPr marL="0" indent="0">
              <a:buNone/>
              <a:defRPr/>
            </a:pPr>
            <a:r>
              <a:rPr lang="en-US" altLang="en-US" sz="2400" b="1" dirty="0"/>
              <a:t>Exercise 5:</a:t>
            </a:r>
          </a:p>
          <a:p>
            <a:pPr>
              <a:defRPr/>
            </a:pPr>
            <a:r>
              <a:rPr lang="en-US" sz="2400" dirty="0">
                <a:effectLst/>
              </a:rPr>
              <a:t>Identify some theories </a:t>
            </a:r>
            <a:r>
              <a:rPr lang="en-US" sz="2400" dirty="0"/>
              <a:t>(this can include </a:t>
            </a:r>
            <a:r>
              <a:rPr lang="en-US" sz="2400" dirty="0">
                <a:effectLst/>
              </a:rPr>
              <a:t>models) you followed or plan to follow in your safeguarding case for Task 3. </a:t>
            </a:r>
          </a:p>
          <a:p>
            <a:pPr>
              <a:defRPr/>
            </a:pPr>
            <a:r>
              <a:rPr lang="en-US" sz="2400" dirty="0"/>
              <a:t>C</a:t>
            </a:r>
            <a:r>
              <a:rPr lang="en-US" sz="2400" dirty="0">
                <a:effectLst/>
              </a:rPr>
              <a:t>onsider why you think them relevant? </a:t>
            </a:r>
          </a:p>
          <a:p>
            <a:pPr>
              <a:defRPr/>
            </a:pPr>
            <a:r>
              <a:rPr lang="en-US" sz="2400" dirty="0">
                <a:effectLst/>
              </a:rPr>
              <a:t>Evaluate what impact they had/may have?</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rcRect r="51838"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PORTH AGORED Consolidation of Social Work Practice</a:t>
            </a:r>
          </a:p>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
</a:t>
            </a:r>
          </a:p>
        </p:txBody>
      </p:sp>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defTabSz="914400">
              <a:spcAft>
                <a:spcPts val="600"/>
              </a:spcAft>
              <a:defRPr/>
            </a:pPr>
            <a:fld id="{07C15AAB-93E2-498D-96AC-3B90A4A92671}" type="slidenum">
              <a:rPr lang="en-US" altLang="en-US" smtClean="0">
                <a:solidFill>
                  <a:prstClr val="black">
                    <a:tint val="75000"/>
                  </a:prstClr>
                </a:solidFill>
                <a:latin typeface="Calibri" panose="020F0502020204030204"/>
              </a:rPr>
              <a:pPr defTabSz="914400">
                <a:spcAft>
                  <a:spcPts val="600"/>
                </a:spcAft>
                <a:defRPr/>
              </a:pPr>
              <a:t>36</a:t>
            </a:fld>
            <a:endParaRPr lang="en-US" altLang="en-US">
              <a:solidFill>
                <a:prstClr val="black">
                  <a:tint val="75000"/>
                </a:prstClr>
              </a:solidFill>
              <a:latin typeface="Calibri" panose="020F0502020204030204"/>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6" name="Rectangle 491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29369" y="238539"/>
            <a:ext cx="8263890" cy="1434415"/>
          </a:xfrm>
        </p:spPr>
        <p:txBody>
          <a:bodyPr anchor="b">
            <a:normAutofit/>
          </a:bodyPr>
          <a:lstStyle/>
          <a:p>
            <a:pPr>
              <a:defRPr/>
            </a:pPr>
            <a:r>
              <a:rPr lang="en-GB" sz="4700"/>
              <a:t>Consider Complexity</a:t>
            </a:r>
          </a:p>
        </p:txBody>
      </p:sp>
      <p:sp>
        <p:nvSpPr>
          <p:cNvPr id="491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69" y="2071316"/>
            <a:ext cx="5035164" cy="4119172"/>
          </a:xfrm>
        </p:spPr>
        <p:txBody>
          <a:bodyPr anchor="t">
            <a:normAutofit/>
          </a:bodyPr>
          <a:lstStyle/>
          <a:p>
            <a:r>
              <a:rPr lang="en-GB" altLang="en-US" sz="1900"/>
              <a:t>Many different agencies/services are usually involved</a:t>
            </a:r>
          </a:p>
          <a:p>
            <a:r>
              <a:rPr lang="en-GB" altLang="en-US" sz="1900"/>
              <a:t>These may have different values, outcomes, models of care etc.</a:t>
            </a:r>
          </a:p>
          <a:p>
            <a:r>
              <a:rPr lang="en-GB" altLang="en-US" sz="1900"/>
              <a:t>Multiple problems e.g. it is not isolated to one issue, for instance drug and alcohol issues could also involve learning disabilities and domestic violence</a:t>
            </a:r>
          </a:p>
          <a:p>
            <a:r>
              <a:rPr lang="en-GB" altLang="en-US" sz="1900"/>
              <a:t>Complex social group e.g. families, friends etc</a:t>
            </a:r>
          </a:p>
          <a:p>
            <a:r>
              <a:rPr lang="en-GB" altLang="en-US" sz="1900"/>
              <a:t>Ambiguities- feelings, reason for decisions made, impact of decisions and actions taken, conflict of interest.</a:t>
            </a:r>
          </a:p>
          <a:p>
            <a:endParaRPr lang="en-GB" altLang="en-US" sz="190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rotWithShape="1">
          <a:blip r:embed="rId3">
            <a:extLst>
              <a:ext uri="{28A0092B-C50C-407E-A947-70E740481C1C}">
                <a14:useLocalDpi xmlns:a14="http://schemas.microsoft.com/office/drawing/2010/main" val="0"/>
              </a:ext>
            </a:extLst>
          </a:blip>
          <a:srcRect l="30849" r="23875" b="1"/>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46" name="Rectangle 5634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429369" y="238539"/>
            <a:ext cx="8263890" cy="1434415"/>
          </a:xfrm>
        </p:spPr>
        <p:txBody>
          <a:bodyPr anchor="b">
            <a:normAutofit/>
          </a:bodyPr>
          <a:lstStyle/>
          <a:p>
            <a:pPr>
              <a:defRPr/>
            </a:pPr>
            <a:r>
              <a:rPr lang="en-GB" sz="4700" dirty="0"/>
              <a:t>Complex Thinking</a:t>
            </a:r>
          </a:p>
        </p:txBody>
      </p:sp>
      <p:sp>
        <p:nvSpPr>
          <p:cNvPr id="5634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429369" y="2071316"/>
            <a:ext cx="5035164" cy="4119172"/>
          </a:xfrm>
        </p:spPr>
        <p:txBody>
          <a:bodyPr anchor="t">
            <a:normAutofit/>
          </a:bodyPr>
          <a:lstStyle/>
          <a:p>
            <a:pPr marL="109537" indent="0">
              <a:buFont typeface="Wingdings 3" panose="05040102010807070707" pitchFamily="18" charset="2"/>
              <a:buNone/>
              <a:defRPr/>
            </a:pPr>
            <a:r>
              <a:rPr lang="en-GB" altLang="en-US" sz="1900" dirty="0"/>
              <a:t>Complex thinking involves:</a:t>
            </a:r>
          </a:p>
          <a:p>
            <a:pPr>
              <a:defRPr/>
            </a:pPr>
            <a:r>
              <a:rPr lang="en-GB" altLang="en-US" sz="19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1900" dirty="0"/>
              <a:t>It allows us to test and change ideas about situations that face us </a:t>
            </a:r>
          </a:p>
          <a:p>
            <a:pPr>
              <a:defRPr/>
            </a:pPr>
            <a:r>
              <a:rPr lang="en-GB" altLang="en-US" sz="1900" dirty="0"/>
              <a:t>Practice involves a complex combination of practical skills, knowledge, values, thoughts, feelings and action.</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rotWithShape="1">
          <a:blip r:embed="rId3"/>
          <a:srcRect l="29999" r="21839"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30936" y="548640"/>
            <a:ext cx="2700645" cy="5431536"/>
          </a:xfrm>
        </p:spPr>
        <p:txBody>
          <a:bodyPr>
            <a:normAutofit/>
          </a:bodyPr>
          <a:lstStyle/>
          <a:p>
            <a:r>
              <a:rPr lang="en-GB" sz="4700"/>
              <a:t>Decision-Making and Planning</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3844813" y="552091"/>
            <a:ext cx="4668251" cy="5431536"/>
          </a:xfrm>
        </p:spPr>
        <p:txBody>
          <a:bodyPr anchor="ctr">
            <a:normAutofit/>
          </a:bodyPr>
          <a:lstStyle/>
          <a:p>
            <a:pPr>
              <a:spcBef>
                <a:spcPts val="0"/>
              </a:spcBef>
              <a:spcAft>
                <a:spcPts val="1800"/>
              </a:spcAft>
            </a:pPr>
            <a:r>
              <a:rPr lang="en-US" sz="1900"/>
              <a:t>What does the information gathered say about </a:t>
            </a:r>
            <a:r>
              <a:rPr lang="en-US" sz="1900" b="1"/>
              <a:t>risk</a:t>
            </a:r>
            <a:r>
              <a:rPr lang="en-US" sz="1900"/>
              <a:t> of harm and </a:t>
            </a:r>
            <a:r>
              <a:rPr lang="en-US" sz="1900" b="1"/>
              <a:t>protective</a:t>
            </a:r>
            <a:r>
              <a:rPr lang="en-US" sz="1900"/>
              <a:t> factors around the adult/child at risk?</a:t>
            </a:r>
          </a:p>
          <a:p>
            <a:pPr>
              <a:spcBef>
                <a:spcPts val="0"/>
              </a:spcBef>
              <a:spcAft>
                <a:spcPts val="1800"/>
              </a:spcAft>
            </a:pPr>
            <a:r>
              <a:rPr lang="en-US" sz="1900"/>
              <a:t>Is there enough information to make an informed decision about the </a:t>
            </a:r>
            <a:r>
              <a:rPr lang="en-US" sz="1900" b="1"/>
              <a:t>next steps</a:t>
            </a:r>
            <a:r>
              <a:rPr lang="en-US" sz="1900"/>
              <a:t>?</a:t>
            </a:r>
          </a:p>
          <a:p>
            <a:pPr>
              <a:spcBef>
                <a:spcPts val="0"/>
              </a:spcBef>
              <a:spcAft>
                <a:spcPts val="1800"/>
              </a:spcAft>
            </a:pPr>
            <a:r>
              <a:rPr lang="en-US" sz="1900"/>
              <a:t>What are the wishes of the adult at risk? Are the child's wishes know? Has the adults/child's voice been heard? </a:t>
            </a:r>
          </a:p>
          <a:p>
            <a:pPr>
              <a:spcBef>
                <a:spcPts val="0"/>
              </a:spcBef>
              <a:spcAft>
                <a:spcPts val="1800"/>
              </a:spcAft>
            </a:pPr>
            <a:r>
              <a:rPr lang="en-US" sz="1900"/>
              <a:t>What do </a:t>
            </a:r>
            <a:r>
              <a:rPr lang="en-US" sz="1900" b="1"/>
              <a:t>practitioners </a:t>
            </a:r>
            <a:r>
              <a:rPr lang="en-US" sz="1900"/>
              <a:t>need to do to protect the adult/child at risk from abuse and neglect without breaching their right to family life? </a:t>
            </a:r>
          </a:p>
          <a:p>
            <a:pPr marL="0" indent="0">
              <a:spcBef>
                <a:spcPts val="0"/>
              </a:spcBef>
              <a:spcAft>
                <a:spcPts val="1800"/>
              </a:spcAft>
              <a:buNone/>
            </a:pPr>
            <a:r>
              <a:rPr lang="en-US" sz="1900"/>
              <a:t>What can you identify as key factors/principle you need to consider when assessing risk? </a:t>
            </a:r>
          </a:p>
          <a:p>
            <a:pPr marL="0" indent="0">
              <a:spcBef>
                <a:spcPts val="0"/>
              </a:spcBef>
              <a:spcAft>
                <a:spcPts val="1800"/>
              </a:spcAft>
              <a:buNone/>
            </a:pPr>
            <a:endParaRPr lang="en-US" sz="1900"/>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30936" y="548640"/>
            <a:ext cx="2700645" cy="5431536"/>
          </a:xfrm>
        </p:spPr>
        <p:txBody>
          <a:bodyPr>
            <a:normAutofit/>
          </a:bodyPr>
          <a:lstStyle/>
          <a:p>
            <a:pPr>
              <a:defRPr/>
            </a:pPr>
            <a:r>
              <a:rPr lang="en-GB" sz="4000" dirty="0"/>
              <a:t>Professional Judgement Based on Assessment Information </a:t>
            </a:r>
          </a:p>
        </p:txBody>
      </p:sp>
      <p:sp>
        <p:nvSpPr>
          <p:cNvPr id="389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3844813" y="552091"/>
            <a:ext cx="4668251" cy="5431536"/>
          </a:xfrm>
        </p:spPr>
        <p:txBody>
          <a:bodyPr anchor="ctr">
            <a:normAutofit/>
          </a:bodyPr>
          <a:lstStyle/>
          <a:p>
            <a:pPr marL="109537" indent="0">
              <a:buFont typeface="Wingdings 3" panose="05040102010807070707" pitchFamily="18" charset="2"/>
              <a:buNone/>
              <a:defRPr/>
            </a:pPr>
            <a:r>
              <a:rPr lang="en-GB" altLang="en-US" sz="1900" dirty="0"/>
              <a:t>This should include:</a:t>
            </a:r>
          </a:p>
          <a:p>
            <a:pPr>
              <a:defRPr/>
            </a:pPr>
            <a:r>
              <a:rPr lang="en-GB" altLang="en-US" sz="1900" dirty="0"/>
              <a:t>Identifying and analysing relevant factors that have/may increase complexity</a:t>
            </a:r>
          </a:p>
          <a:p>
            <a:pPr>
              <a:defRPr/>
            </a:pPr>
            <a:r>
              <a:rPr lang="en-GB" altLang="en-US" sz="1900" dirty="0"/>
              <a:t>Professional boundaries (legal and organisational)</a:t>
            </a:r>
          </a:p>
          <a:p>
            <a:pPr>
              <a:defRPr/>
            </a:pPr>
            <a:r>
              <a:rPr lang="en-GB" altLang="en-US" sz="1900" dirty="0"/>
              <a:t>Negotiate with others to reach decisions including individuals' views, needs, strengths, risk and protective factors</a:t>
            </a:r>
          </a:p>
          <a:p>
            <a:pPr>
              <a:defRPr/>
            </a:pPr>
            <a:r>
              <a:rPr lang="en-GB" altLang="en-US" sz="1900" dirty="0"/>
              <a:t>Recommendations and justification of decisions (accountability)</a:t>
            </a:r>
          </a:p>
          <a:p>
            <a:pPr>
              <a:defRPr/>
            </a:pPr>
            <a:r>
              <a:rPr lang="en-GB" altLang="en-US" sz="1900" dirty="0"/>
              <a:t>Use supervision and mentoring to consider and manage complexity – this is important to evidencing professional decision making </a:t>
            </a:r>
          </a:p>
          <a:p>
            <a:pPr>
              <a:defRPr/>
            </a:pPr>
            <a:r>
              <a:rPr lang="en-GB" altLang="en-US" sz="1900" dirty="0"/>
              <a:t>Use of research evidence to inform professional decision making.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p:txBody>
          <a:bodyPr/>
          <a:lstStyle/>
          <a:p>
            <a:pPr>
              <a:defRPr/>
            </a:pPr>
            <a:fld id="{B279AC3C-9A7B-46D6-8EDB-3083219B5F49}" type="slidenum">
              <a:rPr lang="en-GB" altLang="en-US" smtClean="0"/>
              <a:pPr>
                <a:defRPr/>
              </a:pPr>
              <a:t>40</a:t>
            </a:fld>
            <a:endParaRPr lang="en-GB" altLang="en-US"/>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dirty="0">
                <a:solidFill>
                  <a:schemeClr val="tx1"/>
                </a:solidFill>
                <a:latin typeface="+mj-lt"/>
                <a:ea typeface="+mj-ea"/>
                <a:cs typeface="+mj-cs"/>
              </a:rPr>
              <a:t>Safeguarding Task 3</a:t>
            </a:r>
            <a:br>
              <a:rPr lang="en-US" sz="4300" kern="1200" dirty="0">
                <a:solidFill>
                  <a:schemeClr val="tx1"/>
                </a:solidFill>
                <a:latin typeface="+mj-lt"/>
                <a:ea typeface="+mj-ea"/>
                <a:cs typeface="+mj-cs"/>
              </a:rPr>
            </a:br>
            <a:r>
              <a:rPr lang="en-US" sz="4300" kern="1200" dirty="0">
                <a:solidFill>
                  <a:schemeClr val="tx1"/>
                </a:solidFill>
                <a:latin typeface="+mj-lt"/>
                <a:ea typeface="+mj-ea"/>
                <a:cs typeface="+mj-cs"/>
              </a:rPr>
              <a:t>Recap – What to include</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a:spLocks/>
          </p:cNvSpPr>
          <p:nvPr/>
        </p:nvSpPr>
        <p:spPr>
          <a:xfrm>
            <a:off x="323528" y="2055813"/>
            <a:ext cx="4189905" cy="3628065"/>
          </a:xfrm>
          <a:prstGeom prst="rect">
            <a:avLst/>
          </a:prstGeom>
        </p:spPr>
        <p:txBody>
          <a:bodyPr/>
          <a:lstStyle/>
          <a:p>
            <a:pPr marL="85439" defTabSz="356616">
              <a:spcAft>
                <a:spcPts val="600"/>
              </a:spcAft>
            </a:pPr>
            <a:r>
              <a:rPr lang="en-GB" sz="2000" kern="1200" dirty="0">
                <a:solidFill>
                  <a:schemeClr val="tx1"/>
                </a:solidFill>
                <a:latin typeface="+mn-lt"/>
                <a:ea typeface="+mn-ea"/>
                <a:cs typeface="+mn-cs"/>
              </a:rPr>
              <a:t>You must demonstrate your understanding of:</a:t>
            </a:r>
          </a:p>
          <a:p>
            <a:pPr marL="85439" defTabSz="356616">
              <a:spcAft>
                <a:spcPts val="600"/>
              </a:spcAft>
            </a:pPr>
            <a:r>
              <a:rPr lang="en-GB" sz="2000" kern="1200" dirty="0">
                <a:solidFill>
                  <a:schemeClr val="tx1"/>
                </a:solidFill>
                <a:latin typeface="+mn-lt"/>
                <a:ea typeface="+mn-ea"/>
                <a:cs typeface="+mn-cs"/>
              </a:rPr>
              <a:t>SCW learning outcomes:</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The integration of analysis in assessment</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Collaborative working</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Professional judgements in increasingly complex situations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Use of social work </a:t>
            </a:r>
            <a:r>
              <a:rPr lang="en-GB" sz="2000" b="1" kern="1200" dirty="0">
                <a:solidFill>
                  <a:schemeClr val="tx1"/>
                </a:solidFill>
                <a:latin typeface="+mn-lt"/>
                <a:ea typeface="+mn-ea"/>
                <a:cs typeface="+mn-cs"/>
              </a:rPr>
              <a:t>theories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Specific dimensions of working in Wales </a:t>
            </a:r>
          </a:p>
          <a:p>
            <a:pPr marL="285750" indent="-285750" defTabSz="356616">
              <a:spcAft>
                <a:spcPts val="600"/>
              </a:spcAft>
              <a:buFont typeface="Arial" panose="020B0604020202020204" pitchFamily="34" charset="0"/>
              <a:buChar char="•"/>
            </a:pPr>
            <a:r>
              <a:rPr lang="en-GB" sz="2000" dirty="0"/>
              <a:t>Exploration of power differentials and social works dilemmas</a:t>
            </a:r>
            <a:endParaRPr lang="en-GB" sz="2000" kern="1200" dirty="0">
              <a:solidFill>
                <a:schemeClr val="tx1"/>
              </a:solidFill>
              <a:latin typeface="+mn-lt"/>
              <a:ea typeface="+mn-ea"/>
              <a:cs typeface="+mn-cs"/>
            </a:endParaRP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p:cNvSpPr>
          <p:nvPr/>
        </p:nvSpPr>
        <p:spPr>
          <a:xfrm>
            <a:off x="4629320" y="2055813"/>
            <a:ext cx="3817450" cy="3875668"/>
          </a:xfrm>
          <a:prstGeom prst="rect">
            <a:avLst/>
          </a:prstGeom>
        </p:spPr>
        <p:txBody>
          <a:bodyPr/>
          <a:lstStyle/>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Current legislation, policy and procedures relevant to your area of social work </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Data protection and information sharing</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Equalities legislation</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Health and safety at work</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Domestic and international law; including human rights and the UN Convention of Human rights.</a:t>
            </a:r>
          </a:p>
          <a:p>
            <a:pPr marL="440817" indent="-356616" defTabSz="356616">
              <a:spcAft>
                <a:spcPts val="600"/>
              </a:spcAft>
              <a:defRPr/>
            </a:pPr>
            <a:endParaRPr lang="en-GB" altLang="en-US" sz="1560" kern="1200" dirty="0">
              <a:solidFill>
                <a:schemeClr val="tx1"/>
              </a:solidFill>
              <a:latin typeface="+mn-lt"/>
              <a:ea typeface="+mn-ea"/>
              <a:cs typeface="+mn-cs"/>
            </a:endParaRPr>
          </a:p>
          <a:p>
            <a:pPr>
              <a:spcAft>
                <a:spcPts val="600"/>
              </a:spcAft>
            </a:pPr>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p:cNvSpPr>
          <p:nvPr/>
        </p:nvSpPr>
        <p:spPr>
          <a:xfrm>
            <a:off x="6052360" y="5890361"/>
            <a:ext cx="1614939" cy="286602"/>
          </a:xfrm>
          <a:prstGeom prst="rect">
            <a:avLst/>
          </a:prstGeom>
        </p:spPr>
        <p:txBody>
          <a:bodyPr/>
          <a:lstStyle/>
          <a:p>
            <a:pPr defTabSz="356616">
              <a:spcAft>
                <a:spcPts val="600"/>
              </a:spcAft>
              <a:defRPr/>
            </a:pPr>
            <a:endParaRPr lang="en-GB" altLang="en-US" dirty="0"/>
          </a:p>
        </p:txBody>
      </p:sp>
      <p:sp>
        <p:nvSpPr>
          <p:cNvPr id="8" name="Slide Number Placeholder 7">
            <a:extLst>
              <a:ext uri="{FF2B5EF4-FFF2-40B4-BE49-F238E27FC236}">
                <a16:creationId xmlns:a16="http://schemas.microsoft.com/office/drawing/2014/main" id="{ECC48868-65DE-DA74-00EF-B4CFB1A14626}"/>
              </a:ext>
            </a:extLst>
          </p:cNvPr>
          <p:cNvSpPr>
            <a:spLocks noGrp="1"/>
          </p:cNvSpPr>
          <p:nvPr>
            <p:ph type="sldNum" sz="quarter" idx="12"/>
          </p:nvPr>
        </p:nvSpPr>
        <p:spPr/>
        <p:txBody>
          <a:bodyPr/>
          <a:lstStyle/>
          <a:p>
            <a:pPr>
              <a:defRPr/>
            </a:pPr>
            <a:fld id="{07C15AAB-93E2-498D-96AC-3B90A4A92671}" type="slidenum">
              <a:rPr lang="en-GB" altLang="en-US" smtClean="0"/>
              <a:pPr>
                <a:defRPr/>
              </a:pPr>
              <a:t>41</a:t>
            </a:fld>
            <a:endParaRPr lang="en-GB" altLang="en-US"/>
          </a:p>
        </p:txBody>
      </p:sp>
      <p:sp>
        <p:nvSpPr>
          <p:cNvPr id="9" name="Footer Placeholder 8">
            <a:extLst>
              <a:ext uri="{FF2B5EF4-FFF2-40B4-BE49-F238E27FC236}">
                <a16:creationId xmlns:a16="http://schemas.microsoft.com/office/drawing/2014/main" id="{05D54E52-EBE1-80BD-EBDB-46B3A7BEC9BC}"/>
              </a:ext>
            </a:extLst>
          </p:cNvPr>
          <p:cNvSpPr>
            <a:spLocks noGrp="1"/>
          </p:cNvSpPr>
          <p:nvPr>
            <p:ph type="ftr" sz="quarter" idx="11"/>
          </p:nvPr>
        </p:nvSpPr>
        <p:spPr>
          <a:xfrm>
            <a:off x="5076056" y="6433054"/>
            <a:ext cx="3086100" cy="365125"/>
          </a:xfrm>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39380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82" name="Rectangle 7068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429369" y="238539"/>
            <a:ext cx="8263890" cy="1434415"/>
          </a:xfrm>
        </p:spPr>
        <p:txBody>
          <a:bodyPr anchor="b">
            <a:normAutofit fontScale="90000"/>
          </a:bodyPr>
          <a:lstStyle/>
          <a:p>
            <a:pPr>
              <a:defRPr/>
            </a:pPr>
            <a:br>
              <a:rPr lang="en-GB" sz="2200" dirty="0"/>
            </a:br>
            <a:r>
              <a:rPr lang="en-GB" sz="3600" b="1" dirty="0"/>
              <a:t>Safeguarding Task 3</a:t>
            </a:r>
            <a:br>
              <a:rPr lang="en-GB" sz="3600" b="1" dirty="0"/>
            </a:br>
            <a:r>
              <a:rPr lang="en-GB" sz="3600" b="1" dirty="0"/>
              <a:t>Hints and Tips</a:t>
            </a:r>
            <a:br>
              <a:rPr lang="en-GB" sz="2200" dirty="0"/>
            </a:br>
            <a:endParaRPr lang="en-GB" sz="2200" dirty="0"/>
          </a:p>
        </p:txBody>
      </p:sp>
      <p:sp>
        <p:nvSpPr>
          <p:cNvPr id="7068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7" y="1838816"/>
            <a:ext cx="8369731" cy="4614520"/>
          </a:xfrm>
        </p:spPr>
        <p:txBody>
          <a:bodyPr anchor="t">
            <a:normAutofit fontScale="92500" lnSpcReduction="10000"/>
          </a:bodyPr>
          <a:lstStyle/>
          <a:p>
            <a:r>
              <a:rPr lang="en-GB" altLang="en-US" sz="2000" dirty="0"/>
              <a:t>Fully answer the question, meet the marking criteria, evidence learning outcomes and NOS, intergrade social work values and the </a:t>
            </a:r>
            <a:r>
              <a:rPr lang="en-GB" altLang="en-US" sz="2000" dirty="0" err="1"/>
              <a:t>CoPP</a:t>
            </a:r>
            <a:r>
              <a:rPr lang="en-GB" altLang="en-US" sz="2000" dirty="0"/>
              <a:t>. </a:t>
            </a:r>
          </a:p>
          <a:p>
            <a:r>
              <a:rPr lang="en-GB" altLang="en-US" sz="2000" dirty="0"/>
              <a:t>Set the scene - Identify the geographical and cultural context to the case e.g. age, ethnicity, language needs etc. </a:t>
            </a:r>
          </a:p>
          <a:p>
            <a:r>
              <a:rPr lang="en-GB" altLang="en-US" sz="2000" dirty="0"/>
              <a:t>Include references to</a:t>
            </a:r>
            <a:r>
              <a:rPr lang="en-GB" altLang="en-US" sz="2000" b="1" dirty="0"/>
              <a:t> theories </a:t>
            </a:r>
            <a:r>
              <a:rPr lang="en-GB" altLang="en-US" sz="2000" dirty="0"/>
              <a:t>and recent research.</a:t>
            </a:r>
          </a:p>
          <a:p>
            <a:r>
              <a:rPr lang="en-GB" altLang="en-US" sz="2000" dirty="0"/>
              <a:t>Be </a:t>
            </a:r>
            <a:r>
              <a:rPr lang="en-GB" altLang="en-US" sz="2000" b="1" dirty="0"/>
              <a:t>critically reflective </a:t>
            </a:r>
            <a:r>
              <a:rPr lang="en-GB" altLang="en-US" sz="2000" dirty="0"/>
              <a:t>– It can help to include and integrate a model of reflection (you </a:t>
            </a:r>
            <a:r>
              <a:rPr lang="en-GB" altLang="en-US" sz="2000" b="1" dirty="0"/>
              <a:t>do not </a:t>
            </a:r>
            <a:r>
              <a:rPr lang="en-GB" altLang="en-US" sz="2000" dirty="0"/>
              <a:t>need a referenced model as a requirement of this task).  </a:t>
            </a:r>
          </a:p>
          <a:p>
            <a:r>
              <a:rPr lang="en-GB" altLang="en-US" sz="2000" dirty="0"/>
              <a:t>Avoid being overly detailed, provide a </a:t>
            </a:r>
            <a:r>
              <a:rPr lang="en-GB" altLang="en-US" sz="2000" b="1" dirty="0"/>
              <a:t>critical reflection </a:t>
            </a:r>
            <a:r>
              <a:rPr lang="en-GB" altLang="en-US" sz="2000" dirty="0"/>
              <a:t>and analysis of the intervention give enough detail to make it understandable and give context.</a:t>
            </a:r>
          </a:p>
          <a:p>
            <a:r>
              <a:rPr lang="en-GB" altLang="en-US" sz="2000" dirty="0"/>
              <a:t>Make sure you write Task 3 in your designated area of work (either children or adults) not a mix of both and that it is a case you have worked on since commencing the consolidation programme. </a:t>
            </a:r>
          </a:p>
          <a:p>
            <a:r>
              <a:rPr lang="en-GB" altLang="en-US" sz="2000" dirty="0"/>
              <a:t>Explain things fully, including your role in the safeguarding process or what your role </a:t>
            </a:r>
            <a:r>
              <a:rPr lang="en-GB" altLang="en-US" sz="2000" b="1" dirty="0"/>
              <a:t>could</a:t>
            </a:r>
            <a:r>
              <a:rPr lang="en-GB" altLang="en-US" sz="2000" dirty="0"/>
              <a:t> have been rather than presuming the reader understands, for example core groups, thresholds, identifying risk, links to legislation/policy/procedure etc.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782" r="-1" b="-1"/>
          <a:stretch/>
        </p:blipFill>
        <p:spPr>
          <a:xfrm>
            <a:off x="7017452" y="242016"/>
            <a:ext cx="938395" cy="1300544"/>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42</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normAutofit lnSpcReduction="10000"/>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may</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not</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be able to look at the whole of your portfolio, so pick out tasks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lnSpcReduction="10000"/>
          </a:bodyPr>
          <a:lstStyle/>
          <a:p>
            <a:pPr marL="82153" indent="0">
              <a:buNone/>
              <a:defRPr/>
            </a:pPr>
            <a:r>
              <a:rPr lang="en-GB" altLang="en-US" sz="2000" b="1" dirty="0">
                <a:latin typeface="Arial" panose="020B0604020202020204" pitchFamily="34" charset="0"/>
                <a:cs typeface="Arial" panose="020B0604020202020204" pitchFamily="34" charset="0"/>
              </a:rPr>
              <a:t>By workshop 4</a:t>
            </a:r>
          </a:p>
          <a:p>
            <a:pPr>
              <a:defRPr/>
            </a:pPr>
            <a:r>
              <a:rPr lang="en-GB" altLang="en-US" sz="2000" dirty="0">
                <a:latin typeface="Arial" panose="020B0604020202020204" pitchFamily="34" charset="0"/>
                <a:cs typeface="Arial" panose="020B0604020202020204" pitchFamily="34" charset="0"/>
              </a:rPr>
              <a:t>Completed Task 1 part a – developmental review </a:t>
            </a:r>
          </a:p>
          <a:p>
            <a:pPr>
              <a:defRPr/>
            </a:pPr>
            <a:r>
              <a:rPr lang="en-GB" altLang="en-US" sz="2000" dirty="0">
                <a:latin typeface="Arial" panose="020B0604020202020204" pitchFamily="34" charset="0"/>
                <a:cs typeface="Arial" panose="020B0604020202020204" pitchFamily="34" charset="0"/>
              </a:rPr>
              <a:t>Undertaken and written up your observation – Task 2</a:t>
            </a:r>
          </a:p>
          <a:p>
            <a:pPr>
              <a:defRPr/>
            </a:pPr>
            <a:r>
              <a:rPr lang="en-GB" altLang="en-US" sz="2000" dirty="0">
                <a:latin typeface="Arial" panose="020B0604020202020204" pitchFamily="34" charset="0"/>
                <a:cs typeface="Arial" panose="020B0604020202020204" pitchFamily="34" charset="0"/>
              </a:rPr>
              <a:t>Finished a draft of your safeguarding essay – Task 3</a:t>
            </a:r>
          </a:p>
          <a:p>
            <a:pPr>
              <a:defRPr/>
            </a:pPr>
            <a:r>
              <a:rPr lang="en-GB" altLang="en-US" sz="20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20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43</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44</a:t>
            </a:fld>
            <a:endParaRPr lang="en-GB" altLang="en-US"/>
          </a:p>
        </p:txBody>
      </p:sp>
    </p:spTree>
    <p:extLst>
      <p:ext uri="{BB962C8B-B14F-4D97-AF65-F5344CB8AC3E}">
        <p14:creationId xmlns:p14="http://schemas.microsoft.com/office/powerpoint/2010/main" val="38204601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2777120247"/>
              </p:ext>
            </p:extLst>
          </p:nvPr>
        </p:nvGraphicFramePr>
        <p:xfrm>
          <a:off x="461887" y="1819870"/>
          <a:ext cx="4040188" cy="440730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98819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worked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70000" lnSpcReduction="2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45</a:t>
            </a:fld>
            <a:endParaRPr lang="en-GB" altLang="en-US"/>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18044</TotalTime>
  <Words>4852</Words>
  <Application>Microsoft Macintosh PowerPoint</Application>
  <PresentationFormat>On-screen Show (4:3)</PresentationFormat>
  <Paragraphs>538</Paragraphs>
  <Slides>45</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Calibri Light</vt:lpstr>
      <vt:lpstr>Wingdings</vt:lpstr>
      <vt:lpstr>Wingdings 3</vt:lpstr>
      <vt:lpstr>Office 2013 - 2022 Theme</vt:lpstr>
      <vt:lpstr>Porth Agored Graduate Certificate  Consolidation Programme  CPEL </vt:lpstr>
      <vt:lpstr>Expectations/Ground Rules for Workshops</vt:lpstr>
      <vt:lpstr>Aims and Objectives </vt:lpstr>
      <vt:lpstr>Task 3 - Safeguarding - The Portfolio Question</vt:lpstr>
      <vt:lpstr>SCW Learning Outcomes - Task 3 </vt:lpstr>
      <vt:lpstr>Learning Outcome -1</vt:lpstr>
      <vt:lpstr>PowerPoint Presentation</vt:lpstr>
      <vt:lpstr>Overarching Legislation </vt:lpstr>
      <vt:lpstr>  Overarching Safeguarding Legislation, Policy and Procedure </vt:lpstr>
      <vt:lpstr>Overarching Duties Under  The Social Services and Well-Being (Wales) Act, 2014</vt:lpstr>
      <vt:lpstr> Welsh Legislation </vt:lpstr>
      <vt:lpstr>Safeguarding legislation, policies, strategies and procedures  </vt:lpstr>
      <vt:lpstr>The Wales Safeguarding Procedures – Adults (principles also applies to children)  </vt:lpstr>
      <vt:lpstr>The Wales Safeguarding Procedures – Adults (principles also applies to children)</vt:lpstr>
      <vt:lpstr>Children At Risk</vt:lpstr>
      <vt:lpstr>  Assessment: Some theory and practice Surviving  safeguarding – Annie’s Story  </vt:lpstr>
      <vt:lpstr>Power and Assessments Anti-Discriminatory and Anti-oppressive Practice </vt:lpstr>
      <vt:lpstr>Culturally Sensitive Social Work Assessments and Intervention- 4D2P Model (Prospera Tedam 2021)</vt:lpstr>
      <vt:lpstr>  </vt:lpstr>
      <vt:lpstr>Exercise 2</vt:lpstr>
      <vt:lpstr>Learning Outcome - 2 2. Working collaboratively with people in need of care and support, their carers other Professionals </vt:lpstr>
      <vt:lpstr>PowerPoint Presentation</vt:lpstr>
      <vt:lpstr>Tensions and Conflicts Exercise 3 </vt:lpstr>
      <vt:lpstr>  </vt:lpstr>
      <vt:lpstr>Risk, Protection and Values</vt:lpstr>
      <vt:lpstr>Ethics and Effective Practice</vt:lpstr>
      <vt:lpstr>Advocacy - Principles</vt:lpstr>
      <vt:lpstr>Exercise 4 - Safeguarding</vt:lpstr>
      <vt:lpstr> Appreciating Biases within the Risk Assessment Process </vt:lpstr>
      <vt:lpstr>Professional Curiosity - Collaboration </vt:lpstr>
      <vt:lpstr> Learning Outcome 3 3. Intervention and application of professional judgement in increasingly complex situations </vt:lpstr>
      <vt:lpstr>Dimensions of Working in Wales</vt:lpstr>
      <vt:lpstr>Social Services and Well-Being (Wales) Act (2014): Human Rights</vt:lpstr>
      <vt:lpstr>Intervention and Application of Professional Judgement in Increasingly Complex Situations</vt:lpstr>
      <vt:lpstr>Social Work Theories  Theory underpins professional decision making  </vt:lpstr>
      <vt:lpstr>Theories - Including Models</vt:lpstr>
      <vt:lpstr>Consider Complexity</vt:lpstr>
      <vt:lpstr>Complex Thinking</vt:lpstr>
      <vt:lpstr>Decision-Making and Planning</vt:lpstr>
      <vt:lpstr>Professional Judgement Based on Assessment Information </vt:lpstr>
      <vt:lpstr>Safeguarding Task 3 Recap – What to include</vt:lpstr>
      <vt:lpstr> Safeguarding Task 3 Hints and Tips </vt:lpstr>
      <vt:lpstr>Workshop 4  </vt:lpstr>
      <vt:lpstr>Reference List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41</cp:revision>
  <cp:lastPrinted>2024-03-13T16:08:23Z</cp:lastPrinted>
  <dcterms:created xsi:type="dcterms:W3CDTF">2021-01-05T17:31:28Z</dcterms:created>
  <dcterms:modified xsi:type="dcterms:W3CDTF">2025-03-07T12:13:02Z</dcterms:modified>
</cp:coreProperties>
</file>