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embeddedFontLst>
    <p:embeddedFont>
      <p:font typeface="Calibri" panose="020F0502020204030204" pitchFamily="34" charset="0"/>
      <p:regular r:id="rId13"/>
      <p:bold r:id="rId14"/>
      <p:italic r:id="rId15"/>
      <p:boldItalic r:id="rId16"/>
    </p:embeddedFont>
    <p:embeddedFont>
      <p:font typeface="Open Sans" panose="020B0604020202020204" charset="0"/>
      <p:regular r:id="rId17"/>
      <p:bold r:id="rId18"/>
      <p:italic r:id="rId19"/>
      <p:boldItalic r:id="rId20"/>
    </p:embeddedFont>
    <p:embeddedFont>
      <p:font typeface="Roboto" panose="020B0604020202020204" charset="0"/>
      <p:regular r:id="rId21"/>
      <p:bold r:id="rId22"/>
      <p:italic r:id="rId23"/>
      <p:boldItalic r:id="rId24"/>
    </p:embeddedFont>
    <p:embeddedFont>
      <p:font typeface="Verdana" panose="020B06040305040402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9" roundtripDataSignature="AMtx7mi0VWll+lYGlO3TyQRhIntEZj3gi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982DE99-77CE-4A2D-B102-B403E764C8EE}">
  <a:tblStyle styleId="{A982DE99-77CE-4A2D-B102-B403E764C8EE}" styleName="Table_0">
    <a:wholeTbl>
      <a:tcTxStyle b="off" i="off">
        <a:font>
          <a:latin typeface="Myriad Pro"/>
          <a:ea typeface="Myriad Pro"/>
          <a:cs typeface="Myriad Pro"/>
        </a:font>
        <a:schemeClr val="dk1"/>
      </a:tcTxStyle>
      <a:tcStyle>
        <a:tcBdr>
          <a:left>
            <a:ln w="12700" cap="flat" cmpd="sng">
              <a:solidFill>
                <a:schemeClr val="accent5"/>
              </a:solidFill>
              <a:prstDash val="solid"/>
              <a:round/>
              <a:headEnd type="none" w="sm" len="sm"/>
              <a:tailEnd type="none" w="sm" len="sm"/>
            </a:ln>
          </a:left>
          <a:right>
            <a:ln w="12700" cap="flat" cmpd="sng">
              <a:solidFill>
                <a:schemeClr val="accent5"/>
              </a:solidFill>
              <a:prstDash val="solid"/>
              <a:round/>
              <a:headEnd type="none" w="sm" len="sm"/>
              <a:tailEnd type="none" w="sm" len="sm"/>
            </a:ln>
          </a:right>
          <a:top>
            <a:ln w="12700" cap="flat" cmpd="sng">
              <a:solidFill>
                <a:schemeClr val="accent5"/>
              </a:solidFill>
              <a:prstDash val="solid"/>
              <a:round/>
              <a:headEnd type="none" w="sm" len="sm"/>
              <a:tailEnd type="none" w="sm" len="sm"/>
            </a:ln>
          </a:top>
          <a:bottom>
            <a:ln w="12700" cap="flat" cmpd="sng">
              <a:solidFill>
                <a:schemeClr val="accent5"/>
              </a:solidFill>
              <a:prstDash val="solid"/>
              <a:round/>
              <a:headEnd type="none" w="sm" len="sm"/>
              <a:tailEnd type="none" w="sm" len="sm"/>
            </a:ln>
          </a:bottom>
          <a:insideH>
            <a:ln w="12700" cap="flat" cmpd="sng">
              <a:solidFill>
                <a:schemeClr val="accent5"/>
              </a:solidFill>
              <a:prstDash val="solid"/>
              <a:round/>
              <a:headEnd type="none" w="sm" len="sm"/>
              <a:tailEnd type="none" w="sm" len="sm"/>
            </a:ln>
          </a:insideH>
          <a:insideV>
            <a:ln w="12700" cap="flat" cmpd="sng">
              <a:solidFill>
                <a:schemeClr val="accent5"/>
              </a:solidFill>
              <a:prstDash val="solid"/>
              <a:round/>
              <a:headEnd type="none" w="sm" len="sm"/>
              <a:tailEnd type="none" w="sm" len="sm"/>
            </a:ln>
          </a:insideV>
        </a:tcBdr>
        <a:fill>
          <a:solidFill>
            <a:srgbClr val="E8F1F5"/>
          </a:solidFill>
        </a:fill>
      </a:tcStyle>
    </a:wholeTbl>
    <a:band1H>
      <a:tcTxStyle/>
      <a:tcStyle>
        <a:tcBdr/>
        <a:fill>
          <a:solidFill>
            <a:srgbClr val="CEE2EA"/>
          </a:solidFill>
        </a:fill>
      </a:tcStyle>
    </a:band1H>
    <a:band2H>
      <a:tcTxStyle/>
      <a:tcStyle>
        <a:tcBdr/>
      </a:tcStyle>
    </a:band2H>
    <a:band1V>
      <a:tcTxStyle/>
      <a:tcStyle>
        <a:tcBdr/>
        <a:fill>
          <a:solidFill>
            <a:srgbClr val="CEE2EA"/>
          </a:solidFill>
        </a:fill>
      </a:tcStyle>
    </a:band1V>
    <a:band2V>
      <a:tcTxStyle/>
      <a:tcStyle>
        <a:tcBdr/>
      </a:tcStyle>
    </a:band2V>
    <a:lastCol>
      <a:tcTxStyle b="on" i="off"/>
      <a:tcStyle>
        <a:tcBdr/>
      </a:tcStyle>
    </a:lastCol>
    <a:firstCol>
      <a:tcTxStyle b="on" i="off"/>
      <a:tcStyle>
        <a:tcBdr/>
      </a:tcStyle>
    </a:firstCol>
    <a:lastRow>
      <a:tcTxStyle b="on" i="off"/>
      <a:tcStyle>
        <a:tcBdr>
          <a:top>
            <a:ln w="25400" cap="flat" cmpd="sng">
              <a:solidFill>
                <a:schemeClr val="accent5"/>
              </a:solidFill>
              <a:prstDash val="solid"/>
              <a:round/>
              <a:headEnd type="none" w="sm" len="sm"/>
              <a:tailEnd type="none" w="sm" len="sm"/>
            </a:ln>
          </a:top>
        </a:tcBdr>
        <a:fill>
          <a:solidFill>
            <a:srgbClr val="E8F1F5"/>
          </a:solidFill>
        </a:fill>
      </a:tcStyle>
    </a:lastRow>
    <a:seCell>
      <a:tcTxStyle/>
      <a:tcStyle>
        <a:tcBdr/>
      </a:tcStyle>
    </a:seCell>
    <a:swCell>
      <a:tcTxStyle/>
      <a:tcStyle>
        <a:tcBdr/>
      </a:tcStyle>
    </a:swCell>
    <a:firstRow>
      <a:tcTxStyle b="on" i="off"/>
      <a:tcStyle>
        <a:tcBdr/>
        <a:fill>
          <a:solidFill>
            <a:srgbClr val="E8F1F5"/>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274" autoAdjust="0"/>
  </p:normalViewPr>
  <p:slideViewPr>
    <p:cSldViewPr snapToGrid="0">
      <p:cViewPr>
        <p:scale>
          <a:sx n="102" d="100"/>
          <a:sy n="102" d="100"/>
        </p:scale>
        <p:origin x="826"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font" Target="fonts/font16.fntdata"/><Relationship Id="rId10" Type="http://schemas.openxmlformats.org/officeDocument/2006/relationships/slide" Target="slides/slide9.xml"/><Relationship Id="rId19" Type="http://schemas.openxmlformats.org/officeDocument/2006/relationships/font" Target="fonts/font7.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font" Target="fonts/font15.fntdata"/><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3" name="Google Shape;93;p1: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2: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00" name="Google Shape;10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b="0"/>
          </a:p>
        </p:txBody>
      </p:sp>
      <p:sp>
        <p:nvSpPr>
          <p:cNvPr id="101" name="Google Shape;101;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solidFill>
                  <a:schemeClr val="dk1"/>
                </a:solidFill>
                <a:latin typeface="Verdana"/>
                <a:ea typeface="Verdana"/>
                <a:cs typeface="Verdana"/>
                <a:sym typeface="Verdana"/>
              </a:rPr>
              <a:t>2</a:t>
            </a:fld>
            <a:endParaRPr sz="1200">
              <a:solidFill>
                <a:schemeClr val="dk1"/>
              </a:solidFill>
              <a:latin typeface="Verdana"/>
              <a:ea typeface="Verdana"/>
              <a:cs typeface="Verdana"/>
              <a:sym typeface="Verdana"/>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8" name="Google Shape;148;p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7" name="Google Shape;167;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68" name="Google Shape;168;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7" name="Google Shape;177;p5: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84" name="Google Shape;184;p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9" name="Google Shape;209;p8: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p9: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5" name="Google Shape;25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56" name="Google Shape;25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1" name="Google Shape;271;p10: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13"/>
        <p:cNvGrpSpPr/>
        <p:nvPr/>
      </p:nvGrpSpPr>
      <p:grpSpPr>
        <a:xfrm>
          <a:off x="0" y="0"/>
          <a:ext cx="0" cy="0"/>
          <a:chOff x="0" y="0"/>
          <a:chExt cx="0" cy="0"/>
        </a:xfrm>
      </p:grpSpPr>
      <p:grpSp>
        <p:nvGrpSpPr>
          <p:cNvPr id="14" name="Google Shape;14;g3f53cbc3afb_0_628"/>
          <p:cNvGrpSpPr/>
          <p:nvPr/>
        </p:nvGrpSpPr>
        <p:grpSpPr>
          <a:xfrm>
            <a:off x="6098378" y="7"/>
            <a:ext cx="3045625" cy="2707359"/>
            <a:chOff x="6098378" y="5"/>
            <a:chExt cx="3045625" cy="2030570"/>
          </a:xfrm>
        </p:grpSpPr>
        <p:sp>
          <p:nvSpPr>
            <p:cNvPr id="15" name="Google Shape;15;g3f53cbc3afb_0_628"/>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g3f53cbc3afb_0_628"/>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g3f53cbc3afb_0_628"/>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g3f53cbc3afb_0_628"/>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g3f53cbc3afb_0_628"/>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 name="Google Shape;20;g3f53cbc3afb_0_628"/>
          <p:cNvSpPr txBox="1">
            <a:spLocks noGrp="1"/>
          </p:cNvSpPr>
          <p:nvPr>
            <p:ph type="ctrTitle"/>
          </p:nvPr>
        </p:nvSpPr>
        <p:spPr>
          <a:xfrm>
            <a:off x="598100" y="2366963"/>
            <a:ext cx="8222100" cy="11184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1" name="Google Shape;21;g3f53cbc3afb_0_628"/>
          <p:cNvSpPr txBox="1">
            <a:spLocks noGrp="1"/>
          </p:cNvSpPr>
          <p:nvPr>
            <p:ph type="subTitle" idx="1"/>
          </p:nvPr>
        </p:nvSpPr>
        <p:spPr>
          <a:xfrm>
            <a:off x="598088" y="3621217"/>
            <a:ext cx="8222100" cy="5772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22" name="Google Shape;22;g3f53cbc3afb_0_628"/>
          <p:cNvSpPr txBox="1">
            <a:spLocks noGrp="1"/>
          </p:cNvSpPr>
          <p:nvPr>
            <p:ph type="sldNum" idx="12"/>
          </p:nvPr>
        </p:nvSpPr>
        <p:spPr>
          <a:xfrm>
            <a:off x="8460431" y="6201587"/>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3"/>
        <p:cNvGrpSpPr/>
        <p:nvPr/>
      </p:nvGrpSpPr>
      <p:grpSpPr>
        <a:xfrm>
          <a:off x="0" y="0"/>
          <a:ext cx="0" cy="0"/>
          <a:chOff x="0" y="0"/>
          <a:chExt cx="0" cy="0"/>
        </a:xfrm>
      </p:grpSpPr>
      <p:grpSp>
        <p:nvGrpSpPr>
          <p:cNvPr id="24" name="Google Shape;24;g3f53cbc3afb_0_638"/>
          <p:cNvGrpSpPr/>
          <p:nvPr/>
        </p:nvGrpSpPr>
        <p:grpSpPr>
          <a:xfrm>
            <a:off x="6098378" y="7"/>
            <a:ext cx="3045625" cy="2707359"/>
            <a:chOff x="6098378" y="5"/>
            <a:chExt cx="3045625" cy="2030570"/>
          </a:xfrm>
        </p:grpSpPr>
        <p:sp>
          <p:nvSpPr>
            <p:cNvPr id="25" name="Google Shape;25;g3f53cbc3afb_0_638"/>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g3f53cbc3afb_0_638"/>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g3f53cbc3afb_0_638"/>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g3f53cbc3afb_0_638"/>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g3f53cbc3afb_0_638"/>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 name="Google Shape;30;g3f53cbc3afb_0_638"/>
          <p:cNvSpPr txBox="1">
            <a:spLocks noGrp="1"/>
          </p:cNvSpPr>
          <p:nvPr>
            <p:ph type="title"/>
          </p:nvPr>
        </p:nvSpPr>
        <p:spPr>
          <a:xfrm>
            <a:off x="598100" y="2869796"/>
            <a:ext cx="8222100" cy="11184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31" name="Google Shape;31;g3f53cbc3afb_0_638"/>
          <p:cNvSpPr txBox="1">
            <a:spLocks noGrp="1"/>
          </p:cNvSpPr>
          <p:nvPr>
            <p:ph type="sldNum" idx="12"/>
          </p:nvPr>
        </p:nvSpPr>
        <p:spPr>
          <a:xfrm>
            <a:off x="8460431" y="6201587"/>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2"/>
        <p:cNvGrpSpPr/>
        <p:nvPr/>
      </p:nvGrpSpPr>
      <p:grpSpPr>
        <a:xfrm>
          <a:off x="0" y="0"/>
          <a:ext cx="0" cy="0"/>
          <a:chOff x="0" y="0"/>
          <a:chExt cx="0" cy="0"/>
        </a:xfrm>
      </p:grpSpPr>
      <p:grpSp>
        <p:nvGrpSpPr>
          <p:cNvPr id="33" name="Google Shape;33;g3f53cbc3afb_0_647"/>
          <p:cNvGrpSpPr/>
          <p:nvPr/>
        </p:nvGrpSpPr>
        <p:grpSpPr>
          <a:xfrm>
            <a:off x="0" y="5204762"/>
            <a:ext cx="9144000" cy="1653192"/>
            <a:chOff x="0" y="3903669"/>
            <a:chExt cx="9144000" cy="1239925"/>
          </a:xfrm>
        </p:grpSpPr>
        <p:sp>
          <p:nvSpPr>
            <p:cNvPr id="34" name="Google Shape;34;g3f53cbc3afb_0_647"/>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g3f53cbc3afb_0_647"/>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g3f53cbc3afb_0_647"/>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g3f53cbc3afb_0_647"/>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g3f53cbc3afb_0_647"/>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g3f53cbc3afb_0_647"/>
          <p:cNvSpPr txBox="1">
            <a:spLocks noGrp="1"/>
          </p:cNvSpPr>
          <p:nvPr>
            <p:ph type="title"/>
          </p:nvPr>
        </p:nvSpPr>
        <p:spPr>
          <a:xfrm>
            <a:off x="311700" y="546667"/>
            <a:ext cx="8520600" cy="8103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g3f53cbc3afb_0_647"/>
          <p:cNvSpPr txBox="1">
            <a:spLocks noGrp="1"/>
          </p:cNvSpPr>
          <p:nvPr>
            <p:ph type="body" idx="1"/>
          </p:nvPr>
        </p:nvSpPr>
        <p:spPr>
          <a:xfrm>
            <a:off x="311700" y="1639833"/>
            <a:ext cx="8520600" cy="4452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1" name="Google Shape;41;g3f53cbc3afb_0_647"/>
          <p:cNvSpPr txBox="1">
            <a:spLocks noGrp="1"/>
          </p:cNvSpPr>
          <p:nvPr>
            <p:ph type="sldNum" idx="12"/>
          </p:nvPr>
        </p:nvSpPr>
        <p:spPr>
          <a:xfrm>
            <a:off x="8460431" y="6201587"/>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2"/>
        <p:cNvGrpSpPr/>
        <p:nvPr/>
      </p:nvGrpSpPr>
      <p:grpSpPr>
        <a:xfrm>
          <a:off x="0" y="0"/>
          <a:ext cx="0" cy="0"/>
          <a:chOff x="0" y="0"/>
          <a:chExt cx="0" cy="0"/>
        </a:xfrm>
      </p:grpSpPr>
      <p:sp>
        <p:nvSpPr>
          <p:cNvPr id="43" name="Google Shape;43;g3f53cbc3afb_0_657"/>
          <p:cNvSpPr txBox="1">
            <a:spLocks noGrp="1"/>
          </p:cNvSpPr>
          <p:nvPr>
            <p:ph type="title"/>
          </p:nvPr>
        </p:nvSpPr>
        <p:spPr>
          <a:xfrm>
            <a:off x="311700" y="546667"/>
            <a:ext cx="8520600" cy="8103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4" name="Google Shape;44;g3f53cbc3afb_0_657"/>
          <p:cNvSpPr txBox="1">
            <a:spLocks noGrp="1"/>
          </p:cNvSpPr>
          <p:nvPr>
            <p:ph type="body" idx="1"/>
          </p:nvPr>
        </p:nvSpPr>
        <p:spPr>
          <a:xfrm>
            <a:off x="311700" y="1639967"/>
            <a:ext cx="3999900" cy="4452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5" name="Google Shape;45;g3f53cbc3afb_0_657"/>
          <p:cNvSpPr txBox="1">
            <a:spLocks noGrp="1"/>
          </p:cNvSpPr>
          <p:nvPr>
            <p:ph type="body" idx="2"/>
          </p:nvPr>
        </p:nvSpPr>
        <p:spPr>
          <a:xfrm>
            <a:off x="4832400" y="1639967"/>
            <a:ext cx="3999900" cy="4452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6" name="Google Shape;46;g3f53cbc3afb_0_657"/>
          <p:cNvSpPr txBox="1">
            <a:spLocks noGrp="1"/>
          </p:cNvSpPr>
          <p:nvPr>
            <p:ph type="sldNum" idx="12"/>
          </p:nvPr>
        </p:nvSpPr>
        <p:spPr>
          <a:xfrm>
            <a:off x="8460431" y="6201587"/>
            <a:ext cx="548700" cy="5247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7"/>
        <p:cNvGrpSpPr/>
        <p:nvPr/>
      </p:nvGrpSpPr>
      <p:grpSpPr>
        <a:xfrm>
          <a:off x="0" y="0"/>
          <a:ext cx="0" cy="0"/>
          <a:chOff x="0" y="0"/>
          <a:chExt cx="0" cy="0"/>
        </a:xfrm>
      </p:grpSpPr>
      <p:sp>
        <p:nvSpPr>
          <p:cNvPr id="48" name="Google Shape;48;g3f53cbc3afb_0_662"/>
          <p:cNvSpPr txBox="1">
            <a:spLocks noGrp="1"/>
          </p:cNvSpPr>
          <p:nvPr>
            <p:ph type="title"/>
          </p:nvPr>
        </p:nvSpPr>
        <p:spPr>
          <a:xfrm>
            <a:off x="311700" y="546667"/>
            <a:ext cx="8520600" cy="8103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9" name="Google Shape;49;g3f53cbc3afb_0_662"/>
          <p:cNvSpPr txBox="1">
            <a:spLocks noGrp="1"/>
          </p:cNvSpPr>
          <p:nvPr>
            <p:ph type="sldNum" idx="12"/>
          </p:nvPr>
        </p:nvSpPr>
        <p:spPr>
          <a:xfrm>
            <a:off x="8460431" y="6201587"/>
            <a:ext cx="548700" cy="5247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0"/>
        <p:cNvGrpSpPr/>
        <p:nvPr/>
      </p:nvGrpSpPr>
      <p:grpSpPr>
        <a:xfrm>
          <a:off x="0" y="0"/>
          <a:ext cx="0" cy="0"/>
          <a:chOff x="0" y="0"/>
          <a:chExt cx="0" cy="0"/>
        </a:xfrm>
      </p:grpSpPr>
      <p:sp>
        <p:nvSpPr>
          <p:cNvPr id="51" name="Google Shape;51;g3f53cbc3afb_0_665"/>
          <p:cNvSpPr txBox="1">
            <a:spLocks noGrp="1"/>
          </p:cNvSpPr>
          <p:nvPr>
            <p:ph type="title"/>
          </p:nvPr>
        </p:nvSpPr>
        <p:spPr>
          <a:xfrm>
            <a:off x="311700" y="740800"/>
            <a:ext cx="2808000" cy="1007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2" name="Google Shape;52;g3f53cbc3afb_0_665"/>
          <p:cNvSpPr txBox="1">
            <a:spLocks noGrp="1"/>
          </p:cNvSpPr>
          <p:nvPr>
            <p:ph type="body" idx="1"/>
          </p:nvPr>
        </p:nvSpPr>
        <p:spPr>
          <a:xfrm>
            <a:off x="311700" y="1954405"/>
            <a:ext cx="2808000" cy="41376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53" name="Google Shape;53;g3f53cbc3afb_0_665"/>
          <p:cNvSpPr txBox="1">
            <a:spLocks noGrp="1"/>
          </p:cNvSpPr>
          <p:nvPr>
            <p:ph type="sldNum" idx="12"/>
          </p:nvPr>
        </p:nvSpPr>
        <p:spPr>
          <a:xfrm>
            <a:off x="8460431" y="6201587"/>
            <a:ext cx="548700" cy="5247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4"/>
        <p:cNvGrpSpPr/>
        <p:nvPr/>
      </p:nvGrpSpPr>
      <p:grpSpPr>
        <a:xfrm>
          <a:off x="0" y="0"/>
          <a:ext cx="0" cy="0"/>
          <a:chOff x="0" y="0"/>
          <a:chExt cx="0" cy="0"/>
        </a:xfrm>
      </p:grpSpPr>
      <p:grpSp>
        <p:nvGrpSpPr>
          <p:cNvPr id="55" name="Google Shape;55;g3f53cbc3afb_0_669"/>
          <p:cNvGrpSpPr/>
          <p:nvPr/>
        </p:nvGrpSpPr>
        <p:grpSpPr>
          <a:xfrm>
            <a:off x="6098378" y="7"/>
            <a:ext cx="3045625" cy="2707359"/>
            <a:chOff x="6098378" y="5"/>
            <a:chExt cx="3045625" cy="2030570"/>
          </a:xfrm>
        </p:grpSpPr>
        <p:sp>
          <p:nvSpPr>
            <p:cNvPr id="56" name="Google Shape;56;g3f53cbc3afb_0_669"/>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g3f53cbc3afb_0_669"/>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g3f53cbc3afb_0_669"/>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g3f53cbc3afb_0_669"/>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g3f53cbc3afb_0_669"/>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 name="Google Shape;61;g3f53cbc3afb_0_669"/>
          <p:cNvSpPr txBox="1">
            <a:spLocks noGrp="1"/>
          </p:cNvSpPr>
          <p:nvPr>
            <p:ph type="title"/>
          </p:nvPr>
        </p:nvSpPr>
        <p:spPr>
          <a:xfrm>
            <a:off x="490250" y="701800"/>
            <a:ext cx="5618700" cy="54543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62" name="Google Shape;62;g3f53cbc3afb_0_669"/>
          <p:cNvSpPr txBox="1">
            <a:spLocks noGrp="1"/>
          </p:cNvSpPr>
          <p:nvPr>
            <p:ph type="sldNum" idx="12"/>
          </p:nvPr>
        </p:nvSpPr>
        <p:spPr>
          <a:xfrm>
            <a:off x="8460431" y="6201587"/>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3"/>
        <p:cNvGrpSpPr/>
        <p:nvPr/>
      </p:nvGrpSpPr>
      <p:grpSpPr>
        <a:xfrm>
          <a:off x="0" y="0"/>
          <a:ext cx="0" cy="0"/>
          <a:chOff x="0" y="0"/>
          <a:chExt cx="0" cy="0"/>
        </a:xfrm>
      </p:grpSpPr>
      <p:sp>
        <p:nvSpPr>
          <p:cNvPr id="64" name="Google Shape;64;g3f53cbc3afb_0_678"/>
          <p:cNvSpPr/>
          <p:nvPr/>
        </p:nvSpPr>
        <p:spPr>
          <a:xfrm>
            <a:off x="4572000" y="-233"/>
            <a:ext cx="4572000" cy="6858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5" name="Google Shape;65;g3f53cbc3afb_0_678"/>
          <p:cNvCxnSpPr/>
          <p:nvPr/>
        </p:nvCxnSpPr>
        <p:spPr>
          <a:xfrm>
            <a:off x="5029675" y="5994000"/>
            <a:ext cx="468300" cy="0"/>
          </a:xfrm>
          <a:prstGeom prst="straightConnector1">
            <a:avLst/>
          </a:prstGeom>
          <a:noFill/>
          <a:ln w="19050" cap="flat" cmpd="sng">
            <a:solidFill>
              <a:schemeClr val="lt1"/>
            </a:solidFill>
            <a:prstDash val="solid"/>
            <a:round/>
            <a:headEnd type="none" w="sm" len="sm"/>
            <a:tailEnd type="none" w="sm" len="sm"/>
          </a:ln>
        </p:spPr>
      </p:cxnSp>
      <p:sp>
        <p:nvSpPr>
          <p:cNvPr id="66" name="Google Shape;66;g3f53cbc3afb_0_678"/>
          <p:cNvSpPr txBox="1">
            <a:spLocks noGrp="1"/>
          </p:cNvSpPr>
          <p:nvPr>
            <p:ph type="title"/>
          </p:nvPr>
        </p:nvSpPr>
        <p:spPr>
          <a:xfrm>
            <a:off x="265500" y="1534800"/>
            <a:ext cx="4045200" cy="20859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7" name="Google Shape;67;g3f53cbc3afb_0_678"/>
          <p:cNvSpPr txBox="1">
            <a:spLocks noGrp="1"/>
          </p:cNvSpPr>
          <p:nvPr>
            <p:ph type="subTitle" idx="1"/>
          </p:nvPr>
        </p:nvSpPr>
        <p:spPr>
          <a:xfrm>
            <a:off x="265500" y="3692002"/>
            <a:ext cx="4045200" cy="1692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8" name="Google Shape;68;g3f53cbc3afb_0_678"/>
          <p:cNvSpPr txBox="1">
            <a:spLocks noGrp="1"/>
          </p:cNvSpPr>
          <p:nvPr>
            <p:ph type="body" idx="2"/>
          </p:nvPr>
        </p:nvSpPr>
        <p:spPr>
          <a:xfrm>
            <a:off x="4939500" y="965600"/>
            <a:ext cx="3837000" cy="49269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9" name="Google Shape;69;g3f53cbc3afb_0_678"/>
          <p:cNvSpPr txBox="1">
            <a:spLocks noGrp="1"/>
          </p:cNvSpPr>
          <p:nvPr>
            <p:ph type="sldNum" idx="12"/>
          </p:nvPr>
        </p:nvSpPr>
        <p:spPr>
          <a:xfrm>
            <a:off x="8460431" y="6201587"/>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g3f53cbc3afb_0_685"/>
          <p:cNvSpPr txBox="1">
            <a:spLocks noGrp="1"/>
          </p:cNvSpPr>
          <p:nvPr>
            <p:ph type="body" idx="1"/>
          </p:nvPr>
        </p:nvSpPr>
        <p:spPr>
          <a:xfrm>
            <a:off x="319500" y="5640767"/>
            <a:ext cx="5998800" cy="7983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72" name="Google Shape;72;g3f53cbc3afb_0_685"/>
          <p:cNvSpPr txBox="1">
            <a:spLocks noGrp="1"/>
          </p:cNvSpPr>
          <p:nvPr>
            <p:ph type="sldNum" idx="12"/>
          </p:nvPr>
        </p:nvSpPr>
        <p:spPr>
          <a:xfrm>
            <a:off x="8460431" y="6201587"/>
            <a:ext cx="548700" cy="5247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g3f53cbc3afb_0_688"/>
          <p:cNvGrpSpPr/>
          <p:nvPr/>
        </p:nvGrpSpPr>
        <p:grpSpPr>
          <a:xfrm>
            <a:off x="6098378" y="7"/>
            <a:ext cx="3045625" cy="2707359"/>
            <a:chOff x="6098378" y="5"/>
            <a:chExt cx="3045625" cy="2030570"/>
          </a:xfrm>
        </p:grpSpPr>
        <p:sp>
          <p:nvSpPr>
            <p:cNvPr id="75" name="Google Shape;75;g3f53cbc3afb_0_688"/>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g3f53cbc3afb_0_688"/>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g3f53cbc3afb_0_688"/>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g3f53cbc3afb_0_688"/>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g3f53cbc3afb_0_688"/>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 name="Google Shape;80;g3f53cbc3afb_0_688"/>
          <p:cNvSpPr txBox="1">
            <a:spLocks noGrp="1"/>
          </p:cNvSpPr>
          <p:nvPr>
            <p:ph type="title" hasCustomPrompt="1"/>
          </p:nvPr>
        </p:nvSpPr>
        <p:spPr>
          <a:xfrm>
            <a:off x="311700" y="1674733"/>
            <a:ext cx="8520600" cy="27075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81" name="Google Shape;81;g3f53cbc3afb_0_688"/>
          <p:cNvSpPr txBox="1">
            <a:spLocks noGrp="1"/>
          </p:cNvSpPr>
          <p:nvPr>
            <p:ph type="body" idx="1"/>
          </p:nvPr>
        </p:nvSpPr>
        <p:spPr>
          <a:xfrm>
            <a:off x="311700" y="4492300"/>
            <a:ext cx="8520600" cy="17091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82" name="Google Shape;82;g3f53cbc3afb_0_688"/>
          <p:cNvSpPr txBox="1">
            <a:spLocks noGrp="1"/>
          </p:cNvSpPr>
          <p:nvPr>
            <p:ph type="sldNum" idx="12"/>
          </p:nvPr>
        </p:nvSpPr>
        <p:spPr>
          <a:xfrm>
            <a:off x="8460431" y="6201587"/>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3"/>
        <p:cNvGrpSpPr/>
        <p:nvPr/>
      </p:nvGrpSpPr>
      <p:grpSpPr>
        <a:xfrm>
          <a:off x="0" y="0"/>
          <a:ext cx="0" cy="0"/>
          <a:chOff x="0" y="0"/>
          <a:chExt cx="0" cy="0"/>
        </a:xfrm>
      </p:grpSpPr>
      <p:sp>
        <p:nvSpPr>
          <p:cNvPr id="84" name="Google Shape;84;g3f53cbc3afb_0_698"/>
          <p:cNvSpPr txBox="1">
            <a:spLocks noGrp="1"/>
          </p:cNvSpPr>
          <p:nvPr>
            <p:ph type="sldNum" idx="12"/>
          </p:nvPr>
        </p:nvSpPr>
        <p:spPr>
          <a:xfrm>
            <a:off x="8460431" y="6201587"/>
            <a:ext cx="548700" cy="5247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85"/>
        <p:cNvGrpSpPr/>
        <p:nvPr/>
      </p:nvGrpSpPr>
      <p:grpSpPr>
        <a:xfrm>
          <a:off x="0" y="0"/>
          <a:ext cx="0" cy="0"/>
          <a:chOff x="0" y="0"/>
          <a:chExt cx="0" cy="0"/>
        </a:xfrm>
      </p:grpSpPr>
      <p:sp>
        <p:nvSpPr>
          <p:cNvPr id="86" name="Google Shape;86;g3f53cbc3afb_0_70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3000"/>
              <a:buNone/>
              <a:defRPr/>
            </a:lvl1pPr>
            <a:lvl2pPr lvl="1" algn="ctr">
              <a:spcBef>
                <a:spcPts val="0"/>
              </a:spcBef>
              <a:spcAft>
                <a:spcPts val="0"/>
              </a:spcAft>
              <a:buSzPts val="3000"/>
              <a:buNone/>
              <a:defRPr/>
            </a:lvl2pPr>
            <a:lvl3pPr lvl="2" algn="ctr">
              <a:spcBef>
                <a:spcPts val="0"/>
              </a:spcBef>
              <a:spcAft>
                <a:spcPts val="0"/>
              </a:spcAft>
              <a:buSzPts val="3000"/>
              <a:buNone/>
              <a:defRPr/>
            </a:lvl3pPr>
            <a:lvl4pPr lvl="3" algn="ctr">
              <a:spcBef>
                <a:spcPts val="0"/>
              </a:spcBef>
              <a:spcAft>
                <a:spcPts val="0"/>
              </a:spcAft>
              <a:buSzPts val="3000"/>
              <a:buNone/>
              <a:defRPr/>
            </a:lvl4pPr>
            <a:lvl5pPr lvl="4" algn="ctr">
              <a:spcBef>
                <a:spcPts val="0"/>
              </a:spcBef>
              <a:spcAft>
                <a:spcPts val="0"/>
              </a:spcAft>
              <a:buSzPts val="3000"/>
              <a:buNone/>
              <a:defRPr/>
            </a:lvl5pPr>
            <a:lvl6pPr lvl="5" algn="ctr">
              <a:spcBef>
                <a:spcPts val="0"/>
              </a:spcBef>
              <a:spcAft>
                <a:spcPts val="0"/>
              </a:spcAft>
              <a:buSzPts val="3000"/>
              <a:buNone/>
              <a:defRPr/>
            </a:lvl6pPr>
            <a:lvl7pPr lvl="6" algn="ctr">
              <a:spcBef>
                <a:spcPts val="0"/>
              </a:spcBef>
              <a:spcAft>
                <a:spcPts val="0"/>
              </a:spcAft>
              <a:buSzPts val="3000"/>
              <a:buNone/>
              <a:defRPr/>
            </a:lvl7pPr>
            <a:lvl8pPr lvl="7" algn="ctr">
              <a:spcBef>
                <a:spcPts val="0"/>
              </a:spcBef>
              <a:spcAft>
                <a:spcPts val="0"/>
              </a:spcAft>
              <a:buSzPts val="3000"/>
              <a:buNone/>
              <a:defRPr/>
            </a:lvl8pPr>
            <a:lvl9pPr lvl="8" algn="ctr">
              <a:spcBef>
                <a:spcPts val="0"/>
              </a:spcBef>
              <a:spcAft>
                <a:spcPts val="0"/>
              </a:spcAft>
              <a:buSzPts val="3000"/>
              <a:buNone/>
              <a:defRPr/>
            </a:lvl9pPr>
          </a:lstStyle>
          <a:p>
            <a:endParaRPr/>
          </a:p>
        </p:txBody>
      </p:sp>
      <p:sp>
        <p:nvSpPr>
          <p:cNvPr id="87" name="Google Shape;87;g3f53cbc3afb_0_700"/>
          <p:cNvSpPr txBox="1">
            <a:spLocks noGrp="1"/>
          </p:cNvSpPr>
          <p:nvPr>
            <p:ph type="body" idx="1"/>
          </p:nvPr>
        </p:nvSpPr>
        <p:spPr>
          <a:xfrm>
            <a:off x="457200" y="1600201"/>
            <a:ext cx="8229600" cy="39171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1200"/>
              </a:spcBef>
              <a:spcAft>
                <a:spcPts val="0"/>
              </a:spcAft>
              <a:buClr>
                <a:schemeClr val="dk1"/>
              </a:buClr>
              <a:buSzPts val="1800"/>
              <a:buChar char="●"/>
              <a:defRPr/>
            </a:lvl7pPr>
            <a:lvl8pPr marL="3657600" lvl="7" indent="-342900" algn="l">
              <a:spcBef>
                <a:spcPts val="1200"/>
              </a:spcBef>
              <a:spcAft>
                <a:spcPts val="0"/>
              </a:spcAft>
              <a:buClr>
                <a:schemeClr val="dk1"/>
              </a:buClr>
              <a:buSzPts val="1800"/>
              <a:buChar char="○"/>
              <a:defRPr/>
            </a:lvl8pPr>
            <a:lvl9pPr marL="4114800" lvl="8" indent="-342900" algn="l">
              <a:spcBef>
                <a:spcPts val="1200"/>
              </a:spcBef>
              <a:spcAft>
                <a:spcPts val="1200"/>
              </a:spcAft>
              <a:buClr>
                <a:schemeClr val="dk1"/>
              </a:buClr>
              <a:buSzPts val="1800"/>
              <a:buChar char="■"/>
              <a:defRPr/>
            </a:lvl9pPr>
          </a:lstStyle>
          <a:p>
            <a:endParaRPr/>
          </a:p>
        </p:txBody>
      </p:sp>
      <p:sp>
        <p:nvSpPr>
          <p:cNvPr id="88" name="Google Shape;88;g3f53cbc3afb_0_700"/>
          <p:cNvSpPr txBox="1">
            <a:spLocks noGrp="1"/>
          </p:cNvSpPr>
          <p:nvPr>
            <p:ph type="dt" idx="10"/>
          </p:nvPr>
        </p:nvSpPr>
        <p:spPr>
          <a:xfrm>
            <a:off x="250825" y="6524627"/>
            <a:ext cx="971700" cy="219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g3f53cbc3afb_0_700"/>
          <p:cNvSpPr txBox="1">
            <a:spLocks noGrp="1"/>
          </p:cNvSpPr>
          <p:nvPr>
            <p:ph type="ftr" idx="11"/>
          </p:nvPr>
        </p:nvSpPr>
        <p:spPr>
          <a:xfrm>
            <a:off x="3132138" y="6461127"/>
            <a:ext cx="2895600" cy="365100"/>
          </a:xfrm>
          <a:prstGeom prst="rect">
            <a:avLst/>
          </a:prstGeom>
          <a:noFill/>
          <a:ln>
            <a:noFill/>
          </a:ln>
        </p:spPr>
        <p:txBody>
          <a:bodyPr spcFirstLastPara="1" wrap="square" lIns="91425" tIns="45700" rIns="91425" bIns="45700" anchor="t" anchorCtr="0">
            <a:noAutofit/>
          </a:bodyPr>
          <a:lstStyle>
            <a:lvl1pPr marR="0" lvl="0" algn="l">
              <a:spcBef>
                <a:spcPts val="0"/>
              </a:spcBef>
              <a:spcAft>
                <a:spcPts val="0"/>
              </a:spcAft>
              <a:buSzPts val="1400"/>
              <a:buNone/>
              <a:defRPr sz="1800">
                <a:solidFill>
                  <a:schemeClr val="dk1"/>
                </a:solidFill>
                <a:latin typeface="Open Sans"/>
                <a:ea typeface="Open Sans"/>
                <a:cs typeface="Open Sans"/>
                <a:sym typeface="Open Sans"/>
              </a:defRPr>
            </a:lvl1pPr>
            <a:lvl2pPr marR="0" lvl="1" algn="l">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90" name="Google Shape;90;g3f53cbc3afb_0_700"/>
          <p:cNvSpPr txBox="1">
            <a:spLocks noGrp="1"/>
          </p:cNvSpPr>
          <p:nvPr>
            <p:ph type="sldNum" idx="12"/>
          </p:nvPr>
        </p:nvSpPr>
        <p:spPr>
          <a:xfrm>
            <a:off x="7956550" y="6381752"/>
            <a:ext cx="730200" cy="339600"/>
          </a:xfrm>
          <a:prstGeom prst="rect">
            <a:avLst/>
          </a:prstGeom>
          <a:noFill/>
          <a:ln>
            <a:noFill/>
          </a:ln>
        </p:spPr>
        <p:txBody>
          <a:bodyPr spcFirstLastPara="1" wrap="square" lIns="91425" tIns="45700" rIns="91425" bIns="45700" anchor="ctr" anchorCtr="0">
            <a:normAutofit/>
          </a:bodyPr>
          <a:lstStyle>
            <a:lvl1pPr marL="0" marR="0" lvl="0" indent="0" algn="r">
              <a:spcBef>
                <a:spcPts val="0"/>
              </a:spcBef>
              <a:buNone/>
              <a:defRPr sz="900">
                <a:solidFill>
                  <a:srgbClr val="898989"/>
                </a:solidFill>
                <a:latin typeface="Open Sans"/>
                <a:ea typeface="Open Sans"/>
                <a:cs typeface="Open Sans"/>
                <a:sym typeface="Open Sans"/>
              </a:defRPr>
            </a:lvl1pPr>
            <a:lvl2pPr marL="0" marR="0" lvl="1" indent="0" algn="r">
              <a:spcBef>
                <a:spcPts val="0"/>
              </a:spcBef>
              <a:buNone/>
              <a:defRPr sz="900">
                <a:solidFill>
                  <a:srgbClr val="898989"/>
                </a:solidFill>
                <a:latin typeface="Open Sans"/>
                <a:ea typeface="Open Sans"/>
                <a:cs typeface="Open Sans"/>
                <a:sym typeface="Open Sans"/>
              </a:defRPr>
            </a:lvl2pPr>
            <a:lvl3pPr marL="0" marR="0" lvl="2" indent="0" algn="r">
              <a:spcBef>
                <a:spcPts val="0"/>
              </a:spcBef>
              <a:buNone/>
              <a:defRPr sz="900">
                <a:solidFill>
                  <a:srgbClr val="898989"/>
                </a:solidFill>
                <a:latin typeface="Open Sans"/>
                <a:ea typeface="Open Sans"/>
                <a:cs typeface="Open Sans"/>
                <a:sym typeface="Open Sans"/>
              </a:defRPr>
            </a:lvl3pPr>
            <a:lvl4pPr marL="0" marR="0" lvl="3" indent="0" algn="r">
              <a:spcBef>
                <a:spcPts val="0"/>
              </a:spcBef>
              <a:buNone/>
              <a:defRPr sz="900">
                <a:solidFill>
                  <a:srgbClr val="898989"/>
                </a:solidFill>
                <a:latin typeface="Open Sans"/>
                <a:ea typeface="Open Sans"/>
                <a:cs typeface="Open Sans"/>
                <a:sym typeface="Open Sans"/>
              </a:defRPr>
            </a:lvl4pPr>
            <a:lvl5pPr marL="0" marR="0" lvl="4" indent="0" algn="r">
              <a:spcBef>
                <a:spcPts val="0"/>
              </a:spcBef>
              <a:buNone/>
              <a:defRPr sz="900">
                <a:solidFill>
                  <a:srgbClr val="898989"/>
                </a:solidFill>
                <a:latin typeface="Open Sans"/>
                <a:ea typeface="Open Sans"/>
                <a:cs typeface="Open Sans"/>
                <a:sym typeface="Open Sans"/>
              </a:defRPr>
            </a:lvl5pPr>
            <a:lvl6pPr marL="0" marR="0" lvl="5" indent="0" algn="r">
              <a:spcBef>
                <a:spcPts val="0"/>
              </a:spcBef>
              <a:buNone/>
              <a:defRPr sz="900">
                <a:solidFill>
                  <a:srgbClr val="898989"/>
                </a:solidFill>
                <a:latin typeface="Open Sans"/>
                <a:ea typeface="Open Sans"/>
                <a:cs typeface="Open Sans"/>
                <a:sym typeface="Open Sans"/>
              </a:defRPr>
            </a:lvl6pPr>
            <a:lvl7pPr marL="0" marR="0" lvl="6" indent="0" algn="r">
              <a:spcBef>
                <a:spcPts val="0"/>
              </a:spcBef>
              <a:buNone/>
              <a:defRPr sz="900">
                <a:solidFill>
                  <a:srgbClr val="898989"/>
                </a:solidFill>
                <a:latin typeface="Open Sans"/>
                <a:ea typeface="Open Sans"/>
                <a:cs typeface="Open Sans"/>
                <a:sym typeface="Open Sans"/>
              </a:defRPr>
            </a:lvl7pPr>
            <a:lvl8pPr marL="0" marR="0" lvl="7" indent="0" algn="r">
              <a:spcBef>
                <a:spcPts val="0"/>
              </a:spcBef>
              <a:buNone/>
              <a:defRPr sz="900">
                <a:solidFill>
                  <a:srgbClr val="898989"/>
                </a:solidFill>
                <a:latin typeface="Open Sans"/>
                <a:ea typeface="Open Sans"/>
                <a:cs typeface="Open Sans"/>
                <a:sym typeface="Open Sans"/>
              </a:defRPr>
            </a:lvl8pPr>
            <a:lvl9pPr marL="0" marR="0" lvl="8" indent="0" algn="r">
              <a:spcBef>
                <a:spcPts val="0"/>
              </a:spcBef>
              <a:buNone/>
              <a:defRPr sz="9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9"/>
        <p:cNvGrpSpPr/>
        <p:nvPr/>
      </p:nvGrpSpPr>
      <p:grpSpPr>
        <a:xfrm>
          <a:off x="0" y="0"/>
          <a:ext cx="0" cy="0"/>
          <a:chOff x="0" y="0"/>
          <a:chExt cx="0" cy="0"/>
        </a:xfrm>
      </p:grpSpPr>
      <p:sp>
        <p:nvSpPr>
          <p:cNvPr id="10" name="Google Shape;10;g3f53cbc3afb_0_624"/>
          <p:cNvSpPr txBox="1">
            <a:spLocks noGrp="1"/>
          </p:cNvSpPr>
          <p:nvPr>
            <p:ph type="title"/>
          </p:nvPr>
        </p:nvSpPr>
        <p:spPr>
          <a:xfrm>
            <a:off x="311700" y="546667"/>
            <a:ext cx="8520600" cy="8103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11" name="Google Shape;11;g3f53cbc3afb_0_624"/>
          <p:cNvSpPr txBox="1">
            <a:spLocks noGrp="1"/>
          </p:cNvSpPr>
          <p:nvPr>
            <p:ph type="body" idx="1"/>
          </p:nvPr>
        </p:nvSpPr>
        <p:spPr>
          <a:xfrm>
            <a:off x="311700" y="1639833"/>
            <a:ext cx="8520600" cy="4452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12" name="Google Shape;12;g3f53cbc3afb_0_624"/>
          <p:cNvSpPr txBox="1">
            <a:spLocks noGrp="1"/>
          </p:cNvSpPr>
          <p:nvPr>
            <p:ph type="sldNum" idx="12"/>
          </p:nvPr>
        </p:nvSpPr>
        <p:spPr>
          <a:xfrm>
            <a:off x="8460431" y="6201587"/>
            <a:ext cx="548700" cy="5247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hyperlink" Target="https://www.petsathomeplc.com/investors/?utm_source=chatgpt.com"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hyperlink" Target="https://www.petsathomeplc.com/media/n1ol0gti/47627-pets-ar25-cfo-review.pdf" TargetMode="External"/><Relationship Id="rId5" Type="http://schemas.openxmlformats.org/officeDocument/2006/relationships/hyperlink" Target="https://www.petsathomeplc.com/about-us/our-strategy/" TargetMode="External"/><Relationship Id="rId4" Type="http://schemas.openxmlformats.org/officeDocument/2006/relationships/hyperlink" Target="https://www.petsathomeplc.com/media/s1aat3dx/pets-at-home-governance-report-202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
          <p:cNvSpPr txBox="1"/>
          <p:nvPr/>
        </p:nvSpPr>
        <p:spPr>
          <a:xfrm>
            <a:off x="430956" y="4982693"/>
            <a:ext cx="7497000" cy="1200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1600"/>
              <a:buFont typeface="Arial"/>
              <a:buNone/>
            </a:pPr>
            <a:r>
              <a:rPr lang="en-GB" sz="1600" b="0" i="0" u="none" strike="noStrike" cap="none">
                <a:solidFill>
                  <a:schemeClr val="lt1"/>
                </a:solidFill>
                <a:latin typeface="Open Sans"/>
                <a:ea typeface="Open Sans"/>
                <a:cs typeface="Open Sans"/>
                <a:sym typeface="Open Sans"/>
              </a:rPr>
              <a:t>Name: Al Arafat Sadin</a:t>
            </a:r>
            <a:endParaRPr sz="1600" b="0" i="0" u="none" strike="noStrike" cap="none">
              <a:solidFill>
                <a:schemeClr val="lt1"/>
              </a:solidFill>
              <a:latin typeface="Open Sans"/>
              <a:ea typeface="Open Sans"/>
              <a:cs typeface="Open Sans"/>
              <a:sym typeface="Open Sans"/>
            </a:endParaRPr>
          </a:p>
          <a:p>
            <a:pPr marL="0" marR="0" lvl="0" indent="0" algn="l" rtl="0">
              <a:spcBef>
                <a:spcPts val="320"/>
              </a:spcBef>
              <a:spcAft>
                <a:spcPts val="0"/>
              </a:spcAft>
              <a:buClr>
                <a:schemeClr val="dk1"/>
              </a:buClr>
              <a:buSzPts val="1600"/>
              <a:buFont typeface="Arial"/>
              <a:buNone/>
            </a:pPr>
            <a:r>
              <a:rPr lang="en-GB" sz="1600" b="0" i="0" u="none" strike="noStrike" cap="none">
                <a:solidFill>
                  <a:schemeClr val="lt1"/>
                </a:solidFill>
                <a:latin typeface="Open Sans"/>
                <a:ea typeface="Open Sans"/>
                <a:cs typeface="Open Sans"/>
                <a:sym typeface="Open Sans"/>
              </a:rPr>
              <a:t>Student ID: 2428111</a:t>
            </a:r>
            <a:endParaRPr>
              <a:solidFill>
                <a:schemeClr val="lt1"/>
              </a:solidFill>
            </a:endParaRPr>
          </a:p>
          <a:p>
            <a:pPr marL="0" marR="0" lvl="0" indent="0" algn="l" rtl="0">
              <a:spcBef>
                <a:spcPts val="320"/>
              </a:spcBef>
              <a:spcAft>
                <a:spcPts val="0"/>
              </a:spcAft>
              <a:buClr>
                <a:schemeClr val="dk1"/>
              </a:buClr>
              <a:buSzPts val="1600"/>
              <a:buFont typeface="Arial"/>
              <a:buNone/>
            </a:pPr>
            <a:r>
              <a:rPr lang="en-GB" sz="1600" b="0" i="0" u="none" strike="noStrike" cap="none">
                <a:solidFill>
                  <a:schemeClr val="lt1"/>
                </a:solidFill>
                <a:latin typeface="Open Sans"/>
                <a:ea typeface="Open Sans"/>
                <a:cs typeface="Open Sans"/>
                <a:sym typeface="Open Sans"/>
              </a:rPr>
              <a:t>Module code: LCBB4009</a:t>
            </a:r>
            <a:endParaRPr>
              <a:solidFill>
                <a:schemeClr val="lt1"/>
              </a:solidFill>
            </a:endParaRPr>
          </a:p>
          <a:p>
            <a:pPr marL="0" marR="0" lvl="0" indent="0" algn="l" rtl="0">
              <a:spcBef>
                <a:spcPts val="320"/>
              </a:spcBef>
              <a:spcAft>
                <a:spcPts val="0"/>
              </a:spcAft>
              <a:buClr>
                <a:schemeClr val="dk1"/>
              </a:buClr>
              <a:buSzPts val="1600"/>
              <a:buFont typeface="Arial"/>
              <a:buNone/>
            </a:pPr>
            <a:r>
              <a:rPr lang="en-GB" sz="1600" b="0" i="0" u="none" strike="noStrike" cap="none">
                <a:solidFill>
                  <a:schemeClr val="lt1"/>
                </a:solidFill>
                <a:latin typeface="Open Sans"/>
                <a:ea typeface="Open Sans"/>
                <a:cs typeface="Open Sans"/>
                <a:sym typeface="Open Sans"/>
              </a:rPr>
              <a:t>Lecturer: Mubashir Qurashi</a:t>
            </a:r>
            <a:endParaRPr sz="1600" b="0" i="0" u="none" strike="noStrike" cap="none">
              <a:solidFill>
                <a:schemeClr val="lt1"/>
              </a:solidFill>
              <a:latin typeface="Open Sans"/>
              <a:ea typeface="Open Sans"/>
              <a:cs typeface="Open Sans"/>
              <a:sym typeface="Open Sans"/>
            </a:endParaRPr>
          </a:p>
        </p:txBody>
      </p:sp>
      <p:sp>
        <p:nvSpPr>
          <p:cNvPr id="96" name="Google Shape;96;p1"/>
          <p:cNvSpPr txBox="1"/>
          <p:nvPr/>
        </p:nvSpPr>
        <p:spPr>
          <a:xfrm>
            <a:off x="251040" y="1889954"/>
            <a:ext cx="6807900" cy="2669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chemeClr val="dk1"/>
              </a:buClr>
              <a:buSzPts val="2800"/>
              <a:buFont typeface="Arial"/>
              <a:buNone/>
            </a:pPr>
            <a:r>
              <a:rPr lang="en-GB" sz="2800" b="1" i="0" u="none" strike="noStrike" cap="none">
                <a:solidFill>
                  <a:schemeClr val="lt1"/>
                </a:solidFill>
                <a:latin typeface="Aharoni"/>
                <a:ea typeface="Aharoni"/>
                <a:cs typeface="Aharoni"/>
                <a:sym typeface="Aharoni"/>
              </a:rPr>
              <a:t>Module: Understanding Organisational Structure and Culture (LCBB4009)</a:t>
            </a:r>
            <a:endParaRPr>
              <a:solidFill>
                <a:schemeClr val="lt1"/>
              </a:solidFill>
            </a:endParaRPr>
          </a:p>
          <a:p>
            <a:pPr marL="0" marR="0" lvl="0" indent="0" algn="l" rtl="0">
              <a:spcBef>
                <a:spcPts val="560"/>
              </a:spcBef>
              <a:spcAft>
                <a:spcPts val="0"/>
              </a:spcAft>
              <a:buClr>
                <a:schemeClr val="dk1"/>
              </a:buClr>
              <a:buSzPts val="2800"/>
              <a:buFont typeface="Arial"/>
              <a:buNone/>
            </a:pPr>
            <a:r>
              <a:rPr lang="en-GB" sz="2800" b="1" i="0" u="none" strike="noStrike" cap="none">
                <a:solidFill>
                  <a:schemeClr val="lt1"/>
                </a:solidFill>
                <a:latin typeface="Aharoni"/>
                <a:ea typeface="Aharoni"/>
                <a:cs typeface="Aharoni"/>
                <a:sym typeface="Aharoni"/>
              </a:rPr>
              <a:t>Assessment: Individual Presentation  </a:t>
            </a:r>
            <a:endParaRPr>
              <a:solidFill>
                <a:schemeClr val="lt1"/>
              </a:solidFill>
            </a:endParaRPr>
          </a:p>
          <a:p>
            <a:pPr marL="0" marR="0" lvl="0" indent="0" algn="l" rtl="0">
              <a:spcBef>
                <a:spcPts val="560"/>
              </a:spcBef>
              <a:spcAft>
                <a:spcPts val="0"/>
              </a:spcAft>
              <a:buClr>
                <a:schemeClr val="dk1"/>
              </a:buClr>
              <a:buSzPts val="2800"/>
              <a:buFont typeface="Arial"/>
              <a:buNone/>
            </a:pPr>
            <a:r>
              <a:rPr lang="en-GB" sz="2800" b="1" i="0" u="none" strike="noStrike" cap="none">
                <a:solidFill>
                  <a:schemeClr val="lt1"/>
                </a:solidFill>
                <a:latin typeface="Aharoni"/>
                <a:ea typeface="Aharoni"/>
                <a:cs typeface="Aharoni"/>
                <a:sym typeface="Aharoni"/>
              </a:rPr>
              <a:t>Title :Three Ways of Designing Organisational Structure: A Case Study of Pets at Home</a:t>
            </a:r>
            <a:endParaRPr sz="2800" b="1" i="0" u="none" strike="noStrike" cap="none">
              <a:solidFill>
                <a:schemeClr val="lt1"/>
              </a:solidFill>
              <a:latin typeface="Aharoni"/>
              <a:ea typeface="Aharoni"/>
              <a:cs typeface="Aharoni"/>
              <a:sym typeface="Aharoni"/>
            </a:endParaRPr>
          </a:p>
        </p:txBody>
      </p:sp>
      <p:sp>
        <p:nvSpPr>
          <p:cNvPr id="97" name="Google Shape;97;p1"/>
          <p:cNvSpPr/>
          <p:nvPr/>
        </p:nvSpPr>
        <p:spPr>
          <a:xfrm>
            <a:off x="4911710" y="477322"/>
            <a:ext cx="29848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i="0" u="none" strike="noStrike" cap="none">
                <a:solidFill>
                  <a:schemeClr val="dk1"/>
                </a:solidFill>
                <a:latin typeface="Aharoni"/>
                <a:ea typeface="Aharoni"/>
                <a:cs typeface="Aharoni"/>
                <a:sym typeface="Aharoni"/>
              </a:rPr>
              <a:t>a</a:t>
            </a:r>
            <a:endParaRPr sz="1800">
              <a:solidFill>
                <a:schemeClr val="dk1"/>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2"/>
          <p:cNvSpPr txBox="1">
            <a:spLocks noGrp="1"/>
          </p:cNvSpPr>
          <p:nvPr>
            <p:ph type="title"/>
          </p:nvPr>
        </p:nvSpPr>
        <p:spPr>
          <a:xfrm>
            <a:off x="351074" y="183150"/>
            <a:ext cx="8335800" cy="853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None/>
            </a:pPr>
            <a:r>
              <a:rPr lang="en-GB" sz="2400" b="1"/>
              <a:t>Organisational Structure and Organisational Chart</a:t>
            </a:r>
            <a:endParaRPr sz="2400" b="1"/>
          </a:p>
        </p:txBody>
      </p:sp>
      <p:grpSp>
        <p:nvGrpSpPr>
          <p:cNvPr id="104" name="Google Shape;104;p2"/>
          <p:cNvGrpSpPr/>
          <p:nvPr/>
        </p:nvGrpSpPr>
        <p:grpSpPr>
          <a:xfrm>
            <a:off x="432775" y="1177825"/>
            <a:ext cx="5094430" cy="5418940"/>
            <a:chOff x="0" y="2180"/>
            <a:chExt cx="5159962" cy="4461502"/>
          </a:xfrm>
        </p:grpSpPr>
        <p:cxnSp>
          <p:nvCxnSpPr>
            <p:cNvPr id="105" name="Google Shape;105;p2"/>
            <p:cNvCxnSpPr/>
            <p:nvPr/>
          </p:nvCxnSpPr>
          <p:spPr>
            <a:xfrm>
              <a:off x="0" y="2180"/>
              <a:ext cx="5159826" cy="0"/>
            </a:xfrm>
            <a:prstGeom prst="straightConnector1">
              <a:avLst/>
            </a:prstGeom>
            <a:gradFill>
              <a:gsLst>
                <a:gs pos="0">
                  <a:srgbClr val="5B3F7E"/>
                </a:gs>
                <a:gs pos="80000">
                  <a:srgbClr val="7753A5"/>
                </a:gs>
                <a:gs pos="100000">
                  <a:srgbClr val="7852A8"/>
                </a:gs>
              </a:gsLst>
              <a:lin ang="16200000" scaled="0"/>
            </a:gradFill>
            <a:ln w="9525" cap="flat" cmpd="sng">
              <a:solidFill>
                <a:srgbClr val="7E61A2"/>
              </a:solidFill>
              <a:prstDash val="solid"/>
              <a:round/>
              <a:headEnd type="none" w="sm" len="sm"/>
              <a:tailEnd type="none" w="sm" len="sm"/>
            </a:ln>
            <a:effectLst>
              <a:outerShdw blurRad="40000" dist="23000" dir="5400000" rotWithShape="0">
                <a:srgbClr val="000000">
                  <a:alpha val="34902"/>
                </a:srgbClr>
              </a:outerShdw>
            </a:effectLst>
          </p:spPr>
        </p:cxnSp>
        <p:sp>
          <p:nvSpPr>
            <p:cNvPr id="106" name="Google Shape;106;p2"/>
            <p:cNvSpPr/>
            <p:nvPr/>
          </p:nvSpPr>
          <p:spPr>
            <a:xfrm>
              <a:off x="0" y="2180"/>
              <a:ext cx="1031965" cy="1487167"/>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txBox="1"/>
            <p:nvPr/>
          </p:nvSpPr>
          <p:spPr>
            <a:xfrm>
              <a:off x="0" y="2180"/>
              <a:ext cx="1031965" cy="1487167"/>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b="1">
                  <a:solidFill>
                    <a:schemeClr val="dk1"/>
                  </a:solidFill>
                  <a:latin typeface="Open Sans"/>
                  <a:ea typeface="Open Sans"/>
                  <a:cs typeface="Open Sans"/>
                  <a:sym typeface="Open Sans"/>
                </a:rPr>
                <a:t>What does Organisational Structure mean?</a:t>
              </a:r>
              <a:endParaRPr sz="900" b="1">
                <a:solidFill>
                  <a:schemeClr val="dk1"/>
                </a:solidFill>
                <a:latin typeface="Open Sans"/>
                <a:ea typeface="Open Sans"/>
                <a:cs typeface="Open Sans"/>
                <a:sym typeface="Open Sans"/>
              </a:endParaRPr>
            </a:p>
          </p:txBody>
        </p:sp>
        <p:sp>
          <p:nvSpPr>
            <p:cNvPr id="108" name="Google Shape;108;p2"/>
            <p:cNvSpPr/>
            <p:nvPr/>
          </p:nvSpPr>
          <p:spPr>
            <a:xfrm>
              <a:off x="1109362" y="25417"/>
              <a:ext cx="4050464" cy="46473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txBox="1"/>
            <p:nvPr/>
          </p:nvSpPr>
          <p:spPr>
            <a:xfrm>
              <a:off x="1109362" y="25417"/>
              <a:ext cx="4050600" cy="464700"/>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a:solidFill>
                    <a:schemeClr val="dk1"/>
                  </a:solidFill>
                  <a:latin typeface="Open Sans"/>
                  <a:ea typeface="Open Sans"/>
                  <a:cs typeface="Open Sans"/>
                  <a:sym typeface="Open Sans"/>
                </a:rPr>
                <a:t>Organisational structure is a formal system that categorises how specific tasks, responsibilities and authority are distributed, synchronized and managed within an organization (Sibindi and Samuel, 2019; Sine, Mitsuhashi and Kirsch, 2006). </a:t>
              </a:r>
              <a:endParaRPr sz="900">
                <a:solidFill>
                  <a:schemeClr val="dk1"/>
                </a:solidFill>
                <a:latin typeface="Open Sans"/>
                <a:ea typeface="Open Sans"/>
                <a:cs typeface="Open Sans"/>
                <a:sym typeface="Open Sans"/>
              </a:endParaRPr>
            </a:p>
          </p:txBody>
        </p:sp>
        <p:cxnSp>
          <p:nvCxnSpPr>
            <p:cNvPr id="110" name="Google Shape;110;p2"/>
            <p:cNvCxnSpPr/>
            <p:nvPr/>
          </p:nvCxnSpPr>
          <p:spPr>
            <a:xfrm>
              <a:off x="1031965" y="490157"/>
              <a:ext cx="4127861" cy="0"/>
            </a:xfrm>
            <a:prstGeom prst="straightConnector1">
              <a:avLst/>
            </a:prstGeom>
            <a:noFill/>
            <a:ln w="9525" cap="flat" cmpd="sng">
              <a:solidFill>
                <a:srgbClr val="CCC5D7"/>
              </a:solidFill>
              <a:prstDash val="solid"/>
              <a:round/>
              <a:headEnd type="none" w="sm" len="sm"/>
              <a:tailEnd type="none" w="sm" len="sm"/>
            </a:ln>
            <a:effectLst>
              <a:outerShdw blurRad="40000" dist="20000" dir="5400000" rotWithShape="0">
                <a:srgbClr val="000000">
                  <a:alpha val="38039"/>
                </a:srgbClr>
              </a:outerShdw>
            </a:effectLst>
          </p:spPr>
        </p:cxnSp>
        <p:sp>
          <p:nvSpPr>
            <p:cNvPr id="111" name="Google Shape;111;p2"/>
            <p:cNvSpPr/>
            <p:nvPr/>
          </p:nvSpPr>
          <p:spPr>
            <a:xfrm>
              <a:off x="1109362" y="513394"/>
              <a:ext cx="4050464" cy="46473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txBox="1"/>
            <p:nvPr/>
          </p:nvSpPr>
          <p:spPr>
            <a:xfrm>
              <a:off x="1109362" y="513394"/>
              <a:ext cx="4050464" cy="464739"/>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a:solidFill>
                    <a:schemeClr val="dk1"/>
                  </a:solidFill>
                  <a:latin typeface="Open Sans"/>
                  <a:ea typeface="Open Sans"/>
                  <a:cs typeface="Open Sans"/>
                  <a:sym typeface="Open Sans"/>
                </a:rPr>
                <a:t>It sets up relationships between organisations, and facilitates communication and decision making. </a:t>
              </a:r>
              <a:endParaRPr sz="900">
                <a:solidFill>
                  <a:schemeClr val="dk1"/>
                </a:solidFill>
                <a:latin typeface="Open Sans"/>
                <a:ea typeface="Open Sans"/>
                <a:cs typeface="Open Sans"/>
                <a:sym typeface="Open Sans"/>
              </a:endParaRPr>
            </a:p>
          </p:txBody>
        </p:sp>
        <p:cxnSp>
          <p:nvCxnSpPr>
            <p:cNvPr id="113" name="Google Shape;113;p2"/>
            <p:cNvCxnSpPr/>
            <p:nvPr/>
          </p:nvCxnSpPr>
          <p:spPr>
            <a:xfrm>
              <a:off x="1031965" y="978134"/>
              <a:ext cx="4127861" cy="0"/>
            </a:xfrm>
            <a:prstGeom prst="straightConnector1">
              <a:avLst/>
            </a:prstGeom>
            <a:noFill/>
            <a:ln w="9525" cap="flat" cmpd="sng">
              <a:solidFill>
                <a:srgbClr val="CCC5D7"/>
              </a:solidFill>
              <a:prstDash val="solid"/>
              <a:round/>
              <a:headEnd type="none" w="sm" len="sm"/>
              <a:tailEnd type="none" w="sm" len="sm"/>
            </a:ln>
            <a:effectLst>
              <a:outerShdw blurRad="40000" dist="20000" dir="5400000" rotWithShape="0">
                <a:srgbClr val="000000">
                  <a:alpha val="38039"/>
                </a:srgbClr>
              </a:outerShdw>
            </a:effectLst>
          </p:spPr>
        </p:cxnSp>
        <p:sp>
          <p:nvSpPr>
            <p:cNvPr id="114" name="Google Shape;114;p2"/>
            <p:cNvSpPr/>
            <p:nvPr/>
          </p:nvSpPr>
          <p:spPr>
            <a:xfrm>
              <a:off x="1109362" y="1001371"/>
              <a:ext cx="4050464" cy="46473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txBox="1"/>
            <p:nvPr/>
          </p:nvSpPr>
          <p:spPr>
            <a:xfrm>
              <a:off x="1109362" y="1001371"/>
              <a:ext cx="4050464" cy="464739"/>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a:solidFill>
                    <a:schemeClr val="dk1"/>
                  </a:solidFill>
                  <a:latin typeface="Open Sans"/>
                  <a:ea typeface="Open Sans"/>
                  <a:cs typeface="Open Sans"/>
                  <a:sym typeface="Open Sans"/>
                </a:rPr>
                <a:t>A proper structure enhances the coordination, operational efficiency and the organisational performance of the group. </a:t>
              </a:r>
              <a:endParaRPr sz="900">
                <a:solidFill>
                  <a:schemeClr val="dk1"/>
                </a:solidFill>
                <a:latin typeface="Open Sans"/>
                <a:ea typeface="Open Sans"/>
                <a:cs typeface="Open Sans"/>
                <a:sym typeface="Open Sans"/>
              </a:endParaRPr>
            </a:p>
          </p:txBody>
        </p:sp>
        <p:cxnSp>
          <p:nvCxnSpPr>
            <p:cNvPr id="116" name="Google Shape;116;p2"/>
            <p:cNvCxnSpPr/>
            <p:nvPr/>
          </p:nvCxnSpPr>
          <p:spPr>
            <a:xfrm>
              <a:off x="1031965" y="1466110"/>
              <a:ext cx="4127861" cy="0"/>
            </a:xfrm>
            <a:prstGeom prst="straightConnector1">
              <a:avLst/>
            </a:prstGeom>
            <a:noFill/>
            <a:ln w="9525" cap="flat" cmpd="sng">
              <a:solidFill>
                <a:srgbClr val="CCC5D7"/>
              </a:solidFill>
              <a:prstDash val="solid"/>
              <a:round/>
              <a:headEnd type="none" w="sm" len="sm"/>
              <a:tailEnd type="none" w="sm" len="sm"/>
            </a:ln>
            <a:effectLst>
              <a:outerShdw blurRad="40000" dist="20000" dir="5400000" rotWithShape="0">
                <a:srgbClr val="000000">
                  <a:alpha val="38039"/>
                </a:srgbClr>
              </a:outerShdw>
            </a:effectLst>
          </p:spPr>
        </p:cxnSp>
        <p:cxnSp>
          <p:nvCxnSpPr>
            <p:cNvPr id="117" name="Google Shape;117;p2"/>
            <p:cNvCxnSpPr/>
            <p:nvPr/>
          </p:nvCxnSpPr>
          <p:spPr>
            <a:xfrm>
              <a:off x="0" y="1489347"/>
              <a:ext cx="5159826" cy="0"/>
            </a:xfrm>
            <a:prstGeom prst="straightConnector1">
              <a:avLst/>
            </a:prstGeom>
            <a:gradFill>
              <a:gsLst>
                <a:gs pos="0">
                  <a:srgbClr val="33448D"/>
                </a:gs>
                <a:gs pos="80000">
                  <a:srgbClr val="4459BA"/>
                </a:gs>
                <a:gs pos="100000">
                  <a:srgbClr val="4158BE"/>
                </a:gs>
              </a:gsLst>
              <a:lin ang="16200000" scaled="0"/>
            </a:gradFill>
            <a:ln w="9525" cap="flat" cmpd="sng">
              <a:solidFill>
                <a:srgbClr val="5566B3"/>
              </a:solidFill>
              <a:prstDash val="solid"/>
              <a:round/>
              <a:headEnd type="none" w="sm" len="sm"/>
              <a:tailEnd type="none" w="sm" len="sm"/>
            </a:ln>
            <a:effectLst>
              <a:outerShdw blurRad="40000" dist="23000" dir="5400000" rotWithShape="0">
                <a:srgbClr val="000000">
                  <a:alpha val="34902"/>
                </a:srgbClr>
              </a:outerShdw>
            </a:effectLst>
          </p:spPr>
        </p:cxnSp>
        <p:sp>
          <p:nvSpPr>
            <p:cNvPr id="118" name="Google Shape;118;p2"/>
            <p:cNvSpPr/>
            <p:nvPr/>
          </p:nvSpPr>
          <p:spPr>
            <a:xfrm>
              <a:off x="0" y="1489347"/>
              <a:ext cx="1031965" cy="1487167"/>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txBox="1"/>
            <p:nvPr/>
          </p:nvSpPr>
          <p:spPr>
            <a:xfrm>
              <a:off x="0" y="1489347"/>
              <a:ext cx="1031965" cy="1487167"/>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b="1">
                  <a:solidFill>
                    <a:schemeClr val="dk1"/>
                  </a:solidFill>
                  <a:latin typeface="Open Sans"/>
                  <a:ea typeface="Open Sans"/>
                  <a:cs typeface="Open Sans"/>
                  <a:sym typeface="Open Sans"/>
                </a:rPr>
                <a:t>What is an Organisational Chart?</a:t>
              </a:r>
              <a:endParaRPr sz="900" b="1">
                <a:solidFill>
                  <a:schemeClr val="dk1"/>
                </a:solidFill>
                <a:latin typeface="Open Sans"/>
                <a:ea typeface="Open Sans"/>
                <a:cs typeface="Open Sans"/>
                <a:sym typeface="Open Sans"/>
              </a:endParaRPr>
            </a:p>
          </p:txBody>
        </p:sp>
        <p:sp>
          <p:nvSpPr>
            <p:cNvPr id="120" name="Google Shape;120;p2"/>
            <p:cNvSpPr/>
            <p:nvPr/>
          </p:nvSpPr>
          <p:spPr>
            <a:xfrm>
              <a:off x="1109362" y="1523912"/>
              <a:ext cx="4050464" cy="691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txBox="1"/>
            <p:nvPr/>
          </p:nvSpPr>
          <p:spPr>
            <a:xfrm>
              <a:off x="1109362" y="1523912"/>
              <a:ext cx="4050464" cy="691300"/>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a:solidFill>
                    <a:schemeClr val="dk1"/>
                  </a:solidFill>
                  <a:latin typeface="Open Sans"/>
                  <a:ea typeface="Open Sans"/>
                  <a:cs typeface="Open Sans"/>
                  <a:sym typeface="Open Sans"/>
                </a:rPr>
                <a:t>A chart that shows the structure of an organisation. </a:t>
              </a:r>
              <a:endParaRPr sz="900">
                <a:solidFill>
                  <a:schemeClr val="dk1"/>
                </a:solidFill>
                <a:latin typeface="Open Sans"/>
                <a:ea typeface="Open Sans"/>
                <a:cs typeface="Open Sans"/>
                <a:sym typeface="Open Sans"/>
              </a:endParaRPr>
            </a:p>
          </p:txBody>
        </p:sp>
        <p:cxnSp>
          <p:nvCxnSpPr>
            <p:cNvPr id="122" name="Google Shape;122;p2"/>
            <p:cNvCxnSpPr/>
            <p:nvPr/>
          </p:nvCxnSpPr>
          <p:spPr>
            <a:xfrm>
              <a:off x="1031965" y="2215213"/>
              <a:ext cx="4127861" cy="0"/>
            </a:xfrm>
            <a:prstGeom prst="straightConnector1">
              <a:avLst/>
            </a:prstGeom>
            <a:noFill/>
            <a:ln w="9525" cap="flat" cmpd="sng">
              <a:solidFill>
                <a:srgbClr val="CCC5D7"/>
              </a:solidFill>
              <a:prstDash val="solid"/>
              <a:round/>
              <a:headEnd type="none" w="sm" len="sm"/>
              <a:tailEnd type="none" w="sm" len="sm"/>
            </a:ln>
            <a:effectLst>
              <a:outerShdw blurRad="40000" dist="20000" dir="5400000" rotWithShape="0">
                <a:srgbClr val="000000">
                  <a:alpha val="38039"/>
                </a:srgbClr>
              </a:outerShdw>
            </a:effectLst>
          </p:spPr>
        </p:cxnSp>
        <p:sp>
          <p:nvSpPr>
            <p:cNvPr id="123" name="Google Shape;123;p2"/>
            <p:cNvSpPr/>
            <p:nvPr/>
          </p:nvSpPr>
          <p:spPr>
            <a:xfrm>
              <a:off x="1109362" y="2249778"/>
              <a:ext cx="4050464" cy="691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txBox="1"/>
            <p:nvPr/>
          </p:nvSpPr>
          <p:spPr>
            <a:xfrm>
              <a:off x="1109362" y="2249778"/>
              <a:ext cx="4050464" cy="691300"/>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a:solidFill>
                    <a:schemeClr val="dk1"/>
                  </a:solidFill>
                  <a:latin typeface="Open Sans"/>
                  <a:ea typeface="Open Sans"/>
                  <a:cs typeface="Open Sans"/>
                  <a:sym typeface="Open Sans"/>
                </a:rPr>
                <a:t>It displays reporting relationships, hierarchy and interdepartmental and inter-employee relationships. </a:t>
              </a:r>
              <a:endParaRPr sz="900">
                <a:solidFill>
                  <a:schemeClr val="dk1"/>
                </a:solidFill>
                <a:latin typeface="Open Sans"/>
                <a:ea typeface="Open Sans"/>
                <a:cs typeface="Open Sans"/>
                <a:sym typeface="Open Sans"/>
              </a:endParaRPr>
            </a:p>
          </p:txBody>
        </p:sp>
        <p:cxnSp>
          <p:nvCxnSpPr>
            <p:cNvPr id="125" name="Google Shape;125;p2"/>
            <p:cNvCxnSpPr/>
            <p:nvPr/>
          </p:nvCxnSpPr>
          <p:spPr>
            <a:xfrm>
              <a:off x="1031965" y="2941078"/>
              <a:ext cx="4127861" cy="0"/>
            </a:xfrm>
            <a:prstGeom prst="straightConnector1">
              <a:avLst/>
            </a:prstGeom>
            <a:noFill/>
            <a:ln w="9525" cap="flat" cmpd="sng">
              <a:solidFill>
                <a:srgbClr val="CCC5D7"/>
              </a:solidFill>
              <a:prstDash val="solid"/>
              <a:round/>
              <a:headEnd type="none" w="sm" len="sm"/>
              <a:tailEnd type="none" w="sm" len="sm"/>
            </a:ln>
            <a:effectLst>
              <a:outerShdw blurRad="40000" dist="20000" dir="5400000" rotWithShape="0">
                <a:srgbClr val="000000">
                  <a:alpha val="38039"/>
                </a:srgbClr>
              </a:outerShdw>
            </a:effectLst>
          </p:spPr>
        </p:cxnSp>
        <p:cxnSp>
          <p:nvCxnSpPr>
            <p:cNvPr id="126" name="Google Shape;126;p2"/>
            <p:cNvCxnSpPr/>
            <p:nvPr/>
          </p:nvCxnSpPr>
          <p:spPr>
            <a:xfrm>
              <a:off x="0" y="2976515"/>
              <a:ext cx="5159826" cy="0"/>
            </a:xfrm>
            <a:prstGeom prst="straightConnector1">
              <a:avLst/>
            </a:prstGeom>
            <a:gradFill>
              <a:gsLst>
                <a:gs pos="0">
                  <a:srgbClr val="27839E"/>
                </a:gs>
                <a:gs pos="80000">
                  <a:srgbClr val="33ACD0"/>
                </a:gs>
                <a:gs pos="100000">
                  <a:srgbClr val="30AFD4"/>
                </a:gs>
              </a:gsLst>
              <a:lin ang="16200000" scaled="0"/>
            </a:gradFill>
            <a:ln w="9525" cap="flat" cmpd="sng">
              <a:solidFill>
                <a:srgbClr val="49A9C5"/>
              </a:solidFill>
              <a:prstDash val="solid"/>
              <a:round/>
              <a:headEnd type="none" w="sm" len="sm"/>
              <a:tailEnd type="none" w="sm" len="sm"/>
            </a:ln>
            <a:effectLst>
              <a:outerShdw blurRad="40000" dist="23000" dir="5400000" rotWithShape="0">
                <a:srgbClr val="000000">
                  <a:alpha val="34902"/>
                </a:srgbClr>
              </a:outerShdw>
            </a:effectLst>
          </p:spPr>
        </p:cxnSp>
        <p:sp>
          <p:nvSpPr>
            <p:cNvPr id="127" name="Google Shape;127;p2"/>
            <p:cNvSpPr/>
            <p:nvPr/>
          </p:nvSpPr>
          <p:spPr>
            <a:xfrm>
              <a:off x="0" y="2976515"/>
              <a:ext cx="1031965" cy="1487167"/>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txBox="1"/>
            <p:nvPr/>
          </p:nvSpPr>
          <p:spPr>
            <a:xfrm>
              <a:off x="0" y="2976515"/>
              <a:ext cx="1031965" cy="1487167"/>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b="1">
                  <a:solidFill>
                    <a:schemeClr val="dk1"/>
                  </a:solidFill>
                  <a:latin typeface="Open Sans"/>
                  <a:ea typeface="Open Sans"/>
                  <a:cs typeface="Open Sans"/>
                  <a:sym typeface="Open Sans"/>
                </a:rPr>
                <a:t>Why is it Important?</a:t>
              </a:r>
              <a:endParaRPr sz="900" b="1">
                <a:solidFill>
                  <a:schemeClr val="dk1"/>
                </a:solidFill>
                <a:latin typeface="Open Sans"/>
                <a:ea typeface="Open Sans"/>
                <a:cs typeface="Open Sans"/>
                <a:sym typeface="Open Sans"/>
              </a:endParaRPr>
            </a:p>
          </p:txBody>
        </p:sp>
        <p:sp>
          <p:nvSpPr>
            <p:cNvPr id="129" name="Google Shape;129;p2"/>
            <p:cNvSpPr/>
            <p:nvPr/>
          </p:nvSpPr>
          <p:spPr>
            <a:xfrm>
              <a:off x="1109362" y="2990529"/>
              <a:ext cx="4050464" cy="28029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txBox="1"/>
            <p:nvPr/>
          </p:nvSpPr>
          <p:spPr>
            <a:xfrm>
              <a:off x="1109362" y="2990529"/>
              <a:ext cx="4050464" cy="280296"/>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a:solidFill>
                    <a:schemeClr val="dk1"/>
                  </a:solidFill>
                  <a:latin typeface="Open Sans"/>
                  <a:ea typeface="Open Sans"/>
                  <a:cs typeface="Open Sans"/>
                  <a:sym typeface="Open Sans"/>
                </a:rPr>
                <a:t>Defines roles and responsibilities of employees. </a:t>
              </a:r>
              <a:endParaRPr sz="900">
                <a:solidFill>
                  <a:schemeClr val="dk1"/>
                </a:solidFill>
                <a:latin typeface="Open Sans"/>
                <a:ea typeface="Open Sans"/>
                <a:cs typeface="Open Sans"/>
                <a:sym typeface="Open Sans"/>
              </a:endParaRPr>
            </a:p>
          </p:txBody>
        </p:sp>
        <p:cxnSp>
          <p:nvCxnSpPr>
            <p:cNvPr id="131" name="Google Shape;131;p2"/>
            <p:cNvCxnSpPr/>
            <p:nvPr/>
          </p:nvCxnSpPr>
          <p:spPr>
            <a:xfrm>
              <a:off x="1031965" y="3270826"/>
              <a:ext cx="4127861" cy="0"/>
            </a:xfrm>
            <a:prstGeom prst="straightConnector1">
              <a:avLst/>
            </a:prstGeom>
            <a:noFill/>
            <a:ln w="9525" cap="flat" cmpd="sng">
              <a:solidFill>
                <a:srgbClr val="CCC5D7"/>
              </a:solidFill>
              <a:prstDash val="solid"/>
              <a:round/>
              <a:headEnd type="none" w="sm" len="sm"/>
              <a:tailEnd type="none" w="sm" len="sm"/>
            </a:ln>
            <a:effectLst>
              <a:outerShdw blurRad="40000" dist="20000" dir="5400000" rotWithShape="0">
                <a:srgbClr val="000000">
                  <a:alpha val="38039"/>
                </a:srgbClr>
              </a:outerShdw>
            </a:effectLst>
          </p:spPr>
        </p:cxnSp>
        <p:sp>
          <p:nvSpPr>
            <p:cNvPr id="132" name="Google Shape;132;p2"/>
            <p:cNvSpPr/>
            <p:nvPr/>
          </p:nvSpPr>
          <p:spPr>
            <a:xfrm>
              <a:off x="1109362" y="3284840"/>
              <a:ext cx="4050464" cy="28029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txBox="1"/>
            <p:nvPr/>
          </p:nvSpPr>
          <p:spPr>
            <a:xfrm>
              <a:off x="1109362" y="3284840"/>
              <a:ext cx="4050464" cy="280296"/>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a:solidFill>
                    <a:schemeClr val="dk1"/>
                  </a:solidFill>
                  <a:latin typeface="Open Sans"/>
                  <a:ea typeface="Open Sans"/>
                  <a:cs typeface="Open Sans"/>
                  <a:sym typeface="Open Sans"/>
                </a:rPr>
                <a:t>Improves communication and accountability. </a:t>
              </a:r>
              <a:endParaRPr sz="900">
                <a:solidFill>
                  <a:schemeClr val="dk1"/>
                </a:solidFill>
                <a:latin typeface="Open Sans"/>
                <a:ea typeface="Open Sans"/>
                <a:cs typeface="Open Sans"/>
                <a:sym typeface="Open Sans"/>
              </a:endParaRPr>
            </a:p>
          </p:txBody>
        </p:sp>
        <p:cxnSp>
          <p:nvCxnSpPr>
            <p:cNvPr id="134" name="Google Shape;134;p2"/>
            <p:cNvCxnSpPr/>
            <p:nvPr/>
          </p:nvCxnSpPr>
          <p:spPr>
            <a:xfrm>
              <a:off x="1031965" y="3565137"/>
              <a:ext cx="4127861" cy="0"/>
            </a:xfrm>
            <a:prstGeom prst="straightConnector1">
              <a:avLst/>
            </a:prstGeom>
            <a:noFill/>
            <a:ln w="9525" cap="flat" cmpd="sng">
              <a:solidFill>
                <a:srgbClr val="CCC5D7"/>
              </a:solidFill>
              <a:prstDash val="solid"/>
              <a:round/>
              <a:headEnd type="none" w="sm" len="sm"/>
              <a:tailEnd type="none" w="sm" len="sm"/>
            </a:ln>
            <a:effectLst>
              <a:outerShdw blurRad="40000" dist="20000" dir="5400000" rotWithShape="0">
                <a:srgbClr val="000000">
                  <a:alpha val="38039"/>
                </a:srgbClr>
              </a:outerShdw>
            </a:effectLst>
          </p:spPr>
        </p:cxnSp>
        <p:sp>
          <p:nvSpPr>
            <p:cNvPr id="135" name="Google Shape;135;p2"/>
            <p:cNvSpPr/>
            <p:nvPr/>
          </p:nvSpPr>
          <p:spPr>
            <a:xfrm>
              <a:off x="1109362" y="3579151"/>
              <a:ext cx="4050464" cy="28029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txBox="1"/>
            <p:nvPr/>
          </p:nvSpPr>
          <p:spPr>
            <a:xfrm>
              <a:off x="1109362" y="3579151"/>
              <a:ext cx="4050464" cy="280296"/>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a:solidFill>
                    <a:schemeClr val="dk1"/>
                  </a:solidFill>
                  <a:latin typeface="Open Sans"/>
                  <a:ea typeface="Open Sans"/>
                  <a:cs typeface="Open Sans"/>
                  <a:sym typeface="Open Sans"/>
                </a:rPr>
                <a:t>Helps other departments coordinate. </a:t>
              </a:r>
              <a:endParaRPr sz="900">
                <a:solidFill>
                  <a:schemeClr val="dk1"/>
                </a:solidFill>
                <a:latin typeface="Open Sans"/>
                <a:ea typeface="Open Sans"/>
                <a:cs typeface="Open Sans"/>
                <a:sym typeface="Open Sans"/>
              </a:endParaRPr>
            </a:p>
          </p:txBody>
        </p:sp>
        <p:cxnSp>
          <p:nvCxnSpPr>
            <p:cNvPr id="137" name="Google Shape;137;p2"/>
            <p:cNvCxnSpPr/>
            <p:nvPr/>
          </p:nvCxnSpPr>
          <p:spPr>
            <a:xfrm>
              <a:off x="1031965" y="3859448"/>
              <a:ext cx="4127861" cy="0"/>
            </a:xfrm>
            <a:prstGeom prst="straightConnector1">
              <a:avLst/>
            </a:prstGeom>
            <a:noFill/>
            <a:ln w="9525" cap="flat" cmpd="sng">
              <a:solidFill>
                <a:srgbClr val="CCC5D7"/>
              </a:solidFill>
              <a:prstDash val="solid"/>
              <a:round/>
              <a:headEnd type="none" w="sm" len="sm"/>
              <a:tailEnd type="none" w="sm" len="sm"/>
            </a:ln>
            <a:effectLst>
              <a:outerShdw blurRad="40000" dist="20000" dir="5400000" rotWithShape="0">
                <a:srgbClr val="000000">
                  <a:alpha val="38039"/>
                </a:srgbClr>
              </a:outerShdw>
            </a:effectLst>
          </p:spPr>
        </p:cxnSp>
        <p:sp>
          <p:nvSpPr>
            <p:cNvPr id="138" name="Google Shape;138;p2"/>
            <p:cNvSpPr/>
            <p:nvPr/>
          </p:nvSpPr>
          <p:spPr>
            <a:xfrm>
              <a:off x="1109362" y="3873462"/>
              <a:ext cx="4050464" cy="28029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
            <p:cNvSpPr txBox="1"/>
            <p:nvPr/>
          </p:nvSpPr>
          <p:spPr>
            <a:xfrm>
              <a:off x="1109362" y="3873462"/>
              <a:ext cx="4050464" cy="280296"/>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a:solidFill>
                    <a:schemeClr val="dk1"/>
                  </a:solidFill>
                  <a:latin typeface="Open Sans"/>
                  <a:ea typeface="Open Sans"/>
                  <a:cs typeface="Open Sans"/>
                  <a:sym typeface="Open Sans"/>
                </a:rPr>
                <a:t>Speeds up decision making and efficient utilization of resources. </a:t>
              </a:r>
              <a:endParaRPr sz="900">
                <a:solidFill>
                  <a:schemeClr val="dk1"/>
                </a:solidFill>
                <a:latin typeface="Open Sans"/>
                <a:ea typeface="Open Sans"/>
                <a:cs typeface="Open Sans"/>
                <a:sym typeface="Open Sans"/>
              </a:endParaRPr>
            </a:p>
          </p:txBody>
        </p:sp>
        <p:cxnSp>
          <p:nvCxnSpPr>
            <p:cNvPr id="140" name="Google Shape;140;p2"/>
            <p:cNvCxnSpPr/>
            <p:nvPr/>
          </p:nvCxnSpPr>
          <p:spPr>
            <a:xfrm>
              <a:off x="1031965" y="4153759"/>
              <a:ext cx="4127861" cy="0"/>
            </a:xfrm>
            <a:prstGeom prst="straightConnector1">
              <a:avLst/>
            </a:prstGeom>
            <a:noFill/>
            <a:ln w="9525" cap="flat" cmpd="sng">
              <a:solidFill>
                <a:srgbClr val="CCC5D7"/>
              </a:solidFill>
              <a:prstDash val="solid"/>
              <a:round/>
              <a:headEnd type="none" w="sm" len="sm"/>
              <a:tailEnd type="none" w="sm" len="sm"/>
            </a:ln>
            <a:effectLst>
              <a:outerShdw blurRad="40000" dist="20000" dir="5400000" rotWithShape="0">
                <a:srgbClr val="000000">
                  <a:alpha val="38039"/>
                </a:srgbClr>
              </a:outerShdw>
            </a:effectLst>
          </p:spPr>
        </p:cxnSp>
        <p:sp>
          <p:nvSpPr>
            <p:cNvPr id="141" name="Google Shape;141;p2"/>
            <p:cNvSpPr/>
            <p:nvPr/>
          </p:nvSpPr>
          <p:spPr>
            <a:xfrm>
              <a:off x="1109362" y="4167773"/>
              <a:ext cx="4050464" cy="28029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txBox="1"/>
            <p:nvPr/>
          </p:nvSpPr>
          <p:spPr>
            <a:xfrm>
              <a:off x="1109362" y="4167773"/>
              <a:ext cx="4050464" cy="280296"/>
            </a:xfrm>
            <a:prstGeom prst="rect">
              <a:avLst/>
            </a:prstGeom>
            <a:noFill/>
            <a:ln>
              <a:noFill/>
            </a:ln>
          </p:spPr>
          <p:txBody>
            <a:bodyPr spcFirstLastPara="1" wrap="square" lIns="34275" tIns="34275" rIns="34275" bIns="34275" anchor="t" anchorCtr="0">
              <a:noAutofit/>
            </a:bodyPr>
            <a:lstStyle/>
            <a:p>
              <a:pPr marL="0" marR="0" lvl="0" indent="0" algn="l" rtl="0">
                <a:lnSpc>
                  <a:spcPct val="90000"/>
                </a:lnSpc>
                <a:spcBef>
                  <a:spcPts val="0"/>
                </a:spcBef>
                <a:spcAft>
                  <a:spcPts val="0"/>
                </a:spcAft>
                <a:buNone/>
              </a:pPr>
              <a:r>
                <a:rPr lang="en-GB" sz="900">
                  <a:solidFill>
                    <a:schemeClr val="dk1"/>
                  </a:solidFill>
                  <a:latin typeface="Open Sans"/>
                  <a:ea typeface="Open Sans"/>
                  <a:cs typeface="Open Sans"/>
                  <a:sym typeface="Open Sans"/>
                </a:rPr>
                <a:t>Supports and contributes to organisations to meet their goals and objectives.</a:t>
              </a:r>
              <a:endParaRPr sz="900">
                <a:solidFill>
                  <a:schemeClr val="dk1"/>
                </a:solidFill>
                <a:latin typeface="Open Sans"/>
                <a:ea typeface="Open Sans"/>
                <a:cs typeface="Open Sans"/>
                <a:sym typeface="Open Sans"/>
              </a:endParaRPr>
            </a:p>
          </p:txBody>
        </p:sp>
        <p:cxnSp>
          <p:nvCxnSpPr>
            <p:cNvPr id="143" name="Google Shape;143;p2"/>
            <p:cNvCxnSpPr/>
            <p:nvPr/>
          </p:nvCxnSpPr>
          <p:spPr>
            <a:xfrm>
              <a:off x="1031965" y="4448070"/>
              <a:ext cx="4127861" cy="0"/>
            </a:xfrm>
            <a:prstGeom prst="straightConnector1">
              <a:avLst/>
            </a:prstGeom>
            <a:noFill/>
            <a:ln w="9525" cap="flat" cmpd="sng">
              <a:solidFill>
                <a:srgbClr val="CCC5D7"/>
              </a:solidFill>
              <a:prstDash val="solid"/>
              <a:round/>
              <a:headEnd type="none" w="sm" len="sm"/>
              <a:tailEnd type="none" w="sm" len="sm"/>
            </a:ln>
            <a:effectLst>
              <a:outerShdw blurRad="40000" dist="20000" dir="5400000" rotWithShape="0">
                <a:srgbClr val="000000">
                  <a:alpha val="38039"/>
                </a:srgbClr>
              </a:outerShdw>
            </a:effectLst>
          </p:spPr>
        </p:cxnSp>
      </p:grpSp>
      <p:sp>
        <p:nvSpPr>
          <p:cNvPr id="144" name="Google Shape;144;p2"/>
          <p:cNvSpPr txBox="1">
            <a:spLocks noGrp="1"/>
          </p:cNvSpPr>
          <p:nvPr>
            <p:ph type="sldNum" idx="12"/>
          </p:nvPr>
        </p:nvSpPr>
        <p:spPr>
          <a:xfrm>
            <a:off x="7956550" y="6381752"/>
            <a:ext cx="730250" cy="339725"/>
          </a:xfrm>
          <a:prstGeom prst="rect">
            <a:avLst/>
          </a:prstGeom>
          <a:noFill/>
          <a:ln>
            <a:noFill/>
          </a:ln>
        </p:spPr>
        <p:txBody>
          <a:bodyPr spcFirstLastPara="1" wrap="square" lIns="91425" tIns="45700" rIns="91425" bIns="45700" anchor="ctr" anchorCtr="0">
            <a:norm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a:solidFill>
                  <a:srgbClr val="898989"/>
                </a:solidFill>
                <a:latin typeface="Open Sans"/>
                <a:ea typeface="Open Sans"/>
                <a:cs typeface="Open Sans"/>
                <a:sym typeface="Open Sans"/>
              </a:rPr>
              <a:t>2</a:t>
            </a:fld>
            <a:endParaRPr sz="1200">
              <a:solidFill>
                <a:srgbClr val="898989"/>
              </a:solidFill>
              <a:latin typeface="Open Sans"/>
              <a:ea typeface="Open Sans"/>
              <a:cs typeface="Open Sans"/>
              <a:sym typeface="Open Sans"/>
            </a:endParaRPr>
          </a:p>
        </p:txBody>
      </p:sp>
      <p:pic>
        <p:nvPicPr>
          <p:cNvPr id="145" name="Google Shape;145;p2"/>
          <p:cNvPicPr preferRelativeResize="0"/>
          <p:nvPr/>
        </p:nvPicPr>
        <p:blipFill rotWithShape="1">
          <a:blip r:embed="rId3">
            <a:alphaModFix/>
          </a:blip>
          <a:srcRect/>
          <a:stretch/>
        </p:blipFill>
        <p:spPr>
          <a:xfrm>
            <a:off x="5624596" y="960422"/>
            <a:ext cx="3616779" cy="547823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3"/>
          <p:cNvSpPr txBox="1">
            <a:spLocks noGrp="1"/>
          </p:cNvSpPr>
          <p:nvPr>
            <p:ph type="title"/>
          </p:nvPr>
        </p:nvSpPr>
        <p:spPr>
          <a:xfrm>
            <a:off x="457200" y="274638"/>
            <a:ext cx="8229600" cy="958169"/>
          </a:xfrm>
          <a:prstGeom prst="rect">
            <a:avLst/>
          </a:prstGeom>
          <a:noFill/>
          <a:ln w="9525" cap="flat" cmpd="sng">
            <a:solidFill>
              <a:schemeClr val="dk2"/>
            </a:solidFill>
            <a:prstDash val="solid"/>
            <a:round/>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None/>
            </a:pPr>
            <a:r>
              <a:rPr lang="en-GB" sz="2400" b="1"/>
              <a:t>Organisational Structure and Organisational Chart: Application to Pets at Home</a:t>
            </a:r>
            <a:endParaRPr sz="2400" b="1"/>
          </a:p>
        </p:txBody>
      </p:sp>
      <p:grpSp>
        <p:nvGrpSpPr>
          <p:cNvPr id="151" name="Google Shape;151;p3"/>
          <p:cNvGrpSpPr/>
          <p:nvPr/>
        </p:nvGrpSpPr>
        <p:grpSpPr>
          <a:xfrm>
            <a:off x="235395" y="3995170"/>
            <a:ext cx="8673211" cy="2399761"/>
            <a:chOff x="2712" y="27994"/>
            <a:chExt cx="8673211" cy="2399761"/>
          </a:xfrm>
        </p:grpSpPr>
        <p:sp>
          <p:nvSpPr>
            <p:cNvPr id="152" name="Google Shape;152;p3"/>
            <p:cNvSpPr/>
            <p:nvPr/>
          </p:nvSpPr>
          <p:spPr>
            <a:xfrm>
              <a:off x="2712" y="27994"/>
              <a:ext cx="2644271" cy="950400"/>
            </a:xfrm>
            <a:prstGeom prst="rect">
              <a:avLst/>
            </a:prstGeom>
            <a:solidFill>
              <a:srgbClr val="1D477C"/>
            </a:solidFill>
            <a:ln>
              <a:noFill/>
            </a:ln>
            <a:effectLst>
              <a:outerShdw blurRad="40000" dist="23000" dir="5400000" rotWithShape="0">
                <a:srgbClr val="000000">
                  <a:alpha val="34902"/>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3"/>
            <p:cNvSpPr txBox="1"/>
            <p:nvPr/>
          </p:nvSpPr>
          <p:spPr>
            <a:xfrm>
              <a:off x="2712" y="27994"/>
              <a:ext cx="2644271" cy="950400"/>
            </a:xfrm>
            <a:prstGeom prst="rect">
              <a:avLst/>
            </a:prstGeom>
            <a:noFill/>
            <a:ln>
              <a:noFill/>
            </a:ln>
          </p:spPr>
          <p:txBody>
            <a:bodyPr spcFirstLastPara="1" wrap="square" lIns="71100" tIns="40625" rIns="71100" bIns="40625" anchor="ctr" anchorCtr="0">
              <a:noAutofit/>
            </a:bodyPr>
            <a:lstStyle/>
            <a:p>
              <a:pPr marL="0" marR="0" lvl="0" indent="0" algn="ctr" rtl="0">
                <a:lnSpc>
                  <a:spcPct val="90000"/>
                </a:lnSpc>
                <a:spcBef>
                  <a:spcPts val="0"/>
                </a:spcBef>
                <a:spcAft>
                  <a:spcPts val="0"/>
                </a:spcAft>
                <a:buNone/>
              </a:pPr>
              <a:r>
                <a:rPr lang="en-GB" sz="1000">
                  <a:solidFill>
                    <a:schemeClr val="lt1"/>
                  </a:solidFill>
                  <a:latin typeface="Open Sans"/>
                  <a:ea typeface="Open Sans"/>
                  <a:cs typeface="Open Sans"/>
                  <a:sym typeface="Open Sans"/>
                </a:rPr>
                <a:t>Application to Pets at Home</a:t>
              </a:r>
              <a:endParaRPr sz="1000">
                <a:solidFill>
                  <a:schemeClr val="lt1"/>
                </a:solidFill>
                <a:latin typeface="Open Sans"/>
                <a:ea typeface="Open Sans"/>
                <a:cs typeface="Open Sans"/>
                <a:sym typeface="Open Sans"/>
              </a:endParaRPr>
            </a:p>
          </p:txBody>
        </p:sp>
        <p:sp>
          <p:nvSpPr>
            <p:cNvPr id="154" name="Google Shape;154;p3"/>
            <p:cNvSpPr/>
            <p:nvPr/>
          </p:nvSpPr>
          <p:spPr>
            <a:xfrm>
              <a:off x="2712" y="978395"/>
              <a:ext cx="2644271" cy="1449360"/>
            </a:xfrm>
            <a:prstGeom prst="rect">
              <a:avLst/>
            </a:prstGeom>
            <a:solidFill>
              <a:srgbClr val="CBCED6">
                <a:alpha val="90196"/>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3"/>
            <p:cNvSpPr txBox="1"/>
            <p:nvPr/>
          </p:nvSpPr>
          <p:spPr>
            <a:xfrm>
              <a:off x="2712" y="978395"/>
              <a:ext cx="2644271" cy="1449360"/>
            </a:xfrm>
            <a:prstGeom prst="rect">
              <a:avLst/>
            </a:prstGeom>
            <a:noFill/>
            <a:ln>
              <a:noFill/>
            </a:ln>
          </p:spPr>
          <p:txBody>
            <a:bodyPr spcFirstLastPara="1" wrap="square" lIns="53325" tIns="53325" rIns="71100" bIns="80000" anchor="t" anchorCtr="0">
              <a:noAutofit/>
            </a:bodyPr>
            <a:lstStyle/>
            <a:p>
              <a:pPr marL="57150" marR="0" lvl="1" indent="-63500" algn="l" rtl="0">
                <a:lnSpc>
                  <a:spcPct val="90000"/>
                </a:lnSpc>
                <a:spcBef>
                  <a:spcPts val="0"/>
                </a:spcBef>
                <a:spcAft>
                  <a:spcPts val="0"/>
                </a:spcAft>
                <a:buClr>
                  <a:schemeClr val="dk1"/>
                </a:buClr>
                <a:buSzPts val="1000"/>
                <a:buFont typeface="Open Sans"/>
                <a:buChar char="•"/>
              </a:pPr>
              <a:r>
                <a:rPr lang="en-GB" sz="1000" b="0" i="0" u="none" strike="noStrike" cap="none">
                  <a:solidFill>
                    <a:schemeClr val="dk1"/>
                  </a:solidFill>
                  <a:latin typeface="Open Sans"/>
                  <a:ea typeface="Open Sans"/>
                  <a:cs typeface="Open Sans"/>
                  <a:sym typeface="Open Sans"/>
                </a:rPr>
                <a:t>Pets at Home is a large retailer in the UK which needs to have a clear organisational structure to ensure the efficient running of its retail outlets, veterinary practices and grooming businesses.</a:t>
              </a:r>
              <a:endParaRPr sz="1000" b="0" i="0" u="none" strike="noStrike" cap="none">
                <a:solidFill>
                  <a:schemeClr val="dk1"/>
                </a:solidFill>
                <a:latin typeface="Open Sans"/>
                <a:ea typeface="Open Sans"/>
                <a:cs typeface="Open Sans"/>
                <a:sym typeface="Open Sans"/>
              </a:endParaRPr>
            </a:p>
          </p:txBody>
        </p:sp>
        <p:sp>
          <p:nvSpPr>
            <p:cNvPr id="156" name="Google Shape;156;p3"/>
            <p:cNvSpPr/>
            <p:nvPr/>
          </p:nvSpPr>
          <p:spPr>
            <a:xfrm>
              <a:off x="3017182" y="27994"/>
              <a:ext cx="2644271" cy="950400"/>
            </a:xfrm>
            <a:prstGeom prst="rect">
              <a:avLst/>
            </a:prstGeom>
            <a:solidFill>
              <a:srgbClr val="1D477C"/>
            </a:solidFill>
            <a:ln>
              <a:noFill/>
            </a:ln>
            <a:effectLst>
              <a:outerShdw blurRad="40000" dist="23000" dir="5400000" rotWithShape="0">
                <a:srgbClr val="000000">
                  <a:alpha val="34902"/>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3"/>
            <p:cNvSpPr txBox="1"/>
            <p:nvPr/>
          </p:nvSpPr>
          <p:spPr>
            <a:xfrm>
              <a:off x="3017182" y="27994"/>
              <a:ext cx="2644271" cy="950400"/>
            </a:xfrm>
            <a:prstGeom prst="rect">
              <a:avLst/>
            </a:prstGeom>
            <a:noFill/>
            <a:ln>
              <a:noFill/>
            </a:ln>
          </p:spPr>
          <p:txBody>
            <a:bodyPr spcFirstLastPara="1" wrap="square" lIns="71100" tIns="40625" rIns="71100" bIns="40625" anchor="ctr" anchorCtr="0">
              <a:noAutofit/>
            </a:bodyPr>
            <a:lstStyle/>
            <a:p>
              <a:pPr marL="0" marR="0" lvl="0" indent="0" algn="ctr" rtl="0">
                <a:lnSpc>
                  <a:spcPct val="90000"/>
                </a:lnSpc>
                <a:spcBef>
                  <a:spcPts val="0"/>
                </a:spcBef>
                <a:spcAft>
                  <a:spcPts val="0"/>
                </a:spcAft>
                <a:buNone/>
              </a:pPr>
              <a:r>
                <a:rPr lang="en-GB" sz="1000">
                  <a:solidFill>
                    <a:schemeClr val="lt1"/>
                  </a:solidFill>
                  <a:latin typeface="Open Sans"/>
                  <a:ea typeface="Open Sans"/>
                  <a:cs typeface="Open Sans"/>
                  <a:sym typeface="Open Sans"/>
                </a:rPr>
                <a:t>Pets at Home at a Glance (FY2025)</a:t>
              </a:r>
              <a:endParaRPr sz="1000">
                <a:solidFill>
                  <a:schemeClr val="lt1"/>
                </a:solidFill>
                <a:latin typeface="Open Sans"/>
                <a:ea typeface="Open Sans"/>
                <a:cs typeface="Open Sans"/>
                <a:sym typeface="Open Sans"/>
              </a:endParaRPr>
            </a:p>
          </p:txBody>
        </p:sp>
        <p:sp>
          <p:nvSpPr>
            <p:cNvPr id="158" name="Google Shape;158;p3"/>
            <p:cNvSpPr/>
            <p:nvPr/>
          </p:nvSpPr>
          <p:spPr>
            <a:xfrm>
              <a:off x="3017182" y="978395"/>
              <a:ext cx="2644271" cy="1449360"/>
            </a:xfrm>
            <a:prstGeom prst="rect">
              <a:avLst/>
            </a:prstGeom>
            <a:solidFill>
              <a:srgbClr val="CBCED6">
                <a:alpha val="90196"/>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3"/>
            <p:cNvSpPr txBox="1"/>
            <p:nvPr/>
          </p:nvSpPr>
          <p:spPr>
            <a:xfrm>
              <a:off x="3017182" y="978395"/>
              <a:ext cx="2644271" cy="1449360"/>
            </a:xfrm>
            <a:prstGeom prst="rect">
              <a:avLst/>
            </a:prstGeom>
            <a:noFill/>
            <a:ln>
              <a:noFill/>
            </a:ln>
          </p:spPr>
          <p:txBody>
            <a:bodyPr spcFirstLastPara="1" wrap="square" lIns="53325" tIns="53325" rIns="71100" bIns="80000" anchor="t" anchorCtr="0">
              <a:noAutofit/>
            </a:bodyPr>
            <a:lstStyle/>
            <a:p>
              <a:pPr marL="57150" marR="0" lvl="1" indent="-63500" algn="l" rtl="0">
                <a:lnSpc>
                  <a:spcPct val="90000"/>
                </a:lnSpc>
                <a:spcBef>
                  <a:spcPts val="0"/>
                </a:spcBef>
                <a:spcAft>
                  <a:spcPts val="0"/>
                </a:spcAft>
                <a:buClr>
                  <a:schemeClr val="dk1"/>
                </a:buClr>
                <a:buSzPts val="1000"/>
                <a:buFont typeface="Open Sans"/>
                <a:buChar char="•"/>
              </a:pPr>
              <a:r>
                <a:rPr lang="en-GB" sz="1000" b="0" i="0" u="none" strike="noStrike" cap="none">
                  <a:solidFill>
                    <a:schemeClr val="dk1"/>
                  </a:solidFill>
                  <a:latin typeface="Open Sans"/>
                  <a:ea typeface="Open Sans"/>
                  <a:cs typeface="Open Sans"/>
                  <a:sym typeface="Open Sans"/>
                </a:rPr>
                <a:t>The Group Consumer Revenue was £1.96 billion. </a:t>
              </a:r>
              <a:endParaRPr sz="1000" b="0" i="0" u="none" strike="noStrike" cap="none">
                <a:solidFill>
                  <a:schemeClr val="dk1"/>
                </a:solidFill>
                <a:latin typeface="Open Sans"/>
                <a:ea typeface="Open Sans"/>
                <a:cs typeface="Open Sans"/>
                <a:sym typeface="Open Sans"/>
              </a:endParaRPr>
            </a:p>
            <a:p>
              <a:pPr marL="57150" marR="0" lvl="1" indent="-63500" algn="l" rtl="0">
                <a:lnSpc>
                  <a:spcPct val="90000"/>
                </a:lnSpc>
                <a:spcBef>
                  <a:spcPts val="150"/>
                </a:spcBef>
                <a:spcAft>
                  <a:spcPts val="0"/>
                </a:spcAft>
                <a:buClr>
                  <a:schemeClr val="dk1"/>
                </a:buClr>
                <a:buSzPts val="1000"/>
                <a:buFont typeface="Open Sans"/>
                <a:buChar char="•"/>
              </a:pPr>
              <a:r>
                <a:rPr lang="en-GB" sz="1000" b="0" i="0" u="none" strike="noStrike" cap="none">
                  <a:solidFill>
                    <a:schemeClr val="dk1"/>
                  </a:solidFill>
                  <a:latin typeface="Open Sans"/>
                  <a:ea typeface="Open Sans"/>
                  <a:cs typeface="Open Sans"/>
                  <a:sym typeface="Open Sans"/>
                </a:rPr>
                <a:t>Adopting a pet is a wonderful choice.There are 459 Pet Care Centres throughout the UK. </a:t>
              </a:r>
              <a:endParaRPr sz="1000" b="0" i="0" u="none" strike="noStrike" cap="none">
                <a:solidFill>
                  <a:schemeClr val="dk1"/>
                </a:solidFill>
                <a:latin typeface="Open Sans"/>
                <a:ea typeface="Open Sans"/>
                <a:cs typeface="Open Sans"/>
                <a:sym typeface="Open Sans"/>
              </a:endParaRPr>
            </a:p>
            <a:p>
              <a:pPr marL="57150" marR="0" lvl="1" indent="-63500" algn="l" rtl="0">
                <a:lnSpc>
                  <a:spcPct val="90000"/>
                </a:lnSpc>
                <a:spcBef>
                  <a:spcPts val="150"/>
                </a:spcBef>
                <a:spcAft>
                  <a:spcPts val="0"/>
                </a:spcAft>
                <a:buClr>
                  <a:schemeClr val="dk1"/>
                </a:buClr>
                <a:buSzPts val="1000"/>
                <a:buFont typeface="Open Sans"/>
                <a:buChar char="•"/>
              </a:pPr>
              <a:r>
                <a:rPr lang="en-GB" sz="1000" b="0" i="0" u="none" strike="noStrike" cap="none">
                  <a:solidFill>
                    <a:schemeClr val="dk1"/>
                  </a:solidFill>
                  <a:latin typeface="Open Sans"/>
                  <a:ea typeface="Open Sans"/>
                  <a:cs typeface="Open Sans"/>
                  <a:sym typeface="Open Sans"/>
                </a:rPr>
                <a:t>448 Veterinary Practices </a:t>
              </a:r>
              <a:endParaRPr sz="1000" b="0" i="0" u="none" strike="noStrike" cap="none">
                <a:solidFill>
                  <a:schemeClr val="dk1"/>
                </a:solidFill>
                <a:latin typeface="Open Sans"/>
                <a:ea typeface="Open Sans"/>
                <a:cs typeface="Open Sans"/>
                <a:sym typeface="Open Sans"/>
              </a:endParaRPr>
            </a:p>
            <a:p>
              <a:pPr marL="57150" marR="0" lvl="1" indent="-63500" algn="l" rtl="0">
                <a:lnSpc>
                  <a:spcPct val="90000"/>
                </a:lnSpc>
                <a:spcBef>
                  <a:spcPts val="150"/>
                </a:spcBef>
                <a:spcAft>
                  <a:spcPts val="0"/>
                </a:spcAft>
                <a:buClr>
                  <a:schemeClr val="dk1"/>
                </a:buClr>
                <a:buSzPts val="1000"/>
                <a:buFont typeface="Open Sans"/>
                <a:buChar char="•"/>
              </a:pPr>
              <a:r>
                <a:rPr lang="en-GB" sz="1000" b="0" i="0" u="none" strike="noStrike" cap="none">
                  <a:solidFill>
                    <a:schemeClr val="dk1"/>
                  </a:solidFill>
                  <a:latin typeface="Open Sans"/>
                  <a:ea typeface="Open Sans"/>
                  <a:cs typeface="Open Sans"/>
                  <a:sym typeface="Open Sans"/>
                </a:rPr>
                <a:t>343 Groom Room salons </a:t>
              </a:r>
              <a:endParaRPr sz="1000" b="0" i="0" u="none" strike="noStrike" cap="none">
                <a:solidFill>
                  <a:schemeClr val="dk1"/>
                </a:solidFill>
                <a:latin typeface="Open Sans"/>
                <a:ea typeface="Open Sans"/>
                <a:cs typeface="Open Sans"/>
                <a:sym typeface="Open Sans"/>
              </a:endParaRPr>
            </a:p>
            <a:p>
              <a:pPr marL="57150" marR="0" lvl="1" indent="-63500" algn="l" rtl="0">
                <a:lnSpc>
                  <a:spcPct val="90000"/>
                </a:lnSpc>
                <a:spcBef>
                  <a:spcPts val="150"/>
                </a:spcBef>
                <a:spcAft>
                  <a:spcPts val="0"/>
                </a:spcAft>
                <a:buClr>
                  <a:schemeClr val="dk1"/>
                </a:buClr>
                <a:buSzPts val="1000"/>
                <a:buFont typeface="Open Sans"/>
                <a:buChar char="•"/>
              </a:pPr>
              <a:r>
                <a:rPr lang="en-GB" sz="1000" b="0" i="0" u="none" strike="noStrike" cap="none">
                  <a:solidFill>
                    <a:schemeClr val="dk1"/>
                  </a:solidFill>
                  <a:latin typeface="Open Sans"/>
                  <a:ea typeface="Open Sans"/>
                  <a:cs typeface="Open Sans"/>
                  <a:sym typeface="Open Sans"/>
                </a:rPr>
                <a:t>It is estimated that 8.2 million people are members of Pets Club. </a:t>
              </a:r>
              <a:endParaRPr sz="1000" b="0" i="0" u="none" strike="noStrike" cap="none">
                <a:solidFill>
                  <a:schemeClr val="dk1"/>
                </a:solidFill>
                <a:latin typeface="Open Sans"/>
                <a:ea typeface="Open Sans"/>
                <a:cs typeface="Open Sans"/>
                <a:sym typeface="Open Sans"/>
              </a:endParaRPr>
            </a:p>
          </p:txBody>
        </p:sp>
        <p:sp>
          <p:nvSpPr>
            <p:cNvPr id="160" name="Google Shape;160;p3"/>
            <p:cNvSpPr/>
            <p:nvPr/>
          </p:nvSpPr>
          <p:spPr>
            <a:xfrm>
              <a:off x="6031652" y="27994"/>
              <a:ext cx="2644271" cy="950400"/>
            </a:xfrm>
            <a:prstGeom prst="rect">
              <a:avLst/>
            </a:prstGeom>
            <a:solidFill>
              <a:srgbClr val="1D477C"/>
            </a:solidFill>
            <a:ln>
              <a:noFill/>
            </a:ln>
            <a:effectLst>
              <a:outerShdw blurRad="40000" dist="23000" dir="5400000" rotWithShape="0">
                <a:srgbClr val="000000">
                  <a:alpha val="34902"/>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3"/>
            <p:cNvSpPr txBox="1"/>
            <p:nvPr/>
          </p:nvSpPr>
          <p:spPr>
            <a:xfrm>
              <a:off x="6031652" y="27994"/>
              <a:ext cx="2644271" cy="950400"/>
            </a:xfrm>
            <a:prstGeom prst="rect">
              <a:avLst/>
            </a:prstGeom>
            <a:noFill/>
            <a:ln>
              <a:noFill/>
            </a:ln>
          </p:spPr>
          <p:txBody>
            <a:bodyPr spcFirstLastPara="1" wrap="square" lIns="71100" tIns="40625" rIns="71100" bIns="40625" anchor="ctr" anchorCtr="0">
              <a:noAutofit/>
            </a:bodyPr>
            <a:lstStyle/>
            <a:p>
              <a:pPr marL="0" marR="0" lvl="0" indent="0" algn="ctr" rtl="0">
                <a:lnSpc>
                  <a:spcPct val="90000"/>
                </a:lnSpc>
                <a:spcBef>
                  <a:spcPts val="0"/>
                </a:spcBef>
                <a:spcAft>
                  <a:spcPts val="0"/>
                </a:spcAft>
                <a:buNone/>
              </a:pPr>
              <a:r>
                <a:rPr lang="en-GB" sz="1000">
                  <a:solidFill>
                    <a:schemeClr val="lt1"/>
                  </a:solidFill>
                  <a:latin typeface="Open Sans"/>
                  <a:ea typeface="Open Sans"/>
                  <a:cs typeface="Open Sans"/>
                  <a:sym typeface="Open Sans"/>
                </a:rPr>
                <a:t>Why this matters</a:t>
              </a:r>
              <a:endParaRPr sz="1000">
                <a:solidFill>
                  <a:schemeClr val="lt1"/>
                </a:solidFill>
                <a:latin typeface="Open Sans"/>
                <a:ea typeface="Open Sans"/>
                <a:cs typeface="Open Sans"/>
                <a:sym typeface="Open Sans"/>
              </a:endParaRPr>
            </a:p>
          </p:txBody>
        </p:sp>
        <p:sp>
          <p:nvSpPr>
            <p:cNvPr id="162" name="Google Shape;162;p3"/>
            <p:cNvSpPr/>
            <p:nvPr/>
          </p:nvSpPr>
          <p:spPr>
            <a:xfrm>
              <a:off x="6031652" y="978395"/>
              <a:ext cx="2644271" cy="1449360"/>
            </a:xfrm>
            <a:prstGeom prst="rect">
              <a:avLst/>
            </a:prstGeom>
            <a:solidFill>
              <a:srgbClr val="CBCED6">
                <a:alpha val="90196"/>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3"/>
            <p:cNvSpPr txBox="1"/>
            <p:nvPr/>
          </p:nvSpPr>
          <p:spPr>
            <a:xfrm>
              <a:off x="6031652" y="978395"/>
              <a:ext cx="2644271" cy="1449360"/>
            </a:xfrm>
            <a:prstGeom prst="rect">
              <a:avLst/>
            </a:prstGeom>
            <a:noFill/>
            <a:ln>
              <a:noFill/>
            </a:ln>
          </p:spPr>
          <p:txBody>
            <a:bodyPr spcFirstLastPara="1" wrap="square" lIns="53325" tIns="53325" rIns="71100" bIns="80000" anchor="t" anchorCtr="0">
              <a:noAutofit/>
            </a:bodyPr>
            <a:lstStyle/>
            <a:p>
              <a:pPr marL="57150" marR="0" lvl="1" indent="-63500" algn="l" rtl="0">
                <a:lnSpc>
                  <a:spcPct val="90000"/>
                </a:lnSpc>
                <a:spcBef>
                  <a:spcPts val="0"/>
                </a:spcBef>
                <a:spcAft>
                  <a:spcPts val="0"/>
                </a:spcAft>
                <a:buClr>
                  <a:schemeClr val="dk1"/>
                </a:buClr>
                <a:buSzPts val="1000"/>
                <a:buFont typeface="Open Sans"/>
                <a:buChar char="•"/>
              </a:pPr>
              <a:r>
                <a:rPr lang="en-GB" sz="1000" b="0" i="0" u="none" strike="noStrike" cap="none">
                  <a:solidFill>
                    <a:schemeClr val="dk1"/>
                  </a:solidFill>
                  <a:latin typeface="Open Sans"/>
                  <a:ea typeface="Open Sans"/>
                  <a:cs typeface="Open Sans"/>
                  <a:sym typeface="Open Sans"/>
                </a:rPr>
                <a:t>However, with hundreds of stores and service locations, there needs to be a clear structure to ensure coordination of operations, communication and decision making for the entire business (Pets at Home Group plc, 2025c). </a:t>
              </a:r>
              <a:endParaRPr sz="1000" b="0" i="0" u="none" strike="noStrike" cap="none">
                <a:solidFill>
                  <a:schemeClr val="dk1"/>
                </a:solidFill>
                <a:latin typeface="Open Sans"/>
                <a:ea typeface="Open Sans"/>
                <a:cs typeface="Open Sans"/>
                <a:sym typeface="Open Sans"/>
              </a:endParaRPr>
            </a:p>
          </p:txBody>
        </p:sp>
      </p:grpSp>
      <p:pic>
        <p:nvPicPr>
          <p:cNvPr id="164" name="Google Shape;164;p3"/>
          <p:cNvPicPr preferRelativeResize="0"/>
          <p:nvPr/>
        </p:nvPicPr>
        <p:blipFill rotWithShape="1">
          <a:blip r:embed="rId3">
            <a:alphaModFix/>
          </a:blip>
          <a:srcRect/>
          <a:stretch/>
        </p:blipFill>
        <p:spPr>
          <a:xfrm>
            <a:off x="457200" y="1296425"/>
            <a:ext cx="8229600" cy="23997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9"/>
        <p:cNvGrpSpPr/>
        <p:nvPr/>
      </p:nvGrpSpPr>
      <p:grpSpPr>
        <a:xfrm>
          <a:off x="0" y="0"/>
          <a:ext cx="0" cy="0"/>
          <a:chOff x="0" y="0"/>
          <a:chExt cx="0" cy="0"/>
        </a:xfrm>
      </p:grpSpPr>
      <p:sp>
        <p:nvSpPr>
          <p:cNvPr id="170" name="Google Shape;170;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None/>
            </a:pPr>
            <a:r>
              <a:rPr lang="en-GB" b="1"/>
              <a:t>Design 1: Functional Organisational Structure</a:t>
            </a:r>
            <a:endParaRPr/>
          </a:p>
        </p:txBody>
      </p:sp>
      <p:sp>
        <p:nvSpPr>
          <p:cNvPr id="171" name="Google Shape;171;p4"/>
          <p:cNvSpPr txBox="1">
            <a:spLocks noGrp="1"/>
          </p:cNvSpPr>
          <p:nvPr>
            <p:ph type="body" idx="1"/>
          </p:nvPr>
        </p:nvSpPr>
        <p:spPr>
          <a:xfrm>
            <a:off x="334225" y="1417652"/>
            <a:ext cx="4580700" cy="5054100"/>
          </a:xfrm>
          <a:prstGeom prst="rect">
            <a:avLst/>
          </a:prstGeom>
          <a:noFill/>
          <a:ln>
            <a:noFill/>
          </a:ln>
        </p:spPr>
        <p:txBody>
          <a:bodyPr spcFirstLastPara="1" wrap="square" lIns="91425" tIns="45700" rIns="91425" bIns="45700" anchor="t" anchorCtr="0">
            <a:normAutofit/>
          </a:bodyPr>
          <a:lstStyle/>
          <a:p>
            <a:pPr marL="257175" lvl="0" indent="-257175" algn="l" rtl="0">
              <a:spcBef>
                <a:spcPts val="0"/>
              </a:spcBef>
              <a:spcAft>
                <a:spcPts val="0"/>
              </a:spcAft>
              <a:buClr>
                <a:schemeClr val="dk1"/>
              </a:buClr>
              <a:buSzPts val="1200"/>
              <a:buFont typeface="Noto Sans Symbols"/>
              <a:buChar char="❑"/>
            </a:pPr>
            <a:r>
              <a:rPr lang="en-GB" sz="1200"/>
              <a:t>Functional Structure</a:t>
            </a:r>
            <a:endParaRPr/>
          </a:p>
          <a:p>
            <a:pPr marL="557213" lvl="1" indent="-214313" algn="l" rtl="0">
              <a:spcBef>
                <a:spcPts val="240"/>
              </a:spcBef>
              <a:spcAft>
                <a:spcPts val="0"/>
              </a:spcAft>
              <a:buClr>
                <a:schemeClr val="dk1"/>
              </a:buClr>
              <a:buSzPts val="1200"/>
              <a:buFont typeface="Noto Sans Symbols"/>
              <a:buChar char="❑"/>
            </a:pPr>
            <a:r>
              <a:rPr lang="en-GB" sz="1200"/>
              <a:t>Groups employees according to specialised business functions.</a:t>
            </a:r>
            <a:endParaRPr/>
          </a:p>
          <a:p>
            <a:pPr marL="557213" lvl="1" indent="-214313" algn="l" rtl="0">
              <a:spcBef>
                <a:spcPts val="240"/>
              </a:spcBef>
              <a:spcAft>
                <a:spcPts val="0"/>
              </a:spcAft>
              <a:buClr>
                <a:schemeClr val="dk1"/>
              </a:buClr>
              <a:buSzPts val="1200"/>
              <a:buFont typeface="Noto Sans Symbols"/>
              <a:buChar char="❑"/>
            </a:pPr>
            <a:r>
              <a:rPr lang="en-GB" sz="1200"/>
              <a:t>There are functional managers in each department, with specific expertise.</a:t>
            </a:r>
            <a:endParaRPr/>
          </a:p>
          <a:p>
            <a:pPr marL="557213" lvl="1" indent="-214313" algn="l" rtl="0">
              <a:spcBef>
                <a:spcPts val="240"/>
              </a:spcBef>
              <a:spcAft>
                <a:spcPts val="0"/>
              </a:spcAft>
              <a:buClr>
                <a:schemeClr val="dk1"/>
              </a:buClr>
              <a:buSzPts val="1200"/>
              <a:buFont typeface="Noto Sans Symbols"/>
              <a:buChar char="❑"/>
            </a:pPr>
            <a:r>
              <a:rPr lang="en-GB" sz="1200"/>
              <a:t>Encourages efficiency, standardization and professional specialization.</a:t>
            </a:r>
            <a:endParaRPr/>
          </a:p>
          <a:p>
            <a:pPr marL="557213" lvl="1" indent="-214313" algn="l" rtl="0">
              <a:spcBef>
                <a:spcPts val="240"/>
              </a:spcBef>
              <a:spcAft>
                <a:spcPts val="0"/>
              </a:spcAft>
              <a:buClr>
                <a:schemeClr val="dk1"/>
              </a:buClr>
              <a:buSzPts val="1200"/>
              <a:buFont typeface="Noto Sans Symbols"/>
              <a:buChar char="❑"/>
            </a:pPr>
            <a:r>
              <a:rPr lang="en-GB" sz="1200"/>
              <a:t>Applies to organisations that carry out regular and specialised tasks.</a:t>
            </a:r>
            <a:endParaRPr/>
          </a:p>
          <a:p>
            <a:pPr marL="257175" lvl="0" indent="-257175" algn="l" rtl="0">
              <a:spcBef>
                <a:spcPts val="240"/>
              </a:spcBef>
              <a:spcAft>
                <a:spcPts val="0"/>
              </a:spcAft>
              <a:buClr>
                <a:schemeClr val="dk1"/>
              </a:buClr>
              <a:buSzPts val="1200"/>
              <a:buFont typeface="Noto Sans Symbols"/>
              <a:buChar char="❑"/>
            </a:pPr>
            <a:r>
              <a:rPr lang="en-GB" sz="1200"/>
              <a:t>Why a Functional Structure is Important</a:t>
            </a:r>
            <a:endParaRPr/>
          </a:p>
          <a:p>
            <a:pPr marL="257175" lvl="0" indent="-257175" algn="l" rtl="0">
              <a:spcBef>
                <a:spcPts val="240"/>
              </a:spcBef>
              <a:spcAft>
                <a:spcPts val="0"/>
              </a:spcAft>
              <a:buClr>
                <a:schemeClr val="dk1"/>
              </a:buClr>
              <a:buSzPts val="1200"/>
              <a:buFont typeface="Noto Sans Symbols"/>
              <a:buChar char="❑"/>
            </a:pPr>
            <a:r>
              <a:rPr lang="en-GB" sz="1200"/>
              <a:t>Pets at Home has 459 Pet Care Centres across the country. </a:t>
            </a:r>
            <a:endParaRPr/>
          </a:p>
          <a:p>
            <a:pPr marL="257175" lvl="0" indent="-257175" algn="l" rtl="0">
              <a:spcBef>
                <a:spcPts val="240"/>
              </a:spcBef>
              <a:spcAft>
                <a:spcPts val="0"/>
              </a:spcAft>
              <a:buClr>
                <a:schemeClr val="dk1"/>
              </a:buClr>
              <a:buSzPts val="1200"/>
              <a:buFont typeface="Noto Sans Symbols"/>
              <a:buChar char="❑"/>
            </a:pPr>
            <a:r>
              <a:rPr lang="en-GB" sz="1200"/>
              <a:t>The company had a consumer revenue of £1.96 billion in FY2025. </a:t>
            </a:r>
            <a:endParaRPr/>
          </a:p>
          <a:p>
            <a:pPr marL="257175" lvl="0" indent="-257175" algn="l" rtl="0">
              <a:spcBef>
                <a:spcPts val="240"/>
              </a:spcBef>
              <a:spcAft>
                <a:spcPts val="0"/>
              </a:spcAft>
              <a:buClr>
                <a:schemeClr val="dk1"/>
              </a:buClr>
              <a:buSzPts val="1200"/>
              <a:buFont typeface="Noto Sans Symbols"/>
              <a:buChar char="❑"/>
            </a:pPr>
            <a:r>
              <a:rPr lang="en-GB" sz="1200"/>
              <a:t>All retail stores and service operations are supported by specialist departments including Finance, HR, Marketing, IT and Supply Chain from the corporate level.  (Pets at Home Group plc, 2025b; Pets at Home Group plc, 2025c)  </a:t>
            </a:r>
            <a:endParaRPr sz="1200"/>
          </a:p>
          <a:p>
            <a:pPr marL="257175" lvl="0" indent="-257175" algn="l" rtl="0">
              <a:spcBef>
                <a:spcPts val="240"/>
              </a:spcBef>
              <a:spcAft>
                <a:spcPts val="0"/>
              </a:spcAft>
              <a:buClr>
                <a:schemeClr val="dk1"/>
              </a:buClr>
              <a:buSzPts val="1200"/>
              <a:buFont typeface="Noto Sans Symbols"/>
              <a:buChar char="❑"/>
            </a:pPr>
            <a:r>
              <a:rPr lang="en-GB" sz="1200"/>
              <a:t>With the size and scale of Pets at Home, specialist functional departments are needed to ensure consistency, efficiency and effective decision-making throughout the organisation. </a:t>
            </a:r>
            <a:endParaRPr/>
          </a:p>
        </p:txBody>
      </p:sp>
      <p:sp>
        <p:nvSpPr>
          <p:cNvPr id="172" name="Google Shape;172;p4"/>
          <p:cNvSpPr txBox="1">
            <a:spLocks noGrp="1"/>
          </p:cNvSpPr>
          <p:nvPr>
            <p:ph type="sldNum" idx="12"/>
          </p:nvPr>
        </p:nvSpPr>
        <p:spPr>
          <a:xfrm>
            <a:off x="7956550" y="6381752"/>
            <a:ext cx="730200" cy="339600"/>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None/>
            </a:pPr>
            <a:fld id="{00000000-1234-1234-1234-123412341234}" type="slidenum">
              <a:rPr lang="en-GB"/>
              <a:t>4</a:t>
            </a:fld>
            <a:endParaRPr/>
          </a:p>
        </p:txBody>
      </p:sp>
      <p:pic>
        <p:nvPicPr>
          <p:cNvPr id="173" name="Google Shape;173;p4"/>
          <p:cNvPicPr preferRelativeResize="0"/>
          <p:nvPr/>
        </p:nvPicPr>
        <p:blipFill rotWithShape="1">
          <a:blip r:embed="rId3">
            <a:alphaModFix/>
          </a:blip>
          <a:srcRect/>
          <a:stretch/>
        </p:blipFill>
        <p:spPr>
          <a:xfrm>
            <a:off x="4793747" y="1567542"/>
            <a:ext cx="4146099" cy="2261508"/>
          </a:xfrm>
          <a:prstGeom prst="rect">
            <a:avLst/>
          </a:prstGeom>
          <a:noFill/>
          <a:ln>
            <a:noFill/>
          </a:ln>
        </p:spPr>
      </p:pic>
      <p:pic>
        <p:nvPicPr>
          <p:cNvPr id="174" name="Google Shape;174;p4"/>
          <p:cNvPicPr preferRelativeResize="0"/>
          <p:nvPr/>
        </p:nvPicPr>
        <p:blipFill rotWithShape="1">
          <a:blip r:embed="rId4">
            <a:alphaModFix/>
          </a:blip>
          <a:srcRect/>
          <a:stretch/>
        </p:blipFill>
        <p:spPr>
          <a:xfrm>
            <a:off x="5572528" y="4197628"/>
            <a:ext cx="2384025" cy="240542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5"/>
          <p:cNvSpPr txBox="1">
            <a:spLocks noGrp="1"/>
          </p:cNvSpPr>
          <p:nvPr>
            <p:ph type="title"/>
          </p:nvPr>
        </p:nvSpPr>
        <p:spPr>
          <a:xfrm>
            <a:off x="457200" y="274638"/>
            <a:ext cx="8229600" cy="1143000"/>
          </a:xfrm>
          <a:prstGeom prst="rect">
            <a:avLst/>
          </a:prstGeom>
          <a:noFill/>
          <a:ln w="28575" cap="flat" cmpd="sng">
            <a:solidFill>
              <a:schemeClr val="dk2"/>
            </a:solidFill>
            <a:prstDash val="solid"/>
            <a:round/>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None/>
            </a:pPr>
            <a:r>
              <a:rPr lang="en-GB" sz="2400" b="1"/>
              <a:t>Design 1: Functional Organisational Structure</a:t>
            </a:r>
            <a:endParaRPr sz="2400"/>
          </a:p>
        </p:txBody>
      </p:sp>
      <p:sp>
        <p:nvSpPr>
          <p:cNvPr id="180" name="Google Shape;180;p5"/>
          <p:cNvSpPr txBox="1">
            <a:spLocks noGrp="1"/>
          </p:cNvSpPr>
          <p:nvPr>
            <p:ph type="body" idx="1"/>
          </p:nvPr>
        </p:nvSpPr>
        <p:spPr>
          <a:xfrm>
            <a:off x="457200" y="1600200"/>
            <a:ext cx="8229600" cy="4913100"/>
          </a:xfrm>
          <a:prstGeom prst="rect">
            <a:avLst/>
          </a:prstGeom>
          <a:noFill/>
          <a:ln w="28575" cap="flat" cmpd="sng">
            <a:solidFill>
              <a:schemeClr val="dk2"/>
            </a:solidFill>
            <a:prstDash val="solid"/>
            <a:round/>
            <a:headEnd type="none" w="sm" len="sm"/>
            <a:tailEnd type="none" w="sm" len="sm"/>
          </a:ln>
        </p:spPr>
        <p:txBody>
          <a:bodyPr spcFirstLastPara="1" wrap="square" lIns="91425" tIns="45700" rIns="91425" bIns="45700" anchor="t" anchorCtr="0">
            <a:normAutofit/>
          </a:bodyPr>
          <a:lstStyle/>
          <a:p>
            <a:pPr marL="257175" lvl="0" indent="-257175" algn="just" rtl="0">
              <a:spcBef>
                <a:spcPts val="0"/>
              </a:spcBef>
              <a:spcAft>
                <a:spcPts val="0"/>
              </a:spcAft>
              <a:buClr>
                <a:schemeClr val="dk1"/>
              </a:buClr>
              <a:buSzPts val="1200"/>
              <a:buFont typeface="Noto Sans Symbols"/>
              <a:buChar char="❑"/>
            </a:pPr>
            <a:r>
              <a:rPr lang="en-GB" sz="1200" dirty="0"/>
              <a:t>Suitable for use in Pets at Home.</a:t>
            </a:r>
            <a:endParaRPr dirty="0"/>
          </a:p>
          <a:p>
            <a:pPr marL="557213" lvl="1" indent="-214313" algn="just" rtl="0">
              <a:spcBef>
                <a:spcPts val="240"/>
              </a:spcBef>
              <a:spcAft>
                <a:spcPts val="0"/>
              </a:spcAft>
              <a:buClr>
                <a:schemeClr val="dk1"/>
              </a:buClr>
              <a:buSzPts val="1200"/>
              <a:buFont typeface="Noto Sans Symbols"/>
              <a:buChar char="❑"/>
            </a:pPr>
            <a:r>
              <a:rPr lang="en-GB" sz="1200" dirty="0"/>
              <a:t>The Board of Directors has an effective management structure with the Chief Executive Officer (CEO), Chief Financial Officer (CFO), Chief People and Legal Officer (CPLO), Chief Information Officer (CIO) and Chief Consumer Officer (CCO) of Pets at Home Group </a:t>
            </a:r>
            <a:r>
              <a:rPr lang="en-GB" sz="1200" dirty="0" err="1"/>
              <a:t>plc.Pets</a:t>
            </a:r>
            <a:r>
              <a:rPr lang="en-GB" sz="1200" dirty="0"/>
              <a:t> at Home Group plc have a functional management structure with the Chief Executive Officer (CEO), Chief Financial Officer (CFO), Chief People and Legal Officer (CPLO), Chief Information Officer (CIO) and Chief Consumer Officer (CCO). </a:t>
            </a:r>
            <a:endParaRPr dirty="0"/>
          </a:p>
          <a:p>
            <a:pPr marL="557213" lvl="1" indent="-214313" algn="just" rtl="0">
              <a:spcBef>
                <a:spcPts val="240"/>
              </a:spcBef>
              <a:spcAft>
                <a:spcPts val="0"/>
              </a:spcAft>
              <a:buClr>
                <a:schemeClr val="dk1"/>
              </a:buClr>
              <a:buSzPts val="1200"/>
              <a:buFont typeface="Noto Sans Symbols"/>
              <a:buChar char="❑"/>
            </a:pPr>
            <a:r>
              <a:rPr lang="en-GB" sz="1200" dirty="0"/>
              <a:t>These specialist departments give support to all retail stores, veterinary practices and consumer services to ensure uniformity in the organisation</a:t>
            </a:r>
            <a:endParaRPr sz="1200" dirty="0"/>
          </a:p>
          <a:p>
            <a:pPr marL="557213" lvl="1" indent="-214313" algn="just" rtl="0">
              <a:spcBef>
                <a:spcPts val="240"/>
              </a:spcBef>
              <a:spcAft>
                <a:spcPts val="0"/>
              </a:spcAft>
              <a:buClr>
                <a:schemeClr val="dk1"/>
              </a:buClr>
              <a:buSzPts val="1200"/>
              <a:buFont typeface="Noto Sans Symbols"/>
              <a:buChar char="❑"/>
            </a:pPr>
            <a:r>
              <a:rPr lang="en-GB" sz="1200" dirty="0"/>
              <a:t>The functional skills enhance the efficiency of the operations, but can lead to departmental communication challenges (Daft, 2021)</a:t>
            </a:r>
            <a:endParaRPr dirty="0"/>
          </a:p>
          <a:p>
            <a:pPr marL="257175" lvl="0" indent="-180975" algn="l" rtl="0">
              <a:spcBef>
                <a:spcPts val="240"/>
              </a:spcBef>
              <a:spcAft>
                <a:spcPts val="0"/>
              </a:spcAft>
              <a:buClr>
                <a:schemeClr val="dk1"/>
              </a:buClr>
              <a:buSzPts val="1200"/>
              <a:buNone/>
            </a:pPr>
            <a:endParaRPr sz="1200" dirty="0"/>
          </a:p>
        </p:txBody>
      </p:sp>
      <p:pic>
        <p:nvPicPr>
          <p:cNvPr id="181" name="Google Shape;181;p5"/>
          <p:cNvPicPr preferRelativeResize="0"/>
          <p:nvPr/>
        </p:nvPicPr>
        <p:blipFill rotWithShape="1">
          <a:blip r:embed="rId3">
            <a:alphaModFix/>
          </a:blip>
          <a:srcRect/>
          <a:stretch/>
        </p:blipFill>
        <p:spPr>
          <a:xfrm>
            <a:off x="1003125" y="3945625"/>
            <a:ext cx="4640029" cy="24003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6"/>
          <p:cNvSpPr txBox="1">
            <a:spLocks noGrp="1"/>
          </p:cNvSpPr>
          <p:nvPr>
            <p:ph type="title"/>
          </p:nvPr>
        </p:nvSpPr>
        <p:spPr>
          <a:xfrm>
            <a:off x="460950" y="129371"/>
            <a:ext cx="8222100" cy="11184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None/>
            </a:pPr>
            <a:r>
              <a:rPr lang="en-GB" sz="2400" b="1"/>
              <a:t>Design 2: Divisional Organisational Structure</a:t>
            </a:r>
            <a:endParaRPr/>
          </a:p>
        </p:txBody>
      </p:sp>
      <p:grpSp>
        <p:nvGrpSpPr>
          <p:cNvPr id="187" name="Google Shape;187;p6"/>
          <p:cNvGrpSpPr/>
          <p:nvPr/>
        </p:nvGrpSpPr>
        <p:grpSpPr>
          <a:xfrm>
            <a:off x="139360" y="960067"/>
            <a:ext cx="2629719" cy="3370393"/>
            <a:chOff x="555736" y="0"/>
            <a:chExt cx="3076802" cy="3704758"/>
          </a:xfrm>
        </p:grpSpPr>
        <p:sp>
          <p:nvSpPr>
            <p:cNvPr id="188" name="Google Shape;188;p6"/>
            <p:cNvSpPr/>
            <p:nvPr/>
          </p:nvSpPr>
          <p:spPr>
            <a:xfrm>
              <a:off x="555736" y="648703"/>
              <a:ext cx="1850081" cy="1600085"/>
            </a:xfrm>
            <a:prstGeom prst="hexagon">
              <a:avLst>
                <a:gd name="adj" fmla="val 28570"/>
                <a:gd name="vf" fmla="val 115470"/>
              </a:avLst>
            </a:prstGeom>
            <a:solidFill>
              <a:srgbClr val="0088BE"/>
            </a:solidFill>
            <a:ln w="38100" cap="flat" cmpd="sng">
              <a:solidFill>
                <a:schemeClr val="lt1"/>
              </a:solidFill>
              <a:prstDash val="solid"/>
              <a:round/>
              <a:headEnd type="none" w="sm" len="sm"/>
              <a:tailEnd type="none" w="sm" len="sm"/>
            </a:ln>
            <a:effectLst>
              <a:outerShdw blurRad="40000" dist="20000" dir="5400000" rotWithShape="0">
                <a:srgbClr val="000000">
                  <a:alpha val="3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6"/>
            <p:cNvSpPr txBox="1"/>
            <p:nvPr/>
          </p:nvSpPr>
          <p:spPr>
            <a:xfrm>
              <a:off x="862291" y="913834"/>
              <a:ext cx="1236971" cy="1069823"/>
            </a:xfrm>
            <a:prstGeom prst="rect">
              <a:avLst/>
            </a:prstGeom>
            <a:noFill/>
            <a:ln>
              <a:noFill/>
            </a:ln>
          </p:spPr>
          <p:txBody>
            <a:bodyPr spcFirstLastPara="1" wrap="square" lIns="12700" tIns="12700" rIns="12700" bIns="12700" anchor="ctr" anchorCtr="0">
              <a:noAutofit/>
            </a:bodyPr>
            <a:lstStyle/>
            <a:p>
              <a:pPr marL="0" marR="0" lvl="0" indent="0" algn="ctr" rtl="0">
                <a:lnSpc>
                  <a:spcPct val="90000"/>
                </a:lnSpc>
                <a:spcBef>
                  <a:spcPts val="0"/>
                </a:spcBef>
                <a:spcAft>
                  <a:spcPts val="0"/>
                </a:spcAft>
                <a:buNone/>
              </a:pPr>
              <a:r>
                <a:rPr lang="en-GB" sz="1000">
                  <a:solidFill>
                    <a:schemeClr val="lt1"/>
                  </a:solidFill>
                  <a:latin typeface="Open Sans"/>
                  <a:ea typeface="Open Sans"/>
                  <a:cs typeface="Open Sans"/>
                  <a:sym typeface="Open Sans"/>
                </a:rPr>
                <a:t>Divisional Structure</a:t>
              </a:r>
              <a:endParaRPr sz="1000">
                <a:solidFill>
                  <a:schemeClr val="lt1"/>
                </a:solidFill>
                <a:latin typeface="Open Sans"/>
                <a:ea typeface="Open Sans"/>
                <a:cs typeface="Open Sans"/>
                <a:sym typeface="Open Sans"/>
              </a:endParaRPr>
            </a:p>
          </p:txBody>
        </p:sp>
        <p:sp>
          <p:nvSpPr>
            <p:cNvPr id="190" name="Google Shape;190;p6"/>
            <p:cNvSpPr/>
            <p:nvPr/>
          </p:nvSpPr>
          <p:spPr>
            <a:xfrm>
              <a:off x="2528890" y="1007323"/>
              <a:ext cx="698126" cy="601282"/>
            </a:xfrm>
            <a:prstGeom prst="hexagon">
              <a:avLst>
                <a:gd name="adj" fmla="val 28900"/>
                <a:gd name="vf" fmla="val 115470"/>
              </a:avLst>
            </a:prstGeom>
            <a:solidFill>
              <a:srgbClr val="AED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6"/>
            <p:cNvSpPr/>
            <p:nvPr/>
          </p:nvSpPr>
          <p:spPr>
            <a:xfrm>
              <a:off x="2116598" y="0"/>
              <a:ext cx="1515940" cy="1311484"/>
            </a:xfrm>
            <a:prstGeom prst="hexagon">
              <a:avLst>
                <a:gd name="adj" fmla="val 28570"/>
                <a:gd name="vf" fmla="val 115470"/>
              </a:avLst>
            </a:prstGeom>
            <a:solidFill>
              <a:srgbClr val="007DAF"/>
            </a:solidFill>
            <a:ln w="38100" cap="flat" cmpd="sng">
              <a:solidFill>
                <a:schemeClr val="lt1"/>
              </a:solidFill>
              <a:prstDash val="solid"/>
              <a:round/>
              <a:headEnd type="none" w="sm" len="sm"/>
              <a:tailEnd type="none" w="sm" len="sm"/>
            </a:ln>
            <a:effectLst>
              <a:outerShdw blurRad="40000" dist="20000" dir="5400000" rotWithShape="0">
                <a:srgbClr val="000000">
                  <a:alpha val="3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6"/>
            <p:cNvSpPr txBox="1"/>
            <p:nvPr/>
          </p:nvSpPr>
          <p:spPr>
            <a:xfrm>
              <a:off x="2367823" y="217342"/>
              <a:ext cx="1013490" cy="876800"/>
            </a:xfrm>
            <a:prstGeom prst="rect">
              <a:avLst/>
            </a:prstGeom>
            <a:noFill/>
            <a:ln>
              <a:noFill/>
            </a:ln>
          </p:spPr>
          <p:txBody>
            <a:bodyPr spcFirstLastPara="1" wrap="square" lIns="12700" tIns="12700" rIns="12700" bIns="12700" anchor="ctr" anchorCtr="0">
              <a:noAutofit/>
            </a:bodyPr>
            <a:lstStyle/>
            <a:p>
              <a:pPr marL="0" marR="0" lvl="0" indent="0" algn="ctr" rtl="0">
                <a:lnSpc>
                  <a:spcPct val="90000"/>
                </a:lnSpc>
                <a:spcBef>
                  <a:spcPts val="0"/>
                </a:spcBef>
                <a:spcAft>
                  <a:spcPts val="0"/>
                </a:spcAft>
                <a:buNone/>
              </a:pPr>
              <a:r>
                <a:rPr lang="en-GB" sz="1000">
                  <a:solidFill>
                    <a:schemeClr val="lt1"/>
                  </a:solidFill>
                  <a:latin typeface="Open Sans"/>
                  <a:ea typeface="Open Sans"/>
                  <a:cs typeface="Open Sans"/>
                  <a:sym typeface="Open Sans"/>
                </a:rPr>
                <a:t>Organises the business into product/service based divisions.</a:t>
              </a:r>
              <a:endParaRPr sz="1000">
                <a:solidFill>
                  <a:schemeClr val="lt1"/>
                </a:solidFill>
                <a:latin typeface="Open Sans"/>
                <a:ea typeface="Open Sans"/>
                <a:cs typeface="Open Sans"/>
                <a:sym typeface="Open Sans"/>
              </a:endParaRPr>
            </a:p>
          </p:txBody>
        </p:sp>
        <p:sp>
          <p:nvSpPr>
            <p:cNvPr id="193" name="Google Shape;193;p6"/>
            <p:cNvSpPr/>
            <p:nvPr/>
          </p:nvSpPr>
          <p:spPr>
            <a:xfrm>
              <a:off x="1962758" y="2276574"/>
              <a:ext cx="698126" cy="601282"/>
            </a:xfrm>
            <a:prstGeom prst="hexagon">
              <a:avLst>
                <a:gd name="adj" fmla="val 28900"/>
                <a:gd name="vf" fmla="val 115470"/>
              </a:avLst>
            </a:prstGeom>
            <a:solidFill>
              <a:srgbClr val="AED6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6"/>
            <p:cNvSpPr/>
            <p:nvPr/>
          </p:nvSpPr>
          <p:spPr>
            <a:xfrm>
              <a:off x="2116598" y="1585636"/>
              <a:ext cx="1515940" cy="1311484"/>
            </a:xfrm>
            <a:prstGeom prst="hexagon">
              <a:avLst>
                <a:gd name="adj" fmla="val 28570"/>
                <a:gd name="vf" fmla="val 115470"/>
              </a:avLst>
            </a:prstGeom>
            <a:solidFill>
              <a:srgbClr val="60BAF4"/>
            </a:solidFill>
            <a:ln w="38100" cap="flat" cmpd="sng">
              <a:solidFill>
                <a:schemeClr val="lt1"/>
              </a:solidFill>
              <a:prstDash val="solid"/>
              <a:round/>
              <a:headEnd type="none" w="sm" len="sm"/>
              <a:tailEnd type="none" w="sm" len="sm"/>
            </a:ln>
            <a:effectLst>
              <a:outerShdw blurRad="40000" dist="20000" dir="5400000" rotWithShape="0">
                <a:srgbClr val="000000">
                  <a:alpha val="3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6"/>
            <p:cNvSpPr txBox="1"/>
            <p:nvPr/>
          </p:nvSpPr>
          <p:spPr>
            <a:xfrm>
              <a:off x="2367823" y="1802978"/>
              <a:ext cx="1013490" cy="876800"/>
            </a:xfrm>
            <a:prstGeom prst="rect">
              <a:avLst/>
            </a:prstGeom>
            <a:noFill/>
            <a:ln>
              <a:noFill/>
            </a:ln>
          </p:spPr>
          <p:txBody>
            <a:bodyPr spcFirstLastPara="1" wrap="square" lIns="12700" tIns="12700" rIns="12700" bIns="12700" anchor="ctr" anchorCtr="0">
              <a:noAutofit/>
            </a:bodyPr>
            <a:lstStyle/>
            <a:p>
              <a:pPr marL="0" marR="0" lvl="0" indent="0" algn="ctr" rtl="0">
                <a:lnSpc>
                  <a:spcPct val="90000"/>
                </a:lnSpc>
                <a:spcBef>
                  <a:spcPts val="0"/>
                </a:spcBef>
                <a:spcAft>
                  <a:spcPts val="0"/>
                </a:spcAft>
                <a:buNone/>
              </a:pPr>
              <a:r>
                <a:rPr lang="en-GB" sz="1000">
                  <a:solidFill>
                    <a:schemeClr val="lt1"/>
                  </a:solidFill>
                  <a:latin typeface="Open Sans"/>
                  <a:ea typeface="Open Sans"/>
                  <a:cs typeface="Open Sans"/>
                  <a:sym typeface="Open Sans"/>
                </a:rPr>
                <a:t>There is clear leadership and operational accountability within each division.</a:t>
              </a:r>
              <a:endParaRPr sz="1000">
                <a:solidFill>
                  <a:schemeClr val="lt1"/>
                </a:solidFill>
                <a:latin typeface="Open Sans"/>
                <a:ea typeface="Open Sans"/>
                <a:cs typeface="Open Sans"/>
                <a:sym typeface="Open Sans"/>
              </a:endParaRPr>
            </a:p>
          </p:txBody>
        </p:sp>
        <p:sp>
          <p:nvSpPr>
            <p:cNvPr id="196" name="Google Shape;196;p6"/>
            <p:cNvSpPr/>
            <p:nvPr/>
          </p:nvSpPr>
          <p:spPr>
            <a:xfrm>
              <a:off x="726191" y="2393274"/>
              <a:ext cx="1515940" cy="1311484"/>
            </a:xfrm>
            <a:prstGeom prst="hexagon">
              <a:avLst>
                <a:gd name="adj" fmla="val 28570"/>
                <a:gd name="vf" fmla="val 115470"/>
              </a:avLst>
            </a:prstGeom>
            <a:solidFill>
              <a:srgbClr val="60BAF4"/>
            </a:solidFill>
            <a:ln w="38100" cap="flat" cmpd="sng">
              <a:solidFill>
                <a:schemeClr val="lt1"/>
              </a:solidFill>
              <a:prstDash val="solid"/>
              <a:round/>
              <a:headEnd type="none" w="sm" len="sm"/>
              <a:tailEnd type="none" w="sm" len="sm"/>
            </a:ln>
            <a:effectLst>
              <a:outerShdw blurRad="40000" dist="20000" dir="5400000" rotWithShape="0">
                <a:srgbClr val="000000">
                  <a:alpha val="38039"/>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6"/>
            <p:cNvSpPr txBox="1"/>
            <p:nvPr/>
          </p:nvSpPr>
          <p:spPr>
            <a:xfrm>
              <a:off x="977416" y="2610616"/>
              <a:ext cx="1013490" cy="876800"/>
            </a:xfrm>
            <a:prstGeom prst="rect">
              <a:avLst/>
            </a:prstGeom>
            <a:noFill/>
            <a:ln>
              <a:noFill/>
            </a:ln>
          </p:spPr>
          <p:txBody>
            <a:bodyPr spcFirstLastPara="1" wrap="square" lIns="12700" tIns="12700" rIns="12700" bIns="12700" anchor="ctr" anchorCtr="0">
              <a:noAutofit/>
            </a:bodyPr>
            <a:lstStyle/>
            <a:p>
              <a:pPr marL="0" marR="0" lvl="0" indent="0" algn="ctr" rtl="0">
                <a:lnSpc>
                  <a:spcPct val="90000"/>
                </a:lnSpc>
                <a:spcBef>
                  <a:spcPts val="0"/>
                </a:spcBef>
                <a:spcAft>
                  <a:spcPts val="0"/>
                </a:spcAft>
                <a:buNone/>
              </a:pPr>
              <a:r>
                <a:rPr lang="en-GB" sz="1000">
                  <a:solidFill>
                    <a:schemeClr val="lt1"/>
                  </a:solidFill>
                  <a:latin typeface="Open Sans"/>
                  <a:ea typeface="Open Sans"/>
                  <a:cs typeface="Open Sans"/>
                  <a:sym typeface="Open Sans"/>
                </a:rPr>
                <a:t>Enhances the customer focus and makes responding to customer needs more timely.</a:t>
              </a:r>
              <a:endParaRPr sz="1000">
                <a:solidFill>
                  <a:schemeClr val="lt1"/>
                </a:solidFill>
                <a:latin typeface="Open Sans"/>
                <a:ea typeface="Open Sans"/>
                <a:cs typeface="Open Sans"/>
                <a:sym typeface="Open Sans"/>
              </a:endParaRPr>
            </a:p>
          </p:txBody>
        </p:sp>
      </p:grpSp>
      <p:pic>
        <p:nvPicPr>
          <p:cNvPr id="199" name="Google Shape;199;p6"/>
          <p:cNvPicPr preferRelativeResize="0"/>
          <p:nvPr/>
        </p:nvPicPr>
        <p:blipFill rotWithShape="1">
          <a:blip r:embed="rId3">
            <a:alphaModFix/>
          </a:blip>
          <a:srcRect/>
          <a:stretch/>
        </p:blipFill>
        <p:spPr>
          <a:xfrm>
            <a:off x="3550303" y="3036498"/>
            <a:ext cx="4912210" cy="1922180"/>
          </a:xfrm>
          <a:prstGeom prst="rect">
            <a:avLst/>
          </a:prstGeom>
          <a:noFill/>
          <a:ln>
            <a:noFill/>
          </a:ln>
        </p:spPr>
      </p:pic>
      <p:pic>
        <p:nvPicPr>
          <p:cNvPr id="16" name="Picture 15"/>
          <p:cNvPicPr>
            <a:picLocks noChangeAspect="1"/>
          </p:cNvPicPr>
          <p:nvPr/>
        </p:nvPicPr>
        <p:blipFill rotWithShape="1">
          <a:blip r:embed="rId4">
            <a:extLst>
              <a:ext uri="{28A0092B-C50C-407E-A947-70E740481C1C}">
                <a14:useLocalDpi xmlns:a14="http://schemas.microsoft.com/office/drawing/2010/main" val="0"/>
              </a:ext>
            </a:extLst>
          </a:blip>
          <a:srcRect b="6223"/>
          <a:stretch/>
        </p:blipFill>
        <p:spPr>
          <a:xfrm>
            <a:off x="3550303" y="960068"/>
            <a:ext cx="4912210" cy="208505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7"/>
          <p:cNvSpPr txBox="1">
            <a:spLocks noGrp="1"/>
          </p:cNvSpPr>
          <p:nvPr>
            <p:ph type="title"/>
          </p:nvPr>
        </p:nvSpPr>
        <p:spPr>
          <a:xfrm>
            <a:off x="409075" y="171067"/>
            <a:ext cx="8520600" cy="8103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None/>
            </a:pPr>
            <a:r>
              <a:rPr lang="en-GB" sz="2400" b="1"/>
              <a:t>Design 2: Divisional Organisational Structure</a:t>
            </a:r>
            <a:endParaRPr/>
          </a:p>
        </p:txBody>
      </p:sp>
      <p:sp>
        <p:nvSpPr>
          <p:cNvPr id="205" name="Google Shape;205;p7"/>
          <p:cNvSpPr txBox="1">
            <a:spLocks noGrp="1"/>
          </p:cNvSpPr>
          <p:nvPr>
            <p:ph type="body" idx="1"/>
          </p:nvPr>
        </p:nvSpPr>
        <p:spPr>
          <a:xfrm>
            <a:off x="311700" y="1046400"/>
            <a:ext cx="4784407" cy="5262300"/>
          </a:xfrm>
          <a:prstGeom prst="rect">
            <a:avLst/>
          </a:prstGeom>
          <a:noFill/>
          <a:ln>
            <a:noFill/>
          </a:ln>
        </p:spPr>
        <p:txBody>
          <a:bodyPr spcFirstLastPara="1" wrap="square" lIns="91425" tIns="45700" rIns="91425" bIns="45700" anchor="t" anchorCtr="0">
            <a:noAutofit/>
          </a:bodyPr>
          <a:lstStyle/>
          <a:p>
            <a:pPr marL="257175" lvl="0" indent="-258524" algn="l" rtl="0">
              <a:lnSpc>
                <a:spcPct val="105000"/>
              </a:lnSpc>
              <a:spcBef>
                <a:spcPts val="0"/>
              </a:spcBef>
              <a:spcAft>
                <a:spcPts val="0"/>
              </a:spcAft>
              <a:buClr>
                <a:schemeClr val="dk1"/>
              </a:buClr>
              <a:buSzPts val="1071"/>
              <a:buFont typeface="Noto Sans Symbols"/>
              <a:buChar char="❑"/>
            </a:pPr>
            <a:r>
              <a:rPr lang="en-GB" sz="1071" dirty="0"/>
              <a:t>Application to Pets at Home</a:t>
            </a:r>
            <a:endParaRPr sz="176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The presence of a Divisional Structure suggested by evidence.</a:t>
            </a:r>
            <a:endParaRPr sz="139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Pets at Home has a number of key business divisions including:</a:t>
            </a:r>
            <a:endParaRPr sz="139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Consumer revenue of £1.31 billion in Retail Division (FY2025). </a:t>
            </a:r>
            <a:endParaRPr sz="139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The consumer revenue in Vet Group increased by 13% year-on-year to £655.1 million. </a:t>
            </a:r>
            <a:endParaRPr sz="139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448 veterinary practices </a:t>
            </a:r>
            <a:endParaRPr sz="139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According to the Pets at Home Group plc (2025b), there are 343 salons under the name Groom Room. </a:t>
            </a:r>
            <a:endParaRPr sz="139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The robust performance of the Vet Group confirms the value of a division approach to each business unit focusing on their respective customers, services and performance and progressing towards the company's strategy.</a:t>
            </a:r>
            <a:endParaRPr sz="139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The company has a separate Retail Leadership Team (RLT), Vet Leadership Team (VLT) and Consumer Leadership Team (CLT).</a:t>
            </a:r>
            <a:endParaRPr sz="139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Each leadership team is responsible for their own operations and reports to the Executive Management Team (EMT).( Pets at Home Group plc, 2025) </a:t>
            </a:r>
            <a:endParaRPr sz="139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This divisional organisation allows Pets at Home to serve the various requirements of retail shops, vets and digital operations of the consumers.</a:t>
            </a:r>
            <a:endParaRPr sz="1395" dirty="0"/>
          </a:p>
          <a:p>
            <a:pPr marL="257175" lvl="0" indent="-258524" algn="l" rtl="0">
              <a:lnSpc>
                <a:spcPct val="105000"/>
              </a:lnSpc>
              <a:spcBef>
                <a:spcPts val="210"/>
              </a:spcBef>
              <a:spcAft>
                <a:spcPts val="0"/>
              </a:spcAft>
              <a:buClr>
                <a:schemeClr val="dk1"/>
              </a:buClr>
              <a:buSzPts val="1071"/>
              <a:buFont typeface="Noto Sans Symbols"/>
              <a:buChar char="❑"/>
            </a:pPr>
            <a:r>
              <a:rPr lang="en-GB" sz="1071" dirty="0"/>
              <a:t>Advantages</a:t>
            </a:r>
            <a:endParaRPr sz="176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Better customer focus.</a:t>
            </a:r>
            <a:endParaRPr sz="139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Faster decision-making.</a:t>
            </a:r>
            <a:endParaRPr sz="139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Increased responsibility for business performance.</a:t>
            </a:r>
            <a:endParaRPr sz="1395" dirty="0"/>
          </a:p>
          <a:p>
            <a:pPr marL="257175" lvl="0" indent="-258524" algn="l" rtl="0">
              <a:lnSpc>
                <a:spcPct val="105000"/>
              </a:lnSpc>
              <a:spcBef>
                <a:spcPts val="210"/>
              </a:spcBef>
              <a:spcAft>
                <a:spcPts val="0"/>
              </a:spcAft>
              <a:buClr>
                <a:schemeClr val="dk1"/>
              </a:buClr>
              <a:buSzPts val="1071"/>
              <a:buFont typeface="Noto Sans Symbols"/>
              <a:buChar char="❑"/>
            </a:pPr>
            <a:r>
              <a:rPr lang="en-GB" sz="1071" dirty="0"/>
              <a:t>Limitation</a:t>
            </a:r>
            <a:endParaRPr sz="1765" dirty="0"/>
          </a:p>
          <a:p>
            <a:pPr marL="557213" lvl="1" indent="-215662" algn="l" rtl="0">
              <a:lnSpc>
                <a:spcPct val="105000"/>
              </a:lnSpc>
              <a:spcBef>
                <a:spcPts val="210"/>
              </a:spcBef>
              <a:spcAft>
                <a:spcPts val="0"/>
              </a:spcAft>
              <a:buClr>
                <a:schemeClr val="dk1"/>
              </a:buClr>
              <a:buSzPts val="1071"/>
              <a:buFont typeface="Noto Sans Symbols"/>
              <a:buChar char="❑"/>
            </a:pPr>
            <a:r>
              <a:rPr lang="en-GB" sz="1071" dirty="0"/>
              <a:t>Overlapping resources among divisions (Robbins and Coulter, 2022)</a:t>
            </a:r>
            <a:endParaRPr sz="1071" dirty="0"/>
          </a:p>
        </p:txBody>
      </p:sp>
      <p:pic>
        <p:nvPicPr>
          <p:cNvPr id="206" name="Google Shape;206;p7"/>
          <p:cNvPicPr preferRelativeResize="0"/>
          <p:nvPr/>
        </p:nvPicPr>
        <p:blipFill rotWithShape="1">
          <a:blip r:embed="rId3">
            <a:alphaModFix/>
          </a:blip>
          <a:srcRect/>
          <a:stretch/>
        </p:blipFill>
        <p:spPr>
          <a:xfrm>
            <a:off x="5412900" y="1349298"/>
            <a:ext cx="3584150" cy="2687902"/>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8"/>
          <p:cNvSpPr txBox="1">
            <a:spLocks noGrp="1"/>
          </p:cNvSpPr>
          <p:nvPr>
            <p:ph type="title"/>
          </p:nvPr>
        </p:nvSpPr>
        <p:spPr>
          <a:xfrm>
            <a:off x="518432" y="0"/>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None/>
            </a:pPr>
            <a:r>
              <a:rPr lang="en-GB" sz="2400" b="1"/>
              <a:t>Design 3: Matrix Organisational Structure</a:t>
            </a:r>
            <a:endParaRPr sz="2400" b="1"/>
          </a:p>
        </p:txBody>
      </p:sp>
      <p:grpSp>
        <p:nvGrpSpPr>
          <p:cNvPr id="212" name="Google Shape;212;p8"/>
          <p:cNvGrpSpPr/>
          <p:nvPr/>
        </p:nvGrpSpPr>
        <p:grpSpPr>
          <a:xfrm>
            <a:off x="263843" y="929243"/>
            <a:ext cx="3436889" cy="5566448"/>
            <a:chOff x="0" y="0"/>
            <a:chExt cx="5510893" cy="4718956"/>
          </a:xfrm>
        </p:grpSpPr>
        <p:cxnSp>
          <p:nvCxnSpPr>
            <p:cNvPr id="213" name="Google Shape;213;p8"/>
            <p:cNvCxnSpPr/>
            <p:nvPr/>
          </p:nvCxnSpPr>
          <p:spPr>
            <a:xfrm>
              <a:off x="0" y="0"/>
              <a:ext cx="5510893" cy="0"/>
            </a:xfrm>
            <a:prstGeom prst="straightConnector1">
              <a:avLst/>
            </a:prstGeom>
            <a:solidFill>
              <a:srgbClr val="1D477C"/>
            </a:solidFill>
            <a:ln w="25400" cap="flat" cmpd="sng">
              <a:solidFill>
                <a:srgbClr val="1D477C"/>
              </a:solidFill>
              <a:prstDash val="solid"/>
              <a:round/>
              <a:headEnd type="none" w="sm" len="sm"/>
              <a:tailEnd type="none" w="sm" len="sm"/>
            </a:ln>
          </p:spPr>
        </p:cxnSp>
        <p:sp>
          <p:nvSpPr>
            <p:cNvPr id="214" name="Google Shape;214;p8"/>
            <p:cNvSpPr/>
            <p:nvPr/>
          </p:nvSpPr>
          <p:spPr>
            <a:xfrm>
              <a:off x="0" y="0"/>
              <a:ext cx="1102178" cy="117973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8"/>
            <p:cNvSpPr txBox="1"/>
            <p:nvPr/>
          </p:nvSpPr>
          <p:spPr>
            <a:xfrm>
              <a:off x="0" y="0"/>
              <a:ext cx="1102178" cy="1179739"/>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dirty="0">
                  <a:solidFill>
                    <a:schemeClr val="dk1"/>
                  </a:solidFill>
                  <a:latin typeface="Open Sans"/>
                  <a:ea typeface="Open Sans"/>
                  <a:cs typeface="Open Sans"/>
                  <a:sym typeface="Open Sans"/>
                </a:rPr>
                <a:t>Matrix Structure</a:t>
              </a:r>
              <a:endParaRPr sz="800" dirty="0">
                <a:solidFill>
                  <a:schemeClr val="dk1"/>
                </a:solidFill>
                <a:latin typeface="Open Sans"/>
                <a:ea typeface="Open Sans"/>
                <a:cs typeface="Open Sans"/>
                <a:sym typeface="Open Sans"/>
              </a:endParaRPr>
            </a:p>
          </p:txBody>
        </p:sp>
        <p:sp>
          <p:nvSpPr>
            <p:cNvPr id="216" name="Google Shape;216;p8"/>
            <p:cNvSpPr/>
            <p:nvPr/>
          </p:nvSpPr>
          <p:spPr>
            <a:xfrm>
              <a:off x="1184841" y="18433"/>
              <a:ext cx="4326051" cy="36866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8"/>
            <p:cNvSpPr txBox="1"/>
            <p:nvPr/>
          </p:nvSpPr>
          <p:spPr>
            <a:xfrm>
              <a:off x="1184841" y="18433"/>
              <a:ext cx="4326051" cy="368668"/>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a:solidFill>
                    <a:schemeClr val="dk1"/>
                  </a:solidFill>
                  <a:latin typeface="Open Sans"/>
                  <a:ea typeface="Open Sans"/>
                  <a:cs typeface="Open Sans"/>
                  <a:sym typeface="Open Sans"/>
                </a:rPr>
                <a:t>Incorporates the functional departments into project teams (Daft, 2021).</a:t>
              </a:r>
              <a:endParaRPr sz="800">
                <a:solidFill>
                  <a:schemeClr val="dk1"/>
                </a:solidFill>
                <a:latin typeface="Open Sans"/>
                <a:ea typeface="Open Sans"/>
                <a:cs typeface="Open Sans"/>
                <a:sym typeface="Open Sans"/>
              </a:endParaRPr>
            </a:p>
          </p:txBody>
        </p:sp>
        <p:cxnSp>
          <p:nvCxnSpPr>
            <p:cNvPr id="218" name="Google Shape;218;p8"/>
            <p:cNvCxnSpPr/>
            <p:nvPr/>
          </p:nvCxnSpPr>
          <p:spPr>
            <a:xfrm>
              <a:off x="1102178" y="387101"/>
              <a:ext cx="4408714" cy="0"/>
            </a:xfrm>
            <a:prstGeom prst="straightConnector1">
              <a:avLst/>
            </a:prstGeom>
            <a:solidFill>
              <a:srgbClr val="1D477C"/>
            </a:solidFill>
            <a:ln w="25400" cap="flat" cmpd="sng">
              <a:solidFill>
                <a:srgbClr val="BBBFCB"/>
              </a:solidFill>
              <a:prstDash val="solid"/>
              <a:round/>
              <a:headEnd type="none" w="sm" len="sm"/>
              <a:tailEnd type="none" w="sm" len="sm"/>
            </a:ln>
          </p:spPr>
        </p:cxnSp>
        <p:sp>
          <p:nvSpPr>
            <p:cNvPr id="219" name="Google Shape;219;p8"/>
            <p:cNvSpPr/>
            <p:nvPr/>
          </p:nvSpPr>
          <p:spPr>
            <a:xfrm>
              <a:off x="1184841" y="405535"/>
              <a:ext cx="4326051" cy="36866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8"/>
            <p:cNvSpPr txBox="1"/>
            <p:nvPr/>
          </p:nvSpPr>
          <p:spPr>
            <a:xfrm>
              <a:off x="1184841" y="405535"/>
              <a:ext cx="4326051" cy="368668"/>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a:solidFill>
                    <a:schemeClr val="dk1"/>
                  </a:solidFill>
                  <a:latin typeface="Open Sans"/>
                  <a:ea typeface="Open Sans"/>
                  <a:cs typeface="Open Sans"/>
                  <a:sym typeface="Open Sans"/>
                </a:rPr>
                <a:t>Staff members are responsible to a functional manager and a project manager (Daft, 2021).</a:t>
              </a:r>
              <a:endParaRPr sz="800">
                <a:solidFill>
                  <a:schemeClr val="dk1"/>
                </a:solidFill>
                <a:latin typeface="Open Sans"/>
                <a:ea typeface="Open Sans"/>
                <a:cs typeface="Open Sans"/>
                <a:sym typeface="Open Sans"/>
              </a:endParaRPr>
            </a:p>
          </p:txBody>
        </p:sp>
        <p:cxnSp>
          <p:nvCxnSpPr>
            <p:cNvPr id="221" name="Google Shape;221;p8"/>
            <p:cNvCxnSpPr/>
            <p:nvPr/>
          </p:nvCxnSpPr>
          <p:spPr>
            <a:xfrm>
              <a:off x="1102178" y="774203"/>
              <a:ext cx="4408714" cy="0"/>
            </a:xfrm>
            <a:prstGeom prst="straightConnector1">
              <a:avLst/>
            </a:prstGeom>
            <a:solidFill>
              <a:srgbClr val="1D477C"/>
            </a:solidFill>
            <a:ln w="25400" cap="flat" cmpd="sng">
              <a:solidFill>
                <a:srgbClr val="BBBFCB"/>
              </a:solidFill>
              <a:prstDash val="solid"/>
              <a:round/>
              <a:headEnd type="none" w="sm" len="sm"/>
              <a:tailEnd type="none" w="sm" len="sm"/>
            </a:ln>
          </p:spPr>
        </p:cxnSp>
        <p:sp>
          <p:nvSpPr>
            <p:cNvPr id="222" name="Google Shape;222;p8"/>
            <p:cNvSpPr/>
            <p:nvPr/>
          </p:nvSpPr>
          <p:spPr>
            <a:xfrm>
              <a:off x="1184841" y="792637"/>
              <a:ext cx="4326051" cy="36866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8"/>
            <p:cNvSpPr txBox="1"/>
            <p:nvPr/>
          </p:nvSpPr>
          <p:spPr>
            <a:xfrm>
              <a:off x="1184841" y="792637"/>
              <a:ext cx="4326051" cy="368668"/>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a:solidFill>
                    <a:schemeClr val="dk1"/>
                  </a:solidFill>
                  <a:latin typeface="Open Sans"/>
                  <a:ea typeface="Open Sans"/>
                  <a:cs typeface="Open Sans"/>
                  <a:sym typeface="Open Sans"/>
                </a:rPr>
                <a:t>Encourages teamwork, the exchange of knowledge and new ideas between departments (Daft, 2021).</a:t>
              </a:r>
              <a:endParaRPr sz="800">
                <a:solidFill>
                  <a:schemeClr val="dk1"/>
                </a:solidFill>
                <a:latin typeface="Open Sans"/>
                <a:ea typeface="Open Sans"/>
                <a:cs typeface="Open Sans"/>
                <a:sym typeface="Open Sans"/>
              </a:endParaRPr>
            </a:p>
          </p:txBody>
        </p:sp>
        <p:cxnSp>
          <p:nvCxnSpPr>
            <p:cNvPr id="224" name="Google Shape;224;p8"/>
            <p:cNvCxnSpPr/>
            <p:nvPr/>
          </p:nvCxnSpPr>
          <p:spPr>
            <a:xfrm>
              <a:off x="1102178" y="1161305"/>
              <a:ext cx="4408714" cy="0"/>
            </a:xfrm>
            <a:prstGeom prst="straightConnector1">
              <a:avLst/>
            </a:prstGeom>
            <a:solidFill>
              <a:srgbClr val="1D477C"/>
            </a:solidFill>
            <a:ln w="25400" cap="flat" cmpd="sng">
              <a:solidFill>
                <a:srgbClr val="BBBFCB"/>
              </a:solidFill>
              <a:prstDash val="solid"/>
              <a:round/>
              <a:headEnd type="none" w="sm" len="sm"/>
              <a:tailEnd type="none" w="sm" len="sm"/>
            </a:ln>
          </p:spPr>
        </p:cxnSp>
        <p:cxnSp>
          <p:nvCxnSpPr>
            <p:cNvPr id="225" name="Google Shape;225;p8"/>
            <p:cNvCxnSpPr/>
            <p:nvPr/>
          </p:nvCxnSpPr>
          <p:spPr>
            <a:xfrm>
              <a:off x="0" y="1179739"/>
              <a:ext cx="5510893" cy="0"/>
            </a:xfrm>
            <a:prstGeom prst="straightConnector1">
              <a:avLst/>
            </a:prstGeom>
            <a:solidFill>
              <a:srgbClr val="1D477C"/>
            </a:solidFill>
            <a:ln w="25400" cap="flat" cmpd="sng">
              <a:solidFill>
                <a:srgbClr val="1D477C"/>
              </a:solidFill>
              <a:prstDash val="solid"/>
              <a:round/>
              <a:headEnd type="none" w="sm" len="sm"/>
              <a:tailEnd type="none" w="sm" len="sm"/>
            </a:ln>
          </p:spPr>
        </p:cxnSp>
        <p:sp>
          <p:nvSpPr>
            <p:cNvPr id="226" name="Google Shape;226;p8"/>
            <p:cNvSpPr/>
            <p:nvPr/>
          </p:nvSpPr>
          <p:spPr>
            <a:xfrm>
              <a:off x="0" y="1179739"/>
              <a:ext cx="1102178" cy="117973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8"/>
            <p:cNvSpPr txBox="1"/>
            <p:nvPr/>
          </p:nvSpPr>
          <p:spPr>
            <a:xfrm>
              <a:off x="0" y="1179739"/>
              <a:ext cx="1102178" cy="1179739"/>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a:solidFill>
                    <a:schemeClr val="dk1"/>
                  </a:solidFill>
                  <a:latin typeface="Open Sans"/>
                  <a:ea typeface="Open Sans"/>
                  <a:cs typeface="Open Sans"/>
                  <a:sym typeface="Open Sans"/>
                </a:rPr>
                <a:t>Application to Pets at Home</a:t>
              </a:r>
              <a:endParaRPr sz="800">
                <a:solidFill>
                  <a:schemeClr val="dk1"/>
                </a:solidFill>
                <a:latin typeface="Open Sans"/>
                <a:ea typeface="Open Sans"/>
                <a:cs typeface="Open Sans"/>
                <a:sym typeface="Open Sans"/>
              </a:endParaRPr>
            </a:p>
          </p:txBody>
        </p:sp>
        <p:sp>
          <p:nvSpPr>
            <p:cNvPr id="228" name="Google Shape;228;p8"/>
            <p:cNvSpPr/>
            <p:nvPr/>
          </p:nvSpPr>
          <p:spPr>
            <a:xfrm>
              <a:off x="1184841" y="1207158"/>
              <a:ext cx="4326051" cy="54839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8"/>
            <p:cNvSpPr txBox="1"/>
            <p:nvPr/>
          </p:nvSpPr>
          <p:spPr>
            <a:xfrm>
              <a:off x="1184841" y="1207158"/>
              <a:ext cx="4326051" cy="548394"/>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dirty="0">
                  <a:solidFill>
                    <a:schemeClr val="dk1"/>
                  </a:solidFill>
                  <a:latin typeface="Open Sans"/>
                  <a:ea typeface="Open Sans"/>
                  <a:cs typeface="Open Sans"/>
                  <a:sym typeface="Open Sans"/>
                </a:rPr>
                <a:t>Pets at Home Group plc primarily has a divisional structure; however, they also employ matrix working by working in cross-functional committees and strategic projects (Pets at Home Group plc, 2025a).</a:t>
              </a:r>
              <a:endParaRPr sz="800" dirty="0">
                <a:solidFill>
                  <a:schemeClr val="dk1"/>
                </a:solidFill>
                <a:latin typeface="Open Sans"/>
                <a:ea typeface="Open Sans"/>
                <a:cs typeface="Open Sans"/>
                <a:sym typeface="Open Sans"/>
              </a:endParaRPr>
            </a:p>
          </p:txBody>
        </p:sp>
        <p:cxnSp>
          <p:nvCxnSpPr>
            <p:cNvPr id="230" name="Google Shape;230;p8"/>
            <p:cNvCxnSpPr/>
            <p:nvPr/>
          </p:nvCxnSpPr>
          <p:spPr>
            <a:xfrm>
              <a:off x="1102178" y="1755553"/>
              <a:ext cx="4408714" cy="0"/>
            </a:xfrm>
            <a:prstGeom prst="straightConnector1">
              <a:avLst/>
            </a:prstGeom>
            <a:solidFill>
              <a:srgbClr val="1D477C"/>
            </a:solidFill>
            <a:ln w="25400" cap="flat" cmpd="sng">
              <a:solidFill>
                <a:srgbClr val="BBBFCB"/>
              </a:solidFill>
              <a:prstDash val="solid"/>
              <a:round/>
              <a:headEnd type="none" w="sm" len="sm"/>
              <a:tailEnd type="none" w="sm" len="sm"/>
            </a:ln>
          </p:spPr>
        </p:cxnSp>
        <p:sp>
          <p:nvSpPr>
            <p:cNvPr id="231" name="Google Shape;231;p8"/>
            <p:cNvSpPr/>
            <p:nvPr/>
          </p:nvSpPr>
          <p:spPr>
            <a:xfrm>
              <a:off x="1184841" y="1782973"/>
              <a:ext cx="4326051" cy="54839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8"/>
            <p:cNvSpPr txBox="1"/>
            <p:nvPr/>
          </p:nvSpPr>
          <p:spPr>
            <a:xfrm>
              <a:off x="1184841" y="1782973"/>
              <a:ext cx="4326051" cy="548394"/>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a:solidFill>
                    <a:schemeClr val="dk1"/>
                  </a:solidFill>
                  <a:latin typeface="Open Sans"/>
                  <a:ea typeface="Open Sans"/>
                  <a:cs typeface="Open Sans"/>
                  <a:sym typeface="Open Sans"/>
                </a:rPr>
                <a:t>The Retail, IT and Finance and Veterinary Services teams work closely on digital transformation and sustainability projects (Pets at Home Group plc, 2025a).</a:t>
              </a:r>
              <a:endParaRPr sz="800">
                <a:solidFill>
                  <a:schemeClr val="dk1"/>
                </a:solidFill>
                <a:latin typeface="Open Sans"/>
                <a:ea typeface="Open Sans"/>
                <a:cs typeface="Open Sans"/>
                <a:sym typeface="Open Sans"/>
              </a:endParaRPr>
            </a:p>
          </p:txBody>
        </p:sp>
        <p:cxnSp>
          <p:nvCxnSpPr>
            <p:cNvPr id="233" name="Google Shape;233;p8"/>
            <p:cNvCxnSpPr/>
            <p:nvPr/>
          </p:nvCxnSpPr>
          <p:spPr>
            <a:xfrm>
              <a:off x="1102178" y="2331367"/>
              <a:ext cx="4408714" cy="0"/>
            </a:xfrm>
            <a:prstGeom prst="straightConnector1">
              <a:avLst/>
            </a:prstGeom>
            <a:solidFill>
              <a:srgbClr val="1D477C"/>
            </a:solidFill>
            <a:ln w="25400" cap="flat" cmpd="sng">
              <a:solidFill>
                <a:srgbClr val="BBBFCB"/>
              </a:solidFill>
              <a:prstDash val="solid"/>
              <a:round/>
              <a:headEnd type="none" w="sm" len="sm"/>
              <a:tailEnd type="none" w="sm" len="sm"/>
            </a:ln>
          </p:spPr>
        </p:cxnSp>
        <p:cxnSp>
          <p:nvCxnSpPr>
            <p:cNvPr id="234" name="Google Shape;234;p8"/>
            <p:cNvCxnSpPr/>
            <p:nvPr/>
          </p:nvCxnSpPr>
          <p:spPr>
            <a:xfrm>
              <a:off x="0" y="2359478"/>
              <a:ext cx="5510893" cy="0"/>
            </a:xfrm>
            <a:prstGeom prst="straightConnector1">
              <a:avLst/>
            </a:prstGeom>
            <a:solidFill>
              <a:srgbClr val="1D477C"/>
            </a:solidFill>
            <a:ln w="25400" cap="flat" cmpd="sng">
              <a:solidFill>
                <a:srgbClr val="1D477C"/>
              </a:solidFill>
              <a:prstDash val="solid"/>
              <a:round/>
              <a:headEnd type="none" w="sm" len="sm"/>
              <a:tailEnd type="none" w="sm" len="sm"/>
            </a:ln>
          </p:spPr>
        </p:cxnSp>
        <p:sp>
          <p:nvSpPr>
            <p:cNvPr id="235" name="Google Shape;235;p8"/>
            <p:cNvSpPr/>
            <p:nvPr/>
          </p:nvSpPr>
          <p:spPr>
            <a:xfrm>
              <a:off x="0" y="2359478"/>
              <a:ext cx="1102178" cy="117973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8"/>
            <p:cNvSpPr txBox="1"/>
            <p:nvPr/>
          </p:nvSpPr>
          <p:spPr>
            <a:xfrm>
              <a:off x="0" y="2359478"/>
              <a:ext cx="1102178" cy="1179739"/>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a:solidFill>
                    <a:schemeClr val="dk1"/>
                  </a:solidFill>
                  <a:latin typeface="Open Sans"/>
                  <a:ea typeface="Open Sans"/>
                  <a:cs typeface="Open Sans"/>
                  <a:sym typeface="Open Sans"/>
                </a:rPr>
                <a:t>Advantages</a:t>
              </a:r>
              <a:endParaRPr sz="800">
                <a:solidFill>
                  <a:schemeClr val="dk1"/>
                </a:solidFill>
                <a:latin typeface="Open Sans"/>
                <a:ea typeface="Open Sans"/>
                <a:cs typeface="Open Sans"/>
                <a:sym typeface="Open Sans"/>
              </a:endParaRPr>
            </a:p>
          </p:txBody>
        </p:sp>
        <p:sp>
          <p:nvSpPr>
            <p:cNvPr id="237" name="Google Shape;237;p8"/>
            <p:cNvSpPr/>
            <p:nvPr/>
          </p:nvSpPr>
          <p:spPr>
            <a:xfrm>
              <a:off x="1184841" y="2386898"/>
              <a:ext cx="4326051" cy="54839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8"/>
            <p:cNvSpPr txBox="1"/>
            <p:nvPr/>
          </p:nvSpPr>
          <p:spPr>
            <a:xfrm>
              <a:off x="1184841" y="2386898"/>
              <a:ext cx="4326051" cy="548394"/>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a:solidFill>
                    <a:schemeClr val="dk1"/>
                  </a:solidFill>
                  <a:latin typeface="Open Sans"/>
                  <a:ea typeface="Open Sans"/>
                  <a:cs typeface="Open Sans"/>
                  <a:sym typeface="Open Sans"/>
                </a:rPr>
                <a:t>Improved cooperation and creativity.</a:t>
              </a:r>
              <a:endParaRPr sz="800">
                <a:solidFill>
                  <a:schemeClr val="dk1"/>
                </a:solidFill>
                <a:latin typeface="Open Sans"/>
                <a:ea typeface="Open Sans"/>
                <a:cs typeface="Open Sans"/>
                <a:sym typeface="Open Sans"/>
              </a:endParaRPr>
            </a:p>
          </p:txBody>
        </p:sp>
        <p:cxnSp>
          <p:nvCxnSpPr>
            <p:cNvPr id="239" name="Google Shape;239;p8"/>
            <p:cNvCxnSpPr/>
            <p:nvPr/>
          </p:nvCxnSpPr>
          <p:spPr>
            <a:xfrm>
              <a:off x="1102178" y="2935292"/>
              <a:ext cx="4408714" cy="0"/>
            </a:xfrm>
            <a:prstGeom prst="straightConnector1">
              <a:avLst/>
            </a:prstGeom>
            <a:solidFill>
              <a:srgbClr val="1D477C"/>
            </a:solidFill>
            <a:ln w="25400" cap="flat" cmpd="sng">
              <a:solidFill>
                <a:srgbClr val="BBBFCB"/>
              </a:solidFill>
              <a:prstDash val="solid"/>
              <a:round/>
              <a:headEnd type="none" w="sm" len="sm"/>
              <a:tailEnd type="none" w="sm" len="sm"/>
            </a:ln>
          </p:spPr>
        </p:cxnSp>
        <p:sp>
          <p:nvSpPr>
            <p:cNvPr id="240" name="Google Shape;240;p8"/>
            <p:cNvSpPr/>
            <p:nvPr/>
          </p:nvSpPr>
          <p:spPr>
            <a:xfrm>
              <a:off x="1184841" y="2962712"/>
              <a:ext cx="4326051" cy="54839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8"/>
            <p:cNvSpPr txBox="1"/>
            <p:nvPr/>
          </p:nvSpPr>
          <p:spPr>
            <a:xfrm>
              <a:off x="1184841" y="2962712"/>
              <a:ext cx="4326051" cy="548394"/>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dirty="0">
                  <a:solidFill>
                    <a:schemeClr val="dk1"/>
                  </a:solidFill>
                  <a:latin typeface="Open Sans"/>
                  <a:ea typeface="Open Sans"/>
                  <a:cs typeface="Open Sans"/>
                  <a:sym typeface="Open Sans"/>
                </a:rPr>
                <a:t>More flexibility and learning amongst staff.</a:t>
              </a:r>
              <a:endParaRPr sz="800" dirty="0">
                <a:solidFill>
                  <a:schemeClr val="dk1"/>
                </a:solidFill>
                <a:latin typeface="Open Sans"/>
                <a:ea typeface="Open Sans"/>
                <a:cs typeface="Open Sans"/>
                <a:sym typeface="Open Sans"/>
              </a:endParaRPr>
            </a:p>
          </p:txBody>
        </p:sp>
        <p:cxnSp>
          <p:nvCxnSpPr>
            <p:cNvPr id="242" name="Google Shape;242;p8"/>
            <p:cNvCxnSpPr/>
            <p:nvPr/>
          </p:nvCxnSpPr>
          <p:spPr>
            <a:xfrm>
              <a:off x="1102178" y="3511106"/>
              <a:ext cx="4408714" cy="0"/>
            </a:xfrm>
            <a:prstGeom prst="straightConnector1">
              <a:avLst/>
            </a:prstGeom>
            <a:solidFill>
              <a:srgbClr val="1D477C"/>
            </a:solidFill>
            <a:ln w="25400" cap="flat" cmpd="sng">
              <a:solidFill>
                <a:srgbClr val="BBBFCB"/>
              </a:solidFill>
              <a:prstDash val="solid"/>
              <a:round/>
              <a:headEnd type="none" w="sm" len="sm"/>
              <a:tailEnd type="none" w="sm" len="sm"/>
            </a:ln>
          </p:spPr>
        </p:cxnSp>
        <p:cxnSp>
          <p:nvCxnSpPr>
            <p:cNvPr id="243" name="Google Shape;243;p8"/>
            <p:cNvCxnSpPr/>
            <p:nvPr/>
          </p:nvCxnSpPr>
          <p:spPr>
            <a:xfrm>
              <a:off x="0" y="3539217"/>
              <a:ext cx="5510893" cy="0"/>
            </a:xfrm>
            <a:prstGeom prst="straightConnector1">
              <a:avLst/>
            </a:prstGeom>
            <a:solidFill>
              <a:srgbClr val="1D477C"/>
            </a:solidFill>
            <a:ln w="25400" cap="flat" cmpd="sng">
              <a:solidFill>
                <a:srgbClr val="1D477C"/>
              </a:solidFill>
              <a:prstDash val="solid"/>
              <a:round/>
              <a:headEnd type="none" w="sm" len="sm"/>
              <a:tailEnd type="none" w="sm" len="sm"/>
            </a:ln>
          </p:spPr>
        </p:cxnSp>
        <p:sp>
          <p:nvSpPr>
            <p:cNvPr id="244" name="Google Shape;244;p8"/>
            <p:cNvSpPr/>
            <p:nvPr/>
          </p:nvSpPr>
          <p:spPr>
            <a:xfrm>
              <a:off x="0" y="3539217"/>
              <a:ext cx="1102178" cy="117973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8"/>
            <p:cNvSpPr txBox="1"/>
            <p:nvPr/>
          </p:nvSpPr>
          <p:spPr>
            <a:xfrm>
              <a:off x="0" y="3539217"/>
              <a:ext cx="1102178" cy="1179739"/>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a:solidFill>
                    <a:schemeClr val="dk1"/>
                  </a:solidFill>
                  <a:latin typeface="Open Sans"/>
                  <a:ea typeface="Open Sans"/>
                  <a:cs typeface="Open Sans"/>
                  <a:sym typeface="Open Sans"/>
                </a:rPr>
                <a:t>Limitations</a:t>
              </a:r>
              <a:endParaRPr sz="800">
                <a:solidFill>
                  <a:schemeClr val="dk1"/>
                </a:solidFill>
                <a:latin typeface="Open Sans"/>
                <a:ea typeface="Open Sans"/>
                <a:cs typeface="Open Sans"/>
                <a:sym typeface="Open Sans"/>
              </a:endParaRPr>
            </a:p>
          </p:txBody>
        </p:sp>
        <p:sp>
          <p:nvSpPr>
            <p:cNvPr id="246" name="Google Shape;246;p8"/>
            <p:cNvSpPr/>
            <p:nvPr/>
          </p:nvSpPr>
          <p:spPr>
            <a:xfrm>
              <a:off x="1184841" y="3566637"/>
              <a:ext cx="4326051" cy="54839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8"/>
            <p:cNvSpPr txBox="1"/>
            <p:nvPr/>
          </p:nvSpPr>
          <p:spPr>
            <a:xfrm>
              <a:off x="1184841" y="3566637"/>
              <a:ext cx="4326051" cy="548394"/>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a:solidFill>
                    <a:schemeClr val="dk1"/>
                  </a:solidFill>
                  <a:latin typeface="Open Sans"/>
                  <a:ea typeface="Open Sans"/>
                  <a:cs typeface="Open Sans"/>
                  <a:sym typeface="Open Sans"/>
                </a:rPr>
                <a:t>Dual reporting relationships.</a:t>
              </a:r>
              <a:endParaRPr sz="800">
                <a:solidFill>
                  <a:schemeClr val="dk1"/>
                </a:solidFill>
                <a:latin typeface="Open Sans"/>
                <a:ea typeface="Open Sans"/>
                <a:cs typeface="Open Sans"/>
                <a:sym typeface="Open Sans"/>
              </a:endParaRPr>
            </a:p>
          </p:txBody>
        </p:sp>
        <p:cxnSp>
          <p:nvCxnSpPr>
            <p:cNvPr id="248" name="Google Shape;248;p8"/>
            <p:cNvCxnSpPr/>
            <p:nvPr/>
          </p:nvCxnSpPr>
          <p:spPr>
            <a:xfrm>
              <a:off x="1102178" y="4115031"/>
              <a:ext cx="4408714" cy="0"/>
            </a:xfrm>
            <a:prstGeom prst="straightConnector1">
              <a:avLst/>
            </a:prstGeom>
            <a:solidFill>
              <a:srgbClr val="1D477C"/>
            </a:solidFill>
            <a:ln w="25400" cap="flat" cmpd="sng">
              <a:solidFill>
                <a:srgbClr val="BBBFCB"/>
              </a:solidFill>
              <a:prstDash val="solid"/>
              <a:round/>
              <a:headEnd type="none" w="sm" len="sm"/>
              <a:tailEnd type="none" w="sm" len="sm"/>
            </a:ln>
          </p:spPr>
        </p:cxnSp>
        <p:sp>
          <p:nvSpPr>
            <p:cNvPr id="249" name="Google Shape;249;p8"/>
            <p:cNvSpPr/>
            <p:nvPr/>
          </p:nvSpPr>
          <p:spPr>
            <a:xfrm>
              <a:off x="1184841" y="4142451"/>
              <a:ext cx="4326051" cy="54839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8"/>
            <p:cNvSpPr txBox="1"/>
            <p:nvPr/>
          </p:nvSpPr>
          <p:spPr>
            <a:xfrm>
              <a:off x="1184841" y="4142451"/>
              <a:ext cx="4326051" cy="548394"/>
            </a:xfrm>
            <a:prstGeom prst="rect">
              <a:avLst/>
            </a:prstGeom>
            <a:noFill/>
            <a:ln>
              <a:noFill/>
            </a:ln>
          </p:spPr>
          <p:txBody>
            <a:bodyPr spcFirstLastPara="1" wrap="square" lIns="30475" tIns="30475" rIns="30475" bIns="30475" anchor="t" anchorCtr="0">
              <a:noAutofit/>
            </a:bodyPr>
            <a:lstStyle/>
            <a:p>
              <a:pPr marL="0" marR="0" lvl="0" indent="0" algn="l" rtl="0">
                <a:lnSpc>
                  <a:spcPct val="90000"/>
                </a:lnSpc>
                <a:spcBef>
                  <a:spcPts val="0"/>
                </a:spcBef>
                <a:spcAft>
                  <a:spcPts val="0"/>
                </a:spcAft>
                <a:buNone/>
              </a:pPr>
              <a:r>
                <a:rPr lang="en-GB" sz="800">
                  <a:solidFill>
                    <a:schemeClr val="dk1"/>
                  </a:solidFill>
                  <a:latin typeface="Open Sans"/>
                  <a:ea typeface="Open Sans"/>
                  <a:cs typeface="Open Sans"/>
                  <a:sym typeface="Open Sans"/>
                </a:rPr>
                <a:t>More complex decision-making.</a:t>
              </a:r>
              <a:endParaRPr sz="800">
                <a:solidFill>
                  <a:schemeClr val="dk1"/>
                </a:solidFill>
                <a:latin typeface="Open Sans"/>
                <a:ea typeface="Open Sans"/>
                <a:cs typeface="Open Sans"/>
                <a:sym typeface="Open Sans"/>
              </a:endParaRPr>
            </a:p>
          </p:txBody>
        </p:sp>
        <p:cxnSp>
          <p:nvCxnSpPr>
            <p:cNvPr id="251" name="Google Shape;251;p8"/>
            <p:cNvCxnSpPr/>
            <p:nvPr/>
          </p:nvCxnSpPr>
          <p:spPr>
            <a:xfrm>
              <a:off x="1102178" y="4690846"/>
              <a:ext cx="4408714" cy="0"/>
            </a:xfrm>
            <a:prstGeom prst="straightConnector1">
              <a:avLst/>
            </a:prstGeom>
            <a:solidFill>
              <a:srgbClr val="1D477C"/>
            </a:solidFill>
            <a:ln w="25400" cap="flat" cmpd="sng">
              <a:solidFill>
                <a:srgbClr val="BBBFCB"/>
              </a:solidFill>
              <a:prstDash val="solid"/>
              <a:round/>
              <a:headEnd type="none" w="sm" len="sm"/>
              <a:tailEnd type="none" w="sm" len="sm"/>
            </a:ln>
          </p:spPr>
        </p:cxnSp>
      </p:grpSp>
      <p:pic>
        <p:nvPicPr>
          <p:cNvPr id="252" name="Google Shape;252;p8"/>
          <p:cNvPicPr preferRelativeResize="0"/>
          <p:nvPr/>
        </p:nvPicPr>
        <p:blipFill rotWithShape="1">
          <a:blip r:embed="rId3">
            <a:alphaModFix/>
          </a:blip>
          <a:srcRect/>
          <a:stretch/>
        </p:blipFill>
        <p:spPr>
          <a:xfrm>
            <a:off x="4813540" y="962172"/>
            <a:ext cx="4284503" cy="2717133"/>
          </a:xfrm>
          <a:prstGeom prst="rect">
            <a:avLst/>
          </a:prstGeom>
          <a:noFill/>
          <a:ln>
            <a:noFill/>
          </a:ln>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34666" y="3868876"/>
            <a:ext cx="5163377" cy="281638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9"/>
          <p:cNvSpPr txBox="1">
            <a:spLocks noGrp="1"/>
          </p:cNvSpPr>
          <p:nvPr>
            <p:ph type="title"/>
          </p:nvPr>
        </p:nvSpPr>
        <p:spPr>
          <a:xfrm>
            <a:off x="483704" y="314394"/>
            <a:ext cx="8145946" cy="738616"/>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None/>
            </a:pPr>
            <a:r>
              <a:rPr lang="en-GB" sz="2400" b="1"/>
              <a:t>Comparison, Evaluation of the Three Organisational Structures and Conclusion</a:t>
            </a:r>
            <a:endParaRPr sz="2400" b="1"/>
          </a:p>
        </p:txBody>
      </p:sp>
      <p:sp>
        <p:nvSpPr>
          <p:cNvPr id="259" name="Google Shape;259;p9"/>
          <p:cNvSpPr txBox="1">
            <a:spLocks noGrp="1"/>
          </p:cNvSpPr>
          <p:nvPr>
            <p:ph type="body" idx="1"/>
          </p:nvPr>
        </p:nvSpPr>
        <p:spPr>
          <a:xfrm>
            <a:off x="483704" y="1182249"/>
            <a:ext cx="3610380" cy="3917032"/>
          </a:xfrm>
          <a:prstGeom prst="rect">
            <a:avLst/>
          </a:prstGeom>
          <a:noFill/>
          <a:ln>
            <a:noFill/>
          </a:ln>
        </p:spPr>
        <p:txBody>
          <a:bodyPr spcFirstLastPara="1" wrap="square" lIns="91425" tIns="45700" rIns="91425" bIns="45700" anchor="t" anchorCtr="0">
            <a:noAutofit/>
          </a:bodyPr>
          <a:lstStyle/>
          <a:p>
            <a:pPr marL="257175" lvl="0" indent="-257175" algn="l" rtl="0">
              <a:spcBef>
                <a:spcPts val="0"/>
              </a:spcBef>
              <a:spcAft>
                <a:spcPts val="0"/>
              </a:spcAft>
              <a:buClr>
                <a:schemeClr val="dk1"/>
              </a:buClr>
              <a:buSzPts val="1200"/>
              <a:buFont typeface="Noto Sans Symbols"/>
              <a:buChar char="❑"/>
            </a:pPr>
            <a:r>
              <a:rPr lang="en-GB" sz="1200"/>
              <a:t>Pets at Home has a predominantly divisional organisational structure, with specialist functional departments (e.g. Finance, HR, IT and Marketing), and matrix working is used for strategic projects, including sustainability projects and digital transformation (Pets at Home Group plc, 2025a).</a:t>
            </a:r>
            <a:endParaRPr/>
          </a:p>
          <a:p>
            <a:pPr marL="257175" lvl="0" indent="-257175" algn="l" rtl="0">
              <a:spcBef>
                <a:spcPts val="240"/>
              </a:spcBef>
              <a:spcAft>
                <a:spcPts val="0"/>
              </a:spcAft>
              <a:buClr>
                <a:schemeClr val="dk1"/>
              </a:buClr>
              <a:buSzPts val="1200"/>
              <a:buFont typeface="Noto Sans Symbols"/>
              <a:buChar char="❑"/>
            </a:pPr>
            <a:r>
              <a:rPr lang="en-GB" sz="1200"/>
              <a:t>Organisational structures have both their advantages and disadvantages; but a mixture of Divisional, Functional and Matrix structures allows Pets at Home to achieve a balance between efficiency, collaboration and, delivering a customer-centric service (Robbins and Coulter, 2022; Daft, 2021).</a:t>
            </a:r>
            <a:endParaRPr/>
          </a:p>
          <a:p>
            <a:pPr marL="257175" lvl="0" indent="-257175" algn="l" rtl="0">
              <a:spcBef>
                <a:spcPts val="240"/>
              </a:spcBef>
              <a:spcAft>
                <a:spcPts val="0"/>
              </a:spcAft>
              <a:buClr>
                <a:schemeClr val="dk1"/>
              </a:buClr>
              <a:buSzPts val="1200"/>
              <a:buFont typeface="Noto Sans Symbols"/>
              <a:buChar char="❑"/>
            </a:pPr>
            <a:r>
              <a:rPr lang="en-GB" sz="1200"/>
              <a:t>Overall, an effective organisational structure enables Pets at Home to coordinate the activities of its retail and veterinary and grooming businesses, facilitate the decision-making process and aid in the development of the organisation for long-term purposes. (Pets at Home Group plc, 2025a).</a:t>
            </a:r>
            <a:endParaRPr/>
          </a:p>
        </p:txBody>
      </p:sp>
      <p:grpSp>
        <p:nvGrpSpPr>
          <p:cNvPr id="260" name="Google Shape;260;p9"/>
          <p:cNvGrpSpPr/>
          <p:nvPr/>
        </p:nvGrpSpPr>
        <p:grpSpPr>
          <a:xfrm>
            <a:off x="4706579" y="1081876"/>
            <a:ext cx="2385535" cy="2251594"/>
            <a:chOff x="386370" y="28866"/>
            <a:chExt cx="2385535" cy="2251594"/>
          </a:xfrm>
        </p:grpSpPr>
        <p:sp>
          <p:nvSpPr>
            <p:cNvPr id="261" name="Google Shape;261;p9"/>
            <p:cNvSpPr/>
            <p:nvPr/>
          </p:nvSpPr>
          <p:spPr>
            <a:xfrm>
              <a:off x="886340" y="28866"/>
              <a:ext cx="1385596" cy="1385596"/>
            </a:xfrm>
            <a:prstGeom prst="ellipse">
              <a:avLst/>
            </a:prstGeom>
            <a:solidFill>
              <a:srgbClr val="1D477C">
                <a:alpha val="50196"/>
              </a:srgbClr>
            </a:solidFill>
            <a:ln w="2540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9"/>
            <p:cNvSpPr txBox="1"/>
            <p:nvPr/>
          </p:nvSpPr>
          <p:spPr>
            <a:xfrm>
              <a:off x="1071086" y="271346"/>
              <a:ext cx="1016104" cy="62351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r>
                <a:rPr lang="en-GB" sz="1000" b="0" i="1">
                  <a:solidFill>
                    <a:schemeClr val="dk1"/>
                  </a:solidFill>
                  <a:latin typeface="Open Sans"/>
                  <a:ea typeface="Open Sans"/>
                  <a:cs typeface="Open Sans"/>
                  <a:sym typeface="Open Sans"/>
                </a:rPr>
                <a:t>Functional Structure</a:t>
              </a:r>
              <a:endParaRPr sz="1000" b="0" i="1">
                <a:solidFill>
                  <a:schemeClr val="dk1"/>
                </a:solidFill>
                <a:latin typeface="Open Sans"/>
                <a:ea typeface="Open Sans"/>
                <a:cs typeface="Open Sans"/>
                <a:sym typeface="Open Sans"/>
              </a:endParaRPr>
            </a:p>
          </p:txBody>
        </p:sp>
        <p:sp>
          <p:nvSpPr>
            <p:cNvPr id="263" name="Google Shape;263;p9"/>
            <p:cNvSpPr/>
            <p:nvPr/>
          </p:nvSpPr>
          <p:spPr>
            <a:xfrm>
              <a:off x="1386309" y="894864"/>
              <a:ext cx="1385596" cy="1385596"/>
            </a:xfrm>
            <a:prstGeom prst="ellipse">
              <a:avLst/>
            </a:prstGeom>
            <a:solidFill>
              <a:srgbClr val="1D477C">
                <a:alpha val="50196"/>
              </a:srgbClr>
            </a:solidFill>
            <a:ln w="2540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9"/>
            <p:cNvSpPr txBox="1"/>
            <p:nvPr/>
          </p:nvSpPr>
          <p:spPr>
            <a:xfrm>
              <a:off x="1810071" y="1252810"/>
              <a:ext cx="831358" cy="76207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r>
                <a:rPr lang="en-GB" sz="1000" b="0" i="1">
                  <a:solidFill>
                    <a:schemeClr val="dk1"/>
                  </a:solidFill>
                  <a:latin typeface="Open Sans"/>
                  <a:ea typeface="Open Sans"/>
                  <a:cs typeface="Open Sans"/>
                  <a:sym typeface="Open Sans"/>
                </a:rPr>
                <a:t>Divisional Structure</a:t>
              </a:r>
              <a:endParaRPr sz="1000" b="0" i="1">
                <a:solidFill>
                  <a:schemeClr val="dk1"/>
                </a:solidFill>
                <a:latin typeface="Open Sans"/>
                <a:ea typeface="Open Sans"/>
                <a:cs typeface="Open Sans"/>
                <a:sym typeface="Open Sans"/>
              </a:endParaRPr>
            </a:p>
          </p:txBody>
        </p:sp>
        <p:sp>
          <p:nvSpPr>
            <p:cNvPr id="265" name="Google Shape;265;p9"/>
            <p:cNvSpPr/>
            <p:nvPr/>
          </p:nvSpPr>
          <p:spPr>
            <a:xfrm>
              <a:off x="386370" y="894864"/>
              <a:ext cx="1385596" cy="1385596"/>
            </a:xfrm>
            <a:prstGeom prst="ellipse">
              <a:avLst/>
            </a:prstGeom>
            <a:solidFill>
              <a:srgbClr val="1D477C">
                <a:alpha val="50196"/>
              </a:srgbClr>
            </a:solidFill>
            <a:ln w="2540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9"/>
            <p:cNvSpPr txBox="1"/>
            <p:nvPr/>
          </p:nvSpPr>
          <p:spPr>
            <a:xfrm>
              <a:off x="516847" y="1252810"/>
              <a:ext cx="831358" cy="76207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r>
                <a:rPr lang="en-GB" sz="1000" b="0" i="1">
                  <a:solidFill>
                    <a:schemeClr val="dk1"/>
                  </a:solidFill>
                  <a:latin typeface="Open Sans"/>
                  <a:ea typeface="Open Sans"/>
                  <a:cs typeface="Open Sans"/>
                  <a:sym typeface="Open Sans"/>
                </a:rPr>
                <a:t>Matrix Structure</a:t>
              </a:r>
              <a:endParaRPr sz="1000" b="0" i="1">
                <a:solidFill>
                  <a:schemeClr val="dk1"/>
                </a:solidFill>
                <a:latin typeface="Open Sans"/>
                <a:ea typeface="Open Sans"/>
                <a:cs typeface="Open Sans"/>
                <a:sym typeface="Open Sans"/>
              </a:endParaRPr>
            </a:p>
          </p:txBody>
        </p:sp>
      </p:grpSp>
      <p:graphicFrame>
        <p:nvGraphicFramePr>
          <p:cNvPr id="267" name="Google Shape;267;p9"/>
          <p:cNvGraphicFramePr/>
          <p:nvPr/>
        </p:nvGraphicFramePr>
        <p:xfrm>
          <a:off x="4094084" y="3491577"/>
          <a:ext cx="5024700" cy="1938333"/>
        </p:xfrm>
        <a:graphic>
          <a:graphicData uri="http://schemas.openxmlformats.org/drawingml/2006/table">
            <a:tbl>
              <a:tblPr firstRow="1" firstCol="1" bandRow="1">
                <a:noFill/>
                <a:tableStyleId>{A982DE99-77CE-4A2D-B102-B403E764C8EE}</a:tableStyleId>
              </a:tblPr>
              <a:tblGrid>
                <a:gridCol w="1674900">
                  <a:extLst>
                    <a:ext uri="{9D8B030D-6E8A-4147-A177-3AD203B41FA5}">
                      <a16:colId xmlns:a16="http://schemas.microsoft.com/office/drawing/2014/main" val="20000"/>
                    </a:ext>
                  </a:extLst>
                </a:gridCol>
                <a:gridCol w="1674900">
                  <a:extLst>
                    <a:ext uri="{9D8B030D-6E8A-4147-A177-3AD203B41FA5}">
                      <a16:colId xmlns:a16="http://schemas.microsoft.com/office/drawing/2014/main" val="20001"/>
                    </a:ext>
                  </a:extLst>
                </a:gridCol>
                <a:gridCol w="1674900">
                  <a:extLst>
                    <a:ext uri="{9D8B030D-6E8A-4147-A177-3AD203B41FA5}">
                      <a16:colId xmlns:a16="http://schemas.microsoft.com/office/drawing/2014/main" val="20002"/>
                    </a:ext>
                  </a:extLst>
                </a:gridCol>
              </a:tblGrid>
              <a:tr h="263800">
                <a:tc gridSpan="3">
                  <a:txBody>
                    <a:bodyPr/>
                    <a:lstStyle/>
                    <a:p>
                      <a:pPr marL="0" marR="0" lvl="0" indent="0" algn="l" rtl="0">
                        <a:lnSpc>
                          <a:spcPct val="107000"/>
                        </a:lnSpc>
                        <a:spcBef>
                          <a:spcPts val="0"/>
                        </a:spcBef>
                        <a:spcAft>
                          <a:spcPts val="0"/>
                        </a:spcAft>
                        <a:buNone/>
                      </a:pPr>
                      <a:r>
                        <a:rPr lang="en-GB" sz="800" u="none" strike="noStrike" cap="none"/>
                        <a:t>Comparing the Three Organisational Structure Designs</a:t>
                      </a:r>
                      <a:endParaRPr/>
                    </a:p>
                    <a:p>
                      <a:pPr marL="0" marR="0" lvl="0" indent="0" algn="ctr" rtl="0">
                        <a:lnSpc>
                          <a:spcPct val="107000"/>
                        </a:lnSpc>
                        <a:spcBef>
                          <a:spcPts val="800"/>
                        </a:spcBef>
                        <a:spcAft>
                          <a:spcPts val="0"/>
                        </a:spcAft>
                        <a:buNone/>
                      </a:pPr>
                      <a:r>
                        <a:rPr lang="en-GB" sz="800" u="none" strike="noStrike" cap="none"/>
                        <a:t> </a:t>
                      </a:r>
                      <a:endParaRPr sz="800" u="none" strike="noStrike" cap="none">
                        <a:latin typeface="Calibri"/>
                        <a:ea typeface="Calibri"/>
                        <a:cs typeface="Calibri"/>
                        <a:sym typeface="Calibri"/>
                      </a:endParaRPr>
                    </a:p>
                  </a:txBody>
                  <a:tcPr marL="68575" marR="68575"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08325">
                <a:tc>
                  <a:txBody>
                    <a:bodyPr/>
                    <a:lstStyle/>
                    <a:p>
                      <a:pPr marL="0" marR="0" lvl="0" indent="0" algn="ctr" rtl="0">
                        <a:lnSpc>
                          <a:spcPct val="107000"/>
                        </a:lnSpc>
                        <a:spcBef>
                          <a:spcPts val="0"/>
                        </a:spcBef>
                        <a:spcAft>
                          <a:spcPts val="0"/>
                        </a:spcAft>
                        <a:buNone/>
                      </a:pPr>
                      <a:r>
                        <a:rPr lang="en-GB" sz="800" u="none" strike="noStrike" cap="none"/>
                        <a:t>Functional Structure</a:t>
                      </a:r>
                      <a:endParaRPr sz="8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GB" sz="800" u="none" strike="noStrike" cap="none"/>
                        <a:t>Divisional Structure</a:t>
                      </a:r>
                      <a:endParaRPr sz="800" u="none" strike="noStrike" cap="none">
                        <a:latin typeface="Calibri"/>
                        <a:ea typeface="Calibri"/>
                        <a:cs typeface="Calibri"/>
                        <a:sym typeface="Calibri"/>
                      </a:endParaRPr>
                    </a:p>
                  </a:txBody>
                  <a:tcPr marL="68575" marR="68575" marT="0" marB="0"/>
                </a:tc>
                <a:tc>
                  <a:txBody>
                    <a:bodyPr/>
                    <a:lstStyle/>
                    <a:p>
                      <a:pPr marL="0" marR="0" lvl="0" indent="0" algn="ctr" rtl="0">
                        <a:lnSpc>
                          <a:spcPct val="107000"/>
                        </a:lnSpc>
                        <a:spcBef>
                          <a:spcPts val="0"/>
                        </a:spcBef>
                        <a:spcAft>
                          <a:spcPts val="0"/>
                        </a:spcAft>
                        <a:buNone/>
                      </a:pPr>
                      <a:r>
                        <a:rPr lang="en-GB" sz="800" u="none" strike="noStrike" cap="none"/>
                        <a:t>Matrix Structure</a:t>
                      </a:r>
                      <a:endParaRPr sz="8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1"/>
                  </a:ext>
                </a:extLst>
              </a:tr>
              <a:tr h="315175">
                <a:tc>
                  <a:txBody>
                    <a:bodyPr/>
                    <a:lstStyle/>
                    <a:p>
                      <a:pPr marL="0" marR="0" lvl="0" indent="0" algn="l" rtl="0">
                        <a:lnSpc>
                          <a:spcPct val="107000"/>
                        </a:lnSpc>
                        <a:spcBef>
                          <a:spcPts val="0"/>
                        </a:spcBef>
                        <a:spcAft>
                          <a:spcPts val="0"/>
                        </a:spcAft>
                        <a:buNone/>
                      </a:pPr>
                      <a:r>
                        <a:rPr lang="en-GB" sz="800" u="none" strike="noStrike" cap="none"/>
                        <a:t>Groups employees by specialist functions.</a:t>
                      </a:r>
                      <a:endParaRPr sz="800" u="none" strike="noStrike" cap="none">
                        <a:latin typeface="Calibri"/>
                        <a:ea typeface="Calibri"/>
                        <a:cs typeface="Calibri"/>
                        <a:sym typeface="Calibri"/>
                      </a:endParaRPr>
                    </a:p>
                  </a:txBody>
                  <a:tcPr marL="68575" marR="68575" marT="0" marB="0"/>
                </a:tc>
                <a:tc>
                  <a:txBody>
                    <a:bodyPr/>
                    <a:lstStyle/>
                    <a:p>
                      <a:pPr marL="0" marR="0" lvl="0" indent="0" algn="l" rtl="0">
                        <a:lnSpc>
                          <a:spcPct val="107000"/>
                        </a:lnSpc>
                        <a:spcBef>
                          <a:spcPts val="0"/>
                        </a:spcBef>
                        <a:spcAft>
                          <a:spcPts val="0"/>
                        </a:spcAft>
                        <a:buNone/>
                      </a:pPr>
                      <a:r>
                        <a:rPr lang="en-GB" sz="800" u="none" strike="noStrike" cap="none"/>
                        <a:t>Groups operations by products or services.</a:t>
                      </a:r>
                      <a:endParaRPr sz="800" u="none" strike="noStrike" cap="none">
                        <a:latin typeface="Calibri"/>
                        <a:ea typeface="Calibri"/>
                        <a:cs typeface="Calibri"/>
                        <a:sym typeface="Calibri"/>
                      </a:endParaRPr>
                    </a:p>
                  </a:txBody>
                  <a:tcPr marL="68575" marR="68575" marT="0" marB="0"/>
                </a:tc>
                <a:tc>
                  <a:txBody>
                    <a:bodyPr/>
                    <a:lstStyle/>
                    <a:p>
                      <a:pPr marL="0" marR="0" lvl="0" indent="0" algn="l" rtl="0">
                        <a:lnSpc>
                          <a:spcPct val="107000"/>
                        </a:lnSpc>
                        <a:spcBef>
                          <a:spcPts val="0"/>
                        </a:spcBef>
                        <a:spcAft>
                          <a:spcPts val="0"/>
                        </a:spcAft>
                        <a:buNone/>
                      </a:pPr>
                      <a:r>
                        <a:rPr lang="en-GB" sz="800" u="none" strike="noStrike" cap="none"/>
                        <a:t>Combines functional departments with project teams.</a:t>
                      </a:r>
                      <a:endParaRPr sz="8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2"/>
                  </a:ext>
                </a:extLst>
              </a:tr>
              <a:tr h="315175">
                <a:tc>
                  <a:txBody>
                    <a:bodyPr/>
                    <a:lstStyle/>
                    <a:p>
                      <a:pPr marL="0" marR="0" lvl="0" indent="0" algn="l" rtl="0">
                        <a:lnSpc>
                          <a:spcPct val="107000"/>
                        </a:lnSpc>
                        <a:spcBef>
                          <a:spcPts val="0"/>
                        </a:spcBef>
                        <a:spcAft>
                          <a:spcPts val="0"/>
                        </a:spcAft>
                        <a:buNone/>
                      </a:pPr>
                      <a:r>
                        <a:rPr lang="en-GB" sz="800" u="none" strike="noStrike" cap="none"/>
                        <a:t>High operational efficiency and standardisation.</a:t>
                      </a:r>
                      <a:endParaRPr sz="800" u="none" strike="noStrike" cap="none">
                        <a:latin typeface="Calibri"/>
                        <a:ea typeface="Calibri"/>
                        <a:cs typeface="Calibri"/>
                        <a:sym typeface="Calibri"/>
                      </a:endParaRPr>
                    </a:p>
                  </a:txBody>
                  <a:tcPr marL="68575" marR="68575" marT="0" marB="0"/>
                </a:tc>
                <a:tc>
                  <a:txBody>
                    <a:bodyPr/>
                    <a:lstStyle/>
                    <a:p>
                      <a:pPr marL="0" marR="0" lvl="0" indent="0" algn="l" rtl="0">
                        <a:lnSpc>
                          <a:spcPct val="107000"/>
                        </a:lnSpc>
                        <a:spcBef>
                          <a:spcPts val="0"/>
                        </a:spcBef>
                        <a:spcAft>
                          <a:spcPts val="0"/>
                        </a:spcAft>
                        <a:buNone/>
                      </a:pPr>
                      <a:r>
                        <a:rPr lang="en-GB" sz="800" u="none" strike="noStrike" cap="none"/>
                        <a:t>Strong customer focus and accountability.</a:t>
                      </a:r>
                      <a:endParaRPr sz="800" u="none" strike="noStrike" cap="none">
                        <a:latin typeface="Calibri"/>
                        <a:ea typeface="Calibri"/>
                        <a:cs typeface="Calibri"/>
                        <a:sym typeface="Calibri"/>
                      </a:endParaRPr>
                    </a:p>
                  </a:txBody>
                  <a:tcPr marL="68575" marR="68575" marT="0" marB="0"/>
                </a:tc>
                <a:tc>
                  <a:txBody>
                    <a:bodyPr/>
                    <a:lstStyle/>
                    <a:p>
                      <a:pPr marL="0" marR="0" lvl="0" indent="0" algn="l" rtl="0">
                        <a:lnSpc>
                          <a:spcPct val="107000"/>
                        </a:lnSpc>
                        <a:spcBef>
                          <a:spcPts val="0"/>
                        </a:spcBef>
                        <a:spcAft>
                          <a:spcPts val="0"/>
                        </a:spcAft>
                        <a:buNone/>
                      </a:pPr>
                      <a:r>
                        <a:rPr lang="en-GB" sz="800" u="none" strike="noStrike" cap="none"/>
                        <a:t>High flexibility and collaboration across departments.</a:t>
                      </a:r>
                      <a:endParaRPr sz="8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3"/>
                  </a:ext>
                </a:extLst>
              </a:tr>
              <a:tr h="315175">
                <a:tc>
                  <a:txBody>
                    <a:bodyPr/>
                    <a:lstStyle/>
                    <a:p>
                      <a:pPr marL="0" marR="0" lvl="0" indent="0" algn="l" rtl="0">
                        <a:lnSpc>
                          <a:spcPct val="107000"/>
                        </a:lnSpc>
                        <a:spcBef>
                          <a:spcPts val="0"/>
                        </a:spcBef>
                        <a:spcAft>
                          <a:spcPts val="0"/>
                        </a:spcAft>
                        <a:buNone/>
                      </a:pPr>
                      <a:r>
                        <a:rPr lang="en-GB" sz="800" u="none" strike="noStrike" cap="none"/>
                        <a:t>Clear reporting relationships.</a:t>
                      </a:r>
                      <a:endParaRPr sz="800" u="none" strike="noStrike" cap="none">
                        <a:latin typeface="Calibri"/>
                        <a:ea typeface="Calibri"/>
                        <a:cs typeface="Calibri"/>
                        <a:sym typeface="Calibri"/>
                      </a:endParaRPr>
                    </a:p>
                  </a:txBody>
                  <a:tcPr marL="68575" marR="68575" marT="0" marB="0"/>
                </a:tc>
                <a:tc>
                  <a:txBody>
                    <a:bodyPr/>
                    <a:lstStyle/>
                    <a:p>
                      <a:pPr marL="0" marR="0" lvl="0" indent="0" algn="l" rtl="0">
                        <a:lnSpc>
                          <a:spcPct val="107000"/>
                        </a:lnSpc>
                        <a:spcBef>
                          <a:spcPts val="0"/>
                        </a:spcBef>
                        <a:spcAft>
                          <a:spcPts val="0"/>
                        </a:spcAft>
                        <a:buNone/>
                      </a:pPr>
                      <a:r>
                        <a:rPr lang="en-GB" sz="800" u="none" strike="noStrike" cap="none"/>
                        <a:t>Faster decision-making within each division.</a:t>
                      </a:r>
                      <a:endParaRPr sz="800" u="none" strike="noStrike" cap="none">
                        <a:latin typeface="Calibri"/>
                        <a:ea typeface="Calibri"/>
                        <a:cs typeface="Calibri"/>
                        <a:sym typeface="Calibri"/>
                      </a:endParaRPr>
                    </a:p>
                  </a:txBody>
                  <a:tcPr marL="68575" marR="68575" marT="0" marB="0"/>
                </a:tc>
                <a:tc>
                  <a:txBody>
                    <a:bodyPr/>
                    <a:lstStyle/>
                    <a:p>
                      <a:pPr marL="0" marR="0" lvl="0" indent="0" algn="l" rtl="0">
                        <a:lnSpc>
                          <a:spcPct val="107000"/>
                        </a:lnSpc>
                        <a:spcBef>
                          <a:spcPts val="0"/>
                        </a:spcBef>
                        <a:spcAft>
                          <a:spcPts val="0"/>
                        </a:spcAft>
                        <a:buNone/>
                      </a:pPr>
                      <a:r>
                        <a:rPr lang="en-GB" sz="800" u="none" strike="noStrike" cap="none"/>
                        <a:t>Encourages innovation and knowledge sharing.</a:t>
                      </a:r>
                      <a:endParaRPr sz="8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4"/>
                  </a:ext>
                </a:extLst>
              </a:tr>
              <a:tr h="422025">
                <a:tc>
                  <a:txBody>
                    <a:bodyPr/>
                    <a:lstStyle/>
                    <a:p>
                      <a:pPr marL="0" marR="0" lvl="0" indent="0" algn="l" rtl="0">
                        <a:lnSpc>
                          <a:spcPct val="107000"/>
                        </a:lnSpc>
                        <a:spcBef>
                          <a:spcPts val="0"/>
                        </a:spcBef>
                        <a:spcAft>
                          <a:spcPts val="0"/>
                        </a:spcAft>
                        <a:buNone/>
                      </a:pPr>
                      <a:r>
                        <a:rPr lang="en-GB" sz="800" u="none" strike="noStrike" cap="none"/>
                        <a:t>May create communication barriers between departments.</a:t>
                      </a:r>
                      <a:endParaRPr sz="800" u="none" strike="noStrike" cap="none">
                        <a:latin typeface="Calibri"/>
                        <a:ea typeface="Calibri"/>
                        <a:cs typeface="Calibri"/>
                        <a:sym typeface="Calibri"/>
                      </a:endParaRPr>
                    </a:p>
                  </a:txBody>
                  <a:tcPr marL="68575" marR="68575" marT="0" marB="0"/>
                </a:tc>
                <a:tc>
                  <a:txBody>
                    <a:bodyPr/>
                    <a:lstStyle/>
                    <a:p>
                      <a:pPr marL="0" marR="0" lvl="0" indent="0" algn="l" rtl="0">
                        <a:lnSpc>
                          <a:spcPct val="107000"/>
                        </a:lnSpc>
                        <a:spcBef>
                          <a:spcPts val="0"/>
                        </a:spcBef>
                        <a:spcAft>
                          <a:spcPts val="0"/>
                        </a:spcAft>
                        <a:buNone/>
                      </a:pPr>
                      <a:r>
                        <a:rPr lang="en-GB" sz="800" u="none" strike="noStrike" cap="none"/>
                        <a:t>Can duplicate resources across divisions.</a:t>
                      </a:r>
                      <a:endParaRPr sz="800" u="none" strike="noStrike" cap="none">
                        <a:latin typeface="Calibri"/>
                        <a:ea typeface="Calibri"/>
                        <a:cs typeface="Calibri"/>
                        <a:sym typeface="Calibri"/>
                      </a:endParaRPr>
                    </a:p>
                  </a:txBody>
                  <a:tcPr marL="68575" marR="68575" marT="0" marB="0"/>
                </a:tc>
                <a:tc>
                  <a:txBody>
                    <a:bodyPr/>
                    <a:lstStyle/>
                    <a:p>
                      <a:pPr marL="0" marR="0" lvl="0" indent="0" algn="l" rtl="0">
                        <a:lnSpc>
                          <a:spcPct val="107000"/>
                        </a:lnSpc>
                        <a:spcBef>
                          <a:spcPts val="0"/>
                        </a:spcBef>
                        <a:spcAft>
                          <a:spcPts val="0"/>
                        </a:spcAft>
                        <a:buNone/>
                      </a:pPr>
                      <a:r>
                        <a:rPr lang="en-GB" sz="800" u="none" strike="noStrike" cap="none"/>
                        <a:t>Dual reporting may cause role conflict and complexity.</a:t>
                      </a:r>
                      <a:endParaRPr sz="8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5"/>
                  </a:ext>
                </a:extLst>
              </a:tr>
            </a:tbl>
          </a:graphicData>
        </a:graphic>
      </p:graphicFrame>
      <p:pic>
        <p:nvPicPr>
          <p:cNvPr id="268" name="Google Shape;268;p9"/>
          <p:cNvPicPr preferRelativeResize="0"/>
          <p:nvPr/>
        </p:nvPicPr>
        <p:blipFill rotWithShape="1">
          <a:blip r:embed="rId3">
            <a:alphaModFix/>
          </a:blip>
          <a:srcRect/>
          <a:stretch/>
        </p:blipFill>
        <p:spPr>
          <a:xfrm>
            <a:off x="7229343" y="1363911"/>
            <a:ext cx="1804572" cy="181676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mt="30000"/>
          </a:blip>
          <a:stretch>
            <a:fillRect/>
          </a:stretch>
        </a:blipFill>
        <a:effectLst/>
      </p:bgPr>
    </p:bg>
    <p:spTree>
      <p:nvGrpSpPr>
        <p:cNvPr id="1" name="Shape 272"/>
        <p:cNvGrpSpPr/>
        <p:nvPr/>
      </p:nvGrpSpPr>
      <p:grpSpPr>
        <a:xfrm>
          <a:off x="0" y="0"/>
          <a:ext cx="0" cy="0"/>
          <a:chOff x="0" y="0"/>
          <a:chExt cx="0" cy="0"/>
        </a:xfrm>
      </p:grpSpPr>
      <p:sp>
        <p:nvSpPr>
          <p:cNvPr id="273" name="Google Shape;273;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None/>
            </a:pPr>
            <a:r>
              <a:rPr lang="en-GB" b="1"/>
              <a:t>References</a:t>
            </a:r>
            <a:endParaRPr/>
          </a:p>
        </p:txBody>
      </p:sp>
      <p:sp>
        <p:nvSpPr>
          <p:cNvPr id="274" name="Google Shape;274;p10"/>
          <p:cNvSpPr txBox="1">
            <a:spLocks noGrp="1"/>
          </p:cNvSpPr>
          <p:nvPr>
            <p:ph type="body" idx="1"/>
          </p:nvPr>
        </p:nvSpPr>
        <p:spPr>
          <a:xfrm>
            <a:off x="457200" y="1232807"/>
            <a:ext cx="8229600" cy="3916363"/>
          </a:xfrm>
          <a:prstGeom prst="rect">
            <a:avLst/>
          </a:prstGeom>
          <a:solidFill>
            <a:schemeClr val="lt1"/>
          </a:solidFill>
          <a:ln>
            <a:noFill/>
          </a:ln>
        </p:spPr>
        <p:txBody>
          <a:bodyPr spcFirstLastPara="1" wrap="square" lIns="91425" tIns="45700" rIns="91425" bIns="45700" anchor="t" anchorCtr="0">
            <a:normAutofit/>
          </a:bodyPr>
          <a:lstStyle/>
          <a:p>
            <a:pPr marL="257175" lvl="0" indent="-257175" algn="l" rtl="0">
              <a:spcBef>
                <a:spcPts val="0"/>
              </a:spcBef>
              <a:spcAft>
                <a:spcPts val="0"/>
              </a:spcAft>
              <a:buClr>
                <a:schemeClr val="dk1"/>
              </a:buClr>
              <a:buSzPts val="1200"/>
              <a:buChar char="●"/>
            </a:pPr>
            <a:r>
              <a:rPr lang="en-GB" sz="1200"/>
              <a:t>Pets at Home Group plc (2025) </a:t>
            </a:r>
            <a:r>
              <a:rPr lang="en-GB" sz="1200" i="1"/>
              <a:t>Governance Report 2025</a:t>
            </a:r>
            <a:r>
              <a:rPr lang="en-GB" sz="1200"/>
              <a:t>. Handforth: Pets at Home Group plc. Available at: </a:t>
            </a:r>
            <a:r>
              <a:rPr lang="en-GB" sz="1200" u="sng">
                <a:solidFill>
                  <a:schemeClr val="hlink"/>
                </a:solidFill>
                <a:hlinkClick r:id="rId4"/>
              </a:rPr>
              <a:t>https://www.petsathomeplc.com/media/s1aat3dx/pets-at-home-governance-report-2025.pdf</a:t>
            </a:r>
            <a:r>
              <a:rPr lang="en-GB" sz="1200"/>
              <a:t> (Accessed: 20 June 2026).</a:t>
            </a:r>
            <a:endParaRPr/>
          </a:p>
          <a:p>
            <a:pPr marL="257175" lvl="0" indent="-257175" algn="l" rtl="0">
              <a:spcBef>
                <a:spcPts val="240"/>
              </a:spcBef>
              <a:spcAft>
                <a:spcPts val="0"/>
              </a:spcAft>
              <a:buClr>
                <a:schemeClr val="dk1"/>
              </a:buClr>
              <a:buSzPts val="1200"/>
              <a:buChar char="●"/>
            </a:pPr>
            <a:r>
              <a:rPr lang="en-GB" sz="1200"/>
              <a:t>Daft, R.L. (2021) </a:t>
            </a:r>
            <a:r>
              <a:rPr lang="en-GB" sz="1200" i="1"/>
              <a:t>Organization Theory and Design</a:t>
            </a:r>
            <a:r>
              <a:rPr lang="en-GB" sz="1200"/>
              <a:t>. 13th edn. Boston, MA: Cengage.</a:t>
            </a:r>
            <a:endParaRPr/>
          </a:p>
          <a:p>
            <a:pPr marL="257175" lvl="0" indent="-257175" algn="l" rtl="0">
              <a:spcBef>
                <a:spcPts val="240"/>
              </a:spcBef>
              <a:spcAft>
                <a:spcPts val="0"/>
              </a:spcAft>
              <a:buClr>
                <a:schemeClr val="dk1"/>
              </a:buClr>
              <a:buSzPts val="1200"/>
              <a:buChar char="●"/>
            </a:pPr>
            <a:r>
              <a:rPr lang="en-GB" sz="1200"/>
              <a:t>Robbins, S.P. and Coulter, M. (2022) </a:t>
            </a:r>
            <a:r>
              <a:rPr lang="en-GB" sz="1200" i="1"/>
              <a:t>Management</a:t>
            </a:r>
            <a:r>
              <a:rPr lang="en-GB" sz="1200"/>
              <a:t>. 15th edn. Harlow: Pearson.</a:t>
            </a:r>
            <a:endParaRPr/>
          </a:p>
          <a:p>
            <a:pPr marL="257175" lvl="0" indent="-257175" algn="l" rtl="0">
              <a:spcBef>
                <a:spcPts val="240"/>
              </a:spcBef>
              <a:spcAft>
                <a:spcPts val="0"/>
              </a:spcAft>
              <a:buClr>
                <a:schemeClr val="dk1"/>
              </a:buClr>
              <a:buSzPts val="1200"/>
              <a:buChar char="●"/>
            </a:pPr>
            <a:r>
              <a:rPr lang="en-GB" sz="1200"/>
              <a:t>Pets at Home Group plc (2025a) </a:t>
            </a:r>
            <a:r>
              <a:rPr lang="en-GB" sz="1200" i="1"/>
              <a:t>Our Strategy</a:t>
            </a:r>
            <a:r>
              <a:rPr lang="en-GB" sz="1200"/>
              <a:t>. Available at: </a:t>
            </a:r>
            <a:r>
              <a:rPr lang="en-GB" sz="1200" u="sng">
                <a:solidFill>
                  <a:schemeClr val="hlink"/>
                </a:solidFill>
                <a:hlinkClick r:id="rId5"/>
              </a:rPr>
              <a:t>https://www.petsathomeplc.com/about-us/our-strategy/</a:t>
            </a:r>
            <a:r>
              <a:rPr lang="en-GB" sz="1200"/>
              <a:t> (Accessed: 20 June 2026).</a:t>
            </a:r>
            <a:endParaRPr/>
          </a:p>
          <a:p>
            <a:pPr marL="257175" lvl="0" indent="-257175" algn="l" rtl="0">
              <a:spcBef>
                <a:spcPts val="240"/>
              </a:spcBef>
              <a:spcAft>
                <a:spcPts val="0"/>
              </a:spcAft>
              <a:buClr>
                <a:schemeClr val="dk1"/>
              </a:buClr>
              <a:buSzPts val="1200"/>
              <a:buChar char="●"/>
            </a:pPr>
            <a:r>
              <a:rPr lang="en-GB" sz="1200"/>
              <a:t>Pets at Home Group plc (2025b) </a:t>
            </a:r>
            <a:r>
              <a:rPr lang="en-GB" sz="1200" i="1"/>
              <a:t>Chief Financial Officer's Review</a:t>
            </a:r>
            <a:r>
              <a:rPr lang="en-GB" sz="1200"/>
              <a:t>. In: </a:t>
            </a:r>
            <a:r>
              <a:rPr lang="en-GB" sz="1200" i="1"/>
              <a:t>Annual Report and Accounts 2025</a:t>
            </a:r>
            <a:r>
              <a:rPr lang="en-GB" sz="1200"/>
              <a:t>. Handforth: Pets at Home Group plc. Available at: </a:t>
            </a:r>
            <a:r>
              <a:rPr lang="en-GB" sz="1200" u="sng">
                <a:solidFill>
                  <a:schemeClr val="hlink"/>
                </a:solidFill>
                <a:hlinkClick r:id="rId6"/>
              </a:rPr>
              <a:t>https://www.petsathomeplc.com/media/n1ol0gti/47627-pets-ar25-cfo-review.pdf</a:t>
            </a:r>
            <a:r>
              <a:rPr lang="en-GB" sz="1200"/>
              <a:t> (Accessed: 20 June 2026).</a:t>
            </a:r>
            <a:endParaRPr/>
          </a:p>
          <a:p>
            <a:pPr marL="257175" lvl="0" indent="-257175" algn="l" rtl="0">
              <a:spcBef>
                <a:spcPts val="240"/>
              </a:spcBef>
              <a:spcAft>
                <a:spcPts val="0"/>
              </a:spcAft>
              <a:buClr>
                <a:schemeClr val="dk1"/>
              </a:buClr>
              <a:buSzPts val="1200"/>
              <a:buChar char="●"/>
            </a:pPr>
            <a:r>
              <a:rPr lang="en-GB" sz="1200"/>
              <a:t>Pets at Home Group plc (2025c) </a:t>
            </a:r>
            <a:r>
              <a:rPr lang="en-GB" sz="1200" i="1"/>
              <a:t>Investors</a:t>
            </a:r>
            <a:r>
              <a:rPr lang="en-GB" sz="1200"/>
              <a:t>. Available at: </a:t>
            </a:r>
            <a:r>
              <a:rPr lang="en-GB" sz="1200" u="sng">
                <a:solidFill>
                  <a:schemeClr val="hlink"/>
                </a:solidFill>
                <a:hlinkClick r:id="rId7"/>
              </a:rPr>
              <a:t>https://www.petsathomeplc.com/investors/</a:t>
            </a:r>
            <a:r>
              <a:rPr lang="en-GB" sz="1200"/>
              <a:t>  (Accessed: 20 June 2026).</a:t>
            </a:r>
            <a:endParaRPr/>
          </a:p>
          <a:p>
            <a:pPr marL="257175" lvl="0" indent="-257175" algn="l" rtl="0">
              <a:spcBef>
                <a:spcPts val="240"/>
              </a:spcBef>
              <a:spcAft>
                <a:spcPts val="0"/>
              </a:spcAft>
              <a:buClr>
                <a:schemeClr val="dk1"/>
              </a:buClr>
              <a:buSzPts val="1200"/>
              <a:buChar char="●"/>
            </a:pPr>
            <a:r>
              <a:rPr lang="en-GB" sz="1200"/>
              <a:t>Sibindi, N. and Samuel, O.M. (2019) ‘Structure and an unstable business operating environment: Revisiting Burns and Stalker’s organisation-environment theory in Zimbabwe’s manufacturing sector’, </a:t>
            </a:r>
            <a:r>
              <a:rPr lang="en-GB" sz="1200" i="1"/>
              <a:t>South African Journal of Economic and Management Sciences</a:t>
            </a:r>
            <a:r>
              <a:rPr lang="en-GB" sz="1200"/>
              <a:t>, 22(1), pp. 1–12.</a:t>
            </a:r>
            <a:endParaRPr/>
          </a:p>
          <a:p>
            <a:pPr marL="257175" lvl="0" indent="-257175" algn="l" rtl="0">
              <a:spcBef>
                <a:spcPts val="240"/>
              </a:spcBef>
              <a:spcAft>
                <a:spcPts val="0"/>
              </a:spcAft>
              <a:buClr>
                <a:schemeClr val="dk1"/>
              </a:buClr>
              <a:buSzPts val="1200"/>
              <a:buChar char="●"/>
            </a:pPr>
            <a:r>
              <a:rPr lang="en-GB" sz="1200"/>
              <a:t>Sine, W.D., Mitsuhashi, H. and Kirsch, D.A. (2006) ‘Revisiting Burns and Stalker: Formal structure and new venture performance in emerging economic sectors’, </a:t>
            </a:r>
            <a:r>
              <a:rPr lang="en-GB" sz="1200" i="1"/>
              <a:t>Academy of Management Journal</a:t>
            </a:r>
            <a:r>
              <a:rPr lang="en-GB" sz="1200"/>
              <a:t>, 49(1), pp. 121–132.</a:t>
            </a:r>
            <a:endParaRPr/>
          </a:p>
        </p:txBody>
      </p:sp>
      <p:sp>
        <p:nvSpPr>
          <p:cNvPr id="275" name="Google Shape;275;p10"/>
          <p:cNvSpPr txBox="1">
            <a:spLocks noGrp="1"/>
          </p:cNvSpPr>
          <p:nvPr>
            <p:ph type="dt" idx="10"/>
          </p:nvPr>
        </p:nvSpPr>
        <p:spPr>
          <a:xfrm>
            <a:off x="250825" y="6524627"/>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07/07/2026</a:t>
            </a:r>
            <a:endParaRPr/>
          </a:p>
        </p:txBody>
      </p:sp>
      <p:sp>
        <p:nvSpPr>
          <p:cNvPr id="276" name="Google Shape;276;p10"/>
          <p:cNvSpPr txBox="1">
            <a:spLocks noGrp="1"/>
          </p:cNvSpPr>
          <p:nvPr>
            <p:ph type="sldNum" idx="12"/>
          </p:nvPr>
        </p:nvSpPr>
        <p:spPr>
          <a:xfrm>
            <a:off x="7956550" y="6381752"/>
            <a:ext cx="730250" cy="339725"/>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TotalTime>
  <Words>1566</Words>
  <PresentationFormat>On-screen Show (4:3)</PresentationFormat>
  <Paragraphs>126</Paragraphs>
  <Slides>10</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Calibri</vt:lpstr>
      <vt:lpstr>Open Sans</vt:lpstr>
      <vt:lpstr>Arial</vt:lpstr>
      <vt:lpstr>Myriad Pro</vt:lpstr>
      <vt:lpstr>Noto Sans Symbols</vt:lpstr>
      <vt:lpstr>Aharoni</vt:lpstr>
      <vt:lpstr>Roboto</vt:lpstr>
      <vt:lpstr>Verdana</vt:lpstr>
      <vt:lpstr>Geometric</vt:lpstr>
      <vt:lpstr>PowerPoint Presentation</vt:lpstr>
      <vt:lpstr>Organisational Structure and Organisational Chart</vt:lpstr>
      <vt:lpstr>Organisational Structure and Organisational Chart: Application to Pets at Home</vt:lpstr>
      <vt:lpstr>Design 1: Functional Organisational Structure</vt:lpstr>
      <vt:lpstr>Design 1: Functional Organisational Structure</vt:lpstr>
      <vt:lpstr>Design 2: Divisional Organisational Structure</vt:lpstr>
      <vt:lpstr>Design 2: Divisional Organisational Structure</vt:lpstr>
      <vt:lpstr>Design 3: Matrix Organisational Structure</vt:lpstr>
      <vt:lpstr>Comparison, Evaluation of the Three Organisational Structures and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2023-09-20T11:13:31Z</dcterms:created>
  <dcterms:modified xsi:type="dcterms:W3CDTF">2026-07-20T22:05:39Z</dcterms:modified>
</cp:coreProperties>
</file>