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webextensions/webextension2.xml" ContentType="application/vnd.ms-office.webextension+xml"/>
  <Override PartName="/ppt/webextensions/webextension3.xml" ContentType="application/vnd.ms-office.webextension+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7" Type="http://schemas.microsoft.com/office/2020/02/relationships/classificationlabels" Target="docMetadata/LabelInfo.xml"/><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263" r:id="rId3"/>
    <p:sldId id="270" r:id="rId4"/>
    <p:sldId id="257" r:id="rId5"/>
    <p:sldId id="262" r:id="rId6"/>
    <p:sldId id="265" r:id="rId7"/>
    <p:sldId id="271" r:id="rId8"/>
    <p:sldId id="272" r:id="rId9"/>
    <p:sldId id="260" r:id="rId10"/>
    <p:sldId id="264" r:id="rId11"/>
    <p:sldId id="276" r:id="rId12"/>
    <p:sldId id="277" r:id="rId13"/>
    <p:sldId id="278" r:id="rId14"/>
    <p:sldId id="266" r:id="rId15"/>
    <p:sldId id="261" r:id="rId16"/>
    <p:sldId id="279" r:id="rId17"/>
    <p:sldId id="267" r:id="rId18"/>
    <p:sldId id="280" r:id="rId19"/>
    <p:sldId id="268" r:id="rId20"/>
    <p:sldId id="273" r:id="rId21"/>
    <p:sldId id="281" r:id="rId22"/>
    <p:sldId id="275" r:id="rId23"/>
    <p:sldId id="282" r:id="rId24"/>
    <p:sldId id="274" r:id="rId25"/>
    <p:sldId id="288" r:id="rId26"/>
    <p:sldId id="285" r:id="rId27"/>
    <p:sldId id="289" r:id="rId28"/>
    <p:sldId id="283" r:id="rId29"/>
    <p:sldId id="269" r:id="rId30"/>
    <p:sldId id="291" r:id="rId31"/>
    <p:sldId id="290" r:id="rId32"/>
  </p:sldIdLst>
  <p:sldSz cx="12192000" cy="6858000"/>
  <p:notesSz cx="6858000" cy="9144000"/>
  <p:custDataLst>
    <p:tags r:id="rId3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7BF1B9-0B63-4E2F-8639-9BBAF8F1E7C5}" v="174" dt="2025-09-28T07:53:06.5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9065" autoAdjust="0"/>
  </p:normalViewPr>
  <p:slideViewPr>
    <p:cSldViewPr snapToGrid="0">
      <p:cViewPr varScale="1">
        <p:scale>
          <a:sx n="77" d="100"/>
          <a:sy n="77" d="100"/>
        </p:scale>
        <p:origin x="1020" y="84"/>
      </p:cViewPr>
      <p:guideLst/>
    </p:cSldViewPr>
  </p:slideViewPr>
  <p:notesTextViewPr>
    <p:cViewPr>
      <p:scale>
        <a:sx n="1" d="1"/>
        <a:sy n="1" d="1"/>
      </p:scale>
      <p:origin x="0" y="-2208"/>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tags" Target="tags/tag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Pitman" userId="32810b54-0e4c-4b23-98da-f3c8604117a1" providerId="ADAL" clId="{997BF1B9-0B63-4E2F-8639-9BBAF8F1E7C5}"/>
    <pc:docChg chg="undo custSel addSld delSld modSld sldOrd">
      <pc:chgData name="Jessica Pitman" userId="32810b54-0e4c-4b23-98da-f3c8604117a1" providerId="ADAL" clId="{997BF1B9-0B63-4E2F-8639-9BBAF8F1E7C5}" dt="2025-09-28T08:34:08.098" v="6160" actId="20577"/>
      <pc:docMkLst>
        <pc:docMk/>
      </pc:docMkLst>
      <pc:sldChg chg="addSp delSp modSp mod">
        <pc:chgData name="Jessica Pitman" userId="32810b54-0e4c-4b23-98da-f3c8604117a1" providerId="ADAL" clId="{997BF1B9-0B63-4E2F-8639-9BBAF8F1E7C5}" dt="2025-09-27T07:29:31.901" v="145" actId="22"/>
        <pc:sldMkLst>
          <pc:docMk/>
          <pc:sldMk cId="2100009278" sldId="256"/>
        </pc:sldMkLst>
        <pc:spChg chg="mod">
          <ac:chgData name="Jessica Pitman" userId="32810b54-0e4c-4b23-98da-f3c8604117a1" providerId="ADAL" clId="{997BF1B9-0B63-4E2F-8639-9BBAF8F1E7C5}" dt="2025-09-25T18:33:32.901" v="27" actId="113"/>
          <ac:spMkLst>
            <pc:docMk/>
            <pc:sldMk cId="2100009278" sldId="256"/>
            <ac:spMk id="2" creationId="{C29BD876-E0FA-7717-1F05-BAE41A7A239F}"/>
          </ac:spMkLst>
        </pc:spChg>
        <pc:spChg chg="add del mod">
          <ac:chgData name="Jessica Pitman" userId="32810b54-0e4c-4b23-98da-f3c8604117a1" providerId="ADAL" clId="{997BF1B9-0B63-4E2F-8639-9BBAF8F1E7C5}" dt="2025-09-27T07:29:31.901" v="145" actId="22"/>
          <ac:spMkLst>
            <pc:docMk/>
            <pc:sldMk cId="2100009278" sldId="256"/>
            <ac:spMk id="4" creationId="{7DD302C6-173C-DE3F-A69E-32F373BCC4B7}"/>
          </ac:spMkLst>
        </pc:spChg>
      </pc:sldChg>
      <pc:sldChg chg="del">
        <pc:chgData name="Jessica Pitman" userId="32810b54-0e4c-4b23-98da-f3c8604117a1" providerId="ADAL" clId="{997BF1B9-0B63-4E2F-8639-9BBAF8F1E7C5}" dt="2025-09-25T18:51:02.537" v="132" actId="47"/>
        <pc:sldMkLst>
          <pc:docMk/>
          <pc:sldMk cId="1960315957" sldId="258"/>
        </pc:sldMkLst>
      </pc:sldChg>
      <pc:sldChg chg="del">
        <pc:chgData name="Jessica Pitman" userId="32810b54-0e4c-4b23-98da-f3c8604117a1" providerId="ADAL" clId="{997BF1B9-0B63-4E2F-8639-9BBAF8F1E7C5}" dt="2025-09-25T18:51:19.579" v="133" actId="47"/>
        <pc:sldMkLst>
          <pc:docMk/>
          <pc:sldMk cId="3265523076" sldId="259"/>
        </pc:sldMkLst>
      </pc:sldChg>
      <pc:sldChg chg="addSp delSp modSp mod modNotesTx">
        <pc:chgData name="Jessica Pitman" userId="32810b54-0e4c-4b23-98da-f3c8604117a1" providerId="ADAL" clId="{997BF1B9-0B63-4E2F-8639-9BBAF8F1E7C5}" dt="2025-09-28T08:34:08.098" v="6160" actId="20577"/>
        <pc:sldMkLst>
          <pc:docMk/>
          <pc:sldMk cId="284442014" sldId="261"/>
        </pc:sldMkLst>
        <pc:spChg chg="add del mod">
          <ac:chgData name="Jessica Pitman" userId="32810b54-0e4c-4b23-98da-f3c8604117a1" providerId="ADAL" clId="{997BF1B9-0B63-4E2F-8639-9BBAF8F1E7C5}" dt="2025-09-27T07:59:14.943" v="564"/>
          <ac:spMkLst>
            <pc:docMk/>
            <pc:sldMk cId="284442014" sldId="261"/>
            <ac:spMk id="2" creationId="{7EDAFD66-3AF8-9864-E437-1A3F60D192F3}"/>
          </ac:spMkLst>
        </pc:spChg>
        <pc:spChg chg="mod">
          <ac:chgData name="Jessica Pitman" userId="32810b54-0e4c-4b23-98da-f3c8604117a1" providerId="ADAL" clId="{997BF1B9-0B63-4E2F-8639-9BBAF8F1E7C5}" dt="2025-09-27T09:42:24.062" v="5050" actId="113"/>
          <ac:spMkLst>
            <pc:docMk/>
            <pc:sldMk cId="284442014" sldId="261"/>
            <ac:spMk id="3" creationId="{0234AA46-F7F2-032A-1680-FF69D96CF8FF}"/>
          </ac:spMkLst>
        </pc:spChg>
        <pc:spChg chg="mod">
          <ac:chgData name="Jessica Pitman" userId="32810b54-0e4c-4b23-98da-f3c8604117a1" providerId="ADAL" clId="{997BF1B9-0B63-4E2F-8639-9BBAF8F1E7C5}" dt="2025-09-27T09:42:11.916" v="5046" actId="27636"/>
          <ac:spMkLst>
            <pc:docMk/>
            <pc:sldMk cId="284442014" sldId="261"/>
            <ac:spMk id="4" creationId="{E663F9B5-7FA9-69DB-34AE-93A2FE1D7F09}"/>
          </ac:spMkLst>
        </pc:spChg>
        <pc:spChg chg="add mod">
          <ac:chgData name="Jessica Pitman" userId="32810b54-0e4c-4b23-98da-f3c8604117a1" providerId="ADAL" clId="{997BF1B9-0B63-4E2F-8639-9BBAF8F1E7C5}" dt="2025-09-27T09:42:39.646" v="5052" actId="113"/>
          <ac:spMkLst>
            <pc:docMk/>
            <pc:sldMk cId="284442014" sldId="261"/>
            <ac:spMk id="5" creationId="{6801DB84-AC96-5B4E-BE87-2A2C36CAE56B}"/>
          </ac:spMkLst>
        </pc:spChg>
        <pc:picChg chg="add mod">
          <ac:chgData name="Jessica Pitman" userId="32810b54-0e4c-4b23-98da-f3c8604117a1" providerId="ADAL" clId="{997BF1B9-0B63-4E2F-8639-9BBAF8F1E7C5}" dt="2025-09-27T07:58:59.849" v="559" actId="1076"/>
          <ac:picMkLst>
            <pc:docMk/>
            <pc:sldMk cId="284442014" sldId="261"/>
            <ac:picMk id="1026" creationId="{81C9BAA5-0F76-DB9B-67CA-49E8B8AC015C}"/>
          </ac:picMkLst>
        </pc:picChg>
      </pc:sldChg>
      <pc:sldChg chg="modSp">
        <pc:chgData name="Jessica Pitman" userId="32810b54-0e4c-4b23-98da-f3c8604117a1" providerId="ADAL" clId="{997BF1B9-0B63-4E2F-8639-9BBAF8F1E7C5}" dt="2025-09-28T07:40:38.214" v="5657"/>
        <pc:sldMkLst>
          <pc:docMk/>
          <pc:sldMk cId="369590682" sldId="262"/>
        </pc:sldMkLst>
        <pc:spChg chg="mod">
          <ac:chgData name="Jessica Pitman" userId="32810b54-0e4c-4b23-98da-f3c8604117a1" providerId="ADAL" clId="{997BF1B9-0B63-4E2F-8639-9BBAF8F1E7C5}" dt="2025-09-28T07:40:38.214" v="5657"/>
          <ac:spMkLst>
            <pc:docMk/>
            <pc:sldMk cId="369590682" sldId="262"/>
            <ac:spMk id="2" creationId="{D188415C-1C3E-2FB3-BDDE-4F939B7FA8DD}"/>
          </ac:spMkLst>
        </pc:spChg>
      </pc:sldChg>
      <pc:sldChg chg="addSp delSp modSp mod">
        <pc:chgData name="Jessica Pitman" userId="32810b54-0e4c-4b23-98da-f3c8604117a1" providerId="ADAL" clId="{997BF1B9-0B63-4E2F-8639-9BBAF8F1E7C5}" dt="2025-09-28T07:40:38.214" v="5657"/>
        <pc:sldMkLst>
          <pc:docMk/>
          <pc:sldMk cId="316338498" sldId="263"/>
        </pc:sldMkLst>
        <pc:spChg chg="mod">
          <ac:chgData name="Jessica Pitman" userId="32810b54-0e4c-4b23-98da-f3c8604117a1" providerId="ADAL" clId="{997BF1B9-0B63-4E2F-8639-9BBAF8F1E7C5}" dt="2025-09-28T07:40:38.214" v="5657"/>
          <ac:spMkLst>
            <pc:docMk/>
            <pc:sldMk cId="316338498" sldId="263"/>
            <ac:spMk id="2" creationId="{A1B49D56-858B-7040-3C12-0FBACB0CCDAD}"/>
          </ac:spMkLst>
        </pc:spChg>
        <pc:spChg chg="add del mod">
          <ac:chgData name="Jessica Pitman" userId="32810b54-0e4c-4b23-98da-f3c8604117a1" providerId="ADAL" clId="{997BF1B9-0B63-4E2F-8639-9BBAF8F1E7C5}" dt="2025-09-27T07:29:26.167" v="139" actId="478"/>
          <ac:spMkLst>
            <pc:docMk/>
            <pc:sldMk cId="316338498" sldId="263"/>
            <ac:spMk id="5" creationId="{25D80CD5-1DFE-976E-37A8-CBB05E84953E}"/>
          </ac:spMkLst>
        </pc:spChg>
      </pc:sldChg>
      <pc:sldChg chg="modSp mod modNotesTx">
        <pc:chgData name="Jessica Pitman" userId="32810b54-0e4c-4b23-98da-f3c8604117a1" providerId="ADAL" clId="{997BF1B9-0B63-4E2F-8639-9BBAF8F1E7C5}" dt="2025-09-27T09:53:52.940" v="5139" actId="20577"/>
        <pc:sldMkLst>
          <pc:docMk/>
          <pc:sldMk cId="1671077922" sldId="264"/>
        </pc:sldMkLst>
        <pc:spChg chg="mod">
          <ac:chgData name="Jessica Pitman" userId="32810b54-0e4c-4b23-98da-f3c8604117a1" providerId="ADAL" clId="{997BF1B9-0B63-4E2F-8639-9BBAF8F1E7C5}" dt="2025-09-27T08:40:58.392" v="3593" actId="20577"/>
          <ac:spMkLst>
            <pc:docMk/>
            <pc:sldMk cId="1671077922" sldId="264"/>
            <ac:spMk id="3" creationId="{0F20A295-69A4-F3DE-58E2-B0E2C9DF0BB9}"/>
          </ac:spMkLst>
        </pc:spChg>
      </pc:sldChg>
      <pc:sldChg chg="modSp mod">
        <pc:chgData name="Jessica Pitman" userId="32810b54-0e4c-4b23-98da-f3c8604117a1" providerId="ADAL" clId="{997BF1B9-0B63-4E2F-8639-9BBAF8F1E7C5}" dt="2025-09-28T07:40:38.214" v="5657"/>
        <pc:sldMkLst>
          <pc:docMk/>
          <pc:sldMk cId="2309605520" sldId="266"/>
        </pc:sldMkLst>
        <pc:spChg chg="mod">
          <ac:chgData name="Jessica Pitman" userId="32810b54-0e4c-4b23-98da-f3c8604117a1" providerId="ADAL" clId="{997BF1B9-0B63-4E2F-8639-9BBAF8F1E7C5}" dt="2025-09-27T09:41:39.674" v="5044" actId="207"/>
          <ac:spMkLst>
            <pc:docMk/>
            <pc:sldMk cId="2309605520" sldId="266"/>
            <ac:spMk id="3" creationId="{C0DB60A5-B222-52DA-44B9-69780F8BE84E}"/>
          </ac:spMkLst>
        </pc:spChg>
        <pc:picChg chg="mod">
          <ac:chgData name="Jessica Pitman" userId="32810b54-0e4c-4b23-98da-f3c8604117a1" providerId="ADAL" clId="{997BF1B9-0B63-4E2F-8639-9BBAF8F1E7C5}" dt="2025-09-28T07:40:38.214" v="5657"/>
          <ac:picMkLst>
            <pc:docMk/>
            <pc:sldMk cId="2309605520" sldId="266"/>
            <ac:picMk id="5" creationId="{60AAEEF3-357D-9145-C945-F6D580DC11AD}"/>
          </ac:picMkLst>
        </pc:picChg>
      </pc:sldChg>
      <pc:sldChg chg="modSp new mod modNotesTx">
        <pc:chgData name="Jessica Pitman" userId="32810b54-0e4c-4b23-98da-f3c8604117a1" providerId="ADAL" clId="{997BF1B9-0B63-4E2F-8639-9BBAF8F1E7C5}" dt="2025-09-28T07:40:38.214" v="5657"/>
        <pc:sldMkLst>
          <pc:docMk/>
          <pc:sldMk cId="3631021542" sldId="267"/>
        </pc:sldMkLst>
        <pc:spChg chg="mod">
          <ac:chgData name="Jessica Pitman" userId="32810b54-0e4c-4b23-98da-f3c8604117a1" providerId="ADAL" clId="{997BF1B9-0B63-4E2F-8639-9BBAF8F1E7C5}" dt="2025-09-28T07:40:38.214" v="5657"/>
          <ac:spMkLst>
            <pc:docMk/>
            <pc:sldMk cId="3631021542" sldId="267"/>
            <ac:spMk id="2" creationId="{8B5C07CF-1342-762F-8703-3FF62DB16F3E}"/>
          </ac:spMkLst>
        </pc:spChg>
        <pc:spChg chg="mod">
          <ac:chgData name="Jessica Pitman" userId="32810b54-0e4c-4b23-98da-f3c8604117a1" providerId="ADAL" clId="{997BF1B9-0B63-4E2F-8639-9BBAF8F1E7C5}" dt="2025-09-27T09:44:12.261" v="5062" actId="113"/>
          <ac:spMkLst>
            <pc:docMk/>
            <pc:sldMk cId="3631021542" sldId="267"/>
            <ac:spMk id="3" creationId="{02931AC5-8A02-015C-51C4-B2B1B67733B0}"/>
          </ac:spMkLst>
        </pc:spChg>
        <pc:spChg chg="mod">
          <ac:chgData name="Jessica Pitman" userId="32810b54-0e4c-4b23-98da-f3c8604117a1" providerId="ADAL" clId="{997BF1B9-0B63-4E2F-8639-9BBAF8F1E7C5}" dt="2025-09-27T09:17:01.345" v="4219" actId="114"/>
          <ac:spMkLst>
            <pc:docMk/>
            <pc:sldMk cId="3631021542" sldId="267"/>
            <ac:spMk id="4" creationId="{ABEB81F2-5A3F-8518-3F99-5672F31D034C}"/>
          </ac:spMkLst>
        </pc:spChg>
      </pc:sldChg>
      <pc:sldChg chg="addSp delSp modSp new mod modAnim modNotesTx">
        <pc:chgData name="Jessica Pitman" userId="32810b54-0e4c-4b23-98da-f3c8604117a1" providerId="ADAL" clId="{997BF1B9-0B63-4E2F-8639-9BBAF8F1E7C5}" dt="2025-09-28T07:40:38.214" v="5657"/>
        <pc:sldMkLst>
          <pc:docMk/>
          <pc:sldMk cId="3386432302" sldId="268"/>
        </pc:sldMkLst>
        <pc:spChg chg="mod">
          <ac:chgData name="Jessica Pitman" userId="32810b54-0e4c-4b23-98da-f3c8604117a1" providerId="ADAL" clId="{997BF1B9-0B63-4E2F-8639-9BBAF8F1E7C5}" dt="2025-09-28T07:40:38.214" v="5657"/>
          <ac:spMkLst>
            <pc:docMk/>
            <pc:sldMk cId="3386432302" sldId="268"/>
            <ac:spMk id="2" creationId="{04443930-AA3F-0B2E-D7CA-83354EC58730}"/>
          </ac:spMkLst>
        </pc:spChg>
        <pc:spChg chg="del">
          <ac:chgData name="Jessica Pitman" userId="32810b54-0e4c-4b23-98da-f3c8604117a1" providerId="ADAL" clId="{997BF1B9-0B63-4E2F-8639-9BBAF8F1E7C5}" dt="2025-09-27T08:51:04.974" v="3836"/>
          <ac:spMkLst>
            <pc:docMk/>
            <pc:sldMk cId="3386432302" sldId="268"/>
            <ac:spMk id="3" creationId="{DE223448-9A96-950E-AFC2-B1B341DE6933}"/>
          </ac:spMkLst>
        </pc:spChg>
        <pc:spChg chg="del">
          <ac:chgData name="Jessica Pitman" userId="32810b54-0e4c-4b23-98da-f3c8604117a1" providerId="ADAL" clId="{997BF1B9-0B63-4E2F-8639-9BBAF8F1E7C5}" dt="2025-09-27T09:17:09.859" v="4220" actId="478"/>
          <ac:spMkLst>
            <pc:docMk/>
            <pc:sldMk cId="3386432302" sldId="268"/>
            <ac:spMk id="4" creationId="{67DB2A53-54D6-9F97-A077-A6B13804E127}"/>
          </ac:spMkLst>
        </pc:spChg>
        <pc:picChg chg="add mod">
          <ac:chgData name="Jessica Pitman" userId="32810b54-0e4c-4b23-98da-f3c8604117a1" providerId="ADAL" clId="{997BF1B9-0B63-4E2F-8639-9BBAF8F1E7C5}" dt="2025-09-28T07:40:38.214" v="5657"/>
          <ac:picMkLst>
            <pc:docMk/>
            <pc:sldMk cId="3386432302" sldId="268"/>
            <ac:picMk id="5" creationId="{C85225DE-C8C5-3DFB-1D47-7350A3EF4F7E}"/>
          </ac:picMkLst>
        </pc:picChg>
      </pc:sldChg>
      <pc:sldChg chg="delSp modSp new mod">
        <pc:chgData name="Jessica Pitman" userId="32810b54-0e4c-4b23-98da-f3c8604117a1" providerId="ADAL" clId="{997BF1B9-0B63-4E2F-8639-9BBAF8F1E7C5}" dt="2025-09-28T07:42:50.164" v="5704" actId="5793"/>
        <pc:sldMkLst>
          <pc:docMk/>
          <pc:sldMk cId="2369321233" sldId="269"/>
        </pc:sldMkLst>
        <pc:spChg chg="mod">
          <ac:chgData name="Jessica Pitman" userId="32810b54-0e4c-4b23-98da-f3c8604117a1" providerId="ADAL" clId="{997BF1B9-0B63-4E2F-8639-9BBAF8F1E7C5}" dt="2025-09-28T07:40:38.214" v="5657"/>
          <ac:spMkLst>
            <pc:docMk/>
            <pc:sldMk cId="2369321233" sldId="269"/>
            <ac:spMk id="2" creationId="{983D5AF2-2CD6-A8E5-B032-85424F5BD014}"/>
          </ac:spMkLst>
        </pc:spChg>
        <pc:spChg chg="mod">
          <ac:chgData name="Jessica Pitman" userId="32810b54-0e4c-4b23-98da-f3c8604117a1" providerId="ADAL" clId="{997BF1B9-0B63-4E2F-8639-9BBAF8F1E7C5}" dt="2025-09-28T07:42:50.164" v="5704" actId="5793"/>
          <ac:spMkLst>
            <pc:docMk/>
            <pc:sldMk cId="2369321233" sldId="269"/>
            <ac:spMk id="3" creationId="{837530E8-8E8C-4B0D-0242-DC1A2F287591}"/>
          </ac:spMkLst>
        </pc:spChg>
        <pc:spChg chg="del">
          <ac:chgData name="Jessica Pitman" userId="32810b54-0e4c-4b23-98da-f3c8604117a1" providerId="ADAL" clId="{997BF1B9-0B63-4E2F-8639-9BBAF8F1E7C5}" dt="2025-09-27T07:57:45.505" v="504" actId="478"/>
          <ac:spMkLst>
            <pc:docMk/>
            <pc:sldMk cId="2369321233" sldId="269"/>
            <ac:spMk id="4" creationId="{31595713-EB89-0FC2-90B1-1785878906A4}"/>
          </ac:spMkLst>
        </pc:spChg>
      </pc:sldChg>
      <pc:sldChg chg="modSp new">
        <pc:chgData name="Jessica Pitman" userId="32810b54-0e4c-4b23-98da-f3c8604117a1" providerId="ADAL" clId="{997BF1B9-0B63-4E2F-8639-9BBAF8F1E7C5}" dt="2025-09-28T07:40:38.214" v="5657"/>
        <pc:sldMkLst>
          <pc:docMk/>
          <pc:sldMk cId="2916964779" sldId="270"/>
        </pc:sldMkLst>
        <pc:spChg chg="mod">
          <ac:chgData name="Jessica Pitman" userId="32810b54-0e4c-4b23-98da-f3c8604117a1" providerId="ADAL" clId="{997BF1B9-0B63-4E2F-8639-9BBAF8F1E7C5}" dt="2025-09-28T07:40:38.214" v="5657"/>
          <ac:spMkLst>
            <pc:docMk/>
            <pc:sldMk cId="2916964779" sldId="270"/>
            <ac:spMk id="2" creationId="{B7CD3E6D-FC86-04EA-5BB9-D2E3E388A6E5}"/>
          </ac:spMkLst>
        </pc:spChg>
        <pc:spChg chg="mod">
          <ac:chgData name="Jessica Pitman" userId="32810b54-0e4c-4b23-98da-f3c8604117a1" providerId="ADAL" clId="{997BF1B9-0B63-4E2F-8639-9BBAF8F1E7C5}" dt="2025-09-28T07:40:38.214" v="5657"/>
          <ac:spMkLst>
            <pc:docMk/>
            <pc:sldMk cId="2916964779" sldId="270"/>
            <ac:spMk id="3" creationId="{639D721B-A05E-0C3E-B548-0B4805A307F9}"/>
          </ac:spMkLst>
        </pc:spChg>
      </pc:sldChg>
      <pc:sldChg chg="modSp new mod ord modNotesTx">
        <pc:chgData name="Jessica Pitman" userId="32810b54-0e4c-4b23-98da-f3c8604117a1" providerId="ADAL" clId="{997BF1B9-0B63-4E2F-8639-9BBAF8F1E7C5}" dt="2025-09-28T07:51:26.473" v="5861" actId="20577"/>
        <pc:sldMkLst>
          <pc:docMk/>
          <pc:sldMk cId="2866188262" sldId="271"/>
        </pc:sldMkLst>
        <pc:spChg chg="mod">
          <ac:chgData name="Jessica Pitman" userId="32810b54-0e4c-4b23-98da-f3c8604117a1" providerId="ADAL" clId="{997BF1B9-0B63-4E2F-8639-9BBAF8F1E7C5}" dt="2025-09-27T07:45:53.074" v="365" actId="1076"/>
          <ac:spMkLst>
            <pc:docMk/>
            <pc:sldMk cId="2866188262" sldId="271"/>
            <ac:spMk id="2" creationId="{25957F3B-BDD9-C834-A127-5CE327FFEB02}"/>
          </ac:spMkLst>
        </pc:spChg>
        <pc:spChg chg="mod">
          <ac:chgData name="Jessica Pitman" userId="32810b54-0e4c-4b23-98da-f3c8604117a1" providerId="ADAL" clId="{997BF1B9-0B63-4E2F-8639-9BBAF8F1E7C5}" dt="2025-09-28T07:51:26.473" v="5861" actId="20577"/>
          <ac:spMkLst>
            <pc:docMk/>
            <pc:sldMk cId="2866188262" sldId="271"/>
            <ac:spMk id="3" creationId="{AA6FD506-D100-272E-46CC-CADEB82B6342}"/>
          </ac:spMkLst>
        </pc:spChg>
      </pc:sldChg>
      <pc:sldChg chg="delSp modSp new mod">
        <pc:chgData name="Jessica Pitman" userId="32810b54-0e4c-4b23-98da-f3c8604117a1" providerId="ADAL" clId="{997BF1B9-0B63-4E2F-8639-9BBAF8F1E7C5}" dt="2025-09-28T07:40:38.214" v="5657"/>
        <pc:sldMkLst>
          <pc:docMk/>
          <pc:sldMk cId="2746314628" sldId="272"/>
        </pc:sldMkLst>
        <pc:spChg chg="del">
          <ac:chgData name="Jessica Pitman" userId="32810b54-0e4c-4b23-98da-f3c8604117a1" providerId="ADAL" clId="{997BF1B9-0B63-4E2F-8639-9BBAF8F1E7C5}" dt="2025-09-27T07:49:14.597" v="466" actId="478"/>
          <ac:spMkLst>
            <pc:docMk/>
            <pc:sldMk cId="2746314628" sldId="272"/>
            <ac:spMk id="2" creationId="{7BDE9451-C107-CD0A-C061-2E39A000213D}"/>
          </ac:spMkLst>
        </pc:spChg>
        <pc:spChg chg="mod">
          <ac:chgData name="Jessica Pitman" userId="32810b54-0e4c-4b23-98da-f3c8604117a1" providerId="ADAL" clId="{997BF1B9-0B63-4E2F-8639-9BBAF8F1E7C5}" dt="2025-09-28T07:40:38.214" v="5657"/>
          <ac:spMkLst>
            <pc:docMk/>
            <pc:sldMk cId="2746314628" sldId="272"/>
            <ac:spMk id="3" creationId="{0400700F-BC26-2EA5-062E-D7450E91C38E}"/>
          </ac:spMkLst>
        </pc:spChg>
      </pc:sldChg>
      <pc:sldChg chg="addSp delSp modSp new mod modNotesTx">
        <pc:chgData name="Jessica Pitman" userId="32810b54-0e4c-4b23-98da-f3c8604117a1" providerId="ADAL" clId="{997BF1B9-0B63-4E2F-8639-9BBAF8F1E7C5}" dt="2025-09-27T09:45:10.651" v="5073" actId="20577"/>
        <pc:sldMkLst>
          <pc:docMk/>
          <pc:sldMk cId="1231273197" sldId="273"/>
        </pc:sldMkLst>
        <pc:spChg chg="mod">
          <ac:chgData name="Jessica Pitman" userId="32810b54-0e4c-4b23-98da-f3c8604117a1" providerId="ADAL" clId="{997BF1B9-0B63-4E2F-8639-9BBAF8F1E7C5}" dt="2025-09-27T09:45:10.651" v="5073" actId="20577"/>
          <ac:spMkLst>
            <pc:docMk/>
            <pc:sldMk cId="1231273197" sldId="273"/>
            <ac:spMk id="2" creationId="{075BA8F2-4E65-0009-FBA6-6AB208604ADE}"/>
          </ac:spMkLst>
        </pc:spChg>
        <pc:spChg chg="mod ord">
          <ac:chgData name="Jessica Pitman" userId="32810b54-0e4c-4b23-98da-f3c8604117a1" providerId="ADAL" clId="{997BF1B9-0B63-4E2F-8639-9BBAF8F1E7C5}" dt="2025-09-27T09:19:33.575" v="4335" actId="20577"/>
          <ac:spMkLst>
            <pc:docMk/>
            <pc:sldMk cId="1231273197" sldId="273"/>
            <ac:spMk id="3" creationId="{10184BCF-C3F2-1AE7-27C2-8C4C7A07FC98}"/>
          </ac:spMkLst>
        </pc:spChg>
        <pc:spChg chg="del">
          <ac:chgData name="Jessica Pitman" userId="32810b54-0e4c-4b23-98da-f3c8604117a1" providerId="ADAL" clId="{997BF1B9-0B63-4E2F-8639-9BBAF8F1E7C5}" dt="2025-09-27T08:58:04.673" v="3898" actId="478"/>
          <ac:spMkLst>
            <pc:docMk/>
            <pc:sldMk cId="1231273197" sldId="273"/>
            <ac:spMk id="4" creationId="{0A6E8411-4AE0-360D-EF02-DD5A71126D3F}"/>
          </ac:spMkLst>
        </pc:spChg>
        <pc:picChg chg="add mod">
          <ac:chgData name="Jessica Pitman" userId="32810b54-0e4c-4b23-98da-f3c8604117a1" providerId="ADAL" clId="{997BF1B9-0B63-4E2F-8639-9BBAF8F1E7C5}" dt="2025-09-27T09:18:52.056" v="4301" actId="26606"/>
          <ac:picMkLst>
            <pc:docMk/>
            <pc:sldMk cId="1231273197" sldId="273"/>
            <ac:picMk id="1026" creationId="{6DABB119-68C7-2808-9035-FA7E530FD9B8}"/>
          </ac:picMkLst>
        </pc:picChg>
      </pc:sldChg>
      <pc:sldChg chg="addSp delSp modSp new mod chgLayout modNotesTx">
        <pc:chgData name="Jessica Pitman" userId="32810b54-0e4c-4b23-98da-f3c8604117a1" providerId="ADAL" clId="{997BF1B9-0B63-4E2F-8639-9BBAF8F1E7C5}" dt="2025-09-28T07:40:38.214" v="5657"/>
        <pc:sldMkLst>
          <pc:docMk/>
          <pc:sldMk cId="535991856" sldId="274"/>
        </pc:sldMkLst>
        <pc:spChg chg="mod ord">
          <ac:chgData name="Jessica Pitman" userId="32810b54-0e4c-4b23-98da-f3c8604117a1" providerId="ADAL" clId="{997BF1B9-0B63-4E2F-8639-9BBAF8F1E7C5}" dt="2025-09-28T07:40:38.214" v="5657"/>
          <ac:spMkLst>
            <pc:docMk/>
            <pc:sldMk cId="535991856" sldId="274"/>
            <ac:spMk id="2" creationId="{00F6E701-AA2D-7C91-3027-C7C8AB2E731A}"/>
          </ac:spMkLst>
        </pc:spChg>
        <pc:spChg chg="del">
          <ac:chgData name="Jessica Pitman" userId="32810b54-0e4c-4b23-98da-f3c8604117a1" providerId="ADAL" clId="{997BF1B9-0B63-4E2F-8639-9BBAF8F1E7C5}" dt="2025-09-27T09:50:39.766" v="5123" actId="478"/>
          <ac:spMkLst>
            <pc:docMk/>
            <pc:sldMk cId="535991856" sldId="274"/>
            <ac:spMk id="3" creationId="{8C76A48C-D569-8812-F2E8-E92406A7484C}"/>
          </ac:spMkLst>
        </pc:spChg>
        <pc:spChg chg="del">
          <ac:chgData name="Jessica Pitman" userId="32810b54-0e4c-4b23-98da-f3c8604117a1" providerId="ADAL" clId="{997BF1B9-0B63-4E2F-8639-9BBAF8F1E7C5}" dt="2025-09-27T09:50:36.758" v="5122" actId="478"/>
          <ac:spMkLst>
            <pc:docMk/>
            <pc:sldMk cId="535991856" sldId="274"/>
            <ac:spMk id="4" creationId="{EB825096-3D49-0538-EDAD-3DBF981E61DD}"/>
          </ac:spMkLst>
        </pc:spChg>
        <pc:spChg chg="add mod ord">
          <ac:chgData name="Jessica Pitman" userId="32810b54-0e4c-4b23-98da-f3c8604117a1" providerId="ADAL" clId="{997BF1B9-0B63-4E2F-8639-9BBAF8F1E7C5}" dt="2025-09-28T07:38:01.105" v="5622" actId="1076"/>
          <ac:spMkLst>
            <pc:docMk/>
            <pc:sldMk cId="535991856" sldId="274"/>
            <ac:spMk id="5" creationId="{9445C841-465D-8D3F-0641-3321CACF7832}"/>
          </ac:spMkLst>
        </pc:spChg>
        <pc:spChg chg="add del mod ord">
          <ac:chgData name="Jessica Pitman" userId="32810b54-0e4c-4b23-98da-f3c8604117a1" providerId="ADAL" clId="{997BF1B9-0B63-4E2F-8639-9BBAF8F1E7C5}" dt="2025-09-28T07:09:01.962" v="5331" actId="478"/>
          <ac:spMkLst>
            <pc:docMk/>
            <pc:sldMk cId="535991856" sldId="274"/>
            <ac:spMk id="6" creationId="{7D69128B-BBFC-D92B-4555-DB98FF5435BA}"/>
          </ac:spMkLst>
        </pc:spChg>
        <pc:picChg chg="add mod">
          <ac:chgData name="Jessica Pitman" userId="32810b54-0e4c-4b23-98da-f3c8604117a1" providerId="ADAL" clId="{997BF1B9-0B63-4E2F-8639-9BBAF8F1E7C5}" dt="2025-09-28T07:37:57.732" v="5621" actId="1076"/>
          <ac:picMkLst>
            <pc:docMk/>
            <pc:sldMk cId="535991856" sldId="274"/>
            <ac:picMk id="5122" creationId="{036AA0F6-41A8-D24C-5505-BDA72BA77D09}"/>
          </ac:picMkLst>
        </pc:picChg>
      </pc:sldChg>
      <pc:sldChg chg="addSp delSp modSp new mod modNotesTx">
        <pc:chgData name="Jessica Pitman" userId="32810b54-0e4c-4b23-98da-f3c8604117a1" providerId="ADAL" clId="{997BF1B9-0B63-4E2F-8639-9BBAF8F1E7C5}" dt="2025-09-27T09:51:32.354" v="5128" actId="113"/>
        <pc:sldMkLst>
          <pc:docMk/>
          <pc:sldMk cId="714527190" sldId="275"/>
        </pc:sldMkLst>
        <pc:spChg chg="del mod">
          <ac:chgData name="Jessica Pitman" userId="32810b54-0e4c-4b23-98da-f3c8604117a1" providerId="ADAL" clId="{997BF1B9-0B63-4E2F-8639-9BBAF8F1E7C5}" dt="2025-09-27T09:47:57.651" v="5084" actId="478"/>
          <ac:spMkLst>
            <pc:docMk/>
            <pc:sldMk cId="714527190" sldId="275"/>
            <ac:spMk id="2" creationId="{B514D7D6-1B27-663E-B2F3-994E02F96925}"/>
          </ac:spMkLst>
        </pc:spChg>
        <pc:spChg chg="del">
          <ac:chgData name="Jessica Pitman" userId="32810b54-0e4c-4b23-98da-f3c8604117a1" providerId="ADAL" clId="{997BF1B9-0B63-4E2F-8639-9BBAF8F1E7C5}" dt="2025-09-27T09:25:03.887" v="4360"/>
          <ac:spMkLst>
            <pc:docMk/>
            <pc:sldMk cId="714527190" sldId="275"/>
            <ac:spMk id="3" creationId="{FC1DFB62-F993-0C54-5887-4A14BF25A3F7}"/>
          </ac:spMkLst>
        </pc:spChg>
        <pc:spChg chg="mod">
          <ac:chgData name="Jessica Pitman" userId="32810b54-0e4c-4b23-98da-f3c8604117a1" providerId="ADAL" clId="{997BF1B9-0B63-4E2F-8639-9BBAF8F1E7C5}" dt="2025-09-27T09:51:32.354" v="5128" actId="113"/>
          <ac:spMkLst>
            <pc:docMk/>
            <pc:sldMk cId="714527190" sldId="275"/>
            <ac:spMk id="4" creationId="{CC8A2B8F-9E3C-7AB7-FE63-A2CCE82E8B91}"/>
          </ac:spMkLst>
        </pc:spChg>
        <pc:spChg chg="add del">
          <ac:chgData name="Jessica Pitman" userId="32810b54-0e4c-4b23-98da-f3c8604117a1" providerId="ADAL" clId="{997BF1B9-0B63-4E2F-8639-9BBAF8F1E7C5}" dt="2025-09-27T09:33:19.149" v="4749" actId="478"/>
          <ac:spMkLst>
            <pc:docMk/>
            <pc:sldMk cId="714527190" sldId="275"/>
            <ac:spMk id="6" creationId="{54B78012-928D-ACD9-B8AF-C86525971434}"/>
          </ac:spMkLst>
        </pc:spChg>
        <pc:spChg chg="add del mod">
          <ac:chgData name="Jessica Pitman" userId="32810b54-0e4c-4b23-98da-f3c8604117a1" providerId="ADAL" clId="{997BF1B9-0B63-4E2F-8639-9BBAF8F1E7C5}" dt="2025-09-27T09:48:37.493" v="5095" actId="478"/>
          <ac:spMkLst>
            <pc:docMk/>
            <pc:sldMk cId="714527190" sldId="275"/>
            <ac:spMk id="10" creationId="{DE8195E0-173B-8CE6-26C8-3051D929A788}"/>
          </ac:spMkLst>
        </pc:spChg>
        <pc:picChg chg="add mod">
          <ac:chgData name="Jessica Pitman" userId="32810b54-0e4c-4b23-98da-f3c8604117a1" providerId="ADAL" clId="{997BF1B9-0B63-4E2F-8639-9BBAF8F1E7C5}" dt="2025-09-27T09:49:01.841" v="5108" actId="1076"/>
          <ac:picMkLst>
            <pc:docMk/>
            <pc:sldMk cId="714527190" sldId="275"/>
            <ac:picMk id="8" creationId="{6AE3E081-4B43-ADFC-821F-CC69D10E5FF9}"/>
          </ac:picMkLst>
        </pc:picChg>
        <pc:picChg chg="add mod">
          <ac:chgData name="Jessica Pitman" userId="32810b54-0e4c-4b23-98da-f3c8604117a1" providerId="ADAL" clId="{997BF1B9-0B63-4E2F-8639-9BBAF8F1E7C5}" dt="2025-09-27T09:49:04.281" v="5109" actId="1076"/>
          <ac:picMkLst>
            <pc:docMk/>
            <pc:sldMk cId="714527190" sldId="275"/>
            <ac:picMk id="2050" creationId="{3B01F2D5-C4E1-CEFD-FCD4-78F50FFE1584}"/>
          </ac:picMkLst>
        </pc:picChg>
        <pc:picChg chg="add mod">
          <ac:chgData name="Jessica Pitman" userId="32810b54-0e4c-4b23-98da-f3c8604117a1" providerId="ADAL" clId="{997BF1B9-0B63-4E2F-8639-9BBAF8F1E7C5}" dt="2025-09-27T09:49:20.693" v="5116" actId="1076"/>
          <ac:picMkLst>
            <pc:docMk/>
            <pc:sldMk cId="714527190" sldId="275"/>
            <ac:picMk id="2052" creationId="{FD31E750-3A3B-CA3B-0DA8-6C329E84B7C1}"/>
          </ac:picMkLst>
        </pc:picChg>
        <pc:picChg chg="add del">
          <ac:chgData name="Jessica Pitman" userId="32810b54-0e4c-4b23-98da-f3c8604117a1" providerId="ADAL" clId="{997BF1B9-0B63-4E2F-8639-9BBAF8F1E7C5}" dt="2025-09-27T09:36:28.424" v="4782" actId="478"/>
          <ac:picMkLst>
            <pc:docMk/>
            <pc:sldMk cId="714527190" sldId="275"/>
            <ac:picMk id="2054" creationId="{4A007D73-7FB3-6EC6-6059-D1401E70AF6E}"/>
          </ac:picMkLst>
        </pc:picChg>
        <pc:picChg chg="add mod">
          <ac:chgData name="Jessica Pitman" userId="32810b54-0e4c-4b23-98da-f3c8604117a1" providerId="ADAL" clId="{997BF1B9-0B63-4E2F-8639-9BBAF8F1E7C5}" dt="2025-09-27T09:49:26.989" v="5119" actId="1076"/>
          <ac:picMkLst>
            <pc:docMk/>
            <pc:sldMk cId="714527190" sldId="275"/>
            <ac:picMk id="2056" creationId="{0A1B1A03-811F-3722-7E37-6C3D05F3D638}"/>
          </ac:picMkLst>
        </pc:picChg>
      </pc:sldChg>
      <pc:sldChg chg="addSp delSp modSp new mod">
        <pc:chgData name="Jessica Pitman" userId="32810b54-0e4c-4b23-98da-f3c8604117a1" providerId="ADAL" clId="{997BF1B9-0B63-4E2F-8639-9BBAF8F1E7C5}" dt="2025-09-27T09:40:51.156" v="5034" actId="27636"/>
        <pc:sldMkLst>
          <pc:docMk/>
          <pc:sldMk cId="4221545127" sldId="276"/>
        </pc:sldMkLst>
        <pc:spChg chg="del">
          <ac:chgData name="Jessica Pitman" userId="32810b54-0e4c-4b23-98da-f3c8604117a1" providerId="ADAL" clId="{997BF1B9-0B63-4E2F-8639-9BBAF8F1E7C5}" dt="2025-09-27T09:38:20.350" v="4790" actId="478"/>
          <ac:spMkLst>
            <pc:docMk/>
            <pc:sldMk cId="4221545127" sldId="276"/>
            <ac:spMk id="2" creationId="{496DDE4E-5D7F-3CBA-AEF9-856102814F3C}"/>
          </ac:spMkLst>
        </pc:spChg>
        <pc:spChg chg="del">
          <ac:chgData name="Jessica Pitman" userId="32810b54-0e4c-4b23-98da-f3c8604117a1" providerId="ADAL" clId="{997BF1B9-0B63-4E2F-8639-9BBAF8F1E7C5}" dt="2025-09-27T09:38:11.493" v="4788"/>
          <ac:spMkLst>
            <pc:docMk/>
            <pc:sldMk cId="4221545127" sldId="276"/>
            <ac:spMk id="3" creationId="{0234EE84-8BBF-5ECA-3DCB-381C4C4DE9C3}"/>
          </ac:spMkLst>
        </pc:spChg>
        <pc:spChg chg="mod">
          <ac:chgData name="Jessica Pitman" userId="32810b54-0e4c-4b23-98da-f3c8604117a1" providerId="ADAL" clId="{997BF1B9-0B63-4E2F-8639-9BBAF8F1E7C5}" dt="2025-09-27T09:40:51.156" v="5034" actId="27636"/>
          <ac:spMkLst>
            <pc:docMk/>
            <pc:sldMk cId="4221545127" sldId="276"/>
            <ac:spMk id="4" creationId="{88917286-5EF0-3014-5C5E-9A92FAF2DDE7}"/>
          </ac:spMkLst>
        </pc:spChg>
        <pc:picChg chg="add mod">
          <ac:chgData name="Jessica Pitman" userId="32810b54-0e4c-4b23-98da-f3c8604117a1" providerId="ADAL" clId="{997BF1B9-0B63-4E2F-8639-9BBAF8F1E7C5}" dt="2025-09-27T09:38:14.808" v="4789" actId="1076"/>
          <ac:picMkLst>
            <pc:docMk/>
            <pc:sldMk cId="4221545127" sldId="276"/>
            <ac:picMk id="3074" creationId="{4C43560D-C091-1581-ADEC-7217804FC8DF}"/>
          </ac:picMkLst>
        </pc:picChg>
      </pc:sldChg>
      <pc:sldChg chg="modSp add mod ord">
        <pc:chgData name="Jessica Pitman" userId="32810b54-0e4c-4b23-98da-f3c8604117a1" providerId="ADAL" clId="{997BF1B9-0B63-4E2F-8639-9BBAF8F1E7C5}" dt="2025-09-27T10:02:55.323" v="5314" actId="20577"/>
        <pc:sldMkLst>
          <pc:docMk/>
          <pc:sldMk cId="1096350474" sldId="277"/>
        </pc:sldMkLst>
        <pc:spChg chg="mod">
          <ac:chgData name="Jessica Pitman" userId="32810b54-0e4c-4b23-98da-f3c8604117a1" providerId="ADAL" clId="{997BF1B9-0B63-4E2F-8639-9BBAF8F1E7C5}" dt="2025-09-27T10:02:55.323" v="5314" actId="20577"/>
          <ac:spMkLst>
            <pc:docMk/>
            <pc:sldMk cId="1096350474" sldId="277"/>
            <ac:spMk id="4" creationId="{F15928EB-449D-45DF-FBF0-982E9E6F9227}"/>
          </ac:spMkLst>
        </pc:spChg>
      </pc:sldChg>
      <pc:sldChg chg="modSp add mod ord">
        <pc:chgData name="Jessica Pitman" userId="32810b54-0e4c-4b23-98da-f3c8604117a1" providerId="ADAL" clId="{997BF1B9-0B63-4E2F-8639-9BBAF8F1E7C5}" dt="2025-09-28T07:40:38.214" v="5657"/>
        <pc:sldMkLst>
          <pc:docMk/>
          <pc:sldMk cId="3306227424" sldId="278"/>
        </pc:sldMkLst>
        <pc:spChg chg="mod">
          <ac:chgData name="Jessica Pitman" userId="32810b54-0e4c-4b23-98da-f3c8604117a1" providerId="ADAL" clId="{997BF1B9-0B63-4E2F-8639-9BBAF8F1E7C5}" dt="2025-09-27T09:41:25.781" v="5043"/>
          <ac:spMkLst>
            <pc:docMk/>
            <pc:sldMk cId="3306227424" sldId="278"/>
            <ac:spMk id="3" creationId="{C0DB60A5-B222-52DA-44B9-69780F8BE84E}"/>
          </ac:spMkLst>
        </pc:spChg>
        <pc:picChg chg="mod">
          <ac:chgData name="Jessica Pitman" userId="32810b54-0e4c-4b23-98da-f3c8604117a1" providerId="ADAL" clId="{997BF1B9-0B63-4E2F-8639-9BBAF8F1E7C5}" dt="2025-09-28T07:40:38.214" v="5657"/>
          <ac:picMkLst>
            <pc:docMk/>
            <pc:sldMk cId="3306227424" sldId="278"/>
            <ac:picMk id="5" creationId="{60AAEEF3-357D-9145-C945-F6D580DC11AD}"/>
          </ac:picMkLst>
        </pc:picChg>
      </pc:sldChg>
      <pc:sldChg chg="add">
        <pc:chgData name="Jessica Pitman" userId="32810b54-0e4c-4b23-98da-f3c8604117a1" providerId="ADAL" clId="{997BF1B9-0B63-4E2F-8639-9BBAF8F1E7C5}" dt="2025-09-27T09:41:56.140" v="5045" actId="2890"/>
        <pc:sldMkLst>
          <pc:docMk/>
          <pc:sldMk cId="2055332315" sldId="279"/>
        </pc:sldMkLst>
      </pc:sldChg>
      <pc:sldChg chg="modSp add mod">
        <pc:chgData name="Jessica Pitman" userId="32810b54-0e4c-4b23-98da-f3c8604117a1" providerId="ADAL" clId="{997BF1B9-0B63-4E2F-8639-9BBAF8F1E7C5}" dt="2025-09-28T07:40:38.214" v="5657"/>
        <pc:sldMkLst>
          <pc:docMk/>
          <pc:sldMk cId="323388368" sldId="280"/>
        </pc:sldMkLst>
        <pc:spChg chg="mod">
          <ac:chgData name="Jessica Pitman" userId="32810b54-0e4c-4b23-98da-f3c8604117a1" providerId="ADAL" clId="{997BF1B9-0B63-4E2F-8639-9BBAF8F1E7C5}" dt="2025-09-28T07:40:38.214" v="5657"/>
          <ac:spMkLst>
            <pc:docMk/>
            <pc:sldMk cId="323388368" sldId="280"/>
            <ac:spMk id="2" creationId="{1AC12CF7-9A50-C9B8-0571-92621A44C24F}"/>
          </ac:spMkLst>
        </pc:spChg>
        <pc:spChg chg="mod">
          <ac:chgData name="Jessica Pitman" userId="32810b54-0e4c-4b23-98da-f3c8604117a1" providerId="ADAL" clId="{997BF1B9-0B63-4E2F-8639-9BBAF8F1E7C5}" dt="2025-09-27T09:44:42.831" v="5065" actId="207"/>
          <ac:spMkLst>
            <pc:docMk/>
            <pc:sldMk cId="323388368" sldId="280"/>
            <ac:spMk id="3" creationId="{673B386D-8299-66B9-D843-87889C71FF0F}"/>
          </ac:spMkLst>
        </pc:spChg>
      </pc:sldChg>
      <pc:sldChg chg="add">
        <pc:chgData name="Jessica Pitman" userId="32810b54-0e4c-4b23-98da-f3c8604117a1" providerId="ADAL" clId="{997BF1B9-0B63-4E2F-8639-9BBAF8F1E7C5}" dt="2025-09-27T09:44:51.876" v="5066" actId="2890"/>
        <pc:sldMkLst>
          <pc:docMk/>
          <pc:sldMk cId="3342894487" sldId="281"/>
        </pc:sldMkLst>
      </pc:sldChg>
      <pc:sldChg chg="modSp add mod">
        <pc:chgData name="Jessica Pitman" userId="32810b54-0e4c-4b23-98da-f3c8604117a1" providerId="ADAL" clId="{997BF1B9-0B63-4E2F-8639-9BBAF8F1E7C5}" dt="2025-09-28T07:42:33.876" v="5703" actId="207"/>
        <pc:sldMkLst>
          <pc:docMk/>
          <pc:sldMk cId="133565456" sldId="282"/>
        </pc:sldMkLst>
        <pc:spChg chg="mod">
          <ac:chgData name="Jessica Pitman" userId="32810b54-0e4c-4b23-98da-f3c8604117a1" providerId="ADAL" clId="{997BF1B9-0B63-4E2F-8639-9BBAF8F1E7C5}" dt="2025-09-28T07:42:33.876" v="5703" actId="207"/>
          <ac:spMkLst>
            <pc:docMk/>
            <pc:sldMk cId="133565456" sldId="282"/>
            <ac:spMk id="4" creationId="{C4509432-AAE2-C442-16DB-5AF9D19AE608}"/>
          </ac:spMkLst>
        </pc:spChg>
      </pc:sldChg>
      <pc:sldChg chg="addSp delSp modSp new mod ord modClrScheme chgLayout">
        <pc:chgData name="Jessica Pitman" userId="32810b54-0e4c-4b23-98da-f3c8604117a1" providerId="ADAL" clId="{997BF1B9-0B63-4E2F-8639-9BBAF8F1E7C5}" dt="2025-09-28T07:37:31.743" v="5611"/>
        <pc:sldMkLst>
          <pc:docMk/>
          <pc:sldMk cId="538182217" sldId="283"/>
        </pc:sldMkLst>
        <pc:spChg chg="del">
          <ac:chgData name="Jessica Pitman" userId="32810b54-0e4c-4b23-98da-f3c8604117a1" providerId="ADAL" clId="{997BF1B9-0B63-4E2F-8639-9BBAF8F1E7C5}" dt="2025-09-27T10:02:18.045" v="5238" actId="478"/>
          <ac:spMkLst>
            <pc:docMk/>
            <pc:sldMk cId="538182217" sldId="283"/>
            <ac:spMk id="2" creationId="{FC169F03-1D76-BDB1-5183-4FB554F2C5FD}"/>
          </ac:spMkLst>
        </pc:spChg>
        <pc:spChg chg="del">
          <ac:chgData name="Jessica Pitman" userId="32810b54-0e4c-4b23-98da-f3c8604117a1" providerId="ADAL" clId="{997BF1B9-0B63-4E2F-8639-9BBAF8F1E7C5}" dt="2025-09-27T10:01:57.202" v="5234"/>
          <ac:spMkLst>
            <pc:docMk/>
            <pc:sldMk cId="538182217" sldId="283"/>
            <ac:spMk id="3" creationId="{12B4E8DA-0662-2AB3-F1E1-3EAA21A3F2C9}"/>
          </ac:spMkLst>
        </pc:spChg>
        <pc:spChg chg="del mod">
          <ac:chgData name="Jessica Pitman" userId="32810b54-0e4c-4b23-98da-f3c8604117a1" providerId="ADAL" clId="{997BF1B9-0B63-4E2F-8639-9BBAF8F1E7C5}" dt="2025-09-27T10:02:15.571" v="5237" actId="478"/>
          <ac:spMkLst>
            <pc:docMk/>
            <pc:sldMk cId="538182217" sldId="283"/>
            <ac:spMk id="4" creationId="{0D1517BB-02BD-2C99-6B97-0D17EC918CD6}"/>
          </ac:spMkLst>
        </pc:spChg>
        <pc:spChg chg="add del">
          <ac:chgData name="Jessica Pitman" userId="32810b54-0e4c-4b23-98da-f3c8604117a1" providerId="ADAL" clId="{997BF1B9-0B63-4E2F-8639-9BBAF8F1E7C5}" dt="2025-09-27T10:03:16.265" v="5316" actId="26606"/>
          <ac:spMkLst>
            <pc:docMk/>
            <pc:sldMk cId="538182217" sldId="283"/>
            <ac:spMk id="4103" creationId="{7300861D-E550-5E79-7B45-CE6B4044AFCF}"/>
          </ac:spMkLst>
        </pc:spChg>
        <pc:spChg chg="add del">
          <ac:chgData name="Jessica Pitman" userId="32810b54-0e4c-4b23-98da-f3c8604117a1" providerId="ADAL" clId="{997BF1B9-0B63-4E2F-8639-9BBAF8F1E7C5}" dt="2025-09-27T10:03:16.265" v="5316" actId="26606"/>
          <ac:spMkLst>
            <pc:docMk/>
            <pc:sldMk cId="538182217" sldId="283"/>
            <ac:spMk id="4105" creationId="{ED01CF6A-1B9F-76D7-1B61-D46CFD1E5091}"/>
          </ac:spMkLst>
        </pc:spChg>
        <pc:spChg chg="add del mod">
          <ac:chgData name="Jessica Pitman" userId="32810b54-0e4c-4b23-98da-f3c8604117a1" providerId="ADAL" clId="{997BF1B9-0B63-4E2F-8639-9BBAF8F1E7C5}" dt="2025-09-27T10:03:29.792" v="5321" actId="478"/>
          <ac:spMkLst>
            <pc:docMk/>
            <pc:sldMk cId="538182217" sldId="283"/>
            <ac:spMk id="4107" creationId="{1CDF91EC-9598-3FDE-896F-A43C457CFC36}"/>
          </ac:spMkLst>
        </pc:spChg>
        <pc:spChg chg="add del mod">
          <ac:chgData name="Jessica Pitman" userId="32810b54-0e4c-4b23-98da-f3c8604117a1" providerId="ADAL" clId="{997BF1B9-0B63-4E2F-8639-9BBAF8F1E7C5}" dt="2025-09-27T10:03:31.533" v="5322" actId="478"/>
          <ac:spMkLst>
            <pc:docMk/>
            <pc:sldMk cId="538182217" sldId="283"/>
            <ac:spMk id="4108" creationId="{045BDD13-A79D-7855-3E1E-22731866C110}"/>
          </ac:spMkLst>
        </pc:spChg>
        <pc:picChg chg="add mod">
          <ac:chgData name="Jessica Pitman" userId="32810b54-0e4c-4b23-98da-f3c8604117a1" providerId="ADAL" clId="{997BF1B9-0B63-4E2F-8639-9BBAF8F1E7C5}" dt="2025-09-27T10:03:23.904" v="5320" actId="1076"/>
          <ac:picMkLst>
            <pc:docMk/>
            <pc:sldMk cId="538182217" sldId="283"/>
            <ac:picMk id="4098" creationId="{2DC0C941-782A-D04A-74C7-8F1913D131CD}"/>
          </ac:picMkLst>
        </pc:picChg>
      </pc:sldChg>
      <pc:sldChg chg="addSp modSp new del">
        <pc:chgData name="Jessica Pitman" userId="32810b54-0e4c-4b23-98da-f3c8604117a1" providerId="ADAL" clId="{997BF1B9-0B63-4E2F-8639-9BBAF8F1E7C5}" dt="2025-09-28T07:37:25.940" v="5609" actId="47"/>
        <pc:sldMkLst>
          <pc:docMk/>
          <pc:sldMk cId="3095768667" sldId="284"/>
        </pc:sldMkLst>
        <pc:spChg chg="mod">
          <ac:chgData name="Jessica Pitman" userId="32810b54-0e4c-4b23-98da-f3c8604117a1" providerId="ADAL" clId="{997BF1B9-0B63-4E2F-8639-9BBAF8F1E7C5}" dt="2025-09-27T10:04:30.074" v="5328" actId="14100"/>
          <ac:spMkLst>
            <pc:docMk/>
            <pc:sldMk cId="3095768667" sldId="284"/>
            <ac:spMk id="2" creationId="{27F53894-C0EC-71F6-80E6-492B5F5D25F6}"/>
          </ac:spMkLst>
        </pc:spChg>
        <pc:picChg chg="add mod">
          <ac:chgData name="Jessica Pitman" userId="32810b54-0e4c-4b23-98da-f3c8604117a1" providerId="ADAL" clId="{997BF1B9-0B63-4E2F-8639-9BBAF8F1E7C5}" dt="2025-09-27T10:04:30.074" v="5328" actId="14100"/>
          <ac:picMkLst>
            <pc:docMk/>
            <pc:sldMk cId="3095768667" sldId="284"/>
            <ac:picMk id="5122" creationId="{8BDA6E3D-71E6-19E3-58D5-C274216791D4}"/>
          </ac:picMkLst>
        </pc:picChg>
      </pc:sldChg>
      <pc:sldChg chg="addSp delSp modSp new mod">
        <pc:chgData name="Jessica Pitman" userId="32810b54-0e4c-4b23-98da-f3c8604117a1" providerId="ADAL" clId="{997BF1B9-0B63-4E2F-8639-9BBAF8F1E7C5}" dt="2025-09-28T07:41:31.199" v="5687" actId="20577"/>
        <pc:sldMkLst>
          <pc:docMk/>
          <pc:sldMk cId="826296731" sldId="285"/>
        </pc:sldMkLst>
        <pc:spChg chg="del">
          <ac:chgData name="Jessica Pitman" userId="32810b54-0e4c-4b23-98da-f3c8604117a1" providerId="ADAL" clId="{997BF1B9-0B63-4E2F-8639-9BBAF8F1E7C5}" dt="2025-09-28T07:34:40.696" v="5554" actId="478"/>
          <ac:spMkLst>
            <pc:docMk/>
            <pc:sldMk cId="826296731" sldId="285"/>
            <ac:spMk id="2" creationId="{4A9AD33A-526B-E464-32F8-20AE2EC23F45}"/>
          </ac:spMkLst>
        </pc:spChg>
        <pc:spChg chg="mod">
          <ac:chgData name="Jessica Pitman" userId="32810b54-0e4c-4b23-98da-f3c8604117a1" providerId="ADAL" clId="{997BF1B9-0B63-4E2F-8639-9BBAF8F1E7C5}" dt="2025-09-28T07:41:31.199" v="5687" actId="20577"/>
          <ac:spMkLst>
            <pc:docMk/>
            <pc:sldMk cId="826296731" sldId="285"/>
            <ac:spMk id="3" creationId="{C84EA064-53DF-567F-CDB3-445DAEFD1C41}"/>
          </ac:spMkLst>
        </pc:spChg>
        <pc:spChg chg="del">
          <ac:chgData name="Jessica Pitman" userId="32810b54-0e4c-4b23-98da-f3c8604117a1" providerId="ADAL" clId="{997BF1B9-0B63-4E2F-8639-9BBAF8F1E7C5}" dt="2025-09-28T07:34:38.641" v="5553" actId="478"/>
          <ac:spMkLst>
            <pc:docMk/>
            <pc:sldMk cId="826296731" sldId="285"/>
            <ac:spMk id="4" creationId="{120558B5-FF33-0283-569E-5B73F3B03C69}"/>
          </ac:spMkLst>
        </pc:spChg>
        <pc:spChg chg="add mod">
          <ac:chgData name="Jessica Pitman" userId="32810b54-0e4c-4b23-98da-f3c8604117a1" providerId="ADAL" clId="{997BF1B9-0B63-4E2F-8639-9BBAF8F1E7C5}" dt="2025-09-28T07:41:23.416" v="5675" actId="20577"/>
          <ac:spMkLst>
            <pc:docMk/>
            <pc:sldMk cId="826296731" sldId="285"/>
            <ac:spMk id="5" creationId="{62CB4E0F-BA26-0B48-B796-13D0DCB944BE}"/>
          </ac:spMkLst>
        </pc:spChg>
      </pc:sldChg>
      <pc:sldChg chg="new del">
        <pc:chgData name="Jessica Pitman" userId="32810b54-0e4c-4b23-98da-f3c8604117a1" providerId="ADAL" clId="{997BF1B9-0B63-4E2F-8639-9BBAF8F1E7C5}" dt="2025-09-28T07:38:19.366" v="5626" actId="47"/>
        <pc:sldMkLst>
          <pc:docMk/>
          <pc:sldMk cId="3745531625" sldId="286"/>
        </pc:sldMkLst>
      </pc:sldChg>
      <pc:sldChg chg="delSp modSp add del">
        <pc:chgData name="Jessica Pitman" userId="32810b54-0e4c-4b23-98da-f3c8604117a1" providerId="ADAL" clId="{997BF1B9-0B63-4E2F-8639-9BBAF8F1E7C5}" dt="2025-09-28T07:38:22.431" v="5628" actId="47"/>
        <pc:sldMkLst>
          <pc:docMk/>
          <pc:sldMk cId="4157408467" sldId="287"/>
        </pc:sldMkLst>
        <pc:picChg chg="del mod">
          <ac:chgData name="Jessica Pitman" userId="32810b54-0e4c-4b23-98da-f3c8604117a1" providerId="ADAL" clId="{997BF1B9-0B63-4E2F-8639-9BBAF8F1E7C5}" dt="2025-09-28T07:09:38.943" v="5336" actId="21"/>
          <ac:picMkLst>
            <pc:docMk/>
            <pc:sldMk cId="4157408467" sldId="287"/>
            <ac:picMk id="5122" creationId="{036AA0F6-41A8-D24C-5505-BDA72BA77D09}"/>
          </ac:picMkLst>
        </pc:picChg>
      </pc:sldChg>
      <pc:sldChg chg="modSp add mod modNotesTx">
        <pc:chgData name="Jessica Pitman" userId="32810b54-0e4c-4b23-98da-f3c8604117a1" providerId="ADAL" clId="{997BF1B9-0B63-4E2F-8639-9BBAF8F1E7C5}" dt="2025-09-28T07:53:38.734" v="5875" actId="20577"/>
        <pc:sldMkLst>
          <pc:docMk/>
          <pc:sldMk cId="2167673279" sldId="288"/>
        </pc:sldMkLst>
        <pc:spChg chg="mod">
          <ac:chgData name="Jessica Pitman" userId="32810b54-0e4c-4b23-98da-f3c8604117a1" providerId="ADAL" clId="{997BF1B9-0B63-4E2F-8639-9BBAF8F1E7C5}" dt="2025-09-28T07:42:26.957" v="5702" actId="207"/>
          <ac:spMkLst>
            <pc:docMk/>
            <pc:sldMk cId="2167673279" sldId="288"/>
            <ac:spMk id="2" creationId="{8E64597A-12A7-2065-D1B9-E146FDF69F7B}"/>
          </ac:spMkLst>
        </pc:spChg>
        <pc:spChg chg="mod">
          <ac:chgData name="Jessica Pitman" userId="32810b54-0e4c-4b23-98da-f3c8604117a1" providerId="ADAL" clId="{997BF1B9-0B63-4E2F-8639-9BBAF8F1E7C5}" dt="2025-09-28T07:42:20.456" v="5699" actId="207"/>
          <ac:spMkLst>
            <pc:docMk/>
            <pc:sldMk cId="2167673279" sldId="288"/>
            <ac:spMk id="5" creationId="{8C98F178-7989-173B-3848-8D627669E102}"/>
          </ac:spMkLst>
        </pc:spChg>
      </pc:sldChg>
      <pc:sldChg chg="modSp add mod">
        <pc:chgData name="Jessica Pitman" userId="32810b54-0e4c-4b23-98da-f3c8604117a1" providerId="ADAL" clId="{997BF1B9-0B63-4E2F-8639-9BBAF8F1E7C5}" dt="2025-09-28T07:42:14.893" v="5698" actId="207"/>
        <pc:sldMkLst>
          <pc:docMk/>
          <pc:sldMk cId="3437181813" sldId="289"/>
        </pc:sldMkLst>
        <pc:spChg chg="mod">
          <ac:chgData name="Jessica Pitman" userId="32810b54-0e4c-4b23-98da-f3c8604117a1" providerId="ADAL" clId="{997BF1B9-0B63-4E2F-8639-9BBAF8F1E7C5}" dt="2025-09-28T07:42:09.972" v="5697" actId="207"/>
          <ac:spMkLst>
            <pc:docMk/>
            <pc:sldMk cId="3437181813" sldId="289"/>
            <ac:spMk id="3" creationId="{F8CC7377-327F-CABE-70CD-EAF9D8CC1585}"/>
          </ac:spMkLst>
        </pc:spChg>
        <pc:spChg chg="mod">
          <ac:chgData name="Jessica Pitman" userId="32810b54-0e4c-4b23-98da-f3c8604117a1" providerId="ADAL" clId="{997BF1B9-0B63-4E2F-8639-9BBAF8F1E7C5}" dt="2025-09-28T07:42:14.893" v="5698" actId="207"/>
          <ac:spMkLst>
            <pc:docMk/>
            <pc:sldMk cId="3437181813" sldId="289"/>
            <ac:spMk id="5" creationId="{BC5EF805-13E4-DA1F-CDAB-9B6DB65AF41B}"/>
          </ac:spMkLst>
        </pc:spChg>
      </pc:sldChg>
      <pc:sldChg chg="modSp new">
        <pc:chgData name="Jessica Pitman" userId="32810b54-0e4c-4b23-98da-f3c8604117a1" providerId="ADAL" clId="{997BF1B9-0B63-4E2F-8639-9BBAF8F1E7C5}" dt="2025-09-28T07:40:38.214" v="5657"/>
        <pc:sldMkLst>
          <pc:docMk/>
          <pc:sldMk cId="1522587398" sldId="290"/>
        </pc:sldMkLst>
        <pc:spChg chg="mod">
          <ac:chgData name="Jessica Pitman" userId="32810b54-0e4c-4b23-98da-f3c8604117a1" providerId="ADAL" clId="{997BF1B9-0B63-4E2F-8639-9BBAF8F1E7C5}" dt="2025-09-28T07:40:38.214" v="5657"/>
          <ac:spMkLst>
            <pc:docMk/>
            <pc:sldMk cId="1522587398" sldId="290"/>
            <ac:spMk id="2" creationId="{7C59703B-365B-35D3-C8CC-D85E75C4A94D}"/>
          </ac:spMkLst>
        </pc:spChg>
        <pc:spChg chg="mod">
          <ac:chgData name="Jessica Pitman" userId="32810b54-0e4c-4b23-98da-f3c8604117a1" providerId="ADAL" clId="{997BF1B9-0B63-4E2F-8639-9BBAF8F1E7C5}" dt="2025-09-28T07:40:38.214" v="5657"/>
          <ac:spMkLst>
            <pc:docMk/>
            <pc:sldMk cId="1522587398" sldId="290"/>
            <ac:spMk id="3" creationId="{6E4B6DCF-3EBB-F3B8-BC70-00726B929FDE}"/>
          </ac:spMkLst>
        </pc:spChg>
        <pc:spChg chg="mod">
          <ac:chgData name="Jessica Pitman" userId="32810b54-0e4c-4b23-98da-f3c8604117a1" providerId="ADAL" clId="{997BF1B9-0B63-4E2F-8639-9BBAF8F1E7C5}" dt="2025-09-28T07:40:38.214" v="5657"/>
          <ac:spMkLst>
            <pc:docMk/>
            <pc:sldMk cId="1522587398" sldId="290"/>
            <ac:spMk id="4" creationId="{EACEE881-D34F-EA06-FC1A-2D9BC7662764}"/>
          </ac:spMkLst>
        </pc:spChg>
      </pc:sldChg>
      <pc:sldChg chg="delSp modSp new mod">
        <pc:chgData name="Jessica Pitman" userId="32810b54-0e4c-4b23-98da-f3c8604117a1" providerId="ADAL" clId="{997BF1B9-0B63-4E2F-8639-9BBAF8F1E7C5}" dt="2025-09-28T07:55:05.601" v="6159" actId="255"/>
        <pc:sldMkLst>
          <pc:docMk/>
          <pc:sldMk cId="1341188490" sldId="291"/>
        </pc:sldMkLst>
        <pc:spChg chg="mod">
          <ac:chgData name="Jessica Pitman" userId="32810b54-0e4c-4b23-98da-f3c8604117a1" providerId="ADAL" clId="{997BF1B9-0B63-4E2F-8639-9BBAF8F1E7C5}" dt="2025-09-28T07:44:43.834" v="5748" actId="207"/>
          <ac:spMkLst>
            <pc:docMk/>
            <pc:sldMk cId="1341188490" sldId="291"/>
            <ac:spMk id="2" creationId="{149EB2D5-49A1-9DEC-E7E5-214DB889EDBF}"/>
          </ac:spMkLst>
        </pc:spChg>
        <pc:spChg chg="mod">
          <ac:chgData name="Jessica Pitman" userId="32810b54-0e4c-4b23-98da-f3c8604117a1" providerId="ADAL" clId="{997BF1B9-0B63-4E2F-8639-9BBAF8F1E7C5}" dt="2025-09-28T07:55:05.601" v="6159" actId="255"/>
          <ac:spMkLst>
            <pc:docMk/>
            <pc:sldMk cId="1341188490" sldId="291"/>
            <ac:spMk id="3" creationId="{24482E00-AF9E-0FA4-CB16-9232478E5849}"/>
          </ac:spMkLst>
        </pc:spChg>
        <pc:spChg chg="del">
          <ac:chgData name="Jessica Pitman" userId="32810b54-0e4c-4b23-98da-f3c8604117a1" providerId="ADAL" clId="{997BF1B9-0B63-4E2F-8639-9BBAF8F1E7C5}" dt="2025-09-28T07:44:46.691" v="5749" actId="478"/>
          <ac:spMkLst>
            <pc:docMk/>
            <pc:sldMk cId="1341188490" sldId="291"/>
            <ac:spMk id="4" creationId="{330ED53B-0F30-04FE-E41F-DE2F32974C8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7D44B7-7640-4D27-9E74-B585F95FB066}" type="datetimeFigureOut">
              <a:rPr lang="en-GB" smtClean="0"/>
              <a:t>28/09/2025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725253-5F09-4238-B8F5-D1F00320C681}" type="slidenum">
              <a:rPr lang="en-GB" smtClean="0"/>
              <a:t>‹#›</a:t>
            </a:fld>
            <a:endParaRPr lang="en-GB"/>
          </a:p>
        </p:txBody>
      </p:sp>
    </p:spTree>
    <p:extLst>
      <p:ext uri="{BB962C8B-B14F-4D97-AF65-F5344CB8AC3E}">
        <p14:creationId xmlns:p14="http://schemas.microsoft.com/office/powerpoint/2010/main" val="2449120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quityhealthj.biomedcentral.com/articles/10.1186/s12939-024-02141-3" TargetMode="External"/><Relationship Id="rId7" Type="http://schemas.openxmlformats.org/officeDocument/2006/relationships/hyperlink" Target="https://journals.sagepub.com/doi/pdf/10.1177/10564926211063777"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link.springer.com/chapter/10.1007/978-3-319-56315-2_3" TargetMode="External"/><Relationship Id="rId5" Type="http://schemas.openxmlformats.org/officeDocument/2006/relationships/hyperlink" Target="https://academic.oup.com/jcr/article/48/5/920/6371980" TargetMode="External"/><Relationship Id="rId4" Type="http://schemas.openxmlformats.org/officeDocument/2006/relationships/hyperlink" Target="https://direct.mit.edu/ajle/article/doi/10.1162/ajle_a_00019/107229/EQUALITY-VS-EQUITY"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www.bing.com/ck/a?!&amp;&amp;p=f61003fced4544259633555495534e315d6dd20c519c041db880f58d125a7281JmltdHM9MTc1ODc1ODQwMA&amp;ptn=3&amp;ver=2&amp;hsh=4&amp;fclid=14450873-98eb-6152-3967-1c85990b6017&amp;psq=conflict+theory+karl+marx+which+c+wright+mills&amp;u=a1aHR0cHM6Ly93d3cuc29jaW9sb2d5Z3JvdXAuY29tL2NoYXJsZXMtd3JpZ2h0LW1pbGxzLw&amp;ntb=1" TargetMode="External"/><Relationship Id="rId3" Type="http://schemas.openxmlformats.org/officeDocument/2006/relationships/hyperlink" Target="https://www.bing.com/ck/a?!&amp;&amp;p=c2eb2ad47b2cabe5bb7b8728728f1feda7f4409757f9ccd69a6f71f7ef7be125JmltdHM9MTc1ODc1ODQwMA&amp;ptn=3&amp;ver=2&amp;hsh=4&amp;fclid=14450873-98eb-6152-3967-1c85990b6017&amp;psq=conflict+theory+karl+marx+which+c+wright+mills&amp;u=a1aHR0cHM6Ly9jb3Vyc2VzLmx1bWVubGVhcm5pbmcuY29tL3dtLWludHJvZHVjdGlvbnRvc29jaW9sb2d5L2NoYXB0ZXIvY29uZmxpY3QtdGhlb3J5Lw&amp;ntb=1" TargetMode="External"/><Relationship Id="rId7" Type="http://schemas.openxmlformats.org/officeDocument/2006/relationships/hyperlink" Target="https://helpfulprofessor.com/social-stratification-examples/"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helpfulprofessor.com/social-groups-examples/" TargetMode="External"/><Relationship Id="rId11" Type="http://schemas.openxmlformats.org/officeDocument/2006/relationships/hyperlink" Target="http://www.sociologygroup.com/sociological-imagination-charles-wright-mills/" TargetMode="External"/><Relationship Id="rId5" Type="http://schemas.openxmlformats.org/officeDocument/2006/relationships/hyperlink" Target="https://helpfulprofessor.com/conflict-examples/" TargetMode="External"/><Relationship Id="rId10" Type="http://schemas.openxmlformats.org/officeDocument/2006/relationships/hyperlink" Target="http://www.sociologygroup.com/power-elite-meaning/" TargetMode="External"/><Relationship Id="rId4" Type="http://schemas.openxmlformats.org/officeDocument/2006/relationships/hyperlink" Target="https://www.bing.com/ck/a?!&amp;&amp;p=a267668879993e8998a7fa975b1987d9c29a41d9afa3ca2479e05eb9f557cc3aJmltdHM9MTc1ODc1ODQwMA&amp;ptn=3&amp;ver=2&amp;hsh=4&amp;fclid=14450873-98eb-6152-3967-1c85990b6017&amp;psq=conflict+theory+karl+marx+which+c+wright+mills&amp;u=a1aHR0cHM6Ly9zb2Npb2xvZ3kuaW5zdGl0dXRlL2ludHJvZHVjdGlvbi10by1zb2Npb2xvZ3kvY2xhc3NpY2FsLXRoZW9yaXN0cy1jb25mbGljdC10aGVvcnkv&amp;ntb=1" TargetMode="External"/><Relationship Id="rId9" Type="http://schemas.openxmlformats.org/officeDocument/2006/relationships/hyperlink" Target="https://www.bing.com/ck/a?!&amp;&amp;p=f61003fced4544259633555495534e315d6dd20c519c041db880f58d125a7281JmltdHM9MTc1ODc1ODQwMA&amp;ptn=3&amp;ver=2&amp;hsh=4&amp;fclid=14450873-98eb-6152-3967-1c85990b6017&amp;psq=conflict+theory+karl+marx+which+c+wright+mills&amp;u=a1aHR0cHM6Ly93d3cuc29jaW9sb2d5Z3JvdXAuY29tL2NoYXJsZXMtd3JpZ2h0LW1pbGxzLw" TargetMode="Externa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s://www.bing.com/ck/a?!&amp;&amp;p=f61003fced4544259633555495534e315d6dd20c519c041db880f58d125a7281JmltdHM9MTc1ODc1ODQwMA&amp;ptn=3&amp;ver=2&amp;hsh=4&amp;fclid=14450873-98eb-6152-3967-1c85990b6017&amp;psq=conflict+theory+karl+marx+which+c+wright+mills&amp;u=a1aHR0cHM6Ly93d3cuc29jaW9sb2d5Z3JvdXAuY29tL2NoYXJsZXMtd3JpZ2h0LW1pbGxzLw&amp;ntb=1" TargetMode="External"/><Relationship Id="rId3" Type="http://schemas.openxmlformats.org/officeDocument/2006/relationships/hyperlink" Target="https://www.bing.com/ck/a?!&amp;&amp;p=c2eb2ad47b2cabe5bb7b8728728f1feda7f4409757f9ccd69a6f71f7ef7be125JmltdHM9MTc1ODc1ODQwMA&amp;ptn=3&amp;ver=2&amp;hsh=4&amp;fclid=14450873-98eb-6152-3967-1c85990b6017&amp;psq=conflict+theory+karl+marx+which+c+wright+mills&amp;u=a1aHR0cHM6Ly9jb3Vyc2VzLmx1bWVubGVhcm5pbmcuY29tL3dtLWludHJvZHVjdGlvbnRvc29jaW9sb2d5L2NoYXB0ZXIvY29uZmxpY3QtdGhlb3J5Lw&amp;ntb=1" TargetMode="External"/><Relationship Id="rId7" Type="http://schemas.openxmlformats.org/officeDocument/2006/relationships/hyperlink" Target="https://helpfulprofessor.com/social-stratification-examples/"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helpfulprofessor.com/social-groups-examples/" TargetMode="External"/><Relationship Id="rId11" Type="http://schemas.openxmlformats.org/officeDocument/2006/relationships/hyperlink" Target="http://www.sociologygroup.com/sociological-imagination-charles-wright-mills/" TargetMode="External"/><Relationship Id="rId5" Type="http://schemas.openxmlformats.org/officeDocument/2006/relationships/hyperlink" Target="https://helpfulprofessor.com/conflict-examples/" TargetMode="External"/><Relationship Id="rId10" Type="http://schemas.openxmlformats.org/officeDocument/2006/relationships/hyperlink" Target="http://www.sociologygroup.com/power-elite-meaning/" TargetMode="External"/><Relationship Id="rId4" Type="http://schemas.openxmlformats.org/officeDocument/2006/relationships/hyperlink" Target="https://www.bing.com/ck/a?!&amp;&amp;p=a267668879993e8998a7fa975b1987d9c29a41d9afa3ca2479e05eb9f557cc3aJmltdHM9MTc1ODc1ODQwMA&amp;ptn=3&amp;ver=2&amp;hsh=4&amp;fclid=14450873-98eb-6152-3967-1c85990b6017&amp;psq=conflict+theory+karl+marx+which+c+wright+mills&amp;u=a1aHR0cHM6Ly9zb2Npb2xvZ3kuaW5zdGl0dXRlL2ludHJvZHVjdGlvbi10by1zb2Npb2xvZ3kvY2xhc3NpY2FsLXRoZW9yaXN0cy1jb25mbGljdC10aGVvcnkv&amp;ntb=1" TargetMode="External"/><Relationship Id="rId9" Type="http://schemas.openxmlformats.org/officeDocument/2006/relationships/hyperlink" Target="https://www.bing.com/ck/a?!&amp;&amp;p=f61003fced4544259633555495534e315d6dd20c519c041db880f58d125a7281JmltdHM9MTc1ODc1ODQwMA&amp;ptn=3&amp;ver=2&amp;hsh=4&amp;fclid=14450873-98eb-6152-3967-1c85990b6017&amp;psq=conflict+theory+karl+marx+which+c+wright+mills&amp;u=a1aHR0cHM6Ly93d3cuc29jaW9sb2d5Z3JvdXAuY29tL2NoYXJsZXMtd3JpZ2h0LW1pbGxzLw"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davismethod.co.uk/post/reimagining-education-with-sir-ken-robinson"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does inequality look like in your professional or personal context?</a:t>
            </a:r>
          </a:p>
          <a:p>
            <a:endParaRPr lang="en-GB" dirty="0"/>
          </a:p>
        </p:txBody>
      </p:sp>
      <p:sp>
        <p:nvSpPr>
          <p:cNvPr id="4" name="Slide Number Placeholder 3"/>
          <p:cNvSpPr>
            <a:spLocks noGrp="1"/>
          </p:cNvSpPr>
          <p:nvPr>
            <p:ph type="sldNum" sz="quarter" idx="5"/>
          </p:nvPr>
        </p:nvSpPr>
        <p:spPr/>
        <p:txBody>
          <a:bodyPr/>
          <a:lstStyle/>
          <a:p>
            <a:fld id="{67725253-5F09-4238-B8F5-D1F00320C681}" type="slidenum">
              <a:rPr lang="en-GB" smtClean="0"/>
              <a:t>4</a:t>
            </a:fld>
            <a:endParaRPr lang="en-GB"/>
          </a:p>
        </p:txBody>
      </p:sp>
    </p:spTree>
    <p:extLst>
      <p:ext uri="{BB962C8B-B14F-4D97-AF65-F5344CB8AC3E}">
        <p14:creationId xmlns:p14="http://schemas.microsoft.com/office/powerpoint/2010/main" val="38462729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Social Reproduction Theory: Remapping Class, </a:t>
            </a:r>
            <a:r>
              <a:rPr lang="en-GB" sz="1200" b="0" i="1" kern="1200" dirty="0" err="1">
                <a:solidFill>
                  <a:schemeClr val="tx1"/>
                </a:solidFill>
                <a:effectLst/>
                <a:latin typeface="+mn-lt"/>
                <a:ea typeface="+mn-ea"/>
                <a:cs typeface="+mn-cs"/>
              </a:rPr>
              <a:t>Recentering</a:t>
            </a:r>
            <a:r>
              <a:rPr lang="en-GB" sz="1200" b="0" i="1" kern="1200" dirty="0">
                <a:solidFill>
                  <a:schemeClr val="tx1"/>
                </a:solidFill>
                <a:effectLst/>
                <a:latin typeface="+mn-lt"/>
                <a:ea typeface="+mn-ea"/>
                <a:cs typeface="+mn-cs"/>
              </a:rPr>
              <a:t> Oppression</a:t>
            </a:r>
            <a:r>
              <a:rPr lang="en-GB" sz="1200" b="0" i="0" kern="1200" dirty="0">
                <a:solidFill>
                  <a:schemeClr val="tx1"/>
                </a:solidFill>
                <a:effectLst/>
                <a:latin typeface="+mn-lt"/>
                <a:ea typeface="+mn-ea"/>
                <a:cs typeface="+mn-cs"/>
              </a:rPr>
              <a:t> (2017)</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Definition</a:t>
            </a:r>
            <a:r>
              <a:rPr lang="en-GB" sz="1200" b="0" i="0" kern="1200" dirty="0">
                <a:solidFill>
                  <a:schemeClr val="tx1"/>
                </a:solidFill>
                <a:effectLst/>
                <a:latin typeface="+mn-lt"/>
                <a:ea typeface="+mn-ea"/>
                <a:cs typeface="+mn-cs"/>
              </a:rPr>
              <a:t> (Chapter 1, p. 1–13):</a:t>
            </a:r>
          </a:p>
          <a:p>
            <a:r>
              <a:rPr lang="en-GB" b="0" dirty="0">
                <a:effectLst/>
              </a:rPr>
              <a:t>“The goal of social reproduction theory (</a:t>
            </a:r>
            <a:r>
              <a:rPr lang="en-GB" b="0" dirty="0" err="1">
                <a:effectLst/>
              </a:rPr>
              <a:t>SRT</a:t>
            </a:r>
            <a:r>
              <a:rPr lang="en-GB" b="0" dirty="0">
                <a:effectLst/>
              </a:rPr>
              <a:t>) is to explore and provide answers to questions such as: If workers’ </a:t>
            </a:r>
            <a:r>
              <a:rPr lang="en-GB" b="0" dirty="0" err="1">
                <a:effectLst/>
              </a:rPr>
              <a:t>labor</a:t>
            </a:r>
            <a:r>
              <a:rPr lang="en-GB" b="0" dirty="0">
                <a:effectLst/>
              </a:rPr>
              <a:t> produces all the wealth in society, who then produces the worker?”</a:t>
            </a:r>
            <a:br>
              <a:rPr lang="en-GB" b="0" dirty="0">
                <a:effectLst/>
              </a:rPr>
            </a:br>
            <a:r>
              <a:rPr lang="en-GB" b="0" dirty="0" err="1">
                <a:effectLst/>
              </a:rPr>
              <a:t>SRT</a:t>
            </a:r>
            <a:r>
              <a:rPr lang="en-GB" b="0" dirty="0">
                <a:effectLst/>
              </a:rPr>
              <a:t> interrogates the </a:t>
            </a:r>
            <a:r>
              <a:rPr lang="en-GB" b="1" dirty="0">
                <a:effectLst/>
              </a:rPr>
              <a:t>complex network of social processes and human relations</a:t>
            </a:r>
            <a:r>
              <a:rPr lang="en-GB" b="0" dirty="0">
                <a:effectLst/>
              </a:rPr>
              <a:t> that produce the conditions of existence for the worker. It emphasizes that </a:t>
            </a:r>
            <a:r>
              <a:rPr lang="en-GB" b="1" dirty="0">
                <a:effectLst/>
              </a:rPr>
              <a:t>human </a:t>
            </a:r>
            <a:r>
              <a:rPr lang="en-GB" b="1" dirty="0" err="1">
                <a:effectLst/>
              </a:rPr>
              <a:t>labor</a:t>
            </a:r>
            <a:r>
              <a:rPr lang="en-GB" b="1" dirty="0">
                <a:effectLst/>
              </a:rPr>
              <a:t> is at the heart of creating or reproducing society as a whole</a:t>
            </a:r>
            <a:r>
              <a:rPr lang="en-GB" b="0" dirty="0">
                <a:effectLst/>
              </a:rPr>
              <a:t>, including unpaid domestic </a:t>
            </a:r>
            <a:r>
              <a:rPr lang="en-GB" b="0" dirty="0" err="1">
                <a:effectLst/>
              </a:rPr>
              <a:t>labor</a:t>
            </a:r>
            <a:r>
              <a:rPr lang="en-GB" b="0" dirty="0">
                <a:effectLst/>
              </a:rPr>
              <a:t>, education, and care work </a:t>
            </a:r>
          </a:p>
          <a:p>
            <a:endParaRPr lang="en-GB" b="0" dirty="0">
              <a:effectLst/>
            </a:endParaRPr>
          </a:p>
          <a:p>
            <a:r>
              <a:rPr lang="en-GB" b="0" dirty="0">
                <a:effectLst/>
              </a:rPr>
              <a:t>Check out also </a:t>
            </a:r>
          </a:p>
          <a:p>
            <a:endParaRPr lang="en-GB" b="0" dirty="0">
              <a:effectLst/>
            </a:endParaRPr>
          </a:p>
          <a:p>
            <a:r>
              <a:rPr lang="en-GB" sz="1200" b="1" i="0" kern="1200" dirty="0">
                <a:solidFill>
                  <a:schemeClr val="tx1"/>
                </a:solidFill>
                <a:effectLst/>
                <a:latin typeface="+mn-lt"/>
                <a:ea typeface="+mn-ea"/>
                <a:cs typeface="+mn-cs"/>
              </a:rPr>
              <a:t>Lise Vogel</a:t>
            </a:r>
          </a:p>
          <a:p>
            <a:r>
              <a:rPr lang="en-GB" sz="1200" b="1" i="0" kern="1200" dirty="0">
                <a:solidFill>
                  <a:schemeClr val="tx1"/>
                </a:solidFill>
                <a:effectLst/>
                <a:latin typeface="+mn-lt"/>
                <a:ea typeface="+mn-ea"/>
                <a:cs typeface="+mn-cs"/>
              </a:rPr>
              <a:t>Book</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Marxism and the Oppression of Women: Toward a Unitary Theory</a:t>
            </a:r>
            <a:r>
              <a:rPr lang="en-GB" sz="1200" b="0" i="0" kern="1200" dirty="0">
                <a:solidFill>
                  <a:schemeClr val="tx1"/>
                </a:solidFill>
                <a:effectLst/>
                <a:latin typeface="+mn-lt"/>
                <a:ea typeface="+mn-ea"/>
                <a:cs typeface="+mn-cs"/>
              </a:rPr>
              <a:t> (1983)</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Definition</a:t>
            </a:r>
            <a:r>
              <a:rPr lang="en-GB" sz="1200" b="0" i="0" kern="1200" dirty="0">
                <a:solidFill>
                  <a:schemeClr val="tx1"/>
                </a:solidFill>
                <a:effectLst/>
                <a:latin typeface="+mn-lt"/>
                <a:ea typeface="+mn-ea"/>
                <a:cs typeface="+mn-cs"/>
              </a:rPr>
              <a:t> (Referenced in Bhattacharya’s edited volume, Foreword, p. x–xii):</a:t>
            </a:r>
          </a:p>
          <a:p>
            <a:r>
              <a:rPr lang="en-GB" b="0" dirty="0">
                <a:effectLst/>
              </a:rPr>
              <a:t>Vogel defines social reproduction as the </a:t>
            </a:r>
            <a:r>
              <a:rPr lang="en-GB" b="1" dirty="0">
                <a:effectLst/>
              </a:rPr>
              <a:t>daily and generational reproduction of </a:t>
            </a:r>
            <a:r>
              <a:rPr lang="en-GB" b="1" dirty="0" err="1">
                <a:effectLst/>
              </a:rPr>
              <a:t>labor</a:t>
            </a:r>
            <a:r>
              <a:rPr lang="en-GB" b="1" dirty="0">
                <a:effectLst/>
              </a:rPr>
              <a:t> power</a:t>
            </a:r>
            <a:r>
              <a:rPr lang="en-GB" b="0" dirty="0">
                <a:effectLst/>
              </a:rPr>
              <a:t>, which includes both </a:t>
            </a:r>
            <a:r>
              <a:rPr lang="en-GB" b="1" dirty="0">
                <a:effectLst/>
              </a:rPr>
              <a:t>biological reproduction</a:t>
            </a:r>
            <a:r>
              <a:rPr lang="en-GB" b="0" dirty="0">
                <a:effectLst/>
              </a:rPr>
              <a:t> and the </a:t>
            </a:r>
            <a:r>
              <a:rPr lang="en-GB" b="1" dirty="0">
                <a:effectLst/>
              </a:rPr>
              <a:t>social conditions necessary to sustain workers</a:t>
            </a:r>
            <a:r>
              <a:rPr lang="en-GB" b="0" dirty="0">
                <a:effectLst/>
              </a:rPr>
              <a:t>.</a:t>
            </a:r>
            <a:br>
              <a:rPr lang="en-GB" b="0" dirty="0">
                <a:effectLst/>
              </a:rPr>
            </a:br>
            <a:r>
              <a:rPr lang="en-GB" b="0" dirty="0">
                <a:effectLst/>
              </a:rPr>
              <a:t>She critiques “dual systems theory” and argues that </a:t>
            </a:r>
            <a:r>
              <a:rPr lang="en-GB" b="1" dirty="0">
                <a:effectLst/>
              </a:rPr>
              <a:t>women’s oppression is not separate from capitalism</a:t>
            </a:r>
            <a:r>
              <a:rPr lang="en-GB" b="0" dirty="0">
                <a:effectLst/>
              </a:rPr>
              <a:t>, but a </a:t>
            </a:r>
            <a:r>
              <a:rPr lang="en-GB" b="1" dirty="0">
                <a:effectLst/>
              </a:rPr>
              <a:t>core component of its functioning</a:t>
            </a:r>
            <a:r>
              <a:rPr lang="en-GB" b="0" dirty="0">
                <a:effectLst/>
              </a:rPr>
              <a:t> </a:t>
            </a:r>
            <a:endParaRPr lang="en-GB" dirty="0">
              <a:effectLst/>
            </a:endParaRPr>
          </a:p>
          <a:p>
            <a:r>
              <a:rPr lang="en-GB" dirty="0"/>
              <a:t>.</a:t>
            </a:r>
            <a:r>
              <a:rPr lang="en-GB" sz="1200" b="0" i="0" kern="1200" dirty="0">
                <a:solidFill>
                  <a:schemeClr val="tx1"/>
                </a:solidFill>
                <a:effectLst/>
                <a:latin typeface="+mn-lt"/>
                <a:ea typeface="+mn-ea"/>
                <a:cs typeface="+mn-cs"/>
              </a:rPr>
              <a:t>Vogel’s work laid the foundation for a </a:t>
            </a:r>
            <a:r>
              <a:rPr lang="en-GB" sz="1200" b="1" i="0" kern="1200" dirty="0">
                <a:solidFill>
                  <a:schemeClr val="tx1"/>
                </a:solidFill>
                <a:effectLst/>
                <a:latin typeface="+mn-lt"/>
                <a:ea typeface="+mn-ea"/>
                <a:cs typeface="+mn-cs"/>
              </a:rPr>
              <a:t>unitary theory</a:t>
            </a:r>
            <a:r>
              <a:rPr lang="en-GB" sz="1200" b="0" i="0" kern="1200" dirty="0">
                <a:solidFill>
                  <a:schemeClr val="tx1"/>
                </a:solidFill>
                <a:effectLst/>
                <a:latin typeface="+mn-lt"/>
                <a:ea typeface="+mn-ea"/>
                <a:cs typeface="+mn-cs"/>
              </a:rPr>
              <a:t> that integrates class and gender, showing how </a:t>
            </a:r>
            <a:r>
              <a:rPr lang="en-GB" sz="1200" b="1" i="0" kern="1200" dirty="0">
                <a:solidFill>
                  <a:schemeClr val="tx1"/>
                </a:solidFill>
                <a:effectLst/>
                <a:latin typeface="+mn-lt"/>
                <a:ea typeface="+mn-ea"/>
                <a:cs typeface="+mn-cs"/>
              </a:rPr>
              <a:t>domestic </a:t>
            </a:r>
            <a:r>
              <a:rPr lang="en-GB" sz="1200" b="1" i="0" kern="1200" dirty="0" err="1">
                <a:solidFill>
                  <a:schemeClr val="tx1"/>
                </a:solidFill>
                <a:effectLst/>
                <a:latin typeface="+mn-lt"/>
                <a:ea typeface="+mn-ea"/>
                <a:cs typeface="+mn-cs"/>
              </a:rPr>
              <a:t>labor</a:t>
            </a:r>
            <a:r>
              <a:rPr lang="en-GB" sz="1200" b="1" i="0" kern="1200" dirty="0">
                <a:solidFill>
                  <a:schemeClr val="tx1"/>
                </a:solidFill>
                <a:effectLst/>
                <a:latin typeface="+mn-lt"/>
                <a:ea typeface="+mn-ea"/>
                <a:cs typeface="+mn-cs"/>
              </a:rPr>
              <a:t> and child-rearing</a:t>
            </a:r>
            <a:r>
              <a:rPr lang="en-GB" sz="1200" b="0" i="0" kern="1200" dirty="0">
                <a:solidFill>
                  <a:schemeClr val="tx1"/>
                </a:solidFill>
                <a:effectLst/>
                <a:latin typeface="+mn-lt"/>
                <a:ea typeface="+mn-ea"/>
                <a:cs typeface="+mn-cs"/>
              </a:rPr>
              <a:t> are central to capitalist accumulation.</a:t>
            </a:r>
          </a:p>
          <a:p>
            <a:endParaRPr lang="en-GB" b="0" dirty="0">
              <a:effectLst/>
            </a:endParaRPr>
          </a:p>
          <a:p>
            <a:endParaRPr lang="en-GB" b="0" dirty="0">
              <a:effectLst/>
            </a:endParaRPr>
          </a:p>
          <a:p>
            <a:endParaRPr lang="en-GB" b="0" dirty="0">
              <a:effectLst/>
            </a:endParaRPr>
          </a:p>
          <a:p>
            <a:endParaRPr lang="en-GB" b="0" dirty="0">
              <a:effectLst/>
            </a:endParaRPr>
          </a:p>
          <a:p>
            <a:r>
              <a:rPr lang="en-GB" sz="1200" b="0" i="0" kern="1200" dirty="0">
                <a:solidFill>
                  <a:schemeClr val="tx1"/>
                </a:solidFill>
                <a:effectLst/>
                <a:latin typeface="+mn-lt"/>
                <a:ea typeface="+mn-ea"/>
                <a:cs typeface="+mn-cs"/>
              </a:rPr>
              <a:t>Nancy Fraser in the same book “Crisis of Care? On the Social-Reproductive Contradictions of Contemporary Capitalism”</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In</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Social Reproduction Theory: Remapping Class, </a:t>
            </a:r>
            <a:r>
              <a:rPr lang="en-GB" sz="1200" b="0" i="1" kern="1200" dirty="0" err="1">
                <a:solidFill>
                  <a:schemeClr val="tx1"/>
                </a:solidFill>
                <a:effectLst/>
                <a:latin typeface="+mn-lt"/>
                <a:ea typeface="+mn-ea"/>
                <a:cs typeface="+mn-cs"/>
              </a:rPr>
              <a:t>Recentering</a:t>
            </a:r>
            <a:r>
              <a:rPr lang="en-GB" sz="1200" b="0" i="1" kern="1200" dirty="0">
                <a:solidFill>
                  <a:schemeClr val="tx1"/>
                </a:solidFill>
                <a:effectLst/>
                <a:latin typeface="+mn-lt"/>
                <a:ea typeface="+mn-ea"/>
                <a:cs typeface="+mn-cs"/>
              </a:rPr>
              <a:t> Oppression</a:t>
            </a:r>
            <a:r>
              <a:rPr lang="en-GB" sz="1200" b="0" i="0" kern="1200" dirty="0">
                <a:solidFill>
                  <a:schemeClr val="tx1"/>
                </a:solidFill>
                <a:effectLst/>
                <a:latin typeface="+mn-lt"/>
                <a:ea typeface="+mn-ea"/>
                <a:cs typeface="+mn-cs"/>
              </a:rPr>
              <a:t> (2017), p. 21</a:t>
            </a:r>
          </a:p>
          <a:p>
            <a:r>
              <a:rPr lang="en-GB" b="0" dirty="0">
                <a:effectLst/>
              </a:rPr>
              <a:t>Fraser defines social reproduction as the </a:t>
            </a:r>
            <a:r>
              <a:rPr lang="en-GB" b="1" dirty="0">
                <a:effectLst/>
              </a:rPr>
              <a:t>“capacities available for birthing and raising children, caring for friends and family members, maintaining households and broader communities, and sustaining connections more generally.”</a:t>
            </a:r>
            <a:br>
              <a:rPr lang="en-GB" b="0" dirty="0">
                <a:effectLst/>
              </a:rPr>
            </a:br>
            <a:r>
              <a:rPr lang="en-GB" b="0" dirty="0">
                <a:effectLst/>
              </a:rPr>
              <a:t>She argues that this labour is </a:t>
            </a:r>
            <a:r>
              <a:rPr lang="en-GB" b="1" dirty="0">
                <a:effectLst/>
              </a:rPr>
              <a:t>indispensable to society</a:t>
            </a:r>
            <a:r>
              <a:rPr lang="en-GB" b="0" dirty="0">
                <a:effectLst/>
              </a:rPr>
              <a:t>, and that capitalism systematically </a:t>
            </a:r>
            <a:r>
              <a:rPr lang="en-GB" b="1" dirty="0">
                <a:effectLst/>
              </a:rPr>
              <a:t>undermines</a:t>
            </a:r>
            <a:r>
              <a:rPr lang="en-GB" b="0" dirty="0">
                <a:effectLst/>
              </a:rPr>
              <a:t> these processes, creating a </a:t>
            </a:r>
            <a:r>
              <a:rPr lang="en-GB" b="1" dirty="0">
                <a:effectLst/>
              </a:rPr>
              <a:t>crisis of care</a:t>
            </a:r>
          </a:p>
          <a:p>
            <a:r>
              <a:rPr lang="en-GB" sz="1200" b="0" i="0" kern="1200" dirty="0">
                <a:solidFill>
                  <a:schemeClr val="tx1"/>
                </a:solidFill>
                <a:effectLst/>
                <a:latin typeface="+mn-lt"/>
                <a:ea typeface="+mn-ea"/>
                <a:cs typeface="+mn-cs"/>
              </a:rPr>
              <a:t>This gendered, affective and material labour of social reproduction is, she argues “indispensable to society. Without it there could be no culture, no economy, no political organization. No society that systematically undermines social reproduction can endure for long” (Fraser 2017, p. 21). The undermining of social reproduction is thus a key constitutive element of contemporary crises.</a:t>
            </a:r>
            <a:endParaRPr lang="en-GB" b="0" dirty="0">
              <a:effectLst/>
            </a:endParaRPr>
          </a:p>
          <a:p>
            <a:endParaRPr lang="en-GB" b="0" dirty="0">
              <a:effectLst/>
            </a:endParaRPr>
          </a:p>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67725253-5F09-4238-B8F5-D1F00320C681}" type="slidenum">
              <a:rPr lang="en-GB" smtClean="0"/>
              <a:t>7</a:t>
            </a:fld>
            <a:endParaRPr lang="en-GB"/>
          </a:p>
        </p:txBody>
      </p:sp>
    </p:spTree>
    <p:extLst>
      <p:ext uri="{BB962C8B-B14F-4D97-AF65-F5344CB8AC3E}">
        <p14:creationId xmlns:p14="http://schemas.microsoft.com/office/powerpoint/2010/main" val="1178032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sz="1200" b="1" i="0" kern="1200" dirty="0">
                <a:solidFill>
                  <a:schemeClr val="tx1"/>
                </a:solidFill>
                <a:effectLst/>
                <a:latin typeface="+mn-lt"/>
                <a:ea typeface="+mn-ea"/>
                <a:cs typeface="+mn-cs"/>
              </a:rPr>
              <a:t>Who Talks About the Contested Nature of These Concepts?</a:t>
            </a:r>
          </a:p>
          <a:p>
            <a:r>
              <a:rPr lang="en-GB" sz="1200" b="1" i="0" kern="1200" dirty="0">
                <a:solidFill>
                  <a:schemeClr val="tx1"/>
                </a:solidFill>
                <a:effectLst/>
                <a:latin typeface="+mn-lt"/>
                <a:ea typeface="+mn-ea"/>
                <a:cs typeface="+mn-cs"/>
              </a:rPr>
              <a:t>1. Dorothy Smith – Standpoint Theory</a:t>
            </a:r>
          </a:p>
          <a:p>
            <a:r>
              <a:rPr lang="en-GB" sz="1200" b="0" i="0" kern="1200" dirty="0">
                <a:solidFill>
                  <a:schemeClr val="tx1"/>
                </a:solidFill>
                <a:effectLst/>
                <a:latin typeface="+mn-lt"/>
                <a:ea typeface="+mn-ea"/>
                <a:cs typeface="+mn-cs"/>
              </a:rPr>
              <a:t>Argues that </a:t>
            </a:r>
            <a:r>
              <a:rPr lang="en-GB" sz="1200" b="1" i="0" kern="1200" dirty="0">
                <a:solidFill>
                  <a:schemeClr val="tx1"/>
                </a:solidFill>
                <a:effectLst/>
                <a:latin typeface="+mn-lt"/>
                <a:ea typeface="+mn-ea"/>
                <a:cs typeface="+mn-cs"/>
              </a:rPr>
              <a:t>where you stand in society influences what you see</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Challenges the idea of a single objective reality, showing how </a:t>
            </a:r>
            <a:r>
              <a:rPr lang="en-GB" sz="1200" b="1" i="0" kern="1200" dirty="0">
                <a:solidFill>
                  <a:schemeClr val="tx1"/>
                </a:solidFill>
                <a:effectLst/>
                <a:latin typeface="+mn-lt"/>
                <a:ea typeface="+mn-ea"/>
                <a:cs typeface="+mn-cs"/>
              </a:rPr>
              <a:t>women and marginalized groups experience society differently</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Highlights how dominant sociological frameworks often ignore lived experiences, making concepts like equality and inclusion </a:t>
            </a:r>
            <a:r>
              <a:rPr lang="en-GB" sz="1200" b="1" i="0" kern="1200" dirty="0">
                <a:solidFill>
                  <a:schemeClr val="tx1"/>
                </a:solidFill>
                <a:effectLst/>
                <a:latin typeface="+mn-lt"/>
                <a:ea typeface="+mn-ea"/>
                <a:cs typeface="+mn-cs"/>
              </a:rPr>
              <a:t>context-dependent and contested</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2. </a:t>
            </a:r>
            <a:r>
              <a:rPr lang="en-GB" sz="1200" b="1" i="0" kern="1200" dirty="0" err="1">
                <a:solidFill>
                  <a:schemeClr val="tx1"/>
                </a:solidFill>
                <a:effectLst/>
                <a:latin typeface="+mn-lt"/>
                <a:ea typeface="+mn-ea"/>
                <a:cs typeface="+mn-cs"/>
              </a:rPr>
              <a:t>Kimberlé</a:t>
            </a:r>
            <a:r>
              <a:rPr lang="en-GB" sz="1200" b="1" i="0" kern="1200" dirty="0">
                <a:solidFill>
                  <a:schemeClr val="tx1"/>
                </a:solidFill>
                <a:effectLst/>
                <a:latin typeface="+mn-lt"/>
                <a:ea typeface="+mn-ea"/>
                <a:cs typeface="+mn-cs"/>
              </a:rPr>
              <a:t> Crenshaw – Intersectionality</a:t>
            </a:r>
          </a:p>
          <a:p>
            <a:r>
              <a:rPr lang="en-GB" sz="1200" b="0" i="0" kern="1200" dirty="0">
                <a:solidFill>
                  <a:schemeClr val="tx1"/>
                </a:solidFill>
                <a:effectLst/>
                <a:latin typeface="+mn-lt"/>
                <a:ea typeface="+mn-ea"/>
                <a:cs typeface="+mn-cs"/>
              </a:rPr>
              <a:t>Developed the concept of </a:t>
            </a:r>
            <a:r>
              <a:rPr lang="en-GB" sz="1200" b="1" i="0" kern="1200" dirty="0">
                <a:solidFill>
                  <a:schemeClr val="tx1"/>
                </a:solidFill>
                <a:effectLst/>
                <a:latin typeface="+mn-lt"/>
                <a:ea typeface="+mn-ea"/>
                <a:cs typeface="+mn-cs"/>
              </a:rPr>
              <a:t>intersectionality</a:t>
            </a:r>
            <a:r>
              <a:rPr lang="en-GB" sz="1200" b="0" i="0" kern="1200" dirty="0">
                <a:solidFill>
                  <a:schemeClr val="tx1"/>
                </a:solidFill>
                <a:effectLst/>
                <a:latin typeface="+mn-lt"/>
                <a:ea typeface="+mn-ea"/>
                <a:cs typeface="+mn-cs"/>
              </a:rPr>
              <a:t> to show how race, gender, and class </a:t>
            </a:r>
            <a:r>
              <a:rPr lang="en-GB" sz="1200" b="1" i="0" kern="1200" dirty="0">
                <a:solidFill>
                  <a:schemeClr val="tx1"/>
                </a:solidFill>
                <a:effectLst/>
                <a:latin typeface="+mn-lt"/>
                <a:ea typeface="+mn-ea"/>
                <a:cs typeface="+mn-cs"/>
              </a:rPr>
              <a:t>interact and overlap</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Critiques </a:t>
            </a:r>
            <a:r>
              <a:rPr lang="en-GB" sz="1200" b="1" i="0" kern="1200" dirty="0">
                <a:solidFill>
                  <a:schemeClr val="tx1"/>
                </a:solidFill>
                <a:effectLst/>
                <a:latin typeface="+mn-lt"/>
                <a:ea typeface="+mn-ea"/>
                <a:cs typeface="+mn-cs"/>
              </a:rPr>
              <a:t>White feminism</a:t>
            </a:r>
            <a:r>
              <a:rPr lang="en-GB" sz="1200" b="0" i="0" kern="1200" dirty="0">
                <a:solidFill>
                  <a:schemeClr val="tx1"/>
                </a:solidFill>
                <a:effectLst/>
                <a:latin typeface="+mn-lt"/>
                <a:ea typeface="+mn-ea"/>
                <a:cs typeface="+mn-cs"/>
              </a:rPr>
              <a:t> for ignoring the experiences of Black and Indigenous women.</a:t>
            </a:r>
          </a:p>
          <a:p>
            <a:r>
              <a:rPr lang="en-GB" sz="1200" b="0" i="0" kern="1200" dirty="0">
                <a:solidFill>
                  <a:schemeClr val="tx1"/>
                </a:solidFill>
                <a:effectLst/>
                <a:latin typeface="+mn-lt"/>
                <a:ea typeface="+mn-ea"/>
                <a:cs typeface="+mn-cs"/>
              </a:rPr>
              <a:t>Shows that </a:t>
            </a:r>
            <a:r>
              <a:rPr lang="en-GB" sz="1200" b="1" i="0" kern="1200" dirty="0">
                <a:solidFill>
                  <a:schemeClr val="tx1"/>
                </a:solidFill>
                <a:effectLst/>
                <a:latin typeface="+mn-lt"/>
                <a:ea typeface="+mn-ea"/>
                <a:cs typeface="+mn-cs"/>
              </a:rPr>
              <a:t>diversity and inclusion</a:t>
            </a:r>
            <a:r>
              <a:rPr lang="en-GB" sz="1200" b="0" i="0" kern="1200" dirty="0">
                <a:solidFill>
                  <a:schemeClr val="tx1"/>
                </a:solidFill>
                <a:effectLst/>
                <a:latin typeface="+mn-lt"/>
                <a:ea typeface="+mn-ea"/>
                <a:cs typeface="+mn-cs"/>
              </a:rPr>
              <a:t> efforts often fail when they don’t account for </a:t>
            </a:r>
            <a:r>
              <a:rPr lang="en-GB" sz="1200" b="1" i="0" kern="1200" dirty="0">
                <a:solidFill>
                  <a:schemeClr val="tx1"/>
                </a:solidFill>
                <a:effectLst/>
                <a:latin typeface="+mn-lt"/>
                <a:ea typeface="+mn-ea"/>
                <a:cs typeface="+mn-cs"/>
              </a:rPr>
              <a:t>interlocking systems of oppression</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3. Patricia Hill Collins – Matrix of Domination</a:t>
            </a:r>
          </a:p>
          <a:p>
            <a:r>
              <a:rPr lang="en-GB" sz="1200" b="0" i="0" kern="1200" dirty="0">
                <a:solidFill>
                  <a:schemeClr val="tx1"/>
                </a:solidFill>
                <a:effectLst/>
                <a:latin typeface="+mn-lt"/>
                <a:ea typeface="+mn-ea"/>
                <a:cs typeface="+mn-cs"/>
              </a:rPr>
              <a:t>Argues that oppression is not additive (e.g., race + gender) but </a:t>
            </a:r>
            <a:r>
              <a:rPr lang="en-GB" sz="1200" b="1" i="0" kern="1200" dirty="0">
                <a:solidFill>
                  <a:schemeClr val="tx1"/>
                </a:solidFill>
                <a:effectLst/>
                <a:latin typeface="+mn-lt"/>
                <a:ea typeface="+mn-ea"/>
                <a:cs typeface="+mn-cs"/>
              </a:rPr>
              <a:t>interlocking</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Introduces the idea of a </a:t>
            </a:r>
            <a:r>
              <a:rPr lang="en-GB" sz="1200" b="1" i="0" kern="1200" dirty="0">
                <a:solidFill>
                  <a:schemeClr val="tx1"/>
                </a:solidFill>
                <a:effectLst/>
                <a:latin typeface="+mn-lt"/>
                <a:ea typeface="+mn-ea"/>
                <a:cs typeface="+mn-cs"/>
              </a:rPr>
              <a:t>matrix of domination</a:t>
            </a:r>
            <a:r>
              <a:rPr lang="en-GB" sz="1200" b="0" i="0" kern="1200" dirty="0">
                <a:solidFill>
                  <a:schemeClr val="tx1"/>
                </a:solidFill>
                <a:effectLst/>
                <a:latin typeface="+mn-lt"/>
                <a:ea typeface="+mn-ea"/>
                <a:cs typeface="+mn-cs"/>
              </a:rPr>
              <a:t>, where multiple systems (racism, sexism, classism) work together.</a:t>
            </a:r>
          </a:p>
          <a:p>
            <a:r>
              <a:rPr lang="en-GB" sz="1200" b="0" i="0" kern="1200" dirty="0">
                <a:solidFill>
                  <a:schemeClr val="tx1"/>
                </a:solidFill>
                <a:effectLst/>
                <a:latin typeface="+mn-lt"/>
                <a:ea typeface="+mn-ea"/>
                <a:cs typeface="+mn-cs"/>
              </a:rPr>
              <a:t>This challenges simplistic definitions of </a:t>
            </a:r>
            <a:r>
              <a:rPr lang="en-GB" sz="1200" b="1" i="0" kern="1200" dirty="0">
                <a:solidFill>
                  <a:schemeClr val="tx1"/>
                </a:solidFill>
                <a:effectLst/>
                <a:latin typeface="+mn-lt"/>
                <a:ea typeface="+mn-ea"/>
                <a:cs typeface="+mn-cs"/>
              </a:rPr>
              <a:t>equality</a:t>
            </a:r>
            <a:r>
              <a:rPr lang="en-GB" sz="1200" b="0" i="0" kern="1200" dirty="0">
                <a:solidFill>
                  <a:schemeClr val="tx1"/>
                </a:solidFill>
                <a:effectLst/>
                <a:latin typeface="+mn-lt"/>
                <a:ea typeface="+mn-ea"/>
                <a:cs typeface="+mn-cs"/>
              </a:rPr>
              <a:t> and </a:t>
            </a:r>
            <a:r>
              <a:rPr lang="en-GB" sz="1200" b="1" i="0" kern="1200" dirty="0">
                <a:solidFill>
                  <a:schemeClr val="tx1"/>
                </a:solidFill>
                <a:effectLst/>
                <a:latin typeface="+mn-lt"/>
                <a:ea typeface="+mn-ea"/>
                <a:cs typeface="+mn-cs"/>
              </a:rPr>
              <a:t>diversity</a:t>
            </a:r>
            <a:r>
              <a:rPr lang="en-GB" sz="1200" b="0" i="0" kern="1200" dirty="0">
                <a:solidFill>
                  <a:schemeClr val="tx1"/>
                </a:solidFill>
                <a:effectLst/>
                <a:latin typeface="+mn-lt"/>
                <a:ea typeface="+mn-ea"/>
                <a:cs typeface="+mn-cs"/>
              </a:rPr>
              <a:t>, showing they must be understood </a:t>
            </a:r>
            <a:r>
              <a:rPr lang="en-GB" sz="1200" b="1" i="0" kern="1200" dirty="0">
                <a:solidFill>
                  <a:schemeClr val="tx1"/>
                </a:solidFill>
                <a:effectLst/>
                <a:latin typeface="+mn-lt"/>
                <a:ea typeface="+mn-ea"/>
                <a:cs typeface="+mn-cs"/>
              </a:rPr>
              <a:t>holistically</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4. Gloria Anzaldúa – Borderlands Theory</a:t>
            </a:r>
          </a:p>
          <a:p>
            <a:r>
              <a:rPr lang="en-GB" sz="1200" b="0" i="0" kern="1200" dirty="0">
                <a:solidFill>
                  <a:schemeClr val="tx1"/>
                </a:solidFill>
                <a:effectLst/>
                <a:latin typeface="+mn-lt"/>
                <a:ea typeface="+mn-ea"/>
                <a:cs typeface="+mn-cs"/>
              </a:rPr>
              <a:t>Explores the idea of living in </a:t>
            </a:r>
            <a:r>
              <a:rPr lang="en-GB" sz="1200" b="1" i="0" kern="1200" dirty="0">
                <a:solidFill>
                  <a:schemeClr val="tx1"/>
                </a:solidFill>
                <a:effectLst/>
                <a:latin typeface="+mn-lt"/>
                <a:ea typeface="+mn-ea"/>
                <a:cs typeface="+mn-cs"/>
              </a:rPr>
              <a:t>contradictory spaces</a:t>
            </a:r>
            <a:r>
              <a:rPr lang="en-GB" sz="1200" b="0" i="0" kern="1200" dirty="0">
                <a:solidFill>
                  <a:schemeClr val="tx1"/>
                </a:solidFill>
                <a:effectLst/>
                <a:latin typeface="+mn-lt"/>
                <a:ea typeface="+mn-ea"/>
                <a:cs typeface="+mn-cs"/>
              </a:rPr>
              <a:t> (e.g., between cultures, genders).</a:t>
            </a:r>
          </a:p>
          <a:p>
            <a:r>
              <a:rPr lang="en-GB" sz="1200" b="0" i="0" kern="1200" dirty="0">
                <a:solidFill>
                  <a:schemeClr val="tx1"/>
                </a:solidFill>
                <a:effectLst/>
                <a:latin typeface="+mn-lt"/>
                <a:ea typeface="+mn-ea"/>
                <a:cs typeface="+mn-cs"/>
              </a:rPr>
              <a:t>Her work shows how </a:t>
            </a:r>
            <a:r>
              <a:rPr lang="en-GB" sz="1200" b="1" i="0" kern="1200" dirty="0">
                <a:solidFill>
                  <a:schemeClr val="tx1"/>
                </a:solidFill>
                <a:effectLst/>
                <a:latin typeface="+mn-lt"/>
                <a:ea typeface="+mn-ea"/>
                <a:cs typeface="+mn-cs"/>
              </a:rPr>
              <a:t>identity and inclusion</a:t>
            </a:r>
            <a:r>
              <a:rPr lang="en-GB" sz="1200" b="0" i="0" kern="1200" dirty="0">
                <a:solidFill>
                  <a:schemeClr val="tx1"/>
                </a:solidFill>
                <a:effectLst/>
                <a:latin typeface="+mn-lt"/>
                <a:ea typeface="+mn-ea"/>
                <a:cs typeface="+mn-cs"/>
              </a:rPr>
              <a:t> are fluid and contested, not fixed.</a:t>
            </a:r>
          </a:p>
          <a:p>
            <a:r>
              <a:rPr lang="en-GB" sz="1200" b="0" i="0" kern="1200" dirty="0">
                <a:solidFill>
                  <a:schemeClr val="tx1"/>
                </a:solidFill>
                <a:effectLst/>
                <a:latin typeface="+mn-lt"/>
                <a:ea typeface="+mn-ea"/>
                <a:cs typeface="+mn-cs"/>
              </a:rPr>
              <a:t>Uses poetry and multilingual writing to challenge dominant academic norms.</a:t>
            </a:r>
          </a:p>
          <a:p>
            <a:r>
              <a:rPr lang="en-GB" sz="1200" b="1" i="0" kern="1200" dirty="0">
                <a:solidFill>
                  <a:schemeClr val="tx1"/>
                </a:solidFill>
                <a:effectLst/>
                <a:latin typeface="+mn-lt"/>
                <a:ea typeface="+mn-ea"/>
                <a:cs typeface="+mn-cs"/>
              </a:rPr>
              <a:t>5. Joe R. Feagin – Systemic Racism</a:t>
            </a:r>
          </a:p>
          <a:p>
            <a:r>
              <a:rPr lang="en-GB" sz="1200" b="0" i="0" kern="1200" dirty="0">
                <a:solidFill>
                  <a:schemeClr val="tx1"/>
                </a:solidFill>
                <a:effectLst/>
                <a:latin typeface="+mn-lt"/>
                <a:ea typeface="+mn-ea"/>
                <a:cs typeface="+mn-cs"/>
              </a:rPr>
              <a:t>Critiques racial formation theory for ignoring the </a:t>
            </a:r>
            <a:r>
              <a:rPr lang="en-GB" sz="1200" b="1" i="0" kern="1200" dirty="0">
                <a:solidFill>
                  <a:schemeClr val="tx1"/>
                </a:solidFill>
                <a:effectLst/>
                <a:latin typeface="+mn-lt"/>
                <a:ea typeface="+mn-ea"/>
                <a:cs typeface="+mn-cs"/>
              </a:rPr>
              <a:t>economic legacy of slavery</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Argues that </a:t>
            </a:r>
            <a:r>
              <a:rPr lang="en-GB" sz="1200" b="1" i="0" kern="1200" dirty="0">
                <a:solidFill>
                  <a:schemeClr val="tx1"/>
                </a:solidFill>
                <a:effectLst/>
                <a:latin typeface="+mn-lt"/>
                <a:ea typeface="+mn-ea"/>
                <a:cs typeface="+mn-cs"/>
              </a:rPr>
              <a:t>racism is embedded in all societal institutions</a:t>
            </a:r>
            <a:r>
              <a:rPr lang="en-GB" sz="1200" b="0" i="0" kern="1200" dirty="0">
                <a:solidFill>
                  <a:schemeClr val="tx1"/>
                </a:solidFill>
                <a:effectLst/>
                <a:latin typeface="+mn-lt"/>
                <a:ea typeface="+mn-ea"/>
                <a:cs typeface="+mn-cs"/>
              </a:rPr>
              <a:t>, making </a:t>
            </a:r>
            <a:r>
              <a:rPr lang="en-GB" sz="1200" b="1" i="0" kern="1200" dirty="0">
                <a:solidFill>
                  <a:schemeClr val="tx1"/>
                </a:solidFill>
                <a:effectLst/>
                <a:latin typeface="+mn-lt"/>
                <a:ea typeface="+mn-ea"/>
                <a:cs typeface="+mn-cs"/>
              </a:rPr>
              <a:t>equality and inclusion</a:t>
            </a:r>
            <a:r>
              <a:rPr lang="en-GB" sz="1200" b="0" i="0" kern="1200" dirty="0">
                <a:solidFill>
                  <a:schemeClr val="tx1"/>
                </a:solidFill>
                <a:effectLst/>
                <a:latin typeface="+mn-lt"/>
                <a:ea typeface="+mn-ea"/>
                <a:cs typeface="+mn-cs"/>
              </a:rPr>
              <a:t> difficult to achieve without structural change.</a:t>
            </a:r>
          </a:p>
          <a:p>
            <a:r>
              <a:rPr lang="en-GB" sz="1200" b="1" i="0" kern="1200" dirty="0">
                <a:solidFill>
                  <a:schemeClr val="tx1"/>
                </a:solidFill>
                <a:effectLst/>
                <a:latin typeface="+mn-lt"/>
                <a:ea typeface="+mn-ea"/>
                <a:cs typeface="+mn-cs"/>
              </a:rPr>
              <a:t>6. Judith Butler – Gender Performativity</a:t>
            </a:r>
          </a:p>
          <a:p>
            <a:r>
              <a:rPr lang="en-GB" sz="1200" b="0" i="0" kern="1200" dirty="0">
                <a:solidFill>
                  <a:schemeClr val="tx1"/>
                </a:solidFill>
                <a:effectLst/>
                <a:latin typeface="+mn-lt"/>
                <a:ea typeface="+mn-ea"/>
                <a:cs typeface="+mn-cs"/>
              </a:rPr>
              <a:t>Challenges fixed categories of gender and sexuality.</a:t>
            </a:r>
          </a:p>
          <a:p>
            <a:r>
              <a:rPr lang="en-GB" sz="1200" b="0" i="0" kern="1200" dirty="0">
                <a:solidFill>
                  <a:schemeClr val="tx1"/>
                </a:solidFill>
                <a:effectLst/>
                <a:latin typeface="+mn-lt"/>
                <a:ea typeface="+mn-ea"/>
                <a:cs typeface="+mn-cs"/>
              </a:rPr>
              <a:t>Argues that </a:t>
            </a:r>
            <a:r>
              <a:rPr lang="en-GB" sz="1200" b="1" i="0" kern="1200" dirty="0">
                <a:solidFill>
                  <a:schemeClr val="tx1"/>
                </a:solidFill>
                <a:effectLst/>
                <a:latin typeface="+mn-lt"/>
                <a:ea typeface="+mn-ea"/>
                <a:cs typeface="+mn-cs"/>
              </a:rPr>
              <a:t>identity is performed</a:t>
            </a:r>
            <a:r>
              <a:rPr lang="en-GB" sz="1200" b="0" i="0" kern="1200" dirty="0">
                <a:solidFill>
                  <a:schemeClr val="tx1"/>
                </a:solidFill>
                <a:effectLst/>
                <a:latin typeface="+mn-lt"/>
                <a:ea typeface="+mn-ea"/>
                <a:cs typeface="+mn-cs"/>
              </a:rPr>
              <a:t>, not innate—making </a:t>
            </a:r>
            <a:r>
              <a:rPr lang="en-GB" sz="1200" b="1" i="0" kern="1200" dirty="0">
                <a:solidFill>
                  <a:schemeClr val="tx1"/>
                </a:solidFill>
                <a:effectLst/>
                <a:latin typeface="+mn-lt"/>
                <a:ea typeface="+mn-ea"/>
                <a:cs typeface="+mn-cs"/>
              </a:rPr>
              <a:t>diversity and inclusion</a:t>
            </a:r>
            <a:r>
              <a:rPr lang="en-GB" sz="1200" b="0" i="0" kern="1200" dirty="0">
                <a:solidFill>
                  <a:schemeClr val="tx1"/>
                </a:solidFill>
                <a:effectLst/>
                <a:latin typeface="+mn-lt"/>
                <a:ea typeface="+mn-ea"/>
                <a:cs typeface="+mn-cs"/>
              </a:rPr>
              <a:t> complex and evolving concepts.</a:t>
            </a:r>
          </a:p>
          <a:p>
            <a:endParaRPr lang="en-GB" b="1" dirty="0"/>
          </a:p>
          <a:p>
            <a:endParaRPr lang="en-GB" b="1" dirty="0"/>
          </a:p>
          <a:p>
            <a:endParaRPr lang="en-GB" b="1" dirty="0"/>
          </a:p>
          <a:p>
            <a:endParaRPr lang="en-GB" b="1" dirty="0"/>
          </a:p>
          <a:p>
            <a:endParaRPr lang="en-GB" b="1" dirty="0"/>
          </a:p>
          <a:p>
            <a:r>
              <a:rPr lang="en-GB" b="1" dirty="0"/>
              <a:t>ACTIVITY:</a:t>
            </a:r>
          </a:p>
          <a:p>
            <a:endParaRPr lang="en-GB" b="1" dirty="0"/>
          </a:p>
          <a:p>
            <a:endParaRPr lang="en-GB" b="1" dirty="0"/>
          </a:p>
          <a:p>
            <a:r>
              <a:rPr lang="en-GB" b="1" dirty="0"/>
              <a:t>HOW TO USE CO-PILOT TO RESEARCH THIS SLIDE:</a:t>
            </a:r>
          </a:p>
          <a:p>
            <a:endParaRPr lang="en-GB" b="1" dirty="0"/>
          </a:p>
          <a:p>
            <a:r>
              <a:rPr lang="en-GB" b="1" dirty="0"/>
              <a:t>You have downloaded your UWTSD Office365. Open a page through it like mail or google search. On the top right hand side you will see a symbol by your sign in profile. Looks like a rainbow coloured wonky ‘O”</a:t>
            </a:r>
          </a:p>
          <a:p>
            <a:endParaRPr lang="en-GB" dirty="0"/>
          </a:p>
          <a:p>
            <a:endParaRPr lang="en-GB" dirty="0"/>
          </a:p>
          <a:p>
            <a:r>
              <a:rPr lang="en-GB" dirty="0"/>
              <a:t>Here are some articles that I found just by typing into this prompt:</a:t>
            </a:r>
          </a:p>
          <a:p>
            <a:endParaRPr lang="en-GB" dirty="0"/>
          </a:p>
          <a:p>
            <a:r>
              <a:rPr lang="en-GB" sz="1400" b="1" dirty="0"/>
              <a:t>Can you find me up to date academic articles or research that focusses in on these issues with links to the website pages I can find them– (then I copied and pasted the slid words into Copilot) </a:t>
            </a:r>
          </a:p>
          <a:p>
            <a:endParaRPr lang="en-GB" sz="1400" b="1" dirty="0"/>
          </a:p>
          <a:p>
            <a:r>
              <a:rPr lang="en-GB" sz="1400" b="1" dirty="0"/>
              <a:t>This is what it came up with. </a:t>
            </a:r>
          </a:p>
          <a:p>
            <a:endParaRPr lang="en-GB" sz="1400" b="1" dirty="0"/>
          </a:p>
          <a:p>
            <a:r>
              <a:rPr lang="en-GB" dirty="0"/>
              <a:t>Now – remember – Copilot is the first scan – it may hallucinate and give you dud references so ALWAYS CHECK THESE SOURCES AND THAT IT SAYS WHAT IT CLAIMS -  It is also likely to give you the most prominent works by prominent white people. It is also likely to throw up rubbish webpages like A level sociology or not very good blogs that are not academic sources so please do not use them.. </a:t>
            </a:r>
          </a:p>
          <a:p>
            <a:endParaRPr lang="en-GB" dirty="0"/>
          </a:p>
          <a:p>
            <a:r>
              <a:rPr lang="en-GB" sz="1200" b="1" i="0" kern="1200" dirty="0">
                <a:solidFill>
                  <a:schemeClr val="tx1"/>
                </a:solidFill>
                <a:effectLst/>
                <a:latin typeface="+mn-lt"/>
                <a:ea typeface="+mn-ea"/>
                <a:cs typeface="+mn-cs"/>
              </a:rPr>
              <a:t>🔍 1. Inequality: Is it economic, social, cultural, or all of these? Who defines what is “fair”?</a:t>
            </a:r>
          </a:p>
          <a:p>
            <a:r>
              <a:rPr lang="en-GB" sz="1200" b="1" i="0" kern="1200" dirty="0">
                <a:solidFill>
                  <a:schemeClr val="tx1"/>
                </a:solidFill>
                <a:effectLst/>
                <a:latin typeface="+mn-lt"/>
                <a:ea typeface="+mn-ea"/>
                <a:cs typeface="+mn-cs"/>
              </a:rPr>
              <a:t>📘 Source: </a:t>
            </a:r>
            <a:r>
              <a:rPr lang="en-GB" sz="1200" b="1" i="1" kern="1200" dirty="0">
                <a:solidFill>
                  <a:schemeClr val="tx1"/>
                </a:solidFill>
                <a:effectLst/>
                <a:latin typeface="+mn-lt"/>
                <a:ea typeface="+mn-ea"/>
                <a:cs typeface="+mn-cs"/>
              </a:rPr>
              <a:t>Action Against Inequalities: A Synthesis of Social Justice &amp; Equity, Diversity, Inclusion Frameworks</a:t>
            </a:r>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Author</a:t>
            </a:r>
            <a:r>
              <a:rPr lang="en-GB" sz="1200" b="0" i="0" kern="1200" dirty="0">
                <a:solidFill>
                  <a:schemeClr val="tx1"/>
                </a:solidFill>
                <a:effectLst/>
                <a:latin typeface="+mn-lt"/>
                <a:ea typeface="+mn-ea"/>
                <a:cs typeface="+mn-cs"/>
              </a:rPr>
              <a:t>: John C. </a:t>
            </a:r>
            <a:r>
              <a:rPr lang="en-GB" sz="1200" b="0" i="0" kern="1200" dirty="0" err="1">
                <a:solidFill>
                  <a:schemeClr val="tx1"/>
                </a:solidFill>
                <a:effectLst/>
                <a:latin typeface="+mn-lt"/>
                <a:ea typeface="+mn-ea"/>
                <a:cs typeface="+mn-cs"/>
              </a:rPr>
              <a:t>Hayvon</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Journal</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International Journal for Equity in Health</a:t>
            </a:r>
            <a:r>
              <a:rPr lang="en-GB" sz="1200" b="0" i="0" kern="1200" dirty="0">
                <a:solidFill>
                  <a:schemeClr val="tx1"/>
                </a:solidFill>
                <a:effectLst/>
                <a:latin typeface="+mn-lt"/>
                <a:ea typeface="+mn-ea"/>
                <a:cs typeface="+mn-cs"/>
              </a:rPr>
              <a:t> (2024)</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hlinkClick r:id="rId3"/>
              </a:rPr>
              <a:t>Read here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article synthesizes multiple frameworks (Rawls, Sen, Young, Freire, CRT) and shows that </a:t>
            </a:r>
            <a:r>
              <a:rPr lang="en-GB" sz="1200" b="1" i="0" kern="1200" dirty="0">
                <a:solidFill>
                  <a:schemeClr val="tx1"/>
                </a:solidFill>
                <a:effectLst/>
                <a:latin typeface="+mn-lt"/>
                <a:ea typeface="+mn-ea"/>
                <a:cs typeface="+mn-cs"/>
              </a:rPr>
              <a:t>inequality is multidimensional</a:t>
            </a:r>
            <a:r>
              <a:rPr lang="en-GB" sz="1200" b="0" i="0" kern="1200" dirty="0">
                <a:solidFill>
                  <a:schemeClr val="tx1"/>
                </a:solidFill>
                <a:effectLst/>
                <a:latin typeface="+mn-lt"/>
                <a:ea typeface="+mn-ea"/>
                <a:cs typeface="+mn-cs"/>
              </a:rPr>
              <a:t>—economic, social, cultural—and that definitions of fairness vary across disciplines and ideologies.</a:t>
            </a:r>
          </a:p>
          <a:p>
            <a:r>
              <a:rPr lang="en-GB" sz="1200" b="0" i="0" kern="1200" dirty="0">
                <a:solidFill>
                  <a:schemeClr val="tx1"/>
                </a:solidFill>
                <a:effectLst/>
                <a:latin typeface="+mn-lt"/>
                <a:ea typeface="+mn-ea"/>
                <a:cs typeface="+mn-cs"/>
              </a:rPr>
              <a:t>It emphasizes that </a:t>
            </a:r>
            <a:r>
              <a:rPr lang="en-GB" sz="1200" b="1" i="0" kern="1200" dirty="0">
                <a:solidFill>
                  <a:schemeClr val="tx1"/>
                </a:solidFill>
                <a:effectLst/>
                <a:latin typeface="+mn-lt"/>
                <a:ea typeface="+mn-ea"/>
                <a:cs typeface="+mn-cs"/>
              </a:rPr>
              <a:t>actions to reduce inequality can unintentionally reinforce it</a:t>
            </a:r>
            <a:r>
              <a:rPr lang="en-GB" sz="1200" b="0" i="0" kern="1200" dirty="0">
                <a:solidFill>
                  <a:schemeClr val="tx1"/>
                </a:solidFill>
                <a:effectLst/>
                <a:latin typeface="+mn-lt"/>
                <a:ea typeface="+mn-ea"/>
                <a:cs typeface="+mn-cs"/>
              </a:rPr>
              <a:t>, depending on how inequality is defined and addressed.</a:t>
            </a:r>
          </a:p>
          <a:p>
            <a:r>
              <a:rPr lang="en-GB" sz="1200" b="1" i="0" kern="1200" dirty="0">
                <a:solidFill>
                  <a:schemeClr val="tx1"/>
                </a:solidFill>
                <a:effectLst/>
                <a:latin typeface="+mn-lt"/>
                <a:ea typeface="+mn-ea"/>
                <a:cs typeface="+mn-cs"/>
              </a:rPr>
              <a:t>⚖️ 2. Equity vs. Equality: Often confused or used interchangeably</a:t>
            </a:r>
          </a:p>
          <a:p>
            <a:r>
              <a:rPr lang="en-GB" sz="1200" b="1" i="0" kern="1200" dirty="0">
                <a:solidFill>
                  <a:schemeClr val="tx1"/>
                </a:solidFill>
                <a:effectLst/>
                <a:latin typeface="+mn-lt"/>
                <a:ea typeface="+mn-ea"/>
                <a:cs typeface="+mn-cs"/>
              </a:rPr>
              <a:t>📘 Source: </a:t>
            </a:r>
            <a:r>
              <a:rPr lang="en-GB" sz="1200" b="1" i="1" kern="1200" dirty="0">
                <a:solidFill>
                  <a:schemeClr val="tx1"/>
                </a:solidFill>
                <a:effectLst/>
                <a:latin typeface="+mn-lt"/>
                <a:ea typeface="+mn-ea"/>
                <a:cs typeface="+mn-cs"/>
              </a:rPr>
              <a:t>Equality vs. Equity</a:t>
            </a:r>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Author</a:t>
            </a:r>
            <a:r>
              <a:rPr lang="en-GB" sz="1200" b="0" i="0" kern="1200" dirty="0">
                <a:solidFill>
                  <a:schemeClr val="tx1"/>
                </a:solidFill>
                <a:effectLst/>
                <a:latin typeface="+mn-lt"/>
                <a:ea typeface="+mn-ea"/>
                <a:cs typeface="+mn-cs"/>
              </a:rPr>
              <a:t>: Martha Minow</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Journal</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American Journal of Law and Equality</a:t>
            </a:r>
            <a:r>
              <a:rPr lang="en-GB" sz="1200" b="0" i="0" kern="1200" dirty="0">
                <a:solidFill>
                  <a:schemeClr val="tx1"/>
                </a:solidFill>
                <a:effectLst/>
                <a:latin typeface="+mn-lt"/>
                <a:ea typeface="+mn-ea"/>
                <a:cs typeface="+mn-cs"/>
              </a:rPr>
              <a:t> (MIT Press, 2021)</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hlinkClick r:id="rId4"/>
              </a:rPr>
              <a:t>Read here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Minow explores how </a:t>
            </a:r>
            <a:r>
              <a:rPr lang="en-GB" sz="1200" b="1" i="0" kern="1200" dirty="0">
                <a:solidFill>
                  <a:schemeClr val="tx1"/>
                </a:solidFill>
                <a:effectLst/>
                <a:latin typeface="+mn-lt"/>
                <a:ea typeface="+mn-ea"/>
                <a:cs typeface="+mn-cs"/>
              </a:rPr>
              <a:t>equity and equality are often conflated</a:t>
            </a:r>
            <a:r>
              <a:rPr lang="en-GB" sz="1200" b="0" i="0" kern="1200" dirty="0">
                <a:solidFill>
                  <a:schemeClr val="tx1"/>
                </a:solidFill>
                <a:effectLst/>
                <a:latin typeface="+mn-lt"/>
                <a:ea typeface="+mn-ea"/>
                <a:cs typeface="+mn-cs"/>
              </a:rPr>
              <a:t>, yet they represent </a:t>
            </a:r>
            <a:r>
              <a:rPr lang="en-GB" sz="1200" b="1" i="0" kern="1200" dirty="0">
                <a:solidFill>
                  <a:schemeClr val="tx1"/>
                </a:solidFill>
                <a:effectLst/>
                <a:latin typeface="+mn-lt"/>
                <a:ea typeface="+mn-ea"/>
                <a:cs typeface="+mn-cs"/>
              </a:rPr>
              <a:t>distinct legal and philosophical traditions</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Equity is about </a:t>
            </a:r>
            <a:r>
              <a:rPr lang="en-GB" sz="1200" b="1" i="0" kern="1200" dirty="0">
                <a:solidFill>
                  <a:schemeClr val="tx1"/>
                </a:solidFill>
                <a:effectLst/>
                <a:latin typeface="+mn-lt"/>
                <a:ea typeface="+mn-ea"/>
                <a:cs typeface="+mn-cs"/>
              </a:rPr>
              <a:t>tailored treatment</a:t>
            </a:r>
            <a:r>
              <a:rPr lang="en-GB" sz="1200" b="0" i="0" kern="1200" dirty="0">
                <a:solidFill>
                  <a:schemeClr val="tx1"/>
                </a:solidFill>
                <a:effectLst/>
                <a:latin typeface="+mn-lt"/>
                <a:ea typeface="+mn-ea"/>
                <a:cs typeface="+mn-cs"/>
              </a:rPr>
              <a:t> and </a:t>
            </a:r>
            <a:r>
              <a:rPr lang="en-GB" sz="1200" b="1" i="0" kern="1200" dirty="0">
                <a:solidFill>
                  <a:schemeClr val="tx1"/>
                </a:solidFill>
                <a:effectLst/>
                <a:latin typeface="+mn-lt"/>
                <a:ea typeface="+mn-ea"/>
                <a:cs typeface="+mn-cs"/>
              </a:rPr>
              <a:t>systemic change</a:t>
            </a:r>
            <a:r>
              <a:rPr lang="en-GB" sz="1200" b="0" i="0" kern="1200" dirty="0">
                <a:solidFill>
                  <a:schemeClr val="tx1"/>
                </a:solidFill>
                <a:effectLst/>
                <a:latin typeface="+mn-lt"/>
                <a:ea typeface="+mn-ea"/>
                <a:cs typeface="+mn-cs"/>
              </a:rPr>
              <a:t>, while equality is about </a:t>
            </a:r>
            <a:r>
              <a:rPr lang="en-GB" sz="1200" b="1" i="0" kern="1200" dirty="0">
                <a:solidFill>
                  <a:schemeClr val="tx1"/>
                </a:solidFill>
                <a:effectLst/>
                <a:latin typeface="+mn-lt"/>
                <a:ea typeface="+mn-ea"/>
                <a:cs typeface="+mn-cs"/>
              </a:rPr>
              <a:t>uniform treatment</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The article critiques the political misuse of both terms and calls for </a:t>
            </a:r>
            <a:r>
              <a:rPr lang="en-GB" sz="1200" b="1" i="0" kern="1200" dirty="0">
                <a:solidFill>
                  <a:schemeClr val="tx1"/>
                </a:solidFill>
                <a:effectLst/>
                <a:latin typeface="+mn-lt"/>
                <a:ea typeface="+mn-ea"/>
                <a:cs typeface="+mn-cs"/>
              </a:rPr>
              <a:t>clarity in policy and law</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3. Diversity: Is it just representation, or does it include power and voice?</a:t>
            </a:r>
          </a:p>
          <a:p>
            <a:r>
              <a:rPr lang="en-GB" sz="1200" b="1" i="0" kern="1200" dirty="0">
                <a:solidFill>
                  <a:schemeClr val="tx1"/>
                </a:solidFill>
                <a:effectLst/>
                <a:latin typeface="+mn-lt"/>
                <a:ea typeface="+mn-ea"/>
                <a:cs typeface="+mn-cs"/>
              </a:rPr>
              <a:t>📘 Source: </a:t>
            </a:r>
            <a:r>
              <a:rPr lang="en-GB" sz="1200" b="1" i="1" kern="1200" dirty="0">
                <a:solidFill>
                  <a:schemeClr val="tx1"/>
                </a:solidFill>
                <a:effectLst/>
                <a:latin typeface="+mn-lt"/>
                <a:ea typeface="+mn-ea"/>
                <a:cs typeface="+mn-cs"/>
              </a:rPr>
              <a:t>Diversity, Equity, and Inclusion in the Journal of Consumer Research</a:t>
            </a:r>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Authors</a:t>
            </a:r>
            <a:r>
              <a:rPr lang="en-GB" sz="1200" b="0" i="0" kern="1200" dirty="0">
                <a:solidFill>
                  <a:schemeClr val="tx1"/>
                </a:solidFill>
                <a:effectLst/>
                <a:latin typeface="+mn-lt"/>
                <a:ea typeface="+mn-ea"/>
                <a:cs typeface="+mn-cs"/>
              </a:rPr>
              <a:t>: Zeynep </a:t>
            </a:r>
            <a:r>
              <a:rPr lang="en-GB" sz="1200" b="0" i="0" kern="1200" dirty="0" err="1">
                <a:solidFill>
                  <a:schemeClr val="tx1"/>
                </a:solidFill>
                <a:effectLst/>
                <a:latin typeface="+mn-lt"/>
                <a:ea typeface="+mn-ea"/>
                <a:cs typeface="+mn-cs"/>
              </a:rPr>
              <a:t>Arsel</a:t>
            </a:r>
            <a:r>
              <a:rPr lang="en-GB" sz="1200" b="0" i="0" kern="1200" dirty="0">
                <a:solidFill>
                  <a:schemeClr val="tx1"/>
                </a:solidFill>
                <a:effectLst/>
                <a:latin typeface="+mn-lt"/>
                <a:ea typeface="+mn-ea"/>
                <a:cs typeface="+mn-cs"/>
              </a:rPr>
              <a:t>, David Crockett, Maura L. Scott</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Journal</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Journal of Consumer Research</a:t>
            </a:r>
            <a:r>
              <a:rPr lang="en-GB" sz="1200" b="0" i="0" kern="1200" dirty="0">
                <a:solidFill>
                  <a:schemeClr val="tx1"/>
                </a:solidFill>
                <a:effectLst/>
                <a:latin typeface="+mn-lt"/>
                <a:ea typeface="+mn-ea"/>
                <a:cs typeface="+mn-cs"/>
              </a:rPr>
              <a:t>, Vol. 48, Issue 5 (2022)</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hlinkClick r:id="rId5"/>
              </a:rPr>
              <a:t>Read here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article argues that </a:t>
            </a:r>
            <a:r>
              <a:rPr lang="en-GB" sz="1200" b="1" i="0" kern="1200" dirty="0">
                <a:solidFill>
                  <a:schemeClr val="tx1"/>
                </a:solidFill>
                <a:effectLst/>
                <a:latin typeface="+mn-lt"/>
                <a:ea typeface="+mn-ea"/>
                <a:cs typeface="+mn-cs"/>
              </a:rPr>
              <a:t>diversity is not just about representation</a:t>
            </a:r>
            <a:r>
              <a:rPr lang="en-GB" sz="1200" b="0" i="0" kern="1200" dirty="0">
                <a:solidFill>
                  <a:schemeClr val="tx1"/>
                </a:solidFill>
                <a:effectLst/>
                <a:latin typeface="+mn-lt"/>
                <a:ea typeface="+mn-ea"/>
                <a:cs typeface="+mn-cs"/>
              </a:rPr>
              <a:t>, but also about </a:t>
            </a:r>
            <a:r>
              <a:rPr lang="en-GB" sz="1200" b="1" i="0" kern="1200" dirty="0">
                <a:solidFill>
                  <a:schemeClr val="tx1"/>
                </a:solidFill>
                <a:effectLst/>
                <a:latin typeface="+mn-lt"/>
                <a:ea typeface="+mn-ea"/>
                <a:cs typeface="+mn-cs"/>
              </a:rPr>
              <a:t>agency, voice, and structural power</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It introduces lenses that distinguish between </a:t>
            </a:r>
            <a:r>
              <a:rPr lang="en-GB" sz="1200" b="1" i="0" kern="1200" dirty="0">
                <a:solidFill>
                  <a:schemeClr val="tx1"/>
                </a:solidFill>
                <a:effectLst/>
                <a:latin typeface="+mn-lt"/>
                <a:ea typeface="+mn-ea"/>
                <a:cs typeface="+mn-cs"/>
              </a:rPr>
              <a:t>consumer vulnerability</a:t>
            </a:r>
            <a:r>
              <a:rPr lang="en-GB" sz="1200" b="0" i="0" kern="1200" dirty="0">
                <a:solidFill>
                  <a:schemeClr val="tx1"/>
                </a:solidFill>
                <a:effectLst/>
                <a:latin typeface="+mn-lt"/>
                <a:ea typeface="+mn-ea"/>
                <a:cs typeface="+mn-cs"/>
              </a:rPr>
              <a:t> and </a:t>
            </a:r>
            <a:r>
              <a:rPr lang="en-GB" sz="1200" b="1" i="0" kern="1200" dirty="0">
                <a:solidFill>
                  <a:schemeClr val="tx1"/>
                </a:solidFill>
                <a:effectLst/>
                <a:latin typeface="+mn-lt"/>
                <a:ea typeface="+mn-ea"/>
                <a:cs typeface="+mn-cs"/>
              </a:rPr>
              <a:t>identity mobilization</a:t>
            </a:r>
            <a:r>
              <a:rPr lang="en-GB" sz="1200" b="0" i="0" kern="1200" dirty="0">
                <a:solidFill>
                  <a:schemeClr val="tx1"/>
                </a:solidFill>
                <a:effectLst/>
                <a:latin typeface="+mn-lt"/>
                <a:ea typeface="+mn-ea"/>
                <a:cs typeface="+mn-cs"/>
              </a:rPr>
              <a:t>, showing how diversity is </a:t>
            </a:r>
            <a:r>
              <a:rPr lang="en-GB" sz="1200" b="1" i="0" kern="1200" dirty="0">
                <a:solidFill>
                  <a:schemeClr val="tx1"/>
                </a:solidFill>
                <a:effectLst/>
                <a:latin typeface="+mn-lt"/>
                <a:ea typeface="+mn-ea"/>
                <a:cs typeface="+mn-cs"/>
              </a:rPr>
              <a:t>situated and contested</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4. Social Inclusion: Assimilation or transformation? Who defines inclusion?</a:t>
            </a:r>
          </a:p>
          <a:p>
            <a:r>
              <a:rPr lang="en-GB" sz="1200" b="1" i="0" kern="1200" dirty="0">
                <a:solidFill>
                  <a:schemeClr val="tx1"/>
                </a:solidFill>
                <a:effectLst/>
                <a:latin typeface="+mn-lt"/>
                <a:ea typeface="+mn-ea"/>
                <a:cs typeface="+mn-cs"/>
              </a:rPr>
              <a:t>📘 Source: </a:t>
            </a:r>
            <a:r>
              <a:rPr lang="en-GB" sz="1200" b="1" i="1" kern="1200" dirty="0">
                <a:solidFill>
                  <a:schemeClr val="tx1"/>
                </a:solidFill>
                <a:effectLst/>
                <a:latin typeface="+mn-lt"/>
                <a:ea typeface="+mn-ea"/>
                <a:cs typeface="+mn-cs"/>
              </a:rPr>
              <a:t>Assimilation vs. Inclusion—An Anti-Oppressive Perspective</a:t>
            </a:r>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Author</a:t>
            </a:r>
            <a:r>
              <a:rPr lang="en-GB" sz="1200" b="0" i="0" kern="1200" dirty="0">
                <a:solidFill>
                  <a:schemeClr val="tx1"/>
                </a:solidFill>
                <a:effectLst/>
                <a:latin typeface="+mn-lt"/>
                <a:ea typeface="+mn-ea"/>
                <a:cs typeface="+mn-cs"/>
              </a:rPr>
              <a:t>: Tobias </a:t>
            </a:r>
            <a:r>
              <a:rPr lang="en-GB" sz="1200" b="0" i="0" kern="1200" dirty="0" err="1">
                <a:solidFill>
                  <a:schemeClr val="tx1"/>
                </a:solidFill>
                <a:effectLst/>
                <a:latin typeface="+mn-lt"/>
                <a:ea typeface="+mn-ea"/>
                <a:cs typeface="+mn-cs"/>
              </a:rPr>
              <a:t>Pötzsch</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Book Chapter</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Antiracism Education In and Out of Schools</a:t>
            </a:r>
            <a:r>
              <a:rPr lang="en-GB" sz="1200" b="0" i="0" kern="1200" dirty="0">
                <a:solidFill>
                  <a:schemeClr val="tx1"/>
                </a:solidFill>
                <a:effectLst/>
                <a:latin typeface="+mn-lt"/>
                <a:ea typeface="+mn-ea"/>
                <a:cs typeface="+mn-cs"/>
              </a:rPr>
              <a:t> (Springer, 2017)</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hlinkClick r:id="rId6"/>
              </a:rPr>
              <a:t>Read here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chapter critiques </a:t>
            </a:r>
            <a:r>
              <a:rPr lang="en-GB" sz="1200" b="1" i="0" kern="1200" dirty="0">
                <a:solidFill>
                  <a:schemeClr val="tx1"/>
                </a:solidFill>
                <a:effectLst/>
                <a:latin typeface="+mn-lt"/>
                <a:ea typeface="+mn-ea"/>
                <a:cs typeface="+mn-cs"/>
              </a:rPr>
              <a:t>assimilationist models</a:t>
            </a:r>
            <a:r>
              <a:rPr lang="en-GB" sz="1200" b="0" i="0" kern="1200" dirty="0">
                <a:solidFill>
                  <a:schemeClr val="tx1"/>
                </a:solidFill>
                <a:effectLst/>
                <a:latin typeface="+mn-lt"/>
                <a:ea typeface="+mn-ea"/>
                <a:cs typeface="+mn-cs"/>
              </a:rPr>
              <a:t> of inclusion and promotes </a:t>
            </a:r>
            <a:r>
              <a:rPr lang="en-GB" sz="1200" b="1" i="0" kern="1200" dirty="0">
                <a:solidFill>
                  <a:schemeClr val="tx1"/>
                </a:solidFill>
                <a:effectLst/>
                <a:latin typeface="+mn-lt"/>
                <a:ea typeface="+mn-ea"/>
                <a:cs typeface="+mn-cs"/>
              </a:rPr>
              <a:t>anti-oppressive, transformative approaches</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It argues that inclusion must be </a:t>
            </a:r>
            <a:r>
              <a:rPr lang="en-GB" sz="1200" b="1" i="0" kern="1200" dirty="0">
                <a:solidFill>
                  <a:schemeClr val="tx1"/>
                </a:solidFill>
                <a:effectLst/>
                <a:latin typeface="+mn-lt"/>
                <a:ea typeface="+mn-ea"/>
                <a:cs typeface="+mn-cs"/>
              </a:rPr>
              <a:t>negotiated</a:t>
            </a:r>
            <a:r>
              <a:rPr lang="en-GB" sz="1200" b="0" i="0" kern="1200" dirty="0">
                <a:solidFill>
                  <a:schemeClr val="tx1"/>
                </a:solidFill>
                <a:effectLst/>
                <a:latin typeface="+mn-lt"/>
                <a:ea typeface="+mn-ea"/>
                <a:cs typeface="+mn-cs"/>
              </a:rPr>
              <a:t>, not imposed, and that </a:t>
            </a:r>
            <a:r>
              <a:rPr lang="en-GB" sz="1200" b="1" i="0" kern="1200" dirty="0">
                <a:solidFill>
                  <a:schemeClr val="tx1"/>
                </a:solidFill>
                <a:effectLst/>
                <a:latin typeface="+mn-lt"/>
                <a:ea typeface="+mn-ea"/>
                <a:cs typeface="+mn-cs"/>
              </a:rPr>
              <a:t>structural forces</a:t>
            </a:r>
            <a:r>
              <a:rPr lang="en-GB" sz="1200" b="0" i="0" kern="1200" dirty="0">
                <a:solidFill>
                  <a:schemeClr val="tx1"/>
                </a:solidFill>
                <a:effectLst/>
                <a:latin typeface="+mn-lt"/>
                <a:ea typeface="+mn-ea"/>
                <a:cs typeface="+mn-cs"/>
              </a:rPr>
              <a:t> shape how inclusion is experienced.</a:t>
            </a:r>
          </a:p>
          <a:p>
            <a:r>
              <a:rPr lang="en-GB" sz="1200" b="1" i="0" kern="1200" dirty="0">
                <a:solidFill>
                  <a:schemeClr val="tx1"/>
                </a:solidFill>
                <a:effectLst/>
                <a:latin typeface="+mn-lt"/>
                <a:ea typeface="+mn-ea"/>
                <a:cs typeface="+mn-cs"/>
              </a:rPr>
              <a:t>📘 Source: </a:t>
            </a:r>
            <a:r>
              <a:rPr lang="en-GB" sz="1200" b="1" i="1" kern="1200" dirty="0">
                <a:solidFill>
                  <a:schemeClr val="tx1"/>
                </a:solidFill>
                <a:effectLst/>
                <a:latin typeface="+mn-lt"/>
                <a:ea typeface="+mn-ea"/>
                <a:cs typeface="+mn-cs"/>
              </a:rPr>
              <a:t>Assimilation, Integration or Inclusion? A Dialectical Perspective</a:t>
            </a:r>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Authors</a:t>
            </a:r>
            <a:r>
              <a:rPr lang="en-GB" sz="1200" b="0" i="0" kern="1200" dirty="0">
                <a:solidFill>
                  <a:schemeClr val="tx1"/>
                </a:solidFill>
                <a:effectLst/>
                <a:latin typeface="+mn-lt"/>
                <a:ea typeface="+mn-ea"/>
                <a:cs typeface="+mn-cs"/>
              </a:rPr>
              <a:t>: Vedran Omanović &amp; Ann Langley</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Journal</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Journal of Management Inquiry</a:t>
            </a:r>
            <a:r>
              <a:rPr lang="en-GB" sz="1200" b="0" i="0" kern="1200" dirty="0">
                <a:solidFill>
                  <a:schemeClr val="tx1"/>
                </a:solidFill>
                <a:effectLst/>
                <a:latin typeface="+mn-lt"/>
                <a:ea typeface="+mn-ea"/>
                <a:cs typeface="+mn-cs"/>
              </a:rPr>
              <a:t>, Vol. 32(1), 2023</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hlinkClick r:id="rId7"/>
              </a:rPr>
              <a:t>Read here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Explores how </a:t>
            </a:r>
            <a:r>
              <a:rPr lang="en-GB" sz="1200" b="1" i="0" kern="1200" dirty="0">
                <a:solidFill>
                  <a:schemeClr val="tx1"/>
                </a:solidFill>
                <a:effectLst/>
                <a:latin typeface="+mn-lt"/>
                <a:ea typeface="+mn-ea"/>
                <a:cs typeface="+mn-cs"/>
              </a:rPr>
              <a:t>organizational practices</a:t>
            </a:r>
            <a:r>
              <a:rPr lang="en-GB" sz="1200" b="0" i="0" kern="1200" dirty="0">
                <a:solidFill>
                  <a:schemeClr val="tx1"/>
                </a:solidFill>
                <a:effectLst/>
                <a:latin typeface="+mn-lt"/>
                <a:ea typeface="+mn-ea"/>
                <a:cs typeface="+mn-cs"/>
              </a:rPr>
              <a:t> reflect tensions between </a:t>
            </a:r>
            <a:r>
              <a:rPr lang="en-GB" sz="1200" b="1" i="0" kern="1200" dirty="0">
                <a:solidFill>
                  <a:schemeClr val="tx1"/>
                </a:solidFill>
                <a:effectLst/>
                <a:latin typeface="+mn-lt"/>
                <a:ea typeface="+mn-ea"/>
                <a:cs typeface="+mn-cs"/>
              </a:rPr>
              <a:t>assimilation and inclusion</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Shows that inclusion is often </a:t>
            </a:r>
            <a:r>
              <a:rPr lang="en-GB" sz="1200" b="1" i="0" kern="1200" dirty="0">
                <a:solidFill>
                  <a:schemeClr val="tx1"/>
                </a:solidFill>
                <a:effectLst/>
                <a:latin typeface="+mn-lt"/>
                <a:ea typeface="+mn-ea"/>
                <a:cs typeface="+mn-cs"/>
              </a:rPr>
              <a:t>contested and shaped by power dynamics</a:t>
            </a:r>
            <a:r>
              <a:rPr lang="en-GB" sz="1200" b="0" i="0" kern="1200" dirty="0">
                <a:solidFill>
                  <a:schemeClr val="tx1"/>
                </a:solidFill>
                <a:effectLst/>
                <a:latin typeface="+mn-lt"/>
                <a:ea typeface="+mn-ea"/>
                <a:cs typeface="+mn-cs"/>
              </a:rPr>
              <a:t>, especially in migrant socialization</a:t>
            </a:r>
          </a:p>
          <a:p>
            <a:endParaRPr lang="en-GB" sz="1200" b="0" i="0" kern="1200" dirty="0">
              <a:solidFill>
                <a:schemeClr val="tx1"/>
              </a:solidFill>
              <a:effectLst/>
              <a:latin typeface="+mn-lt"/>
              <a:ea typeface="+mn-ea"/>
              <a:cs typeface="+mn-cs"/>
            </a:endParaRPr>
          </a:p>
          <a:p>
            <a:r>
              <a:rPr lang="en-GB" dirty="0"/>
              <a:t>Check your sources and dig deeper for finds. </a:t>
            </a:r>
          </a:p>
          <a:p>
            <a:endParaRPr lang="en-GB" dirty="0"/>
          </a:p>
          <a:p>
            <a:r>
              <a:rPr lang="en-GB" dirty="0"/>
              <a:t>It will also only give you articles the articles that the web can access rather than those behind paywalls – the University library can access a lot of those behind paywalls so don’t pay for them. To get those articles we need to do another search:</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NEXT PROMPT: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Can you search for articles that may be good but are behind paywalls that the UWTSD library could access for me?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1. Inequality: Is it economic, social, cultural, or all of these? Who defines what is “fair”?</a:t>
            </a:r>
          </a:p>
          <a:p>
            <a:r>
              <a:rPr lang="en-GB" sz="1200" b="1" i="0" kern="1200" dirty="0">
                <a:solidFill>
                  <a:schemeClr val="tx1"/>
                </a:solidFill>
                <a:effectLst/>
                <a:latin typeface="+mn-lt"/>
                <a:ea typeface="+mn-ea"/>
                <a:cs typeface="+mn-cs"/>
              </a:rPr>
              <a:t>📘 Action Against Inequalities: A Synthesis of Social Justice &amp; Equity, Diversity, Inclusion Frameworks</a:t>
            </a:r>
          </a:p>
          <a:p>
            <a:r>
              <a:rPr lang="en-GB" sz="1200" b="1" i="0" kern="1200" dirty="0">
                <a:solidFill>
                  <a:schemeClr val="tx1"/>
                </a:solidFill>
                <a:effectLst/>
                <a:latin typeface="+mn-lt"/>
                <a:ea typeface="+mn-ea"/>
                <a:cs typeface="+mn-cs"/>
              </a:rPr>
              <a:t>Author</a:t>
            </a:r>
            <a:r>
              <a:rPr lang="en-GB" sz="1200" b="0" i="0" kern="1200" dirty="0">
                <a:solidFill>
                  <a:schemeClr val="tx1"/>
                </a:solidFill>
                <a:effectLst/>
                <a:latin typeface="+mn-lt"/>
                <a:ea typeface="+mn-ea"/>
                <a:cs typeface="+mn-cs"/>
              </a:rPr>
              <a:t>: John C. </a:t>
            </a:r>
            <a:r>
              <a:rPr lang="en-GB" sz="1200" b="0" i="0" kern="1200" dirty="0" err="1">
                <a:solidFill>
                  <a:schemeClr val="tx1"/>
                </a:solidFill>
                <a:effectLst/>
                <a:latin typeface="+mn-lt"/>
                <a:ea typeface="+mn-ea"/>
                <a:cs typeface="+mn-cs"/>
              </a:rPr>
              <a:t>Hayvon</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Journal</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International Journal for Equity in Health</a:t>
            </a:r>
            <a:r>
              <a:rPr lang="en-GB" sz="1200" b="0" i="0" kern="1200" dirty="0">
                <a:solidFill>
                  <a:schemeClr val="tx1"/>
                </a:solidFill>
                <a:effectLst/>
                <a:latin typeface="+mn-lt"/>
                <a:ea typeface="+mn-ea"/>
                <a:cs typeface="+mn-cs"/>
              </a:rPr>
              <a:t> (2024)</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hlinkClick r:id="rId3"/>
              </a:rPr>
              <a:t>Access via UWTSD or read online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Synthesizes theories from Rawls, Sen, Young, Freire, and CRT.</a:t>
            </a:r>
          </a:p>
          <a:p>
            <a:r>
              <a:rPr lang="en-GB" sz="1200" b="0" i="0" kern="1200" dirty="0">
                <a:solidFill>
                  <a:schemeClr val="tx1"/>
                </a:solidFill>
                <a:effectLst/>
                <a:latin typeface="+mn-lt"/>
                <a:ea typeface="+mn-ea"/>
                <a:cs typeface="+mn-cs"/>
              </a:rPr>
              <a:t>Shows how </a:t>
            </a:r>
            <a:r>
              <a:rPr lang="en-GB" sz="1200" b="1" i="0" kern="1200" dirty="0">
                <a:solidFill>
                  <a:schemeClr val="tx1"/>
                </a:solidFill>
                <a:effectLst/>
                <a:latin typeface="+mn-lt"/>
                <a:ea typeface="+mn-ea"/>
                <a:cs typeface="+mn-cs"/>
              </a:rPr>
              <a:t>definitions of inequality vary</a:t>
            </a:r>
            <a:r>
              <a:rPr lang="en-GB" sz="1200" b="0" i="0" kern="1200" dirty="0">
                <a:solidFill>
                  <a:schemeClr val="tx1"/>
                </a:solidFill>
                <a:effectLst/>
                <a:latin typeface="+mn-lt"/>
                <a:ea typeface="+mn-ea"/>
                <a:cs typeface="+mn-cs"/>
              </a:rPr>
              <a:t> across disciplines and contexts </a:t>
            </a:r>
            <a:r>
              <a:rPr lang="en-GB" sz="1200" b="1" i="0" u="none" strike="noStrike" kern="1200" dirty="0">
                <a:solidFill>
                  <a:schemeClr val="tx1"/>
                </a:solidFill>
                <a:effectLst/>
                <a:latin typeface="+mn-lt"/>
                <a:ea typeface="+mn-ea"/>
                <a:cs typeface="+mn-cs"/>
              </a:rPr>
              <a:t>1</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2. Equity vs. Equality: Often confused or used interchangeably</a:t>
            </a:r>
          </a:p>
          <a:p>
            <a:r>
              <a:rPr lang="en-GB" sz="1200" b="1" i="0" kern="1200" dirty="0">
                <a:solidFill>
                  <a:schemeClr val="tx1"/>
                </a:solidFill>
                <a:effectLst/>
                <a:latin typeface="+mn-lt"/>
                <a:ea typeface="+mn-ea"/>
                <a:cs typeface="+mn-cs"/>
              </a:rPr>
              <a:t>📘 Equality vs. Equity</a:t>
            </a:r>
          </a:p>
          <a:p>
            <a:r>
              <a:rPr lang="en-GB" sz="1200" b="1" i="0" kern="1200" dirty="0">
                <a:solidFill>
                  <a:schemeClr val="tx1"/>
                </a:solidFill>
                <a:effectLst/>
                <a:latin typeface="+mn-lt"/>
                <a:ea typeface="+mn-ea"/>
                <a:cs typeface="+mn-cs"/>
              </a:rPr>
              <a:t>Author</a:t>
            </a:r>
            <a:r>
              <a:rPr lang="en-GB" sz="1200" b="0" i="0" kern="1200" dirty="0">
                <a:solidFill>
                  <a:schemeClr val="tx1"/>
                </a:solidFill>
                <a:effectLst/>
                <a:latin typeface="+mn-lt"/>
                <a:ea typeface="+mn-ea"/>
                <a:cs typeface="+mn-cs"/>
              </a:rPr>
              <a:t>: Martha Minow</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Journal</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American Journal of Law and Equality</a:t>
            </a:r>
            <a:r>
              <a:rPr lang="en-GB" sz="1200" b="0" i="0" kern="1200" dirty="0">
                <a:solidFill>
                  <a:schemeClr val="tx1"/>
                </a:solidFill>
                <a:effectLst/>
                <a:latin typeface="+mn-lt"/>
                <a:ea typeface="+mn-ea"/>
                <a:cs typeface="+mn-cs"/>
              </a:rPr>
              <a:t> (MIT Press, 2021)</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hlinkClick r:id="rId4"/>
              </a:rPr>
              <a:t>Access via UWTSD or MIT Press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Explores the </a:t>
            </a:r>
            <a:r>
              <a:rPr lang="en-GB" sz="1200" b="1" i="0" kern="1200" dirty="0">
                <a:solidFill>
                  <a:schemeClr val="tx1"/>
                </a:solidFill>
                <a:effectLst/>
                <a:latin typeface="+mn-lt"/>
                <a:ea typeface="+mn-ea"/>
                <a:cs typeface="+mn-cs"/>
              </a:rPr>
              <a:t>philosophical and legal distinctions</a:t>
            </a:r>
            <a:r>
              <a:rPr lang="en-GB" sz="1200" b="0" i="0" kern="1200" dirty="0">
                <a:solidFill>
                  <a:schemeClr val="tx1"/>
                </a:solidFill>
                <a:effectLst/>
                <a:latin typeface="+mn-lt"/>
                <a:ea typeface="+mn-ea"/>
                <a:cs typeface="+mn-cs"/>
              </a:rPr>
              <a:t> between equity and equality.</a:t>
            </a:r>
          </a:p>
          <a:p>
            <a:r>
              <a:rPr lang="en-GB" sz="1200" b="0" i="0" kern="1200" dirty="0">
                <a:solidFill>
                  <a:schemeClr val="tx1"/>
                </a:solidFill>
                <a:effectLst/>
                <a:latin typeface="+mn-lt"/>
                <a:ea typeface="+mn-ea"/>
                <a:cs typeface="+mn-cs"/>
              </a:rPr>
              <a:t>Highlights how </a:t>
            </a:r>
            <a:r>
              <a:rPr lang="en-GB" sz="1200" b="1" i="0" kern="1200" dirty="0">
                <a:solidFill>
                  <a:schemeClr val="tx1"/>
                </a:solidFill>
                <a:effectLst/>
                <a:latin typeface="+mn-lt"/>
                <a:ea typeface="+mn-ea"/>
                <a:cs typeface="+mn-cs"/>
              </a:rPr>
              <a:t>policy and public discourse</a:t>
            </a:r>
            <a:r>
              <a:rPr lang="en-GB" sz="1200" b="0" i="0" kern="1200" dirty="0">
                <a:solidFill>
                  <a:schemeClr val="tx1"/>
                </a:solidFill>
                <a:effectLst/>
                <a:latin typeface="+mn-lt"/>
                <a:ea typeface="+mn-ea"/>
                <a:cs typeface="+mn-cs"/>
              </a:rPr>
              <a:t> often blur these concepts </a:t>
            </a:r>
            <a:r>
              <a:rPr lang="en-GB" sz="1200" b="1" i="0" u="none" strike="noStrike" kern="1200" dirty="0">
                <a:solidFill>
                  <a:schemeClr val="tx1"/>
                </a:solidFill>
                <a:effectLst/>
                <a:latin typeface="+mn-lt"/>
                <a:ea typeface="+mn-ea"/>
                <a:cs typeface="+mn-cs"/>
              </a:rPr>
              <a:t>2</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3. Diversity: Is it just representation, or does it include power and voice?</a:t>
            </a:r>
          </a:p>
          <a:p>
            <a:r>
              <a:rPr lang="en-GB" sz="1200" b="1" i="0" kern="1200" dirty="0">
                <a:solidFill>
                  <a:schemeClr val="tx1"/>
                </a:solidFill>
                <a:effectLst/>
                <a:latin typeface="+mn-lt"/>
                <a:ea typeface="+mn-ea"/>
                <a:cs typeface="+mn-cs"/>
              </a:rPr>
              <a:t>📘 Diversity, Equity, and Inclusion in the Journal of Consumer Research</a:t>
            </a:r>
          </a:p>
          <a:p>
            <a:r>
              <a:rPr lang="en-GB" sz="1200" b="1" i="0" kern="1200" dirty="0">
                <a:solidFill>
                  <a:schemeClr val="tx1"/>
                </a:solidFill>
                <a:effectLst/>
                <a:latin typeface="+mn-lt"/>
                <a:ea typeface="+mn-ea"/>
                <a:cs typeface="+mn-cs"/>
              </a:rPr>
              <a:t>Authors</a:t>
            </a:r>
            <a:r>
              <a:rPr lang="en-GB" sz="1200" b="0" i="0" kern="1200" dirty="0">
                <a:solidFill>
                  <a:schemeClr val="tx1"/>
                </a:solidFill>
                <a:effectLst/>
                <a:latin typeface="+mn-lt"/>
                <a:ea typeface="+mn-ea"/>
                <a:cs typeface="+mn-cs"/>
              </a:rPr>
              <a:t>: Zeynep </a:t>
            </a:r>
            <a:r>
              <a:rPr lang="en-GB" sz="1200" b="0" i="0" kern="1200" dirty="0" err="1">
                <a:solidFill>
                  <a:schemeClr val="tx1"/>
                </a:solidFill>
                <a:effectLst/>
                <a:latin typeface="+mn-lt"/>
                <a:ea typeface="+mn-ea"/>
                <a:cs typeface="+mn-cs"/>
              </a:rPr>
              <a:t>Arsel</a:t>
            </a:r>
            <a:r>
              <a:rPr lang="en-GB" sz="1200" b="0" i="0" kern="1200" dirty="0">
                <a:solidFill>
                  <a:schemeClr val="tx1"/>
                </a:solidFill>
                <a:effectLst/>
                <a:latin typeface="+mn-lt"/>
                <a:ea typeface="+mn-ea"/>
                <a:cs typeface="+mn-cs"/>
              </a:rPr>
              <a:t>, David Crockett, Maura L. Scott</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Journal</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Journal of Consumer Research</a:t>
            </a:r>
            <a:r>
              <a:rPr lang="en-GB" sz="1200" b="0" i="0" kern="1200" dirty="0">
                <a:solidFill>
                  <a:schemeClr val="tx1"/>
                </a:solidFill>
                <a:effectLst/>
                <a:latin typeface="+mn-lt"/>
                <a:ea typeface="+mn-ea"/>
                <a:cs typeface="+mn-cs"/>
              </a:rPr>
              <a:t>, Vol. 48, Issue 5 (2022)</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hlinkClick r:id="rId5"/>
              </a:rPr>
              <a:t>Access via UWTSD or Oxford Academic</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Argues that diversity must go beyond representation to include </a:t>
            </a:r>
            <a:r>
              <a:rPr lang="en-GB" sz="1200" b="1" i="0" kern="1200" dirty="0">
                <a:solidFill>
                  <a:schemeClr val="tx1"/>
                </a:solidFill>
                <a:effectLst/>
                <a:latin typeface="+mn-lt"/>
                <a:ea typeface="+mn-ea"/>
                <a:cs typeface="+mn-cs"/>
              </a:rPr>
              <a:t>agency, voice, and structural power</a:t>
            </a:r>
            <a:r>
              <a:rPr lang="en-GB" sz="1200" b="0" i="0" kern="1200" dirty="0">
                <a:solidFill>
                  <a:schemeClr val="tx1"/>
                </a:solidFill>
                <a:effectLst/>
                <a:latin typeface="+mn-lt"/>
                <a:ea typeface="+mn-ea"/>
                <a:cs typeface="+mn-cs"/>
              </a:rPr>
              <a:t> </a:t>
            </a:r>
            <a:r>
              <a:rPr lang="en-GB" sz="1200" b="1" i="0" u="none" strike="noStrike" kern="1200" dirty="0">
                <a:solidFill>
                  <a:schemeClr val="tx1"/>
                </a:solidFill>
                <a:effectLst/>
                <a:latin typeface="+mn-lt"/>
                <a:ea typeface="+mn-ea"/>
                <a:cs typeface="+mn-cs"/>
              </a:rPr>
              <a:t>3</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dirty="0"/>
              <a:t>From there on in – I would be scanning and reading some of these to see if they are relevant</a:t>
            </a:r>
          </a:p>
          <a:p>
            <a:endParaRPr lang="en-GB" b="1" dirty="0"/>
          </a:p>
          <a:p>
            <a:r>
              <a:rPr lang="en-GB" b="1" dirty="0"/>
              <a:t>. I would then use their reference list at the end of the articles to check if there is any good finds.</a:t>
            </a:r>
          </a:p>
          <a:p>
            <a:r>
              <a:rPr lang="en-GB" b="1" dirty="0"/>
              <a:t>I would cross reference with examples from relevant news / my examples / policies etc to make my point</a:t>
            </a:r>
          </a:p>
          <a:p>
            <a:r>
              <a:rPr lang="en-GB" b="1" dirty="0"/>
              <a:t>I would also critique ideas and find people who critique them to reference.</a:t>
            </a:r>
          </a:p>
          <a:p>
            <a:endParaRPr lang="en-GB" dirty="0"/>
          </a:p>
          <a:p>
            <a:br>
              <a:rPr lang="en-GB" dirty="0"/>
            </a:b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7725253-5F09-4238-B8F5-D1F00320C681}" type="slidenum">
              <a:rPr lang="en-GB" smtClean="0"/>
              <a:t>10</a:t>
            </a:fld>
            <a:endParaRPr lang="en-GB"/>
          </a:p>
        </p:txBody>
      </p:sp>
    </p:spTree>
    <p:extLst>
      <p:ext uri="{BB962C8B-B14F-4D97-AF65-F5344CB8AC3E}">
        <p14:creationId xmlns:p14="http://schemas.microsoft.com/office/powerpoint/2010/main" val="1737893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725253-5F09-4238-B8F5-D1F00320C681}" type="slidenum">
              <a:rPr lang="en-GB" smtClean="0"/>
              <a:t>11</a:t>
            </a:fld>
            <a:endParaRPr lang="en-GB"/>
          </a:p>
        </p:txBody>
      </p:sp>
    </p:spTree>
    <p:extLst>
      <p:ext uri="{BB962C8B-B14F-4D97-AF65-F5344CB8AC3E}">
        <p14:creationId xmlns:p14="http://schemas.microsoft.com/office/powerpoint/2010/main" val="37325818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AC2699-3067-0D85-09FD-4E36E7D5C0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91945E-3A91-982B-3311-839ECE29B8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CA28F8-41BB-C426-7F43-E9ED28AA45F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2747DD3-74D0-96CB-79CE-BEDB8BD089DB}"/>
              </a:ext>
            </a:extLst>
          </p:cNvPr>
          <p:cNvSpPr>
            <a:spLocks noGrp="1"/>
          </p:cNvSpPr>
          <p:nvPr>
            <p:ph type="sldNum" sz="quarter" idx="5"/>
          </p:nvPr>
        </p:nvSpPr>
        <p:spPr/>
        <p:txBody>
          <a:bodyPr/>
          <a:lstStyle/>
          <a:p>
            <a:fld id="{67725253-5F09-4238-B8F5-D1F00320C681}" type="slidenum">
              <a:rPr lang="en-GB" smtClean="0"/>
              <a:t>12</a:t>
            </a:fld>
            <a:endParaRPr lang="en-GB"/>
          </a:p>
        </p:txBody>
      </p:sp>
    </p:spTree>
    <p:extLst>
      <p:ext uri="{BB962C8B-B14F-4D97-AF65-F5344CB8AC3E}">
        <p14:creationId xmlns:p14="http://schemas.microsoft.com/office/powerpoint/2010/main" val="20322546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https://youtu.be/CAXKKo-3u9A?si=Rwrp5-vsG8FHzVWW</a:t>
            </a:r>
          </a:p>
          <a:p>
            <a:endParaRPr lang="en-GB" dirty="0"/>
          </a:p>
        </p:txBody>
      </p:sp>
      <p:sp>
        <p:nvSpPr>
          <p:cNvPr id="4" name="Slide Number Placeholder 3"/>
          <p:cNvSpPr>
            <a:spLocks noGrp="1"/>
          </p:cNvSpPr>
          <p:nvPr>
            <p:ph type="sldNum" sz="quarter" idx="5"/>
          </p:nvPr>
        </p:nvSpPr>
        <p:spPr/>
        <p:txBody>
          <a:bodyPr/>
          <a:lstStyle/>
          <a:p>
            <a:fld id="{67725253-5F09-4238-B8F5-D1F00320C681}" type="slidenum">
              <a:rPr lang="en-GB" smtClean="0"/>
              <a:t>13</a:t>
            </a:fld>
            <a:endParaRPr lang="en-GB"/>
          </a:p>
        </p:txBody>
      </p:sp>
    </p:spTree>
    <p:extLst>
      <p:ext uri="{BB962C8B-B14F-4D97-AF65-F5344CB8AC3E}">
        <p14:creationId xmlns:p14="http://schemas.microsoft.com/office/powerpoint/2010/main" val="27710834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https://youtu.be/CAXKKo-3u9A?si=Rwrp5-vsG8FHzVWW</a:t>
            </a:r>
          </a:p>
          <a:p>
            <a:endParaRPr lang="en-GB" dirty="0"/>
          </a:p>
        </p:txBody>
      </p:sp>
      <p:sp>
        <p:nvSpPr>
          <p:cNvPr id="4" name="Slide Number Placeholder 3"/>
          <p:cNvSpPr>
            <a:spLocks noGrp="1"/>
          </p:cNvSpPr>
          <p:nvPr>
            <p:ph type="sldNum" sz="quarter" idx="5"/>
          </p:nvPr>
        </p:nvSpPr>
        <p:spPr/>
        <p:txBody>
          <a:bodyPr/>
          <a:lstStyle/>
          <a:p>
            <a:fld id="{67725253-5F09-4238-B8F5-D1F00320C681}" type="slidenum">
              <a:rPr lang="en-GB" smtClean="0"/>
              <a:t>14</a:t>
            </a:fld>
            <a:endParaRPr lang="en-GB"/>
          </a:p>
        </p:txBody>
      </p:sp>
    </p:spTree>
    <p:extLst>
      <p:ext uri="{BB962C8B-B14F-4D97-AF65-F5344CB8AC3E}">
        <p14:creationId xmlns:p14="http://schemas.microsoft.com/office/powerpoint/2010/main" val="31803964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sng" strike="noStrike" kern="1200" dirty="0">
                <a:solidFill>
                  <a:schemeClr val="tx1"/>
                </a:solidFill>
                <a:effectLst/>
                <a:latin typeface="+mn-lt"/>
                <a:ea typeface="+mn-ea"/>
                <a:cs typeface="+mn-cs"/>
                <a:hlinkClick r:id="rId3"/>
              </a:rPr>
              <a:t>Class Struggle: Marx is often regarded as the father of Conflict Theory. He posited that society is fundamentally divided into two main classes: the bourgeoisie (owners of the means of production) and the proletariat (working class). The relationship between these classes is characterized by exploitation, as the bourgeoisie profits from the </a:t>
            </a:r>
            <a:r>
              <a:rPr lang="en-GB" sz="1200" b="0" i="0" u="sng" strike="noStrike" kern="1200" dirty="0" err="1">
                <a:solidFill>
                  <a:schemeClr val="tx1"/>
                </a:solidFill>
                <a:effectLst/>
                <a:latin typeface="+mn-lt"/>
                <a:ea typeface="+mn-ea"/>
                <a:cs typeface="+mn-cs"/>
                <a:hlinkClick r:id="rId3"/>
              </a:rPr>
              <a:t>labor</a:t>
            </a:r>
            <a:r>
              <a:rPr lang="en-GB" sz="1200" b="0" i="0" u="sng" strike="noStrike" kern="1200" dirty="0">
                <a:solidFill>
                  <a:schemeClr val="tx1"/>
                </a:solidFill>
                <a:effectLst/>
                <a:latin typeface="+mn-lt"/>
                <a:ea typeface="+mn-ea"/>
                <a:cs typeface="+mn-cs"/>
                <a:hlinkClick r:id="rId3"/>
              </a:rPr>
              <a:t> of the proletariat, leading to inherent class conflict. </a:t>
            </a:r>
            <a:endParaRPr lang="en-GB" sz="1200" b="0" i="0" u="sng" kern="1200" dirty="0">
              <a:solidFill>
                <a:schemeClr val="tx1"/>
              </a:solidFill>
              <a:effectLst/>
              <a:latin typeface="+mn-lt"/>
              <a:ea typeface="+mn-ea"/>
              <a:cs typeface="+mn-cs"/>
              <a:hlinkClick r:id="rId3"/>
            </a:endParaRPr>
          </a:p>
          <a:p>
            <a:endParaRPr lang="en-GB" sz="1200" b="0" i="0" u="sng" kern="1200" dirty="0">
              <a:solidFill>
                <a:schemeClr val="tx1"/>
              </a:solidFill>
              <a:effectLst/>
              <a:latin typeface="+mn-lt"/>
              <a:ea typeface="+mn-ea"/>
              <a:cs typeface="+mn-cs"/>
              <a:hlinkClick r:id="rId3"/>
            </a:endParaRPr>
          </a:p>
          <a:p>
            <a:r>
              <a:rPr lang="en-GB" sz="1200" b="0" i="0" u="sng" strike="noStrike" kern="1200" dirty="0">
                <a:solidFill>
                  <a:schemeClr val="tx1"/>
                </a:solidFill>
                <a:effectLst/>
                <a:latin typeface="+mn-lt"/>
                <a:ea typeface="+mn-ea"/>
                <a:cs typeface="+mn-cs"/>
                <a:hlinkClick r:id="rId4"/>
              </a:rPr>
              <a:t>Historical Materialism: Marx's theory of historical materialism suggests that economic forces drive societal changes. He argued that the means of production shape social relations and that class struggles are the engine of historical development. Marx believed that as the proletariat becomes aware of their exploitation (class consciousness), they would eventually rise against the bourgeoisie, leading to revolutionary change and the establishment of a classless society. </a:t>
            </a:r>
            <a:endParaRPr lang="en-GB" sz="1200" b="0" i="0" u="sng" kern="1200" dirty="0">
              <a:solidFill>
                <a:schemeClr val="tx1"/>
              </a:solidFill>
              <a:effectLst/>
              <a:latin typeface="+mn-lt"/>
              <a:ea typeface="+mn-ea"/>
              <a:cs typeface="+mn-cs"/>
              <a:hlinkClick r:id="rId4"/>
            </a:endParaRPr>
          </a:p>
          <a:p>
            <a:endParaRPr lang="en-GB" sz="1200" b="0" i="0" u="sng" kern="1200" dirty="0">
              <a:solidFill>
                <a:schemeClr val="tx1"/>
              </a:solidFill>
              <a:effectLst/>
              <a:latin typeface="+mn-lt"/>
              <a:ea typeface="+mn-ea"/>
              <a:cs typeface="+mn-cs"/>
              <a:hlinkClick r:id="rId4"/>
            </a:endParaRPr>
          </a:p>
          <a:p>
            <a:r>
              <a:rPr lang="en-GB" sz="1200" b="0" i="0" u="sng" strike="noStrike" kern="1200" dirty="0">
                <a:solidFill>
                  <a:schemeClr val="tx1"/>
                </a:solidFill>
                <a:effectLst/>
                <a:latin typeface="+mn-lt"/>
                <a:ea typeface="+mn-ea"/>
                <a:cs typeface="+mn-cs"/>
                <a:hlinkClick r:id="rId3"/>
              </a:rPr>
              <a:t>Ideology and False Consciousness: Marx introduced the concept of false consciousness, where the proletariat fails to recognize their exploitation due to the dominant ideology propagated by the bourgeoisie. This ideology serves to maintain the status quo and prevent the working class from uniting against their oppressors. </a:t>
            </a:r>
            <a:endParaRPr lang="en-GB" sz="1200" b="0" i="0" u="sng" kern="1200" dirty="0">
              <a:solidFill>
                <a:schemeClr val="tx1"/>
              </a:solidFill>
              <a:effectLst/>
              <a:latin typeface="+mn-lt"/>
              <a:ea typeface="+mn-ea"/>
              <a:cs typeface="+mn-cs"/>
              <a:hlinkClick r:id="rId3"/>
            </a:endParaRPr>
          </a:p>
          <a:p>
            <a:r>
              <a:rPr lang="en-GB" sz="1200" b="0" i="0" kern="1200" dirty="0">
                <a:solidFill>
                  <a:schemeClr val="tx1"/>
                </a:solidFill>
                <a:effectLst/>
                <a:latin typeface="+mn-lt"/>
                <a:ea typeface="+mn-ea"/>
                <a:cs typeface="+mn-cs"/>
              </a:rPr>
              <a:t>As a result of the </a:t>
            </a:r>
            <a:r>
              <a:rPr lang="en-GB" sz="1200" b="0" i="0" u="none" strike="noStrike" kern="1200" dirty="0">
                <a:solidFill>
                  <a:schemeClr val="tx1"/>
                </a:solidFill>
                <a:effectLst/>
                <a:latin typeface="+mn-lt"/>
                <a:ea typeface="+mn-ea"/>
                <a:cs typeface="+mn-cs"/>
                <a:hlinkClick r:id="rId5"/>
              </a:rPr>
              <a:t>conflicts</a:t>
            </a:r>
            <a:r>
              <a:rPr lang="en-GB" sz="1200" b="0" i="0" kern="1200" dirty="0">
                <a:solidFill>
                  <a:schemeClr val="tx1"/>
                </a:solidFill>
                <a:effectLst/>
                <a:latin typeface="+mn-lt"/>
                <a:ea typeface="+mn-ea"/>
                <a:cs typeface="+mn-cs"/>
              </a:rPr>
              <a:t> between </a:t>
            </a:r>
            <a:r>
              <a:rPr lang="en-GB" sz="1200" b="0" i="0" u="none" strike="noStrike" kern="1200" dirty="0">
                <a:solidFill>
                  <a:schemeClr val="tx1"/>
                </a:solidFill>
                <a:effectLst/>
                <a:latin typeface="+mn-lt"/>
                <a:ea typeface="+mn-ea"/>
                <a:cs typeface="+mn-cs"/>
                <a:hlinkClick r:id="rId6"/>
              </a:rPr>
              <a:t>social groups</a:t>
            </a:r>
            <a:r>
              <a:rPr lang="en-GB" sz="1200" b="0" i="0" kern="1200" dirty="0">
                <a:solidFill>
                  <a:schemeClr val="tx1"/>
                </a:solidFill>
                <a:effectLst/>
                <a:latin typeface="+mn-lt"/>
                <a:ea typeface="+mn-ea"/>
                <a:cs typeface="+mn-cs"/>
              </a:rPr>
              <a:t> who seek power and control, society becomes </a:t>
            </a:r>
            <a:r>
              <a:rPr lang="en-GB" sz="1200" b="0" i="0" u="none" strike="noStrike" kern="1200" dirty="0">
                <a:solidFill>
                  <a:schemeClr val="tx1"/>
                </a:solidFill>
                <a:effectLst/>
                <a:latin typeface="+mn-lt"/>
                <a:ea typeface="+mn-ea"/>
                <a:cs typeface="+mn-cs"/>
                <a:hlinkClick r:id="rId7"/>
              </a:rPr>
              <a:t>stratified into groups</a:t>
            </a:r>
            <a:r>
              <a:rPr lang="en-GB" sz="1200" b="0" i="0" kern="1200" dirty="0">
                <a:solidFill>
                  <a:schemeClr val="tx1"/>
                </a:solidFill>
                <a:effectLst/>
                <a:latin typeface="+mn-lt"/>
                <a:ea typeface="+mn-ea"/>
                <a:cs typeface="+mn-cs"/>
              </a:rPr>
              <a:t> like the workers vs the capitalist, black vs white, and nation vs nation.</a:t>
            </a:r>
            <a:endParaRPr lang="en-GB" sz="1200" b="0" i="0" u="sng" kern="1200" dirty="0">
              <a:solidFill>
                <a:schemeClr val="tx1"/>
              </a:solidFill>
              <a:effectLst/>
              <a:latin typeface="+mn-lt"/>
              <a:ea typeface="+mn-ea"/>
              <a:cs typeface="+mn-cs"/>
            </a:endParaRPr>
          </a:p>
          <a:p>
            <a:endParaRPr lang="en-GB" sz="1200" b="0" i="0" u="sng" kern="1200" dirty="0">
              <a:solidFill>
                <a:schemeClr val="tx1"/>
              </a:solidFill>
              <a:effectLst/>
              <a:latin typeface="+mn-lt"/>
              <a:ea typeface="+mn-ea"/>
              <a:cs typeface="+mn-cs"/>
            </a:endParaRPr>
          </a:p>
          <a:p>
            <a:r>
              <a:rPr lang="en-GB" sz="1200" b="0" u="sng" kern="1200" dirty="0">
                <a:solidFill>
                  <a:schemeClr val="tx1"/>
                </a:solidFill>
                <a:effectLst/>
                <a:latin typeface="+mn-lt"/>
                <a:ea typeface="+mn-ea"/>
                <a:cs typeface="+mn-cs"/>
              </a:rPr>
              <a:t>C. Wright Mills and the Power Elite</a:t>
            </a:r>
          </a:p>
          <a:p>
            <a:r>
              <a:rPr lang="en-GB" sz="1200" b="0" i="0" u="sng" strike="noStrike" kern="1200" dirty="0">
                <a:solidFill>
                  <a:schemeClr val="tx1"/>
                </a:solidFill>
                <a:effectLst/>
                <a:latin typeface="+mn-lt"/>
                <a:ea typeface="+mn-ea"/>
                <a:cs typeface="+mn-cs"/>
                <a:hlinkClick r:id="rId8"/>
              </a:rPr>
              <a:t>Power Elite: C. Wright Mills expanded on Marx's ideas by introducing the concept of the "power elite," which refers to a small group of individuals who hold significant power in society, including political, military, and economic leaders. Mills argued that these elites make decisions that affect the broader population, often prioritizing their interests over those of the general public. </a:t>
            </a:r>
            <a:endParaRPr lang="en-GB" sz="1200" b="0" i="0" u="sng" kern="1200" dirty="0">
              <a:solidFill>
                <a:schemeClr val="tx1"/>
              </a:solidFill>
              <a:effectLst/>
              <a:latin typeface="+mn-lt"/>
              <a:ea typeface="+mn-ea"/>
              <a:cs typeface="+mn-cs"/>
              <a:hlinkClick r:id="rId8"/>
            </a:endParaRPr>
          </a:p>
          <a:p>
            <a:endParaRPr lang="en-GB" sz="1200" b="0" i="0" u="sng" kern="1200" dirty="0">
              <a:solidFill>
                <a:schemeClr val="tx1"/>
              </a:solidFill>
              <a:effectLst/>
              <a:latin typeface="+mn-lt"/>
              <a:ea typeface="+mn-ea"/>
              <a:cs typeface="+mn-cs"/>
              <a:hlinkClick r:id="rId8"/>
            </a:endParaRPr>
          </a:p>
          <a:p>
            <a:r>
              <a:rPr lang="en-GB" sz="1200" b="0" i="0" u="sng" strike="noStrike" kern="1200" dirty="0">
                <a:solidFill>
                  <a:schemeClr val="tx1"/>
                </a:solidFill>
                <a:effectLst/>
                <a:latin typeface="+mn-lt"/>
                <a:ea typeface="+mn-ea"/>
                <a:cs typeface="+mn-cs"/>
                <a:hlinkClick r:id="rId8"/>
              </a:rPr>
              <a:t>Sociological Imagination: In his seminal work, "The Sociological Imagination," Mills emphasized the importance of understanding the connections between individual experiences and larger social structures. He believed that personal troubles are often rooted in public issues, and that individuals must recognize their role within the broader context of societal power dynamics. </a:t>
            </a:r>
            <a:endParaRPr lang="en-GB" sz="1200" b="0" i="0" u="sng" kern="1200" dirty="0">
              <a:solidFill>
                <a:schemeClr val="tx1"/>
              </a:solidFill>
              <a:effectLst/>
              <a:latin typeface="+mn-lt"/>
              <a:ea typeface="+mn-ea"/>
              <a:cs typeface="+mn-cs"/>
              <a:hlinkClick r:id="rId8"/>
            </a:endParaRPr>
          </a:p>
          <a:p>
            <a:endParaRPr lang="en-GB" sz="1200" b="0" i="0" u="sng" kern="1200" dirty="0">
              <a:solidFill>
                <a:schemeClr val="tx1"/>
              </a:solidFill>
              <a:effectLst/>
              <a:latin typeface="+mn-lt"/>
              <a:ea typeface="+mn-ea"/>
              <a:cs typeface="+mn-cs"/>
              <a:hlinkClick r:id="rId8"/>
            </a:endParaRPr>
          </a:p>
          <a:p>
            <a:r>
              <a:rPr lang="en-GB" sz="1200" b="0" i="0" u="sng" strike="noStrike" kern="1200" dirty="0">
                <a:solidFill>
                  <a:schemeClr val="tx1"/>
                </a:solidFill>
                <a:effectLst/>
                <a:latin typeface="+mn-lt"/>
                <a:ea typeface="+mn-ea"/>
                <a:cs typeface="+mn-cs"/>
                <a:hlinkClick r:id="rId9"/>
              </a:rPr>
              <a:t>Critique of the Status Quo: Mills was critical of the complacency of intellectuals and urged them to engage politically and socially. He believed that understanding the interplay of class, status, and power is essential for addressing social inequalities and fostering change. </a:t>
            </a:r>
            <a:endParaRPr lang="en-GB" sz="1200" b="0" i="0" u="sng" kern="1200" dirty="0">
              <a:solidFill>
                <a:schemeClr val="tx1"/>
              </a:solidFill>
              <a:effectLst/>
              <a:latin typeface="+mn-lt"/>
              <a:ea typeface="+mn-ea"/>
              <a:cs typeface="+mn-cs"/>
              <a:hlinkClick r:id="rId8"/>
            </a:endParaRPr>
          </a:p>
          <a:p>
            <a:r>
              <a:rPr lang="en-GB" sz="1200" b="0" i="0" kern="1200" dirty="0">
                <a:solidFill>
                  <a:schemeClr val="tx1"/>
                </a:solidFill>
                <a:effectLst/>
                <a:latin typeface="+mn-lt"/>
                <a:ea typeface="+mn-ea"/>
                <a:cs typeface="+mn-cs"/>
              </a:rPr>
              <a:t>There are three books which define his term as a sociologists, </a:t>
            </a:r>
            <a:r>
              <a:rPr lang="en-GB" sz="1200" b="0" i="0" u="sng" kern="1200" dirty="0">
                <a:solidFill>
                  <a:schemeClr val="tx1"/>
                </a:solidFill>
                <a:effectLst/>
                <a:latin typeface="+mn-lt"/>
                <a:ea typeface="+mn-ea"/>
                <a:cs typeface="+mn-cs"/>
                <a:hlinkClick r:id="rId10"/>
              </a:rPr>
              <a:t>‘The Power Elite</a:t>
            </a:r>
            <a:r>
              <a:rPr lang="en-GB" sz="1200" b="0" i="0" kern="1200" dirty="0">
                <a:solidFill>
                  <a:schemeClr val="tx1"/>
                </a:solidFill>
                <a:effectLst/>
                <a:latin typeface="+mn-lt"/>
                <a:ea typeface="+mn-ea"/>
                <a:cs typeface="+mn-cs"/>
              </a:rPr>
              <a:t>’ looks to focus on the relationships and the class alliances among the US political, military and economic elites, ‘White Collar: The American Middle Classes’ which was a study of the American middle class and </a:t>
            </a:r>
            <a:r>
              <a:rPr lang="en-GB" sz="1200" b="0" i="0" u="sng" kern="1200" dirty="0">
                <a:solidFill>
                  <a:schemeClr val="tx1"/>
                </a:solidFill>
                <a:effectLst/>
                <a:latin typeface="+mn-lt"/>
                <a:ea typeface="+mn-ea"/>
                <a:cs typeface="+mn-cs"/>
                <a:hlinkClick r:id="rId11"/>
              </a:rPr>
              <a:t>‘The Sociological Imagination’,</a:t>
            </a:r>
            <a:r>
              <a:rPr lang="en-GB" sz="1200" b="0" i="0" kern="1200" dirty="0">
                <a:solidFill>
                  <a:schemeClr val="tx1"/>
                </a:solidFill>
                <a:effectLst/>
                <a:latin typeface="+mn-lt"/>
                <a:ea typeface="+mn-ea"/>
                <a:cs typeface="+mn-cs"/>
              </a:rPr>
              <a:t> which presents a model of analysis for the interdependence of subjective experiences within a person’s biography, general social structure and historical development.</a:t>
            </a:r>
          </a:p>
          <a:p>
            <a:r>
              <a:rPr lang="en-GB" sz="1200" b="0" i="0" kern="1200" dirty="0">
                <a:solidFill>
                  <a:schemeClr val="tx1"/>
                </a:solidFill>
                <a:effectLst/>
                <a:latin typeface="+mn-lt"/>
                <a:ea typeface="+mn-ea"/>
                <a:cs typeface="+mn-cs"/>
              </a:rPr>
              <a:t>Mills was widely regarded for his political stands and is often associated with the term ‘New Left’. He was also concerned with the roles and responsibilities of intellectuals post the Second World War era in the United States of America. Mills advocated the public and political engagement over disinterested observations; he urged them to take a stand against the government to keep them in check.</a:t>
            </a:r>
          </a:p>
          <a:p>
            <a:endParaRPr lang="en-GB" sz="1200" b="0" i="0" u="sng" kern="1200" dirty="0">
              <a:solidFill>
                <a:schemeClr val="tx1"/>
              </a:solidFill>
              <a:effectLst/>
              <a:latin typeface="+mn-lt"/>
              <a:ea typeface="+mn-ea"/>
              <a:cs typeface="+mn-cs"/>
              <a:hlinkClick r:id="rId8"/>
            </a:endParaRPr>
          </a:p>
          <a:p>
            <a:r>
              <a:rPr lang="en-GB" sz="1200" b="0" u="sng" kern="1200" dirty="0">
                <a:solidFill>
                  <a:schemeClr val="tx1"/>
                </a:solidFill>
                <a:effectLst/>
                <a:latin typeface="+mn-lt"/>
                <a:ea typeface="+mn-ea"/>
                <a:cs typeface="+mn-cs"/>
              </a:rPr>
              <a:t>Conclusion</a:t>
            </a:r>
          </a:p>
          <a:p>
            <a:r>
              <a:rPr lang="en-GB" sz="1200" b="0" i="0" u="sng" kern="1200" dirty="0">
                <a:solidFill>
                  <a:schemeClr val="tx1"/>
                </a:solidFill>
                <a:effectLst/>
                <a:latin typeface="+mn-lt"/>
                <a:ea typeface="+mn-ea"/>
                <a:cs typeface="+mn-cs"/>
              </a:rPr>
              <a:t>Both Karl Marx and C. Wright Mills provide critical frameworks for understanding the dynamics of power and inequality in society. While Marx focuses on economic class struggles, Mills highlights the role of elite power structures. Together, their theories offer valuable insights into the ongoing conflicts that shape social relations and the potential for transformative change in society.</a:t>
            </a:r>
          </a:p>
          <a:p>
            <a:endParaRPr lang="en-GB" sz="1200" b="0" i="0" u="sng" kern="1200" dirty="0">
              <a:solidFill>
                <a:schemeClr val="tx1"/>
              </a:solidFill>
              <a:effectLst/>
              <a:latin typeface="+mn-lt"/>
              <a:ea typeface="+mn-ea"/>
              <a:cs typeface="+mn-cs"/>
            </a:endParaRPr>
          </a:p>
          <a:p>
            <a:endParaRPr lang="en-GB" sz="1200" b="1" i="1" kern="1200" dirty="0">
              <a:solidFill>
                <a:schemeClr val="tx1"/>
              </a:solidFill>
              <a:effectLst/>
              <a:latin typeface="+mn-lt"/>
              <a:ea typeface="+mn-ea"/>
              <a:cs typeface="+mn-cs"/>
            </a:endParaRPr>
          </a:p>
          <a:p>
            <a:endParaRPr lang="en-GB" sz="1200" b="1" i="1" u="sng" kern="1200" dirty="0">
              <a:solidFill>
                <a:schemeClr val="tx1"/>
              </a:solidFill>
              <a:effectLst/>
              <a:latin typeface="+mn-lt"/>
              <a:ea typeface="+mn-ea"/>
              <a:cs typeface="+mn-cs"/>
            </a:endParaRPr>
          </a:p>
          <a:p>
            <a:endParaRPr lang="en-GB" sz="1200" b="1" i="1" u="sng" kern="1200" dirty="0">
              <a:solidFill>
                <a:schemeClr val="tx1"/>
              </a:solidFill>
              <a:effectLst/>
              <a:latin typeface="+mn-lt"/>
              <a:ea typeface="+mn-ea"/>
              <a:cs typeface="+mn-cs"/>
            </a:endParaRPr>
          </a:p>
          <a:p>
            <a:endParaRPr lang="en-GB" sz="1200" b="0" i="0" u="sng"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7725253-5F09-4238-B8F5-D1F00320C681}" type="slidenum">
              <a:rPr lang="en-GB" smtClean="0"/>
              <a:t>15</a:t>
            </a:fld>
            <a:endParaRPr lang="en-GB"/>
          </a:p>
        </p:txBody>
      </p:sp>
    </p:spTree>
    <p:extLst>
      <p:ext uri="{BB962C8B-B14F-4D97-AF65-F5344CB8AC3E}">
        <p14:creationId xmlns:p14="http://schemas.microsoft.com/office/powerpoint/2010/main" val="38931442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A386BF-513C-E281-4E88-4EDE675FA1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2999BA-7411-A196-C954-9DDB7CDA2D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371019-E938-82E6-2C87-CB24BDA88498}"/>
              </a:ext>
            </a:extLst>
          </p:cNvPr>
          <p:cNvSpPr>
            <a:spLocks noGrp="1"/>
          </p:cNvSpPr>
          <p:nvPr>
            <p:ph type="body" idx="1"/>
          </p:nvPr>
        </p:nvSpPr>
        <p:spPr/>
        <p:txBody>
          <a:bodyPr/>
          <a:lstStyle/>
          <a:p>
            <a:r>
              <a:rPr lang="en-GB" sz="1200" b="0" i="0" u="sng" strike="noStrike" kern="1200" dirty="0">
                <a:solidFill>
                  <a:schemeClr val="tx1"/>
                </a:solidFill>
                <a:effectLst/>
                <a:latin typeface="+mn-lt"/>
                <a:ea typeface="+mn-ea"/>
                <a:cs typeface="+mn-cs"/>
                <a:hlinkClick r:id="rId3"/>
              </a:rPr>
              <a:t>Class Struggle: Marx is often regarded as the father of Conflict Theory. He posited that society is fundamentally divided into two main classes: the bourgeoisie (owners of the means of production) and the proletariat (working class). The relationship between these classes is characterized by exploitation, as the bourgeoisie profits from the </a:t>
            </a:r>
            <a:r>
              <a:rPr lang="en-GB" sz="1200" b="0" i="0" u="sng" strike="noStrike" kern="1200" dirty="0" err="1">
                <a:solidFill>
                  <a:schemeClr val="tx1"/>
                </a:solidFill>
                <a:effectLst/>
                <a:latin typeface="+mn-lt"/>
                <a:ea typeface="+mn-ea"/>
                <a:cs typeface="+mn-cs"/>
                <a:hlinkClick r:id="rId3"/>
              </a:rPr>
              <a:t>labor</a:t>
            </a:r>
            <a:r>
              <a:rPr lang="en-GB" sz="1200" b="0" i="0" u="sng" strike="noStrike" kern="1200" dirty="0">
                <a:solidFill>
                  <a:schemeClr val="tx1"/>
                </a:solidFill>
                <a:effectLst/>
                <a:latin typeface="+mn-lt"/>
                <a:ea typeface="+mn-ea"/>
                <a:cs typeface="+mn-cs"/>
                <a:hlinkClick r:id="rId3"/>
              </a:rPr>
              <a:t> of the proletariat, leading to inherent class conflict. </a:t>
            </a:r>
            <a:endParaRPr lang="en-GB" sz="1200" b="0" i="0" u="sng" kern="1200" dirty="0">
              <a:solidFill>
                <a:schemeClr val="tx1"/>
              </a:solidFill>
              <a:effectLst/>
              <a:latin typeface="+mn-lt"/>
              <a:ea typeface="+mn-ea"/>
              <a:cs typeface="+mn-cs"/>
              <a:hlinkClick r:id="rId3"/>
            </a:endParaRPr>
          </a:p>
          <a:p>
            <a:endParaRPr lang="en-GB" sz="1200" b="0" i="0" u="sng" kern="1200" dirty="0">
              <a:solidFill>
                <a:schemeClr val="tx1"/>
              </a:solidFill>
              <a:effectLst/>
              <a:latin typeface="+mn-lt"/>
              <a:ea typeface="+mn-ea"/>
              <a:cs typeface="+mn-cs"/>
              <a:hlinkClick r:id="rId3"/>
            </a:endParaRPr>
          </a:p>
          <a:p>
            <a:r>
              <a:rPr lang="en-GB" sz="1200" b="0" i="0" u="sng" strike="noStrike" kern="1200" dirty="0">
                <a:solidFill>
                  <a:schemeClr val="tx1"/>
                </a:solidFill>
                <a:effectLst/>
                <a:latin typeface="+mn-lt"/>
                <a:ea typeface="+mn-ea"/>
                <a:cs typeface="+mn-cs"/>
                <a:hlinkClick r:id="rId4"/>
              </a:rPr>
              <a:t>Historical Materialism: Marx's theory of historical materialism suggests that economic forces drive societal changes. He argued that the means of production shape social relations and that class struggles are the engine of historical development. Marx believed that as the proletariat becomes aware of their exploitation (class consciousness), they would eventually rise against the bourgeoisie, leading to revolutionary change and the establishment of a classless society. </a:t>
            </a:r>
            <a:endParaRPr lang="en-GB" sz="1200" b="0" i="0" u="sng" kern="1200" dirty="0">
              <a:solidFill>
                <a:schemeClr val="tx1"/>
              </a:solidFill>
              <a:effectLst/>
              <a:latin typeface="+mn-lt"/>
              <a:ea typeface="+mn-ea"/>
              <a:cs typeface="+mn-cs"/>
              <a:hlinkClick r:id="rId4"/>
            </a:endParaRPr>
          </a:p>
          <a:p>
            <a:endParaRPr lang="en-GB" sz="1200" b="0" i="0" u="sng" kern="1200" dirty="0">
              <a:solidFill>
                <a:schemeClr val="tx1"/>
              </a:solidFill>
              <a:effectLst/>
              <a:latin typeface="+mn-lt"/>
              <a:ea typeface="+mn-ea"/>
              <a:cs typeface="+mn-cs"/>
              <a:hlinkClick r:id="rId4"/>
            </a:endParaRPr>
          </a:p>
          <a:p>
            <a:r>
              <a:rPr lang="en-GB" sz="1200" b="0" i="0" u="sng" strike="noStrike" kern="1200" dirty="0">
                <a:solidFill>
                  <a:schemeClr val="tx1"/>
                </a:solidFill>
                <a:effectLst/>
                <a:latin typeface="+mn-lt"/>
                <a:ea typeface="+mn-ea"/>
                <a:cs typeface="+mn-cs"/>
                <a:hlinkClick r:id="rId3"/>
              </a:rPr>
              <a:t>Ideology and False Consciousness: Marx introduced the concept of false consciousness, where the proletariat fails to recognize their exploitation due to the dominant ideology propagated by the bourgeoisie. This ideology serves to maintain the status quo and prevent the working class from uniting against their oppressors. </a:t>
            </a:r>
            <a:endParaRPr lang="en-GB" sz="1200" b="0" i="0" u="sng" kern="1200" dirty="0">
              <a:solidFill>
                <a:schemeClr val="tx1"/>
              </a:solidFill>
              <a:effectLst/>
              <a:latin typeface="+mn-lt"/>
              <a:ea typeface="+mn-ea"/>
              <a:cs typeface="+mn-cs"/>
              <a:hlinkClick r:id="rId3"/>
            </a:endParaRPr>
          </a:p>
          <a:p>
            <a:r>
              <a:rPr lang="en-GB" sz="1200" b="0" i="0" kern="1200" dirty="0">
                <a:solidFill>
                  <a:schemeClr val="tx1"/>
                </a:solidFill>
                <a:effectLst/>
                <a:latin typeface="+mn-lt"/>
                <a:ea typeface="+mn-ea"/>
                <a:cs typeface="+mn-cs"/>
              </a:rPr>
              <a:t>As a result of the </a:t>
            </a:r>
            <a:r>
              <a:rPr lang="en-GB" sz="1200" b="0" i="0" u="none" strike="noStrike" kern="1200" dirty="0">
                <a:solidFill>
                  <a:schemeClr val="tx1"/>
                </a:solidFill>
                <a:effectLst/>
                <a:latin typeface="+mn-lt"/>
                <a:ea typeface="+mn-ea"/>
                <a:cs typeface="+mn-cs"/>
                <a:hlinkClick r:id="rId5"/>
              </a:rPr>
              <a:t>conflicts</a:t>
            </a:r>
            <a:r>
              <a:rPr lang="en-GB" sz="1200" b="0" i="0" kern="1200" dirty="0">
                <a:solidFill>
                  <a:schemeClr val="tx1"/>
                </a:solidFill>
                <a:effectLst/>
                <a:latin typeface="+mn-lt"/>
                <a:ea typeface="+mn-ea"/>
                <a:cs typeface="+mn-cs"/>
              </a:rPr>
              <a:t> between </a:t>
            </a:r>
            <a:r>
              <a:rPr lang="en-GB" sz="1200" b="0" i="0" u="none" strike="noStrike" kern="1200" dirty="0">
                <a:solidFill>
                  <a:schemeClr val="tx1"/>
                </a:solidFill>
                <a:effectLst/>
                <a:latin typeface="+mn-lt"/>
                <a:ea typeface="+mn-ea"/>
                <a:cs typeface="+mn-cs"/>
                <a:hlinkClick r:id="rId6"/>
              </a:rPr>
              <a:t>social groups</a:t>
            </a:r>
            <a:r>
              <a:rPr lang="en-GB" sz="1200" b="0" i="0" kern="1200" dirty="0">
                <a:solidFill>
                  <a:schemeClr val="tx1"/>
                </a:solidFill>
                <a:effectLst/>
                <a:latin typeface="+mn-lt"/>
                <a:ea typeface="+mn-ea"/>
                <a:cs typeface="+mn-cs"/>
              </a:rPr>
              <a:t> who seek power and control, society becomes </a:t>
            </a:r>
            <a:r>
              <a:rPr lang="en-GB" sz="1200" b="0" i="0" u="none" strike="noStrike" kern="1200" dirty="0">
                <a:solidFill>
                  <a:schemeClr val="tx1"/>
                </a:solidFill>
                <a:effectLst/>
                <a:latin typeface="+mn-lt"/>
                <a:ea typeface="+mn-ea"/>
                <a:cs typeface="+mn-cs"/>
                <a:hlinkClick r:id="rId7"/>
              </a:rPr>
              <a:t>stratified into groups</a:t>
            </a:r>
            <a:r>
              <a:rPr lang="en-GB" sz="1200" b="0" i="0" kern="1200" dirty="0">
                <a:solidFill>
                  <a:schemeClr val="tx1"/>
                </a:solidFill>
                <a:effectLst/>
                <a:latin typeface="+mn-lt"/>
                <a:ea typeface="+mn-ea"/>
                <a:cs typeface="+mn-cs"/>
              </a:rPr>
              <a:t> like the workers vs the capitalist, black vs white, and nation vs nation.</a:t>
            </a:r>
            <a:endParaRPr lang="en-GB" sz="1200" b="0" i="0" u="sng" kern="1200" dirty="0">
              <a:solidFill>
                <a:schemeClr val="tx1"/>
              </a:solidFill>
              <a:effectLst/>
              <a:latin typeface="+mn-lt"/>
              <a:ea typeface="+mn-ea"/>
              <a:cs typeface="+mn-cs"/>
            </a:endParaRPr>
          </a:p>
          <a:p>
            <a:endParaRPr lang="en-GB" sz="1200" b="0" i="0" u="sng" kern="1200" dirty="0">
              <a:solidFill>
                <a:schemeClr val="tx1"/>
              </a:solidFill>
              <a:effectLst/>
              <a:latin typeface="+mn-lt"/>
              <a:ea typeface="+mn-ea"/>
              <a:cs typeface="+mn-cs"/>
            </a:endParaRPr>
          </a:p>
          <a:p>
            <a:r>
              <a:rPr lang="en-GB" sz="1200" b="0" u="sng" kern="1200" dirty="0">
                <a:solidFill>
                  <a:schemeClr val="tx1"/>
                </a:solidFill>
                <a:effectLst/>
                <a:latin typeface="+mn-lt"/>
                <a:ea typeface="+mn-ea"/>
                <a:cs typeface="+mn-cs"/>
              </a:rPr>
              <a:t>C. Wright Mills and the Power Elite</a:t>
            </a:r>
          </a:p>
          <a:p>
            <a:r>
              <a:rPr lang="en-GB" sz="1200" b="0" i="0" u="sng" strike="noStrike" kern="1200" dirty="0">
                <a:solidFill>
                  <a:schemeClr val="tx1"/>
                </a:solidFill>
                <a:effectLst/>
                <a:latin typeface="+mn-lt"/>
                <a:ea typeface="+mn-ea"/>
                <a:cs typeface="+mn-cs"/>
                <a:hlinkClick r:id="rId8"/>
              </a:rPr>
              <a:t>Power Elite: C. Wright Mills expanded on Marx's ideas by introducing the concept of the "power elite," which refers to a small group of individuals who hold significant power in society, including political, military, and economic leaders. Mills argued that these elites make decisions that affect the broader population, often prioritizing their interests over those of the general public. </a:t>
            </a:r>
            <a:endParaRPr lang="en-GB" sz="1200" b="0" i="0" u="sng" kern="1200" dirty="0">
              <a:solidFill>
                <a:schemeClr val="tx1"/>
              </a:solidFill>
              <a:effectLst/>
              <a:latin typeface="+mn-lt"/>
              <a:ea typeface="+mn-ea"/>
              <a:cs typeface="+mn-cs"/>
              <a:hlinkClick r:id="rId8"/>
            </a:endParaRPr>
          </a:p>
          <a:p>
            <a:endParaRPr lang="en-GB" sz="1200" b="0" i="0" u="sng" kern="1200" dirty="0">
              <a:solidFill>
                <a:schemeClr val="tx1"/>
              </a:solidFill>
              <a:effectLst/>
              <a:latin typeface="+mn-lt"/>
              <a:ea typeface="+mn-ea"/>
              <a:cs typeface="+mn-cs"/>
              <a:hlinkClick r:id="rId8"/>
            </a:endParaRPr>
          </a:p>
          <a:p>
            <a:r>
              <a:rPr lang="en-GB" sz="1200" b="0" i="0" u="sng" strike="noStrike" kern="1200" dirty="0">
                <a:solidFill>
                  <a:schemeClr val="tx1"/>
                </a:solidFill>
                <a:effectLst/>
                <a:latin typeface="+mn-lt"/>
                <a:ea typeface="+mn-ea"/>
                <a:cs typeface="+mn-cs"/>
                <a:hlinkClick r:id="rId8"/>
              </a:rPr>
              <a:t>Sociological Imagination: In his seminal work, "The Sociological Imagination," Mills emphasized the importance of understanding the connections between individual experiences and larger social structures. He believed that personal troubles are often rooted in public issues, and that individuals must recognize their role within the broader context of societal power dynamics. </a:t>
            </a:r>
            <a:endParaRPr lang="en-GB" sz="1200" b="0" i="0" u="sng" kern="1200" dirty="0">
              <a:solidFill>
                <a:schemeClr val="tx1"/>
              </a:solidFill>
              <a:effectLst/>
              <a:latin typeface="+mn-lt"/>
              <a:ea typeface="+mn-ea"/>
              <a:cs typeface="+mn-cs"/>
              <a:hlinkClick r:id="rId8"/>
            </a:endParaRPr>
          </a:p>
          <a:p>
            <a:endParaRPr lang="en-GB" sz="1200" b="0" i="0" u="sng" kern="1200" dirty="0">
              <a:solidFill>
                <a:schemeClr val="tx1"/>
              </a:solidFill>
              <a:effectLst/>
              <a:latin typeface="+mn-lt"/>
              <a:ea typeface="+mn-ea"/>
              <a:cs typeface="+mn-cs"/>
              <a:hlinkClick r:id="rId8"/>
            </a:endParaRPr>
          </a:p>
          <a:p>
            <a:r>
              <a:rPr lang="en-GB" sz="1200" b="0" i="0" u="sng" strike="noStrike" kern="1200" dirty="0">
                <a:solidFill>
                  <a:schemeClr val="tx1"/>
                </a:solidFill>
                <a:effectLst/>
                <a:latin typeface="+mn-lt"/>
                <a:ea typeface="+mn-ea"/>
                <a:cs typeface="+mn-cs"/>
                <a:hlinkClick r:id="rId9"/>
              </a:rPr>
              <a:t>Critique of the Status Quo: Mills was critical of the complacency of intellectuals and urged them to engage politically and socially. He believed that understanding the interplay of class, status, and power is essential for addressing social inequalities and fostering change. </a:t>
            </a:r>
            <a:endParaRPr lang="en-GB" sz="1200" b="0" i="0" u="sng" kern="1200" dirty="0">
              <a:solidFill>
                <a:schemeClr val="tx1"/>
              </a:solidFill>
              <a:effectLst/>
              <a:latin typeface="+mn-lt"/>
              <a:ea typeface="+mn-ea"/>
              <a:cs typeface="+mn-cs"/>
              <a:hlinkClick r:id="rId8"/>
            </a:endParaRPr>
          </a:p>
          <a:p>
            <a:r>
              <a:rPr lang="en-GB" sz="1200" b="0" i="0" kern="1200" dirty="0">
                <a:solidFill>
                  <a:schemeClr val="tx1"/>
                </a:solidFill>
                <a:effectLst/>
                <a:latin typeface="+mn-lt"/>
                <a:ea typeface="+mn-ea"/>
                <a:cs typeface="+mn-cs"/>
              </a:rPr>
              <a:t>There are three books which define his term as a sociologists, </a:t>
            </a:r>
            <a:r>
              <a:rPr lang="en-GB" sz="1200" b="0" i="0" u="sng" kern="1200" dirty="0">
                <a:solidFill>
                  <a:schemeClr val="tx1"/>
                </a:solidFill>
                <a:effectLst/>
                <a:latin typeface="+mn-lt"/>
                <a:ea typeface="+mn-ea"/>
                <a:cs typeface="+mn-cs"/>
                <a:hlinkClick r:id="rId10"/>
              </a:rPr>
              <a:t>‘The Power Elite</a:t>
            </a:r>
            <a:r>
              <a:rPr lang="en-GB" sz="1200" b="0" i="0" kern="1200" dirty="0">
                <a:solidFill>
                  <a:schemeClr val="tx1"/>
                </a:solidFill>
                <a:effectLst/>
                <a:latin typeface="+mn-lt"/>
                <a:ea typeface="+mn-ea"/>
                <a:cs typeface="+mn-cs"/>
              </a:rPr>
              <a:t>’ looks to focus on the relationships and the class alliances among the US political, military and economic elites, ‘White Collar: The American Middle Classes’ which was a study of the American middle class and </a:t>
            </a:r>
            <a:r>
              <a:rPr lang="en-GB" sz="1200" b="0" i="0" u="sng" kern="1200" dirty="0">
                <a:solidFill>
                  <a:schemeClr val="tx1"/>
                </a:solidFill>
                <a:effectLst/>
                <a:latin typeface="+mn-lt"/>
                <a:ea typeface="+mn-ea"/>
                <a:cs typeface="+mn-cs"/>
                <a:hlinkClick r:id="rId11"/>
              </a:rPr>
              <a:t>‘The Sociological Imagination’,</a:t>
            </a:r>
            <a:r>
              <a:rPr lang="en-GB" sz="1200" b="0" i="0" kern="1200" dirty="0">
                <a:solidFill>
                  <a:schemeClr val="tx1"/>
                </a:solidFill>
                <a:effectLst/>
                <a:latin typeface="+mn-lt"/>
                <a:ea typeface="+mn-ea"/>
                <a:cs typeface="+mn-cs"/>
              </a:rPr>
              <a:t> which presents a model of analysis for the interdependence of subjective experiences within a person’s biography, general social structure and historical development.</a:t>
            </a:r>
          </a:p>
          <a:p>
            <a:r>
              <a:rPr lang="en-GB" sz="1200" b="0" i="0" kern="1200" dirty="0">
                <a:solidFill>
                  <a:schemeClr val="tx1"/>
                </a:solidFill>
                <a:effectLst/>
                <a:latin typeface="+mn-lt"/>
                <a:ea typeface="+mn-ea"/>
                <a:cs typeface="+mn-cs"/>
              </a:rPr>
              <a:t>Mills was widely regarded for his political stands and is often associated with the term ‘New Left’. He was also concerned with the roles and responsibilities of intellectuals post the Second World War era in the United States of America. Mills advocated the public and political engagement over disinterested observations; he urged them to take a stand against the government to keep them in check.</a:t>
            </a:r>
          </a:p>
          <a:p>
            <a:endParaRPr lang="en-GB" sz="1200" b="0" i="0" u="sng" kern="1200" dirty="0">
              <a:solidFill>
                <a:schemeClr val="tx1"/>
              </a:solidFill>
              <a:effectLst/>
              <a:latin typeface="+mn-lt"/>
              <a:ea typeface="+mn-ea"/>
              <a:cs typeface="+mn-cs"/>
              <a:hlinkClick r:id="rId8"/>
            </a:endParaRPr>
          </a:p>
          <a:p>
            <a:r>
              <a:rPr lang="en-GB" sz="1200" b="0" u="sng" kern="1200" dirty="0">
                <a:solidFill>
                  <a:schemeClr val="tx1"/>
                </a:solidFill>
                <a:effectLst/>
                <a:latin typeface="+mn-lt"/>
                <a:ea typeface="+mn-ea"/>
                <a:cs typeface="+mn-cs"/>
              </a:rPr>
              <a:t>Conclusion</a:t>
            </a:r>
          </a:p>
          <a:p>
            <a:r>
              <a:rPr lang="en-GB" sz="1200" b="0" i="0" u="sng" kern="1200" dirty="0">
                <a:solidFill>
                  <a:schemeClr val="tx1"/>
                </a:solidFill>
                <a:effectLst/>
                <a:latin typeface="+mn-lt"/>
                <a:ea typeface="+mn-ea"/>
                <a:cs typeface="+mn-cs"/>
              </a:rPr>
              <a:t>Both Karl Marx and C. Wright Mills provide critical frameworks for understanding the dynamics of power and inequality in society. While Marx focuses on economic class struggles, Mills highlights the role of elite power structures. Together, their theories offer valuable insights into the ongoing conflicts that shape social relations and the potential for transformative change in society.</a:t>
            </a:r>
          </a:p>
          <a:p>
            <a:endParaRPr lang="en-GB" sz="1200" b="0" i="0" u="sng" kern="1200" dirty="0">
              <a:solidFill>
                <a:schemeClr val="tx1"/>
              </a:solidFill>
              <a:effectLst/>
              <a:latin typeface="+mn-lt"/>
              <a:ea typeface="+mn-ea"/>
              <a:cs typeface="+mn-cs"/>
            </a:endParaRPr>
          </a:p>
          <a:p>
            <a:endParaRPr lang="en-GB" sz="1200" b="0" i="0" u="sng" kern="1200" dirty="0">
              <a:solidFill>
                <a:schemeClr val="tx1"/>
              </a:solidFill>
              <a:effectLst/>
              <a:latin typeface="+mn-lt"/>
              <a:ea typeface="+mn-ea"/>
              <a:cs typeface="+mn-cs"/>
            </a:endParaRPr>
          </a:p>
          <a:p>
            <a:r>
              <a:rPr lang="en-GB" sz="1200" b="0" i="0" u="sng" kern="1200" dirty="0">
                <a:solidFill>
                  <a:schemeClr val="tx1"/>
                </a:solidFill>
                <a:effectLst/>
                <a:latin typeface="+mn-lt"/>
                <a:ea typeface="+mn-ea"/>
                <a:cs typeface="+mn-cs"/>
              </a:rPr>
              <a:t>Some of the </a:t>
            </a:r>
          </a:p>
          <a:p>
            <a:endParaRPr lang="en-GB" sz="1200" b="1" i="1" kern="1200" dirty="0">
              <a:solidFill>
                <a:schemeClr val="tx1"/>
              </a:solidFill>
              <a:effectLst/>
              <a:latin typeface="+mn-lt"/>
              <a:ea typeface="+mn-ea"/>
              <a:cs typeface="+mn-cs"/>
            </a:endParaRPr>
          </a:p>
          <a:p>
            <a:endParaRPr lang="en-GB" sz="1200" b="1" i="1" u="sng" kern="1200" dirty="0">
              <a:solidFill>
                <a:schemeClr val="tx1"/>
              </a:solidFill>
              <a:effectLst/>
              <a:latin typeface="+mn-lt"/>
              <a:ea typeface="+mn-ea"/>
              <a:cs typeface="+mn-cs"/>
            </a:endParaRPr>
          </a:p>
          <a:p>
            <a:endParaRPr lang="en-GB" sz="1200" b="1" i="1" u="sng" kern="1200" dirty="0">
              <a:solidFill>
                <a:schemeClr val="tx1"/>
              </a:solidFill>
              <a:effectLst/>
              <a:latin typeface="+mn-lt"/>
              <a:ea typeface="+mn-ea"/>
              <a:cs typeface="+mn-cs"/>
            </a:endParaRPr>
          </a:p>
          <a:p>
            <a:endParaRPr lang="en-GB" sz="1200" b="0" i="0" u="sng"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0EA4E3EC-2D7E-81AB-26F4-A40EB3296850}"/>
              </a:ext>
            </a:extLst>
          </p:cNvPr>
          <p:cNvSpPr>
            <a:spLocks noGrp="1"/>
          </p:cNvSpPr>
          <p:nvPr>
            <p:ph type="sldNum" sz="quarter" idx="5"/>
          </p:nvPr>
        </p:nvSpPr>
        <p:spPr/>
        <p:txBody>
          <a:bodyPr/>
          <a:lstStyle/>
          <a:p>
            <a:fld id="{67725253-5F09-4238-B8F5-D1F00320C681}" type="slidenum">
              <a:rPr lang="en-GB" smtClean="0"/>
              <a:t>16</a:t>
            </a:fld>
            <a:endParaRPr lang="en-GB"/>
          </a:p>
        </p:txBody>
      </p:sp>
    </p:spTree>
    <p:extLst>
      <p:ext uri="{BB962C8B-B14F-4D97-AF65-F5344CB8AC3E}">
        <p14:creationId xmlns:p14="http://schemas.microsoft.com/office/powerpoint/2010/main" val="38297891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Functionalism, especially as developed by </a:t>
            </a:r>
            <a:r>
              <a:rPr lang="en-GB" sz="1200" b="1" i="0" kern="1200" dirty="0">
                <a:solidFill>
                  <a:schemeClr val="tx1"/>
                </a:solidFill>
                <a:effectLst/>
                <a:latin typeface="+mn-lt"/>
                <a:ea typeface="+mn-ea"/>
                <a:cs typeface="+mn-cs"/>
              </a:rPr>
              <a:t>Emile Durkheim</a:t>
            </a:r>
            <a:r>
              <a:rPr lang="en-GB" sz="1200" b="0" i="0" kern="1200" dirty="0">
                <a:solidFill>
                  <a:schemeClr val="tx1"/>
                </a:solidFill>
                <a:effectLst/>
                <a:latin typeface="+mn-lt"/>
                <a:ea typeface="+mn-ea"/>
                <a:cs typeface="+mn-cs"/>
              </a:rPr>
              <a:t> and </a:t>
            </a:r>
            <a:r>
              <a:rPr lang="en-GB" sz="1200" b="1" i="0" kern="1200" dirty="0">
                <a:solidFill>
                  <a:schemeClr val="tx1"/>
                </a:solidFill>
                <a:effectLst/>
                <a:latin typeface="+mn-lt"/>
                <a:ea typeface="+mn-ea"/>
                <a:cs typeface="+mn-cs"/>
              </a:rPr>
              <a:t>Talcott Parsons</a:t>
            </a:r>
            <a:r>
              <a:rPr lang="en-GB" sz="1200" b="0" i="0" kern="1200" dirty="0">
                <a:solidFill>
                  <a:schemeClr val="tx1"/>
                </a:solidFill>
                <a:effectLst/>
                <a:latin typeface="+mn-lt"/>
                <a:ea typeface="+mn-ea"/>
                <a:cs typeface="+mn-cs"/>
              </a:rPr>
              <a:t>, sees society as a system of interrelated parts working together to maintain stability. Inequality, in this view, is </a:t>
            </a:r>
            <a:r>
              <a:rPr lang="en-GB" sz="1200" b="1" i="0" kern="1200" dirty="0">
                <a:solidFill>
                  <a:schemeClr val="tx1"/>
                </a:solidFill>
                <a:effectLst/>
                <a:latin typeface="+mn-lt"/>
                <a:ea typeface="+mn-ea"/>
                <a:cs typeface="+mn-cs"/>
              </a:rPr>
              <a:t>not necessarily bad</a:t>
            </a:r>
            <a:r>
              <a:rPr lang="en-GB" sz="1200" b="0" i="0" kern="1200" dirty="0">
                <a:solidFill>
                  <a:schemeClr val="tx1"/>
                </a:solidFill>
                <a:effectLst/>
                <a:latin typeface="+mn-lt"/>
                <a:ea typeface="+mn-ea"/>
                <a:cs typeface="+mn-cs"/>
              </a:rPr>
              <a:t>—it exists because it serves a </a:t>
            </a:r>
            <a:r>
              <a:rPr lang="en-GB" sz="1200" b="1" i="0" kern="1200" dirty="0">
                <a:solidFill>
                  <a:schemeClr val="tx1"/>
                </a:solidFill>
                <a:effectLst/>
                <a:latin typeface="+mn-lt"/>
                <a:ea typeface="+mn-ea"/>
                <a:cs typeface="+mn-cs"/>
              </a:rPr>
              <a:t>purpose</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Motivation</a:t>
            </a:r>
            <a:r>
              <a:rPr lang="en-GB" sz="1200" b="0" i="0" kern="1200" dirty="0">
                <a:solidFill>
                  <a:schemeClr val="tx1"/>
                </a:solidFill>
                <a:effectLst/>
                <a:latin typeface="+mn-lt"/>
                <a:ea typeface="+mn-ea"/>
                <a:cs typeface="+mn-cs"/>
              </a:rPr>
              <a:t>: People are motivated to work harder to achieve higher rewards.</a:t>
            </a:r>
          </a:p>
          <a:p>
            <a:r>
              <a:rPr lang="en-GB" sz="1200" b="1" i="0" kern="1200" dirty="0">
                <a:solidFill>
                  <a:schemeClr val="tx1"/>
                </a:solidFill>
                <a:effectLst/>
                <a:latin typeface="+mn-lt"/>
                <a:ea typeface="+mn-ea"/>
                <a:cs typeface="+mn-cs"/>
              </a:rPr>
              <a:t>Role Allocation</a:t>
            </a:r>
            <a:r>
              <a:rPr lang="en-GB" sz="1200" b="0" i="0" kern="1200" dirty="0">
                <a:solidFill>
                  <a:schemeClr val="tx1"/>
                </a:solidFill>
                <a:effectLst/>
                <a:latin typeface="+mn-lt"/>
                <a:ea typeface="+mn-ea"/>
                <a:cs typeface="+mn-cs"/>
              </a:rPr>
              <a:t>: Society needs people in different roles—some more skilled, some less. Inequality helps sort people into these roles.</a:t>
            </a:r>
          </a:p>
          <a:p>
            <a:endParaRPr lang="en-GB" dirty="0"/>
          </a:p>
          <a:p>
            <a:endParaRPr lang="en-GB" dirty="0"/>
          </a:p>
          <a:p>
            <a:r>
              <a:rPr lang="en-GB" sz="1200" b="1" i="0" kern="1200" dirty="0">
                <a:solidFill>
                  <a:schemeClr val="tx1"/>
                </a:solidFill>
                <a:effectLst/>
                <a:latin typeface="+mn-lt"/>
                <a:ea typeface="+mn-ea"/>
                <a:cs typeface="+mn-cs"/>
              </a:rPr>
              <a:t>Contested example: </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complete equality</a:t>
            </a:r>
            <a:r>
              <a:rPr lang="en-GB" sz="1200" b="0" i="0" kern="1200" dirty="0">
                <a:solidFill>
                  <a:schemeClr val="tx1"/>
                </a:solidFill>
                <a:effectLst/>
                <a:latin typeface="+mn-lt"/>
                <a:ea typeface="+mn-ea"/>
                <a:cs typeface="+mn-cs"/>
              </a:rPr>
              <a:t> might disrupt the balance of society. If everyone had the same rewards regardless of effort or skill, there might be:</a:t>
            </a:r>
          </a:p>
          <a:p>
            <a:r>
              <a:rPr lang="en-GB" sz="1200" b="0" i="0" kern="1200" dirty="0">
                <a:solidFill>
                  <a:schemeClr val="tx1"/>
                </a:solidFill>
                <a:effectLst/>
                <a:latin typeface="+mn-lt"/>
                <a:ea typeface="+mn-ea"/>
                <a:cs typeface="+mn-cs"/>
              </a:rPr>
              <a:t>Less motivation to train for difficult jobs.</a:t>
            </a:r>
          </a:p>
          <a:p>
            <a:r>
              <a:rPr lang="en-GB" sz="1200" b="0" i="0" kern="1200" dirty="0">
                <a:solidFill>
                  <a:schemeClr val="tx1"/>
                </a:solidFill>
                <a:effectLst/>
                <a:latin typeface="+mn-lt"/>
                <a:ea typeface="+mn-ea"/>
                <a:cs typeface="+mn-cs"/>
              </a:rPr>
              <a:t>Difficulty in maintaining social order and hierarchy.</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Healthcare</a:t>
            </a:r>
          </a:p>
          <a:p>
            <a:r>
              <a:rPr lang="en-GB" sz="1200" b="1" i="0" kern="1200" dirty="0">
                <a:solidFill>
                  <a:schemeClr val="tx1"/>
                </a:solidFill>
                <a:effectLst/>
                <a:latin typeface="+mn-lt"/>
                <a:ea typeface="+mn-ea"/>
                <a:cs typeface="+mn-cs"/>
              </a:rPr>
              <a:t>Functionalist View</a:t>
            </a:r>
            <a:r>
              <a:rPr lang="en-GB" sz="1200" b="0" i="0" kern="1200" dirty="0">
                <a:solidFill>
                  <a:schemeClr val="tx1"/>
                </a:solidFill>
                <a:effectLst/>
                <a:latin typeface="+mn-lt"/>
                <a:ea typeface="+mn-ea"/>
                <a:cs typeface="+mn-cs"/>
              </a:rPr>
              <a:t>: Healthcare exists to maintain the health of the population so individuals can </a:t>
            </a:r>
            <a:r>
              <a:rPr lang="en-GB" sz="1200" b="0" i="0" kern="1200" dirty="0" err="1">
                <a:solidFill>
                  <a:schemeClr val="tx1"/>
                </a:solidFill>
                <a:effectLst/>
                <a:latin typeface="+mn-lt"/>
                <a:ea typeface="+mn-ea"/>
                <a:cs typeface="+mn-cs"/>
              </a:rPr>
              <a:t>fulfill</a:t>
            </a:r>
            <a:r>
              <a:rPr lang="en-GB" sz="1200" b="0" i="0" kern="1200" dirty="0">
                <a:solidFill>
                  <a:schemeClr val="tx1"/>
                </a:solidFill>
                <a:effectLst/>
                <a:latin typeface="+mn-lt"/>
                <a:ea typeface="+mn-ea"/>
                <a:cs typeface="+mn-cs"/>
              </a:rPr>
              <a:t> their societal roles—especially work.</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The NHS provides free healthcare to ensure people can recover and return to work, contributing to economic productivity. Doctors, nurses, and patients each have roles that maintain societal health and order </a:t>
            </a:r>
            <a:r>
              <a:rPr lang="en-GB" sz="1200" b="1" i="0" u="none" strike="noStrike" kern="1200" dirty="0">
                <a:solidFill>
                  <a:schemeClr val="tx1"/>
                </a:solidFill>
                <a:effectLst/>
                <a:latin typeface="+mn-lt"/>
                <a:ea typeface="+mn-ea"/>
                <a:cs typeface="+mn-cs"/>
              </a:rPr>
              <a:t>1</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Critique</a:t>
            </a:r>
            <a:r>
              <a:rPr lang="en-GB" sz="1200" b="0" i="0" kern="1200" dirty="0">
                <a:solidFill>
                  <a:schemeClr val="tx1"/>
                </a:solidFill>
                <a:effectLst/>
                <a:latin typeface="+mn-lt"/>
                <a:ea typeface="+mn-ea"/>
                <a:cs typeface="+mn-cs"/>
              </a:rPr>
              <a:t>: This model often marginalizes those with chronic illness or disability who cannot “return to function,” leading to systemic inequality.</a:t>
            </a:r>
          </a:p>
          <a:p>
            <a:r>
              <a:rPr lang="en-GB" sz="1200" b="1" i="0" kern="1200" dirty="0">
                <a:solidFill>
                  <a:schemeClr val="tx1"/>
                </a:solidFill>
                <a:effectLst/>
                <a:latin typeface="+mn-lt"/>
                <a:ea typeface="+mn-ea"/>
                <a:cs typeface="+mn-cs"/>
              </a:rPr>
              <a:t>🎓 Education</a:t>
            </a:r>
          </a:p>
          <a:p>
            <a:r>
              <a:rPr lang="en-GB" sz="1200" b="1" i="0" kern="1200" dirty="0">
                <a:solidFill>
                  <a:schemeClr val="tx1"/>
                </a:solidFill>
                <a:effectLst/>
                <a:latin typeface="+mn-lt"/>
                <a:ea typeface="+mn-ea"/>
                <a:cs typeface="+mn-cs"/>
              </a:rPr>
              <a:t>Functionalist View</a:t>
            </a:r>
            <a:r>
              <a:rPr lang="en-GB" sz="1200" b="0" i="0" kern="1200" dirty="0">
                <a:solidFill>
                  <a:schemeClr val="tx1"/>
                </a:solidFill>
                <a:effectLst/>
                <a:latin typeface="+mn-lt"/>
                <a:ea typeface="+mn-ea"/>
                <a:cs typeface="+mn-cs"/>
              </a:rPr>
              <a:t>: Education socializes individuals, teaches skills for work, and allocates roles based on merit.</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UK schools teach core values (e.g., punctuality, discipline) and prepare students for future employment through vocational pathways </a:t>
            </a:r>
            <a:r>
              <a:rPr lang="en-GB" sz="1200" b="1" i="0" u="none" strike="noStrike" kern="1200" dirty="0">
                <a:solidFill>
                  <a:schemeClr val="tx1"/>
                </a:solidFill>
                <a:effectLst/>
                <a:latin typeface="+mn-lt"/>
                <a:ea typeface="+mn-ea"/>
                <a:cs typeface="+mn-cs"/>
              </a:rPr>
              <a:t>2</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Durkheim’s View</a:t>
            </a:r>
            <a:r>
              <a:rPr lang="en-GB" sz="1200" b="0" i="0" kern="1200" dirty="0">
                <a:solidFill>
                  <a:schemeClr val="tx1"/>
                </a:solidFill>
                <a:effectLst/>
                <a:latin typeface="+mn-lt"/>
                <a:ea typeface="+mn-ea"/>
                <a:cs typeface="+mn-cs"/>
              </a:rPr>
              <a:t>: Schools are “society in miniature,” training individuals to cooperate and follow rules, just like in the workplace </a:t>
            </a:r>
            <a:r>
              <a:rPr lang="en-GB" sz="1200" b="1" i="0" u="none" strike="noStrike" kern="1200" dirty="0">
                <a:solidFill>
                  <a:schemeClr val="tx1"/>
                </a:solidFill>
                <a:effectLst/>
                <a:latin typeface="+mn-lt"/>
                <a:ea typeface="+mn-ea"/>
                <a:cs typeface="+mn-cs"/>
              </a:rPr>
              <a:t>2</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Family</a:t>
            </a:r>
          </a:p>
          <a:p>
            <a:r>
              <a:rPr lang="en-GB" sz="1200" b="1" i="0" kern="1200" dirty="0">
                <a:solidFill>
                  <a:schemeClr val="tx1"/>
                </a:solidFill>
                <a:effectLst/>
                <a:latin typeface="+mn-lt"/>
                <a:ea typeface="+mn-ea"/>
                <a:cs typeface="+mn-cs"/>
              </a:rPr>
              <a:t>Functionalist View</a:t>
            </a:r>
            <a:r>
              <a:rPr lang="en-GB" sz="1200" b="0" i="0" kern="1200" dirty="0">
                <a:solidFill>
                  <a:schemeClr val="tx1"/>
                </a:solidFill>
                <a:effectLst/>
                <a:latin typeface="+mn-lt"/>
                <a:ea typeface="+mn-ea"/>
                <a:cs typeface="+mn-cs"/>
              </a:rPr>
              <a:t>: The family is the primary agent of socialization and emotional support.</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Parents teach children societal norms and values, preparing them to be law-abiding, productive citizens </a:t>
            </a:r>
            <a:r>
              <a:rPr lang="en-GB" sz="1200" b="1" i="0" u="none" strike="noStrike" kern="1200" dirty="0">
                <a:solidFill>
                  <a:schemeClr val="tx1"/>
                </a:solidFill>
                <a:effectLst/>
                <a:latin typeface="+mn-lt"/>
                <a:ea typeface="+mn-ea"/>
                <a:cs typeface="+mn-cs"/>
              </a:rPr>
              <a:t>1</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Murdock’s Functions</a:t>
            </a:r>
            <a:r>
              <a:rPr lang="en-GB" sz="1200" b="0" i="0" kern="1200" dirty="0">
                <a:solidFill>
                  <a:schemeClr val="tx1"/>
                </a:solidFill>
                <a:effectLst/>
                <a:latin typeface="+mn-lt"/>
                <a:ea typeface="+mn-ea"/>
                <a:cs typeface="+mn-cs"/>
              </a:rPr>
              <a:t>: Families provide reproduction, economic support, and regulation of sexual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—all seen as essential for societal stability </a:t>
            </a:r>
            <a:r>
              <a:rPr lang="en-GB" sz="1200" b="1" i="0" u="none" strike="noStrike" kern="1200" dirty="0">
                <a:solidFill>
                  <a:schemeClr val="tx1"/>
                </a:solidFill>
                <a:effectLst/>
                <a:latin typeface="+mn-lt"/>
                <a:ea typeface="+mn-ea"/>
                <a:cs typeface="+mn-cs"/>
              </a:rPr>
              <a:t>1</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Law and Criminal Justice</a:t>
            </a:r>
          </a:p>
          <a:p>
            <a:r>
              <a:rPr lang="en-GB" sz="1200" b="1" i="0" kern="1200" dirty="0">
                <a:solidFill>
                  <a:schemeClr val="tx1"/>
                </a:solidFill>
                <a:effectLst/>
                <a:latin typeface="+mn-lt"/>
                <a:ea typeface="+mn-ea"/>
                <a:cs typeface="+mn-cs"/>
              </a:rPr>
              <a:t>Functionalist View</a:t>
            </a:r>
            <a:r>
              <a:rPr lang="en-GB" sz="1200" b="0" i="0" kern="1200" dirty="0">
                <a:solidFill>
                  <a:schemeClr val="tx1"/>
                </a:solidFill>
                <a:effectLst/>
                <a:latin typeface="+mn-lt"/>
                <a:ea typeface="+mn-ea"/>
                <a:cs typeface="+mn-cs"/>
              </a:rPr>
              <a:t>: Laws maintain social order by defining acceptable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and punishing deviance.</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The UK legal system enforces norms and values, ensuring stability. Courts and police act as agents of social control.</a:t>
            </a:r>
          </a:p>
          <a:p>
            <a:r>
              <a:rPr lang="en-GB" sz="1200" b="1" i="0" kern="1200" dirty="0">
                <a:solidFill>
                  <a:schemeClr val="tx1"/>
                </a:solidFill>
                <a:effectLst/>
                <a:latin typeface="+mn-lt"/>
                <a:ea typeface="+mn-ea"/>
                <a:cs typeface="+mn-cs"/>
              </a:rPr>
              <a:t>Durkheim’s Theory</a:t>
            </a:r>
            <a:r>
              <a:rPr lang="en-GB" sz="1200" b="0" i="0" kern="1200" dirty="0">
                <a:solidFill>
                  <a:schemeClr val="tx1"/>
                </a:solidFill>
                <a:effectLst/>
                <a:latin typeface="+mn-lt"/>
                <a:ea typeface="+mn-ea"/>
                <a:cs typeface="+mn-cs"/>
              </a:rPr>
              <a:t>: Crime is “normal” and serves a function—it reinforces societal boundaries and promotes change when needed </a:t>
            </a:r>
            <a:r>
              <a:rPr lang="en-GB" sz="1200" b="1" i="0" u="none" strike="noStrike" kern="1200" dirty="0">
                <a:solidFill>
                  <a:schemeClr val="tx1"/>
                </a:solidFill>
                <a:effectLst/>
                <a:latin typeface="+mn-lt"/>
                <a:ea typeface="+mn-ea"/>
                <a:cs typeface="+mn-cs"/>
              </a:rPr>
              <a:t>3</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Religion</a:t>
            </a:r>
          </a:p>
          <a:p>
            <a:r>
              <a:rPr lang="en-GB" sz="1200" b="1" i="0" kern="1200" dirty="0">
                <a:solidFill>
                  <a:schemeClr val="tx1"/>
                </a:solidFill>
                <a:effectLst/>
                <a:latin typeface="+mn-lt"/>
                <a:ea typeface="+mn-ea"/>
                <a:cs typeface="+mn-cs"/>
              </a:rPr>
              <a:t>Functionalist View</a:t>
            </a:r>
            <a:r>
              <a:rPr lang="en-GB" sz="1200" b="0" i="0" kern="1200" dirty="0">
                <a:solidFill>
                  <a:schemeClr val="tx1"/>
                </a:solidFill>
                <a:effectLst/>
                <a:latin typeface="+mn-lt"/>
                <a:ea typeface="+mn-ea"/>
                <a:cs typeface="+mn-cs"/>
              </a:rPr>
              <a:t>: Religion promotes social cohesion and shared moral values.</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In the UK, religious institutions often play roles in community support, moral education, and rites of passage (e.g., weddings, funerals) </a:t>
            </a:r>
            <a:r>
              <a:rPr lang="en-GB" sz="1200" b="1" i="0" u="none" strike="noStrike" kern="1200" dirty="0">
                <a:solidFill>
                  <a:schemeClr val="tx1"/>
                </a:solidFill>
                <a:effectLst/>
                <a:latin typeface="+mn-lt"/>
                <a:ea typeface="+mn-ea"/>
                <a:cs typeface="+mn-cs"/>
              </a:rPr>
              <a:t>4</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Summary of Functionalist Themes</a:t>
            </a:r>
          </a:p>
          <a:p>
            <a:r>
              <a:rPr lang="en-GB" sz="1200" b="0" i="0" kern="1200" dirty="0">
                <a:solidFill>
                  <a:schemeClr val="tx1"/>
                </a:solidFill>
                <a:effectLst/>
                <a:latin typeface="+mn-lt"/>
                <a:ea typeface="+mn-ea"/>
                <a:cs typeface="+mn-cs"/>
              </a:rPr>
              <a:t>Functionalism sees society as:</a:t>
            </a:r>
          </a:p>
          <a:p>
            <a:r>
              <a:rPr lang="en-GB" sz="1200" b="1" i="0" kern="1200" dirty="0">
                <a:solidFill>
                  <a:schemeClr val="tx1"/>
                </a:solidFill>
                <a:effectLst/>
                <a:latin typeface="+mn-lt"/>
                <a:ea typeface="+mn-ea"/>
                <a:cs typeface="+mn-cs"/>
              </a:rPr>
              <a:t>Interdependent</a:t>
            </a:r>
            <a:r>
              <a:rPr lang="en-GB" sz="1200" b="0" i="0" kern="1200" dirty="0">
                <a:solidFill>
                  <a:schemeClr val="tx1"/>
                </a:solidFill>
                <a:effectLst/>
                <a:latin typeface="+mn-lt"/>
                <a:ea typeface="+mn-ea"/>
                <a:cs typeface="+mn-cs"/>
              </a:rPr>
              <a:t>: Each institution supports others (e.g., education feeds into the economy).</a:t>
            </a:r>
          </a:p>
          <a:p>
            <a:r>
              <a:rPr lang="en-GB" sz="1200" b="1" i="0" kern="1200" dirty="0">
                <a:solidFill>
                  <a:schemeClr val="tx1"/>
                </a:solidFill>
                <a:effectLst/>
                <a:latin typeface="+mn-lt"/>
                <a:ea typeface="+mn-ea"/>
                <a:cs typeface="+mn-cs"/>
              </a:rPr>
              <a:t>Stable</a:t>
            </a:r>
            <a:r>
              <a:rPr lang="en-GB" sz="1200" b="0" i="0" kern="1200" dirty="0">
                <a:solidFill>
                  <a:schemeClr val="tx1"/>
                </a:solidFill>
                <a:effectLst/>
                <a:latin typeface="+mn-lt"/>
                <a:ea typeface="+mn-ea"/>
                <a:cs typeface="+mn-cs"/>
              </a:rPr>
              <a:t>: Social norms and values are passed down to maintain order.</a:t>
            </a:r>
          </a:p>
          <a:p>
            <a:r>
              <a:rPr lang="en-GB" sz="1200" b="1" i="0" kern="1200" dirty="0">
                <a:solidFill>
                  <a:schemeClr val="tx1"/>
                </a:solidFill>
                <a:effectLst/>
                <a:latin typeface="+mn-lt"/>
                <a:ea typeface="+mn-ea"/>
                <a:cs typeface="+mn-cs"/>
              </a:rPr>
              <a:t>Role-based</a:t>
            </a:r>
            <a:r>
              <a:rPr lang="en-GB" sz="1200" b="0" i="0" kern="1200" dirty="0">
                <a:solidFill>
                  <a:schemeClr val="tx1"/>
                </a:solidFill>
                <a:effectLst/>
                <a:latin typeface="+mn-lt"/>
                <a:ea typeface="+mn-ea"/>
                <a:cs typeface="+mn-cs"/>
              </a:rPr>
              <a:t>: Individuals are expected to </a:t>
            </a:r>
            <a:r>
              <a:rPr lang="en-GB" sz="1200" b="0" i="0" kern="1200" dirty="0" err="1">
                <a:solidFill>
                  <a:schemeClr val="tx1"/>
                </a:solidFill>
                <a:effectLst/>
                <a:latin typeface="+mn-lt"/>
                <a:ea typeface="+mn-ea"/>
                <a:cs typeface="+mn-cs"/>
              </a:rPr>
              <a:t>fulfill</a:t>
            </a:r>
            <a:r>
              <a:rPr lang="en-GB" sz="1200" b="0" i="0" kern="1200" dirty="0">
                <a:solidFill>
                  <a:schemeClr val="tx1"/>
                </a:solidFill>
                <a:effectLst/>
                <a:latin typeface="+mn-lt"/>
                <a:ea typeface="+mn-ea"/>
                <a:cs typeface="+mn-cs"/>
              </a:rPr>
              <a:t> roles that benefit the whole.</a:t>
            </a:r>
          </a:p>
          <a:p>
            <a:endParaRPr lang="en-GB" sz="1200" b="0" i="0" kern="1200" dirty="0">
              <a:solidFill>
                <a:schemeClr val="tx1"/>
              </a:solidFill>
              <a:effectLst/>
              <a:latin typeface="+mn-lt"/>
              <a:ea typeface="+mn-ea"/>
              <a:cs typeface="+mn-cs"/>
            </a:endParaRPr>
          </a:p>
          <a:p>
            <a:br>
              <a:rPr lang="en-GB" dirty="0"/>
            </a:br>
            <a:endParaRPr lang="en-GB" dirty="0"/>
          </a:p>
        </p:txBody>
      </p:sp>
      <p:sp>
        <p:nvSpPr>
          <p:cNvPr id="4" name="Slide Number Placeholder 3"/>
          <p:cNvSpPr>
            <a:spLocks noGrp="1"/>
          </p:cNvSpPr>
          <p:nvPr>
            <p:ph type="sldNum" sz="quarter" idx="5"/>
          </p:nvPr>
        </p:nvSpPr>
        <p:spPr/>
        <p:txBody>
          <a:bodyPr/>
          <a:lstStyle/>
          <a:p>
            <a:fld id="{67725253-5F09-4238-B8F5-D1F00320C681}" type="slidenum">
              <a:rPr lang="en-GB" smtClean="0"/>
              <a:t>17</a:t>
            </a:fld>
            <a:endParaRPr lang="en-GB"/>
          </a:p>
        </p:txBody>
      </p:sp>
    </p:spTree>
    <p:extLst>
      <p:ext uri="{BB962C8B-B14F-4D97-AF65-F5344CB8AC3E}">
        <p14:creationId xmlns:p14="http://schemas.microsoft.com/office/powerpoint/2010/main" val="9822398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E36DA7-7E6D-F68E-22A0-C5DA4742D8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2CCBF1-5E13-D9E6-1FE5-147391274D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313006-1466-0183-16B5-28CE0BA98375}"/>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Functionalism, especially as developed by </a:t>
            </a:r>
            <a:r>
              <a:rPr lang="en-GB" sz="1200" b="1" i="0" kern="1200" dirty="0">
                <a:solidFill>
                  <a:schemeClr val="tx1"/>
                </a:solidFill>
                <a:effectLst/>
                <a:latin typeface="+mn-lt"/>
                <a:ea typeface="+mn-ea"/>
                <a:cs typeface="+mn-cs"/>
              </a:rPr>
              <a:t>Emile Durkheim</a:t>
            </a:r>
            <a:r>
              <a:rPr lang="en-GB" sz="1200" b="0" i="0" kern="1200" dirty="0">
                <a:solidFill>
                  <a:schemeClr val="tx1"/>
                </a:solidFill>
                <a:effectLst/>
                <a:latin typeface="+mn-lt"/>
                <a:ea typeface="+mn-ea"/>
                <a:cs typeface="+mn-cs"/>
              </a:rPr>
              <a:t> and </a:t>
            </a:r>
            <a:r>
              <a:rPr lang="en-GB" sz="1200" b="1" i="0" kern="1200" dirty="0">
                <a:solidFill>
                  <a:schemeClr val="tx1"/>
                </a:solidFill>
                <a:effectLst/>
                <a:latin typeface="+mn-lt"/>
                <a:ea typeface="+mn-ea"/>
                <a:cs typeface="+mn-cs"/>
              </a:rPr>
              <a:t>Talcott Parsons</a:t>
            </a:r>
            <a:r>
              <a:rPr lang="en-GB" sz="1200" b="0" i="0" kern="1200" dirty="0">
                <a:solidFill>
                  <a:schemeClr val="tx1"/>
                </a:solidFill>
                <a:effectLst/>
                <a:latin typeface="+mn-lt"/>
                <a:ea typeface="+mn-ea"/>
                <a:cs typeface="+mn-cs"/>
              </a:rPr>
              <a:t>, sees society as a system of interrelated parts working together to maintain stability. Inequality, in this view, is </a:t>
            </a:r>
            <a:r>
              <a:rPr lang="en-GB" sz="1200" b="1" i="0" kern="1200" dirty="0">
                <a:solidFill>
                  <a:schemeClr val="tx1"/>
                </a:solidFill>
                <a:effectLst/>
                <a:latin typeface="+mn-lt"/>
                <a:ea typeface="+mn-ea"/>
                <a:cs typeface="+mn-cs"/>
              </a:rPr>
              <a:t>not necessarily bad</a:t>
            </a:r>
            <a:r>
              <a:rPr lang="en-GB" sz="1200" b="0" i="0" kern="1200" dirty="0">
                <a:solidFill>
                  <a:schemeClr val="tx1"/>
                </a:solidFill>
                <a:effectLst/>
                <a:latin typeface="+mn-lt"/>
                <a:ea typeface="+mn-ea"/>
                <a:cs typeface="+mn-cs"/>
              </a:rPr>
              <a:t>—it exists because it serves a </a:t>
            </a:r>
            <a:r>
              <a:rPr lang="en-GB" sz="1200" b="1" i="0" kern="1200" dirty="0">
                <a:solidFill>
                  <a:schemeClr val="tx1"/>
                </a:solidFill>
                <a:effectLst/>
                <a:latin typeface="+mn-lt"/>
                <a:ea typeface="+mn-ea"/>
                <a:cs typeface="+mn-cs"/>
              </a:rPr>
              <a:t>purpose</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Motivation</a:t>
            </a:r>
            <a:r>
              <a:rPr lang="en-GB" sz="1200" b="0" i="0" kern="1200" dirty="0">
                <a:solidFill>
                  <a:schemeClr val="tx1"/>
                </a:solidFill>
                <a:effectLst/>
                <a:latin typeface="+mn-lt"/>
                <a:ea typeface="+mn-ea"/>
                <a:cs typeface="+mn-cs"/>
              </a:rPr>
              <a:t>: People are motivated to work harder to achieve higher rewards.</a:t>
            </a:r>
          </a:p>
          <a:p>
            <a:r>
              <a:rPr lang="en-GB" sz="1200" b="1" i="0" kern="1200" dirty="0">
                <a:solidFill>
                  <a:schemeClr val="tx1"/>
                </a:solidFill>
                <a:effectLst/>
                <a:latin typeface="+mn-lt"/>
                <a:ea typeface="+mn-ea"/>
                <a:cs typeface="+mn-cs"/>
              </a:rPr>
              <a:t>Role Allocation</a:t>
            </a:r>
            <a:r>
              <a:rPr lang="en-GB" sz="1200" b="0" i="0" kern="1200" dirty="0">
                <a:solidFill>
                  <a:schemeClr val="tx1"/>
                </a:solidFill>
                <a:effectLst/>
                <a:latin typeface="+mn-lt"/>
                <a:ea typeface="+mn-ea"/>
                <a:cs typeface="+mn-cs"/>
              </a:rPr>
              <a:t>: Society needs people in different roles—some more skilled, some less. Inequality helps sort people into these roles.</a:t>
            </a:r>
          </a:p>
          <a:p>
            <a:endParaRPr lang="en-GB" dirty="0"/>
          </a:p>
          <a:p>
            <a:endParaRPr lang="en-GB" dirty="0"/>
          </a:p>
          <a:p>
            <a:r>
              <a:rPr lang="en-GB" sz="1200" b="1" i="0" kern="1200" dirty="0">
                <a:solidFill>
                  <a:schemeClr val="tx1"/>
                </a:solidFill>
                <a:effectLst/>
                <a:latin typeface="+mn-lt"/>
                <a:ea typeface="+mn-ea"/>
                <a:cs typeface="+mn-cs"/>
              </a:rPr>
              <a:t>Contested example: </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complete equality</a:t>
            </a:r>
            <a:r>
              <a:rPr lang="en-GB" sz="1200" b="0" i="0" kern="1200" dirty="0">
                <a:solidFill>
                  <a:schemeClr val="tx1"/>
                </a:solidFill>
                <a:effectLst/>
                <a:latin typeface="+mn-lt"/>
                <a:ea typeface="+mn-ea"/>
                <a:cs typeface="+mn-cs"/>
              </a:rPr>
              <a:t> might disrupt the balance of society. If everyone had the same rewards regardless of effort or skill, there might be:</a:t>
            </a:r>
          </a:p>
          <a:p>
            <a:r>
              <a:rPr lang="en-GB" sz="1200" b="0" i="0" kern="1200" dirty="0">
                <a:solidFill>
                  <a:schemeClr val="tx1"/>
                </a:solidFill>
                <a:effectLst/>
                <a:latin typeface="+mn-lt"/>
                <a:ea typeface="+mn-ea"/>
                <a:cs typeface="+mn-cs"/>
              </a:rPr>
              <a:t>Less motivation to train for difficult jobs.</a:t>
            </a:r>
          </a:p>
          <a:p>
            <a:r>
              <a:rPr lang="en-GB" sz="1200" b="0" i="0" kern="1200" dirty="0">
                <a:solidFill>
                  <a:schemeClr val="tx1"/>
                </a:solidFill>
                <a:effectLst/>
                <a:latin typeface="+mn-lt"/>
                <a:ea typeface="+mn-ea"/>
                <a:cs typeface="+mn-cs"/>
              </a:rPr>
              <a:t>Difficulty in maintaining social order and hierarchy.</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Healthcare</a:t>
            </a:r>
          </a:p>
          <a:p>
            <a:r>
              <a:rPr lang="en-GB" sz="1200" b="1" i="0" kern="1200" dirty="0">
                <a:solidFill>
                  <a:schemeClr val="tx1"/>
                </a:solidFill>
                <a:effectLst/>
                <a:latin typeface="+mn-lt"/>
                <a:ea typeface="+mn-ea"/>
                <a:cs typeface="+mn-cs"/>
              </a:rPr>
              <a:t>Functionalist View</a:t>
            </a:r>
            <a:r>
              <a:rPr lang="en-GB" sz="1200" b="0" i="0" kern="1200" dirty="0">
                <a:solidFill>
                  <a:schemeClr val="tx1"/>
                </a:solidFill>
                <a:effectLst/>
                <a:latin typeface="+mn-lt"/>
                <a:ea typeface="+mn-ea"/>
                <a:cs typeface="+mn-cs"/>
              </a:rPr>
              <a:t>: Healthcare exists to maintain the health of the population so individuals can </a:t>
            </a:r>
            <a:r>
              <a:rPr lang="en-GB" sz="1200" b="0" i="0" kern="1200" dirty="0" err="1">
                <a:solidFill>
                  <a:schemeClr val="tx1"/>
                </a:solidFill>
                <a:effectLst/>
                <a:latin typeface="+mn-lt"/>
                <a:ea typeface="+mn-ea"/>
                <a:cs typeface="+mn-cs"/>
              </a:rPr>
              <a:t>fulfill</a:t>
            </a:r>
            <a:r>
              <a:rPr lang="en-GB" sz="1200" b="0" i="0" kern="1200" dirty="0">
                <a:solidFill>
                  <a:schemeClr val="tx1"/>
                </a:solidFill>
                <a:effectLst/>
                <a:latin typeface="+mn-lt"/>
                <a:ea typeface="+mn-ea"/>
                <a:cs typeface="+mn-cs"/>
              </a:rPr>
              <a:t> their societal roles—especially work.</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The NHS provides free healthcare to ensure people can recover and return to work, contributing to economic productivity. Doctors, nurses, and patients each have roles that maintain societal health and order </a:t>
            </a:r>
            <a:r>
              <a:rPr lang="en-GB" sz="1200" b="1" i="0" u="none" strike="noStrike" kern="1200" dirty="0">
                <a:solidFill>
                  <a:schemeClr val="tx1"/>
                </a:solidFill>
                <a:effectLst/>
                <a:latin typeface="+mn-lt"/>
                <a:ea typeface="+mn-ea"/>
                <a:cs typeface="+mn-cs"/>
              </a:rPr>
              <a:t>1</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Critique</a:t>
            </a:r>
            <a:r>
              <a:rPr lang="en-GB" sz="1200" b="0" i="0" kern="1200" dirty="0">
                <a:solidFill>
                  <a:schemeClr val="tx1"/>
                </a:solidFill>
                <a:effectLst/>
                <a:latin typeface="+mn-lt"/>
                <a:ea typeface="+mn-ea"/>
                <a:cs typeface="+mn-cs"/>
              </a:rPr>
              <a:t>: This model often marginalizes those with chronic illness or disability who cannot “return to function,” leading to systemic inequality.</a:t>
            </a:r>
          </a:p>
          <a:p>
            <a:r>
              <a:rPr lang="en-GB" sz="1200" b="1" i="0" kern="1200" dirty="0">
                <a:solidFill>
                  <a:schemeClr val="tx1"/>
                </a:solidFill>
                <a:effectLst/>
                <a:latin typeface="+mn-lt"/>
                <a:ea typeface="+mn-ea"/>
                <a:cs typeface="+mn-cs"/>
              </a:rPr>
              <a:t>🎓 Education</a:t>
            </a:r>
          </a:p>
          <a:p>
            <a:r>
              <a:rPr lang="en-GB" sz="1200" b="1" i="0" kern="1200" dirty="0">
                <a:solidFill>
                  <a:schemeClr val="tx1"/>
                </a:solidFill>
                <a:effectLst/>
                <a:latin typeface="+mn-lt"/>
                <a:ea typeface="+mn-ea"/>
                <a:cs typeface="+mn-cs"/>
              </a:rPr>
              <a:t>Functionalist View</a:t>
            </a:r>
            <a:r>
              <a:rPr lang="en-GB" sz="1200" b="0" i="0" kern="1200" dirty="0">
                <a:solidFill>
                  <a:schemeClr val="tx1"/>
                </a:solidFill>
                <a:effectLst/>
                <a:latin typeface="+mn-lt"/>
                <a:ea typeface="+mn-ea"/>
                <a:cs typeface="+mn-cs"/>
              </a:rPr>
              <a:t>: Education socializes individuals, teaches skills for work, and allocates roles based on merit.</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UK schools teach core values (e.g., punctuality, discipline) and prepare students for future employment through vocational pathways </a:t>
            </a:r>
            <a:r>
              <a:rPr lang="en-GB" sz="1200" b="1" i="0" u="none" strike="noStrike" kern="1200" dirty="0">
                <a:solidFill>
                  <a:schemeClr val="tx1"/>
                </a:solidFill>
                <a:effectLst/>
                <a:latin typeface="+mn-lt"/>
                <a:ea typeface="+mn-ea"/>
                <a:cs typeface="+mn-cs"/>
              </a:rPr>
              <a:t>2</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Durkheim’s View</a:t>
            </a:r>
            <a:r>
              <a:rPr lang="en-GB" sz="1200" b="0" i="0" kern="1200" dirty="0">
                <a:solidFill>
                  <a:schemeClr val="tx1"/>
                </a:solidFill>
                <a:effectLst/>
                <a:latin typeface="+mn-lt"/>
                <a:ea typeface="+mn-ea"/>
                <a:cs typeface="+mn-cs"/>
              </a:rPr>
              <a:t>: Schools are “society in miniature,” training individuals to cooperate and follow rules, just like in the workplace </a:t>
            </a:r>
            <a:r>
              <a:rPr lang="en-GB" sz="1200" b="1" i="0" u="none" strike="noStrike" kern="1200" dirty="0">
                <a:solidFill>
                  <a:schemeClr val="tx1"/>
                </a:solidFill>
                <a:effectLst/>
                <a:latin typeface="+mn-lt"/>
                <a:ea typeface="+mn-ea"/>
                <a:cs typeface="+mn-cs"/>
              </a:rPr>
              <a:t>2</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Family</a:t>
            </a:r>
          </a:p>
          <a:p>
            <a:r>
              <a:rPr lang="en-GB" sz="1200" b="1" i="0" kern="1200" dirty="0">
                <a:solidFill>
                  <a:schemeClr val="tx1"/>
                </a:solidFill>
                <a:effectLst/>
                <a:latin typeface="+mn-lt"/>
                <a:ea typeface="+mn-ea"/>
                <a:cs typeface="+mn-cs"/>
              </a:rPr>
              <a:t>Functionalist View</a:t>
            </a:r>
            <a:r>
              <a:rPr lang="en-GB" sz="1200" b="0" i="0" kern="1200" dirty="0">
                <a:solidFill>
                  <a:schemeClr val="tx1"/>
                </a:solidFill>
                <a:effectLst/>
                <a:latin typeface="+mn-lt"/>
                <a:ea typeface="+mn-ea"/>
                <a:cs typeface="+mn-cs"/>
              </a:rPr>
              <a:t>: The family is the primary agent of socialization and emotional support.</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Parents teach children societal norms and values, preparing them to be law-abiding, productive citizens </a:t>
            </a:r>
            <a:r>
              <a:rPr lang="en-GB" sz="1200" b="1" i="0" u="none" strike="noStrike" kern="1200" dirty="0">
                <a:solidFill>
                  <a:schemeClr val="tx1"/>
                </a:solidFill>
                <a:effectLst/>
                <a:latin typeface="+mn-lt"/>
                <a:ea typeface="+mn-ea"/>
                <a:cs typeface="+mn-cs"/>
              </a:rPr>
              <a:t>1</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Murdock’s Functions</a:t>
            </a:r>
            <a:r>
              <a:rPr lang="en-GB" sz="1200" b="0" i="0" kern="1200" dirty="0">
                <a:solidFill>
                  <a:schemeClr val="tx1"/>
                </a:solidFill>
                <a:effectLst/>
                <a:latin typeface="+mn-lt"/>
                <a:ea typeface="+mn-ea"/>
                <a:cs typeface="+mn-cs"/>
              </a:rPr>
              <a:t>: Families provide reproduction, economic support, and regulation of sexual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—all seen as essential for societal stability </a:t>
            </a:r>
            <a:r>
              <a:rPr lang="en-GB" sz="1200" b="1" i="0" u="none" strike="noStrike" kern="1200" dirty="0">
                <a:solidFill>
                  <a:schemeClr val="tx1"/>
                </a:solidFill>
                <a:effectLst/>
                <a:latin typeface="+mn-lt"/>
                <a:ea typeface="+mn-ea"/>
                <a:cs typeface="+mn-cs"/>
              </a:rPr>
              <a:t>1</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Law and Criminal Justice</a:t>
            </a:r>
          </a:p>
          <a:p>
            <a:r>
              <a:rPr lang="en-GB" sz="1200" b="1" i="0" kern="1200" dirty="0">
                <a:solidFill>
                  <a:schemeClr val="tx1"/>
                </a:solidFill>
                <a:effectLst/>
                <a:latin typeface="+mn-lt"/>
                <a:ea typeface="+mn-ea"/>
                <a:cs typeface="+mn-cs"/>
              </a:rPr>
              <a:t>Functionalist View</a:t>
            </a:r>
            <a:r>
              <a:rPr lang="en-GB" sz="1200" b="0" i="0" kern="1200" dirty="0">
                <a:solidFill>
                  <a:schemeClr val="tx1"/>
                </a:solidFill>
                <a:effectLst/>
                <a:latin typeface="+mn-lt"/>
                <a:ea typeface="+mn-ea"/>
                <a:cs typeface="+mn-cs"/>
              </a:rPr>
              <a:t>: Laws maintain social order by defining acceptable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and punishing deviance.</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The UK legal system enforces norms and values, ensuring stability. Courts and police act as agents of social control.</a:t>
            </a:r>
          </a:p>
          <a:p>
            <a:r>
              <a:rPr lang="en-GB" sz="1200" b="1" i="0" kern="1200" dirty="0">
                <a:solidFill>
                  <a:schemeClr val="tx1"/>
                </a:solidFill>
                <a:effectLst/>
                <a:latin typeface="+mn-lt"/>
                <a:ea typeface="+mn-ea"/>
                <a:cs typeface="+mn-cs"/>
              </a:rPr>
              <a:t>Durkheim’s Theory</a:t>
            </a:r>
            <a:r>
              <a:rPr lang="en-GB" sz="1200" b="0" i="0" kern="1200" dirty="0">
                <a:solidFill>
                  <a:schemeClr val="tx1"/>
                </a:solidFill>
                <a:effectLst/>
                <a:latin typeface="+mn-lt"/>
                <a:ea typeface="+mn-ea"/>
                <a:cs typeface="+mn-cs"/>
              </a:rPr>
              <a:t>: Crime is “normal” and serves a function—it reinforces societal boundaries and promotes change when needed </a:t>
            </a:r>
            <a:r>
              <a:rPr lang="en-GB" sz="1200" b="1" i="0" u="none" strike="noStrike" kern="1200" dirty="0">
                <a:solidFill>
                  <a:schemeClr val="tx1"/>
                </a:solidFill>
                <a:effectLst/>
                <a:latin typeface="+mn-lt"/>
                <a:ea typeface="+mn-ea"/>
                <a:cs typeface="+mn-cs"/>
              </a:rPr>
              <a:t>3</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Religion</a:t>
            </a:r>
          </a:p>
          <a:p>
            <a:r>
              <a:rPr lang="en-GB" sz="1200" b="1" i="0" kern="1200" dirty="0">
                <a:solidFill>
                  <a:schemeClr val="tx1"/>
                </a:solidFill>
                <a:effectLst/>
                <a:latin typeface="+mn-lt"/>
                <a:ea typeface="+mn-ea"/>
                <a:cs typeface="+mn-cs"/>
              </a:rPr>
              <a:t>Functionalist View</a:t>
            </a:r>
            <a:r>
              <a:rPr lang="en-GB" sz="1200" b="0" i="0" kern="1200" dirty="0">
                <a:solidFill>
                  <a:schemeClr val="tx1"/>
                </a:solidFill>
                <a:effectLst/>
                <a:latin typeface="+mn-lt"/>
                <a:ea typeface="+mn-ea"/>
                <a:cs typeface="+mn-cs"/>
              </a:rPr>
              <a:t>: Religion promotes social cohesion and shared moral values.</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In the UK, religious institutions often play roles in community support, moral education, and rites of passage (e.g., weddings, funerals) </a:t>
            </a:r>
            <a:r>
              <a:rPr lang="en-GB" sz="1200" b="1" i="0" u="none" strike="noStrike" kern="1200" dirty="0">
                <a:solidFill>
                  <a:schemeClr val="tx1"/>
                </a:solidFill>
                <a:effectLst/>
                <a:latin typeface="+mn-lt"/>
                <a:ea typeface="+mn-ea"/>
                <a:cs typeface="+mn-cs"/>
              </a:rPr>
              <a:t>4</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Summary of Functionalist Themes</a:t>
            </a:r>
          </a:p>
          <a:p>
            <a:r>
              <a:rPr lang="en-GB" sz="1200" b="0" i="0" kern="1200" dirty="0">
                <a:solidFill>
                  <a:schemeClr val="tx1"/>
                </a:solidFill>
                <a:effectLst/>
                <a:latin typeface="+mn-lt"/>
                <a:ea typeface="+mn-ea"/>
                <a:cs typeface="+mn-cs"/>
              </a:rPr>
              <a:t>Functionalism sees society as:</a:t>
            </a:r>
          </a:p>
          <a:p>
            <a:r>
              <a:rPr lang="en-GB" sz="1200" b="1" i="0" kern="1200" dirty="0">
                <a:solidFill>
                  <a:schemeClr val="tx1"/>
                </a:solidFill>
                <a:effectLst/>
                <a:latin typeface="+mn-lt"/>
                <a:ea typeface="+mn-ea"/>
                <a:cs typeface="+mn-cs"/>
              </a:rPr>
              <a:t>Interdependent</a:t>
            </a:r>
            <a:r>
              <a:rPr lang="en-GB" sz="1200" b="0" i="0" kern="1200" dirty="0">
                <a:solidFill>
                  <a:schemeClr val="tx1"/>
                </a:solidFill>
                <a:effectLst/>
                <a:latin typeface="+mn-lt"/>
                <a:ea typeface="+mn-ea"/>
                <a:cs typeface="+mn-cs"/>
              </a:rPr>
              <a:t>: Each institution supports others (e.g., education feeds into the economy).</a:t>
            </a:r>
          </a:p>
          <a:p>
            <a:r>
              <a:rPr lang="en-GB" sz="1200" b="1" i="0" kern="1200" dirty="0">
                <a:solidFill>
                  <a:schemeClr val="tx1"/>
                </a:solidFill>
                <a:effectLst/>
                <a:latin typeface="+mn-lt"/>
                <a:ea typeface="+mn-ea"/>
                <a:cs typeface="+mn-cs"/>
              </a:rPr>
              <a:t>Stable</a:t>
            </a:r>
            <a:r>
              <a:rPr lang="en-GB" sz="1200" b="0" i="0" kern="1200" dirty="0">
                <a:solidFill>
                  <a:schemeClr val="tx1"/>
                </a:solidFill>
                <a:effectLst/>
                <a:latin typeface="+mn-lt"/>
                <a:ea typeface="+mn-ea"/>
                <a:cs typeface="+mn-cs"/>
              </a:rPr>
              <a:t>: Social norms and values are passed down to maintain order.</a:t>
            </a:r>
          </a:p>
          <a:p>
            <a:r>
              <a:rPr lang="en-GB" sz="1200" b="1" i="0" kern="1200" dirty="0">
                <a:solidFill>
                  <a:schemeClr val="tx1"/>
                </a:solidFill>
                <a:effectLst/>
                <a:latin typeface="+mn-lt"/>
                <a:ea typeface="+mn-ea"/>
                <a:cs typeface="+mn-cs"/>
              </a:rPr>
              <a:t>Role-based</a:t>
            </a:r>
            <a:r>
              <a:rPr lang="en-GB" sz="1200" b="0" i="0" kern="1200" dirty="0">
                <a:solidFill>
                  <a:schemeClr val="tx1"/>
                </a:solidFill>
                <a:effectLst/>
                <a:latin typeface="+mn-lt"/>
                <a:ea typeface="+mn-ea"/>
                <a:cs typeface="+mn-cs"/>
              </a:rPr>
              <a:t>: Individuals are expected to </a:t>
            </a:r>
            <a:r>
              <a:rPr lang="en-GB" sz="1200" b="0" i="0" kern="1200" dirty="0" err="1">
                <a:solidFill>
                  <a:schemeClr val="tx1"/>
                </a:solidFill>
                <a:effectLst/>
                <a:latin typeface="+mn-lt"/>
                <a:ea typeface="+mn-ea"/>
                <a:cs typeface="+mn-cs"/>
              </a:rPr>
              <a:t>fulfill</a:t>
            </a:r>
            <a:r>
              <a:rPr lang="en-GB" sz="1200" b="0" i="0" kern="1200" dirty="0">
                <a:solidFill>
                  <a:schemeClr val="tx1"/>
                </a:solidFill>
                <a:effectLst/>
                <a:latin typeface="+mn-lt"/>
                <a:ea typeface="+mn-ea"/>
                <a:cs typeface="+mn-cs"/>
              </a:rPr>
              <a:t> roles that benefit the whole.</a:t>
            </a:r>
          </a:p>
          <a:p>
            <a:endParaRPr lang="en-GB" sz="1200" b="0" i="0" kern="1200" dirty="0">
              <a:solidFill>
                <a:schemeClr val="tx1"/>
              </a:solidFill>
              <a:effectLst/>
              <a:latin typeface="+mn-lt"/>
              <a:ea typeface="+mn-ea"/>
              <a:cs typeface="+mn-cs"/>
            </a:endParaRPr>
          </a:p>
          <a:p>
            <a:br>
              <a:rPr lang="en-GB" dirty="0"/>
            </a:br>
            <a:endParaRPr lang="en-GB" dirty="0"/>
          </a:p>
        </p:txBody>
      </p:sp>
      <p:sp>
        <p:nvSpPr>
          <p:cNvPr id="4" name="Slide Number Placeholder 3">
            <a:extLst>
              <a:ext uri="{FF2B5EF4-FFF2-40B4-BE49-F238E27FC236}">
                <a16:creationId xmlns:a16="http://schemas.microsoft.com/office/drawing/2014/main" id="{153B6C54-71B1-FF5A-8106-7E7CDED84E06}"/>
              </a:ext>
            </a:extLst>
          </p:cNvPr>
          <p:cNvSpPr>
            <a:spLocks noGrp="1"/>
          </p:cNvSpPr>
          <p:nvPr>
            <p:ph type="sldNum" sz="quarter" idx="5"/>
          </p:nvPr>
        </p:nvSpPr>
        <p:spPr/>
        <p:txBody>
          <a:bodyPr/>
          <a:lstStyle/>
          <a:p>
            <a:fld id="{67725253-5F09-4238-B8F5-D1F00320C681}" type="slidenum">
              <a:rPr lang="en-GB" smtClean="0"/>
              <a:t>18</a:t>
            </a:fld>
            <a:endParaRPr lang="en-GB"/>
          </a:p>
        </p:txBody>
      </p:sp>
    </p:spTree>
    <p:extLst>
      <p:ext uri="{BB962C8B-B14F-4D97-AF65-F5344CB8AC3E}">
        <p14:creationId xmlns:p14="http://schemas.microsoft.com/office/powerpoint/2010/main" val="26747331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Education acting as a functionalist structure</a:t>
            </a:r>
          </a:p>
          <a:p>
            <a:endParaRPr lang="en-GB" dirty="0"/>
          </a:p>
          <a:p>
            <a:r>
              <a:rPr lang="en-GB" dirty="0"/>
              <a:t>Nice website for understanding:</a:t>
            </a:r>
          </a:p>
          <a:p>
            <a:endParaRPr lang="en-GB" dirty="0"/>
          </a:p>
          <a:p>
            <a:r>
              <a:rPr lang="en-GB" dirty="0">
                <a:hlinkClick r:id="rId3"/>
              </a:rPr>
              <a:t>Reimagining Education with Sir Ken Robinson</a:t>
            </a:r>
            <a:br>
              <a:rPr lang="en-GB" dirty="0"/>
            </a:br>
            <a:r>
              <a:rPr lang="en-GB" dirty="0"/>
              <a:t>https://youtu.be/zDZFcDGpL4U</a:t>
            </a:r>
          </a:p>
          <a:p>
            <a:endParaRPr lang="en-GB" dirty="0"/>
          </a:p>
          <a:p>
            <a:r>
              <a:rPr lang="en-GB" dirty="0"/>
              <a:t>MERITOCRACY: AN ISSUE FOR EDUCATION (SEE READING LIST)</a:t>
            </a:r>
          </a:p>
          <a:p>
            <a:endParaRPr lang="en-GB" dirty="0"/>
          </a:p>
          <a:p>
            <a:r>
              <a:rPr lang="en-GB" sz="1200" b="1" i="0" kern="1200" dirty="0">
                <a:solidFill>
                  <a:schemeClr val="tx1"/>
                </a:solidFill>
                <a:effectLst/>
                <a:latin typeface="+mn-lt"/>
                <a:ea typeface="+mn-ea"/>
                <a:cs typeface="+mn-cs"/>
              </a:rPr>
              <a:t>Function</a:t>
            </a:r>
            <a:r>
              <a:rPr lang="en-GB" sz="1200" b="0" i="0" kern="1200" dirty="0">
                <a:solidFill>
                  <a:schemeClr val="tx1"/>
                </a:solidFill>
                <a:effectLst/>
                <a:latin typeface="+mn-lt"/>
                <a:ea typeface="+mn-ea"/>
                <a:cs typeface="+mn-cs"/>
              </a:rPr>
              <a:t>: Socialization, role allocation, and skill development.</a:t>
            </a:r>
          </a:p>
          <a:p>
            <a:r>
              <a:rPr lang="en-GB" sz="1200" b="1" i="0" kern="1200" dirty="0">
                <a:solidFill>
                  <a:schemeClr val="tx1"/>
                </a:solidFill>
                <a:effectLst/>
                <a:latin typeface="+mn-lt"/>
                <a:ea typeface="+mn-ea"/>
                <a:cs typeface="+mn-cs"/>
              </a:rPr>
              <a:t>UK Example</a:t>
            </a:r>
            <a:r>
              <a:rPr lang="en-GB" sz="1200" b="0" i="0" kern="1200" dirty="0">
                <a:solidFill>
                  <a:schemeClr val="tx1"/>
                </a:solidFill>
                <a:effectLst/>
                <a:latin typeface="+mn-lt"/>
                <a:ea typeface="+mn-ea"/>
                <a:cs typeface="+mn-cs"/>
              </a:rPr>
              <a:t>: The </a:t>
            </a:r>
            <a:r>
              <a:rPr lang="en-GB" sz="1200" b="1" i="0" kern="1200" dirty="0">
                <a:solidFill>
                  <a:schemeClr val="tx1"/>
                </a:solidFill>
                <a:effectLst/>
                <a:latin typeface="+mn-lt"/>
                <a:ea typeface="+mn-ea"/>
                <a:cs typeface="+mn-cs"/>
              </a:rPr>
              <a:t>National Curriculum</a:t>
            </a:r>
            <a:r>
              <a:rPr lang="en-GB" sz="1200" b="0" i="0" kern="1200" dirty="0">
                <a:solidFill>
                  <a:schemeClr val="tx1"/>
                </a:solidFill>
                <a:effectLst/>
                <a:latin typeface="+mn-lt"/>
                <a:ea typeface="+mn-ea"/>
                <a:cs typeface="+mn-cs"/>
              </a:rPr>
              <a:t> teaches shared values (e.g., democracy, tolerance), helping integrate diverse populations.</a:t>
            </a:r>
          </a:p>
          <a:p>
            <a:r>
              <a:rPr lang="en-GB" sz="1200" b="1" i="0" kern="1200" dirty="0">
                <a:solidFill>
                  <a:schemeClr val="tx1"/>
                </a:solidFill>
                <a:effectLst/>
                <a:latin typeface="+mn-lt"/>
                <a:ea typeface="+mn-ea"/>
                <a:cs typeface="+mn-cs"/>
              </a:rPr>
              <a:t>Streaming/Setting</a:t>
            </a:r>
            <a:r>
              <a:rPr lang="en-GB" sz="1200" b="0" i="0" kern="1200" dirty="0">
                <a:solidFill>
                  <a:schemeClr val="tx1"/>
                </a:solidFill>
                <a:effectLst/>
                <a:latin typeface="+mn-lt"/>
                <a:ea typeface="+mn-ea"/>
                <a:cs typeface="+mn-cs"/>
              </a:rPr>
              <a:t>: Students are grouped by ability, which functionalists argue helps allocate roles in society (e.g., future doctors vs. tradespeople).</a:t>
            </a:r>
          </a:p>
          <a:p>
            <a:r>
              <a:rPr lang="en-GB" sz="1200" b="1" i="0" kern="1200" dirty="0">
                <a:solidFill>
                  <a:schemeClr val="tx1"/>
                </a:solidFill>
                <a:effectLst/>
                <a:latin typeface="+mn-lt"/>
                <a:ea typeface="+mn-ea"/>
                <a:cs typeface="+mn-cs"/>
              </a:rPr>
              <a:t>Critique</a:t>
            </a:r>
            <a:r>
              <a:rPr lang="en-GB" sz="1200" b="0" i="0" kern="1200" dirty="0">
                <a:solidFill>
                  <a:schemeClr val="tx1"/>
                </a:solidFill>
                <a:effectLst/>
                <a:latin typeface="+mn-lt"/>
                <a:ea typeface="+mn-ea"/>
                <a:cs typeface="+mn-cs"/>
              </a:rPr>
              <a:t>: This can reinforce inequality, as working-class students are often placed in lower sets </a:t>
            </a: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Healthcare</a:t>
            </a:r>
          </a:p>
          <a:p>
            <a:r>
              <a:rPr lang="en-GB" sz="1200" b="1" i="0" kern="1200" dirty="0">
                <a:solidFill>
                  <a:schemeClr val="tx1"/>
                </a:solidFill>
                <a:effectLst/>
                <a:latin typeface="+mn-lt"/>
                <a:ea typeface="+mn-ea"/>
                <a:cs typeface="+mn-cs"/>
              </a:rPr>
              <a:t>Function</a:t>
            </a:r>
            <a:r>
              <a:rPr lang="en-GB" sz="1200" b="0" i="0" kern="1200" dirty="0">
                <a:solidFill>
                  <a:schemeClr val="tx1"/>
                </a:solidFill>
                <a:effectLst/>
                <a:latin typeface="+mn-lt"/>
                <a:ea typeface="+mn-ea"/>
                <a:cs typeface="+mn-cs"/>
              </a:rPr>
              <a:t>: Maintains population health so individuals can contribute to society.</a:t>
            </a:r>
          </a:p>
          <a:p>
            <a:r>
              <a:rPr lang="en-GB" sz="1200" b="1" i="0" kern="1200" dirty="0">
                <a:solidFill>
                  <a:schemeClr val="tx1"/>
                </a:solidFill>
                <a:effectLst/>
                <a:latin typeface="+mn-lt"/>
                <a:ea typeface="+mn-ea"/>
                <a:cs typeface="+mn-cs"/>
              </a:rPr>
              <a:t>UK Example</a:t>
            </a:r>
            <a:r>
              <a:rPr lang="en-GB" sz="1200" b="0" i="0" kern="1200" dirty="0">
                <a:solidFill>
                  <a:schemeClr val="tx1"/>
                </a:solidFill>
                <a:effectLst/>
                <a:latin typeface="+mn-lt"/>
                <a:ea typeface="+mn-ea"/>
                <a:cs typeface="+mn-cs"/>
              </a:rPr>
              <a:t>: The </a:t>
            </a:r>
            <a:r>
              <a:rPr lang="en-GB" sz="1200" b="1" i="0" kern="1200" dirty="0">
                <a:solidFill>
                  <a:schemeClr val="tx1"/>
                </a:solidFill>
                <a:effectLst/>
                <a:latin typeface="+mn-lt"/>
                <a:ea typeface="+mn-ea"/>
                <a:cs typeface="+mn-cs"/>
              </a:rPr>
              <a:t>NHS</a:t>
            </a:r>
            <a:r>
              <a:rPr lang="en-GB" sz="1200" b="0" i="0" kern="1200" dirty="0">
                <a:solidFill>
                  <a:schemeClr val="tx1"/>
                </a:solidFill>
                <a:effectLst/>
                <a:latin typeface="+mn-lt"/>
                <a:ea typeface="+mn-ea"/>
                <a:cs typeface="+mn-cs"/>
              </a:rPr>
              <a:t> provides universal healthcare, promoting social cohesion and reducing health disparities.</a:t>
            </a:r>
          </a:p>
          <a:p>
            <a:r>
              <a:rPr lang="en-GB" sz="1200" b="1" i="0" kern="1200" dirty="0">
                <a:solidFill>
                  <a:schemeClr val="tx1"/>
                </a:solidFill>
                <a:effectLst/>
                <a:latin typeface="+mn-lt"/>
                <a:ea typeface="+mn-ea"/>
                <a:cs typeface="+mn-cs"/>
              </a:rPr>
              <a:t>Functionalist View</a:t>
            </a:r>
            <a:r>
              <a:rPr lang="en-GB" sz="1200" b="0" i="0" kern="1200" dirty="0">
                <a:solidFill>
                  <a:schemeClr val="tx1"/>
                </a:solidFill>
                <a:effectLst/>
                <a:latin typeface="+mn-lt"/>
                <a:ea typeface="+mn-ea"/>
                <a:cs typeface="+mn-cs"/>
              </a:rPr>
              <a:t>: A healthy population is essential for economic productivity and social stability </a:t>
            </a: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Criminal Justice</a:t>
            </a:r>
          </a:p>
          <a:p>
            <a:r>
              <a:rPr lang="en-GB" sz="1200" b="1" i="0" kern="1200" dirty="0">
                <a:solidFill>
                  <a:schemeClr val="tx1"/>
                </a:solidFill>
                <a:effectLst/>
                <a:latin typeface="+mn-lt"/>
                <a:ea typeface="+mn-ea"/>
                <a:cs typeface="+mn-cs"/>
              </a:rPr>
              <a:t>Function</a:t>
            </a:r>
            <a:r>
              <a:rPr lang="en-GB" sz="1200" b="0" i="0" kern="1200" dirty="0">
                <a:solidFill>
                  <a:schemeClr val="tx1"/>
                </a:solidFill>
                <a:effectLst/>
                <a:latin typeface="+mn-lt"/>
                <a:ea typeface="+mn-ea"/>
                <a:cs typeface="+mn-cs"/>
              </a:rPr>
              <a:t>: Enforces norms, deters deviance, and maintains order.</a:t>
            </a:r>
          </a:p>
          <a:p>
            <a:r>
              <a:rPr lang="en-GB" sz="1200" b="1" i="0" kern="1200" dirty="0">
                <a:solidFill>
                  <a:schemeClr val="tx1"/>
                </a:solidFill>
                <a:effectLst/>
                <a:latin typeface="+mn-lt"/>
                <a:ea typeface="+mn-ea"/>
                <a:cs typeface="+mn-cs"/>
              </a:rPr>
              <a:t>UK Example</a:t>
            </a:r>
            <a:r>
              <a:rPr lang="en-GB" sz="1200" b="0" i="0" kern="1200" dirty="0">
                <a:solidFill>
                  <a:schemeClr val="tx1"/>
                </a:solidFill>
                <a:effectLst/>
                <a:latin typeface="+mn-lt"/>
                <a:ea typeface="+mn-ea"/>
                <a:cs typeface="+mn-cs"/>
              </a:rPr>
              <a:t>: The </a:t>
            </a:r>
            <a:r>
              <a:rPr lang="en-GB" sz="1200" b="1" i="0" kern="1200" dirty="0">
                <a:solidFill>
                  <a:schemeClr val="tx1"/>
                </a:solidFill>
                <a:effectLst/>
                <a:latin typeface="+mn-lt"/>
                <a:ea typeface="+mn-ea"/>
                <a:cs typeface="+mn-cs"/>
              </a:rPr>
              <a:t>police and courts</a:t>
            </a:r>
            <a:r>
              <a:rPr lang="en-GB" sz="1200" b="0" i="0" kern="1200" dirty="0">
                <a:solidFill>
                  <a:schemeClr val="tx1"/>
                </a:solidFill>
                <a:effectLst/>
                <a:latin typeface="+mn-lt"/>
                <a:ea typeface="+mn-ea"/>
                <a:cs typeface="+mn-cs"/>
              </a:rPr>
              <a:t> uphold laws and punish offenders, reinforcing societal boundaries.</a:t>
            </a:r>
          </a:p>
          <a:p>
            <a:r>
              <a:rPr lang="en-GB" sz="1200" b="1" i="0" kern="1200" dirty="0">
                <a:solidFill>
                  <a:schemeClr val="tx1"/>
                </a:solidFill>
                <a:effectLst/>
                <a:latin typeface="+mn-lt"/>
                <a:ea typeface="+mn-ea"/>
                <a:cs typeface="+mn-cs"/>
              </a:rPr>
              <a:t>Durkheim’s View</a:t>
            </a:r>
            <a:r>
              <a:rPr lang="en-GB" sz="1200" b="0" i="0" kern="1200" dirty="0">
                <a:solidFill>
                  <a:schemeClr val="tx1"/>
                </a:solidFill>
                <a:effectLst/>
                <a:latin typeface="+mn-lt"/>
                <a:ea typeface="+mn-ea"/>
                <a:cs typeface="+mn-cs"/>
              </a:rPr>
              <a:t>: Crime can serve as a “safety valve” or signal that change is needed (e.g., protests leading to policy reform).</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The </a:t>
            </a:r>
            <a:r>
              <a:rPr lang="en-GB" sz="1200" b="1" i="0" kern="1200" dirty="0">
                <a:solidFill>
                  <a:schemeClr val="tx1"/>
                </a:solidFill>
                <a:effectLst/>
                <a:latin typeface="+mn-lt"/>
                <a:ea typeface="+mn-ea"/>
                <a:cs typeface="+mn-cs"/>
              </a:rPr>
              <a:t>London riots (2011)</a:t>
            </a:r>
            <a:r>
              <a:rPr lang="en-GB" sz="1200" b="0" i="0" kern="1200" dirty="0">
                <a:solidFill>
                  <a:schemeClr val="tx1"/>
                </a:solidFill>
                <a:effectLst/>
                <a:latin typeface="+mn-lt"/>
                <a:ea typeface="+mn-ea"/>
                <a:cs typeface="+mn-cs"/>
              </a:rPr>
              <a:t> were interpreted by some as a form of social adaptation and a warning about inequality </a:t>
            </a:r>
            <a:r>
              <a:rPr lang="en-GB" sz="1200" b="1" i="0" u="none" strike="noStrike" kern="1200" dirty="0">
                <a:solidFill>
                  <a:schemeClr val="tx1"/>
                </a:solidFill>
                <a:effectLst/>
                <a:latin typeface="+mn-lt"/>
                <a:ea typeface="+mn-ea"/>
                <a:cs typeface="+mn-cs"/>
              </a:rPr>
              <a:t>3</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4. Family</a:t>
            </a:r>
          </a:p>
          <a:p>
            <a:r>
              <a:rPr lang="en-GB" sz="1200" b="1" i="0" kern="1200" dirty="0">
                <a:solidFill>
                  <a:schemeClr val="tx1"/>
                </a:solidFill>
                <a:effectLst/>
                <a:latin typeface="+mn-lt"/>
                <a:ea typeface="+mn-ea"/>
                <a:cs typeface="+mn-cs"/>
              </a:rPr>
              <a:t>Function</a:t>
            </a:r>
            <a:r>
              <a:rPr lang="en-GB" sz="1200" b="0" i="0" kern="1200" dirty="0">
                <a:solidFill>
                  <a:schemeClr val="tx1"/>
                </a:solidFill>
                <a:effectLst/>
                <a:latin typeface="+mn-lt"/>
                <a:ea typeface="+mn-ea"/>
                <a:cs typeface="+mn-cs"/>
              </a:rPr>
              <a:t>: Primary socialization, emotional support, and reproduction.</a:t>
            </a:r>
          </a:p>
          <a:p>
            <a:r>
              <a:rPr lang="en-GB" sz="1200" b="1" i="0" kern="1200" dirty="0">
                <a:solidFill>
                  <a:schemeClr val="tx1"/>
                </a:solidFill>
                <a:effectLst/>
                <a:latin typeface="+mn-lt"/>
                <a:ea typeface="+mn-ea"/>
                <a:cs typeface="+mn-cs"/>
              </a:rPr>
              <a:t>UK Example</a:t>
            </a:r>
            <a:r>
              <a:rPr lang="en-GB" sz="1200" b="0" i="0" kern="1200" dirty="0">
                <a:solidFill>
                  <a:schemeClr val="tx1"/>
                </a:solidFill>
                <a:effectLst/>
                <a:latin typeface="+mn-lt"/>
                <a:ea typeface="+mn-ea"/>
                <a:cs typeface="+mn-cs"/>
              </a:rPr>
              <a:t>: Families teach children norms like respect, responsibility, and cooperation.</a:t>
            </a:r>
          </a:p>
          <a:p>
            <a:r>
              <a:rPr lang="en-GB" sz="1200" b="1" i="0" kern="1200" dirty="0">
                <a:solidFill>
                  <a:schemeClr val="tx1"/>
                </a:solidFill>
                <a:effectLst/>
                <a:latin typeface="+mn-lt"/>
                <a:ea typeface="+mn-ea"/>
                <a:cs typeface="+mn-cs"/>
              </a:rPr>
              <a:t>Functionalist View</a:t>
            </a:r>
            <a:r>
              <a:rPr lang="en-GB" sz="1200" b="0" i="0" kern="1200" dirty="0">
                <a:solidFill>
                  <a:schemeClr val="tx1"/>
                </a:solidFill>
                <a:effectLst/>
                <a:latin typeface="+mn-lt"/>
                <a:ea typeface="+mn-ea"/>
                <a:cs typeface="+mn-cs"/>
              </a:rPr>
              <a:t>: Stable families contribute to stable societies.</a:t>
            </a:r>
          </a:p>
          <a:p>
            <a:r>
              <a:rPr lang="en-GB" sz="1200" b="1" i="0" kern="1200" dirty="0">
                <a:solidFill>
                  <a:schemeClr val="tx1"/>
                </a:solidFill>
                <a:effectLst/>
                <a:latin typeface="+mn-lt"/>
                <a:ea typeface="+mn-ea"/>
                <a:cs typeface="+mn-cs"/>
              </a:rPr>
              <a:t>Critique</a:t>
            </a:r>
            <a:r>
              <a:rPr lang="en-GB" sz="1200" b="0" i="0" kern="1200" dirty="0">
                <a:solidFill>
                  <a:schemeClr val="tx1"/>
                </a:solidFill>
                <a:effectLst/>
                <a:latin typeface="+mn-lt"/>
                <a:ea typeface="+mn-ea"/>
                <a:cs typeface="+mn-cs"/>
              </a:rPr>
              <a:t>: Traditional gender roles in families may reinforce outdated norms </a:t>
            </a: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5. Religion</a:t>
            </a:r>
          </a:p>
          <a:p>
            <a:r>
              <a:rPr lang="en-GB" sz="1200" b="1" i="0" kern="1200" dirty="0">
                <a:solidFill>
                  <a:schemeClr val="tx1"/>
                </a:solidFill>
                <a:effectLst/>
                <a:latin typeface="+mn-lt"/>
                <a:ea typeface="+mn-ea"/>
                <a:cs typeface="+mn-cs"/>
              </a:rPr>
              <a:t>Function</a:t>
            </a:r>
            <a:r>
              <a:rPr lang="en-GB" sz="1200" b="0" i="0" kern="1200" dirty="0">
                <a:solidFill>
                  <a:schemeClr val="tx1"/>
                </a:solidFill>
                <a:effectLst/>
                <a:latin typeface="+mn-lt"/>
                <a:ea typeface="+mn-ea"/>
                <a:cs typeface="+mn-cs"/>
              </a:rPr>
              <a:t>: Provides moral guidance, social cohesion, and meaning.</a:t>
            </a:r>
          </a:p>
          <a:p>
            <a:r>
              <a:rPr lang="en-GB" sz="1200" b="1" i="0" kern="1200" dirty="0">
                <a:solidFill>
                  <a:schemeClr val="tx1"/>
                </a:solidFill>
                <a:effectLst/>
                <a:latin typeface="+mn-lt"/>
                <a:ea typeface="+mn-ea"/>
                <a:cs typeface="+mn-cs"/>
              </a:rPr>
              <a:t>UK Example</a:t>
            </a:r>
            <a:r>
              <a:rPr lang="en-GB" sz="1200" b="0" i="0" kern="1200" dirty="0">
                <a:solidFill>
                  <a:schemeClr val="tx1"/>
                </a:solidFill>
                <a:effectLst/>
                <a:latin typeface="+mn-lt"/>
                <a:ea typeface="+mn-ea"/>
                <a:cs typeface="+mn-cs"/>
              </a:rPr>
              <a:t>: Religious institutions like the </a:t>
            </a:r>
            <a:r>
              <a:rPr lang="en-GB" sz="1200" b="1" i="0" kern="1200" dirty="0">
                <a:solidFill>
                  <a:schemeClr val="tx1"/>
                </a:solidFill>
                <a:effectLst/>
                <a:latin typeface="+mn-lt"/>
                <a:ea typeface="+mn-ea"/>
                <a:cs typeface="+mn-cs"/>
              </a:rPr>
              <a:t>Church of England</a:t>
            </a:r>
            <a:r>
              <a:rPr lang="en-GB" sz="1200" b="0" i="0" kern="1200" dirty="0">
                <a:solidFill>
                  <a:schemeClr val="tx1"/>
                </a:solidFill>
                <a:effectLst/>
                <a:latin typeface="+mn-lt"/>
                <a:ea typeface="+mn-ea"/>
                <a:cs typeface="+mn-cs"/>
              </a:rPr>
              <a:t> promote community values and charitable work.</a:t>
            </a:r>
          </a:p>
          <a:p>
            <a:r>
              <a:rPr lang="en-GB" sz="1200" b="1" i="0" kern="1200" dirty="0">
                <a:solidFill>
                  <a:schemeClr val="tx1"/>
                </a:solidFill>
                <a:effectLst/>
                <a:latin typeface="+mn-lt"/>
                <a:ea typeface="+mn-ea"/>
                <a:cs typeface="+mn-cs"/>
              </a:rPr>
              <a:t>Functionalist View</a:t>
            </a:r>
            <a:r>
              <a:rPr lang="en-GB" sz="1200" b="0" i="0" kern="1200" dirty="0">
                <a:solidFill>
                  <a:schemeClr val="tx1"/>
                </a:solidFill>
                <a:effectLst/>
                <a:latin typeface="+mn-lt"/>
                <a:ea typeface="+mn-ea"/>
                <a:cs typeface="+mn-cs"/>
              </a:rPr>
              <a:t>: Religion helps people cope with life’s challenges and reinforces shared beliefs </a:t>
            </a:r>
          </a:p>
          <a:p>
            <a:r>
              <a:rPr lang="en-GB" sz="1200" b="0" i="0" kern="1200" dirty="0">
                <a:solidFill>
                  <a:schemeClr val="tx1"/>
                </a:solidFill>
                <a:effectLst/>
                <a:latin typeface="+mn-lt"/>
                <a:ea typeface="+mn-ea"/>
                <a:cs typeface="+mn-cs"/>
              </a:rPr>
              <a:t>.</a:t>
            </a:r>
          </a:p>
          <a:p>
            <a:br>
              <a:rPr lang="en-GB" dirty="0"/>
            </a:br>
            <a:endParaRPr lang="en-GB" dirty="0"/>
          </a:p>
        </p:txBody>
      </p:sp>
      <p:sp>
        <p:nvSpPr>
          <p:cNvPr id="4" name="Slide Number Placeholder 3"/>
          <p:cNvSpPr>
            <a:spLocks noGrp="1"/>
          </p:cNvSpPr>
          <p:nvPr>
            <p:ph type="sldNum" sz="quarter" idx="5"/>
          </p:nvPr>
        </p:nvSpPr>
        <p:spPr/>
        <p:txBody>
          <a:bodyPr/>
          <a:lstStyle/>
          <a:p>
            <a:fld id="{67725253-5F09-4238-B8F5-D1F00320C681}" type="slidenum">
              <a:rPr lang="en-GB" smtClean="0"/>
              <a:t>19</a:t>
            </a:fld>
            <a:endParaRPr lang="en-GB"/>
          </a:p>
        </p:txBody>
      </p:sp>
    </p:spTree>
    <p:extLst>
      <p:ext uri="{BB962C8B-B14F-4D97-AF65-F5344CB8AC3E}">
        <p14:creationId xmlns:p14="http://schemas.microsoft.com/office/powerpoint/2010/main" val="36851553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sz="1200" b="1" i="0" kern="1200" dirty="0">
                <a:solidFill>
                  <a:schemeClr val="tx1"/>
                </a:solidFill>
                <a:effectLst/>
                <a:latin typeface="+mn-lt"/>
                <a:ea typeface="+mn-ea"/>
                <a:cs typeface="+mn-cs"/>
              </a:rPr>
              <a:t>The Lived Experience of Disabled People in the UK</a:t>
            </a:r>
            <a:br>
              <a:rPr lang="en-GB" dirty="0"/>
            </a:br>
            <a:r>
              <a:rPr lang="en-GB" sz="1200" b="0" i="0" kern="1200" dirty="0">
                <a:solidFill>
                  <a:schemeClr val="tx1"/>
                </a:solidFill>
                <a:effectLst/>
                <a:latin typeface="+mn-lt"/>
                <a:ea typeface="+mn-ea"/>
                <a:cs typeface="+mn-cs"/>
              </a:rPr>
              <a:t>A systematic review commissioned by the UK Cabinet Office, highlighting barriers in healthcare including discrimination, lack of information, and inadequate adjustments.</a:t>
            </a:r>
          </a:p>
          <a:p>
            <a:r>
              <a:rPr lang="en-GB" sz="1200" b="0" i="0" kern="1200" dirty="0">
                <a:solidFill>
                  <a:schemeClr val="tx1"/>
                </a:solidFill>
                <a:effectLst/>
                <a:latin typeface="+mn-lt"/>
                <a:ea typeface="+mn-ea"/>
                <a:cs typeface="+mn-cs"/>
              </a:rPr>
              <a:t>barriers in healthcare including discrimination, lack of information, and inadequate adjustments.</a:t>
            </a:r>
            <a:endParaRPr lang="en-GB" dirty="0"/>
          </a:p>
        </p:txBody>
      </p:sp>
      <p:sp>
        <p:nvSpPr>
          <p:cNvPr id="4" name="Slide Number Placeholder 3"/>
          <p:cNvSpPr>
            <a:spLocks noGrp="1"/>
          </p:cNvSpPr>
          <p:nvPr>
            <p:ph type="sldNum" sz="quarter" idx="5"/>
          </p:nvPr>
        </p:nvSpPr>
        <p:spPr/>
        <p:txBody>
          <a:bodyPr/>
          <a:lstStyle/>
          <a:p>
            <a:fld id="{67725253-5F09-4238-B8F5-D1F00320C681}" type="slidenum">
              <a:rPr lang="en-GB" smtClean="0"/>
              <a:t>20</a:t>
            </a:fld>
            <a:endParaRPr lang="en-GB"/>
          </a:p>
        </p:txBody>
      </p:sp>
    </p:spTree>
    <p:extLst>
      <p:ext uri="{BB962C8B-B14F-4D97-AF65-F5344CB8AC3E}">
        <p14:creationId xmlns:p14="http://schemas.microsoft.com/office/powerpoint/2010/main" val="39784659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9084D0-31E1-DEB7-8243-A3DA7F911B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D36157-1B61-AEB0-5F06-DF5975B53C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B2644B-FB10-A0CC-83D6-C648286ECBB2}"/>
              </a:ext>
            </a:extLst>
          </p:cNvPr>
          <p:cNvSpPr>
            <a:spLocks noGrp="1"/>
          </p:cNvSpPr>
          <p:nvPr>
            <p:ph type="body" idx="1"/>
          </p:nvPr>
        </p:nvSpPr>
        <p:spPr/>
        <p:txBody>
          <a:bodyPr/>
          <a:lstStyle/>
          <a:p>
            <a:endParaRPr lang="en-GB" dirty="0"/>
          </a:p>
          <a:p>
            <a:endParaRPr lang="en-GB" dirty="0"/>
          </a:p>
          <a:p>
            <a:r>
              <a:rPr lang="en-GB" sz="1200" b="1" i="0" kern="1200" dirty="0">
                <a:solidFill>
                  <a:schemeClr val="tx1"/>
                </a:solidFill>
                <a:effectLst/>
                <a:latin typeface="+mn-lt"/>
                <a:ea typeface="+mn-ea"/>
                <a:cs typeface="+mn-cs"/>
              </a:rPr>
              <a:t>The Lived Experience of Disabled People in the UK</a:t>
            </a:r>
            <a:br>
              <a:rPr lang="en-GB" dirty="0"/>
            </a:br>
            <a:r>
              <a:rPr lang="en-GB" sz="1200" b="0" i="0" kern="1200" dirty="0">
                <a:solidFill>
                  <a:schemeClr val="tx1"/>
                </a:solidFill>
                <a:effectLst/>
                <a:latin typeface="+mn-lt"/>
                <a:ea typeface="+mn-ea"/>
                <a:cs typeface="+mn-cs"/>
              </a:rPr>
              <a:t>A systematic review commissioned by the UK Cabinet Office, highlighting barriers in healthcare including discrimination, lack of information, and inadequate adjustments.</a:t>
            </a:r>
          </a:p>
          <a:p>
            <a:r>
              <a:rPr lang="en-GB" sz="1200" b="0" i="0" kern="1200" dirty="0">
                <a:solidFill>
                  <a:schemeClr val="tx1"/>
                </a:solidFill>
                <a:effectLst/>
                <a:latin typeface="+mn-lt"/>
                <a:ea typeface="+mn-ea"/>
                <a:cs typeface="+mn-cs"/>
              </a:rPr>
              <a:t>barriers in healthcare including discrimination, lack of information, and inadequate adjustments.</a:t>
            </a:r>
            <a:endParaRPr lang="en-GB" dirty="0"/>
          </a:p>
        </p:txBody>
      </p:sp>
      <p:sp>
        <p:nvSpPr>
          <p:cNvPr id="4" name="Slide Number Placeholder 3">
            <a:extLst>
              <a:ext uri="{FF2B5EF4-FFF2-40B4-BE49-F238E27FC236}">
                <a16:creationId xmlns:a16="http://schemas.microsoft.com/office/drawing/2014/main" id="{ABF55D27-E210-F41C-03A9-6A48E91B9DA0}"/>
              </a:ext>
            </a:extLst>
          </p:cNvPr>
          <p:cNvSpPr>
            <a:spLocks noGrp="1"/>
          </p:cNvSpPr>
          <p:nvPr>
            <p:ph type="sldNum" sz="quarter" idx="5"/>
          </p:nvPr>
        </p:nvSpPr>
        <p:spPr/>
        <p:txBody>
          <a:bodyPr/>
          <a:lstStyle/>
          <a:p>
            <a:fld id="{67725253-5F09-4238-B8F5-D1F00320C681}" type="slidenum">
              <a:rPr lang="en-GB" smtClean="0"/>
              <a:t>21</a:t>
            </a:fld>
            <a:endParaRPr lang="en-GB"/>
          </a:p>
        </p:txBody>
      </p:sp>
    </p:spTree>
    <p:extLst>
      <p:ext uri="{BB962C8B-B14F-4D97-AF65-F5344CB8AC3E}">
        <p14:creationId xmlns:p14="http://schemas.microsoft.com/office/powerpoint/2010/main" val="42614982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Family</a:t>
            </a:r>
          </a:p>
          <a:p>
            <a:r>
              <a:rPr lang="en-GB" sz="1200" b="1" i="0" kern="1200" dirty="0">
                <a:solidFill>
                  <a:schemeClr val="tx1"/>
                </a:solidFill>
                <a:effectLst/>
                <a:latin typeface="+mn-lt"/>
                <a:ea typeface="+mn-ea"/>
                <a:cs typeface="+mn-cs"/>
              </a:rPr>
              <a:t>Functionalist View</a:t>
            </a:r>
            <a:r>
              <a:rPr lang="en-GB" sz="1200" b="0" i="0" kern="1200" dirty="0">
                <a:solidFill>
                  <a:schemeClr val="tx1"/>
                </a:solidFill>
                <a:effectLst/>
                <a:latin typeface="+mn-lt"/>
                <a:ea typeface="+mn-ea"/>
                <a:cs typeface="+mn-cs"/>
              </a:rPr>
              <a:t>: The family is the primary agent of socialization and emotional support.</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Parents teach children societal norms and values, preparing them to be law-abiding, productive citizens </a:t>
            </a: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Murdock’s Functions</a:t>
            </a:r>
            <a:r>
              <a:rPr lang="en-GB" sz="1200" b="0" i="0" kern="1200" dirty="0">
                <a:solidFill>
                  <a:schemeClr val="tx1"/>
                </a:solidFill>
                <a:effectLst/>
                <a:latin typeface="+mn-lt"/>
                <a:ea typeface="+mn-ea"/>
                <a:cs typeface="+mn-cs"/>
              </a:rPr>
              <a:t>: Families provide reproduction, economic support, and regulation of sexual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—all seen as essential for societal stability </a:t>
            </a:r>
          </a:p>
          <a:p>
            <a:endParaRPr lang="en-GB" dirty="0"/>
          </a:p>
          <a:p>
            <a:endParaRPr lang="en-GB" dirty="0"/>
          </a:p>
          <a:p>
            <a:r>
              <a:rPr lang="en-GB" sz="1200" b="1" i="0" kern="1200" dirty="0">
                <a:solidFill>
                  <a:schemeClr val="tx1"/>
                </a:solidFill>
                <a:effectLst/>
                <a:latin typeface="+mn-lt"/>
                <a:ea typeface="+mn-ea"/>
                <a:cs typeface="+mn-cs"/>
              </a:rPr>
              <a:t>Sexual Regulation</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Provides a socially approved outlet for sexual activity.</a:t>
            </a:r>
          </a:p>
          <a:p>
            <a:pPr lvl="1"/>
            <a:r>
              <a:rPr lang="en-GB" sz="1200" b="0" i="0" kern="1200" dirty="0">
                <a:solidFill>
                  <a:schemeClr val="tx1"/>
                </a:solidFill>
                <a:effectLst/>
                <a:latin typeface="+mn-lt"/>
                <a:ea typeface="+mn-ea"/>
                <a:cs typeface="+mn-cs"/>
              </a:rPr>
              <a:t>Helps regulate sexual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to maintain social order.</a:t>
            </a:r>
          </a:p>
          <a:p>
            <a:r>
              <a:rPr lang="en-GB" sz="1200" b="1" i="0" kern="1200" dirty="0">
                <a:solidFill>
                  <a:schemeClr val="tx1"/>
                </a:solidFill>
                <a:effectLst/>
                <a:latin typeface="+mn-lt"/>
                <a:ea typeface="+mn-ea"/>
                <a:cs typeface="+mn-cs"/>
              </a:rPr>
              <a:t>Reproduction</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Ensures the continuation of society through the birth of children.</a:t>
            </a:r>
          </a:p>
          <a:p>
            <a:pPr lvl="1"/>
            <a:r>
              <a:rPr lang="en-GB" sz="1200" b="0" i="0" kern="1200" dirty="0">
                <a:solidFill>
                  <a:schemeClr val="tx1"/>
                </a:solidFill>
                <a:effectLst/>
                <a:latin typeface="+mn-lt"/>
                <a:ea typeface="+mn-ea"/>
                <a:cs typeface="+mn-cs"/>
              </a:rPr>
              <a:t>Legitimizes offspring within a stable family structure.</a:t>
            </a:r>
          </a:p>
          <a:p>
            <a:r>
              <a:rPr lang="en-GB" sz="1200" b="1" i="0" kern="1200" dirty="0">
                <a:solidFill>
                  <a:schemeClr val="tx1"/>
                </a:solidFill>
                <a:effectLst/>
                <a:latin typeface="+mn-lt"/>
                <a:ea typeface="+mn-ea"/>
                <a:cs typeface="+mn-cs"/>
              </a:rPr>
              <a:t>Socialization</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Teaches children the norms, values, and culture of their society.</a:t>
            </a:r>
          </a:p>
          <a:p>
            <a:pPr lvl="1"/>
            <a:r>
              <a:rPr lang="en-GB" sz="1200" b="0" i="0" kern="1200" dirty="0">
                <a:solidFill>
                  <a:schemeClr val="tx1"/>
                </a:solidFill>
                <a:effectLst/>
                <a:latin typeface="+mn-lt"/>
                <a:ea typeface="+mn-ea"/>
                <a:cs typeface="+mn-cs"/>
              </a:rPr>
              <a:t>Prepares them to participate in wider social life.</a:t>
            </a:r>
          </a:p>
          <a:p>
            <a:r>
              <a:rPr lang="en-GB" sz="1200" b="1" i="0" kern="1200" dirty="0">
                <a:solidFill>
                  <a:schemeClr val="tx1"/>
                </a:solidFill>
                <a:effectLst/>
                <a:latin typeface="+mn-lt"/>
                <a:ea typeface="+mn-ea"/>
                <a:cs typeface="+mn-cs"/>
              </a:rPr>
              <a:t>Economic Support</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Provides food, shelter, and financial stability.</a:t>
            </a:r>
          </a:p>
          <a:p>
            <a:pPr lvl="1"/>
            <a:r>
              <a:rPr lang="en-GB" sz="1200" b="0" i="0" kern="1200" dirty="0">
                <a:solidFill>
                  <a:schemeClr val="tx1"/>
                </a:solidFill>
                <a:effectLst/>
                <a:latin typeface="+mn-lt"/>
                <a:ea typeface="+mn-ea"/>
                <a:cs typeface="+mn-cs"/>
              </a:rPr>
              <a:t>Acts as a cooperative economic unit, especially in traditional societies.</a:t>
            </a:r>
          </a:p>
          <a:p>
            <a:pPr lvl="1"/>
            <a:endParaRPr lang="en-GB" sz="1200" b="0" i="0" kern="1200" dirty="0">
              <a:solidFill>
                <a:schemeClr val="tx1"/>
              </a:solidFill>
              <a:effectLst/>
              <a:latin typeface="+mn-lt"/>
              <a:ea typeface="+mn-ea"/>
              <a:cs typeface="+mn-cs"/>
            </a:endParaRPr>
          </a:p>
          <a:p>
            <a:pPr lvl="1"/>
            <a:endParaRPr lang="en-GB" sz="1200" b="0" i="0" kern="1200" dirty="0">
              <a:solidFill>
                <a:schemeClr val="tx1"/>
              </a:solidFill>
              <a:effectLst/>
              <a:latin typeface="+mn-lt"/>
              <a:ea typeface="+mn-ea"/>
              <a:cs typeface="+mn-cs"/>
            </a:endParaRPr>
          </a:p>
          <a:p>
            <a:pPr lvl="1"/>
            <a:endParaRPr lang="en-GB" sz="1200" b="0" i="0" kern="1200" dirty="0">
              <a:solidFill>
                <a:schemeClr val="tx1"/>
              </a:solidFill>
              <a:effectLst/>
              <a:latin typeface="+mn-lt"/>
              <a:ea typeface="+mn-ea"/>
              <a:cs typeface="+mn-cs"/>
            </a:endParaRPr>
          </a:p>
          <a:p>
            <a:pPr lvl="1"/>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The Handmaids tale:</a:t>
            </a:r>
          </a:p>
          <a:p>
            <a:pPr lvl="1"/>
            <a:endParaRPr lang="en-GB" sz="1200" b="0" i="0" kern="1200" dirty="0">
              <a:solidFill>
                <a:schemeClr val="tx1"/>
              </a:solidFill>
              <a:effectLst/>
              <a:latin typeface="+mn-lt"/>
              <a:ea typeface="+mn-ea"/>
              <a:cs typeface="+mn-cs"/>
            </a:endParaRPr>
          </a:p>
          <a:p>
            <a:pPr lvl="1"/>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Whispering cautiously, Ofglen and Offred make their daily trek past the Wall toward the park. Ofglen divulges that "Mayday" is the password of an underground network. On Offred's return to the Commander's house, Serena asks assistance with a skein of wool and reminds Offred that she must soon conceive. Serena suggests that the Commander is sterile and that Offred should emulate </a:t>
            </a:r>
            <a:r>
              <a:rPr lang="en-GB" sz="1200" b="0" i="0" kern="1200" dirty="0" err="1">
                <a:solidFill>
                  <a:schemeClr val="tx1"/>
                </a:solidFill>
                <a:effectLst/>
                <a:latin typeface="+mn-lt"/>
                <a:ea typeface="+mn-ea"/>
                <a:cs typeface="+mn-cs"/>
              </a:rPr>
              <a:t>Ofwarren</a:t>
            </a:r>
            <a:r>
              <a:rPr lang="en-GB" sz="1200" b="0" i="0" kern="1200" dirty="0">
                <a:solidFill>
                  <a:schemeClr val="tx1"/>
                </a:solidFill>
                <a:effectLst/>
                <a:latin typeface="+mn-lt"/>
                <a:ea typeface="+mn-ea"/>
                <a:cs typeface="+mn-cs"/>
              </a:rPr>
              <a:t> and copulate with a surrogate father. Serena proposes that Offred mate with Nick. Offred, who deduces that Serena is sincerely eager for a child, accepts the proposal as a last-ditch effort to conceive. As payment for her role in the conspiracy, Serena hands Offred a cigarette and promises to try to procure a photo of her daughter.</a:t>
            </a:r>
          </a:p>
          <a:p>
            <a:r>
              <a:rPr lang="en-GB" sz="1200" b="0" i="0" kern="1200" dirty="0">
                <a:solidFill>
                  <a:schemeClr val="tx1"/>
                </a:solidFill>
                <a:effectLst/>
                <a:latin typeface="+mn-lt"/>
                <a:ea typeface="+mn-ea"/>
                <a:cs typeface="+mn-cs"/>
              </a:rPr>
              <a:t>During Offred's nights with the Commander, he grows bolder about drinking and smoking in front of her. He explains the revolution that produced the misogynist state of Gilead: men enslaved women because they had nothing to work for. His explanation is simplistic and patronizing to a woman of Offred's intelligence: "We thought we could do better. . . . Better never means better for everyone. . . . It always means worse, for some."</a:t>
            </a:r>
          </a:p>
          <a:p>
            <a:r>
              <a:rPr lang="en-GB" sz="1200" b="0" i="0" kern="1200" dirty="0">
                <a:solidFill>
                  <a:schemeClr val="tx1"/>
                </a:solidFill>
                <a:effectLst/>
                <a:latin typeface="+mn-lt"/>
                <a:ea typeface="+mn-ea"/>
                <a:cs typeface="+mn-cs"/>
              </a:rPr>
              <a:t>At a televised </a:t>
            </a:r>
            <a:r>
              <a:rPr lang="en-GB" sz="1200" b="0" i="0" kern="1200" dirty="0" err="1">
                <a:solidFill>
                  <a:schemeClr val="tx1"/>
                </a:solidFill>
                <a:effectLst/>
                <a:latin typeface="+mn-lt"/>
                <a:ea typeface="+mn-ea"/>
                <a:cs typeface="+mn-cs"/>
              </a:rPr>
              <a:t>Prayvaganza</a:t>
            </a:r>
            <a:r>
              <a:rPr lang="en-GB" sz="1200" b="0" i="0" kern="1200" dirty="0">
                <a:solidFill>
                  <a:schemeClr val="tx1"/>
                </a:solidFill>
                <a:effectLst/>
                <a:latin typeface="+mn-lt"/>
                <a:ea typeface="+mn-ea"/>
                <a:cs typeface="+mn-cs"/>
              </a:rPr>
              <a:t>, Offred and Ofglen pass between guards armed with machine guns and enter a covered courtyard. Above the cordoned-off contingent of Handmaids, higher-ranking females file into gallery seats. Ofglen points out Janine, newly paired with another family because baby Angela was a "shredder." The ritual group wedding begins with a Commander leading the group in prayers of thanksgiving as twenty white-clad Daughters in their early teens are pledged to twenty Angels, decorated for service at the front. The Commander justifies this method of distributing women as victory prizes — it is an improvement over the "meat market" atmosphere of the old days, when people met in singles' bars or on blind dates. On the way home from the </a:t>
            </a:r>
            <a:r>
              <a:rPr lang="en-GB" sz="1200" b="0" i="0" kern="1200" dirty="0" err="1">
                <a:solidFill>
                  <a:schemeClr val="tx1"/>
                </a:solidFill>
                <a:effectLst/>
                <a:latin typeface="+mn-lt"/>
                <a:ea typeface="+mn-ea"/>
                <a:cs typeface="+mn-cs"/>
              </a:rPr>
              <a:t>Prayvaganza</a:t>
            </a:r>
            <a:r>
              <a:rPr lang="en-GB" sz="1200" b="0" i="0" kern="1200" dirty="0">
                <a:solidFill>
                  <a:schemeClr val="tx1"/>
                </a:solidFill>
                <a:effectLst/>
                <a:latin typeface="+mn-lt"/>
                <a:ea typeface="+mn-ea"/>
                <a:cs typeface="+mn-cs"/>
              </a:rPr>
              <a:t>, Ofglen divulges that she knows about Offred's night sessions with the Commander.</a:t>
            </a:r>
          </a:p>
          <a:p>
            <a:br>
              <a:rPr lang="en-GB" dirty="0"/>
            </a:b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7725253-5F09-4238-B8F5-D1F00320C681}" type="slidenum">
              <a:rPr lang="en-GB" smtClean="0"/>
              <a:t>22</a:t>
            </a:fld>
            <a:endParaRPr lang="en-GB"/>
          </a:p>
        </p:txBody>
      </p:sp>
    </p:spTree>
    <p:extLst>
      <p:ext uri="{BB962C8B-B14F-4D97-AF65-F5344CB8AC3E}">
        <p14:creationId xmlns:p14="http://schemas.microsoft.com/office/powerpoint/2010/main" val="6145091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91FB2-848C-0DA1-32B8-3FC508AED0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4A2A80-C801-A5B1-7A6B-7877114829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A6722D-A9A3-0539-12F3-E24F623ED6E9}"/>
              </a:ext>
            </a:extLst>
          </p:cNvPr>
          <p:cNvSpPr>
            <a:spLocks noGrp="1"/>
          </p:cNvSpPr>
          <p:nvPr>
            <p:ph type="body" idx="1"/>
          </p:nvPr>
        </p:nvSpPr>
        <p:spPr/>
        <p:txBody>
          <a:bodyPr/>
          <a:lstStyle/>
          <a:p>
            <a:r>
              <a:rPr lang="en-GB" sz="1200" b="1" i="0" kern="1200" dirty="0">
                <a:solidFill>
                  <a:schemeClr val="tx1"/>
                </a:solidFill>
                <a:effectLst/>
                <a:latin typeface="+mn-lt"/>
                <a:ea typeface="+mn-ea"/>
                <a:cs typeface="+mn-cs"/>
              </a:rPr>
              <a:t>Family</a:t>
            </a:r>
          </a:p>
          <a:p>
            <a:r>
              <a:rPr lang="en-GB" sz="1200" b="1" i="0" kern="1200" dirty="0">
                <a:solidFill>
                  <a:schemeClr val="tx1"/>
                </a:solidFill>
                <a:effectLst/>
                <a:latin typeface="+mn-lt"/>
                <a:ea typeface="+mn-ea"/>
                <a:cs typeface="+mn-cs"/>
              </a:rPr>
              <a:t>Functionalist View</a:t>
            </a:r>
            <a:r>
              <a:rPr lang="en-GB" sz="1200" b="0" i="0" kern="1200" dirty="0">
                <a:solidFill>
                  <a:schemeClr val="tx1"/>
                </a:solidFill>
                <a:effectLst/>
                <a:latin typeface="+mn-lt"/>
                <a:ea typeface="+mn-ea"/>
                <a:cs typeface="+mn-cs"/>
              </a:rPr>
              <a:t>: The family is the primary agent of socialization and emotional support.</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Parents teach children societal norms and values, preparing them to be law-abiding, productive citizens </a:t>
            </a: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Murdock’s Functions</a:t>
            </a:r>
            <a:r>
              <a:rPr lang="en-GB" sz="1200" b="0" i="0" kern="1200" dirty="0">
                <a:solidFill>
                  <a:schemeClr val="tx1"/>
                </a:solidFill>
                <a:effectLst/>
                <a:latin typeface="+mn-lt"/>
                <a:ea typeface="+mn-ea"/>
                <a:cs typeface="+mn-cs"/>
              </a:rPr>
              <a:t>: Families provide reproduction, economic support, and regulation of sexual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—all seen as essential for societal stability </a:t>
            </a:r>
          </a:p>
          <a:p>
            <a:endParaRPr lang="en-GB" dirty="0"/>
          </a:p>
          <a:p>
            <a:endParaRPr lang="en-GB" dirty="0"/>
          </a:p>
          <a:p>
            <a:r>
              <a:rPr lang="en-GB" sz="1200" b="1" i="0" kern="1200" dirty="0">
                <a:solidFill>
                  <a:schemeClr val="tx1"/>
                </a:solidFill>
                <a:effectLst/>
                <a:latin typeface="+mn-lt"/>
                <a:ea typeface="+mn-ea"/>
                <a:cs typeface="+mn-cs"/>
              </a:rPr>
              <a:t>Sexual Regulation</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Provides a socially approved outlet for sexual activity.</a:t>
            </a:r>
          </a:p>
          <a:p>
            <a:pPr lvl="1"/>
            <a:r>
              <a:rPr lang="en-GB" sz="1200" b="0" i="0" kern="1200" dirty="0">
                <a:solidFill>
                  <a:schemeClr val="tx1"/>
                </a:solidFill>
                <a:effectLst/>
                <a:latin typeface="+mn-lt"/>
                <a:ea typeface="+mn-ea"/>
                <a:cs typeface="+mn-cs"/>
              </a:rPr>
              <a:t>Helps regulate sexual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to maintain social order.</a:t>
            </a:r>
          </a:p>
          <a:p>
            <a:r>
              <a:rPr lang="en-GB" sz="1200" b="1" i="0" kern="1200" dirty="0">
                <a:solidFill>
                  <a:schemeClr val="tx1"/>
                </a:solidFill>
                <a:effectLst/>
                <a:latin typeface="+mn-lt"/>
                <a:ea typeface="+mn-ea"/>
                <a:cs typeface="+mn-cs"/>
              </a:rPr>
              <a:t>Reproduction</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Ensures the continuation of society through the birth of children.</a:t>
            </a:r>
          </a:p>
          <a:p>
            <a:pPr lvl="1"/>
            <a:r>
              <a:rPr lang="en-GB" sz="1200" b="0" i="0" kern="1200" dirty="0">
                <a:solidFill>
                  <a:schemeClr val="tx1"/>
                </a:solidFill>
                <a:effectLst/>
                <a:latin typeface="+mn-lt"/>
                <a:ea typeface="+mn-ea"/>
                <a:cs typeface="+mn-cs"/>
              </a:rPr>
              <a:t>Legitimizes offspring within a stable family structure.</a:t>
            </a:r>
          </a:p>
          <a:p>
            <a:r>
              <a:rPr lang="en-GB" sz="1200" b="1" i="0" kern="1200" dirty="0">
                <a:solidFill>
                  <a:schemeClr val="tx1"/>
                </a:solidFill>
                <a:effectLst/>
                <a:latin typeface="+mn-lt"/>
                <a:ea typeface="+mn-ea"/>
                <a:cs typeface="+mn-cs"/>
              </a:rPr>
              <a:t>Socialization</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Teaches children the norms, values, and culture of their society.</a:t>
            </a:r>
          </a:p>
          <a:p>
            <a:pPr lvl="1"/>
            <a:r>
              <a:rPr lang="en-GB" sz="1200" b="0" i="0" kern="1200" dirty="0">
                <a:solidFill>
                  <a:schemeClr val="tx1"/>
                </a:solidFill>
                <a:effectLst/>
                <a:latin typeface="+mn-lt"/>
                <a:ea typeface="+mn-ea"/>
                <a:cs typeface="+mn-cs"/>
              </a:rPr>
              <a:t>Prepares them to participate in wider social life.</a:t>
            </a:r>
          </a:p>
          <a:p>
            <a:r>
              <a:rPr lang="en-GB" sz="1200" b="1" i="0" kern="1200" dirty="0">
                <a:solidFill>
                  <a:schemeClr val="tx1"/>
                </a:solidFill>
                <a:effectLst/>
                <a:latin typeface="+mn-lt"/>
                <a:ea typeface="+mn-ea"/>
                <a:cs typeface="+mn-cs"/>
              </a:rPr>
              <a:t>Economic Support</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Provides food, shelter, and financial stability.</a:t>
            </a:r>
          </a:p>
          <a:p>
            <a:pPr lvl="1"/>
            <a:r>
              <a:rPr lang="en-GB" sz="1200" b="0" i="0" kern="1200" dirty="0">
                <a:solidFill>
                  <a:schemeClr val="tx1"/>
                </a:solidFill>
                <a:effectLst/>
                <a:latin typeface="+mn-lt"/>
                <a:ea typeface="+mn-ea"/>
                <a:cs typeface="+mn-cs"/>
              </a:rPr>
              <a:t>Acts as a cooperative economic unit, especially in traditional societies.</a:t>
            </a:r>
          </a:p>
          <a:p>
            <a:pPr lvl="1"/>
            <a:endParaRPr lang="en-GB" sz="1200" b="0" i="0" kern="1200" dirty="0">
              <a:solidFill>
                <a:schemeClr val="tx1"/>
              </a:solidFill>
              <a:effectLst/>
              <a:latin typeface="+mn-lt"/>
              <a:ea typeface="+mn-ea"/>
              <a:cs typeface="+mn-cs"/>
            </a:endParaRPr>
          </a:p>
          <a:p>
            <a:pPr lvl="1"/>
            <a:endParaRPr lang="en-GB" sz="1200" b="0" i="0" kern="1200" dirty="0">
              <a:solidFill>
                <a:schemeClr val="tx1"/>
              </a:solidFill>
              <a:effectLst/>
              <a:latin typeface="+mn-lt"/>
              <a:ea typeface="+mn-ea"/>
              <a:cs typeface="+mn-cs"/>
            </a:endParaRPr>
          </a:p>
          <a:p>
            <a:pPr lvl="1"/>
            <a:endParaRPr lang="en-GB" sz="1200" b="0" i="0" kern="1200" dirty="0">
              <a:solidFill>
                <a:schemeClr val="tx1"/>
              </a:solidFill>
              <a:effectLst/>
              <a:latin typeface="+mn-lt"/>
              <a:ea typeface="+mn-ea"/>
              <a:cs typeface="+mn-cs"/>
            </a:endParaRPr>
          </a:p>
          <a:p>
            <a:pPr lvl="1"/>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The Handmaids tale:</a:t>
            </a:r>
          </a:p>
          <a:p>
            <a:pPr lvl="1"/>
            <a:endParaRPr lang="en-GB" sz="1200" b="0" i="0" kern="1200" dirty="0">
              <a:solidFill>
                <a:schemeClr val="tx1"/>
              </a:solidFill>
              <a:effectLst/>
              <a:latin typeface="+mn-lt"/>
              <a:ea typeface="+mn-ea"/>
              <a:cs typeface="+mn-cs"/>
            </a:endParaRPr>
          </a:p>
          <a:p>
            <a:pPr lvl="1"/>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Whispering cautiously, Ofglen and Offred make their daily trek past the Wall toward the park. Ofglen divulges that "Mayday" is the password of an underground network. On Offred's return to the Commander's house, Serena asks assistance with a skein of wool and reminds Offred that she must soon conceive. Serena suggests that the Commander is sterile and that Offred should emulate </a:t>
            </a:r>
            <a:r>
              <a:rPr lang="en-GB" sz="1200" b="0" i="0" kern="1200" dirty="0" err="1">
                <a:solidFill>
                  <a:schemeClr val="tx1"/>
                </a:solidFill>
                <a:effectLst/>
                <a:latin typeface="+mn-lt"/>
                <a:ea typeface="+mn-ea"/>
                <a:cs typeface="+mn-cs"/>
              </a:rPr>
              <a:t>Ofwarren</a:t>
            </a:r>
            <a:r>
              <a:rPr lang="en-GB" sz="1200" b="0" i="0" kern="1200" dirty="0">
                <a:solidFill>
                  <a:schemeClr val="tx1"/>
                </a:solidFill>
                <a:effectLst/>
                <a:latin typeface="+mn-lt"/>
                <a:ea typeface="+mn-ea"/>
                <a:cs typeface="+mn-cs"/>
              </a:rPr>
              <a:t> and copulate with a surrogate father. Serena proposes that Offred mate with Nick. Offred, who deduces that Serena is sincerely eager for a child, accepts the proposal as a last-ditch effort to conceive. As payment for her role in the conspiracy, Serena hands Offred a cigarette and promises to try to procure a photo of her daughter.</a:t>
            </a:r>
          </a:p>
          <a:p>
            <a:r>
              <a:rPr lang="en-GB" sz="1200" b="0" i="0" kern="1200" dirty="0">
                <a:solidFill>
                  <a:schemeClr val="tx1"/>
                </a:solidFill>
                <a:effectLst/>
                <a:latin typeface="+mn-lt"/>
                <a:ea typeface="+mn-ea"/>
                <a:cs typeface="+mn-cs"/>
              </a:rPr>
              <a:t>During Offred's nights with the Commander, he grows bolder about drinking and smoking in front of her. He explains the revolution that produced the misogynist state of Gilead: men enslaved women because they had nothing to work for. His explanation is simplistic and patronizing to a woman of Offred's intelligence: "We thought we could do better. . . . Better never means better for everyone. . . . It always means worse, for some."</a:t>
            </a:r>
          </a:p>
          <a:p>
            <a:r>
              <a:rPr lang="en-GB" sz="1200" b="0" i="0" kern="1200" dirty="0">
                <a:solidFill>
                  <a:schemeClr val="tx1"/>
                </a:solidFill>
                <a:effectLst/>
                <a:latin typeface="+mn-lt"/>
                <a:ea typeface="+mn-ea"/>
                <a:cs typeface="+mn-cs"/>
              </a:rPr>
              <a:t>At a televised </a:t>
            </a:r>
            <a:r>
              <a:rPr lang="en-GB" sz="1200" b="0" i="0" kern="1200" dirty="0" err="1">
                <a:solidFill>
                  <a:schemeClr val="tx1"/>
                </a:solidFill>
                <a:effectLst/>
                <a:latin typeface="+mn-lt"/>
                <a:ea typeface="+mn-ea"/>
                <a:cs typeface="+mn-cs"/>
              </a:rPr>
              <a:t>Prayvaganza</a:t>
            </a:r>
            <a:r>
              <a:rPr lang="en-GB" sz="1200" b="0" i="0" kern="1200" dirty="0">
                <a:solidFill>
                  <a:schemeClr val="tx1"/>
                </a:solidFill>
                <a:effectLst/>
                <a:latin typeface="+mn-lt"/>
                <a:ea typeface="+mn-ea"/>
                <a:cs typeface="+mn-cs"/>
              </a:rPr>
              <a:t>, Offred and Ofglen pass between guards armed with machine guns and enter a covered courtyard. Above the cordoned-off contingent of Handmaids, higher-ranking females file into gallery seats. Ofglen points out Janine, newly paired with another family because baby Angela was a "shredder." The ritual group wedding begins with a Commander leading the group in prayers of thanksgiving as twenty white-clad Daughters in their early teens are pledged to twenty Angels, decorated for service at the front. The Commander justifies this method of distributing women as victory prizes — it is an improvement over the "meat market" atmosphere of the old days, when people met in singles' bars or on blind dates. On the way home from the </a:t>
            </a:r>
            <a:r>
              <a:rPr lang="en-GB" sz="1200" b="0" i="0" kern="1200" dirty="0" err="1">
                <a:solidFill>
                  <a:schemeClr val="tx1"/>
                </a:solidFill>
                <a:effectLst/>
                <a:latin typeface="+mn-lt"/>
                <a:ea typeface="+mn-ea"/>
                <a:cs typeface="+mn-cs"/>
              </a:rPr>
              <a:t>Prayvaganza</a:t>
            </a:r>
            <a:r>
              <a:rPr lang="en-GB" sz="1200" b="0" i="0" kern="1200" dirty="0">
                <a:solidFill>
                  <a:schemeClr val="tx1"/>
                </a:solidFill>
                <a:effectLst/>
                <a:latin typeface="+mn-lt"/>
                <a:ea typeface="+mn-ea"/>
                <a:cs typeface="+mn-cs"/>
              </a:rPr>
              <a:t>, Ofglen divulges that she knows about Offred's night sessions with the Commander.</a:t>
            </a:r>
          </a:p>
          <a:p>
            <a:br>
              <a:rPr lang="en-GB" dirty="0"/>
            </a:br>
            <a:endParaRPr lang="en-GB" sz="1200" b="0" i="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F0BBA50D-1FA7-9558-B694-B820231D518E}"/>
              </a:ext>
            </a:extLst>
          </p:cNvPr>
          <p:cNvSpPr>
            <a:spLocks noGrp="1"/>
          </p:cNvSpPr>
          <p:nvPr>
            <p:ph type="sldNum" sz="quarter" idx="5"/>
          </p:nvPr>
        </p:nvSpPr>
        <p:spPr/>
        <p:txBody>
          <a:bodyPr/>
          <a:lstStyle/>
          <a:p>
            <a:fld id="{67725253-5F09-4238-B8F5-D1F00320C681}" type="slidenum">
              <a:rPr lang="en-GB" smtClean="0"/>
              <a:t>23</a:t>
            </a:fld>
            <a:endParaRPr lang="en-GB"/>
          </a:p>
        </p:txBody>
      </p:sp>
    </p:spTree>
    <p:extLst>
      <p:ext uri="{BB962C8B-B14F-4D97-AF65-F5344CB8AC3E}">
        <p14:creationId xmlns:p14="http://schemas.microsoft.com/office/powerpoint/2010/main" val="14250289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Examples of Symbolic Interactionism in Contemporary Society</a:t>
            </a:r>
          </a:p>
          <a:p>
            <a:r>
              <a:rPr lang="en-GB" sz="1200" b="0" i="0" kern="1200" dirty="0">
                <a:solidFill>
                  <a:schemeClr val="tx1"/>
                </a:solidFill>
                <a:effectLst/>
                <a:latin typeface="+mn-lt"/>
                <a:ea typeface="+mn-ea"/>
                <a:cs typeface="+mn-cs"/>
              </a:rPr>
              <a:t>Symbolic interactionism focuses on how people create and interpret meanings through social interactions. Here are some real-world applications:</a:t>
            </a:r>
          </a:p>
          <a:p>
            <a:r>
              <a:rPr lang="en-GB" sz="1200" b="1" i="0" kern="1200" dirty="0">
                <a:solidFill>
                  <a:schemeClr val="tx1"/>
                </a:solidFill>
                <a:effectLst/>
                <a:latin typeface="+mn-lt"/>
                <a:ea typeface="+mn-ea"/>
                <a:cs typeface="+mn-cs"/>
              </a:rPr>
              <a:t>Social Media &amp; Identity</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Platforms like Instagram and TikTok allow users to construct digital personas. Likes, emojis, and hashtags become symbols of approval, identity, and belonging </a:t>
            </a:r>
            <a:r>
              <a:rPr lang="en-GB" sz="1200" b="1" i="0" u="none" strike="noStrike" kern="1200" dirty="0">
                <a:solidFill>
                  <a:schemeClr val="tx1"/>
                </a:solidFill>
                <a:effectLst/>
                <a:latin typeface="+mn-lt"/>
                <a:ea typeface="+mn-ea"/>
                <a:cs typeface="+mn-cs"/>
              </a:rPr>
              <a:t>1</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Fashion &amp; Group Identity</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Clothing styles symbolize social status, cultural affiliation, or subcultural identity (e.g., goth, hip-hop, professional attire) </a:t>
            </a:r>
            <a:r>
              <a:rPr lang="en-GB" sz="1200" b="1" i="0" u="none" strike="noStrike" kern="1200" dirty="0">
                <a:solidFill>
                  <a:schemeClr val="tx1"/>
                </a:solidFill>
                <a:effectLst/>
                <a:latin typeface="+mn-lt"/>
                <a:ea typeface="+mn-ea"/>
                <a:cs typeface="+mn-cs"/>
              </a:rPr>
              <a:t>2</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Language &amp; Cultural Meaning</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Words like “freedom,” “family,” or “success” carry different meanings across cultures and individuals. For example, the word “dog” may evoke affection in one person and fear in another </a:t>
            </a:r>
            <a:r>
              <a:rPr lang="en-GB" sz="1200" b="1" i="0" u="none" strike="noStrike" kern="1200" dirty="0">
                <a:solidFill>
                  <a:schemeClr val="tx1"/>
                </a:solidFill>
                <a:effectLst/>
                <a:latin typeface="+mn-lt"/>
                <a:ea typeface="+mn-ea"/>
                <a:cs typeface="+mn-cs"/>
              </a:rPr>
              <a:t>2</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Branding &amp; Consumer Behaviour</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Logos and slogans (e.g., Nike’s “Just Do It”) symbolize values like ambition or empowerment, influencing consumer identity and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a:t>
            </a:r>
          </a:p>
          <a:p>
            <a:pPr lvl="1"/>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Gender as a Social Construct</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Gender roles are shaped by symbolic meanings assigned through interaction, not biology. For instance, pink may symbolize femininity in some cultures </a:t>
            </a:r>
          </a:p>
          <a:p>
            <a:pPr lvl="1"/>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Symbols in Public Spaces</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A red traffic light means “stop,” a wedding ring symbolizes commitment, and national flags evoke patriotism or protest depending on context </a:t>
            </a:r>
          </a:p>
          <a:p>
            <a:pPr lvl="1"/>
            <a:endParaRPr lang="en-GB" sz="1200" b="0" i="0" kern="1200" dirty="0">
              <a:solidFill>
                <a:schemeClr val="tx1"/>
              </a:solidFill>
              <a:effectLst/>
              <a:latin typeface="+mn-lt"/>
              <a:ea typeface="+mn-ea"/>
              <a:cs typeface="+mn-cs"/>
            </a:endParaRPr>
          </a:p>
          <a:p>
            <a:pPr lvl="1"/>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 1. </a:t>
            </a:r>
            <a:r>
              <a:rPr lang="en-GB" sz="1200" b="1" i="0" kern="1200" dirty="0" err="1">
                <a:solidFill>
                  <a:schemeClr val="tx1"/>
                </a:solidFill>
                <a:effectLst/>
                <a:latin typeface="+mn-lt"/>
                <a:ea typeface="+mn-ea"/>
                <a:cs typeface="+mn-cs"/>
              </a:rPr>
              <a:t>Labeling</a:t>
            </a:r>
            <a:r>
              <a:rPr lang="en-GB" sz="1200" b="1" i="0" kern="1200" dirty="0">
                <a:solidFill>
                  <a:schemeClr val="tx1"/>
                </a:solidFill>
                <a:effectLst/>
                <a:latin typeface="+mn-lt"/>
                <a:ea typeface="+mn-ea"/>
                <a:cs typeface="+mn-cs"/>
              </a:rPr>
              <a:t> and Stigmatization</a:t>
            </a:r>
          </a:p>
          <a:p>
            <a:r>
              <a:rPr lang="en-GB" sz="1200" b="0" i="0" kern="1200" dirty="0">
                <a:solidFill>
                  <a:schemeClr val="tx1"/>
                </a:solidFill>
                <a:effectLst/>
                <a:latin typeface="+mn-lt"/>
                <a:ea typeface="+mn-ea"/>
                <a:cs typeface="+mn-cs"/>
              </a:rPr>
              <a:t>Symbolic interactionism explains how </a:t>
            </a:r>
            <a:r>
              <a:rPr lang="en-GB" sz="1200" b="1" i="0" kern="1200" dirty="0">
                <a:solidFill>
                  <a:schemeClr val="tx1"/>
                </a:solidFill>
                <a:effectLst/>
                <a:latin typeface="+mn-lt"/>
                <a:ea typeface="+mn-ea"/>
                <a:cs typeface="+mn-cs"/>
              </a:rPr>
              <a:t>labels</a:t>
            </a:r>
            <a:r>
              <a:rPr lang="en-GB" sz="1200" b="0" i="0" kern="1200" dirty="0">
                <a:solidFill>
                  <a:schemeClr val="tx1"/>
                </a:solidFill>
                <a:effectLst/>
                <a:latin typeface="+mn-lt"/>
                <a:ea typeface="+mn-ea"/>
                <a:cs typeface="+mn-cs"/>
              </a:rPr>
              <a:t> (e.g., “criminal,” “welfare recipient,” “underachiever”) become part of a person’s identity through repeated social interactions.</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A student from a low-income background </a:t>
            </a:r>
            <a:r>
              <a:rPr lang="en-GB" sz="1200" b="0" i="0" kern="1200" dirty="0" err="1">
                <a:solidFill>
                  <a:schemeClr val="tx1"/>
                </a:solidFill>
                <a:effectLst/>
                <a:latin typeface="+mn-lt"/>
                <a:ea typeface="+mn-ea"/>
                <a:cs typeface="+mn-cs"/>
              </a:rPr>
              <a:t>labeled</a:t>
            </a:r>
            <a:r>
              <a:rPr lang="en-GB" sz="1200" b="0" i="0" kern="1200" dirty="0">
                <a:solidFill>
                  <a:schemeClr val="tx1"/>
                </a:solidFill>
                <a:effectLst/>
                <a:latin typeface="+mn-lt"/>
                <a:ea typeface="+mn-ea"/>
                <a:cs typeface="+mn-cs"/>
              </a:rPr>
              <a:t> as “disruptive” may internalize this identity, leading to disengagement from education and reinforcing class-based inequality.</a:t>
            </a:r>
          </a:p>
          <a:p>
            <a:r>
              <a:rPr lang="en-GB" sz="1200" b="1" i="0" kern="1200" dirty="0">
                <a:solidFill>
                  <a:schemeClr val="tx1"/>
                </a:solidFill>
                <a:effectLst/>
                <a:latin typeface="+mn-lt"/>
                <a:ea typeface="+mn-ea"/>
                <a:cs typeface="+mn-cs"/>
              </a:rPr>
              <a:t>Reference</a:t>
            </a:r>
            <a:r>
              <a:rPr lang="en-GB" sz="1200" b="0" i="0" kern="1200" dirty="0">
                <a:solidFill>
                  <a:schemeClr val="tx1"/>
                </a:solidFill>
                <a:effectLst/>
                <a:latin typeface="+mn-lt"/>
                <a:ea typeface="+mn-ea"/>
                <a:cs typeface="+mn-cs"/>
              </a:rPr>
              <a:t>: Anderson &amp; Snow (2001) argue that symbolic interactionism reveals how patterned interactional affronts—like stigmatizing labels—affect self-concept and perpetuate inequality </a:t>
            </a:r>
            <a:r>
              <a:rPr lang="en-GB" sz="1200" b="1" i="0" u="none" strike="noStrike" kern="1200" dirty="0">
                <a:solidFill>
                  <a:schemeClr val="tx1"/>
                </a:solidFill>
                <a:effectLst/>
                <a:latin typeface="+mn-lt"/>
                <a:ea typeface="+mn-ea"/>
                <a:cs typeface="+mn-cs"/>
              </a:rPr>
              <a:t>1</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2. Emotional Labor and Class</a:t>
            </a:r>
          </a:p>
          <a:p>
            <a:r>
              <a:rPr lang="en-GB" sz="1200" b="0" i="0" kern="1200" dirty="0">
                <a:solidFill>
                  <a:schemeClr val="tx1"/>
                </a:solidFill>
                <a:effectLst/>
                <a:latin typeface="+mn-lt"/>
                <a:ea typeface="+mn-ea"/>
                <a:cs typeface="+mn-cs"/>
              </a:rPr>
              <a:t>Emotions are shaped by social interactions and expectations, often reflecting systemic inequalities.</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Working-class individuals may be expected to suppress emotions in service roles (e.g., hospitality, retail), reinforcing power hierarchies between workers and customers.</a:t>
            </a:r>
          </a:p>
          <a:p>
            <a:r>
              <a:rPr lang="en-GB" sz="1200" b="1" i="0" kern="1200" dirty="0">
                <a:solidFill>
                  <a:schemeClr val="tx1"/>
                </a:solidFill>
                <a:effectLst/>
                <a:latin typeface="+mn-lt"/>
                <a:ea typeface="+mn-ea"/>
                <a:cs typeface="+mn-cs"/>
              </a:rPr>
              <a:t>Reference</a:t>
            </a:r>
            <a:r>
              <a:rPr lang="en-GB" sz="1200" b="0" i="0" kern="1200" dirty="0">
                <a:solidFill>
                  <a:schemeClr val="tx1"/>
                </a:solidFill>
                <a:effectLst/>
                <a:latin typeface="+mn-lt"/>
                <a:ea typeface="+mn-ea"/>
                <a:cs typeface="+mn-cs"/>
              </a:rPr>
              <a:t>: Fields, Copp &amp; Kleinman (2016) show how symbolic interactionism helps us understand how emotional norms reproduce inequality in everyday life </a:t>
            </a:r>
            <a:r>
              <a:rPr lang="en-GB" sz="1200" b="1" i="0" u="none" strike="noStrike" kern="1200" dirty="0">
                <a:solidFill>
                  <a:schemeClr val="tx1"/>
                </a:solidFill>
                <a:effectLst/>
                <a:latin typeface="+mn-lt"/>
                <a:ea typeface="+mn-ea"/>
                <a:cs typeface="+mn-cs"/>
              </a:rPr>
              <a:t>2</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3. Identity Formation in Unequal Contexts</a:t>
            </a:r>
          </a:p>
          <a:p>
            <a:r>
              <a:rPr lang="en-GB" sz="1200" b="0" i="0" kern="1200" dirty="0">
                <a:solidFill>
                  <a:schemeClr val="tx1"/>
                </a:solidFill>
                <a:effectLst/>
                <a:latin typeface="+mn-lt"/>
                <a:ea typeface="+mn-ea"/>
                <a:cs typeface="+mn-cs"/>
              </a:rPr>
              <a:t>People construct their identities in relation to others, often within unequal power dynamics.</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Gender-diverse individuals may experience symbolic exclusion or questioning of authenticity, leading to constrained identity expression.</a:t>
            </a:r>
          </a:p>
          <a:p>
            <a:r>
              <a:rPr lang="en-GB" sz="1200" b="1" i="0" kern="1200" dirty="0">
                <a:solidFill>
                  <a:schemeClr val="tx1"/>
                </a:solidFill>
                <a:effectLst/>
                <a:latin typeface="+mn-lt"/>
                <a:ea typeface="+mn-ea"/>
                <a:cs typeface="+mn-cs"/>
              </a:rPr>
              <a:t>Reference</a:t>
            </a:r>
            <a:r>
              <a:rPr lang="en-GB" sz="1200" b="0" i="0" kern="1200" dirty="0">
                <a:solidFill>
                  <a:schemeClr val="tx1"/>
                </a:solidFill>
                <a:effectLst/>
                <a:latin typeface="+mn-lt"/>
                <a:ea typeface="+mn-ea"/>
                <a:cs typeface="+mn-cs"/>
              </a:rPr>
              <a:t>: Athens (2024) explores how identity formation is shaped by domination and subordination in everyday interactions </a:t>
            </a:r>
            <a:r>
              <a:rPr lang="en-GB" sz="1200" b="1" i="0" u="none" strike="noStrike" kern="1200" dirty="0">
                <a:solidFill>
                  <a:schemeClr val="tx1"/>
                </a:solidFill>
                <a:effectLst/>
                <a:latin typeface="+mn-lt"/>
                <a:ea typeface="+mn-ea"/>
                <a:cs typeface="+mn-cs"/>
              </a:rPr>
              <a:t>3</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4. Educational Inequality</a:t>
            </a:r>
          </a:p>
          <a:p>
            <a:r>
              <a:rPr lang="en-GB" sz="1200" b="0" i="0" kern="1200" dirty="0">
                <a:solidFill>
                  <a:schemeClr val="tx1"/>
                </a:solidFill>
                <a:effectLst/>
                <a:latin typeface="+mn-lt"/>
                <a:ea typeface="+mn-ea"/>
                <a:cs typeface="+mn-cs"/>
              </a:rPr>
              <a:t>In schools, symbolic meanings attached to grades,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and appearance can reinforce social stratification.</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Teachers may unconsciously interpret working-class students’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as defiant, while middle-class students are seen as curious—affecting expectations and outcomes.</a:t>
            </a:r>
          </a:p>
          <a:p>
            <a:r>
              <a:rPr lang="en-GB" sz="1200" b="1" i="0" kern="1200" dirty="0">
                <a:solidFill>
                  <a:schemeClr val="tx1"/>
                </a:solidFill>
                <a:effectLst/>
                <a:latin typeface="+mn-lt"/>
                <a:ea typeface="+mn-ea"/>
                <a:cs typeface="+mn-cs"/>
              </a:rPr>
              <a:t>Reference</a:t>
            </a:r>
            <a:r>
              <a:rPr lang="en-GB" sz="1200" b="0" i="0" kern="1200" dirty="0">
                <a:solidFill>
                  <a:schemeClr val="tx1"/>
                </a:solidFill>
                <a:effectLst/>
                <a:latin typeface="+mn-lt"/>
                <a:ea typeface="+mn-ea"/>
                <a:cs typeface="+mn-cs"/>
              </a:rPr>
              <a:t>: The Oxford Handbook of Symbolic Interactionism discusses how symbolic meanings in education contribute to inequality through teacher-student dynamics and hidden curricula </a:t>
            </a:r>
            <a:r>
              <a:rPr lang="en-GB" sz="1200" b="1" i="0" u="none" strike="noStrike" kern="1200" dirty="0">
                <a:solidFill>
                  <a:schemeClr val="tx1"/>
                </a:solidFill>
                <a:effectLst/>
                <a:latin typeface="+mn-lt"/>
                <a:ea typeface="+mn-ea"/>
                <a:cs typeface="+mn-cs"/>
              </a:rPr>
              <a:t>4</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5. Micro-Level Reproduction of Class</a:t>
            </a:r>
          </a:p>
          <a:p>
            <a:r>
              <a:rPr lang="en-GB" sz="1200" b="0" i="0" kern="1200" dirty="0">
                <a:solidFill>
                  <a:schemeClr val="tx1"/>
                </a:solidFill>
                <a:effectLst/>
                <a:latin typeface="+mn-lt"/>
                <a:ea typeface="+mn-ea"/>
                <a:cs typeface="+mn-cs"/>
              </a:rPr>
              <a:t>Symbolic interactionism highlights how </a:t>
            </a:r>
            <a:r>
              <a:rPr lang="en-GB" sz="1200" b="1" i="0" kern="1200" dirty="0">
                <a:solidFill>
                  <a:schemeClr val="tx1"/>
                </a:solidFill>
                <a:effectLst/>
                <a:latin typeface="+mn-lt"/>
                <a:ea typeface="+mn-ea"/>
                <a:cs typeface="+mn-cs"/>
              </a:rPr>
              <a:t>everyday interactions</a:t>
            </a:r>
            <a:r>
              <a:rPr lang="en-GB" sz="1200" b="0" i="0" kern="1200" dirty="0">
                <a:solidFill>
                  <a:schemeClr val="tx1"/>
                </a:solidFill>
                <a:effectLst/>
                <a:latin typeface="+mn-lt"/>
                <a:ea typeface="+mn-ea"/>
                <a:cs typeface="+mn-cs"/>
              </a:rPr>
              <a:t> reproduce class distinctions.</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In workplace settings, speech patterns, dress codes, and gestures signal class position and reinforce hierarchies.</a:t>
            </a:r>
          </a:p>
          <a:p>
            <a:r>
              <a:rPr lang="en-GB" sz="1200" b="1" i="0" kern="1200" dirty="0">
                <a:solidFill>
                  <a:schemeClr val="tx1"/>
                </a:solidFill>
                <a:effectLst/>
                <a:latin typeface="+mn-lt"/>
                <a:ea typeface="+mn-ea"/>
                <a:cs typeface="+mn-cs"/>
              </a:rPr>
              <a:t>Reference</a:t>
            </a:r>
            <a:r>
              <a:rPr lang="en-GB" sz="1200" b="0" i="0" kern="1200" dirty="0">
                <a:solidFill>
                  <a:schemeClr val="tx1"/>
                </a:solidFill>
                <a:effectLst/>
                <a:latin typeface="+mn-lt"/>
                <a:ea typeface="+mn-ea"/>
                <a:cs typeface="+mn-cs"/>
              </a:rPr>
              <a:t>: Anderson &amp; Snow (2001) emphasize that symbolic interactionism offers a nuanced view of stratification by focusing on micro-level manifestations of inequality </a:t>
            </a:r>
          </a:p>
          <a:p>
            <a:pPr lvl="1"/>
            <a:endParaRPr lang="en-GB" sz="1200" b="1"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a:t>
            </a:r>
          </a:p>
          <a:p>
            <a:r>
              <a:rPr lang="en-GB" dirty="0"/>
              <a:t>Some criticisms:</a:t>
            </a:r>
          </a:p>
          <a:p>
            <a:endParaRPr lang="en-GB" dirty="0"/>
          </a:p>
          <a:p>
            <a:endParaRPr lang="en-GB" dirty="0"/>
          </a:p>
          <a:p>
            <a:pPr rtl="0" fontAlgn="base"/>
            <a:r>
              <a:rPr lang="en-GB" sz="1200" b="1" i="0" u="none" strike="noStrike" kern="1200" dirty="0">
                <a:solidFill>
                  <a:schemeClr val="tx1"/>
                </a:solidFill>
                <a:effectLst/>
                <a:latin typeface="+mn-lt"/>
                <a:ea typeface="+mn-ea"/>
                <a:cs typeface="+mn-cs"/>
              </a:rPr>
              <a:t>Low, J. &amp; Thomson, P.</a:t>
            </a:r>
            <a:r>
              <a:rPr lang="en-GB" sz="1200" b="0" i="0" u="none" strike="noStrike" kern="1200" dirty="0">
                <a:solidFill>
                  <a:schemeClr val="tx1"/>
                </a:solidFill>
                <a:effectLst/>
                <a:latin typeface="+mn-lt"/>
                <a:ea typeface="+mn-ea"/>
                <a:cs typeface="+mn-cs"/>
              </a:rPr>
              <a:t> (2021) Low, Jacqueline &amp; Thomson, Lisa.(2021). Symbolic Interactionism and the Myth Of </a:t>
            </a:r>
            <a:r>
              <a:rPr lang="en-GB" sz="1200" b="0" i="0" u="none" strike="noStrike" kern="1200" dirty="0" err="1">
                <a:solidFill>
                  <a:schemeClr val="tx1"/>
                </a:solidFill>
                <a:effectLst/>
                <a:latin typeface="+mn-lt"/>
                <a:ea typeface="+mn-ea"/>
                <a:cs typeface="+mn-cs"/>
              </a:rPr>
              <a:t>Astructural</a:t>
            </a:r>
            <a:r>
              <a:rPr lang="en-GB" sz="1200" b="0" i="0" u="none" strike="noStrike" kern="1200" dirty="0">
                <a:solidFill>
                  <a:schemeClr val="tx1"/>
                </a:solidFill>
                <a:effectLst/>
                <a:latin typeface="+mn-lt"/>
                <a:ea typeface="+mn-ea"/>
                <a:cs typeface="+mn-cs"/>
              </a:rPr>
              <a:t> Bias: </a:t>
            </a:r>
            <a:r>
              <a:rPr lang="en-GB" sz="1200" b="0" i="0" u="none" strike="noStrike" kern="1200" dirty="0" err="1">
                <a:solidFill>
                  <a:schemeClr val="tx1"/>
                </a:solidFill>
                <a:effectLst/>
                <a:latin typeface="+mn-lt"/>
                <a:ea typeface="+mn-ea"/>
                <a:cs typeface="+mn-cs"/>
              </a:rPr>
              <a:t>ATextual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Defense</a:t>
            </a:r>
            <a:r>
              <a:rPr lang="en-GB" sz="1200" b="0" i="0" u="none" strike="noStrike" kern="1200" dirty="0">
                <a:solidFill>
                  <a:schemeClr val="tx1"/>
                </a:solidFill>
                <a:effectLst/>
                <a:latin typeface="+mn-lt"/>
                <a:ea typeface="+mn-ea"/>
                <a:cs typeface="+mn-cs"/>
              </a:rPr>
              <a:t> and Illustrative Advice. </a:t>
            </a:r>
            <a:r>
              <a:rPr lang="en-GB" sz="1200" b="0" i="1" u="none" strike="noStrike" kern="1200" dirty="0">
                <a:solidFill>
                  <a:schemeClr val="tx1"/>
                </a:solidFill>
                <a:effectLst/>
                <a:latin typeface="+mn-lt"/>
                <a:ea typeface="+mn-ea"/>
                <a:cs typeface="+mn-cs"/>
              </a:rPr>
              <a:t>Canadian Journal </a:t>
            </a:r>
            <a:r>
              <a:rPr lang="en-GB" sz="1200" b="0" i="1" u="none" strike="noStrike" kern="1200" dirty="0" err="1">
                <a:solidFill>
                  <a:schemeClr val="tx1"/>
                </a:solidFill>
                <a:effectLst/>
                <a:latin typeface="+mn-lt"/>
                <a:ea typeface="+mn-ea"/>
                <a:cs typeface="+mn-cs"/>
              </a:rPr>
              <a:t>ofSociology</a:t>
            </a:r>
            <a:r>
              <a:rPr lang="en-GB" sz="1200" b="0" i="1"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46. 97-120. </a:t>
            </a:r>
            <a:r>
              <a:rPr lang="en-GB" sz="1200" b="0" i="0" kern="1200" dirty="0">
                <a:solidFill>
                  <a:schemeClr val="tx1"/>
                </a:solidFill>
                <a:effectLst/>
                <a:latin typeface="+mn-lt"/>
                <a:ea typeface="+mn-ea"/>
                <a:cs typeface="+mn-cs"/>
              </a:rPr>
              <a:t>​</a:t>
            </a:r>
          </a:p>
          <a:p>
            <a:pPr rtl="0" fontAlgn="base"/>
            <a:r>
              <a:rPr lang="en-GB" sz="1200" b="0" i="0" u="none" strike="noStrike" kern="1200" dirty="0">
                <a:solidFill>
                  <a:schemeClr val="tx1"/>
                </a:solidFill>
                <a:effectLst/>
                <a:latin typeface="+mn-lt"/>
                <a:ea typeface="+mn-ea"/>
                <a:cs typeface="+mn-cs"/>
              </a:rPr>
              <a:t> Bouton, C. (1984). Self and society: A critique of symbolic interactionism. </a:t>
            </a:r>
            <a:r>
              <a:rPr lang="en-GB" sz="1200" b="0" i="1" u="none" strike="noStrike" kern="1200" dirty="0">
                <a:solidFill>
                  <a:schemeClr val="tx1"/>
                </a:solidFill>
                <a:effectLst/>
                <a:latin typeface="+mn-lt"/>
                <a:ea typeface="+mn-ea"/>
                <a:cs typeface="+mn-cs"/>
              </a:rPr>
              <a:t>Papers in the Social Sciences,4,</a:t>
            </a:r>
            <a:r>
              <a:rPr lang="en-GB" sz="1200" b="0" i="0" u="none" strike="noStrike" kern="1200" dirty="0">
                <a:solidFill>
                  <a:schemeClr val="tx1"/>
                </a:solidFill>
                <a:effectLst/>
                <a:latin typeface="+mn-lt"/>
                <a:ea typeface="+mn-ea"/>
                <a:cs typeface="+mn-cs"/>
              </a:rPr>
              <a:t> 107–117.</a:t>
            </a:r>
            <a:r>
              <a:rPr lang="en-GB" sz="1200" b="0" i="0" kern="1200" dirty="0">
                <a:solidFill>
                  <a:schemeClr val="tx1"/>
                </a:solidFill>
                <a:effectLst/>
                <a:latin typeface="+mn-lt"/>
                <a:ea typeface="+mn-ea"/>
                <a:cs typeface="+mn-cs"/>
              </a:rPr>
              <a:t>​</a:t>
            </a:r>
          </a:p>
          <a:p>
            <a:pPr rtl="0" fontAlgn="base"/>
            <a:r>
              <a:rPr lang="en-GB" sz="1200" b="0" i="0" kern="1200" dirty="0">
                <a:solidFill>
                  <a:schemeClr val="tx1"/>
                </a:solidFill>
                <a:effectLst/>
                <a:latin typeface="+mn-lt"/>
                <a:ea typeface="+mn-ea"/>
                <a:cs typeface="+mn-cs"/>
              </a:rPr>
              <a:t>​</a:t>
            </a:r>
          </a:p>
          <a:p>
            <a:pPr rtl="0" fontAlgn="base"/>
            <a:r>
              <a:rPr lang="en-GB" sz="1200" b="1" i="0" u="none" strike="noStrike" kern="1200" dirty="0">
                <a:solidFill>
                  <a:schemeClr val="tx1"/>
                </a:solidFill>
                <a:effectLst/>
                <a:latin typeface="+mn-lt"/>
                <a:ea typeface="+mn-ea"/>
                <a:cs typeface="+mn-cs"/>
              </a:rPr>
              <a:t>Meltzer, B.N., Petras, </a:t>
            </a:r>
            <a:r>
              <a:rPr lang="en-GB" sz="1200" b="1" i="0" u="none" strike="noStrike" kern="1200" dirty="0" err="1">
                <a:solidFill>
                  <a:schemeClr val="tx1"/>
                </a:solidFill>
                <a:effectLst/>
                <a:latin typeface="+mn-lt"/>
                <a:ea typeface="+mn-ea"/>
                <a:cs typeface="+mn-cs"/>
              </a:rPr>
              <a:t>J.W</a:t>
            </a:r>
            <a:r>
              <a:rPr lang="en-GB" sz="1200" b="1" i="0" u="none" strike="noStrike" kern="1200" dirty="0">
                <a:solidFill>
                  <a:schemeClr val="tx1"/>
                </a:solidFill>
                <a:effectLst/>
                <a:latin typeface="+mn-lt"/>
                <a:ea typeface="+mn-ea"/>
                <a:cs typeface="+mn-cs"/>
              </a:rPr>
              <a:t>. &amp; Reynolds, L.T.</a:t>
            </a:r>
            <a:r>
              <a:rPr lang="en-GB" sz="1200" b="0" i="0" u="none" strike="noStrike" kern="1200" dirty="0">
                <a:solidFill>
                  <a:schemeClr val="tx1"/>
                </a:solidFill>
                <a:effectLst/>
                <a:latin typeface="+mn-lt"/>
                <a:ea typeface="+mn-ea"/>
                <a:cs typeface="+mn-cs"/>
              </a:rPr>
              <a:t> (2015) </a:t>
            </a:r>
            <a:r>
              <a:rPr lang="en-GB" sz="1200" b="0" i="1" u="none" strike="noStrike" kern="1200" dirty="0" err="1">
                <a:solidFill>
                  <a:schemeClr val="tx1"/>
                </a:solidFill>
                <a:effectLst/>
                <a:latin typeface="+mn-lt"/>
                <a:ea typeface="+mn-ea"/>
                <a:cs typeface="+mn-cs"/>
              </a:rPr>
              <a:t>SymbolicInteractionism</a:t>
            </a:r>
            <a:r>
              <a:rPr lang="en-GB" sz="1200" b="0" i="1" u="none" strike="noStrike" kern="1200" dirty="0">
                <a:solidFill>
                  <a:schemeClr val="tx1"/>
                </a:solidFill>
                <a:effectLst/>
                <a:latin typeface="+mn-lt"/>
                <a:ea typeface="+mn-ea"/>
                <a:cs typeface="+mn-cs"/>
              </a:rPr>
              <a:t>: Genesis, Varieties, and Criticism</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London:Routledge</a:t>
            </a:r>
            <a:r>
              <a:rPr lang="en-GB" sz="1200" b="0" i="0" u="none" strike="noStrike"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a:t>
            </a:r>
          </a:p>
          <a:p>
            <a:pPr rtl="0" fontAlgn="base"/>
            <a:r>
              <a:rPr lang="en-GB" sz="1200" b="1" i="0" u="none" strike="noStrike" kern="1200" dirty="0">
                <a:solidFill>
                  <a:schemeClr val="tx1"/>
                </a:solidFill>
                <a:effectLst/>
                <a:latin typeface="+mn-lt"/>
                <a:ea typeface="+mn-ea"/>
                <a:cs typeface="+mn-cs"/>
              </a:rPr>
              <a:t>Azarian, R.</a:t>
            </a:r>
            <a:r>
              <a:rPr lang="en-GB" sz="1200" b="0" i="0" u="none" strike="noStrike" kern="1200" dirty="0">
                <a:solidFill>
                  <a:schemeClr val="tx1"/>
                </a:solidFill>
                <a:effectLst/>
                <a:latin typeface="+mn-lt"/>
                <a:ea typeface="+mn-ea"/>
                <a:cs typeface="+mn-cs"/>
              </a:rPr>
              <a:t> (2021) Analytical Sociology and </a:t>
            </a:r>
            <a:r>
              <a:rPr lang="en-GB" sz="1200" b="0" i="0" u="none" strike="noStrike" kern="1200" dirty="0" err="1">
                <a:solidFill>
                  <a:schemeClr val="tx1"/>
                </a:solidFill>
                <a:effectLst/>
                <a:latin typeface="+mn-lt"/>
                <a:ea typeface="+mn-ea"/>
                <a:cs typeface="+mn-cs"/>
              </a:rPr>
              <a:t>SymbolicInteractionism</a:t>
            </a:r>
            <a:r>
              <a:rPr lang="en-GB" sz="1200" b="0" i="0" u="none" strike="noStrike" kern="1200" dirty="0">
                <a:solidFill>
                  <a:schemeClr val="tx1"/>
                </a:solidFill>
                <a:effectLst/>
                <a:latin typeface="+mn-lt"/>
                <a:ea typeface="+mn-ea"/>
                <a:cs typeface="+mn-cs"/>
              </a:rPr>
              <a:t>: Bridging the Divide. </a:t>
            </a:r>
            <a:r>
              <a:rPr lang="en-GB" sz="1200" b="0" i="1" u="none" strike="noStrike" kern="1200" dirty="0">
                <a:solidFill>
                  <a:schemeClr val="tx1"/>
                </a:solidFill>
                <a:effectLst/>
                <a:latin typeface="+mn-lt"/>
                <a:ea typeface="+mn-ea"/>
                <a:cs typeface="+mn-cs"/>
              </a:rPr>
              <a:t>Journal for the Theory of </a:t>
            </a:r>
            <a:r>
              <a:rPr lang="en-GB" sz="1200" b="0" i="1" u="none" strike="noStrike" kern="1200" dirty="0" err="1">
                <a:solidFill>
                  <a:schemeClr val="tx1"/>
                </a:solidFill>
                <a:effectLst/>
                <a:latin typeface="+mn-lt"/>
                <a:ea typeface="+mn-ea"/>
                <a:cs typeface="+mn-cs"/>
              </a:rPr>
              <a:t>SocialBehaviour</a:t>
            </a:r>
            <a:r>
              <a:rPr lang="en-GB" sz="1200" b="0" i="0" u="none" strike="noStrike" kern="1200" dirty="0">
                <a:solidFill>
                  <a:schemeClr val="tx1"/>
                </a:solidFill>
                <a:effectLst/>
                <a:latin typeface="+mn-lt"/>
                <a:ea typeface="+mn-ea"/>
                <a:cs typeface="+mn-cs"/>
              </a:rPr>
              <a:t>, 51(1), pp.3–21.</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7725253-5F09-4238-B8F5-D1F00320C681}" type="slidenum">
              <a:rPr lang="en-GB" smtClean="0"/>
              <a:t>24</a:t>
            </a:fld>
            <a:endParaRPr lang="en-GB"/>
          </a:p>
        </p:txBody>
      </p:sp>
    </p:spTree>
    <p:extLst>
      <p:ext uri="{BB962C8B-B14F-4D97-AF65-F5344CB8AC3E}">
        <p14:creationId xmlns:p14="http://schemas.microsoft.com/office/powerpoint/2010/main" val="14251101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1735C-628A-C558-BFC7-4B98F9C319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4D90F5-2788-B4CD-9E66-6E3B3014D8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FBFF9A-AB1A-4D3B-0B33-8E0329FFA5FE}"/>
              </a:ext>
            </a:extLst>
          </p:cNvPr>
          <p:cNvSpPr>
            <a:spLocks noGrp="1"/>
          </p:cNvSpPr>
          <p:nvPr>
            <p:ph type="body" idx="1"/>
          </p:nvPr>
        </p:nvSpPr>
        <p:spPr/>
        <p:txBody>
          <a:bodyPr/>
          <a:lstStyle/>
          <a:p>
            <a:r>
              <a:rPr lang="en-GB" sz="1200" b="1" i="0" kern="1200" dirty="0">
                <a:solidFill>
                  <a:schemeClr val="tx1"/>
                </a:solidFill>
                <a:effectLst/>
                <a:latin typeface="+mn-lt"/>
                <a:ea typeface="+mn-ea"/>
                <a:cs typeface="+mn-cs"/>
              </a:rPr>
              <a:t>Examples of Symbolic Interactionism in Contemporary Society</a:t>
            </a:r>
          </a:p>
          <a:p>
            <a:r>
              <a:rPr lang="en-GB" sz="1200" b="0" i="0" kern="1200" dirty="0">
                <a:solidFill>
                  <a:schemeClr val="tx1"/>
                </a:solidFill>
                <a:effectLst/>
                <a:latin typeface="+mn-lt"/>
                <a:ea typeface="+mn-ea"/>
                <a:cs typeface="+mn-cs"/>
              </a:rPr>
              <a:t>Symbolic interactionism focuses on how people create and interpret meanings through social interactions. Here are some real-world applications:</a:t>
            </a:r>
          </a:p>
          <a:p>
            <a:r>
              <a:rPr lang="en-GB" sz="1200" b="1" i="0" kern="1200" dirty="0">
                <a:solidFill>
                  <a:schemeClr val="tx1"/>
                </a:solidFill>
                <a:effectLst/>
                <a:latin typeface="+mn-lt"/>
                <a:ea typeface="+mn-ea"/>
                <a:cs typeface="+mn-cs"/>
              </a:rPr>
              <a:t>Social Media &amp; Identity</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Platforms like Instagram and TikTok allow users to construct digital personas. Likes, emojis, and hashtags become symbols of approval, identity, and belonging </a:t>
            </a:r>
          </a:p>
          <a:p>
            <a:pPr lvl="1"/>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Fashion &amp; Group Identity</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Clothing styles symbolize social status, cultural affiliation, or subcultural identity (e.g., goth, hip-hop, professional attire) </a:t>
            </a:r>
          </a:p>
          <a:p>
            <a:pPr lvl="1"/>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Language &amp; Cultural Meaning</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Words like “freedom,” “family,” or “success” carry different meanings across cultures and individuals. For example, the word “dog” may evoke affection in one person and fear in another </a:t>
            </a:r>
          </a:p>
          <a:p>
            <a:pPr lvl="1"/>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Branding &amp; Consumer Behaviour</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Logos and slogans (e.g., Nike’s “Just Do It”) symbolize values like ambition or empowerment, influencing consumer identity and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a:t>
            </a:r>
          </a:p>
          <a:p>
            <a:pPr lvl="1"/>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Gender as a Social Construct</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Gender roles are shaped by symbolic meanings assigned through interaction, not biology. For instance, pink may symbolize femininity in some cultures </a:t>
            </a:r>
          </a:p>
          <a:p>
            <a:pPr lvl="1"/>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Symbols in Public Spaces</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A red traffic light means “stop,” a wedding ring symbolizes commitment, and national flags evoke patriotism or protest depending on context </a:t>
            </a:r>
          </a:p>
          <a:p>
            <a:pPr lvl="1"/>
            <a:endParaRPr lang="en-GB" sz="1200" b="0" i="0" kern="1200" dirty="0">
              <a:solidFill>
                <a:schemeClr val="tx1"/>
              </a:solidFill>
              <a:effectLst/>
              <a:latin typeface="+mn-lt"/>
              <a:ea typeface="+mn-ea"/>
              <a:cs typeface="+mn-cs"/>
            </a:endParaRPr>
          </a:p>
          <a:p>
            <a:pPr lvl="1"/>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 1. </a:t>
            </a:r>
            <a:r>
              <a:rPr lang="en-GB" sz="1200" b="1" i="0" kern="1200" dirty="0" err="1">
                <a:solidFill>
                  <a:schemeClr val="tx1"/>
                </a:solidFill>
                <a:effectLst/>
                <a:latin typeface="+mn-lt"/>
                <a:ea typeface="+mn-ea"/>
                <a:cs typeface="+mn-cs"/>
              </a:rPr>
              <a:t>Labeling</a:t>
            </a:r>
            <a:r>
              <a:rPr lang="en-GB" sz="1200" b="1" i="0" kern="1200" dirty="0">
                <a:solidFill>
                  <a:schemeClr val="tx1"/>
                </a:solidFill>
                <a:effectLst/>
                <a:latin typeface="+mn-lt"/>
                <a:ea typeface="+mn-ea"/>
                <a:cs typeface="+mn-cs"/>
              </a:rPr>
              <a:t> and Stigmatization</a:t>
            </a:r>
          </a:p>
          <a:p>
            <a:r>
              <a:rPr lang="en-GB" sz="1200" b="0" i="0" kern="1200" dirty="0">
                <a:solidFill>
                  <a:schemeClr val="tx1"/>
                </a:solidFill>
                <a:effectLst/>
                <a:latin typeface="+mn-lt"/>
                <a:ea typeface="+mn-ea"/>
                <a:cs typeface="+mn-cs"/>
              </a:rPr>
              <a:t>Symbolic interactionism explains how </a:t>
            </a:r>
            <a:r>
              <a:rPr lang="en-GB" sz="1200" b="1" i="0" kern="1200" dirty="0">
                <a:solidFill>
                  <a:schemeClr val="tx1"/>
                </a:solidFill>
                <a:effectLst/>
                <a:latin typeface="+mn-lt"/>
                <a:ea typeface="+mn-ea"/>
                <a:cs typeface="+mn-cs"/>
              </a:rPr>
              <a:t>labels</a:t>
            </a:r>
            <a:r>
              <a:rPr lang="en-GB" sz="1200" b="0" i="0" kern="1200" dirty="0">
                <a:solidFill>
                  <a:schemeClr val="tx1"/>
                </a:solidFill>
                <a:effectLst/>
                <a:latin typeface="+mn-lt"/>
                <a:ea typeface="+mn-ea"/>
                <a:cs typeface="+mn-cs"/>
              </a:rPr>
              <a:t> (e.g., “criminal,” “welfare recipient,” “underachiever”) become part of a person’s identity through repeated social interactions.</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A student from a low-income background </a:t>
            </a:r>
            <a:r>
              <a:rPr lang="en-GB" sz="1200" b="0" i="0" kern="1200" dirty="0" err="1">
                <a:solidFill>
                  <a:schemeClr val="tx1"/>
                </a:solidFill>
                <a:effectLst/>
                <a:latin typeface="+mn-lt"/>
                <a:ea typeface="+mn-ea"/>
                <a:cs typeface="+mn-cs"/>
              </a:rPr>
              <a:t>labeled</a:t>
            </a:r>
            <a:r>
              <a:rPr lang="en-GB" sz="1200" b="0" i="0" kern="1200" dirty="0">
                <a:solidFill>
                  <a:schemeClr val="tx1"/>
                </a:solidFill>
                <a:effectLst/>
                <a:latin typeface="+mn-lt"/>
                <a:ea typeface="+mn-ea"/>
                <a:cs typeface="+mn-cs"/>
              </a:rPr>
              <a:t> as “disruptive” may internalize this identity, leading to disengagement from education and reinforcing class-based inequality.</a:t>
            </a:r>
          </a:p>
          <a:p>
            <a:r>
              <a:rPr lang="en-GB" sz="1200" b="1" i="0" kern="1200" dirty="0">
                <a:solidFill>
                  <a:schemeClr val="tx1"/>
                </a:solidFill>
                <a:effectLst/>
                <a:latin typeface="+mn-lt"/>
                <a:ea typeface="+mn-ea"/>
                <a:cs typeface="+mn-cs"/>
              </a:rPr>
              <a:t>Reference</a:t>
            </a:r>
            <a:r>
              <a:rPr lang="en-GB" sz="1200" b="0" i="0" kern="1200" dirty="0">
                <a:solidFill>
                  <a:schemeClr val="tx1"/>
                </a:solidFill>
                <a:effectLst/>
                <a:latin typeface="+mn-lt"/>
                <a:ea typeface="+mn-ea"/>
                <a:cs typeface="+mn-cs"/>
              </a:rPr>
              <a:t>: Anderson &amp; Snow (2001) argue that symbolic interactionism reveals how patterned interactional affronts—like stigmatizing labels—affect self-concept and perpetuate inequality </a:t>
            </a: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2. Emotional Labor and Class</a:t>
            </a:r>
          </a:p>
          <a:p>
            <a:r>
              <a:rPr lang="en-GB" sz="1200" b="0" i="0" kern="1200" dirty="0">
                <a:solidFill>
                  <a:schemeClr val="tx1"/>
                </a:solidFill>
                <a:effectLst/>
                <a:latin typeface="+mn-lt"/>
                <a:ea typeface="+mn-ea"/>
                <a:cs typeface="+mn-cs"/>
              </a:rPr>
              <a:t>Emotions are shaped by social interactions and expectations, often reflecting systemic inequalities.</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Working-class individuals may be expected to suppress emotions in service roles (e.g., hospitality, retail), reinforcing power hierarchies between workers and customers.</a:t>
            </a:r>
          </a:p>
          <a:p>
            <a:r>
              <a:rPr lang="en-GB" sz="1200" b="1" i="0" kern="1200" dirty="0">
                <a:solidFill>
                  <a:schemeClr val="tx1"/>
                </a:solidFill>
                <a:effectLst/>
                <a:latin typeface="+mn-lt"/>
                <a:ea typeface="+mn-ea"/>
                <a:cs typeface="+mn-cs"/>
              </a:rPr>
              <a:t>Reference</a:t>
            </a:r>
            <a:r>
              <a:rPr lang="en-GB" sz="1200" b="0" i="0" kern="1200" dirty="0">
                <a:solidFill>
                  <a:schemeClr val="tx1"/>
                </a:solidFill>
                <a:effectLst/>
                <a:latin typeface="+mn-lt"/>
                <a:ea typeface="+mn-ea"/>
                <a:cs typeface="+mn-cs"/>
              </a:rPr>
              <a:t>: Fields, Copp &amp; Kleinman (2016) show how symbolic interactionism helps us understand how emotional norms reproduce inequality in everyday life </a:t>
            </a: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3. Identity Formation in Unequal Contexts</a:t>
            </a:r>
          </a:p>
          <a:p>
            <a:r>
              <a:rPr lang="en-GB" sz="1200" b="0" i="0" kern="1200" dirty="0">
                <a:solidFill>
                  <a:schemeClr val="tx1"/>
                </a:solidFill>
                <a:effectLst/>
                <a:latin typeface="+mn-lt"/>
                <a:ea typeface="+mn-ea"/>
                <a:cs typeface="+mn-cs"/>
              </a:rPr>
              <a:t>People construct their identities in relation to others, often within unequal power dynamics.</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Gender-diverse individuals may experience symbolic exclusion or questioning of authenticity, leading to constrained identity expression.</a:t>
            </a:r>
          </a:p>
          <a:p>
            <a:r>
              <a:rPr lang="en-GB" sz="1200" b="1" i="0" kern="1200" dirty="0">
                <a:solidFill>
                  <a:schemeClr val="tx1"/>
                </a:solidFill>
                <a:effectLst/>
                <a:latin typeface="+mn-lt"/>
                <a:ea typeface="+mn-ea"/>
                <a:cs typeface="+mn-cs"/>
              </a:rPr>
              <a:t>Reference</a:t>
            </a:r>
            <a:r>
              <a:rPr lang="en-GB" sz="1200" b="0" i="0" kern="1200" dirty="0">
                <a:solidFill>
                  <a:schemeClr val="tx1"/>
                </a:solidFill>
                <a:effectLst/>
                <a:latin typeface="+mn-lt"/>
                <a:ea typeface="+mn-ea"/>
                <a:cs typeface="+mn-cs"/>
              </a:rPr>
              <a:t>: Athens (2024) explores how identity formation is shaped by domination and subordination in everyday interactions </a:t>
            </a:r>
            <a:r>
              <a:rPr lang="en-GB" sz="1200" b="1" i="0" u="none" strike="noStrike" kern="1200" dirty="0">
                <a:solidFill>
                  <a:schemeClr val="tx1"/>
                </a:solidFill>
                <a:effectLst/>
                <a:latin typeface="+mn-lt"/>
                <a:ea typeface="+mn-ea"/>
                <a:cs typeface="+mn-cs"/>
              </a:rPr>
              <a:t>3</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4. Educational Inequality</a:t>
            </a:r>
          </a:p>
          <a:p>
            <a:r>
              <a:rPr lang="en-GB" sz="1200" b="0" i="0" kern="1200" dirty="0">
                <a:solidFill>
                  <a:schemeClr val="tx1"/>
                </a:solidFill>
                <a:effectLst/>
                <a:latin typeface="+mn-lt"/>
                <a:ea typeface="+mn-ea"/>
                <a:cs typeface="+mn-cs"/>
              </a:rPr>
              <a:t>In schools, symbolic meanings attached to grades,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and appearance can reinforce social stratification.</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Teachers may unconsciously interpret working-class students’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as defiant, while middle-class students are seen as curious—affecting expectations and outcomes.</a:t>
            </a:r>
          </a:p>
          <a:p>
            <a:r>
              <a:rPr lang="en-GB" sz="1200" b="1" i="0" kern="1200" dirty="0">
                <a:solidFill>
                  <a:schemeClr val="tx1"/>
                </a:solidFill>
                <a:effectLst/>
                <a:latin typeface="+mn-lt"/>
                <a:ea typeface="+mn-ea"/>
                <a:cs typeface="+mn-cs"/>
              </a:rPr>
              <a:t>Reference</a:t>
            </a:r>
            <a:r>
              <a:rPr lang="en-GB" sz="1200" b="0" i="0" kern="1200" dirty="0">
                <a:solidFill>
                  <a:schemeClr val="tx1"/>
                </a:solidFill>
                <a:effectLst/>
                <a:latin typeface="+mn-lt"/>
                <a:ea typeface="+mn-ea"/>
                <a:cs typeface="+mn-cs"/>
              </a:rPr>
              <a:t>: The Oxford Handbook of Symbolic Interactionism discusses how symbolic meanings in education contribute to inequality through teacher-student dynamics and hidden curricula </a:t>
            </a:r>
            <a:r>
              <a:rPr lang="en-GB" sz="1200" b="1" i="0" u="none" strike="noStrike" kern="1200" dirty="0">
                <a:solidFill>
                  <a:schemeClr val="tx1"/>
                </a:solidFill>
                <a:effectLst/>
                <a:latin typeface="+mn-lt"/>
                <a:ea typeface="+mn-ea"/>
                <a:cs typeface="+mn-cs"/>
              </a:rPr>
              <a:t>4</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 5. Micro-Level Reproduction of Class</a:t>
            </a:r>
          </a:p>
          <a:p>
            <a:r>
              <a:rPr lang="en-GB" sz="1200" b="0" i="0" kern="1200" dirty="0">
                <a:solidFill>
                  <a:schemeClr val="tx1"/>
                </a:solidFill>
                <a:effectLst/>
                <a:latin typeface="+mn-lt"/>
                <a:ea typeface="+mn-ea"/>
                <a:cs typeface="+mn-cs"/>
              </a:rPr>
              <a:t>Symbolic interactionism highlights how </a:t>
            </a:r>
            <a:r>
              <a:rPr lang="en-GB" sz="1200" b="1" i="0" kern="1200" dirty="0">
                <a:solidFill>
                  <a:schemeClr val="tx1"/>
                </a:solidFill>
                <a:effectLst/>
                <a:latin typeface="+mn-lt"/>
                <a:ea typeface="+mn-ea"/>
                <a:cs typeface="+mn-cs"/>
              </a:rPr>
              <a:t>everyday interactions</a:t>
            </a:r>
            <a:r>
              <a:rPr lang="en-GB" sz="1200" b="0" i="0" kern="1200" dirty="0">
                <a:solidFill>
                  <a:schemeClr val="tx1"/>
                </a:solidFill>
                <a:effectLst/>
                <a:latin typeface="+mn-lt"/>
                <a:ea typeface="+mn-ea"/>
                <a:cs typeface="+mn-cs"/>
              </a:rPr>
              <a:t> reproduce class distinctions.</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In workplace settings, speech patterns, dress codes, and gestures signal class position and reinforce hierarchies.</a:t>
            </a:r>
          </a:p>
          <a:p>
            <a:r>
              <a:rPr lang="en-GB" sz="1200" b="1" i="0" kern="1200" dirty="0">
                <a:solidFill>
                  <a:schemeClr val="tx1"/>
                </a:solidFill>
                <a:effectLst/>
                <a:latin typeface="+mn-lt"/>
                <a:ea typeface="+mn-ea"/>
                <a:cs typeface="+mn-cs"/>
              </a:rPr>
              <a:t>Reference</a:t>
            </a:r>
            <a:r>
              <a:rPr lang="en-GB" sz="1200" b="0" i="0" kern="1200" dirty="0">
                <a:solidFill>
                  <a:schemeClr val="tx1"/>
                </a:solidFill>
                <a:effectLst/>
                <a:latin typeface="+mn-lt"/>
                <a:ea typeface="+mn-ea"/>
                <a:cs typeface="+mn-cs"/>
              </a:rPr>
              <a:t>: Anderson &amp; Snow (2001) emphasize that symbolic interactionism offers a nuanced view of stratification by focusing on micro-level manifestations of inequality </a:t>
            </a:r>
          </a:p>
          <a:p>
            <a:pPr lvl="1"/>
            <a:endParaRPr lang="en-GB" sz="1200" b="1"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a:t>
            </a:r>
          </a:p>
          <a:p>
            <a:r>
              <a:rPr lang="en-GB" dirty="0"/>
              <a:t>Some criticisms:</a:t>
            </a:r>
          </a:p>
          <a:p>
            <a:endParaRPr lang="en-GB" dirty="0"/>
          </a:p>
          <a:p>
            <a:endParaRPr lang="en-GB" dirty="0"/>
          </a:p>
          <a:p>
            <a:pPr rtl="0" fontAlgn="base"/>
            <a:r>
              <a:rPr lang="en-GB" sz="1200" b="1" i="0" u="none" strike="noStrike" kern="1200" dirty="0">
                <a:solidFill>
                  <a:schemeClr val="tx1"/>
                </a:solidFill>
                <a:effectLst/>
                <a:latin typeface="+mn-lt"/>
                <a:ea typeface="+mn-ea"/>
                <a:cs typeface="+mn-cs"/>
              </a:rPr>
              <a:t>Low, J. &amp; Thomson, P.</a:t>
            </a:r>
            <a:r>
              <a:rPr lang="en-GB" sz="1200" b="0" i="0" u="none" strike="noStrike" kern="1200" dirty="0">
                <a:solidFill>
                  <a:schemeClr val="tx1"/>
                </a:solidFill>
                <a:effectLst/>
                <a:latin typeface="+mn-lt"/>
                <a:ea typeface="+mn-ea"/>
                <a:cs typeface="+mn-cs"/>
              </a:rPr>
              <a:t> (2021) Low, Jacqueline &amp; Thomson, Lisa.(2021). Symbolic Interactionism and the Myth Of </a:t>
            </a:r>
            <a:r>
              <a:rPr lang="en-GB" sz="1200" b="0" i="0" u="none" strike="noStrike" kern="1200" dirty="0" err="1">
                <a:solidFill>
                  <a:schemeClr val="tx1"/>
                </a:solidFill>
                <a:effectLst/>
                <a:latin typeface="+mn-lt"/>
                <a:ea typeface="+mn-ea"/>
                <a:cs typeface="+mn-cs"/>
              </a:rPr>
              <a:t>Astructural</a:t>
            </a:r>
            <a:r>
              <a:rPr lang="en-GB" sz="1200" b="0" i="0" u="none" strike="noStrike" kern="1200" dirty="0">
                <a:solidFill>
                  <a:schemeClr val="tx1"/>
                </a:solidFill>
                <a:effectLst/>
                <a:latin typeface="+mn-lt"/>
                <a:ea typeface="+mn-ea"/>
                <a:cs typeface="+mn-cs"/>
              </a:rPr>
              <a:t> Bias: </a:t>
            </a:r>
            <a:r>
              <a:rPr lang="en-GB" sz="1200" b="0" i="0" u="none" strike="noStrike" kern="1200" dirty="0" err="1">
                <a:solidFill>
                  <a:schemeClr val="tx1"/>
                </a:solidFill>
                <a:effectLst/>
                <a:latin typeface="+mn-lt"/>
                <a:ea typeface="+mn-ea"/>
                <a:cs typeface="+mn-cs"/>
              </a:rPr>
              <a:t>ATextual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Defense</a:t>
            </a:r>
            <a:r>
              <a:rPr lang="en-GB" sz="1200" b="0" i="0" u="none" strike="noStrike" kern="1200" dirty="0">
                <a:solidFill>
                  <a:schemeClr val="tx1"/>
                </a:solidFill>
                <a:effectLst/>
                <a:latin typeface="+mn-lt"/>
                <a:ea typeface="+mn-ea"/>
                <a:cs typeface="+mn-cs"/>
              </a:rPr>
              <a:t> and Illustrative Advice. </a:t>
            </a:r>
            <a:r>
              <a:rPr lang="en-GB" sz="1200" b="0" i="1" u="none" strike="noStrike" kern="1200" dirty="0">
                <a:solidFill>
                  <a:schemeClr val="tx1"/>
                </a:solidFill>
                <a:effectLst/>
                <a:latin typeface="+mn-lt"/>
                <a:ea typeface="+mn-ea"/>
                <a:cs typeface="+mn-cs"/>
              </a:rPr>
              <a:t>Canadian Journal </a:t>
            </a:r>
            <a:r>
              <a:rPr lang="en-GB" sz="1200" b="0" i="1" u="none" strike="noStrike" kern="1200" dirty="0" err="1">
                <a:solidFill>
                  <a:schemeClr val="tx1"/>
                </a:solidFill>
                <a:effectLst/>
                <a:latin typeface="+mn-lt"/>
                <a:ea typeface="+mn-ea"/>
                <a:cs typeface="+mn-cs"/>
              </a:rPr>
              <a:t>ofSociology</a:t>
            </a:r>
            <a:r>
              <a:rPr lang="en-GB" sz="1200" b="0" i="1"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46. 97-120. </a:t>
            </a:r>
            <a:r>
              <a:rPr lang="en-GB" sz="1200" b="0" i="0" kern="1200" dirty="0">
                <a:solidFill>
                  <a:schemeClr val="tx1"/>
                </a:solidFill>
                <a:effectLst/>
                <a:latin typeface="+mn-lt"/>
                <a:ea typeface="+mn-ea"/>
                <a:cs typeface="+mn-cs"/>
              </a:rPr>
              <a:t>​</a:t>
            </a:r>
          </a:p>
          <a:p>
            <a:pPr rtl="0" fontAlgn="base"/>
            <a:r>
              <a:rPr lang="en-GB" sz="1200" b="0" i="0" u="none" strike="noStrike" kern="1200" dirty="0">
                <a:solidFill>
                  <a:schemeClr val="tx1"/>
                </a:solidFill>
                <a:effectLst/>
                <a:latin typeface="+mn-lt"/>
                <a:ea typeface="+mn-ea"/>
                <a:cs typeface="+mn-cs"/>
              </a:rPr>
              <a:t> Bouton, C. (1984). Self and society: A critique of symbolic interactionism. </a:t>
            </a:r>
            <a:r>
              <a:rPr lang="en-GB" sz="1200" b="0" i="1" u="none" strike="noStrike" kern="1200" dirty="0">
                <a:solidFill>
                  <a:schemeClr val="tx1"/>
                </a:solidFill>
                <a:effectLst/>
                <a:latin typeface="+mn-lt"/>
                <a:ea typeface="+mn-ea"/>
                <a:cs typeface="+mn-cs"/>
              </a:rPr>
              <a:t>Papers in the Social Sciences,4,</a:t>
            </a:r>
            <a:r>
              <a:rPr lang="en-GB" sz="1200" b="0" i="0" u="none" strike="noStrike" kern="1200" dirty="0">
                <a:solidFill>
                  <a:schemeClr val="tx1"/>
                </a:solidFill>
                <a:effectLst/>
                <a:latin typeface="+mn-lt"/>
                <a:ea typeface="+mn-ea"/>
                <a:cs typeface="+mn-cs"/>
              </a:rPr>
              <a:t> 107–117.</a:t>
            </a:r>
            <a:r>
              <a:rPr lang="en-GB" sz="1200" b="0" i="0" kern="1200" dirty="0">
                <a:solidFill>
                  <a:schemeClr val="tx1"/>
                </a:solidFill>
                <a:effectLst/>
                <a:latin typeface="+mn-lt"/>
                <a:ea typeface="+mn-ea"/>
                <a:cs typeface="+mn-cs"/>
              </a:rPr>
              <a:t>​</a:t>
            </a:r>
          </a:p>
          <a:p>
            <a:pPr rtl="0" fontAlgn="base"/>
            <a:r>
              <a:rPr lang="en-GB" sz="1200" b="0" i="0" kern="1200" dirty="0">
                <a:solidFill>
                  <a:schemeClr val="tx1"/>
                </a:solidFill>
                <a:effectLst/>
                <a:latin typeface="+mn-lt"/>
                <a:ea typeface="+mn-ea"/>
                <a:cs typeface="+mn-cs"/>
              </a:rPr>
              <a:t>​</a:t>
            </a:r>
          </a:p>
          <a:p>
            <a:pPr rtl="0" fontAlgn="base"/>
            <a:r>
              <a:rPr lang="en-GB" sz="1200" b="1" i="0" u="none" strike="noStrike" kern="1200" dirty="0">
                <a:solidFill>
                  <a:schemeClr val="tx1"/>
                </a:solidFill>
                <a:effectLst/>
                <a:latin typeface="+mn-lt"/>
                <a:ea typeface="+mn-ea"/>
                <a:cs typeface="+mn-cs"/>
              </a:rPr>
              <a:t>Meltzer, B.N., Petras, </a:t>
            </a:r>
            <a:r>
              <a:rPr lang="en-GB" sz="1200" b="1" i="0" u="none" strike="noStrike" kern="1200" dirty="0" err="1">
                <a:solidFill>
                  <a:schemeClr val="tx1"/>
                </a:solidFill>
                <a:effectLst/>
                <a:latin typeface="+mn-lt"/>
                <a:ea typeface="+mn-ea"/>
                <a:cs typeface="+mn-cs"/>
              </a:rPr>
              <a:t>J.W</a:t>
            </a:r>
            <a:r>
              <a:rPr lang="en-GB" sz="1200" b="1" i="0" u="none" strike="noStrike" kern="1200" dirty="0">
                <a:solidFill>
                  <a:schemeClr val="tx1"/>
                </a:solidFill>
                <a:effectLst/>
                <a:latin typeface="+mn-lt"/>
                <a:ea typeface="+mn-ea"/>
                <a:cs typeface="+mn-cs"/>
              </a:rPr>
              <a:t>. &amp; Reynolds, L.T.</a:t>
            </a:r>
            <a:r>
              <a:rPr lang="en-GB" sz="1200" b="0" i="0" u="none" strike="noStrike" kern="1200" dirty="0">
                <a:solidFill>
                  <a:schemeClr val="tx1"/>
                </a:solidFill>
                <a:effectLst/>
                <a:latin typeface="+mn-lt"/>
                <a:ea typeface="+mn-ea"/>
                <a:cs typeface="+mn-cs"/>
              </a:rPr>
              <a:t> (2015) </a:t>
            </a:r>
            <a:r>
              <a:rPr lang="en-GB" sz="1200" b="0" i="1" u="none" strike="noStrike" kern="1200" dirty="0" err="1">
                <a:solidFill>
                  <a:schemeClr val="tx1"/>
                </a:solidFill>
                <a:effectLst/>
                <a:latin typeface="+mn-lt"/>
                <a:ea typeface="+mn-ea"/>
                <a:cs typeface="+mn-cs"/>
              </a:rPr>
              <a:t>SymbolicInteractionism</a:t>
            </a:r>
            <a:r>
              <a:rPr lang="en-GB" sz="1200" b="0" i="1" u="none" strike="noStrike" kern="1200" dirty="0">
                <a:solidFill>
                  <a:schemeClr val="tx1"/>
                </a:solidFill>
                <a:effectLst/>
                <a:latin typeface="+mn-lt"/>
                <a:ea typeface="+mn-ea"/>
                <a:cs typeface="+mn-cs"/>
              </a:rPr>
              <a:t>: Genesis, Varieties, and Criticism</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London:Routledge</a:t>
            </a:r>
            <a:r>
              <a:rPr lang="en-GB" sz="1200" b="0" i="0" u="none" strike="noStrike"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a:t>
            </a:r>
          </a:p>
          <a:p>
            <a:pPr rtl="0" fontAlgn="base"/>
            <a:r>
              <a:rPr lang="en-GB" sz="1200" b="1" i="0" u="none" strike="noStrike" kern="1200" dirty="0">
                <a:solidFill>
                  <a:schemeClr val="tx1"/>
                </a:solidFill>
                <a:effectLst/>
                <a:latin typeface="+mn-lt"/>
                <a:ea typeface="+mn-ea"/>
                <a:cs typeface="+mn-cs"/>
              </a:rPr>
              <a:t>Azarian, R.</a:t>
            </a:r>
            <a:r>
              <a:rPr lang="en-GB" sz="1200" b="0" i="0" u="none" strike="noStrike" kern="1200" dirty="0">
                <a:solidFill>
                  <a:schemeClr val="tx1"/>
                </a:solidFill>
                <a:effectLst/>
                <a:latin typeface="+mn-lt"/>
                <a:ea typeface="+mn-ea"/>
                <a:cs typeface="+mn-cs"/>
              </a:rPr>
              <a:t> (2021) Analytical Sociology and </a:t>
            </a:r>
            <a:r>
              <a:rPr lang="en-GB" sz="1200" b="0" i="0" u="none" strike="noStrike" kern="1200" dirty="0" err="1">
                <a:solidFill>
                  <a:schemeClr val="tx1"/>
                </a:solidFill>
                <a:effectLst/>
                <a:latin typeface="+mn-lt"/>
                <a:ea typeface="+mn-ea"/>
                <a:cs typeface="+mn-cs"/>
              </a:rPr>
              <a:t>SymbolicInteractionism</a:t>
            </a:r>
            <a:r>
              <a:rPr lang="en-GB" sz="1200" b="0" i="0" u="none" strike="noStrike" kern="1200" dirty="0">
                <a:solidFill>
                  <a:schemeClr val="tx1"/>
                </a:solidFill>
                <a:effectLst/>
                <a:latin typeface="+mn-lt"/>
                <a:ea typeface="+mn-ea"/>
                <a:cs typeface="+mn-cs"/>
              </a:rPr>
              <a:t>: Bridging the Divide. </a:t>
            </a:r>
            <a:r>
              <a:rPr lang="en-GB" sz="1200" b="0" i="1" u="none" strike="noStrike" kern="1200" dirty="0">
                <a:solidFill>
                  <a:schemeClr val="tx1"/>
                </a:solidFill>
                <a:effectLst/>
                <a:latin typeface="+mn-lt"/>
                <a:ea typeface="+mn-ea"/>
                <a:cs typeface="+mn-cs"/>
              </a:rPr>
              <a:t>Journal for the Theory of </a:t>
            </a:r>
            <a:r>
              <a:rPr lang="en-GB" sz="1200" b="0" i="1" u="none" strike="noStrike" kern="1200" dirty="0" err="1">
                <a:solidFill>
                  <a:schemeClr val="tx1"/>
                </a:solidFill>
                <a:effectLst/>
                <a:latin typeface="+mn-lt"/>
                <a:ea typeface="+mn-ea"/>
                <a:cs typeface="+mn-cs"/>
              </a:rPr>
              <a:t>SocialBehaviour</a:t>
            </a:r>
            <a:r>
              <a:rPr lang="en-GB" sz="1200" b="0" i="0" u="none" strike="noStrike" kern="1200" dirty="0">
                <a:solidFill>
                  <a:schemeClr val="tx1"/>
                </a:solidFill>
                <a:effectLst/>
                <a:latin typeface="+mn-lt"/>
                <a:ea typeface="+mn-ea"/>
                <a:cs typeface="+mn-cs"/>
              </a:rPr>
              <a:t>, 51(1), pp.3–21.</a:t>
            </a:r>
            <a:endParaRPr lang="en-GB" sz="1200" b="0" i="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D18DA5E0-D819-1902-C403-4AD7062E5E54}"/>
              </a:ext>
            </a:extLst>
          </p:cNvPr>
          <p:cNvSpPr>
            <a:spLocks noGrp="1"/>
          </p:cNvSpPr>
          <p:nvPr>
            <p:ph type="sldNum" sz="quarter" idx="5"/>
          </p:nvPr>
        </p:nvSpPr>
        <p:spPr/>
        <p:txBody>
          <a:bodyPr/>
          <a:lstStyle/>
          <a:p>
            <a:fld id="{67725253-5F09-4238-B8F5-D1F00320C681}" type="slidenum">
              <a:rPr lang="en-GB" smtClean="0"/>
              <a:t>25</a:t>
            </a:fld>
            <a:endParaRPr lang="en-GB"/>
          </a:p>
        </p:txBody>
      </p:sp>
    </p:spTree>
    <p:extLst>
      <p:ext uri="{BB962C8B-B14F-4D97-AF65-F5344CB8AC3E}">
        <p14:creationId xmlns:p14="http://schemas.microsoft.com/office/powerpoint/2010/main" val="6975733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725253-5F09-4238-B8F5-D1F00320C681}" type="slidenum">
              <a:rPr lang="en-GB" smtClean="0"/>
              <a:t>26</a:t>
            </a:fld>
            <a:endParaRPr lang="en-GB"/>
          </a:p>
        </p:txBody>
      </p:sp>
    </p:spTree>
    <p:extLst>
      <p:ext uri="{BB962C8B-B14F-4D97-AF65-F5344CB8AC3E}">
        <p14:creationId xmlns:p14="http://schemas.microsoft.com/office/powerpoint/2010/main" val="2413299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9C2D02-0ECE-83DA-F35F-7DF6295F16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677163-A963-B9C2-676F-117AE8BBB2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81BDBD-1CB9-A2EA-C723-D0FAEA15F7A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B183FF0-27A6-1B69-EE02-BABEF0B4C135}"/>
              </a:ext>
            </a:extLst>
          </p:cNvPr>
          <p:cNvSpPr>
            <a:spLocks noGrp="1"/>
          </p:cNvSpPr>
          <p:nvPr>
            <p:ph type="sldNum" sz="quarter" idx="5"/>
          </p:nvPr>
        </p:nvSpPr>
        <p:spPr/>
        <p:txBody>
          <a:bodyPr/>
          <a:lstStyle/>
          <a:p>
            <a:fld id="{67725253-5F09-4238-B8F5-D1F00320C681}" type="slidenum">
              <a:rPr lang="en-GB" smtClean="0"/>
              <a:t>27</a:t>
            </a:fld>
            <a:endParaRPr lang="en-GB"/>
          </a:p>
        </p:txBody>
      </p:sp>
    </p:spTree>
    <p:extLst>
      <p:ext uri="{BB962C8B-B14F-4D97-AF65-F5344CB8AC3E}">
        <p14:creationId xmlns:p14="http://schemas.microsoft.com/office/powerpoint/2010/main" val="1259219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28/09/2025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28/09/2025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28/09/2025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28/09/2025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28/09/2025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28/09/2025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28/09/2025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28/09/2025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28/09/2025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28/09/2025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28/09/2025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28/09/2025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11/relationships/webextension" Target="../webextensions/webextension2.xml"/><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microsoft.com/office/2011/relationships/webextension" Target="../webextensions/webextension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video" Target="https://www.youtube.com/embed/CAXKKo-3u9A?feature=oembed" TargetMode="External"/><Relationship Id="rId4" Type="http://schemas.openxmlformats.org/officeDocument/2006/relationships/image" Target="../media/image5.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video" Target="https://www.youtube.com/embed/CAXKKo-3u9A?feature=oembed" TargetMode="External"/><Relationship Id="rId4" Type="http://schemas.openxmlformats.org/officeDocument/2006/relationships/image" Target="../media/image5.jpeg"/></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video" Target="https://www.youtube.com/embed/zDZFcDGpL4U?feature=oembed" TargetMode="External"/><Relationship Id="rId4" Type="http://schemas.openxmlformats.org/officeDocument/2006/relationships/image" Target="../media/image7.jpeg"/></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image" Target="../media/image10.png"/></Relationships>
</file>

<file path=ppt/slides/_rels/slide2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image" Target="../media/image10.png"/></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BD876-E0FA-7717-1F05-BAE41A7A239F}"/>
              </a:ext>
            </a:extLst>
          </p:cNvPr>
          <p:cNvSpPr>
            <a:spLocks noGrp="1"/>
          </p:cNvSpPr>
          <p:nvPr>
            <p:ph type="ctrTitle"/>
          </p:nvPr>
        </p:nvSpPr>
        <p:spPr>
          <a:xfrm>
            <a:off x="1524000" y="2173496"/>
            <a:ext cx="9144000" cy="2387600"/>
          </a:xfrm>
        </p:spPr>
        <p:txBody>
          <a:bodyPr>
            <a:normAutofit fontScale="90000"/>
          </a:bodyPr>
          <a:lstStyle/>
          <a:p>
            <a:br>
              <a:rPr lang="en-GB" b="1" i="1" dirty="0"/>
            </a:br>
            <a:br>
              <a:rPr lang="en-GB" b="1" i="1" dirty="0"/>
            </a:br>
            <a:br>
              <a:rPr lang="en-GB" b="1" i="1" dirty="0"/>
            </a:br>
            <a:br>
              <a:rPr lang="en-GB" b="1" i="1" dirty="0"/>
            </a:br>
            <a:br>
              <a:rPr lang="en-GB" b="1" i="1" dirty="0"/>
            </a:br>
            <a:br>
              <a:rPr lang="en-GB" b="1" i="1" dirty="0"/>
            </a:br>
            <a:r>
              <a:rPr lang="en-GB" sz="4000" dirty="0"/>
              <a:t>Wythnos 1: </a:t>
            </a:r>
            <a:r>
              <a:rPr lang="cy-GB" altLang="en-US" sz="4400" dirty="0">
                <a:solidFill>
                  <a:srgbClr val="1F1F1F"/>
                </a:solidFill>
                <a:latin typeface="Arial Unicode MS"/>
                <a:ea typeface="inherit"/>
              </a:rPr>
              <a:t>Seiliau Cymdeithasegol Anghydraddoldeb</a:t>
            </a:r>
            <a:r>
              <a:rPr lang="cy-GB" altLang="en-US" sz="2400" dirty="0"/>
              <a:t> </a:t>
            </a:r>
            <a:br>
              <a:rPr lang="cy-GB" altLang="en-US" sz="2400" dirty="0"/>
            </a:br>
            <a:br>
              <a:rPr lang="cy-GB" altLang="en-US" sz="3600" dirty="0">
                <a:latin typeface="Arial" panose="020B0604020202020204" pitchFamily="34" charset="0"/>
              </a:rPr>
            </a:br>
            <a:r>
              <a:rPr lang="cy-GB" altLang="en-US" sz="4400" i="1" dirty="0" err="1">
                <a:solidFill>
                  <a:srgbClr val="0070C0"/>
                </a:solidFill>
              </a:rPr>
              <a:t>Week</a:t>
            </a:r>
            <a:r>
              <a:rPr lang="cy-GB" altLang="en-US" sz="4400" i="1" dirty="0">
                <a:solidFill>
                  <a:srgbClr val="0070C0"/>
                </a:solidFill>
              </a:rPr>
              <a:t> 1</a:t>
            </a:r>
            <a:r>
              <a:rPr lang="cy-GB" altLang="en-US" sz="3600" b="1" dirty="0">
                <a:solidFill>
                  <a:srgbClr val="0070C0"/>
                </a:solidFill>
              </a:rPr>
              <a:t>: </a:t>
            </a:r>
            <a:r>
              <a:rPr lang="en-GB" sz="4400" b="1" i="1" dirty="0">
                <a:solidFill>
                  <a:srgbClr val="0070C0"/>
                </a:solidFill>
              </a:rPr>
              <a:t>Sociological Foundations of Inequality</a:t>
            </a:r>
            <a:br>
              <a:rPr lang="en-GB" dirty="0"/>
            </a:br>
            <a:endParaRPr lang="en-GB" dirty="0"/>
          </a:p>
        </p:txBody>
      </p:sp>
    </p:spTree>
    <p:extLst>
      <p:ext uri="{BB962C8B-B14F-4D97-AF65-F5344CB8AC3E}">
        <p14:creationId xmlns:p14="http://schemas.microsoft.com/office/powerpoint/2010/main" val="21000092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49D56-858B-7040-3C12-0FBACB0CCDAD}"/>
              </a:ext>
            </a:extLst>
          </p:cNvPr>
          <p:cNvSpPr>
            <a:spLocks noGrp="1"/>
          </p:cNvSpPr>
          <p:nvPr>
            <p:ph type="title"/>
          </p:nvPr>
        </p:nvSpPr>
        <p:spPr/>
        <p:txBody>
          <a:bodyPr/>
          <a:lstStyle/>
          <a:p>
            <a:r>
              <a:rPr lang="en-GB" dirty="0" err="1"/>
              <a:t>Amcanion</a:t>
            </a:r>
            <a:r>
              <a:rPr lang="en-GB" dirty="0"/>
              <a:t> /                </a:t>
            </a:r>
            <a:r>
              <a:rPr lang="en-GB" dirty="0">
                <a:solidFill>
                  <a:srgbClr val="0070C0"/>
                </a:solidFill>
              </a:rPr>
              <a:t>Objectives</a:t>
            </a:r>
          </a:p>
        </p:txBody>
      </p:sp>
      <p:sp>
        <p:nvSpPr>
          <p:cNvPr id="4" name="Content Placeholder 2">
            <a:extLst>
              <a:ext uri="{FF2B5EF4-FFF2-40B4-BE49-F238E27FC236}">
                <a16:creationId xmlns:a16="http://schemas.microsoft.com/office/drawing/2014/main" id="{A413698E-ABEF-6EB6-5014-73C1FD123804}"/>
              </a:ext>
            </a:extLst>
          </p:cNvPr>
          <p:cNvSpPr txBox="1">
            <a:spLocks/>
          </p:cNvSpPr>
          <p:nvPr/>
        </p:nvSpPr>
        <p:spPr>
          <a:xfrm>
            <a:off x="6096000" y="1868487"/>
            <a:ext cx="5024215"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solidFill>
                  <a:srgbClr val="0070C0"/>
                </a:solidFill>
              </a:rPr>
              <a:t>Define key concepts: inequality, equity, diversity, inclusion</a:t>
            </a:r>
          </a:p>
          <a:p>
            <a:pPr marL="0" indent="0">
              <a:buNone/>
            </a:pPr>
            <a:endParaRPr lang="en-GB" sz="1800" dirty="0">
              <a:solidFill>
                <a:srgbClr val="0070C0"/>
              </a:solidFill>
            </a:endParaRPr>
          </a:p>
          <a:p>
            <a:r>
              <a:rPr lang="en-GB" sz="1800" dirty="0">
                <a:solidFill>
                  <a:srgbClr val="0070C0"/>
                </a:solidFill>
              </a:rPr>
              <a:t>Explore sociological theories: Conflict Theory, Functionalism, Symbolic Interactionism</a:t>
            </a:r>
          </a:p>
          <a:p>
            <a:pPr marL="0" indent="0">
              <a:buNone/>
            </a:pPr>
            <a:endParaRPr lang="en-GB" sz="1800" dirty="0">
              <a:solidFill>
                <a:srgbClr val="0070C0"/>
              </a:solidFill>
            </a:endParaRPr>
          </a:p>
          <a:p>
            <a:r>
              <a:rPr lang="en-GB" sz="1800" dirty="0">
                <a:solidFill>
                  <a:srgbClr val="0070C0"/>
                </a:solidFill>
              </a:rPr>
              <a:t>Apply theories to UK society and recent events</a:t>
            </a:r>
          </a:p>
          <a:p>
            <a:endParaRPr lang="en-GB" dirty="0"/>
          </a:p>
        </p:txBody>
      </p:sp>
      <p:sp>
        <p:nvSpPr>
          <p:cNvPr id="7" name="TextBox 6">
            <a:extLst>
              <a:ext uri="{FF2B5EF4-FFF2-40B4-BE49-F238E27FC236}">
                <a16:creationId xmlns:a16="http://schemas.microsoft.com/office/drawing/2014/main" id="{6301F785-8BC2-6A1C-2953-35D19517A715}"/>
              </a:ext>
            </a:extLst>
          </p:cNvPr>
          <p:cNvSpPr txBox="1"/>
          <p:nvPr/>
        </p:nvSpPr>
        <p:spPr>
          <a:xfrm>
            <a:off x="254237" y="1860672"/>
            <a:ext cx="4659595" cy="341632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b="0" i="0" u="none" strike="noStrike" cap="none" normalizeH="0" baseline="0" dirty="0">
                <a:ln>
                  <a:noFill/>
                </a:ln>
                <a:solidFill>
                  <a:srgbClr val="1F1F1F"/>
                </a:solidFill>
                <a:effectLst/>
                <a:ea typeface="inherit"/>
              </a:rPr>
              <a:t>Diffinio cysyniadau allweddol: anghydraddoldeb, ecwiti, amrywiaeth, cynhwysiant </a:t>
            </a: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dirty="0">
              <a:solidFill>
                <a:srgbClr val="1F1F1F"/>
              </a:solidFill>
              <a:ea typeface="inheri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b="0" i="0" u="none" strike="noStrike" cap="none" normalizeH="0" baseline="0" dirty="0">
                <a:ln>
                  <a:noFill/>
                </a:ln>
                <a:solidFill>
                  <a:srgbClr val="1F1F1F"/>
                </a:solidFill>
                <a:effectLst/>
                <a:ea typeface="inherit"/>
              </a:rPr>
              <a:t>Archwilio damcaniaethau cymdeithasegol:</a:t>
            </a: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b="0" i="0" u="none" strike="noStrike" cap="none" normalizeH="0" baseline="0" dirty="0">
                <a:ln>
                  <a:noFill/>
                </a:ln>
                <a:solidFill>
                  <a:srgbClr val="1F1F1F"/>
                </a:solidFill>
                <a:effectLst/>
                <a:ea typeface="inherit"/>
              </a:rPr>
              <a:t>Damcaniaeth Gwrthdaro, </a:t>
            </a:r>
            <a:r>
              <a:rPr kumimoji="0" lang="cy-GB" altLang="en-US" b="0" i="0" u="none" strike="noStrike" cap="none" normalizeH="0" baseline="0" dirty="0" err="1">
                <a:ln>
                  <a:noFill/>
                </a:ln>
                <a:solidFill>
                  <a:srgbClr val="1F1F1F"/>
                </a:solidFill>
                <a:effectLst/>
                <a:ea typeface="inherit"/>
              </a:rPr>
              <a:t>Swyddogaetholdeb</a:t>
            </a:r>
            <a:r>
              <a:rPr kumimoji="0" lang="cy-GB" altLang="en-US" b="0" i="0" u="none" strike="noStrike" cap="none" normalizeH="0" baseline="0" dirty="0">
                <a:ln>
                  <a:noFill/>
                </a:ln>
                <a:solidFill>
                  <a:srgbClr val="1F1F1F"/>
                </a:solidFill>
                <a:effectLst/>
                <a:ea typeface="inherit"/>
              </a:rPr>
              <a:t>, Rhyngweithio Symbolaidd </a:t>
            </a: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dirty="0">
              <a:solidFill>
                <a:srgbClr val="1F1F1F"/>
              </a:solidFill>
              <a:ea typeface="inheri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b="0" i="0" u="none" strike="noStrike" cap="none" normalizeH="0" baseline="0" dirty="0">
              <a:ln>
                <a:noFill/>
              </a:ln>
              <a:solidFill>
                <a:srgbClr val="1F1F1F"/>
              </a:solidFill>
              <a:effectLst/>
              <a:ea typeface="inheri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b="0" i="0" u="none" strike="noStrike" cap="none" normalizeH="0" baseline="0" dirty="0">
                <a:ln>
                  <a:noFill/>
                </a:ln>
                <a:solidFill>
                  <a:srgbClr val="1F1F1F"/>
                </a:solidFill>
                <a:effectLst/>
                <a:ea typeface="inherit"/>
              </a:rPr>
              <a:t>Cymhwyso damcaniaethau i gymdeithas y DU a digwyddiadau diweddar</a:t>
            </a:r>
            <a:r>
              <a:rPr kumimoji="0" lang="cy-GB" altLang="en-US" b="0" i="0" u="none" strike="noStrike" cap="none" normalizeH="0" baseline="0" dirty="0">
                <a:ln>
                  <a:noFill/>
                </a:ln>
                <a:solidFill>
                  <a:schemeClr val="tx1"/>
                </a:solidFill>
                <a:effectLst/>
              </a:rPr>
              <a:t> </a:t>
            </a:r>
          </a:p>
        </p:txBody>
      </p:sp>
    </p:spTree>
    <p:extLst>
      <p:ext uri="{BB962C8B-B14F-4D97-AF65-F5344CB8AC3E}">
        <p14:creationId xmlns:p14="http://schemas.microsoft.com/office/powerpoint/2010/main" val="316338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D3E6D-FC86-04EA-5BB9-D2E3E388A6E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9D721B-A05E-0C3E-B548-0B4805A307F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916964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we="http://schemas.microsoft.com/office/webextensions/webextension/2010/11" xmlns:pca="http://schemas.microsoft.com/office/powerpoint/2013/contentapp">
        <mc:Choice Requires="we pca">
          <p:graphicFrame>
            <p:nvGraphicFramePr>
              <p:cNvPr id="5" name="Content Placeholder 4">
                <a:extLst>
                  <a:ext uri="{FF2B5EF4-FFF2-40B4-BE49-F238E27FC236}">
                    <a16:creationId xmlns:a16="http://schemas.microsoft.com/office/drawing/2014/main" id="{20DBE2C7-6E55-4A3C-3B1D-7A28E8378AAD}"/>
                  </a:ext>
                </a:extLst>
              </p:cNvPr>
              <p:cNvGraphicFramePr>
                <a:graphicFrameLocks noGrp="1"/>
              </p:cNvGraphicFramePr>
              <p:nvPr>
                <p:ph sz="half" idx="1"/>
                <p:extLst>
                  <p:ext uri="{D42A27DB-BD31-4B8C-83A1-F6EECF244321}">
                    <p14:modId xmlns:p14="http://schemas.microsoft.com/office/powerpoint/2010/main" val="1300099740"/>
                  </p:ext>
                </p:extLst>
              </p:nvPr>
            </p:nvGraphicFramePr>
            <p:xfrm>
              <a:off x="828674" y="377825"/>
              <a:ext cx="10763251" cy="5099050"/>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xmlns="">
          <p:pic>
            <p:nvPicPr>
              <p:cNvPr id="5" name="Content Placeholder 4">
                <a:extLst>
                  <a:ext uri="{FF2B5EF4-FFF2-40B4-BE49-F238E27FC236}">
                    <a16:creationId xmlns:a16="http://schemas.microsoft.com/office/drawing/2014/main" id="{20DBE2C7-6E55-4A3C-3B1D-7A28E8378AAD}"/>
                  </a:ext>
                </a:extLst>
              </p:cNvPr>
              <p:cNvPicPr>
                <a:picLocks noGrp="1" noRot="1" noChangeAspect="1" noMove="1" noResize="1" noEditPoints="1" noAdjustHandles="1" noChangeArrowheads="1" noChangeShapeType="1"/>
              </p:cNvPicPr>
              <p:nvPr/>
            </p:nvPicPr>
            <p:blipFill>
              <a:blip r:embed="rId4"/>
              <a:stretch>
                <a:fillRect/>
              </a:stretch>
            </p:blipFill>
            <p:spPr>
              <a:xfrm>
                <a:off x="828674" y="377825"/>
                <a:ext cx="10763251" cy="5099050"/>
              </a:xfrm>
              <a:prstGeom prst="rect">
                <a:avLst/>
              </a:prstGeom>
            </p:spPr>
          </p:pic>
        </mc:Fallback>
      </mc:AlternateContent>
    </p:spTree>
    <p:extLst>
      <p:ext uri="{BB962C8B-B14F-4D97-AF65-F5344CB8AC3E}">
        <p14:creationId xmlns:p14="http://schemas.microsoft.com/office/powerpoint/2010/main" val="209283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8415C-1C3E-2FB3-BDDE-4F939B7FA8DD}"/>
              </a:ext>
            </a:extLst>
          </p:cNvPr>
          <p:cNvSpPr>
            <a:spLocks noGrp="1"/>
          </p:cNvSpPr>
          <p:nvPr>
            <p:ph type="title"/>
          </p:nvPr>
        </p:nvSpPr>
        <p:spPr/>
        <p:txBody>
          <a:bodyPr/>
          <a:lstStyle/>
          <a:p>
            <a:endParaRPr lang="en-GB"/>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5" name="Content Placeholder 4">
                <a:extLst>
                  <a:ext uri="{FF2B5EF4-FFF2-40B4-BE49-F238E27FC236}">
                    <a16:creationId xmlns:a16="http://schemas.microsoft.com/office/drawing/2014/main" id="{ED4E9358-24A2-4BEA-4643-C40E2223B20A}"/>
                  </a:ext>
                </a:extLst>
              </p:cNvPr>
              <p:cNvGraphicFramePr>
                <a:graphicFrameLocks noGrp="1"/>
              </p:cNvGraphicFramePr>
              <p:nvPr>
                <p:ph sz="half" idx="1"/>
                <p:extLst>
                  <p:ext uri="{D42A27DB-BD31-4B8C-83A1-F6EECF244321}">
                    <p14:modId xmlns:p14="http://schemas.microsoft.com/office/powerpoint/2010/main" val="272508697"/>
                  </p:ext>
                </p:extLst>
              </p:nvPr>
            </p:nvGraphicFramePr>
            <p:xfrm>
              <a:off x="111095" y="0"/>
              <a:ext cx="11699193" cy="6176963"/>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xmlns="">
          <p:pic>
            <p:nvPicPr>
              <p:cNvPr id="5" name="Content Placeholder 4">
                <a:extLst>
                  <a:ext uri="{FF2B5EF4-FFF2-40B4-BE49-F238E27FC236}">
                    <a16:creationId xmlns:a16="http://schemas.microsoft.com/office/drawing/2014/main" id="{ED4E9358-24A2-4BEA-4643-C40E2223B20A}"/>
                  </a:ext>
                </a:extLst>
              </p:cNvPr>
              <p:cNvPicPr>
                <a:picLocks noGrp="1" noRot="1" noChangeAspect="1" noMove="1" noResize="1" noEditPoints="1" noAdjustHandles="1" noChangeArrowheads="1" noChangeShapeType="1"/>
              </p:cNvPicPr>
              <p:nvPr/>
            </p:nvPicPr>
            <p:blipFill>
              <a:blip r:embed="rId3"/>
              <a:stretch>
                <a:fillRect/>
              </a:stretch>
            </p:blipFill>
            <p:spPr>
              <a:xfrm>
                <a:off x="111095" y="0"/>
                <a:ext cx="11699193" cy="6176963"/>
              </a:xfrm>
              <a:prstGeom prst="rect">
                <a:avLst/>
              </a:prstGeom>
            </p:spPr>
          </p:pic>
        </mc:Fallback>
      </mc:AlternateContent>
    </p:spTree>
    <p:extLst>
      <p:ext uri="{BB962C8B-B14F-4D97-AF65-F5344CB8AC3E}">
        <p14:creationId xmlns:p14="http://schemas.microsoft.com/office/powerpoint/2010/main" val="369590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EB2FF-158F-15F3-3DD4-AA8084651092}"/>
              </a:ext>
            </a:extLst>
          </p:cNvPr>
          <p:cNvSpPr>
            <a:spLocks noGrp="1"/>
          </p:cNvSpPr>
          <p:nvPr>
            <p:ph type="title"/>
          </p:nvPr>
        </p:nvSpPr>
        <p:spPr>
          <a:xfrm>
            <a:off x="838200" y="365125"/>
            <a:ext cx="10515600" cy="3680782"/>
          </a:xfrm>
        </p:spPr>
        <p:txBody>
          <a:bodyPr>
            <a:normAutofit/>
          </a:bodyPr>
          <a:lstStyle/>
          <a:p>
            <a:r>
              <a:rPr lang="cy-GB" altLang="en-US" dirty="0">
                <a:solidFill>
                  <a:srgbClr val="1F1F1F"/>
                </a:solidFill>
                <a:latin typeface="Arial Unicode MS"/>
                <a:ea typeface="inherit"/>
              </a:rPr>
              <a:t>Pwy sy'n penderfynu beth sy'n deg?</a:t>
            </a:r>
            <a:br>
              <a:rPr lang="cy-GB" altLang="en-US" dirty="0">
                <a:solidFill>
                  <a:srgbClr val="1F1F1F"/>
                </a:solidFill>
                <a:latin typeface="Arial Unicode MS"/>
                <a:ea typeface="inherit"/>
              </a:rPr>
            </a:br>
            <a:r>
              <a:rPr lang="cy-GB" altLang="en-US" sz="2400" dirty="0"/>
              <a:t> </a:t>
            </a:r>
            <a:br>
              <a:rPr lang="cy-GB" altLang="en-US" sz="3600" dirty="0">
                <a:latin typeface="Arial" panose="020B0604020202020204" pitchFamily="34" charset="0"/>
              </a:rPr>
            </a:br>
            <a:r>
              <a:rPr lang="en-GB" dirty="0">
                <a:solidFill>
                  <a:srgbClr val="0070C0"/>
                </a:solidFill>
              </a:rPr>
              <a:t>Who decides what is fair? </a:t>
            </a:r>
          </a:p>
        </p:txBody>
      </p:sp>
    </p:spTree>
    <p:extLst>
      <p:ext uri="{BB962C8B-B14F-4D97-AF65-F5344CB8AC3E}">
        <p14:creationId xmlns:p14="http://schemas.microsoft.com/office/powerpoint/2010/main" val="28930132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57F3B-BDD9-C834-A127-5CE327FFEB02}"/>
              </a:ext>
            </a:extLst>
          </p:cNvPr>
          <p:cNvSpPr>
            <a:spLocks noGrp="1"/>
          </p:cNvSpPr>
          <p:nvPr>
            <p:ph type="title"/>
          </p:nvPr>
        </p:nvSpPr>
        <p:spPr>
          <a:xfrm>
            <a:off x="60960" y="-206375"/>
            <a:ext cx="10515600" cy="1325563"/>
          </a:xfrm>
        </p:spPr>
        <p:txBody>
          <a:bodyPr/>
          <a:lstStyle/>
          <a:p>
            <a:r>
              <a:rPr lang="en-GB" dirty="0"/>
              <a:t>Social Reproduction…</a:t>
            </a:r>
          </a:p>
        </p:txBody>
      </p:sp>
      <p:sp>
        <p:nvSpPr>
          <p:cNvPr id="3" name="Content Placeholder 2">
            <a:extLst>
              <a:ext uri="{FF2B5EF4-FFF2-40B4-BE49-F238E27FC236}">
                <a16:creationId xmlns:a16="http://schemas.microsoft.com/office/drawing/2014/main" id="{AA6FD506-D100-272E-46CC-CADEB82B6342}"/>
              </a:ext>
            </a:extLst>
          </p:cNvPr>
          <p:cNvSpPr>
            <a:spLocks noGrp="1"/>
          </p:cNvSpPr>
          <p:nvPr>
            <p:ph idx="1"/>
          </p:nvPr>
        </p:nvSpPr>
        <p:spPr>
          <a:xfrm>
            <a:off x="297180" y="1119188"/>
            <a:ext cx="10515600" cy="4351338"/>
          </a:xfrm>
        </p:spPr>
        <p:txBody>
          <a:bodyPr/>
          <a:lstStyle/>
          <a:p>
            <a:pPr marL="0" indent="0">
              <a:buNone/>
            </a:pPr>
            <a:r>
              <a:rPr lang="en-GB" dirty="0"/>
              <a:t>…</a:t>
            </a:r>
            <a:r>
              <a:rPr lang="en-GB" i="1" dirty="0"/>
              <a:t>all the activities, social relations and institutions that are necessary for the reproduction of life, today and for future generations </a:t>
            </a:r>
            <a:r>
              <a:rPr lang="en-GB" dirty="0"/>
              <a:t>(Guérin, </a:t>
            </a:r>
            <a:r>
              <a:rPr lang="en-GB" dirty="0" err="1"/>
              <a:t>Hillencamp</a:t>
            </a:r>
            <a:r>
              <a:rPr lang="en-GB" dirty="0"/>
              <a:t> and </a:t>
            </a:r>
            <a:r>
              <a:rPr lang="en-GB" dirty="0" err="1"/>
              <a:t>Verschuur</a:t>
            </a:r>
            <a:r>
              <a:rPr lang="en-GB" dirty="0"/>
              <a:t>, 2021 p.7)</a:t>
            </a:r>
          </a:p>
          <a:p>
            <a:pPr marL="0" indent="0">
              <a:buNone/>
            </a:pPr>
            <a:endParaRPr lang="en-GB" dirty="0"/>
          </a:p>
          <a:p>
            <a:pPr marL="0" indent="0">
              <a:buNone/>
            </a:pPr>
            <a:r>
              <a:rPr lang="en-GB" dirty="0"/>
              <a:t>Includes everything that sustains human life and </a:t>
            </a:r>
            <a:r>
              <a:rPr lang="en-GB" dirty="0" err="1"/>
              <a:t>labor</a:t>
            </a:r>
            <a:r>
              <a:rPr lang="en-GB" dirty="0"/>
              <a:t> power from breakfast and sleep to public transport and education</a:t>
            </a:r>
          </a:p>
          <a:p>
            <a:pPr marL="0" indent="0">
              <a:buNone/>
            </a:pPr>
            <a:r>
              <a:rPr lang="en-GB" dirty="0"/>
              <a:t>Tithi Bhattacharya (2017)  - (</a:t>
            </a:r>
            <a:r>
              <a:rPr lang="en-GB" dirty="0" err="1"/>
              <a:t>SRT</a:t>
            </a:r>
            <a:r>
              <a:rPr lang="en-GB" dirty="0"/>
              <a:t>)</a:t>
            </a:r>
          </a:p>
          <a:p>
            <a:pPr marL="0" indent="0">
              <a:buNone/>
            </a:pPr>
            <a:endParaRPr lang="en-GB" dirty="0"/>
          </a:p>
          <a:p>
            <a:pPr marL="0" indent="0">
              <a:buNone/>
            </a:pPr>
            <a:r>
              <a:rPr lang="en-GB" dirty="0"/>
              <a:t>Who or what sustains life?</a:t>
            </a:r>
          </a:p>
        </p:txBody>
      </p:sp>
    </p:spTree>
    <p:extLst>
      <p:ext uri="{BB962C8B-B14F-4D97-AF65-F5344CB8AC3E}">
        <p14:creationId xmlns:p14="http://schemas.microsoft.com/office/powerpoint/2010/main" val="2866188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00700F-BC26-2EA5-062E-D7450E91C38E}"/>
              </a:ext>
            </a:extLst>
          </p:cNvPr>
          <p:cNvSpPr>
            <a:spLocks noGrp="1"/>
          </p:cNvSpPr>
          <p:nvPr>
            <p:ph idx="1"/>
          </p:nvPr>
        </p:nvSpPr>
        <p:spPr/>
        <p:txBody>
          <a:bodyPr/>
          <a:lstStyle/>
          <a:p>
            <a:pPr marL="0" indent="0">
              <a:buNone/>
            </a:pPr>
            <a:r>
              <a:rPr lang="en-GB" dirty="0"/>
              <a:t>If workers’ labour produces all the wealth in society, who then produces the worker?</a:t>
            </a:r>
          </a:p>
          <a:p>
            <a:pPr marL="0" indent="0">
              <a:buNone/>
            </a:pPr>
            <a:endParaRPr lang="en-GB" dirty="0"/>
          </a:p>
          <a:p>
            <a:pPr marL="0" indent="0">
              <a:buNone/>
            </a:pPr>
            <a:endParaRPr lang="en-GB" dirty="0"/>
          </a:p>
          <a:p>
            <a:pPr marL="0" indent="0">
              <a:buNone/>
            </a:pPr>
            <a:r>
              <a:rPr lang="en-GB" dirty="0"/>
              <a:t>Marxist – feminist viewpoint</a:t>
            </a:r>
          </a:p>
        </p:txBody>
      </p:sp>
    </p:spTree>
    <p:extLst>
      <p:ext uri="{BB962C8B-B14F-4D97-AF65-F5344CB8AC3E}">
        <p14:creationId xmlns:p14="http://schemas.microsoft.com/office/powerpoint/2010/main" val="2746314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8B6B3A-C9D2-346C-41F7-FC95BC32710A}"/>
              </a:ext>
            </a:extLst>
          </p:cNvPr>
          <p:cNvSpPr>
            <a:spLocks noGrp="1"/>
          </p:cNvSpPr>
          <p:nvPr>
            <p:ph sz="half" idx="1"/>
          </p:nvPr>
        </p:nvSpPr>
        <p:spPr>
          <a:xfrm>
            <a:off x="625258" y="225469"/>
            <a:ext cx="10773427" cy="5611660"/>
          </a:xfrm>
        </p:spPr>
        <p:txBody>
          <a:bodyPr>
            <a:normAutofit lnSpcReduction="10000"/>
          </a:bodyPr>
          <a:lstStyle/>
          <a:p>
            <a:pPr marL="0" indent="0">
              <a:buNone/>
            </a:pPr>
            <a:r>
              <a:rPr lang="en-GB" b="1" dirty="0">
                <a:latin typeface="+mj-lt"/>
              </a:rPr>
              <a:t>Mae'r </a:t>
            </a:r>
            <a:r>
              <a:rPr lang="en-GB" b="1" dirty="0" err="1">
                <a:latin typeface="+mj-lt"/>
              </a:rPr>
              <a:t>diffiniadau</a:t>
            </a:r>
            <a:r>
              <a:rPr lang="en-GB" b="1" dirty="0">
                <a:latin typeface="+mj-lt"/>
              </a:rPr>
              <a:t> o anghydraddoldeb, </a:t>
            </a:r>
            <a:r>
              <a:rPr lang="en-GB" b="1" dirty="0" err="1">
                <a:latin typeface="+mj-lt"/>
              </a:rPr>
              <a:t>cydraddoldeb</a:t>
            </a:r>
            <a:r>
              <a:rPr lang="en-GB" b="1" dirty="0">
                <a:latin typeface="+mj-lt"/>
              </a:rPr>
              <a:t>, </a:t>
            </a:r>
            <a:r>
              <a:rPr lang="en-GB" b="1" dirty="0" err="1">
                <a:latin typeface="+mj-lt"/>
              </a:rPr>
              <a:t>cydraddoldeb</a:t>
            </a:r>
            <a:r>
              <a:rPr lang="en-GB" b="1" dirty="0">
                <a:latin typeface="+mj-lt"/>
              </a:rPr>
              <a:t>, </a:t>
            </a:r>
            <a:r>
              <a:rPr lang="en-GB" b="1" dirty="0" err="1">
                <a:latin typeface="+mj-lt"/>
              </a:rPr>
              <a:t>amrywiaeth</a:t>
            </a:r>
            <a:r>
              <a:rPr lang="en-GB" b="1" dirty="0">
                <a:latin typeface="+mj-lt"/>
              </a:rPr>
              <a:t> a chynhwysiant cymdeithasol yn cael eu </a:t>
            </a:r>
            <a:r>
              <a:rPr lang="en-GB" b="1" dirty="0" err="1">
                <a:latin typeface="+mj-lt"/>
              </a:rPr>
              <a:t>dadleuo</a:t>
            </a:r>
            <a:r>
              <a:rPr lang="en-GB" dirty="0">
                <a:latin typeface="+mj-lt"/>
              </a:rPr>
              <a:t>
</a:t>
            </a:r>
            <a:r>
              <a:rPr lang="en-GB" b="1" dirty="0">
                <a:latin typeface="+mj-lt"/>
              </a:rPr>
              <a:t>Anghydraddoldeb</a:t>
            </a:r>
            <a:r>
              <a:rPr lang="en-GB" dirty="0">
                <a:latin typeface="+mj-lt"/>
              </a:rPr>
              <a:t>: A yw'n economaidd, cymdeithasol, diwylliannol, neu bob un o'r rhain? Pwy sy'n </a:t>
            </a:r>
            <a:r>
              <a:rPr lang="en-GB" dirty="0" err="1">
                <a:latin typeface="+mj-lt"/>
              </a:rPr>
              <a:t>diffinio</a:t>
            </a:r>
            <a:r>
              <a:rPr lang="en-GB" dirty="0">
                <a:latin typeface="+mj-lt"/>
              </a:rPr>
              <a:t> </a:t>
            </a:r>
            <a:r>
              <a:rPr lang="en-GB" dirty="0" err="1">
                <a:latin typeface="+mj-lt"/>
              </a:rPr>
              <a:t>beth</a:t>
            </a:r>
            <a:r>
              <a:rPr lang="en-GB" dirty="0">
                <a:latin typeface="+mj-lt"/>
              </a:rPr>
              <a:t> sy'n "</a:t>
            </a:r>
            <a:r>
              <a:rPr lang="en-GB" dirty="0" err="1">
                <a:latin typeface="+mj-lt"/>
              </a:rPr>
              <a:t>deg</a:t>
            </a:r>
            <a:r>
              <a:rPr lang="en-GB" dirty="0">
                <a:latin typeface="+mj-lt"/>
              </a:rPr>
              <a:t>"?
</a:t>
            </a:r>
            <a:r>
              <a:rPr lang="en-GB" b="1" dirty="0">
                <a:latin typeface="+mj-lt"/>
              </a:rPr>
              <a:t>Equity vs. Equality</a:t>
            </a:r>
            <a:r>
              <a:rPr lang="en-GB" dirty="0">
                <a:latin typeface="+mj-lt"/>
              </a:rPr>
              <a:t>: Mae </a:t>
            </a:r>
            <a:r>
              <a:rPr lang="en-GB" dirty="0" err="1">
                <a:latin typeface="+mj-lt"/>
              </a:rPr>
              <a:t>tegwch</a:t>
            </a:r>
            <a:r>
              <a:rPr lang="en-GB" dirty="0">
                <a:latin typeface="+mj-lt"/>
              </a:rPr>
              <a:t> yn cynnwys </a:t>
            </a:r>
            <a:r>
              <a:rPr lang="en-GB" dirty="0" err="1">
                <a:latin typeface="+mj-lt"/>
              </a:rPr>
              <a:t>tegwch</a:t>
            </a:r>
            <a:r>
              <a:rPr lang="en-GB" dirty="0">
                <a:latin typeface="+mj-lt"/>
              </a:rPr>
              <a:t> a </a:t>
            </a:r>
            <a:r>
              <a:rPr lang="en-GB" dirty="0" err="1">
                <a:latin typeface="+mj-lt"/>
              </a:rPr>
              <a:t>chyfiawnder</a:t>
            </a:r>
            <a:r>
              <a:rPr lang="en-GB" dirty="0">
                <a:latin typeface="+mj-lt"/>
              </a:rPr>
              <a:t>, </a:t>
            </a:r>
            <a:r>
              <a:rPr lang="en-GB" dirty="0" err="1">
                <a:latin typeface="+mj-lt"/>
              </a:rPr>
              <a:t>tra</a:t>
            </a:r>
            <a:r>
              <a:rPr lang="en-GB" dirty="0">
                <a:latin typeface="+mj-lt"/>
              </a:rPr>
              <a:t> bod </a:t>
            </a:r>
            <a:r>
              <a:rPr lang="en-GB" dirty="0" err="1">
                <a:latin typeface="+mj-lt"/>
              </a:rPr>
              <a:t>cydraddoldeb</a:t>
            </a:r>
            <a:r>
              <a:rPr lang="en-GB" dirty="0">
                <a:latin typeface="+mj-lt"/>
              </a:rPr>
              <a:t> yn </a:t>
            </a:r>
            <a:r>
              <a:rPr lang="en-GB" dirty="0" err="1">
                <a:latin typeface="+mj-lt"/>
              </a:rPr>
              <a:t>awgrymu</a:t>
            </a:r>
            <a:r>
              <a:rPr lang="en-GB" dirty="0">
                <a:latin typeface="+mj-lt"/>
              </a:rPr>
              <a:t> </a:t>
            </a:r>
            <a:r>
              <a:rPr lang="en-GB" dirty="0" err="1">
                <a:latin typeface="+mj-lt"/>
              </a:rPr>
              <a:t>uniaeth</a:t>
            </a:r>
            <a:r>
              <a:rPr lang="en-GB" dirty="0">
                <a:latin typeface="+mj-lt"/>
              </a:rPr>
              <a:t>. Mae'r rhain yn </a:t>
            </a:r>
            <a:r>
              <a:rPr lang="en-GB" dirty="0" err="1">
                <a:latin typeface="+mj-lt"/>
              </a:rPr>
              <a:t>aml</a:t>
            </a:r>
            <a:r>
              <a:rPr lang="en-GB" dirty="0">
                <a:latin typeface="+mj-lt"/>
              </a:rPr>
              <a:t> yn cael eu </a:t>
            </a:r>
            <a:r>
              <a:rPr lang="en-GB" dirty="0" err="1">
                <a:latin typeface="+mj-lt"/>
              </a:rPr>
              <a:t>drysu</a:t>
            </a:r>
            <a:r>
              <a:rPr lang="en-GB" dirty="0">
                <a:latin typeface="+mj-lt"/>
              </a:rPr>
              <a:t> neu eu </a:t>
            </a:r>
            <a:r>
              <a:rPr lang="en-GB" dirty="0" err="1">
                <a:latin typeface="+mj-lt"/>
              </a:rPr>
              <a:t>defnyddio'n</a:t>
            </a:r>
            <a:r>
              <a:rPr lang="en-GB" dirty="0">
                <a:latin typeface="+mj-lt"/>
              </a:rPr>
              <a:t> </a:t>
            </a:r>
            <a:r>
              <a:rPr lang="en-GB" dirty="0" err="1">
                <a:latin typeface="+mj-lt"/>
              </a:rPr>
              <a:t>gyfnewidiol</a:t>
            </a:r>
            <a:r>
              <a:rPr lang="en-GB" dirty="0">
                <a:latin typeface="+mj-lt"/>
              </a:rPr>
              <a:t>.
</a:t>
            </a:r>
            <a:r>
              <a:rPr lang="en-GB" b="1" dirty="0" err="1">
                <a:latin typeface="+mj-lt"/>
              </a:rPr>
              <a:t>Amrywiaeth</a:t>
            </a:r>
            <a:r>
              <a:rPr lang="en-GB" dirty="0">
                <a:latin typeface="+mj-lt"/>
              </a:rPr>
              <a:t>: Ai </a:t>
            </a:r>
            <a:r>
              <a:rPr lang="en-GB" dirty="0" err="1">
                <a:latin typeface="+mj-lt"/>
              </a:rPr>
              <a:t>cynrychiolaeth</a:t>
            </a:r>
            <a:r>
              <a:rPr lang="en-GB" dirty="0">
                <a:latin typeface="+mj-lt"/>
              </a:rPr>
              <a:t> yn unig </a:t>
            </a:r>
            <a:r>
              <a:rPr lang="en-GB" dirty="0" err="1">
                <a:latin typeface="+mj-lt"/>
              </a:rPr>
              <a:t>ydyw</a:t>
            </a:r>
            <a:r>
              <a:rPr lang="en-GB" dirty="0">
                <a:latin typeface="+mj-lt"/>
              </a:rPr>
              <a:t>, neu a yw'n cynnwys </a:t>
            </a:r>
            <a:r>
              <a:rPr lang="en-GB" dirty="0" err="1">
                <a:latin typeface="+mj-lt"/>
              </a:rPr>
              <a:t>pŵer</a:t>
            </a:r>
            <a:r>
              <a:rPr lang="en-GB" dirty="0">
                <a:latin typeface="+mj-lt"/>
              </a:rPr>
              <a:t> a llais?
</a:t>
            </a:r>
            <a:r>
              <a:rPr lang="en-GB" b="1" dirty="0">
                <a:latin typeface="+mj-lt"/>
              </a:rPr>
              <a:t>Cynhwysiant Cymdeithasol</a:t>
            </a:r>
            <a:r>
              <a:rPr lang="en-GB" dirty="0">
                <a:latin typeface="+mj-lt"/>
              </a:rPr>
              <a:t>: Pwy sy'n cael </a:t>
            </a:r>
            <a:r>
              <a:rPr lang="en-GB" dirty="0" err="1">
                <a:latin typeface="+mj-lt"/>
              </a:rPr>
              <a:t>penderfynu</a:t>
            </a:r>
            <a:r>
              <a:rPr lang="en-GB" dirty="0">
                <a:latin typeface="+mj-lt"/>
              </a:rPr>
              <a:t> sut </a:t>
            </a:r>
            <a:r>
              <a:rPr lang="en-GB" dirty="0" err="1">
                <a:latin typeface="+mj-lt"/>
              </a:rPr>
              <a:t>olwg</a:t>
            </a:r>
            <a:r>
              <a:rPr lang="en-GB" dirty="0">
                <a:latin typeface="+mj-lt"/>
              </a:rPr>
              <a:t> sydd ar </a:t>
            </a:r>
            <a:r>
              <a:rPr lang="en-GB" dirty="0" err="1">
                <a:latin typeface="+mj-lt"/>
              </a:rPr>
              <a:t>gynhwysiant</a:t>
            </a:r>
            <a:r>
              <a:rPr lang="en-GB" dirty="0">
                <a:latin typeface="+mj-lt"/>
              </a:rPr>
              <a:t>? A yw'n </a:t>
            </a:r>
            <a:r>
              <a:rPr lang="en-GB" dirty="0" err="1">
                <a:latin typeface="+mj-lt"/>
              </a:rPr>
              <a:t>cymhathu</a:t>
            </a:r>
            <a:r>
              <a:rPr lang="en-GB" dirty="0">
                <a:latin typeface="+mj-lt"/>
              </a:rPr>
              <a:t> </a:t>
            </a:r>
            <a:r>
              <a:rPr lang="en-GB" dirty="0" err="1">
                <a:latin typeface="+mj-lt"/>
              </a:rPr>
              <a:t>neu'n</a:t>
            </a:r>
            <a:r>
              <a:rPr lang="en-GB" dirty="0">
                <a:latin typeface="+mj-lt"/>
              </a:rPr>
              <a:t> </a:t>
            </a:r>
            <a:r>
              <a:rPr lang="en-GB" dirty="0" err="1">
                <a:latin typeface="+mj-lt"/>
              </a:rPr>
              <a:t>drawsnewid</a:t>
            </a:r>
            <a:r>
              <a:rPr lang="en-GB" dirty="0">
                <a:latin typeface="+mj-lt"/>
              </a:rPr>
              <a:t>
</a:t>
            </a:r>
          </a:p>
        </p:txBody>
      </p:sp>
    </p:spTree>
    <p:extLst>
      <p:ext uri="{BB962C8B-B14F-4D97-AF65-F5344CB8AC3E}">
        <p14:creationId xmlns:p14="http://schemas.microsoft.com/office/powerpoint/2010/main" val="3843101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20A295-69A4-F3DE-58E2-B0E2C9DF0BB9}"/>
              </a:ext>
            </a:extLst>
          </p:cNvPr>
          <p:cNvSpPr>
            <a:spLocks noGrp="1"/>
          </p:cNvSpPr>
          <p:nvPr>
            <p:ph sz="half" idx="1"/>
          </p:nvPr>
        </p:nvSpPr>
        <p:spPr>
          <a:xfrm>
            <a:off x="891540" y="372605"/>
            <a:ext cx="10406937" cy="5689991"/>
          </a:xfrm>
        </p:spPr>
        <p:txBody>
          <a:bodyPr>
            <a:normAutofit/>
          </a:bodyPr>
          <a:lstStyle/>
          <a:p>
            <a:pPr marL="0" indent="0">
              <a:buNone/>
            </a:pPr>
            <a:r>
              <a:rPr lang="en-GB" b="1" dirty="0"/>
              <a:t>The definitions of inequality, equity, equality, diversity, and social inclusion are contested</a:t>
            </a:r>
          </a:p>
          <a:p>
            <a:r>
              <a:rPr lang="en-GB" b="1" dirty="0">
                <a:solidFill>
                  <a:srgbClr val="0070C0"/>
                </a:solidFill>
              </a:rPr>
              <a:t>Inequality</a:t>
            </a:r>
            <a:r>
              <a:rPr lang="en-GB" dirty="0">
                <a:solidFill>
                  <a:srgbClr val="0070C0"/>
                </a:solidFill>
              </a:rPr>
              <a:t>: Is it economic, social, cultural, or all of these? Who defines what is “fair”?</a:t>
            </a:r>
          </a:p>
          <a:p>
            <a:r>
              <a:rPr lang="en-GB" b="1" dirty="0">
                <a:solidFill>
                  <a:srgbClr val="0070C0"/>
                </a:solidFill>
              </a:rPr>
              <a:t>Equity vs. Equality</a:t>
            </a:r>
            <a:r>
              <a:rPr lang="en-GB" dirty="0">
                <a:solidFill>
                  <a:srgbClr val="0070C0"/>
                </a:solidFill>
              </a:rPr>
              <a:t>: Equity involves fairness and justice, while equality implies sameness. These are often confused or used interchangeably. What problems could there be if we were all equal?</a:t>
            </a:r>
          </a:p>
          <a:p>
            <a:r>
              <a:rPr lang="en-GB" b="1" dirty="0">
                <a:solidFill>
                  <a:srgbClr val="0070C0"/>
                </a:solidFill>
              </a:rPr>
              <a:t>Diversity</a:t>
            </a:r>
            <a:r>
              <a:rPr lang="en-GB" dirty="0">
                <a:solidFill>
                  <a:srgbClr val="0070C0"/>
                </a:solidFill>
              </a:rPr>
              <a:t>: Is it just representation, or does it include power and voice?</a:t>
            </a:r>
          </a:p>
          <a:p>
            <a:r>
              <a:rPr lang="en-GB" b="1" dirty="0">
                <a:solidFill>
                  <a:srgbClr val="0070C0"/>
                </a:solidFill>
              </a:rPr>
              <a:t>Social Inclusion</a:t>
            </a:r>
            <a:r>
              <a:rPr lang="en-GB" dirty="0">
                <a:solidFill>
                  <a:srgbClr val="0070C0"/>
                </a:solidFill>
              </a:rPr>
              <a:t>: Who gets to decide what inclusion looks like? Is it assimilation or transformation?</a:t>
            </a:r>
          </a:p>
        </p:txBody>
      </p:sp>
    </p:spTree>
    <p:extLst>
      <p:ext uri="{BB962C8B-B14F-4D97-AF65-F5344CB8AC3E}">
        <p14:creationId xmlns:p14="http://schemas.microsoft.com/office/powerpoint/2010/main" val="1671077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rigger warnings :: Guns.com">
            <a:extLst>
              <a:ext uri="{FF2B5EF4-FFF2-40B4-BE49-F238E27FC236}">
                <a16:creationId xmlns:a16="http://schemas.microsoft.com/office/drawing/2014/main" id="{4C43560D-C091-1581-ADEC-7217804FC8DF}"/>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609600" y="1631982"/>
            <a:ext cx="5181600" cy="2711704"/>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88917286-5EF0-3014-5C5E-9A92FAF2DDE7}"/>
              </a:ext>
            </a:extLst>
          </p:cNvPr>
          <p:cNvSpPr>
            <a:spLocks noGrp="1"/>
          </p:cNvSpPr>
          <p:nvPr>
            <p:ph sz="half" idx="2"/>
          </p:nvPr>
        </p:nvSpPr>
        <p:spPr>
          <a:xfrm>
            <a:off x="6096000" y="812165"/>
            <a:ext cx="5181600" cy="4351338"/>
          </a:xfrm>
        </p:spPr>
        <p:txBody>
          <a:bodyPr>
            <a:normAutofit fontScale="92500" lnSpcReduction="10000"/>
          </a:bodyPr>
          <a:lstStyle/>
          <a:p>
            <a:r>
              <a:rPr lang="en-GB" dirty="0"/>
              <a:t>Anghydraddoldeb mewn gofal iechyd
Materion anabledd
Materion </a:t>
            </a:r>
            <a:r>
              <a:rPr lang="en-GB" dirty="0" err="1"/>
              <a:t>teuluol</a:t>
            </a:r>
            <a:r>
              <a:rPr lang="en-GB" dirty="0"/>
              <a:t>
Anghydraddoldeb </a:t>
            </a:r>
            <a:r>
              <a:rPr lang="en-GB" dirty="0" err="1"/>
              <a:t>addysgol</a:t>
            </a:r>
            <a:r>
              <a:rPr lang="en-GB" dirty="0"/>
              <a:t> a'i </a:t>
            </a:r>
            <a:r>
              <a:rPr lang="en-GB" dirty="0" err="1"/>
              <a:t>effeithiau</a:t>
            </a:r>
            <a:r>
              <a:rPr lang="en-GB" dirty="0"/>
              <a:t> ar blant ac oedolion
</a:t>
            </a:r>
            <a:r>
              <a:rPr lang="en-GB" dirty="0" err="1"/>
              <a:t>Rôl</a:t>
            </a:r>
            <a:r>
              <a:rPr lang="en-GB" dirty="0"/>
              <a:t> y </a:t>
            </a:r>
            <a:r>
              <a:rPr lang="en-GB" dirty="0" err="1"/>
              <a:t>fenyw</a:t>
            </a:r>
            <a:r>
              <a:rPr lang="en-GB" dirty="0"/>
              <a:t> mewn cymdeithas
Y ffordd y mae </a:t>
            </a:r>
            <a:r>
              <a:rPr lang="en-GB" dirty="0" err="1"/>
              <a:t>dynion</a:t>
            </a:r>
            <a:r>
              <a:rPr lang="en-GB" dirty="0"/>
              <a:t> yn cael eu gweld </a:t>
            </a:r>
            <a:r>
              <a:rPr lang="en-GB" dirty="0" err="1"/>
              <a:t>os</a:t>
            </a:r>
            <a:r>
              <a:rPr lang="en-GB" dirty="0"/>
              <a:t> nad ydynt yn cyd-</a:t>
            </a:r>
            <a:r>
              <a:rPr lang="en-GB" dirty="0" err="1"/>
              <a:t>fynd</a:t>
            </a:r>
            <a:r>
              <a:rPr lang="en-GB" dirty="0"/>
              <a:t> â </a:t>
            </a:r>
            <a:r>
              <a:rPr lang="en-GB" dirty="0" err="1"/>
              <a:t>swyddogaethau</a:t>
            </a:r>
            <a:r>
              <a:rPr lang="en-GB" dirty="0"/>
              <a:t> </a:t>
            </a:r>
            <a:r>
              <a:rPr lang="en-GB" dirty="0" err="1"/>
              <a:t>cymdeithasau</a:t>
            </a:r>
            <a:endParaRPr lang="en-GB" dirty="0"/>
          </a:p>
        </p:txBody>
      </p:sp>
    </p:spTree>
    <p:extLst>
      <p:ext uri="{BB962C8B-B14F-4D97-AF65-F5344CB8AC3E}">
        <p14:creationId xmlns:p14="http://schemas.microsoft.com/office/powerpoint/2010/main" val="42215451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4B99F5-775B-768A-88F1-AB33B25D6763}"/>
            </a:ext>
          </a:extLst>
        </p:cNvPr>
        <p:cNvGrpSpPr/>
        <p:nvPr/>
      </p:nvGrpSpPr>
      <p:grpSpPr>
        <a:xfrm>
          <a:off x="0" y="0"/>
          <a:ext cx="0" cy="0"/>
          <a:chOff x="0" y="0"/>
          <a:chExt cx="0" cy="0"/>
        </a:xfrm>
      </p:grpSpPr>
      <p:pic>
        <p:nvPicPr>
          <p:cNvPr id="3074" name="Picture 2" descr="Trigger warnings :: Guns.com">
            <a:extLst>
              <a:ext uri="{FF2B5EF4-FFF2-40B4-BE49-F238E27FC236}">
                <a16:creationId xmlns:a16="http://schemas.microsoft.com/office/drawing/2014/main" id="{A5AB030A-1A55-E286-8D3B-2A30CD5DBCD2}"/>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609600" y="1631982"/>
            <a:ext cx="5181600" cy="2711704"/>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F15928EB-449D-45DF-FBF0-982E9E6F9227}"/>
              </a:ext>
            </a:extLst>
          </p:cNvPr>
          <p:cNvSpPr>
            <a:spLocks noGrp="1"/>
          </p:cNvSpPr>
          <p:nvPr>
            <p:ph sz="half" idx="2"/>
          </p:nvPr>
        </p:nvSpPr>
        <p:spPr>
          <a:xfrm>
            <a:off x="6096000" y="812165"/>
            <a:ext cx="5181600" cy="4351338"/>
          </a:xfrm>
        </p:spPr>
        <p:txBody>
          <a:bodyPr>
            <a:normAutofit fontScale="92500" lnSpcReduction="10000"/>
          </a:bodyPr>
          <a:lstStyle/>
          <a:p>
            <a:r>
              <a:rPr lang="en-GB" dirty="0">
                <a:solidFill>
                  <a:srgbClr val="0070C0"/>
                </a:solidFill>
              </a:rPr>
              <a:t>Inequality in healthcare</a:t>
            </a:r>
          </a:p>
          <a:p>
            <a:r>
              <a:rPr lang="en-GB" dirty="0">
                <a:solidFill>
                  <a:srgbClr val="0070C0"/>
                </a:solidFill>
              </a:rPr>
              <a:t>Disability issues</a:t>
            </a:r>
          </a:p>
          <a:p>
            <a:r>
              <a:rPr lang="en-GB" dirty="0">
                <a:solidFill>
                  <a:srgbClr val="0070C0"/>
                </a:solidFill>
              </a:rPr>
              <a:t>Family issues</a:t>
            </a:r>
          </a:p>
          <a:p>
            <a:r>
              <a:rPr lang="en-GB" dirty="0">
                <a:solidFill>
                  <a:srgbClr val="0070C0"/>
                </a:solidFill>
              </a:rPr>
              <a:t>Educational inequality and its effects on children and adults</a:t>
            </a:r>
          </a:p>
          <a:p>
            <a:r>
              <a:rPr lang="en-GB" dirty="0">
                <a:solidFill>
                  <a:srgbClr val="0070C0"/>
                </a:solidFill>
              </a:rPr>
              <a:t>The role of the woman in society</a:t>
            </a:r>
          </a:p>
          <a:p>
            <a:r>
              <a:rPr lang="en-GB" dirty="0">
                <a:solidFill>
                  <a:srgbClr val="0070C0"/>
                </a:solidFill>
              </a:rPr>
              <a:t>The way men are seen if they do not fit societies’ functions</a:t>
            </a:r>
          </a:p>
          <a:p>
            <a:r>
              <a:rPr lang="en-GB" dirty="0">
                <a:solidFill>
                  <a:srgbClr val="0070C0"/>
                </a:solidFill>
              </a:rPr>
              <a:t>Far right images – flags –racist undertones</a:t>
            </a:r>
          </a:p>
          <a:p>
            <a:endParaRPr lang="en-GB" dirty="0"/>
          </a:p>
        </p:txBody>
      </p:sp>
    </p:spTree>
    <p:extLst>
      <p:ext uri="{BB962C8B-B14F-4D97-AF65-F5344CB8AC3E}">
        <p14:creationId xmlns:p14="http://schemas.microsoft.com/office/powerpoint/2010/main" val="1096350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DB60A5-B222-52DA-44B9-69780F8BE84E}"/>
              </a:ext>
            </a:extLst>
          </p:cNvPr>
          <p:cNvSpPr>
            <a:spLocks noGrp="1"/>
          </p:cNvSpPr>
          <p:nvPr>
            <p:ph sz="half" idx="1"/>
          </p:nvPr>
        </p:nvSpPr>
        <p:spPr>
          <a:xfrm>
            <a:off x="725466" y="973855"/>
            <a:ext cx="5181600" cy="4351338"/>
          </a:xfrm>
        </p:spPr>
        <p:txBody>
          <a:bodyPr/>
          <a:lstStyle/>
          <a:p>
            <a:pPr marL="0" indent="0">
              <a:buNone/>
            </a:pPr>
            <a:r>
              <a:rPr lang="en-GB" dirty="0"/>
              <a:t>Mae </a:t>
            </a:r>
            <a:r>
              <a:rPr lang="en-GB" dirty="0" err="1"/>
              <a:t>diffiniadau</a:t>
            </a:r>
            <a:r>
              <a:rPr lang="en-GB" dirty="0"/>
              <a:t> yn </a:t>
            </a:r>
            <a:r>
              <a:rPr lang="en-GB" dirty="0" err="1"/>
              <a:t>amrywio</a:t>
            </a:r>
            <a:r>
              <a:rPr lang="en-GB" dirty="0"/>
              <a:t> yn ôl cyd-destun, diwylliant ac </a:t>
            </a:r>
            <a:r>
              <a:rPr lang="en-GB" dirty="0" err="1"/>
              <a:t>ideoleg</a:t>
            </a:r>
            <a:r>
              <a:rPr lang="en-GB" dirty="0"/>
              <a:t>.
</a:t>
            </a:r>
            <a:r>
              <a:rPr lang="en-GB" dirty="0" err="1"/>
              <a:t>Kimberlé</a:t>
            </a:r>
            <a:r>
              <a:rPr lang="en-GB" dirty="0"/>
              <a:t> Crenshaw
Patricia Hill Collins, a Dorothy Smith 
</a:t>
            </a:r>
            <a:r>
              <a:rPr lang="en-GB" dirty="0" err="1"/>
              <a:t>dadlau</a:t>
            </a:r>
            <a:r>
              <a:rPr lang="en-GB" dirty="0"/>
              <a:t> bod y </a:t>
            </a:r>
            <a:r>
              <a:rPr lang="en-GB" dirty="0" err="1"/>
              <a:t>termau</a:t>
            </a:r>
            <a:r>
              <a:rPr lang="en-GB" dirty="0"/>
              <a:t> hyn yn cael eu </a:t>
            </a:r>
            <a:r>
              <a:rPr lang="en-GB" dirty="0" err="1"/>
              <a:t>siapio</a:t>
            </a:r>
            <a:r>
              <a:rPr lang="en-GB" dirty="0"/>
              <a:t> gan </a:t>
            </a:r>
            <a:r>
              <a:rPr lang="en-GB" dirty="0" err="1"/>
              <a:t>bŵer</a:t>
            </a:r>
            <a:r>
              <a:rPr lang="en-GB" dirty="0"/>
              <a:t> a </a:t>
            </a:r>
            <a:r>
              <a:rPr lang="en-GB" dirty="0" err="1"/>
              <a:t>phrofiad</a:t>
            </a:r>
            <a:r>
              <a:rPr lang="en-GB" dirty="0"/>
              <a:t> byw.</a:t>
            </a:r>
          </a:p>
        </p:txBody>
      </p:sp>
      <p:pic>
        <p:nvPicPr>
          <p:cNvPr id="5" name="Online Media 4" title="Why Power Matters: Dr. Patricia Hill Collins">
            <a:hlinkClick r:id="" action="ppaction://media"/>
            <a:extLst>
              <a:ext uri="{FF2B5EF4-FFF2-40B4-BE49-F238E27FC236}">
                <a16:creationId xmlns:a16="http://schemas.microsoft.com/office/drawing/2014/main" id="{60AAEEF3-357D-9145-C945-F6D580DC11AD}"/>
              </a:ext>
            </a:extLst>
          </p:cNvPr>
          <p:cNvPicPr>
            <a:picLocks noGrp="1" noRot="1" noChangeAspect="1"/>
          </p:cNvPicPr>
          <p:nvPr>
            <p:ph sz="half" idx="2"/>
            <a:videoFile r:link="rId1"/>
          </p:nvPr>
        </p:nvPicPr>
        <p:blipFill>
          <a:blip r:embed="rId4"/>
          <a:stretch>
            <a:fillRect/>
          </a:stretch>
        </p:blipFill>
        <p:spPr>
          <a:xfrm>
            <a:off x="5907088" y="1492250"/>
            <a:ext cx="5181600" cy="2914650"/>
          </a:xfrm>
          <a:prstGeom prst="rect">
            <a:avLst/>
          </a:prstGeom>
        </p:spPr>
      </p:pic>
    </p:spTree>
    <p:extLst>
      <p:ext uri="{BB962C8B-B14F-4D97-AF65-F5344CB8AC3E}">
        <p14:creationId xmlns:p14="http://schemas.microsoft.com/office/powerpoint/2010/main" val="3306227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DB60A5-B222-52DA-44B9-69780F8BE84E}"/>
              </a:ext>
            </a:extLst>
          </p:cNvPr>
          <p:cNvSpPr>
            <a:spLocks noGrp="1"/>
          </p:cNvSpPr>
          <p:nvPr>
            <p:ph sz="half" idx="1"/>
          </p:nvPr>
        </p:nvSpPr>
        <p:spPr>
          <a:xfrm>
            <a:off x="725466" y="973855"/>
            <a:ext cx="5181600" cy="4351338"/>
          </a:xfrm>
        </p:spPr>
        <p:txBody>
          <a:bodyPr/>
          <a:lstStyle/>
          <a:p>
            <a:pPr marL="0" indent="0">
              <a:buNone/>
            </a:pPr>
            <a:r>
              <a:rPr lang="en-GB" dirty="0">
                <a:solidFill>
                  <a:srgbClr val="0070C0"/>
                </a:solidFill>
              </a:rPr>
              <a:t>Definitions vary by context, culture, and ideology.</a:t>
            </a:r>
          </a:p>
          <a:p>
            <a:pPr marL="0" indent="0">
              <a:buNone/>
            </a:pPr>
            <a:r>
              <a:rPr lang="en-GB" b="1" dirty="0" err="1">
                <a:solidFill>
                  <a:srgbClr val="0070C0"/>
                </a:solidFill>
              </a:rPr>
              <a:t>Kimberlé</a:t>
            </a:r>
            <a:r>
              <a:rPr lang="en-GB" b="1" dirty="0">
                <a:solidFill>
                  <a:srgbClr val="0070C0"/>
                </a:solidFill>
              </a:rPr>
              <a:t> Crenshaw</a:t>
            </a:r>
          </a:p>
          <a:p>
            <a:pPr marL="0" indent="0">
              <a:buNone/>
            </a:pPr>
            <a:r>
              <a:rPr lang="en-GB" b="1" dirty="0">
                <a:solidFill>
                  <a:srgbClr val="0070C0"/>
                </a:solidFill>
              </a:rPr>
              <a:t>Patricia Hill Collins</a:t>
            </a:r>
            <a:r>
              <a:rPr lang="en-GB" dirty="0">
                <a:solidFill>
                  <a:srgbClr val="0070C0"/>
                </a:solidFill>
              </a:rPr>
              <a:t>, and </a:t>
            </a:r>
            <a:r>
              <a:rPr lang="en-GB" b="1" dirty="0">
                <a:solidFill>
                  <a:srgbClr val="0070C0"/>
                </a:solidFill>
              </a:rPr>
              <a:t>Dorothy Smith</a:t>
            </a:r>
            <a:r>
              <a:rPr lang="en-GB" dirty="0">
                <a:solidFill>
                  <a:srgbClr val="0070C0"/>
                </a:solidFill>
              </a:rPr>
              <a:t> </a:t>
            </a:r>
          </a:p>
          <a:p>
            <a:pPr marL="0" indent="0">
              <a:buNone/>
            </a:pPr>
            <a:r>
              <a:rPr lang="en-GB" dirty="0">
                <a:solidFill>
                  <a:srgbClr val="0070C0"/>
                </a:solidFill>
              </a:rPr>
              <a:t>argue that these terms are shaped by power and lived experience.</a:t>
            </a:r>
          </a:p>
          <a:p>
            <a:endParaRPr lang="en-GB" dirty="0"/>
          </a:p>
        </p:txBody>
      </p:sp>
      <p:pic>
        <p:nvPicPr>
          <p:cNvPr id="5" name="Online Media 4" title="Why Power Matters: Dr. Patricia Hill Collins">
            <a:hlinkClick r:id="" action="ppaction://media"/>
            <a:extLst>
              <a:ext uri="{FF2B5EF4-FFF2-40B4-BE49-F238E27FC236}">
                <a16:creationId xmlns:a16="http://schemas.microsoft.com/office/drawing/2014/main" id="{60AAEEF3-357D-9145-C945-F6D580DC11AD}"/>
              </a:ext>
            </a:extLst>
          </p:cNvPr>
          <p:cNvPicPr>
            <a:picLocks noGrp="1" noRot="1" noChangeAspect="1"/>
          </p:cNvPicPr>
          <p:nvPr>
            <p:ph sz="half" idx="2"/>
            <a:videoFile r:link="rId1"/>
          </p:nvPr>
        </p:nvPicPr>
        <p:blipFill>
          <a:blip r:embed="rId4"/>
          <a:stretch>
            <a:fillRect/>
          </a:stretch>
        </p:blipFill>
        <p:spPr>
          <a:xfrm>
            <a:off x="5907088" y="1492250"/>
            <a:ext cx="5181600" cy="2914650"/>
          </a:xfrm>
          <a:prstGeom prst="rect">
            <a:avLst/>
          </a:prstGeom>
        </p:spPr>
      </p:pic>
    </p:spTree>
    <p:extLst>
      <p:ext uri="{BB962C8B-B14F-4D97-AF65-F5344CB8AC3E}">
        <p14:creationId xmlns:p14="http://schemas.microsoft.com/office/powerpoint/2010/main" val="2309605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34AA46-F7F2-032A-1680-FF69D96CF8FF}"/>
              </a:ext>
            </a:extLst>
          </p:cNvPr>
          <p:cNvSpPr>
            <a:spLocks noGrp="1"/>
          </p:cNvSpPr>
          <p:nvPr>
            <p:ph sz="half" idx="1"/>
          </p:nvPr>
        </p:nvSpPr>
        <p:spPr>
          <a:xfrm>
            <a:off x="404378" y="83820"/>
            <a:ext cx="5981182" cy="5379719"/>
          </a:xfrm>
        </p:spPr>
        <p:txBody>
          <a:bodyPr>
            <a:normAutofit fontScale="92500" lnSpcReduction="10000"/>
          </a:bodyPr>
          <a:lstStyle/>
          <a:p>
            <a:pPr marL="0" indent="0">
              <a:buNone/>
            </a:pPr>
            <a:r>
              <a:rPr lang="en-GB" b="1" dirty="0"/>
              <a:t>Theori Gwrthdaro - Karl Marx, C. Wright Mills a mwy!
Barn: </a:t>
            </a:r>
            <a:r>
              <a:rPr lang="en-GB" dirty="0"/>
              <a:t>Mae anghydraddoldeb yn </a:t>
            </a:r>
            <a:r>
              <a:rPr lang="en-GB" dirty="0" err="1"/>
              <a:t>systemig</a:t>
            </a:r>
            <a:r>
              <a:rPr lang="en-GB" dirty="0"/>
              <a:t> ac yn cael ei </a:t>
            </a:r>
            <a:r>
              <a:rPr lang="en-GB" dirty="0" err="1"/>
              <a:t>gynnal</a:t>
            </a:r>
            <a:r>
              <a:rPr lang="en-GB" dirty="0"/>
              <a:t> gan y rhai mewn </a:t>
            </a:r>
            <a:r>
              <a:rPr lang="en-GB" dirty="0" err="1"/>
              <a:t>grym</a:t>
            </a:r>
            <a:r>
              <a:rPr lang="en-GB" dirty="0"/>
              <a:t>. Mae'n creu </a:t>
            </a:r>
            <a:r>
              <a:rPr lang="en-GB" dirty="0" err="1"/>
              <a:t>trefn</a:t>
            </a:r>
            <a:r>
              <a:rPr lang="en-GB" dirty="0"/>
              <a:t> gymdeithasol</a:t>
            </a:r>
            <a:r>
              <a:rPr lang="en-GB" b="1" dirty="0"/>
              <a:t>
</a:t>
            </a:r>
            <a:r>
              <a:rPr lang="en-GB" b="1" dirty="0" err="1"/>
              <a:t>Cysyniad</a:t>
            </a:r>
            <a:r>
              <a:rPr lang="en-GB" b="1" dirty="0"/>
              <a:t> </a:t>
            </a:r>
            <a:r>
              <a:rPr lang="en-GB" b="1" dirty="0" err="1"/>
              <a:t>Dadleuol</a:t>
            </a:r>
            <a:r>
              <a:rPr lang="en-GB" b="1" dirty="0"/>
              <a:t>: </a:t>
            </a:r>
            <a:r>
              <a:rPr lang="en-GB" dirty="0"/>
              <a:t>Mae </a:t>
            </a:r>
            <a:r>
              <a:rPr lang="en-GB" dirty="0" err="1"/>
              <a:t>ecwiti</a:t>
            </a:r>
            <a:r>
              <a:rPr lang="en-GB" dirty="0"/>
              <a:t> yn </a:t>
            </a:r>
            <a:r>
              <a:rPr lang="en-GB" dirty="0" err="1"/>
              <a:t>aml</a:t>
            </a:r>
            <a:r>
              <a:rPr lang="en-GB" dirty="0"/>
              <a:t> yn cael ei </a:t>
            </a:r>
            <a:r>
              <a:rPr lang="en-GB" dirty="0" err="1"/>
              <a:t>wrthsefyll</a:t>
            </a:r>
            <a:r>
              <a:rPr lang="en-GB" dirty="0"/>
              <a:t> gan elites sy'n </a:t>
            </a:r>
            <a:r>
              <a:rPr lang="en-GB" dirty="0" err="1"/>
              <a:t>elwa</a:t>
            </a:r>
            <a:r>
              <a:rPr lang="en-GB" dirty="0"/>
              <a:t> o anghydraddoldeb</a:t>
            </a:r>
            <a:r>
              <a:rPr lang="en-GB" b="1" dirty="0"/>
              <a:t>.
Enghraifft: </a:t>
            </a:r>
            <a:r>
              <a:rPr lang="en-GB" dirty="0" err="1"/>
              <a:t>Anghyfartaledd</a:t>
            </a:r>
            <a:r>
              <a:rPr lang="en-GB" dirty="0"/>
              <a:t> </a:t>
            </a:r>
            <a:r>
              <a:rPr lang="en-GB" dirty="0" err="1"/>
              <a:t>cyfoeth</a:t>
            </a:r>
            <a:r>
              <a:rPr lang="en-GB" dirty="0"/>
              <a:t>, </a:t>
            </a:r>
            <a:r>
              <a:rPr lang="en-GB" dirty="0" err="1"/>
              <a:t>bylchau</a:t>
            </a:r>
            <a:r>
              <a:rPr lang="en-GB" dirty="0"/>
              <a:t> </a:t>
            </a:r>
            <a:r>
              <a:rPr lang="en-GB" dirty="0" err="1"/>
              <a:t>cyllido</a:t>
            </a:r>
            <a:r>
              <a:rPr lang="en-GB" dirty="0"/>
              <a:t> addysg, </a:t>
            </a:r>
            <a:r>
              <a:rPr lang="en-GB" dirty="0" err="1"/>
              <a:t>preifateiddio'r</a:t>
            </a:r>
            <a:r>
              <a:rPr lang="en-GB" dirty="0"/>
              <a:t> GIG, polisi tai, </a:t>
            </a:r>
            <a:r>
              <a:rPr lang="en-GB" dirty="0" err="1"/>
              <a:t>mynediad</a:t>
            </a:r>
            <a:r>
              <a:rPr lang="en-GB" dirty="0"/>
              <a:t> at wasanaethau i </a:t>
            </a:r>
            <a:r>
              <a:rPr lang="en-GB" dirty="0" err="1"/>
              <a:t>fenywod</a:t>
            </a:r>
            <a:r>
              <a:rPr lang="en-GB" dirty="0"/>
              <a:t> a </a:t>
            </a:r>
            <a:r>
              <a:rPr lang="en-GB" dirty="0" err="1"/>
              <a:t>phobl</a:t>
            </a:r>
            <a:r>
              <a:rPr lang="en-GB" dirty="0"/>
              <a:t> </a:t>
            </a:r>
            <a:r>
              <a:rPr lang="en-GB" dirty="0" err="1"/>
              <a:t>anabl</a:t>
            </a:r>
            <a:r>
              <a:rPr lang="en-GB" dirty="0"/>
              <a:t>, </a:t>
            </a:r>
            <a:r>
              <a:rPr lang="en-GB" dirty="0" err="1"/>
              <a:t>mesurau</a:t>
            </a:r>
            <a:r>
              <a:rPr lang="en-GB" dirty="0"/>
              <a:t> </a:t>
            </a:r>
            <a:r>
              <a:rPr lang="en-GB" dirty="0" err="1"/>
              <a:t>llymder</a:t>
            </a:r>
            <a:r>
              <a:rPr lang="en-GB" dirty="0"/>
              <a:t>.</a:t>
            </a:r>
          </a:p>
        </p:txBody>
      </p:sp>
      <p:sp>
        <p:nvSpPr>
          <p:cNvPr id="4" name="Content Placeholder 3">
            <a:extLst>
              <a:ext uri="{FF2B5EF4-FFF2-40B4-BE49-F238E27FC236}">
                <a16:creationId xmlns:a16="http://schemas.microsoft.com/office/drawing/2014/main" id="{E663F9B5-7FA9-69DB-34AE-93A2FE1D7F09}"/>
              </a:ext>
            </a:extLst>
          </p:cNvPr>
          <p:cNvSpPr>
            <a:spLocks noGrp="1"/>
          </p:cNvSpPr>
          <p:nvPr>
            <p:ph sz="half" idx="2"/>
          </p:nvPr>
        </p:nvSpPr>
        <p:spPr>
          <a:xfrm>
            <a:off x="6727065" y="277477"/>
            <a:ext cx="5181600" cy="2869583"/>
          </a:xfrm>
        </p:spPr>
        <p:txBody>
          <a:bodyPr>
            <a:normAutofit fontScale="92500" lnSpcReduction="10000"/>
          </a:bodyPr>
          <a:lstStyle/>
          <a:p>
            <a:pPr marL="0" indent="0">
              <a:buNone/>
            </a:pPr>
            <a:endParaRPr lang="en-GB" sz="1400" b="1" i="1" dirty="0"/>
          </a:p>
          <a:p>
            <a:pPr marL="0" indent="0">
              <a:buNone/>
            </a:pPr>
            <a:r>
              <a:rPr lang="en-GB" sz="1400" b="1" i="1" dirty="0"/>
              <a:t>Sell a man a fish, he eats for </a:t>
            </a:r>
            <a:r>
              <a:rPr lang="en-GB" sz="1400" b="1" i="1" dirty="0" err="1"/>
              <a:t>aday</a:t>
            </a:r>
            <a:r>
              <a:rPr lang="en-GB" sz="1400" b="1" i="1" dirty="0"/>
              <a:t>, teach a man how to fish, you ruin a wonderful business opportunity.</a:t>
            </a:r>
            <a:endParaRPr lang="en-GB" sz="1400" i="1" dirty="0"/>
          </a:p>
        </p:txBody>
      </p:sp>
      <p:pic>
        <p:nvPicPr>
          <p:cNvPr id="1026" name="Picture 2" descr="Marx">
            <a:extLst>
              <a:ext uri="{FF2B5EF4-FFF2-40B4-BE49-F238E27FC236}">
                <a16:creationId xmlns:a16="http://schemas.microsoft.com/office/drawing/2014/main" id="{81C9BAA5-0F76-DB9B-67CA-49E8B8AC01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93087" y="1227678"/>
            <a:ext cx="1933575" cy="14478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801DB84-AC96-5B4E-BE87-2A2C36CAE56B}"/>
              </a:ext>
            </a:extLst>
          </p:cNvPr>
          <p:cNvSpPr txBox="1"/>
          <p:nvPr/>
        </p:nvSpPr>
        <p:spPr>
          <a:xfrm>
            <a:off x="6442710" y="2214002"/>
            <a:ext cx="5574030" cy="2862322"/>
          </a:xfrm>
          <a:prstGeom prst="rect">
            <a:avLst/>
          </a:prstGeom>
          <a:noFill/>
        </p:spPr>
        <p:txBody>
          <a:bodyPr wrap="square" rtlCol="0">
            <a:spAutoFit/>
          </a:bodyPr>
          <a:lstStyle/>
          <a:p>
            <a:r>
              <a:rPr lang="en-GB" b="1" dirty="0" err="1">
                <a:solidFill>
                  <a:srgbClr val="0070C0"/>
                </a:solidFill>
              </a:rPr>
              <a:t>Beirniadaethau</a:t>
            </a:r>
            <a:r>
              <a:rPr lang="en-GB" b="1" dirty="0">
                <a:solidFill>
                  <a:srgbClr val="0070C0"/>
                </a:solidFill>
              </a:rPr>
              <a:t>: 
</a:t>
            </a:r>
            <a:r>
              <a:rPr lang="en-GB" dirty="0" err="1">
                <a:solidFill>
                  <a:srgbClr val="0070C0"/>
                </a:solidFill>
              </a:rPr>
              <a:t>Gorbwyslais</a:t>
            </a:r>
            <a:r>
              <a:rPr lang="en-GB" dirty="0">
                <a:solidFill>
                  <a:srgbClr val="0070C0"/>
                </a:solidFill>
              </a:rPr>
              <a:t> ar </a:t>
            </a:r>
            <a:r>
              <a:rPr lang="en-GB" dirty="0" err="1">
                <a:solidFill>
                  <a:srgbClr val="0070C0"/>
                </a:solidFill>
              </a:rPr>
              <a:t>wrthdaro</a:t>
            </a:r>
            <a:r>
              <a:rPr lang="en-GB" dirty="0">
                <a:solidFill>
                  <a:srgbClr val="0070C0"/>
                </a:solidFill>
              </a:rPr>
              <a:t> – </a:t>
            </a:r>
            <a:r>
              <a:rPr lang="en-GB" dirty="0" err="1">
                <a:solidFill>
                  <a:srgbClr val="0070C0"/>
                </a:solidFill>
              </a:rPr>
              <a:t>anwybyddu</a:t>
            </a:r>
            <a:r>
              <a:rPr lang="en-GB" dirty="0">
                <a:solidFill>
                  <a:srgbClr val="0070C0"/>
                </a:solidFill>
              </a:rPr>
              <a:t> consensws a chydweithrediad
</a:t>
            </a:r>
            <a:r>
              <a:rPr lang="en-GB" dirty="0" err="1">
                <a:solidFill>
                  <a:srgbClr val="0070C0"/>
                </a:solidFill>
              </a:rPr>
              <a:t>Diffyg</a:t>
            </a:r>
            <a:r>
              <a:rPr lang="en-GB" dirty="0">
                <a:solidFill>
                  <a:srgbClr val="0070C0"/>
                </a:solidFill>
              </a:rPr>
              <a:t> </a:t>
            </a:r>
            <a:r>
              <a:rPr lang="en-GB" dirty="0" err="1">
                <a:solidFill>
                  <a:srgbClr val="0070C0"/>
                </a:solidFill>
              </a:rPr>
              <a:t>ffocws</a:t>
            </a:r>
            <a:r>
              <a:rPr lang="en-GB" dirty="0">
                <a:solidFill>
                  <a:srgbClr val="0070C0"/>
                </a:solidFill>
              </a:rPr>
              <a:t> ar lefel micro – yn </a:t>
            </a:r>
            <a:r>
              <a:rPr lang="en-GB" dirty="0" err="1">
                <a:solidFill>
                  <a:srgbClr val="0070C0"/>
                </a:solidFill>
              </a:rPr>
              <a:t>anwybyddu</a:t>
            </a:r>
            <a:r>
              <a:rPr lang="en-GB" dirty="0">
                <a:solidFill>
                  <a:srgbClr val="0070C0"/>
                </a:solidFill>
              </a:rPr>
              <a:t> materion </a:t>
            </a:r>
            <a:r>
              <a:rPr lang="en-GB" dirty="0" err="1">
                <a:solidFill>
                  <a:srgbClr val="0070C0"/>
                </a:solidFill>
              </a:rPr>
              <a:t>croestoriadol</a:t>
            </a:r>
            <a:r>
              <a:rPr lang="en-GB" dirty="0">
                <a:solidFill>
                  <a:srgbClr val="0070C0"/>
                </a:solidFill>
              </a:rPr>
              <a:t> fel </a:t>
            </a:r>
            <a:r>
              <a:rPr lang="en-GB" dirty="0" err="1">
                <a:solidFill>
                  <a:srgbClr val="0070C0"/>
                </a:solidFill>
              </a:rPr>
              <a:t>cefndir</a:t>
            </a:r>
            <a:r>
              <a:rPr lang="en-GB" dirty="0">
                <a:solidFill>
                  <a:srgbClr val="0070C0"/>
                </a:solidFill>
              </a:rPr>
              <a:t> diwylliannol, </a:t>
            </a:r>
            <a:r>
              <a:rPr lang="en-GB" dirty="0" err="1">
                <a:solidFill>
                  <a:srgbClr val="0070C0"/>
                </a:solidFill>
              </a:rPr>
              <a:t>statws</a:t>
            </a:r>
            <a:r>
              <a:rPr lang="en-GB" dirty="0">
                <a:solidFill>
                  <a:srgbClr val="0070C0"/>
                </a:solidFill>
              </a:rPr>
              <a:t> iechyd ac </a:t>
            </a:r>
            <a:r>
              <a:rPr lang="en-GB" dirty="0" err="1">
                <a:solidFill>
                  <a:srgbClr val="0070C0"/>
                </a:solidFill>
              </a:rPr>
              <a:t>ati</a:t>
            </a:r>
            <a:r>
              <a:rPr lang="en-GB" dirty="0">
                <a:solidFill>
                  <a:srgbClr val="0070C0"/>
                </a:solidFill>
              </a:rPr>
              <a:t>
</a:t>
            </a:r>
            <a:r>
              <a:rPr lang="en-GB" dirty="0" err="1">
                <a:solidFill>
                  <a:srgbClr val="0070C0"/>
                </a:solidFill>
              </a:rPr>
              <a:t>Safbwynt</a:t>
            </a:r>
            <a:r>
              <a:rPr lang="en-GB" dirty="0">
                <a:solidFill>
                  <a:srgbClr val="0070C0"/>
                </a:solidFill>
              </a:rPr>
              <a:t> </a:t>
            </a:r>
            <a:r>
              <a:rPr lang="en-GB" dirty="0" err="1">
                <a:solidFill>
                  <a:srgbClr val="0070C0"/>
                </a:solidFill>
              </a:rPr>
              <a:t>deterministaidd</a:t>
            </a:r>
            <a:r>
              <a:rPr lang="en-GB" dirty="0">
                <a:solidFill>
                  <a:srgbClr val="0070C0"/>
                </a:solidFill>
              </a:rPr>
              <a:t> – gweld pobl fel </a:t>
            </a:r>
            <a:r>
              <a:rPr lang="en-GB" dirty="0" err="1">
                <a:solidFill>
                  <a:srgbClr val="0070C0"/>
                </a:solidFill>
              </a:rPr>
              <a:t>cynhyrchion</a:t>
            </a:r>
            <a:r>
              <a:rPr lang="en-GB" dirty="0">
                <a:solidFill>
                  <a:srgbClr val="0070C0"/>
                </a:solidFill>
              </a:rPr>
              <a:t> </a:t>
            </a:r>
            <a:r>
              <a:rPr lang="en-GB" dirty="0" err="1">
                <a:solidFill>
                  <a:srgbClr val="0070C0"/>
                </a:solidFill>
              </a:rPr>
              <a:t>dosbarth</a:t>
            </a:r>
            <a:r>
              <a:rPr lang="en-GB" dirty="0">
                <a:solidFill>
                  <a:srgbClr val="0070C0"/>
                </a:solidFill>
              </a:rPr>
              <a:t> yn unig yn </a:t>
            </a:r>
            <a:r>
              <a:rPr lang="en-GB" dirty="0" err="1">
                <a:solidFill>
                  <a:srgbClr val="0070C0"/>
                </a:solidFill>
              </a:rPr>
              <a:t>hytrach</a:t>
            </a:r>
            <a:r>
              <a:rPr lang="en-GB" dirty="0">
                <a:solidFill>
                  <a:srgbClr val="0070C0"/>
                </a:solidFill>
              </a:rPr>
              <a:t> na </a:t>
            </a:r>
            <a:r>
              <a:rPr lang="en-GB" dirty="0" err="1">
                <a:solidFill>
                  <a:srgbClr val="0070C0"/>
                </a:solidFill>
              </a:rPr>
              <a:t>chael</a:t>
            </a:r>
            <a:r>
              <a:rPr lang="en-GB" dirty="0">
                <a:solidFill>
                  <a:srgbClr val="0070C0"/>
                </a:solidFill>
              </a:rPr>
              <a:t> asiantaeth
Rhy </a:t>
            </a:r>
            <a:r>
              <a:rPr lang="en-GB" dirty="0" err="1">
                <a:solidFill>
                  <a:srgbClr val="0070C0"/>
                </a:solidFill>
              </a:rPr>
              <a:t>syml</a:t>
            </a:r>
            <a:endParaRPr lang="en-GB" dirty="0">
              <a:solidFill>
                <a:srgbClr val="0070C0"/>
              </a:solidFill>
            </a:endParaRPr>
          </a:p>
        </p:txBody>
      </p:sp>
    </p:spTree>
    <p:extLst>
      <p:ext uri="{BB962C8B-B14F-4D97-AF65-F5344CB8AC3E}">
        <p14:creationId xmlns:p14="http://schemas.microsoft.com/office/powerpoint/2010/main" val="2844420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15D609-212E-EFA7-8008-37BCB5AADD5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0C8CE8-E90A-42AA-F17C-6BE9CB1BDEE2}"/>
              </a:ext>
            </a:extLst>
          </p:cNvPr>
          <p:cNvSpPr>
            <a:spLocks noGrp="1"/>
          </p:cNvSpPr>
          <p:nvPr>
            <p:ph sz="half" idx="1"/>
          </p:nvPr>
        </p:nvSpPr>
        <p:spPr>
          <a:xfrm>
            <a:off x="404378" y="83820"/>
            <a:ext cx="5981182" cy="5379719"/>
          </a:xfrm>
        </p:spPr>
        <p:txBody>
          <a:bodyPr>
            <a:normAutofit lnSpcReduction="10000"/>
          </a:bodyPr>
          <a:lstStyle/>
          <a:p>
            <a:pPr marL="0" indent="0">
              <a:buNone/>
            </a:pPr>
            <a:r>
              <a:rPr lang="en-GB" b="1" dirty="0"/>
              <a:t>Conflict Theory – </a:t>
            </a:r>
            <a:r>
              <a:rPr lang="en-GB" b="1" i="1" dirty="0"/>
              <a:t>Karl Marx, C. Wright Mills and more!</a:t>
            </a:r>
            <a:endParaRPr lang="en-GB" b="1" dirty="0"/>
          </a:p>
          <a:p>
            <a:r>
              <a:rPr lang="en-GB" b="1" dirty="0"/>
              <a:t>View</a:t>
            </a:r>
            <a:r>
              <a:rPr lang="en-GB" dirty="0"/>
              <a:t>: Inequality is systemic and maintained by those in power. It creates a social order</a:t>
            </a:r>
          </a:p>
          <a:p>
            <a:r>
              <a:rPr lang="en-GB" b="1" dirty="0"/>
              <a:t>Contested Concept</a:t>
            </a:r>
            <a:r>
              <a:rPr lang="en-GB" dirty="0"/>
              <a:t>: Equity is often resisted by elites who benefit from inequality.</a:t>
            </a:r>
          </a:p>
          <a:p>
            <a:r>
              <a:rPr lang="en-GB" b="1" dirty="0"/>
              <a:t>Example</a:t>
            </a:r>
            <a:r>
              <a:rPr lang="en-GB" dirty="0"/>
              <a:t>: Wealth disparity, education funding gaps, privatisation of NHS, housing policy, access to services for women and disabled people, austerity measures.</a:t>
            </a:r>
          </a:p>
          <a:p>
            <a:endParaRPr lang="en-GB" dirty="0"/>
          </a:p>
        </p:txBody>
      </p:sp>
      <p:sp>
        <p:nvSpPr>
          <p:cNvPr id="4" name="Content Placeholder 3">
            <a:extLst>
              <a:ext uri="{FF2B5EF4-FFF2-40B4-BE49-F238E27FC236}">
                <a16:creationId xmlns:a16="http://schemas.microsoft.com/office/drawing/2014/main" id="{67B6185D-58E6-C9CB-4874-21489583F3A5}"/>
              </a:ext>
            </a:extLst>
          </p:cNvPr>
          <p:cNvSpPr>
            <a:spLocks noGrp="1"/>
          </p:cNvSpPr>
          <p:nvPr>
            <p:ph sz="half" idx="2"/>
          </p:nvPr>
        </p:nvSpPr>
        <p:spPr>
          <a:xfrm>
            <a:off x="6727065" y="277477"/>
            <a:ext cx="5181600" cy="2869583"/>
          </a:xfrm>
        </p:spPr>
        <p:txBody>
          <a:bodyPr>
            <a:normAutofit lnSpcReduction="10000"/>
          </a:bodyPr>
          <a:lstStyle/>
          <a:p>
            <a:pPr marL="0" indent="0">
              <a:buNone/>
            </a:pPr>
            <a:endParaRPr lang="en-GB" sz="1400" b="1" i="1" dirty="0"/>
          </a:p>
          <a:p>
            <a:pPr marL="0" indent="0">
              <a:buNone/>
            </a:pPr>
            <a:r>
              <a:rPr lang="en-GB" sz="1400" b="1" i="1" dirty="0"/>
              <a:t>Sell a man a fish, he eats for </a:t>
            </a:r>
            <a:r>
              <a:rPr lang="en-GB" sz="1400" b="1" i="1" dirty="0" err="1"/>
              <a:t>aday</a:t>
            </a:r>
            <a:r>
              <a:rPr lang="en-GB" sz="1400" b="1" i="1" dirty="0"/>
              <a:t>, teach a man how to fish, you ruin a wonderful business opportunity.</a:t>
            </a:r>
            <a:endParaRPr lang="en-GB" sz="1400" i="1" dirty="0"/>
          </a:p>
        </p:txBody>
      </p:sp>
      <p:pic>
        <p:nvPicPr>
          <p:cNvPr id="1026" name="Picture 2" descr="Marx">
            <a:extLst>
              <a:ext uri="{FF2B5EF4-FFF2-40B4-BE49-F238E27FC236}">
                <a16:creationId xmlns:a16="http://schemas.microsoft.com/office/drawing/2014/main" id="{76B13367-7286-C2E2-FD73-4B01F37406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93087" y="1227678"/>
            <a:ext cx="1933575" cy="14478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80C5431-BE70-243A-09A8-9924ED53A9F9}"/>
              </a:ext>
            </a:extLst>
          </p:cNvPr>
          <p:cNvSpPr txBox="1"/>
          <p:nvPr/>
        </p:nvSpPr>
        <p:spPr>
          <a:xfrm>
            <a:off x="6442710" y="2214002"/>
            <a:ext cx="5574030" cy="3416320"/>
          </a:xfrm>
          <a:prstGeom prst="rect">
            <a:avLst/>
          </a:prstGeom>
          <a:noFill/>
        </p:spPr>
        <p:txBody>
          <a:bodyPr wrap="square" rtlCol="0">
            <a:spAutoFit/>
          </a:bodyPr>
          <a:lstStyle/>
          <a:p>
            <a:r>
              <a:rPr lang="en-GB" b="1" dirty="0">
                <a:solidFill>
                  <a:srgbClr val="0070C0"/>
                </a:solidFill>
              </a:rPr>
              <a:t>Criticisms: </a:t>
            </a:r>
          </a:p>
          <a:p>
            <a:endParaRPr lang="en-GB" dirty="0">
              <a:solidFill>
                <a:srgbClr val="0070C0"/>
              </a:solidFill>
            </a:endParaRPr>
          </a:p>
          <a:p>
            <a:r>
              <a:rPr lang="en-GB" dirty="0">
                <a:solidFill>
                  <a:srgbClr val="0070C0"/>
                </a:solidFill>
              </a:rPr>
              <a:t>Overemphasis on conflict – ignoring consensus and cooperation</a:t>
            </a:r>
          </a:p>
          <a:p>
            <a:endParaRPr lang="en-GB" dirty="0">
              <a:solidFill>
                <a:srgbClr val="0070C0"/>
              </a:solidFill>
            </a:endParaRPr>
          </a:p>
          <a:p>
            <a:r>
              <a:rPr lang="en-GB" dirty="0">
                <a:solidFill>
                  <a:srgbClr val="0070C0"/>
                </a:solidFill>
              </a:rPr>
              <a:t>Lack of micro-level focus – ignores intersecting issues like cultural background, health status etc</a:t>
            </a:r>
          </a:p>
          <a:p>
            <a:endParaRPr lang="en-GB" dirty="0">
              <a:solidFill>
                <a:srgbClr val="0070C0"/>
              </a:solidFill>
            </a:endParaRPr>
          </a:p>
          <a:p>
            <a:r>
              <a:rPr lang="en-GB" dirty="0">
                <a:solidFill>
                  <a:srgbClr val="0070C0"/>
                </a:solidFill>
              </a:rPr>
              <a:t>Deterministic view – seeing people as just products of class rather than having agency</a:t>
            </a:r>
          </a:p>
          <a:p>
            <a:endParaRPr lang="en-GB" dirty="0"/>
          </a:p>
          <a:p>
            <a:r>
              <a:rPr lang="en-GB" b="1" dirty="0">
                <a:solidFill>
                  <a:srgbClr val="0070C0"/>
                </a:solidFill>
              </a:rPr>
              <a:t>Too simplistic</a:t>
            </a:r>
          </a:p>
        </p:txBody>
      </p:sp>
    </p:spTree>
    <p:extLst>
      <p:ext uri="{BB962C8B-B14F-4D97-AF65-F5344CB8AC3E}">
        <p14:creationId xmlns:p14="http://schemas.microsoft.com/office/powerpoint/2010/main" val="20553323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C07CF-1342-762F-8703-3FF62DB16F3E}"/>
              </a:ext>
            </a:extLst>
          </p:cNvPr>
          <p:cNvSpPr>
            <a:spLocks noGrp="1"/>
          </p:cNvSpPr>
          <p:nvPr>
            <p:ph type="title"/>
          </p:nvPr>
        </p:nvSpPr>
        <p:spPr/>
        <p:txBody>
          <a:bodyPr>
            <a:normAutofit fontScale="90000"/>
          </a:bodyPr>
          <a:lstStyle/>
          <a:p>
            <a:r>
              <a:rPr lang="en-GB" b="1" dirty="0" err="1"/>
              <a:t>Swyddogaethiaeth</a:t>
            </a:r>
            <a:r>
              <a:rPr lang="en-GB" b="1" dirty="0"/>
              <a:t> – Durkheim, Parsons</a:t>
            </a:r>
            <a:br>
              <a:rPr lang="en-GB" b="1" dirty="0"/>
            </a:br>
            <a:endParaRPr lang="en-GB" dirty="0"/>
          </a:p>
        </p:txBody>
      </p:sp>
      <p:sp>
        <p:nvSpPr>
          <p:cNvPr id="3" name="Content Placeholder 2">
            <a:extLst>
              <a:ext uri="{FF2B5EF4-FFF2-40B4-BE49-F238E27FC236}">
                <a16:creationId xmlns:a16="http://schemas.microsoft.com/office/drawing/2014/main" id="{02931AC5-8A02-015C-51C4-B2B1B67733B0}"/>
              </a:ext>
            </a:extLst>
          </p:cNvPr>
          <p:cNvSpPr>
            <a:spLocks noGrp="1"/>
          </p:cNvSpPr>
          <p:nvPr>
            <p:ph sz="half" idx="1"/>
          </p:nvPr>
        </p:nvSpPr>
        <p:spPr>
          <a:xfrm>
            <a:off x="495300" y="1253330"/>
            <a:ext cx="5181600" cy="4469289"/>
          </a:xfrm>
        </p:spPr>
        <p:txBody>
          <a:bodyPr>
            <a:normAutofit fontScale="92500" lnSpcReduction="10000"/>
          </a:bodyPr>
          <a:lstStyle/>
          <a:p>
            <a:r>
              <a:rPr lang="en-GB" dirty="0"/>
              <a:t>Barn: Mae anghydraddoldeb yn gwasanaethu </a:t>
            </a:r>
            <a:r>
              <a:rPr lang="en-GB" dirty="0" err="1"/>
              <a:t>swyddogaeth</a:t>
            </a:r>
            <a:r>
              <a:rPr lang="en-GB" dirty="0"/>
              <a:t> (</a:t>
            </a:r>
            <a:r>
              <a:rPr lang="en-GB" dirty="0" err="1"/>
              <a:t>e.e.</a:t>
            </a:r>
            <a:r>
              <a:rPr lang="en-GB" dirty="0"/>
              <a:t>, </a:t>
            </a:r>
            <a:r>
              <a:rPr lang="en-GB" dirty="0" err="1"/>
              <a:t>cymhelliant</a:t>
            </a:r>
            <a:r>
              <a:rPr lang="en-GB" dirty="0"/>
              <a:t>, </a:t>
            </a:r>
            <a:r>
              <a:rPr lang="en-GB" dirty="0" err="1"/>
              <a:t>dyrannu</a:t>
            </a:r>
            <a:r>
              <a:rPr lang="en-GB" dirty="0"/>
              <a:t> </a:t>
            </a:r>
            <a:r>
              <a:rPr lang="en-GB" dirty="0" err="1"/>
              <a:t>rôl</a:t>
            </a:r>
            <a:r>
              <a:rPr lang="en-GB" dirty="0"/>
              <a:t>).
</a:t>
            </a:r>
            <a:r>
              <a:rPr lang="en-GB" dirty="0" err="1"/>
              <a:t>Cysyniad</a:t>
            </a:r>
            <a:r>
              <a:rPr lang="en-GB" dirty="0"/>
              <a:t> </a:t>
            </a:r>
            <a:r>
              <a:rPr lang="en-GB" dirty="0" err="1"/>
              <a:t>Dadleuol</a:t>
            </a:r>
            <a:r>
              <a:rPr lang="en-GB" dirty="0"/>
              <a:t>: Gall </a:t>
            </a:r>
            <a:r>
              <a:rPr lang="en-GB" dirty="0" err="1"/>
              <a:t>cydraddoldeb</a:t>
            </a:r>
            <a:r>
              <a:rPr lang="en-GB" dirty="0"/>
              <a:t> </a:t>
            </a:r>
            <a:r>
              <a:rPr lang="en-GB" dirty="0" err="1"/>
              <a:t>amharu</a:t>
            </a:r>
            <a:r>
              <a:rPr lang="en-GB" dirty="0"/>
              <a:t> ar </a:t>
            </a:r>
            <a:r>
              <a:rPr lang="en-GB" dirty="0" err="1"/>
              <a:t>sefydlogrwydd</a:t>
            </a:r>
            <a:r>
              <a:rPr lang="en-GB" dirty="0"/>
              <a:t> cymdeithasol (pa </a:t>
            </a:r>
            <a:r>
              <a:rPr lang="en-GB" dirty="0" err="1"/>
              <a:t>broblemau</a:t>
            </a:r>
            <a:r>
              <a:rPr lang="en-GB" dirty="0"/>
              <a:t> allai fod pe </a:t>
            </a:r>
            <a:r>
              <a:rPr lang="en-GB" dirty="0" err="1"/>
              <a:t>baem</a:t>
            </a:r>
            <a:r>
              <a:rPr lang="en-GB" dirty="0"/>
              <a:t> i </a:t>
            </a:r>
            <a:r>
              <a:rPr lang="en-GB" dirty="0" err="1"/>
              <a:t>gyd</a:t>
            </a:r>
            <a:r>
              <a:rPr lang="en-GB" dirty="0"/>
              <a:t> yn </a:t>
            </a:r>
            <a:r>
              <a:rPr lang="en-GB" dirty="0" err="1"/>
              <a:t>gyfartal</a:t>
            </a:r>
            <a:r>
              <a:rPr lang="en-GB" dirty="0"/>
              <a:t>?)
Enghraifft: </a:t>
            </a:r>
            <a:r>
              <a:rPr lang="en-GB" dirty="0" err="1"/>
              <a:t>Ffrydio</a:t>
            </a:r>
            <a:r>
              <a:rPr lang="en-GB" dirty="0"/>
              <a:t> mewn </a:t>
            </a:r>
            <a:r>
              <a:rPr lang="en-GB" dirty="0" err="1"/>
              <a:t>ysgolion</a:t>
            </a:r>
            <a:r>
              <a:rPr lang="en-GB" dirty="0"/>
              <a:t> wedi'i </a:t>
            </a:r>
            <a:r>
              <a:rPr lang="en-GB" dirty="0" err="1"/>
              <a:t>gyfiawnhau</a:t>
            </a:r>
            <a:r>
              <a:rPr lang="en-GB" dirty="0"/>
              <a:t> fel "meritocratic",</a:t>
            </a:r>
          </a:p>
        </p:txBody>
      </p:sp>
      <p:sp>
        <p:nvSpPr>
          <p:cNvPr id="4" name="Content Placeholder 3">
            <a:extLst>
              <a:ext uri="{FF2B5EF4-FFF2-40B4-BE49-F238E27FC236}">
                <a16:creationId xmlns:a16="http://schemas.microsoft.com/office/drawing/2014/main" id="{ABEB81F2-5A3F-8518-3F99-5672F31D034C}"/>
              </a:ext>
            </a:extLst>
          </p:cNvPr>
          <p:cNvSpPr>
            <a:spLocks noGrp="1"/>
          </p:cNvSpPr>
          <p:nvPr>
            <p:ph sz="half" idx="2"/>
          </p:nvPr>
        </p:nvSpPr>
        <p:spPr>
          <a:xfrm>
            <a:off x="6233160" y="1253330"/>
            <a:ext cx="5181600" cy="4351338"/>
          </a:xfrm>
        </p:spPr>
        <p:txBody>
          <a:bodyPr>
            <a:normAutofit fontScale="92500" lnSpcReduction="10000"/>
          </a:bodyPr>
          <a:lstStyle/>
          <a:p>
            <a:pPr marL="0" indent="0">
              <a:buNone/>
            </a:pPr>
            <a:r>
              <a:rPr lang="en-GB" i="1" dirty="0">
                <a:solidFill>
                  <a:srgbClr val="0070C0"/>
                </a:solidFill>
              </a:rPr>
              <a:t>Nid </a:t>
            </a:r>
            <a:r>
              <a:rPr lang="en-GB" i="1" dirty="0" err="1">
                <a:solidFill>
                  <a:srgbClr val="0070C0"/>
                </a:solidFill>
              </a:rPr>
              <a:t>yw</a:t>
            </a:r>
            <a:r>
              <a:rPr lang="en-GB" i="1" dirty="0">
                <a:solidFill>
                  <a:srgbClr val="0070C0"/>
                </a:solidFill>
              </a:rPr>
              <a:t> anghydraddoldeb o </a:t>
            </a:r>
            <a:r>
              <a:rPr lang="en-GB" i="1" dirty="0" err="1">
                <a:solidFill>
                  <a:srgbClr val="0070C0"/>
                </a:solidFill>
              </a:rPr>
              <a:t>reidrwydd</a:t>
            </a:r>
            <a:r>
              <a:rPr lang="en-GB" i="1" dirty="0">
                <a:solidFill>
                  <a:srgbClr val="0070C0"/>
                </a:solidFill>
              </a:rPr>
              <a:t> yn </a:t>
            </a:r>
            <a:r>
              <a:rPr lang="en-GB" i="1" dirty="0" err="1">
                <a:solidFill>
                  <a:srgbClr val="0070C0"/>
                </a:solidFill>
              </a:rPr>
              <a:t>ddrwg</a:t>
            </a:r>
            <a:r>
              <a:rPr lang="en-GB" i="1" dirty="0">
                <a:solidFill>
                  <a:srgbClr val="0070C0"/>
                </a:solidFill>
              </a:rPr>
              <a:t>, mae'n bodoli oherwydd ei fod yn gwasanaethu </a:t>
            </a:r>
            <a:r>
              <a:rPr lang="en-GB" i="1" dirty="0" err="1">
                <a:solidFill>
                  <a:srgbClr val="0070C0"/>
                </a:solidFill>
              </a:rPr>
              <a:t>pwrpas</a:t>
            </a:r>
            <a:r>
              <a:rPr lang="en-GB" i="1" dirty="0">
                <a:solidFill>
                  <a:srgbClr val="0070C0"/>
                </a:solidFill>
              </a:rPr>
              <a:t>.
Mae pobl yn cael eu </a:t>
            </a:r>
            <a:r>
              <a:rPr lang="en-GB" i="1" dirty="0" err="1">
                <a:solidFill>
                  <a:srgbClr val="0070C0"/>
                </a:solidFill>
              </a:rPr>
              <a:t>cymell</a:t>
            </a:r>
            <a:r>
              <a:rPr lang="en-GB" i="1" dirty="0">
                <a:solidFill>
                  <a:srgbClr val="0070C0"/>
                </a:solidFill>
              </a:rPr>
              <a:t> i </a:t>
            </a:r>
            <a:r>
              <a:rPr lang="en-GB" i="1" dirty="0" err="1">
                <a:solidFill>
                  <a:srgbClr val="0070C0"/>
                </a:solidFill>
              </a:rPr>
              <a:t>weithio'n</a:t>
            </a:r>
            <a:r>
              <a:rPr lang="en-GB" i="1" dirty="0">
                <a:solidFill>
                  <a:srgbClr val="0070C0"/>
                </a:solidFill>
              </a:rPr>
              <a:t> </a:t>
            </a:r>
            <a:r>
              <a:rPr lang="en-GB" i="1" dirty="0" err="1">
                <a:solidFill>
                  <a:srgbClr val="0070C0"/>
                </a:solidFill>
              </a:rPr>
              <a:t>galetach</a:t>
            </a:r>
            <a:r>
              <a:rPr lang="en-GB" i="1" dirty="0">
                <a:solidFill>
                  <a:srgbClr val="0070C0"/>
                </a:solidFill>
              </a:rPr>
              <a:t> i </a:t>
            </a:r>
            <a:r>
              <a:rPr lang="en-GB" i="1" dirty="0" err="1">
                <a:solidFill>
                  <a:srgbClr val="0070C0"/>
                </a:solidFill>
              </a:rPr>
              <a:t>gyflawni</a:t>
            </a:r>
            <a:r>
              <a:rPr lang="en-GB" i="1" dirty="0">
                <a:solidFill>
                  <a:srgbClr val="0070C0"/>
                </a:solidFill>
              </a:rPr>
              <a:t> </a:t>
            </a:r>
            <a:r>
              <a:rPr lang="en-GB" i="1" dirty="0" err="1">
                <a:solidFill>
                  <a:srgbClr val="0070C0"/>
                </a:solidFill>
              </a:rPr>
              <a:t>gwobrau</a:t>
            </a:r>
            <a:r>
              <a:rPr lang="en-GB" i="1" dirty="0">
                <a:solidFill>
                  <a:srgbClr val="0070C0"/>
                </a:solidFill>
              </a:rPr>
              <a:t> uwch.
Mae cymdeithas angen pobl mewn rolau gwahanol, rhai mwy </a:t>
            </a:r>
            <a:r>
              <a:rPr lang="en-GB" i="1" dirty="0" err="1">
                <a:solidFill>
                  <a:srgbClr val="0070C0"/>
                </a:solidFill>
              </a:rPr>
              <a:t>medrus</a:t>
            </a:r>
            <a:r>
              <a:rPr lang="en-GB" i="1" dirty="0">
                <a:solidFill>
                  <a:srgbClr val="0070C0"/>
                </a:solidFill>
              </a:rPr>
              <a:t>, rhai </a:t>
            </a:r>
            <a:r>
              <a:rPr lang="en-GB" i="1" dirty="0" err="1">
                <a:solidFill>
                  <a:srgbClr val="0070C0"/>
                </a:solidFill>
              </a:rPr>
              <a:t>llai</a:t>
            </a:r>
            <a:r>
              <a:rPr lang="en-GB" i="1" dirty="0">
                <a:solidFill>
                  <a:srgbClr val="0070C0"/>
                </a:solidFill>
              </a:rPr>
              <a:t>. Mae anghydraddoldeb yn helpu i </a:t>
            </a:r>
            <a:r>
              <a:rPr lang="en-GB" i="1" dirty="0" err="1">
                <a:solidFill>
                  <a:srgbClr val="0070C0"/>
                </a:solidFill>
              </a:rPr>
              <a:t>ddidoli</a:t>
            </a:r>
            <a:r>
              <a:rPr lang="en-GB" i="1" dirty="0">
                <a:solidFill>
                  <a:srgbClr val="0070C0"/>
                </a:solidFill>
              </a:rPr>
              <a:t> pobl i'r rolau hyn</a:t>
            </a:r>
            <a:endParaRPr lang="en-GB" dirty="0"/>
          </a:p>
        </p:txBody>
      </p:sp>
    </p:spTree>
    <p:extLst>
      <p:ext uri="{BB962C8B-B14F-4D97-AF65-F5344CB8AC3E}">
        <p14:creationId xmlns:p14="http://schemas.microsoft.com/office/powerpoint/2010/main" val="36310215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50949B-F8B6-F52F-2FC3-3EC15F9F92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C12CF7-9A50-C9B8-0571-92621A44C24F}"/>
              </a:ext>
            </a:extLst>
          </p:cNvPr>
          <p:cNvSpPr>
            <a:spLocks noGrp="1"/>
          </p:cNvSpPr>
          <p:nvPr>
            <p:ph type="title"/>
          </p:nvPr>
        </p:nvSpPr>
        <p:spPr/>
        <p:txBody>
          <a:bodyPr>
            <a:normAutofit/>
          </a:bodyPr>
          <a:lstStyle/>
          <a:p>
            <a:r>
              <a:rPr lang="en-GB" b="1" dirty="0">
                <a:solidFill>
                  <a:srgbClr val="0070C0"/>
                </a:solidFill>
              </a:rPr>
              <a:t>Functionalism – </a:t>
            </a:r>
            <a:r>
              <a:rPr lang="en-GB" b="1" i="1" dirty="0">
                <a:solidFill>
                  <a:srgbClr val="0070C0"/>
                </a:solidFill>
              </a:rPr>
              <a:t>Durkheim, Parsons</a:t>
            </a:r>
            <a:br>
              <a:rPr lang="en-GB" b="1" dirty="0">
                <a:solidFill>
                  <a:srgbClr val="0070C0"/>
                </a:solidFill>
              </a:rPr>
            </a:br>
            <a:endParaRPr lang="en-GB" dirty="0">
              <a:solidFill>
                <a:srgbClr val="0070C0"/>
              </a:solidFill>
            </a:endParaRPr>
          </a:p>
        </p:txBody>
      </p:sp>
      <p:sp>
        <p:nvSpPr>
          <p:cNvPr id="3" name="Content Placeholder 2">
            <a:extLst>
              <a:ext uri="{FF2B5EF4-FFF2-40B4-BE49-F238E27FC236}">
                <a16:creationId xmlns:a16="http://schemas.microsoft.com/office/drawing/2014/main" id="{673B386D-8299-66B9-D843-87889C71FF0F}"/>
              </a:ext>
            </a:extLst>
          </p:cNvPr>
          <p:cNvSpPr>
            <a:spLocks noGrp="1"/>
          </p:cNvSpPr>
          <p:nvPr>
            <p:ph sz="half" idx="1"/>
          </p:nvPr>
        </p:nvSpPr>
        <p:spPr>
          <a:xfrm>
            <a:off x="495300" y="1253330"/>
            <a:ext cx="5181600" cy="4469289"/>
          </a:xfrm>
        </p:spPr>
        <p:txBody>
          <a:bodyPr>
            <a:normAutofit fontScale="92500" lnSpcReduction="10000"/>
          </a:bodyPr>
          <a:lstStyle/>
          <a:p>
            <a:r>
              <a:rPr lang="en-GB" b="1" dirty="0">
                <a:solidFill>
                  <a:srgbClr val="0070C0"/>
                </a:solidFill>
              </a:rPr>
              <a:t>View</a:t>
            </a:r>
            <a:r>
              <a:rPr lang="en-GB" dirty="0">
                <a:solidFill>
                  <a:srgbClr val="0070C0"/>
                </a:solidFill>
              </a:rPr>
              <a:t>: Inequality serves a function (e.g., motivation, role allocation).</a:t>
            </a:r>
          </a:p>
          <a:p>
            <a:r>
              <a:rPr lang="en-GB" b="1" dirty="0">
                <a:solidFill>
                  <a:srgbClr val="0070C0"/>
                </a:solidFill>
              </a:rPr>
              <a:t>Contested Concept</a:t>
            </a:r>
            <a:r>
              <a:rPr lang="en-GB" dirty="0">
                <a:solidFill>
                  <a:srgbClr val="0070C0"/>
                </a:solidFill>
              </a:rPr>
              <a:t>: Equality may disrupt social stability (what problems could there be if we were all equal?)</a:t>
            </a:r>
          </a:p>
          <a:p>
            <a:r>
              <a:rPr lang="en-GB" b="1" dirty="0">
                <a:solidFill>
                  <a:srgbClr val="0070C0"/>
                </a:solidFill>
              </a:rPr>
              <a:t>Example</a:t>
            </a:r>
            <a:r>
              <a:rPr lang="en-GB" dirty="0">
                <a:solidFill>
                  <a:srgbClr val="0070C0"/>
                </a:solidFill>
              </a:rPr>
              <a:t>: Streaming in schools justified as “meritocratic”, </a:t>
            </a:r>
          </a:p>
          <a:p>
            <a:endParaRPr lang="en-GB" dirty="0"/>
          </a:p>
        </p:txBody>
      </p:sp>
      <p:sp>
        <p:nvSpPr>
          <p:cNvPr id="4" name="Content Placeholder 3">
            <a:extLst>
              <a:ext uri="{FF2B5EF4-FFF2-40B4-BE49-F238E27FC236}">
                <a16:creationId xmlns:a16="http://schemas.microsoft.com/office/drawing/2014/main" id="{E09ECAC6-8F65-0439-4D9E-B93C19F2E0E3}"/>
              </a:ext>
            </a:extLst>
          </p:cNvPr>
          <p:cNvSpPr>
            <a:spLocks noGrp="1"/>
          </p:cNvSpPr>
          <p:nvPr>
            <p:ph sz="half" idx="2"/>
          </p:nvPr>
        </p:nvSpPr>
        <p:spPr>
          <a:xfrm>
            <a:off x="6233160" y="1253330"/>
            <a:ext cx="5181600" cy="4351338"/>
          </a:xfrm>
        </p:spPr>
        <p:txBody>
          <a:bodyPr>
            <a:normAutofit fontScale="92500" lnSpcReduction="10000"/>
          </a:bodyPr>
          <a:lstStyle/>
          <a:p>
            <a:pPr marL="0" indent="0">
              <a:buNone/>
            </a:pPr>
            <a:r>
              <a:rPr lang="en-GB" i="1" dirty="0">
                <a:solidFill>
                  <a:srgbClr val="0070C0"/>
                </a:solidFill>
              </a:rPr>
              <a:t>Inequality is </a:t>
            </a:r>
            <a:r>
              <a:rPr lang="en-GB" b="1" i="1" dirty="0">
                <a:solidFill>
                  <a:srgbClr val="0070C0"/>
                </a:solidFill>
              </a:rPr>
              <a:t>not necessarily bad </a:t>
            </a:r>
            <a:r>
              <a:rPr lang="en-GB" i="1" dirty="0">
                <a:solidFill>
                  <a:srgbClr val="0070C0"/>
                </a:solidFill>
              </a:rPr>
              <a:t>it exists because it serves a </a:t>
            </a:r>
            <a:r>
              <a:rPr lang="en-GB" b="1" i="1" dirty="0">
                <a:solidFill>
                  <a:srgbClr val="0070C0"/>
                </a:solidFill>
              </a:rPr>
              <a:t>purpose</a:t>
            </a:r>
            <a:r>
              <a:rPr lang="en-GB" i="1" dirty="0">
                <a:solidFill>
                  <a:srgbClr val="0070C0"/>
                </a:solidFill>
              </a:rPr>
              <a:t>.</a:t>
            </a:r>
          </a:p>
          <a:p>
            <a:pPr marL="0" indent="0">
              <a:buNone/>
            </a:pPr>
            <a:endParaRPr lang="en-GB" i="1" dirty="0">
              <a:solidFill>
                <a:srgbClr val="0070C0"/>
              </a:solidFill>
            </a:endParaRPr>
          </a:p>
          <a:p>
            <a:pPr marL="0" indent="0">
              <a:buNone/>
            </a:pPr>
            <a:r>
              <a:rPr lang="en-GB" i="1" dirty="0">
                <a:solidFill>
                  <a:srgbClr val="0070C0"/>
                </a:solidFill>
              </a:rPr>
              <a:t>People are motivated to work harder to achieve higher rewards.</a:t>
            </a:r>
          </a:p>
          <a:p>
            <a:pPr marL="0" indent="0">
              <a:buNone/>
            </a:pPr>
            <a:endParaRPr lang="en-GB" i="1" dirty="0">
              <a:solidFill>
                <a:srgbClr val="0070C0"/>
              </a:solidFill>
            </a:endParaRPr>
          </a:p>
          <a:p>
            <a:pPr marL="0" indent="0">
              <a:buNone/>
            </a:pPr>
            <a:r>
              <a:rPr lang="en-GB" i="1" dirty="0">
                <a:solidFill>
                  <a:srgbClr val="0070C0"/>
                </a:solidFill>
              </a:rPr>
              <a:t>Society needs people in different roles some more skilled, some less. Inequality helps sort people into these roles</a:t>
            </a:r>
          </a:p>
          <a:p>
            <a:pPr marL="0" indent="0">
              <a:buNone/>
            </a:pPr>
            <a:endParaRPr lang="en-GB" dirty="0"/>
          </a:p>
        </p:txBody>
      </p:sp>
    </p:spTree>
    <p:extLst>
      <p:ext uri="{BB962C8B-B14F-4D97-AF65-F5344CB8AC3E}">
        <p14:creationId xmlns:p14="http://schemas.microsoft.com/office/powerpoint/2010/main" val="3233883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43930-AA3F-0B2E-D7CA-83354EC58730}"/>
              </a:ext>
            </a:extLst>
          </p:cNvPr>
          <p:cNvSpPr>
            <a:spLocks noGrp="1"/>
          </p:cNvSpPr>
          <p:nvPr>
            <p:ph type="title"/>
          </p:nvPr>
        </p:nvSpPr>
        <p:spPr/>
        <p:txBody>
          <a:bodyPr>
            <a:normAutofit fontScale="90000"/>
          </a:bodyPr>
          <a:lstStyle/>
          <a:p>
            <a:r>
              <a:rPr lang="en-GB" dirty="0"/>
              <a:t>Ysgol ac addysg fel </a:t>
            </a:r>
            <a:r>
              <a:rPr lang="en-GB" dirty="0" err="1"/>
              <a:t>swyddogaeth</a:t>
            </a:r>
            <a:r>
              <a:rPr lang="en-GB" dirty="0"/>
              <a:t> cymdeithas </a:t>
            </a:r>
            <a:r>
              <a:rPr lang="en-GB" dirty="0">
                <a:solidFill>
                  <a:srgbClr val="0070C0"/>
                </a:solidFill>
              </a:rPr>
              <a:t>School and education as a function of society </a:t>
            </a:r>
          </a:p>
        </p:txBody>
      </p:sp>
      <p:pic>
        <p:nvPicPr>
          <p:cNvPr id="5" name="Online Media 4" title="RSA ANIMATE: Changing Education Paradigms">
            <a:hlinkClick r:id="" action="ppaction://media"/>
            <a:extLst>
              <a:ext uri="{FF2B5EF4-FFF2-40B4-BE49-F238E27FC236}">
                <a16:creationId xmlns:a16="http://schemas.microsoft.com/office/drawing/2014/main" id="{C85225DE-C8C5-3DFB-1D47-7350A3EF4F7E}"/>
              </a:ext>
            </a:extLst>
          </p:cNvPr>
          <p:cNvPicPr>
            <a:picLocks noGrp="1" noRot="1" noChangeAspect="1"/>
          </p:cNvPicPr>
          <p:nvPr>
            <p:ph sz="half" idx="1"/>
            <a:videoFile r:link="rId1"/>
          </p:nvPr>
        </p:nvPicPr>
        <p:blipFill>
          <a:blip r:embed="rId4"/>
          <a:stretch>
            <a:fillRect/>
          </a:stretch>
        </p:blipFill>
        <p:spPr>
          <a:xfrm>
            <a:off x="2859088" y="2284413"/>
            <a:ext cx="5435600" cy="3057525"/>
          </a:xfrm>
          <a:prstGeom prst="rect">
            <a:avLst/>
          </a:prstGeom>
        </p:spPr>
      </p:pic>
    </p:spTree>
    <p:extLst>
      <p:ext uri="{BB962C8B-B14F-4D97-AF65-F5344CB8AC3E}">
        <p14:creationId xmlns:p14="http://schemas.microsoft.com/office/powerpoint/2010/main" val="3386432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BA8F2-4E65-0009-FBA6-6AB208604ADE}"/>
              </a:ext>
            </a:extLst>
          </p:cNvPr>
          <p:cNvSpPr>
            <a:spLocks noGrp="1"/>
          </p:cNvSpPr>
          <p:nvPr>
            <p:ph type="title"/>
          </p:nvPr>
        </p:nvSpPr>
        <p:spPr>
          <a:xfrm>
            <a:off x="220980" y="189865"/>
            <a:ext cx="3703320" cy="1196975"/>
          </a:xfrm>
        </p:spPr>
        <p:txBody>
          <a:bodyPr anchor="ctr">
            <a:normAutofit fontScale="90000"/>
          </a:bodyPr>
          <a:lstStyle/>
          <a:p>
            <a:r>
              <a:rPr lang="en-GB" dirty="0">
                <a:solidFill>
                  <a:srgbClr val="0070C0"/>
                </a:solidFill>
              </a:rPr>
              <a:t>Gofal Iechyd:</a:t>
            </a:r>
            <a:br>
              <a:rPr lang="en-GB" dirty="0"/>
            </a:br>
            <a:endParaRPr lang="en-GB" dirty="0"/>
          </a:p>
        </p:txBody>
      </p:sp>
      <p:sp>
        <p:nvSpPr>
          <p:cNvPr id="3" name="Content Placeholder 2">
            <a:extLst>
              <a:ext uri="{FF2B5EF4-FFF2-40B4-BE49-F238E27FC236}">
                <a16:creationId xmlns:a16="http://schemas.microsoft.com/office/drawing/2014/main" id="{10184BCF-C3F2-1AE7-27C2-8C4C7A07FC98}"/>
              </a:ext>
            </a:extLst>
          </p:cNvPr>
          <p:cNvSpPr>
            <a:spLocks noGrp="1"/>
          </p:cNvSpPr>
          <p:nvPr>
            <p:ph sz="half" idx="1"/>
          </p:nvPr>
        </p:nvSpPr>
        <p:spPr>
          <a:xfrm>
            <a:off x="167640" y="723900"/>
            <a:ext cx="5181600" cy="4351338"/>
          </a:xfrm>
        </p:spPr>
        <p:txBody>
          <a:bodyPr>
            <a:normAutofit/>
          </a:bodyPr>
          <a:lstStyle/>
          <a:p>
            <a:pPr marL="0" indent="0">
              <a:buNone/>
            </a:pPr>
            <a:endParaRPr lang="en-GB" dirty="0"/>
          </a:p>
          <a:p>
            <a:pPr marL="0" indent="0">
              <a:buNone/>
            </a:pPr>
            <a:endParaRPr lang="en-GB" dirty="0"/>
          </a:p>
          <a:p>
            <a:pPr marL="0" indent="0">
              <a:buNone/>
            </a:pPr>
            <a:r>
              <a:rPr lang="en-GB" dirty="0">
                <a:solidFill>
                  <a:srgbClr val="0070C0"/>
                </a:solidFill>
              </a:rPr>
              <a:t>Beth yw'r </a:t>
            </a:r>
            <a:r>
              <a:rPr lang="en-GB" dirty="0" err="1">
                <a:solidFill>
                  <a:srgbClr val="0070C0"/>
                </a:solidFill>
              </a:rPr>
              <a:t>pwrpas</a:t>
            </a:r>
            <a:r>
              <a:rPr lang="en-GB" dirty="0">
                <a:solidFill>
                  <a:srgbClr val="0070C0"/>
                </a:solidFill>
              </a:rPr>
              <a:t> 
o'r GIG? 
Sut mae pobl yn cael eu gweld?
Sut mae pobl yn cael eu trin?</a:t>
            </a:r>
            <a:endParaRPr lang="en-GB" dirty="0"/>
          </a:p>
        </p:txBody>
      </p:sp>
      <p:pic>
        <p:nvPicPr>
          <p:cNvPr id="1026" name="Picture 2" descr="Beveridge Report | Background, Features, Impact | History Worksheets">
            <a:extLst>
              <a:ext uri="{FF2B5EF4-FFF2-40B4-BE49-F238E27FC236}">
                <a16:creationId xmlns:a16="http://schemas.microsoft.com/office/drawing/2014/main" id="{6DABB119-68C7-2808-9035-FA7E530FD9B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74820" y="460533"/>
            <a:ext cx="7633926" cy="4351338"/>
          </a:xfrm>
          <a:prstGeom prst="rect">
            <a:avLst/>
          </a:prstGeom>
          <a:solidFill>
            <a:srgbClr val="FFFFFF"/>
          </a:solidFill>
        </p:spPr>
      </p:pic>
    </p:spTree>
    <p:extLst>
      <p:ext uri="{BB962C8B-B14F-4D97-AF65-F5344CB8AC3E}">
        <p14:creationId xmlns:p14="http://schemas.microsoft.com/office/powerpoint/2010/main" val="12312731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D9138C-BE5B-3053-EE8D-025C035630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AB74E1-06A4-62D8-B07D-FA648B5D2C9B}"/>
              </a:ext>
            </a:extLst>
          </p:cNvPr>
          <p:cNvSpPr>
            <a:spLocks noGrp="1"/>
          </p:cNvSpPr>
          <p:nvPr>
            <p:ph type="title"/>
          </p:nvPr>
        </p:nvSpPr>
        <p:spPr>
          <a:xfrm>
            <a:off x="220980" y="189865"/>
            <a:ext cx="3703320" cy="1196975"/>
          </a:xfrm>
        </p:spPr>
        <p:txBody>
          <a:bodyPr anchor="ctr">
            <a:normAutofit fontScale="90000"/>
          </a:bodyPr>
          <a:lstStyle/>
          <a:p>
            <a:r>
              <a:rPr lang="en-GB" dirty="0">
                <a:solidFill>
                  <a:srgbClr val="0070C0"/>
                </a:solidFill>
              </a:rPr>
              <a:t>Healthcare:</a:t>
            </a:r>
            <a:br>
              <a:rPr lang="en-GB" dirty="0"/>
            </a:br>
            <a:endParaRPr lang="en-GB" dirty="0"/>
          </a:p>
        </p:txBody>
      </p:sp>
      <p:sp>
        <p:nvSpPr>
          <p:cNvPr id="3" name="Content Placeholder 2">
            <a:extLst>
              <a:ext uri="{FF2B5EF4-FFF2-40B4-BE49-F238E27FC236}">
                <a16:creationId xmlns:a16="http://schemas.microsoft.com/office/drawing/2014/main" id="{51D9AE07-3E2E-F2CB-D66B-039BFFC656E1}"/>
              </a:ext>
            </a:extLst>
          </p:cNvPr>
          <p:cNvSpPr>
            <a:spLocks noGrp="1"/>
          </p:cNvSpPr>
          <p:nvPr>
            <p:ph sz="half" idx="1"/>
          </p:nvPr>
        </p:nvSpPr>
        <p:spPr>
          <a:xfrm>
            <a:off x="167640" y="723900"/>
            <a:ext cx="5181600" cy="4351338"/>
          </a:xfrm>
        </p:spPr>
        <p:txBody>
          <a:bodyPr>
            <a:normAutofit/>
          </a:bodyPr>
          <a:lstStyle/>
          <a:p>
            <a:pPr marL="0" indent="0">
              <a:buNone/>
            </a:pPr>
            <a:endParaRPr lang="en-GB" dirty="0"/>
          </a:p>
          <a:p>
            <a:pPr marL="0" indent="0">
              <a:buNone/>
            </a:pPr>
            <a:endParaRPr lang="en-GB" dirty="0"/>
          </a:p>
          <a:p>
            <a:pPr marL="0" indent="0">
              <a:buNone/>
            </a:pPr>
            <a:r>
              <a:rPr lang="en-GB" dirty="0">
                <a:solidFill>
                  <a:srgbClr val="0070C0"/>
                </a:solidFill>
              </a:rPr>
              <a:t>What is the purpose </a:t>
            </a:r>
          </a:p>
          <a:p>
            <a:pPr marL="0" indent="0">
              <a:buNone/>
            </a:pPr>
            <a:r>
              <a:rPr lang="en-GB" dirty="0">
                <a:solidFill>
                  <a:srgbClr val="0070C0"/>
                </a:solidFill>
              </a:rPr>
              <a:t>of the NHS? </a:t>
            </a:r>
          </a:p>
          <a:p>
            <a:pPr marL="0" indent="0">
              <a:buNone/>
            </a:pPr>
            <a:endParaRPr lang="en-GB" dirty="0">
              <a:solidFill>
                <a:srgbClr val="0070C0"/>
              </a:solidFill>
            </a:endParaRPr>
          </a:p>
          <a:p>
            <a:pPr marL="0" indent="0">
              <a:buNone/>
            </a:pPr>
            <a:r>
              <a:rPr lang="en-GB" dirty="0">
                <a:solidFill>
                  <a:srgbClr val="0070C0"/>
                </a:solidFill>
              </a:rPr>
              <a:t>How are people seen?</a:t>
            </a:r>
          </a:p>
          <a:p>
            <a:pPr marL="0" indent="0">
              <a:buNone/>
            </a:pPr>
            <a:endParaRPr lang="en-GB" dirty="0">
              <a:solidFill>
                <a:srgbClr val="0070C0"/>
              </a:solidFill>
            </a:endParaRPr>
          </a:p>
          <a:p>
            <a:pPr marL="0" indent="0">
              <a:buNone/>
            </a:pPr>
            <a:r>
              <a:rPr lang="en-GB" dirty="0">
                <a:solidFill>
                  <a:srgbClr val="0070C0"/>
                </a:solidFill>
              </a:rPr>
              <a:t>How are people treated?</a:t>
            </a:r>
            <a:endParaRPr lang="en-GB" dirty="0"/>
          </a:p>
        </p:txBody>
      </p:sp>
      <p:pic>
        <p:nvPicPr>
          <p:cNvPr id="1026" name="Picture 2" descr="Beveridge Report | Background, Features, Impact | History Worksheets">
            <a:extLst>
              <a:ext uri="{FF2B5EF4-FFF2-40B4-BE49-F238E27FC236}">
                <a16:creationId xmlns:a16="http://schemas.microsoft.com/office/drawing/2014/main" id="{5CBF3576-192B-A156-72EE-372710D3394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74820" y="460533"/>
            <a:ext cx="7633926" cy="4351338"/>
          </a:xfrm>
          <a:prstGeom prst="rect">
            <a:avLst/>
          </a:prstGeom>
          <a:solidFill>
            <a:srgbClr val="FFFFFF"/>
          </a:solidFill>
        </p:spPr>
      </p:pic>
    </p:spTree>
    <p:extLst>
      <p:ext uri="{BB962C8B-B14F-4D97-AF65-F5344CB8AC3E}">
        <p14:creationId xmlns:p14="http://schemas.microsoft.com/office/powerpoint/2010/main" val="33428944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y is it Called the Nuclear Family? | Merriam-Webster">
            <a:extLst>
              <a:ext uri="{FF2B5EF4-FFF2-40B4-BE49-F238E27FC236}">
                <a16:creationId xmlns:a16="http://schemas.microsoft.com/office/drawing/2014/main" id="{3B01F2D5-C4E1-CEFD-FCD4-78F50FFE1584}"/>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0" y="3604260"/>
            <a:ext cx="3764280" cy="282321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CC8A2B8F-9E3C-7AB7-FE63-A2CCE82E8B91}"/>
              </a:ext>
            </a:extLst>
          </p:cNvPr>
          <p:cNvSpPr>
            <a:spLocks noGrp="1"/>
          </p:cNvSpPr>
          <p:nvPr>
            <p:ph sz="half" idx="2"/>
          </p:nvPr>
        </p:nvSpPr>
        <p:spPr>
          <a:xfrm>
            <a:off x="365760" y="266700"/>
            <a:ext cx="11490960" cy="3063240"/>
          </a:xfrm>
        </p:spPr>
        <p:txBody>
          <a:bodyPr>
            <a:normAutofit fontScale="85000" lnSpcReduction="20000"/>
          </a:bodyPr>
          <a:lstStyle/>
          <a:p>
            <a:pPr marL="0" indent="0">
              <a:buNone/>
            </a:pPr>
            <a:r>
              <a:rPr lang="en-GB" b="1" dirty="0"/>
              <a:t>Murdock: </a:t>
            </a:r>
            <a:r>
              <a:rPr lang="en-GB" dirty="0"/>
              <a:t>teulu </a:t>
            </a:r>
            <a:r>
              <a:rPr lang="en-GB" dirty="0" err="1"/>
              <a:t>niwclear</a:t>
            </a:r>
            <a:r>
              <a:rPr lang="en-GB" dirty="0"/>
              <a:t> a </a:t>
            </a:r>
            <a:r>
              <a:rPr lang="en-GB" dirty="0" err="1"/>
              <a:t>geir</a:t>
            </a:r>
            <a:r>
              <a:rPr lang="en-GB" dirty="0"/>
              <a:t> yn y rhan </a:t>
            </a:r>
            <a:r>
              <a:rPr lang="en-GB" dirty="0" err="1"/>
              <a:t>fwyaf</a:t>
            </a:r>
            <a:r>
              <a:rPr lang="en-GB" dirty="0"/>
              <a:t> o </a:t>
            </a:r>
            <a:r>
              <a:rPr lang="en-GB" dirty="0" err="1"/>
              <a:t>ddiwylliannau</a:t>
            </a:r>
            <a:r>
              <a:rPr lang="en-GB" dirty="0"/>
              <a:t>. </a:t>
            </a:r>
            <a:r>
              <a:rPr lang="en-GB" dirty="0" err="1"/>
              <a:t>Cyfrifoldeb</a:t>
            </a:r>
            <a:r>
              <a:rPr lang="en-GB" dirty="0"/>
              <a:t> y teulu:
</a:t>
            </a:r>
            <a:r>
              <a:rPr lang="en-GB" dirty="0" err="1"/>
              <a:t>gyrru</a:t>
            </a:r>
            <a:r>
              <a:rPr lang="en-GB" dirty="0"/>
              <a:t> </a:t>
            </a:r>
            <a:r>
              <a:rPr lang="en-GB" dirty="0" err="1"/>
              <a:t>rhyw</a:t>
            </a:r>
            <a:r>
              <a:rPr lang="en-GB" dirty="0"/>
              <a:t> / </a:t>
            </a:r>
            <a:r>
              <a:rPr lang="en-GB" dirty="0" err="1"/>
              <a:t>rheoleiddio</a:t>
            </a:r>
            <a:r>
              <a:rPr lang="en-GB" dirty="0"/>
              <a:t>, 
</a:t>
            </a:r>
            <a:r>
              <a:rPr lang="en-GB" dirty="0" err="1"/>
              <a:t>Atgynhyrchu</a:t>
            </a:r>
            <a:r>
              <a:rPr lang="en-GB" dirty="0"/>
              <a:t> 
</a:t>
            </a:r>
            <a:r>
              <a:rPr lang="en-GB" dirty="0" err="1"/>
              <a:t>cymdeithasu'r</a:t>
            </a:r>
            <a:r>
              <a:rPr lang="en-GB" dirty="0"/>
              <a:t> </a:t>
            </a:r>
            <a:r>
              <a:rPr lang="en-GB" dirty="0" err="1"/>
              <a:t>ifanc</a:t>
            </a:r>
            <a:r>
              <a:rPr lang="en-GB" dirty="0"/>
              <a:t>
cynhyrchu economaidd</a:t>
            </a:r>
            <a:r>
              <a:rPr lang="en-GB" b="1" dirty="0"/>
              <a:t>
Parsons: </a:t>
            </a:r>
            <a:r>
              <a:rPr lang="en-GB" dirty="0"/>
              <a:t>Mae teulu </a:t>
            </a:r>
            <a:r>
              <a:rPr lang="en-GB" dirty="0" err="1"/>
              <a:t>niwclear</a:t>
            </a:r>
            <a:r>
              <a:rPr lang="en-GB" dirty="0"/>
              <a:t> (heteronormative) yn </a:t>
            </a:r>
            <a:r>
              <a:rPr lang="en-GB" dirty="0" err="1"/>
              <a:t>ddelfrydol</a:t>
            </a:r>
            <a:r>
              <a:rPr lang="en-GB" dirty="0"/>
              <a:t>
Hen syniadau ond </a:t>
            </a:r>
            <a:r>
              <a:rPr lang="en-GB" dirty="0" err="1"/>
              <a:t>ydyn</a:t>
            </a:r>
            <a:r>
              <a:rPr lang="en-GB" dirty="0"/>
              <a:t> nhw'n dal i gael eu gweld mewn gwleidyddiaeth, </a:t>
            </a:r>
            <a:r>
              <a:rPr lang="en-GB" dirty="0" err="1"/>
              <a:t>polisïau</a:t>
            </a:r>
            <a:r>
              <a:rPr lang="en-GB" dirty="0"/>
              <a:t> ac </a:t>
            </a:r>
            <a:r>
              <a:rPr lang="en-GB" dirty="0" err="1"/>
              <a:t>ideoleg</a:t>
            </a:r>
            <a:r>
              <a:rPr lang="en-GB" dirty="0"/>
              <a:t> </a:t>
            </a:r>
            <a:r>
              <a:rPr lang="en-GB" dirty="0" err="1"/>
              <a:t>heddiw</a:t>
            </a:r>
            <a:r>
              <a:rPr lang="en-GB" dirty="0"/>
              <a:t>?</a:t>
            </a:r>
          </a:p>
        </p:txBody>
      </p:sp>
      <p:pic>
        <p:nvPicPr>
          <p:cNvPr id="2052" name="Picture 4" descr="handmaids-tale-quotes 1-artboard-1 | Margaret atwood books, Handmaids ...">
            <a:extLst>
              <a:ext uri="{FF2B5EF4-FFF2-40B4-BE49-F238E27FC236}">
                <a16:creationId xmlns:a16="http://schemas.microsoft.com/office/drawing/2014/main" id="{FD31E750-3A3B-CA3B-0DA8-6C329E84B7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19553" y="3528061"/>
            <a:ext cx="3188970" cy="28232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6AE3E081-4B43-ADFC-821F-CC69D10E5FF9}"/>
              </a:ext>
            </a:extLst>
          </p:cNvPr>
          <p:cNvPicPr>
            <a:picLocks noChangeAspect="1"/>
          </p:cNvPicPr>
          <p:nvPr/>
        </p:nvPicPr>
        <p:blipFill>
          <a:blip r:embed="rId5"/>
          <a:stretch>
            <a:fillRect/>
          </a:stretch>
        </p:blipFill>
        <p:spPr>
          <a:xfrm>
            <a:off x="3613855" y="3604260"/>
            <a:ext cx="2605698" cy="2823210"/>
          </a:xfrm>
          <a:prstGeom prst="rect">
            <a:avLst/>
          </a:prstGeom>
        </p:spPr>
      </p:pic>
      <p:pic>
        <p:nvPicPr>
          <p:cNvPr id="2056" name="Picture 8" descr="'Roe v Wade 'Refuge states' scramble to offer protection' Guardian ...">
            <a:extLst>
              <a:ext uri="{FF2B5EF4-FFF2-40B4-BE49-F238E27FC236}">
                <a16:creationId xmlns:a16="http://schemas.microsoft.com/office/drawing/2014/main" id="{0A1B1A03-811F-3722-7E37-6C3D05F3D63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25643" y="3528060"/>
            <a:ext cx="2966357" cy="3063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45271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2EA8E4-A867-828F-68DC-666C7E74EEB2}"/>
            </a:ext>
          </a:extLst>
        </p:cNvPr>
        <p:cNvGrpSpPr/>
        <p:nvPr/>
      </p:nvGrpSpPr>
      <p:grpSpPr>
        <a:xfrm>
          <a:off x="0" y="0"/>
          <a:ext cx="0" cy="0"/>
          <a:chOff x="0" y="0"/>
          <a:chExt cx="0" cy="0"/>
        </a:xfrm>
      </p:grpSpPr>
      <p:pic>
        <p:nvPicPr>
          <p:cNvPr id="2050" name="Picture 2" descr="Why is it Called the Nuclear Family? | Merriam-Webster">
            <a:extLst>
              <a:ext uri="{FF2B5EF4-FFF2-40B4-BE49-F238E27FC236}">
                <a16:creationId xmlns:a16="http://schemas.microsoft.com/office/drawing/2014/main" id="{47114B09-3102-3FE1-4379-28A7DEADF9B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0" y="3604260"/>
            <a:ext cx="3764280" cy="282321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C4509432-AAE2-C442-16DB-5AF9D19AE608}"/>
              </a:ext>
            </a:extLst>
          </p:cNvPr>
          <p:cNvSpPr>
            <a:spLocks noGrp="1"/>
          </p:cNvSpPr>
          <p:nvPr>
            <p:ph sz="half" idx="2"/>
          </p:nvPr>
        </p:nvSpPr>
        <p:spPr>
          <a:xfrm>
            <a:off x="365760" y="266700"/>
            <a:ext cx="11490960" cy="3063240"/>
          </a:xfrm>
        </p:spPr>
        <p:txBody>
          <a:bodyPr>
            <a:normAutofit fontScale="70000" lnSpcReduction="20000"/>
          </a:bodyPr>
          <a:lstStyle/>
          <a:p>
            <a:pPr marL="0" indent="0">
              <a:buNone/>
            </a:pPr>
            <a:r>
              <a:rPr lang="en-GB" b="1" dirty="0">
                <a:solidFill>
                  <a:srgbClr val="0070C0"/>
                </a:solidFill>
              </a:rPr>
              <a:t>Murdock: </a:t>
            </a:r>
            <a:r>
              <a:rPr lang="en-GB" dirty="0">
                <a:solidFill>
                  <a:srgbClr val="0070C0"/>
                </a:solidFill>
              </a:rPr>
              <a:t>nuclear family found in most cultures. Responsibility of the family:</a:t>
            </a:r>
          </a:p>
          <a:p>
            <a:pPr marL="0" indent="0">
              <a:buNone/>
            </a:pPr>
            <a:r>
              <a:rPr lang="en-GB" dirty="0">
                <a:solidFill>
                  <a:srgbClr val="0070C0"/>
                </a:solidFill>
              </a:rPr>
              <a:t>sex drive / regulation, </a:t>
            </a:r>
          </a:p>
          <a:p>
            <a:pPr marL="0" indent="0">
              <a:buNone/>
            </a:pPr>
            <a:r>
              <a:rPr lang="en-GB" dirty="0">
                <a:solidFill>
                  <a:srgbClr val="0070C0"/>
                </a:solidFill>
              </a:rPr>
              <a:t>reproduction, </a:t>
            </a:r>
          </a:p>
          <a:p>
            <a:pPr marL="0" indent="0">
              <a:buNone/>
            </a:pPr>
            <a:r>
              <a:rPr lang="en-GB" dirty="0">
                <a:solidFill>
                  <a:srgbClr val="0070C0"/>
                </a:solidFill>
              </a:rPr>
              <a:t>socialisation of the young</a:t>
            </a:r>
          </a:p>
          <a:p>
            <a:pPr marL="0" indent="0">
              <a:buNone/>
            </a:pPr>
            <a:r>
              <a:rPr lang="en-GB" dirty="0">
                <a:solidFill>
                  <a:srgbClr val="0070C0"/>
                </a:solidFill>
              </a:rPr>
              <a:t>economic production</a:t>
            </a:r>
          </a:p>
          <a:p>
            <a:pPr marL="0" indent="0">
              <a:buNone/>
            </a:pPr>
            <a:endParaRPr lang="en-GB" dirty="0">
              <a:solidFill>
                <a:srgbClr val="0070C0"/>
              </a:solidFill>
            </a:endParaRPr>
          </a:p>
          <a:p>
            <a:pPr marL="0" indent="0">
              <a:buNone/>
            </a:pPr>
            <a:r>
              <a:rPr lang="en-GB" b="1" dirty="0">
                <a:solidFill>
                  <a:srgbClr val="0070C0"/>
                </a:solidFill>
              </a:rPr>
              <a:t>Parsons: </a:t>
            </a:r>
            <a:r>
              <a:rPr lang="en-GB" dirty="0">
                <a:solidFill>
                  <a:srgbClr val="0070C0"/>
                </a:solidFill>
              </a:rPr>
              <a:t>Nuclear (heteronormative) family is ideal</a:t>
            </a:r>
          </a:p>
          <a:p>
            <a:pPr marL="0" indent="0">
              <a:buNone/>
            </a:pPr>
            <a:endParaRPr lang="en-GB" dirty="0">
              <a:solidFill>
                <a:srgbClr val="0070C0"/>
              </a:solidFill>
            </a:endParaRPr>
          </a:p>
          <a:p>
            <a:pPr marL="0" indent="0">
              <a:buNone/>
            </a:pPr>
            <a:r>
              <a:rPr lang="en-GB" dirty="0">
                <a:solidFill>
                  <a:srgbClr val="0070C0"/>
                </a:solidFill>
              </a:rPr>
              <a:t>Old ideas but are they still seen in politics, policies and ideology today?</a:t>
            </a:r>
          </a:p>
        </p:txBody>
      </p:sp>
      <p:pic>
        <p:nvPicPr>
          <p:cNvPr id="2052" name="Picture 4" descr="handmaids-tale-quotes 1-artboard-1 | Margaret atwood books, Handmaids ...">
            <a:extLst>
              <a:ext uri="{FF2B5EF4-FFF2-40B4-BE49-F238E27FC236}">
                <a16:creationId xmlns:a16="http://schemas.microsoft.com/office/drawing/2014/main" id="{EA1669B0-A466-09F0-D82F-78C72CB20D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19553" y="3528061"/>
            <a:ext cx="3188970" cy="28232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D519E1CD-D2A3-F95E-BD0A-C0256C351277}"/>
              </a:ext>
            </a:extLst>
          </p:cNvPr>
          <p:cNvPicPr>
            <a:picLocks noChangeAspect="1"/>
          </p:cNvPicPr>
          <p:nvPr/>
        </p:nvPicPr>
        <p:blipFill>
          <a:blip r:embed="rId5"/>
          <a:stretch>
            <a:fillRect/>
          </a:stretch>
        </p:blipFill>
        <p:spPr>
          <a:xfrm>
            <a:off x="3613855" y="3604260"/>
            <a:ext cx="2605698" cy="2823210"/>
          </a:xfrm>
          <a:prstGeom prst="rect">
            <a:avLst/>
          </a:prstGeom>
        </p:spPr>
      </p:pic>
      <p:pic>
        <p:nvPicPr>
          <p:cNvPr id="2056" name="Picture 8" descr="'Roe v Wade 'Refuge states' scramble to offer protection' Guardian ...">
            <a:extLst>
              <a:ext uri="{FF2B5EF4-FFF2-40B4-BE49-F238E27FC236}">
                <a16:creationId xmlns:a16="http://schemas.microsoft.com/office/drawing/2014/main" id="{8FA6240D-0C3E-8722-9B02-3AACDA9726B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25643" y="3528060"/>
            <a:ext cx="2966357" cy="3063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5654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6E701-AA2D-7C91-3027-C7C8AB2E731A}"/>
              </a:ext>
            </a:extLst>
          </p:cNvPr>
          <p:cNvSpPr>
            <a:spLocks noGrp="1"/>
          </p:cNvSpPr>
          <p:nvPr>
            <p:ph type="title"/>
          </p:nvPr>
        </p:nvSpPr>
        <p:spPr/>
        <p:txBody>
          <a:bodyPr>
            <a:normAutofit fontScale="90000"/>
          </a:bodyPr>
          <a:lstStyle/>
          <a:p>
            <a:r>
              <a:rPr lang="en-GB" b="1" dirty="0"/>
              <a:t>Symbolic Interactionism – </a:t>
            </a:r>
            <a:r>
              <a:rPr lang="en-GB" b="1" i="1" dirty="0"/>
              <a:t>George Herbert Mead, Erving Goffman, </a:t>
            </a:r>
            <a:r>
              <a:rPr lang="en-GB" b="1" i="1" dirty="0" err="1"/>
              <a:t>BLumer</a:t>
            </a:r>
            <a:br>
              <a:rPr lang="en-GB" b="1" dirty="0"/>
            </a:br>
            <a:endParaRPr lang="en-GB" dirty="0"/>
          </a:p>
        </p:txBody>
      </p:sp>
      <p:sp>
        <p:nvSpPr>
          <p:cNvPr id="5" name="Content Placeholder 4">
            <a:extLst>
              <a:ext uri="{FF2B5EF4-FFF2-40B4-BE49-F238E27FC236}">
                <a16:creationId xmlns:a16="http://schemas.microsoft.com/office/drawing/2014/main" id="{9445C841-465D-8D3F-0641-3321CACF7832}"/>
              </a:ext>
            </a:extLst>
          </p:cNvPr>
          <p:cNvSpPr>
            <a:spLocks noGrp="1"/>
          </p:cNvSpPr>
          <p:nvPr>
            <p:ph sz="half" idx="1"/>
          </p:nvPr>
        </p:nvSpPr>
        <p:spPr>
          <a:xfrm>
            <a:off x="373380" y="1472702"/>
            <a:ext cx="5181600" cy="4351338"/>
          </a:xfrm>
        </p:spPr>
        <p:txBody>
          <a:bodyPr>
            <a:normAutofit fontScale="77500" lnSpcReduction="20000"/>
          </a:bodyPr>
          <a:lstStyle/>
          <a:p>
            <a:r>
              <a:rPr lang="en-GB" b="1" dirty="0"/>
              <a:t>Core Idea</a:t>
            </a:r>
            <a:r>
              <a:rPr lang="en-GB" dirty="0"/>
              <a:t>: People create and interpret meanings through social interactions.</a:t>
            </a:r>
          </a:p>
          <a:p>
            <a:r>
              <a:rPr lang="en-GB" dirty="0"/>
              <a:t>Inequality is constructed through everyday interactions and symbols.</a:t>
            </a:r>
          </a:p>
          <a:p>
            <a:pPr marL="0" indent="0">
              <a:buNone/>
            </a:pPr>
            <a:br>
              <a:rPr lang="en-GB" dirty="0"/>
            </a:br>
            <a:r>
              <a:rPr lang="en-GB" b="1" dirty="0"/>
              <a:t>Example</a:t>
            </a:r>
            <a:r>
              <a:rPr lang="en-GB" dirty="0"/>
              <a:t>: Microaggressions, stereotypes, language use.</a:t>
            </a:r>
          </a:p>
          <a:p>
            <a:pPr marL="0" indent="0">
              <a:buNone/>
            </a:pPr>
            <a:br>
              <a:rPr lang="en-GB" dirty="0"/>
            </a:br>
            <a:r>
              <a:rPr lang="en-GB" b="1" dirty="0"/>
              <a:t>Modern Link</a:t>
            </a:r>
            <a:r>
              <a:rPr lang="en-GB" dirty="0"/>
              <a:t>: Social media identity, reproduction of class, education – grades, appearance, identity formation in relation to others, emotion suppression in workplaces, labels – “criminal” “asylum seeker”.</a:t>
            </a:r>
            <a:br>
              <a:rPr lang="en-GB" dirty="0"/>
            </a:br>
            <a:endParaRPr lang="en-GB" dirty="0"/>
          </a:p>
        </p:txBody>
      </p:sp>
      <p:pic>
        <p:nvPicPr>
          <p:cNvPr id="5122" name="Picture 2" descr="&quot;Operation Raise the Colours&quot; takes hold in Birmingham amid flag controversy">
            <a:extLst>
              <a:ext uri="{FF2B5EF4-FFF2-40B4-BE49-F238E27FC236}">
                <a16:creationId xmlns:a16="http://schemas.microsoft.com/office/drawing/2014/main" id="{036AA0F6-41A8-D24C-5505-BDA72BA77D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5245" y="1535658"/>
            <a:ext cx="4663375" cy="46155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59918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6E4F3D-7D6D-0178-DD94-25D8C8BE96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64597A-12A7-2065-D1B9-E146FDF69F7B}"/>
              </a:ext>
            </a:extLst>
          </p:cNvPr>
          <p:cNvSpPr>
            <a:spLocks noGrp="1"/>
          </p:cNvSpPr>
          <p:nvPr>
            <p:ph type="title"/>
          </p:nvPr>
        </p:nvSpPr>
        <p:spPr/>
        <p:txBody>
          <a:bodyPr>
            <a:normAutofit fontScale="90000"/>
          </a:bodyPr>
          <a:lstStyle/>
          <a:p>
            <a:r>
              <a:rPr lang="en-GB" b="1" dirty="0">
                <a:solidFill>
                  <a:srgbClr val="0070C0"/>
                </a:solidFill>
              </a:rPr>
              <a:t>Symbolic Interactionism – </a:t>
            </a:r>
            <a:r>
              <a:rPr lang="en-GB" b="1" i="1" dirty="0">
                <a:solidFill>
                  <a:srgbClr val="0070C0"/>
                </a:solidFill>
              </a:rPr>
              <a:t>George Herbert Mead, Erving Goffman, Blumer</a:t>
            </a:r>
            <a:br>
              <a:rPr lang="en-GB" b="1" dirty="0"/>
            </a:br>
            <a:endParaRPr lang="en-GB" dirty="0"/>
          </a:p>
        </p:txBody>
      </p:sp>
      <p:sp>
        <p:nvSpPr>
          <p:cNvPr id="5" name="Content Placeholder 4">
            <a:extLst>
              <a:ext uri="{FF2B5EF4-FFF2-40B4-BE49-F238E27FC236}">
                <a16:creationId xmlns:a16="http://schemas.microsoft.com/office/drawing/2014/main" id="{8C98F178-7989-173B-3848-8D627669E102}"/>
              </a:ext>
            </a:extLst>
          </p:cNvPr>
          <p:cNvSpPr>
            <a:spLocks noGrp="1"/>
          </p:cNvSpPr>
          <p:nvPr>
            <p:ph sz="half" idx="1"/>
          </p:nvPr>
        </p:nvSpPr>
        <p:spPr>
          <a:xfrm>
            <a:off x="373380" y="1472702"/>
            <a:ext cx="5181600" cy="4351338"/>
          </a:xfrm>
        </p:spPr>
        <p:txBody>
          <a:bodyPr>
            <a:normAutofit fontScale="77500" lnSpcReduction="20000"/>
          </a:bodyPr>
          <a:lstStyle/>
          <a:p>
            <a:r>
              <a:rPr lang="en-GB" b="1" dirty="0">
                <a:solidFill>
                  <a:srgbClr val="0070C0"/>
                </a:solidFill>
              </a:rPr>
              <a:t>Core Idea</a:t>
            </a:r>
            <a:r>
              <a:rPr lang="en-GB" dirty="0">
                <a:solidFill>
                  <a:srgbClr val="0070C0"/>
                </a:solidFill>
              </a:rPr>
              <a:t>: People create and interpret meanings through social interactions.</a:t>
            </a:r>
          </a:p>
          <a:p>
            <a:r>
              <a:rPr lang="en-GB" dirty="0">
                <a:solidFill>
                  <a:srgbClr val="0070C0"/>
                </a:solidFill>
              </a:rPr>
              <a:t>Inequality is constructed through everyday interactions and symbols.</a:t>
            </a:r>
          </a:p>
          <a:p>
            <a:pPr marL="0" indent="0">
              <a:buNone/>
            </a:pPr>
            <a:br>
              <a:rPr lang="en-GB" dirty="0">
                <a:solidFill>
                  <a:srgbClr val="0070C0"/>
                </a:solidFill>
              </a:rPr>
            </a:br>
            <a:r>
              <a:rPr lang="en-GB" b="1" dirty="0">
                <a:solidFill>
                  <a:srgbClr val="0070C0"/>
                </a:solidFill>
              </a:rPr>
              <a:t>Example</a:t>
            </a:r>
            <a:r>
              <a:rPr lang="en-GB" dirty="0">
                <a:solidFill>
                  <a:srgbClr val="0070C0"/>
                </a:solidFill>
              </a:rPr>
              <a:t>: Microaggressions, stereotypes, language use.</a:t>
            </a:r>
          </a:p>
          <a:p>
            <a:pPr marL="0" indent="0">
              <a:buNone/>
            </a:pPr>
            <a:br>
              <a:rPr lang="en-GB" dirty="0">
                <a:solidFill>
                  <a:srgbClr val="0070C0"/>
                </a:solidFill>
              </a:rPr>
            </a:br>
            <a:r>
              <a:rPr lang="en-GB" b="1" dirty="0">
                <a:solidFill>
                  <a:srgbClr val="0070C0"/>
                </a:solidFill>
              </a:rPr>
              <a:t>Modern Link</a:t>
            </a:r>
            <a:r>
              <a:rPr lang="en-GB" dirty="0">
                <a:solidFill>
                  <a:srgbClr val="0070C0"/>
                </a:solidFill>
              </a:rPr>
              <a:t>: Social media identity, reproduction of class, education – grades, appearance, identity formation in relation to others, emotion suppression in workplaces, labels – “criminal” “asylum seeker”.</a:t>
            </a:r>
            <a:br>
              <a:rPr lang="en-GB" dirty="0"/>
            </a:br>
            <a:endParaRPr lang="en-GB" dirty="0"/>
          </a:p>
        </p:txBody>
      </p:sp>
      <p:pic>
        <p:nvPicPr>
          <p:cNvPr id="5122" name="Picture 2" descr="&quot;Operation Raise the Colours&quot; takes hold in Birmingham amid flag controversy">
            <a:extLst>
              <a:ext uri="{FF2B5EF4-FFF2-40B4-BE49-F238E27FC236}">
                <a16:creationId xmlns:a16="http://schemas.microsoft.com/office/drawing/2014/main" id="{E9DA1DF2-C1C3-A4AA-71F3-29B5E3215D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5245" y="1535658"/>
            <a:ext cx="4663375" cy="46155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76732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4EA064-53DF-567F-CDB3-445DAEFD1C41}"/>
              </a:ext>
            </a:extLst>
          </p:cNvPr>
          <p:cNvSpPr>
            <a:spLocks noGrp="1"/>
          </p:cNvSpPr>
          <p:nvPr>
            <p:ph idx="1"/>
          </p:nvPr>
        </p:nvSpPr>
        <p:spPr>
          <a:xfrm>
            <a:off x="137787" y="162838"/>
            <a:ext cx="6263013" cy="6695162"/>
          </a:xfrm>
        </p:spPr>
        <p:txBody>
          <a:bodyPr>
            <a:noAutofit/>
          </a:bodyPr>
          <a:lstStyle/>
          <a:p>
            <a:pPr marL="0" indent="0">
              <a:buNone/>
            </a:pPr>
            <a:r>
              <a:rPr lang="en-GB" sz="2000" b="1" dirty="0" err="1">
                <a:latin typeface="Arial" panose="020B0604020202020204" pitchFamily="34" charset="0"/>
                <a:cs typeface="Arial" panose="020B0604020202020204" pitchFamily="34" charset="0"/>
              </a:rPr>
              <a:t>Cyfryngau</a:t>
            </a:r>
            <a:r>
              <a:rPr lang="en-GB" sz="2000" b="1" dirty="0">
                <a:latin typeface="Arial" panose="020B0604020202020204" pitchFamily="34" charset="0"/>
                <a:cs typeface="Arial" panose="020B0604020202020204" pitchFamily="34" charset="0"/>
              </a:rPr>
              <a:t> Cymdeithasol a </a:t>
            </a:r>
            <a:r>
              <a:rPr lang="en-GB" sz="2000" b="1" dirty="0" err="1">
                <a:latin typeface="Arial" panose="020B0604020202020204" pitchFamily="34" charset="0"/>
                <a:cs typeface="Arial" panose="020B0604020202020204" pitchFamily="34" charset="0"/>
              </a:rPr>
              <a:t>Hunaniaeth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llwyfannau</a:t>
            </a:r>
            <a:r>
              <a:rPr lang="en-GB" sz="2000" dirty="0">
                <a:latin typeface="Arial" panose="020B0604020202020204" pitchFamily="34" charset="0"/>
                <a:cs typeface="Arial" panose="020B0604020202020204" pitchFamily="34" charset="0"/>
              </a:rPr>
              <a:t> fel Instagram a TikTok yn </a:t>
            </a:r>
            <a:r>
              <a:rPr lang="en-GB" sz="2000" dirty="0" err="1">
                <a:latin typeface="Arial" panose="020B0604020202020204" pitchFamily="34" charset="0"/>
                <a:cs typeface="Arial" panose="020B0604020202020204" pitchFamily="34" charset="0"/>
              </a:rPr>
              <a:t>caniatáu</a:t>
            </a:r>
            <a:r>
              <a:rPr lang="en-GB" sz="2000" dirty="0">
                <a:latin typeface="Arial" panose="020B0604020202020204" pitchFamily="34" charset="0"/>
                <a:cs typeface="Arial" panose="020B0604020202020204" pitchFamily="34" charset="0"/>
              </a:rPr>
              <a:t> i </a:t>
            </a:r>
            <a:r>
              <a:rPr lang="en-GB" sz="2000" dirty="0" err="1">
                <a:latin typeface="Arial" panose="020B0604020202020204" pitchFamily="34" charset="0"/>
                <a:cs typeface="Arial" panose="020B0604020202020204" pitchFamily="34" charset="0"/>
              </a:rPr>
              <a:t>ddefnyddwyr</a:t>
            </a:r>
            <a:r>
              <a:rPr lang="en-GB" sz="2000" dirty="0">
                <a:latin typeface="Arial" panose="020B0604020202020204" pitchFamily="34" charset="0"/>
                <a:cs typeface="Arial" panose="020B0604020202020204" pitchFamily="34" charset="0"/>
              </a:rPr>
              <a:t> adeiladu </a:t>
            </a:r>
            <a:r>
              <a:rPr lang="en-GB" sz="2000" dirty="0" err="1">
                <a:latin typeface="Arial" panose="020B0604020202020204" pitchFamily="34" charset="0"/>
                <a:cs typeface="Arial" panose="020B0604020202020204" pitchFamily="34" charset="0"/>
              </a:rPr>
              <a:t>personau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digidol</a:t>
            </a:r>
            <a:r>
              <a:rPr lang="en-GB" sz="2000" dirty="0">
                <a:latin typeface="Arial" panose="020B0604020202020204" pitchFamily="34" charset="0"/>
                <a:cs typeface="Arial" panose="020B0604020202020204" pitchFamily="34" charset="0"/>
              </a:rPr>
              <a:t>. Mae </a:t>
            </a:r>
            <a:r>
              <a:rPr lang="en-GB" sz="2000" dirty="0" err="1">
                <a:latin typeface="Arial" panose="020B0604020202020204" pitchFamily="34" charset="0"/>
                <a:cs typeface="Arial" panose="020B0604020202020204" pitchFamily="34" charset="0"/>
              </a:rPr>
              <a:t>hoff</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bethau</a:t>
            </a:r>
            <a:r>
              <a:rPr lang="en-GB" sz="2000" dirty="0">
                <a:latin typeface="Arial" panose="020B0604020202020204" pitchFamily="34" charset="0"/>
                <a:cs typeface="Arial" panose="020B0604020202020204" pitchFamily="34" charset="0"/>
              </a:rPr>
              <a:t>, emojis, a </a:t>
            </a:r>
            <a:r>
              <a:rPr lang="en-GB" sz="2000" dirty="0" err="1">
                <a:latin typeface="Arial" panose="020B0604020202020204" pitchFamily="34" charset="0"/>
                <a:cs typeface="Arial" panose="020B0604020202020204" pitchFamily="34" charset="0"/>
              </a:rPr>
              <a:t>hashnodau</a:t>
            </a:r>
            <a:r>
              <a:rPr lang="en-GB" sz="2000" dirty="0">
                <a:latin typeface="Arial" panose="020B0604020202020204" pitchFamily="34" charset="0"/>
                <a:cs typeface="Arial" panose="020B0604020202020204" pitchFamily="34" charset="0"/>
              </a:rPr>
              <a:t> yn dod yn </a:t>
            </a:r>
            <a:r>
              <a:rPr lang="en-GB" sz="2000" dirty="0" err="1">
                <a:latin typeface="Arial" panose="020B0604020202020204" pitchFamily="34" charset="0"/>
                <a:cs typeface="Arial" panose="020B0604020202020204" pitchFamily="34" charset="0"/>
              </a:rPr>
              <a:t>symbolau</a:t>
            </a:r>
            <a:r>
              <a:rPr lang="en-GB" sz="2000" dirty="0">
                <a:latin typeface="Arial" panose="020B0604020202020204" pitchFamily="34" charset="0"/>
                <a:cs typeface="Arial" panose="020B0604020202020204" pitchFamily="34" charset="0"/>
              </a:rPr>
              <a:t> o </a:t>
            </a:r>
            <a:r>
              <a:rPr lang="en-GB" sz="2000" dirty="0" err="1">
                <a:latin typeface="Arial" panose="020B0604020202020204" pitchFamily="34" charset="0"/>
                <a:cs typeface="Arial" panose="020B0604020202020204" pitchFamily="34" charset="0"/>
              </a:rPr>
              <a:t>gymeradwyaeth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hunaniaeth</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pherthyn</a:t>
            </a:r>
            <a:r>
              <a:rPr lang="en-GB" sz="2000" dirty="0">
                <a:latin typeface="Arial" panose="020B0604020202020204" pitchFamily="34" charset="0"/>
                <a:cs typeface="Arial" panose="020B0604020202020204" pitchFamily="34" charset="0"/>
              </a:rPr>
              <a:t> 
.
</a:t>
            </a:r>
            <a:r>
              <a:rPr lang="en-GB" sz="2000" b="1" dirty="0" err="1">
                <a:latin typeface="Arial" panose="020B0604020202020204" pitchFamily="34" charset="0"/>
                <a:cs typeface="Arial" panose="020B0604020202020204" pitchFamily="34" charset="0"/>
              </a:rPr>
              <a:t>Ffasiwn</a:t>
            </a:r>
            <a:r>
              <a:rPr lang="en-GB" sz="2000" b="1" dirty="0">
                <a:latin typeface="Arial" panose="020B0604020202020204" pitchFamily="34" charset="0"/>
                <a:cs typeface="Arial" panose="020B0604020202020204" pitchFamily="34" charset="0"/>
              </a:rPr>
              <a:t> a </a:t>
            </a:r>
            <a:r>
              <a:rPr lang="en-GB" sz="2000" b="1" dirty="0" err="1">
                <a:latin typeface="Arial" panose="020B0604020202020204" pitchFamily="34" charset="0"/>
                <a:cs typeface="Arial" panose="020B0604020202020204" pitchFamily="34" charset="0"/>
              </a:rPr>
              <a:t>Hunaniaeth</a:t>
            </a:r>
            <a:r>
              <a:rPr lang="en-GB" sz="2000" b="1" dirty="0">
                <a:latin typeface="Arial" panose="020B0604020202020204" pitchFamily="34" charset="0"/>
                <a:cs typeface="Arial" panose="020B0604020202020204" pitchFamily="34" charset="0"/>
              </a:rPr>
              <a:t> Grŵp</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arddulliau</a:t>
            </a:r>
            <a:r>
              <a:rPr lang="en-GB" sz="2000" dirty="0">
                <a:latin typeface="Arial" panose="020B0604020202020204" pitchFamily="34" charset="0"/>
                <a:cs typeface="Arial" panose="020B0604020202020204" pitchFamily="34" charset="0"/>
              </a:rPr>
              <a:t> dillad yn symbol o </a:t>
            </a:r>
            <a:r>
              <a:rPr lang="en-GB" sz="2000" dirty="0" err="1">
                <a:latin typeface="Arial" panose="020B0604020202020204" pitchFamily="34" charset="0"/>
                <a:cs typeface="Arial" panose="020B0604020202020204" pitchFamily="34" charset="0"/>
              </a:rPr>
              <a:t>statws</a:t>
            </a:r>
            <a:r>
              <a:rPr lang="en-GB" sz="2000" dirty="0">
                <a:latin typeface="Arial" panose="020B0604020202020204" pitchFamily="34" charset="0"/>
                <a:cs typeface="Arial" panose="020B0604020202020204" pitchFamily="34" charset="0"/>
              </a:rPr>
              <a:t> cymdeithasol, </a:t>
            </a:r>
            <a:r>
              <a:rPr lang="en-GB" sz="2000" dirty="0" err="1">
                <a:latin typeface="Arial" panose="020B0604020202020204" pitchFamily="34" charset="0"/>
                <a:cs typeface="Arial" panose="020B0604020202020204" pitchFamily="34" charset="0"/>
              </a:rPr>
              <a:t>cysylltiad</a:t>
            </a:r>
            <a:r>
              <a:rPr lang="en-GB" sz="2000" dirty="0">
                <a:latin typeface="Arial" panose="020B0604020202020204" pitchFamily="34" charset="0"/>
                <a:cs typeface="Arial" panose="020B0604020202020204" pitchFamily="34" charset="0"/>
              </a:rPr>
              <a:t> diwylliannol, neu </a:t>
            </a:r>
            <a:r>
              <a:rPr lang="en-GB" sz="2000" dirty="0" err="1">
                <a:latin typeface="Arial" panose="020B0604020202020204" pitchFamily="34" charset="0"/>
                <a:cs typeface="Arial" panose="020B0604020202020204" pitchFamily="34" charset="0"/>
              </a:rPr>
              <a:t>hunaniaeth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isddiwylliannol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e.e.</a:t>
            </a:r>
            <a:r>
              <a:rPr lang="en-GB" sz="2000" dirty="0">
                <a:latin typeface="Arial" panose="020B0604020202020204" pitchFamily="34" charset="0"/>
                <a:cs typeface="Arial" panose="020B0604020202020204" pitchFamily="34" charset="0"/>
              </a:rPr>
              <a:t>, goth, hip-hop, dillad proffesiynol) 
</a:t>
            </a:r>
            <a:r>
              <a:rPr lang="en-GB" sz="2000" b="1" dirty="0">
                <a:latin typeface="Arial" panose="020B0604020202020204" pitchFamily="34" charset="0"/>
                <a:cs typeface="Arial" panose="020B0604020202020204" pitchFamily="34" charset="0"/>
              </a:rPr>
              <a:t>Ystyr Iaith a Diwylliannol</a:t>
            </a:r>
            <a:r>
              <a:rPr lang="en-GB" sz="2000" dirty="0">
                <a:latin typeface="Arial" panose="020B0604020202020204" pitchFamily="34" charset="0"/>
                <a:cs typeface="Arial" panose="020B0604020202020204" pitchFamily="34" charset="0"/>
              </a:rPr>
              <a:t>
geiriau fel "</a:t>
            </a:r>
            <a:r>
              <a:rPr lang="en-GB" sz="2000" dirty="0" err="1">
                <a:latin typeface="Arial" panose="020B0604020202020204" pitchFamily="34" charset="0"/>
                <a:cs typeface="Arial" panose="020B0604020202020204" pitchFamily="34" charset="0"/>
              </a:rPr>
              <a:t>rhyddid</a:t>
            </a:r>
            <a:r>
              <a:rPr lang="en-GB" sz="2000" dirty="0">
                <a:latin typeface="Arial" panose="020B0604020202020204" pitchFamily="34" charset="0"/>
                <a:cs typeface="Arial" panose="020B0604020202020204" pitchFamily="34" charset="0"/>
              </a:rPr>
              <a:t>," "teulu," neu "</a:t>
            </a:r>
            <a:r>
              <a:rPr lang="en-GB" sz="2000" dirty="0" err="1">
                <a:latin typeface="Arial" panose="020B0604020202020204" pitchFamily="34" charset="0"/>
                <a:cs typeface="Arial" panose="020B0604020202020204" pitchFamily="34" charset="0"/>
              </a:rPr>
              <a:t>llwyddiant</a:t>
            </a:r>
            <a:r>
              <a:rPr lang="en-GB" sz="2000" dirty="0">
                <a:latin typeface="Arial" panose="020B0604020202020204" pitchFamily="34" charset="0"/>
                <a:cs typeface="Arial" panose="020B0604020202020204" pitchFamily="34" charset="0"/>
              </a:rPr>
              <a:t>" yn </a:t>
            </a:r>
            <a:r>
              <a:rPr lang="en-GB" sz="2000" dirty="0" err="1">
                <a:latin typeface="Arial" panose="020B0604020202020204" pitchFamily="34" charset="0"/>
                <a:cs typeface="Arial" panose="020B0604020202020204" pitchFamily="34" charset="0"/>
              </a:rPr>
              <a:t>cario</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ystyron</a:t>
            </a:r>
            <a:r>
              <a:rPr lang="en-GB" sz="2000" dirty="0">
                <a:latin typeface="Arial" panose="020B0604020202020204" pitchFamily="34" charset="0"/>
                <a:cs typeface="Arial" panose="020B0604020202020204" pitchFamily="34" charset="0"/>
              </a:rPr>
              <a:t> gwahanol ar draws </a:t>
            </a:r>
            <a:r>
              <a:rPr lang="en-GB" sz="2000" dirty="0" err="1">
                <a:latin typeface="Arial" panose="020B0604020202020204" pitchFamily="34" charset="0"/>
                <a:cs typeface="Arial" panose="020B0604020202020204" pitchFamily="34" charset="0"/>
              </a:rPr>
              <a:t>diwylliannau</a:t>
            </a:r>
            <a:r>
              <a:rPr lang="en-GB" sz="2000" dirty="0">
                <a:latin typeface="Arial" panose="020B0604020202020204" pitchFamily="34" charset="0"/>
                <a:cs typeface="Arial" panose="020B0604020202020204" pitchFamily="34" charset="0"/>
              </a:rPr>
              <a:t> ac </a:t>
            </a:r>
            <a:r>
              <a:rPr lang="en-GB" sz="2000" dirty="0" err="1">
                <a:latin typeface="Arial" panose="020B0604020202020204" pitchFamily="34" charset="0"/>
                <a:cs typeface="Arial" panose="020B0604020202020204" pitchFamily="34" charset="0"/>
              </a:rPr>
              <a:t>unigolion</a:t>
            </a:r>
            <a:r>
              <a:rPr lang="en-GB" sz="2000" dirty="0">
                <a:latin typeface="Arial" panose="020B0604020202020204" pitchFamily="34" charset="0"/>
                <a:cs typeface="Arial" panose="020B0604020202020204" pitchFamily="34" charset="0"/>
              </a:rPr>
              <a:t>. Er enghraifft, gall y gair "ci" </a:t>
            </a:r>
            <a:r>
              <a:rPr lang="en-GB" sz="2000" dirty="0" err="1">
                <a:latin typeface="Arial" panose="020B0604020202020204" pitchFamily="34" charset="0"/>
                <a:cs typeface="Arial" panose="020B0604020202020204" pitchFamily="34" charset="0"/>
              </a:rPr>
              <a:t>ennyn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anwyldeb</a:t>
            </a:r>
            <a:r>
              <a:rPr lang="en-GB" sz="2000" dirty="0">
                <a:latin typeface="Arial" panose="020B0604020202020204" pitchFamily="34" charset="0"/>
                <a:cs typeface="Arial" panose="020B0604020202020204" pitchFamily="34" charset="0"/>
              </a:rPr>
              <a:t> mewn un person ac </a:t>
            </a:r>
            <a:r>
              <a:rPr lang="en-GB" sz="2000" dirty="0" err="1">
                <a:latin typeface="Arial" panose="020B0604020202020204" pitchFamily="34" charset="0"/>
                <a:cs typeface="Arial" panose="020B0604020202020204" pitchFamily="34" charset="0"/>
              </a:rPr>
              <a:t>ofn</a:t>
            </a:r>
            <a:r>
              <a:rPr lang="en-GB" sz="2000" dirty="0">
                <a:latin typeface="Arial" panose="020B0604020202020204" pitchFamily="34" charset="0"/>
                <a:cs typeface="Arial" panose="020B0604020202020204" pitchFamily="34" charset="0"/>
              </a:rPr>
              <a:t> mewn un arall</a:t>
            </a:r>
          </a:p>
        </p:txBody>
      </p:sp>
      <p:sp>
        <p:nvSpPr>
          <p:cNvPr id="5" name="Content Placeholder 2">
            <a:extLst>
              <a:ext uri="{FF2B5EF4-FFF2-40B4-BE49-F238E27FC236}">
                <a16:creationId xmlns:a16="http://schemas.microsoft.com/office/drawing/2014/main" id="{62CB4E0F-BA26-0B48-B796-13D0DCB944BE}"/>
              </a:ext>
            </a:extLst>
          </p:cNvPr>
          <p:cNvSpPr txBox="1">
            <a:spLocks/>
          </p:cNvSpPr>
          <p:nvPr/>
        </p:nvSpPr>
        <p:spPr>
          <a:xfrm>
            <a:off x="6668024" y="-50104"/>
            <a:ext cx="5386189" cy="5561557"/>
          </a:xfrm>
          <a:prstGeom prst="rect">
            <a:avLst/>
          </a:prstGeom>
        </p:spPr>
        <p:txBody>
          <a:bodyPr vert="horz" lIns="91440" tIns="45720" rIns="91440" bIns="45720" rtlCol="0">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457200" lvl="1" indent="0">
              <a:buFont typeface="Arial" panose="020B0604020202020204" pitchFamily="34" charset="0"/>
              <a:buNone/>
            </a:pPr>
            <a:endParaRPr lang="en-GB" sz="3800" dirty="0">
              <a:latin typeface="Arial" panose="020B0604020202020204" pitchFamily="34" charset="0"/>
              <a:cs typeface="Arial" panose="020B0604020202020204" pitchFamily="34" charset="0"/>
            </a:endParaRPr>
          </a:p>
          <a:p>
            <a:pPr marL="0" indent="0">
              <a:buNone/>
            </a:pPr>
            <a:r>
              <a:rPr lang="en-GB" sz="3800" b="1" dirty="0">
                <a:latin typeface="Arial" panose="020B0604020202020204" pitchFamily="34" charset="0"/>
                <a:cs typeface="Arial" panose="020B0604020202020204" pitchFamily="34" charset="0"/>
              </a:rPr>
              <a:t>Brandio ac Ymddygiad </a:t>
            </a:r>
            <a:r>
              <a:rPr lang="en-GB" sz="3800" b="1" dirty="0" err="1">
                <a:latin typeface="Arial" panose="020B0604020202020204" pitchFamily="34" charset="0"/>
                <a:cs typeface="Arial" panose="020B0604020202020204" pitchFamily="34" charset="0"/>
              </a:rPr>
              <a:t>Defnyddwyr</a:t>
            </a:r>
            <a:r>
              <a:rPr lang="en-GB" sz="3800" dirty="0">
                <a:latin typeface="Arial" panose="020B0604020202020204" pitchFamily="34" charset="0"/>
                <a:cs typeface="Arial" panose="020B0604020202020204" pitchFamily="34" charset="0"/>
              </a:rPr>
              <a:t>
logos a </a:t>
            </a:r>
            <a:r>
              <a:rPr lang="en-GB" sz="3800" dirty="0" err="1">
                <a:latin typeface="Arial" panose="020B0604020202020204" pitchFamily="34" charset="0"/>
                <a:cs typeface="Arial" panose="020B0604020202020204" pitchFamily="34" charset="0"/>
              </a:rPr>
              <a:t>sloganau</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e.e.</a:t>
            </a:r>
            <a:r>
              <a:rPr lang="en-GB" sz="3800" dirty="0">
                <a:latin typeface="Arial" panose="020B0604020202020204" pitchFamily="34" charset="0"/>
                <a:cs typeface="Arial" panose="020B0604020202020204" pitchFamily="34" charset="0"/>
              </a:rPr>
              <a:t>, "Just Do It") yn symbol o werthoedd fel </a:t>
            </a:r>
            <a:r>
              <a:rPr lang="en-GB" sz="3800" dirty="0" err="1">
                <a:latin typeface="Arial" panose="020B0604020202020204" pitchFamily="34" charset="0"/>
                <a:cs typeface="Arial" panose="020B0604020202020204" pitchFamily="34" charset="0"/>
              </a:rPr>
              <a:t>uchelgais</a:t>
            </a:r>
            <a:r>
              <a:rPr lang="en-GB" sz="3800" dirty="0">
                <a:latin typeface="Arial" panose="020B0604020202020204" pitchFamily="34" charset="0"/>
                <a:cs typeface="Arial" panose="020B0604020202020204" pitchFamily="34" charset="0"/>
              </a:rPr>
              <a:t> neu </a:t>
            </a:r>
            <a:r>
              <a:rPr lang="en-GB" sz="3800" dirty="0" err="1">
                <a:latin typeface="Arial" panose="020B0604020202020204" pitchFamily="34" charset="0"/>
                <a:cs typeface="Arial" panose="020B0604020202020204" pitchFamily="34" charset="0"/>
              </a:rPr>
              <a:t>rymuso</a:t>
            </a:r>
            <a:r>
              <a:rPr lang="en-GB" sz="3800" dirty="0">
                <a:latin typeface="Arial" panose="020B0604020202020204" pitchFamily="34" charset="0"/>
                <a:cs typeface="Arial" panose="020B0604020202020204" pitchFamily="34" charset="0"/>
              </a:rPr>
              <a:t>, gan </a:t>
            </a:r>
            <a:r>
              <a:rPr lang="en-GB" sz="3800" dirty="0" err="1">
                <a:latin typeface="Arial" panose="020B0604020202020204" pitchFamily="34" charset="0"/>
                <a:cs typeface="Arial" panose="020B0604020202020204" pitchFamily="34" charset="0"/>
              </a:rPr>
              <a:t>ddylanwadu</a:t>
            </a:r>
            <a:r>
              <a:rPr lang="en-GB" sz="3800" dirty="0">
                <a:latin typeface="Arial" panose="020B0604020202020204" pitchFamily="34" charset="0"/>
                <a:cs typeface="Arial" panose="020B0604020202020204" pitchFamily="34" charset="0"/>
              </a:rPr>
              <a:t> ar </a:t>
            </a:r>
            <a:r>
              <a:rPr lang="en-GB" sz="3800" dirty="0" err="1">
                <a:latin typeface="Arial" panose="020B0604020202020204" pitchFamily="34" charset="0"/>
                <a:cs typeface="Arial" panose="020B0604020202020204" pitchFamily="34" charset="0"/>
              </a:rPr>
              <a:t>hunaniaeth</a:t>
            </a:r>
            <a:r>
              <a:rPr lang="en-GB" sz="3800" dirty="0">
                <a:latin typeface="Arial" panose="020B0604020202020204" pitchFamily="34" charset="0"/>
                <a:cs typeface="Arial" panose="020B0604020202020204" pitchFamily="34" charset="0"/>
              </a:rPr>
              <a:t> ac ymddygiad </a:t>
            </a:r>
            <a:r>
              <a:rPr lang="en-GB" sz="3800" dirty="0" err="1">
                <a:latin typeface="Arial" panose="020B0604020202020204" pitchFamily="34" charset="0"/>
                <a:cs typeface="Arial" panose="020B0604020202020204" pitchFamily="34" charset="0"/>
              </a:rPr>
              <a:t>defnyddwyr</a:t>
            </a:r>
            <a:r>
              <a:rPr lang="en-GB" sz="3800" dirty="0">
                <a:latin typeface="Arial" panose="020B0604020202020204" pitchFamily="34" charset="0"/>
                <a:cs typeface="Arial" panose="020B0604020202020204" pitchFamily="34" charset="0"/>
              </a:rPr>
              <a:t> 
</a:t>
            </a:r>
            <a:r>
              <a:rPr lang="en-GB" sz="3800" b="1" dirty="0" err="1">
                <a:latin typeface="Arial" panose="020B0604020202020204" pitchFamily="34" charset="0"/>
                <a:cs typeface="Arial" panose="020B0604020202020204" pitchFamily="34" charset="0"/>
              </a:rPr>
              <a:t>Rhywedd</a:t>
            </a:r>
            <a:r>
              <a:rPr lang="en-GB" sz="3800" b="1" dirty="0">
                <a:latin typeface="Arial" panose="020B0604020202020204" pitchFamily="34" charset="0"/>
                <a:cs typeface="Arial" panose="020B0604020202020204" pitchFamily="34" charset="0"/>
              </a:rPr>
              <a:t> fel </a:t>
            </a:r>
            <a:r>
              <a:rPr lang="en-GB" sz="3800" b="1" dirty="0" err="1">
                <a:latin typeface="Arial" panose="020B0604020202020204" pitchFamily="34" charset="0"/>
                <a:cs typeface="Arial" panose="020B0604020202020204" pitchFamily="34" charset="0"/>
              </a:rPr>
              <a:t>Adeiladwaith</a:t>
            </a:r>
            <a:r>
              <a:rPr lang="en-GB" sz="3800" b="1" dirty="0">
                <a:latin typeface="Arial" panose="020B0604020202020204" pitchFamily="34" charset="0"/>
                <a:cs typeface="Arial" panose="020B0604020202020204" pitchFamily="34" charset="0"/>
              </a:rPr>
              <a:t> Cymdeithasol</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Rheolau</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rhywedd</a:t>
            </a:r>
            <a:r>
              <a:rPr lang="en-GB" sz="3800" dirty="0">
                <a:latin typeface="Arial" panose="020B0604020202020204" pitchFamily="34" charset="0"/>
                <a:cs typeface="Arial" panose="020B0604020202020204" pitchFamily="34" charset="0"/>
              </a:rPr>
              <a:t> yn cael eu </a:t>
            </a:r>
            <a:r>
              <a:rPr lang="en-GB" sz="3800" dirty="0" err="1">
                <a:latin typeface="Arial" panose="020B0604020202020204" pitchFamily="34" charset="0"/>
                <a:cs typeface="Arial" panose="020B0604020202020204" pitchFamily="34" charset="0"/>
              </a:rPr>
              <a:t>siapio</a:t>
            </a:r>
            <a:r>
              <a:rPr lang="en-GB" sz="3800" dirty="0">
                <a:latin typeface="Arial" panose="020B0604020202020204" pitchFamily="34" charset="0"/>
                <a:cs typeface="Arial" panose="020B0604020202020204" pitchFamily="34" charset="0"/>
              </a:rPr>
              <a:t> gan </a:t>
            </a:r>
            <a:r>
              <a:rPr lang="en-GB" sz="3800" dirty="0" err="1">
                <a:latin typeface="Arial" panose="020B0604020202020204" pitchFamily="34" charset="0"/>
                <a:cs typeface="Arial" panose="020B0604020202020204" pitchFamily="34" charset="0"/>
              </a:rPr>
              <a:t>ystyron</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symbolaidd</a:t>
            </a:r>
            <a:r>
              <a:rPr lang="en-GB" sz="3800" dirty="0">
                <a:latin typeface="Arial" panose="020B0604020202020204" pitchFamily="34" charset="0"/>
                <a:cs typeface="Arial" panose="020B0604020202020204" pitchFamily="34" charset="0"/>
              </a:rPr>
              <a:t> a </a:t>
            </a:r>
            <a:r>
              <a:rPr lang="en-GB" sz="3800" dirty="0" err="1">
                <a:latin typeface="Arial" panose="020B0604020202020204" pitchFamily="34" charset="0"/>
                <a:cs typeface="Arial" panose="020B0604020202020204" pitchFamily="34" charset="0"/>
              </a:rPr>
              <a:t>neilltuwyd</a:t>
            </a:r>
            <a:r>
              <a:rPr lang="en-GB" sz="3800" dirty="0">
                <a:latin typeface="Arial" panose="020B0604020202020204" pitchFamily="34" charset="0"/>
                <a:cs typeface="Arial" panose="020B0604020202020204" pitchFamily="34" charset="0"/>
              </a:rPr>
              <a:t> trwy </a:t>
            </a:r>
            <a:r>
              <a:rPr lang="en-GB" sz="3800" dirty="0" err="1">
                <a:latin typeface="Arial" panose="020B0604020202020204" pitchFamily="34" charset="0"/>
                <a:cs typeface="Arial" panose="020B0604020202020204" pitchFamily="34" charset="0"/>
              </a:rPr>
              <a:t>ryngweithio</a:t>
            </a:r>
            <a:r>
              <a:rPr lang="en-GB" sz="3800" dirty="0">
                <a:latin typeface="Arial" panose="020B0604020202020204" pitchFamily="34" charset="0"/>
                <a:cs typeface="Arial" panose="020B0604020202020204" pitchFamily="34" charset="0"/>
              </a:rPr>
              <a:t>, nid </a:t>
            </a:r>
            <a:r>
              <a:rPr lang="en-GB" sz="3800" dirty="0" err="1">
                <a:latin typeface="Arial" panose="020B0604020202020204" pitchFamily="34" charset="0"/>
                <a:cs typeface="Arial" panose="020B0604020202020204" pitchFamily="34" charset="0"/>
              </a:rPr>
              <a:t>bioleg</a:t>
            </a:r>
            <a:r>
              <a:rPr lang="en-GB" sz="3800" dirty="0">
                <a:latin typeface="Arial" panose="020B0604020202020204" pitchFamily="34" charset="0"/>
                <a:cs typeface="Arial" panose="020B0604020202020204" pitchFamily="34" charset="0"/>
              </a:rPr>
              <a:t>. Er enghraifft, gall </a:t>
            </a:r>
            <a:r>
              <a:rPr lang="en-GB" sz="3800" dirty="0" err="1">
                <a:latin typeface="Arial" panose="020B0604020202020204" pitchFamily="34" charset="0"/>
                <a:cs typeface="Arial" panose="020B0604020202020204" pitchFamily="34" charset="0"/>
              </a:rPr>
              <a:t>pinc</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symboleiddio</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benyweidd-dra</a:t>
            </a:r>
            <a:r>
              <a:rPr lang="en-GB" sz="3800" dirty="0">
                <a:latin typeface="Arial" panose="020B0604020202020204" pitchFamily="34" charset="0"/>
                <a:cs typeface="Arial" panose="020B0604020202020204" pitchFamily="34" charset="0"/>
              </a:rPr>
              <a:t> mewn rhai </a:t>
            </a:r>
            <a:r>
              <a:rPr lang="en-GB" sz="3800" dirty="0" err="1">
                <a:latin typeface="Arial" panose="020B0604020202020204" pitchFamily="34" charset="0"/>
                <a:cs typeface="Arial" panose="020B0604020202020204" pitchFamily="34" charset="0"/>
              </a:rPr>
              <a:t>diwylliannau</a:t>
            </a:r>
            <a:r>
              <a:rPr lang="en-GB" sz="3800" dirty="0">
                <a:latin typeface="Arial" panose="020B0604020202020204" pitchFamily="34" charset="0"/>
                <a:cs typeface="Arial" panose="020B0604020202020204" pitchFamily="34" charset="0"/>
              </a:rPr>
              <a:t> 
</a:t>
            </a:r>
            <a:r>
              <a:rPr lang="en-GB" sz="3800" b="1" dirty="0" err="1">
                <a:latin typeface="Arial" panose="020B0604020202020204" pitchFamily="34" charset="0"/>
                <a:cs typeface="Arial" panose="020B0604020202020204" pitchFamily="34" charset="0"/>
              </a:rPr>
              <a:t>Symbolau</a:t>
            </a:r>
            <a:r>
              <a:rPr lang="en-GB" sz="3800" b="1" dirty="0">
                <a:latin typeface="Arial" panose="020B0604020202020204" pitchFamily="34" charset="0"/>
                <a:cs typeface="Arial" panose="020B0604020202020204" pitchFamily="34" charset="0"/>
              </a:rPr>
              <a:t> mewn mannau </a:t>
            </a:r>
            <a:r>
              <a:rPr lang="en-GB" sz="3800" b="1" dirty="0" err="1">
                <a:latin typeface="Arial" panose="020B0604020202020204" pitchFamily="34" charset="0"/>
                <a:cs typeface="Arial" panose="020B0604020202020204" pitchFamily="34" charset="0"/>
              </a:rPr>
              <a:t>cyhoeddus</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goleuadau</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traffig</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coch</a:t>
            </a:r>
            <a:r>
              <a:rPr lang="en-GB" sz="3800" dirty="0">
                <a:latin typeface="Arial" panose="020B0604020202020204" pitchFamily="34" charset="0"/>
                <a:cs typeface="Arial" panose="020B0604020202020204" pitchFamily="34" charset="0"/>
              </a:rPr>
              <a:t> yn golygu "stopio," mae </a:t>
            </a:r>
            <a:r>
              <a:rPr lang="en-GB" sz="3800" dirty="0" err="1">
                <a:latin typeface="Arial" panose="020B0604020202020204" pitchFamily="34" charset="0"/>
                <a:cs typeface="Arial" panose="020B0604020202020204" pitchFamily="34" charset="0"/>
              </a:rPr>
              <a:t>modrwy</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briodas</a:t>
            </a:r>
            <a:r>
              <a:rPr lang="en-GB" sz="3800" dirty="0">
                <a:latin typeface="Arial" panose="020B0604020202020204" pitchFamily="34" charset="0"/>
                <a:cs typeface="Arial" panose="020B0604020202020204" pitchFamily="34" charset="0"/>
              </a:rPr>
              <a:t> yn symbol o </a:t>
            </a:r>
            <a:r>
              <a:rPr lang="en-GB" sz="3800" dirty="0" err="1">
                <a:latin typeface="Arial" panose="020B0604020202020204" pitchFamily="34" charset="0"/>
                <a:cs typeface="Arial" panose="020B0604020202020204" pitchFamily="34" charset="0"/>
              </a:rPr>
              <a:t>ymrwymiad</a:t>
            </a:r>
            <a:r>
              <a:rPr lang="en-GB" sz="3800" dirty="0">
                <a:latin typeface="Arial" panose="020B0604020202020204" pitchFamily="34" charset="0"/>
                <a:cs typeface="Arial" panose="020B0604020202020204" pitchFamily="34" charset="0"/>
              </a:rPr>
              <a:t>, ac mae </a:t>
            </a:r>
            <a:r>
              <a:rPr lang="en-GB" sz="3800" dirty="0" err="1">
                <a:latin typeface="Arial" panose="020B0604020202020204" pitchFamily="34" charset="0"/>
                <a:cs typeface="Arial" panose="020B0604020202020204" pitchFamily="34" charset="0"/>
              </a:rPr>
              <a:t>baneri</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cenedlaethol</a:t>
            </a:r>
            <a:r>
              <a:rPr lang="en-GB" sz="3800" dirty="0">
                <a:latin typeface="Arial" panose="020B0604020202020204" pitchFamily="34" charset="0"/>
                <a:cs typeface="Arial" panose="020B0604020202020204" pitchFamily="34" charset="0"/>
              </a:rPr>
              <a:t> yn </a:t>
            </a:r>
            <a:r>
              <a:rPr lang="en-GB" sz="3800" dirty="0" err="1">
                <a:latin typeface="Arial" panose="020B0604020202020204" pitchFamily="34" charset="0"/>
                <a:cs typeface="Arial" panose="020B0604020202020204" pitchFamily="34" charset="0"/>
              </a:rPr>
              <a:t>ennyn</a:t>
            </a:r>
            <a:r>
              <a:rPr lang="en-GB" sz="3800" dirty="0">
                <a:latin typeface="Arial" panose="020B0604020202020204" pitchFamily="34" charset="0"/>
                <a:cs typeface="Arial" panose="020B0604020202020204" pitchFamily="34" charset="0"/>
              </a:rPr>
              <a:t> </a:t>
            </a:r>
            <a:r>
              <a:rPr lang="en-GB" sz="3800" dirty="0" err="1">
                <a:latin typeface="Arial" panose="020B0604020202020204" pitchFamily="34" charset="0"/>
                <a:cs typeface="Arial" panose="020B0604020202020204" pitchFamily="34" charset="0"/>
              </a:rPr>
              <a:t>gwladgarwch</a:t>
            </a:r>
            <a:r>
              <a:rPr lang="en-GB" sz="3800" dirty="0">
                <a:latin typeface="Arial" panose="020B0604020202020204" pitchFamily="34" charset="0"/>
                <a:cs typeface="Arial" panose="020B0604020202020204" pitchFamily="34" charset="0"/>
              </a:rPr>
              <a:t> neu </a:t>
            </a:r>
            <a:r>
              <a:rPr lang="en-GB" sz="3800" dirty="0" err="1">
                <a:latin typeface="Arial" panose="020B0604020202020204" pitchFamily="34" charset="0"/>
                <a:cs typeface="Arial" panose="020B0604020202020204" pitchFamily="34" charset="0"/>
              </a:rPr>
              <a:t>brotest</a:t>
            </a:r>
            <a:r>
              <a:rPr lang="en-GB" sz="3800" dirty="0">
                <a:latin typeface="Arial" panose="020B0604020202020204" pitchFamily="34" charset="0"/>
                <a:cs typeface="Arial" panose="020B0604020202020204" pitchFamily="34" charset="0"/>
              </a:rPr>
              <a:t> yn </a:t>
            </a:r>
            <a:r>
              <a:rPr lang="en-GB" sz="3800" dirty="0" err="1">
                <a:latin typeface="Arial" panose="020B0604020202020204" pitchFamily="34" charset="0"/>
                <a:cs typeface="Arial" panose="020B0604020202020204" pitchFamily="34" charset="0"/>
              </a:rPr>
              <a:t>dibynnu</a:t>
            </a:r>
            <a:r>
              <a:rPr lang="en-GB" sz="3800" dirty="0">
                <a:latin typeface="Arial" panose="020B0604020202020204" pitchFamily="34" charset="0"/>
                <a:cs typeface="Arial" panose="020B0604020202020204" pitchFamily="34" charset="0"/>
              </a:rPr>
              <a:t> ar </a:t>
            </a:r>
            <a:r>
              <a:rPr lang="en-GB" sz="3800" dirty="0" err="1">
                <a:latin typeface="Arial" panose="020B0604020202020204" pitchFamily="34" charset="0"/>
                <a:cs typeface="Arial" panose="020B0604020202020204" pitchFamily="34" charset="0"/>
              </a:rPr>
              <a:t>gyd-destun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62967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CD6178-C2BC-25E9-54B0-000E5C54AEA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CC7377-327F-CABE-70CD-EAF9D8CC1585}"/>
              </a:ext>
            </a:extLst>
          </p:cNvPr>
          <p:cNvSpPr>
            <a:spLocks noGrp="1"/>
          </p:cNvSpPr>
          <p:nvPr>
            <p:ph idx="1"/>
          </p:nvPr>
        </p:nvSpPr>
        <p:spPr>
          <a:xfrm>
            <a:off x="137787" y="162838"/>
            <a:ext cx="5958213" cy="5874707"/>
          </a:xfrm>
        </p:spPr>
        <p:txBody>
          <a:bodyPr>
            <a:normAutofit fontScale="47500" lnSpcReduction="20000"/>
          </a:bodyPr>
          <a:lstStyle/>
          <a:p>
            <a:pPr marL="0" indent="0">
              <a:buNone/>
            </a:pPr>
            <a:r>
              <a:rPr lang="en-GB" sz="3800" dirty="0">
                <a:solidFill>
                  <a:srgbClr val="0070C0"/>
                </a:solidFill>
              </a:rPr>
              <a:t>Symbolic interactionism focuses on how people create and interpret meanings through social interactions. </a:t>
            </a:r>
          </a:p>
          <a:p>
            <a:pPr marL="0" indent="0">
              <a:buNone/>
            </a:pPr>
            <a:endParaRPr lang="en-GB" sz="3800" dirty="0">
              <a:solidFill>
                <a:srgbClr val="0070C0"/>
              </a:solidFill>
            </a:endParaRPr>
          </a:p>
          <a:p>
            <a:r>
              <a:rPr lang="en-GB" sz="4200" b="1" dirty="0">
                <a:solidFill>
                  <a:srgbClr val="0070C0"/>
                </a:solidFill>
              </a:rPr>
              <a:t>Social Media &amp; Identity</a:t>
            </a:r>
            <a:endParaRPr lang="en-GB" sz="4200" dirty="0">
              <a:solidFill>
                <a:srgbClr val="0070C0"/>
              </a:solidFill>
            </a:endParaRPr>
          </a:p>
          <a:p>
            <a:pPr lvl="1"/>
            <a:r>
              <a:rPr lang="en-GB" sz="4200" dirty="0">
                <a:solidFill>
                  <a:srgbClr val="0070C0"/>
                </a:solidFill>
              </a:rPr>
              <a:t>Platforms like Instagram and TikTok allow users to construct digital personas. Likes, emojis, and hashtags become symbols of approval, identity, and belonging </a:t>
            </a:r>
          </a:p>
          <a:p>
            <a:pPr lvl="1"/>
            <a:r>
              <a:rPr lang="en-GB" sz="4200" dirty="0">
                <a:solidFill>
                  <a:srgbClr val="0070C0"/>
                </a:solidFill>
              </a:rPr>
              <a:t>.</a:t>
            </a:r>
          </a:p>
          <a:p>
            <a:r>
              <a:rPr lang="en-GB" sz="4200" b="1" dirty="0">
                <a:solidFill>
                  <a:srgbClr val="0070C0"/>
                </a:solidFill>
              </a:rPr>
              <a:t>Fashion &amp; Group Identity</a:t>
            </a:r>
            <a:endParaRPr lang="en-GB" sz="4200" dirty="0">
              <a:solidFill>
                <a:srgbClr val="0070C0"/>
              </a:solidFill>
            </a:endParaRPr>
          </a:p>
          <a:p>
            <a:pPr lvl="1"/>
            <a:r>
              <a:rPr lang="en-GB" sz="4200" dirty="0">
                <a:solidFill>
                  <a:srgbClr val="0070C0"/>
                </a:solidFill>
              </a:rPr>
              <a:t>Clothing styles symbolize social status, cultural affiliation, or subcultural identity (e.g., goth, hip-hop, professional attire) </a:t>
            </a:r>
          </a:p>
          <a:p>
            <a:pPr marL="457200" lvl="1" indent="0">
              <a:buNone/>
            </a:pPr>
            <a:endParaRPr lang="en-GB" sz="4200" dirty="0">
              <a:solidFill>
                <a:srgbClr val="0070C0"/>
              </a:solidFill>
            </a:endParaRPr>
          </a:p>
          <a:p>
            <a:r>
              <a:rPr lang="en-GB" sz="4200" b="1" dirty="0">
                <a:solidFill>
                  <a:srgbClr val="0070C0"/>
                </a:solidFill>
              </a:rPr>
              <a:t>Language &amp; Cultural Meaning</a:t>
            </a:r>
            <a:endParaRPr lang="en-GB" sz="4200" dirty="0">
              <a:solidFill>
                <a:srgbClr val="0070C0"/>
              </a:solidFill>
            </a:endParaRPr>
          </a:p>
          <a:p>
            <a:pPr lvl="1"/>
            <a:r>
              <a:rPr lang="en-GB" sz="4200" dirty="0">
                <a:solidFill>
                  <a:srgbClr val="0070C0"/>
                </a:solidFill>
              </a:rPr>
              <a:t>Words like “freedom,” “family,” or “success” carry different meanings across cultures and individuals. For example, the word “dog” may evoke affection in one person and fear in another </a:t>
            </a:r>
          </a:p>
          <a:p>
            <a:pPr marL="457200" lvl="1" indent="0">
              <a:buNone/>
            </a:pPr>
            <a:endParaRPr lang="en-GB" sz="3800" dirty="0"/>
          </a:p>
          <a:p>
            <a:endParaRPr lang="en-GB" dirty="0"/>
          </a:p>
        </p:txBody>
      </p:sp>
      <p:sp>
        <p:nvSpPr>
          <p:cNvPr id="5" name="Content Placeholder 2">
            <a:extLst>
              <a:ext uri="{FF2B5EF4-FFF2-40B4-BE49-F238E27FC236}">
                <a16:creationId xmlns:a16="http://schemas.microsoft.com/office/drawing/2014/main" id="{BC5EF805-13E4-DA1F-CDAB-9B6DB65AF41B}"/>
              </a:ext>
            </a:extLst>
          </p:cNvPr>
          <p:cNvSpPr txBox="1">
            <a:spLocks/>
          </p:cNvSpPr>
          <p:nvPr/>
        </p:nvSpPr>
        <p:spPr>
          <a:xfrm>
            <a:off x="5924812" y="275573"/>
            <a:ext cx="5139848" cy="5636712"/>
          </a:xfrm>
          <a:prstGeom prst="rect">
            <a:avLst/>
          </a:prstGeom>
        </p:spPr>
        <p:txBody>
          <a:bodyPr vert="horz" lIns="91440" tIns="45720" rIns="91440" bIns="45720" rtlCol="0">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marL="457200" lvl="1" indent="0">
              <a:buFont typeface="Arial" panose="020B0604020202020204" pitchFamily="34" charset="0"/>
              <a:buNone/>
            </a:pPr>
            <a:endParaRPr lang="en-GB" sz="3800" dirty="0">
              <a:solidFill>
                <a:srgbClr val="0070C0"/>
              </a:solidFill>
            </a:endParaRPr>
          </a:p>
          <a:p>
            <a:r>
              <a:rPr lang="en-GB" sz="4200" b="1" dirty="0">
                <a:solidFill>
                  <a:srgbClr val="0070C0"/>
                </a:solidFill>
                <a:latin typeface="Arial" panose="020B0604020202020204" pitchFamily="34" charset="0"/>
                <a:cs typeface="Arial" panose="020B0604020202020204" pitchFamily="34" charset="0"/>
              </a:rPr>
              <a:t>Branding &amp; Consumer Behaviour</a:t>
            </a:r>
            <a:endParaRPr lang="en-GB" sz="4200" dirty="0">
              <a:solidFill>
                <a:srgbClr val="0070C0"/>
              </a:solidFill>
              <a:latin typeface="Arial" panose="020B0604020202020204" pitchFamily="34" charset="0"/>
              <a:cs typeface="Arial" panose="020B0604020202020204" pitchFamily="34" charset="0"/>
            </a:endParaRPr>
          </a:p>
          <a:p>
            <a:pPr lvl="1"/>
            <a:r>
              <a:rPr lang="en-GB" sz="4200" dirty="0">
                <a:solidFill>
                  <a:srgbClr val="0070C0"/>
                </a:solidFill>
                <a:latin typeface="Arial" panose="020B0604020202020204" pitchFamily="34" charset="0"/>
                <a:cs typeface="Arial" panose="020B0604020202020204" pitchFamily="34" charset="0"/>
              </a:rPr>
              <a:t>Logos and slogans (e.g., Nike’s “Just Do It”) symbolize values like ambition or empowerment, influencing consumer identity and behaviour </a:t>
            </a:r>
          </a:p>
          <a:p>
            <a:pPr marL="457200" lvl="1" indent="0">
              <a:buFont typeface="Arial" panose="020B0604020202020204" pitchFamily="34" charset="0"/>
              <a:buNone/>
            </a:pPr>
            <a:endParaRPr lang="en-GB" sz="4200" dirty="0">
              <a:solidFill>
                <a:srgbClr val="0070C0"/>
              </a:solidFill>
              <a:latin typeface="Arial" panose="020B0604020202020204" pitchFamily="34" charset="0"/>
              <a:cs typeface="Arial" panose="020B0604020202020204" pitchFamily="34" charset="0"/>
            </a:endParaRPr>
          </a:p>
          <a:p>
            <a:r>
              <a:rPr lang="en-GB" sz="4200" b="1" dirty="0">
                <a:solidFill>
                  <a:srgbClr val="0070C0"/>
                </a:solidFill>
                <a:latin typeface="Arial" panose="020B0604020202020204" pitchFamily="34" charset="0"/>
                <a:cs typeface="Arial" panose="020B0604020202020204" pitchFamily="34" charset="0"/>
              </a:rPr>
              <a:t>Gender as a Social Construct</a:t>
            </a:r>
            <a:endParaRPr lang="en-GB" sz="4200" dirty="0">
              <a:solidFill>
                <a:srgbClr val="0070C0"/>
              </a:solidFill>
              <a:latin typeface="Arial" panose="020B0604020202020204" pitchFamily="34" charset="0"/>
              <a:cs typeface="Arial" panose="020B0604020202020204" pitchFamily="34" charset="0"/>
            </a:endParaRPr>
          </a:p>
          <a:p>
            <a:pPr lvl="1"/>
            <a:r>
              <a:rPr lang="en-GB" sz="4200" dirty="0">
                <a:solidFill>
                  <a:srgbClr val="0070C0"/>
                </a:solidFill>
                <a:latin typeface="Arial" panose="020B0604020202020204" pitchFamily="34" charset="0"/>
                <a:cs typeface="Arial" panose="020B0604020202020204" pitchFamily="34" charset="0"/>
              </a:rPr>
              <a:t>Gender roles are shaped by symbolic meanings assigned through interaction, not biology. For instance, pink may symbolize femininity in some cultures </a:t>
            </a:r>
          </a:p>
          <a:p>
            <a:pPr marL="457200" lvl="1" indent="0">
              <a:buFont typeface="Arial" panose="020B0604020202020204" pitchFamily="34" charset="0"/>
              <a:buNone/>
            </a:pPr>
            <a:r>
              <a:rPr lang="en-GB" sz="4200" dirty="0">
                <a:solidFill>
                  <a:srgbClr val="0070C0"/>
                </a:solidFill>
                <a:latin typeface="Arial" panose="020B0604020202020204" pitchFamily="34" charset="0"/>
                <a:cs typeface="Arial" panose="020B0604020202020204" pitchFamily="34" charset="0"/>
              </a:rPr>
              <a:t>.</a:t>
            </a:r>
          </a:p>
          <a:p>
            <a:r>
              <a:rPr lang="en-GB" sz="4200" b="1" dirty="0">
                <a:solidFill>
                  <a:srgbClr val="0070C0"/>
                </a:solidFill>
                <a:latin typeface="Arial" panose="020B0604020202020204" pitchFamily="34" charset="0"/>
                <a:cs typeface="Arial" panose="020B0604020202020204" pitchFamily="34" charset="0"/>
              </a:rPr>
              <a:t>Symbols in Public Spaces</a:t>
            </a:r>
            <a:endParaRPr lang="en-GB" sz="4200" dirty="0">
              <a:solidFill>
                <a:srgbClr val="0070C0"/>
              </a:solidFill>
              <a:latin typeface="Arial" panose="020B0604020202020204" pitchFamily="34" charset="0"/>
              <a:cs typeface="Arial" panose="020B0604020202020204" pitchFamily="34" charset="0"/>
            </a:endParaRPr>
          </a:p>
          <a:p>
            <a:pPr lvl="1"/>
            <a:r>
              <a:rPr lang="en-GB" sz="4200" dirty="0">
                <a:solidFill>
                  <a:srgbClr val="0070C0"/>
                </a:solidFill>
                <a:latin typeface="Arial" panose="020B0604020202020204" pitchFamily="34" charset="0"/>
                <a:cs typeface="Arial" panose="020B0604020202020204" pitchFamily="34" charset="0"/>
              </a:rPr>
              <a:t>A red traffic light means “stop,” a wedding ring symbolizes commitment, and national flags evoke patriotism or protest depending on context </a:t>
            </a:r>
          </a:p>
          <a:p>
            <a:endParaRPr lang="en-GB" dirty="0"/>
          </a:p>
        </p:txBody>
      </p:sp>
    </p:spTree>
    <p:extLst>
      <p:ext uri="{BB962C8B-B14F-4D97-AF65-F5344CB8AC3E}">
        <p14:creationId xmlns:p14="http://schemas.microsoft.com/office/powerpoint/2010/main" val="34371818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Relational Theory &amp; Gender – GENDER &amp; HEALTH">
            <a:extLst>
              <a:ext uri="{FF2B5EF4-FFF2-40B4-BE49-F238E27FC236}">
                <a16:creationId xmlns:a16="http://schemas.microsoft.com/office/drawing/2014/main" id="{2DC0C941-782A-D04A-74C7-8F1913D131C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1014" r="17750" b="2"/>
          <a:stretch>
            <a:fillRect/>
          </a:stretch>
        </p:blipFill>
        <p:spPr bwMode="auto">
          <a:xfrm>
            <a:off x="2026920" y="294005"/>
            <a:ext cx="6172200" cy="4873625"/>
          </a:xfrm>
          <a:prstGeom prst="rect">
            <a:avLst/>
          </a:prstGeom>
          <a:solidFill>
            <a:srgbClr val="FFFFFF"/>
          </a:solidFill>
        </p:spPr>
      </p:pic>
    </p:spTree>
    <p:extLst>
      <p:ext uri="{BB962C8B-B14F-4D97-AF65-F5344CB8AC3E}">
        <p14:creationId xmlns:p14="http://schemas.microsoft.com/office/powerpoint/2010/main" val="5381822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D5AF2-2CD6-A8E5-B032-85424F5BD014}"/>
              </a:ext>
            </a:extLst>
          </p:cNvPr>
          <p:cNvSpPr>
            <a:spLocks noGrp="1"/>
          </p:cNvSpPr>
          <p:nvPr>
            <p:ph type="title"/>
          </p:nvPr>
        </p:nvSpPr>
        <p:spPr/>
        <p:txBody>
          <a:bodyPr/>
          <a:lstStyle/>
          <a:p>
            <a:r>
              <a:rPr lang="en-GB" dirty="0"/>
              <a:t>So what? Assignment discussion</a:t>
            </a:r>
          </a:p>
        </p:txBody>
      </p:sp>
      <p:sp>
        <p:nvSpPr>
          <p:cNvPr id="3" name="Content Placeholder 2">
            <a:extLst>
              <a:ext uri="{FF2B5EF4-FFF2-40B4-BE49-F238E27FC236}">
                <a16:creationId xmlns:a16="http://schemas.microsoft.com/office/drawing/2014/main" id="{837530E8-8E8C-4B0D-0242-DC1A2F287591}"/>
              </a:ext>
            </a:extLst>
          </p:cNvPr>
          <p:cNvSpPr>
            <a:spLocks noGrp="1"/>
          </p:cNvSpPr>
          <p:nvPr>
            <p:ph sz="half" idx="1"/>
          </p:nvPr>
        </p:nvSpPr>
        <p:spPr>
          <a:xfrm>
            <a:off x="838200" y="1825625"/>
            <a:ext cx="11087100" cy="4351338"/>
          </a:xfrm>
        </p:spPr>
        <p:txBody>
          <a:bodyPr/>
          <a:lstStyle/>
          <a:p>
            <a:pPr marL="0" indent="0">
              <a:buNone/>
            </a:pPr>
            <a:r>
              <a:rPr lang="en-GB" dirty="0"/>
              <a:t>Assignment 1:</a:t>
            </a:r>
          </a:p>
          <a:p>
            <a:endParaRPr lang="en-GB" dirty="0"/>
          </a:p>
          <a:p>
            <a:r>
              <a:rPr lang="en-GB" dirty="0"/>
              <a:t>Define inequality</a:t>
            </a:r>
          </a:p>
          <a:p>
            <a:r>
              <a:rPr lang="en-GB" dirty="0"/>
              <a:t>Contested definitions</a:t>
            </a:r>
          </a:p>
          <a:p>
            <a:r>
              <a:rPr lang="en-GB" dirty="0"/>
              <a:t>Main and new theorists and critiques</a:t>
            </a:r>
          </a:p>
          <a:p>
            <a:r>
              <a:rPr lang="en-GB" dirty="0"/>
              <a:t>Applying them to your own example/interest</a:t>
            </a:r>
          </a:p>
        </p:txBody>
      </p:sp>
    </p:spTree>
    <p:extLst>
      <p:ext uri="{BB962C8B-B14F-4D97-AF65-F5344CB8AC3E}">
        <p14:creationId xmlns:p14="http://schemas.microsoft.com/office/powerpoint/2010/main" val="23693212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EB2D5-49A1-9DEC-E7E5-214DB889EDBF}"/>
              </a:ext>
            </a:extLst>
          </p:cNvPr>
          <p:cNvSpPr>
            <a:spLocks noGrp="1"/>
          </p:cNvSpPr>
          <p:nvPr>
            <p:ph type="title"/>
          </p:nvPr>
        </p:nvSpPr>
        <p:spPr/>
        <p:txBody>
          <a:bodyPr/>
          <a:lstStyle/>
          <a:p>
            <a:r>
              <a:rPr lang="en-GB" dirty="0"/>
              <a:t>Rhestr </a:t>
            </a:r>
            <a:r>
              <a:rPr lang="en-GB" dirty="0" err="1"/>
              <a:t>Cyfeirnodi</a:t>
            </a:r>
            <a:r>
              <a:rPr lang="en-GB" dirty="0"/>
              <a:t>  - </a:t>
            </a:r>
            <a:r>
              <a:rPr lang="en-GB" dirty="0">
                <a:solidFill>
                  <a:srgbClr val="0070C0"/>
                </a:solidFill>
              </a:rPr>
              <a:t>Reference list </a:t>
            </a:r>
          </a:p>
        </p:txBody>
      </p:sp>
      <p:sp>
        <p:nvSpPr>
          <p:cNvPr id="3" name="Content Placeholder 2">
            <a:extLst>
              <a:ext uri="{FF2B5EF4-FFF2-40B4-BE49-F238E27FC236}">
                <a16:creationId xmlns:a16="http://schemas.microsoft.com/office/drawing/2014/main" id="{24482E00-AF9E-0FA4-CB16-9232478E5849}"/>
              </a:ext>
            </a:extLst>
          </p:cNvPr>
          <p:cNvSpPr>
            <a:spLocks noGrp="1"/>
          </p:cNvSpPr>
          <p:nvPr>
            <p:ph sz="half" idx="1"/>
          </p:nvPr>
        </p:nvSpPr>
        <p:spPr>
          <a:xfrm>
            <a:off x="838199" y="1453019"/>
            <a:ext cx="9483247" cy="4723944"/>
          </a:xfrm>
        </p:spPr>
        <p:txBody>
          <a:bodyPr>
            <a:normAutofit/>
          </a:bodyPr>
          <a:lstStyle/>
          <a:p>
            <a:pPr marL="0" indent="0">
              <a:buNone/>
            </a:pPr>
            <a:r>
              <a:rPr lang="en-GB" sz="1400" dirty="0">
                <a:latin typeface="Arial" panose="020B0604020202020204" pitchFamily="34" charset="0"/>
                <a:cs typeface="Arial" panose="020B0604020202020204" pitchFamily="34" charset="0"/>
              </a:rPr>
              <a:t>Bhattacharya, T. (ed.), 2017. </a:t>
            </a:r>
            <a:r>
              <a:rPr lang="en-GB" sz="1400" i="1" dirty="0">
                <a:latin typeface="Arial" panose="020B0604020202020204" pitchFamily="34" charset="0"/>
                <a:cs typeface="Arial" panose="020B0604020202020204" pitchFamily="34" charset="0"/>
              </a:rPr>
              <a:t>Social reproduction theory: remapping class, </a:t>
            </a:r>
            <a:r>
              <a:rPr lang="en-GB" sz="1400" i="1" dirty="0" err="1">
                <a:latin typeface="Arial" panose="020B0604020202020204" pitchFamily="34" charset="0"/>
                <a:cs typeface="Arial" panose="020B0604020202020204" pitchFamily="34" charset="0"/>
              </a:rPr>
              <a:t>recentering</a:t>
            </a:r>
            <a:r>
              <a:rPr lang="en-GB" sz="1400" i="1" dirty="0">
                <a:latin typeface="Arial" panose="020B0604020202020204" pitchFamily="34" charset="0"/>
                <a:cs typeface="Arial" panose="020B0604020202020204" pitchFamily="34" charset="0"/>
              </a:rPr>
              <a:t> oppression</a:t>
            </a:r>
            <a:r>
              <a:rPr lang="en-GB" sz="1400" dirty="0">
                <a:latin typeface="Arial" panose="020B0604020202020204" pitchFamily="34" charset="0"/>
                <a:cs typeface="Arial" panose="020B0604020202020204" pitchFamily="34" charset="0"/>
              </a:rPr>
              <a:t>. London: Pluto Press (found in module reading list with link)</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Guérin, I., </a:t>
            </a:r>
            <a:r>
              <a:rPr lang="en-GB" sz="1400" dirty="0" err="1">
                <a:latin typeface="Arial" panose="020B0604020202020204" pitchFamily="34" charset="0"/>
                <a:cs typeface="Arial" panose="020B0604020202020204" pitchFamily="34" charset="0"/>
              </a:rPr>
              <a:t>Hillenkamp</a:t>
            </a:r>
            <a:r>
              <a:rPr lang="en-GB" sz="1400" dirty="0">
                <a:latin typeface="Arial" panose="020B0604020202020204" pitchFamily="34" charset="0"/>
                <a:cs typeface="Arial" panose="020B0604020202020204" pitchFamily="34" charset="0"/>
              </a:rPr>
              <a:t>, I. and </a:t>
            </a:r>
            <a:r>
              <a:rPr lang="en-GB" sz="1400" dirty="0" err="1">
                <a:latin typeface="Arial" panose="020B0604020202020204" pitchFamily="34" charset="0"/>
                <a:cs typeface="Arial" panose="020B0604020202020204" pitchFamily="34" charset="0"/>
              </a:rPr>
              <a:t>Verschuur</a:t>
            </a:r>
            <a:r>
              <a:rPr lang="en-GB" sz="1400" dirty="0">
                <a:latin typeface="Arial" panose="020B0604020202020204" pitchFamily="34" charset="0"/>
                <a:cs typeface="Arial" panose="020B0604020202020204" pitchFamily="34" charset="0"/>
              </a:rPr>
              <a:t>, C. (2021) Social reproduction: A key issue for feminist solidarity economy. In: C. </a:t>
            </a:r>
            <a:r>
              <a:rPr lang="en-GB" sz="1400" dirty="0" err="1">
                <a:latin typeface="Arial" panose="020B0604020202020204" pitchFamily="34" charset="0"/>
                <a:cs typeface="Arial" panose="020B0604020202020204" pitchFamily="34" charset="0"/>
              </a:rPr>
              <a:t>Verschuur</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eds. </a:t>
            </a:r>
            <a:r>
              <a:rPr lang="en-GB" sz="1400" i="1" dirty="0">
                <a:latin typeface="Arial" panose="020B0604020202020204" pitchFamily="34" charset="0"/>
                <a:cs typeface="Arial" panose="020B0604020202020204" pitchFamily="34" charset="0"/>
              </a:rPr>
              <a:t>Social reproduction, solidarity economy, feminisms and democracy: Latin America and India</a:t>
            </a:r>
            <a:r>
              <a:rPr lang="en-GB" sz="1400" dirty="0">
                <a:latin typeface="Arial" panose="020B0604020202020204" pitchFamily="34" charset="0"/>
                <a:cs typeface="Arial" panose="020B0604020202020204" pitchFamily="34" charset="0"/>
              </a:rPr>
              <a:t>. Cham: Springer International Publishing, pp. 7-29. (see Moodle link)</a:t>
            </a:r>
          </a:p>
          <a:p>
            <a:pPr marL="0" indent="0">
              <a:buNone/>
            </a:pPr>
            <a:r>
              <a:rPr lang="en-GB" sz="1400" dirty="0">
                <a:latin typeface="Arial" panose="020B0604020202020204" pitchFamily="34" charset="0"/>
                <a:cs typeface="Arial" panose="020B0604020202020204" pitchFamily="34" charset="0"/>
              </a:rPr>
              <a:t>All other interesting reads can be found in the PowerPoint notes section and in the reading list link for this module. </a:t>
            </a:r>
          </a:p>
          <a:p>
            <a:pPr marL="0" indent="0">
              <a:buNone/>
            </a:pPr>
            <a:r>
              <a:rPr lang="en-GB" sz="1400" dirty="0">
                <a:latin typeface="Arial" panose="020B0604020202020204" pitchFamily="34" charset="0"/>
                <a:cs typeface="Arial" panose="020B0604020202020204" pitchFamily="34" charset="0"/>
              </a:rPr>
              <a:t>You can find references to the main theories and theorists in the big Sociology text books </a:t>
            </a:r>
          </a:p>
          <a:p>
            <a:pPr marL="0" indent="0">
              <a:buNone/>
            </a:pPr>
            <a:endParaRPr lang="en-GB" sz="1200" dirty="0"/>
          </a:p>
        </p:txBody>
      </p:sp>
    </p:spTree>
    <p:extLst>
      <p:ext uri="{BB962C8B-B14F-4D97-AF65-F5344CB8AC3E}">
        <p14:creationId xmlns:p14="http://schemas.microsoft.com/office/powerpoint/2010/main" val="13411884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9703B-365B-35D3-C8CC-D85E75C4A94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E4B6DCF-3EBB-F3B8-BC70-00726B929FDE}"/>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EACEE881-D34F-EA06-FC1A-2D9BC7662764}"/>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152258739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ENTIMETER_SERIES_ID_KEY" val="al3mys6sef2stycfy7vdqyitqfu25g4f"/>
</p:tagLst>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6A845994-748C-439A-A522-946604B91B83}" vid="{9FA3D40F-57AD-4482-9329-A5CDE832DE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_rels/webextension2.xml.rels><?xml version="1.0" encoding="UTF-8" standalone="yes"?>
<Relationships xmlns="http://schemas.openxmlformats.org/package/2006/relationships"><Relationship Id="rId1" Type="http://schemas.openxmlformats.org/officeDocument/2006/relationships/image" Target="../media/image2.png"/></Relationships>
</file>

<file path=ppt/webextensions/_rels/webextension3.xml.rels><?xml version="1.0" encoding="UTF-8" standalone="yes"?>
<Relationships xmlns="http://schemas.openxmlformats.org/package/2006/relationships"><Relationship Id="rId1" Type="http://schemas.openxmlformats.org/officeDocument/2006/relationships/image" Target="../media/image3.png"/></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114A5C8B-D32A-4441-8A1B-79DCEBA339CF}">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CAF284F6-B688-4271-98E8-AC981F845ECC}">
  <we:reference id="wa104379261" version="3.0.2.4" store="en-US" storeType="OMEX"/>
  <we:alternateReferences>
    <we:reference id="WA104379261" version="3.0.2.4" store="" storeType="OMEX"/>
  </we:alternateReferences>
  <we:properties>
    <we:property name="MENTIMETER_QUESTION_ID_KEY" value="&quot;qcrbb3nbmwvx&quot;"/>
  </we:properties>
  <we:bindings/>
  <we:snapshot xmlns:r="http://schemas.openxmlformats.org/officeDocument/2006/relationships" r:embed="rId1"/>
</we:webextension>
</file>

<file path=ppt/webextensions/webextension3.xml><?xml version="1.0" encoding="utf-8"?>
<we:webextension xmlns:we="http://schemas.microsoft.com/office/webextensions/webextension/2010/11" id="{B04ADA93-E2BA-4210-9F51-6A53766B6D89}">
  <we:reference id="wa104379261" version="4.3.0.0" store="en-US" storeType="OMEX"/>
  <we:alternateReferences>
    <we:reference id="WA104379261" version="4.3.0.0" store="" storeType="OMEX"/>
  </we:alternateReferences>
  <we:properties>
    <we:property name="MENTIMETER_QUESTION_ID_KEY" value="&quot;5xfuitv4qx88&quot;"/>
  </we:properties>
  <we:bindings/>
  <we:snapshot xmlns:r="http://schemas.openxmlformats.org/officeDocument/2006/relationships" r:embed="rId1"/>
</we:webextension>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emplate/>
  <TotalTime>535</TotalTime>
  <Words>9096</Words>
  <Application>Microsoft Office PowerPoint</Application>
  <PresentationFormat>Widescreen</PresentationFormat>
  <Paragraphs>632</Paragraphs>
  <Slides>31</Slides>
  <Notes>20</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 Unicode MS</vt:lpstr>
      <vt:lpstr>inherit</vt:lpstr>
      <vt:lpstr>Aptos</vt:lpstr>
      <vt:lpstr>Arial</vt:lpstr>
      <vt:lpstr>Calibri</vt:lpstr>
      <vt:lpstr>Office Theme</vt:lpstr>
      <vt:lpstr>      Wythnos 1: Seiliau Cymdeithasegol Anghydraddoldeb   Week 1: Sociological Foundations of Inequality </vt:lpstr>
      <vt:lpstr>Amcanion /                Objectives</vt:lpstr>
      <vt:lpstr>PowerPoint Presentation</vt:lpstr>
      <vt:lpstr>PowerPoint Presentation</vt:lpstr>
      <vt:lpstr>PowerPoint Presentation</vt:lpstr>
      <vt:lpstr>Pwy sy'n penderfynu beth sy'n deg?   Who decides what is fair? </vt:lpstr>
      <vt:lpstr>Social Reproduction…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Swyddogaethiaeth – Durkheim, Parsons </vt:lpstr>
      <vt:lpstr>Functionalism – Durkheim, Parsons </vt:lpstr>
      <vt:lpstr>Ysgol ac addysg fel swyddogaeth cymdeithas School and education as a function of society </vt:lpstr>
      <vt:lpstr>Gofal Iechyd: </vt:lpstr>
      <vt:lpstr>Healthcare: </vt:lpstr>
      <vt:lpstr>PowerPoint Presentation</vt:lpstr>
      <vt:lpstr>PowerPoint Presentation</vt:lpstr>
      <vt:lpstr>Symbolic Interactionism – George Herbert Mead, Erving Goffman, BLumer </vt:lpstr>
      <vt:lpstr>Symbolic Interactionism – George Herbert Mead, Erving Goffman, Blumer </vt:lpstr>
      <vt:lpstr>PowerPoint Presentation</vt:lpstr>
      <vt:lpstr>PowerPoint Presentation</vt:lpstr>
      <vt:lpstr>PowerPoint Presentation</vt:lpstr>
      <vt:lpstr>So what? Assignment discussion</vt:lpstr>
      <vt:lpstr>Rhestr Cyfeirnodi  - Reference list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anon reviewer</dc:creator>
  <cp:lastModifiedBy>anon reviewer</cp:lastModifiedBy>
  <cp:revision>1</cp:revision>
  <dcterms:created xsi:type="dcterms:W3CDTF">2025-09-25T14:38:10Z</dcterms:created>
  <dcterms:modified xsi:type="dcterms:W3CDTF">2025-09-28T08:34:17Z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