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9" r:id="rId5"/>
    <p:sldId id="265" r:id="rId6"/>
    <p:sldId id="263" r:id="rId7"/>
    <p:sldId id="258" r:id="rId8"/>
    <p:sldId id="260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5AFD7A-519B-4EC2-A7FB-5C330DDC466B}" v="16" dt="2023-10-29T15:18:27.9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9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20" y="1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499B0-8511-924F-3078-487E710CB1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DD216C-5288-FC09-E211-BB4C3D2777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21FD67-FF9C-2B96-2652-625317E027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C08F8-2D25-42B0-BEEE-C614275E4E8D}" type="datetimeFigureOut">
              <a:rPr lang="en-US" smtClean="0"/>
              <a:t>10/29/2023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602760-70CB-EBFC-5A48-56D3742CEC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5BBB87-FB2D-0B97-58AD-49E33C42A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8BE85-AD59-4D1E-BB7C-941553266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638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E2777-C602-EA76-13CB-D0BBF443E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65467-9D99-42A5-F2D7-3A24EE23B5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85216C-D559-6727-1AE8-5430207C7F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C08F8-2D25-42B0-BEEE-C614275E4E8D}" type="datetimeFigureOut">
              <a:rPr lang="en-US" smtClean="0"/>
              <a:t>10/29/2023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B8F9C5-4EDA-6F3A-63AA-122A81C916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BCFBB7-FF48-AD5B-DE8D-C731DBFA7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8BE85-AD59-4D1E-BB7C-941553266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372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1B80B-55FC-9337-FB41-401696097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7B8340-E175-CAA6-FB46-697F09F332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7FF11A-73C0-9A44-0CB2-BDD1D6258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C08F8-2D25-42B0-BEEE-C614275E4E8D}" type="datetimeFigureOut">
              <a:rPr lang="en-US" smtClean="0"/>
              <a:t>10/29/2023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92DE81-01D1-0ECA-4CA4-CF1DFA864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6B58DD-FB47-0386-94FC-7E948E0E0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8BE85-AD59-4D1E-BB7C-941553266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2737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29FCE-225A-5577-AADA-389498566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B5698-5D16-98B1-2AD1-A3355F09D2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260896-D06B-1A3C-AF85-9A8AE84C9E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EBCA71-1F22-8CC7-3910-61C366ACC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C08F8-2D25-42B0-BEEE-C614275E4E8D}" type="datetimeFigureOut">
              <a:rPr lang="en-US" smtClean="0"/>
              <a:t>10/29/2023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7360EA-A2F1-C603-7659-CEA1ABD01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93E808-1CC6-C332-C344-954F2A707D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8BE85-AD59-4D1E-BB7C-941553266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551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D1B23-D20B-2A93-6981-318577784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DCAF11-B19B-7293-4F77-67359EC105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006488-D7A9-70F4-6816-E0C3437B81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9778620-AF00-99A5-1C5F-F4121A5C97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3F5D3C-8515-B8DE-8EFC-FA79C229B6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27A6B3-BB64-4A21-F028-E9CBAA01E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C08F8-2D25-42B0-BEEE-C614275E4E8D}" type="datetimeFigureOut">
              <a:rPr lang="en-US" smtClean="0"/>
              <a:t>10/29/2023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6F0889-9F02-A89D-AAB5-54C8BE79BE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0FA58B-DD53-0D0F-E910-F4D04D609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8BE85-AD59-4D1E-BB7C-941553266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633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33469-6F85-B5A2-B0DC-63CCA65EF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E3DC95-2237-00E0-153A-0FCCF0550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C08F8-2D25-42B0-BEEE-C614275E4E8D}" type="datetimeFigureOut">
              <a:rPr lang="en-US" smtClean="0"/>
              <a:t>10/29/2023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2B608C-07E2-F267-76B7-464DD5BDF8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EDD397-04E4-2999-4B51-35162645B3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8BE85-AD59-4D1E-BB7C-941553266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5132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7733A2A-8AEB-0478-A1A6-CD720D2177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C08F8-2D25-42B0-BEEE-C614275E4E8D}" type="datetimeFigureOut">
              <a:rPr lang="en-US" smtClean="0"/>
              <a:t>10/29/2023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CCC556-8151-30BB-A211-E47C35ED38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61B29C-7941-21D0-B85D-A51B4FEB6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8BE85-AD59-4D1E-BB7C-941553266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25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95930-E21E-742A-753C-73E2F48A2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5E343-7256-033E-7F2A-F75579FBF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360712-2E15-02F5-C3D6-7F1848C501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9AC4A4-D08F-E521-ADA7-33C5CE2DB0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C08F8-2D25-42B0-BEEE-C614275E4E8D}" type="datetimeFigureOut">
              <a:rPr lang="en-US" smtClean="0"/>
              <a:t>10/29/2023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267176-F01A-C9D8-91E1-167DC6218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FF15CE-A2F5-886D-CFCC-4880905AB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8BE85-AD59-4D1E-BB7C-941553266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7663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194BE-51C1-CEA3-C95D-06F0FCE417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24DA71-66E6-DE1F-C567-C93AA6BC7C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39C0FD-6F1A-C072-59A9-F4396E6269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ECD1B-BD16-F248-832F-CF4F7BA52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C08F8-2D25-42B0-BEEE-C614275E4E8D}" type="datetimeFigureOut">
              <a:rPr lang="en-US" smtClean="0"/>
              <a:t>10/29/2023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1D3082-386F-2F45-34F7-14E4910B7D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DE2C43-52F1-735D-1ECB-F5EC9DB5E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8BE85-AD59-4D1E-BB7C-941553266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4050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5D694-15E4-FE45-4281-97E9D18D2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7ECB1F-50F4-A98D-F8E0-D5A664328E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9C9729-0977-659D-FA44-A5171D7ADB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C08F8-2D25-42B0-BEEE-C614275E4E8D}" type="datetimeFigureOut">
              <a:rPr lang="en-US" smtClean="0"/>
              <a:t>10/29/2023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0FC661-9770-286F-C8DC-3C05124C4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47E558-2F22-6448-788A-4C7419E49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8BE85-AD59-4D1E-BB7C-941553266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6517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1B9516-E5E6-E73E-4C5C-BAD33F6BA7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C8A9DF-3450-7EAE-5122-DF01933CAD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B2DE03-3BD3-F193-F5CF-785556F83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C08F8-2D25-42B0-BEEE-C614275E4E8D}" type="datetimeFigureOut">
              <a:rPr lang="en-US" smtClean="0"/>
              <a:t>10/29/2023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8ED25-5D9E-ED62-7369-18248388C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41F17F-52B5-CBC0-6423-766FA593C4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28BE85-AD59-4D1E-BB7C-941553266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502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0B905C-8AB1-A450-0DF5-E6897A75C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00E482-EF68-60AA-5E5A-25E62463BF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7AADD-D39F-95B9-33C0-4269CBD10A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4C08F8-2D25-42B0-BEEE-C614275E4E8D}" type="datetimeFigureOut">
              <a:rPr lang="en-US" smtClean="0"/>
              <a:t>10/29/2023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3A9682-4640-705A-9BB2-C7F7EEC59D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ABFAB6-B82C-4DE2-C73C-26FA962E26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28BE85-AD59-4D1E-BB7C-941553266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18804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353/ecs.2001.001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tone bridge with stone arches&#10;&#10;Description automatically generated with medium confidence">
            <a:extLst>
              <a:ext uri="{FF2B5EF4-FFF2-40B4-BE49-F238E27FC236}">
                <a16:creationId xmlns:a16="http://schemas.microsoft.com/office/drawing/2014/main" id="{1CB39041-4E01-1418-C758-D3CB5C7A473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3" r="2413"/>
          <a:stretch/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926B43-634B-A37A-2BBA-709F821C2D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2228" y="743447"/>
            <a:ext cx="3973385" cy="3692028"/>
          </a:xfrm>
          <a:noFill/>
        </p:spPr>
        <p:txBody>
          <a:bodyPr>
            <a:normAutofit fontScale="90000"/>
          </a:bodyPr>
          <a:lstStyle/>
          <a:p>
            <a:pPr algn="l"/>
            <a:r>
              <a:rPr lang="en-GB" sz="4400" dirty="0"/>
              <a:t>The Roman Antiquities, Tome 4 Plate XII, </a:t>
            </a:r>
            <a:br>
              <a:rPr lang="en-GB" sz="4400" dirty="0"/>
            </a:br>
            <a:r>
              <a:rPr lang="it-IT" sz="4400" dirty="0"/>
              <a:t>Veduta del Ponte d'Elio Adriano oggi detto di S. Angelo</a:t>
            </a:r>
            <a:endParaRPr lang="en-US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04B3C6-A46D-C694-2F15-1CC0E443A3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2229" y="4629234"/>
            <a:ext cx="3973386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GB" dirty="0"/>
              <a:t>By Giovanni Battista Piranesi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6666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The Grand Tour | Essay | The Metropolitan Museum of Art | Heilbrunn  Timeline of Art History">
            <a:extLst>
              <a:ext uri="{FF2B5EF4-FFF2-40B4-BE49-F238E27FC236}">
                <a16:creationId xmlns:a16="http://schemas.microsoft.com/office/drawing/2014/main" id="{7F835443-0856-8677-C445-CDBD04CA15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933" b="-1"/>
          <a:stretch/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5" name="Rectangle 103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3A022D-1F5F-6FE0-3492-0085BCF6C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Background</a:t>
            </a:r>
            <a:endParaRPr lang="en-US" sz="4000" dirty="0"/>
          </a:p>
        </p:txBody>
      </p:sp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D53CF478-AD58-189C-69E6-5E4CF79B0D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The Book the Illustration is in was a targeted tourist book</a:t>
            </a:r>
          </a:p>
          <a:p>
            <a:r>
              <a:rPr lang="en-GB" sz="2000" dirty="0"/>
              <a:t>The book was intended for British Aristocrats on their grand tour</a:t>
            </a:r>
          </a:p>
          <a:p>
            <a:r>
              <a:rPr lang="en-US" sz="2000" dirty="0"/>
              <a:t>The Grand Tour Lasted from the 16</a:t>
            </a:r>
            <a:r>
              <a:rPr lang="en-US" sz="2000" baseline="30000" dirty="0"/>
              <a:t>th</a:t>
            </a:r>
            <a:r>
              <a:rPr lang="en-US" sz="2000" dirty="0"/>
              <a:t> to the 19</a:t>
            </a:r>
            <a:r>
              <a:rPr lang="en-US" sz="2000" baseline="30000" dirty="0"/>
              <a:t>th</a:t>
            </a:r>
            <a:r>
              <a:rPr lang="en-US" sz="2000" dirty="0"/>
              <a:t> Century but was in its height before the Napoleonic wars and French Revolution</a:t>
            </a:r>
          </a:p>
        </p:txBody>
      </p:sp>
    </p:spTree>
    <p:extLst>
      <p:ext uri="{BB962C8B-B14F-4D97-AF65-F5344CB8AC3E}">
        <p14:creationId xmlns:p14="http://schemas.microsoft.com/office/powerpoint/2010/main" val="1763285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Open photo">
            <a:extLst>
              <a:ext uri="{FF2B5EF4-FFF2-40B4-BE49-F238E27FC236}">
                <a16:creationId xmlns:a16="http://schemas.microsoft.com/office/drawing/2014/main" id="{1AEB7CAD-BBB3-35E9-500F-C217D158B3D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07" b="11642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5" name="Rectangle 2054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80B58-544E-B4DC-7304-2AF0468C5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The Illustration</a:t>
            </a:r>
          </a:p>
        </p:txBody>
      </p:sp>
      <p:cxnSp>
        <p:nvCxnSpPr>
          <p:cNvPr id="2057" name="Straight Connector 2056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9" name="Straight Connector 2058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34018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A1A338-9C1C-48E9-3F9C-E0A71FA5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The Illustration continued</a:t>
            </a:r>
            <a:endParaRPr lang="en-US" sz="5400" dirty="0"/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4DEE39D-509A-C264-D3E8-86517FE7A9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lnSpcReduction="10000"/>
          </a:bodyPr>
          <a:lstStyle/>
          <a:p>
            <a:r>
              <a:rPr lang="en-GB" sz="2200" dirty="0"/>
              <a:t>It’s a large print in one of Piranesi’s books of illustrations, not the largest print in the book.</a:t>
            </a:r>
          </a:p>
          <a:p>
            <a:r>
              <a:rPr lang="en-GB" sz="2200" dirty="0"/>
              <a:t> It is an illustration of one of the bridges across the Tiber</a:t>
            </a:r>
          </a:p>
          <a:p>
            <a:r>
              <a:rPr lang="en-GB" sz="2200" dirty="0"/>
              <a:t>It is in one of the collections of the works of Piranesi what he assembled himself into 4 huge volumes with some of the largest copper prints ever</a:t>
            </a:r>
            <a:endParaRPr lang="en-US" sz="2200" dirty="0"/>
          </a:p>
        </p:txBody>
      </p:sp>
      <p:pic>
        <p:nvPicPr>
          <p:cNvPr id="5" name="Content Placeholder 4" descr="A stone bridge with stone arches&#10;&#10;Description automatically generated with medium confidence">
            <a:extLst>
              <a:ext uri="{FF2B5EF4-FFF2-40B4-BE49-F238E27FC236}">
                <a16:creationId xmlns:a16="http://schemas.microsoft.com/office/drawing/2014/main" id="{E4447F1D-0C86-73C8-56CE-5E2FD2F27E4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06" r="13789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433270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tone bridge with stone arches&#10;&#10;Description automatically generated with medium confidence">
            <a:extLst>
              <a:ext uri="{FF2B5EF4-FFF2-40B4-BE49-F238E27FC236}">
                <a16:creationId xmlns:a16="http://schemas.microsoft.com/office/drawing/2014/main" id="{392389A3-9803-637C-3BB6-2F73DB2937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865"/>
            <a:ext cx="12192000" cy="7514553"/>
          </a:xfrm>
        </p:spPr>
      </p:pic>
    </p:spTree>
    <p:extLst>
      <p:ext uri="{BB962C8B-B14F-4D97-AF65-F5344CB8AC3E}">
        <p14:creationId xmlns:p14="http://schemas.microsoft.com/office/powerpoint/2010/main" val="6462162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tone bridge with stone arches&#10;&#10;Description automatically generated with medium confidence">
            <a:extLst>
              <a:ext uri="{FF2B5EF4-FFF2-40B4-BE49-F238E27FC236}">
                <a16:creationId xmlns:a16="http://schemas.microsoft.com/office/drawing/2014/main" id="{8E4E3CFF-AC89-76F8-0466-1EF39330F50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72" r="55"/>
          <a:stretch/>
        </p:blipFill>
        <p:spPr>
          <a:xfrm>
            <a:off x="2530594" y="-65893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198915-CDEE-CB18-6326-267B0E9E0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The Work itself</a:t>
            </a:r>
            <a:endParaRPr lang="en-US" sz="40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14078C7-5A5A-2FF5-526C-C554CB20F5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It was etched on a copper plate</a:t>
            </a:r>
          </a:p>
          <a:p>
            <a:endParaRPr lang="en-US" sz="2000" dirty="0"/>
          </a:p>
          <a:p>
            <a:r>
              <a:rPr lang="en-US" sz="2000" dirty="0"/>
              <a:t>It’s a Neoclassical style, glorifying ancient Rome</a:t>
            </a:r>
          </a:p>
          <a:p>
            <a:endParaRPr lang="en-US" sz="2000" dirty="0"/>
          </a:p>
          <a:p>
            <a:r>
              <a:rPr lang="en-US" sz="2000" dirty="0"/>
              <a:t>Like many of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Piranesi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’s works it is semi fictitious</a:t>
            </a:r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4117418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4" name="Rectangle 308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0DD7FE-80DE-9303-987E-13D5EDAE6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The Artist</a:t>
            </a:r>
            <a:endParaRPr lang="en-US" sz="5400" dirty="0"/>
          </a:p>
        </p:txBody>
      </p:sp>
      <p:sp>
        <p:nvSpPr>
          <p:cNvPr id="308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8" name="Content Placeholder 3077">
            <a:extLst>
              <a:ext uri="{FF2B5EF4-FFF2-40B4-BE49-F238E27FC236}">
                <a16:creationId xmlns:a16="http://schemas.microsoft.com/office/drawing/2014/main" id="{23DAE161-E678-5601-C8C2-B2C8066A2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dirty="0"/>
              <a:t>The artist was the notable Piranesi</a:t>
            </a:r>
          </a:p>
          <a:p>
            <a:endParaRPr lang="en-GB" sz="2200" dirty="0"/>
          </a:p>
          <a:p>
            <a:r>
              <a:rPr lang="en-GB" sz="2200" dirty="0"/>
              <a:t>A noted artist and (prospective) Architect and a lover of Ancient Rome</a:t>
            </a:r>
          </a:p>
          <a:p>
            <a:endParaRPr lang="en-GB" sz="2200" dirty="0"/>
          </a:p>
          <a:p>
            <a:r>
              <a:rPr lang="en-GB" sz="2200" dirty="0"/>
              <a:t>He considered himself an archaeologist</a:t>
            </a:r>
          </a:p>
          <a:p>
            <a:endParaRPr lang="en-GB" sz="2200" dirty="0"/>
          </a:p>
          <a:p>
            <a:endParaRPr lang="en-US" sz="2200" dirty="0"/>
          </a:p>
        </p:txBody>
      </p:sp>
      <p:pic>
        <p:nvPicPr>
          <p:cNvPr id="3074" name="Picture 2" descr="Giovanni Battista Piranesi - 1352 artworks - architecture">
            <a:extLst>
              <a:ext uri="{FF2B5EF4-FFF2-40B4-BE49-F238E27FC236}">
                <a16:creationId xmlns:a16="http://schemas.microsoft.com/office/drawing/2014/main" id="{111A673D-1DCA-A26C-80DE-4C4E339659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24727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85096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1" name="Rectangle 41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0" name="Picture 4" descr="Campuses, Centres and Locations | University of Wales Trinity Saint David">
            <a:extLst>
              <a:ext uri="{FF2B5EF4-FFF2-40B4-BE49-F238E27FC236}">
                <a16:creationId xmlns:a16="http://schemas.microsoft.com/office/drawing/2014/main" id="{4C2DB0B8-34DA-19E9-0B9A-76C14ECE65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6" r="5188"/>
          <a:stretch/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12" name="Rectangle 41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3BC8A1-5A2D-68D5-4413-25B0D9EE7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Provenance</a:t>
            </a:r>
            <a:endParaRPr lang="en-US" sz="4000"/>
          </a:p>
        </p:txBody>
      </p:sp>
      <p:sp>
        <p:nvSpPr>
          <p:cNvPr id="4113" name="Content Placeholder 4103">
            <a:extLst>
              <a:ext uri="{FF2B5EF4-FFF2-40B4-BE49-F238E27FC236}">
                <a16:creationId xmlns:a16="http://schemas.microsoft.com/office/drawing/2014/main" id="{96D6409E-3B8E-BC68-94C5-CA1FDB1892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r>
              <a:rPr lang="en-GB" sz="2000" dirty="0"/>
              <a:t>The Book was first published by Piranesi in 1756-1757</a:t>
            </a:r>
          </a:p>
          <a:p>
            <a:r>
              <a:rPr lang="en-GB" sz="2000" dirty="0"/>
              <a:t>The Illustration is held currently in the </a:t>
            </a:r>
            <a:r>
              <a:rPr lang="en-GB" sz="2000" dirty="0" err="1"/>
              <a:t>Rodric</a:t>
            </a:r>
            <a:r>
              <a:rPr lang="en-GB" sz="2000" dirty="0"/>
              <a:t> Bowen Library and archive </a:t>
            </a:r>
          </a:p>
          <a:p>
            <a:r>
              <a:rPr lang="en-GB" sz="2000" dirty="0"/>
              <a:t>It was donated by Thomas Phillips</a:t>
            </a:r>
          </a:p>
        </p:txBody>
      </p:sp>
    </p:spTree>
    <p:extLst>
      <p:ext uri="{BB962C8B-B14F-4D97-AF65-F5344CB8AC3E}">
        <p14:creationId xmlns:p14="http://schemas.microsoft.com/office/powerpoint/2010/main" val="11009540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812D8-5961-4E49-7062-AC9B5E473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CF2905-FD24-2708-4617-9FCF745991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lnSpc>
                <a:spcPct val="15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</a:rPr>
              <a:t>Giovanni Battista Piranesi, and Luigi </a:t>
            </a:r>
            <a:r>
              <a:rPr lang="en-US" sz="1600" dirty="0" err="1">
                <a:effectLst/>
                <a:latin typeface="Times New Roman" panose="02020603050405020304" pitchFamily="18" charset="0"/>
              </a:rPr>
              <a:t>Ficacci</a:t>
            </a:r>
            <a:r>
              <a:rPr lang="en-US" sz="1600" dirty="0">
                <a:effectLst/>
                <a:latin typeface="Times New Roman" panose="02020603050405020304" pitchFamily="18" charset="0"/>
              </a:rPr>
              <a:t>. 2000. </a:t>
            </a:r>
            <a:r>
              <a:rPr lang="en-US" sz="1600" i="1" dirty="0">
                <a:effectLst/>
                <a:latin typeface="Times New Roman" panose="02020603050405020304" pitchFamily="18" charset="0"/>
              </a:rPr>
              <a:t>Giovanni Battista Piranesi : The Complete Etchings</a:t>
            </a:r>
            <a:r>
              <a:rPr lang="en-US" sz="1600" dirty="0">
                <a:effectLst/>
                <a:latin typeface="Times New Roman" panose="02020603050405020304" pitchFamily="18" charset="0"/>
              </a:rPr>
              <a:t> (</a:t>
            </a:r>
            <a:r>
              <a:rPr lang="en-US" sz="1600" dirty="0" err="1">
                <a:effectLst/>
                <a:latin typeface="Times New Roman" panose="02020603050405020304" pitchFamily="18" charset="0"/>
              </a:rPr>
              <a:t>Köln</a:t>
            </a:r>
            <a:r>
              <a:rPr lang="en-US" sz="1600" dirty="0">
                <a:effectLst/>
                <a:latin typeface="Times New Roman" panose="02020603050405020304" pitchFamily="18" charset="0"/>
              </a:rPr>
              <a:t> ; London: Taschen)</a:t>
            </a:r>
          </a:p>
          <a:p>
            <a:pPr marL="457200" indent="-457200">
              <a:lnSpc>
                <a:spcPct val="15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</a:rPr>
              <a:t>Pinto, John A, Thomas Spencer Jerome, and Jerome Lecture Committee. 2015. </a:t>
            </a:r>
            <a:r>
              <a:rPr lang="en-US" sz="1600" i="1" dirty="0">
                <a:effectLst/>
                <a:latin typeface="Times New Roman" panose="02020603050405020304" pitchFamily="18" charset="0"/>
              </a:rPr>
              <a:t>Speaking Ruins : Piranesi, Architects and Antiquity in Eighteenth-Century Rome</a:t>
            </a:r>
            <a:r>
              <a:rPr lang="en-US" sz="1600" dirty="0">
                <a:effectLst/>
                <a:latin typeface="Times New Roman" panose="02020603050405020304" pitchFamily="18" charset="0"/>
              </a:rPr>
              <a:t> (Ann Arbor: University Of Michigan Press)</a:t>
            </a:r>
          </a:p>
          <a:p>
            <a:pPr marL="457200" indent="-457200">
              <a:lnSpc>
                <a:spcPct val="150000"/>
              </a:lnSpc>
            </a:pPr>
            <a:r>
              <a:rPr lang="en-US" sz="1600" dirty="0">
                <a:effectLst/>
                <a:latin typeface="Times New Roman" panose="02020603050405020304" pitchFamily="18" charset="0"/>
              </a:rPr>
              <a:t>The Metropolitan Museum of Art. [n.d.]. ‘Giovanni Battista Piranesi | Le </a:t>
            </a:r>
            <a:r>
              <a:rPr lang="en-US" sz="1600" dirty="0" err="1">
                <a:effectLst/>
                <a:latin typeface="Times New Roman" panose="02020603050405020304" pitchFamily="18" charset="0"/>
              </a:rPr>
              <a:t>Antichità</a:t>
            </a:r>
            <a:r>
              <a:rPr lang="en-US" sz="1600" dirty="0">
                <a:effectLst/>
                <a:latin typeface="Times New Roman" panose="02020603050405020304" pitchFamily="18" charset="0"/>
              </a:rPr>
              <a:t> </a:t>
            </a:r>
            <a:r>
              <a:rPr lang="en-US" sz="1600" dirty="0" err="1">
                <a:effectLst/>
                <a:latin typeface="Times New Roman" panose="02020603050405020304" pitchFamily="18" charset="0"/>
              </a:rPr>
              <a:t>Romane</a:t>
            </a:r>
            <a:r>
              <a:rPr lang="en-US" sz="1600" dirty="0">
                <a:effectLst/>
                <a:latin typeface="Times New Roman" panose="02020603050405020304" pitchFamily="18" charset="0"/>
              </a:rPr>
              <a:t>, Tome IV’, </a:t>
            </a:r>
            <a:r>
              <a:rPr lang="en-US" sz="1600" i="1" dirty="0">
                <a:effectLst/>
                <a:latin typeface="Times New Roman" panose="02020603050405020304" pitchFamily="18" charset="0"/>
              </a:rPr>
              <a:t>The Metropolitan Museum of Art</a:t>
            </a:r>
            <a:r>
              <a:rPr lang="en-US" sz="1600" dirty="0">
                <a:effectLst/>
                <a:latin typeface="Times New Roman" panose="02020603050405020304" pitchFamily="18" charset="0"/>
              </a:rPr>
              <a:t> &lt;https://www.metmuseum.org/art/collection/search/363380&gt; [accessed 18 October 2023]</a:t>
            </a:r>
          </a:p>
          <a:p>
            <a:pPr marL="457200" indent="-457200">
              <a:lnSpc>
                <a:spcPct val="150000"/>
              </a:lnSpc>
            </a:pPr>
            <a:r>
              <a:rPr lang="en-US" sz="1600" dirty="0" err="1">
                <a:effectLst/>
                <a:latin typeface="Times New Roman" panose="02020603050405020304" pitchFamily="18" charset="0"/>
              </a:rPr>
              <a:t>Wendorf</a:t>
            </a:r>
            <a:r>
              <a:rPr lang="en-US" sz="1600" dirty="0">
                <a:effectLst/>
                <a:latin typeface="Times New Roman" panose="02020603050405020304" pitchFamily="18" charset="0"/>
              </a:rPr>
              <a:t>, Richard. 2001. ‘Piranesi’s Double Ruin’, </a:t>
            </a:r>
            <a:r>
              <a:rPr lang="en-US" sz="1600" i="1" dirty="0">
                <a:effectLst/>
                <a:latin typeface="Times New Roman" panose="02020603050405020304" pitchFamily="18" charset="0"/>
              </a:rPr>
              <a:t>Eighteenth-Century Studies</a:t>
            </a:r>
            <a:r>
              <a:rPr lang="en-US" sz="1600" dirty="0">
                <a:effectLst/>
                <a:latin typeface="Times New Roman" panose="02020603050405020304" pitchFamily="18" charset="0"/>
              </a:rPr>
              <a:t>, 34.2: 161–80 </a:t>
            </a:r>
            <a:r>
              <a:rPr lang="en-US" sz="1600" dirty="0">
                <a:effectLst/>
                <a:latin typeface="Times New Roman" panose="02020603050405020304" pitchFamily="18" charset="0"/>
                <a:hlinkClick r:id="rId2"/>
              </a:rPr>
              <a:t>https://doi.org/10.1353/ecs.2001.0016</a:t>
            </a:r>
            <a:endParaRPr lang="it-IT" sz="1800" dirty="0">
              <a:effectLst/>
              <a:latin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it-IT" sz="1800" dirty="0">
                <a:effectLst/>
                <a:latin typeface="Times New Roman" panose="02020603050405020304" pitchFamily="18" charset="0"/>
              </a:rPr>
              <a:t>  Piranesi, Giovanni Battista, Phillips Thomas, Francesco Piranesi, and Angelo Rotili, Le antichità romane (Roma: A. Rotilj, 1756)</a:t>
            </a:r>
          </a:p>
          <a:p>
            <a:pPr marL="457200" indent="-457200">
              <a:lnSpc>
                <a:spcPct val="150000"/>
              </a:lnSpc>
            </a:pPr>
            <a:endParaRPr lang="en-US" sz="1800" dirty="0">
              <a:effectLst/>
              <a:latin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95957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1227</TotalTime>
  <Words>390</Words>
  <Application>Microsoft Office PowerPoint</Application>
  <PresentationFormat>Widescreen</PresentationFormat>
  <Paragraphs>34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Office Theme</vt:lpstr>
      <vt:lpstr>The Roman Antiquities, Tome 4 Plate XII,  Veduta del Ponte d'Elio Adriano oggi detto di S. Angelo</vt:lpstr>
      <vt:lpstr>Background</vt:lpstr>
      <vt:lpstr>The Illustration</vt:lpstr>
      <vt:lpstr>The Illustration continued</vt:lpstr>
      <vt:lpstr>PowerPoint Presentation</vt:lpstr>
      <vt:lpstr>The Work itself</vt:lpstr>
      <vt:lpstr>The Artist</vt:lpstr>
      <vt:lpstr>Provenance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Roman Antiquities, Tome 4 Plate XII,  Veduta del Ponte d'Elio Adriano oggi detto di S. Angelo</dc:title>
  <dc:creator>Josiah Coney</dc:creator>
  <cp:lastModifiedBy>Josiah Coney</cp:lastModifiedBy>
  <cp:revision>2</cp:revision>
  <dcterms:created xsi:type="dcterms:W3CDTF">2023-10-19T12:58:42Z</dcterms:created>
  <dcterms:modified xsi:type="dcterms:W3CDTF">2023-10-29T15:32:16Z</dcterms:modified>
</cp:coreProperties>
</file>