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C42368-DDA7-441E-90A5-DA100B81D5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F2C30-86D3-4105-9F6F-E787673C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652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F2C30-86D3-4105-9F6F-E787673C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6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E37AE-0C3F-9ED0-0D48-C8F0573E0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527FE-7F80-C9EB-743B-ACB8B1EECA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A1474-9485-4183-C23C-2F1F49D44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EAB56-45DD-B159-B92F-A77A22B63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81133-82A9-4EF0-2AA1-E3EEB28F8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380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AA8B-2669-42EE-EB0B-AECDBA539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1B962-893A-7C63-BF5A-04441940E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69EAE-2312-2ECA-8FF3-B2A3F5919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F786A-23B0-75A0-3B01-3A837BC06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F7612-289D-3350-12FB-45F021FBA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729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C4618-A810-D6EB-3B0E-3D81A7107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F872D-78DE-4637-66FD-862CD22F3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FD3E1-1599-7361-39B1-92D5232FF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2B629-7D1A-533D-8B6B-54D6BAE8B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5885D-25C5-EC29-DDE6-6A3C5BFB5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75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CF2EC-30C5-91CC-7E82-4D6EE3AC8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999EF-4AAC-0B89-FC4C-C4DFF49EC2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25C5E-CDBB-CFDC-20F1-E6FE86BF7F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2321C-C599-B71E-90FA-B6753D184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E0CFD5-AD92-DA8A-507D-4E571210C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326B1D-FFA7-C9F9-5F09-85B4036FA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5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D6B13-BCEE-9D3B-C0D9-CC21DF62C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D5769-264D-939A-FB7C-FA00700AE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D20041-F3B4-FB04-C5B7-15FB1BA40F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921E4A-2D45-51E3-966B-D0DF5FF341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22F59-18DD-CBD4-592F-DE4DAB89E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0AB2BC-CCE2-D722-2D5F-81863DDE1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2E4B2-1C6C-9572-0B5A-D73841277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6D818-86B6-6E79-1B94-831258A46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23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2A4A4-D1BA-B87B-F25D-7348A06DD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9FFA99-0A73-6B60-4690-F161B2C6E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03D43E-CEE0-6733-E15D-C1A717781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A522BB-F96E-3429-AE58-5021E614D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86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3B2985-C5BA-C211-1B45-BECB6056D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10E98D-BB2B-CFFB-14A5-CFC4D567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3FB98-9CC9-15D8-C75B-24E8BF59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34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A6BA8-E16A-7B14-9A51-0458F041C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1E07F-9590-D674-3799-E23AF7C5E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5773A6-7A3C-A784-3130-810CD11E7E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1B7B42-4080-7D65-6BA8-D27ECA33B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8323A5-07EE-9AA7-C209-52E4AAFCA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4469E-82F5-47C1-CAB3-0403187DE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48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A3420-A7C5-72C6-C0DF-CB713D09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7D3FC-CC87-2517-5861-5CCCC0316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F26C7A-6FF2-CB1F-90A2-3A7E2B2BAC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17244-5A41-114A-4848-2BA465A2A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3A49E-AA31-81D9-CA04-D1CFBB29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7246B-C44A-1446-646A-42FC633AC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20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CF526-0698-1974-57AA-DDC0757F8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0A46F-BCFD-7833-6DA9-1E6EEDBC25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75C34-51E7-73B1-D5B9-8BA2695E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7FF5-EB08-FFB3-0352-10EA1EBAD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A9BEA-4D73-7955-5AE2-51FEB6F92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74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18ADA7-A5AA-2526-C2E5-EBD061B81A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086E30-1486-1BDD-2348-745051D43B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FBE61-4C2F-E2A0-80F8-A79772EE3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06454-791A-3356-6085-FB1782AAA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B79C7-DCA8-1E88-3052-9E61EBE81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19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437B78-0F59-A64D-38CD-470FD144B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A6BF06-8E7E-8068-FD04-3737DE523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D0E13-FD67-35BA-C237-EAD78C956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73DC8-2258-436E-A5F7-8495DEACA109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ED0FC-E597-E51C-1E43-BB2DD46F94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2B240-27B7-F92A-8F01-EEC10DFEC4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12E016-669F-4ADC-912E-4462C22D8B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703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3270CD9-FBFA-C159-85E6-0A7E22872E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049603"/>
              </p:ext>
            </p:extLst>
          </p:nvPr>
        </p:nvGraphicFramePr>
        <p:xfrm>
          <a:off x="0" y="-2"/>
          <a:ext cx="3624943" cy="342900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24943">
                  <a:extLst>
                    <a:ext uri="{9D8B030D-6E8A-4147-A177-3AD203B41FA5}">
                      <a16:colId xmlns:a16="http://schemas.microsoft.com/office/drawing/2014/main" val="3512398967"/>
                    </a:ext>
                  </a:extLst>
                </a:gridCol>
              </a:tblGrid>
              <a:tr h="342900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Name: Ousman Darame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Student N: 2410947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Module code: LCLM5006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Lecture name: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Assignment title: Individual poster presentation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897344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B11E38-884D-DB69-17DB-55358880E8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0604746"/>
              </p:ext>
            </p:extLst>
          </p:nvPr>
        </p:nvGraphicFramePr>
        <p:xfrm>
          <a:off x="3624943" y="-1"/>
          <a:ext cx="4136571" cy="3429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136571">
                  <a:extLst>
                    <a:ext uri="{9D8B030D-6E8A-4147-A177-3AD203B41FA5}">
                      <a16:colId xmlns:a16="http://schemas.microsoft.com/office/drawing/2014/main" val="987277416"/>
                    </a:ext>
                  </a:extLst>
                </a:gridCol>
              </a:tblGrid>
              <a:tr h="3429000">
                <a:tc>
                  <a:txBody>
                    <a:bodyPr/>
                    <a:lstStyle/>
                    <a:p>
                      <a:r>
                        <a:rPr lang="en-GB" dirty="0"/>
                        <a:t>INTRODUCTION</a:t>
                      </a:r>
                    </a:p>
                    <a:p>
                      <a:r>
                        <a:rPr lang="en-GB" dirty="0"/>
                        <a:t>I </a:t>
                      </a:r>
                      <a:r>
                        <a:rPr lang="en-GB" sz="1400" dirty="0"/>
                        <a:t>am a dedicated student committed to balancing academic rigor with emotional growth. Developing my emotional intelligence has become a core priority, allowing me to transform stress into motivation and navigate challenges with resilience. By mastering my internal responses, I aim to cultivate a mindful approach to learning that fosters both personal well-being and consistent academic excellence.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97060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F0F2FFE-7ED9-FDE9-94DF-3442579DDB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562100"/>
              </p:ext>
            </p:extLst>
          </p:nvPr>
        </p:nvGraphicFramePr>
        <p:xfrm>
          <a:off x="7696200" y="-1"/>
          <a:ext cx="4495800" cy="342899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95800">
                  <a:extLst>
                    <a:ext uri="{9D8B030D-6E8A-4147-A177-3AD203B41FA5}">
                      <a16:colId xmlns:a16="http://schemas.microsoft.com/office/drawing/2014/main" val="4079546593"/>
                    </a:ext>
                  </a:extLst>
                </a:gridCol>
              </a:tblGrid>
              <a:tr h="342899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Analyse Emotional Awareness</a:t>
                      </a:r>
                      <a:endParaRPr lang="en-GB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400" dirty="0"/>
                        <a:t>Emotions act as cognitive filters, often biasing decision-making by bypassing executive reasoning (Goleman, 2020). Developing emotional awareness through meta-cognitive reflection allows individuals to label internal states, creating space to decouple stimulus from response (Barrett, 2017). This practice improves self-regulation and ensures judgments are grounded in objective data rather than transient moods, fostering better overall decision-making </a:t>
                      </a:r>
                      <a:r>
                        <a:rPr lang="en-GB" dirty="0"/>
                        <a:t>autonomy (Hayward,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006413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3C8EECF-66FF-A328-6D13-519C9F170D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9048686"/>
              </p:ext>
            </p:extLst>
          </p:nvPr>
        </p:nvGraphicFramePr>
        <p:xfrm>
          <a:off x="3635827" y="3428998"/>
          <a:ext cx="4136571" cy="34290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6571">
                  <a:extLst>
                    <a:ext uri="{9D8B030D-6E8A-4147-A177-3AD203B41FA5}">
                      <a16:colId xmlns:a16="http://schemas.microsoft.com/office/drawing/2014/main" val="2000715909"/>
                    </a:ext>
                  </a:extLst>
                </a:gridCol>
              </a:tblGrid>
              <a:tr h="34290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Critically Reflect on Personal Experience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400" dirty="0"/>
                        <a:t>Mindfulness and emotional regulation significantly enhance learning by reducing cognitive load and improving focus (Kabat-Zinn, 2013). By managing stress, I can maintain a state of readiness, which fosters deeper information retention. Integrating these strategies creates a stable environment for critical thinking, allowing me to approach complex tasks with clarity and sustained academic performance throughout my studies (Goleman, 2020).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33369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12E0EB1-84AE-D0E4-12BC-909057ACFB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8883558"/>
              </p:ext>
            </p:extLst>
          </p:nvPr>
        </p:nvGraphicFramePr>
        <p:xfrm>
          <a:off x="7761513" y="3428999"/>
          <a:ext cx="4430486" cy="342899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430486">
                  <a:extLst>
                    <a:ext uri="{9D8B030D-6E8A-4147-A177-3AD203B41FA5}">
                      <a16:colId xmlns:a16="http://schemas.microsoft.com/office/drawing/2014/main" val="1279722093"/>
                    </a:ext>
                  </a:extLst>
                </a:gridCol>
              </a:tblGrid>
              <a:tr h="3428998">
                <a:tc>
                  <a:txBody>
                    <a:bodyPr/>
                    <a:lstStyle/>
                    <a:p>
                      <a:r>
                        <a:rPr lang="en-GB" dirty="0"/>
                        <a:t>References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Hayward, C. (2023). *Emotional Intelligence and Cognitive Decision-Making*. Academic Press.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Goleman, D. (2020). *Emotional Intelligence*. Bantam Books.</a:t>
                      </a:r>
                      <a:br>
                        <a:rPr lang="en-GB" sz="1600" dirty="0"/>
                      </a:br>
                      <a:br>
                        <a:rPr lang="en-GB" sz="1600" dirty="0"/>
                      </a:br>
                      <a:r>
                        <a:rPr lang="en-GB" sz="1600" dirty="0"/>
                        <a:t>Kabat-Zinn, J. (2013). *Full Catastrophe Living*. </a:t>
                      </a:r>
                      <a:r>
                        <a:rPr lang="en-GB" sz="1600" dirty="0" err="1"/>
                        <a:t>Piatkus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22697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39B0B45-6913-8CAD-94D0-60B879B831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810248"/>
              </p:ext>
            </p:extLst>
          </p:nvPr>
        </p:nvGraphicFramePr>
        <p:xfrm>
          <a:off x="0" y="3428996"/>
          <a:ext cx="3624943" cy="34290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4943">
                  <a:extLst>
                    <a:ext uri="{9D8B030D-6E8A-4147-A177-3AD203B41FA5}">
                      <a16:colId xmlns:a16="http://schemas.microsoft.com/office/drawing/2014/main" val="1125397724"/>
                    </a:ext>
                  </a:extLst>
                </a:gridCol>
              </a:tblGrid>
              <a:tr h="3429004">
                <a:tc>
                  <a:txBody>
                    <a:bodyPr/>
                    <a:lstStyle/>
                    <a:p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Evaluate Emotional Intelligence in Academic Success</a:t>
                      </a:r>
                    </a:p>
                    <a:p>
                      <a:r>
                        <a:rPr lang="en-GB" sz="1200" dirty="0"/>
                        <a:t>Emotional intelligence drives academic success by leveraging resilience and motivation to navigate stressors. Students with high self-awareness manage anxiety and procrastination by identifying emotional triggers early, allowing for proactive regulation (Goleman, 2020). Applying these skills fosters a growth mindset, turning academic obstacles into manageable challenges through disciplined focus and sustained engagement, which significantly improves overall student performance and outcomes (Hayward,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03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15730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356</Words>
  <Application>Microsoft Office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Ousman Darame</dc:creator>
  <cp:lastModifiedBy>Ousman Darame</cp:lastModifiedBy>
  <cp:revision>1</cp:revision>
  <dcterms:created xsi:type="dcterms:W3CDTF">2026-09-30T09:26:05Z</dcterms:created>
  <dcterms:modified xsi:type="dcterms:W3CDTF">2026-09-30T10:26:07Z</dcterms:modified>
</cp:coreProperties>
</file>