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6" r:id="rId3"/>
    <p:sldId id="287" r:id="rId4"/>
    <p:sldId id="288" r:id="rId5"/>
    <p:sldId id="289" r:id="rId6"/>
    <p:sldId id="290" r:id="rId7"/>
    <p:sldId id="291" r:id="rId8"/>
    <p:sldId id="292" r:id="rId9"/>
    <p:sldId id="293" r:id="rId10"/>
    <p:sldId id="294" r:id="rId11"/>
    <p:sldId id="295" r:id="rId12"/>
    <p:sldId id="296" r:id="rId13"/>
    <p:sldId id="297" r:id="rId14"/>
    <p:sldId id="299" r:id="rId15"/>
    <p:sldId id="300" r:id="rId16"/>
    <p:sldId id="301" r:id="rId17"/>
    <p:sldId id="302" r:id="rId18"/>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a:xfrm>
            <a:off x="1174044" y="5357592"/>
            <a:ext cx="5034845" cy="365125"/>
          </a:xfrm>
        </p:spPr>
        <p:txBody>
          <a:bodyPr/>
          <a:lstStyle/>
          <a:p>
            <a:endParaRPr lang="cy-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8C089218-EB52-48A7-A389-F8B34603291D}" type="slidenum">
              <a:rPr lang="cy-GB" smtClean="0"/>
              <a:t>‹#›</a:t>
            </a:fld>
            <a:endParaRPr lang="cy-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567A0E0-D813-4D29-8CCB-EEC6C884F3E4}" type="datetimeFigureOut">
              <a:rPr lang="cy-GB" smtClean="0"/>
              <a:t>16/07/2019</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8C089218-EB52-48A7-A389-F8B34603291D}" type="slidenum">
              <a:rPr lang="cy-GB" smtClean="0"/>
              <a:t>‹#›</a:t>
            </a:fld>
            <a:endParaRPr lang="cy-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3567A0E0-D813-4D29-8CCB-EEC6C884F3E4}" type="datetimeFigureOut">
              <a:rPr lang="cy-GB" smtClean="0"/>
              <a:t>16/07/2019</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8C089218-EB52-48A7-A389-F8B34603291D}" type="slidenum">
              <a:rPr lang="cy-GB" smtClean="0"/>
              <a:t>‹#›</a:t>
            </a:fld>
            <a:endParaRPr lang="cy-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567A0E0-D813-4D29-8CCB-EEC6C884F3E4}" type="datetimeFigureOut">
              <a:rPr lang="cy-GB" smtClean="0"/>
              <a:t>16/07/2019</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7A0E0-D813-4D29-8CCB-EEC6C884F3E4}" type="datetimeFigureOut">
              <a:rPr lang="cy-GB" smtClean="0"/>
              <a:t>16/07/2019</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3567A0E0-D813-4D29-8CCB-EEC6C884F3E4}" type="datetimeFigureOut">
              <a:rPr lang="cy-GB" smtClean="0"/>
              <a:t>16/07/2019</a:t>
            </a:fld>
            <a:endParaRPr lang="cy-GB"/>
          </a:p>
        </p:txBody>
      </p:sp>
      <p:sp>
        <p:nvSpPr>
          <p:cNvPr id="6" name="Footer Placeholder 5"/>
          <p:cNvSpPr>
            <a:spLocks noGrp="1"/>
          </p:cNvSpPr>
          <p:nvPr>
            <p:ph type="ftr" sz="quarter" idx="11"/>
          </p:nvPr>
        </p:nvSpPr>
        <p:spPr>
          <a:xfrm rot="-60000">
            <a:off x="914554" y="5829261"/>
            <a:ext cx="3522607" cy="365125"/>
          </a:xfrm>
        </p:spPr>
        <p:txBody>
          <a:bodyPr/>
          <a:lstStyle/>
          <a:p>
            <a:endParaRPr lang="cy-GB"/>
          </a:p>
        </p:txBody>
      </p:sp>
      <p:sp>
        <p:nvSpPr>
          <p:cNvPr id="7" name="Slide Number Placeholder 6"/>
          <p:cNvSpPr>
            <a:spLocks noGrp="1"/>
          </p:cNvSpPr>
          <p:nvPr>
            <p:ph type="sldNum" sz="quarter" idx="12"/>
          </p:nvPr>
        </p:nvSpPr>
        <p:spPr>
          <a:xfrm rot="60000">
            <a:off x="7557313" y="5896961"/>
            <a:ext cx="554023" cy="365125"/>
          </a:xfrm>
        </p:spPr>
        <p:txBody>
          <a:bodyPr/>
          <a:lstStyle/>
          <a:p>
            <a:fld id="{8C089218-EB52-48A7-A389-F8B34603291D}" type="slidenum">
              <a:rPr lang="cy-GB" smtClean="0"/>
              <a:t>‹#›</a:t>
            </a:fld>
            <a:endParaRPr lang="cy-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3567A0E0-D813-4D29-8CCB-EEC6C884F3E4}" type="datetimeFigureOut">
              <a:rPr lang="cy-GB" smtClean="0"/>
              <a:t>16/07/2019</a:t>
            </a:fld>
            <a:endParaRPr lang="cy-GB"/>
          </a:p>
        </p:txBody>
      </p:sp>
      <p:sp>
        <p:nvSpPr>
          <p:cNvPr id="6" name="Footer Placeholder 5"/>
          <p:cNvSpPr>
            <a:spLocks noGrp="1"/>
          </p:cNvSpPr>
          <p:nvPr>
            <p:ph type="ftr" sz="quarter" idx="11"/>
          </p:nvPr>
        </p:nvSpPr>
        <p:spPr>
          <a:xfrm rot="-60000">
            <a:off x="914569" y="5831037"/>
            <a:ext cx="3319043" cy="365125"/>
          </a:xfrm>
        </p:spPr>
        <p:txBody>
          <a:bodyPr/>
          <a:lstStyle/>
          <a:p>
            <a:endParaRPr lang="cy-GB"/>
          </a:p>
        </p:txBody>
      </p:sp>
      <p:sp>
        <p:nvSpPr>
          <p:cNvPr id="7" name="Slide Number Placeholder 6"/>
          <p:cNvSpPr>
            <a:spLocks noGrp="1"/>
          </p:cNvSpPr>
          <p:nvPr>
            <p:ph type="sldNum" sz="quarter" idx="12"/>
          </p:nvPr>
        </p:nvSpPr>
        <p:spPr>
          <a:xfrm rot="60000">
            <a:off x="7562089" y="5900026"/>
            <a:ext cx="554023" cy="365125"/>
          </a:xfrm>
        </p:spPr>
        <p:txBody>
          <a:bodyPr/>
          <a:lstStyle/>
          <a:p>
            <a:fld id="{8C089218-EB52-48A7-A389-F8B34603291D}" type="slidenum">
              <a:rPr lang="cy-GB" smtClean="0"/>
              <a:t>‹#›</a:t>
            </a:fld>
            <a:endParaRPr lang="cy-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3567A0E0-D813-4D29-8CCB-EEC6C884F3E4}" type="datetimeFigureOut">
              <a:rPr lang="cy-GB" smtClean="0"/>
              <a:t>16/07/2019</a:t>
            </a:fld>
            <a:endParaRPr lang="cy-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cy-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8C089218-EB52-48A7-A389-F8B34603291D}" type="slidenum">
              <a:rPr lang="cy-GB" smtClean="0"/>
              <a:t>‹#›</a:t>
            </a:fld>
            <a:endParaRPr lang="cy-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www.ted.com/talks/rich_benjamin_my_road_trip_through_the_whitest_towns_in_america"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estyn.gov.wales/best-practice/supporting-vulnerable-groups-pupils" TargetMode="External"/><Relationship Id="rId2" Type="http://schemas.openxmlformats.org/officeDocument/2006/relationships/hyperlink" Target="http://www.ted.com/talks/rich_benjamin_my_road_trip_through_the_whitest_towns_in_america" TargetMode="External"/><Relationship Id="rId1" Type="http://schemas.openxmlformats.org/officeDocument/2006/relationships/slideLayout" Target="../slideLayouts/slideLayout2.xml"/><Relationship Id="rId6" Type="http://schemas.openxmlformats.org/officeDocument/2006/relationships/hyperlink" Target="http://www.x-pressed.org/?xpd_article=150-syrian-refugees-missing-in-northern-greece" TargetMode="External"/><Relationship Id="rId5" Type="http://schemas.openxmlformats.org/officeDocument/2006/relationships/hyperlink" Target="http://bytheirstrangefruit.blogspot.co.uk/2015/09/more-children-different-border-who-gets.html" TargetMode="External"/><Relationship Id="rId4" Type="http://schemas.openxmlformats.org/officeDocument/2006/relationships/hyperlink" Target="http://www.un.org/en/universal-declaration-human-rights/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000" dirty="0" err="1" smtClean="0"/>
              <a:t>Pynciau</a:t>
            </a:r>
            <a:r>
              <a:rPr lang="en-GB" sz="4000" dirty="0" smtClean="0"/>
              <a:t> </a:t>
            </a:r>
            <a:r>
              <a:rPr lang="en-GB" sz="4000" dirty="0" err="1" smtClean="0"/>
              <a:t>Llosg</a:t>
            </a:r>
            <a:r>
              <a:rPr lang="en-GB" sz="4000" dirty="0" smtClean="0"/>
              <a:t> / </a:t>
            </a:r>
            <a:br>
              <a:rPr lang="en-GB" sz="4000" dirty="0" smtClean="0"/>
            </a:br>
            <a:r>
              <a:rPr lang="en-GB" sz="4000" i="1" dirty="0" smtClean="0"/>
              <a:t>Around the Water Cooler</a:t>
            </a:r>
            <a:endParaRPr lang="cy-GB" sz="4000" i="1" dirty="0"/>
          </a:p>
        </p:txBody>
      </p:sp>
      <p:sp>
        <p:nvSpPr>
          <p:cNvPr id="3" name="Subtitle 2"/>
          <p:cNvSpPr>
            <a:spLocks noGrp="1"/>
          </p:cNvSpPr>
          <p:nvPr>
            <p:ph type="subTitle" idx="1"/>
          </p:nvPr>
        </p:nvSpPr>
        <p:spPr/>
        <p:txBody>
          <a:bodyPr/>
          <a:lstStyle/>
          <a:p>
            <a:r>
              <a:rPr lang="en-GB" dirty="0" smtClean="0">
                <a:solidFill>
                  <a:schemeClr val="tx1"/>
                </a:solidFill>
              </a:rPr>
              <a:t>ECES6006/C</a:t>
            </a:r>
            <a:endParaRPr lang="en-GB" dirty="0" smtClean="0">
              <a:solidFill>
                <a:schemeClr val="tx1"/>
              </a:solidFill>
            </a:endParaRPr>
          </a:p>
          <a:p>
            <a:r>
              <a:rPr lang="en-GB" dirty="0" err="1" smtClean="0">
                <a:solidFill>
                  <a:schemeClr val="tx1"/>
                </a:solidFill>
              </a:rPr>
              <a:t>Sesiwn</a:t>
            </a:r>
            <a:r>
              <a:rPr lang="en-GB" dirty="0" smtClean="0">
                <a:solidFill>
                  <a:schemeClr val="tx1"/>
                </a:solidFill>
              </a:rPr>
              <a:t> </a:t>
            </a:r>
            <a:r>
              <a:rPr lang="en-GB" dirty="0">
                <a:solidFill>
                  <a:schemeClr val="tx1"/>
                </a:solidFill>
              </a:rPr>
              <a:t>9</a:t>
            </a:r>
            <a:r>
              <a:rPr lang="en-GB" dirty="0" smtClean="0">
                <a:solidFill>
                  <a:schemeClr val="tx1"/>
                </a:solidFill>
              </a:rPr>
              <a:t> / Session 9</a:t>
            </a:r>
            <a:endParaRPr lang="cy-GB" dirty="0">
              <a:solidFill>
                <a:schemeClr val="tx1"/>
              </a:solidFill>
            </a:endParaRPr>
          </a:p>
        </p:txBody>
      </p:sp>
    </p:spTree>
    <p:extLst>
      <p:ext uri="{BB962C8B-B14F-4D97-AF65-F5344CB8AC3E}">
        <p14:creationId xmlns:p14="http://schemas.microsoft.com/office/powerpoint/2010/main" val="1334509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Gorolwg</a:t>
            </a:r>
            <a:r>
              <a:rPr lang="en-GB" dirty="0" smtClean="0"/>
              <a:t> / </a:t>
            </a:r>
            <a:br>
              <a:rPr lang="en-GB" dirty="0" smtClean="0"/>
            </a:br>
            <a:r>
              <a:rPr lang="en-GB" dirty="0" smtClean="0"/>
              <a:t>Overview</a:t>
            </a:r>
            <a:endParaRPr lang="cy-GB" dirty="0"/>
          </a:p>
        </p:txBody>
      </p:sp>
      <p:sp>
        <p:nvSpPr>
          <p:cNvPr id="5" name="Content Placeholder 4"/>
          <p:cNvSpPr>
            <a:spLocks noGrp="1"/>
          </p:cNvSpPr>
          <p:nvPr>
            <p:ph sz="half" idx="4294967295"/>
          </p:nvPr>
        </p:nvSpPr>
        <p:spPr>
          <a:xfrm>
            <a:off x="1028700" y="2286000"/>
            <a:ext cx="3335840" cy="3581401"/>
          </a:xfrm>
          <a:prstGeom prst="rect">
            <a:avLst/>
          </a:prstGeom>
        </p:spPr>
        <p:txBody>
          <a:bodyPr/>
          <a:lstStyle/>
          <a:p>
            <a:r>
              <a:rPr lang="cy-GB" sz="2400" dirty="0" smtClean="0"/>
              <a:t>Materion yn ymwneud â chynhwysiant a chyfranogiad</a:t>
            </a:r>
          </a:p>
          <a:p>
            <a:r>
              <a:rPr lang="cy-GB" sz="2400" dirty="0" smtClean="0"/>
              <a:t>Amlddiwylliannedd</a:t>
            </a:r>
          </a:p>
          <a:p>
            <a:pPr marL="68580" indent="0">
              <a:buNone/>
            </a:pPr>
            <a:r>
              <a:rPr lang="cy-GB" dirty="0"/>
              <a:t/>
            </a:r>
            <a:br>
              <a:rPr lang="cy-GB" dirty="0"/>
            </a:br>
            <a:endParaRPr lang="cy-GB" dirty="0"/>
          </a:p>
        </p:txBody>
      </p:sp>
      <p:sp>
        <p:nvSpPr>
          <p:cNvPr id="6" name="Content Placeholder 5"/>
          <p:cNvSpPr>
            <a:spLocks noGrp="1"/>
          </p:cNvSpPr>
          <p:nvPr>
            <p:ph sz="half" idx="4294967295"/>
          </p:nvPr>
        </p:nvSpPr>
        <p:spPr>
          <a:xfrm>
            <a:off x="4894052" y="2286000"/>
            <a:ext cx="3335840" cy="3581401"/>
          </a:xfrm>
          <a:prstGeom prst="rect">
            <a:avLst/>
          </a:prstGeom>
        </p:spPr>
        <p:txBody>
          <a:bodyPr>
            <a:normAutofit/>
          </a:bodyPr>
          <a:lstStyle/>
          <a:p>
            <a:r>
              <a:rPr lang="en-GB" sz="2400" i="1" dirty="0" smtClean="0"/>
              <a:t>Issues relevant to inclusion and participation</a:t>
            </a:r>
            <a:endParaRPr lang="cy-GB" sz="2400" i="1" dirty="0"/>
          </a:p>
          <a:p>
            <a:r>
              <a:rPr lang="cy-GB" sz="2400" i="1" dirty="0" smtClean="0"/>
              <a:t>Multiculturalism</a:t>
            </a:r>
            <a:endParaRPr lang="en-GB" sz="2400" i="1" dirty="0" smtClean="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61972" y="209858"/>
            <a:ext cx="2304256" cy="1810209"/>
          </a:xfrm>
          <a:prstGeom prst="rect">
            <a:avLst/>
          </a:prstGeom>
        </p:spPr>
      </p:pic>
    </p:spTree>
    <p:extLst>
      <p:ext uri="{BB962C8B-B14F-4D97-AF65-F5344CB8AC3E}">
        <p14:creationId xmlns:p14="http://schemas.microsoft.com/office/powerpoint/2010/main" val="10314267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Whitopia</a:t>
            </a:r>
            <a:endParaRPr lang="en-US" dirty="0"/>
          </a:p>
        </p:txBody>
      </p:sp>
      <p:sp>
        <p:nvSpPr>
          <p:cNvPr id="4" name="Content Placeholder 3"/>
          <p:cNvSpPr>
            <a:spLocks noGrp="1"/>
          </p:cNvSpPr>
          <p:nvPr>
            <p:ph sz="half" idx="4294967295"/>
          </p:nvPr>
        </p:nvSpPr>
        <p:spPr>
          <a:xfrm>
            <a:off x="1028700" y="2286000"/>
            <a:ext cx="3335840" cy="3581401"/>
          </a:xfrm>
          <a:prstGeom prst="rect">
            <a:avLst/>
          </a:prstGeom>
        </p:spPr>
        <p:txBody>
          <a:bodyPr/>
          <a:lstStyle/>
          <a:p>
            <a:r>
              <a:rPr lang="en-GB" sz="2400" dirty="0" smtClean="0"/>
              <a:t>Rich Benjamin</a:t>
            </a:r>
          </a:p>
          <a:p>
            <a:r>
              <a:rPr lang="en-GB" sz="2400" dirty="0" smtClean="0"/>
              <a:t>‘One </a:t>
            </a:r>
            <a:r>
              <a:rPr lang="en-GB" sz="2400" dirty="0"/>
              <a:t>black man is a delightful dinner guest. 50 black men is a </a:t>
            </a:r>
            <a:r>
              <a:rPr lang="en-GB" sz="2400" dirty="0" smtClean="0"/>
              <a:t>ghetto’ Benjamin 2015</a:t>
            </a:r>
          </a:p>
          <a:p>
            <a:r>
              <a:rPr lang="en-GB" sz="2400" dirty="0" err="1" smtClean="0">
                <a:hlinkClick r:id="rId2"/>
              </a:rPr>
              <a:t>Whitopia</a:t>
            </a:r>
            <a:endParaRPr lang="en-GB" sz="2400" dirty="0" smtClean="0"/>
          </a:p>
          <a:p>
            <a:endParaRPr lang="en-GB" dirty="0"/>
          </a:p>
          <a:p>
            <a:endParaRPr lang="en-GB" dirty="0" smtClean="0"/>
          </a:p>
          <a:p>
            <a:endParaRPr lang="en-US" dirty="0"/>
          </a:p>
        </p:txBody>
      </p:sp>
      <p:sp>
        <p:nvSpPr>
          <p:cNvPr id="5" name="Content Placeholder 4"/>
          <p:cNvSpPr>
            <a:spLocks noGrp="1"/>
          </p:cNvSpPr>
          <p:nvPr>
            <p:ph sz="half" idx="4294967295"/>
          </p:nvPr>
        </p:nvSpPr>
        <p:spPr>
          <a:xfrm>
            <a:off x="4894052" y="2286000"/>
            <a:ext cx="3335840" cy="3581401"/>
          </a:xfrm>
          <a:prstGeom prst="rect">
            <a:avLst/>
          </a:prstGeom>
        </p:spPr>
        <p:txBody>
          <a:bodyPr>
            <a:normAutofit/>
          </a:bodyPr>
          <a:lstStyle/>
          <a:p>
            <a:r>
              <a:rPr lang="en-GB" sz="2400" i="1" dirty="0"/>
              <a:t>Rich Benjamin</a:t>
            </a:r>
          </a:p>
          <a:p>
            <a:r>
              <a:rPr lang="en-GB" sz="2400" i="1" dirty="0" smtClean="0"/>
              <a:t>‘One </a:t>
            </a:r>
            <a:r>
              <a:rPr lang="en-GB" sz="2400" i="1" dirty="0"/>
              <a:t>black man is a delightful dinner guest. 50 black men is a </a:t>
            </a:r>
            <a:r>
              <a:rPr lang="en-GB" sz="2400" i="1" dirty="0" smtClean="0"/>
              <a:t>ghetto’ Benjamin 2015</a:t>
            </a:r>
            <a:endParaRPr lang="en-GB" sz="2400" i="1" dirty="0"/>
          </a:p>
          <a:p>
            <a:r>
              <a:rPr lang="en-GB" sz="2400" i="1" dirty="0" err="1" smtClean="0">
                <a:hlinkClick r:id="rId2"/>
              </a:rPr>
              <a:t>Whitopia</a:t>
            </a:r>
            <a:endParaRPr lang="en-GB" sz="2400" i="1" dirty="0" smtClean="0"/>
          </a:p>
          <a:p>
            <a:endParaRPr lang="en-US" sz="24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6742" y="705617"/>
            <a:ext cx="2343150" cy="1314450"/>
          </a:xfrm>
          <a:prstGeom prst="rect">
            <a:avLst/>
          </a:prstGeom>
        </p:spPr>
      </p:pic>
    </p:spTree>
    <p:extLst>
      <p:ext uri="{BB962C8B-B14F-4D97-AF65-F5344CB8AC3E}">
        <p14:creationId xmlns:p14="http://schemas.microsoft.com/office/powerpoint/2010/main" val="30167115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 </a:t>
            </a:r>
            <a:endParaRPr lang="en-US"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Trafodwch</a:t>
            </a:r>
            <a:r>
              <a:rPr lang="en-GB" dirty="0" smtClean="0"/>
              <a:t> y </a:t>
            </a:r>
            <a:r>
              <a:rPr lang="en-GB" dirty="0" err="1" smtClean="0"/>
              <a:t>ffilm</a:t>
            </a:r>
            <a:r>
              <a:rPr lang="en-GB" dirty="0" smtClean="0"/>
              <a:t> </a:t>
            </a:r>
            <a:r>
              <a:rPr lang="en-GB" dirty="0" err="1" smtClean="0"/>
              <a:t>yn</a:t>
            </a:r>
            <a:r>
              <a:rPr lang="en-GB" dirty="0" smtClean="0"/>
              <a:t> </a:t>
            </a:r>
            <a:r>
              <a:rPr lang="en-GB" dirty="0" err="1" smtClean="0"/>
              <a:t>eich</a:t>
            </a:r>
            <a:r>
              <a:rPr lang="en-GB" dirty="0" smtClean="0"/>
              <a:t> </a:t>
            </a:r>
            <a:r>
              <a:rPr lang="en-GB" dirty="0" err="1" smtClean="0"/>
              <a:t>grwpiau</a:t>
            </a:r>
            <a:endParaRPr lang="en-GB" dirty="0" smtClean="0"/>
          </a:p>
          <a:p>
            <a:r>
              <a:rPr lang="en-GB" dirty="0" err="1" smtClean="0"/>
              <a:t>Adlewyrchwch</a:t>
            </a:r>
            <a:endParaRPr lang="en-GB" dirty="0" smtClean="0"/>
          </a:p>
          <a:p>
            <a:r>
              <a:rPr lang="en-GB" dirty="0" err="1" smtClean="0"/>
              <a:t>Adroddwch</a:t>
            </a:r>
            <a:r>
              <a:rPr lang="en-GB" dirty="0" smtClean="0"/>
              <a:t> </a:t>
            </a:r>
            <a:r>
              <a:rPr lang="en-GB" dirty="0" err="1" smtClean="0"/>
              <a:t>yn</a:t>
            </a:r>
            <a:r>
              <a:rPr lang="en-GB" dirty="0" smtClean="0"/>
              <a:t> </a:t>
            </a:r>
            <a:r>
              <a:rPr lang="en-GB" dirty="0" err="1" smtClean="0"/>
              <a:t>ôl</a:t>
            </a:r>
            <a:endParaRPr lang="en-GB" dirty="0" smtClean="0"/>
          </a:p>
          <a:p>
            <a:endParaRPr lang="en-GB" dirty="0"/>
          </a:p>
          <a:p>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GB" i="1" dirty="0" smtClean="0"/>
              <a:t>Discuss the film in your groups</a:t>
            </a:r>
          </a:p>
          <a:p>
            <a:r>
              <a:rPr lang="en-GB" i="1" dirty="0" smtClean="0"/>
              <a:t>Reflect</a:t>
            </a:r>
          </a:p>
          <a:p>
            <a:r>
              <a:rPr lang="en-GB" i="1" dirty="0" smtClean="0"/>
              <a:t>Feedback</a:t>
            </a:r>
            <a:endParaRPr lang="en-GB" i="1" dirty="0"/>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7339" y="4149080"/>
            <a:ext cx="3095625" cy="1657359"/>
          </a:xfrm>
          <a:prstGeom prst="rect">
            <a:avLst/>
          </a:prstGeom>
        </p:spPr>
      </p:pic>
    </p:spTree>
    <p:extLst>
      <p:ext uri="{BB962C8B-B14F-4D97-AF65-F5344CB8AC3E}">
        <p14:creationId xmlns:p14="http://schemas.microsoft.com/office/powerpoint/2010/main" val="1768596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1095023" y="1124744"/>
            <a:ext cx="6965245" cy="895323"/>
          </a:xfrm>
        </p:spPr>
        <p:txBody>
          <a:bodyPr>
            <a:normAutofit fontScale="90000"/>
          </a:bodyPr>
          <a:lstStyle/>
          <a:p>
            <a:pPr algn="ctr"/>
            <a:r>
              <a:rPr lang="en-US" altLang="en-US" sz="4640" dirty="0" smtClean="0"/>
              <a:t>Universal Declaration of Human Rights: Article 26</a:t>
            </a:r>
            <a:r>
              <a:rPr lang="en-US" altLang="en-US" sz="4640" dirty="0"/>
              <a:t/>
            </a:r>
            <a:br>
              <a:rPr lang="en-US" altLang="en-US" sz="4640" dirty="0"/>
            </a:br>
            <a:endParaRPr lang="en-US" altLang="en-US" sz="4640" dirty="0"/>
          </a:p>
        </p:txBody>
      </p:sp>
      <p:sp>
        <p:nvSpPr>
          <p:cNvPr id="14339" name="Content Placeholder 2"/>
          <p:cNvSpPr>
            <a:spLocks noGrp="1"/>
          </p:cNvSpPr>
          <p:nvPr>
            <p:ph idx="1"/>
          </p:nvPr>
        </p:nvSpPr>
        <p:spPr/>
        <p:txBody>
          <a:bodyPr>
            <a:normAutofit lnSpcReduction="10000"/>
          </a:bodyPr>
          <a:lstStyle/>
          <a:p>
            <a:pPr marL="0" indent="0" algn="ctr">
              <a:buNone/>
            </a:pPr>
            <a:r>
              <a:rPr lang="en-US" altLang="en-US" b="1" i="1" dirty="0" smtClean="0"/>
              <a:t>Education shall be directed to the full development of the human personality and to the strengthening of respect for human rights and fundamental freedoms. It shall promote understanding, tolerance and friendship among all nations, racial or religious groups, and shall further the activities of the United Nations for the maintenance of peace.</a:t>
            </a:r>
          </a:p>
          <a:p>
            <a:pPr marL="0" indent="0" algn="ctr">
              <a:buNone/>
            </a:pPr>
            <a:r>
              <a:rPr lang="en-GB" altLang="en-US" b="1" i="1" dirty="0" smtClean="0"/>
              <a:t>( United Nations 1948) </a:t>
            </a:r>
            <a:endParaRPr lang="en-US" altLang="en-US" b="1" i="1" dirty="0" smtClean="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3694" y="116632"/>
            <a:ext cx="1311962" cy="1182157"/>
          </a:xfrm>
          <a:prstGeom prst="rect">
            <a:avLst/>
          </a:prstGeom>
        </p:spPr>
      </p:pic>
    </p:spTree>
    <p:extLst>
      <p:ext uri="{BB962C8B-B14F-4D97-AF65-F5344CB8AC3E}">
        <p14:creationId xmlns:p14="http://schemas.microsoft.com/office/powerpoint/2010/main" val="26463434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Rôl</a:t>
            </a:r>
            <a:r>
              <a:rPr lang="en-GB" dirty="0" smtClean="0"/>
              <a:t> </a:t>
            </a:r>
            <a:r>
              <a:rPr lang="en-GB" dirty="0" err="1" smtClean="0"/>
              <a:t>ysgolion</a:t>
            </a:r>
            <a:r>
              <a:rPr lang="en-GB" dirty="0" smtClean="0"/>
              <a:t/>
            </a:r>
            <a:br>
              <a:rPr lang="en-GB" dirty="0" smtClean="0"/>
            </a:br>
            <a:r>
              <a:rPr lang="en-GB" dirty="0" smtClean="0"/>
              <a:t>The role of schools</a:t>
            </a:r>
            <a:endParaRPr lang="en-US"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smtClean="0"/>
              <a:t>I </a:t>
            </a:r>
            <a:r>
              <a:rPr lang="en-GB" dirty="0" err="1" smtClean="0"/>
              <a:t>werthfawrogi</a:t>
            </a:r>
            <a:r>
              <a:rPr lang="en-GB" dirty="0" smtClean="0"/>
              <a:t> </a:t>
            </a:r>
            <a:r>
              <a:rPr lang="en-GB" dirty="0" err="1" smtClean="0"/>
              <a:t>yr</a:t>
            </a:r>
            <a:r>
              <a:rPr lang="en-GB" dirty="0" smtClean="0"/>
              <a:t> </a:t>
            </a:r>
            <a:r>
              <a:rPr lang="en-GB" dirty="0" err="1" smtClean="0"/>
              <a:t>ystod</a:t>
            </a:r>
            <a:r>
              <a:rPr lang="en-GB" dirty="0" smtClean="0"/>
              <a:t> o </a:t>
            </a:r>
            <a:r>
              <a:rPr lang="en-GB" dirty="0" err="1" smtClean="0"/>
              <a:t>ieithoedd</a:t>
            </a:r>
            <a:r>
              <a:rPr lang="en-GB" dirty="0" smtClean="0"/>
              <a:t>, </a:t>
            </a:r>
            <a:r>
              <a:rPr lang="en-GB" dirty="0" err="1" smtClean="0"/>
              <a:t>diwylliannau</a:t>
            </a:r>
            <a:r>
              <a:rPr lang="en-GB" dirty="0" smtClean="0"/>
              <a:t> ac </a:t>
            </a:r>
            <a:r>
              <a:rPr lang="en-GB" dirty="0" err="1" smtClean="0"/>
              <a:t>amrywiaeth</a:t>
            </a:r>
            <a:r>
              <a:rPr lang="en-GB" dirty="0" smtClean="0"/>
              <a:t> </a:t>
            </a:r>
            <a:r>
              <a:rPr lang="en-GB" dirty="0" err="1" smtClean="0"/>
              <a:t>ethnig</a:t>
            </a:r>
            <a:r>
              <a:rPr lang="en-GB" dirty="0" smtClean="0"/>
              <a:t> </a:t>
            </a:r>
            <a:r>
              <a:rPr lang="en-GB" dirty="0" err="1" smtClean="0"/>
              <a:t>yn</a:t>
            </a:r>
            <a:r>
              <a:rPr lang="en-GB" dirty="0" smtClean="0"/>
              <a:t> y </a:t>
            </a:r>
            <a:r>
              <a:rPr lang="en-GB" dirty="0" err="1" smtClean="0"/>
              <a:t>gymuned</a:t>
            </a:r>
            <a:endParaRPr lang="en-GB" dirty="0" smtClean="0"/>
          </a:p>
          <a:p>
            <a:r>
              <a:rPr lang="en-GB" dirty="0" smtClean="0"/>
              <a:t>Mae </a:t>
            </a:r>
            <a:r>
              <a:rPr lang="en-GB" dirty="0" err="1" smtClean="0"/>
              <a:t>dathlu</a:t>
            </a:r>
            <a:r>
              <a:rPr lang="en-GB" dirty="0" smtClean="0"/>
              <a:t> </a:t>
            </a:r>
            <a:r>
              <a:rPr lang="en-GB" dirty="0" err="1" smtClean="0"/>
              <a:t>gwahaniaeth</a:t>
            </a:r>
            <a:r>
              <a:rPr lang="en-GB" dirty="0" smtClean="0"/>
              <a:t> </a:t>
            </a:r>
            <a:r>
              <a:rPr lang="en-GB" dirty="0" err="1" smtClean="0"/>
              <a:t>yn</a:t>
            </a:r>
            <a:r>
              <a:rPr lang="en-GB" dirty="0" smtClean="0"/>
              <a:t> </a:t>
            </a:r>
            <a:r>
              <a:rPr lang="en-GB" dirty="0" err="1" smtClean="0"/>
              <a:t>llawer</a:t>
            </a:r>
            <a:r>
              <a:rPr lang="en-GB" dirty="0" smtClean="0"/>
              <a:t> </a:t>
            </a:r>
            <a:r>
              <a:rPr lang="en-GB" dirty="0" err="1" smtClean="0"/>
              <a:t>gwell</a:t>
            </a:r>
            <a:r>
              <a:rPr lang="en-GB" dirty="0" smtClean="0"/>
              <a:t> </a:t>
            </a:r>
            <a:r>
              <a:rPr lang="en-GB" dirty="0" err="1" smtClean="0"/>
              <a:t>na’i</a:t>
            </a:r>
            <a:r>
              <a:rPr lang="en-GB" dirty="0" smtClean="0"/>
              <a:t> </a:t>
            </a:r>
            <a:r>
              <a:rPr lang="en-GB" dirty="0" err="1" smtClean="0"/>
              <a:t>ffrwyno</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US" altLang="en-US" i="1" dirty="0"/>
              <a:t>To value the range of languages, cultures and ethnic diversity within the </a:t>
            </a:r>
            <a:r>
              <a:rPr lang="en-US" altLang="en-US" i="1" dirty="0" smtClean="0"/>
              <a:t>community</a:t>
            </a:r>
          </a:p>
          <a:p>
            <a:r>
              <a:rPr lang="en-US" altLang="en-US" i="1" dirty="0"/>
              <a:t>Celebrating difference is far preferable to suppressing </a:t>
            </a:r>
            <a:r>
              <a:rPr lang="en-US" altLang="en-US" i="1" dirty="0" smtClean="0"/>
              <a:t>it </a:t>
            </a:r>
            <a:endParaRPr lang="en-US" altLang="en-US" i="1" dirty="0"/>
          </a:p>
          <a:p>
            <a:endParaRPr lang="en-US" altLang="en-US" dirty="0"/>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403225"/>
            <a:ext cx="1584176" cy="1759419"/>
          </a:xfrm>
          <a:prstGeom prst="rect">
            <a:avLst/>
          </a:prstGeom>
        </p:spPr>
      </p:pic>
    </p:spTree>
    <p:extLst>
      <p:ext uri="{BB962C8B-B14F-4D97-AF65-F5344CB8AC3E}">
        <p14:creationId xmlns:p14="http://schemas.microsoft.com/office/powerpoint/2010/main" val="473265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Arfer</a:t>
            </a:r>
            <a:r>
              <a:rPr lang="en-GB" dirty="0" smtClean="0"/>
              <a:t> </a:t>
            </a:r>
            <a:r>
              <a:rPr lang="en-GB" dirty="0" err="1" smtClean="0"/>
              <a:t>dda</a:t>
            </a:r>
            <a:r>
              <a:rPr lang="en-GB" dirty="0" smtClean="0"/>
              <a:t/>
            </a:r>
            <a:br>
              <a:rPr lang="en-GB" dirty="0" smtClean="0"/>
            </a:br>
            <a:r>
              <a:rPr lang="en-GB" dirty="0" smtClean="0"/>
              <a:t>Good practice</a:t>
            </a:r>
            <a:endParaRPr lang="en-US"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Cyfiawnder</a:t>
            </a:r>
            <a:r>
              <a:rPr lang="en-GB" dirty="0" smtClean="0"/>
              <a:t> </a:t>
            </a:r>
            <a:r>
              <a:rPr lang="en-GB" dirty="0" err="1" smtClean="0"/>
              <a:t>cymdeithasol</a:t>
            </a:r>
            <a:r>
              <a:rPr lang="en-GB" dirty="0" smtClean="0"/>
              <a:t> a </a:t>
            </a:r>
            <a:r>
              <a:rPr lang="en-GB" dirty="0" err="1" smtClean="0"/>
              <a:t>pharch</a:t>
            </a:r>
            <a:endParaRPr lang="en-GB" dirty="0" smtClean="0"/>
          </a:p>
          <a:p>
            <a:r>
              <a:rPr lang="en-GB" dirty="0" err="1" smtClean="0"/>
              <a:t>Aelodau’r</a:t>
            </a:r>
            <a:r>
              <a:rPr lang="en-GB" dirty="0" smtClean="0"/>
              <a:t> </a:t>
            </a:r>
            <a:r>
              <a:rPr lang="en-GB" dirty="0" err="1" smtClean="0"/>
              <a:t>teulu</a:t>
            </a:r>
            <a:r>
              <a:rPr lang="en-GB" dirty="0" smtClean="0"/>
              <a:t> </a:t>
            </a:r>
            <a:r>
              <a:rPr lang="en-GB" dirty="0" err="1" smtClean="0"/>
              <a:t>yn</a:t>
            </a:r>
            <a:r>
              <a:rPr lang="en-GB" dirty="0" smtClean="0"/>
              <a:t> </a:t>
            </a:r>
            <a:r>
              <a:rPr lang="en-GB" dirty="0" err="1" smtClean="0"/>
              <a:t>cefnogi</a:t>
            </a:r>
            <a:r>
              <a:rPr lang="en-GB" dirty="0" smtClean="0"/>
              <a:t> </a:t>
            </a:r>
            <a:r>
              <a:rPr lang="en-GB" dirty="0" err="1" smtClean="0"/>
              <a:t>dysgu’r</a:t>
            </a:r>
            <a:r>
              <a:rPr lang="en-GB" dirty="0" smtClean="0"/>
              <a:t> plant </a:t>
            </a:r>
            <a:r>
              <a:rPr lang="en-GB" dirty="0" err="1" smtClean="0"/>
              <a:t>yn</a:t>
            </a:r>
            <a:r>
              <a:rPr lang="en-GB" dirty="0" smtClean="0"/>
              <a:t> </a:t>
            </a:r>
            <a:r>
              <a:rPr lang="en-GB" dirty="0" err="1" smtClean="0"/>
              <a:t>arwain</a:t>
            </a:r>
            <a:r>
              <a:rPr lang="en-GB" dirty="0" smtClean="0"/>
              <a:t> at </a:t>
            </a:r>
            <a:r>
              <a:rPr lang="en-GB" dirty="0" err="1" smtClean="0"/>
              <a:t>fuddion</a:t>
            </a:r>
            <a:r>
              <a:rPr lang="en-GB" dirty="0" smtClean="0"/>
              <a:t> o </a:t>
            </a:r>
            <a:r>
              <a:rPr lang="en-GB" dirty="0" err="1" smtClean="0"/>
              <a:t>ychwanegu</a:t>
            </a:r>
            <a:r>
              <a:rPr lang="en-GB" dirty="0" smtClean="0"/>
              <a:t> </a:t>
            </a:r>
            <a:r>
              <a:rPr lang="en-GB" dirty="0" err="1" smtClean="0"/>
              <a:t>gwerth</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US" altLang="en-US" i="1" dirty="0"/>
              <a:t>Social justice and </a:t>
            </a:r>
            <a:r>
              <a:rPr lang="en-US" altLang="en-US" i="1" dirty="0" smtClean="0"/>
              <a:t>respect</a:t>
            </a:r>
          </a:p>
          <a:p>
            <a:r>
              <a:rPr lang="en-US" altLang="en-US" i="1" dirty="0"/>
              <a:t>Family members’ involvement in supporting their children’s learning achieves value-added benefits</a:t>
            </a:r>
          </a:p>
          <a:p>
            <a:endParaRPr lang="en-US" altLang="en-US" dirty="0"/>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147954"/>
            <a:ext cx="1584176" cy="1759419"/>
          </a:xfrm>
          <a:prstGeom prst="rect">
            <a:avLst/>
          </a:prstGeom>
        </p:spPr>
      </p:pic>
    </p:spTree>
    <p:extLst>
      <p:ext uri="{BB962C8B-B14F-4D97-AF65-F5344CB8AC3E}">
        <p14:creationId xmlns:p14="http://schemas.microsoft.com/office/powerpoint/2010/main" val="3109542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Mater </a:t>
            </a:r>
            <a:r>
              <a:rPr lang="en-GB" dirty="0" err="1" smtClean="0"/>
              <a:t>cyfredol</a:t>
            </a:r>
            <a:r>
              <a:rPr lang="en-GB" dirty="0" smtClean="0"/>
              <a:t/>
            </a:r>
            <a:br>
              <a:rPr lang="en-GB" dirty="0" smtClean="0"/>
            </a:br>
            <a:r>
              <a:rPr lang="en-GB" dirty="0" smtClean="0"/>
              <a:t>A current issue</a:t>
            </a:r>
            <a:endParaRPr lang="en-US"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Ffoaduriaid</a:t>
            </a:r>
            <a:r>
              <a:rPr lang="en-GB" dirty="0" smtClean="0"/>
              <a:t> </a:t>
            </a:r>
          </a:p>
          <a:p>
            <a:r>
              <a:rPr lang="en-GB" dirty="0" err="1" smtClean="0"/>
              <a:t>Ceiswyr</a:t>
            </a:r>
            <a:r>
              <a:rPr lang="en-GB" dirty="0" smtClean="0"/>
              <a:t> </a:t>
            </a:r>
            <a:r>
              <a:rPr lang="en-GB" dirty="0" err="1" smtClean="0"/>
              <a:t>lloches</a:t>
            </a:r>
            <a:endParaRPr lang="en-GB" dirty="0" smtClean="0"/>
          </a:p>
          <a:p>
            <a:r>
              <a:rPr lang="en-GB" dirty="0" err="1" smtClean="0"/>
              <a:t>Yn</a:t>
            </a:r>
            <a:r>
              <a:rPr lang="en-GB" dirty="0" smtClean="0"/>
              <a:t> </a:t>
            </a:r>
            <a:r>
              <a:rPr lang="en-GB" dirty="0" err="1" smtClean="0"/>
              <a:t>eich</a:t>
            </a:r>
            <a:r>
              <a:rPr lang="en-GB" dirty="0" smtClean="0"/>
              <a:t> </a:t>
            </a:r>
            <a:r>
              <a:rPr lang="en-GB" dirty="0" err="1" smtClean="0"/>
              <a:t>grwpiau</a:t>
            </a:r>
            <a:r>
              <a:rPr lang="en-GB" dirty="0" smtClean="0"/>
              <a:t>, </a:t>
            </a:r>
            <a:r>
              <a:rPr lang="en-GB" dirty="0" err="1" smtClean="0"/>
              <a:t>adlewyrchwch</a:t>
            </a:r>
            <a:r>
              <a:rPr lang="en-GB" dirty="0" smtClean="0"/>
              <a:t> </a:t>
            </a:r>
            <a:r>
              <a:rPr lang="en-GB" dirty="0" err="1" smtClean="0"/>
              <a:t>ar</a:t>
            </a:r>
            <a:r>
              <a:rPr lang="en-GB" dirty="0" smtClean="0"/>
              <a:t> </a:t>
            </a:r>
            <a:r>
              <a:rPr lang="en-GB" dirty="0" err="1" smtClean="0"/>
              <a:t>heriau</a:t>
            </a:r>
            <a:r>
              <a:rPr lang="en-GB" dirty="0" smtClean="0"/>
              <a:t> </a:t>
            </a:r>
            <a:r>
              <a:rPr lang="en-GB" dirty="0" err="1" smtClean="0"/>
              <a:t>posib</a:t>
            </a:r>
            <a:r>
              <a:rPr lang="en-GB" dirty="0" smtClean="0"/>
              <a:t> </a:t>
            </a:r>
            <a:r>
              <a:rPr lang="en-GB" dirty="0" err="1" smtClean="0"/>
              <a:t>ar</a:t>
            </a:r>
            <a:r>
              <a:rPr lang="en-GB" dirty="0" smtClean="0"/>
              <a:t> </a:t>
            </a:r>
            <a:r>
              <a:rPr lang="en-GB" dirty="0" err="1" smtClean="0"/>
              <a:t>gyfer</a:t>
            </a:r>
            <a:r>
              <a:rPr lang="en-GB" dirty="0" smtClean="0"/>
              <a:t> plant </a:t>
            </a:r>
            <a:r>
              <a:rPr lang="en-GB" dirty="0" err="1" smtClean="0"/>
              <a:t>yn</a:t>
            </a:r>
            <a:r>
              <a:rPr lang="en-GB" dirty="0" smtClean="0"/>
              <a:t> y </a:t>
            </a:r>
            <a:r>
              <a:rPr lang="en-GB" dirty="0" err="1" smtClean="0"/>
              <a:t>sefyllfa</a:t>
            </a:r>
            <a:r>
              <a:rPr lang="en-GB" dirty="0" smtClean="0"/>
              <a:t> o </a:t>
            </a:r>
            <a:r>
              <a:rPr lang="en-GB" dirty="0" err="1" smtClean="0"/>
              <a:t>ffoi</a:t>
            </a:r>
            <a:r>
              <a:rPr lang="en-GB" dirty="0" smtClean="0"/>
              <a:t> </a:t>
            </a:r>
            <a:r>
              <a:rPr lang="en-GB" dirty="0" err="1" smtClean="0"/>
              <a:t>neu</a:t>
            </a:r>
            <a:r>
              <a:rPr lang="en-GB" dirty="0" smtClean="0"/>
              <a:t> </a:t>
            </a:r>
            <a:r>
              <a:rPr lang="en-GB" dirty="0" err="1" smtClean="0"/>
              <a:t>geisio</a:t>
            </a:r>
            <a:r>
              <a:rPr lang="en-GB" dirty="0" smtClean="0"/>
              <a:t> </a:t>
            </a:r>
            <a:r>
              <a:rPr lang="en-GB" dirty="0" err="1" smtClean="0"/>
              <a:t>lloches</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GB" i="1" dirty="0" smtClean="0"/>
              <a:t>Refugees</a:t>
            </a:r>
          </a:p>
          <a:p>
            <a:r>
              <a:rPr lang="en-GB" i="1" dirty="0" smtClean="0"/>
              <a:t>Asylum seekers</a:t>
            </a:r>
          </a:p>
          <a:p>
            <a:r>
              <a:rPr lang="en-GB" i="1" dirty="0" smtClean="0"/>
              <a:t>In your groups reflect on possible challenges for children in this situation</a:t>
            </a:r>
            <a:endParaRPr lang="en-US" i="1" dirty="0"/>
          </a:p>
        </p:txBody>
      </p:sp>
      <p:pic>
        <p:nvPicPr>
          <p:cNvPr id="7"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188639"/>
            <a:ext cx="2520280" cy="1872209"/>
          </a:xfrm>
          <a:prstGeom prst="rect">
            <a:avLst/>
          </a:prstGeom>
        </p:spPr>
      </p:pic>
    </p:spTree>
    <p:extLst>
      <p:ext uri="{BB962C8B-B14F-4D97-AF65-F5344CB8AC3E}">
        <p14:creationId xmlns:p14="http://schemas.microsoft.com/office/powerpoint/2010/main" val="2376019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smtClean="0"/>
              <a:t>Heriau</a:t>
            </a:r>
            <a:r>
              <a:rPr lang="en-GB" sz="2800" dirty="0" smtClean="0"/>
              <a:t> plant </a:t>
            </a:r>
            <a:r>
              <a:rPr lang="en-GB" sz="2800" dirty="0" err="1" smtClean="0"/>
              <a:t>sy’n</a:t>
            </a:r>
            <a:r>
              <a:rPr lang="en-GB" sz="2800" dirty="0" smtClean="0"/>
              <a:t> </a:t>
            </a:r>
            <a:r>
              <a:rPr lang="en-GB" sz="2800" dirty="0" err="1" smtClean="0"/>
              <a:t>mudo</a:t>
            </a:r>
            <a:r>
              <a:rPr lang="en-GB" sz="2800" dirty="0" smtClean="0"/>
              <a:t>/</a:t>
            </a:r>
            <a:r>
              <a:rPr lang="en-GB" sz="2800" dirty="0" err="1" smtClean="0"/>
              <a:t>ceisio</a:t>
            </a:r>
            <a:r>
              <a:rPr lang="en-GB" sz="2800" dirty="0" smtClean="0"/>
              <a:t> </a:t>
            </a:r>
            <a:r>
              <a:rPr lang="en-GB" sz="2800" dirty="0" err="1" smtClean="0"/>
              <a:t>lloches</a:t>
            </a:r>
            <a:r>
              <a:rPr lang="en-GB" sz="2800" dirty="0" smtClean="0"/>
              <a:t/>
            </a:r>
            <a:br>
              <a:rPr lang="en-GB" sz="2800" dirty="0" smtClean="0"/>
            </a:br>
            <a:r>
              <a:rPr lang="en-GB" sz="2800" dirty="0" smtClean="0"/>
              <a:t>Challenges for refugees/ asylum seekers</a:t>
            </a:r>
            <a:endParaRPr lang="en-US" sz="2800" dirty="0"/>
          </a:p>
        </p:txBody>
      </p:sp>
      <p:sp>
        <p:nvSpPr>
          <p:cNvPr id="6" name="Content Placeholder 5"/>
          <p:cNvSpPr>
            <a:spLocks noGrp="1"/>
          </p:cNvSpPr>
          <p:nvPr>
            <p:ph sz="half" idx="4294967295"/>
          </p:nvPr>
        </p:nvSpPr>
        <p:spPr>
          <a:xfrm>
            <a:off x="1028700" y="2286000"/>
            <a:ext cx="3335840" cy="3581401"/>
          </a:xfrm>
          <a:prstGeom prst="rect">
            <a:avLst/>
          </a:prstGeom>
        </p:spPr>
        <p:txBody>
          <a:bodyPr>
            <a:normAutofit fontScale="92500"/>
          </a:bodyPr>
          <a:lstStyle/>
          <a:p>
            <a:r>
              <a:rPr lang="en-GB" dirty="0" err="1" smtClean="0"/>
              <a:t>Gwneud</a:t>
            </a:r>
            <a:r>
              <a:rPr lang="en-GB" dirty="0" smtClean="0"/>
              <a:t> </a:t>
            </a:r>
            <a:r>
              <a:rPr lang="en-GB" dirty="0" err="1" smtClean="0"/>
              <a:t>ffrinidau</a:t>
            </a:r>
            <a:r>
              <a:rPr lang="en-GB" dirty="0" smtClean="0"/>
              <a:t> </a:t>
            </a:r>
            <a:r>
              <a:rPr lang="en-GB" dirty="0" err="1" smtClean="0"/>
              <a:t>newydd</a:t>
            </a:r>
            <a:endParaRPr lang="en-GB" dirty="0" smtClean="0"/>
          </a:p>
          <a:p>
            <a:r>
              <a:rPr lang="en-GB" dirty="0" err="1" smtClean="0"/>
              <a:t>Delio</a:t>
            </a:r>
            <a:r>
              <a:rPr lang="en-GB" dirty="0" smtClean="0"/>
              <a:t> </a:t>
            </a:r>
            <a:r>
              <a:rPr lang="en-GB" dirty="0" err="1" smtClean="0"/>
              <a:t>gyda</a:t>
            </a:r>
            <a:r>
              <a:rPr lang="en-GB" dirty="0" smtClean="0"/>
              <a:t> </a:t>
            </a:r>
            <a:r>
              <a:rPr lang="en-GB" dirty="0" err="1" smtClean="0"/>
              <a:t>cholled</a:t>
            </a:r>
            <a:r>
              <a:rPr lang="en-GB" dirty="0" smtClean="0"/>
              <a:t> ac </a:t>
            </a:r>
            <a:r>
              <a:rPr lang="en-GB" dirty="0" err="1" smtClean="0"/>
              <a:t>unigrwydd</a:t>
            </a:r>
            <a:endParaRPr lang="en-GB" dirty="0" smtClean="0"/>
          </a:p>
          <a:p>
            <a:r>
              <a:rPr lang="en-GB" dirty="0" err="1" smtClean="0"/>
              <a:t>Addasu</a:t>
            </a:r>
            <a:r>
              <a:rPr lang="en-GB" dirty="0" smtClean="0"/>
              <a:t> </a:t>
            </a:r>
            <a:r>
              <a:rPr lang="en-GB" dirty="0" err="1" smtClean="0"/>
              <a:t>i</a:t>
            </a:r>
            <a:r>
              <a:rPr lang="en-GB" dirty="0" smtClean="0"/>
              <a:t> </a:t>
            </a:r>
            <a:r>
              <a:rPr lang="en-GB" dirty="0" err="1" smtClean="0"/>
              <a:t>ysgol</a:t>
            </a:r>
            <a:r>
              <a:rPr lang="en-GB" dirty="0" smtClean="0"/>
              <a:t> </a:t>
            </a:r>
            <a:r>
              <a:rPr lang="en-GB" dirty="0" err="1" smtClean="0"/>
              <a:t>newydd</a:t>
            </a:r>
            <a:r>
              <a:rPr lang="en-GB" dirty="0" smtClean="0"/>
              <a:t> a system </a:t>
            </a:r>
            <a:r>
              <a:rPr lang="en-GB" dirty="0" err="1" smtClean="0"/>
              <a:t>ysgol</a:t>
            </a:r>
            <a:r>
              <a:rPr lang="en-GB" dirty="0" smtClean="0"/>
              <a:t> </a:t>
            </a:r>
            <a:r>
              <a:rPr lang="en-GB" dirty="0" err="1" smtClean="0"/>
              <a:t>newydd</a:t>
            </a:r>
            <a:endParaRPr lang="en-GB" dirty="0" smtClean="0"/>
          </a:p>
          <a:p>
            <a:r>
              <a:rPr lang="en-GB" dirty="0" err="1" smtClean="0"/>
              <a:t>Addasu</a:t>
            </a:r>
            <a:r>
              <a:rPr lang="en-GB" dirty="0" smtClean="0"/>
              <a:t> </a:t>
            </a:r>
            <a:r>
              <a:rPr lang="en-GB" dirty="0" err="1" smtClean="0"/>
              <a:t>i</a:t>
            </a:r>
            <a:r>
              <a:rPr lang="en-GB" dirty="0" smtClean="0"/>
              <a:t> </a:t>
            </a:r>
            <a:r>
              <a:rPr lang="en-GB" dirty="0" err="1" smtClean="0"/>
              <a:t>amgylchedd</a:t>
            </a:r>
            <a:r>
              <a:rPr lang="en-GB" dirty="0" smtClean="0"/>
              <a:t> </a:t>
            </a:r>
            <a:r>
              <a:rPr lang="en-GB" dirty="0" err="1" smtClean="0"/>
              <a:t>diwylliannol</a:t>
            </a:r>
            <a:r>
              <a:rPr lang="en-GB" dirty="0" smtClean="0"/>
              <a:t> </a:t>
            </a:r>
            <a:r>
              <a:rPr lang="en-GB" dirty="0" err="1" smtClean="0"/>
              <a:t>newydd</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normAutofit/>
          </a:bodyPr>
          <a:lstStyle/>
          <a:p>
            <a:pPr>
              <a:defRPr/>
            </a:pPr>
            <a:r>
              <a:rPr lang="en-US" i="1" dirty="0"/>
              <a:t>Finding new friends</a:t>
            </a:r>
          </a:p>
          <a:p>
            <a:pPr>
              <a:defRPr/>
            </a:pPr>
            <a:r>
              <a:rPr lang="en-US" i="1" dirty="0"/>
              <a:t>Dealing with loss and loneliness</a:t>
            </a:r>
          </a:p>
          <a:p>
            <a:pPr>
              <a:defRPr/>
            </a:pPr>
            <a:r>
              <a:rPr lang="en-US" i="1" dirty="0"/>
              <a:t>Adjusting to a new teacher and new school system</a:t>
            </a:r>
          </a:p>
          <a:p>
            <a:pPr>
              <a:defRPr/>
            </a:pPr>
            <a:r>
              <a:rPr lang="en-US" i="1" dirty="0"/>
              <a:t>Adjusting to a new cultural environment </a:t>
            </a:r>
          </a:p>
          <a:p>
            <a:endParaRPr lang="en-US" dirty="0"/>
          </a:p>
        </p:txBody>
      </p:sp>
    </p:spTree>
    <p:extLst>
      <p:ext uri="{BB962C8B-B14F-4D97-AF65-F5344CB8AC3E}">
        <p14:creationId xmlns:p14="http://schemas.microsoft.com/office/powerpoint/2010/main" val="3712143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a:t>Heriau</a:t>
            </a:r>
            <a:r>
              <a:rPr lang="en-GB" sz="2800" dirty="0"/>
              <a:t> plant </a:t>
            </a:r>
            <a:r>
              <a:rPr lang="en-GB" sz="2800" dirty="0" err="1"/>
              <a:t>sy’n</a:t>
            </a:r>
            <a:r>
              <a:rPr lang="en-GB" sz="2800" dirty="0"/>
              <a:t> </a:t>
            </a:r>
            <a:r>
              <a:rPr lang="en-GB" sz="2800" dirty="0" err="1"/>
              <a:t>mudo</a:t>
            </a:r>
            <a:r>
              <a:rPr lang="en-GB" sz="2800" dirty="0"/>
              <a:t>/</a:t>
            </a:r>
            <a:r>
              <a:rPr lang="en-GB" sz="2800" dirty="0" err="1"/>
              <a:t>ceisio</a:t>
            </a:r>
            <a:r>
              <a:rPr lang="en-GB" sz="2800" dirty="0"/>
              <a:t> </a:t>
            </a:r>
            <a:r>
              <a:rPr lang="en-GB" sz="2800" dirty="0" err="1"/>
              <a:t>lloches</a:t>
            </a:r>
            <a:r>
              <a:rPr lang="en-GB" sz="2800" dirty="0"/>
              <a:t/>
            </a:r>
            <a:br>
              <a:rPr lang="en-GB" sz="2800" dirty="0"/>
            </a:br>
            <a:r>
              <a:rPr lang="en-GB" sz="2800" dirty="0"/>
              <a:t>Challenges for refugees/ asylum seekers</a:t>
            </a:r>
            <a:endParaRPr lang="en-US" sz="2800"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Trawma</a:t>
            </a:r>
            <a:r>
              <a:rPr lang="en-GB" dirty="0"/>
              <a:t> </a:t>
            </a:r>
            <a:r>
              <a:rPr lang="en-GB" dirty="0" err="1" smtClean="0"/>
              <a:t>posib</a:t>
            </a:r>
            <a:r>
              <a:rPr lang="en-GB" dirty="0" smtClean="0"/>
              <a:t> </a:t>
            </a:r>
            <a:r>
              <a:rPr lang="en-GB" dirty="0" err="1" smtClean="0"/>
              <a:t>yn</a:t>
            </a:r>
            <a:r>
              <a:rPr lang="en-GB" dirty="0" smtClean="0"/>
              <a:t> </a:t>
            </a:r>
            <a:r>
              <a:rPr lang="en-GB" dirty="0" err="1" smtClean="0"/>
              <a:t>dilyn</a:t>
            </a:r>
            <a:r>
              <a:rPr lang="en-GB" dirty="0" smtClean="0"/>
              <a:t> </a:t>
            </a:r>
            <a:r>
              <a:rPr lang="en-GB" dirty="0" err="1" smtClean="0"/>
              <a:t>eu</a:t>
            </a:r>
            <a:r>
              <a:rPr lang="en-GB" dirty="0" smtClean="0"/>
              <a:t> </a:t>
            </a:r>
            <a:r>
              <a:rPr lang="en-GB" dirty="0" err="1" smtClean="0"/>
              <a:t>mudo</a:t>
            </a:r>
            <a:endParaRPr lang="en-GB" dirty="0" smtClean="0"/>
          </a:p>
          <a:p>
            <a:r>
              <a:rPr lang="en-GB" dirty="0" err="1" smtClean="0"/>
              <a:t>Saesneg</a:t>
            </a:r>
            <a:r>
              <a:rPr lang="en-GB" dirty="0" smtClean="0"/>
              <a:t> </a:t>
            </a:r>
            <a:r>
              <a:rPr lang="en-GB" dirty="0" err="1" smtClean="0"/>
              <a:t>fel</a:t>
            </a:r>
            <a:r>
              <a:rPr lang="en-GB" dirty="0" smtClean="0"/>
              <a:t> </a:t>
            </a:r>
            <a:r>
              <a:rPr lang="en-GB" dirty="0" err="1" smtClean="0"/>
              <a:t>iaith</a:t>
            </a:r>
            <a:r>
              <a:rPr lang="en-GB" dirty="0" smtClean="0"/>
              <a:t> </a:t>
            </a:r>
            <a:r>
              <a:rPr lang="en-GB" dirty="0" err="1" smtClean="0"/>
              <a:t>ychwanegol</a:t>
            </a:r>
            <a:r>
              <a:rPr lang="en-GB" dirty="0" smtClean="0"/>
              <a:t> (EAL) </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pPr>
              <a:defRPr/>
            </a:pPr>
            <a:r>
              <a:rPr lang="en-US" i="1" dirty="0"/>
              <a:t>Trauma that may have occurred  after their migration </a:t>
            </a:r>
          </a:p>
          <a:p>
            <a:pPr>
              <a:defRPr/>
            </a:pPr>
            <a:r>
              <a:rPr lang="en-GB" i="1" dirty="0"/>
              <a:t>English as an Additional Language (EAL)</a:t>
            </a:r>
            <a:endParaRPr lang="en-US" i="1" dirty="0"/>
          </a:p>
          <a:p>
            <a:endParaRPr lang="en-US" dirty="0"/>
          </a:p>
        </p:txBody>
      </p:sp>
    </p:spTree>
    <p:extLst>
      <p:ext uri="{BB962C8B-B14F-4D97-AF65-F5344CB8AC3E}">
        <p14:creationId xmlns:p14="http://schemas.microsoft.com/office/powerpoint/2010/main" val="3998568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Arfer</a:t>
            </a:r>
            <a:r>
              <a:rPr lang="en-GB" dirty="0" smtClean="0"/>
              <a:t> </a:t>
            </a:r>
            <a:r>
              <a:rPr lang="en-GB" dirty="0" err="1" smtClean="0"/>
              <a:t>orau</a:t>
            </a:r>
            <a:r>
              <a:rPr lang="en-GB" dirty="0" smtClean="0"/>
              <a:t/>
            </a:r>
            <a:br>
              <a:rPr lang="en-GB" dirty="0" smtClean="0"/>
            </a:br>
            <a:r>
              <a:rPr lang="en-GB" dirty="0" smtClean="0"/>
              <a:t>Best practice</a:t>
            </a:r>
            <a:endParaRPr lang="en-US" dirty="0"/>
          </a:p>
        </p:txBody>
      </p:sp>
      <p:sp>
        <p:nvSpPr>
          <p:cNvPr id="3" name="Content Placeholder 2"/>
          <p:cNvSpPr>
            <a:spLocks noGrp="1"/>
          </p:cNvSpPr>
          <p:nvPr>
            <p:ph sz="half" idx="4294967295"/>
          </p:nvPr>
        </p:nvSpPr>
        <p:spPr>
          <a:xfrm>
            <a:off x="1028700" y="2286000"/>
            <a:ext cx="3335840" cy="3581401"/>
          </a:xfrm>
          <a:prstGeom prst="rect">
            <a:avLst/>
          </a:prstGeom>
        </p:spPr>
        <p:txBody>
          <a:bodyPr>
            <a:normAutofit fontScale="92500" lnSpcReduction="10000"/>
          </a:bodyPr>
          <a:lstStyle/>
          <a:p>
            <a:r>
              <a:rPr lang="en-GB" dirty="0" err="1" smtClean="0"/>
              <a:t>Croesawu</a:t>
            </a:r>
            <a:r>
              <a:rPr lang="en-GB" dirty="0" smtClean="0"/>
              <a:t> plant </a:t>
            </a:r>
            <a:r>
              <a:rPr lang="en-GB" dirty="0" err="1" smtClean="0"/>
              <a:t>newydd</a:t>
            </a:r>
            <a:r>
              <a:rPr lang="en-GB" dirty="0" smtClean="0"/>
              <a:t> </a:t>
            </a:r>
            <a:r>
              <a:rPr lang="en-GB" dirty="0" err="1" smtClean="0"/>
              <a:t>mewn</a:t>
            </a:r>
            <a:r>
              <a:rPr lang="en-GB" dirty="0" smtClean="0"/>
              <a:t> </a:t>
            </a:r>
            <a:r>
              <a:rPr lang="en-GB" dirty="0" err="1" smtClean="0"/>
              <a:t>ffyrdd</a:t>
            </a:r>
            <a:r>
              <a:rPr lang="en-GB" dirty="0" smtClean="0"/>
              <a:t> </a:t>
            </a:r>
            <a:r>
              <a:rPr lang="en-GB" dirty="0" err="1" smtClean="0"/>
              <a:t>adeiladol</a:t>
            </a:r>
            <a:r>
              <a:rPr lang="en-GB" dirty="0" smtClean="0"/>
              <a:t> </a:t>
            </a:r>
            <a:r>
              <a:rPr lang="en-GB" dirty="0" err="1" smtClean="0"/>
              <a:t>gan</a:t>
            </a:r>
            <a:r>
              <a:rPr lang="en-GB" dirty="0" smtClean="0"/>
              <a:t> </a:t>
            </a:r>
            <a:r>
              <a:rPr lang="en-GB" dirty="0" err="1" smtClean="0"/>
              <a:t>ganolbwyntio</a:t>
            </a:r>
            <a:r>
              <a:rPr lang="en-GB" dirty="0" smtClean="0"/>
              <a:t> </a:t>
            </a:r>
            <a:r>
              <a:rPr lang="en-GB" dirty="0" err="1" smtClean="0"/>
              <a:t>ar</a:t>
            </a:r>
            <a:r>
              <a:rPr lang="en-GB" dirty="0" smtClean="0"/>
              <a:t> </a:t>
            </a:r>
            <a:r>
              <a:rPr lang="en-GB" dirty="0" err="1" smtClean="0"/>
              <a:t>eu</a:t>
            </a:r>
            <a:r>
              <a:rPr lang="en-GB" dirty="0" smtClean="0"/>
              <a:t> </a:t>
            </a:r>
            <a:r>
              <a:rPr lang="en-GB" dirty="0" err="1" smtClean="0"/>
              <a:t>medrau</a:t>
            </a:r>
            <a:endParaRPr lang="en-GB" dirty="0" smtClean="0"/>
          </a:p>
          <a:p>
            <a:r>
              <a:rPr lang="en-GB" dirty="0" err="1" smtClean="0"/>
              <a:t>Cyfleoedd</a:t>
            </a:r>
            <a:r>
              <a:rPr lang="en-GB" dirty="0" smtClean="0"/>
              <a:t> </a:t>
            </a:r>
            <a:r>
              <a:rPr lang="en-GB" dirty="0" err="1" smtClean="0"/>
              <a:t>strwythuredig</a:t>
            </a:r>
            <a:r>
              <a:rPr lang="en-GB" dirty="0" smtClean="0"/>
              <a:t> I </a:t>
            </a:r>
            <a:r>
              <a:rPr lang="en-GB" dirty="0" err="1" smtClean="0"/>
              <a:t>blant</a:t>
            </a:r>
            <a:r>
              <a:rPr lang="en-GB" dirty="0" smtClean="0"/>
              <a:t> </a:t>
            </a:r>
            <a:r>
              <a:rPr lang="en-GB" dirty="0" err="1" smtClean="0"/>
              <a:t>newydd</a:t>
            </a:r>
            <a:r>
              <a:rPr lang="en-GB" dirty="0" smtClean="0"/>
              <a:t> </a:t>
            </a:r>
            <a:r>
              <a:rPr lang="en-GB" dirty="0" err="1" smtClean="0"/>
              <a:t>weithio</a:t>
            </a:r>
            <a:r>
              <a:rPr lang="en-GB" dirty="0" smtClean="0"/>
              <a:t> </a:t>
            </a:r>
            <a:r>
              <a:rPr lang="en-GB" dirty="0" err="1" smtClean="0"/>
              <a:t>ar</a:t>
            </a:r>
            <a:r>
              <a:rPr lang="en-GB" dirty="0" smtClean="0"/>
              <a:t> y </a:t>
            </a:r>
            <a:r>
              <a:rPr lang="en-GB" dirty="0" err="1" smtClean="0"/>
              <a:t>cyd</a:t>
            </a:r>
            <a:r>
              <a:rPr lang="en-GB" dirty="0" smtClean="0"/>
              <a:t> </a:t>
            </a:r>
            <a:r>
              <a:rPr lang="en-GB" dirty="0" err="1" smtClean="0"/>
              <a:t>gydag</a:t>
            </a:r>
            <a:r>
              <a:rPr lang="en-GB" dirty="0" smtClean="0"/>
              <a:t> </a:t>
            </a:r>
            <a:r>
              <a:rPr lang="en-GB" dirty="0" err="1" smtClean="0"/>
              <a:t>eraill</a:t>
            </a:r>
            <a:r>
              <a:rPr lang="en-GB" dirty="0" smtClean="0"/>
              <a:t> </a:t>
            </a:r>
            <a:r>
              <a:rPr lang="en-GB" dirty="0" err="1" smtClean="0"/>
              <a:t>gyda</a:t>
            </a:r>
            <a:r>
              <a:rPr lang="en-GB" dirty="0" smtClean="0"/>
              <a:t> </a:t>
            </a:r>
            <a:r>
              <a:rPr lang="en-GB" dirty="0" err="1" smtClean="0"/>
              <a:t>ffocws</a:t>
            </a:r>
            <a:r>
              <a:rPr lang="en-GB" dirty="0" smtClean="0"/>
              <a:t> </a:t>
            </a:r>
            <a:r>
              <a:rPr lang="en-GB" dirty="0" err="1" smtClean="0"/>
              <a:t>ar</a:t>
            </a:r>
            <a:r>
              <a:rPr lang="en-GB" dirty="0" smtClean="0"/>
              <a:t> </a:t>
            </a:r>
            <a:r>
              <a:rPr lang="en-GB" dirty="0" err="1" smtClean="0"/>
              <a:t>weithgareddau</a:t>
            </a:r>
            <a:r>
              <a:rPr lang="en-GB" dirty="0" smtClean="0"/>
              <a:t> </a:t>
            </a:r>
            <a:r>
              <a:rPr lang="en-GB" dirty="0" err="1" smtClean="0"/>
              <a:t>grwp</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normAutofit fontScale="92500" lnSpcReduction="10000"/>
          </a:bodyPr>
          <a:lstStyle/>
          <a:p>
            <a:r>
              <a:rPr lang="en-US" altLang="en-US" i="1" dirty="0"/>
              <a:t>Welcome new children in positive ways </a:t>
            </a:r>
            <a:r>
              <a:rPr lang="en-GB" altLang="en-US" i="1" dirty="0" smtClean="0"/>
              <a:t>f</a:t>
            </a:r>
            <a:r>
              <a:rPr lang="en-US" altLang="en-US" i="1" dirty="0" err="1"/>
              <a:t>ocusing</a:t>
            </a:r>
            <a:r>
              <a:rPr lang="en-US" altLang="en-US" i="1" dirty="0"/>
              <a:t> on their capacities</a:t>
            </a:r>
          </a:p>
          <a:p>
            <a:r>
              <a:rPr lang="en-US" altLang="en-US" i="1" dirty="0" smtClean="0"/>
              <a:t>Structured </a:t>
            </a:r>
            <a:r>
              <a:rPr lang="en-US" altLang="en-US" i="1" dirty="0"/>
              <a:t>opportunities for new children</a:t>
            </a:r>
            <a:r>
              <a:rPr lang="en-GB" altLang="en-US" i="1" dirty="0"/>
              <a:t> </a:t>
            </a:r>
            <a:r>
              <a:rPr lang="en-US" altLang="en-US" i="1" dirty="0"/>
              <a:t>to work collaboratively with others with a  focus on group </a:t>
            </a:r>
            <a:r>
              <a:rPr lang="en-US" altLang="en-US" i="1" dirty="0" smtClean="0"/>
              <a:t>activities </a:t>
            </a:r>
          </a:p>
          <a:p>
            <a:r>
              <a:rPr lang="en-GB" altLang="en-US" sz="1700" i="1" dirty="0" smtClean="0"/>
              <a:t>( Estyn 2013) </a:t>
            </a:r>
            <a:endParaRPr lang="en-US" altLang="en-US" sz="1700" i="1" dirty="0"/>
          </a:p>
          <a:p>
            <a:endParaRPr lang="en-US" dirty="0"/>
          </a:p>
        </p:txBody>
      </p:sp>
      <p:pic>
        <p:nvPicPr>
          <p:cNvPr id="5"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2160" y="188639"/>
            <a:ext cx="2952328" cy="1872209"/>
          </a:xfrm>
          <a:prstGeom prst="rect">
            <a:avLst/>
          </a:prstGeom>
        </p:spPr>
      </p:pic>
    </p:spTree>
    <p:extLst>
      <p:ext uri="{BB962C8B-B14F-4D97-AF65-F5344CB8AC3E}">
        <p14:creationId xmlns:p14="http://schemas.microsoft.com/office/powerpoint/2010/main" val="4267277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Arfer</a:t>
            </a:r>
            <a:r>
              <a:rPr lang="en-GB" dirty="0"/>
              <a:t> </a:t>
            </a:r>
            <a:r>
              <a:rPr lang="en-GB" dirty="0" err="1"/>
              <a:t>orau</a:t>
            </a:r>
            <a:r>
              <a:rPr lang="en-GB" dirty="0"/>
              <a:t/>
            </a:r>
            <a:br>
              <a:rPr lang="en-GB" dirty="0"/>
            </a:br>
            <a:r>
              <a:rPr lang="en-GB" dirty="0"/>
              <a:t>Best practice</a:t>
            </a:r>
            <a:endParaRPr lang="en-US" dirty="0"/>
          </a:p>
        </p:txBody>
      </p:sp>
      <p:sp>
        <p:nvSpPr>
          <p:cNvPr id="3" name="Content Placeholder 2"/>
          <p:cNvSpPr>
            <a:spLocks noGrp="1"/>
          </p:cNvSpPr>
          <p:nvPr>
            <p:ph sz="half" idx="4294967295"/>
          </p:nvPr>
        </p:nvSpPr>
        <p:spPr>
          <a:xfrm>
            <a:off x="1028700" y="2286000"/>
            <a:ext cx="3335840" cy="3581401"/>
          </a:xfrm>
          <a:prstGeom prst="rect">
            <a:avLst/>
          </a:prstGeom>
        </p:spPr>
        <p:txBody>
          <a:bodyPr>
            <a:normAutofit fontScale="92500"/>
          </a:bodyPr>
          <a:lstStyle/>
          <a:p>
            <a:r>
              <a:rPr lang="en-GB" dirty="0" err="1" smtClean="0"/>
              <a:t>Gweithgareddau</a:t>
            </a:r>
            <a:r>
              <a:rPr lang="en-GB" dirty="0" smtClean="0"/>
              <a:t> </a:t>
            </a:r>
            <a:r>
              <a:rPr lang="en-GB" dirty="0" err="1" smtClean="0"/>
              <a:t>celf</a:t>
            </a:r>
            <a:r>
              <a:rPr lang="en-GB" dirty="0" smtClean="0"/>
              <a:t>, </a:t>
            </a:r>
            <a:r>
              <a:rPr lang="en-GB" dirty="0" err="1" smtClean="0"/>
              <a:t>cerddoriaeth</a:t>
            </a:r>
            <a:r>
              <a:rPr lang="en-GB" dirty="0" smtClean="0"/>
              <a:t> a drama </a:t>
            </a:r>
            <a:r>
              <a:rPr lang="en-GB" dirty="0" err="1" smtClean="0"/>
              <a:t>yn</a:t>
            </a:r>
            <a:r>
              <a:rPr lang="en-GB" dirty="0" smtClean="0"/>
              <a:t> </a:t>
            </a:r>
            <a:r>
              <a:rPr lang="en-GB" dirty="0" err="1" smtClean="0"/>
              <a:t>ddelfyrdol</a:t>
            </a:r>
            <a:r>
              <a:rPr lang="en-GB" dirty="0" smtClean="0"/>
              <a:t> </a:t>
            </a:r>
            <a:r>
              <a:rPr lang="en-GB" dirty="0" err="1" smtClean="0"/>
              <a:t>ar</a:t>
            </a:r>
            <a:r>
              <a:rPr lang="en-GB" dirty="0" smtClean="0"/>
              <a:t> </a:t>
            </a:r>
            <a:r>
              <a:rPr lang="en-GB" dirty="0" err="1" smtClean="0"/>
              <a:t>gyfer</a:t>
            </a:r>
            <a:r>
              <a:rPr lang="en-GB" dirty="0" smtClean="0"/>
              <a:t> </a:t>
            </a:r>
            <a:r>
              <a:rPr lang="en-GB" dirty="0" err="1" smtClean="0"/>
              <a:t>cyslltu</a:t>
            </a:r>
            <a:r>
              <a:rPr lang="en-GB" dirty="0" smtClean="0"/>
              <a:t> plant </a:t>
            </a:r>
            <a:r>
              <a:rPr lang="en-GB" dirty="0" err="1" smtClean="0"/>
              <a:t>sydd</a:t>
            </a:r>
            <a:r>
              <a:rPr lang="en-GB" dirty="0" smtClean="0"/>
              <a:t> </a:t>
            </a:r>
            <a:r>
              <a:rPr lang="en-GB" dirty="0" err="1" smtClean="0"/>
              <a:t>heb</a:t>
            </a:r>
            <a:r>
              <a:rPr lang="en-GB" dirty="0" smtClean="0"/>
              <a:t> </a:t>
            </a:r>
            <a:r>
              <a:rPr lang="en-GB" dirty="0" err="1" smtClean="0"/>
              <a:t>iaith</a:t>
            </a:r>
            <a:r>
              <a:rPr lang="en-GB" dirty="0" smtClean="0"/>
              <a:t> </a:t>
            </a:r>
            <a:r>
              <a:rPr lang="en-GB" dirty="0" err="1" smtClean="0"/>
              <a:t>gyffredin</a:t>
            </a:r>
            <a:endParaRPr lang="en-GB" dirty="0" smtClean="0"/>
          </a:p>
          <a:p>
            <a:r>
              <a:rPr lang="en-GB" dirty="0" err="1" smtClean="0"/>
              <a:t>Sefydlu</a:t>
            </a:r>
            <a:r>
              <a:rPr lang="en-GB" dirty="0" smtClean="0"/>
              <a:t> </a:t>
            </a:r>
            <a:r>
              <a:rPr lang="en-GB" dirty="0" err="1" smtClean="0"/>
              <a:t>gweithdrefnau</a:t>
            </a:r>
            <a:r>
              <a:rPr lang="en-GB" dirty="0" smtClean="0"/>
              <a:t> </a:t>
            </a:r>
            <a:r>
              <a:rPr lang="en-GB" dirty="0" err="1" smtClean="0"/>
              <a:t>dosbarth</a:t>
            </a:r>
            <a:r>
              <a:rPr lang="en-GB" dirty="0" smtClean="0"/>
              <a:t> </a:t>
            </a:r>
            <a:r>
              <a:rPr lang="en-GB" dirty="0" err="1" smtClean="0"/>
              <a:t>clir</a:t>
            </a:r>
            <a:r>
              <a:rPr lang="en-GB" dirty="0"/>
              <a:t> </a:t>
            </a:r>
            <a:r>
              <a:rPr lang="en-GB" dirty="0" err="1" smtClean="0"/>
              <a:t>sydd</a:t>
            </a:r>
            <a:r>
              <a:rPr lang="en-GB" dirty="0" smtClean="0"/>
              <a:t> </a:t>
            </a:r>
            <a:r>
              <a:rPr lang="en-GB" dirty="0" err="1" smtClean="0"/>
              <a:t>yn</a:t>
            </a:r>
            <a:r>
              <a:rPr lang="en-GB" dirty="0" smtClean="0"/>
              <a:t> </a:t>
            </a:r>
            <a:r>
              <a:rPr lang="en-GB" dirty="0" err="1" smtClean="0"/>
              <a:t>hawdd</a:t>
            </a:r>
            <a:r>
              <a:rPr lang="en-GB" dirty="0" smtClean="0"/>
              <a:t> </a:t>
            </a:r>
            <a:r>
              <a:rPr lang="en-GB" dirty="0" err="1" smtClean="0"/>
              <a:t>eu</a:t>
            </a:r>
            <a:r>
              <a:rPr lang="en-GB" dirty="0" smtClean="0"/>
              <a:t> </a:t>
            </a:r>
            <a:r>
              <a:rPr lang="en-GB" dirty="0" err="1" smtClean="0"/>
              <a:t>deall</a:t>
            </a:r>
            <a:r>
              <a:rPr lang="en-GB" dirty="0" smtClean="0"/>
              <a:t> </a:t>
            </a:r>
            <a:r>
              <a:rPr lang="en-GB" dirty="0" err="1" smtClean="0"/>
              <a:t>a’u</a:t>
            </a:r>
            <a:r>
              <a:rPr lang="en-GB" dirty="0" smtClean="0"/>
              <a:t> </a:t>
            </a:r>
            <a:r>
              <a:rPr lang="en-GB" dirty="0" err="1" smtClean="0"/>
              <a:t>dysgu</a:t>
            </a:r>
            <a:r>
              <a:rPr lang="en-GB" dirty="0" smtClean="0"/>
              <a:t> </a:t>
            </a:r>
            <a:endParaRPr lang="en-US" dirty="0"/>
          </a:p>
        </p:txBody>
      </p:sp>
      <p:sp>
        <p:nvSpPr>
          <p:cNvPr id="4" name="Content Placeholder 3"/>
          <p:cNvSpPr>
            <a:spLocks noGrp="1"/>
          </p:cNvSpPr>
          <p:nvPr>
            <p:ph sz="half" idx="4294967295"/>
          </p:nvPr>
        </p:nvSpPr>
        <p:spPr>
          <a:xfrm>
            <a:off x="4894052" y="2286000"/>
            <a:ext cx="3335840" cy="3581401"/>
          </a:xfrm>
          <a:prstGeom prst="rect">
            <a:avLst/>
          </a:prstGeom>
        </p:spPr>
        <p:txBody>
          <a:bodyPr>
            <a:normAutofit fontScale="92500"/>
          </a:bodyPr>
          <a:lstStyle/>
          <a:p>
            <a:r>
              <a:rPr lang="en-US" altLang="en-US" i="1" dirty="0"/>
              <a:t>Art, music</a:t>
            </a:r>
            <a:r>
              <a:rPr lang="en-GB" altLang="en-US" i="1" dirty="0"/>
              <a:t> and</a:t>
            </a:r>
            <a:r>
              <a:rPr lang="en-US" altLang="en-US" i="1" dirty="0"/>
              <a:t> drama activities ideal for engaging children with no common language</a:t>
            </a:r>
            <a:endParaRPr lang="en-GB" altLang="en-US" i="1" dirty="0"/>
          </a:p>
          <a:p>
            <a:r>
              <a:rPr lang="en-US" altLang="en-US" i="1" dirty="0"/>
              <a:t>Establish clear, explicit class routines in the class  which can easily be learned and</a:t>
            </a:r>
            <a:r>
              <a:rPr lang="en-GB" altLang="en-US" i="1" dirty="0"/>
              <a:t> </a:t>
            </a:r>
            <a:r>
              <a:rPr lang="en-US" altLang="en-US" i="1" dirty="0" smtClean="0"/>
              <a:t>understood</a:t>
            </a:r>
          </a:p>
          <a:p>
            <a:r>
              <a:rPr lang="en-GB" altLang="en-US" sz="1700" i="1" dirty="0" smtClean="0"/>
              <a:t>( Estyn 2013)</a:t>
            </a:r>
            <a:endParaRPr lang="en-GB" altLang="en-US" sz="1700" i="1" dirty="0"/>
          </a:p>
          <a:p>
            <a:endParaRPr lang="en-US" dirty="0"/>
          </a:p>
        </p:txBody>
      </p:sp>
      <p:pic>
        <p:nvPicPr>
          <p:cNvPr id="5"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56176" y="188639"/>
            <a:ext cx="2736304" cy="1872209"/>
          </a:xfrm>
          <a:prstGeom prst="rect">
            <a:avLst/>
          </a:prstGeom>
        </p:spPr>
      </p:pic>
    </p:spTree>
    <p:extLst>
      <p:ext uri="{BB962C8B-B14F-4D97-AF65-F5344CB8AC3E}">
        <p14:creationId xmlns:p14="http://schemas.microsoft.com/office/powerpoint/2010/main" val="1535883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4667" y="2286000"/>
            <a:ext cx="5608965" cy="3581400"/>
          </a:xfrm>
        </p:spPr>
      </p:pic>
    </p:spTree>
    <p:extLst>
      <p:ext uri="{BB962C8B-B14F-4D97-AF65-F5344CB8AC3E}">
        <p14:creationId xmlns:p14="http://schemas.microsoft.com/office/powerpoint/2010/main" val="3103583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Trafodaeth</a:t>
            </a:r>
            <a:r>
              <a:rPr lang="en-GB" dirty="0" smtClean="0"/>
              <a:t/>
            </a:r>
            <a:br>
              <a:rPr lang="en-GB" dirty="0" smtClean="0"/>
            </a:br>
            <a:r>
              <a:rPr lang="en-GB" dirty="0" smtClean="0"/>
              <a:t>Discussion</a:t>
            </a:r>
            <a:endParaRPr lang="cy-GB"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Yn</a:t>
            </a:r>
            <a:r>
              <a:rPr lang="en-GB" dirty="0" smtClean="0"/>
              <a:t> </a:t>
            </a:r>
            <a:r>
              <a:rPr lang="en-GB" dirty="0" err="1" smtClean="0"/>
              <a:t>eich</a:t>
            </a:r>
            <a:r>
              <a:rPr lang="en-GB" dirty="0" smtClean="0"/>
              <a:t> </a:t>
            </a:r>
            <a:r>
              <a:rPr lang="en-GB" dirty="0" err="1" smtClean="0"/>
              <a:t>grwpiau</a:t>
            </a:r>
            <a:r>
              <a:rPr lang="en-GB" dirty="0" smtClean="0"/>
              <a:t> </a:t>
            </a:r>
            <a:r>
              <a:rPr lang="en-GB" dirty="0" err="1" smtClean="0"/>
              <a:t>trafodwch</a:t>
            </a:r>
            <a:r>
              <a:rPr lang="en-GB" dirty="0" smtClean="0"/>
              <a:t> pa </a:t>
            </a:r>
            <a:r>
              <a:rPr lang="en-GB" dirty="0" err="1" smtClean="0"/>
              <a:t>erthyglau</a:t>
            </a:r>
            <a:r>
              <a:rPr lang="en-GB" dirty="0" smtClean="0"/>
              <a:t>/ </a:t>
            </a:r>
            <a:r>
              <a:rPr lang="en-GB" dirty="0" err="1" smtClean="0"/>
              <a:t>adroddiadau</a:t>
            </a:r>
            <a:r>
              <a:rPr lang="en-GB" dirty="0" smtClean="0"/>
              <a:t> </a:t>
            </a:r>
            <a:r>
              <a:rPr lang="en-GB" dirty="0" err="1" smtClean="0"/>
              <a:t>sydd</a:t>
            </a:r>
            <a:r>
              <a:rPr lang="en-GB" dirty="0" smtClean="0"/>
              <a:t> </a:t>
            </a:r>
            <a:r>
              <a:rPr lang="en-GB" dirty="0" err="1" smtClean="0"/>
              <a:t>gennych</a:t>
            </a:r>
            <a:r>
              <a:rPr lang="en-GB" dirty="0" smtClean="0"/>
              <a:t> am </a:t>
            </a:r>
            <a:r>
              <a:rPr lang="en-GB" dirty="0" err="1" smtClean="0"/>
              <a:t>aml-ddiwylliannedd</a:t>
            </a:r>
            <a:endParaRPr lang="en-GB" dirty="0" smtClean="0"/>
          </a:p>
          <a:p>
            <a:r>
              <a:rPr lang="en-GB" dirty="0" smtClean="0"/>
              <a:t>Pa </a:t>
            </a:r>
            <a:r>
              <a:rPr lang="en-GB" dirty="0" err="1" smtClean="0"/>
              <a:t>werthoedd</a:t>
            </a:r>
            <a:r>
              <a:rPr lang="en-GB" dirty="0" smtClean="0"/>
              <a:t> a </a:t>
            </a:r>
            <a:r>
              <a:rPr lang="en-GB" dirty="0" err="1" smtClean="0"/>
              <a:t>drafodir</a:t>
            </a:r>
            <a:r>
              <a:rPr lang="en-GB" dirty="0" smtClean="0"/>
              <a:t> / </a:t>
            </a:r>
            <a:r>
              <a:rPr lang="en-GB" dirty="0" err="1" smtClean="0"/>
              <a:t>amlygir</a:t>
            </a:r>
            <a:r>
              <a:rPr lang="en-GB" dirty="0" smtClean="0"/>
              <a:t>? </a:t>
            </a:r>
          </a:p>
        </p:txBody>
      </p:sp>
      <p:sp>
        <p:nvSpPr>
          <p:cNvPr id="4" name="Content Placeholder 3"/>
          <p:cNvSpPr>
            <a:spLocks noGrp="1"/>
          </p:cNvSpPr>
          <p:nvPr>
            <p:ph sz="half" idx="4294967295"/>
          </p:nvPr>
        </p:nvSpPr>
        <p:spPr>
          <a:xfrm>
            <a:off x="4894052" y="2286000"/>
            <a:ext cx="3335840" cy="3581401"/>
          </a:xfrm>
          <a:prstGeom prst="rect">
            <a:avLst/>
          </a:prstGeom>
        </p:spPr>
        <p:txBody>
          <a:bodyPr>
            <a:normAutofit/>
          </a:bodyPr>
          <a:lstStyle/>
          <a:p>
            <a:r>
              <a:rPr lang="en-GB" i="1" dirty="0" smtClean="0"/>
              <a:t>In your groups discuss what articles/reports you have found regarding multi-</a:t>
            </a:r>
            <a:r>
              <a:rPr lang="en-GB" i="1" dirty="0" err="1" smtClean="0"/>
              <a:t>culturalism</a:t>
            </a:r>
            <a:endParaRPr lang="en-GB" i="1" dirty="0" smtClean="0"/>
          </a:p>
          <a:p>
            <a:r>
              <a:rPr lang="en-GB" i="1" dirty="0" smtClean="0"/>
              <a:t>Which values are discussed / promoted?</a:t>
            </a:r>
          </a:p>
          <a:p>
            <a:endParaRPr lang="en-GB" i="1" dirty="0" smtClean="0"/>
          </a:p>
        </p:txBody>
      </p:sp>
      <p:pic>
        <p:nvPicPr>
          <p:cNvPr id="1026" name="Picture 2" descr="C:\Users\l.roberts\AppData\Local\Microsoft\Windows\Temporary Internet Files\Content.IE5\S9T0P2O1\group-discus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435"/>
            <a:ext cx="3785616" cy="1672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480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Aseiniadau</a:t>
            </a:r>
            <a:r>
              <a:rPr lang="en-GB" dirty="0" smtClean="0"/>
              <a:t/>
            </a:r>
            <a:br>
              <a:rPr lang="en-GB" dirty="0" smtClean="0"/>
            </a:br>
            <a:r>
              <a:rPr lang="en-GB" dirty="0" smtClean="0"/>
              <a:t>Assignments</a:t>
            </a:r>
            <a:endParaRPr lang="cy-GB"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Ystyriwch</a:t>
            </a:r>
            <a:r>
              <a:rPr lang="en-GB" dirty="0" smtClean="0"/>
              <a:t> </a:t>
            </a:r>
            <a:r>
              <a:rPr lang="en-GB" dirty="0" err="1" smtClean="0"/>
              <a:t>ddefnyddio</a:t>
            </a:r>
            <a:r>
              <a:rPr lang="en-GB" dirty="0" smtClean="0"/>
              <a:t> </a:t>
            </a:r>
            <a:r>
              <a:rPr lang="en-GB" dirty="0" err="1" smtClean="0"/>
              <a:t>materion</a:t>
            </a:r>
            <a:r>
              <a:rPr lang="en-GB" dirty="0" smtClean="0"/>
              <a:t> </a:t>
            </a:r>
            <a:r>
              <a:rPr lang="en-GB" dirty="0" err="1" smtClean="0"/>
              <a:t>aml-ddiwylliannedd</a:t>
            </a:r>
            <a:r>
              <a:rPr lang="en-GB" dirty="0" smtClean="0"/>
              <a:t> </a:t>
            </a:r>
            <a:r>
              <a:rPr lang="en-GB" dirty="0" err="1" smtClean="0"/>
              <a:t>fel</a:t>
            </a:r>
            <a:r>
              <a:rPr lang="en-GB" dirty="0" smtClean="0"/>
              <a:t> </a:t>
            </a:r>
            <a:r>
              <a:rPr lang="en-GB" dirty="0" err="1" smtClean="0"/>
              <a:t>ffocws</a:t>
            </a:r>
            <a:r>
              <a:rPr lang="en-GB" dirty="0" smtClean="0"/>
              <a:t> </a:t>
            </a:r>
            <a:r>
              <a:rPr lang="en-GB" dirty="0" err="1" smtClean="0"/>
              <a:t>ar</a:t>
            </a:r>
            <a:r>
              <a:rPr lang="en-GB" dirty="0" smtClean="0"/>
              <a:t> </a:t>
            </a:r>
            <a:r>
              <a:rPr lang="en-GB" dirty="0" err="1" smtClean="0"/>
              <a:t>gyfer</a:t>
            </a:r>
            <a:r>
              <a:rPr lang="en-GB" dirty="0" smtClean="0"/>
              <a:t> </a:t>
            </a:r>
            <a:r>
              <a:rPr lang="en-GB" dirty="0" err="1" smtClean="0"/>
              <a:t>eich</a:t>
            </a:r>
            <a:r>
              <a:rPr lang="en-GB" dirty="0" smtClean="0"/>
              <a:t> </a:t>
            </a:r>
            <a:r>
              <a:rPr lang="en-GB" dirty="0" err="1" smtClean="0"/>
              <a:t>aseiniad</a:t>
            </a:r>
            <a:endParaRPr lang="en-GB" dirty="0" smtClean="0"/>
          </a:p>
          <a:p>
            <a:r>
              <a:rPr lang="en-GB" dirty="0" err="1" smtClean="0"/>
              <a:t>Materion</a:t>
            </a:r>
            <a:endParaRPr lang="en-GB" dirty="0" smtClean="0"/>
          </a:p>
          <a:p>
            <a:r>
              <a:rPr lang="en-GB" dirty="0" err="1" smtClean="0"/>
              <a:t>Camau</a:t>
            </a:r>
            <a:r>
              <a:rPr lang="en-GB" dirty="0" smtClean="0"/>
              <a:t> </a:t>
            </a:r>
            <a:r>
              <a:rPr lang="en-GB" dirty="0" err="1" smtClean="0"/>
              <a:t>nesaf</a:t>
            </a:r>
            <a:endParaRPr lang="cy-GB"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GB" i="1" dirty="0" smtClean="0"/>
              <a:t>Consider whether multicultural issues could be the focus for your </a:t>
            </a:r>
            <a:r>
              <a:rPr lang="en-GB" i="1" dirty="0" smtClean="0"/>
              <a:t>assignment</a:t>
            </a:r>
            <a:endParaRPr lang="en-GB" i="1" dirty="0" smtClean="0"/>
          </a:p>
          <a:p>
            <a:r>
              <a:rPr lang="en-GB" i="1" dirty="0" smtClean="0"/>
              <a:t>Issues</a:t>
            </a:r>
          </a:p>
          <a:p>
            <a:r>
              <a:rPr lang="en-GB" i="1" dirty="0" smtClean="0"/>
              <a:t>Next steps</a:t>
            </a:r>
            <a:endParaRPr lang="cy-GB" i="1" dirty="0"/>
          </a:p>
        </p:txBody>
      </p:sp>
      <p:pic>
        <p:nvPicPr>
          <p:cNvPr id="7177" name="Picture 9" descr="C:\Users\l.roberts\AppData\Local\Microsoft\Windows\Temporary Internet Files\Content.IE5\5KQJEYQZ\sticky-not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2157984"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2108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Sesiwn</a:t>
            </a:r>
            <a:r>
              <a:rPr lang="en-GB" dirty="0" smtClean="0"/>
              <a:t> 10</a:t>
            </a:r>
            <a:br>
              <a:rPr lang="en-GB" dirty="0" smtClean="0"/>
            </a:br>
            <a:r>
              <a:rPr lang="en-GB" dirty="0" smtClean="0"/>
              <a:t>Session 10 </a:t>
            </a:r>
            <a:endParaRPr lang="cy-GB" dirty="0"/>
          </a:p>
        </p:txBody>
      </p:sp>
      <p:sp>
        <p:nvSpPr>
          <p:cNvPr id="3" name="Content Placeholder 2"/>
          <p:cNvSpPr>
            <a:spLocks noGrp="1"/>
          </p:cNvSpPr>
          <p:nvPr>
            <p:ph sz="half" idx="4294967295"/>
          </p:nvPr>
        </p:nvSpPr>
        <p:spPr>
          <a:xfrm>
            <a:off x="1028700" y="2286000"/>
            <a:ext cx="3335840" cy="3581401"/>
          </a:xfrm>
          <a:prstGeom prst="rect">
            <a:avLst/>
          </a:prstGeom>
        </p:spPr>
        <p:txBody>
          <a:bodyPr>
            <a:normAutofit/>
          </a:bodyPr>
          <a:lstStyle/>
          <a:p>
            <a:r>
              <a:rPr lang="en-GB" dirty="0" err="1" smtClean="0"/>
              <a:t>Edrychwch</a:t>
            </a:r>
            <a:r>
              <a:rPr lang="en-GB" dirty="0" smtClean="0"/>
              <a:t> am </a:t>
            </a:r>
            <a:r>
              <a:rPr lang="en-GB" dirty="0" err="1" smtClean="0"/>
              <a:t>wybodaeth</a:t>
            </a:r>
            <a:r>
              <a:rPr lang="en-GB" dirty="0" smtClean="0"/>
              <a:t> </a:t>
            </a:r>
            <a:r>
              <a:rPr lang="en-GB" dirty="0" err="1" smtClean="0"/>
              <a:t>gyfredol</a:t>
            </a:r>
            <a:r>
              <a:rPr lang="en-GB" dirty="0" smtClean="0"/>
              <a:t> am </a:t>
            </a:r>
            <a:r>
              <a:rPr lang="en-GB" dirty="0" err="1" smtClean="0"/>
              <a:t>addysg</a:t>
            </a:r>
            <a:r>
              <a:rPr lang="en-GB" dirty="0" smtClean="0"/>
              <a:t> </a:t>
            </a:r>
            <a:r>
              <a:rPr lang="en-GB" dirty="0" err="1" smtClean="0"/>
              <a:t>sydd</a:t>
            </a:r>
            <a:r>
              <a:rPr lang="en-GB" dirty="0" smtClean="0"/>
              <a:t> </a:t>
            </a:r>
            <a:r>
              <a:rPr lang="en-GB" dirty="0" err="1" smtClean="0"/>
              <a:t>yn</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werthoedd</a:t>
            </a:r>
            <a:endParaRPr lang="en-GB" dirty="0" smtClean="0"/>
          </a:p>
          <a:p>
            <a:r>
              <a:rPr lang="en-GB" dirty="0" err="1" smtClean="0"/>
              <a:t>Dewch</a:t>
            </a:r>
            <a:r>
              <a:rPr lang="en-GB" dirty="0" smtClean="0"/>
              <a:t> â </a:t>
            </a:r>
            <a:r>
              <a:rPr lang="en-GB" dirty="0" err="1" smtClean="0"/>
              <a:t>thystiolaeth</a:t>
            </a:r>
            <a:endParaRPr lang="en-GB" dirty="0" smtClean="0"/>
          </a:p>
          <a:p>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drin</a:t>
            </a:r>
            <a:r>
              <a:rPr lang="en-GB" dirty="0" smtClean="0"/>
              <a:t> a </a:t>
            </a:r>
            <a:r>
              <a:rPr lang="en-GB" dirty="0" err="1" smtClean="0"/>
              <a:t>thrafod</a:t>
            </a:r>
            <a:endParaRPr lang="cy-GB"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GB" i="1" dirty="0" smtClean="0"/>
              <a:t>Look for current information regarding values based education </a:t>
            </a:r>
          </a:p>
          <a:p>
            <a:r>
              <a:rPr lang="en-GB" i="1" dirty="0" smtClean="0"/>
              <a:t>Bring </a:t>
            </a:r>
            <a:r>
              <a:rPr lang="en-GB" i="1" dirty="0"/>
              <a:t>evidence</a:t>
            </a:r>
          </a:p>
          <a:p>
            <a:r>
              <a:rPr lang="en-GB" i="1" dirty="0"/>
              <a:t>Be prepared to discuss and debate</a:t>
            </a:r>
            <a:endParaRPr lang="cy-GB" i="1" dirty="0"/>
          </a:p>
          <a:p>
            <a:endParaRPr lang="cy-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9" y="260647"/>
            <a:ext cx="1584176" cy="1759419"/>
          </a:xfrm>
          <a:prstGeom prst="rect">
            <a:avLst/>
          </a:prstGeom>
        </p:spPr>
      </p:pic>
    </p:spTree>
    <p:extLst>
      <p:ext uri="{BB962C8B-B14F-4D97-AF65-F5344CB8AC3E}">
        <p14:creationId xmlns:p14="http://schemas.microsoft.com/office/powerpoint/2010/main" val="41722494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r>
              <a:rPr lang="en-GB" altLang="en-US" sz="1200" dirty="0" smtClean="0"/>
              <a:t>Benjamin, R. ( 2015) My road trip through the whitest towns in America. </a:t>
            </a:r>
            <a:r>
              <a:rPr lang="en-GB" altLang="en-US" sz="1200" dirty="0"/>
              <a:t>Available at </a:t>
            </a:r>
            <a:r>
              <a:rPr lang="en-GB" altLang="en-US" sz="1200" dirty="0">
                <a:hlinkClick r:id="rId2"/>
              </a:rPr>
              <a:t>http://</a:t>
            </a:r>
            <a:r>
              <a:rPr lang="en-GB" altLang="en-US" sz="1200" dirty="0" smtClean="0">
                <a:hlinkClick r:id="rId2"/>
              </a:rPr>
              <a:t>www.ted.com/talks/rich_benjamin_my_road_trip_through_the_whitest_towns_in_america</a:t>
            </a:r>
            <a:r>
              <a:rPr lang="en-GB" altLang="en-US" sz="1200" dirty="0" smtClean="0"/>
              <a:t> ( Accessed 21</a:t>
            </a:r>
            <a:r>
              <a:rPr lang="en-GB" altLang="en-US" sz="1200" baseline="30000" dirty="0" smtClean="0"/>
              <a:t>st</a:t>
            </a:r>
            <a:r>
              <a:rPr lang="en-GB" altLang="en-US" sz="1200" dirty="0" smtClean="0"/>
              <a:t> September 2013)</a:t>
            </a:r>
            <a:endParaRPr lang="en-GB" altLang="en-US" sz="1200" dirty="0"/>
          </a:p>
          <a:p>
            <a:r>
              <a:rPr lang="en-GB" altLang="en-US" sz="1200" dirty="0" err="1" smtClean="0"/>
              <a:t>Estyn</a:t>
            </a:r>
            <a:r>
              <a:rPr lang="en-GB" altLang="en-US" sz="1200" dirty="0" smtClean="0"/>
              <a:t> </a:t>
            </a:r>
            <a:r>
              <a:rPr lang="en-GB" altLang="en-US" sz="1200" dirty="0"/>
              <a:t>Best Practice Thematic Reports ( 2013) </a:t>
            </a:r>
            <a:r>
              <a:rPr lang="en-GB" altLang="en-US" sz="1200" dirty="0">
                <a:hlinkClick r:id="rId3"/>
              </a:rPr>
              <a:t>https://www.estyn.gov.wales/best-practice/supporting-vulnerable-groups-pupils</a:t>
            </a:r>
            <a:r>
              <a:rPr lang="en-GB" altLang="en-US" sz="1200" dirty="0"/>
              <a:t> ( Accessed 22</a:t>
            </a:r>
            <a:r>
              <a:rPr lang="en-GB" altLang="en-US" sz="1200" baseline="30000" dirty="0"/>
              <a:t>nd</a:t>
            </a:r>
            <a:r>
              <a:rPr lang="en-GB" altLang="en-US" sz="1200" dirty="0"/>
              <a:t> September, 2016</a:t>
            </a:r>
            <a:r>
              <a:rPr lang="en-GB" altLang="en-US" sz="1200" dirty="0" smtClean="0"/>
              <a:t>)</a:t>
            </a:r>
          </a:p>
          <a:p>
            <a:r>
              <a:rPr lang="en-GB" sz="1200" dirty="0" smtClean="0"/>
              <a:t>United Nations (1948) Universal Declaration of Human Rights . </a:t>
            </a:r>
            <a:r>
              <a:rPr lang="en-GB" sz="1200" dirty="0"/>
              <a:t>Available at </a:t>
            </a:r>
            <a:r>
              <a:rPr lang="en-GB" sz="1200" dirty="0">
                <a:hlinkClick r:id="rId4"/>
              </a:rPr>
              <a:t>http://</a:t>
            </a:r>
            <a:r>
              <a:rPr lang="en-GB" sz="1200" dirty="0" smtClean="0">
                <a:hlinkClick r:id="rId4"/>
              </a:rPr>
              <a:t>www.un.org/en/universal-declaration-human-rights/index.html</a:t>
            </a:r>
            <a:r>
              <a:rPr lang="en-GB" sz="1200" dirty="0" smtClean="0"/>
              <a:t> ( Accessed 22</a:t>
            </a:r>
            <a:r>
              <a:rPr lang="en-GB" sz="1200" baseline="30000" dirty="0" smtClean="0"/>
              <a:t>nd</a:t>
            </a:r>
            <a:r>
              <a:rPr lang="en-GB" sz="1200" dirty="0" smtClean="0"/>
              <a:t> September 2016)</a:t>
            </a:r>
            <a:endParaRPr lang="en-US" sz="1200" dirty="0"/>
          </a:p>
          <a:p>
            <a:r>
              <a:rPr lang="en-GB" altLang="en-US" sz="1200" dirty="0" smtClean="0"/>
              <a:t>Image of children on Slide 9, 12 &amp; 13  </a:t>
            </a:r>
            <a:r>
              <a:rPr lang="en-GB" altLang="en-US" sz="1200" dirty="0" smtClean="0">
                <a:hlinkClick r:id="rId5"/>
              </a:rPr>
              <a:t>http</a:t>
            </a:r>
            <a:r>
              <a:rPr lang="en-GB" altLang="en-US" sz="1200" dirty="0">
                <a:hlinkClick r:id="rId5"/>
              </a:rPr>
              <a:t>://</a:t>
            </a:r>
            <a:r>
              <a:rPr lang="en-GB" altLang="en-US" sz="1200" dirty="0" smtClean="0">
                <a:hlinkClick r:id="rId5"/>
              </a:rPr>
              <a:t>bytheirstrangefruit.blogspot.co.uk/2015/09/more-children-different-border-who-gets.html</a:t>
            </a:r>
            <a:r>
              <a:rPr lang="en-GB" altLang="en-US" sz="1200" dirty="0" smtClean="0"/>
              <a:t> ( Accessed 22</a:t>
            </a:r>
            <a:r>
              <a:rPr lang="en-GB" altLang="en-US" sz="1200" baseline="30000" dirty="0" smtClean="0"/>
              <a:t>nd</a:t>
            </a:r>
            <a:r>
              <a:rPr lang="en-GB" altLang="en-US" sz="1200" dirty="0" smtClean="0"/>
              <a:t> September 2016)</a:t>
            </a:r>
          </a:p>
          <a:p>
            <a:r>
              <a:rPr lang="en-GB" altLang="en-US" sz="1200" dirty="0" smtClean="0"/>
              <a:t>Image of poster on Slide 14 </a:t>
            </a:r>
            <a:r>
              <a:rPr lang="en-GB" altLang="en-US" sz="1200" dirty="0" smtClean="0">
                <a:hlinkClick r:id="rId6"/>
              </a:rPr>
              <a:t>http</a:t>
            </a:r>
            <a:r>
              <a:rPr lang="en-GB" altLang="en-US" sz="1200" dirty="0">
                <a:hlinkClick r:id="rId6"/>
              </a:rPr>
              <a:t>://www.x-pressed.org/?</a:t>
            </a:r>
            <a:r>
              <a:rPr lang="en-GB" altLang="en-US" sz="1200" dirty="0" smtClean="0">
                <a:hlinkClick r:id="rId6"/>
              </a:rPr>
              <a:t>xpd_article=150-syrian-refugees-missing-in-northern-greece</a:t>
            </a:r>
            <a:r>
              <a:rPr lang="en-GB" altLang="en-US" sz="1200" dirty="0" smtClean="0"/>
              <a:t> ( Accessed 22</a:t>
            </a:r>
            <a:r>
              <a:rPr lang="en-GB" altLang="en-US" sz="1200" baseline="30000" dirty="0" smtClean="0"/>
              <a:t>nd</a:t>
            </a:r>
            <a:r>
              <a:rPr lang="en-GB" altLang="en-US" sz="1200" dirty="0" smtClean="0"/>
              <a:t> September 2016)</a:t>
            </a:r>
          </a:p>
        </p:txBody>
      </p:sp>
    </p:spTree>
    <p:extLst>
      <p:ext uri="{BB962C8B-B14F-4D97-AF65-F5344CB8AC3E}">
        <p14:creationId xmlns:p14="http://schemas.microsoft.com/office/powerpoint/2010/main" val="3839670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115</TotalTime>
  <Words>697</Words>
  <Application>Microsoft Office PowerPoint</Application>
  <PresentationFormat>On-screen Show (4:3)</PresentationFormat>
  <Paragraphs>94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Brush Script MT</vt:lpstr>
      <vt:lpstr>Rage Italic</vt:lpstr>
      <vt:lpstr>Pushpin</vt:lpstr>
      <vt:lpstr>Pynciau Llosg /  Around the Water Cooler</vt:lpstr>
      <vt:lpstr>Gorolwg /  Overview</vt:lpstr>
      <vt:lpstr>Whitopia</vt:lpstr>
      <vt:lpstr>Tasg/ Task </vt:lpstr>
      <vt:lpstr>Universal Declaration of Human Rights: Article 26 </vt:lpstr>
      <vt:lpstr>Rôl ysgolion The role of schools</vt:lpstr>
      <vt:lpstr>Arfer dda Good practice</vt:lpstr>
      <vt:lpstr>Mater cyfredol A current issue</vt:lpstr>
      <vt:lpstr>Heriau plant sy’n mudo/ceisio lloches Challenges for refugees/ asylum seekers</vt:lpstr>
      <vt:lpstr>Heriau plant sy’n mudo/ceisio lloches Challenges for refugees/ asylum seekers</vt:lpstr>
      <vt:lpstr>Arfer orau Best practice</vt:lpstr>
      <vt:lpstr>Arfer orau Best practice</vt:lpstr>
      <vt:lpstr>PowerPoint Presentation</vt:lpstr>
      <vt:lpstr>Trafodaeth Discussion</vt:lpstr>
      <vt:lpstr>Aseiniadau Assignments</vt:lpstr>
      <vt:lpstr>Sesiwn 10 Session 10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 Amgylch yr Oerydd Dwr Around the Water Cooler</dc:title>
  <dc:creator>Administrator</dc:creator>
  <cp:lastModifiedBy>Lynwen Roberts</cp:lastModifiedBy>
  <cp:revision>21</cp:revision>
  <dcterms:created xsi:type="dcterms:W3CDTF">2015-09-16T08:41:31Z</dcterms:created>
  <dcterms:modified xsi:type="dcterms:W3CDTF">2019-07-16T13:38:45Z</dcterms:modified>
</cp:coreProperties>
</file>