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B9E135-885D-483F-027D-B037140A40C2}" v="506" dt="2026-10-14T21:51:11.7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ington Swaby (2320978)" userId="S::2320978@student.uwtsd.ac.uk::b5db1ea6-1768-43cf-9540-f417de88bb13" providerId="AD" clId="Web-{9AB9E135-885D-483F-027D-B037140A40C2}"/>
    <pc:docChg chg="addSld modSld addMainMaster delMainMaster">
      <pc:chgData name="Carlington Swaby (2320978)" userId="S::2320978@student.uwtsd.ac.uk::b5db1ea6-1768-43cf-9540-f417de88bb13" providerId="AD" clId="Web-{9AB9E135-885D-483F-027D-B037140A40C2}" dt="2026-10-14T21:51:11.726" v="960" actId="20577"/>
      <pc:docMkLst>
        <pc:docMk/>
      </pc:docMkLst>
      <pc:sldChg chg="addSp delSp modSp mod setBg modClrScheme setClrOvrMap chgLayout">
        <pc:chgData name="Carlington Swaby (2320978)" userId="S::2320978@student.uwtsd.ac.uk::b5db1ea6-1768-43cf-9540-f417de88bb13" providerId="AD" clId="Web-{9AB9E135-885D-483F-027D-B037140A40C2}" dt="2026-10-14T20:44:19.854" v="743" actId="20577"/>
        <pc:sldMkLst>
          <pc:docMk/>
          <pc:sldMk cId="109857222" sldId="256"/>
        </pc:sldMkLst>
        <pc:spChg chg="mod">
          <ac:chgData name="Carlington Swaby (2320978)" userId="S::2320978@student.uwtsd.ac.uk::b5db1ea6-1768-43cf-9540-f417de88bb13" providerId="AD" clId="Web-{9AB9E135-885D-483F-027D-B037140A40C2}" dt="2026-10-08T17:21:42.910" v="6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0:44:19.854" v="74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rlington Swaby (2320978)" userId="S::2320978@student.uwtsd.ac.uk::b5db1ea6-1768-43cf-9540-f417de88bb13" providerId="AD" clId="Web-{9AB9E135-885D-483F-027D-B037140A40C2}" dt="2026-10-08T17:21:42.910" v="65"/>
          <ac:spMkLst>
            <pc:docMk/>
            <pc:sldMk cId="109857222" sldId="256"/>
            <ac:spMk id="20" creationId="{13B7BB51-92B8-4089-8DAB-1202A4D1C6A3}"/>
          </ac:spMkLst>
        </pc:spChg>
        <pc:spChg chg="add mod">
          <ac:chgData name="Carlington Swaby (2320978)" userId="S::2320978@student.uwtsd.ac.uk::b5db1ea6-1768-43cf-9540-f417de88bb13" providerId="AD" clId="Web-{9AB9E135-885D-483F-027D-B037140A40C2}" dt="2026-10-14T20:42:50.004" v="728" actId="20577"/>
          <ac:spMkLst>
            <pc:docMk/>
            <pc:sldMk cId="109857222" sldId="256"/>
            <ac:spMk id="21" creationId="{94C5663A-0CE3-4AEE-B47E-FB68D9EBFE1A}"/>
          </ac:spMkLst>
        </pc:spChg>
        <pc:picChg chg="add">
          <ac:chgData name="Carlington Swaby (2320978)" userId="S::2320978@student.uwtsd.ac.uk::b5db1ea6-1768-43cf-9540-f417de88bb13" providerId="AD" clId="Web-{9AB9E135-885D-483F-027D-B037140A40C2}" dt="2026-10-08T17:21:42.910" v="65"/>
          <ac:picMkLst>
            <pc:docMk/>
            <pc:sldMk cId="109857222" sldId="256"/>
            <ac:picMk id="22" creationId="{1CC2FC68-D0D5-5E26-D6BB-86D3D750AFE5}"/>
          </ac:picMkLst>
        </pc:picChg>
      </pc:sldChg>
      <pc:sldChg chg="modSp new">
        <pc:chgData name="Carlington Swaby (2320978)" userId="S::2320978@student.uwtsd.ac.uk::b5db1ea6-1768-43cf-9540-f417de88bb13" providerId="AD" clId="Web-{9AB9E135-885D-483F-027D-B037140A40C2}" dt="2026-10-14T21:10:26.529" v="760" actId="20577"/>
        <pc:sldMkLst>
          <pc:docMk/>
          <pc:sldMk cId="1303978658" sldId="257"/>
        </pc:sldMkLst>
        <pc:spChg chg="mod">
          <ac:chgData name="Carlington Swaby (2320978)" userId="S::2320978@student.uwtsd.ac.uk::b5db1ea6-1768-43cf-9540-f417de88bb13" providerId="AD" clId="Web-{9AB9E135-885D-483F-027D-B037140A40C2}" dt="2026-10-08T17:31:53.901" v="80" actId="20577"/>
          <ac:spMkLst>
            <pc:docMk/>
            <pc:sldMk cId="1303978658" sldId="257"/>
            <ac:spMk id="2" creationId="{C23D993C-E3B6-8463-6194-2B2E4211687F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10:26.529" v="760" actId="20577"/>
          <ac:spMkLst>
            <pc:docMk/>
            <pc:sldMk cId="1303978658" sldId="257"/>
            <ac:spMk id="3" creationId="{8AB9991E-E48E-A78F-5F2D-07C580A576BC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13:37.652" v="780" actId="20577"/>
        <pc:sldMkLst>
          <pc:docMk/>
          <pc:sldMk cId="153382935" sldId="258"/>
        </pc:sldMkLst>
        <pc:spChg chg="mod">
          <ac:chgData name="Carlington Swaby (2320978)" userId="S::2320978@student.uwtsd.ac.uk::b5db1ea6-1768-43cf-9540-f417de88bb13" providerId="AD" clId="Web-{9AB9E135-885D-483F-027D-B037140A40C2}" dt="2026-10-08T18:01:28.432" v="124" actId="20577"/>
          <ac:spMkLst>
            <pc:docMk/>
            <pc:sldMk cId="153382935" sldId="258"/>
            <ac:spMk id="2" creationId="{FB1CC5C5-2974-695D-5E81-00A2A9371193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13:37.652" v="780" actId="20577"/>
          <ac:spMkLst>
            <pc:docMk/>
            <pc:sldMk cId="153382935" sldId="258"/>
            <ac:spMk id="3" creationId="{D7A36665-1061-8459-40F0-85F75482F175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20:15.977" v="797" actId="20577"/>
        <pc:sldMkLst>
          <pc:docMk/>
          <pc:sldMk cId="1026570410" sldId="259"/>
        </pc:sldMkLst>
        <pc:spChg chg="mod">
          <ac:chgData name="Carlington Swaby (2320978)" userId="S::2320978@student.uwtsd.ac.uk::b5db1ea6-1768-43cf-9540-f417de88bb13" providerId="AD" clId="Web-{9AB9E135-885D-483F-027D-B037140A40C2}" dt="2026-10-09T17:25:12.520" v="209" actId="14100"/>
          <ac:spMkLst>
            <pc:docMk/>
            <pc:sldMk cId="1026570410" sldId="259"/>
            <ac:spMk id="2" creationId="{EC0B8DB1-4862-A3B1-70CC-E09873C68B73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20:15.977" v="797" actId="20577"/>
          <ac:spMkLst>
            <pc:docMk/>
            <pc:sldMk cId="1026570410" sldId="259"/>
            <ac:spMk id="3" creationId="{84CAFEC4-A0EB-ED7E-40A7-B615A1A694E4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26:30.495" v="860" actId="20577"/>
        <pc:sldMkLst>
          <pc:docMk/>
          <pc:sldMk cId="3692138618" sldId="260"/>
        </pc:sldMkLst>
        <pc:spChg chg="mod">
          <ac:chgData name="Carlington Swaby (2320978)" userId="S::2320978@student.uwtsd.ac.uk::b5db1ea6-1768-43cf-9540-f417de88bb13" providerId="AD" clId="Web-{9AB9E135-885D-483F-027D-B037140A40C2}" dt="2026-10-09T19:02:32.315" v="373" actId="14100"/>
          <ac:spMkLst>
            <pc:docMk/>
            <pc:sldMk cId="3692138618" sldId="260"/>
            <ac:spMk id="2" creationId="{B79D7D25-8C9D-DDFF-1A2E-0313DDBEB071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26:30.495" v="860" actId="20577"/>
          <ac:spMkLst>
            <pc:docMk/>
            <pc:sldMk cId="3692138618" sldId="260"/>
            <ac:spMk id="3" creationId="{B8F1771B-35E9-71B6-ED2F-53EA9E53364A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22:00.204" v="806" actId="20577"/>
        <pc:sldMkLst>
          <pc:docMk/>
          <pc:sldMk cId="4218026019" sldId="261"/>
        </pc:sldMkLst>
        <pc:spChg chg="mod">
          <ac:chgData name="Carlington Swaby (2320978)" userId="S::2320978@student.uwtsd.ac.uk::b5db1ea6-1768-43cf-9540-f417de88bb13" providerId="AD" clId="Web-{9AB9E135-885D-483F-027D-B037140A40C2}" dt="2026-10-09T18:26:42.011" v="294"/>
          <ac:spMkLst>
            <pc:docMk/>
            <pc:sldMk cId="4218026019" sldId="261"/>
            <ac:spMk id="2" creationId="{07A55F5F-590F-9A43-B23F-94703B993A46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22:00.204" v="806" actId="20577"/>
          <ac:spMkLst>
            <pc:docMk/>
            <pc:sldMk cId="4218026019" sldId="261"/>
            <ac:spMk id="3" creationId="{CE9F0F65-D651-DFF8-E237-3FA5BC4D4DCA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34:24.357" v="902" actId="20577"/>
        <pc:sldMkLst>
          <pc:docMk/>
          <pc:sldMk cId="4113135993" sldId="262"/>
        </pc:sldMkLst>
        <pc:spChg chg="mod">
          <ac:chgData name="Carlington Swaby (2320978)" userId="S::2320978@student.uwtsd.ac.uk::b5db1ea6-1768-43cf-9540-f417de88bb13" providerId="AD" clId="Web-{9AB9E135-885D-483F-027D-B037140A40C2}" dt="2026-10-09T19:10:43.029" v="427" actId="20577"/>
          <ac:spMkLst>
            <pc:docMk/>
            <pc:sldMk cId="4113135993" sldId="262"/>
            <ac:spMk id="2" creationId="{0F16C7E4-D2F0-AC57-69C0-F7123C2874DE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34:24.357" v="902" actId="20577"/>
          <ac:spMkLst>
            <pc:docMk/>
            <pc:sldMk cId="4113135993" sldId="262"/>
            <ac:spMk id="3" creationId="{6D833808-2E12-E3C3-BF90-D3EA13D664D0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34:59.297" v="903" actId="20577"/>
        <pc:sldMkLst>
          <pc:docMk/>
          <pc:sldMk cId="3765845162" sldId="263"/>
        </pc:sldMkLst>
        <pc:spChg chg="mod">
          <ac:chgData name="Carlington Swaby (2320978)" userId="S::2320978@student.uwtsd.ac.uk::b5db1ea6-1768-43cf-9540-f417de88bb13" providerId="AD" clId="Web-{9AB9E135-885D-483F-027D-B037140A40C2}" dt="2026-10-12T14:20:29.918" v="506" actId="14100"/>
          <ac:spMkLst>
            <pc:docMk/>
            <pc:sldMk cId="3765845162" sldId="263"/>
            <ac:spMk id="2" creationId="{62655AA1-AE25-9BAE-B0D3-E07D1CF0B681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34:59.297" v="903" actId="20577"/>
          <ac:spMkLst>
            <pc:docMk/>
            <pc:sldMk cId="3765845162" sldId="263"/>
            <ac:spMk id="3" creationId="{67DBB8D3-937F-C5ED-25F0-BE8460CAAB17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2T14:40:16.725" v="583" actId="20577"/>
        <pc:sldMkLst>
          <pc:docMk/>
          <pc:sldMk cId="1273322936" sldId="264"/>
        </pc:sldMkLst>
        <pc:spChg chg="mod">
          <ac:chgData name="Carlington Swaby (2320978)" userId="S::2320978@student.uwtsd.ac.uk::b5db1ea6-1768-43cf-9540-f417de88bb13" providerId="AD" clId="Web-{9AB9E135-885D-483F-027D-B037140A40C2}" dt="2026-10-12T14:37:33.590" v="581" actId="14100"/>
          <ac:spMkLst>
            <pc:docMk/>
            <pc:sldMk cId="1273322936" sldId="264"/>
            <ac:spMk id="2" creationId="{35A242B6-2F05-7D0F-C89B-62EB809667B0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2T14:40:16.725" v="583" actId="20577"/>
          <ac:spMkLst>
            <pc:docMk/>
            <pc:sldMk cId="1273322936" sldId="264"/>
            <ac:spMk id="3" creationId="{6C1161D6-CA8A-EC56-8FC2-BCF78F25B3E9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2T14:52:14.098" v="651" actId="14100"/>
        <pc:sldMkLst>
          <pc:docMk/>
          <pc:sldMk cId="60504294" sldId="265"/>
        </pc:sldMkLst>
        <pc:spChg chg="mod">
          <ac:chgData name="Carlington Swaby (2320978)" userId="S::2320978@student.uwtsd.ac.uk::b5db1ea6-1768-43cf-9540-f417de88bb13" providerId="AD" clId="Web-{9AB9E135-885D-483F-027D-B037140A40C2}" dt="2026-10-12T14:45:21.072" v="624" actId="20577"/>
          <ac:spMkLst>
            <pc:docMk/>
            <pc:sldMk cId="60504294" sldId="265"/>
            <ac:spMk id="2" creationId="{BAD019DE-94FB-5187-79A9-BA9743D71A89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2T14:52:14.098" v="651" actId="14100"/>
          <ac:spMkLst>
            <pc:docMk/>
            <pc:sldMk cId="60504294" sldId="265"/>
            <ac:spMk id="3" creationId="{597AD8B4-6869-1BBD-7D8C-5C526F8D3576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42:14.109" v="925" actId="20577"/>
        <pc:sldMkLst>
          <pc:docMk/>
          <pc:sldMk cId="3445731018" sldId="266"/>
        </pc:sldMkLst>
        <pc:spChg chg="mod">
          <ac:chgData name="Carlington Swaby (2320978)" userId="S::2320978@student.uwtsd.ac.uk::b5db1ea6-1768-43cf-9540-f417de88bb13" providerId="AD" clId="Web-{9AB9E135-885D-483F-027D-B037140A40C2}" dt="2026-10-14T21:42:14.109" v="925" actId="20577"/>
          <ac:spMkLst>
            <pc:docMk/>
            <pc:sldMk cId="3445731018" sldId="266"/>
            <ac:spMk id="2" creationId="{C963F2F8-5AE8-AD78-ACA0-E54E78879D6F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2T15:05:14.505" v="703" actId="20577"/>
          <ac:spMkLst>
            <pc:docMk/>
            <pc:sldMk cId="3445731018" sldId="266"/>
            <ac:spMk id="3" creationId="{617F0560-AD2D-AF1A-1A4F-8F0395B3F17D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2T15:53:18.392" v="719" actId="20577"/>
        <pc:sldMkLst>
          <pc:docMk/>
          <pc:sldMk cId="3717392857" sldId="267"/>
        </pc:sldMkLst>
        <pc:spChg chg="mod">
          <ac:chgData name="Carlington Swaby (2320978)" userId="S::2320978@student.uwtsd.ac.uk::b5db1ea6-1768-43cf-9540-f417de88bb13" providerId="AD" clId="Web-{9AB9E135-885D-483F-027D-B037140A40C2}" dt="2026-10-12T15:47:51.161" v="708" actId="20577"/>
          <ac:spMkLst>
            <pc:docMk/>
            <pc:sldMk cId="3717392857" sldId="267"/>
            <ac:spMk id="2" creationId="{49D7BB51-9573-8A42-1168-8843990298E4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2T15:53:18.392" v="719" actId="20577"/>
          <ac:spMkLst>
            <pc:docMk/>
            <pc:sldMk cId="3717392857" sldId="267"/>
            <ac:spMk id="3" creationId="{B352F81B-FEF0-5B9B-EB4A-C7F0225A0DEA}"/>
          </ac:spMkLst>
        </pc:spChg>
      </pc:sldChg>
      <pc:sldChg chg="modSp new">
        <pc:chgData name="Carlington Swaby (2320978)" userId="S::2320978@student.uwtsd.ac.uk::b5db1ea6-1768-43cf-9540-f417de88bb13" providerId="AD" clId="Web-{9AB9E135-885D-483F-027D-B037140A40C2}" dt="2026-10-14T21:51:11.726" v="960" actId="20577"/>
        <pc:sldMkLst>
          <pc:docMk/>
          <pc:sldMk cId="1663365532" sldId="268"/>
        </pc:sldMkLst>
        <pc:spChg chg="mod">
          <ac:chgData name="Carlington Swaby (2320978)" userId="S::2320978@student.uwtsd.ac.uk::b5db1ea6-1768-43cf-9540-f417de88bb13" providerId="AD" clId="Web-{9AB9E135-885D-483F-027D-B037140A40C2}" dt="2026-10-14T21:47:40.617" v="952" actId="14100"/>
          <ac:spMkLst>
            <pc:docMk/>
            <pc:sldMk cId="1663365532" sldId="268"/>
            <ac:spMk id="2" creationId="{C2B25F58-3B3A-D577-785D-73B6210A7206}"/>
          </ac:spMkLst>
        </pc:spChg>
        <pc:spChg chg="mod">
          <ac:chgData name="Carlington Swaby (2320978)" userId="S::2320978@student.uwtsd.ac.uk::b5db1ea6-1768-43cf-9540-f417de88bb13" providerId="AD" clId="Web-{9AB9E135-885D-483F-027D-B037140A40C2}" dt="2026-10-14T21:51:11.726" v="960" actId="20577"/>
          <ac:spMkLst>
            <pc:docMk/>
            <pc:sldMk cId="1663365532" sldId="268"/>
            <ac:spMk id="3" creationId="{51EEFD91-55AC-0908-D5FE-9F6ACB7DAC04}"/>
          </ac:spMkLst>
        </pc:spChg>
      </pc:sldChg>
      <pc:sldMasterChg chg="add addSldLayout">
        <pc:chgData name="Carlington Swaby (2320978)" userId="S::2320978@student.uwtsd.ac.uk::b5db1ea6-1768-43cf-9540-f417de88bb13" providerId="AD" clId="Web-{9AB9E135-885D-483F-027D-B037140A40C2}" dt="2026-10-08T17:21:42.910" v="65"/>
        <pc:sldMasterMkLst>
          <pc:docMk/>
          <pc:sldMasterMk cId="119974046" sldId="2147483735"/>
        </pc:sldMasterMkLst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3441080266" sldId="2147483723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600453907" sldId="2147483724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695161753" sldId="2147483725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3516470093" sldId="2147483726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856460699" sldId="2147483727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489374478" sldId="2147483728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447850747" sldId="2147483729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221623739" sldId="2147483730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437994550" sldId="2147483731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4204852739" sldId="2147483732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1610976906" sldId="2147483733"/>
          </pc:sldLayoutMkLst>
        </pc:sldLayoutChg>
        <pc:sldLayoutChg chg="add">
          <pc:chgData name="Carlington Swaby (2320978)" userId="S::2320978@student.uwtsd.ac.uk::b5db1ea6-1768-43cf-9540-f417de88bb13" providerId="AD" clId="Web-{9AB9E135-885D-483F-027D-B037140A40C2}" dt="2026-10-08T17:21:42.910" v="65"/>
          <pc:sldLayoutMkLst>
            <pc:docMk/>
            <pc:sldMasterMk cId="119974046" sldId="2147483735"/>
            <pc:sldLayoutMk cId="236509840" sldId="214748373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623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99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852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976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0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74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080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4539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1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470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4606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850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74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3" r:id="rId7"/>
    <p:sldLayoutId id="2147483724" r:id="rId8"/>
    <p:sldLayoutId id="2147483725" r:id="rId9"/>
    <p:sldLayoutId id="2147483726" r:id="rId10"/>
    <p:sldLayoutId id="2147483727" r:id="rId11"/>
    <p:sldLayoutId id="214748372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8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O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i="1"/>
              <a:t>Health, Wellbeing &amp; Sustainable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Name: Carlington Swaby</a:t>
            </a:r>
            <a:endParaRPr lang="en-US" sz="1800" dirty="0"/>
          </a:p>
          <a:p>
            <a:r>
              <a:rPr lang="en-US" sz="1800"/>
              <a:t>Student number:2320978</a:t>
            </a:r>
            <a:endParaRPr lang="en-US" sz="1800" dirty="0"/>
          </a:p>
          <a:p>
            <a:r>
              <a:rPr lang="en-US" sz="1800"/>
              <a:t>Module Title and Code:BMHP6030</a:t>
            </a:r>
            <a:endParaRPr lang="en-US" sz="1800" dirty="0"/>
          </a:p>
          <a:p>
            <a:r>
              <a:rPr lang="en-US" sz="1800"/>
              <a:t>Date of presentation: 26/10/26</a:t>
            </a:r>
            <a:endParaRPr lang="en-US" sz="1800" dirty="0"/>
          </a:p>
          <a:p>
            <a:r>
              <a:rPr lang="en-US" sz="1800" dirty="0"/>
              <a:t>Name of Lecturer: Olufemi </a:t>
            </a:r>
            <a:r>
              <a:rPr lang="en-US" sz="1800"/>
              <a:t>Oluranti</a:t>
            </a:r>
            <a:endParaRPr lang="en-US" sz="1800" dirty="0"/>
          </a:p>
          <a:p>
            <a:br>
              <a:rPr lang="en-US" sz="2000" dirty="0"/>
            </a:br>
            <a:endParaRPr lang="en-US" sz="200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CC2FC68-D0D5-5E26-D6BB-86D3D750AF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9772" b="-5"/>
          <a:stretch>
            <a:fillRect/>
          </a:stretch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D993C-E3B6-8463-6194-2B2E42116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9991E-E48E-A78F-5F2D-07C580A5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699"/>
            <a:ext cx="10515600" cy="53250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and social care has increasingly moved towards prevention, health promotion and person-centred care, rather than focusing solely on treating 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illness. Health</a:t>
            </a: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is influenced by biological, psychological, social, economic and environmental factors (WHO, 2014).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This presentation examines:</a:t>
            </a:r>
            <a:endParaRPr lang="en-GB" sz="1600" b="1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Health, wellbeing and sustainable development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Relevant theoretical models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Development Goal 3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UK policy and governance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Diabetes Prevention Programme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inequalities, equity and access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Impact on service delivery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Challenges and recommendations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presentation argues that sustainable health and social care requires prevention, evidence-based practice and equitable access alongside action on wider determinants of health.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(WHO, 2014; NHS England, 2019)</a:t>
            </a:r>
            <a:endParaRPr lang="en-GB" sz="16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978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CC5C5-2974-695D-5E81-00A2A9371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Definitions and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36665-1061-8459-40F0-85F75482F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0964"/>
            <a:ext cx="10515600" cy="541134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encompasses physical, mental and social wellbeing and is not simply the absence of disease (WHO, 1948).</a:t>
            </a:r>
            <a:endParaRPr lang="en-GB" sz="1600">
              <a:latin typeface="Arial"/>
              <a:cs typeface="Arial"/>
            </a:endParaRPr>
          </a:p>
          <a:p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Wellbeing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Wellbeing is multidimensional and includes physical, psychological and social aspects of functioning and quality of life (Dodge et al., 2012).</a:t>
            </a:r>
            <a:endParaRPr lang="en-GB" sz="1600">
              <a:latin typeface="Arial"/>
              <a:cs typeface="Arial"/>
            </a:endParaRPr>
          </a:p>
          <a:p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Development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development means meeting present needs without compromising the ability of future generations to meet their own needs (WCED, 1987).</a:t>
            </a:r>
            <a:endParaRPr lang="en-GB" sz="1600">
              <a:latin typeface="Arial"/>
              <a:cs typeface="Arial"/>
            </a:endParaRPr>
          </a:p>
          <a:p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Relationship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+ Wellbeing + Sustainability</a:t>
            </a:r>
            <a:endParaRPr lang="en-GB" sz="1600">
              <a:latin typeface="Arial"/>
              <a:cs typeface="Arial"/>
            </a:endParaRPr>
          </a:p>
          <a:p>
            <a:pPr marL="285750" indent="-285750"/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Prevention of illness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/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Improved quality of life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/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Long-term population health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285750" indent="-285750"/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health and social care services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Huber et al. (2011) argue that health should also be understood as the ability to adapt and self-manage, rather than as a fixed state of complete wellbeing.</a:t>
            </a:r>
            <a:endParaRPr lang="en-GB" sz="160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3382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B8DB1-4862-A3B1-70CC-E09873C68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333"/>
            <a:ext cx="10515600" cy="937375"/>
          </a:xfrm>
        </p:spPr>
        <p:txBody>
          <a:bodyPr/>
          <a:lstStyle/>
          <a:p>
            <a:r>
              <a:rPr lang="en-GB"/>
              <a:t>Theoretical</a:t>
            </a:r>
            <a:r>
              <a:rPr lang="en-GB" dirty="0"/>
              <a:t>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AFEC4-A0EB-ED7E-40A7-B615A1A69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8398"/>
            <a:ext cx="10515600" cy="59433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Biopsychosocial Model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results from interactions between: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Biological factors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Psychological factors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Social factors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(Engel, 1977)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Ecological Model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behaviour is influenced by multiple levels: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Individual.....Interpersonal....Organisational... Community..... Policy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(McLeroy et al., 1988)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Holistic Model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Considers the 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person, incorporating</a:t>
            </a: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physical, psychological, social and environmental needs.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Belief Model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Explains behaviour through perceived susceptibility, severity, benefits, barriers, cues to action and self-efficacy (Rosenstock, Strecher and Becker, 1988).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Together, these models support a shift away from a purely biomedical approach towards prevention and consideration of wider influences on health.</a:t>
            </a:r>
            <a:endParaRPr lang="en-GB" sz="160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65704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55F5F-590F-9A43-B23F-94703B993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0" i="0" u="none" strike="noStrike" baseline="0">
                <a:solidFill>
                  <a:srgbClr val="000000"/>
                </a:solidFill>
                <a:latin typeface="Century Gothic"/>
              </a:rPr>
              <a:t>Sustainable Development Goals</a:t>
            </a:r>
            <a:r>
              <a:rPr lang="en-GB" sz="4000" b="0" i="0">
                <a:solidFill>
                  <a:srgbClr val="000000"/>
                </a:solidFill>
                <a:latin typeface="Century Gothic"/>
                <a:ea typeface="Century Gothic"/>
                <a:cs typeface="Century Gothic"/>
              </a:rPr>
              <a:t>​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F0F65-D651-DFF8-E237-3FA5BC4D4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2209"/>
            <a:ext cx="10515600" cy="47499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.Sustainable Development Goal 3: Good Health and Well-being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Ensure healthy lives and promote well-being for all at all ages.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(United Nations, 2015)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Relevant SDG 3 targets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3.4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Reduce premature mortality from non-communicable diseases through prevention and treatment.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3.8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Achieve universal health coverage and access to quality healthcare.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3.d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Strengthen prevention and management of health risks.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SDGs recognise that health is connected to wider social, economic and environmental conditions.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Diabetes Prevention Programme demonstrates how disease prevention and health promotion can contribute to SDG 3.</a:t>
            </a:r>
            <a:endParaRPr lang="en-GB" sz="160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8026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D7D25-8C9D-DDFF-1A2E-0313DDBEB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1714"/>
          </a:xfrm>
        </p:spPr>
        <p:txBody>
          <a:bodyPr>
            <a:normAutofit fontScale="90000"/>
          </a:bodyPr>
          <a:lstStyle/>
          <a:p>
            <a:r>
              <a:rPr lang="en-GB"/>
              <a:t>Historical, Policy and Governance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1771B-35E9-71B6-ED2F-53EA9E533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9002"/>
            <a:ext cx="10515600" cy="59433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promotion has developed from a predominantly treatment-focused approach towards prevention, health</a:t>
            </a:r>
            <a:r>
              <a:rPr lang="en-GB" sz="1600" b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promotion and action on wider determinants.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WHO – Health in all polices- (HIAP)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Helsinki Statement promotes consideration of health and health equity across government policy and sectors (WHO, 2014).</a:t>
            </a: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Long Term Plan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Long Term Plan strengthened the focus on prevention, healthier lifestyles and reducing health inequalities (NHS England, 2019).</a:t>
            </a: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Equality Act 2010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Provides legal protection against discrimination and supports equality in access to services.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Core20PLUS5- The most deprived 20% of the population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Provides an NHS framework for reducing healthcare inequalities, including action for the most deprived populations and groups experiencing poorer outcomes.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Policy implication</a:t>
            </a:r>
            <a:endParaRPr lang="en-GB" sz="18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Effective policy requires implementation, resources, partnership working and monitoring of inequalities, rather than policy development alone.</a:t>
            </a:r>
            <a:endParaRPr lang="en-GB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2138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6C7E4-D2F0-AC57-69C0-F7123C28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NHS Diabetes Prevention </a:t>
            </a:r>
            <a:r>
              <a:rPr lang="en-GB"/>
              <a:t>Programme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33808-2E12-E3C3-BF90-D3EA13D66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8506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Healthier You NHS Diabetes Prevention Programme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programme identifies people at increased risk of Type 2 diabetes and provides a nine-month evidence-based lifestyle intervention (NHS England, 2026).</a:t>
            </a: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 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Programme entails: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.Healthy eating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.Weight management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.Physical activity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.Behaviour change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.Personalised support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Support is available through face-to-face and digital services (NHS England, 2026).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Integration with health and social care</a:t>
            </a: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Health: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Reduces risk of Type 2 diabetes.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Wellbeing: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Supports healthier lifestyles and self-management.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development: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Focuses on prevention and reducing future disease burden.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Service delivery: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Moves intervention earlier in the disease pathway.</a:t>
            </a:r>
            <a:endParaRPr lang="en-GB" sz="16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135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55AA1-AE25-9BAE-B0D3-E07D1CF0B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2"/>
            <a:ext cx="10515600" cy="1138657"/>
          </a:xfrm>
        </p:spPr>
        <p:txBody>
          <a:bodyPr/>
          <a:lstStyle/>
          <a:p>
            <a:r>
              <a:rPr lang="en-GB" dirty="0"/>
              <a:t>Applicat</a:t>
            </a:r>
            <a:r>
              <a:rPr lang="en-GB"/>
              <a:t>ion of health Belief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BB8D3-937F-C5ED-25F0-BE8460CAA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5266"/>
            <a:ext cx="10515600" cy="6317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Health Belief Model explains how people’s perceptions can influence their health behaviours (Rosenstock, Strecher and Becker, 1988).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Perceived susceptibility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Understanding personal risk of developing Type 2 diabetes.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Perceived severity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Recognising the potential long-term health consequences of diabetes.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Perceived benefits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Believing that healthier eating, physical activity and weight management can reduce risk.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Perceived barriers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Factors such as cost, time, motivation, transport and digital access may prevent participation.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Cues to action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checks, GP referrals and professional advice can encourage participation.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Self-efficacy</a:t>
            </a:r>
            <a:br>
              <a:rPr lang="en-GB" sz="16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Confidence in the ability to make and maintain lifestyle changes.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Critical analysis</a:t>
            </a:r>
            <a:endParaRPr lang="en-GB" sz="16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model helps explain individual motivation and 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behaviour but</a:t>
            </a: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may underrepresent wider social and economic influences. Therefore, diabetes prevention requires both individual behaviour support and action on the wider determinants of health.</a:t>
            </a:r>
            <a:endParaRPr lang="en-GB" sz="160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5845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42B6-2F05-7D0F-C89B-62EB8096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0"/>
            <a:ext cx="10515600" cy="966130"/>
          </a:xfrm>
        </p:spPr>
        <p:txBody>
          <a:bodyPr/>
          <a:lstStyle/>
          <a:p>
            <a:r>
              <a:rPr lang="en-GB"/>
              <a:t>Evidence and impact on Service Delivery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61D6-CA8A-EC56-8FC2-BCF78F25B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6510"/>
            <a:ext cx="10515600" cy="58858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Diabetes Prevention Programme has demonstrated measurable outcomes.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By December 2025:</a:t>
            </a:r>
            <a:endParaRPr lang="en-GB" sz="1600" b="1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Nearly one million people in England had started the programme.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programme provides nine months of personalised support.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Completion was associated with a 37% reduction in the chance of developing Type 2 diabetes.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Average participant weight loss was approximately 3.3 kg.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(NHS England, 2025) </a:t>
            </a: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Previous NHS England analysis also reported a 7% reduction in new Type 2 diabetes diagnoses in participating areas between 2016 and 2018 (NHS England, 2026).</a:t>
            </a:r>
          </a:p>
          <a:p>
            <a:pPr marL="0" indent="0">
              <a:buNone/>
            </a:pPr>
            <a:r>
              <a:rPr lang="en-GB" sz="18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Implications for service delivery</a:t>
            </a:r>
            <a:endParaRPr lang="en-GB" sz="18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Earlier intervention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Greater emphasis on prevention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Supported self-management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Potential reduction in future demand for treatment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Evaluation should also consider participation, completion, equity and long-term sustainability of outcomes.</a:t>
            </a:r>
            <a:endParaRPr lang="en-GB" sz="16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2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019DE-94FB-5187-79A9-BA9743D71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Inequalities</a:t>
            </a:r>
            <a:r>
              <a:rPr lang="en-GB"/>
              <a:t>, 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7AD8B4-6869-1BBD-7D8C-5C526F8D3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699"/>
            <a:ext cx="10515600" cy="53538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inequalities are unfair and avoidable differences in health between population groups (NHS England, 2026)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Factors affecting access and outcomes</a:t>
            </a:r>
            <a:endParaRPr lang="en-GB" sz="18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Socioeconomic deprivation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Ethnicity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Digital exclusion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Language and health literacy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Disability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Transport and geographical access</a:t>
            </a:r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Employment and caring responsibilities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wider determinants of health influence people’s ability to make and sustain healthy choices.</a:t>
            </a:r>
            <a:endParaRPr lang="en-GB" sz="16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Although digital delivery can increase convenience and reach, it can also create barriers for people without appropriate devices, connectivity or digital skills.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Consequently, equitable service delivery requires services to consider different levels of need rather than providing identical support to everyone</a:t>
            </a:r>
            <a:endParaRPr lang="en-GB" sz="160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504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3F2F8-5AE8-AD78-ACA0-E54E78879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19148"/>
          </a:xfrm>
        </p:spPr>
        <p:txBody>
          <a:bodyPr>
            <a:normAutofit fontScale="90000"/>
          </a:bodyPr>
          <a:lstStyle/>
          <a:p>
            <a:r>
              <a:rPr lang="en-GB" dirty="0"/>
              <a:t>Critical Evaluation and Recommendations </a:t>
            </a:r>
            <a:br>
              <a:rPr lang="en-GB" dirty="0"/>
            </a:br>
            <a:r>
              <a:rPr lang="en-GB" sz="1400"/>
              <a:t>The NHS DPP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F0560-AD2D-AF1A-1A4F-8F0395B3F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5869"/>
            <a:ext cx="10515600" cy="72372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Strengths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Strong prevention focus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Evidence-based intervention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Supports self-management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Aligns with SDG 3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Supports NHS prevention policy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Limitations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Participation does not guarantee completion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Digital delivery may contribute to exclusion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Individual behaviour can be overemphasised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Wider determinants remain difficult for healthcare services to address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Long-term outcomes require continued evaluation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Recommendations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Increase community-based outreach in disadvantaged areas.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Maintain accessible face-to-face alternatives to digital delivery.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Provide culturally and linguistically appropriate support.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Monitor participation and outcomes by deprivation, ethnicity and disability.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Strengthen partnerships between NHS services, local authorities and community organisations.</a:t>
            </a:r>
            <a:endParaRPr lang="en-GB" sz="1600">
              <a:latin typeface="Arial"/>
              <a:cs typeface="Arial"/>
            </a:endParaRPr>
          </a:p>
          <a:p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Combine individual behaviour-change interventions with action on wider determinants.</a:t>
            </a:r>
            <a:endParaRPr lang="en-GB" sz="160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7310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7BB51-9573-8A42-1168-884399029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</a:t>
            </a:r>
            <a:r>
              <a:rPr lang="en-GB"/>
              <a:t>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2F81B-FEF0-5B9B-EB4A-C7F0225A0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Health, wellbeing and sustainable development are interconnected components of effective health and social care.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theoretical models demonstrate that health is influenced by individual, psychological, social, environmental and policy factors.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SDG 3 and UK policy provide a framework for strengthening prevention and reducing inequalities.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Diabetes Prevention Programme demonstrates the potential of early intervention and lifestyle support</a:t>
            </a:r>
            <a:r>
              <a:rPr lang="en-GB" sz="16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 </a:t>
            </a: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to improve health outcomes and influence future demand for healthcare.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However, sustainable service delivery requires more than preventative programmes alone.</a:t>
            </a:r>
            <a:endParaRPr lang="en-GB" sz="16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Effective integration requires:</a:t>
            </a: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Prevention + Evidence + Person-centred care + Equity + Partnership working + Action on wider determinant</a:t>
            </a:r>
            <a:r>
              <a:rPr lang="en-GB" sz="1100" b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s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3928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5F58-3B3A-D577-785D-73B6210A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465"/>
            <a:ext cx="10515600" cy="822355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EFD91-55AC-0908-D5FE-9F6ACB7DA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6512"/>
            <a:ext cx="10515600" cy="72228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Dodge, R., Daly, A.P., Huyton, J. and Sanders, L.D. (2012) ‘The challenge of defining wellbeing’,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Wellbeing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2(3), pp. 222–235.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Engel, G.L. (1977) ‘The need for a new medical model: a challenge for biomedicine’,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Science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196(4286), pp. 129–136.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Equality Act 2010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c.15.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Huber, M., </a:t>
            </a:r>
            <a:r>
              <a:rPr lang="en-GB" sz="1200" dirty="0" err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Knottnerus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J.A., Green, L., van der Horst, H., Jadad, A.R., Kromhout, D., Leonard, B., Lorig, K., Loureiro, M.I., van der Meer, J.W.M., Schnabel, P., Smith, R., van </a:t>
            </a:r>
            <a:r>
              <a:rPr lang="en-GB" sz="1200" dirty="0" err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Weel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C. and Smid, H. (2011) ‘How should we define health?’, </a:t>
            </a:r>
            <a:r>
              <a:rPr lang="en-GB" sz="1200" i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BMJ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343, d4163.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McLeroy, K.R., Bibeau, D., Steckler, A. and Glanz, K. (1988) ‘An ecological perspective on health promotion programs’,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15(4), pp. 351–377.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(2019)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The NHS Long Term Plan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(2025) ‘NHS diabetes prevention scheme helps one million people’. London: NHS England.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(2026)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Core20PLUS5 – an approach to reducing healthcare inequalities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(2026)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Diabetes Prevention Programme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NHS England (2026)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National Healthcare Inequalities Improvement Programme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London: NHS England.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Rosenstock, I.M., </a:t>
            </a:r>
            <a:r>
              <a:rPr lang="en-GB" sz="1200" dirty="0" err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Strecher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V.J. and Becker, M.H. (1988) ‘Social learning theory and the Health Belief Model’, </a:t>
            </a:r>
            <a:r>
              <a:rPr lang="en-GB" sz="1200" i="1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Education Quarterly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, 15(2), pp. 175–183.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United Nations (2015)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Sustainable Development Goals: Goal 3 – Good Health and Well-being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New York: United Nations.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World Commission on Environment and Development (1987)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Our Common Future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Oxford: Oxford University Press.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(1948)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Constitution of the World Health Organization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Geneva: World Health Organization.</a:t>
            </a:r>
            <a:endParaRPr lang="en-GB" sz="1200">
              <a:latin typeface="Arial"/>
              <a:cs typeface="Arial"/>
            </a:endParaRPr>
          </a:p>
          <a:p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World Health Organization (2014) </a:t>
            </a:r>
            <a:r>
              <a:rPr lang="en-GB" sz="1200" i="1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Health in All Policies: Helsinki Statement – Framework for Country Action</a:t>
            </a:r>
            <a:r>
              <a:rPr lang="en-GB" sz="1200">
                <a:solidFill>
                  <a:srgbClr val="242424"/>
                </a:solidFill>
                <a:highlight>
                  <a:srgbClr val="FFFFFF"/>
                </a:highlight>
                <a:latin typeface="Arial"/>
                <a:cs typeface="Arial"/>
              </a:rPr>
              <a:t>. Geneva: World Health Organization.</a:t>
            </a:r>
            <a:endParaRPr lang="en-GB" sz="1200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Rooney, M.R., Fang, M., </a:t>
            </a:r>
            <a:r>
              <a:rPr lang="en-GB" sz="12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Ogurtsova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K., Ozkan, B., </a:t>
            </a:r>
            <a:r>
              <a:rPr lang="en-GB" sz="12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Echouffo-Tcheugui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J.B., Boyko, E.J., Magliano, D.J. and Selvin, E., 2023. Global prevalence of prediabetes. </a:t>
            </a:r>
            <a:r>
              <a:rPr lang="en-GB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Diabetes care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GB" sz="12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46</a:t>
            </a:r>
            <a:r>
              <a:rPr lang="en-GB" sz="12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(7), pp.1388-1394.</a:t>
            </a:r>
            <a:endParaRPr lang="en-GB" sz="1200" dirty="0">
              <a:solidFill>
                <a:srgbClr val="242424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Islam, H., 2025. Nexus of economic, social, and environmental factors on sustainable development goals: The moderating role of technological advancement and green innovation. 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Innovation and Green Development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(1), p.100183.</a:t>
            </a: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Field, M.J. and Lohr, K.N., 1990. Definitions of key terms. In </a:t>
            </a:r>
            <a:r>
              <a:rPr lang="en-GB" sz="12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Clinical practice guidelines: directions for a new program</a:t>
            </a:r>
            <a:r>
              <a:rPr lang="en-GB" sz="12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National Academies Press (US).</a:t>
            </a:r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63365532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BrushVTI</vt:lpstr>
      <vt:lpstr>Health, Wellbeing &amp; Sustainable Development</vt:lpstr>
      <vt:lpstr>Introduction</vt:lpstr>
      <vt:lpstr>Definitions and Terminology</vt:lpstr>
      <vt:lpstr>Theoretical Background</vt:lpstr>
      <vt:lpstr>Sustainable Development Goals​</vt:lpstr>
      <vt:lpstr>Historical, Policy and Governance Context</vt:lpstr>
      <vt:lpstr>Case Study: NHS Diabetes Prevention Programme</vt:lpstr>
      <vt:lpstr>Application of health Belief Model</vt:lpstr>
      <vt:lpstr>Evidence and impact on Service Delivery </vt:lpstr>
      <vt:lpstr>Health Inequalities, Equity and Access</vt:lpstr>
      <vt:lpstr>Critical Evaluation and Recommendations  The NHS DPP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464</cp:revision>
  <dcterms:created xsi:type="dcterms:W3CDTF">2026-10-08T17:06:01Z</dcterms:created>
  <dcterms:modified xsi:type="dcterms:W3CDTF">2026-10-14T21:51:14Z</dcterms:modified>
</cp:coreProperties>
</file>