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658" r:id="rId2"/>
    <p:sldId id="4795" r:id="rId3"/>
    <p:sldId id="355" r:id="rId4"/>
    <p:sldId id="356" r:id="rId5"/>
    <p:sldId id="4800" r:id="rId6"/>
    <p:sldId id="4807" r:id="rId7"/>
    <p:sldId id="4801" r:id="rId8"/>
    <p:sldId id="365" r:id="rId9"/>
    <p:sldId id="354" r:id="rId10"/>
    <p:sldId id="4802" r:id="rId11"/>
    <p:sldId id="4804" r:id="rId12"/>
    <p:sldId id="4805" r:id="rId13"/>
    <p:sldId id="4806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35A1900-EB8E-4845-A79D-796C2B866088}" v="3" dt="2026-10-14T22:27:49.07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72" y="11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elen Lee" userId="950b76d7-29a8-4037-9cf6-1d47a6b96373" providerId="ADAL" clId="{0E72E064-B994-40C3-97B2-7A443233E461}"/>
    <pc:docChg chg="custSel delSld modSld">
      <pc:chgData name="Helen Lee" userId="950b76d7-29a8-4037-9cf6-1d47a6b96373" providerId="ADAL" clId="{0E72E064-B994-40C3-97B2-7A443233E461}" dt="2026-10-14T22:32:16.869" v="83" actId="47"/>
      <pc:docMkLst>
        <pc:docMk/>
      </pc:docMkLst>
      <pc:sldChg chg="modSp mod">
        <pc:chgData name="Helen Lee" userId="950b76d7-29a8-4037-9cf6-1d47a6b96373" providerId="ADAL" clId="{0E72E064-B994-40C3-97B2-7A443233E461}" dt="2026-10-14T22:27:34.454" v="63" actId="255"/>
        <pc:sldMkLst>
          <pc:docMk/>
          <pc:sldMk cId="3909934465" sldId="354"/>
        </pc:sldMkLst>
        <pc:spChg chg="mod">
          <ac:chgData name="Helen Lee" userId="950b76d7-29a8-4037-9cf6-1d47a6b96373" providerId="ADAL" clId="{0E72E064-B994-40C3-97B2-7A443233E461}" dt="2026-10-14T22:27:34.454" v="63" actId="255"/>
          <ac:spMkLst>
            <pc:docMk/>
            <pc:sldMk cId="3909934465" sldId="354"/>
            <ac:spMk id="4" creationId="{D01D4AE3-1A27-B723-F456-A7DCA2806405}"/>
          </ac:spMkLst>
        </pc:spChg>
      </pc:sldChg>
      <pc:sldChg chg="modSp mod">
        <pc:chgData name="Helen Lee" userId="950b76d7-29a8-4037-9cf6-1d47a6b96373" providerId="ADAL" clId="{0E72E064-B994-40C3-97B2-7A443233E461}" dt="2026-10-14T22:25:51.195" v="56" actId="20577"/>
        <pc:sldMkLst>
          <pc:docMk/>
          <pc:sldMk cId="3953091508" sldId="355"/>
        </pc:sldMkLst>
        <pc:graphicFrameChg chg="modGraphic">
          <ac:chgData name="Helen Lee" userId="950b76d7-29a8-4037-9cf6-1d47a6b96373" providerId="ADAL" clId="{0E72E064-B994-40C3-97B2-7A443233E461}" dt="2026-10-14T22:25:51.195" v="56" actId="20577"/>
          <ac:graphicFrameMkLst>
            <pc:docMk/>
            <pc:sldMk cId="3953091508" sldId="355"/>
            <ac:graphicFrameMk id="12" creationId="{069AA910-D3ED-26A1-5BCB-210AB6DDE347}"/>
          </ac:graphicFrameMkLst>
        </pc:graphicFrameChg>
      </pc:sldChg>
      <pc:sldChg chg="delSp mod">
        <pc:chgData name="Helen Lee" userId="950b76d7-29a8-4037-9cf6-1d47a6b96373" providerId="ADAL" clId="{0E72E064-B994-40C3-97B2-7A443233E461}" dt="2026-10-14T22:25:56.374" v="57" actId="478"/>
        <pc:sldMkLst>
          <pc:docMk/>
          <pc:sldMk cId="362699942" sldId="356"/>
        </pc:sldMkLst>
        <pc:graphicFrameChg chg="del">
          <ac:chgData name="Helen Lee" userId="950b76d7-29a8-4037-9cf6-1d47a6b96373" providerId="ADAL" clId="{0E72E064-B994-40C3-97B2-7A443233E461}" dt="2026-10-14T22:25:56.374" v="57" actId="478"/>
          <ac:graphicFrameMkLst>
            <pc:docMk/>
            <pc:sldMk cId="362699942" sldId="356"/>
            <ac:graphicFrameMk id="7" creationId="{60455700-1868-F529-6AE4-AAD92359B97C}"/>
          </ac:graphicFrameMkLst>
        </pc:graphicFrameChg>
      </pc:sldChg>
      <pc:sldChg chg="modSp mod">
        <pc:chgData name="Helen Lee" userId="950b76d7-29a8-4037-9cf6-1d47a6b96373" providerId="ADAL" clId="{0E72E064-B994-40C3-97B2-7A443233E461}" dt="2026-10-14T22:31:52.031" v="82" actId="13900"/>
        <pc:sldMkLst>
          <pc:docMk/>
          <pc:sldMk cId="1280627116" sldId="365"/>
        </pc:sldMkLst>
        <pc:spChg chg="mod">
          <ac:chgData name="Helen Lee" userId="950b76d7-29a8-4037-9cf6-1d47a6b96373" providerId="ADAL" clId="{0E72E064-B994-40C3-97B2-7A443233E461}" dt="2026-10-14T22:31:52.031" v="82" actId="13900"/>
          <ac:spMkLst>
            <pc:docMk/>
            <pc:sldMk cId="1280627116" sldId="365"/>
            <ac:spMk id="3" creationId="{98719D97-18DF-FFD8-2777-C77DA0D99CCA}"/>
          </ac:spMkLst>
        </pc:spChg>
      </pc:sldChg>
      <pc:sldChg chg="addSp delSp modSp mod">
        <pc:chgData name="Helen Lee" userId="950b76d7-29a8-4037-9cf6-1d47a6b96373" providerId="ADAL" clId="{0E72E064-B994-40C3-97B2-7A443233E461}" dt="2026-10-14T22:30:29.899" v="75" actId="1076"/>
        <pc:sldMkLst>
          <pc:docMk/>
          <pc:sldMk cId="2337787826" sldId="658"/>
        </pc:sldMkLst>
        <pc:spChg chg="add mod">
          <ac:chgData name="Helen Lee" userId="950b76d7-29a8-4037-9cf6-1d47a6b96373" providerId="ADAL" clId="{0E72E064-B994-40C3-97B2-7A443233E461}" dt="2026-10-14T22:29:58.787" v="66" actId="478"/>
          <ac:spMkLst>
            <pc:docMk/>
            <pc:sldMk cId="2337787826" sldId="658"/>
            <ac:spMk id="9" creationId="{56AF4F3C-EAB2-E965-4A35-F902338C1D32}"/>
          </ac:spMkLst>
        </pc:spChg>
        <pc:spChg chg="mod">
          <ac:chgData name="Helen Lee" userId="950b76d7-29a8-4037-9cf6-1d47a6b96373" providerId="ADAL" clId="{0E72E064-B994-40C3-97B2-7A443233E461}" dt="2026-10-14T22:30:29.899" v="75" actId="1076"/>
          <ac:spMkLst>
            <pc:docMk/>
            <pc:sldMk cId="2337787826" sldId="658"/>
            <ac:spMk id="10" creationId="{D8CDF813-E78E-7F67-8ADA-405505CC521F}"/>
          </ac:spMkLst>
        </pc:spChg>
        <pc:picChg chg="del">
          <ac:chgData name="Helen Lee" userId="950b76d7-29a8-4037-9cf6-1d47a6b96373" providerId="ADAL" clId="{0E72E064-B994-40C3-97B2-7A443233E461}" dt="2026-10-14T22:29:58.787" v="66" actId="478"/>
          <ac:picMkLst>
            <pc:docMk/>
            <pc:sldMk cId="2337787826" sldId="658"/>
            <ac:picMk id="5" creationId="{51A31C9F-0489-061D-F908-8EE6AEFF3251}"/>
          </ac:picMkLst>
        </pc:picChg>
        <pc:picChg chg="add mod">
          <ac:chgData name="Helen Lee" userId="950b76d7-29a8-4037-9cf6-1d47a6b96373" providerId="ADAL" clId="{0E72E064-B994-40C3-97B2-7A443233E461}" dt="2026-10-14T22:30:20.558" v="73" actId="1076"/>
          <ac:picMkLst>
            <pc:docMk/>
            <pc:sldMk cId="2337787826" sldId="658"/>
            <ac:picMk id="12" creationId="{E302DC89-C8CD-9096-5453-BA48D6435C56}"/>
          </ac:picMkLst>
        </pc:picChg>
      </pc:sldChg>
      <pc:sldChg chg="addSp delSp modSp mod">
        <pc:chgData name="Helen Lee" userId="950b76d7-29a8-4037-9cf6-1d47a6b96373" providerId="ADAL" clId="{0E72E064-B994-40C3-97B2-7A443233E461}" dt="2026-10-14T22:31:39.865" v="81" actId="26606"/>
        <pc:sldMkLst>
          <pc:docMk/>
          <pc:sldMk cId="2269125411" sldId="4800"/>
        </pc:sldMkLst>
        <pc:spChg chg="mod ord">
          <ac:chgData name="Helen Lee" userId="950b76d7-29a8-4037-9cf6-1d47a6b96373" providerId="ADAL" clId="{0E72E064-B994-40C3-97B2-7A443233E461}" dt="2026-10-14T22:31:39.865" v="81" actId="26606"/>
          <ac:spMkLst>
            <pc:docMk/>
            <pc:sldMk cId="2269125411" sldId="4800"/>
            <ac:spMk id="2" creationId="{7249F341-5E36-4440-60AF-F6CD48F07F7E}"/>
          </ac:spMkLst>
        </pc:spChg>
        <pc:spChg chg="del">
          <ac:chgData name="Helen Lee" userId="950b76d7-29a8-4037-9cf6-1d47a6b96373" providerId="ADAL" clId="{0E72E064-B994-40C3-97B2-7A443233E461}" dt="2026-10-14T22:31:39.865" v="81" actId="26606"/>
          <ac:spMkLst>
            <pc:docMk/>
            <pc:sldMk cId="2269125411" sldId="4800"/>
            <ac:spMk id="21" creationId="{FA69AAE0-49D5-4C8B-8BA2-55898C00E05E}"/>
          </ac:spMkLst>
        </pc:spChg>
        <pc:spChg chg="add">
          <ac:chgData name="Helen Lee" userId="950b76d7-29a8-4037-9cf6-1d47a6b96373" providerId="ADAL" clId="{0E72E064-B994-40C3-97B2-7A443233E461}" dt="2026-10-14T22:31:39.865" v="81" actId="26606"/>
          <ac:spMkLst>
            <pc:docMk/>
            <pc:sldMk cId="2269125411" sldId="4800"/>
            <ac:spMk id="26" creationId="{FA69AAE0-49D5-4C8B-8BA2-55898C00E05E}"/>
          </ac:spMkLst>
        </pc:spChg>
        <pc:picChg chg="add mod">
          <ac:chgData name="Helen Lee" userId="950b76d7-29a8-4037-9cf6-1d47a6b96373" providerId="ADAL" clId="{0E72E064-B994-40C3-97B2-7A443233E461}" dt="2026-10-14T22:31:39.865" v="81" actId="26606"/>
          <ac:picMkLst>
            <pc:docMk/>
            <pc:sldMk cId="2269125411" sldId="4800"/>
            <ac:picMk id="4" creationId="{82B0AE50-B049-A8EE-2B34-0DC7F9DF2699}"/>
          </ac:picMkLst>
        </pc:picChg>
        <pc:picChg chg="del">
          <ac:chgData name="Helen Lee" userId="950b76d7-29a8-4037-9cf6-1d47a6b96373" providerId="ADAL" clId="{0E72E064-B994-40C3-97B2-7A443233E461}" dt="2026-10-14T22:31:19.325" v="76" actId="478"/>
          <ac:picMkLst>
            <pc:docMk/>
            <pc:sldMk cId="2269125411" sldId="4800"/>
            <ac:picMk id="5" creationId="{119A8C9C-8258-444D-A24F-691FD1958143}"/>
          </ac:picMkLst>
        </pc:picChg>
        <pc:picChg chg="mod ord">
          <ac:chgData name="Helen Lee" userId="950b76d7-29a8-4037-9cf6-1d47a6b96373" providerId="ADAL" clId="{0E72E064-B994-40C3-97B2-7A443233E461}" dt="2026-10-14T22:31:39.865" v="81" actId="26606"/>
          <ac:picMkLst>
            <pc:docMk/>
            <pc:sldMk cId="2269125411" sldId="4800"/>
            <ac:picMk id="6" creationId="{E0CFD1EF-E9C2-34EB-11BE-BB99688CBE70}"/>
          </ac:picMkLst>
        </pc:picChg>
      </pc:sldChg>
      <pc:sldChg chg="modSp mod">
        <pc:chgData name="Helen Lee" userId="950b76d7-29a8-4037-9cf6-1d47a6b96373" providerId="ADAL" clId="{0E72E064-B994-40C3-97B2-7A443233E461}" dt="2026-10-14T22:27:49.071" v="65"/>
        <pc:sldMkLst>
          <pc:docMk/>
          <pc:sldMk cId="499874867" sldId="4802"/>
        </pc:sldMkLst>
        <pc:spChg chg="mod">
          <ac:chgData name="Helen Lee" userId="950b76d7-29a8-4037-9cf6-1d47a6b96373" providerId="ADAL" clId="{0E72E064-B994-40C3-97B2-7A443233E461}" dt="2026-10-14T22:27:49.071" v="65"/>
          <ac:spMkLst>
            <pc:docMk/>
            <pc:sldMk cId="499874867" sldId="4802"/>
            <ac:spMk id="3" creationId="{66FF45E0-B900-CBE0-587E-D595D3B42B85}"/>
          </ac:spMkLst>
        </pc:spChg>
      </pc:sldChg>
      <pc:sldChg chg="del">
        <pc:chgData name="Helen Lee" userId="950b76d7-29a8-4037-9cf6-1d47a6b96373" providerId="ADAL" clId="{0E72E064-B994-40C3-97B2-7A443233E461}" dt="2026-10-14T22:32:16.869" v="83" actId="47"/>
        <pc:sldMkLst>
          <pc:docMk/>
          <pc:sldMk cId="1431244211" sldId="4803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F899DA-FF7D-45A4-A15F-A1155E145DB0}" type="datetimeFigureOut">
              <a:rPr lang="en-GB" smtClean="0"/>
              <a:t>14/10/2026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483791-BDF5-47EF-B915-B98EDA02B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92659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en-GB"/>
              <a:t>insert header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1A1511-BA99-4995-9603-94CCAF14FA3D}" type="slidenum">
              <a:rPr lang="en-GB" smtClean="0"/>
              <a:pPr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85544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209186-A095-4D93-A9BE-FCD3F8F664C6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02089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4209186-A095-4D93-A9BE-FCD3F8F664C6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25019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79D7D-DB12-83D6-C156-11C4FED9FFD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F4752D4-4B8A-3F54-E360-D1483CB94E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50799A-78C1-F5CA-1F74-4235BFEE3E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F99A3-E15E-4223-8CAC-C46B5F3F7DE3}" type="datetimeFigureOut">
              <a:rPr lang="en-GB" smtClean="0"/>
              <a:t>14/10/2026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046F2-9C06-B4BC-34B0-8345F52159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363F94-6B2A-4EFB-E645-B6E76B3628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F5ECB-1863-47C0-BAE5-6F0304F9668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21090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412B7C-FC49-CC41-C4CD-396685D994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89E708-6823-6895-8F6F-F94C2DF31F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EF594B-166C-DB26-0E04-A8A069E4F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F99A3-E15E-4223-8CAC-C46B5F3F7DE3}" type="datetimeFigureOut">
              <a:rPr lang="en-GB" smtClean="0"/>
              <a:t>14/10/2026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17DC67-E2DD-754E-0D0A-F7C1C7B8B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600148-91A6-EE8A-6CA4-B2DAC0C101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F5ECB-1863-47C0-BAE5-6F0304F9668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57145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86AFAD-5BC8-5E69-5C5A-1D7F6FFB6B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917684-A5A4-737A-5984-B0740E2AF0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4E4BE2-BF66-733B-924A-DA35FB05D3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F99A3-E15E-4223-8CAC-C46B5F3F7DE3}" type="datetimeFigureOut">
              <a:rPr lang="en-GB" smtClean="0"/>
              <a:t>14/10/2026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CF9B0E-B57E-0D9E-4902-6CC26A0CF8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0C9B43-29D8-ADCA-1D7E-FB29CD0C5D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F5ECB-1863-47C0-BAE5-6F0304F9668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40580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8EA647-B907-2CC3-5135-3AD72C5E20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5C90BC-F066-88C7-E0AF-90D8AFFA795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B3D406-71BE-268F-26AB-5941D18464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3B19BA-74E1-ABA7-E11E-F0229860A8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F99A3-E15E-4223-8CAC-C46B5F3F7DE3}" type="datetimeFigureOut">
              <a:rPr lang="en-GB" smtClean="0"/>
              <a:t>14/10/2026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8B79990-AF83-8D69-91F0-B3BD4DF1F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65BEA8-5461-A248-84AF-79D044DB20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F5ECB-1863-47C0-BAE5-6F0304F9668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5586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A85C3C-35D3-4D91-3634-0387BB27F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6F19FD-16BB-303D-3B53-D122746DE9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4ECAB6B-C74B-52E9-EB72-1B549A257A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BB2E164-EB9B-5155-91A6-F726C0E369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CAF3039-3ECB-4D6D-E836-26EAC993CCE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EA8495C-C856-B762-77CE-88CEE79B57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F99A3-E15E-4223-8CAC-C46B5F3F7DE3}" type="datetimeFigureOut">
              <a:rPr lang="en-GB" smtClean="0"/>
              <a:t>14/10/2026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130D95A-AEA9-8431-9EBC-140546BF5C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6954811-AFBF-B269-5C7E-17B175E0DE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F5ECB-1863-47C0-BAE5-6F0304F9668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66330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88F408-E48F-1A64-59CB-ADDB126F4D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93D97A-1DCC-42C7-29D6-1E770C586E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F99A3-E15E-4223-8CAC-C46B5F3F7DE3}" type="datetimeFigureOut">
              <a:rPr lang="en-GB" smtClean="0"/>
              <a:t>14/10/2026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55DB89-2A13-383F-C4D5-2522E455F6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7DE674-75CC-8076-49C1-5A2242CFD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F5ECB-1863-47C0-BAE5-6F0304F9668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58073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A223F8B-E073-A785-A795-F848CD138A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F99A3-E15E-4223-8CAC-C46B5F3F7DE3}" type="datetimeFigureOut">
              <a:rPr lang="en-GB" smtClean="0"/>
              <a:t>14/10/2026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1C75A3-B430-6F3E-737E-5F789ACC91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6786D4-E002-F766-514E-CA03EA6E73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F5ECB-1863-47C0-BAE5-6F0304F9668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084185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B80D3C-4642-CFD2-0EC2-897DE78F74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51676B-31EA-47BB-20C9-0B7CD35F4D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F61FAB-8FF1-CEA0-DF40-0E0DE5597A4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F9E798-3C56-CDDE-0886-95256EE79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F99A3-E15E-4223-8CAC-C46B5F3F7DE3}" type="datetimeFigureOut">
              <a:rPr lang="en-GB" smtClean="0"/>
              <a:t>14/10/2026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EB252C-A82E-31A7-F1B5-622317B44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7A63BA-9095-BD60-67FF-7285B67D74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F5ECB-1863-47C0-BAE5-6F0304F9668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68016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216E2C-4067-8C2A-569B-DC86DD985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C835AF-B21D-B19E-4FB7-88396A722A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5289CC-38A5-82F7-8DB1-F1446417FB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BE3A45-E07D-B1FE-FAAA-973503C48F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F99A3-E15E-4223-8CAC-C46B5F3F7DE3}" type="datetimeFigureOut">
              <a:rPr lang="en-GB" smtClean="0"/>
              <a:t>14/10/2026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5B4D36C-A580-8486-5592-1FFD1EECD5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91D860B-1181-FD1D-2A1D-22959AB73A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F5ECB-1863-47C0-BAE5-6F0304F9668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75295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46E704-5F99-76CB-564D-6E4C6F3767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2438E2D-EA7F-6B0B-56B1-3DED7A436F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26DA7A-0EEE-B80A-0FBE-A067E965E3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F99A3-E15E-4223-8CAC-C46B5F3F7DE3}" type="datetimeFigureOut">
              <a:rPr lang="en-GB" smtClean="0"/>
              <a:t>14/10/2026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C8762E-1BC0-8DA7-4287-F55581D6DE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F6636E-2FE3-A797-0DD7-5E170B9108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F5ECB-1863-47C0-BAE5-6F0304F9668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5479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44FA3E3-D913-BE25-C0B2-369F4DB57B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78AF5D-B4D5-BF71-C94C-1A31CD9C94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A0F998-093F-3189-7506-F93A9C0BA3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F99A3-E15E-4223-8CAC-C46B5F3F7DE3}" type="datetimeFigureOut">
              <a:rPr lang="en-GB" smtClean="0"/>
              <a:t>14/10/2026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CB35C8-7CEC-A933-5FBE-8A3188C4C6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F5A3F2-72EE-F61E-1C75-E693C91083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FF5ECB-1863-47C0-BAE5-6F0304F9668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54686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D2FC95E-125A-B412-2AAA-24ACFB6971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8E5125-7C1E-4EED-9004-E1146BAEF7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BCBC5C-4D50-4BFF-DBE0-4DF10FF99A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3F99A3-E15E-4223-8CAC-C46B5F3F7DE3}" type="datetimeFigureOut">
              <a:rPr lang="en-GB" smtClean="0"/>
              <a:t>14/10/2026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43FC0B-B1E1-1AEA-EC79-8F288CA34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B761E3-725C-8B7E-F28F-4ECD9DD7C7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FF5ECB-1863-47C0-BAE5-6F0304F96689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393248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D8CDF813-E78E-7F67-8ADA-405505CC52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15829" y="0"/>
            <a:ext cx="3476171" cy="4484916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LCDB 7012 - </a:t>
            </a:r>
            <a:b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Advancing to the Doctoral Research Stage</a:t>
            </a:r>
            <a:br>
              <a:rPr lang="en-GB" sz="32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b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600" b="1" dirty="0">
                <a:latin typeface="Arial" panose="020B0604020202020204" pitchFamily="34" charset="0"/>
                <a:cs typeface="Arial" panose="020B0604020202020204" pitchFamily="34" charset="0"/>
              </a:rPr>
              <a:t>Week 1 – Module Overview</a:t>
            </a:r>
            <a:endParaRPr lang="en-US" sz="2800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D8A4D9C-6018-2B82-B7CC-5B96222FB617}"/>
              </a:ext>
            </a:extLst>
          </p:cNvPr>
          <p:cNvGrpSpPr/>
          <p:nvPr/>
        </p:nvGrpSpPr>
        <p:grpSpPr>
          <a:xfrm>
            <a:off x="0" y="6122874"/>
            <a:ext cx="12192000" cy="735126"/>
            <a:chOff x="0" y="5909266"/>
            <a:chExt cx="12192000" cy="948734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BE18DCDB-6A29-1459-1284-2AFA630688B2}"/>
                </a:ext>
              </a:extLst>
            </p:cNvPr>
            <p:cNvGrpSpPr/>
            <p:nvPr/>
          </p:nvGrpSpPr>
          <p:grpSpPr>
            <a:xfrm>
              <a:off x="5152445" y="5909266"/>
              <a:ext cx="7039555" cy="948733"/>
              <a:chOff x="5152445" y="5578608"/>
              <a:chExt cx="7039555" cy="1279392"/>
            </a:xfrm>
          </p:grpSpPr>
          <p:pic>
            <p:nvPicPr>
              <p:cNvPr id="6" name="Picture 5">
                <a:extLst>
                  <a:ext uri="{FF2B5EF4-FFF2-40B4-BE49-F238E27FC236}">
                    <a16:creationId xmlns:a16="http://schemas.microsoft.com/office/drawing/2014/main" id="{E76E7194-DEE5-83E5-6D08-417B8EA348D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35783" t="36155" r="37774" b="45189"/>
              <a:stretch/>
            </p:blipFill>
            <p:spPr>
              <a:xfrm>
                <a:off x="9471853" y="5578608"/>
                <a:ext cx="2720147" cy="1279392"/>
              </a:xfrm>
              <a:prstGeom prst="rect">
                <a:avLst/>
              </a:prstGeom>
            </p:spPr>
          </p:pic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4085EA58-221E-AA0C-2FE7-8A94ECD16BE9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40286" t="48724" r="8390" b="19509"/>
              <a:stretch/>
            </p:blipFill>
            <p:spPr>
              <a:xfrm>
                <a:off x="5152445" y="5578608"/>
                <a:ext cx="4319407" cy="1279392"/>
              </a:xfrm>
              <a:prstGeom prst="rect">
                <a:avLst/>
              </a:prstGeom>
            </p:spPr>
          </p:pic>
        </p:grp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467EAF52-45E8-5EF0-808D-A80FFEDE2FD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44460" t="53448" r="30342" b="33142"/>
            <a:stretch/>
          </p:blipFill>
          <p:spPr>
            <a:xfrm>
              <a:off x="0" y="5909267"/>
              <a:ext cx="5263763" cy="948733"/>
            </a:xfrm>
            <a:prstGeom prst="rect">
              <a:avLst/>
            </a:prstGeom>
          </p:spPr>
        </p:pic>
      </p:grp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56AF4F3C-EAB2-E965-4A35-F902338C1D3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302DC89-C8CD-9096-5453-BA48D6435C5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394652" y="1521843"/>
            <a:ext cx="9202060" cy="4601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7878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1A73B2-AE48-E578-6A8F-497396E5D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Agenda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46FC95-4A92-5049-A156-84AF7DA217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866901"/>
            <a:ext cx="10866427" cy="3275832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</a:pPr>
            <a:r>
              <a:rPr lang="en-GB" sz="4000" dirty="0">
                <a:ea typeface="Times New Roman" panose="02020603050405020304" pitchFamily="18" charset="0"/>
                <a:cs typeface="Arial" panose="020B0604020202020204" pitchFamily="34" charset="0"/>
              </a:rPr>
              <a:t>Module Overview </a:t>
            </a:r>
          </a:p>
          <a:p>
            <a:pPr>
              <a:spcBef>
                <a:spcPts val="600"/>
              </a:spcBef>
            </a:pPr>
            <a:r>
              <a:rPr lang="en-GB" sz="4000" dirty="0">
                <a:ea typeface="Times New Roman" panose="02020603050405020304" pitchFamily="18" charset="0"/>
                <a:cs typeface="Arial" panose="020B0604020202020204" pitchFamily="34" charset="0"/>
              </a:rPr>
              <a:t>In-class activity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DAD5C610-3016-1CE5-3A02-441293AEF944}"/>
              </a:ext>
            </a:extLst>
          </p:cNvPr>
          <p:cNvGrpSpPr/>
          <p:nvPr/>
        </p:nvGrpSpPr>
        <p:grpSpPr>
          <a:xfrm>
            <a:off x="0" y="6122874"/>
            <a:ext cx="12192000" cy="735126"/>
            <a:chOff x="0" y="5909266"/>
            <a:chExt cx="12192000" cy="948734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43FEAA16-23C9-A869-9BFC-588C075D7951}"/>
                </a:ext>
              </a:extLst>
            </p:cNvPr>
            <p:cNvGrpSpPr/>
            <p:nvPr/>
          </p:nvGrpSpPr>
          <p:grpSpPr>
            <a:xfrm>
              <a:off x="5152445" y="5909266"/>
              <a:ext cx="7039555" cy="948733"/>
              <a:chOff x="5152445" y="5578608"/>
              <a:chExt cx="7039555" cy="1279392"/>
            </a:xfrm>
          </p:grpSpPr>
          <p:pic>
            <p:nvPicPr>
              <p:cNvPr id="7" name="Picture 6">
                <a:extLst>
                  <a:ext uri="{FF2B5EF4-FFF2-40B4-BE49-F238E27FC236}">
                    <a16:creationId xmlns:a16="http://schemas.microsoft.com/office/drawing/2014/main" id="{952503CA-C2E3-5602-659A-FFE750DA1365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l="35783" t="36155" r="37774" b="45189"/>
              <a:stretch/>
            </p:blipFill>
            <p:spPr>
              <a:xfrm>
                <a:off x="9471853" y="5578608"/>
                <a:ext cx="2720147" cy="1279392"/>
              </a:xfrm>
              <a:prstGeom prst="rect">
                <a:avLst/>
              </a:prstGeom>
            </p:spPr>
          </p:pic>
          <p:pic>
            <p:nvPicPr>
              <p:cNvPr id="8" name="Picture 7">
                <a:extLst>
                  <a:ext uri="{FF2B5EF4-FFF2-40B4-BE49-F238E27FC236}">
                    <a16:creationId xmlns:a16="http://schemas.microsoft.com/office/drawing/2014/main" id="{CA000F45-1C25-F775-FC59-1BE29181068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40286" t="48724" r="8390" b="19509"/>
              <a:stretch/>
            </p:blipFill>
            <p:spPr>
              <a:xfrm>
                <a:off x="5152445" y="5578608"/>
                <a:ext cx="4319407" cy="1279392"/>
              </a:xfrm>
              <a:prstGeom prst="rect">
                <a:avLst/>
              </a:prstGeom>
            </p:spPr>
          </p:pic>
        </p:grp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84B103DE-86FF-BFDA-FC62-FE2B0370287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44460" t="53448" r="30342" b="33142"/>
            <a:stretch/>
          </p:blipFill>
          <p:spPr>
            <a:xfrm>
              <a:off x="0" y="5909267"/>
              <a:ext cx="5263763" cy="94873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025102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B05C2D-85BA-2C5E-194B-3AC600E45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918" y="190954"/>
            <a:ext cx="12080082" cy="690790"/>
          </a:xfrm>
        </p:spPr>
        <p:txBody>
          <a:bodyPr>
            <a:no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LCDB 7012 - </a:t>
            </a:r>
            <a:r>
              <a:rPr lang="en-GB" sz="32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Advancing to the Doctoral Research Stage</a:t>
            </a:r>
            <a:endParaRPr lang="en-GB" sz="3200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03FEF87B-C43C-B62B-F1E9-FD893F58B55C}"/>
              </a:ext>
            </a:extLst>
          </p:cNvPr>
          <p:cNvGrpSpPr/>
          <p:nvPr/>
        </p:nvGrpSpPr>
        <p:grpSpPr>
          <a:xfrm>
            <a:off x="0" y="6122874"/>
            <a:ext cx="12192000" cy="735126"/>
            <a:chOff x="0" y="5909266"/>
            <a:chExt cx="12192000" cy="948734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EF5D95F1-2E21-302A-F20A-E91F07317C8B}"/>
                </a:ext>
              </a:extLst>
            </p:cNvPr>
            <p:cNvGrpSpPr/>
            <p:nvPr/>
          </p:nvGrpSpPr>
          <p:grpSpPr>
            <a:xfrm>
              <a:off x="5152445" y="5909266"/>
              <a:ext cx="7039555" cy="948733"/>
              <a:chOff x="5152445" y="5578608"/>
              <a:chExt cx="7039555" cy="1279392"/>
            </a:xfrm>
          </p:grpSpPr>
          <p:pic>
            <p:nvPicPr>
              <p:cNvPr id="10" name="Picture 9">
                <a:extLst>
                  <a:ext uri="{FF2B5EF4-FFF2-40B4-BE49-F238E27FC236}">
                    <a16:creationId xmlns:a16="http://schemas.microsoft.com/office/drawing/2014/main" id="{C01A26F9-8C8B-CF44-354D-7AAC4FFA727A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l="35783" t="36155" r="37774" b="45189"/>
              <a:stretch/>
            </p:blipFill>
            <p:spPr>
              <a:xfrm>
                <a:off x="9471853" y="5578608"/>
                <a:ext cx="2720147" cy="1279392"/>
              </a:xfrm>
              <a:prstGeom prst="rect">
                <a:avLst/>
              </a:prstGeom>
            </p:spPr>
          </p:pic>
          <p:pic>
            <p:nvPicPr>
              <p:cNvPr id="11" name="Picture 10">
                <a:extLst>
                  <a:ext uri="{FF2B5EF4-FFF2-40B4-BE49-F238E27FC236}">
                    <a16:creationId xmlns:a16="http://schemas.microsoft.com/office/drawing/2014/main" id="{D7589B53-4D2C-4A15-DE56-FC36221EB97B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40286" t="48724" r="8390" b="19509"/>
              <a:stretch/>
            </p:blipFill>
            <p:spPr>
              <a:xfrm>
                <a:off x="5152445" y="5578608"/>
                <a:ext cx="4319407" cy="1279392"/>
              </a:xfrm>
              <a:prstGeom prst="rect">
                <a:avLst/>
              </a:prstGeom>
            </p:spPr>
          </p:pic>
        </p:grp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46367C9D-266B-AEF5-B6C6-1CEB90CD86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44460" t="53448" r="30342" b="33142"/>
            <a:stretch/>
          </p:blipFill>
          <p:spPr>
            <a:xfrm>
              <a:off x="0" y="5909267"/>
              <a:ext cx="5263763" cy="948733"/>
            </a:xfrm>
            <a:prstGeom prst="rect">
              <a:avLst/>
            </a:prstGeom>
          </p:spPr>
        </p:pic>
      </p:grp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069AA910-D3ED-26A1-5BCB-210AB6DDE3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8465429"/>
              </p:ext>
            </p:extLst>
          </p:nvPr>
        </p:nvGraphicFramePr>
        <p:xfrm>
          <a:off x="556873" y="1043791"/>
          <a:ext cx="10759594" cy="426567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75900">
                  <a:extLst>
                    <a:ext uri="{9D8B030D-6E8A-4147-A177-3AD203B41FA5}">
                      <a16:colId xmlns:a16="http://schemas.microsoft.com/office/drawing/2014/main" val="1725876153"/>
                    </a:ext>
                  </a:extLst>
                </a:gridCol>
                <a:gridCol w="7883694">
                  <a:extLst>
                    <a:ext uri="{9D8B030D-6E8A-4147-A177-3AD203B41FA5}">
                      <a16:colId xmlns:a16="http://schemas.microsoft.com/office/drawing/2014/main" val="329938271"/>
                    </a:ext>
                  </a:extLst>
                </a:gridCol>
              </a:tblGrid>
              <a:tr h="998251">
                <a:tc>
                  <a:txBody>
                    <a:bodyPr/>
                    <a:lstStyle/>
                    <a:p>
                      <a:r>
                        <a:rPr lang="en-US" sz="3200" dirty="0"/>
                        <a:t>Items </a:t>
                      </a:r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/>
                        <a:t>Description </a:t>
                      </a:r>
                      <a:endParaRPr lang="en-GB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05562966"/>
                  </a:ext>
                </a:extLst>
              </a:tr>
              <a:tr h="998251">
                <a:tc>
                  <a:txBody>
                    <a:bodyPr/>
                    <a:lstStyle/>
                    <a:p>
                      <a:r>
                        <a:rPr lang="en-US" sz="3200" dirty="0"/>
                        <a:t>Schedule </a:t>
                      </a:r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/>
                        <a:t>15/10/2026  –  21/01/2026 (Wednesday)</a:t>
                      </a:r>
                    </a:p>
                    <a:p>
                      <a:r>
                        <a:rPr lang="en-US" sz="3200" dirty="0"/>
                        <a:t>Christmas Break 15</a:t>
                      </a:r>
                      <a:r>
                        <a:rPr lang="en-US" sz="3200" baseline="30000" dirty="0"/>
                        <a:t>th</a:t>
                      </a:r>
                      <a:r>
                        <a:rPr lang="en-US" sz="3200" dirty="0"/>
                        <a:t> Dec 2026 – 4</a:t>
                      </a:r>
                      <a:r>
                        <a:rPr lang="en-US" sz="3200" baseline="30000" dirty="0"/>
                        <a:t>th</a:t>
                      </a:r>
                      <a:r>
                        <a:rPr lang="en-US" sz="3200" dirty="0"/>
                        <a:t> Jan 2027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36286162"/>
                  </a:ext>
                </a:extLst>
              </a:tr>
              <a:tr h="998251">
                <a:tc>
                  <a:txBody>
                    <a:bodyPr/>
                    <a:lstStyle/>
                    <a:p>
                      <a:r>
                        <a:rPr lang="en-US" sz="3200" dirty="0"/>
                        <a:t>Time </a:t>
                      </a:r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/>
                        <a:t>09:00 - 14:00</a:t>
                      </a:r>
                      <a:endParaRPr lang="en-GB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61369097"/>
                  </a:ext>
                </a:extLst>
              </a:tr>
              <a:tr h="1202377">
                <a:tc>
                  <a:txBody>
                    <a:bodyPr/>
                    <a:lstStyle/>
                    <a:p>
                      <a:r>
                        <a:rPr lang="en-US" sz="3200" dirty="0"/>
                        <a:t>Venue </a:t>
                      </a:r>
                      <a:endParaRPr lang="en-GB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200" dirty="0"/>
                        <a:t>IQ107, IQ Campus</a:t>
                      </a:r>
                      <a:endParaRPr lang="en-GB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2373936"/>
                  </a:ext>
                </a:extLst>
              </a:tr>
            </a:tbl>
          </a:graphicData>
        </a:graphic>
      </p:graphicFrame>
      <p:sp>
        <p:nvSpPr>
          <p:cNvPr id="14" name="Title 1">
            <a:extLst>
              <a:ext uri="{FF2B5EF4-FFF2-40B4-BE49-F238E27FC236}">
                <a16:creationId xmlns:a16="http://schemas.microsoft.com/office/drawing/2014/main" id="{3005D3E3-9B41-F693-1AB0-C973F2CDF9EB}"/>
              </a:ext>
            </a:extLst>
          </p:cNvPr>
          <p:cNvSpPr txBox="1">
            <a:spLocks/>
          </p:cNvSpPr>
          <p:nvPr/>
        </p:nvSpPr>
        <p:spPr>
          <a:xfrm>
            <a:off x="668372" y="5167312"/>
            <a:ext cx="10515600" cy="73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39530915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74DB4A-F5F9-9ED8-8189-92DB438432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2475" y="892823"/>
            <a:ext cx="3857625" cy="2279001"/>
          </a:xfrm>
        </p:spPr>
        <p:txBody>
          <a:bodyPr>
            <a:normAutofit/>
          </a:bodyPr>
          <a:lstStyle/>
          <a:p>
            <a:r>
              <a:rPr lang="en-US" sz="2800" b="1" dirty="0"/>
              <a:t>A</a:t>
            </a:r>
            <a:r>
              <a:rPr lang="en-GB" sz="2800" b="1" dirty="0" err="1"/>
              <a:t>ssessment</a:t>
            </a:r>
            <a:r>
              <a:rPr lang="en-GB" sz="2800" b="1" dirty="0"/>
              <a:t> 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4A5C181-6C36-8A7B-6CCB-BCC3E141FB6D}"/>
              </a:ext>
            </a:extLst>
          </p:cNvPr>
          <p:cNvGrpSpPr/>
          <p:nvPr/>
        </p:nvGrpSpPr>
        <p:grpSpPr>
          <a:xfrm>
            <a:off x="0" y="6122874"/>
            <a:ext cx="12192000" cy="735126"/>
            <a:chOff x="0" y="5909266"/>
            <a:chExt cx="12192000" cy="948734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985BFCC0-044C-7124-3F2E-FE312A77A320}"/>
                </a:ext>
              </a:extLst>
            </p:cNvPr>
            <p:cNvGrpSpPr/>
            <p:nvPr/>
          </p:nvGrpSpPr>
          <p:grpSpPr>
            <a:xfrm>
              <a:off x="5152445" y="5909266"/>
              <a:ext cx="7039555" cy="948733"/>
              <a:chOff x="5152445" y="5578608"/>
              <a:chExt cx="7039555" cy="1279392"/>
            </a:xfrm>
          </p:grpSpPr>
          <p:pic>
            <p:nvPicPr>
              <p:cNvPr id="12" name="Picture 11">
                <a:extLst>
                  <a:ext uri="{FF2B5EF4-FFF2-40B4-BE49-F238E27FC236}">
                    <a16:creationId xmlns:a16="http://schemas.microsoft.com/office/drawing/2014/main" id="{9579F5C5-C189-A215-2EF8-7460E9A7776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35783" t="36155" r="37774" b="45189"/>
              <a:stretch/>
            </p:blipFill>
            <p:spPr>
              <a:xfrm>
                <a:off x="9471853" y="5578608"/>
                <a:ext cx="2720147" cy="1279392"/>
              </a:xfrm>
              <a:prstGeom prst="rect">
                <a:avLst/>
              </a:prstGeom>
            </p:spPr>
          </p:pic>
          <p:pic>
            <p:nvPicPr>
              <p:cNvPr id="13" name="Picture 12">
                <a:extLst>
                  <a:ext uri="{FF2B5EF4-FFF2-40B4-BE49-F238E27FC236}">
                    <a16:creationId xmlns:a16="http://schemas.microsoft.com/office/drawing/2014/main" id="{826E04BA-6DFD-752B-CAF4-FBDD9C3171C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l="40286" t="48724" r="8390" b="19509"/>
              <a:stretch/>
            </p:blipFill>
            <p:spPr>
              <a:xfrm>
                <a:off x="5152445" y="5578608"/>
                <a:ext cx="4319407" cy="1279392"/>
              </a:xfrm>
              <a:prstGeom prst="rect">
                <a:avLst/>
              </a:prstGeom>
            </p:spPr>
          </p:pic>
        </p:grp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BEC79C0F-FE3C-8448-B051-FF1C22BAFAE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5"/>
            <a:srcRect l="44460" t="53448" r="30342" b="33142"/>
            <a:stretch/>
          </p:blipFill>
          <p:spPr>
            <a:xfrm>
              <a:off x="0" y="5909267"/>
              <a:ext cx="5263763" cy="94873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26999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FA69AAE0-49D5-4C8B-8BA2-55898C00E0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2B0AE50-B049-A8EE-2B34-0DC7F9DF269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7600"/>
          <a:stretch>
            <a:fillRect/>
          </a:stretch>
        </p:blipFill>
        <p:spPr>
          <a:xfrm>
            <a:off x="-4" y="-4"/>
            <a:ext cx="7534640" cy="6857984"/>
          </a:xfrm>
          <a:custGeom>
            <a:avLst/>
            <a:gdLst/>
            <a:ahLst/>
            <a:cxnLst/>
            <a:rect l="l" t="t" r="r" b="b"/>
            <a:pathLst>
              <a:path w="7534640" h="6857984">
                <a:moveTo>
                  <a:pt x="0" y="0"/>
                </a:moveTo>
                <a:lnTo>
                  <a:pt x="7534640" y="0"/>
                </a:lnTo>
                <a:lnTo>
                  <a:pt x="7534640" y="3832811"/>
                </a:lnTo>
                <a:lnTo>
                  <a:pt x="7344853" y="3826712"/>
                </a:lnTo>
                <a:cubicBezTo>
                  <a:pt x="7344853" y="3826712"/>
                  <a:pt x="7341511" y="3826712"/>
                  <a:pt x="7341511" y="3826712"/>
                </a:cubicBezTo>
                <a:cubicBezTo>
                  <a:pt x="7274667" y="3823370"/>
                  <a:pt x="7211169" y="3823370"/>
                  <a:pt x="7144324" y="3820027"/>
                </a:cubicBezTo>
                <a:cubicBezTo>
                  <a:pt x="6913719" y="3820027"/>
                  <a:pt x="6683113" y="3820027"/>
                  <a:pt x="6455848" y="3820027"/>
                </a:cubicBezTo>
                <a:cubicBezTo>
                  <a:pt x="6231926" y="3910265"/>
                  <a:pt x="5987951" y="3833396"/>
                  <a:pt x="5767372" y="3903581"/>
                </a:cubicBezTo>
                <a:cubicBezTo>
                  <a:pt x="5533423" y="3900239"/>
                  <a:pt x="5312845" y="3970423"/>
                  <a:pt x="5082238" y="4000503"/>
                </a:cubicBezTo>
                <a:cubicBezTo>
                  <a:pt x="4908446" y="4013871"/>
                  <a:pt x="4731314" y="3997160"/>
                  <a:pt x="4570892" y="4067345"/>
                </a:cubicBezTo>
                <a:cubicBezTo>
                  <a:pt x="4447233" y="4124161"/>
                  <a:pt x="4350312" y="4197688"/>
                  <a:pt x="4483996" y="4348083"/>
                </a:cubicBezTo>
                <a:cubicBezTo>
                  <a:pt x="4644419" y="4344742"/>
                  <a:pt x="4627708" y="4598742"/>
                  <a:pt x="4788129" y="4561979"/>
                </a:cubicBezTo>
                <a:cubicBezTo>
                  <a:pt x="4754709" y="4678954"/>
                  <a:pt x="4641076" y="4618795"/>
                  <a:pt x="4600971" y="4705690"/>
                </a:cubicBezTo>
                <a:cubicBezTo>
                  <a:pt x="4684524" y="4779217"/>
                  <a:pt x="4844945" y="4725744"/>
                  <a:pt x="4871683" y="4879480"/>
                </a:cubicBezTo>
                <a:cubicBezTo>
                  <a:pt x="4838262" y="5039902"/>
                  <a:pt x="4945210" y="5019849"/>
                  <a:pt x="5032105" y="5029876"/>
                </a:cubicBezTo>
                <a:cubicBezTo>
                  <a:pt x="5239317" y="5049930"/>
                  <a:pt x="5439843" y="5063297"/>
                  <a:pt x="5643713" y="5096719"/>
                </a:cubicBezTo>
                <a:cubicBezTo>
                  <a:pt x="5693844" y="5106745"/>
                  <a:pt x="5810819" y="5083350"/>
                  <a:pt x="5800794" y="5186956"/>
                </a:cubicBezTo>
                <a:cubicBezTo>
                  <a:pt x="5790767" y="5270508"/>
                  <a:pt x="5700529" y="5240431"/>
                  <a:pt x="5643713" y="5243772"/>
                </a:cubicBezTo>
                <a:cubicBezTo>
                  <a:pt x="5329553" y="5283879"/>
                  <a:pt x="5012052" y="5220378"/>
                  <a:pt x="4701235" y="5223719"/>
                </a:cubicBezTo>
                <a:cubicBezTo>
                  <a:pt x="4664472" y="5223719"/>
                  <a:pt x="4657787" y="5334009"/>
                  <a:pt x="4577576" y="5297246"/>
                </a:cubicBezTo>
                <a:cubicBezTo>
                  <a:pt x="4788129" y="5397510"/>
                  <a:pt x="5767372" y="5424248"/>
                  <a:pt x="6094900" y="5477721"/>
                </a:cubicBezTo>
                <a:cubicBezTo>
                  <a:pt x="5754004" y="5858724"/>
                  <a:pt x="5429817" y="5628117"/>
                  <a:pt x="5159105" y="5842012"/>
                </a:cubicBezTo>
                <a:cubicBezTo>
                  <a:pt x="5159105" y="5842012"/>
                  <a:pt x="5212580" y="5842012"/>
                  <a:pt x="5443187" y="5912197"/>
                </a:cubicBezTo>
                <a:cubicBezTo>
                  <a:pt x="5627002" y="5969012"/>
                  <a:pt x="5536765" y="6049223"/>
                  <a:pt x="6001321" y="6202962"/>
                </a:cubicBezTo>
                <a:cubicBezTo>
                  <a:pt x="5824188" y="6253093"/>
                  <a:pt x="5593581" y="6156172"/>
                  <a:pt x="5506685" y="6416857"/>
                </a:cubicBezTo>
                <a:cubicBezTo>
                  <a:pt x="5643713" y="6463648"/>
                  <a:pt x="5807477" y="6420200"/>
                  <a:pt x="5904398" y="6543858"/>
                </a:cubicBezTo>
                <a:cubicBezTo>
                  <a:pt x="5934478" y="6580622"/>
                  <a:pt x="5964557" y="6604017"/>
                  <a:pt x="6001321" y="6624068"/>
                </a:cubicBezTo>
                <a:cubicBezTo>
                  <a:pt x="5984612" y="6630754"/>
                  <a:pt x="5964557" y="6637437"/>
                  <a:pt x="5951188" y="6644121"/>
                </a:cubicBezTo>
                <a:cubicBezTo>
                  <a:pt x="5977925" y="6667518"/>
                  <a:pt x="6663060" y="6794517"/>
                  <a:pt x="6836850" y="6797860"/>
                </a:cubicBezTo>
                <a:cubicBezTo>
                  <a:pt x="6761652" y="6822926"/>
                  <a:pt x="6636845" y="6844075"/>
                  <a:pt x="6553814" y="6856412"/>
                </a:cubicBezTo>
                <a:lnTo>
                  <a:pt x="6542822" y="6857984"/>
                </a:lnTo>
                <a:lnTo>
                  <a:pt x="0" y="6857984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249F341-5E36-4440-60AF-F6CD48F07F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3650" y="3962400"/>
            <a:ext cx="5505814" cy="1690409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Where are you now ?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0CFD1EF-E9C2-34EB-11BE-BB99688CBE7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1602" r="18165" b="-1"/>
          <a:stretch>
            <a:fillRect/>
          </a:stretch>
        </p:blipFill>
        <p:spPr>
          <a:xfrm>
            <a:off x="7653541" y="6"/>
            <a:ext cx="4538463" cy="3877247"/>
          </a:xfrm>
          <a:custGeom>
            <a:avLst/>
            <a:gdLst/>
            <a:ahLst/>
            <a:cxnLst/>
            <a:rect l="l" t="t" r="r" b="b"/>
            <a:pathLst>
              <a:path w="4538463" h="3877247">
                <a:moveTo>
                  <a:pt x="0" y="0"/>
                </a:moveTo>
                <a:lnTo>
                  <a:pt x="4538463" y="0"/>
                </a:lnTo>
                <a:lnTo>
                  <a:pt x="4538463" y="3437173"/>
                </a:lnTo>
                <a:lnTo>
                  <a:pt x="4530710" y="3429000"/>
                </a:lnTo>
                <a:cubicBezTo>
                  <a:pt x="4370289" y="3495842"/>
                  <a:pt x="4239946" y="3686344"/>
                  <a:pt x="4056129" y="3636211"/>
                </a:cubicBezTo>
                <a:cubicBezTo>
                  <a:pt x="3872313" y="3589422"/>
                  <a:pt x="3788760" y="3830055"/>
                  <a:pt x="3618310" y="3756528"/>
                </a:cubicBezTo>
                <a:cubicBezTo>
                  <a:pt x="3394389" y="3823371"/>
                  <a:pt x="3163783" y="3823371"/>
                  <a:pt x="2933176" y="3810002"/>
                </a:cubicBezTo>
                <a:cubicBezTo>
                  <a:pt x="2702570" y="3840081"/>
                  <a:pt x="2471962" y="3873503"/>
                  <a:pt x="2238015" y="3850107"/>
                </a:cubicBezTo>
                <a:cubicBezTo>
                  <a:pt x="2007408" y="3870161"/>
                  <a:pt x="1783486" y="3883529"/>
                  <a:pt x="1552880" y="3863476"/>
                </a:cubicBezTo>
                <a:cubicBezTo>
                  <a:pt x="1322274" y="3886870"/>
                  <a:pt x="1091667" y="3876844"/>
                  <a:pt x="864402" y="3860134"/>
                </a:cubicBezTo>
                <a:cubicBezTo>
                  <a:pt x="757455" y="3860134"/>
                  <a:pt x="653849" y="3856792"/>
                  <a:pt x="546902" y="3856792"/>
                </a:cubicBezTo>
                <a:cubicBezTo>
                  <a:pt x="404861" y="3850108"/>
                  <a:pt x="262821" y="3845095"/>
                  <a:pt x="120363" y="3840499"/>
                </a:cubicBezTo>
                <a:lnTo>
                  <a:pt x="0" y="3836632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2691254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76906711-0AFB-47DD-A4B6-4E94B38B8C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AA91F649-894C-41F6-A21D-3D1AC558E9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2877832"/>
          </a:xfrm>
          <a:custGeom>
            <a:avLst/>
            <a:gdLst>
              <a:gd name="connsiteX0" fmla="*/ 6789701 w 12192000"/>
              <a:gd name="connsiteY0" fmla="*/ 2809623 h 2877832"/>
              <a:gd name="connsiteX1" fmla="*/ 6788702 w 12192000"/>
              <a:gd name="connsiteY1" fmla="*/ 2809701 h 2877832"/>
              <a:gd name="connsiteX2" fmla="*/ 6788476 w 12192000"/>
              <a:gd name="connsiteY2" fmla="*/ 2810235 h 2877832"/>
              <a:gd name="connsiteX3" fmla="*/ 0 w 12192000"/>
              <a:gd name="connsiteY3" fmla="*/ 0 h 2877832"/>
              <a:gd name="connsiteX4" fmla="*/ 12192000 w 12192000"/>
              <a:gd name="connsiteY4" fmla="*/ 0 h 2877832"/>
              <a:gd name="connsiteX5" fmla="*/ 12192000 w 12192000"/>
              <a:gd name="connsiteY5" fmla="*/ 1915388 h 2877832"/>
              <a:gd name="connsiteX6" fmla="*/ 12061096 w 12192000"/>
              <a:gd name="connsiteY6" fmla="*/ 1954428 h 2877832"/>
              <a:gd name="connsiteX7" fmla="*/ 11676800 w 12192000"/>
              <a:gd name="connsiteY7" fmla="*/ 2058003 h 2877832"/>
              <a:gd name="connsiteX8" fmla="*/ 10425355 w 12192000"/>
              <a:gd name="connsiteY8" fmla="*/ 2341542 h 2877832"/>
              <a:gd name="connsiteX9" fmla="*/ 9424022 w 12192000"/>
              <a:gd name="connsiteY9" fmla="*/ 2516704 h 2877832"/>
              <a:gd name="connsiteX10" fmla="*/ 8458419 w 12192000"/>
              <a:gd name="connsiteY10" fmla="*/ 2650405 h 2877832"/>
              <a:gd name="connsiteX11" fmla="*/ 7715970 w 12192000"/>
              <a:gd name="connsiteY11" fmla="*/ 2730352 h 2877832"/>
              <a:gd name="connsiteX12" fmla="*/ 6951716 w 12192000"/>
              <a:gd name="connsiteY12" fmla="*/ 2796132 h 2877832"/>
              <a:gd name="connsiteX13" fmla="*/ 6936303 w 12192000"/>
              <a:gd name="connsiteY13" fmla="*/ 2798203 h 2877832"/>
              <a:gd name="connsiteX14" fmla="*/ 6790448 w 12192000"/>
              <a:gd name="connsiteY14" fmla="*/ 2809564 h 2877832"/>
              <a:gd name="connsiteX15" fmla="*/ 6799941 w 12192000"/>
              <a:gd name="connsiteY15" fmla="*/ 2811384 h 2877832"/>
              <a:gd name="connsiteX16" fmla="*/ 6835432 w 12192000"/>
              <a:gd name="connsiteY16" fmla="*/ 2809677 h 2877832"/>
              <a:gd name="connsiteX17" fmla="*/ 6884003 w 12192000"/>
              <a:gd name="connsiteY17" fmla="*/ 2806699 h 2877832"/>
              <a:gd name="connsiteX18" fmla="*/ 7578771 w 12192000"/>
              <a:gd name="connsiteY18" fmla="*/ 2774172 h 2877832"/>
              <a:gd name="connsiteX19" fmla="*/ 8623845 w 12192000"/>
              <a:gd name="connsiteY19" fmla="*/ 2687275 h 2877832"/>
              <a:gd name="connsiteX20" fmla="*/ 9479970 w 12192000"/>
              <a:gd name="connsiteY20" fmla="*/ 2583369 h 2877832"/>
              <a:gd name="connsiteX21" fmla="*/ 10629308 w 12192000"/>
              <a:gd name="connsiteY21" fmla="*/ 2389212 h 2877832"/>
              <a:gd name="connsiteX22" fmla="*/ 11998498 w 12192000"/>
              <a:gd name="connsiteY22" fmla="*/ 2063218 h 2877832"/>
              <a:gd name="connsiteX23" fmla="*/ 12192000 w 12192000"/>
              <a:gd name="connsiteY23" fmla="*/ 2006219 h 2877832"/>
              <a:gd name="connsiteX24" fmla="*/ 12192000 w 12192000"/>
              <a:gd name="connsiteY24" fmla="*/ 2060956 h 2877832"/>
              <a:gd name="connsiteX25" fmla="*/ 11829257 w 12192000"/>
              <a:gd name="connsiteY25" fmla="*/ 2166255 h 2877832"/>
              <a:gd name="connsiteX26" fmla="*/ 10939183 w 12192000"/>
              <a:gd name="connsiteY26" fmla="*/ 2380770 h 2877832"/>
              <a:gd name="connsiteX27" fmla="*/ 9985530 w 12192000"/>
              <a:gd name="connsiteY27" fmla="*/ 2560775 h 2877832"/>
              <a:gd name="connsiteX28" fmla="*/ 9186882 w 12192000"/>
              <a:gd name="connsiteY28" fmla="*/ 2676722 h 2877832"/>
              <a:gd name="connsiteX29" fmla="*/ 8578198 w 12192000"/>
              <a:gd name="connsiteY29" fmla="*/ 2746241 h 2877832"/>
              <a:gd name="connsiteX30" fmla="*/ 7864358 w 12192000"/>
              <a:gd name="connsiteY30" fmla="*/ 2807692 h 2877832"/>
              <a:gd name="connsiteX31" fmla="*/ 6935502 w 12192000"/>
              <a:gd name="connsiteY31" fmla="*/ 2859086 h 2877832"/>
              <a:gd name="connsiteX32" fmla="*/ 6477750 w 12192000"/>
              <a:gd name="connsiteY32" fmla="*/ 2872989 h 2877832"/>
              <a:gd name="connsiteX33" fmla="*/ 6362294 w 12192000"/>
              <a:gd name="connsiteY33" fmla="*/ 2877832 h 2877832"/>
              <a:gd name="connsiteX34" fmla="*/ 6057129 w 12192000"/>
              <a:gd name="connsiteY34" fmla="*/ 2877832 h 2877832"/>
              <a:gd name="connsiteX35" fmla="*/ 5977784 w 12192000"/>
              <a:gd name="connsiteY35" fmla="*/ 2873238 h 2877832"/>
              <a:gd name="connsiteX36" fmla="*/ 5265087 w 12192000"/>
              <a:gd name="connsiteY36" fmla="*/ 2836989 h 2877832"/>
              <a:gd name="connsiteX37" fmla="*/ 4346277 w 12192000"/>
              <a:gd name="connsiteY37" fmla="*/ 2774919 h 2877832"/>
              <a:gd name="connsiteX38" fmla="*/ 3373045 w 12192000"/>
              <a:gd name="connsiteY38" fmla="*/ 2676350 h 2877832"/>
              <a:gd name="connsiteX39" fmla="*/ 2362173 w 12192000"/>
              <a:gd name="connsiteY39" fmla="*/ 2557423 h 2877832"/>
              <a:gd name="connsiteX40" fmla="*/ 1233178 w 12192000"/>
              <a:gd name="connsiteY40" fmla="*/ 2384247 h 2877832"/>
              <a:gd name="connsiteX41" fmla="*/ 68500 w 12192000"/>
              <a:gd name="connsiteY41" fmla="*/ 2144540 h 2877832"/>
              <a:gd name="connsiteX42" fmla="*/ 0 w 12192000"/>
              <a:gd name="connsiteY42" fmla="*/ 2127185 h 2877832"/>
              <a:gd name="connsiteX43" fmla="*/ 0 w 12192000"/>
              <a:gd name="connsiteY43" fmla="*/ 2070696 h 2877832"/>
              <a:gd name="connsiteX44" fmla="*/ 72441 w 12192000"/>
              <a:gd name="connsiteY44" fmla="*/ 2089473 h 2877832"/>
              <a:gd name="connsiteX45" fmla="*/ 600716 w 12192000"/>
              <a:gd name="connsiteY45" fmla="*/ 2207843 h 2877832"/>
              <a:gd name="connsiteX46" fmla="*/ 1769512 w 12192000"/>
              <a:gd name="connsiteY46" fmla="*/ 2418011 h 2877832"/>
              <a:gd name="connsiteX47" fmla="*/ 2613554 w 12192000"/>
              <a:gd name="connsiteY47" fmla="*/ 2534953 h 2877832"/>
              <a:gd name="connsiteX48" fmla="*/ 2581134 w 12192000"/>
              <a:gd name="connsiteY48" fmla="*/ 2525022 h 2877832"/>
              <a:gd name="connsiteX49" fmla="*/ 1112635 w 12192000"/>
              <a:gd name="connsiteY49" fmla="*/ 2192325 h 2877832"/>
              <a:gd name="connsiteX50" fmla="*/ 420412 w 12192000"/>
              <a:gd name="connsiteY50" fmla="*/ 1992892 h 2877832"/>
              <a:gd name="connsiteX51" fmla="*/ 0 w 12192000"/>
              <a:gd name="connsiteY51" fmla="*/ 1853975 h 28778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12192000" h="2877832">
                <a:moveTo>
                  <a:pt x="6789701" y="2809623"/>
                </a:moveTo>
                <a:lnTo>
                  <a:pt x="6788702" y="2809701"/>
                </a:lnTo>
                <a:lnTo>
                  <a:pt x="6788476" y="2810235"/>
                </a:lnTo>
                <a:close/>
                <a:moveTo>
                  <a:pt x="0" y="0"/>
                </a:moveTo>
                <a:lnTo>
                  <a:pt x="12192000" y="0"/>
                </a:lnTo>
                <a:lnTo>
                  <a:pt x="12192000" y="1915388"/>
                </a:lnTo>
                <a:lnTo>
                  <a:pt x="12061096" y="1954428"/>
                </a:lnTo>
                <a:cubicBezTo>
                  <a:pt x="11933500" y="1990642"/>
                  <a:pt x="11805390" y="2025171"/>
                  <a:pt x="11676800" y="2058003"/>
                </a:cubicBezTo>
                <a:cubicBezTo>
                  <a:pt x="11262789" y="2165510"/>
                  <a:pt x="10845343" y="2259112"/>
                  <a:pt x="10425355" y="2341542"/>
                </a:cubicBezTo>
                <a:cubicBezTo>
                  <a:pt x="10092810" y="2406753"/>
                  <a:pt x="9759033" y="2465150"/>
                  <a:pt x="9424022" y="2516704"/>
                </a:cubicBezTo>
                <a:cubicBezTo>
                  <a:pt x="9102997" y="2566361"/>
                  <a:pt x="8781133" y="2610928"/>
                  <a:pt x="8458419" y="2650405"/>
                </a:cubicBezTo>
                <a:cubicBezTo>
                  <a:pt x="8211360" y="2680571"/>
                  <a:pt x="7963792" y="2706144"/>
                  <a:pt x="7715970" y="2730352"/>
                </a:cubicBezTo>
                <a:lnTo>
                  <a:pt x="6951716" y="2796132"/>
                </a:lnTo>
                <a:lnTo>
                  <a:pt x="6936303" y="2798203"/>
                </a:lnTo>
                <a:lnTo>
                  <a:pt x="6790448" y="2809564"/>
                </a:lnTo>
                <a:lnTo>
                  <a:pt x="6799941" y="2811384"/>
                </a:lnTo>
                <a:cubicBezTo>
                  <a:pt x="6811623" y="2811850"/>
                  <a:pt x="6823734" y="2809677"/>
                  <a:pt x="6835432" y="2809677"/>
                </a:cubicBezTo>
                <a:cubicBezTo>
                  <a:pt x="6851580" y="2809677"/>
                  <a:pt x="6867729" y="2807070"/>
                  <a:pt x="6884003" y="2806699"/>
                </a:cubicBezTo>
                <a:cubicBezTo>
                  <a:pt x="7115805" y="2801237"/>
                  <a:pt x="7347351" y="2789070"/>
                  <a:pt x="7578771" y="2774172"/>
                </a:cubicBezTo>
                <a:cubicBezTo>
                  <a:pt x="7927552" y="2751704"/>
                  <a:pt x="8276080" y="2723525"/>
                  <a:pt x="8623845" y="2687275"/>
                </a:cubicBezTo>
                <a:cubicBezTo>
                  <a:pt x="8909939" y="2657977"/>
                  <a:pt x="9195310" y="2623342"/>
                  <a:pt x="9479970" y="2583369"/>
                </a:cubicBezTo>
                <a:cubicBezTo>
                  <a:pt x="9864901" y="2528995"/>
                  <a:pt x="10248014" y="2464281"/>
                  <a:pt x="10629308" y="2389212"/>
                </a:cubicBezTo>
                <a:cubicBezTo>
                  <a:pt x="11090114" y="2298092"/>
                  <a:pt x="11546975" y="2190586"/>
                  <a:pt x="11998498" y="2063218"/>
                </a:cubicBezTo>
                <a:lnTo>
                  <a:pt x="12192000" y="2006219"/>
                </a:lnTo>
                <a:lnTo>
                  <a:pt x="12192000" y="2060956"/>
                </a:lnTo>
                <a:lnTo>
                  <a:pt x="11829257" y="2166255"/>
                </a:lnTo>
                <a:cubicBezTo>
                  <a:pt x="11534769" y="2245952"/>
                  <a:pt x="11238120" y="2316838"/>
                  <a:pt x="10939183" y="2380770"/>
                </a:cubicBezTo>
                <a:cubicBezTo>
                  <a:pt x="10622824" y="2448552"/>
                  <a:pt x="10304941" y="2508549"/>
                  <a:pt x="9985530" y="2560775"/>
                </a:cubicBezTo>
                <a:cubicBezTo>
                  <a:pt x="9720036" y="2604224"/>
                  <a:pt x="9453814" y="2642869"/>
                  <a:pt x="9186882" y="2676722"/>
                </a:cubicBezTo>
                <a:cubicBezTo>
                  <a:pt x="8984197" y="2702296"/>
                  <a:pt x="8781514" y="2726379"/>
                  <a:pt x="8578198" y="2746241"/>
                </a:cubicBezTo>
                <a:cubicBezTo>
                  <a:pt x="8340547" y="2768961"/>
                  <a:pt x="8102644" y="2790436"/>
                  <a:pt x="7864358" y="2807692"/>
                </a:cubicBezTo>
                <a:cubicBezTo>
                  <a:pt x="7554994" y="2830036"/>
                  <a:pt x="7245502" y="2847914"/>
                  <a:pt x="6935502" y="2859086"/>
                </a:cubicBezTo>
                <a:cubicBezTo>
                  <a:pt x="6782917" y="2864549"/>
                  <a:pt x="6630334" y="2868397"/>
                  <a:pt x="6477750" y="2872989"/>
                </a:cubicBezTo>
                <a:cubicBezTo>
                  <a:pt x="6439195" y="2870905"/>
                  <a:pt x="6400529" y="2872530"/>
                  <a:pt x="6362294" y="2877832"/>
                </a:cubicBezTo>
                <a:lnTo>
                  <a:pt x="6057129" y="2877832"/>
                </a:lnTo>
                <a:lnTo>
                  <a:pt x="5977784" y="2873238"/>
                </a:lnTo>
                <a:cubicBezTo>
                  <a:pt x="5740261" y="2860825"/>
                  <a:pt x="5502739" y="2847046"/>
                  <a:pt x="5265087" y="2836989"/>
                </a:cubicBezTo>
                <a:cubicBezTo>
                  <a:pt x="4958267" y="2824573"/>
                  <a:pt x="4651826" y="2804093"/>
                  <a:pt x="4346277" y="2774919"/>
                </a:cubicBezTo>
                <a:cubicBezTo>
                  <a:pt x="4021654" y="2744007"/>
                  <a:pt x="3697795" y="2709372"/>
                  <a:pt x="3373045" y="2676350"/>
                </a:cubicBezTo>
                <a:cubicBezTo>
                  <a:pt x="3035412" y="2642088"/>
                  <a:pt x="2698456" y="2602449"/>
                  <a:pt x="2362173" y="2557423"/>
                </a:cubicBezTo>
                <a:cubicBezTo>
                  <a:pt x="1984692" y="2507270"/>
                  <a:pt x="1608364" y="2449544"/>
                  <a:pt x="1233178" y="2384247"/>
                </a:cubicBezTo>
                <a:cubicBezTo>
                  <a:pt x="842181" y="2315534"/>
                  <a:pt x="453758" y="2237046"/>
                  <a:pt x="68500" y="2144540"/>
                </a:cubicBezTo>
                <a:lnTo>
                  <a:pt x="0" y="2127185"/>
                </a:lnTo>
                <a:lnTo>
                  <a:pt x="0" y="2070696"/>
                </a:lnTo>
                <a:lnTo>
                  <a:pt x="72441" y="2089473"/>
                </a:lnTo>
                <a:cubicBezTo>
                  <a:pt x="247961" y="2131651"/>
                  <a:pt x="424164" y="2170911"/>
                  <a:pt x="600716" y="2207843"/>
                </a:cubicBezTo>
                <a:cubicBezTo>
                  <a:pt x="988279" y="2288657"/>
                  <a:pt x="1378133" y="2357555"/>
                  <a:pt x="1769512" y="2418011"/>
                </a:cubicBezTo>
                <a:cubicBezTo>
                  <a:pt x="2052426" y="2461587"/>
                  <a:pt x="2335725" y="2501684"/>
                  <a:pt x="2613554" y="2534953"/>
                </a:cubicBezTo>
                <a:cubicBezTo>
                  <a:pt x="2605544" y="2537560"/>
                  <a:pt x="2594611" y="2527504"/>
                  <a:pt x="2581134" y="2525022"/>
                </a:cubicBezTo>
                <a:cubicBezTo>
                  <a:pt x="2087178" y="2433070"/>
                  <a:pt x="1597684" y="2322177"/>
                  <a:pt x="1112635" y="2192325"/>
                </a:cubicBezTo>
                <a:cubicBezTo>
                  <a:pt x="880453" y="2130254"/>
                  <a:pt x="649713" y="2063776"/>
                  <a:pt x="420412" y="1992892"/>
                </a:cubicBezTo>
                <a:lnTo>
                  <a:pt x="0" y="185397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83ADA7-DD51-4757-7DCD-D199763EE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8881" y="390525"/>
            <a:ext cx="10909640" cy="1510301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pPr algn="ctr"/>
            <a:r>
              <a:rPr lang="en-US" sz="61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How do you describe your part 1 </a:t>
            </a:r>
            <a:br>
              <a:rPr lang="en-US" sz="61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6100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at this point ?</a:t>
            </a:r>
          </a:p>
        </p:txBody>
      </p:sp>
      <p:sp>
        <p:nvSpPr>
          <p:cNvPr id="15" name="sketch line">
            <a:extLst>
              <a:ext uri="{FF2B5EF4-FFF2-40B4-BE49-F238E27FC236}">
                <a16:creationId xmlns:a16="http://schemas.microsoft.com/office/drawing/2014/main" id="{56037404-66BD-46B5-9323-1B531319671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1753266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563791 w 4243589"/>
              <a:gd name="csY1" fmla="*/ 0 h 18288"/>
              <a:gd name="csX2" fmla="*/ 1042710 w 4243589"/>
              <a:gd name="csY2" fmla="*/ 0 h 18288"/>
              <a:gd name="csX3" fmla="*/ 1564066 w 4243589"/>
              <a:gd name="csY3" fmla="*/ 0 h 18288"/>
              <a:gd name="csX4" fmla="*/ 2212729 w 4243589"/>
              <a:gd name="csY4" fmla="*/ 0 h 18288"/>
              <a:gd name="csX5" fmla="*/ 2776520 w 4243589"/>
              <a:gd name="csY5" fmla="*/ 0 h 18288"/>
              <a:gd name="csX6" fmla="*/ 3297875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637362 w 4243589"/>
              <a:gd name="csY9" fmla="*/ 18288 h 18288"/>
              <a:gd name="csX10" fmla="*/ 3116007 w 4243589"/>
              <a:gd name="csY10" fmla="*/ 18288 h 18288"/>
              <a:gd name="csX11" fmla="*/ 2424908 w 4243589"/>
              <a:gd name="csY11" fmla="*/ 18288 h 18288"/>
              <a:gd name="csX12" fmla="*/ 1861117 w 4243589"/>
              <a:gd name="csY12" fmla="*/ 18288 h 18288"/>
              <a:gd name="csX13" fmla="*/ 1382198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3987" y="7429"/>
                  <a:pt x="4243569" y="10822"/>
                  <a:pt x="4243589" y="18288"/>
                </a:cubicBezTo>
                <a:cubicBezTo>
                  <a:pt x="4112949" y="-2855"/>
                  <a:pt x="3928037" y="1831"/>
                  <a:pt x="3637362" y="18288"/>
                </a:cubicBezTo>
                <a:cubicBezTo>
                  <a:pt x="3346687" y="34745"/>
                  <a:pt x="3254446" y="26669"/>
                  <a:pt x="3116007" y="18288"/>
                </a:cubicBezTo>
                <a:cubicBezTo>
                  <a:pt x="2977569" y="9907"/>
                  <a:pt x="2620228" y="28873"/>
                  <a:pt x="2424908" y="18288"/>
                </a:cubicBezTo>
                <a:cubicBezTo>
                  <a:pt x="2229588" y="7703"/>
                  <a:pt x="2088287" y="-3854"/>
                  <a:pt x="1861117" y="18288"/>
                </a:cubicBezTo>
                <a:cubicBezTo>
                  <a:pt x="1633947" y="40430"/>
                  <a:pt x="1502447" y="-871"/>
                  <a:pt x="1382198" y="18288"/>
                </a:cubicBezTo>
                <a:cubicBezTo>
                  <a:pt x="1261949" y="37447"/>
                  <a:pt x="1045440" y="28353"/>
                  <a:pt x="733535" y="18288"/>
                </a:cubicBezTo>
                <a:cubicBezTo>
                  <a:pt x="421630" y="8223"/>
                  <a:pt x="341257" y="-18359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2703" y="5429"/>
                  <a:pt x="4244410" y="14046"/>
                  <a:pt x="4243589" y="18288"/>
                </a:cubicBezTo>
                <a:cubicBezTo>
                  <a:pt x="4130424" y="-1240"/>
                  <a:pt x="3932803" y="42249"/>
                  <a:pt x="3722234" y="18288"/>
                </a:cubicBezTo>
                <a:cubicBezTo>
                  <a:pt x="3511665" y="-5673"/>
                  <a:pt x="3269903" y="45994"/>
                  <a:pt x="3116007" y="18288"/>
                </a:cubicBezTo>
                <a:cubicBezTo>
                  <a:pt x="2962111" y="-9418"/>
                  <a:pt x="2744280" y="23224"/>
                  <a:pt x="2509780" y="18288"/>
                </a:cubicBezTo>
                <a:cubicBezTo>
                  <a:pt x="2275280" y="13352"/>
                  <a:pt x="2066059" y="43664"/>
                  <a:pt x="1945989" y="18288"/>
                </a:cubicBezTo>
                <a:cubicBezTo>
                  <a:pt x="1825919" y="-7088"/>
                  <a:pt x="1407329" y="12616"/>
                  <a:pt x="1254890" y="18288"/>
                </a:cubicBezTo>
                <a:cubicBezTo>
                  <a:pt x="1102451" y="23960"/>
                  <a:pt x="837950" y="31673"/>
                  <a:pt x="563791" y="18288"/>
                </a:cubicBezTo>
                <a:cubicBezTo>
                  <a:pt x="289632" y="4903"/>
                  <a:pt x="132768" y="710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rgbClr val="FFFFFF"/>
          </a:solidFill>
          <a:ln w="38100" cap="rnd">
            <a:solidFill>
              <a:srgbClr val="FFFFFF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37F79C4-4C0F-04B0-FD7C-50296A21A8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075" y="1999104"/>
            <a:ext cx="11706053" cy="46531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3636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F0F6-DFC5-2F6A-6A0D-5A5E8CB0B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72432"/>
          </a:xfrm>
        </p:spPr>
        <p:txBody>
          <a:bodyPr/>
          <a:lstStyle/>
          <a:p>
            <a:r>
              <a:rPr lang="en-US" dirty="0"/>
              <a:t>Last semester of Part 1…. </a:t>
            </a: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BF38939-97C8-86D0-F52A-180941A230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84209" y="1318986"/>
            <a:ext cx="7245047" cy="5433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3637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FD4C39-254E-99E9-0D7A-925BD7CCF2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Module Overview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719D97-18DF-FFD8-2777-C77DA0D99C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algn="just" fontAlgn="base" hangingPunct="0"/>
            <a:r>
              <a:rPr lang="en-GB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AIM(S)</a:t>
            </a:r>
            <a:endParaRPr lang="en-GB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just" fontAlgn="base" hangingPunct="0"/>
            <a:endParaRPr lang="en-GB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fontAlgn="base" hangingPunct="0"/>
            <a:r>
              <a:rPr lang="en-GB" dirty="0"/>
              <a:t>To present and defend an advanced research proposal incorporating an introduction and justification for the study, critical engagement with current research at the forefront of business and administration / management studies, a clear and advanced research methodology, and clear contributions on how this research will create new knowledge, advance business/ management theory and management/ organisational practices.</a:t>
            </a:r>
          </a:p>
        </p:txBody>
      </p:sp>
    </p:spTree>
    <p:extLst>
      <p:ext uri="{BB962C8B-B14F-4D97-AF65-F5344CB8AC3E}">
        <p14:creationId xmlns:p14="http://schemas.microsoft.com/office/powerpoint/2010/main" val="12806271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74DB4A-F5F9-9ED8-8189-92DB438432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61944"/>
            <a:ext cx="10515600" cy="735125"/>
          </a:xfrm>
        </p:spPr>
        <p:txBody>
          <a:bodyPr>
            <a:normAutofit/>
          </a:bodyPr>
          <a:lstStyle/>
          <a:p>
            <a:r>
              <a:rPr lang="en-US" dirty="0"/>
              <a:t>Module Overview </a:t>
            </a:r>
            <a:endParaRPr lang="en-GB" b="1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84A5C181-6C36-8A7B-6CCB-BCC3E141FB6D}"/>
              </a:ext>
            </a:extLst>
          </p:cNvPr>
          <p:cNvGrpSpPr/>
          <p:nvPr/>
        </p:nvGrpSpPr>
        <p:grpSpPr>
          <a:xfrm>
            <a:off x="0" y="6122874"/>
            <a:ext cx="12192000" cy="735126"/>
            <a:chOff x="0" y="5909266"/>
            <a:chExt cx="12192000" cy="948734"/>
          </a:xfrm>
        </p:grpSpPr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985BFCC0-044C-7124-3F2E-FE312A77A320}"/>
                </a:ext>
              </a:extLst>
            </p:cNvPr>
            <p:cNvGrpSpPr/>
            <p:nvPr/>
          </p:nvGrpSpPr>
          <p:grpSpPr>
            <a:xfrm>
              <a:off x="5152445" y="5909266"/>
              <a:ext cx="7039555" cy="948733"/>
              <a:chOff x="5152445" y="5578608"/>
              <a:chExt cx="7039555" cy="1279392"/>
            </a:xfrm>
          </p:grpSpPr>
          <p:pic>
            <p:nvPicPr>
              <p:cNvPr id="12" name="Picture 11">
                <a:extLst>
                  <a:ext uri="{FF2B5EF4-FFF2-40B4-BE49-F238E27FC236}">
                    <a16:creationId xmlns:a16="http://schemas.microsoft.com/office/drawing/2014/main" id="{9579F5C5-C189-A215-2EF8-7460E9A77762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2"/>
              <a:srcRect l="35783" t="36155" r="37774" b="45189"/>
              <a:stretch/>
            </p:blipFill>
            <p:spPr>
              <a:xfrm>
                <a:off x="9471853" y="5578608"/>
                <a:ext cx="2720147" cy="1279392"/>
              </a:xfrm>
              <a:prstGeom prst="rect">
                <a:avLst/>
              </a:prstGeom>
            </p:spPr>
          </p:pic>
          <p:pic>
            <p:nvPicPr>
              <p:cNvPr id="13" name="Picture 12">
                <a:extLst>
                  <a:ext uri="{FF2B5EF4-FFF2-40B4-BE49-F238E27FC236}">
                    <a16:creationId xmlns:a16="http://schemas.microsoft.com/office/drawing/2014/main" id="{826E04BA-6DFD-752B-CAF4-FBDD9C3171C1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3"/>
              <a:srcRect l="40286" t="48724" r="8390" b="19509"/>
              <a:stretch/>
            </p:blipFill>
            <p:spPr>
              <a:xfrm>
                <a:off x="5152445" y="5578608"/>
                <a:ext cx="4319407" cy="1279392"/>
              </a:xfrm>
              <a:prstGeom prst="rect">
                <a:avLst/>
              </a:prstGeom>
            </p:spPr>
          </p:pic>
        </p:grpSp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BEC79C0F-FE3C-8448-B051-FF1C22BAFAE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44460" t="53448" r="30342" b="33142"/>
            <a:stretch/>
          </p:blipFill>
          <p:spPr>
            <a:xfrm>
              <a:off x="0" y="5909267"/>
              <a:ext cx="5263763" cy="948733"/>
            </a:xfrm>
            <a:prstGeom prst="rect">
              <a:avLst/>
            </a:prstGeom>
          </p:spPr>
        </p:pic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D01D4AE3-1A27-B723-F456-A7DCA2806405}"/>
              </a:ext>
            </a:extLst>
          </p:cNvPr>
          <p:cNvSpPr txBox="1"/>
          <p:nvPr/>
        </p:nvSpPr>
        <p:spPr>
          <a:xfrm>
            <a:off x="500743" y="1197070"/>
            <a:ext cx="11353800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 fontAlgn="base" hangingPunct="0"/>
            <a:r>
              <a:rPr lang="en-GB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LEARNING OUTCOMES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algn="just" fontAlgn="base" hangingPunct="0"/>
            <a:r>
              <a:rPr lang="en-GB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GB" sz="18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 hangingPunct="0"/>
            <a:r>
              <a:rPr lang="en-GB" dirty="0"/>
              <a:t>Upon the successful completion of this module, the student should be able to:</a:t>
            </a:r>
          </a:p>
          <a:p>
            <a:pPr fontAlgn="base" hangingPunct="0"/>
            <a:endParaRPr lang="en-GB" dirty="0"/>
          </a:p>
          <a:p>
            <a:pPr marL="285750" lvl="0" indent="-285750" fontAlgn="base" hangingPunct="0">
              <a:buFont typeface="Wingdings" panose="05000000000000000000" pitchFamily="2" charset="2"/>
              <a:buChar char="Ø"/>
            </a:pPr>
            <a:r>
              <a:rPr lang="en-GB" sz="2400" dirty="0"/>
              <a:t>Develop the systematic acquisition and understanding of a substantial body of knowledge which is at the forefront of business and management studies and organisational/management practice; </a:t>
            </a:r>
          </a:p>
          <a:p>
            <a:pPr marL="285750" lvl="0" indent="-285750" fontAlgn="base" hangingPunct="0">
              <a:buFont typeface="Wingdings" panose="05000000000000000000" pitchFamily="2" charset="2"/>
              <a:buChar char="Ø"/>
            </a:pPr>
            <a:r>
              <a:rPr lang="en-GB" sz="2400" dirty="0"/>
              <a:t>Conceptualise, design and undertake a research project for the generation of new knowledge and understanding at the forefront of business and management studies; </a:t>
            </a:r>
          </a:p>
          <a:p>
            <a:pPr marL="285750" lvl="0" indent="-285750" fontAlgn="base" hangingPunct="0">
              <a:buFont typeface="Wingdings" panose="05000000000000000000" pitchFamily="2" charset="2"/>
              <a:buChar char="Ø"/>
            </a:pPr>
            <a:r>
              <a:rPr lang="en-GB" sz="2400" dirty="0"/>
              <a:t>Write and defend a detailed research proposal that will generate original empirical research and new knowledge to advance business and management studies and organisational/management practice; </a:t>
            </a:r>
          </a:p>
          <a:p>
            <a:pPr marL="285750" lvl="0" indent="-285750" fontAlgn="base" hangingPunct="0">
              <a:buFont typeface="Wingdings" panose="05000000000000000000" pitchFamily="2" charset="2"/>
              <a:buChar char="Ø"/>
            </a:pPr>
            <a:r>
              <a:rPr lang="en-GB" sz="2400" dirty="0"/>
              <a:t>Frame the creation and interpretation of new knowledge through original research and advanced scholarship; to extend the forefront of business and management studies. </a:t>
            </a:r>
          </a:p>
        </p:txBody>
      </p:sp>
    </p:spTree>
    <p:extLst>
      <p:ext uri="{BB962C8B-B14F-4D97-AF65-F5344CB8AC3E}">
        <p14:creationId xmlns:p14="http://schemas.microsoft.com/office/powerpoint/2010/main" val="39099344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89631A-8A72-C704-4306-553CA53BC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50661"/>
          </a:xfrm>
        </p:spPr>
        <p:txBody>
          <a:bodyPr/>
          <a:lstStyle/>
          <a:p>
            <a:r>
              <a:rPr lang="en-US" dirty="0"/>
              <a:t>Indicative Content 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FF45E0-B900-CBE0-587E-D595D3B42B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4128"/>
            <a:ext cx="10515600" cy="4914220"/>
          </a:xfrm>
        </p:spPr>
        <p:txBody>
          <a:bodyPr>
            <a:normAutofit/>
          </a:bodyPr>
          <a:lstStyle/>
          <a:p>
            <a:pPr lvl="0" fontAlgn="base" hangingPunct="0"/>
            <a:r>
              <a:rPr lang="en-GB" dirty="0"/>
              <a:t>Writing a research proposal</a:t>
            </a:r>
          </a:p>
          <a:p>
            <a:pPr lvl="0" fontAlgn="base" hangingPunct="0"/>
            <a:r>
              <a:rPr lang="en-GB" dirty="0"/>
              <a:t>Skills for a Viva Voce</a:t>
            </a:r>
          </a:p>
          <a:p>
            <a:pPr lvl="0" fontAlgn="base" hangingPunct="0"/>
            <a:r>
              <a:rPr lang="en-GB" dirty="0"/>
              <a:t>Research philosophy, method and methodology</a:t>
            </a:r>
          </a:p>
          <a:p>
            <a:pPr lvl="0" fontAlgn="base" hangingPunct="0"/>
            <a:r>
              <a:rPr lang="en-GB" dirty="0"/>
              <a:t>Research tools and techniques</a:t>
            </a:r>
          </a:p>
          <a:p>
            <a:pPr lvl="0" fontAlgn="base" hangingPunct="0"/>
            <a:r>
              <a:rPr lang="en-GB" dirty="0"/>
              <a:t>Critical thinking</a:t>
            </a:r>
          </a:p>
          <a:p>
            <a:pPr lvl="0"/>
            <a:r>
              <a:rPr lang="en-GB" dirty="0"/>
              <a:t>Conceptualising and implementing a qualitative research project</a:t>
            </a:r>
          </a:p>
          <a:p>
            <a:pPr lvl="0"/>
            <a:r>
              <a:rPr lang="en-GB" dirty="0"/>
              <a:t>Generation of new knowledge and presenting qualitative empirical evidence</a:t>
            </a:r>
          </a:p>
          <a:p>
            <a:pPr lvl="0"/>
            <a:r>
              <a:rPr lang="en-GB" dirty="0"/>
              <a:t>Advanced qualitative and quantitative academic enquiry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98748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lowchart: Document 9">
            <a:extLst>
              <a:ext uri="{FF2B5EF4-FFF2-40B4-BE49-F238E27FC236}">
                <a16:creationId xmlns:a16="http://schemas.microsoft.com/office/drawing/2014/main" id="{D12DDE76-C203-4047-9998-63900085B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0"/>
            <a:ext cx="3248025" cy="3400426"/>
          </a:xfrm>
          <a:prstGeom prst="flowChartDocument">
            <a:avLst/>
          </a:prstGeom>
          <a:solidFill>
            <a:srgbClr val="57656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546AAF9-64D6-08B0-54D0-6BE7BB8720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1162"/>
            <a:ext cx="2840182" cy="237114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2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Assessment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950A778-1CDB-9A5A-A056-778F6E0663B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8585" t="8066" r="21"/>
          <a:stretch/>
        </p:blipFill>
        <p:spPr>
          <a:xfrm>
            <a:off x="3200400" y="297814"/>
            <a:ext cx="8930640" cy="6333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38333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66B332A4-D438-4773-A77F-5ED49A448D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53768" y="0"/>
            <a:ext cx="8284464" cy="6858000"/>
          </a:xfrm>
          <a:custGeom>
            <a:avLst/>
            <a:gdLst>
              <a:gd name="connsiteX0" fmla="*/ 1818109 w 8284464"/>
              <a:gd name="connsiteY0" fmla="*/ 0 h 6858000"/>
              <a:gd name="connsiteX1" fmla="*/ 6466355 w 8284464"/>
              <a:gd name="connsiteY1" fmla="*/ 0 h 6858000"/>
              <a:gd name="connsiteX2" fmla="*/ 6620596 w 8284464"/>
              <a:gd name="connsiteY2" fmla="*/ 109683 h 6858000"/>
              <a:gd name="connsiteX3" fmla="*/ 8284464 w 8284464"/>
              <a:gd name="connsiteY3" fmla="*/ 3429000 h 6858000"/>
              <a:gd name="connsiteX4" fmla="*/ 6620596 w 8284464"/>
              <a:gd name="connsiteY4" fmla="*/ 6748318 h 6858000"/>
              <a:gd name="connsiteX5" fmla="*/ 6466355 w 8284464"/>
              <a:gd name="connsiteY5" fmla="*/ 6858000 h 6858000"/>
              <a:gd name="connsiteX6" fmla="*/ 1818109 w 8284464"/>
              <a:gd name="connsiteY6" fmla="*/ 6858000 h 6858000"/>
              <a:gd name="connsiteX7" fmla="*/ 1663869 w 8284464"/>
              <a:gd name="connsiteY7" fmla="*/ 6748318 h 6858000"/>
              <a:gd name="connsiteX8" fmla="*/ 0 w 8284464"/>
              <a:gd name="connsiteY8" fmla="*/ 3429000 h 6858000"/>
              <a:gd name="connsiteX9" fmla="*/ 1663869 w 8284464"/>
              <a:gd name="connsiteY9" fmla="*/ 10968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284464" h="6858000">
                <a:moveTo>
                  <a:pt x="1818109" y="0"/>
                </a:moveTo>
                <a:lnTo>
                  <a:pt x="6466355" y="0"/>
                </a:lnTo>
                <a:lnTo>
                  <a:pt x="6620596" y="109683"/>
                </a:lnTo>
                <a:cubicBezTo>
                  <a:pt x="7630666" y="865069"/>
                  <a:pt x="8284464" y="2070683"/>
                  <a:pt x="8284464" y="3429000"/>
                </a:cubicBezTo>
                <a:cubicBezTo>
                  <a:pt x="8284464" y="4787317"/>
                  <a:pt x="7630666" y="5992931"/>
                  <a:pt x="6620596" y="6748318"/>
                </a:cubicBezTo>
                <a:lnTo>
                  <a:pt x="6466355" y="6858000"/>
                </a:lnTo>
                <a:lnTo>
                  <a:pt x="1818109" y="6858000"/>
                </a:lnTo>
                <a:lnTo>
                  <a:pt x="1663869" y="6748318"/>
                </a:lnTo>
                <a:cubicBezTo>
                  <a:pt x="653798" y="5992931"/>
                  <a:pt x="0" y="4787317"/>
                  <a:pt x="0" y="3429000"/>
                </a:cubicBezTo>
                <a:cubicBezTo>
                  <a:pt x="0" y="2070683"/>
                  <a:pt x="653798" y="865069"/>
                  <a:pt x="1663869" y="109683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DF9AD32D-FF05-44F4-BD4D-9CEE89B71E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118360" y="0"/>
            <a:ext cx="7955280" cy="6858000"/>
          </a:xfrm>
          <a:custGeom>
            <a:avLst/>
            <a:gdLst>
              <a:gd name="connsiteX0" fmla="*/ 1962423 w 7955280"/>
              <a:gd name="connsiteY0" fmla="*/ 0 h 6858000"/>
              <a:gd name="connsiteX1" fmla="*/ 5992858 w 7955280"/>
              <a:gd name="connsiteY1" fmla="*/ 0 h 6858000"/>
              <a:gd name="connsiteX2" fmla="*/ 6040191 w 7955280"/>
              <a:gd name="connsiteY2" fmla="*/ 27216 h 6858000"/>
              <a:gd name="connsiteX3" fmla="*/ 7955280 w 7955280"/>
              <a:gd name="connsiteY3" fmla="*/ 3429000 h 6858000"/>
              <a:gd name="connsiteX4" fmla="*/ 6040191 w 7955280"/>
              <a:gd name="connsiteY4" fmla="*/ 6830784 h 6858000"/>
              <a:gd name="connsiteX5" fmla="*/ 5992858 w 7955280"/>
              <a:gd name="connsiteY5" fmla="*/ 6858000 h 6858000"/>
              <a:gd name="connsiteX6" fmla="*/ 1962423 w 7955280"/>
              <a:gd name="connsiteY6" fmla="*/ 6858000 h 6858000"/>
              <a:gd name="connsiteX7" fmla="*/ 1915089 w 7955280"/>
              <a:gd name="connsiteY7" fmla="*/ 6830784 h 6858000"/>
              <a:gd name="connsiteX8" fmla="*/ 0 w 7955280"/>
              <a:gd name="connsiteY8" fmla="*/ 3429000 h 6858000"/>
              <a:gd name="connsiteX9" fmla="*/ 1915089 w 7955280"/>
              <a:gd name="connsiteY9" fmla="*/ 2721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955280" h="6858000">
                <a:moveTo>
                  <a:pt x="1962423" y="0"/>
                </a:moveTo>
                <a:lnTo>
                  <a:pt x="5992858" y="0"/>
                </a:lnTo>
                <a:lnTo>
                  <a:pt x="6040191" y="27216"/>
                </a:lnTo>
                <a:cubicBezTo>
                  <a:pt x="7188332" y="724844"/>
                  <a:pt x="7955280" y="1987357"/>
                  <a:pt x="7955280" y="3429000"/>
                </a:cubicBezTo>
                <a:cubicBezTo>
                  <a:pt x="7955280" y="4870644"/>
                  <a:pt x="7188332" y="6133157"/>
                  <a:pt x="6040191" y="6830784"/>
                </a:cubicBezTo>
                <a:lnTo>
                  <a:pt x="5992858" y="6858000"/>
                </a:lnTo>
                <a:lnTo>
                  <a:pt x="1962423" y="6858000"/>
                </a:lnTo>
                <a:lnTo>
                  <a:pt x="1915089" y="6830784"/>
                </a:lnTo>
                <a:cubicBezTo>
                  <a:pt x="766948" y="6133157"/>
                  <a:pt x="0" y="4870644"/>
                  <a:pt x="0" y="3429000"/>
                </a:cubicBezTo>
                <a:cubicBezTo>
                  <a:pt x="0" y="1987357"/>
                  <a:pt x="766948" y="724844"/>
                  <a:pt x="1915089" y="27216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9F12878-9CA4-BF4F-F143-F520BA9BA8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5631" y="1441938"/>
            <a:ext cx="7080738" cy="397412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5400" b="1" dirty="0">
                <a:solidFill>
                  <a:srgbClr val="0070C0"/>
                </a:solidFill>
              </a:rPr>
              <a:t>Expectation ?</a:t>
            </a:r>
          </a:p>
        </p:txBody>
      </p:sp>
    </p:spTree>
    <p:extLst>
      <p:ext uri="{BB962C8B-B14F-4D97-AF65-F5344CB8AC3E}">
        <p14:creationId xmlns:p14="http://schemas.microsoft.com/office/powerpoint/2010/main" val="17349654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30D8D5-1DE5-F047-89FB-EC67EA820C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Expectation ?</a:t>
            </a:r>
            <a:endParaRPr lang="en-GB" dirty="0"/>
          </a:p>
        </p:txBody>
      </p:sp>
      <p:sp>
        <p:nvSpPr>
          <p:cNvPr id="4" name="Oval 3">
            <a:extLst>
              <a:ext uri="{FF2B5EF4-FFF2-40B4-BE49-F238E27FC236}">
                <a16:creationId xmlns:a16="http://schemas.microsoft.com/office/drawing/2014/main" id="{3C675A13-7E1B-C0C3-8790-7F5A9DEEA548}"/>
              </a:ext>
            </a:extLst>
          </p:cNvPr>
          <p:cNvSpPr/>
          <p:nvPr/>
        </p:nvSpPr>
        <p:spPr>
          <a:xfrm>
            <a:off x="1313970" y="3227294"/>
            <a:ext cx="3524057" cy="3265581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/>
              <a:t>Completion of this module </a:t>
            </a:r>
            <a:endParaRPr lang="en-GB" sz="36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ABAA62A-A471-B6EC-C84E-74EC6B52A3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71152" y="2797423"/>
            <a:ext cx="3429000" cy="3429000"/>
          </a:xfrm>
          <a:prstGeom prst="rect">
            <a:avLst/>
          </a:prstGeom>
        </p:spPr>
      </p:pic>
      <p:sp>
        <p:nvSpPr>
          <p:cNvPr id="8" name="Arrow: U-Turn 7">
            <a:extLst>
              <a:ext uri="{FF2B5EF4-FFF2-40B4-BE49-F238E27FC236}">
                <a16:creationId xmlns:a16="http://schemas.microsoft.com/office/drawing/2014/main" id="{1CC21155-3497-FECE-0034-9A8183F8D212}"/>
              </a:ext>
            </a:extLst>
          </p:cNvPr>
          <p:cNvSpPr/>
          <p:nvPr/>
        </p:nvSpPr>
        <p:spPr>
          <a:xfrm>
            <a:off x="3081297" y="1834919"/>
            <a:ext cx="7722453" cy="1325563"/>
          </a:xfrm>
          <a:prstGeom prst="utur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75978BD-AD1F-B3C0-B369-13440FF95B4B}"/>
              </a:ext>
            </a:extLst>
          </p:cNvPr>
          <p:cNvSpPr/>
          <p:nvPr/>
        </p:nvSpPr>
        <p:spPr>
          <a:xfrm>
            <a:off x="5250756" y="220894"/>
            <a:ext cx="4438810" cy="139001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800" dirty="0"/>
              <a:t>Engage yourself in the scholarly activities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0832836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343</Words>
  <Application>Microsoft Office PowerPoint</Application>
  <PresentationFormat>Widescreen</PresentationFormat>
  <Paragraphs>49</Paragraphs>
  <Slides>13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Aptos</vt:lpstr>
      <vt:lpstr>Arial</vt:lpstr>
      <vt:lpstr>Calibri</vt:lpstr>
      <vt:lpstr>Calibri Light</vt:lpstr>
      <vt:lpstr>Times New Roman</vt:lpstr>
      <vt:lpstr>Wingdings</vt:lpstr>
      <vt:lpstr>Office Theme</vt:lpstr>
      <vt:lpstr>LCDB 7012 -  Advancing to the Doctoral Research Stage  Week 1 – Module Overview</vt:lpstr>
      <vt:lpstr>Agenda </vt:lpstr>
      <vt:lpstr>LCDB 7012 - Advancing to the Doctoral Research Stage</vt:lpstr>
      <vt:lpstr>Assessment </vt:lpstr>
      <vt:lpstr>Where are you now ? </vt:lpstr>
      <vt:lpstr>How do you describe your part 1  at this point ?</vt:lpstr>
      <vt:lpstr>Last semester of Part 1…. </vt:lpstr>
      <vt:lpstr>Module Overview </vt:lpstr>
      <vt:lpstr>Module Overview </vt:lpstr>
      <vt:lpstr>Indicative Content </vt:lpstr>
      <vt:lpstr>Assessment</vt:lpstr>
      <vt:lpstr>Expectation ?</vt:lpstr>
      <vt:lpstr>Expectation 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Critical Literature Review for  Doctoral Research  (LCDB7009)                                       (DBA Programme)  Lecture 1: First thoughts and orientation.</dc:title>
  <dc:creator>Stephen Griffiths</dc:creator>
  <cp:lastModifiedBy>Helen Lee</cp:lastModifiedBy>
  <cp:revision>16</cp:revision>
  <dcterms:created xsi:type="dcterms:W3CDTF">2024-02-08T18:38:41Z</dcterms:created>
  <dcterms:modified xsi:type="dcterms:W3CDTF">2026-10-14T22:32:18Z</dcterms:modified>
</cp:coreProperties>
</file>