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0"/>
  </p:notesMasterIdLst>
  <p:sldIdLst>
    <p:sldId id="285" r:id="rId5"/>
    <p:sldId id="286" r:id="rId6"/>
    <p:sldId id="259" r:id="rId7"/>
    <p:sldId id="275" r:id="rId8"/>
    <p:sldId id="276" r:id="rId9"/>
    <p:sldId id="287" r:id="rId10"/>
    <p:sldId id="260" r:id="rId11"/>
    <p:sldId id="277" r:id="rId12"/>
    <p:sldId id="278" r:id="rId13"/>
    <p:sldId id="279" r:id="rId14"/>
    <p:sldId id="280" r:id="rId15"/>
    <p:sldId id="281" r:id="rId16"/>
    <p:sldId id="282" r:id="rId17"/>
    <p:sldId id="284" r:id="rId18"/>
    <p:sldId id="28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2ADEFC-97ED-42C4-A244-9ACBFC16D5E7}" v="2" dt="2020-06-09T17:54:06.1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643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955E8565-4573-4E1F-B6DB-31596635FCA6}"/>
    <pc:docChg chg="modSld">
      <pc:chgData name="Julia Ault" userId="448e6d29-d07f-428e-8f66-47be6c4f352b" providerId="ADAL" clId="{955E8565-4573-4E1F-B6DB-31596635FCA6}" dt="2020-06-09T18:24:53.521" v="0" actId="2711"/>
      <pc:docMkLst>
        <pc:docMk/>
      </pc:docMkLst>
      <pc:sldChg chg="modSp mod">
        <pc:chgData name="Julia Ault" userId="448e6d29-d07f-428e-8f66-47be6c4f352b" providerId="ADAL" clId="{955E8565-4573-4E1F-B6DB-31596635FCA6}" dt="2020-06-09T18:24:53.521" v="0" actId="2711"/>
        <pc:sldMkLst>
          <pc:docMk/>
          <pc:sldMk cId="2214870402" sldId="286"/>
        </pc:sldMkLst>
        <pc:spChg chg="mod">
          <ac:chgData name="Julia Ault" userId="448e6d29-d07f-428e-8f66-47be6c4f352b" providerId="ADAL" clId="{955E8565-4573-4E1F-B6DB-31596635FCA6}" dt="2020-06-09T18:24:53.521" v="0" actId="2711"/>
          <ac:spMkLst>
            <pc:docMk/>
            <pc:sldMk cId="2214870402" sldId="286"/>
            <ac:spMk id="17410" creationId="{00000000-0000-0000-0000-000000000000}"/>
          </ac:spMkLst>
        </pc:spChg>
      </pc:sldChg>
    </pc:docChg>
  </pc:docChgLst>
  <pc:docChgLst>
    <pc:chgData name="Julia Ault" userId="448e6d29-d07f-428e-8f66-47be6c4f352b" providerId="ADAL" clId="{D42ADEFC-97ED-42C4-A244-9ACBFC16D5E7}"/>
    <pc:docChg chg="custSel addSld modSld">
      <pc:chgData name="Julia Ault" userId="448e6d29-d07f-428e-8f66-47be6c4f352b" providerId="ADAL" clId="{D42ADEFC-97ED-42C4-A244-9ACBFC16D5E7}" dt="2020-06-09T17:54:32.606" v="128" actId="1076"/>
      <pc:docMkLst>
        <pc:docMk/>
      </pc:docMkLst>
      <pc:sldChg chg="modSp mod">
        <pc:chgData name="Julia Ault" userId="448e6d29-d07f-428e-8f66-47be6c4f352b" providerId="ADAL" clId="{D42ADEFC-97ED-42C4-A244-9ACBFC16D5E7}" dt="2020-06-09T17:53:15.509" v="118" actId="20577"/>
        <pc:sldMkLst>
          <pc:docMk/>
          <pc:sldMk cId="1161576816" sldId="276"/>
        </pc:sldMkLst>
        <pc:spChg chg="mod">
          <ac:chgData name="Julia Ault" userId="448e6d29-d07f-428e-8f66-47be6c4f352b" providerId="ADAL" clId="{D42ADEFC-97ED-42C4-A244-9ACBFC16D5E7}" dt="2020-06-09T17:53:15.509" v="118" actId="20577"/>
          <ac:spMkLst>
            <pc:docMk/>
            <pc:sldMk cId="1161576816" sldId="276"/>
            <ac:spMk id="4" creationId="{00000000-0000-0000-0000-000000000000}"/>
          </ac:spMkLst>
        </pc:spChg>
      </pc:sldChg>
      <pc:sldChg chg="addSp modSp add mod">
        <pc:chgData name="Julia Ault" userId="448e6d29-d07f-428e-8f66-47be6c4f352b" providerId="ADAL" clId="{D42ADEFC-97ED-42C4-A244-9ACBFC16D5E7}" dt="2020-06-09T17:54:32.606" v="128" actId="1076"/>
        <pc:sldMkLst>
          <pc:docMk/>
          <pc:sldMk cId="3116151741" sldId="287"/>
        </pc:sldMkLst>
        <pc:spChg chg="mod">
          <ac:chgData name="Julia Ault" userId="448e6d29-d07f-428e-8f66-47be6c4f352b" providerId="ADAL" clId="{D42ADEFC-97ED-42C4-A244-9ACBFC16D5E7}" dt="2020-06-09T17:54:24.764" v="125" actId="6549"/>
          <ac:spMkLst>
            <pc:docMk/>
            <pc:sldMk cId="3116151741" sldId="287"/>
            <ac:spMk id="4" creationId="{00000000-0000-0000-0000-000000000000}"/>
          </ac:spMkLst>
        </pc:spChg>
        <pc:picChg chg="add mod">
          <ac:chgData name="Julia Ault" userId="448e6d29-d07f-428e-8f66-47be6c4f352b" providerId="ADAL" clId="{D42ADEFC-97ED-42C4-A244-9ACBFC16D5E7}" dt="2020-06-09T17:54:32.606" v="128" actId="1076"/>
          <ac:picMkLst>
            <pc:docMk/>
            <pc:sldMk cId="3116151741" sldId="287"/>
            <ac:picMk id="5" creationId="{CECB6948-34DB-45E3-A330-D28D00E1F9A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0B6B0C-CA24-4BD4-8343-DE6E78270CA5}" type="datetimeFigureOut">
              <a:rPr lang="en-GB" smtClean="0"/>
              <a:t>09/06/2020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28C84E-4852-463C-AF8A-84622F39F6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029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5463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1475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2228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9695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876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5343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9559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8164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395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1525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8102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011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4949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5780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283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848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651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55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601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4913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302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442188"/>
            <a:ext cx="10363200" cy="1470025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CertHE Skills for the Workplace</a:t>
            </a:r>
            <a:br>
              <a:rPr lang="en-GB" altLang="en-US" dirty="0">
                <a:solidFill>
                  <a:schemeClr val="bg1">
                    <a:lumMod val="85000"/>
                  </a:schemeClr>
                </a:solidFill>
                <a:latin typeface="Arial Rounded MT Bold" panose="020F0704030504030204" pitchFamily="34" charset="0"/>
              </a:rPr>
            </a:br>
            <a:r>
              <a:rPr lang="en-GB" altLang="en-US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Module: BMSK4006</a:t>
            </a:r>
            <a:endParaRPr lang="en-GB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42391" y="3535893"/>
            <a:ext cx="9760226" cy="1752600"/>
          </a:xfrm>
        </p:spPr>
        <p:txBody>
          <a:bodyPr>
            <a:normAutofit fontScale="85000" lnSpcReduction="20000"/>
          </a:bodyPr>
          <a:lstStyle/>
          <a:p>
            <a:r>
              <a:rPr lang="en-GB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Managing Enterprise in 21</a:t>
            </a:r>
            <a:r>
              <a:rPr lang="en-GB" sz="4400" baseline="30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st</a:t>
            </a:r>
            <a:r>
              <a:rPr lang="en-GB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 Century</a:t>
            </a:r>
          </a:p>
          <a:p>
            <a:endParaRPr lang="en-GB" sz="4400" dirty="0">
              <a:latin typeface="Arial Rounded MT Bold" panose="020F0704030504030204" pitchFamily="34" charset="0"/>
            </a:endParaRPr>
          </a:p>
          <a:p>
            <a:r>
              <a:rPr lang="en-GB" sz="4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DAY 1 SESSION 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961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30609" y="1798983"/>
            <a:ext cx="10363200" cy="1325194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/>
            </a:br>
            <a:br>
              <a:rPr lang="en-GB" dirty="0"/>
            </a:br>
            <a:r>
              <a:rPr lang="en-GB" sz="7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itchFamily="34" charset="0"/>
              </a:rPr>
              <a:t>Business Plan Layout and Structure</a:t>
            </a:r>
            <a:endParaRPr lang="en-GB" sz="67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4870402"/>
      </p:ext>
    </p:extLst>
  </p:cSld>
  <p:clrMapOvr>
    <a:masterClrMapping/>
  </p:clrMapOvr>
  <p:transition spd="med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746" y="337997"/>
            <a:ext cx="9818077" cy="865023"/>
          </a:xfrm>
        </p:spPr>
        <p:txBody>
          <a:bodyPr/>
          <a:lstStyle/>
          <a:p>
            <a:pPr algn="l"/>
            <a:r>
              <a:rPr lang="en-GB" dirty="0">
                <a:latin typeface="Arial Rounded MT Bold" panose="020F0704030504030204" pitchFamily="34" charset="0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802" y="1247409"/>
            <a:ext cx="10925907" cy="4479740"/>
          </a:xfrm>
        </p:spPr>
        <p:txBody>
          <a:bodyPr>
            <a:normAutofit/>
          </a:bodyPr>
          <a:lstStyle/>
          <a:p>
            <a:pPr marL="742950" indent="-742950">
              <a:buAutoNum type="arabicPeriod"/>
            </a:pPr>
            <a:r>
              <a:rPr lang="en-GB" sz="3600" dirty="0"/>
              <a:t>Cover page</a:t>
            </a:r>
            <a:endParaRPr lang="en-GB" sz="2800" dirty="0"/>
          </a:p>
          <a:p>
            <a:pPr marL="0" indent="0">
              <a:buNone/>
            </a:pPr>
            <a:r>
              <a:rPr lang="en-GB" sz="2800" dirty="0"/>
              <a:t>		Module Code ( BMSK 4006)</a:t>
            </a:r>
          </a:p>
          <a:p>
            <a:pPr marL="0" indent="0">
              <a:buNone/>
            </a:pPr>
            <a:r>
              <a:rPr lang="en-GB" sz="2800" dirty="0"/>
              <a:t>		Module Name</a:t>
            </a:r>
          </a:p>
          <a:p>
            <a:pPr marL="0" indent="0">
              <a:buNone/>
            </a:pPr>
            <a:r>
              <a:rPr lang="en-GB" sz="2800" dirty="0"/>
              <a:t>		Your name &amp; student number</a:t>
            </a:r>
          </a:p>
          <a:p>
            <a:pPr marL="0" indent="0">
              <a:buNone/>
            </a:pPr>
            <a:r>
              <a:rPr lang="en-GB" sz="2800" dirty="0"/>
              <a:t>		Date and time of submission</a:t>
            </a:r>
          </a:p>
          <a:p>
            <a:pPr marL="0" indent="0">
              <a:buNone/>
            </a:pPr>
            <a:r>
              <a:rPr lang="en-GB" sz="2800" dirty="0"/>
              <a:t>		Plagiarism policy</a:t>
            </a:r>
          </a:p>
          <a:p>
            <a:pPr marL="0" indent="0">
              <a:buNone/>
            </a:pPr>
            <a:r>
              <a:rPr lang="en-GB" sz="2800" dirty="0"/>
              <a:t>Probably just easier to use the same Cover page as you did for your other assignments.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48201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746" y="337997"/>
            <a:ext cx="9818077" cy="865023"/>
          </a:xfrm>
        </p:spPr>
        <p:txBody>
          <a:bodyPr/>
          <a:lstStyle/>
          <a:p>
            <a:pPr algn="l"/>
            <a:r>
              <a:rPr lang="en-GB" dirty="0">
                <a:latin typeface="Arial Rounded MT Bold" panose="020F0704030504030204" pitchFamily="34" charset="0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802" y="1464815"/>
            <a:ext cx="10925907" cy="42623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2. Front page</a:t>
            </a:r>
            <a:endParaRPr lang="en-GB" sz="2800" dirty="0"/>
          </a:p>
          <a:p>
            <a:pPr marL="0" indent="0">
              <a:buNone/>
            </a:pPr>
            <a:r>
              <a:rPr lang="en-GB" sz="2800" dirty="0"/>
              <a:t>		Business name</a:t>
            </a:r>
          </a:p>
          <a:p>
            <a:pPr marL="0" indent="0">
              <a:buNone/>
            </a:pPr>
            <a:r>
              <a:rPr lang="en-GB" sz="2800" dirty="0"/>
              <a:t>		Logo</a:t>
            </a:r>
          </a:p>
          <a:p>
            <a:pPr marL="0" indent="0">
              <a:buNone/>
            </a:pPr>
            <a:r>
              <a:rPr lang="en-GB" sz="2800" dirty="0"/>
              <a:t>		Your name as the owner / manager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0556401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746" y="337997"/>
            <a:ext cx="9818077" cy="865023"/>
          </a:xfrm>
        </p:spPr>
        <p:txBody>
          <a:bodyPr/>
          <a:lstStyle/>
          <a:p>
            <a:pPr algn="l"/>
            <a:r>
              <a:rPr lang="en-GB" dirty="0">
                <a:latin typeface="Arial Rounded MT Bold" panose="020F0704030504030204" pitchFamily="34" charset="0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802" y="1464815"/>
            <a:ext cx="11348621" cy="42623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3. Table of Contents</a:t>
            </a:r>
          </a:p>
          <a:p>
            <a:pPr marL="0" indent="0">
              <a:buNone/>
            </a:pPr>
            <a:r>
              <a:rPr lang="en-GB" dirty="0"/>
              <a:t>Insert an automatic TOC in Word – do not type it in by hand – see guide on Moodle if unsure how to do this </a:t>
            </a:r>
          </a:p>
          <a:p>
            <a:pPr marL="0" indent="0">
              <a:buNone/>
            </a:pPr>
            <a:r>
              <a:rPr lang="en-GB" sz="3600" dirty="0"/>
              <a:t>	</a:t>
            </a:r>
          </a:p>
          <a:p>
            <a:pPr marL="0" indent="0">
              <a:buNone/>
            </a:pPr>
            <a:r>
              <a:rPr lang="en-GB" sz="3600" dirty="0"/>
              <a:t>(Remember: </a:t>
            </a:r>
            <a:r>
              <a:rPr lang="en-GB" dirty="0"/>
              <a:t>Update the TOC when you are finished in case you have made changes which will affect your layout and therefor page numbers</a:t>
            </a:r>
            <a:r>
              <a:rPr lang="en-GB" sz="3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615768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746" y="337997"/>
            <a:ext cx="9818077" cy="865023"/>
          </a:xfrm>
        </p:spPr>
        <p:txBody>
          <a:bodyPr/>
          <a:lstStyle/>
          <a:p>
            <a:pPr algn="l"/>
            <a:r>
              <a:rPr lang="en-GB" dirty="0">
                <a:latin typeface="Arial Rounded MT Bold" panose="020F0704030504030204" pitchFamily="34" charset="0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802" y="1464815"/>
            <a:ext cx="11348621" cy="42623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	</a:t>
            </a: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CECB6948-34DB-45E3-A330-D28D00E1F9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1382" y="1203020"/>
            <a:ext cx="5651159" cy="4385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1517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latin typeface="Arial Rounded MT Bold" panose="020F0704030504030204" pitchFamily="34" charset="0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3754" y="1417638"/>
            <a:ext cx="11213750" cy="5048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4. Executive Summary –</a:t>
            </a:r>
          </a:p>
          <a:p>
            <a:pPr marL="0" indent="0">
              <a:buNone/>
            </a:pPr>
            <a:r>
              <a:rPr lang="en-GB" sz="3600" dirty="0"/>
              <a:t> </a:t>
            </a:r>
          </a:p>
          <a:p>
            <a:pPr marL="0" indent="0">
              <a:buNone/>
            </a:pPr>
            <a:r>
              <a:rPr lang="en-GB" dirty="0"/>
              <a:t>	should be approximately half a page in length, short and to the point. </a:t>
            </a:r>
          </a:p>
          <a:p>
            <a:pPr marL="0" indent="0">
              <a:buNone/>
            </a:pPr>
            <a:r>
              <a:rPr lang="en-GB" i="1" dirty="0"/>
              <a:t>	Who are you?</a:t>
            </a:r>
            <a:r>
              <a:rPr lang="en-GB" dirty="0"/>
              <a:t> </a:t>
            </a:r>
            <a:r>
              <a:rPr lang="en-GB" i="1" dirty="0"/>
              <a:t>What is your Business Plan about?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292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latin typeface="Arial Rounded MT Bold" panose="020F0704030504030204" pitchFamily="34" charset="0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3754" y="1417638"/>
            <a:ext cx="11213750" cy="5048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5.Introduction</a:t>
            </a:r>
          </a:p>
          <a:p>
            <a:pPr marL="0" indent="0">
              <a:buNone/>
            </a:pPr>
            <a:r>
              <a:rPr lang="en-GB" sz="3600" dirty="0"/>
              <a:t>	-</a:t>
            </a:r>
            <a:r>
              <a:rPr lang="en-GB" dirty="0"/>
              <a:t>What is your business idea?</a:t>
            </a:r>
          </a:p>
          <a:p>
            <a:pPr marL="0" indent="0">
              <a:buNone/>
            </a:pPr>
            <a:r>
              <a:rPr lang="en-GB" dirty="0"/>
              <a:t>	-What is the legal status of your business?</a:t>
            </a:r>
          </a:p>
          <a:p>
            <a:pPr marL="0" indent="0">
              <a:buNone/>
            </a:pPr>
            <a:r>
              <a:rPr lang="en-GB" dirty="0"/>
              <a:t>	-Ownership – management team details</a:t>
            </a:r>
          </a:p>
          <a:p>
            <a:pPr marL="0" indent="0">
              <a:buNone/>
            </a:pPr>
            <a:r>
              <a:rPr lang="en-GB" dirty="0"/>
              <a:t>	-Product / Service details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518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latin typeface="Arial Rounded MT Bold" panose="020F0704030504030204" pitchFamily="34" charset="0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3754" y="1417638"/>
            <a:ext cx="11213750" cy="43528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6. Operations</a:t>
            </a:r>
          </a:p>
          <a:p>
            <a:pPr marL="0" indent="0">
              <a:buNone/>
            </a:pPr>
            <a:endParaRPr lang="en-GB" dirty="0"/>
          </a:p>
          <a:p>
            <a:pPr lvl="1">
              <a:tabLst>
                <a:tab pos="457200" algn="l"/>
              </a:tabLst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much will you get from each income stream?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tabLst>
                <a:tab pos="457200" algn="l"/>
              </a:tabLst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Locations, premises, equipment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tabLst>
                <a:tab pos="457200" algn="l"/>
              </a:tabLst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Production and distribution processes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tabLst>
                <a:tab pos="457200" algn="l"/>
              </a:tabLst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People, staff, suppliers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tabLst>
                <a:tab pos="457200" algn="l"/>
              </a:tabLst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Systems and processes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</a:rPr>
              <a:t>Health &amp; safety, legal compliance</a:t>
            </a:r>
          </a:p>
          <a:p>
            <a:pPr lvl="1"/>
            <a:r>
              <a:rPr lang="en-GB" sz="2400" dirty="0">
                <a:latin typeface="Arial" panose="020B0604020202020204" pitchFamily="34" charset="0"/>
              </a:rPr>
              <a:t>Licences required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343928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latin typeface="Arial Rounded MT Bold" panose="020F0704030504030204" pitchFamily="34" charset="0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3754" y="1417638"/>
            <a:ext cx="11213750" cy="421968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dirty="0"/>
              <a:t>7. Marketing</a:t>
            </a:r>
          </a:p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600" dirty="0"/>
              <a:t>How will you market your business?</a:t>
            </a:r>
          </a:p>
          <a:p>
            <a:pPr lvl="1"/>
            <a:r>
              <a:rPr lang="en-GB" sz="2600" dirty="0"/>
              <a:t>What is your USP (Unique Selling Point)?</a:t>
            </a:r>
          </a:p>
          <a:p>
            <a:pPr lvl="1"/>
            <a:r>
              <a:rPr lang="en-GB" sz="2600" dirty="0"/>
              <a:t>PESTLE and SWOT analysis</a:t>
            </a:r>
          </a:p>
          <a:p>
            <a:pPr lvl="1"/>
            <a:r>
              <a:rPr lang="en-GB" sz="2600" dirty="0"/>
              <a:t>Competitor Analysis</a:t>
            </a:r>
          </a:p>
          <a:p>
            <a:pPr lvl="1"/>
            <a:r>
              <a:rPr lang="en-GB" sz="2600" dirty="0"/>
              <a:t>What is your specific market segment?</a:t>
            </a:r>
          </a:p>
          <a:p>
            <a:pPr lvl="1"/>
            <a:r>
              <a:rPr lang="en-GB" sz="2600" dirty="0"/>
              <a:t>Who, what, where are you targeting?</a:t>
            </a:r>
          </a:p>
          <a:p>
            <a:pPr lvl="1"/>
            <a:r>
              <a:rPr lang="en-GB" sz="2600" dirty="0"/>
              <a:t>What is the size of your market?</a:t>
            </a:r>
          </a:p>
          <a:p>
            <a:pPr lvl="1"/>
            <a:r>
              <a:rPr lang="en-GB" sz="2600" dirty="0"/>
              <a:t>Marketing objectives</a:t>
            </a:r>
          </a:p>
          <a:p>
            <a:pPr marL="0" indent="0">
              <a:buNone/>
            </a:pPr>
            <a:r>
              <a:rPr lang="en-GB" dirty="0"/>
              <a:t>	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8230205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latin typeface="Arial Rounded MT Bold" panose="020F0704030504030204" pitchFamily="34" charset="0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3754" y="1417638"/>
            <a:ext cx="11213750" cy="5048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8. Revenue and Pricing Strategy</a:t>
            </a:r>
          </a:p>
          <a:p>
            <a:pPr mar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	-How did you arrive at your pricing strategy?</a:t>
            </a:r>
          </a:p>
          <a:p>
            <a:pPr marL="0" lvl="0" indent="0">
              <a:buNone/>
            </a:pPr>
            <a:r>
              <a:rPr lang="en-GB" dirty="0"/>
              <a:t>	-How much will you charge for your goods and services?</a:t>
            </a:r>
          </a:p>
          <a:p>
            <a:pPr marL="0" lvl="0" indent="0">
              <a:buNone/>
            </a:pPr>
            <a:r>
              <a:rPr lang="en-GB" dirty="0"/>
              <a:t>	-How many income streams will you have? </a:t>
            </a:r>
          </a:p>
          <a:p>
            <a:pPr marL="0" lvl="0" indent="0">
              <a:buNone/>
            </a:pPr>
            <a:r>
              <a:rPr lang="en-GB" dirty="0"/>
              <a:t>	-How much will you get from each income stream?</a:t>
            </a:r>
          </a:p>
          <a:p>
            <a:pPr marL="0" indent="0">
              <a:buNone/>
            </a:pPr>
            <a:r>
              <a:rPr lang="en-GB" dirty="0"/>
              <a:t>	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4740276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latin typeface="Arial Rounded MT Bold" panose="020F0704030504030204" pitchFamily="34" charset="0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3754" y="1417638"/>
            <a:ext cx="11213750" cy="5048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9. Financial Information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-Give realistic figures for your projections – </a:t>
            </a:r>
          </a:p>
          <a:p>
            <a:pPr marL="0" indent="0">
              <a:buNone/>
            </a:pPr>
            <a:r>
              <a:rPr lang="en-GB" dirty="0"/>
              <a:t>	-turnover</a:t>
            </a:r>
          </a:p>
          <a:p>
            <a:pPr marL="0" indent="0">
              <a:buNone/>
            </a:pPr>
            <a:r>
              <a:rPr lang="en-GB" dirty="0"/>
              <a:t>	-Cash flow</a:t>
            </a:r>
          </a:p>
          <a:p>
            <a:pPr marL="0" indent="0">
              <a:buNone/>
            </a:pPr>
            <a:r>
              <a:rPr lang="en-GB" dirty="0"/>
              <a:t>	-Profit and Loss (monthly over a 12-month period is usual)</a:t>
            </a:r>
          </a:p>
          <a:p>
            <a:pPr marL="0" indent="0">
              <a:buNone/>
            </a:pP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5064990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latin typeface="Arial Rounded MT Bold" panose="020F0704030504030204" pitchFamily="34" charset="0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3754" y="1417638"/>
            <a:ext cx="11213750" cy="4290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9. Financial Information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Financial aspects to focus on - may vary slightly depending on your business.</a:t>
            </a:r>
          </a:p>
          <a:p>
            <a:pPr lvl="0"/>
            <a:r>
              <a:rPr lang="en-GB" dirty="0"/>
              <a:t>How many customers or products sold do you need to break even?</a:t>
            </a:r>
          </a:p>
          <a:p>
            <a:pPr lvl="0"/>
            <a:r>
              <a:rPr lang="en-GB" dirty="0"/>
              <a:t>What is the ideal number of customers/products sold you need to make a comfortable living?</a:t>
            </a:r>
          </a:p>
          <a:p>
            <a:pPr lvl="0"/>
            <a:r>
              <a:rPr lang="en-GB" dirty="0"/>
              <a:t>What is the maximum number you can accommodate per session/for size of establishment/per day/week etc.?</a:t>
            </a:r>
          </a:p>
          <a:p>
            <a:pPr lvl="0"/>
            <a:r>
              <a:rPr lang="en-GB" dirty="0"/>
              <a:t>How much profit do you need to make for the business to be sustainable?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3615085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latin typeface="Arial Rounded MT Bold" panose="020F0704030504030204" pitchFamily="34" charset="0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3754" y="1417638"/>
            <a:ext cx="11213750" cy="4290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10. Reference Section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-Your work should include in-text citations </a:t>
            </a:r>
          </a:p>
          <a:p>
            <a:pPr marL="0" indent="0">
              <a:buNone/>
            </a:pPr>
            <a:r>
              <a:rPr lang="en-GB" dirty="0"/>
              <a:t>	-Have a separate Reference section </a:t>
            </a:r>
          </a:p>
          <a:p>
            <a:pPr marL="0" indent="0">
              <a:buNone/>
            </a:pPr>
            <a:r>
              <a:rPr lang="en-GB" dirty="0"/>
              <a:t>( populated with full references of all your information sources following Harvard style of referencing)</a:t>
            </a:r>
          </a:p>
        </p:txBody>
      </p:sp>
    </p:spTree>
    <p:extLst>
      <p:ext uri="{BB962C8B-B14F-4D97-AF65-F5344CB8AC3E}">
        <p14:creationId xmlns:p14="http://schemas.microsoft.com/office/powerpoint/2010/main" val="13028072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latin typeface="Arial Rounded MT Bold" panose="020F0704030504030204" pitchFamily="34" charset="0"/>
              </a:rPr>
              <a:t>Layout and 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3754" y="1417638"/>
            <a:ext cx="11213750" cy="4290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/>
              <a:t>1</a:t>
            </a:r>
            <a:r>
              <a:rPr lang="en-GB" sz="3600" dirty="0"/>
              <a:t>1</a:t>
            </a:r>
            <a:r>
              <a:rPr lang="en-GB" sz="3600"/>
              <a:t>. </a:t>
            </a:r>
            <a:r>
              <a:rPr lang="en-GB" sz="3600" dirty="0"/>
              <a:t>Appendices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- Your CV as the Owner / Manager</a:t>
            </a:r>
          </a:p>
          <a:p>
            <a:pPr marL="0" indent="0">
              <a:buNone/>
            </a:pPr>
            <a:r>
              <a:rPr lang="en-GB" dirty="0"/>
              <a:t>	- any other supporting documentation such as orders, quotes, premises…</a:t>
            </a:r>
          </a:p>
          <a:p>
            <a:pPr marL="0" indent="0">
              <a:buNone/>
            </a:pP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7056605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Distribution_Groups xmlns="29175ae9-5035-4541-baef-9062a3a44232" xsi:nil="true"/>
    <LMS_Mappings xmlns="29175ae9-5035-4541-baef-9062a3a44232" xsi:nil="true"/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Math_Settings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33" ma:contentTypeDescription="Create a new document." ma:contentTypeScope="" ma:versionID="76b8256df648ee14cad47ef608274dd1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7ea0f8f56c9f6356841d684a61a4aca1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MediaServiceAutoKeyPoints" minOccurs="0"/>
                <xsd:element ref="ns4:MediaServiceKeyPoints" minOccurs="0"/>
                <xsd:element ref="ns4:Math_Settings" minOccurs="0"/>
                <xsd:element ref="ns4:Distribution_Groups" minOccurs="0"/>
                <xsd:element ref="ns4:LMS_Mappin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ath_Settings" ma:index="38" nillable="true" ma:displayName="Math Settings" ma:internalName="Math_Settings">
      <xsd:simpleType>
        <xsd:restriction base="dms:Text"/>
      </xsd:simpleType>
    </xsd:element>
    <xsd:element name="Distribution_Groups" ma:index="3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40" nillable="true" ma:displayName="LMS Mappings" ma:internalName="LMS_Mappings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A4F1BC8-9D85-485D-87AE-1B17AD3A3CFA}">
  <ds:schemaRefs>
    <ds:schemaRef ds:uri="http://schemas.microsoft.com/office/2006/metadata/properties"/>
    <ds:schemaRef ds:uri="http://schemas.microsoft.com/office/infopath/2007/PartnerControls"/>
    <ds:schemaRef ds:uri="29175ae9-5035-4541-baef-9062a3a44232"/>
  </ds:schemaRefs>
</ds:datastoreItem>
</file>

<file path=customXml/itemProps2.xml><?xml version="1.0" encoding="utf-8"?>
<ds:datastoreItem xmlns:ds="http://schemas.openxmlformats.org/officeDocument/2006/customXml" ds:itemID="{311C3956-D1C0-46E4-9C93-A9933105BEC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11B192E-AB92-4A36-AE43-5CB80D217D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592</Words>
  <Application>Microsoft Office PowerPoint</Application>
  <PresentationFormat>Widescreen</PresentationFormat>
  <Paragraphs>101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Arial Rounded MT Bold</vt:lpstr>
      <vt:lpstr>Calibri</vt:lpstr>
      <vt:lpstr>Myriad Pro</vt:lpstr>
      <vt:lpstr>Times New Roman</vt:lpstr>
      <vt:lpstr>20140311PresentationUWTSDTemplate</vt:lpstr>
      <vt:lpstr>CertHE Skills for the Workplace Module: BMSK4006</vt:lpstr>
      <vt:lpstr>  Business Plan Layout and Structure</vt:lpstr>
      <vt:lpstr>Layout and Structure</vt:lpstr>
      <vt:lpstr>Layout and Structure</vt:lpstr>
      <vt:lpstr>Layout and Structure</vt:lpstr>
      <vt:lpstr>Layout and Structure</vt:lpstr>
      <vt:lpstr>Layout and Structure</vt:lpstr>
      <vt:lpstr>Layout and Structure</vt:lpstr>
      <vt:lpstr>Layout and Structure</vt:lpstr>
      <vt:lpstr>Layout and Structure</vt:lpstr>
      <vt:lpstr>Layout and Structure</vt:lpstr>
      <vt:lpstr>Layout and Structure</vt:lpstr>
      <vt:lpstr>Layout and Structure</vt:lpstr>
      <vt:lpstr>Layout and Structure</vt:lpstr>
      <vt:lpstr>Layout and Structure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BMSK4006</dc:title>
  <dc:creator>Michaela Schriek</dc:creator>
  <cp:lastModifiedBy>Julia Ault</cp:lastModifiedBy>
  <cp:revision>17</cp:revision>
  <dcterms:created xsi:type="dcterms:W3CDTF">2018-03-26T16:30:40Z</dcterms:created>
  <dcterms:modified xsi:type="dcterms:W3CDTF">2020-06-09T18:25:19Z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