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 id="268" r:id="rId14"/>
    <p:sldId id="269" r:id="rId15"/>
    <p:sldId id="271" r:id="rId16"/>
    <p:sldId id="272" r:id="rId17"/>
    <p:sldId id="274" r:id="rId18"/>
    <p:sldId id="275" r:id="rId19"/>
    <p:sldId id="276" r:id="rId20"/>
    <p:sldId id="277" r:id="rId21"/>
    <p:sldId id="278" r:id="rId22"/>
    <p:sldId id="279" r:id="rId23"/>
    <p:sldId id="280" r:id="rId24"/>
    <p:sldId id="281" r:id="rId25"/>
    <p:sldId id="282" r:id="rId26"/>
    <p:sldId id="283"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91" d="100"/>
          <a:sy n="91" d="100"/>
        </p:scale>
        <p:origin x="-858"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7C1DB3F-C83D-4F2E-9B97-5946098AA29F}" type="datetimeFigureOut">
              <a:rPr lang="en-US" smtClean="0"/>
              <a:t>5/31/2011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B2A5154-FA75-4B2A-8307-E25282BF09AA}"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0567BF5C-83C4-4C7E-96D9-0F6330370D24}" type="slidenum">
              <a:rPr lang="en-US" smtClean="0"/>
              <a:pPr/>
              <a:t>24</a:t>
            </a:fld>
            <a:endParaRPr lang="en-US" smtClean="0"/>
          </a:p>
        </p:txBody>
      </p:sp>
      <p:sp>
        <p:nvSpPr>
          <p:cNvPr id="37891" name="Rectangle 2"/>
          <p:cNvSpPr>
            <a:spLocks noRo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241EBA8-0E88-4B39-A656-563A8460466A}" type="datetimeFigureOut">
              <a:rPr lang="en-US" smtClean="0"/>
              <a:t>5/31/2011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8C3A1-FD16-494C-939E-5BAD09F1A164}"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241EBA8-0E88-4B39-A656-563A8460466A}" type="datetimeFigureOut">
              <a:rPr lang="en-US" smtClean="0"/>
              <a:t>5/31/2011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8C3A1-FD16-494C-939E-5BAD09F1A164}"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241EBA8-0E88-4B39-A656-563A8460466A}" type="datetimeFigureOut">
              <a:rPr lang="en-US" smtClean="0"/>
              <a:t>5/31/2011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8C3A1-FD16-494C-939E-5BAD09F1A164}"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9241EBA8-0E88-4B39-A656-563A8460466A}" type="datetimeFigureOut">
              <a:rPr lang="en-US" smtClean="0"/>
              <a:t>5/31/2011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88C3A1-FD16-494C-939E-5BAD09F1A164}"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241EBA8-0E88-4B39-A656-563A8460466A}" type="datetimeFigureOut">
              <a:rPr lang="en-US" smtClean="0"/>
              <a:t>5/31/2011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F88C3A1-FD16-494C-939E-5BAD09F1A164}"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241EBA8-0E88-4B39-A656-563A8460466A}" type="datetimeFigureOut">
              <a:rPr lang="en-US" smtClean="0"/>
              <a:t>5/31/2011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F88C3A1-FD16-494C-939E-5BAD09F1A164}"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41EBA8-0E88-4B39-A656-563A8460466A}" type="datetimeFigureOut">
              <a:rPr lang="en-US" smtClean="0"/>
              <a:t>5/31/2011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F88C3A1-FD16-494C-939E-5BAD09F1A164}"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241EBA8-0E88-4B39-A656-563A8460466A}" type="datetimeFigureOut">
              <a:rPr lang="en-US" smtClean="0"/>
              <a:t>5/31/2011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88C3A1-FD16-494C-939E-5BAD09F1A164}"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241EBA8-0E88-4B39-A656-563A8460466A}" type="datetimeFigureOut">
              <a:rPr lang="en-US" smtClean="0"/>
              <a:t>5/31/2011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88C3A1-FD16-494C-939E-5BAD09F1A164}"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241EBA8-0E88-4B39-A656-563A8460466A}" type="datetimeFigureOut">
              <a:rPr lang="en-US" smtClean="0"/>
              <a:t>5/31/2011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8C3A1-FD16-494C-939E-5BAD09F1A164}"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241EBA8-0E88-4B39-A656-563A8460466A}" type="datetimeFigureOut">
              <a:rPr lang="en-US" smtClean="0"/>
              <a:t>5/31/2011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8C3A1-FD16-494C-939E-5BAD09F1A164}"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AADE12F5-51BE-4032-94AD-F7E4A320F45A}"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41EBA8-0E88-4B39-A656-563A8460466A}" type="datetimeFigureOut">
              <a:rPr lang="en-US" smtClean="0"/>
              <a:t>5/31/2011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88C3A1-FD16-494C-939E-5BAD09F1A164}"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hyperlink" Target="http://www.iwp.uni-linz.ac.at/lxe/sektktf/gg/GeertzTexts/Religion_System.htm" TargetMode="Externa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hyperlink" Target="http://www.stand.cz/astrologie/czech/texty/rez-ru-a/rez-ru-a.htm" TargetMode="Externa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t>Is Astrology a Symbolic Language?</a:t>
            </a:r>
            <a:r>
              <a:rPr lang="en-US" dirty="0"/>
              <a:t/>
            </a:r>
            <a:br>
              <a:rPr lang="en-US" dirty="0"/>
            </a:br>
            <a:endParaRPr lang="en-US" dirty="0"/>
          </a:p>
        </p:txBody>
      </p:sp>
      <p:sp>
        <p:nvSpPr>
          <p:cNvPr id="3" name="Subtitle 2"/>
          <p:cNvSpPr>
            <a:spLocks noGrp="1"/>
          </p:cNvSpPr>
          <p:nvPr>
            <p:ph type="subTitle" idx="1"/>
          </p:nvPr>
        </p:nvSpPr>
        <p:spPr/>
        <p:txBody>
          <a:bodyPr/>
          <a:lstStyle/>
          <a:p>
            <a:r>
              <a:rPr lang="en-GB" dirty="0" smtClean="0"/>
              <a:t>Nick Campion</a:t>
            </a:r>
          </a:p>
          <a:p>
            <a:r>
              <a:rPr lang="en-GB" dirty="0" smtClean="0"/>
              <a:t>University of Wales Trinity Saint David</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Astrology?</a:t>
            </a:r>
            <a:endParaRPr lang="en-US" dirty="0"/>
          </a:p>
        </p:txBody>
      </p:sp>
      <p:sp>
        <p:nvSpPr>
          <p:cNvPr id="3" name="Content Placeholder 2"/>
          <p:cNvSpPr>
            <a:spLocks noGrp="1"/>
          </p:cNvSpPr>
          <p:nvPr>
            <p:ph idx="1"/>
          </p:nvPr>
        </p:nvSpPr>
        <p:spPr/>
        <p:txBody>
          <a:bodyPr/>
          <a:lstStyle/>
          <a:p>
            <a:r>
              <a:rPr lang="en-GB" dirty="0" smtClean="0"/>
              <a:t>Because, depending on figures between 25% and 75% of the adult population.</a:t>
            </a:r>
          </a:p>
          <a:p>
            <a:r>
              <a:rPr lang="en-GB" dirty="0" smtClean="0"/>
              <a:t>Many modern astrologers claim that astrology is a symbolic system.</a:t>
            </a:r>
          </a:p>
          <a:p>
            <a:r>
              <a:rPr lang="en-GB" dirty="0" smtClean="0"/>
              <a:t>We therefore have a possible example of a symbolic system used by a majority of the population</a:t>
            </a:r>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many astrologers claim that, as a community, they constitute a symbol-using group: meaning can be derived, the past understood, the present managed and the future predicted, all from the study of symbols.</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1999-2003: Surveys at Six Astrology Conference</a:t>
            </a:r>
            <a:endParaRPr lang="en-US" dirty="0"/>
          </a:p>
        </p:txBody>
      </p:sp>
      <p:sp>
        <p:nvSpPr>
          <p:cNvPr id="3" name="Content Placeholder 2"/>
          <p:cNvSpPr>
            <a:spLocks noGrp="1"/>
          </p:cNvSpPr>
          <p:nvPr>
            <p:ph idx="1"/>
          </p:nvPr>
        </p:nvSpPr>
        <p:spPr/>
        <p:txBody>
          <a:bodyPr>
            <a:normAutofit fontScale="92500" lnSpcReduction="20000"/>
          </a:bodyPr>
          <a:lstStyle/>
          <a:p>
            <a:r>
              <a:rPr lang="en-GB" dirty="0"/>
              <a:t>87.8% state that each astrologer finds the techniques which suit them</a:t>
            </a:r>
            <a:endParaRPr lang="en-US" dirty="0" smtClean="0"/>
          </a:p>
          <a:p>
            <a:r>
              <a:rPr lang="en-GB" dirty="0"/>
              <a:t>72.1% agree that  ‘the right house system is the one which works for you’.</a:t>
            </a:r>
            <a:endParaRPr lang="en-US" dirty="0" smtClean="0"/>
          </a:p>
          <a:p>
            <a:r>
              <a:rPr lang="en-GB" dirty="0"/>
              <a:t>84.2% agree that ‘astrology is a language’.</a:t>
            </a:r>
            <a:endParaRPr lang="en-US" dirty="0" smtClean="0"/>
          </a:p>
          <a:p>
            <a:r>
              <a:rPr lang="en-GB" dirty="0"/>
              <a:t> </a:t>
            </a:r>
            <a:endParaRPr lang="en-US" dirty="0" smtClean="0"/>
          </a:p>
          <a:p>
            <a:r>
              <a:rPr lang="en-GB" dirty="0"/>
              <a:t> </a:t>
            </a:r>
            <a:endParaRPr lang="en-US" dirty="0" smtClean="0"/>
          </a:p>
          <a:p>
            <a:r>
              <a:rPr lang="en-GB" dirty="0"/>
              <a:t>By contrast, 60.5% agree that the planets exert a physical influence on </a:t>
            </a:r>
            <a:r>
              <a:rPr lang="en-GB" dirty="0" smtClean="0"/>
              <a:t>earth. (In the UK and Us </a:t>
            </a:r>
            <a:r>
              <a:rPr lang="en-GB" dirty="0"/>
              <a:t>m</a:t>
            </a:r>
            <a:r>
              <a:rPr lang="en-GB" dirty="0" smtClean="0"/>
              <a:t>ore like 40-50%)</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GB" dirty="0" smtClean="0"/>
              <a:t>So, is astrology a symbolic language?</a:t>
            </a:r>
          </a:p>
          <a:p>
            <a:endParaRPr lang="en-GB" dirty="0"/>
          </a:p>
          <a:p>
            <a:r>
              <a:rPr lang="en-GB" dirty="0" smtClean="0"/>
              <a:t>Or not?</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fundamental premise of astrology is reflective </a:t>
            </a:r>
            <a:r>
              <a:rPr lang="en-US" dirty="0" smtClean="0"/>
              <a:t/>
            </a:r>
            <a:br>
              <a:rPr lang="en-US" dirty="0" smtClean="0"/>
            </a:br>
            <a:endParaRPr lang="en-US" dirty="0"/>
          </a:p>
        </p:txBody>
      </p:sp>
      <p:sp>
        <p:nvSpPr>
          <p:cNvPr id="3" name="Content Placeholder 2"/>
          <p:cNvSpPr>
            <a:spLocks noGrp="1"/>
          </p:cNvSpPr>
          <p:nvPr>
            <p:ph idx="1"/>
          </p:nvPr>
        </p:nvSpPr>
        <p:spPr/>
        <p:txBody>
          <a:bodyPr>
            <a:normAutofit fontScale="25000" lnSpcReduction="20000"/>
          </a:bodyPr>
          <a:lstStyle/>
          <a:p>
            <a:pPr>
              <a:buNone/>
            </a:pPr>
            <a:r>
              <a:rPr lang="en-US" sz="5500" dirty="0" smtClean="0"/>
              <a:t>American </a:t>
            </a:r>
            <a:r>
              <a:rPr lang="en-US" sz="5500" dirty="0"/>
              <a:t>writer Stephen Arroyo argued that ‘The unity of, and relation between, man and the universe is really the only assumption upon which astrology is based.’ </a:t>
            </a:r>
            <a:endParaRPr lang="en-US" sz="5500" dirty="0" smtClean="0"/>
          </a:p>
          <a:p>
            <a:endParaRPr lang="en-US" sz="5500" dirty="0"/>
          </a:p>
          <a:p>
            <a:pPr>
              <a:buNone/>
            </a:pPr>
            <a:r>
              <a:rPr lang="en-US" sz="5500" dirty="0" err="1" smtClean="0"/>
              <a:t>Xiaochun</a:t>
            </a:r>
            <a:r>
              <a:rPr lang="en-US" sz="5500" dirty="0" smtClean="0"/>
              <a:t> Sun, </a:t>
            </a:r>
            <a:r>
              <a:rPr lang="en-US" sz="5500" dirty="0"/>
              <a:t>in China, ‘The universe was conceived not as an object independent of man, but as a counterpart of and mirror of human society’. </a:t>
            </a:r>
            <a:endParaRPr lang="en-US" sz="5500" dirty="0" smtClean="0"/>
          </a:p>
          <a:p>
            <a:endParaRPr lang="en-US" sz="5500" dirty="0"/>
          </a:p>
          <a:p>
            <a:pPr>
              <a:buNone/>
            </a:pPr>
            <a:r>
              <a:rPr lang="en-GB" sz="5500" dirty="0" smtClean="0"/>
              <a:t>Native </a:t>
            </a:r>
            <a:r>
              <a:rPr lang="en-GB" sz="5500" dirty="0"/>
              <a:t>North American cosmology has been described as depending upon  a ‘patterned mirroring’ between sky and earth.</a:t>
            </a:r>
            <a:r>
              <a:rPr lang="en-US" sz="5500" dirty="0"/>
              <a:t> </a:t>
            </a:r>
            <a:endParaRPr lang="en-US" sz="5500" dirty="0" smtClean="0"/>
          </a:p>
          <a:p>
            <a:endParaRPr lang="en-US" sz="5500" dirty="0"/>
          </a:p>
          <a:p>
            <a:pPr>
              <a:buNone/>
            </a:pPr>
            <a:r>
              <a:rPr lang="en-US" sz="5500" i="1" dirty="0" smtClean="0"/>
              <a:t>Tabula </a:t>
            </a:r>
            <a:r>
              <a:rPr lang="en-US" sz="5500" i="1" dirty="0" err="1"/>
              <a:t>Smaragdina</a:t>
            </a:r>
            <a:r>
              <a:rPr lang="en-US" sz="5500" dirty="0"/>
              <a:t>, or </a:t>
            </a:r>
            <a:r>
              <a:rPr lang="en-US" sz="5500" i="1" dirty="0"/>
              <a:t>Emerald Tablet</a:t>
            </a:r>
            <a:r>
              <a:rPr lang="en-US" sz="5500" dirty="0"/>
              <a:t>, </a:t>
            </a:r>
            <a:r>
              <a:rPr lang="en-US" sz="5500" dirty="0" smtClean="0"/>
              <a:t>c 800, Near East ‘That </a:t>
            </a:r>
            <a:r>
              <a:rPr lang="en-US" sz="5500" dirty="0"/>
              <a:t>which is above is from that which is below, and that which is below is from that which is above, working the miracles of one, as all things were from one’, are cited to this day as a rationale for astrology in the simplified form ‘as above, so below’ - as in the sky so on earth.   </a:t>
            </a:r>
            <a:endParaRPr lang="en-US" sz="5500" dirty="0" smtClean="0"/>
          </a:p>
          <a:p>
            <a:pPr>
              <a:buNone/>
            </a:pPr>
            <a:endParaRPr lang="en-GB" dirty="0"/>
          </a:p>
          <a:p>
            <a:pPr>
              <a:buNone/>
            </a:pPr>
            <a:endParaRPr lang="en-GB" dirty="0" smtClean="0"/>
          </a:p>
          <a:p>
            <a:pPr>
              <a:buNone/>
            </a:pPr>
            <a:endParaRPr lang="en-GB" dirty="0"/>
          </a:p>
          <a:p>
            <a:pPr>
              <a:buNone/>
            </a:pPr>
            <a:endParaRPr lang="en-GB" dirty="0" smtClean="0"/>
          </a:p>
          <a:p>
            <a:pPr>
              <a:buNone/>
            </a:pPr>
            <a:endParaRPr lang="en-US" dirty="0" smtClean="0"/>
          </a:p>
          <a:p>
            <a:pPr>
              <a:buNone/>
            </a:pPr>
            <a:endParaRPr lang="en-US" dirty="0"/>
          </a:p>
          <a:p>
            <a:pPr>
              <a:buNone/>
            </a:pPr>
            <a:r>
              <a:rPr lang="en-US" dirty="0" smtClean="0"/>
              <a:t>Arroyo</a:t>
            </a:r>
            <a:r>
              <a:rPr lang="en-US" dirty="0"/>
              <a:t>, </a:t>
            </a:r>
            <a:r>
              <a:rPr lang="en-US" i="1" dirty="0"/>
              <a:t>astrology, Psychology and the four elements</a:t>
            </a:r>
            <a:r>
              <a:rPr lang="en-US" dirty="0"/>
              <a:t>, p. 27</a:t>
            </a:r>
            <a:r>
              <a:rPr lang="en-US" dirty="0" smtClean="0"/>
              <a:t>.</a:t>
            </a:r>
            <a:endParaRPr lang="en-US" dirty="0"/>
          </a:p>
          <a:p>
            <a:endParaRPr lang="en-US" dirty="0" smtClean="0"/>
          </a:p>
          <a:p>
            <a:pPr>
              <a:buNone/>
            </a:pPr>
            <a:r>
              <a:rPr lang="en-US" dirty="0" err="1" smtClean="0"/>
              <a:t>Xiaochun</a:t>
            </a:r>
            <a:r>
              <a:rPr lang="en-US" dirty="0" smtClean="0"/>
              <a:t> </a:t>
            </a:r>
            <a:r>
              <a:rPr lang="en-US" dirty="0"/>
              <a:t>Sun, ‘Crossing the Boundaries between Heaven and Man: Astronomy in Ancient China’, in </a:t>
            </a:r>
            <a:r>
              <a:rPr lang="en-US" dirty="0" err="1"/>
              <a:t>Helaine</a:t>
            </a:r>
            <a:r>
              <a:rPr lang="en-US" dirty="0"/>
              <a:t> </a:t>
            </a:r>
            <a:r>
              <a:rPr lang="en-US" dirty="0" err="1"/>
              <a:t>Selin</a:t>
            </a:r>
            <a:r>
              <a:rPr lang="en-US" dirty="0"/>
              <a:t> (ed.), </a:t>
            </a:r>
            <a:r>
              <a:rPr lang="en-US" i="1" dirty="0"/>
              <a:t>Astronomy Across Cultures: </a:t>
            </a:r>
            <a:r>
              <a:rPr lang="en-US" i="1" dirty="0" smtClean="0"/>
              <a:t>the History </a:t>
            </a:r>
            <a:r>
              <a:rPr lang="en-US" i="1" dirty="0"/>
              <a:t>of Non-Western Astronomy</a:t>
            </a:r>
            <a:r>
              <a:rPr lang="en-US" dirty="0"/>
              <a:t>, (Dordrecht: </a:t>
            </a:r>
            <a:r>
              <a:rPr lang="en-US" dirty="0" err="1"/>
              <a:t>Kluwer</a:t>
            </a:r>
            <a:r>
              <a:rPr lang="en-US" dirty="0"/>
              <a:t> Academic Publishers, 2000), p. 425.	</a:t>
            </a:r>
          </a:p>
          <a:p>
            <a:pPr>
              <a:buNone/>
            </a:pPr>
            <a:endParaRPr lang="en-US" dirty="0" smtClean="0"/>
          </a:p>
          <a:p>
            <a:pPr>
              <a:buNone/>
            </a:pPr>
            <a:r>
              <a:rPr lang="en-US" dirty="0" smtClean="0"/>
              <a:t>Trudy </a:t>
            </a:r>
            <a:r>
              <a:rPr lang="en-US" dirty="0"/>
              <a:t>Griffin-Pierce, </a:t>
            </a:r>
            <a:r>
              <a:rPr lang="en-US" i="1" dirty="0"/>
              <a:t>Earth Is My Mother, Sky Is My Father: Space, Time and Astronomy in Navajo </a:t>
            </a:r>
            <a:r>
              <a:rPr lang="en-US" i="1" dirty="0" err="1"/>
              <a:t>Sandpainting</a:t>
            </a:r>
            <a:r>
              <a:rPr lang="en-US" dirty="0"/>
              <a:t>, (Albuquerque: University of New Mexico Press, 1995), p. 63.</a:t>
            </a:r>
          </a:p>
          <a:p>
            <a:r>
              <a:rPr lang="en-US" dirty="0"/>
              <a:t> </a:t>
            </a:r>
          </a:p>
          <a:p>
            <a:pPr>
              <a:buNone/>
            </a:pPr>
            <a:r>
              <a:rPr lang="en-US" dirty="0"/>
              <a:t>Alexander </a:t>
            </a:r>
            <a:r>
              <a:rPr lang="en-US" dirty="0" err="1"/>
              <a:t>Roob</a:t>
            </a:r>
            <a:r>
              <a:rPr lang="en-US" dirty="0"/>
              <a:t>, </a:t>
            </a:r>
            <a:r>
              <a:rPr lang="en-US" i="1" dirty="0"/>
              <a:t>Alchemy and Mysticism</a:t>
            </a:r>
            <a:r>
              <a:rPr lang="en-US" dirty="0"/>
              <a:t>, (London, New York and Cologne: </a:t>
            </a:r>
            <a:r>
              <a:rPr lang="en-US" dirty="0" err="1"/>
              <a:t>Taschen</a:t>
            </a:r>
            <a:r>
              <a:rPr lang="en-US" dirty="0"/>
              <a:t>, 1997), pp. 8-9.</a:t>
            </a:r>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Astrology as communication</a:t>
            </a:r>
            <a:endParaRPr lang="en-US" dirty="0"/>
          </a:p>
        </p:txBody>
      </p:sp>
      <p:sp>
        <p:nvSpPr>
          <p:cNvPr id="3" name="Content Placeholder 2"/>
          <p:cNvSpPr>
            <a:spLocks noGrp="1"/>
          </p:cNvSpPr>
          <p:nvPr>
            <p:ph idx="1"/>
          </p:nvPr>
        </p:nvSpPr>
        <p:spPr/>
        <p:txBody>
          <a:bodyPr>
            <a:normAutofit/>
          </a:bodyPr>
          <a:lstStyle/>
          <a:p>
            <a:r>
              <a:rPr lang="en-GB" dirty="0" smtClean="0"/>
              <a:t>Astrology = </a:t>
            </a:r>
            <a:r>
              <a:rPr lang="en-GB" dirty="0" err="1" smtClean="0"/>
              <a:t>astrologos</a:t>
            </a:r>
            <a:r>
              <a:rPr lang="en-GB" dirty="0" smtClean="0"/>
              <a:t> = the word, logic or reason of the stars</a:t>
            </a:r>
            <a:endParaRPr lang="en-US" dirty="0" smtClean="0"/>
          </a:p>
          <a:p>
            <a:r>
              <a:rPr lang="en-GB" dirty="0" smtClean="0"/>
              <a:t>Babylon - </a:t>
            </a:r>
            <a:r>
              <a:rPr lang="en-US" i="1" dirty="0" err="1"/>
              <a:t>šitir</a:t>
            </a:r>
            <a:r>
              <a:rPr lang="en-US" i="1" dirty="0"/>
              <a:t> </a:t>
            </a:r>
            <a:r>
              <a:rPr lang="en-US" i="1" dirty="0" err="1"/>
              <a:t>šamê</a:t>
            </a:r>
            <a:r>
              <a:rPr lang="en-US" dirty="0"/>
              <a:t>, the 'writing of heaven'.</a:t>
            </a:r>
          </a:p>
          <a:p>
            <a:r>
              <a:rPr lang="en-US" dirty="0" smtClean="0"/>
              <a:t>‘</a:t>
            </a:r>
            <a:r>
              <a:rPr lang="en-US" dirty="0"/>
              <a:t>Star Talk’ (Roger Beck) </a:t>
            </a:r>
            <a:endParaRPr lang="en-US" dirty="0" smtClean="0"/>
          </a:p>
          <a:p>
            <a:r>
              <a:rPr lang="en-US" dirty="0" smtClean="0"/>
              <a:t>‘</a:t>
            </a:r>
            <a:r>
              <a:rPr lang="en-US" dirty="0"/>
              <a:t>Star Study’ (Edgar Laird). </a:t>
            </a:r>
            <a:endParaRPr lang="en-US" dirty="0" smtClean="0"/>
          </a:p>
          <a:p>
            <a:r>
              <a:rPr lang="en-US" dirty="0" smtClean="0"/>
              <a:t>‘Sky Tales (Ed Krupp)</a:t>
            </a: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smtClean="0"/>
              <a:t>If a symbol is a thing which represents something else, then</a:t>
            </a:r>
            <a:endParaRPr lang="en-US" dirty="0" smtClean="0"/>
          </a:p>
          <a:p>
            <a:endParaRPr lang="en-US" dirty="0"/>
          </a:p>
          <a:p>
            <a:r>
              <a:rPr lang="en-US" dirty="0" smtClean="0"/>
              <a:t>As </a:t>
            </a:r>
            <a:r>
              <a:rPr lang="en-US" dirty="0"/>
              <a:t>a language, astrology speaks in symbols. It relies on metonymy, using one word to mean </a:t>
            </a:r>
            <a:r>
              <a:rPr lang="en-US" dirty="0" smtClean="0"/>
              <a:t>another.</a:t>
            </a: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Testimony from astrological literature</a:t>
            </a:r>
            <a:endParaRPr lang="en-US" dirty="0"/>
          </a:p>
        </p:txBody>
      </p:sp>
      <p:sp>
        <p:nvSpPr>
          <p:cNvPr id="3" name="Content Placeholder 2"/>
          <p:cNvSpPr>
            <a:spLocks noGrp="1"/>
          </p:cNvSpPr>
          <p:nvPr>
            <p:ph idx="1"/>
          </p:nvPr>
        </p:nvSpPr>
        <p:spPr/>
        <p:txBody>
          <a:bodyPr>
            <a:normAutofit/>
          </a:bodyPr>
          <a:lstStyle/>
          <a:p>
            <a:r>
              <a:rPr lang="en-US" dirty="0" smtClean="0"/>
              <a:t>1982 </a:t>
            </a:r>
            <a:r>
              <a:rPr lang="en-US" dirty="0"/>
              <a:t>John Addey, former President of the Astrological </a:t>
            </a:r>
            <a:r>
              <a:rPr lang="en-US" dirty="0" smtClean="0"/>
              <a:t>Association:</a:t>
            </a:r>
          </a:p>
          <a:p>
            <a:endParaRPr lang="en-US" dirty="0"/>
          </a:p>
          <a:p>
            <a:r>
              <a:rPr lang="en-US" dirty="0" smtClean="0"/>
              <a:t>astrology </a:t>
            </a:r>
            <a:r>
              <a:rPr lang="en-US" dirty="0"/>
              <a:t>‘is a system for symbolism of a high order which can be most valuable.’ </a:t>
            </a:r>
            <a:endParaRPr lang="en-US" dirty="0" smtClean="0"/>
          </a:p>
          <a:p>
            <a:endParaRPr lang="en-US" dirty="0"/>
          </a:p>
          <a:p>
            <a:r>
              <a:rPr lang="en-US" sz="1900" dirty="0" smtClean="0"/>
              <a:t>John </a:t>
            </a:r>
            <a:r>
              <a:rPr lang="en-US" sz="1900" dirty="0"/>
              <a:t>M. </a:t>
            </a:r>
            <a:r>
              <a:rPr lang="en-US" sz="1900" dirty="0" err="1"/>
              <a:t>Addey,’Astrology</a:t>
            </a:r>
            <a:r>
              <a:rPr lang="en-US" sz="1900" dirty="0"/>
              <a:t> as Divination’, Astrology 56:2 (1982) p. 41.</a:t>
            </a:r>
          </a:p>
          <a:p>
            <a:r>
              <a:rPr lang="en-US" dirty="0"/>
              <a:t> </a:t>
            </a:r>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62500" lnSpcReduction="20000"/>
          </a:bodyPr>
          <a:lstStyle/>
          <a:p>
            <a:r>
              <a:rPr lang="en-US" dirty="0"/>
              <a:t>The notion of astrology as a symbolic language has been much encouraged by C.G. Jung, who reported that,</a:t>
            </a:r>
            <a:endParaRPr lang="en-US" dirty="0" smtClean="0"/>
          </a:p>
          <a:p>
            <a:r>
              <a:rPr lang="en-US" dirty="0"/>
              <a:t> </a:t>
            </a:r>
            <a:endParaRPr lang="en-US" dirty="0" smtClean="0"/>
          </a:p>
          <a:p>
            <a:r>
              <a:rPr lang="en-US" dirty="0"/>
              <a:t>I noticed to my amazement that European and American men and women coming to me for psychological advice were producing in their dreams and fantasies symbols similar to, and often identical with, the symbols found in the mystery religions of antiquity, in mythology, folklore, fairytales, and the apparently meaningless formulations of such esoteric cults as alchemy. Experience showed, moreover, that these symbols brought with them new energy and new life to the people to whom they came</a:t>
            </a:r>
            <a:r>
              <a:rPr lang="en-US" dirty="0" smtClean="0"/>
              <a:t>’.</a:t>
            </a:r>
          </a:p>
          <a:p>
            <a:endParaRPr lang="en-US" dirty="0" smtClean="0"/>
          </a:p>
          <a:p>
            <a:r>
              <a:rPr lang="en-US" sz="2600" dirty="0"/>
              <a:t>Jung, C.G., </a:t>
            </a:r>
            <a:r>
              <a:rPr lang="en-US" sz="2600" i="1" dirty="0"/>
              <a:t>Psychology and Alchemy, Translated by R.F.C. Hull, </a:t>
            </a:r>
            <a:r>
              <a:rPr lang="en-US" sz="2600" i="1" dirty="0" err="1"/>
              <a:t>Bollingen</a:t>
            </a:r>
            <a:r>
              <a:rPr lang="en-US" sz="2600" i="1" dirty="0"/>
              <a:t> Series XX, The Collected Works of C.G. Jung, Volume 12,</a:t>
            </a:r>
            <a:r>
              <a:rPr lang="en-US" sz="2600" dirty="0"/>
              <a:t> (Princeton, N.J., Princeton University Press: 1983),</a:t>
            </a:r>
            <a:r>
              <a:rPr lang="en-US" sz="2600" dirty="0" err="1"/>
              <a:t>p.V</a:t>
            </a:r>
            <a:endParaRPr lang="en-US" sz="2600" dirty="0"/>
          </a:p>
          <a:p>
            <a:r>
              <a:rPr lang="en-US" dirty="0"/>
              <a:t> </a:t>
            </a:r>
          </a:p>
          <a:p>
            <a:endParaRPr lang="en-US" dirty="0"/>
          </a:p>
        </p:txBody>
      </p:sp>
      <p:pic>
        <p:nvPicPr>
          <p:cNvPr id="4" name="Picture 3" descr="Jung.jpeg"/>
          <p:cNvPicPr>
            <a:picLocks noChangeAspect="1"/>
          </p:cNvPicPr>
          <p:nvPr/>
        </p:nvPicPr>
        <p:blipFill>
          <a:blip r:embed="rId2"/>
          <a:stretch>
            <a:fillRect/>
          </a:stretch>
        </p:blipFill>
        <p:spPr>
          <a:xfrm>
            <a:off x="7786678" y="142852"/>
            <a:ext cx="1357322" cy="1802802"/>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But what is a symbol?</a:t>
            </a:r>
            <a:endParaRPr lang="en-US" dirty="0"/>
          </a:p>
        </p:txBody>
      </p:sp>
      <p:sp>
        <p:nvSpPr>
          <p:cNvPr id="3" name="Content Placeholder 2"/>
          <p:cNvSpPr>
            <a:spLocks noGrp="1"/>
          </p:cNvSpPr>
          <p:nvPr>
            <p:ph idx="1"/>
          </p:nvPr>
        </p:nvSpPr>
        <p:spPr/>
        <p:txBody>
          <a:bodyPr>
            <a:normAutofit/>
          </a:bodyPr>
          <a:lstStyle/>
          <a:p>
            <a:r>
              <a:rPr lang="en-US" dirty="0" smtClean="0"/>
              <a:t>Language itself consists of signs and symbols</a:t>
            </a:r>
          </a:p>
          <a:p>
            <a:r>
              <a:rPr lang="en-US" dirty="0" smtClean="0"/>
              <a:t>‘Thus</a:t>
            </a:r>
            <a:r>
              <a:rPr lang="en-US" dirty="0"/>
              <a:t>, language, in its origins and essence, is simply a system of signs and symbols that denote real occurrences of their echo in the human soul’.   </a:t>
            </a:r>
            <a:endParaRPr lang="en-US" dirty="0" smtClean="0"/>
          </a:p>
          <a:p>
            <a:r>
              <a:rPr lang="fr-FR" sz="1600" dirty="0" smtClean="0"/>
              <a:t>Jung</a:t>
            </a:r>
            <a:r>
              <a:rPr lang="fr-FR" sz="1600" dirty="0"/>
              <a:t>, C. G.,1956, </a:t>
            </a:r>
            <a:r>
              <a:rPr lang="fr-FR" sz="1600" i="1" dirty="0" err="1"/>
              <a:t>Symbols</a:t>
            </a:r>
            <a:r>
              <a:rPr lang="fr-FR" sz="1600" i="1" dirty="0"/>
              <a:t> of Transformation . </a:t>
            </a:r>
            <a:r>
              <a:rPr lang="en-US" sz="1600" dirty="0"/>
              <a:t>Translated by R.F.C Hull. London: </a:t>
            </a:r>
            <a:r>
              <a:rPr lang="en-US" sz="1600" dirty="0" err="1"/>
              <a:t>Routledge</a:t>
            </a:r>
            <a:r>
              <a:rPr lang="en-US" sz="1600" dirty="0"/>
              <a:t> and </a:t>
            </a:r>
            <a:r>
              <a:rPr lang="en-US" sz="1600" dirty="0" err="1"/>
              <a:t>Kegan</a:t>
            </a:r>
            <a:r>
              <a:rPr lang="en-US" sz="1600" dirty="0"/>
              <a:t> Paul, </a:t>
            </a:r>
            <a:r>
              <a:rPr lang="en-US" sz="1600" i="1" dirty="0"/>
              <a:t>Collected Works</a:t>
            </a:r>
            <a:r>
              <a:rPr lang="en-US" sz="1600" dirty="0"/>
              <a:t>, Vol. 5. para.13.</a:t>
            </a:r>
          </a:p>
          <a:p>
            <a:r>
              <a:rPr lang="en-US" dirty="0"/>
              <a:t> </a:t>
            </a:r>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r>
              <a:rPr lang="en-GB" dirty="0"/>
              <a:t>A word or image is symbolic when it implies something more than its obvious and immediate meaning. It has a wider “unconscious”  aspect that is never precisely defined or fully explained. </a:t>
            </a:r>
            <a:r>
              <a:rPr lang="en-GB" b="1" dirty="0"/>
              <a:t>Nor can one hope to define or explain it</a:t>
            </a:r>
            <a:r>
              <a:rPr lang="en-GB" dirty="0"/>
              <a:t>. As the mind explores the symbol, it is led to ideas that lie beyond the grasp of reason.</a:t>
            </a:r>
            <a:endParaRPr lang="en-US" dirty="0"/>
          </a:p>
          <a:p>
            <a:r>
              <a:rPr lang="en-US" sz="2200" dirty="0"/>
              <a:t>Jung, C.G., ‘The Importance of Dreams’, in C.G. Jung (ed.), </a:t>
            </a:r>
            <a:r>
              <a:rPr lang="en-US" sz="2200" i="1" dirty="0"/>
              <a:t>Man and his Symbols</a:t>
            </a:r>
            <a:r>
              <a:rPr lang="en-US" sz="2200" dirty="0"/>
              <a:t>, New York, Dell Publishing, 1954, p. 4.</a:t>
            </a:r>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u="sng" dirty="0" smtClean="0"/>
              <a:t>If </a:t>
            </a:r>
            <a:r>
              <a:rPr lang="en-GB" dirty="0" smtClean="0"/>
              <a:t>we can generalise from Jung:</a:t>
            </a:r>
          </a:p>
          <a:p>
            <a:r>
              <a:rPr lang="en-GB" dirty="0" smtClean="0"/>
              <a:t>A sign represents something which is known</a:t>
            </a:r>
          </a:p>
          <a:p>
            <a:r>
              <a:rPr lang="en-GB" dirty="0" smtClean="0"/>
              <a:t>A symbol represents something which is unknown</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Dane </a:t>
            </a:r>
            <a:r>
              <a:rPr lang="en-GB" dirty="0" err="1" smtClean="0"/>
              <a:t>Rudhyar</a:t>
            </a:r>
            <a:r>
              <a:rPr lang="en-GB" dirty="0" smtClean="0"/>
              <a:t> 1895-1985</a:t>
            </a:r>
            <a:endParaRPr lang="en-US" dirty="0"/>
          </a:p>
        </p:txBody>
      </p:sp>
      <p:sp>
        <p:nvSpPr>
          <p:cNvPr id="3" name="Content Placeholder 2"/>
          <p:cNvSpPr>
            <a:spLocks noGrp="1"/>
          </p:cNvSpPr>
          <p:nvPr>
            <p:ph idx="1"/>
          </p:nvPr>
        </p:nvSpPr>
        <p:spPr/>
        <p:txBody>
          <a:bodyPr/>
          <a:lstStyle/>
          <a:p>
            <a:r>
              <a:rPr lang="en-US" dirty="0" smtClean="0"/>
              <a:t>Theosophist, astrologer</a:t>
            </a:r>
          </a:p>
          <a:p>
            <a:r>
              <a:rPr lang="en-US" dirty="0" smtClean="0"/>
              <a:t>Every </a:t>
            </a:r>
            <a:r>
              <a:rPr lang="en-US" dirty="0"/>
              <a:t>birth chart </a:t>
            </a:r>
            <a:r>
              <a:rPr lang="en-US" dirty="0" smtClean="0"/>
              <a:t>symbolizes </a:t>
            </a:r>
            <a:r>
              <a:rPr lang="en-US" dirty="0"/>
              <a:t>what the person potentially </a:t>
            </a:r>
            <a:r>
              <a:rPr lang="en-US" dirty="0" smtClean="0"/>
              <a:t>is.</a:t>
            </a:r>
          </a:p>
          <a:p>
            <a:r>
              <a:rPr lang="en-US" dirty="0" err="1" smtClean="0"/>
              <a:t>Rudhyar</a:t>
            </a:r>
            <a:r>
              <a:rPr lang="en-US" dirty="0" smtClean="0"/>
              <a:t> ‘established </a:t>
            </a:r>
            <a:r>
              <a:rPr lang="en-US" dirty="0"/>
              <a:t>new foundations for a consistent system of symbolism, using astrological factors as its symbols. Its goal was the formulation of an "algebra of </a:t>
            </a:r>
            <a:r>
              <a:rPr lang="en-US" dirty="0" smtClean="0"/>
              <a:t>life” </a:t>
            </a:r>
            <a:endParaRPr lang="en-US" dirty="0"/>
          </a:p>
        </p:txBody>
      </p:sp>
      <p:pic>
        <p:nvPicPr>
          <p:cNvPr id="4" name="Picture 6" descr="Rudhyar 5"/>
          <p:cNvPicPr>
            <a:picLocks noChangeAspect="1" noChangeArrowheads="1"/>
          </p:cNvPicPr>
          <p:nvPr/>
        </p:nvPicPr>
        <p:blipFill>
          <a:blip r:embed="rId2"/>
          <a:srcRect/>
          <a:stretch>
            <a:fillRect/>
          </a:stretch>
        </p:blipFill>
        <p:spPr>
          <a:xfrm>
            <a:off x="7429520" y="4793581"/>
            <a:ext cx="1357322" cy="2064419"/>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Sceptical Position</a:t>
            </a:r>
            <a:endParaRPr lang="en-US" dirty="0"/>
          </a:p>
        </p:txBody>
      </p:sp>
      <p:sp>
        <p:nvSpPr>
          <p:cNvPr id="3" name="Text Placeholder 2"/>
          <p:cNvSpPr>
            <a:spLocks noGrp="1"/>
          </p:cNvSpPr>
          <p:nvPr>
            <p:ph type="body" sz="half" idx="1"/>
          </p:nvPr>
        </p:nvSpPr>
        <p:spPr/>
        <p:txBody>
          <a:bodyPr>
            <a:normAutofit fontScale="85000" lnSpcReduction="10000"/>
          </a:bodyPr>
          <a:lstStyle/>
          <a:p>
            <a:r>
              <a:rPr lang="en-US" dirty="0" smtClean="0"/>
              <a:t>'The </a:t>
            </a:r>
            <a:r>
              <a:rPr lang="en-US" dirty="0"/>
              <a:t>great popularity of astrology is due largely to its symbolic and non-scientific nature, for this makes it instantly helpful in understanding, i.e. (sic) in areas of belief... Astrology is symbolism based on astronomy’'. </a:t>
            </a:r>
          </a:p>
          <a:p>
            <a:r>
              <a:rPr lang="en-US" dirty="0"/>
              <a:t> </a:t>
            </a:r>
          </a:p>
          <a:p>
            <a:endParaRPr lang="en-US" dirty="0"/>
          </a:p>
        </p:txBody>
      </p:sp>
      <p:sp>
        <p:nvSpPr>
          <p:cNvPr id="4" name="Content Placeholder 3"/>
          <p:cNvSpPr>
            <a:spLocks noGrp="1"/>
          </p:cNvSpPr>
          <p:nvPr>
            <p:ph sz="half" idx="2"/>
          </p:nvPr>
        </p:nvSpPr>
        <p:spPr/>
        <p:txBody>
          <a:bodyPr/>
          <a:lstStyle/>
          <a:p>
            <a:r>
              <a:rPr lang="en-US" dirty="0" smtClean="0"/>
              <a:t>Dean and Mather, </a:t>
            </a:r>
            <a:r>
              <a:rPr lang="en-US" i="1" dirty="0" smtClean="0"/>
              <a:t>Recent Advances in Natal Astrology</a:t>
            </a:r>
            <a:r>
              <a:rPr lang="en-US" dirty="0" smtClean="0"/>
              <a:t>, p. 3.</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sz="half" idx="1"/>
          </p:nvPr>
        </p:nvSpPr>
        <p:spPr/>
        <p:txBody>
          <a:bodyPr/>
          <a:lstStyle/>
          <a:p>
            <a:r>
              <a:rPr lang="en-US" dirty="0"/>
              <a:t>The question is, though, whether the symbols with which astrology deals are free floating in the same way, for example, as those of the surrealist painter.</a:t>
            </a:r>
          </a:p>
        </p:txBody>
      </p:sp>
      <p:pic>
        <p:nvPicPr>
          <p:cNvPr id="5" name="Content Placeholder 4" descr="Print0002.JPG"/>
          <p:cNvPicPr>
            <a:picLocks noGrp="1" noChangeAspect="1"/>
          </p:cNvPicPr>
          <p:nvPr>
            <p:ph sz="half" idx="2"/>
          </p:nvPr>
        </p:nvPicPr>
        <p:blipFill>
          <a:blip r:embed="rId2" cstate="print"/>
          <a:stretch>
            <a:fillRect/>
          </a:stretch>
        </p:blipFill>
        <p:spPr>
          <a:xfrm>
            <a:off x="4741164" y="2174589"/>
            <a:ext cx="3852672" cy="3377184"/>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sz="half" idx="1"/>
          </p:nvPr>
        </p:nvSpPr>
        <p:spPr/>
        <p:txBody>
          <a:bodyPr>
            <a:normAutofit/>
          </a:bodyPr>
          <a:lstStyle/>
          <a:p>
            <a:r>
              <a:rPr lang="en-GB" dirty="0" smtClean="0"/>
              <a:t>Astrological symbols are anchored in an external, measurable, predictable reality.</a:t>
            </a:r>
            <a:endParaRPr lang="en-US" dirty="0"/>
          </a:p>
        </p:txBody>
      </p:sp>
      <p:sp>
        <p:nvSpPr>
          <p:cNvPr id="4" name="Content Placeholder 3"/>
          <p:cNvSpPr>
            <a:spLocks noGrp="1"/>
          </p:cNvSpPr>
          <p:nvPr>
            <p:ph sz="half" idx="2"/>
          </p:nvPr>
        </p:nvSpPr>
        <p:spPr/>
        <p:txBody>
          <a:bodyPr>
            <a:normAutofit fontScale="70000" lnSpcReduction="20000"/>
          </a:bodyPr>
          <a:lstStyle/>
          <a:p>
            <a:r>
              <a:rPr lang="en-GB" dirty="0"/>
              <a:t>The birth chart is composed of symbols, presented as a ‘pattern’ unique to the person upon whose birth data it is based. Each symbol, astronomical by origin, is correlated with psychological features from which human behaviour can be interpreted. </a:t>
            </a:r>
            <a:endParaRPr lang="en-US" dirty="0"/>
          </a:p>
          <a:p>
            <a:r>
              <a:rPr lang="en-US" dirty="0"/>
              <a:t>Mayo, Jeff, </a:t>
            </a:r>
            <a:r>
              <a:rPr lang="en-US" i="1" dirty="0"/>
              <a:t>Astrology: A Key to Personality</a:t>
            </a:r>
            <a:r>
              <a:rPr lang="en-US" dirty="0"/>
              <a:t>, London: Penguin, 1995, p. 2.</a:t>
            </a:r>
          </a:p>
          <a:p>
            <a:r>
              <a:rPr lang="en-US" dirty="0"/>
              <a:t> </a:t>
            </a:r>
          </a:p>
          <a:p>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Theorists</a:t>
            </a:r>
            <a:endParaRPr lang="en-US" dirty="0"/>
          </a:p>
        </p:txBody>
      </p:sp>
      <p:sp>
        <p:nvSpPr>
          <p:cNvPr id="3" name="Text Placeholder 2"/>
          <p:cNvSpPr>
            <a:spLocks noGrp="1"/>
          </p:cNvSpPr>
          <p:nvPr>
            <p:ph type="body" sz="half" idx="1"/>
          </p:nvPr>
        </p:nvSpPr>
        <p:spPr/>
        <p:txBody>
          <a:bodyPr>
            <a:normAutofit fontScale="85000" lnSpcReduction="20000"/>
          </a:bodyPr>
          <a:lstStyle/>
          <a:p>
            <a:r>
              <a:rPr lang="en-US" dirty="0" smtClean="0"/>
              <a:t>‘</a:t>
            </a:r>
            <a:r>
              <a:rPr lang="en-US" dirty="0"/>
              <a:t>in all its dimensions, including the social and the material, human existence is symbolically ordered.’ </a:t>
            </a:r>
            <a:endParaRPr lang="en-US" dirty="0" smtClean="0"/>
          </a:p>
          <a:p>
            <a:endParaRPr lang="en-US" dirty="0"/>
          </a:p>
          <a:p>
            <a:r>
              <a:rPr lang="en-US" sz="2100" dirty="0" smtClean="0"/>
              <a:t>Marshall </a:t>
            </a:r>
            <a:r>
              <a:rPr lang="en-US" sz="2100" dirty="0" err="1"/>
              <a:t>Sahlins</a:t>
            </a:r>
            <a:r>
              <a:rPr lang="en-US" sz="2100" dirty="0"/>
              <a:t>, “Two or Three Things that I Know about Culture,” The Journal of the Royal Anthropological Institute</a:t>
            </a:r>
            <a:r>
              <a:rPr lang="en-US" sz="2100" dirty="0" smtClean="0"/>
              <a:t>, </a:t>
            </a:r>
            <a:r>
              <a:rPr lang="en-US" sz="2100" dirty="0"/>
              <a:t>Vol. 5, No. 3 (Sept. 1999</a:t>
            </a:r>
            <a:r>
              <a:rPr lang="en-US" sz="2100" dirty="0" smtClean="0"/>
              <a:t>).</a:t>
            </a:r>
          </a:p>
          <a:p>
            <a:r>
              <a:rPr lang="en-US" dirty="0"/>
              <a:t> </a:t>
            </a:r>
            <a:endParaRPr lang="en-US" dirty="0" smtClean="0"/>
          </a:p>
          <a:p>
            <a:endParaRPr lang="en-US" dirty="0"/>
          </a:p>
        </p:txBody>
      </p:sp>
      <p:sp>
        <p:nvSpPr>
          <p:cNvPr id="4" name="Content Placeholder 3"/>
          <p:cNvSpPr>
            <a:spLocks noGrp="1"/>
          </p:cNvSpPr>
          <p:nvPr>
            <p:ph sz="half" idx="2"/>
          </p:nvPr>
        </p:nvSpPr>
        <p:spPr/>
        <p:txBody>
          <a:bodyPr>
            <a:normAutofit fontScale="85000" lnSpcReduction="20000"/>
          </a:bodyPr>
          <a:lstStyle/>
          <a:p>
            <a:r>
              <a:rPr lang="en-GB" dirty="0"/>
              <a:t>culture itself is ‘an historically transmitted pattern of meanings embodied in symbols, a system of inherited conceptions expressed in symbolic form’. </a:t>
            </a:r>
            <a:endParaRPr lang="en-GB" dirty="0" smtClean="0"/>
          </a:p>
          <a:p>
            <a:endParaRPr lang="en-US" dirty="0"/>
          </a:p>
          <a:p>
            <a:r>
              <a:rPr lang="en-US" sz="1400" dirty="0" err="1"/>
              <a:t>Geertz</a:t>
            </a:r>
            <a:r>
              <a:rPr lang="en-US" sz="1400" dirty="0"/>
              <a:t>, Clifford, ‘Religion as a Cultural System’, in Religion as a Cultural System, in: </a:t>
            </a:r>
            <a:r>
              <a:rPr lang="en-US" sz="1400" dirty="0" err="1"/>
              <a:t>Banton</a:t>
            </a:r>
            <a:r>
              <a:rPr lang="en-US" sz="1400" dirty="0"/>
              <a:t>, Michael P. (ed.): </a:t>
            </a:r>
            <a:r>
              <a:rPr lang="en-US" sz="1400" i="1" dirty="0"/>
              <a:t>Anthropological approaches to the study of religion</a:t>
            </a:r>
            <a:r>
              <a:rPr lang="en-US" sz="1400" dirty="0"/>
              <a:t>. London/UK 1966: </a:t>
            </a:r>
            <a:r>
              <a:rPr lang="en-US" sz="1400" dirty="0" err="1"/>
              <a:t>Tavistock</a:t>
            </a:r>
            <a:r>
              <a:rPr lang="en-US" sz="1400" dirty="0"/>
              <a:t>  and New York: Frederick A. </a:t>
            </a:r>
            <a:r>
              <a:rPr lang="en-US" sz="1400" dirty="0" err="1"/>
              <a:t>Praeger</a:t>
            </a:r>
            <a:r>
              <a:rPr lang="en-US" sz="1400" dirty="0"/>
              <a:t> Press, 1966, p. 3.</a:t>
            </a:r>
          </a:p>
          <a:p>
            <a:r>
              <a:rPr lang="en-US" sz="1400" u="sng" dirty="0">
                <a:hlinkClick r:id="rId2"/>
              </a:rPr>
              <a:t>http://www.iwp.uni-linz.ac.at/lxe/sektktf/gg/GeertzTexts/Religion_System.htm</a:t>
            </a:r>
            <a:r>
              <a:rPr lang="en-US" sz="1400" dirty="0"/>
              <a:t>. </a:t>
            </a:r>
          </a:p>
          <a:p>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Can the astrological symbol be disengaged from astronomy?</a:t>
            </a:r>
            <a:endParaRPr lang="en-US" dirty="0"/>
          </a:p>
        </p:txBody>
      </p:sp>
      <p:sp>
        <p:nvSpPr>
          <p:cNvPr id="3" name="Text Placeholder 2"/>
          <p:cNvSpPr>
            <a:spLocks noGrp="1"/>
          </p:cNvSpPr>
          <p:nvPr>
            <p:ph type="body" sz="half" idx="1"/>
          </p:nvPr>
        </p:nvSpPr>
        <p:spPr/>
        <p:txBody>
          <a:bodyPr>
            <a:normAutofit fontScale="55000" lnSpcReduction="20000"/>
          </a:bodyPr>
          <a:lstStyle/>
          <a:p>
            <a:r>
              <a:rPr lang="en-US" dirty="0" smtClean="0"/>
              <a:t>‘Astrology </a:t>
            </a:r>
            <a:r>
              <a:rPr lang="en-US" dirty="0"/>
              <a:t>of itself has no meaning than algebra. It measures relationships between symbols whose concreteness is entirely a matter of convention, and does not really enter into the problems involved — just as the symbols of algebra, </a:t>
            </a:r>
            <a:r>
              <a:rPr lang="en-US" i="1" dirty="0"/>
              <a:t>x, y, n,</a:t>
            </a:r>
            <a:r>
              <a:rPr lang="en-US" dirty="0"/>
              <a:t> are mere conventions… In other words, the astrological realm of moving celestial bodies is like the realm of logical propositions. Neither one nor the other has any real content. Both are purely formal, symbolical, and conventional</a:t>
            </a:r>
            <a:r>
              <a:rPr lang="en-US" dirty="0" smtClean="0"/>
              <a:t>…’</a:t>
            </a:r>
          </a:p>
          <a:p>
            <a:endParaRPr lang="en-US" dirty="0"/>
          </a:p>
          <a:p>
            <a:r>
              <a:rPr lang="en-US" sz="2000" dirty="0"/>
              <a:t>Dane </a:t>
            </a:r>
            <a:r>
              <a:rPr lang="en-US" sz="2000" dirty="0" err="1"/>
              <a:t>Rudhyar</a:t>
            </a:r>
            <a:r>
              <a:rPr lang="en-US" sz="2000" dirty="0"/>
              <a:t>, </a:t>
            </a:r>
            <a:r>
              <a:rPr lang="en-US" sz="2000" i="1" dirty="0"/>
              <a:t>The Astrology of Personality</a:t>
            </a:r>
            <a:r>
              <a:rPr lang="en-US" sz="2000" dirty="0"/>
              <a:t>, (Garden City, New York: Doubleday, 1970 [1936]), p. 48.</a:t>
            </a:r>
          </a:p>
          <a:p>
            <a:endParaRPr lang="en-US" dirty="0"/>
          </a:p>
        </p:txBody>
      </p:sp>
      <p:sp>
        <p:nvSpPr>
          <p:cNvPr id="4" name="Content Placeholder 3"/>
          <p:cNvSpPr>
            <a:spLocks noGrp="1"/>
          </p:cNvSpPr>
          <p:nvPr>
            <p:ph sz="half" idx="2"/>
          </p:nvPr>
        </p:nvSpPr>
        <p:spPr/>
        <p:txBody>
          <a:bodyPr>
            <a:normAutofit fontScale="55000" lnSpcReduction="20000"/>
          </a:bodyPr>
          <a:lstStyle/>
          <a:p>
            <a:r>
              <a:rPr lang="en-US" dirty="0" smtClean="0"/>
              <a:t>Alexander </a:t>
            </a:r>
            <a:r>
              <a:rPr lang="en-US" dirty="0" err="1"/>
              <a:t>Ruperti</a:t>
            </a:r>
            <a:r>
              <a:rPr lang="en-US" dirty="0"/>
              <a:t>. </a:t>
            </a:r>
            <a:endParaRPr lang="en-US" dirty="0" smtClean="0"/>
          </a:p>
          <a:p>
            <a:r>
              <a:rPr lang="en-US" dirty="0" smtClean="0"/>
              <a:t>'an </a:t>
            </a:r>
            <a:r>
              <a:rPr lang="en-US" dirty="0"/>
              <a:t>astrology with a capital A which exists somewhere, has always existed, and to which we should all submit ourselves or be faithful to…is merely the result of our imagination</a:t>
            </a:r>
            <a:r>
              <a:rPr lang="en-US" dirty="0" smtClean="0"/>
              <a:t>'.</a:t>
            </a:r>
          </a:p>
          <a:p>
            <a:endParaRPr lang="en-US" dirty="0" smtClean="0"/>
          </a:p>
          <a:p>
            <a:r>
              <a:rPr lang="en-US" sz="1900" dirty="0" err="1"/>
              <a:t>Ruperti</a:t>
            </a:r>
            <a:r>
              <a:rPr lang="en-US" sz="1900" dirty="0"/>
              <a:t>, Alexander (2002), </a:t>
            </a:r>
            <a:r>
              <a:rPr lang="en-US" sz="1900" i="1" dirty="0"/>
              <a:t>Meaning of Humanistic Astrology</a:t>
            </a:r>
            <a:r>
              <a:rPr lang="en-US" sz="1900" dirty="0"/>
              <a:t>, p. 3, </a:t>
            </a:r>
            <a:r>
              <a:rPr lang="en-US" sz="1900" u="sng" dirty="0">
                <a:hlinkClick r:id="rId2"/>
              </a:rPr>
              <a:t>http://www.stand.cz/astrologie/czech/texty/rez-ru-a/rez-ru-a.htm</a:t>
            </a:r>
            <a:r>
              <a:rPr lang="en-US" sz="1900" dirty="0"/>
              <a:t>, consulted 25 Jan. 2003.</a:t>
            </a:r>
          </a:p>
          <a:p>
            <a:r>
              <a:rPr lang="en-US" sz="1900" dirty="0"/>
              <a:t>See also </a:t>
            </a:r>
            <a:r>
              <a:rPr lang="en-US" sz="1900" dirty="0" err="1"/>
              <a:t>Rudhyar</a:t>
            </a:r>
            <a:r>
              <a:rPr lang="en-US" sz="1900" dirty="0"/>
              <a:t>, Dane, </a:t>
            </a:r>
            <a:r>
              <a:rPr lang="en-US" sz="1900" i="1" dirty="0"/>
              <a:t>The Lunation Cycle: A Key to the Understanding of Personality</a:t>
            </a:r>
            <a:r>
              <a:rPr lang="en-US" sz="1900" dirty="0"/>
              <a:t>, Santa Fe: Aurora Press 1967, pp. 9, 12, 13.</a:t>
            </a:r>
          </a:p>
          <a:p>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‘Symbolic Paradox’</a:t>
            </a:r>
            <a:endParaRPr lang="en-US" dirty="0"/>
          </a:p>
        </p:txBody>
      </p:sp>
      <p:sp>
        <p:nvSpPr>
          <p:cNvPr id="3" name="Text Placeholder 2"/>
          <p:cNvSpPr>
            <a:spLocks noGrp="1"/>
          </p:cNvSpPr>
          <p:nvPr>
            <p:ph type="body" sz="half" idx="1"/>
          </p:nvPr>
        </p:nvSpPr>
        <p:spPr/>
        <p:txBody>
          <a:bodyPr>
            <a:normAutofit fontScale="92500" lnSpcReduction="10000"/>
          </a:bodyPr>
          <a:lstStyle/>
          <a:p>
            <a:r>
              <a:rPr lang="en-GB" dirty="0" smtClean="0"/>
              <a:t>Astrology is rationalised as symbolic reading of astronomical bodies</a:t>
            </a:r>
          </a:p>
          <a:p>
            <a:endParaRPr lang="en-GB" dirty="0"/>
          </a:p>
          <a:p>
            <a:endParaRPr lang="en-GB" dirty="0" smtClean="0"/>
          </a:p>
          <a:p>
            <a:r>
              <a:rPr lang="en-GB" dirty="0" smtClean="0"/>
              <a:t>Taken to its limit, the view that astrology is symbolic disengages it from astronomy.</a:t>
            </a:r>
          </a:p>
          <a:p>
            <a:endParaRPr lang="en-GB" dirty="0"/>
          </a:p>
          <a:p>
            <a:endParaRPr lang="en-US" dirty="0"/>
          </a:p>
        </p:txBody>
      </p:sp>
      <p:sp>
        <p:nvSpPr>
          <p:cNvPr id="4" name="Content Placeholder 3"/>
          <p:cNvSpPr>
            <a:spLocks noGrp="1"/>
          </p:cNvSpPr>
          <p:nvPr>
            <p:ph sz="half" idx="2"/>
          </p:nvPr>
        </p:nvSpPr>
        <p:spPr/>
        <p:txBody>
          <a:bodyPr>
            <a:normAutofit fontScale="77500" lnSpcReduction="20000"/>
          </a:bodyPr>
          <a:lstStyle/>
          <a:p>
            <a:r>
              <a:rPr lang="en-GB" dirty="0" smtClean="0"/>
              <a:t>The </a:t>
            </a:r>
            <a:r>
              <a:rPr lang="en-GB" dirty="0"/>
              <a:t>astrologer and the sceptic begin to occupy the same ground. </a:t>
            </a:r>
            <a:endParaRPr lang="en-GB" dirty="0" smtClean="0"/>
          </a:p>
          <a:p>
            <a:r>
              <a:rPr lang="en-GB" dirty="0" smtClean="0"/>
              <a:t>Although </a:t>
            </a:r>
            <a:r>
              <a:rPr lang="en-GB" dirty="0"/>
              <a:t>the former inclines to the view that astrology is meaningful and the latter meaningless, </a:t>
            </a:r>
            <a:endParaRPr lang="en-GB" dirty="0" smtClean="0"/>
          </a:p>
          <a:p>
            <a:r>
              <a:rPr lang="en-GB" dirty="0"/>
              <a:t>B</a:t>
            </a:r>
            <a:r>
              <a:rPr lang="en-GB" dirty="0" smtClean="0"/>
              <a:t>oth </a:t>
            </a:r>
            <a:r>
              <a:rPr lang="en-GB" dirty="0"/>
              <a:t>rest their case in the functional value of astrology as a subjective, symbolic system, which does not require any external agency. </a:t>
            </a:r>
            <a:endParaRPr lang="en-US" dirty="0"/>
          </a:p>
          <a:p>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sz="half" idx="1"/>
          </p:nvPr>
        </p:nvSpPr>
        <p:spPr/>
        <p:txBody>
          <a:bodyPr>
            <a:normAutofit lnSpcReduction="10000"/>
          </a:bodyPr>
          <a:lstStyle/>
          <a:p>
            <a:r>
              <a:rPr lang="en-GB" dirty="0" smtClean="0"/>
              <a:t>However, at this point the gap emerges between </a:t>
            </a:r>
            <a:r>
              <a:rPr lang="en-GB" dirty="0" err="1" smtClean="0"/>
              <a:t>Rudhyar’s</a:t>
            </a:r>
            <a:r>
              <a:rPr lang="en-GB" dirty="0" smtClean="0"/>
              <a:t> rhetoric and his writing.</a:t>
            </a:r>
          </a:p>
          <a:p>
            <a:r>
              <a:rPr lang="en-GB" dirty="0" smtClean="0"/>
              <a:t>His writing depends on certainty and a reality rooted in the material world </a:t>
            </a:r>
            <a:endParaRPr lang="en-US" dirty="0"/>
          </a:p>
        </p:txBody>
      </p:sp>
      <p:sp>
        <p:nvSpPr>
          <p:cNvPr id="4" name="Content Placeholder 3"/>
          <p:cNvSpPr>
            <a:spLocks noGrp="1"/>
          </p:cNvSpPr>
          <p:nvPr>
            <p:ph sz="half" idx="2"/>
          </p:nvPr>
        </p:nvSpPr>
        <p:spPr/>
        <p:txBody>
          <a:bodyPr>
            <a:normAutofit fontScale="62500" lnSpcReduction="20000"/>
          </a:bodyPr>
          <a:lstStyle/>
          <a:p>
            <a:r>
              <a:rPr lang="en-US" dirty="0"/>
              <a:t>the opposition aspect [two planets separated by 180</a:t>
            </a:r>
            <a:r>
              <a:rPr lang="en-US" baseline="30000" dirty="0"/>
              <a:t>0</a:t>
            </a:r>
            <a:r>
              <a:rPr lang="en-US" dirty="0"/>
              <a:t>] represents, symbolically, at least, the moment at which...’an “objective structure of totality”  is most likely to appear...</a:t>
            </a:r>
            <a:r>
              <a:rPr lang="en-US" b="1" dirty="0"/>
              <a:t>It is particularly important in </a:t>
            </a:r>
            <a:r>
              <a:rPr lang="en-US" b="1" dirty="0" smtClean="0"/>
              <a:t>the case </a:t>
            </a:r>
            <a:r>
              <a:rPr lang="en-US" b="1" dirty="0"/>
              <a:t>of the soli-lunar relationship, because the two Lights refer to the bi-polar life force which sustains and feeds the whole organism. </a:t>
            </a:r>
          </a:p>
          <a:p>
            <a:r>
              <a:rPr lang="en-US" dirty="0" err="1"/>
              <a:t>Rudhyar</a:t>
            </a:r>
            <a:r>
              <a:rPr lang="en-US" dirty="0"/>
              <a:t>, Dane, </a:t>
            </a:r>
            <a:r>
              <a:rPr lang="en-US" i="1" dirty="0"/>
              <a:t>Person Centered Astrology</a:t>
            </a:r>
            <a:r>
              <a:rPr lang="en-US" dirty="0"/>
              <a:t>, New York: Aurora Press 1980 [1976], p. 169.</a:t>
            </a:r>
          </a:p>
          <a:p>
            <a:r>
              <a:rPr lang="en-US" dirty="0"/>
              <a:t> </a:t>
            </a:r>
          </a:p>
          <a:p>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dirty="0" smtClean="0"/>
              <a:t>Isabel Hickey</a:t>
            </a:r>
            <a:r>
              <a:rPr lang="en-US" dirty="0"/>
              <a:t/>
            </a:r>
            <a:br>
              <a:rPr lang="en-US" dirty="0"/>
            </a:br>
            <a:r>
              <a:rPr lang="en-US" i="1" dirty="0" smtClean="0"/>
              <a:t>Astrology as a Spiritual Science</a:t>
            </a:r>
            <a:endParaRPr lang="en-US" dirty="0"/>
          </a:p>
        </p:txBody>
      </p:sp>
      <p:sp>
        <p:nvSpPr>
          <p:cNvPr id="6" name="Content Placeholder 5"/>
          <p:cNvSpPr>
            <a:spLocks noGrp="1"/>
          </p:cNvSpPr>
          <p:nvPr>
            <p:ph idx="1"/>
          </p:nvPr>
        </p:nvSpPr>
        <p:spPr/>
        <p:txBody>
          <a:bodyPr>
            <a:normAutofit fontScale="70000" lnSpcReduction="20000"/>
          </a:bodyPr>
          <a:lstStyle/>
          <a:p>
            <a:endParaRPr lang="en-US" dirty="0" smtClean="0"/>
          </a:p>
          <a:p>
            <a:r>
              <a:rPr lang="en-US" dirty="0" smtClean="0"/>
              <a:t>Astrology</a:t>
            </a:r>
            <a:r>
              <a:rPr lang="en-US" dirty="0"/>
              <a:t>, </a:t>
            </a:r>
            <a:endParaRPr lang="en-US" dirty="0" smtClean="0"/>
          </a:p>
          <a:p>
            <a:r>
              <a:rPr lang="en-US" b="1" dirty="0"/>
              <a:t>is</a:t>
            </a:r>
            <a:r>
              <a:rPr lang="en-US" dirty="0"/>
              <a:t> a spiritual </a:t>
            </a:r>
            <a:r>
              <a:rPr lang="en-US" b="1" dirty="0"/>
              <a:t>science</a:t>
            </a:r>
            <a:r>
              <a:rPr lang="en-US" dirty="0"/>
              <a:t>. It involves the relationship between the larger universe outside you and the personal universe within. The </a:t>
            </a:r>
            <a:r>
              <a:rPr lang="en-US" b="1" dirty="0"/>
              <a:t>same energies</a:t>
            </a:r>
            <a:r>
              <a:rPr lang="en-US" dirty="0"/>
              <a:t> that function in your personal universe function in the larger ‘out there’. </a:t>
            </a:r>
            <a:r>
              <a:rPr lang="en-US" b="1" dirty="0"/>
              <a:t>The blueprint </a:t>
            </a:r>
            <a:r>
              <a:rPr lang="en-US" dirty="0"/>
              <a:t>we call the horoscope, or the </a:t>
            </a:r>
            <a:r>
              <a:rPr lang="en-US" dirty="0" err="1"/>
              <a:t>birthchart</a:t>
            </a:r>
            <a:r>
              <a:rPr lang="en-US" dirty="0"/>
              <a:t>, </a:t>
            </a:r>
            <a:r>
              <a:rPr lang="en-US" b="1" dirty="0"/>
              <a:t>plots the energies that flow in your magnetic field</a:t>
            </a:r>
            <a:r>
              <a:rPr lang="en-US" dirty="0"/>
              <a:t>. At the moment of birth you took into your body, with the first breath, </a:t>
            </a:r>
            <a:r>
              <a:rPr lang="en-US" b="1" dirty="0"/>
              <a:t>the vibrations manifested </a:t>
            </a:r>
            <a:r>
              <a:rPr lang="en-US" dirty="0"/>
              <a:t>on that day and time at that particular </a:t>
            </a:r>
            <a:r>
              <a:rPr lang="en-US" b="1" dirty="0"/>
              <a:t>spot on earth</a:t>
            </a:r>
            <a:r>
              <a:rPr lang="en-US" dirty="0"/>
              <a:t>. The basic pattern goes with you throughout life...the </a:t>
            </a:r>
            <a:r>
              <a:rPr lang="en-US" b="1" dirty="0"/>
              <a:t>influences of that moment and that place in space </a:t>
            </a:r>
            <a:r>
              <a:rPr lang="en-US" dirty="0"/>
              <a:t>show how your potentials can be </a:t>
            </a:r>
            <a:r>
              <a:rPr lang="en-US" dirty="0" err="1"/>
              <a:t>actualised</a:t>
            </a:r>
            <a:r>
              <a:rPr lang="en-US" dirty="0"/>
              <a:t> in the future.</a:t>
            </a:r>
            <a:endParaRPr lang="en-US" dirty="0" smtClean="0"/>
          </a:p>
          <a:p>
            <a:r>
              <a:rPr lang="en-US" dirty="0"/>
              <a:t>Hickey, Isabel, </a:t>
            </a:r>
            <a:r>
              <a:rPr lang="en-US" i="1" dirty="0"/>
              <a:t>Astrology: A Cosmic Science</a:t>
            </a:r>
            <a:r>
              <a:rPr lang="en-US" dirty="0"/>
              <a:t>, Sebastopol, CA: CRCS, 1992, p. 5. </a:t>
            </a:r>
          </a:p>
          <a:p>
            <a:r>
              <a:rPr lang="en-US" dirty="0"/>
              <a:t> </a:t>
            </a:r>
          </a:p>
          <a:p>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‘Evolutionary Astrology’</a:t>
            </a:r>
            <a:endParaRPr lang="en-US" dirty="0"/>
          </a:p>
        </p:txBody>
      </p:sp>
      <p:sp>
        <p:nvSpPr>
          <p:cNvPr id="3" name="Content Placeholder 2"/>
          <p:cNvSpPr>
            <a:spLocks noGrp="1"/>
          </p:cNvSpPr>
          <p:nvPr>
            <p:ph idx="1"/>
          </p:nvPr>
        </p:nvSpPr>
        <p:spPr/>
        <p:txBody>
          <a:bodyPr>
            <a:normAutofit fontScale="70000" lnSpcReduction="20000"/>
          </a:bodyPr>
          <a:lstStyle/>
          <a:p>
            <a:endParaRPr lang="en-US" dirty="0" smtClean="0"/>
          </a:p>
          <a:p>
            <a:r>
              <a:rPr lang="en-US" dirty="0" smtClean="0"/>
              <a:t>‘And </a:t>
            </a:r>
            <a:r>
              <a:rPr lang="en-US" dirty="0"/>
              <a:t>we see the [planetary ruler, Uranus, which is now balsamic-conjunct Pluto, and in the middle of that balsamic conjunction stands the black Moon Lilith. </a:t>
            </a:r>
            <a:r>
              <a:rPr lang="en-US" b="1" dirty="0"/>
              <a:t>It shouldn’t be too hard to figure out the causative factors </a:t>
            </a:r>
            <a:r>
              <a:rPr lang="en-US" dirty="0"/>
              <a:t>of the traumas </a:t>
            </a:r>
            <a:r>
              <a:rPr lang="en-US" b="1" dirty="0"/>
              <a:t>which have preceded </a:t>
            </a:r>
            <a:r>
              <a:rPr lang="en-US" dirty="0"/>
              <a:t>the current life, and </a:t>
            </a:r>
            <a:r>
              <a:rPr lang="en-US" b="1" dirty="0"/>
              <a:t>which will be recreated </a:t>
            </a:r>
            <a:r>
              <a:rPr lang="en-US" dirty="0"/>
              <a:t>in the current life, </a:t>
            </a:r>
            <a:r>
              <a:rPr lang="en-US" b="1" dirty="0"/>
              <a:t>have all been caused </a:t>
            </a:r>
            <a:r>
              <a:rPr lang="en-US" dirty="0"/>
              <a:t>by the </a:t>
            </a:r>
            <a:r>
              <a:rPr lang="en-US" b="1" dirty="0"/>
              <a:t>nature of the biological families </a:t>
            </a:r>
            <a:r>
              <a:rPr lang="en-US" dirty="0"/>
              <a:t>and the types of societies – i.e. patriarchal – in which she was born. Families and societies that have had the effect of making psychological and emotional imprints that </a:t>
            </a:r>
            <a:r>
              <a:rPr lang="en-US" b="1" dirty="0"/>
              <a:t>have been </a:t>
            </a:r>
            <a:r>
              <a:rPr lang="en-US" dirty="0"/>
              <a:t>utterly self-destructive to her</a:t>
            </a:r>
            <a:r>
              <a:rPr lang="en-US" dirty="0" smtClean="0"/>
              <a:t>.’</a:t>
            </a:r>
            <a:endParaRPr lang="en-US" dirty="0"/>
          </a:p>
          <a:p>
            <a:endParaRPr lang="en-US" dirty="0" smtClean="0"/>
          </a:p>
          <a:p>
            <a:r>
              <a:rPr lang="en-US" sz="2600" dirty="0" smtClean="0"/>
              <a:t>Steven </a:t>
            </a:r>
            <a:r>
              <a:rPr lang="en-US" sz="2600" dirty="0"/>
              <a:t>Forrest and Jeffrey Wolf Green, </a:t>
            </a:r>
            <a:r>
              <a:rPr lang="en-US" sz="2600" i="1" dirty="0"/>
              <a:t>Measuring the Night: Evolutionary Astrology and the Keys to the Soul</a:t>
            </a:r>
            <a:r>
              <a:rPr lang="en-US" sz="2600" dirty="0"/>
              <a:t> (Boulder Co, Daemon Press, 2000), p. 63.</a:t>
            </a:r>
          </a:p>
          <a:p>
            <a:r>
              <a:rPr lang="en-US" dirty="0"/>
              <a:t> </a:t>
            </a:r>
          </a:p>
          <a:p>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mtClean="0"/>
              <a:t>The Theosophical View</a:t>
            </a:r>
            <a:endParaRPr lang="en-US" smtClean="0"/>
          </a:p>
        </p:txBody>
      </p:sp>
      <p:sp>
        <p:nvSpPr>
          <p:cNvPr id="7171" name="Rectangle 3"/>
          <p:cNvSpPr>
            <a:spLocks noGrp="1" noChangeArrowheads="1"/>
          </p:cNvSpPr>
          <p:nvPr>
            <p:ph type="body" sz="half" idx="1"/>
          </p:nvPr>
        </p:nvSpPr>
        <p:spPr/>
        <p:txBody>
          <a:bodyPr/>
          <a:lstStyle/>
          <a:p>
            <a:pPr eaLnBrk="1" hangingPunct="1">
              <a:lnSpc>
                <a:spcPct val="80000"/>
              </a:lnSpc>
            </a:pPr>
            <a:r>
              <a:rPr lang="en-GB" sz="2000" b="1" dirty="0" smtClean="0"/>
              <a:t>Astrology is a science </a:t>
            </a:r>
            <a:r>
              <a:rPr lang="en-GB" sz="2000" b="1" i="1" dirty="0" smtClean="0"/>
              <a:t>as infallible</a:t>
            </a:r>
            <a:r>
              <a:rPr lang="en-GB" sz="2000" b="1" dirty="0" smtClean="0"/>
              <a:t> as astronomy itself, </a:t>
            </a:r>
            <a:r>
              <a:rPr lang="en-GB" sz="2000" dirty="0" smtClean="0"/>
              <a:t>with the condition, however, that its interpreters must be equally infallible; and it is this condition, however, </a:t>
            </a:r>
            <a:r>
              <a:rPr lang="en-GB" sz="2000" i="1" dirty="0" smtClean="0"/>
              <a:t>sine qua non</a:t>
            </a:r>
            <a:r>
              <a:rPr lang="en-GB" sz="2000" dirty="0" smtClean="0"/>
              <a:t>, so very difficult of realization, that has always proved a stumbling block to both. Astrology is to exact astronomy what psychology is to exact physiology. </a:t>
            </a:r>
            <a:r>
              <a:rPr lang="en-GB" sz="2000" b="1" dirty="0" smtClean="0"/>
              <a:t>In astrology one has to step beyond the visible world of matter, and enter into the domain of transcendent spirit </a:t>
            </a:r>
            <a:r>
              <a:rPr lang="en-GB" sz="2000" dirty="0" smtClean="0"/>
              <a:t>(1877: I.259). </a:t>
            </a:r>
            <a:endParaRPr lang="en-US" sz="2000" dirty="0" smtClean="0"/>
          </a:p>
        </p:txBody>
      </p:sp>
      <p:pic>
        <p:nvPicPr>
          <p:cNvPr id="7172" name="Picture 4" descr="Blavatsky  2"/>
          <p:cNvPicPr>
            <a:picLocks noChangeAspect="1" noChangeArrowheads="1"/>
          </p:cNvPicPr>
          <p:nvPr>
            <p:ph sz="half" idx="2"/>
          </p:nvPr>
        </p:nvPicPr>
        <p:blipFill>
          <a:blip r:embed="rId3"/>
          <a:srcRect/>
          <a:stretch>
            <a:fillRect/>
          </a:stretch>
        </p:blipFill>
        <p:spPr>
          <a:xfrm>
            <a:off x="4732338" y="1628775"/>
            <a:ext cx="3617912" cy="4176713"/>
          </a:xfr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1</a:t>
            </a:r>
            <a:endParaRPr lang="en-US" dirty="0"/>
          </a:p>
        </p:txBody>
      </p:sp>
      <p:sp>
        <p:nvSpPr>
          <p:cNvPr id="3" name="Text Placeholder 2"/>
          <p:cNvSpPr>
            <a:spLocks noGrp="1"/>
          </p:cNvSpPr>
          <p:nvPr>
            <p:ph type="body" sz="half" idx="1"/>
          </p:nvPr>
        </p:nvSpPr>
        <p:spPr/>
        <p:txBody>
          <a:bodyPr/>
          <a:lstStyle/>
          <a:p>
            <a:r>
              <a:rPr lang="en-GB" dirty="0" smtClean="0"/>
              <a:t>While some astrology clearly relies on the careful consideration of symbolic meaning...</a:t>
            </a:r>
            <a:endParaRPr lang="en-US" dirty="0"/>
          </a:p>
        </p:txBody>
      </p:sp>
      <p:sp>
        <p:nvSpPr>
          <p:cNvPr id="4" name="Content Placeholder 3"/>
          <p:cNvSpPr>
            <a:spLocks noGrp="1"/>
          </p:cNvSpPr>
          <p:nvPr>
            <p:ph sz="half" idx="2"/>
          </p:nvPr>
        </p:nvSpPr>
        <p:spPr/>
        <p:txBody>
          <a:bodyPr/>
          <a:lstStyle/>
          <a:p>
            <a:r>
              <a:rPr lang="en-GB" dirty="0" smtClean="0"/>
              <a:t>The rhetoric is overstated and the implications generally not thought through.</a:t>
            </a:r>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2</a:t>
            </a:r>
            <a:endParaRPr lang="en-US" dirty="0"/>
          </a:p>
        </p:txBody>
      </p:sp>
      <p:sp>
        <p:nvSpPr>
          <p:cNvPr id="3" name="Text Placeholder 2"/>
          <p:cNvSpPr>
            <a:spLocks noGrp="1"/>
          </p:cNvSpPr>
          <p:nvPr>
            <p:ph type="body" sz="half" idx="1"/>
          </p:nvPr>
        </p:nvSpPr>
        <p:spPr/>
        <p:txBody>
          <a:bodyPr/>
          <a:lstStyle/>
          <a:p>
            <a:r>
              <a:rPr lang="en-GB" dirty="0" smtClean="0"/>
              <a:t>Literal thought, in which ‘truth’ is simple, direct and certain, may be more important in the daily practice of most modern western astrologers.</a:t>
            </a:r>
            <a:endParaRPr lang="en-US" dirty="0"/>
          </a:p>
        </p:txBody>
      </p:sp>
      <p:sp>
        <p:nvSpPr>
          <p:cNvPr id="4" name="Content Placeholder 3"/>
          <p:cNvSpPr>
            <a:spLocks noGrp="1"/>
          </p:cNvSpPr>
          <p:nvPr>
            <p:ph sz="half" idx="2"/>
          </p:nvPr>
        </p:nvSpPr>
        <p:spPr/>
        <p:txBody>
          <a:bodyPr/>
          <a:lstStyle/>
          <a:p>
            <a:pPr>
              <a:buNone/>
            </a:pPr>
            <a:r>
              <a:rPr lang="en-GB" dirty="0" smtClean="0"/>
              <a:t>And...</a:t>
            </a:r>
          </a:p>
          <a:p>
            <a:pPr>
              <a:buNone/>
            </a:pPr>
            <a:r>
              <a:rPr lang="en-GB" smtClean="0"/>
              <a:t>	symbolic thinking is difficult </a:t>
            </a:r>
            <a:r>
              <a:rPr lang="en-GB" dirty="0" smtClean="0"/>
              <a:t>and may have unintended consequences.</a:t>
            </a:r>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127</TotalTime>
  <Words>1930</Words>
  <Application>Microsoft Office PowerPoint</Application>
  <PresentationFormat>On-screen Show (4:3)</PresentationFormat>
  <Paragraphs>137</Paragraphs>
  <Slides>26</Slides>
  <Notes>1</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Is Astrology a Symbolic Language? </vt:lpstr>
      <vt:lpstr>Why Astrology?</vt:lpstr>
      <vt:lpstr>Slide 3</vt:lpstr>
      <vt:lpstr>1999-2003: Surveys at Six Astrology Conference</vt:lpstr>
      <vt:lpstr>Slide 5</vt:lpstr>
      <vt:lpstr>The fundamental premise of astrology is reflective  </vt:lpstr>
      <vt:lpstr>Astrology as communication</vt:lpstr>
      <vt:lpstr>Slide 8</vt:lpstr>
      <vt:lpstr>Testimony from astrological literature</vt:lpstr>
      <vt:lpstr>Slide 10</vt:lpstr>
      <vt:lpstr>But what is a symbol?</vt:lpstr>
      <vt:lpstr>Slide 12</vt:lpstr>
      <vt:lpstr>Slide 13</vt:lpstr>
      <vt:lpstr>Dane Rudhyar 1895-1985</vt:lpstr>
      <vt:lpstr>The Sceptical Position</vt:lpstr>
      <vt:lpstr>Slide 16</vt:lpstr>
      <vt:lpstr>Slide 17</vt:lpstr>
      <vt:lpstr>Cultural Theorists</vt:lpstr>
      <vt:lpstr>Can the astrological symbol be disengaged from astronomy?</vt:lpstr>
      <vt:lpstr>The ‘Symbolic Paradox’</vt:lpstr>
      <vt:lpstr>Slide 21</vt:lpstr>
      <vt:lpstr>Isabel Hickey Astrology as a Spiritual Science</vt:lpstr>
      <vt:lpstr>‘Evolutionary Astrology’</vt:lpstr>
      <vt:lpstr>The Theosophical View</vt:lpstr>
      <vt:lpstr>Conclusion 1</vt:lpstr>
      <vt:lpstr>Conclusion 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Astrology a Symbolic Language? </dc:title>
  <dc:creator> </dc:creator>
  <cp:lastModifiedBy> </cp:lastModifiedBy>
  <cp:revision>12</cp:revision>
  <dcterms:created xsi:type="dcterms:W3CDTF">2011-05-31T12:55:40Z</dcterms:created>
  <dcterms:modified xsi:type="dcterms:W3CDTF">2011-05-31T15:02:45Z</dcterms:modified>
</cp:coreProperties>
</file>