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3"/>
  </p:notesMasterIdLst>
  <p:handoutMasterIdLst>
    <p:handoutMasterId r:id="rId44"/>
  </p:handoutMasterIdLst>
  <p:sldIdLst>
    <p:sldId id="257" r:id="rId5"/>
    <p:sldId id="376" r:id="rId6"/>
    <p:sldId id="427" r:id="rId7"/>
    <p:sldId id="397" r:id="rId8"/>
    <p:sldId id="423" r:id="rId9"/>
    <p:sldId id="424" r:id="rId10"/>
    <p:sldId id="399" r:id="rId11"/>
    <p:sldId id="425" r:id="rId12"/>
    <p:sldId id="426" r:id="rId13"/>
    <p:sldId id="400" r:id="rId14"/>
    <p:sldId id="401" r:id="rId15"/>
    <p:sldId id="402" r:id="rId16"/>
    <p:sldId id="403" r:id="rId17"/>
    <p:sldId id="404" r:id="rId18"/>
    <p:sldId id="405" r:id="rId19"/>
    <p:sldId id="407" r:id="rId20"/>
    <p:sldId id="408" r:id="rId21"/>
    <p:sldId id="406" r:id="rId22"/>
    <p:sldId id="409" r:id="rId23"/>
    <p:sldId id="422" r:id="rId24"/>
    <p:sldId id="412" r:id="rId25"/>
    <p:sldId id="410" r:id="rId26"/>
    <p:sldId id="419" r:id="rId27"/>
    <p:sldId id="383" r:id="rId28"/>
    <p:sldId id="384" r:id="rId29"/>
    <p:sldId id="385" r:id="rId30"/>
    <p:sldId id="420" r:id="rId31"/>
    <p:sldId id="421" r:id="rId32"/>
    <p:sldId id="386" r:id="rId33"/>
    <p:sldId id="395" r:id="rId34"/>
    <p:sldId id="411" r:id="rId35"/>
    <p:sldId id="394" r:id="rId36"/>
    <p:sldId id="418" r:id="rId37"/>
    <p:sldId id="416" r:id="rId38"/>
    <p:sldId id="413" r:id="rId39"/>
    <p:sldId id="414" r:id="rId40"/>
    <p:sldId id="415" r:id="rId41"/>
    <p:sldId id="428" r:id="rId42"/>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54853C-490A-4B18-8DAF-546728B1BE00}" v="4" dt="2024-10-22T00:33:48.2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7" autoAdjust="0"/>
    <p:restoredTop sz="94718"/>
  </p:normalViewPr>
  <p:slideViewPr>
    <p:cSldViewPr snapToGrid="0">
      <p:cViewPr varScale="1">
        <p:scale>
          <a:sx n="108" d="100"/>
          <a:sy n="108" d="100"/>
        </p:scale>
        <p:origin x="699" y="51"/>
      </p:cViewPr>
      <p:guideLst/>
    </p:cSldViewPr>
  </p:slideViewPr>
  <p:notesTextViewPr>
    <p:cViewPr>
      <p:scale>
        <a:sx n="1" d="1"/>
        <a:sy n="1" d="1"/>
      </p:scale>
      <p:origin x="0" y="0"/>
    </p:cViewPr>
  </p:notesTextViewPr>
  <p:sorterViewPr>
    <p:cViewPr>
      <p:scale>
        <a:sx n="126" d="100"/>
        <a:sy n="126" d="100"/>
      </p:scale>
      <p:origin x="0" y="0"/>
    </p:cViewPr>
  </p:sorterViewPr>
  <p:notesViewPr>
    <p:cSldViewPr snapToGrid="0">
      <p:cViewPr varScale="1">
        <p:scale>
          <a:sx n="96" d="100"/>
          <a:sy n="96" d="100"/>
        </p:scale>
        <p:origin x="3558"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handoutMaster" Target="handoutMasters/handoutMaster1.xml"/><Relationship Id="rId52"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m Bashford" userId="5fd3d9a1-443c-4717-9608-098946ca22e0" providerId="ADAL" clId="{D354853C-490A-4B18-8DAF-546728B1BE00}"/>
    <pc:docChg chg="custSel modSld">
      <pc:chgData name="Tim Bashford" userId="5fd3d9a1-443c-4717-9608-098946ca22e0" providerId="ADAL" clId="{D354853C-490A-4B18-8DAF-546728B1BE00}" dt="2024-10-22T00:34:01.959" v="8" actId="313"/>
      <pc:docMkLst>
        <pc:docMk/>
      </pc:docMkLst>
      <pc:sldChg chg="modSp mod">
        <pc:chgData name="Tim Bashford" userId="5fd3d9a1-443c-4717-9608-098946ca22e0" providerId="ADAL" clId="{D354853C-490A-4B18-8DAF-546728B1BE00}" dt="2024-10-22T00:34:01.959" v="8" actId="313"/>
        <pc:sldMkLst>
          <pc:docMk/>
          <pc:sldMk cId="0" sldId="376"/>
        </pc:sldMkLst>
        <pc:spChg chg="mod">
          <ac:chgData name="Tim Bashford" userId="5fd3d9a1-443c-4717-9608-098946ca22e0" providerId="ADAL" clId="{D354853C-490A-4B18-8DAF-546728B1BE00}" dt="2024-10-22T00:34:01.959" v="8" actId="313"/>
          <ac:spMkLst>
            <pc:docMk/>
            <pc:sldMk cId="0" sldId="376"/>
            <ac:spMk id="8195" creationId="{3E41E07C-11DB-F61A-BD74-8273CF384044}"/>
          </ac:spMkLst>
        </pc:spChg>
      </pc:sldChg>
      <pc:sldChg chg="modSp mod">
        <pc:chgData name="Tim Bashford" userId="5fd3d9a1-443c-4717-9608-098946ca22e0" providerId="ADAL" clId="{D354853C-490A-4B18-8DAF-546728B1BE00}" dt="2024-10-22T00:33:48.206" v="6" actId="1076"/>
        <pc:sldMkLst>
          <pc:docMk/>
          <pc:sldMk cId="0" sldId="399"/>
        </pc:sldMkLst>
        <pc:spChg chg="mod">
          <ac:chgData name="Tim Bashford" userId="5fd3d9a1-443c-4717-9608-098946ca22e0" providerId="ADAL" clId="{D354853C-490A-4B18-8DAF-546728B1BE00}" dt="2024-10-22T00:33:48.206" v="6" actId="1076"/>
          <ac:spMkLst>
            <pc:docMk/>
            <pc:sldMk cId="0" sldId="399"/>
            <ac:spMk id="6" creationId="{1F77F179-A178-8A53-B1DA-67F971692EFC}"/>
          </ac:spMkLst>
        </pc:spChg>
        <pc:spChg chg="mod">
          <ac:chgData name="Tim Bashford" userId="5fd3d9a1-443c-4717-9608-098946ca22e0" providerId="ADAL" clId="{D354853C-490A-4B18-8DAF-546728B1BE00}" dt="2024-10-22T00:33:48.206" v="6" actId="1076"/>
          <ac:spMkLst>
            <pc:docMk/>
            <pc:sldMk cId="0" sldId="399"/>
            <ac:spMk id="7" creationId="{5DD3CC9C-694D-6E05-D9F2-E7A430ED0D3A}"/>
          </ac:spMkLst>
        </pc:spChg>
        <pc:spChg chg="mod">
          <ac:chgData name="Tim Bashford" userId="5fd3d9a1-443c-4717-9608-098946ca22e0" providerId="ADAL" clId="{D354853C-490A-4B18-8DAF-546728B1BE00}" dt="2024-10-22T00:33:48.206" v="6" actId="1076"/>
          <ac:spMkLst>
            <pc:docMk/>
            <pc:sldMk cId="0" sldId="399"/>
            <ac:spMk id="8" creationId="{8F02D245-EDBB-9B38-655F-3E1C487808CF}"/>
          </ac:spMkLst>
        </pc:spChg>
        <pc:spChg chg="mod">
          <ac:chgData name="Tim Bashford" userId="5fd3d9a1-443c-4717-9608-098946ca22e0" providerId="ADAL" clId="{D354853C-490A-4B18-8DAF-546728B1BE00}" dt="2024-10-22T00:33:48.206" v="6" actId="1076"/>
          <ac:spMkLst>
            <pc:docMk/>
            <pc:sldMk cId="0" sldId="399"/>
            <ac:spMk id="9" creationId="{4E7C0B10-A196-3366-1248-68EE583FA820}"/>
          </ac:spMkLst>
        </pc:spChg>
        <pc:spChg chg="mod">
          <ac:chgData name="Tim Bashford" userId="5fd3d9a1-443c-4717-9608-098946ca22e0" providerId="ADAL" clId="{D354853C-490A-4B18-8DAF-546728B1BE00}" dt="2024-10-22T00:33:48.206" v="6" actId="1076"/>
          <ac:spMkLst>
            <pc:docMk/>
            <pc:sldMk cId="0" sldId="399"/>
            <ac:spMk id="10" creationId="{43EE0D4E-803F-8E9F-9787-11AC50CA7CAB}"/>
          </ac:spMkLst>
        </pc:spChg>
        <pc:spChg chg="mod">
          <ac:chgData name="Tim Bashford" userId="5fd3d9a1-443c-4717-9608-098946ca22e0" providerId="ADAL" clId="{D354853C-490A-4B18-8DAF-546728B1BE00}" dt="2024-10-22T00:33:48.206" v="6" actId="1076"/>
          <ac:spMkLst>
            <pc:docMk/>
            <pc:sldMk cId="0" sldId="399"/>
            <ac:spMk id="11" creationId="{0E4C9EF7-D02A-3D82-8680-E4E30F7FE8F3}"/>
          </ac:spMkLst>
        </pc:spChg>
        <pc:spChg chg="mod">
          <ac:chgData name="Tim Bashford" userId="5fd3d9a1-443c-4717-9608-098946ca22e0" providerId="ADAL" clId="{D354853C-490A-4B18-8DAF-546728B1BE00}" dt="2024-10-22T00:33:48.206" v="6" actId="1076"/>
          <ac:spMkLst>
            <pc:docMk/>
            <pc:sldMk cId="0" sldId="399"/>
            <ac:spMk id="14" creationId="{D9BA3571-52AA-795F-56C3-089B781707EE}"/>
          </ac:spMkLst>
        </pc:spChg>
        <pc:spChg chg="mod">
          <ac:chgData name="Tim Bashford" userId="5fd3d9a1-443c-4717-9608-098946ca22e0" providerId="ADAL" clId="{D354853C-490A-4B18-8DAF-546728B1BE00}" dt="2024-10-22T00:33:48.206" v="6" actId="1076"/>
          <ac:spMkLst>
            <pc:docMk/>
            <pc:sldMk cId="0" sldId="399"/>
            <ac:spMk id="15" creationId="{FD5479A0-BD05-E0C1-B357-DAE11EB91F68}"/>
          </ac:spMkLst>
        </pc:spChg>
        <pc:spChg chg="mod">
          <ac:chgData name="Tim Bashford" userId="5fd3d9a1-443c-4717-9608-098946ca22e0" providerId="ADAL" clId="{D354853C-490A-4B18-8DAF-546728B1BE00}" dt="2024-10-22T00:33:48.206" v="6" actId="1076"/>
          <ac:spMkLst>
            <pc:docMk/>
            <pc:sldMk cId="0" sldId="399"/>
            <ac:spMk id="16" creationId="{E6BDFF80-A111-297F-0A47-2178123AE86C}"/>
          </ac:spMkLst>
        </pc:spChg>
        <pc:spChg chg="mod">
          <ac:chgData name="Tim Bashford" userId="5fd3d9a1-443c-4717-9608-098946ca22e0" providerId="ADAL" clId="{D354853C-490A-4B18-8DAF-546728B1BE00}" dt="2024-10-22T00:33:48.206" v="6" actId="1076"/>
          <ac:spMkLst>
            <pc:docMk/>
            <pc:sldMk cId="0" sldId="399"/>
            <ac:spMk id="17" creationId="{BA5338F7-A541-A7FE-4DDC-D05C75300C65}"/>
          </ac:spMkLst>
        </pc:spChg>
        <pc:spChg chg="mod">
          <ac:chgData name="Tim Bashford" userId="5fd3d9a1-443c-4717-9608-098946ca22e0" providerId="ADAL" clId="{D354853C-490A-4B18-8DAF-546728B1BE00}" dt="2024-10-22T00:33:40.007" v="5" actId="1076"/>
          <ac:spMkLst>
            <pc:docMk/>
            <pc:sldMk cId="0" sldId="399"/>
            <ac:spMk id="13314" creationId="{5B21A4C9-4E39-B6EA-8D47-38BF86B92B2C}"/>
          </ac:spMkLst>
        </pc:spChg>
        <pc:spChg chg="mod">
          <ac:chgData name="Tim Bashford" userId="5fd3d9a1-443c-4717-9608-098946ca22e0" providerId="ADAL" clId="{D354853C-490A-4B18-8DAF-546728B1BE00}" dt="2024-10-22T00:33:48.206" v="6" actId="1076"/>
          <ac:spMkLst>
            <pc:docMk/>
            <pc:sldMk cId="0" sldId="399"/>
            <ac:spMk id="13315" creationId="{38D995E6-EE94-B13C-0330-7D6B6C8AAA3A}"/>
          </ac:spMkLst>
        </pc:spChg>
        <pc:spChg chg="mod">
          <ac:chgData name="Tim Bashford" userId="5fd3d9a1-443c-4717-9608-098946ca22e0" providerId="ADAL" clId="{D354853C-490A-4B18-8DAF-546728B1BE00}" dt="2024-10-22T00:33:48.206" v="6" actId="1076"/>
          <ac:spMkLst>
            <pc:docMk/>
            <pc:sldMk cId="0" sldId="399"/>
            <ac:spMk id="13323" creationId="{9A62B219-5623-8090-3346-7AADB1BC4262}"/>
          </ac:spMkLst>
        </pc:spChg>
        <pc:spChg chg="mod">
          <ac:chgData name="Tim Bashford" userId="5fd3d9a1-443c-4717-9608-098946ca22e0" providerId="ADAL" clId="{D354853C-490A-4B18-8DAF-546728B1BE00}" dt="2024-10-22T00:33:48.206" v="6" actId="1076"/>
          <ac:spMkLst>
            <pc:docMk/>
            <pc:sldMk cId="0" sldId="399"/>
            <ac:spMk id="13324" creationId="{9C939F97-336C-06E8-6F7A-397089028AD2}"/>
          </ac:spMkLst>
        </pc:spChg>
      </pc:sldChg>
      <pc:sldChg chg="modSp mod">
        <pc:chgData name="Tim Bashford" userId="5fd3d9a1-443c-4717-9608-098946ca22e0" providerId="ADAL" clId="{D354853C-490A-4B18-8DAF-546728B1BE00}" dt="2024-10-22T00:33:12.667" v="4" actId="1076"/>
        <pc:sldMkLst>
          <pc:docMk/>
          <pc:sldMk cId="0" sldId="405"/>
        </pc:sldMkLst>
        <pc:spChg chg="mod">
          <ac:chgData name="Tim Bashford" userId="5fd3d9a1-443c-4717-9608-098946ca22e0" providerId="ADAL" clId="{D354853C-490A-4B18-8DAF-546728B1BE00}" dt="2024-10-22T00:33:06.732" v="3" actId="1076"/>
          <ac:spMkLst>
            <pc:docMk/>
            <pc:sldMk cId="0" sldId="405"/>
            <ac:spMk id="21506" creationId="{D29A83A8-EFEB-E0F2-1FEB-4B057DA0BF92}"/>
          </ac:spMkLst>
        </pc:spChg>
        <pc:spChg chg="mod">
          <ac:chgData name="Tim Bashford" userId="5fd3d9a1-443c-4717-9608-098946ca22e0" providerId="ADAL" clId="{D354853C-490A-4B18-8DAF-546728B1BE00}" dt="2024-10-22T00:33:12.667" v="4" actId="1076"/>
          <ac:spMkLst>
            <pc:docMk/>
            <pc:sldMk cId="0" sldId="405"/>
            <ac:spMk id="21507" creationId="{1683924F-33CF-9062-76E9-60051EF446D8}"/>
          </ac:spMkLst>
        </pc:spChg>
        <pc:spChg chg="mod">
          <ac:chgData name="Tim Bashford" userId="5fd3d9a1-443c-4717-9608-098946ca22e0" providerId="ADAL" clId="{D354853C-490A-4B18-8DAF-546728B1BE00}" dt="2024-10-22T00:33:12.667" v="4" actId="1076"/>
          <ac:spMkLst>
            <pc:docMk/>
            <pc:sldMk cId="0" sldId="405"/>
            <ac:spMk id="21509" creationId="{84943FEC-BECA-FBDF-1D9F-49C9455713FA}"/>
          </ac:spMkLst>
        </pc:spChg>
        <pc:spChg chg="mod">
          <ac:chgData name="Tim Bashford" userId="5fd3d9a1-443c-4717-9608-098946ca22e0" providerId="ADAL" clId="{D354853C-490A-4B18-8DAF-546728B1BE00}" dt="2024-10-22T00:33:12.667" v="4" actId="1076"/>
          <ac:spMkLst>
            <pc:docMk/>
            <pc:sldMk cId="0" sldId="405"/>
            <ac:spMk id="21510" creationId="{4753AA90-5A08-6796-3264-623950955A6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129C17-9205-4554-BF5C-070656C216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0B41E939-D5BE-4B7F-BCD2-05DCC4E5E8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B1389FC-84BB-41A0-BC92-057C08DC342F}" type="datetime1">
              <a:rPr lang="en-GB" smtClean="0"/>
              <a:t>21/10/2024</a:t>
            </a:fld>
            <a:endParaRPr lang="en-GB" dirty="0"/>
          </a:p>
        </p:txBody>
      </p:sp>
      <p:sp>
        <p:nvSpPr>
          <p:cNvPr id="4" name="Footer Placeholder 3">
            <a:extLst>
              <a:ext uri="{FF2B5EF4-FFF2-40B4-BE49-F238E27FC236}">
                <a16:creationId xmlns:a16="http://schemas.microsoft.com/office/drawing/2014/main" id="{F61800B1-1D76-46D4-ADAF-FD5EA7AFBE7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FCBFA674-DC58-422B-8963-09FD1B05EDD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A42FE58-2C2A-433E-A3EF-B39ACF97315A}" type="slidenum">
              <a:rPr lang="en-GB" smtClean="0"/>
              <a:t>‹#›</a:t>
            </a:fld>
            <a:endParaRPr lang="en-GB"/>
          </a:p>
        </p:txBody>
      </p:sp>
    </p:spTree>
    <p:extLst>
      <p:ext uri="{BB962C8B-B14F-4D97-AF65-F5344CB8AC3E}">
        <p14:creationId xmlns:p14="http://schemas.microsoft.com/office/powerpoint/2010/main" val="366356575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09B039-1C6C-4DB3-861A-76F1FF2AC578}" type="datetime1">
              <a:rPr lang="en-GB" noProof="0" smtClean="0"/>
              <a:pPr/>
              <a:t>21/10/2024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97DC217-DF71-1A49-B3EA-559F1F43B0FF}" type="slidenum">
              <a:rPr lang="en-GB" noProof="0" smtClean="0"/>
              <a:t>‹#›</a:t>
            </a:fld>
            <a:endParaRPr lang="en-GB" noProof="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noProof="0"/>
          </a:p>
        </p:txBody>
      </p:sp>
      <p:sp>
        <p:nvSpPr>
          <p:cNvPr id="4" name="Slide Number Placeholder 3"/>
          <p:cNvSpPr>
            <a:spLocks noGrp="1"/>
          </p:cNvSpPr>
          <p:nvPr>
            <p:ph type="sldNum" sz="quarter" idx="5"/>
          </p:nvPr>
        </p:nvSpPr>
        <p:spPr/>
        <p:txBody>
          <a:bodyPr rtlCol="0"/>
          <a:lstStyle/>
          <a:p>
            <a:pPr rtl="0"/>
            <a:fld id="{F97DC217-DF71-1A49-B3EA-559F1F43B0FF}" type="slidenum">
              <a:rPr lang="en-GB" smtClean="0"/>
              <a:t>1</a:t>
            </a:fld>
            <a:endParaRPr lang="en-GB"/>
          </a:p>
        </p:txBody>
      </p:sp>
    </p:spTree>
    <p:extLst>
      <p:ext uri="{BB962C8B-B14F-4D97-AF65-F5344CB8AC3E}">
        <p14:creationId xmlns:p14="http://schemas.microsoft.com/office/powerpoint/2010/main" val="42777243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rtlCol="0" anchor="b">
            <a:noAutofit/>
          </a:bodyPr>
          <a:lstStyle>
            <a:lvl1pPr algn="l">
              <a:defRPr sz="6000" b="1">
                <a:latin typeface="+mj-lt"/>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rtlCol="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rtlCol="0">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rtlCol="0" anchor="b">
            <a:noAutofit/>
          </a:bodyPr>
          <a:lstStyle>
            <a:lvl1pPr algn="l">
              <a:defRPr sz="6000" b="1">
                <a:solidFill>
                  <a:schemeClr val="bg1"/>
                </a:solidFill>
                <a:latin typeface="+mj-lt"/>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rtlCol="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rtlCol="0">
            <a:noAutofit/>
          </a:bodyPr>
          <a:lstStyle>
            <a:lvl1pPr algn="ctr">
              <a:lnSpc>
                <a:spcPct val="100000"/>
              </a:lnSpc>
              <a:defRPr sz="4600">
                <a:solidFill>
                  <a:schemeClr val="bg1"/>
                </a:solidFill>
                <a:latin typeface="+mj-lt"/>
              </a:defRPr>
            </a:lvl1pPr>
          </a:lstStyle>
          <a:p>
            <a:pPr rtl="0"/>
            <a:r>
              <a:rPr lang="en-US" noProof="0"/>
              <a:t>Click to edit Master title style</a:t>
            </a:r>
            <a:endParaRPr lang="en-GB" noProof="0"/>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rtlCol="0">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rtl="0"/>
            <a:r>
              <a:rPr lang="en-US" noProof="0"/>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noAutofit/>
          </a:bodyPr>
          <a:lstStyle>
            <a:lvl1pPr>
              <a:defRPr>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rtlCol="0" anchor="b">
            <a:noAutofit/>
          </a:bodyPr>
          <a:lstStyle>
            <a:lvl1pPr>
              <a:defRPr sz="4800" b="1">
                <a:latin typeface="+mj-lt"/>
              </a:defRPr>
            </a:lvl1pPr>
          </a:lstStyle>
          <a:p>
            <a:pPr rtl="0"/>
            <a:r>
              <a:rPr lang="en-US" noProof="0"/>
              <a:t>Click to edit Master title style</a:t>
            </a:r>
            <a:endParaRPr lang="en-GB" noProof="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rtlCol="0">
            <a:noAutofit/>
          </a:bodyPr>
          <a:lstStyle>
            <a:lvl1pPr marL="0" indent="0">
              <a:buNone/>
              <a:defRPr sz="1400">
                <a:solidFill>
                  <a:schemeClr val="tx1"/>
                </a:solidFill>
                <a:latin typeface="+mn-lt"/>
              </a:defRPr>
            </a:lvl1pPr>
          </a:lstStyle>
          <a:p>
            <a:pPr rtl="0"/>
            <a:r>
              <a:rPr lang="en-US" noProof="0"/>
              <a:t>Click icon to add picture</a:t>
            </a:r>
            <a:endParaRPr lang="en-GB" noProof="0"/>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rtlCol="0">
            <a:noAutofit/>
          </a:bodyPr>
          <a:lstStyle>
            <a:lvl1pPr marL="0" indent="0">
              <a:buNone/>
              <a:defRPr sz="1400">
                <a:solidFill>
                  <a:schemeClr val="tx1"/>
                </a:solidFill>
                <a:latin typeface="+mn-lt"/>
              </a:defRPr>
            </a:lvl1pPr>
          </a:lstStyle>
          <a:p>
            <a:pPr rtl="0"/>
            <a:r>
              <a:rPr lang="en-US" noProof="0"/>
              <a:t>Click icon to add picture</a:t>
            </a:r>
            <a:endParaRPr lang="en-GB" noProof="0"/>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rtlCol="0">
            <a:noAutofit/>
          </a:bodyPr>
          <a:lstStyle>
            <a:lvl1pPr marL="0" indent="0">
              <a:buNone/>
              <a:defRPr sz="1400">
                <a:solidFill>
                  <a:schemeClr val="tx1"/>
                </a:solidFill>
                <a:latin typeface="+mn-lt"/>
              </a:defRPr>
            </a:lvl1pPr>
          </a:lstStyle>
          <a:p>
            <a:pPr rtl="0"/>
            <a:r>
              <a:rPr lang="en-US" noProof="0"/>
              <a:t>Click icon to add picture</a:t>
            </a:r>
            <a:endParaRPr lang="en-GB" noProof="0"/>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rtlCol="0">
            <a:noAutofit/>
          </a:bodyPr>
          <a:lstStyle>
            <a:lvl1pPr marL="0" indent="0">
              <a:buNone/>
              <a:defRPr sz="1400">
                <a:solidFill>
                  <a:schemeClr val="tx1"/>
                </a:solidFill>
                <a:latin typeface="+mn-lt"/>
              </a:defRPr>
            </a:lvl1pPr>
          </a:lstStyle>
          <a:p>
            <a:pPr rtl="0"/>
            <a:r>
              <a:rPr lang="en-US" noProof="0"/>
              <a:t>Click icon to add picture</a:t>
            </a:r>
            <a:endParaRPr lang="en-GB" noProof="0"/>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rtlCol="0">
            <a:noAutofit/>
          </a:bodyPr>
          <a:lstStyle>
            <a:lvl1pPr>
              <a:defRPr>
                <a:solidFill>
                  <a:schemeClr val="accent3"/>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rtlCol="0">
            <a:noAutofit/>
          </a:bodyPr>
          <a:lstStyle>
            <a:lvl1pPr>
              <a:defRPr>
                <a:solidFill>
                  <a:schemeClr val="accent3"/>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noProof="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rtlCol="0" anchor="b">
            <a:noAutofit/>
          </a:bodyPr>
          <a:lstStyle>
            <a:lvl1pPr>
              <a:defRPr sz="4800" b="1">
                <a:latin typeface="+mj-lt"/>
              </a:defRPr>
            </a:lvl1pPr>
          </a:lstStyle>
          <a:p>
            <a:pPr rtl="0"/>
            <a:r>
              <a:rPr lang="en-US" noProof="0"/>
              <a:t>Click to edit Master title style</a:t>
            </a:r>
            <a:endParaRPr lang="en-GB" noProof="0"/>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rtlCol="0">
            <a:noAutofit/>
          </a:bodyPr>
          <a:lstStyle>
            <a:lvl1pPr marL="0" indent="0">
              <a:buNone/>
              <a:defRPr sz="1400">
                <a:solidFill>
                  <a:schemeClr val="tx1"/>
                </a:solidFill>
              </a:defRPr>
            </a:lvl1pPr>
          </a:lstStyle>
          <a:p>
            <a:pPr rtl="0"/>
            <a:r>
              <a:rPr lang="en-US" noProof="0"/>
              <a:t>Click icon to add picture</a:t>
            </a:r>
            <a:endParaRPr lang="en-GB" noProof="0"/>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rtlCol="0">
            <a:noAutofit/>
          </a:bodyPr>
          <a:lstStyle>
            <a:lvl1pPr>
              <a:defRPr>
                <a:solidFill>
                  <a:schemeClr val="accent3"/>
                </a:solidFill>
                <a:latin typeface="+mn-lt"/>
              </a:defRPr>
            </a:lvl1pPr>
          </a:lstStyle>
          <a:p>
            <a:pPr rtl="0"/>
            <a:r>
              <a:rPr lang="en-GB" noProof="0"/>
              <a:t>10/9/2021</a:t>
            </a:r>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rtlCol="0">
            <a:noAutofit/>
          </a:bodyPr>
          <a:lstStyle>
            <a:lvl1pPr>
              <a:defRPr>
                <a:solidFill>
                  <a:schemeClr val="accent3"/>
                </a:solidFill>
                <a:latin typeface="+mn-lt"/>
              </a:defRPr>
            </a:lvl1pPr>
          </a:lstStyle>
          <a:p>
            <a:pPr rtl="0"/>
            <a:r>
              <a:rPr lang="en-GB" noProof="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rtlCol="0">
            <a:noAutofit/>
          </a:bodyPr>
          <a:lstStyle>
            <a:lvl1pPr>
              <a:defRPr>
                <a:solidFill>
                  <a:schemeClr val="accent3"/>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solidFill>
                  <a:schemeClr val="bg1"/>
                </a:solidFill>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US" noProof="0"/>
              <a:t>Click to edit Master title style</a:t>
            </a:r>
            <a:endParaRPr lang="en-GB" noProof="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rtlCol="0" anchor="b">
            <a:noAutofit/>
          </a:bodyPr>
          <a:lstStyle>
            <a:lvl1pPr algn="l">
              <a:defRPr sz="6000" b="1">
                <a:latin typeface="+mj-lt"/>
              </a:defRPr>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rtlCol="0">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pPr rtl="0"/>
            <a:r>
              <a:rPr lang="en-US" noProof="0"/>
              <a:t>Click to edit Master title style</a:t>
            </a:r>
            <a:endParaRPr lang="en-GB" noProof="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pPr rtl="0"/>
            <a:fld id="{294A09A9-5501-47C1-A89A-A340965A2BE2}" type="slidenum">
              <a:rPr lang="en-GB" noProof="0" smtClean="0"/>
              <a:pPr/>
              <a:t>‹#›</a:t>
            </a:fld>
            <a:endParaRPr lang="en-GB" noProof="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F3D98-3C30-4CFC-8643-C81E829C8C25}"/>
              </a:ext>
            </a:extLst>
          </p:cNvPr>
          <p:cNvSpPr>
            <a:spLocks noGrp="1"/>
          </p:cNvSpPr>
          <p:nvPr>
            <p:ph type="ctrTitle"/>
          </p:nvPr>
        </p:nvSpPr>
        <p:spPr>
          <a:xfrm>
            <a:off x="1167493" y="1122363"/>
            <a:ext cx="7096933" cy="2387600"/>
          </a:xfrm>
        </p:spPr>
        <p:txBody>
          <a:bodyPr rtlCol="0"/>
          <a:lstStyle/>
          <a:p>
            <a:pPr rtl="0"/>
            <a:r>
              <a:rPr lang="en-GB" dirty="0"/>
              <a:t>Week 4 – Big O Notation</a:t>
            </a:r>
          </a:p>
        </p:txBody>
      </p:sp>
      <p:sp>
        <p:nvSpPr>
          <p:cNvPr id="3" name="Subtitle 2">
            <a:extLst>
              <a:ext uri="{FF2B5EF4-FFF2-40B4-BE49-F238E27FC236}">
                <a16:creationId xmlns:a16="http://schemas.microsoft.com/office/drawing/2014/main" id="{A068D447-28D3-4F5F-B2DC-FD67E9015868}"/>
              </a:ext>
            </a:extLst>
          </p:cNvPr>
          <p:cNvSpPr>
            <a:spLocks noGrp="1"/>
          </p:cNvSpPr>
          <p:nvPr>
            <p:ph type="subTitle" idx="1"/>
          </p:nvPr>
        </p:nvSpPr>
        <p:spPr>
          <a:xfrm>
            <a:off x="1167493" y="3602038"/>
            <a:ext cx="9500507" cy="806675"/>
          </a:xfrm>
        </p:spPr>
        <p:txBody>
          <a:bodyPr rtlCol="0"/>
          <a:lstStyle/>
          <a:p>
            <a:pPr rtl="0"/>
            <a:r>
              <a:rPr lang="en-GB" dirty="0"/>
              <a:t>Dr Tim Bashford</a:t>
            </a:r>
          </a:p>
        </p:txBody>
      </p:sp>
    </p:spTree>
    <p:extLst>
      <p:ext uri="{BB962C8B-B14F-4D97-AF65-F5344CB8AC3E}">
        <p14:creationId xmlns:p14="http://schemas.microsoft.com/office/powerpoint/2010/main" val="1026153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F7C5DFD1-DDF4-4753-850A-4174E3176880}"/>
              </a:ext>
            </a:extLst>
          </p:cNvPr>
          <p:cNvSpPr>
            <a:spLocks noGrp="1" noChangeArrowheads="1"/>
          </p:cNvSpPr>
          <p:nvPr>
            <p:ph type="title"/>
          </p:nvPr>
        </p:nvSpPr>
        <p:spPr>
          <a:xfrm>
            <a:off x="1123318" y="93869"/>
            <a:ext cx="9822978" cy="745435"/>
          </a:xfrm>
        </p:spPr>
        <p:txBody>
          <a:bodyPr/>
          <a:lstStyle/>
          <a:p>
            <a:r>
              <a:rPr lang="en-GB" altLang="en-US" dirty="0"/>
              <a:t>Why Big O?</a:t>
            </a:r>
          </a:p>
        </p:txBody>
      </p:sp>
      <p:sp>
        <p:nvSpPr>
          <p:cNvPr id="8195" name="Content Placeholder 2">
            <a:extLst>
              <a:ext uri="{FF2B5EF4-FFF2-40B4-BE49-F238E27FC236}">
                <a16:creationId xmlns:a16="http://schemas.microsoft.com/office/drawing/2014/main" id="{3E41E07C-11DB-F61A-BD74-8273CF384044}"/>
              </a:ext>
            </a:extLst>
          </p:cNvPr>
          <p:cNvSpPr>
            <a:spLocks noGrp="1" noChangeArrowheads="1"/>
          </p:cNvSpPr>
          <p:nvPr>
            <p:ph idx="1"/>
          </p:nvPr>
        </p:nvSpPr>
        <p:spPr>
          <a:xfrm>
            <a:off x="826878" y="996883"/>
            <a:ext cx="10331451" cy="4395787"/>
          </a:xfrm>
        </p:spPr>
        <p:txBody>
          <a:bodyPr/>
          <a:lstStyle/>
          <a:p>
            <a:r>
              <a:rPr lang="en-GB" altLang="en-US" dirty="0"/>
              <a:t>Big O notation is a mathematical notation that describes the limiting behaviour of a function when the argument tends towards a particular value or infinity</a:t>
            </a:r>
          </a:p>
          <a:p>
            <a:r>
              <a:rPr lang="en-GB" altLang="en-US" dirty="0"/>
              <a:t>The growth rate of a function is also referred to as the </a:t>
            </a:r>
            <a:r>
              <a:rPr lang="en-GB" altLang="en-US" b="1" dirty="0"/>
              <a:t>order</a:t>
            </a:r>
            <a:r>
              <a:rPr lang="en-GB" altLang="en-US" dirty="0"/>
              <a:t> of the function hence the “O”…. how the </a:t>
            </a:r>
            <a:r>
              <a:rPr lang="en-GB" altLang="en-US" b="1" dirty="0"/>
              <a:t>run time </a:t>
            </a:r>
            <a:r>
              <a:rPr lang="en-GB" altLang="en-US" dirty="0"/>
              <a:t>or space requirements grow </a:t>
            </a:r>
            <a:r>
              <a:rPr lang="en-GB" altLang="en-US" b="1" dirty="0"/>
              <a:t>as the input size grows</a:t>
            </a:r>
          </a:p>
          <a:p>
            <a:r>
              <a:rPr lang="en-GB" altLang="en-US" dirty="0"/>
              <a:t>Used to measure the performance of algorithms</a:t>
            </a:r>
          </a:p>
          <a:p>
            <a:pPr lvl="1"/>
            <a:r>
              <a:rPr lang="en-GB" altLang="en-US" dirty="0"/>
              <a:t>It is a common and good measure of algorithm performance</a:t>
            </a:r>
          </a:p>
          <a:p>
            <a:r>
              <a:rPr lang="en-GB" altLang="en-US" dirty="0"/>
              <a:t>Often quoted when comparing the performance of algorithms</a:t>
            </a:r>
          </a:p>
          <a:p>
            <a:r>
              <a:rPr lang="en-GB" altLang="en-US" dirty="0"/>
              <a:t>The maths can be a bit daunting if you are not mathematically inclined…..but we will try to keep it simple</a:t>
            </a:r>
          </a:p>
        </p:txBody>
      </p:sp>
      <p:sp>
        <p:nvSpPr>
          <p:cNvPr id="8196" name="Footer Placeholder 3">
            <a:extLst>
              <a:ext uri="{FF2B5EF4-FFF2-40B4-BE49-F238E27FC236}">
                <a16:creationId xmlns:a16="http://schemas.microsoft.com/office/drawing/2014/main" id="{EDD8A97C-96EE-A89E-713C-0F3F3950D1E9}"/>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5CBF6-E9E1-8028-9903-DD3E462D3D2B}"/>
              </a:ext>
            </a:extLst>
          </p:cNvPr>
          <p:cNvSpPr>
            <a:spLocks noGrp="1"/>
          </p:cNvSpPr>
          <p:nvPr>
            <p:ph type="title"/>
          </p:nvPr>
        </p:nvSpPr>
        <p:spPr/>
        <p:txBody>
          <a:bodyPr/>
          <a:lstStyle/>
          <a:p>
            <a:r>
              <a:rPr lang="en-GB" altLang="en-US" dirty="0"/>
              <a:t>The Big What?</a:t>
            </a:r>
            <a:endParaRPr lang="en-GB" dirty="0"/>
          </a:p>
        </p:txBody>
      </p:sp>
      <p:sp>
        <p:nvSpPr>
          <p:cNvPr id="3" name="Content Placeholder 2">
            <a:extLst>
              <a:ext uri="{FF2B5EF4-FFF2-40B4-BE49-F238E27FC236}">
                <a16:creationId xmlns:a16="http://schemas.microsoft.com/office/drawing/2014/main" id="{31E3B7BA-F84E-0876-FD43-765ABFA3441F}"/>
              </a:ext>
            </a:extLst>
          </p:cNvPr>
          <p:cNvSpPr>
            <a:spLocks noGrp="1"/>
          </p:cNvSpPr>
          <p:nvPr>
            <p:ph idx="1"/>
          </p:nvPr>
        </p:nvSpPr>
        <p:spPr/>
        <p:txBody>
          <a:bodyPr/>
          <a:lstStyle/>
          <a:p>
            <a:r>
              <a:rPr lang="en-GB" dirty="0"/>
              <a:t>We write a mathematical function with a name with a capital O, like this:</a:t>
            </a:r>
          </a:p>
          <a:p>
            <a:r>
              <a:rPr lang="en-GB" dirty="0"/>
              <a:t>	</a:t>
            </a:r>
            <a:r>
              <a:rPr lang="en-GB" b="1" dirty="0"/>
              <a:t>O</a:t>
            </a:r>
            <a:r>
              <a:rPr lang="en-GB" dirty="0"/>
              <a:t>(n)</a:t>
            </a:r>
          </a:p>
          <a:p>
            <a:r>
              <a:rPr lang="en-GB" dirty="0"/>
              <a:t>… hence, big O.</a:t>
            </a:r>
          </a:p>
        </p:txBody>
      </p:sp>
      <p:sp>
        <p:nvSpPr>
          <p:cNvPr id="4" name="Date Placeholder 3">
            <a:extLst>
              <a:ext uri="{FF2B5EF4-FFF2-40B4-BE49-F238E27FC236}">
                <a16:creationId xmlns:a16="http://schemas.microsoft.com/office/drawing/2014/main" id="{4080E95F-763B-254C-BDC1-E1F75A59467E}"/>
              </a:ext>
            </a:extLst>
          </p:cNvPr>
          <p:cNvSpPr>
            <a:spLocks noGrp="1"/>
          </p:cNvSpPr>
          <p:nvPr>
            <p:ph type="dt" sz="half" idx="2"/>
          </p:nvPr>
        </p:nvSpPr>
        <p:spPr/>
        <p:txBody>
          <a:bodyPr/>
          <a:lstStyle/>
          <a:p>
            <a:pPr rtl="0"/>
            <a:r>
              <a:rPr lang="en-GB" noProof="0"/>
              <a:t>10/9/2021</a:t>
            </a:r>
          </a:p>
        </p:txBody>
      </p:sp>
      <p:sp>
        <p:nvSpPr>
          <p:cNvPr id="5" name="Footer Placeholder 4">
            <a:extLst>
              <a:ext uri="{FF2B5EF4-FFF2-40B4-BE49-F238E27FC236}">
                <a16:creationId xmlns:a16="http://schemas.microsoft.com/office/drawing/2014/main" id="{74469687-F647-75D4-9784-DF7DD5444A8D}"/>
              </a:ext>
            </a:extLst>
          </p:cNvPr>
          <p:cNvSpPr>
            <a:spLocks noGrp="1"/>
          </p:cNvSpPr>
          <p:nvPr>
            <p:ph type="ftr" sz="quarter" idx="3"/>
          </p:nvPr>
        </p:nvSpPr>
        <p:spPr/>
        <p:txBody>
          <a:bodyPr/>
          <a:lstStyle/>
          <a:p>
            <a:pPr rtl="0"/>
            <a:r>
              <a:rPr lang="en-GB" noProof="0"/>
              <a:t>PRESENTATION TITLE</a:t>
            </a:r>
          </a:p>
        </p:txBody>
      </p:sp>
      <p:sp>
        <p:nvSpPr>
          <p:cNvPr id="6" name="Slide Number Placeholder 5">
            <a:extLst>
              <a:ext uri="{FF2B5EF4-FFF2-40B4-BE49-F238E27FC236}">
                <a16:creationId xmlns:a16="http://schemas.microsoft.com/office/drawing/2014/main" id="{2A2BFC4B-B18C-007B-C009-E72D25B559C3}"/>
              </a:ext>
            </a:extLst>
          </p:cNvPr>
          <p:cNvSpPr>
            <a:spLocks noGrp="1"/>
          </p:cNvSpPr>
          <p:nvPr>
            <p:ph type="sldNum" sz="quarter" idx="4"/>
          </p:nvPr>
        </p:nvSpPr>
        <p:spPr/>
        <p:txBody>
          <a:bodyPr/>
          <a:lstStyle/>
          <a:p>
            <a:pPr rtl="0"/>
            <a:fld id="{294A09A9-5501-47C1-A89A-A340965A2BE2}" type="slidenum">
              <a:rPr lang="en-GB" noProof="0" smtClean="0"/>
              <a:pPr rtl="0"/>
              <a:t>3</a:t>
            </a:fld>
            <a:endParaRPr lang="en-GB" noProof="0"/>
          </a:p>
        </p:txBody>
      </p:sp>
    </p:spTree>
    <p:extLst>
      <p:ext uri="{BB962C8B-B14F-4D97-AF65-F5344CB8AC3E}">
        <p14:creationId xmlns:p14="http://schemas.microsoft.com/office/powerpoint/2010/main" val="952015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92926F57-47F8-86B1-25B8-42564A67A573}"/>
              </a:ext>
            </a:extLst>
          </p:cNvPr>
          <p:cNvSpPr>
            <a:spLocks noGrp="1" noChangeArrowheads="1"/>
          </p:cNvSpPr>
          <p:nvPr>
            <p:ph type="title"/>
          </p:nvPr>
        </p:nvSpPr>
        <p:spPr/>
        <p:txBody>
          <a:bodyPr/>
          <a:lstStyle/>
          <a:p>
            <a:r>
              <a:rPr lang="en-GB" altLang="en-US"/>
              <a:t>Big O</a:t>
            </a:r>
          </a:p>
        </p:txBody>
      </p:sp>
      <p:sp>
        <p:nvSpPr>
          <p:cNvPr id="10243" name="Content Placeholder 2">
            <a:extLst>
              <a:ext uri="{FF2B5EF4-FFF2-40B4-BE49-F238E27FC236}">
                <a16:creationId xmlns:a16="http://schemas.microsoft.com/office/drawing/2014/main" id="{8B49699E-6F62-6CC6-EEEA-FD6140A99E8D}"/>
              </a:ext>
            </a:extLst>
          </p:cNvPr>
          <p:cNvSpPr>
            <a:spLocks noGrp="1" noChangeArrowheads="1"/>
          </p:cNvSpPr>
          <p:nvPr>
            <p:ph idx="1"/>
          </p:nvPr>
        </p:nvSpPr>
        <p:spPr/>
        <p:txBody>
          <a:bodyPr/>
          <a:lstStyle/>
          <a:p>
            <a:r>
              <a:rPr lang="en-GB" altLang="en-US"/>
              <a:t>Big O stands for </a:t>
            </a:r>
            <a:r>
              <a:rPr lang="en-GB" altLang="en-US" b="1"/>
              <a:t>Order of growth</a:t>
            </a:r>
            <a:br>
              <a:rPr lang="en-GB" altLang="en-US" b="1"/>
            </a:br>
            <a:r>
              <a:rPr lang="en-GB" altLang="en-US"/>
              <a:t>How efficient the algorithm is at processing arbitrary inputs</a:t>
            </a:r>
          </a:p>
          <a:p>
            <a:r>
              <a:rPr lang="en-GB" altLang="en-US"/>
              <a:t>Big O is also a measure of </a:t>
            </a:r>
            <a:r>
              <a:rPr lang="en-GB" altLang="en-US" b="1"/>
              <a:t>computational complexity</a:t>
            </a:r>
            <a:br>
              <a:rPr lang="en-GB" altLang="en-US"/>
            </a:br>
            <a:r>
              <a:rPr lang="en-GB" altLang="en-US"/>
              <a:t>The growth rate of the resources required (usually time)</a:t>
            </a:r>
          </a:p>
          <a:p>
            <a:pPr lvl="1"/>
            <a:r>
              <a:rPr lang="en-GB" altLang="en-US"/>
              <a:t>Hence you may see it quoted as a measure of complexity</a:t>
            </a:r>
          </a:p>
        </p:txBody>
      </p:sp>
      <p:sp>
        <p:nvSpPr>
          <p:cNvPr id="10244" name="Footer Placeholder 3">
            <a:extLst>
              <a:ext uri="{FF2B5EF4-FFF2-40B4-BE49-F238E27FC236}">
                <a16:creationId xmlns:a16="http://schemas.microsoft.com/office/drawing/2014/main" id="{939A2095-0A9E-B316-3A3A-326360E7FDD7}"/>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1E504B82-2E7C-DA75-F752-41911082D336}"/>
              </a:ext>
            </a:extLst>
          </p:cNvPr>
          <p:cNvSpPr>
            <a:spLocks noGrp="1" noChangeArrowheads="1"/>
          </p:cNvSpPr>
          <p:nvPr>
            <p:ph type="title"/>
          </p:nvPr>
        </p:nvSpPr>
        <p:spPr/>
        <p:txBody>
          <a:bodyPr/>
          <a:lstStyle/>
          <a:p>
            <a:r>
              <a:rPr lang="en-GB" altLang="en-US"/>
              <a:t>Exercise</a:t>
            </a:r>
          </a:p>
        </p:txBody>
      </p:sp>
      <p:sp>
        <p:nvSpPr>
          <p:cNvPr id="11267" name="Content Placeholder 2">
            <a:extLst>
              <a:ext uri="{FF2B5EF4-FFF2-40B4-BE49-F238E27FC236}">
                <a16:creationId xmlns:a16="http://schemas.microsoft.com/office/drawing/2014/main" id="{82B99F47-533E-DA3C-0762-7AC5FC6C4AC5}"/>
              </a:ext>
            </a:extLst>
          </p:cNvPr>
          <p:cNvSpPr>
            <a:spLocks noGrp="1" noChangeArrowheads="1"/>
          </p:cNvSpPr>
          <p:nvPr>
            <p:ph idx="1"/>
          </p:nvPr>
        </p:nvSpPr>
        <p:spPr/>
        <p:txBody>
          <a:bodyPr/>
          <a:lstStyle/>
          <a:p>
            <a:r>
              <a:rPr lang="en-GB" altLang="en-US"/>
              <a:t>Say you have a 100 fields each containing cattle</a:t>
            </a:r>
          </a:p>
          <a:p>
            <a:r>
              <a:rPr lang="en-GB" altLang="en-US"/>
              <a:t>You have a dragon that likes eating cattle, so you want to hunt the dragon</a:t>
            </a:r>
          </a:p>
          <a:p>
            <a:r>
              <a:rPr lang="en-GB" altLang="en-US"/>
              <a:t>How do you find which field the dragon is in?</a:t>
            </a:r>
          </a:p>
        </p:txBody>
      </p:sp>
      <p:sp>
        <p:nvSpPr>
          <p:cNvPr id="11268" name="Footer Placeholder 3">
            <a:extLst>
              <a:ext uri="{FF2B5EF4-FFF2-40B4-BE49-F238E27FC236}">
                <a16:creationId xmlns:a16="http://schemas.microsoft.com/office/drawing/2014/main" id="{6F86008F-2E3D-B4B7-50E4-7B18104B24FE}"/>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2DA81D33-D58C-5BA5-47AF-695CC02040A8}"/>
              </a:ext>
            </a:extLst>
          </p:cNvPr>
          <p:cNvSpPr>
            <a:spLocks noGrp="1" noChangeArrowheads="1"/>
          </p:cNvSpPr>
          <p:nvPr>
            <p:ph type="title"/>
          </p:nvPr>
        </p:nvSpPr>
        <p:spPr/>
        <p:txBody>
          <a:bodyPr/>
          <a:lstStyle/>
          <a:p>
            <a:r>
              <a:rPr lang="en-GB" altLang="en-US"/>
              <a:t>Answer</a:t>
            </a:r>
          </a:p>
        </p:txBody>
      </p:sp>
      <p:sp>
        <p:nvSpPr>
          <p:cNvPr id="12291" name="Content Placeholder 2">
            <a:extLst>
              <a:ext uri="{FF2B5EF4-FFF2-40B4-BE49-F238E27FC236}">
                <a16:creationId xmlns:a16="http://schemas.microsoft.com/office/drawing/2014/main" id="{F68EE8C4-B917-C17F-7457-BB9A231D9EAE}"/>
              </a:ext>
            </a:extLst>
          </p:cNvPr>
          <p:cNvSpPr>
            <a:spLocks noGrp="1" noChangeArrowheads="1"/>
          </p:cNvSpPr>
          <p:nvPr>
            <p:ph idx="1"/>
          </p:nvPr>
        </p:nvSpPr>
        <p:spPr/>
        <p:txBody>
          <a:bodyPr/>
          <a:lstStyle/>
          <a:p>
            <a:r>
              <a:rPr lang="en-GB" altLang="en-US"/>
              <a:t>You have to search each field one at a time because we have no other information that would allow us to eliminate any of the fields</a:t>
            </a:r>
          </a:p>
        </p:txBody>
      </p:sp>
      <p:sp>
        <p:nvSpPr>
          <p:cNvPr id="12292" name="Footer Placeholder 3">
            <a:extLst>
              <a:ext uri="{FF2B5EF4-FFF2-40B4-BE49-F238E27FC236}">
                <a16:creationId xmlns:a16="http://schemas.microsoft.com/office/drawing/2014/main" id="{3A6A9627-0216-B0EF-2D9C-EE6C09B03943}"/>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5B21A4C9-4E39-B6EA-8D47-38BF86B92B2C}"/>
              </a:ext>
            </a:extLst>
          </p:cNvPr>
          <p:cNvSpPr>
            <a:spLocks noGrp="1" noChangeArrowheads="1"/>
          </p:cNvSpPr>
          <p:nvPr>
            <p:ph type="title"/>
          </p:nvPr>
        </p:nvSpPr>
        <p:spPr>
          <a:xfrm>
            <a:off x="1052640" y="-426242"/>
            <a:ext cx="9779183" cy="1325563"/>
          </a:xfrm>
        </p:spPr>
        <p:txBody>
          <a:bodyPr/>
          <a:lstStyle/>
          <a:p>
            <a:r>
              <a:rPr lang="en-GB" altLang="en-US" dirty="0"/>
              <a:t>Search</a:t>
            </a:r>
          </a:p>
        </p:txBody>
      </p:sp>
      <p:sp>
        <p:nvSpPr>
          <p:cNvPr id="13315" name="Content Placeholder 2">
            <a:extLst>
              <a:ext uri="{FF2B5EF4-FFF2-40B4-BE49-F238E27FC236}">
                <a16:creationId xmlns:a16="http://schemas.microsoft.com/office/drawing/2014/main" id="{38D995E6-EE94-B13C-0330-7D6B6C8AAA3A}"/>
              </a:ext>
            </a:extLst>
          </p:cNvPr>
          <p:cNvSpPr>
            <a:spLocks noGrp="1" noChangeArrowheads="1"/>
          </p:cNvSpPr>
          <p:nvPr>
            <p:ph idx="1"/>
          </p:nvPr>
        </p:nvSpPr>
        <p:spPr>
          <a:xfrm>
            <a:off x="1180272" y="855525"/>
            <a:ext cx="7029450" cy="4903787"/>
          </a:xfrm>
        </p:spPr>
        <p:txBody>
          <a:bodyPr/>
          <a:lstStyle/>
          <a:p>
            <a:r>
              <a:rPr lang="en-GB" altLang="en-US"/>
              <a:t>Say we have an array of 100 numbers, </a:t>
            </a:r>
            <a:r>
              <a:rPr lang="en-GB" altLang="en-US" b="1"/>
              <a:t>sorted from lowest to highest</a:t>
            </a:r>
            <a:endParaRPr lang="en-GB" altLang="en-US"/>
          </a:p>
          <a:p>
            <a:endParaRPr lang="en-GB" altLang="en-US"/>
          </a:p>
          <a:p>
            <a:endParaRPr lang="en-GB" altLang="en-US"/>
          </a:p>
          <a:p>
            <a:r>
              <a:rPr lang="en-GB" altLang="en-US"/>
              <a:t>Say we want to check if a number is in the list</a:t>
            </a:r>
          </a:p>
          <a:p>
            <a:r>
              <a:rPr lang="en-GB" altLang="en-US"/>
              <a:t>We could perform a linear search (aka simple search)</a:t>
            </a:r>
          </a:p>
          <a:p>
            <a:pPr lvl="1"/>
            <a:r>
              <a:rPr lang="en-GB" altLang="en-US"/>
              <a:t>Check each value start with the first until we find a match or reach the end of the array</a:t>
            </a:r>
          </a:p>
          <a:p>
            <a:r>
              <a:rPr lang="en-GB" altLang="en-US"/>
              <a:t>It would take 77 steps find the 77</a:t>
            </a:r>
            <a:r>
              <a:rPr lang="en-GB" altLang="en-US" baseline="30000"/>
              <a:t>th</a:t>
            </a:r>
            <a:r>
              <a:rPr lang="en-GB" altLang="en-US"/>
              <a:t> number</a:t>
            </a:r>
          </a:p>
          <a:p>
            <a:r>
              <a:rPr lang="en-GB" altLang="en-US"/>
              <a:t>If the value is the 100</a:t>
            </a:r>
            <a:r>
              <a:rPr lang="en-GB" altLang="en-US" baseline="30000"/>
              <a:t>th</a:t>
            </a:r>
            <a:r>
              <a:rPr lang="en-GB" altLang="en-US"/>
              <a:t> number, then you would have to check all 100 numbers</a:t>
            </a:r>
          </a:p>
          <a:p>
            <a:endParaRPr lang="en-GB" altLang="en-US"/>
          </a:p>
          <a:p>
            <a:r>
              <a:rPr lang="en-GB" altLang="en-US"/>
              <a:t>You might describe this a </a:t>
            </a:r>
            <a:r>
              <a:rPr lang="en-GB" altLang="en-US" i="1"/>
              <a:t>stupid search</a:t>
            </a:r>
            <a:r>
              <a:rPr lang="en-GB" altLang="en-US"/>
              <a:t> if you were dealing with 100,000 numbers</a:t>
            </a:r>
          </a:p>
        </p:txBody>
      </p:sp>
      <p:sp>
        <p:nvSpPr>
          <p:cNvPr id="13316" name="Footer Placeholder 3">
            <a:extLst>
              <a:ext uri="{FF2B5EF4-FFF2-40B4-BE49-F238E27FC236}">
                <a16:creationId xmlns:a16="http://schemas.microsoft.com/office/drawing/2014/main" id="{A5AE76FA-D4DB-7BE7-19F7-F26C10755905}"/>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6" name="Rectangle 5">
            <a:extLst>
              <a:ext uri="{FF2B5EF4-FFF2-40B4-BE49-F238E27FC236}">
                <a16:creationId xmlns:a16="http://schemas.microsoft.com/office/drawing/2014/main" id="{1F77F179-A178-8A53-B1DA-67F971692EFC}"/>
              </a:ext>
            </a:extLst>
          </p:cNvPr>
          <p:cNvSpPr/>
          <p:nvPr/>
        </p:nvSpPr>
        <p:spPr bwMode="auto">
          <a:xfrm>
            <a:off x="1786698" y="1687375"/>
            <a:ext cx="454025"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1</a:t>
            </a:r>
          </a:p>
        </p:txBody>
      </p:sp>
      <p:sp>
        <p:nvSpPr>
          <p:cNvPr id="7" name="Rectangle 6">
            <a:extLst>
              <a:ext uri="{FF2B5EF4-FFF2-40B4-BE49-F238E27FC236}">
                <a16:creationId xmlns:a16="http://schemas.microsoft.com/office/drawing/2014/main" id="{5DD3CC9C-694D-6E05-D9F2-E7A430ED0D3A}"/>
              </a:ext>
            </a:extLst>
          </p:cNvPr>
          <p:cNvSpPr/>
          <p:nvPr/>
        </p:nvSpPr>
        <p:spPr bwMode="auto">
          <a:xfrm>
            <a:off x="2240723" y="1687375"/>
            <a:ext cx="455613"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2</a:t>
            </a:r>
          </a:p>
        </p:txBody>
      </p:sp>
      <p:sp>
        <p:nvSpPr>
          <p:cNvPr id="8" name="Rectangle 7">
            <a:extLst>
              <a:ext uri="{FF2B5EF4-FFF2-40B4-BE49-F238E27FC236}">
                <a16:creationId xmlns:a16="http://schemas.microsoft.com/office/drawing/2014/main" id="{8F02D245-EDBB-9B38-655F-3E1C487808CF}"/>
              </a:ext>
            </a:extLst>
          </p:cNvPr>
          <p:cNvSpPr/>
          <p:nvPr/>
        </p:nvSpPr>
        <p:spPr bwMode="auto">
          <a:xfrm>
            <a:off x="2696336" y="1687375"/>
            <a:ext cx="454025"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3</a:t>
            </a:r>
          </a:p>
        </p:txBody>
      </p:sp>
      <p:sp>
        <p:nvSpPr>
          <p:cNvPr id="9" name="Rectangle 8">
            <a:extLst>
              <a:ext uri="{FF2B5EF4-FFF2-40B4-BE49-F238E27FC236}">
                <a16:creationId xmlns:a16="http://schemas.microsoft.com/office/drawing/2014/main" id="{4E7C0B10-A196-3366-1248-68EE583FA820}"/>
              </a:ext>
            </a:extLst>
          </p:cNvPr>
          <p:cNvSpPr/>
          <p:nvPr/>
        </p:nvSpPr>
        <p:spPr bwMode="auto">
          <a:xfrm>
            <a:off x="3150360" y="1687375"/>
            <a:ext cx="455612"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4</a:t>
            </a:r>
          </a:p>
        </p:txBody>
      </p:sp>
      <p:sp>
        <p:nvSpPr>
          <p:cNvPr id="10" name="Rectangle 9">
            <a:extLst>
              <a:ext uri="{FF2B5EF4-FFF2-40B4-BE49-F238E27FC236}">
                <a16:creationId xmlns:a16="http://schemas.microsoft.com/office/drawing/2014/main" id="{43EE0D4E-803F-8E9F-9787-11AC50CA7CAB}"/>
              </a:ext>
            </a:extLst>
          </p:cNvPr>
          <p:cNvSpPr/>
          <p:nvPr/>
        </p:nvSpPr>
        <p:spPr bwMode="auto">
          <a:xfrm>
            <a:off x="3605973" y="1687375"/>
            <a:ext cx="454025"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a:t>
            </a:r>
          </a:p>
        </p:txBody>
      </p:sp>
      <p:sp>
        <p:nvSpPr>
          <p:cNvPr id="11" name="Rectangle 10">
            <a:extLst>
              <a:ext uri="{FF2B5EF4-FFF2-40B4-BE49-F238E27FC236}">
                <a16:creationId xmlns:a16="http://schemas.microsoft.com/office/drawing/2014/main" id="{0E4C9EF7-D02A-3D82-8680-E4E30F7FE8F3}"/>
              </a:ext>
            </a:extLst>
          </p:cNvPr>
          <p:cNvSpPr/>
          <p:nvPr/>
        </p:nvSpPr>
        <p:spPr bwMode="auto">
          <a:xfrm>
            <a:off x="4059998" y="1687375"/>
            <a:ext cx="455613"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6</a:t>
            </a:r>
          </a:p>
        </p:txBody>
      </p:sp>
      <p:sp>
        <p:nvSpPr>
          <p:cNvPr id="13323" name="Rectangle 11">
            <a:extLst>
              <a:ext uri="{FF2B5EF4-FFF2-40B4-BE49-F238E27FC236}">
                <a16:creationId xmlns:a16="http://schemas.microsoft.com/office/drawing/2014/main" id="{9A62B219-5623-8090-3346-7AADB1BC4262}"/>
              </a:ext>
            </a:extLst>
          </p:cNvPr>
          <p:cNvSpPr>
            <a:spLocks noChangeArrowheads="1"/>
          </p:cNvSpPr>
          <p:nvPr/>
        </p:nvSpPr>
        <p:spPr bwMode="auto">
          <a:xfrm>
            <a:off x="4515610" y="1687375"/>
            <a:ext cx="455612" cy="460375"/>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3324" name="Rectangle 12">
            <a:extLst>
              <a:ext uri="{FF2B5EF4-FFF2-40B4-BE49-F238E27FC236}">
                <a16:creationId xmlns:a16="http://schemas.microsoft.com/office/drawing/2014/main" id="{9C939F97-336C-06E8-6F7A-397089028AD2}"/>
              </a:ext>
            </a:extLst>
          </p:cNvPr>
          <p:cNvSpPr>
            <a:spLocks noChangeArrowheads="1"/>
          </p:cNvSpPr>
          <p:nvPr/>
        </p:nvSpPr>
        <p:spPr bwMode="auto">
          <a:xfrm>
            <a:off x="4971223" y="1687375"/>
            <a:ext cx="454025" cy="460375"/>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4" name="Rectangle 13">
            <a:extLst>
              <a:ext uri="{FF2B5EF4-FFF2-40B4-BE49-F238E27FC236}">
                <a16:creationId xmlns:a16="http://schemas.microsoft.com/office/drawing/2014/main" id="{D9BA3571-52AA-795F-56C3-089B781707EE}"/>
              </a:ext>
            </a:extLst>
          </p:cNvPr>
          <p:cNvSpPr/>
          <p:nvPr/>
        </p:nvSpPr>
        <p:spPr bwMode="auto">
          <a:xfrm>
            <a:off x="5425248" y="1687375"/>
            <a:ext cx="455613"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97</a:t>
            </a:r>
          </a:p>
        </p:txBody>
      </p:sp>
      <p:sp>
        <p:nvSpPr>
          <p:cNvPr id="15" name="Rectangle 14">
            <a:extLst>
              <a:ext uri="{FF2B5EF4-FFF2-40B4-BE49-F238E27FC236}">
                <a16:creationId xmlns:a16="http://schemas.microsoft.com/office/drawing/2014/main" id="{FD5479A0-BD05-E0C1-B357-DAE11EB91F68}"/>
              </a:ext>
            </a:extLst>
          </p:cNvPr>
          <p:cNvSpPr/>
          <p:nvPr/>
        </p:nvSpPr>
        <p:spPr bwMode="auto">
          <a:xfrm>
            <a:off x="5880861" y="1687375"/>
            <a:ext cx="454025"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98</a:t>
            </a:r>
          </a:p>
        </p:txBody>
      </p:sp>
      <p:sp>
        <p:nvSpPr>
          <p:cNvPr id="16" name="Rectangle 15">
            <a:extLst>
              <a:ext uri="{FF2B5EF4-FFF2-40B4-BE49-F238E27FC236}">
                <a16:creationId xmlns:a16="http://schemas.microsoft.com/office/drawing/2014/main" id="{E6BDFF80-A111-297F-0A47-2178123AE86C}"/>
              </a:ext>
            </a:extLst>
          </p:cNvPr>
          <p:cNvSpPr/>
          <p:nvPr/>
        </p:nvSpPr>
        <p:spPr bwMode="auto">
          <a:xfrm>
            <a:off x="6334885" y="1687375"/>
            <a:ext cx="455612"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99</a:t>
            </a:r>
          </a:p>
        </p:txBody>
      </p:sp>
      <p:sp>
        <p:nvSpPr>
          <p:cNvPr id="17" name="Rectangle 16">
            <a:extLst>
              <a:ext uri="{FF2B5EF4-FFF2-40B4-BE49-F238E27FC236}">
                <a16:creationId xmlns:a16="http://schemas.microsoft.com/office/drawing/2014/main" id="{BA5338F7-A541-A7FE-4DDC-D05C75300C65}"/>
              </a:ext>
            </a:extLst>
          </p:cNvPr>
          <p:cNvSpPr/>
          <p:nvPr/>
        </p:nvSpPr>
        <p:spPr bwMode="auto">
          <a:xfrm>
            <a:off x="6790498" y="1687375"/>
            <a:ext cx="454025"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100</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D4BDB585-D647-1A21-82F8-06C0C77AD218}"/>
              </a:ext>
            </a:extLst>
          </p:cNvPr>
          <p:cNvSpPr>
            <a:spLocks noGrp="1" noChangeArrowheads="1"/>
          </p:cNvSpPr>
          <p:nvPr>
            <p:ph type="title"/>
          </p:nvPr>
        </p:nvSpPr>
        <p:spPr>
          <a:xfrm>
            <a:off x="1167492" y="381001"/>
            <a:ext cx="9779183" cy="674686"/>
          </a:xfrm>
        </p:spPr>
        <p:txBody>
          <a:bodyPr/>
          <a:lstStyle/>
          <a:p>
            <a:r>
              <a:rPr lang="en-GB" altLang="en-US" dirty="0"/>
              <a:t>Exercise</a:t>
            </a:r>
          </a:p>
        </p:txBody>
      </p:sp>
      <p:sp>
        <p:nvSpPr>
          <p:cNvPr id="14339" name="Content Placeholder 2">
            <a:extLst>
              <a:ext uri="{FF2B5EF4-FFF2-40B4-BE49-F238E27FC236}">
                <a16:creationId xmlns:a16="http://schemas.microsoft.com/office/drawing/2014/main" id="{885A4C9F-188B-BB0C-9D05-52250035F33E}"/>
              </a:ext>
            </a:extLst>
          </p:cNvPr>
          <p:cNvSpPr>
            <a:spLocks noGrp="1" noChangeArrowheads="1"/>
          </p:cNvSpPr>
          <p:nvPr>
            <p:ph idx="1"/>
          </p:nvPr>
        </p:nvSpPr>
        <p:spPr>
          <a:xfrm>
            <a:off x="450919" y="1027113"/>
            <a:ext cx="10353537" cy="4451350"/>
          </a:xfrm>
        </p:spPr>
        <p:txBody>
          <a:bodyPr/>
          <a:lstStyle/>
          <a:p>
            <a:r>
              <a:rPr lang="en-GB" altLang="en-US" dirty="0"/>
              <a:t>Say you have a 100 fields each containing cattle</a:t>
            </a:r>
          </a:p>
          <a:p>
            <a:r>
              <a:rPr lang="en-GB" altLang="en-US" dirty="0"/>
              <a:t>You have a dragon that likes eating cattle, so you want to hunt the dragon</a:t>
            </a:r>
          </a:p>
          <a:p>
            <a:r>
              <a:rPr lang="en-GB" altLang="en-US" dirty="0"/>
              <a:t>You know the dragon is smart and greedy, so it will always each the fields with the most cattle first.</a:t>
            </a:r>
          </a:p>
          <a:p>
            <a:r>
              <a:rPr lang="en-GB" altLang="en-US" dirty="0"/>
              <a:t>Also, you have a nice list telling you how many cattle are in each field.</a:t>
            </a:r>
          </a:p>
          <a:p>
            <a:r>
              <a:rPr lang="en-GB" altLang="en-US" dirty="0"/>
              <a:t>How do you quickly find which field the dragon is in?</a:t>
            </a:r>
          </a:p>
        </p:txBody>
      </p:sp>
      <p:sp>
        <p:nvSpPr>
          <p:cNvPr id="14340" name="Footer Placeholder 3">
            <a:extLst>
              <a:ext uri="{FF2B5EF4-FFF2-40B4-BE49-F238E27FC236}">
                <a16:creationId xmlns:a16="http://schemas.microsoft.com/office/drawing/2014/main" id="{B4AEEE6A-F889-7318-A43D-2D5521526EBD}"/>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pic>
        <p:nvPicPr>
          <p:cNvPr id="14341" name="Picture 4" descr="Grass PNG Transparent Images | PNG All">
            <a:extLst>
              <a:ext uri="{FF2B5EF4-FFF2-40B4-BE49-F238E27FC236}">
                <a16:creationId xmlns:a16="http://schemas.microsoft.com/office/drawing/2014/main" id="{6FB4164F-55B8-771A-EACF-3292D5550D8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81176" y="5565775"/>
            <a:ext cx="11287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5" descr="Grass PNG Transparent Images | PNG All">
            <a:extLst>
              <a:ext uri="{FF2B5EF4-FFF2-40B4-BE49-F238E27FC236}">
                <a16:creationId xmlns:a16="http://schemas.microsoft.com/office/drawing/2014/main" id="{30920C69-0021-25D0-8E57-276982FD63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87676" y="5565775"/>
            <a:ext cx="11287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6" descr="Grass PNG Transparent Images | PNG All">
            <a:extLst>
              <a:ext uri="{FF2B5EF4-FFF2-40B4-BE49-F238E27FC236}">
                <a16:creationId xmlns:a16="http://schemas.microsoft.com/office/drawing/2014/main" id="{B35401C9-79B7-0537-4A29-0F954C18145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92588" y="5565775"/>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7" descr="Grass PNG Transparent Images | PNG All">
            <a:extLst>
              <a:ext uri="{FF2B5EF4-FFF2-40B4-BE49-F238E27FC236}">
                <a16:creationId xmlns:a16="http://schemas.microsoft.com/office/drawing/2014/main" id="{E2267057-66E7-D41E-F953-D57ADE720D9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41950" y="5565775"/>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8" descr="Grass PNG Transparent Images | PNG All">
            <a:extLst>
              <a:ext uri="{FF2B5EF4-FFF2-40B4-BE49-F238E27FC236}">
                <a16:creationId xmlns:a16="http://schemas.microsoft.com/office/drawing/2014/main" id="{284DAE63-59BE-879E-8B53-1C06E9025D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57975" y="5565775"/>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9" descr="Grass PNG Transparent Images | PNG All">
            <a:extLst>
              <a:ext uri="{FF2B5EF4-FFF2-40B4-BE49-F238E27FC236}">
                <a16:creationId xmlns:a16="http://schemas.microsoft.com/office/drawing/2014/main" id="{32DD79D2-A670-8239-F61A-88C0329F80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75588" y="5565775"/>
            <a:ext cx="1128712"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7" name="Picture 10" descr="Grass PNG Transparent Images | PNG All">
            <a:extLst>
              <a:ext uri="{FF2B5EF4-FFF2-40B4-BE49-F238E27FC236}">
                <a16:creationId xmlns:a16="http://schemas.microsoft.com/office/drawing/2014/main" id="{6F6C2FF5-459B-208E-2B06-D1B6154168E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91613" y="5565775"/>
            <a:ext cx="1128712"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8" name="Picture 11" descr="Two Cartoon Cows vector clipart image - Free stock photo ...">
            <a:extLst>
              <a:ext uri="{FF2B5EF4-FFF2-40B4-BE49-F238E27FC236}">
                <a16:creationId xmlns:a16="http://schemas.microsoft.com/office/drawing/2014/main" id="{46545824-F1F2-3AE9-CDDE-5A6CBCE215D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64338" y="5565775"/>
            <a:ext cx="7112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12" descr="Two Cartoon Cows vector clipart image - Free stock photo ...">
            <a:extLst>
              <a:ext uri="{FF2B5EF4-FFF2-40B4-BE49-F238E27FC236}">
                <a16:creationId xmlns:a16="http://schemas.microsoft.com/office/drawing/2014/main" id="{98D3EFFE-8DD9-218D-0AF5-20476797746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16888" y="5565775"/>
            <a:ext cx="7112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0" name="Picture 13" descr="Two Cartoon Cows vector clipart image - Free stock photo ...">
            <a:extLst>
              <a:ext uri="{FF2B5EF4-FFF2-40B4-BE49-F238E27FC236}">
                <a16:creationId xmlns:a16="http://schemas.microsoft.com/office/drawing/2014/main" id="{C2593B6A-5394-C082-BABE-AD06C573ED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336088" y="5565775"/>
            <a:ext cx="7112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1" name="Picture 14" descr="Green Dragon Cartoon Free Stock Photo - Public Domain Pictures">
            <a:extLst>
              <a:ext uri="{FF2B5EF4-FFF2-40B4-BE49-F238E27FC236}">
                <a16:creationId xmlns:a16="http://schemas.microsoft.com/office/drawing/2014/main" id="{EDAFF8F8-6D12-A569-7790-D2DED86F562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534026" y="4887118"/>
            <a:ext cx="62230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2" name="TextBox 15">
            <a:extLst>
              <a:ext uri="{FF2B5EF4-FFF2-40B4-BE49-F238E27FC236}">
                <a16:creationId xmlns:a16="http://schemas.microsoft.com/office/drawing/2014/main" id="{3BBBB11E-F878-EB08-76DB-E4FD7D4E0899}"/>
              </a:ext>
            </a:extLst>
          </p:cNvPr>
          <p:cNvSpPr txBox="1">
            <a:spLocks noChangeArrowheads="1"/>
          </p:cNvSpPr>
          <p:nvPr/>
        </p:nvSpPr>
        <p:spPr bwMode="auto">
          <a:xfrm>
            <a:off x="1835151" y="6180139"/>
            <a:ext cx="1031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10 cows</a:t>
            </a:r>
          </a:p>
        </p:txBody>
      </p:sp>
      <p:sp>
        <p:nvSpPr>
          <p:cNvPr id="14353" name="TextBox 16">
            <a:extLst>
              <a:ext uri="{FF2B5EF4-FFF2-40B4-BE49-F238E27FC236}">
                <a16:creationId xmlns:a16="http://schemas.microsoft.com/office/drawing/2014/main" id="{8798134A-B225-262C-C660-16DEBB286FF9}"/>
              </a:ext>
            </a:extLst>
          </p:cNvPr>
          <p:cNvSpPr txBox="1">
            <a:spLocks noChangeArrowheads="1"/>
          </p:cNvSpPr>
          <p:nvPr/>
        </p:nvSpPr>
        <p:spPr bwMode="auto">
          <a:xfrm>
            <a:off x="2954338" y="6180139"/>
            <a:ext cx="901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9 cows</a:t>
            </a:r>
          </a:p>
        </p:txBody>
      </p:sp>
      <p:sp>
        <p:nvSpPr>
          <p:cNvPr id="14354" name="TextBox 17">
            <a:extLst>
              <a:ext uri="{FF2B5EF4-FFF2-40B4-BE49-F238E27FC236}">
                <a16:creationId xmlns:a16="http://schemas.microsoft.com/office/drawing/2014/main" id="{1499E81C-9D84-CD62-C28A-5695FD65DE65}"/>
              </a:ext>
            </a:extLst>
          </p:cNvPr>
          <p:cNvSpPr txBox="1">
            <a:spLocks noChangeArrowheads="1"/>
          </p:cNvSpPr>
          <p:nvPr/>
        </p:nvSpPr>
        <p:spPr bwMode="auto">
          <a:xfrm>
            <a:off x="4241800" y="6170614"/>
            <a:ext cx="9032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8 cows</a:t>
            </a:r>
          </a:p>
        </p:txBody>
      </p:sp>
      <p:sp>
        <p:nvSpPr>
          <p:cNvPr id="14355" name="TextBox 18">
            <a:extLst>
              <a:ext uri="{FF2B5EF4-FFF2-40B4-BE49-F238E27FC236}">
                <a16:creationId xmlns:a16="http://schemas.microsoft.com/office/drawing/2014/main" id="{A91F20D9-EDB7-51A8-625C-59875BDB96A9}"/>
              </a:ext>
            </a:extLst>
          </p:cNvPr>
          <p:cNvSpPr txBox="1">
            <a:spLocks noChangeArrowheads="1"/>
          </p:cNvSpPr>
          <p:nvPr/>
        </p:nvSpPr>
        <p:spPr bwMode="auto">
          <a:xfrm>
            <a:off x="5443538" y="6170614"/>
            <a:ext cx="901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7 cows</a:t>
            </a:r>
          </a:p>
        </p:txBody>
      </p:sp>
      <p:sp>
        <p:nvSpPr>
          <p:cNvPr id="14356" name="TextBox 19">
            <a:extLst>
              <a:ext uri="{FF2B5EF4-FFF2-40B4-BE49-F238E27FC236}">
                <a16:creationId xmlns:a16="http://schemas.microsoft.com/office/drawing/2014/main" id="{08D77B95-2E40-C556-7B95-6985833C4508}"/>
              </a:ext>
            </a:extLst>
          </p:cNvPr>
          <p:cNvSpPr txBox="1">
            <a:spLocks noChangeArrowheads="1"/>
          </p:cNvSpPr>
          <p:nvPr/>
        </p:nvSpPr>
        <p:spPr bwMode="auto">
          <a:xfrm>
            <a:off x="6672264" y="6170614"/>
            <a:ext cx="9032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6 cows</a:t>
            </a:r>
          </a:p>
        </p:txBody>
      </p:sp>
      <p:sp>
        <p:nvSpPr>
          <p:cNvPr id="14357" name="TextBox 20">
            <a:extLst>
              <a:ext uri="{FF2B5EF4-FFF2-40B4-BE49-F238E27FC236}">
                <a16:creationId xmlns:a16="http://schemas.microsoft.com/office/drawing/2014/main" id="{3A70BB15-5C4D-5FFC-5B32-930C7C19976C}"/>
              </a:ext>
            </a:extLst>
          </p:cNvPr>
          <p:cNvSpPr txBox="1">
            <a:spLocks noChangeArrowheads="1"/>
          </p:cNvSpPr>
          <p:nvPr/>
        </p:nvSpPr>
        <p:spPr bwMode="auto">
          <a:xfrm>
            <a:off x="7956550" y="6170614"/>
            <a:ext cx="9032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5 cows</a:t>
            </a:r>
          </a:p>
        </p:txBody>
      </p:sp>
      <p:sp>
        <p:nvSpPr>
          <p:cNvPr id="14358" name="TextBox 21">
            <a:extLst>
              <a:ext uri="{FF2B5EF4-FFF2-40B4-BE49-F238E27FC236}">
                <a16:creationId xmlns:a16="http://schemas.microsoft.com/office/drawing/2014/main" id="{757849C4-721B-73BB-759C-52A7F846ACA9}"/>
              </a:ext>
            </a:extLst>
          </p:cNvPr>
          <p:cNvSpPr txBox="1">
            <a:spLocks noChangeArrowheads="1"/>
          </p:cNvSpPr>
          <p:nvPr/>
        </p:nvSpPr>
        <p:spPr bwMode="auto">
          <a:xfrm>
            <a:off x="9161464" y="6191250"/>
            <a:ext cx="9032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4 cows</a:t>
            </a:r>
          </a:p>
        </p:txBody>
      </p:sp>
      <p:pic>
        <p:nvPicPr>
          <p:cNvPr id="14359" name="Picture 22" descr="Two Cartoon Cows vector clipart image - Free stock photo ...">
            <a:extLst>
              <a:ext uri="{FF2B5EF4-FFF2-40B4-BE49-F238E27FC236}">
                <a16:creationId xmlns:a16="http://schemas.microsoft.com/office/drawing/2014/main" id="{7D437AEA-EC64-2B97-E508-29906D4C27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27688" y="5565775"/>
            <a:ext cx="7112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0" name="Picture 23" descr="Two Cartoon Cows vector clipart image - Free stock photo ...">
            <a:extLst>
              <a:ext uri="{FF2B5EF4-FFF2-40B4-BE49-F238E27FC236}">
                <a16:creationId xmlns:a16="http://schemas.microsoft.com/office/drawing/2014/main" id="{CA5CC26E-8502-064F-E854-D0C87C4DFBA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73563" y="5565775"/>
            <a:ext cx="709612"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1" name="Picture 24" descr="Two Cartoon Cows vector clipart image - Free stock photo ...">
            <a:extLst>
              <a:ext uri="{FF2B5EF4-FFF2-40B4-BE49-F238E27FC236}">
                <a16:creationId xmlns:a16="http://schemas.microsoft.com/office/drawing/2014/main" id="{3A03438B-BEA3-5664-6C29-3C2B08A16D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95638" y="5565775"/>
            <a:ext cx="7112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2" name="Picture 25" descr="Two Cartoon Cows vector clipart image - Free stock photo ...">
            <a:extLst>
              <a:ext uri="{FF2B5EF4-FFF2-40B4-BE49-F238E27FC236}">
                <a16:creationId xmlns:a16="http://schemas.microsoft.com/office/drawing/2014/main" id="{AAA13834-D18E-B196-F319-EFB8AF7676E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06600" y="5565775"/>
            <a:ext cx="7112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93465926-6381-02E3-2F7B-D355BBAD81C2}"/>
              </a:ext>
            </a:extLst>
          </p:cNvPr>
          <p:cNvSpPr>
            <a:spLocks noGrp="1" noChangeArrowheads="1"/>
          </p:cNvSpPr>
          <p:nvPr>
            <p:ph type="title"/>
          </p:nvPr>
        </p:nvSpPr>
        <p:spPr>
          <a:xfrm>
            <a:off x="1781175" y="1"/>
            <a:ext cx="8686800" cy="614363"/>
          </a:xfrm>
        </p:spPr>
        <p:txBody>
          <a:bodyPr/>
          <a:lstStyle/>
          <a:p>
            <a:r>
              <a:rPr lang="en-GB" altLang="en-US"/>
              <a:t>Answer</a:t>
            </a:r>
          </a:p>
        </p:txBody>
      </p:sp>
      <p:sp>
        <p:nvSpPr>
          <p:cNvPr id="15363" name="Content Placeholder 2">
            <a:extLst>
              <a:ext uri="{FF2B5EF4-FFF2-40B4-BE49-F238E27FC236}">
                <a16:creationId xmlns:a16="http://schemas.microsoft.com/office/drawing/2014/main" id="{FCCBD1DE-C7C9-E705-FDB0-2226EF4409F0}"/>
              </a:ext>
            </a:extLst>
          </p:cNvPr>
          <p:cNvSpPr>
            <a:spLocks noGrp="1" noChangeArrowheads="1"/>
          </p:cNvSpPr>
          <p:nvPr>
            <p:ph idx="1"/>
          </p:nvPr>
        </p:nvSpPr>
        <p:spPr>
          <a:xfrm>
            <a:off x="428487" y="460376"/>
            <a:ext cx="11644243" cy="5284787"/>
          </a:xfrm>
        </p:spPr>
        <p:txBody>
          <a:bodyPr/>
          <a:lstStyle/>
          <a:p>
            <a:r>
              <a:rPr lang="en-GB" altLang="en-US" dirty="0"/>
              <a:t>If he has already eaten the cattle in a field then you know that all the fields which have more cattle than this field have already been attacked so the dragon will not be in them</a:t>
            </a:r>
          </a:p>
          <a:p>
            <a:r>
              <a:rPr lang="en-GB" altLang="en-US" dirty="0"/>
              <a:t>So we could start by choosing the field from the middle of the list and check to see if it is empty</a:t>
            </a:r>
          </a:p>
          <a:p>
            <a:r>
              <a:rPr lang="en-GB" altLang="en-US" dirty="0"/>
              <a:t>Hence, we can eliminate a number of fields rather than just one every time we check a field</a:t>
            </a:r>
          </a:p>
          <a:p>
            <a:pPr lvl="1"/>
            <a:r>
              <a:rPr lang="en-GB" altLang="en-US" dirty="0"/>
              <a:t>If the field is empty eliminate all the larger fields than the field we are looking in</a:t>
            </a:r>
          </a:p>
          <a:p>
            <a:pPr lvl="1"/>
            <a:r>
              <a:rPr lang="en-GB" altLang="en-US" dirty="0"/>
              <a:t>Otherwise, eliminate all the smaller fields since the dragon hasn’t reached this field yet</a:t>
            </a:r>
          </a:p>
          <a:p>
            <a:r>
              <a:rPr lang="en-GB" altLang="en-US" dirty="0"/>
              <a:t>A smart technique is to try to eliminate as many fields with each check that we make…..binary search</a:t>
            </a:r>
          </a:p>
        </p:txBody>
      </p:sp>
      <p:sp>
        <p:nvSpPr>
          <p:cNvPr id="15364" name="Footer Placeholder 3">
            <a:extLst>
              <a:ext uri="{FF2B5EF4-FFF2-40B4-BE49-F238E27FC236}">
                <a16:creationId xmlns:a16="http://schemas.microsoft.com/office/drawing/2014/main" id="{B8887C0E-FA48-7626-02CF-B7D3E5232CA9}"/>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pic>
        <p:nvPicPr>
          <p:cNvPr id="15365" name="Picture 4" descr="Grass PNG Transparent Images | PNG All">
            <a:extLst>
              <a:ext uri="{FF2B5EF4-FFF2-40B4-BE49-F238E27FC236}">
                <a16:creationId xmlns:a16="http://schemas.microsoft.com/office/drawing/2014/main" id="{5BE6FE21-21CD-B573-7B1B-E4E6A9A0CAD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81176" y="5630863"/>
            <a:ext cx="11287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5" descr="Grass PNG Transparent Images | PNG All">
            <a:extLst>
              <a:ext uri="{FF2B5EF4-FFF2-40B4-BE49-F238E27FC236}">
                <a16:creationId xmlns:a16="http://schemas.microsoft.com/office/drawing/2014/main" id="{854143FE-3FA9-C5FB-6F84-336DF12BC2D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87676" y="5630863"/>
            <a:ext cx="1128713"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6" descr="Grass PNG Transparent Images | PNG All">
            <a:extLst>
              <a:ext uri="{FF2B5EF4-FFF2-40B4-BE49-F238E27FC236}">
                <a16:creationId xmlns:a16="http://schemas.microsoft.com/office/drawing/2014/main" id="{BEFD5A3B-A22B-01E5-46B7-79292063176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92588" y="5630863"/>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descr="Grass PNG Transparent Images | PNG All">
            <a:extLst>
              <a:ext uri="{FF2B5EF4-FFF2-40B4-BE49-F238E27FC236}">
                <a16:creationId xmlns:a16="http://schemas.microsoft.com/office/drawing/2014/main" id="{D77FC9CB-D39D-FC00-DEAC-4BB8BF05946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41950" y="5630863"/>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descr="Grass PNG Transparent Images | PNG All">
            <a:extLst>
              <a:ext uri="{FF2B5EF4-FFF2-40B4-BE49-F238E27FC236}">
                <a16:creationId xmlns:a16="http://schemas.microsoft.com/office/drawing/2014/main" id="{C3BE6933-1993-436E-94F7-B5B5E3C4568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57975" y="5630863"/>
            <a:ext cx="1130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descr="Grass PNG Transparent Images | PNG All">
            <a:extLst>
              <a:ext uri="{FF2B5EF4-FFF2-40B4-BE49-F238E27FC236}">
                <a16:creationId xmlns:a16="http://schemas.microsoft.com/office/drawing/2014/main" id="{B9245515-81EB-99F4-D6E1-67F1B85DBC0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75588" y="5630863"/>
            <a:ext cx="1128712"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1" name="Picture 10" descr="Grass PNG Transparent Images | PNG All">
            <a:extLst>
              <a:ext uri="{FF2B5EF4-FFF2-40B4-BE49-F238E27FC236}">
                <a16:creationId xmlns:a16="http://schemas.microsoft.com/office/drawing/2014/main" id="{F3861A63-3651-9054-9992-FA79F039209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91613" y="5630863"/>
            <a:ext cx="1128712"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1" descr="Two Cartoon Cows vector clipart image - Free stock photo ...">
            <a:extLst>
              <a:ext uri="{FF2B5EF4-FFF2-40B4-BE49-F238E27FC236}">
                <a16:creationId xmlns:a16="http://schemas.microsoft.com/office/drawing/2014/main" id="{0A104E97-DB1B-2478-0420-60C48C2C61F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64338" y="5630863"/>
            <a:ext cx="7112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12" descr="Two Cartoon Cows vector clipart image - Free stock photo ...">
            <a:extLst>
              <a:ext uri="{FF2B5EF4-FFF2-40B4-BE49-F238E27FC236}">
                <a16:creationId xmlns:a16="http://schemas.microsoft.com/office/drawing/2014/main" id="{A5DC8D9C-EAD3-380A-6071-3EF1C9DC9A6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16888" y="5630863"/>
            <a:ext cx="7112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4" name="Picture 13" descr="Two Cartoon Cows vector clipart image - Free stock photo ...">
            <a:extLst>
              <a:ext uri="{FF2B5EF4-FFF2-40B4-BE49-F238E27FC236}">
                <a16:creationId xmlns:a16="http://schemas.microsoft.com/office/drawing/2014/main" id="{28FB448B-BAC2-A034-6942-A110524A20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336088" y="5630863"/>
            <a:ext cx="7112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4" descr="Green Dragon Cartoon Free Stock Photo - Public Domain Pictures">
            <a:extLst>
              <a:ext uri="{FF2B5EF4-FFF2-40B4-BE49-F238E27FC236}">
                <a16:creationId xmlns:a16="http://schemas.microsoft.com/office/drawing/2014/main" id="{F288B6B4-7965-E669-DE5C-9E811249E91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08650" y="5368926"/>
            <a:ext cx="622300"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6" name="TextBox 15">
            <a:extLst>
              <a:ext uri="{FF2B5EF4-FFF2-40B4-BE49-F238E27FC236}">
                <a16:creationId xmlns:a16="http://schemas.microsoft.com/office/drawing/2014/main" id="{7DB0E7C5-885B-FE51-B07A-01888C36E38A}"/>
              </a:ext>
            </a:extLst>
          </p:cNvPr>
          <p:cNvSpPr txBox="1">
            <a:spLocks noChangeArrowheads="1"/>
          </p:cNvSpPr>
          <p:nvPr/>
        </p:nvSpPr>
        <p:spPr bwMode="auto">
          <a:xfrm>
            <a:off x="1835151" y="6245225"/>
            <a:ext cx="1031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10 cows</a:t>
            </a:r>
          </a:p>
        </p:txBody>
      </p:sp>
      <p:sp>
        <p:nvSpPr>
          <p:cNvPr id="15377" name="TextBox 16">
            <a:extLst>
              <a:ext uri="{FF2B5EF4-FFF2-40B4-BE49-F238E27FC236}">
                <a16:creationId xmlns:a16="http://schemas.microsoft.com/office/drawing/2014/main" id="{1B80B102-9E07-2C29-44D3-77B3C7004E9A}"/>
              </a:ext>
            </a:extLst>
          </p:cNvPr>
          <p:cNvSpPr txBox="1">
            <a:spLocks noChangeArrowheads="1"/>
          </p:cNvSpPr>
          <p:nvPr/>
        </p:nvSpPr>
        <p:spPr bwMode="auto">
          <a:xfrm>
            <a:off x="2954338" y="6245225"/>
            <a:ext cx="901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9 cows</a:t>
            </a:r>
          </a:p>
        </p:txBody>
      </p:sp>
      <p:sp>
        <p:nvSpPr>
          <p:cNvPr id="15378" name="TextBox 17">
            <a:extLst>
              <a:ext uri="{FF2B5EF4-FFF2-40B4-BE49-F238E27FC236}">
                <a16:creationId xmlns:a16="http://schemas.microsoft.com/office/drawing/2014/main" id="{BF743FB6-A4FB-6DF7-4F97-1D8B379F5BE3}"/>
              </a:ext>
            </a:extLst>
          </p:cNvPr>
          <p:cNvSpPr txBox="1">
            <a:spLocks noChangeArrowheads="1"/>
          </p:cNvSpPr>
          <p:nvPr/>
        </p:nvSpPr>
        <p:spPr bwMode="auto">
          <a:xfrm>
            <a:off x="4241800" y="6235700"/>
            <a:ext cx="9032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8 cows</a:t>
            </a:r>
          </a:p>
        </p:txBody>
      </p:sp>
      <p:sp>
        <p:nvSpPr>
          <p:cNvPr id="15379" name="TextBox 18">
            <a:extLst>
              <a:ext uri="{FF2B5EF4-FFF2-40B4-BE49-F238E27FC236}">
                <a16:creationId xmlns:a16="http://schemas.microsoft.com/office/drawing/2014/main" id="{4C3ABF4C-770A-88C9-CB89-09E5651D121F}"/>
              </a:ext>
            </a:extLst>
          </p:cNvPr>
          <p:cNvSpPr txBox="1">
            <a:spLocks noChangeArrowheads="1"/>
          </p:cNvSpPr>
          <p:nvPr/>
        </p:nvSpPr>
        <p:spPr bwMode="auto">
          <a:xfrm>
            <a:off x="5443538" y="6235700"/>
            <a:ext cx="901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7 cows</a:t>
            </a:r>
          </a:p>
        </p:txBody>
      </p:sp>
      <p:sp>
        <p:nvSpPr>
          <p:cNvPr id="15380" name="TextBox 19">
            <a:extLst>
              <a:ext uri="{FF2B5EF4-FFF2-40B4-BE49-F238E27FC236}">
                <a16:creationId xmlns:a16="http://schemas.microsoft.com/office/drawing/2014/main" id="{77FCF39C-AB2C-FD33-BEA6-9CF89ED002C5}"/>
              </a:ext>
            </a:extLst>
          </p:cNvPr>
          <p:cNvSpPr txBox="1">
            <a:spLocks noChangeArrowheads="1"/>
          </p:cNvSpPr>
          <p:nvPr/>
        </p:nvSpPr>
        <p:spPr bwMode="auto">
          <a:xfrm>
            <a:off x="6672264" y="6235700"/>
            <a:ext cx="903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6 cows</a:t>
            </a:r>
          </a:p>
        </p:txBody>
      </p:sp>
      <p:sp>
        <p:nvSpPr>
          <p:cNvPr id="15381" name="TextBox 20">
            <a:extLst>
              <a:ext uri="{FF2B5EF4-FFF2-40B4-BE49-F238E27FC236}">
                <a16:creationId xmlns:a16="http://schemas.microsoft.com/office/drawing/2014/main" id="{71B14026-37F8-2164-C2C5-4DCB94368008}"/>
              </a:ext>
            </a:extLst>
          </p:cNvPr>
          <p:cNvSpPr txBox="1">
            <a:spLocks noChangeArrowheads="1"/>
          </p:cNvSpPr>
          <p:nvPr/>
        </p:nvSpPr>
        <p:spPr bwMode="auto">
          <a:xfrm>
            <a:off x="7956550" y="6235700"/>
            <a:ext cx="9032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5 cows</a:t>
            </a:r>
          </a:p>
        </p:txBody>
      </p:sp>
      <p:sp>
        <p:nvSpPr>
          <p:cNvPr id="15382" name="TextBox 21">
            <a:extLst>
              <a:ext uri="{FF2B5EF4-FFF2-40B4-BE49-F238E27FC236}">
                <a16:creationId xmlns:a16="http://schemas.microsoft.com/office/drawing/2014/main" id="{D166C4FA-9BB1-D668-F9C1-F01DF2666F88}"/>
              </a:ext>
            </a:extLst>
          </p:cNvPr>
          <p:cNvSpPr txBox="1">
            <a:spLocks noChangeArrowheads="1"/>
          </p:cNvSpPr>
          <p:nvPr/>
        </p:nvSpPr>
        <p:spPr bwMode="auto">
          <a:xfrm>
            <a:off x="9161464" y="6256338"/>
            <a:ext cx="9032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4 cows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FCC000A2-FC67-163C-3DDD-0E08636D881E}"/>
              </a:ext>
            </a:extLst>
          </p:cNvPr>
          <p:cNvSpPr>
            <a:spLocks noGrp="1" noChangeArrowheads="1"/>
          </p:cNvSpPr>
          <p:nvPr>
            <p:ph type="title"/>
          </p:nvPr>
        </p:nvSpPr>
        <p:spPr>
          <a:xfrm>
            <a:off x="1190534" y="-410369"/>
            <a:ext cx="9779183" cy="1325563"/>
          </a:xfrm>
        </p:spPr>
        <p:txBody>
          <a:bodyPr/>
          <a:lstStyle/>
          <a:p>
            <a:r>
              <a:rPr lang="en-GB" altLang="en-US" dirty="0"/>
              <a:t>Binary Search</a:t>
            </a:r>
          </a:p>
        </p:txBody>
      </p:sp>
      <p:sp>
        <p:nvSpPr>
          <p:cNvPr id="16387" name="Content Placeholder 2">
            <a:extLst>
              <a:ext uri="{FF2B5EF4-FFF2-40B4-BE49-F238E27FC236}">
                <a16:creationId xmlns:a16="http://schemas.microsoft.com/office/drawing/2014/main" id="{75242CD6-D559-401D-DB99-5FFC135CBF8E}"/>
              </a:ext>
            </a:extLst>
          </p:cNvPr>
          <p:cNvSpPr>
            <a:spLocks noGrp="1" noChangeArrowheads="1"/>
          </p:cNvSpPr>
          <p:nvPr>
            <p:ph idx="1"/>
          </p:nvPr>
        </p:nvSpPr>
        <p:spPr>
          <a:xfrm>
            <a:off x="671443" y="862013"/>
            <a:ext cx="11405705" cy="4114800"/>
          </a:xfrm>
        </p:spPr>
        <p:txBody>
          <a:bodyPr/>
          <a:lstStyle/>
          <a:p>
            <a:r>
              <a:rPr lang="en-GB" altLang="en-US" dirty="0"/>
              <a:t>The previous approach only eliminated one number at each step </a:t>
            </a:r>
          </a:p>
          <a:p>
            <a:endParaRPr lang="en-GB" altLang="en-US" dirty="0"/>
          </a:p>
          <a:p>
            <a:endParaRPr lang="en-GB" altLang="en-US" dirty="0"/>
          </a:p>
          <a:p>
            <a:endParaRPr lang="en-GB" altLang="en-US" dirty="0"/>
          </a:p>
          <a:p>
            <a:r>
              <a:rPr lang="en-GB" altLang="en-US" dirty="0"/>
              <a:t>But I know the numbers are sorted in order from lowest to highest, so we can be smarter and eliminate a range of numbers at each step</a:t>
            </a:r>
          </a:p>
          <a:p>
            <a:r>
              <a:rPr lang="en-GB" altLang="en-US" dirty="0"/>
              <a:t>Start by checking the middle of the numbers i.e. the 50</a:t>
            </a:r>
            <a:r>
              <a:rPr lang="en-GB" altLang="en-US" baseline="30000" dirty="0"/>
              <a:t>th</a:t>
            </a:r>
            <a:r>
              <a:rPr lang="en-GB" altLang="en-US" dirty="0"/>
              <a:t> number in our case. If the value we are looking for is the 63</a:t>
            </a:r>
            <a:r>
              <a:rPr lang="en-GB" altLang="en-US" baseline="30000" dirty="0"/>
              <a:t>rd</a:t>
            </a:r>
            <a:r>
              <a:rPr lang="en-GB" altLang="en-US" dirty="0"/>
              <a:t> number, we know this is higher than the 50</a:t>
            </a:r>
            <a:r>
              <a:rPr lang="en-GB" altLang="en-US" baseline="30000" dirty="0"/>
              <a:t>th</a:t>
            </a:r>
            <a:r>
              <a:rPr lang="en-GB" altLang="en-US" dirty="0"/>
              <a:t> number and we can eliminate all 50 numbers below it in just the first step</a:t>
            </a:r>
          </a:p>
        </p:txBody>
      </p:sp>
      <p:sp>
        <p:nvSpPr>
          <p:cNvPr id="16388" name="Footer Placeholder 3">
            <a:extLst>
              <a:ext uri="{FF2B5EF4-FFF2-40B4-BE49-F238E27FC236}">
                <a16:creationId xmlns:a16="http://schemas.microsoft.com/office/drawing/2014/main" id="{BE82832F-77E3-85D6-EF5D-888BDF223AAD}"/>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5" name="Rectangle 4">
            <a:extLst>
              <a:ext uri="{FF2B5EF4-FFF2-40B4-BE49-F238E27FC236}">
                <a16:creationId xmlns:a16="http://schemas.microsoft.com/office/drawing/2014/main" id="{B9A2740A-933A-9BE6-5A6B-2CF3B883788C}"/>
              </a:ext>
            </a:extLst>
          </p:cNvPr>
          <p:cNvSpPr/>
          <p:nvPr/>
        </p:nvSpPr>
        <p:spPr bwMode="auto">
          <a:xfrm>
            <a:off x="4670426" y="1419226"/>
            <a:ext cx="454025"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1</a:t>
            </a:r>
          </a:p>
        </p:txBody>
      </p:sp>
      <p:sp>
        <p:nvSpPr>
          <p:cNvPr id="6" name="Rectangle 5">
            <a:extLst>
              <a:ext uri="{FF2B5EF4-FFF2-40B4-BE49-F238E27FC236}">
                <a16:creationId xmlns:a16="http://schemas.microsoft.com/office/drawing/2014/main" id="{D0CDC71D-D0E5-DDDE-7714-C4D63DE84111}"/>
              </a:ext>
            </a:extLst>
          </p:cNvPr>
          <p:cNvSpPr/>
          <p:nvPr/>
        </p:nvSpPr>
        <p:spPr bwMode="auto">
          <a:xfrm>
            <a:off x="5124451" y="1419226"/>
            <a:ext cx="455613"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2</a:t>
            </a:r>
          </a:p>
        </p:txBody>
      </p:sp>
      <p:sp>
        <p:nvSpPr>
          <p:cNvPr id="7" name="Rectangle 6">
            <a:extLst>
              <a:ext uri="{FF2B5EF4-FFF2-40B4-BE49-F238E27FC236}">
                <a16:creationId xmlns:a16="http://schemas.microsoft.com/office/drawing/2014/main" id="{8A528CE7-6342-C0A9-7CA1-4A3B7B0862C4}"/>
              </a:ext>
            </a:extLst>
          </p:cNvPr>
          <p:cNvSpPr/>
          <p:nvPr/>
        </p:nvSpPr>
        <p:spPr bwMode="auto">
          <a:xfrm>
            <a:off x="5580063" y="1419226"/>
            <a:ext cx="455612"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3</a:t>
            </a:r>
          </a:p>
        </p:txBody>
      </p:sp>
      <p:sp>
        <p:nvSpPr>
          <p:cNvPr id="8" name="Rectangle 7">
            <a:extLst>
              <a:ext uri="{FF2B5EF4-FFF2-40B4-BE49-F238E27FC236}">
                <a16:creationId xmlns:a16="http://schemas.microsoft.com/office/drawing/2014/main" id="{B9F1D3B6-BCA0-80D1-1035-A51799A6985E}"/>
              </a:ext>
            </a:extLst>
          </p:cNvPr>
          <p:cNvSpPr/>
          <p:nvPr/>
        </p:nvSpPr>
        <p:spPr bwMode="auto">
          <a:xfrm>
            <a:off x="6035676" y="1419226"/>
            <a:ext cx="454025"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4</a:t>
            </a:r>
          </a:p>
        </p:txBody>
      </p:sp>
      <p:sp>
        <p:nvSpPr>
          <p:cNvPr id="9" name="Rectangle 8">
            <a:extLst>
              <a:ext uri="{FF2B5EF4-FFF2-40B4-BE49-F238E27FC236}">
                <a16:creationId xmlns:a16="http://schemas.microsoft.com/office/drawing/2014/main" id="{175EF3F5-29B7-FE7E-043A-EC871387DFD7}"/>
              </a:ext>
            </a:extLst>
          </p:cNvPr>
          <p:cNvSpPr/>
          <p:nvPr/>
        </p:nvSpPr>
        <p:spPr bwMode="auto">
          <a:xfrm>
            <a:off x="6489701" y="1419226"/>
            <a:ext cx="455613"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a:t>
            </a:r>
          </a:p>
        </p:txBody>
      </p:sp>
      <p:sp>
        <p:nvSpPr>
          <p:cNvPr id="10" name="Rectangle 9">
            <a:extLst>
              <a:ext uri="{FF2B5EF4-FFF2-40B4-BE49-F238E27FC236}">
                <a16:creationId xmlns:a16="http://schemas.microsoft.com/office/drawing/2014/main" id="{0C2B48A4-F38B-0794-482A-3EEE7E587CF0}"/>
              </a:ext>
            </a:extLst>
          </p:cNvPr>
          <p:cNvSpPr/>
          <p:nvPr/>
        </p:nvSpPr>
        <p:spPr bwMode="auto">
          <a:xfrm>
            <a:off x="6945314" y="1419226"/>
            <a:ext cx="454025" cy="460375"/>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6</a:t>
            </a:r>
          </a:p>
        </p:txBody>
      </p:sp>
      <p:sp>
        <p:nvSpPr>
          <p:cNvPr id="16395" name="Rectangle 10">
            <a:extLst>
              <a:ext uri="{FF2B5EF4-FFF2-40B4-BE49-F238E27FC236}">
                <a16:creationId xmlns:a16="http://schemas.microsoft.com/office/drawing/2014/main" id="{C4E909FD-57E5-5744-5EDB-F33755D6D79F}"/>
              </a:ext>
            </a:extLst>
          </p:cNvPr>
          <p:cNvSpPr>
            <a:spLocks noChangeArrowheads="1"/>
          </p:cNvSpPr>
          <p:nvPr/>
        </p:nvSpPr>
        <p:spPr bwMode="auto">
          <a:xfrm>
            <a:off x="7399338" y="1419226"/>
            <a:ext cx="455612" cy="460375"/>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396" name="Flowchart: Collate 11">
            <a:extLst>
              <a:ext uri="{FF2B5EF4-FFF2-40B4-BE49-F238E27FC236}">
                <a16:creationId xmlns:a16="http://schemas.microsoft.com/office/drawing/2014/main" id="{39015559-D803-A9A0-3FB2-38FE19253BBC}"/>
              </a:ext>
            </a:extLst>
          </p:cNvPr>
          <p:cNvSpPr>
            <a:spLocks noChangeArrowheads="1"/>
          </p:cNvSpPr>
          <p:nvPr/>
        </p:nvSpPr>
        <p:spPr bwMode="auto">
          <a:xfrm>
            <a:off x="4670426" y="1419226"/>
            <a:ext cx="454025" cy="460375"/>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397" name="Flowchart: Collate 12">
            <a:extLst>
              <a:ext uri="{FF2B5EF4-FFF2-40B4-BE49-F238E27FC236}">
                <a16:creationId xmlns:a16="http://schemas.microsoft.com/office/drawing/2014/main" id="{98B7DDBD-56D9-8883-D8E4-C77C11462F75}"/>
              </a:ext>
            </a:extLst>
          </p:cNvPr>
          <p:cNvSpPr>
            <a:spLocks noChangeArrowheads="1"/>
          </p:cNvSpPr>
          <p:nvPr/>
        </p:nvSpPr>
        <p:spPr bwMode="auto">
          <a:xfrm>
            <a:off x="5124451" y="1419226"/>
            <a:ext cx="455613" cy="460375"/>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398" name="Flowchart: Collate 13">
            <a:extLst>
              <a:ext uri="{FF2B5EF4-FFF2-40B4-BE49-F238E27FC236}">
                <a16:creationId xmlns:a16="http://schemas.microsoft.com/office/drawing/2014/main" id="{AB961B09-A8B5-431C-A5EC-9971CD8DEA0E}"/>
              </a:ext>
            </a:extLst>
          </p:cNvPr>
          <p:cNvSpPr>
            <a:spLocks noChangeArrowheads="1"/>
          </p:cNvSpPr>
          <p:nvPr/>
        </p:nvSpPr>
        <p:spPr bwMode="auto">
          <a:xfrm>
            <a:off x="5543551" y="1419226"/>
            <a:ext cx="455613" cy="460375"/>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399" name="TextBox 14">
            <a:extLst>
              <a:ext uri="{FF2B5EF4-FFF2-40B4-BE49-F238E27FC236}">
                <a16:creationId xmlns:a16="http://schemas.microsoft.com/office/drawing/2014/main" id="{5CB1437F-E291-C50E-397B-C2E9FAB5DD64}"/>
              </a:ext>
            </a:extLst>
          </p:cNvPr>
          <p:cNvSpPr txBox="1">
            <a:spLocks noChangeArrowheads="1"/>
          </p:cNvSpPr>
          <p:nvPr/>
        </p:nvSpPr>
        <p:spPr bwMode="auto">
          <a:xfrm>
            <a:off x="5353051" y="2228850"/>
            <a:ext cx="1762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dirty="0"/>
              <a:t>Check this next</a:t>
            </a:r>
          </a:p>
        </p:txBody>
      </p:sp>
      <p:sp>
        <p:nvSpPr>
          <p:cNvPr id="16400" name="Up Arrow 15">
            <a:extLst>
              <a:ext uri="{FF2B5EF4-FFF2-40B4-BE49-F238E27FC236}">
                <a16:creationId xmlns:a16="http://schemas.microsoft.com/office/drawing/2014/main" id="{074B73CB-C1B1-1B52-4AC8-2891DB4E1A4E}"/>
              </a:ext>
            </a:extLst>
          </p:cNvPr>
          <p:cNvSpPr>
            <a:spLocks noChangeArrowheads="1"/>
          </p:cNvSpPr>
          <p:nvPr/>
        </p:nvSpPr>
        <p:spPr bwMode="auto">
          <a:xfrm>
            <a:off x="6080126" y="1912938"/>
            <a:ext cx="365125" cy="315912"/>
          </a:xfrm>
          <a:prstGeom prst="upArrow">
            <a:avLst>
              <a:gd name="adj1" fmla="val 50000"/>
              <a:gd name="adj2" fmla="val 50000"/>
            </a:avLst>
          </a:prstGeom>
          <a:solidFill>
            <a:schemeClr val="tx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 name="Rectangle 16">
            <a:extLst>
              <a:ext uri="{FF2B5EF4-FFF2-40B4-BE49-F238E27FC236}">
                <a16:creationId xmlns:a16="http://schemas.microsoft.com/office/drawing/2014/main" id="{D264BDDF-8F40-EDD6-9D70-D01BB5C350FB}"/>
              </a:ext>
            </a:extLst>
          </p:cNvPr>
          <p:cNvSpPr/>
          <p:nvPr/>
        </p:nvSpPr>
        <p:spPr bwMode="auto">
          <a:xfrm>
            <a:off x="3394076" y="546735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1</a:t>
            </a:r>
          </a:p>
        </p:txBody>
      </p:sp>
      <p:sp>
        <p:nvSpPr>
          <p:cNvPr id="18" name="Rectangle 17">
            <a:extLst>
              <a:ext uri="{FF2B5EF4-FFF2-40B4-BE49-F238E27FC236}">
                <a16:creationId xmlns:a16="http://schemas.microsoft.com/office/drawing/2014/main" id="{1239827A-C991-443D-9BE1-82BCEE167DD2}"/>
              </a:ext>
            </a:extLst>
          </p:cNvPr>
          <p:cNvSpPr/>
          <p:nvPr/>
        </p:nvSpPr>
        <p:spPr bwMode="auto">
          <a:xfrm>
            <a:off x="3848101" y="5467350"/>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2</a:t>
            </a:r>
          </a:p>
        </p:txBody>
      </p:sp>
      <p:sp>
        <p:nvSpPr>
          <p:cNvPr id="19" name="Rectangle 18">
            <a:extLst>
              <a:ext uri="{FF2B5EF4-FFF2-40B4-BE49-F238E27FC236}">
                <a16:creationId xmlns:a16="http://schemas.microsoft.com/office/drawing/2014/main" id="{235DA93C-522D-5BAC-73CD-A3C93DD56634}"/>
              </a:ext>
            </a:extLst>
          </p:cNvPr>
          <p:cNvSpPr/>
          <p:nvPr/>
        </p:nvSpPr>
        <p:spPr bwMode="auto">
          <a:xfrm>
            <a:off x="4303714" y="546735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3</a:t>
            </a:r>
          </a:p>
        </p:txBody>
      </p:sp>
      <p:sp>
        <p:nvSpPr>
          <p:cNvPr id="20" name="Rectangle 19">
            <a:extLst>
              <a:ext uri="{FF2B5EF4-FFF2-40B4-BE49-F238E27FC236}">
                <a16:creationId xmlns:a16="http://schemas.microsoft.com/office/drawing/2014/main" id="{DB2A968A-FE2B-1C6B-BE64-9574C68EABDA}"/>
              </a:ext>
            </a:extLst>
          </p:cNvPr>
          <p:cNvSpPr/>
          <p:nvPr/>
        </p:nvSpPr>
        <p:spPr bwMode="auto">
          <a:xfrm>
            <a:off x="6124576" y="546735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50</a:t>
            </a:r>
          </a:p>
        </p:txBody>
      </p:sp>
      <p:sp>
        <p:nvSpPr>
          <p:cNvPr id="21" name="Rectangle 20">
            <a:extLst>
              <a:ext uri="{FF2B5EF4-FFF2-40B4-BE49-F238E27FC236}">
                <a16:creationId xmlns:a16="http://schemas.microsoft.com/office/drawing/2014/main" id="{4681BE15-9EA8-4F08-BE70-3CA537A07F36}"/>
              </a:ext>
            </a:extLst>
          </p:cNvPr>
          <p:cNvSpPr/>
          <p:nvPr/>
        </p:nvSpPr>
        <p:spPr bwMode="auto">
          <a:xfrm>
            <a:off x="5213351" y="546735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48</a:t>
            </a:r>
          </a:p>
        </p:txBody>
      </p:sp>
      <p:sp>
        <p:nvSpPr>
          <p:cNvPr id="22" name="Rectangle 21">
            <a:extLst>
              <a:ext uri="{FF2B5EF4-FFF2-40B4-BE49-F238E27FC236}">
                <a16:creationId xmlns:a16="http://schemas.microsoft.com/office/drawing/2014/main" id="{4FE941AE-59E9-B3A6-0C92-F7D06A4B85B3}"/>
              </a:ext>
            </a:extLst>
          </p:cNvPr>
          <p:cNvSpPr/>
          <p:nvPr/>
        </p:nvSpPr>
        <p:spPr bwMode="auto">
          <a:xfrm>
            <a:off x="5667376" y="5467350"/>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49</a:t>
            </a:r>
          </a:p>
        </p:txBody>
      </p:sp>
      <p:sp>
        <p:nvSpPr>
          <p:cNvPr id="16407" name="Rectangle 22">
            <a:extLst>
              <a:ext uri="{FF2B5EF4-FFF2-40B4-BE49-F238E27FC236}">
                <a16:creationId xmlns:a16="http://schemas.microsoft.com/office/drawing/2014/main" id="{62C04B9A-11AB-634A-59AB-56A9CB02F009}"/>
              </a:ext>
            </a:extLst>
          </p:cNvPr>
          <p:cNvSpPr>
            <a:spLocks noChangeArrowheads="1"/>
          </p:cNvSpPr>
          <p:nvPr/>
        </p:nvSpPr>
        <p:spPr bwMode="auto">
          <a:xfrm>
            <a:off x="4757739" y="5467350"/>
            <a:ext cx="454025" cy="458788"/>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408" name="Rectangle 23">
            <a:extLst>
              <a:ext uri="{FF2B5EF4-FFF2-40B4-BE49-F238E27FC236}">
                <a16:creationId xmlns:a16="http://schemas.microsoft.com/office/drawing/2014/main" id="{85013769-0E1D-6E93-1E56-5D3040685B09}"/>
              </a:ext>
            </a:extLst>
          </p:cNvPr>
          <p:cNvSpPr>
            <a:spLocks noChangeArrowheads="1"/>
          </p:cNvSpPr>
          <p:nvPr/>
        </p:nvSpPr>
        <p:spPr bwMode="auto">
          <a:xfrm>
            <a:off x="7486651" y="5467350"/>
            <a:ext cx="454025" cy="458788"/>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5" name="Rectangle 24">
            <a:extLst>
              <a:ext uri="{FF2B5EF4-FFF2-40B4-BE49-F238E27FC236}">
                <a16:creationId xmlns:a16="http://schemas.microsoft.com/office/drawing/2014/main" id="{C550BDD5-3BF4-40FE-9361-1E535AC0DB00}"/>
              </a:ext>
            </a:extLst>
          </p:cNvPr>
          <p:cNvSpPr/>
          <p:nvPr/>
        </p:nvSpPr>
        <p:spPr bwMode="auto">
          <a:xfrm>
            <a:off x="7032626" y="546735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52</a:t>
            </a:r>
          </a:p>
        </p:txBody>
      </p:sp>
      <p:sp>
        <p:nvSpPr>
          <p:cNvPr id="26" name="Rectangle 25">
            <a:extLst>
              <a:ext uri="{FF2B5EF4-FFF2-40B4-BE49-F238E27FC236}">
                <a16:creationId xmlns:a16="http://schemas.microsoft.com/office/drawing/2014/main" id="{3C358A27-9C8F-A9A4-1674-5A40DE4F1716}"/>
              </a:ext>
            </a:extLst>
          </p:cNvPr>
          <p:cNvSpPr/>
          <p:nvPr/>
        </p:nvSpPr>
        <p:spPr bwMode="auto">
          <a:xfrm>
            <a:off x="6578601" y="546735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51</a:t>
            </a:r>
          </a:p>
        </p:txBody>
      </p:sp>
      <p:sp>
        <p:nvSpPr>
          <p:cNvPr id="27" name="Rectangle 26">
            <a:extLst>
              <a:ext uri="{FF2B5EF4-FFF2-40B4-BE49-F238E27FC236}">
                <a16:creationId xmlns:a16="http://schemas.microsoft.com/office/drawing/2014/main" id="{F2A4B5BB-2BA4-39AF-2CB9-97CE7CFE6ACC}"/>
              </a:ext>
            </a:extLst>
          </p:cNvPr>
          <p:cNvSpPr/>
          <p:nvPr/>
        </p:nvSpPr>
        <p:spPr bwMode="auto">
          <a:xfrm>
            <a:off x="7942264" y="546735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99</a:t>
            </a:r>
          </a:p>
        </p:txBody>
      </p:sp>
      <p:sp>
        <p:nvSpPr>
          <p:cNvPr id="28" name="Rectangle 27">
            <a:extLst>
              <a:ext uri="{FF2B5EF4-FFF2-40B4-BE49-F238E27FC236}">
                <a16:creationId xmlns:a16="http://schemas.microsoft.com/office/drawing/2014/main" id="{7512733B-7151-BFA6-6527-683037EACF47}"/>
              </a:ext>
            </a:extLst>
          </p:cNvPr>
          <p:cNvSpPr/>
          <p:nvPr/>
        </p:nvSpPr>
        <p:spPr bwMode="auto">
          <a:xfrm>
            <a:off x="8396288" y="5467350"/>
            <a:ext cx="455612"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100</a:t>
            </a:r>
          </a:p>
        </p:txBody>
      </p:sp>
      <p:sp>
        <p:nvSpPr>
          <p:cNvPr id="16413" name="TextBox 28">
            <a:extLst>
              <a:ext uri="{FF2B5EF4-FFF2-40B4-BE49-F238E27FC236}">
                <a16:creationId xmlns:a16="http://schemas.microsoft.com/office/drawing/2014/main" id="{022BA06F-5923-3BFE-B69B-AAD1B87E5449}"/>
              </a:ext>
            </a:extLst>
          </p:cNvPr>
          <p:cNvSpPr txBox="1">
            <a:spLocks noChangeArrowheads="1"/>
          </p:cNvSpPr>
          <p:nvPr/>
        </p:nvSpPr>
        <p:spPr bwMode="auto">
          <a:xfrm>
            <a:off x="5478464" y="6327775"/>
            <a:ext cx="1800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Check here first</a:t>
            </a:r>
          </a:p>
        </p:txBody>
      </p:sp>
      <p:sp>
        <p:nvSpPr>
          <p:cNvPr id="16414" name="Up Arrow 29">
            <a:extLst>
              <a:ext uri="{FF2B5EF4-FFF2-40B4-BE49-F238E27FC236}">
                <a16:creationId xmlns:a16="http://schemas.microsoft.com/office/drawing/2014/main" id="{C761FC57-4FD3-F130-199D-0C94C14116EE}"/>
              </a:ext>
            </a:extLst>
          </p:cNvPr>
          <p:cNvSpPr>
            <a:spLocks noChangeArrowheads="1"/>
          </p:cNvSpPr>
          <p:nvPr/>
        </p:nvSpPr>
        <p:spPr bwMode="auto">
          <a:xfrm>
            <a:off x="6205539" y="6011863"/>
            <a:ext cx="365125" cy="315912"/>
          </a:xfrm>
          <a:prstGeom prst="upArrow">
            <a:avLst>
              <a:gd name="adj1" fmla="val 50000"/>
              <a:gd name="adj2" fmla="val 50000"/>
            </a:avLst>
          </a:prstGeom>
          <a:solidFill>
            <a:schemeClr val="tx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415" name="Flowchart: Collate 34">
            <a:extLst>
              <a:ext uri="{FF2B5EF4-FFF2-40B4-BE49-F238E27FC236}">
                <a16:creationId xmlns:a16="http://schemas.microsoft.com/office/drawing/2014/main" id="{323CBEB1-5C17-98D2-2F47-9DE309E01D08}"/>
              </a:ext>
            </a:extLst>
          </p:cNvPr>
          <p:cNvSpPr>
            <a:spLocks noChangeArrowheads="1"/>
          </p:cNvSpPr>
          <p:nvPr/>
        </p:nvSpPr>
        <p:spPr bwMode="auto">
          <a:xfrm>
            <a:off x="3392488" y="5476876"/>
            <a:ext cx="455612" cy="460375"/>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416" name="Flowchart: Collate 35">
            <a:extLst>
              <a:ext uri="{FF2B5EF4-FFF2-40B4-BE49-F238E27FC236}">
                <a16:creationId xmlns:a16="http://schemas.microsoft.com/office/drawing/2014/main" id="{EC4B75B6-7320-E808-E288-798A894354CB}"/>
              </a:ext>
            </a:extLst>
          </p:cNvPr>
          <p:cNvSpPr>
            <a:spLocks noChangeArrowheads="1"/>
          </p:cNvSpPr>
          <p:nvPr/>
        </p:nvSpPr>
        <p:spPr bwMode="auto">
          <a:xfrm>
            <a:off x="3844926" y="5467350"/>
            <a:ext cx="455613"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417" name="Flowchart: Collate 36">
            <a:extLst>
              <a:ext uri="{FF2B5EF4-FFF2-40B4-BE49-F238E27FC236}">
                <a16:creationId xmlns:a16="http://schemas.microsoft.com/office/drawing/2014/main" id="{3DCAF9EE-EDC6-750B-F5FB-F359EEAC02E7}"/>
              </a:ext>
            </a:extLst>
          </p:cNvPr>
          <p:cNvSpPr>
            <a:spLocks noChangeArrowheads="1"/>
          </p:cNvSpPr>
          <p:nvPr/>
        </p:nvSpPr>
        <p:spPr bwMode="auto">
          <a:xfrm>
            <a:off x="4297363" y="5467350"/>
            <a:ext cx="455612"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418" name="Flowchart: Collate 37">
            <a:extLst>
              <a:ext uri="{FF2B5EF4-FFF2-40B4-BE49-F238E27FC236}">
                <a16:creationId xmlns:a16="http://schemas.microsoft.com/office/drawing/2014/main" id="{B83EF43D-67E4-923D-1ECB-70C6C4BBF4E5}"/>
              </a:ext>
            </a:extLst>
          </p:cNvPr>
          <p:cNvSpPr>
            <a:spLocks noChangeArrowheads="1"/>
          </p:cNvSpPr>
          <p:nvPr/>
        </p:nvSpPr>
        <p:spPr bwMode="auto">
          <a:xfrm>
            <a:off x="5202239" y="5467350"/>
            <a:ext cx="454025"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419" name="Flowchart: Collate 38">
            <a:extLst>
              <a:ext uri="{FF2B5EF4-FFF2-40B4-BE49-F238E27FC236}">
                <a16:creationId xmlns:a16="http://schemas.microsoft.com/office/drawing/2014/main" id="{CBE9377B-5B0B-0C4F-4B91-27E1F0E2FDA7}"/>
              </a:ext>
            </a:extLst>
          </p:cNvPr>
          <p:cNvSpPr>
            <a:spLocks noChangeArrowheads="1"/>
          </p:cNvSpPr>
          <p:nvPr/>
        </p:nvSpPr>
        <p:spPr bwMode="auto">
          <a:xfrm>
            <a:off x="5654676" y="5461000"/>
            <a:ext cx="455613"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420" name="Flowchart: Collate 39">
            <a:extLst>
              <a:ext uri="{FF2B5EF4-FFF2-40B4-BE49-F238E27FC236}">
                <a16:creationId xmlns:a16="http://schemas.microsoft.com/office/drawing/2014/main" id="{93F30AD5-F316-379C-F4F3-311FB9D5422E}"/>
              </a:ext>
            </a:extLst>
          </p:cNvPr>
          <p:cNvSpPr>
            <a:spLocks noChangeArrowheads="1"/>
          </p:cNvSpPr>
          <p:nvPr/>
        </p:nvSpPr>
        <p:spPr bwMode="auto">
          <a:xfrm>
            <a:off x="6115051" y="5461000"/>
            <a:ext cx="454025"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421" name="Arrow: Right 1">
            <a:extLst>
              <a:ext uri="{FF2B5EF4-FFF2-40B4-BE49-F238E27FC236}">
                <a16:creationId xmlns:a16="http://schemas.microsoft.com/office/drawing/2014/main" id="{FFD30CD4-65EF-880F-E82C-24379771B6BC}"/>
              </a:ext>
            </a:extLst>
          </p:cNvPr>
          <p:cNvSpPr>
            <a:spLocks noChangeArrowheads="1"/>
          </p:cNvSpPr>
          <p:nvPr/>
        </p:nvSpPr>
        <p:spPr bwMode="auto">
          <a:xfrm>
            <a:off x="4737100" y="1919288"/>
            <a:ext cx="1189038" cy="368300"/>
          </a:xfrm>
          <a:prstGeom prst="rightArrow">
            <a:avLst>
              <a:gd name="adj1" fmla="val 50000"/>
              <a:gd name="adj2" fmla="val 50026"/>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6422" name="TextBox 2">
            <a:extLst>
              <a:ext uri="{FF2B5EF4-FFF2-40B4-BE49-F238E27FC236}">
                <a16:creationId xmlns:a16="http://schemas.microsoft.com/office/drawing/2014/main" id="{5730942A-36A4-1A1A-EBAC-7F1735C6231B}"/>
              </a:ext>
            </a:extLst>
          </p:cNvPr>
          <p:cNvSpPr txBox="1">
            <a:spLocks noChangeArrowheads="1"/>
          </p:cNvSpPr>
          <p:nvPr/>
        </p:nvSpPr>
        <p:spPr bwMode="auto">
          <a:xfrm>
            <a:off x="3478213" y="1889126"/>
            <a:ext cx="13382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Check one at a time</a:t>
            </a:r>
          </a:p>
        </p:txBody>
      </p:sp>
      <p:sp>
        <p:nvSpPr>
          <p:cNvPr id="16423" name="TextBox 1">
            <a:extLst>
              <a:ext uri="{FF2B5EF4-FFF2-40B4-BE49-F238E27FC236}">
                <a16:creationId xmlns:a16="http://schemas.microsoft.com/office/drawing/2014/main" id="{988320B2-CEAB-F955-3D07-57F1A59AB17C}"/>
              </a:ext>
            </a:extLst>
          </p:cNvPr>
          <p:cNvSpPr txBox="1">
            <a:spLocks noChangeArrowheads="1"/>
          </p:cNvSpPr>
          <p:nvPr/>
        </p:nvSpPr>
        <p:spPr bwMode="auto">
          <a:xfrm>
            <a:off x="1685925" y="1695450"/>
            <a:ext cx="1582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eaLnBrk="0" fontAlgn="base" hangingPunct="0">
              <a:spcBef>
                <a:spcPct val="0"/>
              </a:spcBef>
              <a:spcAft>
                <a:spcPct val="0"/>
              </a:spcAft>
              <a:defRPr>
                <a:solidFill>
                  <a:schemeClr val="tx1"/>
                </a:solidFill>
                <a:latin typeface="Helvetica" panose="020B0604020202020204" pitchFamily="34" charset="0"/>
              </a:defRPr>
            </a:lvl6pPr>
            <a:lvl7pPr marL="2971800" indent="-228600" eaLnBrk="0" fontAlgn="base" hangingPunct="0">
              <a:spcBef>
                <a:spcPct val="0"/>
              </a:spcBef>
              <a:spcAft>
                <a:spcPct val="0"/>
              </a:spcAft>
              <a:defRPr>
                <a:solidFill>
                  <a:schemeClr val="tx1"/>
                </a:solidFill>
                <a:latin typeface="Helvetica" panose="020B0604020202020204" pitchFamily="34" charset="0"/>
              </a:defRPr>
            </a:lvl7pPr>
            <a:lvl8pPr marL="3429000" indent="-228600" eaLnBrk="0" fontAlgn="base" hangingPunct="0">
              <a:spcBef>
                <a:spcPct val="0"/>
              </a:spcBef>
              <a:spcAft>
                <a:spcPct val="0"/>
              </a:spcAft>
              <a:defRPr>
                <a:solidFill>
                  <a:schemeClr val="tx1"/>
                </a:solidFill>
                <a:latin typeface="Helvetica" panose="020B0604020202020204" pitchFamily="34" charset="0"/>
              </a:defRPr>
            </a:lvl8pPr>
            <a:lvl9pPr marL="3886200" indent="-228600" eaLnBrk="0" fontAlgn="base" hangingPunct="0">
              <a:spcBef>
                <a:spcPct val="0"/>
              </a:spcBef>
              <a:spcAft>
                <a:spcPct val="0"/>
              </a:spcAft>
              <a:defRPr>
                <a:solidFill>
                  <a:schemeClr val="tx1"/>
                </a:solidFill>
                <a:latin typeface="Helvetica" panose="020B0604020202020204" pitchFamily="34" charset="0"/>
              </a:defRPr>
            </a:lvl9pPr>
          </a:lstStyle>
          <a:p>
            <a:r>
              <a:rPr lang="en-GB" altLang="en-US"/>
              <a:t>Linear search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4DE71024-5BB3-E831-FFE2-78A16D3ACC86}"/>
              </a:ext>
            </a:extLst>
          </p:cNvPr>
          <p:cNvSpPr>
            <a:spLocks noGrp="1" noChangeArrowheads="1"/>
          </p:cNvSpPr>
          <p:nvPr>
            <p:ph type="title"/>
          </p:nvPr>
        </p:nvSpPr>
        <p:spPr>
          <a:xfrm>
            <a:off x="1167492" y="381000"/>
            <a:ext cx="9779183" cy="646113"/>
          </a:xfrm>
        </p:spPr>
        <p:txBody>
          <a:bodyPr/>
          <a:lstStyle/>
          <a:p>
            <a:r>
              <a:rPr lang="en-GB" altLang="en-US" dirty="0"/>
              <a:t>Binary Search</a:t>
            </a:r>
          </a:p>
        </p:txBody>
      </p:sp>
      <p:sp>
        <p:nvSpPr>
          <p:cNvPr id="17411" name="Content Placeholder 2">
            <a:extLst>
              <a:ext uri="{FF2B5EF4-FFF2-40B4-BE49-F238E27FC236}">
                <a16:creationId xmlns:a16="http://schemas.microsoft.com/office/drawing/2014/main" id="{D7E3FE5F-9811-2572-4186-ABAD3715E1A7}"/>
              </a:ext>
            </a:extLst>
          </p:cNvPr>
          <p:cNvSpPr>
            <a:spLocks noGrp="1" noChangeArrowheads="1"/>
          </p:cNvSpPr>
          <p:nvPr>
            <p:ph idx="1"/>
          </p:nvPr>
        </p:nvSpPr>
        <p:spPr>
          <a:xfrm>
            <a:off x="2571750" y="987426"/>
            <a:ext cx="7029450" cy="968375"/>
          </a:xfrm>
        </p:spPr>
        <p:txBody>
          <a:bodyPr/>
          <a:lstStyle/>
          <a:p>
            <a:r>
              <a:rPr lang="en-GB" altLang="en-US" dirty="0"/>
              <a:t>We can just keep repeating this process of splitting the remaining numbers of half each time until we find the number</a:t>
            </a:r>
          </a:p>
        </p:txBody>
      </p:sp>
      <p:sp>
        <p:nvSpPr>
          <p:cNvPr id="17412" name="Footer Placeholder 3">
            <a:extLst>
              <a:ext uri="{FF2B5EF4-FFF2-40B4-BE49-F238E27FC236}">
                <a16:creationId xmlns:a16="http://schemas.microsoft.com/office/drawing/2014/main" id="{C33CAD81-5A51-7650-8254-DC688741B8DE}"/>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5" name="Rectangle 4">
            <a:extLst>
              <a:ext uri="{FF2B5EF4-FFF2-40B4-BE49-F238E27FC236}">
                <a16:creationId xmlns:a16="http://schemas.microsoft.com/office/drawing/2014/main" id="{3AAC4AEF-1608-D526-86E6-0B519CA94F45}"/>
              </a:ext>
            </a:extLst>
          </p:cNvPr>
          <p:cNvSpPr/>
          <p:nvPr/>
        </p:nvSpPr>
        <p:spPr bwMode="auto">
          <a:xfrm>
            <a:off x="2549526" y="386080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51</a:t>
            </a:r>
          </a:p>
        </p:txBody>
      </p:sp>
      <p:sp>
        <p:nvSpPr>
          <p:cNvPr id="6" name="Rectangle 5">
            <a:extLst>
              <a:ext uri="{FF2B5EF4-FFF2-40B4-BE49-F238E27FC236}">
                <a16:creationId xmlns:a16="http://schemas.microsoft.com/office/drawing/2014/main" id="{714A9528-8B9E-AEA6-A2BC-BBDF9CFD5463}"/>
              </a:ext>
            </a:extLst>
          </p:cNvPr>
          <p:cNvSpPr/>
          <p:nvPr/>
        </p:nvSpPr>
        <p:spPr bwMode="auto">
          <a:xfrm>
            <a:off x="3003551" y="3860800"/>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52</a:t>
            </a:r>
          </a:p>
        </p:txBody>
      </p:sp>
      <p:sp>
        <p:nvSpPr>
          <p:cNvPr id="7" name="Rectangle 6">
            <a:extLst>
              <a:ext uri="{FF2B5EF4-FFF2-40B4-BE49-F238E27FC236}">
                <a16:creationId xmlns:a16="http://schemas.microsoft.com/office/drawing/2014/main" id="{4451DE9A-35AA-A224-9371-FCA66EAFE578}"/>
              </a:ext>
            </a:extLst>
          </p:cNvPr>
          <p:cNvSpPr/>
          <p:nvPr/>
        </p:nvSpPr>
        <p:spPr bwMode="auto">
          <a:xfrm>
            <a:off x="3459164" y="386080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53</a:t>
            </a:r>
          </a:p>
        </p:txBody>
      </p:sp>
      <p:sp>
        <p:nvSpPr>
          <p:cNvPr id="8" name="Rectangle 7">
            <a:extLst>
              <a:ext uri="{FF2B5EF4-FFF2-40B4-BE49-F238E27FC236}">
                <a16:creationId xmlns:a16="http://schemas.microsoft.com/office/drawing/2014/main" id="{871496C0-BDD0-F6D7-1E72-FC29E11FA446}"/>
              </a:ext>
            </a:extLst>
          </p:cNvPr>
          <p:cNvSpPr/>
          <p:nvPr/>
        </p:nvSpPr>
        <p:spPr bwMode="auto">
          <a:xfrm>
            <a:off x="5280026" y="386080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75</a:t>
            </a:r>
          </a:p>
        </p:txBody>
      </p:sp>
      <p:sp>
        <p:nvSpPr>
          <p:cNvPr id="9" name="Rectangle 8">
            <a:extLst>
              <a:ext uri="{FF2B5EF4-FFF2-40B4-BE49-F238E27FC236}">
                <a16:creationId xmlns:a16="http://schemas.microsoft.com/office/drawing/2014/main" id="{07956B31-42B1-C00F-7420-E2D850A39FBC}"/>
              </a:ext>
            </a:extLst>
          </p:cNvPr>
          <p:cNvSpPr/>
          <p:nvPr/>
        </p:nvSpPr>
        <p:spPr bwMode="auto">
          <a:xfrm>
            <a:off x="4368801" y="386080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73</a:t>
            </a:r>
          </a:p>
        </p:txBody>
      </p:sp>
      <p:sp>
        <p:nvSpPr>
          <p:cNvPr id="10" name="Rectangle 9">
            <a:extLst>
              <a:ext uri="{FF2B5EF4-FFF2-40B4-BE49-F238E27FC236}">
                <a16:creationId xmlns:a16="http://schemas.microsoft.com/office/drawing/2014/main" id="{3C5B3701-2D5E-8E61-7252-B071FA229808}"/>
              </a:ext>
            </a:extLst>
          </p:cNvPr>
          <p:cNvSpPr/>
          <p:nvPr/>
        </p:nvSpPr>
        <p:spPr bwMode="auto">
          <a:xfrm>
            <a:off x="4822826" y="3860800"/>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74</a:t>
            </a:r>
          </a:p>
        </p:txBody>
      </p:sp>
      <p:sp>
        <p:nvSpPr>
          <p:cNvPr id="17419" name="Rectangle 10">
            <a:extLst>
              <a:ext uri="{FF2B5EF4-FFF2-40B4-BE49-F238E27FC236}">
                <a16:creationId xmlns:a16="http://schemas.microsoft.com/office/drawing/2014/main" id="{BDEFEEA8-4765-661B-569B-9E2401CE1A47}"/>
              </a:ext>
            </a:extLst>
          </p:cNvPr>
          <p:cNvSpPr>
            <a:spLocks noChangeArrowheads="1"/>
          </p:cNvSpPr>
          <p:nvPr/>
        </p:nvSpPr>
        <p:spPr bwMode="auto">
          <a:xfrm>
            <a:off x="3913189" y="3860800"/>
            <a:ext cx="454025" cy="458788"/>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20" name="Rectangle 11">
            <a:extLst>
              <a:ext uri="{FF2B5EF4-FFF2-40B4-BE49-F238E27FC236}">
                <a16:creationId xmlns:a16="http://schemas.microsoft.com/office/drawing/2014/main" id="{10EA3045-858B-3931-FCA1-46AF21E06A5D}"/>
              </a:ext>
            </a:extLst>
          </p:cNvPr>
          <p:cNvSpPr>
            <a:spLocks noChangeArrowheads="1"/>
          </p:cNvSpPr>
          <p:nvPr/>
        </p:nvSpPr>
        <p:spPr bwMode="auto">
          <a:xfrm>
            <a:off x="6642101" y="3860800"/>
            <a:ext cx="455613" cy="458788"/>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3" name="Rectangle 12">
            <a:extLst>
              <a:ext uri="{FF2B5EF4-FFF2-40B4-BE49-F238E27FC236}">
                <a16:creationId xmlns:a16="http://schemas.microsoft.com/office/drawing/2014/main" id="{824BB9DF-5947-DD75-B1B8-BC731B5C6FAB}"/>
              </a:ext>
            </a:extLst>
          </p:cNvPr>
          <p:cNvSpPr/>
          <p:nvPr/>
        </p:nvSpPr>
        <p:spPr bwMode="auto">
          <a:xfrm>
            <a:off x="6188076" y="386080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77</a:t>
            </a:r>
          </a:p>
        </p:txBody>
      </p:sp>
      <p:sp>
        <p:nvSpPr>
          <p:cNvPr id="14" name="Rectangle 13">
            <a:extLst>
              <a:ext uri="{FF2B5EF4-FFF2-40B4-BE49-F238E27FC236}">
                <a16:creationId xmlns:a16="http://schemas.microsoft.com/office/drawing/2014/main" id="{C834A72D-0CF6-B684-4937-90A43C357D7A}"/>
              </a:ext>
            </a:extLst>
          </p:cNvPr>
          <p:cNvSpPr/>
          <p:nvPr/>
        </p:nvSpPr>
        <p:spPr bwMode="auto">
          <a:xfrm>
            <a:off x="5734051" y="386080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76</a:t>
            </a:r>
          </a:p>
        </p:txBody>
      </p:sp>
      <p:sp>
        <p:nvSpPr>
          <p:cNvPr id="15" name="Rectangle 14">
            <a:extLst>
              <a:ext uri="{FF2B5EF4-FFF2-40B4-BE49-F238E27FC236}">
                <a16:creationId xmlns:a16="http://schemas.microsoft.com/office/drawing/2014/main" id="{278DDC14-EA34-3146-257F-EE62635002A9}"/>
              </a:ext>
            </a:extLst>
          </p:cNvPr>
          <p:cNvSpPr/>
          <p:nvPr/>
        </p:nvSpPr>
        <p:spPr bwMode="auto">
          <a:xfrm>
            <a:off x="7097713" y="3860800"/>
            <a:ext cx="455612"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99</a:t>
            </a:r>
          </a:p>
        </p:txBody>
      </p:sp>
      <p:sp>
        <p:nvSpPr>
          <p:cNvPr id="16" name="Rectangle 15">
            <a:extLst>
              <a:ext uri="{FF2B5EF4-FFF2-40B4-BE49-F238E27FC236}">
                <a16:creationId xmlns:a16="http://schemas.microsoft.com/office/drawing/2014/main" id="{E9B6C98E-E500-600D-E99A-7A497D7B6A82}"/>
              </a:ext>
            </a:extLst>
          </p:cNvPr>
          <p:cNvSpPr/>
          <p:nvPr/>
        </p:nvSpPr>
        <p:spPr bwMode="auto">
          <a:xfrm>
            <a:off x="7553326" y="3860800"/>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100</a:t>
            </a:r>
          </a:p>
        </p:txBody>
      </p:sp>
      <p:sp>
        <p:nvSpPr>
          <p:cNvPr id="17425" name="TextBox 16">
            <a:extLst>
              <a:ext uri="{FF2B5EF4-FFF2-40B4-BE49-F238E27FC236}">
                <a16:creationId xmlns:a16="http://schemas.microsoft.com/office/drawing/2014/main" id="{8C4A59B0-6209-C65E-45A0-E197ADF625FD}"/>
              </a:ext>
            </a:extLst>
          </p:cNvPr>
          <p:cNvSpPr txBox="1">
            <a:spLocks noChangeArrowheads="1"/>
          </p:cNvSpPr>
          <p:nvPr/>
        </p:nvSpPr>
        <p:spPr bwMode="auto">
          <a:xfrm>
            <a:off x="4633914" y="4721225"/>
            <a:ext cx="2390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Check at 75</a:t>
            </a:r>
            <a:r>
              <a:rPr kumimoji="0" lang="en-GB" altLang="en-US" sz="1800" baseline="30000"/>
              <a:t>th</a:t>
            </a:r>
            <a:r>
              <a:rPr kumimoji="0" lang="en-GB" altLang="en-US" sz="1800"/>
              <a:t> number</a:t>
            </a:r>
          </a:p>
        </p:txBody>
      </p:sp>
      <p:sp>
        <p:nvSpPr>
          <p:cNvPr id="17426" name="Up Arrow 17">
            <a:extLst>
              <a:ext uri="{FF2B5EF4-FFF2-40B4-BE49-F238E27FC236}">
                <a16:creationId xmlns:a16="http://schemas.microsoft.com/office/drawing/2014/main" id="{7A71BF57-5882-F467-A627-27E8BA39238D}"/>
              </a:ext>
            </a:extLst>
          </p:cNvPr>
          <p:cNvSpPr>
            <a:spLocks noChangeArrowheads="1"/>
          </p:cNvSpPr>
          <p:nvPr/>
        </p:nvSpPr>
        <p:spPr bwMode="auto">
          <a:xfrm>
            <a:off x="5360989" y="4405313"/>
            <a:ext cx="365125" cy="315912"/>
          </a:xfrm>
          <a:prstGeom prst="upArrow">
            <a:avLst>
              <a:gd name="adj1" fmla="val 50000"/>
              <a:gd name="adj2" fmla="val 50000"/>
            </a:avLst>
          </a:prstGeom>
          <a:solidFill>
            <a:schemeClr val="tx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27" name="Flowchart: Collate 19">
            <a:extLst>
              <a:ext uri="{FF2B5EF4-FFF2-40B4-BE49-F238E27FC236}">
                <a16:creationId xmlns:a16="http://schemas.microsoft.com/office/drawing/2014/main" id="{EE2C2C84-794C-B61E-BB98-E534769F4C1E}"/>
              </a:ext>
            </a:extLst>
          </p:cNvPr>
          <p:cNvSpPr>
            <a:spLocks noChangeArrowheads="1"/>
          </p:cNvSpPr>
          <p:nvPr/>
        </p:nvSpPr>
        <p:spPr bwMode="auto">
          <a:xfrm>
            <a:off x="7078663" y="3860800"/>
            <a:ext cx="455612"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28" name="Flowchart: Collate 20">
            <a:extLst>
              <a:ext uri="{FF2B5EF4-FFF2-40B4-BE49-F238E27FC236}">
                <a16:creationId xmlns:a16="http://schemas.microsoft.com/office/drawing/2014/main" id="{06D7F4C1-081B-7562-AE72-8BEEA35184CA}"/>
              </a:ext>
            </a:extLst>
          </p:cNvPr>
          <p:cNvSpPr>
            <a:spLocks noChangeArrowheads="1"/>
          </p:cNvSpPr>
          <p:nvPr/>
        </p:nvSpPr>
        <p:spPr bwMode="auto">
          <a:xfrm>
            <a:off x="7531101" y="3860800"/>
            <a:ext cx="455613"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29" name="Flowchart: Collate 21">
            <a:extLst>
              <a:ext uri="{FF2B5EF4-FFF2-40B4-BE49-F238E27FC236}">
                <a16:creationId xmlns:a16="http://schemas.microsoft.com/office/drawing/2014/main" id="{D48C0A96-0048-922B-E5DC-E2FAE638C274}"/>
              </a:ext>
            </a:extLst>
          </p:cNvPr>
          <p:cNvSpPr>
            <a:spLocks noChangeArrowheads="1"/>
          </p:cNvSpPr>
          <p:nvPr/>
        </p:nvSpPr>
        <p:spPr bwMode="auto">
          <a:xfrm>
            <a:off x="5754688" y="3860800"/>
            <a:ext cx="455612"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30" name="Flowchart: Collate 22">
            <a:extLst>
              <a:ext uri="{FF2B5EF4-FFF2-40B4-BE49-F238E27FC236}">
                <a16:creationId xmlns:a16="http://schemas.microsoft.com/office/drawing/2014/main" id="{567641F2-E35C-36C2-1AEE-6C46ABB01C10}"/>
              </a:ext>
            </a:extLst>
          </p:cNvPr>
          <p:cNvSpPr>
            <a:spLocks noChangeArrowheads="1"/>
          </p:cNvSpPr>
          <p:nvPr/>
        </p:nvSpPr>
        <p:spPr bwMode="auto">
          <a:xfrm>
            <a:off x="6208713" y="3852864"/>
            <a:ext cx="455612" cy="460375"/>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31" name="Flowchart: Collate 23">
            <a:extLst>
              <a:ext uri="{FF2B5EF4-FFF2-40B4-BE49-F238E27FC236}">
                <a16:creationId xmlns:a16="http://schemas.microsoft.com/office/drawing/2014/main" id="{6EDF1A3C-5E85-28F2-4CAF-7868367F2E19}"/>
              </a:ext>
            </a:extLst>
          </p:cNvPr>
          <p:cNvSpPr>
            <a:spLocks noChangeArrowheads="1"/>
          </p:cNvSpPr>
          <p:nvPr/>
        </p:nvSpPr>
        <p:spPr bwMode="auto">
          <a:xfrm>
            <a:off x="5270501" y="3852864"/>
            <a:ext cx="455613" cy="460375"/>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32" name="TextBox 36">
            <a:extLst>
              <a:ext uri="{FF2B5EF4-FFF2-40B4-BE49-F238E27FC236}">
                <a16:creationId xmlns:a16="http://schemas.microsoft.com/office/drawing/2014/main" id="{B53FE780-B644-C61D-6D03-1F9D3F557FAD}"/>
              </a:ext>
            </a:extLst>
          </p:cNvPr>
          <p:cNvSpPr txBox="1">
            <a:spLocks noChangeArrowheads="1"/>
          </p:cNvSpPr>
          <p:nvPr/>
        </p:nvSpPr>
        <p:spPr bwMode="auto">
          <a:xfrm>
            <a:off x="5041901" y="6218239"/>
            <a:ext cx="11461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Found it!!</a:t>
            </a:r>
          </a:p>
        </p:txBody>
      </p:sp>
      <p:sp>
        <p:nvSpPr>
          <p:cNvPr id="17433" name="Up Arrow 37">
            <a:extLst>
              <a:ext uri="{FF2B5EF4-FFF2-40B4-BE49-F238E27FC236}">
                <a16:creationId xmlns:a16="http://schemas.microsoft.com/office/drawing/2014/main" id="{ED254B1F-61C8-775A-136F-E54CF21AC38D}"/>
              </a:ext>
            </a:extLst>
          </p:cNvPr>
          <p:cNvSpPr>
            <a:spLocks noChangeArrowheads="1"/>
          </p:cNvSpPr>
          <p:nvPr/>
        </p:nvSpPr>
        <p:spPr bwMode="auto">
          <a:xfrm>
            <a:off x="5373689" y="5840414"/>
            <a:ext cx="365125" cy="314325"/>
          </a:xfrm>
          <a:prstGeom prst="upArrow">
            <a:avLst>
              <a:gd name="adj1" fmla="val 50000"/>
              <a:gd name="adj2" fmla="val 50000"/>
            </a:avLst>
          </a:prstGeom>
          <a:solidFill>
            <a:schemeClr val="tx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51" name="Rectangle 50">
            <a:extLst>
              <a:ext uri="{FF2B5EF4-FFF2-40B4-BE49-F238E27FC236}">
                <a16:creationId xmlns:a16="http://schemas.microsoft.com/office/drawing/2014/main" id="{CBB68BFC-2507-A3E5-4CAA-42BFF74A739D}"/>
              </a:ext>
            </a:extLst>
          </p:cNvPr>
          <p:cNvSpPr/>
          <p:nvPr/>
        </p:nvSpPr>
        <p:spPr bwMode="auto">
          <a:xfrm>
            <a:off x="2549526" y="239077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1</a:t>
            </a:r>
          </a:p>
        </p:txBody>
      </p:sp>
      <p:sp>
        <p:nvSpPr>
          <p:cNvPr id="52" name="Rectangle 51">
            <a:extLst>
              <a:ext uri="{FF2B5EF4-FFF2-40B4-BE49-F238E27FC236}">
                <a16:creationId xmlns:a16="http://schemas.microsoft.com/office/drawing/2014/main" id="{ACB2E0FE-C601-EF50-14DA-20D91B3E5D58}"/>
              </a:ext>
            </a:extLst>
          </p:cNvPr>
          <p:cNvSpPr/>
          <p:nvPr/>
        </p:nvSpPr>
        <p:spPr bwMode="auto">
          <a:xfrm>
            <a:off x="3003551" y="2390775"/>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2</a:t>
            </a:r>
          </a:p>
        </p:txBody>
      </p:sp>
      <p:sp>
        <p:nvSpPr>
          <p:cNvPr id="53" name="Rectangle 52">
            <a:extLst>
              <a:ext uri="{FF2B5EF4-FFF2-40B4-BE49-F238E27FC236}">
                <a16:creationId xmlns:a16="http://schemas.microsoft.com/office/drawing/2014/main" id="{93012E4B-D535-5A86-7E92-9E64E6D9DD0E}"/>
              </a:ext>
            </a:extLst>
          </p:cNvPr>
          <p:cNvSpPr/>
          <p:nvPr/>
        </p:nvSpPr>
        <p:spPr bwMode="auto">
          <a:xfrm>
            <a:off x="3459164" y="239077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3</a:t>
            </a:r>
          </a:p>
        </p:txBody>
      </p:sp>
      <p:sp>
        <p:nvSpPr>
          <p:cNvPr id="54" name="Rectangle 53">
            <a:extLst>
              <a:ext uri="{FF2B5EF4-FFF2-40B4-BE49-F238E27FC236}">
                <a16:creationId xmlns:a16="http://schemas.microsoft.com/office/drawing/2014/main" id="{615FD8AD-CE9B-6154-2AC3-931FE19015EF}"/>
              </a:ext>
            </a:extLst>
          </p:cNvPr>
          <p:cNvSpPr/>
          <p:nvPr/>
        </p:nvSpPr>
        <p:spPr bwMode="auto">
          <a:xfrm>
            <a:off x="5280026" y="239077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50</a:t>
            </a:r>
          </a:p>
        </p:txBody>
      </p:sp>
      <p:sp>
        <p:nvSpPr>
          <p:cNvPr id="55" name="Rectangle 54">
            <a:extLst>
              <a:ext uri="{FF2B5EF4-FFF2-40B4-BE49-F238E27FC236}">
                <a16:creationId xmlns:a16="http://schemas.microsoft.com/office/drawing/2014/main" id="{3C801964-4F2D-18B0-7CC7-1CF3C0EC8C08}"/>
              </a:ext>
            </a:extLst>
          </p:cNvPr>
          <p:cNvSpPr/>
          <p:nvPr/>
        </p:nvSpPr>
        <p:spPr bwMode="auto">
          <a:xfrm>
            <a:off x="4368801" y="239077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48</a:t>
            </a:r>
          </a:p>
        </p:txBody>
      </p:sp>
      <p:sp>
        <p:nvSpPr>
          <p:cNvPr id="56" name="Rectangle 55">
            <a:extLst>
              <a:ext uri="{FF2B5EF4-FFF2-40B4-BE49-F238E27FC236}">
                <a16:creationId xmlns:a16="http://schemas.microsoft.com/office/drawing/2014/main" id="{7484AF33-C279-CD00-20AE-5F62417DC03F}"/>
              </a:ext>
            </a:extLst>
          </p:cNvPr>
          <p:cNvSpPr/>
          <p:nvPr/>
        </p:nvSpPr>
        <p:spPr bwMode="auto">
          <a:xfrm>
            <a:off x="4822826" y="2390775"/>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49</a:t>
            </a:r>
          </a:p>
        </p:txBody>
      </p:sp>
      <p:sp>
        <p:nvSpPr>
          <p:cNvPr id="17440" name="Rectangle 56">
            <a:extLst>
              <a:ext uri="{FF2B5EF4-FFF2-40B4-BE49-F238E27FC236}">
                <a16:creationId xmlns:a16="http://schemas.microsoft.com/office/drawing/2014/main" id="{2C9FF98C-33A0-4584-69DC-4004D3DFEAE7}"/>
              </a:ext>
            </a:extLst>
          </p:cNvPr>
          <p:cNvSpPr>
            <a:spLocks noChangeArrowheads="1"/>
          </p:cNvSpPr>
          <p:nvPr/>
        </p:nvSpPr>
        <p:spPr bwMode="auto">
          <a:xfrm>
            <a:off x="3913189" y="2390775"/>
            <a:ext cx="454025" cy="458788"/>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41" name="Rectangle 57">
            <a:extLst>
              <a:ext uri="{FF2B5EF4-FFF2-40B4-BE49-F238E27FC236}">
                <a16:creationId xmlns:a16="http://schemas.microsoft.com/office/drawing/2014/main" id="{CEE78E86-C86B-21DF-ECD4-5BED18CBD520}"/>
              </a:ext>
            </a:extLst>
          </p:cNvPr>
          <p:cNvSpPr>
            <a:spLocks noChangeArrowheads="1"/>
          </p:cNvSpPr>
          <p:nvPr/>
        </p:nvSpPr>
        <p:spPr bwMode="auto">
          <a:xfrm>
            <a:off x="6642101" y="2390775"/>
            <a:ext cx="455613" cy="458788"/>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59" name="Rectangle 58">
            <a:extLst>
              <a:ext uri="{FF2B5EF4-FFF2-40B4-BE49-F238E27FC236}">
                <a16:creationId xmlns:a16="http://schemas.microsoft.com/office/drawing/2014/main" id="{5593CC11-19AD-2639-055C-37A95904DEB5}"/>
              </a:ext>
            </a:extLst>
          </p:cNvPr>
          <p:cNvSpPr/>
          <p:nvPr/>
        </p:nvSpPr>
        <p:spPr bwMode="auto">
          <a:xfrm>
            <a:off x="6188076" y="239077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52</a:t>
            </a:r>
          </a:p>
        </p:txBody>
      </p:sp>
      <p:sp>
        <p:nvSpPr>
          <p:cNvPr id="60" name="Rectangle 59">
            <a:extLst>
              <a:ext uri="{FF2B5EF4-FFF2-40B4-BE49-F238E27FC236}">
                <a16:creationId xmlns:a16="http://schemas.microsoft.com/office/drawing/2014/main" id="{EB60A1B3-EB09-4058-CE07-B1465EF19979}"/>
              </a:ext>
            </a:extLst>
          </p:cNvPr>
          <p:cNvSpPr/>
          <p:nvPr/>
        </p:nvSpPr>
        <p:spPr bwMode="auto">
          <a:xfrm>
            <a:off x="5734051" y="239077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51</a:t>
            </a:r>
          </a:p>
        </p:txBody>
      </p:sp>
      <p:sp>
        <p:nvSpPr>
          <p:cNvPr id="61" name="Rectangle 60">
            <a:extLst>
              <a:ext uri="{FF2B5EF4-FFF2-40B4-BE49-F238E27FC236}">
                <a16:creationId xmlns:a16="http://schemas.microsoft.com/office/drawing/2014/main" id="{9A97E256-E19C-A7B2-0FF3-D5F72917A968}"/>
              </a:ext>
            </a:extLst>
          </p:cNvPr>
          <p:cNvSpPr/>
          <p:nvPr/>
        </p:nvSpPr>
        <p:spPr bwMode="auto">
          <a:xfrm>
            <a:off x="7097713" y="2390775"/>
            <a:ext cx="455612"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99</a:t>
            </a:r>
          </a:p>
        </p:txBody>
      </p:sp>
      <p:sp>
        <p:nvSpPr>
          <p:cNvPr id="62" name="Rectangle 61">
            <a:extLst>
              <a:ext uri="{FF2B5EF4-FFF2-40B4-BE49-F238E27FC236}">
                <a16:creationId xmlns:a16="http://schemas.microsoft.com/office/drawing/2014/main" id="{3593E9A8-D06B-42FA-DA20-635C19D1FE1C}"/>
              </a:ext>
            </a:extLst>
          </p:cNvPr>
          <p:cNvSpPr/>
          <p:nvPr/>
        </p:nvSpPr>
        <p:spPr bwMode="auto">
          <a:xfrm>
            <a:off x="7553326" y="239077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100</a:t>
            </a:r>
          </a:p>
        </p:txBody>
      </p:sp>
      <p:sp>
        <p:nvSpPr>
          <p:cNvPr id="17446" name="TextBox 62">
            <a:extLst>
              <a:ext uri="{FF2B5EF4-FFF2-40B4-BE49-F238E27FC236}">
                <a16:creationId xmlns:a16="http://schemas.microsoft.com/office/drawing/2014/main" id="{41998DBE-E2EC-BE1A-416F-F1FC40196690}"/>
              </a:ext>
            </a:extLst>
          </p:cNvPr>
          <p:cNvSpPr txBox="1">
            <a:spLocks noChangeArrowheads="1"/>
          </p:cNvSpPr>
          <p:nvPr/>
        </p:nvSpPr>
        <p:spPr bwMode="auto">
          <a:xfrm>
            <a:off x="4633914" y="3251200"/>
            <a:ext cx="1800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Check here first</a:t>
            </a:r>
          </a:p>
        </p:txBody>
      </p:sp>
      <p:sp>
        <p:nvSpPr>
          <p:cNvPr id="17447" name="Up Arrow 63">
            <a:extLst>
              <a:ext uri="{FF2B5EF4-FFF2-40B4-BE49-F238E27FC236}">
                <a16:creationId xmlns:a16="http://schemas.microsoft.com/office/drawing/2014/main" id="{E30A20DC-1FB2-91C9-9126-EFC1BB05443D}"/>
              </a:ext>
            </a:extLst>
          </p:cNvPr>
          <p:cNvSpPr>
            <a:spLocks noChangeArrowheads="1"/>
          </p:cNvSpPr>
          <p:nvPr/>
        </p:nvSpPr>
        <p:spPr bwMode="auto">
          <a:xfrm>
            <a:off x="5360989" y="2935288"/>
            <a:ext cx="365125" cy="315912"/>
          </a:xfrm>
          <a:prstGeom prst="upArrow">
            <a:avLst>
              <a:gd name="adj1" fmla="val 50000"/>
              <a:gd name="adj2" fmla="val 50000"/>
            </a:avLst>
          </a:prstGeom>
          <a:solidFill>
            <a:schemeClr val="tx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48" name="Flowchart: Collate 64">
            <a:extLst>
              <a:ext uri="{FF2B5EF4-FFF2-40B4-BE49-F238E27FC236}">
                <a16:creationId xmlns:a16="http://schemas.microsoft.com/office/drawing/2014/main" id="{8B04DF45-88F8-FF97-C67F-2D581C3B9112}"/>
              </a:ext>
            </a:extLst>
          </p:cNvPr>
          <p:cNvSpPr>
            <a:spLocks noChangeArrowheads="1"/>
          </p:cNvSpPr>
          <p:nvPr/>
        </p:nvSpPr>
        <p:spPr bwMode="auto">
          <a:xfrm>
            <a:off x="2547938" y="2400301"/>
            <a:ext cx="455612" cy="460375"/>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49" name="Flowchart: Collate 65">
            <a:extLst>
              <a:ext uri="{FF2B5EF4-FFF2-40B4-BE49-F238E27FC236}">
                <a16:creationId xmlns:a16="http://schemas.microsoft.com/office/drawing/2014/main" id="{0CAA0744-2DB5-0C09-2863-9C90EB022204}"/>
              </a:ext>
            </a:extLst>
          </p:cNvPr>
          <p:cNvSpPr>
            <a:spLocks noChangeArrowheads="1"/>
          </p:cNvSpPr>
          <p:nvPr/>
        </p:nvSpPr>
        <p:spPr bwMode="auto">
          <a:xfrm>
            <a:off x="3000376" y="2390775"/>
            <a:ext cx="455613"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50" name="Flowchart: Collate 66">
            <a:extLst>
              <a:ext uri="{FF2B5EF4-FFF2-40B4-BE49-F238E27FC236}">
                <a16:creationId xmlns:a16="http://schemas.microsoft.com/office/drawing/2014/main" id="{A202AEC8-B949-6AA1-DFF5-591001513084}"/>
              </a:ext>
            </a:extLst>
          </p:cNvPr>
          <p:cNvSpPr>
            <a:spLocks noChangeArrowheads="1"/>
          </p:cNvSpPr>
          <p:nvPr/>
        </p:nvSpPr>
        <p:spPr bwMode="auto">
          <a:xfrm>
            <a:off x="3452813" y="2390775"/>
            <a:ext cx="455612"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51" name="Flowchart: Collate 67">
            <a:extLst>
              <a:ext uri="{FF2B5EF4-FFF2-40B4-BE49-F238E27FC236}">
                <a16:creationId xmlns:a16="http://schemas.microsoft.com/office/drawing/2014/main" id="{34396C74-BD5C-361D-DAA6-25A479D5CDA5}"/>
              </a:ext>
            </a:extLst>
          </p:cNvPr>
          <p:cNvSpPr>
            <a:spLocks noChangeArrowheads="1"/>
          </p:cNvSpPr>
          <p:nvPr/>
        </p:nvSpPr>
        <p:spPr bwMode="auto">
          <a:xfrm>
            <a:off x="4357689" y="2390775"/>
            <a:ext cx="454025"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52" name="Flowchart: Collate 68">
            <a:extLst>
              <a:ext uri="{FF2B5EF4-FFF2-40B4-BE49-F238E27FC236}">
                <a16:creationId xmlns:a16="http://schemas.microsoft.com/office/drawing/2014/main" id="{C91793C0-07ED-3716-7E21-106F6AFFE25C}"/>
              </a:ext>
            </a:extLst>
          </p:cNvPr>
          <p:cNvSpPr>
            <a:spLocks noChangeArrowheads="1"/>
          </p:cNvSpPr>
          <p:nvPr/>
        </p:nvSpPr>
        <p:spPr bwMode="auto">
          <a:xfrm>
            <a:off x="4811714" y="2384425"/>
            <a:ext cx="454025"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53" name="Flowchart: Collate 69">
            <a:extLst>
              <a:ext uri="{FF2B5EF4-FFF2-40B4-BE49-F238E27FC236}">
                <a16:creationId xmlns:a16="http://schemas.microsoft.com/office/drawing/2014/main" id="{3F5BD041-6BB2-D1CD-C587-134C652F6514}"/>
              </a:ext>
            </a:extLst>
          </p:cNvPr>
          <p:cNvSpPr>
            <a:spLocks noChangeArrowheads="1"/>
          </p:cNvSpPr>
          <p:nvPr/>
        </p:nvSpPr>
        <p:spPr bwMode="auto">
          <a:xfrm>
            <a:off x="5270501" y="2384425"/>
            <a:ext cx="455613" cy="458788"/>
          </a:xfrm>
          <a:prstGeom prst="flowChartCollat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cxnSp>
        <p:nvCxnSpPr>
          <p:cNvPr id="17454" name="Straight Connector 71">
            <a:extLst>
              <a:ext uri="{FF2B5EF4-FFF2-40B4-BE49-F238E27FC236}">
                <a16:creationId xmlns:a16="http://schemas.microsoft.com/office/drawing/2014/main" id="{44F218C9-6881-6668-161C-4B1EB9A097FB}"/>
              </a:ext>
            </a:extLst>
          </p:cNvPr>
          <p:cNvCxnSpPr>
            <a:cxnSpLocks noChangeShapeType="1"/>
          </p:cNvCxnSpPr>
          <p:nvPr/>
        </p:nvCxnSpPr>
        <p:spPr bwMode="auto">
          <a:xfrm flipH="1">
            <a:off x="2547939" y="2843213"/>
            <a:ext cx="3184525" cy="1009650"/>
          </a:xfrm>
          <a:prstGeom prst="line">
            <a:avLst/>
          </a:prstGeom>
          <a:noFill/>
          <a:ln w="38100" algn="ctr">
            <a:solidFill>
              <a:schemeClr val="tx1"/>
            </a:solidFill>
            <a:prstDash val="dash"/>
            <a:round/>
            <a:headEnd/>
            <a:tailEnd/>
          </a:ln>
          <a:extLst>
            <a:ext uri="{909E8E84-426E-40DD-AFC4-6F175D3DCCD1}">
              <a14:hiddenFill xmlns:a14="http://schemas.microsoft.com/office/drawing/2010/main">
                <a:noFill/>
              </a14:hiddenFill>
            </a:ext>
          </a:extLst>
        </p:spPr>
      </p:cxnSp>
      <p:cxnSp>
        <p:nvCxnSpPr>
          <p:cNvPr id="17455" name="Straight Connector 73">
            <a:extLst>
              <a:ext uri="{FF2B5EF4-FFF2-40B4-BE49-F238E27FC236}">
                <a16:creationId xmlns:a16="http://schemas.microsoft.com/office/drawing/2014/main" id="{7F7225A2-5BBC-BE59-6FCB-646EF2E0D424}"/>
              </a:ext>
            </a:extLst>
          </p:cNvPr>
          <p:cNvCxnSpPr>
            <a:cxnSpLocks noChangeShapeType="1"/>
          </p:cNvCxnSpPr>
          <p:nvPr/>
        </p:nvCxnSpPr>
        <p:spPr bwMode="auto">
          <a:xfrm>
            <a:off x="8004175" y="2843214"/>
            <a:ext cx="0" cy="979487"/>
          </a:xfrm>
          <a:prstGeom prst="line">
            <a:avLst/>
          </a:prstGeom>
          <a:noFill/>
          <a:ln w="38100" algn="ctr">
            <a:solidFill>
              <a:schemeClr val="tx1"/>
            </a:solidFill>
            <a:prstDash val="dash"/>
            <a:round/>
            <a:headEnd/>
            <a:tailEnd/>
          </a:ln>
          <a:extLst>
            <a:ext uri="{909E8E84-426E-40DD-AFC4-6F175D3DCCD1}">
              <a14:hiddenFill xmlns:a14="http://schemas.microsoft.com/office/drawing/2010/main">
                <a:noFill/>
              </a14:hiddenFill>
            </a:ext>
          </a:extLst>
        </p:spPr>
      </p:cxnSp>
      <p:sp>
        <p:nvSpPr>
          <p:cNvPr id="75" name="Rectangle 74">
            <a:extLst>
              <a:ext uri="{FF2B5EF4-FFF2-40B4-BE49-F238E27FC236}">
                <a16:creationId xmlns:a16="http://schemas.microsoft.com/office/drawing/2014/main" id="{AE0D6A65-FC1A-9B8E-560F-5492AFBA84E3}"/>
              </a:ext>
            </a:extLst>
          </p:cNvPr>
          <p:cNvSpPr/>
          <p:nvPr/>
        </p:nvSpPr>
        <p:spPr bwMode="auto">
          <a:xfrm>
            <a:off x="2571751" y="5318125"/>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51</a:t>
            </a:r>
          </a:p>
        </p:txBody>
      </p:sp>
      <p:sp>
        <p:nvSpPr>
          <p:cNvPr id="76" name="Rectangle 75">
            <a:extLst>
              <a:ext uri="{FF2B5EF4-FFF2-40B4-BE49-F238E27FC236}">
                <a16:creationId xmlns:a16="http://schemas.microsoft.com/office/drawing/2014/main" id="{9676E6C8-70E8-1F42-23DC-6C7D3645155D}"/>
              </a:ext>
            </a:extLst>
          </p:cNvPr>
          <p:cNvSpPr/>
          <p:nvPr/>
        </p:nvSpPr>
        <p:spPr bwMode="auto">
          <a:xfrm>
            <a:off x="3027364" y="531812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52</a:t>
            </a:r>
          </a:p>
        </p:txBody>
      </p:sp>
      <p:sp>
        <p:nvSpPr>
          <p:cNvPr id="77" name="Rectangle 76">
            <a:extLst>
              <a:ext uri="{FF2B5EF4-FFF2-40B4-BE49-F238E27FC236}">
                <a16:creationId xmlns:a16="http://schemas.microsoft.com/office/drawing/2014/main" id="{FA878003-6B5F-1320-9008-8D730EA80854}"/>
              </a:ext>
            </a:extLst>
          </p:cNvPr>
          <p:cNvSpPr/>
          <p:nvPr/>
        </p:nvSpPr>
        <p:spPr bwMode="auto">
          <a:xfrm>
            <a:off x="3481388" y="5318125"/>
            <a:ext cx="455612"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53</a:t>
            </a:r>
          </a:p>
        </p:txBody>
      </p:sp>
      <p:sp>
        <p:nvSpPr>
          <p:cNvPr id="78" name="Rectangle 77">
            <a:extLst>
              <a:ext uri="{FF2B5EF4-FFF2-40B4-BE49-F238E27FC236}">
                <a16:creationId xmlns:a16="http://schemas.microsoft.com/office/drawing/2014/main" id="{E2AE622C-609D-B224-8776-4B2EAC0D6139}"/>
              </a:ext>
            </a:extLst>
          </p:cNvPr>
          <p:cNvSpPr/>
          <p:nvPr/>
        </p:nvSpPr>
        <p:spPr bwMode="auto">
          <a:xfrm>
            <a:off x="5302251" y="5318125"/>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63</a:t>
            </a:r>
          </a:p>
        </p:txBody>
      </p:sp>
      <p:sp>
        <p:nvSpPr>
          <p:cNvPr id="79" name="Rectangle 78">
            <a:extLst>
              <a:ext uri="{FF2B5EF4-FFF2-40B4-BE49-F238E27FC236}">
                <a16:creationId xmlns:a16="http://schemas.microsoft.com/office/drawing/2014/main" id="{D100D683-3915-F0D2-8EC7-0A1459B019E8}"/>
              </a:ext>
            </a:extLst>
          </p:cNvPr>
          <p:cNvSpPr/>
          <p:nvPr/>
        </p:nvSpPr>
        <p:spPr bwMode="auto">
          <a:xfrm>
            <a:off x="4391026" y="5318125"/>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61</a:t>
            </a:r>
          </a:p>
        </p:txBody>
      </p:sp>
      <p:sp>
        <p:nvSpPr>
          <p:cNvPr id="80" name="Rectangle 79">
            <a:extLst>
              <a:ext uri="{FF2B5EF4-FFF2-40B4-BE49-F238E27FC236}">
                <a16:creationId xmlns:a16="http://schemas.microsoft.com/office/drawing/2014/main" id="{F02614CD-FF37-98E1-D474-72F86EADB4EA}"/>
              </a:ext>
            </a:extLst>
          </p:cNvPr>
          <p:cNvSpPr/>
          <p:nvPr/>
        </p:nvSpPr>
        <p:spPr bwMode="auto">
          <a:xfrm>
            <a:off x="4846639" y="531812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62</a:t>
            </a:r>
          </a:p>
        </p:txBody>
      </p:sp>
      <p:sp>
        <p:nvSpPr>
          <p:cNvPr id="17462" name="Rectangle 80">
            <a:extLst>
              <a:ext uri="{FF2B5EF4-FFF2-40B4-BE49-F238E27FC236}">
                <a16:creationId xmlns:a16="http://schemas.microsoft.com/office/drawing/2014/main" id="{5589C4BE-C7E9-6CFC-7DDB-B104FE9B54D5}"/>
              </a:ext>
            </a:extLst>
          </p:cNvPr>
          <p:cNvSpPr>
            <a:spLocks noChangeArrowheads="1"/>
          </p:cNvSpPr>
          <p:nvPr/>
        </p:nvSpPr>
        <p:spPr bwMode="auto">
          <a:xfrm>
            <a:off x="3935413" y="5318125"/>
            <a:ext cx="455612" cy="458788"/>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63" name="Rectangle 81">
            <a:extLst>
              <a:ext uri="{FF2B5EF4-FFF2-40B4-BE49-F238E27FC236}">
                <a16:creationId xmlns:a16="http://schemas.microsoft.com/office/drawing/2014/main" id="{91F6EECD-00C2-6796-E26F-A44652CF8F22}"/>
              </a:ext>
            </a:extLst>
          </p:cNvPr>
          <p:cNvSpPr>
            <a:spLocks noChangeArrowheads="1"/>
          </p:cNvSpPr>
          <p:nvPr/>
        </p:nvSpPr>
        <p:spPr bwMode="auto">
          <a:xfrm>
            <a:off x="6664326" y="5318125"/>
            <a:ext cx="455613" cy="458788"/>
          </a:xfrm>
          <a:prstGeom prst="rect">
            <a:avLst/>
          </a:prstGeom>
          <a:noFill/>
          <a:ln w="19050" algn="ctr">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83" name="Rectangle 82">
            <a:extLst>
              <a:ext uri="{FF2B5EF4-FFF2-40B4-BE49-F238E27FC236}">
                <a16:creationId xmlns:a16="http://schemas.microsoft.com/office/drawing/2014/main" id="{0BC0D4FF-C840-9C98-3756-1A9C7F6B7F1E}"/>
              </a:ext>
            </a:extLst>
          </p:cNvPr>
          <p:cNvSpPr/>
          <p:nvPr/>
        </p:nvSpPr>
        <p:spPr bwMode="auto">
          <a:xfrm>
            <a:off x="6210301" y="5318125"/>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65</a:t>
            </a:r>
          </a:p>
        </p:txBody>
      </p:sp>
      <p:sp>
        <p:nvSpPr>
          <p:cNvPr id="84" name="Rectangle 83">
            <a:extLst>
              <a:ext uri="{FF2B5EF4-FFF2-40B4-BE49-F238E27FC236}">
                <a16:creationId xmlns:a16="http://schemas.microsoft.com/office/drawing/2014/main" id="{22C8FFED-F750-8AB5-D6FE-DC4786F12E9F}"/>
              </a:ext>
            </a:extLst>
          </p:cNvPr>
          <p:cNvSpPr/>
          <p:nvPr/>
        </p:nvSpPr>
        <p:spPr bwMode="auto">
          <a:xfrm>
            <a:off x="5756276" y="5318125"/>
            <a:ext cx="455613"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64</a:t>
            </a:r>
          </a:p>
        </p:txBody>
      </p:sp>
      <p:sp>
        <p:nvSpPr>
          <p:cNvPr id="85" name="Rectangle 84">
            <a:extLst>
              <a:ext uri="{FF2B5EF4-FFF2-40B4-BE49-F238E27FC236}">
                <a16:creationId xmlns:a16="http://schemas.microsoft.com/office/drawing/2014/main" id="{99F044AF-D730-7DDA-2322-85C41439261A}"/>
              </a:ext>
            </a:extLst>
          </p:cNvPr>
          <p:cNvSpPr/>
          <p:nvPr/>
        </p:nvSpPr>
        <p:spPr bwMode="auto">
          <a:xfrm>
            <a:off x="7119938" y="5318125"/>
            <a:ext cx="455612"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73</a:t>
            </a:r>
          </a:p>
        </p:txBody>
      </p:sp>
      <p:sp>
        <p:nvSpPr>
          <p:cNvPr id="86" name="Rectangle 85">
            <a:extLst>
              <a:ext uri="{FF2B5EF4-FFF2-40B4-BE49-F238E27FC236}">
                <a16:creationId xmlns:a16="http://schemas.microsoft.com/office/drawing/2014/main" id="{C5926520-354F-0BE7-7675-D6A876C215B5}"/>
              </a:ext>
            </a:extLst>
          </p:cNvPr>
          <p:cNvSpPr/>
          <p:nvPr/>
        </p:nvSpPr>
        <p:spPr bwMode="auto">
          <a:xfrm>
            <a:off x="7575551" y="5318125"/>
            <a:ext cx="454025" cy="458788"/>
          </a:xfrm>
          <a:prstGeom prst="rect">
            <a:avLst/>
          </a:prstGeom>
          <a:solidFill>
            <a:schemeClr val="accent6">
              <a:lumMod val="20000"/>
              <a:lumOff val="80000"/>
            </a:schemeClr>
          </a:solidFill>
          <a:ln w="19050" cap="flat" cmpd="sng" algn="ctr">
            <a:solidFill>
              <a:schemeClr val="tx1"/>
            </a:solidFill>
            <a:prstDash val="solid"/>
            <a:round/>
            <a:headEnd type="none" w="med" len="med"/>
            <a:tailEnd type="none" w="med" len="med"/>
          </a:ln>
          <a:effectLst/>
        </p:spPr>
        <p:txBody>
          <a:bodyPr wrap="none" anchor="ctr"/>
          <a:lstStyle/>
          <a:p>
            <a:pPr algn="ctr">
              <a:defRPr/>
            </a:pPr>
            <a:r>
              <a:rPr lang="en-GB" dirty="0"/>
              <a:t>74</a:t>
            </a:r>
          </a:p>
        </p:txBody>
      </p:sp>
      <p:cxnSp>
        <p:nvCxnSpPr>
          <p:cNvPr id="17468" name="Straight Connector 92">
            <a:extLst>
              <a:ext uri="{FF2B5EF4-FFF2-40B4-BE49-F238E27FC236}">
                <a16:creationId xmlns:a16="http://schemas.microsoft.com/office/drawing/2014/main" id="{C04B2910-95D6-120D-76E7-9E7B84FFE8E2}"/>
              </a:ext>
            </a:extLst>
          </p:cNvPr>
          <p:cNvCxnSpPr>
            <a:cxnSpLocks noChangeShapeType="1"/>
          </p:cNvCxnSpPr>
          <p:nvPr/>
        </p:nvCxnSpPr>
        <p:spPr bwMode="auto">
          <a:xfrm>
            <a:off x="5278439" y="4313239"/>
            <a:ext cx="2725737" cy="1004887"/>
          </a:xfrm>
          <a:prstGeom prst="line">
            <a:avLst/>
          </a:prstGeom>
          <a:noFill/>
          <a:ln w="38100" algn="ctr">
            <a:solidFill>
              <a:schemeClr val="tx1"/>
            </a:solidFill>
            <a:prstDash val="dash"/>
            <a:round/>
            <a:headEnd/>
            <a:tailEnd/>
          </a:ln>
          <a:extLst>
            <a:ext uri="{909E8E84-426E-40DD-AFC4-6F175D3DCCD1}">
              <a14:hiddenFill xmlns:a14="http://schemas.microsoft.com/office/drawing/2010/main">
                <a:noFill/>
              </a14:hiddenFill>
            </a:ext>
          </a:extLst>
        </p:spPr>
      </p:cxnSp>
      <p:cxnSp>
        <p:nvCxnSpPr>
          <p:cNvPr id="17469" name="Straight Connector 94">
            <a:extLst>
              <a:ext uri="{FF2B5EF4-FFF2-40B4-BE49-F238E27FC236}">
                <a16:creationId xmlns:a16="http://schemas.microsoft.com/office/drawing/2014/main" id="{0DDAB78A-066A-49ED-B2C7-B4A877340181}"/>
              </a:ext>
            </a:extLst>
          </p:cNvPr>
          <p:cNvCxnSpPr>
            <a:cxnSpLocks noChangeShapeType="1"/>
          </p:cNvCxnSpPr>
          <p:nvPr/>
        </p:nvCxnSpPr>
        <p:spPr bwMode="auto">
          <a:xfrm flipH="1">
            <a:off x="2547938" y="4325939"/>
            <a:ext cx="17462" cy="992187"/>
          </a:xfrm>
          <a:prstGeom prst="line">
            <a:avLst/>
          </a:prstGeom>
          <a:noFill/>
          <a:ln w="38100" algn="ctr">
            <a:solidFill>
              <a:schemeClr val="tx1"/>
            </a:solidFill>
            <a:prstDash val="dash"/>
            <a:round/>
            <a:headEnd/>
            <a:tailEnd/>
          </a:ln>
          <a:extLst>
            <a:ext uri="{909E8E84-426E-40DD-AFC4-6F175D3DCCD1}">
              <a14:hiddenFill xmlns:a14="http://schemas.microsoft.com/office/drawing/2010/main">
                <a:noFill/>
              </a14:hiddenFill>
            </a:ext>
          </a:extLst>
        </p:spPr>
      </p:cxnSp>
      <p:sp>
        <p:nvSpPr>
          <p:cNvPr id="17470" name="Oval 97">
            <a:extLst>
              <a:ext uri="{FF2B5EF4-FFF2-40B4-BE49-F238E27FC236}">
                <a16:creationId xmlns:a16="http://schemas.microsoft.com/office/drawing/2014/main" id="{E4DBF5F3-8123-6928-659E-5451C4ED3B0B}"/>
              </a:ext>
            </a:extLst>
          </p:cNvPr>
          <p:cNvSpPr>
            <a:spLocks noChangeArrowheads="1"/>
          </p:cNvSpPr>
          <p:nvPr/>
        </p:nvSpPr>
        <p:spPr bwMode="auto">
          <a:xfrm>
            <a:off x="5151439" y="5149850"/>
            <a:ext cx="788987" cy="788988"/>
          </a:xfrm>
          <a:prstGeom prst="ellipse">
            <a:avLst/>
          </a:prstGeom>
          <a:noFill/>
          <a:ln w="381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17471" name="TextBox 98">
            <a:extLst>
              <a:ext uri="{FF2B5EF4-FFF2-40B4-BE49-F238E27FC236}">
                <a16:creationId xmlns:a16="http://schemas.microsoft.com/office/drawing/2014/main" id="{693B23A5-7957-0AC2-438E-E99E26C4FB6B}"/>
              </a:ext>
            </a:extLst>
          </p:cNvPr>
          <p:cNvSpPr txBox="1">
            <a:spLocks noChangeArrowheads="1"/>
          </p:cNvSpPr>
          <p:nvPr/>
        </p:nvSpPr>
        <p:spPr bwMode="auto">
          <a:xfrm>
            <a:off x="1565276" y="2446339"/>
            <a:ext cx="9747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b="1"/>
              <a:t>STEP 1</a:t>
            </a:r>
          </a:p>
        </p:txBody>
      </p:sp>
      <p:sp>
        <p:nvSpPr>
          <p:cNvPr id="17472" name="TextBox 99">
            <a:extLst>
              <a:ext uri="{FF2B5EF4-FFF2-40B4-BE49-F238E27FC236}">
                <a16:creationId xmlns:a16="http://schemas.microsoft.com/office/drawing/2014/main" id="{4E9AE1AD-8500-FBDD-5608-857F3AE58ACA}"/>
              </a:ext>
            </a:extLst>
          </p:cNvPr>
          <p:cNvSpPr txBox="1">
            <a:spLocks noChangeArrowheads="1"/>
          </p:cNvSpPr>
          <p:nvPr/>
        </p:nvSpPr>
        <p:spPr bwMode="auto">
          <a:xfrm>
            <a:off x="1565276" y="3898900"/>
            <a:ext cx="976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b="1"/>
              <a:t>STEP 2</a:t>
            </a:r>
          </a:p>
        </p:txBody>
      </p:sp>
      <p:sp>
        <p:nvSpPr>
          <p:cNvPr id="17473" name="TextBox 100">
            <a:extLst>
              <a:ext uri="{FF2B5EF4-FFF2-40B4-BE49-F238E27FC236}">
                <a16:creationId xmlns:a16="http://schemas.microsoft.com/office/drawing/2014/main" id="{A3CB2E3D-0BC0-805D-FC9C-F3A90389651F}"/>
              </a:ext>
            </a:extLst>
          </p:cNvPr>
          <p:cNvSpPr txBox="1">
            <a:spLocks noChangeArrowheads="1"/>
          </p:cNvSpPr>
          <p:nvPr/>
        </p:nvSpPr>
        <p:spPr bwMode="auto">
          <a:xfrm>
            <a:off x="1565276" y="5337175"/>
            <a:ext cx="976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b="1"/>
              <a:t>STEP 3</a:t>
            </a:r>
          </a:p>
        </p:txBody>
      </p:sp>
      <p:sp>
        <p:nvSpPr>
          <p:cNvPr id="17474" name="TextBox 1">
            <a:extLst>
              <a:ext uri="{FF2B5EF4-FFF2-40B4-BE49-F238E27FC236}">
                <a16:creationId xmlns:a16="http://schemas.microsoft.com/office/drawing/2014/main" id="{E6138126-207D-686A-A0E1-7D4BD0F0C645}"/>
              </a:ext>
            </a:extLst>
          </p:cNvPr>
          <p:cNvSpPr txBox="1">
            <a:spLocks noChangeArrowheads="1"/>
          </p:cNvSpPr>
          <p:nvPr/>
        </p:nvSpPr>
        <p:spPr bwMode="auto">
          <a:xfrm>
            <a:off x="8089901" y="2306638"/>
            <a:ext cx="16605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mid = 100/2</a:t>
            </a:r>
          </a:p>
          <a:p>
            <a:pPr>
              <a:spcBef>
                <a:spcPct val="0"/>
              </a:spcBef>
              <a:buClrTx/>
              <a:buSzTx/>
              <a:buFontTx/>
              <a:buNone/>
            </a:pPr>
            <a:r>
              <a:rPr kumimoji="0" lang="en-GB" altLang="en-US" sz="1800"/>
              <a:t>Eliminate 1-50</a:t>
            </a:r>
          </a:p>
        </p:txBody>
      </p:sp>
      <p:sp>
        <p:nvSpPr>
          <p:cNvPr id="17475" name="TextBox 67">
            <a:extLst>
              <a:ext uri="{FF2B5EF4-FFF2-40B4-BE49-F238E27FC236}">
                <a16:creationId xmlns:a16="http://schemas.microsoft.com/office/drawing/2014/main" id="{07AD084E-2A81-8AB5-8062-0DB0CD780379}"/>
              </a:ext>
            </a:extLst>
          </p:cNvPr>
          <p:cNvSpPr txBox="1">
            <a:spLocks noChangeArrowheads="1"/>
          </p:cNvSpPr>
          <p:nvPr/>
        </p:nvSpPr>
        <p:spPr bwMode="auto">
          <a:xfrm>
            <a:off x="8089901" y="3767138"/>
            <a:ext cx="23336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mid = 50+(50/2) = 75</a:t>
            </a:r>
          </a:p>
          <a:p>
            <a:pPr>
              <a:spcBef>
                <a:spcPct val="0"/>
              </a:spcBef>
              <a:buClrTx/>
              <a:buSzTx/>
              <a:buFontTx/>
              <a:buNone/>
            </a:pPr>
            <a:r>
              <a:rPr kumimoji="0" lang="en-GB" altLang="en-US" sz="1800"/>
              <a:t>Eliminate 75-100</a:t>
            </a:r>
          </a:p>
        </p:txBody>
      </p:sp>
      <p:sp>
        <p:nvSpPr>
          <p:cNvPr id="17476" name="TextBox 68">
            <a:extLst>
              <a:ext uri="{FF2B5EF4-FFF2-40B4-BE49-F238E27FC236}">
                <a16:creationId xmlns:a16="http://schemas.microsoft.com/office/drawing/2014/main" id="{224C1758-C4AE-BD38-A58C-0444E7CD75BD}"/>
              </a:ext>
            </a:extLst>
          </p:cNvPr>
          <p:cNvSpPr txBox="1">
            <a:spLocks noChangeArrowheads="1"/>
          </p:cNvSpPr>
          <p:nvPr/>
        </p:nvSpPr>
        <p:spPr bwMode="auto">
          <a:xfrm>
            <a:off x="8089901" y="5351464"/>
            <a:ext cx="24622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r>
              <a:rPr kumimoji="0" lang="en-GB" altLang="en-US" sz="1800"/>
              <a:t>mid = 50 + (25/2) = 63</a:t>
            </a:r>
          </a:p>
        </p:txBody>
      </p:sp>
      <p:sp>
        <p:nvSpPr>
          <p:cNvPr id="17477" name="TextBox 1">
            <a:extLst>
              <a:ext uri="{FF2B5EF4-FFF2-40B4-BE49-F238E27FC236}">
                <a16:creationId xmlns:a16="http://schemas.microsoft.com/office/drawing/2014/main" id="{B921E108-4C38-2F7B-748B-07B03C5DF519}"/>
              </a:ext>
            </a:extLst>
          </p:cNvPr>
          <p:cNvSpPr txBox="1">
            <a:spLocks noChangeArrowheads="1"/>
          </p:cNvSpPr>
          <p:nvPr/>
        </p:nvSpPr>
        <p:spPr bwMode="auto">
          <a:xfrm>
            <a:off x="7427913" y="6154739"/>
            <a:ext cx="26336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b="1"/>
              <a:t>3 checks instead of 63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7361FC02-A116-7E9B-7679-5F3DEAC6DF67}"/>
              </a:ext>
            </a:extLst>
          </p:cNvPr>
          <p:cNvSpPr>
            <a:spLocks noGrp="1" noChangeArrowheads="1"/>
          </p:cNvSpPr>
          <p:nvPr>
            <p:ph type="title"/>
          </p:nvPr>
        </p:nvSpPr>
        <p:spPr>
          <a:xfrm>
            <a:off x="1206408" y="270566"/>
            <a:ext cx="9779183" cy="700088"/>
          </a:xfrm>
        </p:spPr>
        <p:txBody>
          <a:bodyPr/>
          <a:lstStyle/>
          <a:p>
            <a:r>
              <a:rPr lang="en-GB" altLang="en-US" dirty="0"/>
              <a:t>Binary Search</a:t>
            </a:r>
          </a:p>
        </p:txBody>
      </p:sp>
      <p:sp>
        <p:nvSpPr>
          <p:cNvPr id="18435" name="Content Placeholder 2">
            <a:extLst>
              <a:ext uri="{FF2B5EF4-FFF2-40B4-BE49-F238E27FC236}">
                <a16:creationId xmlns:a16="http://schemas.microsoft.com/office/drawing/2014/main" id="{AC934556-7389-2AF7-0EDE-32841DE298E3}"/>
              </a:ext>
            </a:extLst>
          </p:cNvPr>
          <p:cNvSpPr>
            <a:spLocks noGrp="1" noChangeArrowheads="1"/>
          </p:cNvSpPr>
          <p:nvPr>
            <p:ph idx="1"/>
          </p:nvPr>
        </p:nvSpPr>
        <p:spPr>
          <a:xfrm>
            <a:off x="362226" y="1081088"/>
            <a:ext cx="6160812" cy="1401762"/>
          </a:xfrm>
        </p:spPr>
        <p:txBody>
          <a:bodyPr/>
          <a:lstStyle/>
          <a:p>
            <a:r>
              <a:rPr lang="en-GB" altLang="en-US" dirty="0"/>
              <a:t>Comparing the linear search to the binary search to find the 63rd number took 63 steps and 3 steps respectively</a:t>
            </a:r>
          </a:p>
          <a:p>
            <a:r>
              <a:rPr lang="en-GB" altLang="en-US" dirty="0"/>
              <a:t>How many numbers does a binary search eliminate at each step assuming worst case given 100 numbers to search through?</a:t>
            </a:r>
          </a:p>
          <a:p>
            <a:r>
              <a:rPr lang="en-GB" altLang="en-US" dirty="0"/>
              <a:t>Worst case it will take 7 steps</a:t>
            </a:r>
            <a:br>
              <a:rPr lang="en-GB" altLang="en-US" dirty="0"/>
            </a:br>
            <a:r>
              <a:rPr lang="en-GB" altLang="en-US" dirty="0"/>
              <a:t>50 </a:t>
            </a:r>
            <a:r>
              <a:rPr lang="en-GB" altLang="en-US" dirty="0">
                <a:sym typeface="Wingdings" panose="05000000000000000000" pitchFamily="2" charset="2"/>
              </a:rPr>
              <a:t> 25  13  7  4  2  1</a:t>
            </a:r>
            <a:br>
              <a:rPr lang="en-GB" altLang="en-US" dirty="0">
                <a:sym typeface="Wingdings" panose="05000000000000000000" pitchFamily="2" charset="2"/>
              </a:rPr>
            </a:br>
            <a:r>
              <a:rPr lang="en-GB" altLang="en-US" dirty="0">
                <a:sym typeface="Wingdings" panose="05000000000000000000" pitchFamily="2" charset="2"/>
              </a:rPr>
              <a:t>to find any value</a:t>
            </a:r>
          </a:p>
          <a:p>
            <a:r>
              <a:rPr lang="en-GB" altLang="en-US" dirty="0">
                <a:sym typeface="Wingdings" panose="05000000000000000000" pitchFamily="2" charset="2"/>
              </a:rPr>
              <a:t>Actually, when you get to the last two values this is clearly a simple decision so in reality this is just 6 steps</a:t>
            </a:r>
          </a:p>
        </p:txBody>
      </p:sp>
      <p:sp>
        <p:nvSpPr>
          <p:cNvPr id="18436" name="Footer Placeholder 3">
            <a:extLst>
              <a:ext uri="{FF2B5EF4-FFF2-40B4-BE49-F238E27FC236}">
                <a16:creationId xmlns:a16="http://schemas.microsoft.com/office/drawing/2014/main" id="{B80E7EE9-4D98-4494-EB12-DB87922FC027}"/>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graphicFrame>
        <p:nvGraphicFramePr>
          <p:cNvPr id="6" name="Table 5">
            <a:extLst>
              <a:ext uri="{FF2B5EF4-FFF2-40B4-BE49-F238E27FC236}">
                <a16:creationId xmlns:a16="http://schemas.microsoft.com/office/drawing/2014/main" id="{62B744BB-AE80-D445-01EA-B56E23F3E397}"/>
              </a:ext>
            </a:extLst>
          </p:cNvPr>
          <p:cNvGraphicFramePr>
            <a:graphicFrameLocks noGrp="1"/>
          </p:cNvGraphicFramePr>
          <p:nvPr/>
        </p:nvGraphicFramePr>
        <p:xfrm>
          <a:off x="6523039" y="1155701"/>
          <a:ext cx="4010024" cy="4475160"/>
        </p:xfrm>
        <a:graphic>
          <a:graphicData uri="http://schemas.openxmlformats.org/drawingml/2006/table">
            <a:tbl>
              <a:tblPr>
                <a:tableStyleId>{5940675A-B579-460E-94D1-54222C63F5DA}</a:tableStyleId>
              </a:tblPr>
              <a:tblGrid>
                <a:gridCol w="884086">
                  <a:extLst>
                    <a:ext uri="{9D8B030D-6E8A-4147-A177-3AD203B41FA5}">
                      <a16:colId xmlns:a16="http://schemas.microsoft.com/office/drawing/2014/main" val="20000"/>
                    </a:ext>
                  </a:extLst>
                </a:gridCol>
                <a:gridCol w="719923">
                  <a:extLst>
                    <a:ext uri="{9D8B030D-6E8A-4147-A177-3AD203B41FA5}">
                      <a16:colId xmlns:a16="http://schemas.microsoft.com/office/drawing/2014/main" val="20001"/>
                    </a:ext>
                  </a:extLst>
                </a:gridCol>
                <a:gridCol w="802005">
                  <a:extLst>
                    <a:ext uri="{9D8B030D-6E8A-4147-A177-3AD203B41FA5}">
                      <a16:colId xmlns:a16="http://schemas.microsoft.com/office/drawing/2014/main" val="20002"/>
                    </a:ext>
                  </a:extLst>
                </a:gridCol>
                <a:gridCol w="802005">
                  <a:extLst>
                    <a:ext uri="{9D8B030D-6E8A-4147-A177-3AD203B41FA5}">
                      <a16:colId xmlns:a16="http://schemas.microsoft.com/office/drawing/2014/main" val="20003"/>
                    </a:ext>
                  </a:extLst>
                </a:gridCol>
                <a:gridCol w="802005">
                  <a:extLst>
                    <a:ext uri="{9D8B030D-6E8A-4147-A177-3AD203B41FA5}">
                      <a16:colId xmlns:a16="http://schemas.microsoft.com/office/drawing/2014/main" val="20004"/>
                    </a:ext>
                  </a:extLst>
                </a:gridCol>
              </a:tblGrid>
              <a:tr h="248620">
                <a:tc>
                  <a:txBody>
                    <a:bodyPr/>
                    <a:lstStyle/>
                    <a:p>
                      <a:pPr algn="l" fontAlgn="b"/>
                      <a:r>
                        <a:rPr lang="en-GB" sz="1600" b="1" u="none" strike="noStrike" dirty="0">
                          <a:solidFill>
                            <a:schemeClr val="bg1"/>
                          </a:solidFill>
                          <a:effectLst/>
                        </a:rPr>
                        <a:t>Size</a:t>
                      </a:r>
                      <a:endParaRPr lang="en-GB" sz="1600" b="1" i="0" u="none" strike="noStrike" dirty="0">
                        <a:solidFill>
                          <a:schemeClr val="bg1"/>
                        </a:solidFill>
                        <a:effectLst/>
                        <a:latin typeface="Calibri" panose="020F0502020204030204" pitchFamily="34" charset="0"/>
                      </a:endParaRPr>
                    </a:p>
                  </a:txBody>
                  <a:tcPr marL="72002" marR="72002" marT="4763" marB="0" anchor="b">
                    <a:solidFill>
                      <a:schemeClr val="tx1"/>
                    </a:solidFill>
                  </a:tcPr>
                </a:tc>
                <a:tc>
                  <a:txBody>
                    <a:bodyPr/>
                    <a:lstStyle/>
                    <a:p>
                      <a:pPr algn="ctr" fontAlgn="b"/>
                      <a:r>
                        <a:rPr lang="en-GB" sz="1600" b="1" u="none" strike="noStrike" dirty="0">
                          <a:solidFill>
                            <a:schemeClr val="bg1"/>
                          </a:solidFill>
                          <a:effectLst/>
                        </a:rPr>
                        <a:t>100</a:t>
                      </a:r>
                      <a:endParaRPr lang="en-GB" sz="1600" b="1" i="0" u="none" strike="noStrike" dirty="0">
                        <a:solidFill>
                          <a:schemeClr val="bg1"/>
                        </a:solidFill>
                        <a:effectLst/>
                        <a:latin typeface="Calibri" panose="020F0502020204030204" pitchFamily="34" charset="0"/>
                      </a:endParaRPr>
                    </a:p>
                  </a:txBody>
                  <a:tcPr marL="4763" marR="4763" marT="4763" marB="0" anchor="b">
                    <a:solidFill>
                      <a:schemeClr val="tx1"/>
                    </a:solidFill>
                  </a:tcPr>
                </a:tc>
                <a:tc>
                  <a:txBody>
                    <a:bodyPr/>
                    <a:lstStyle/>
                    <a:p>
                      <a:pPr algn="ctr" fontAlgn="b"/>
                      <a:r>
                        <a:rPr lang="en-GB" sz="1600" b="1" u="none" strike="noStrike" dirty="0">
                          <a:solidFill>
                            <a:schemeClr val="bg1"/>
                          </a:solidFill>
                          <a:effectLst/>
                        </a:rPr>
                        <a:t>1000</a:t>
                      </a:r>
                      <a:endParaRPr lang="en-GB" sz="1600" b="1" i="0" u="none" strike="noStrike" dirty="0">
                        <a:solidFill>
                          <a:schemeClr val="bg1"/>
                        </a:solidFill>
                        <a:effectLst/>
                        <a:latin typeface="Calibri" panose="020F0502020204030204" pitchFamily="34" charset="0"/>
                      </a:endParaRPr>
                    </a:p>
                  </a:txBody>
                  <a:tcPr marL="4763" marR="4763" marT="4763" marB="0" anchor="b">
                    <a:solidFill>
                      <a:schemeClr val="tx1"/>
                    </a:solidFill>
                  </a:tcPr>
                </a:tc>
                <a:tc>
                  <a:txBody>
                    <a:bodyPr/>
                    <a:lstStyle/>
                    <a:p>
                      <a:pPr algn="ctr" fontAlgn="b"/>
                      <a:r>
                        <a:rPr lang="en-GB" sz="1600" b="1" u="none" strike="noStrike" dirty="0">
                          <a:solidFill>
                            <a:schemeClr val="bg1"/>
                          </a:solidFill>
                          <a:effectLst/>
                        </a:rPr>
                        <a:t>10000</a:t>
                      </a:r>
                      <a:endParaRPr lang="en-GB" sz="1600" b="1" i="0" u="none" strike="noStrike" dirty="0">
                        <a:solidFill>
                          <a:schemeClr val="bg1"/>
                        </a:solidFill>
                        <a:effectLst/>
                        <a:latin typeface="Calibri" panose="020F0502020204030204" pitchFamily="34" charset="0"/>
                      </a:endParaRPr>
                    </a:p>
                  </a:txBody>
                  <a:tcPr marL="4763" marR="4763" marT="4763" marB="0" anchor="b">
                    <a:solidFill>
                      <a:schemeClr val="tx1"/>
                    </a:solidFill>
                  </a:tcPr>
                </a:tc>
                <a:tc>
                  <a:txBody>
                    <a:bodyPr/>
                    <a:lstStyle/>
                    <a:p>
                      <a:pPr algn="ctr" fontAlgn="b"/>
                      <a:r>
                        <a:rPr lang="en-GB" sz="1600" b="1" u="none" strike="noStrike" dirty="0">
                          <a:solidFill>
                            <a:schemeClr val="bg1"/>
                          </a:solidFill>
                          <a:effectLst/>
                        </a:rPr>
                        <a:t>100000</a:t>
                      </a:r>
                      <a:endParaRPr lang="en-GB" sz="1600" b="1" i="0" u="none" strike="noStrike" dirty="0">
                        <a:solidFill>
                          <a:schemeClr val="bg1"/>
                        </a:solidFill>
                        <a:effectLst/>
                        <a:latin typeface="Calibri" panose="020F0502020204030204" pitchFamily="34" charset="0"/>
                      </a:endParaRPr>
                    </a:p>
                  </a:txBody>
                  <a:tcPr marL="4763" marR="4763" marT="4763" marB="0" anchor="b">
                    <a:solidFill>
                      <a:schemeClr val="tx1"/>
                    </a:solidFill>
                  </a:tcPr>
                </a:tc>
                <a:extLst>
                  <a:ext uri="{0D108BD9-81ED-4DB2-BD59-A6C34878D82A}">
                    <a16:rowId xmlns:a16="http://schemas.microsoft.com/office/drawing/2014/main" val="10000"/>
                  </a:ext>
                </a:extLst>
              </a:tr>
              <a:tr h="248620">
                <a:tc>
                  <a:txBody>
                    <a:bodyPr/>
                    <a:lstStyle/>
                    <a:p>
                      <a:pPr algn="l" fontAlgn="b"/>
                      <a:r>
                        <a:rPr lang="en-GB" sz="1600" b="1" u="none" strike="noStrike" dirty="0">
                          <a:effectLst/>
                        </a:rPr>
                        <a:t>Step 1</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r>
                        <a:rPr lang="en-GB" sz="1600" u="none" strike="noStrike">
                          <a:effectLst/>
                        </a:rPr>
                        <a:t>50</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500</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5000</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50000</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01"/>
                  </a:ext>
                </a:extLst>
              </a:tr>
              <a:tr h="248620">
                <a:tc>
                  <a:txBody>
                    <a:bodyPr/>
                    <a:lstStyle/>
                    <a:p>
                      <a:pPr algn="l" fontAlgn="b"/>
                      <a:r>
                        <a:rPr lang="en-GB" sz="1600" b="1" u="none" strike="noStrike" dirty="0">
                          <a:effectLst/>
                        </a:rPr>
                        <a:t>Step 2</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r>
                        <a:rPr lang="en-GB" sz="1600" u="none" strike="noStrike" dirty="0">
                          <a:effectLst/>
                        </a:rPr>
                        <a:t>25</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250</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2500</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25000</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02"/>
                  </a:ext>
                </a:extLst>
              </a:tr>
              <a:tr h="248620">
                <a:tc>
                  <a:txBody>
                    <a:bodyPr/>
                    <a:lstStyle/>
                    <a:p>
                      <a:pPr algn="l" fontAlgn="b"/>
                      <a:r>
                        <a:rPr lang="en-GB" sz="1600" b="1" u="none" strike="noStrike" dirty="0">
                          <a:effectLst/>
                        </a:rPr>
                        <a:t>Step 3</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r>
                        <a:rPr lang="en-GB" sz="1600" u="none" strike="noStrike">
                          <a:effectLst/>
                        </a:rPr>
                        <a:t>13</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125</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1250</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12500</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03"/>
                  </a:ext>
                </a:extLst>
              </a:tr>
              <a:tr h="248620">
                <a:tc>
                  <a:txBody>
                    <a:bodyPr/>
                    <a:lstStyle/>
                    <a:p>
                      <a:pPr algn="l" fontAlgn="b"/>
                      <a:r>
                        <a:rPr lang="en-GB" sz="1600" b="1" u="none" strike="noStrike" dirty="0">
                          <a:effectLst/>
                        </a:rPr>
                        <a:t>Step 4</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r>
                        <a:rPr lang="en-GB" sz="1600" u="none" strike="noStrike">
                          <a:effectLst/>
                        </a:rPr>
                        <a:t>7</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63</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625</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6250</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04"/>
                  </a:ext>
                </a:extLst>
              </a:tr>
              <a:tr h="248620">
                <a:tc>
                  <a:txBody>
                    <a:bodyPr/>
                    <a:lstStyle/>
                    <a:p>
                      <a:pPr algn="l" fontAlgn="b"/>
                      <a:r>
                        <a:rPr lang="en-GB" sz="1600" b="1" u="none" strike="noStrike" dirty="0">
                          <a:effectLst/>
                        </a:rPr>
                        <a:t>Step 5</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r>
                        <a:rPr lang="en-GB" sz="1600" u="none" strike="noStrike">
                          <a:effectLst/>
                        </a:rPr>
                        <a:t>4</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32</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313</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3125</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05"/>
                  </a:ext>
                </a:extLst>
              </a:tr>
              <a:tr h="248620">
                <a:tc>
                  <a:txBody>
                    <a:bodyPr/>
                    <a:lstStyle/>
                    <a:p>
                      <a:pPr algn="l" fontAlgn="b"/>
                      <a:r>
                        <a:rPr lang="en-GB" sz="1600" b="1" u="none" strike="noStrike" dirty="0">
                          <a:effectLst/>
                        </a:rPr>
                        <a:t>Step 6</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r>
                        <a:rPr lang="en-GB" sz="1600" u="none" strike="noStrike">
                          <a:effectLst/>
                        </a:rPr>
                        <a:t>2</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16</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157</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1563</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06"/>
                  </a:ext>
                </a:extLst>
              </a:tr>
              <a:tr h="248620">
                <a:tc>
                  <a:txBody>
                    <a:bodyPr/>
                    <a:lstStyle/>
                    <a:p>
                      <a:pPr algn="l" fontAlgn="b"/>
                      <a:r>
                        <a:rPr lang="en-GB" sz="1600" b="1" u="none" strike="noStrike" dirty="0">
                          <a:effectLst/>
                        </a:rPr>
                        <a:t>Step 7</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r>
                        <a:rPr lang="en-GB" sz="1600" u="none" strike="noStrike">
                          <a:effectLst/>
                        </a:rPr>
                        <a:t>1</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8</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79</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782</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07"/>
                  </a:ext>
                </a:extLst>
              </a:tr>
              <a:tr h="248620">
                <a:tc>
                  <a:txBody>
                    <a:bodyPr/>
                    <a:lstStyle/>
                    <a:p>
                      <a:pPr algn="l" fontAlgn="b"/>
                      <a:r>
                        <a:rPr lang="en-GB" sz="1600" b="1" u="none" strike="noStrike" dirty="0">
                          <a:effectLst/>
                        </a:rPr>
                        <a:t>Step 8</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4</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40</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391</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08"/>
                  </a:ext>
                </a:extLst>
              </a:tr>
              <a:tr h="248620">
                <a:tc>
                  <a:txBody>
                    <a:bodyPr/>
                    <a:lstStyle/>
                    <a:p>
                      <a:pPr algn="l" fontAlgn="b"/>
                      <a:r>
                        <a:rPr lang="en-GB" sz="1600" b="1" u="none" strike="noStrike" dirty="0">
                          <a:effectLst/>
                        </a:rPr>
                        <a:t>Step 9</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2</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20</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196</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09"/>
                  </a:ext>
                </a:extLst>
              </a:tr>
              <a:tr h="248620">
                <a:tc>
                  <a:txBody>
                    <a:bodyPr/>
                    <a:lstStyle/>
                    <a:p>
                      <a:pPr algn="l" fontAlgn="b"/>
                      <a:r>
                        <a:rPr lang="en-GB" sz="1600" b="1" u="none" strike="noStrike" dirty="0">
                          <a:effectLst/>
                        </a:rPr>
                        <a:t>Step 10</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1</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10</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98</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10"/>
                  </a:ext>
                </a:extLst>
              </a:tr>
              <a:tr h="248620">
                <a:tc>
                  <a:txBody>
                    <a:bodyPr/>
                    <a:lstStyle/>
                    <a:p>
                      <a:pPr algn="l" fontAlgn="b"/>
                      <a:r>
                        <a:rPr lang="en-GB" sz="1600" b="1" u="none" strike="noStrike" dirty="0">
                          <a:effectLst/>
                        </a:rPr>
                        <a:t>Step 11</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5</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49</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11"/>
                  </a:ext>
                </a:extLst>
              </a:tr>
              <a:tr h="248620">
                <a:tc>
                  <a:txBody>
                    <a:bodyPr/>
                    <a:lstStyle/>
                    <a:p>
                      <a:pPr algn="l" fontAlgn="b"/>
                      <a:r>
                        <a:rPr lang="en-GB" sz="1600" b="1" u="none" strike="noStrike" dirty="0">
                          <a:effectLst/>
                        </a:rPr>
                        <a:t>Step 12</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3</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25</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12"/>
                  </a:ext>
                </a:extLst>
              </a:tr>
              <a:tr h="248620">
                <a:tc>
                  <a:txBody>
                    <a:bodyPr/>
                    <a:lstStyle/>
                    <a:p>
                      <a:pPr algn="l" fontAlgn="b"/>
                      <a:r>
                        <a:rPr lang="en-GB" sz="1600" b="1" u="none" strike="noStrike" dirty="0">
                          <a:effectLst/>
                        </a:rPr>
                        <a:t>Step 13</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2</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13</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13"/>
                  </a:ext>
                </a:extLst>
              </a:tr>
              <a:tr h="248620">
                <a:tc>
                  <a:txBody>
                    <a:bodyPr/>
                    <a:lstStyle/>
                    <a:p>
                      <a:pPr algn="l" fontAlgn="b"/>
                      <a:r>
                        <a:rPr lang="en-GB" sz="1600" b="1" u="none" strike="noStrike" dirty="0">
                          <a:effectLst/>
                        </a:rPr>
                        <a:t>Step 14</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1</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a:effectLst/>
                        </a:rPr>
                        <a:t>7</a:t>
                      </a:r>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14"/>
                  </a:ext>
                </a:extLst>
              </a:tr>
              <a:tr h="248620">
                <a:tc>
                  <a:txBody>
                    <a:bodyPr/>
                    <a:lstStyle/>
                    <a:p>
                      <a:pPr algn="l" fontAlgn="b"/>
                      <a:r>
                        <a:rPr lang="en-GB" sz="1600" b="1" u="none" strike="noStrike" dirty="0">
                          <a:effectLst/>
                        </a:rPr>
                        <a:t>Step 15</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4</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15"/>
                  </a:ext>
                </a:extLst>
              </a:tr>
              <a:tr h="248620">
                <a:tc>
                  <a:txBody>
                    <a:bodyPr/>
                    <a:lstStyle/>
                    <a:p>
                      <a:pPr algn="l" fontAlgn="b"/>
                      <a:r>
                        <a:rPr lang="en-GB" sz="1600" b="1" u="none" strike="noStrike" dirty="0">
                          <a:effectLst/>
                        </a:rPr>
                        <a:t>Step 16</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2</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16"/>
                  </a:ext>
                </a:extLst>
              </a:tr>
              <a:tr h="248620">
                <a:tc>
                  <a:txBody>
                    <a:bodyPr/>
                    <a:lstStyle/>
                    <a:p>
                      <a:pPr algn="l" fontAlgn="b"/>
                      <a:r>
                        <a:rPr lang="en-GB" sz="1600" b="1" u="none" strike="noStrike" dirty="0">
                          <a:effectLst/>
                        </a:rPr>
                        <a:t>Step 17</a:t>
                      </a:r>
                      <a:endParaRPr lang="en-GB" sz="1600" b="1" i="0" u="none" strike="noStrike" dirty="0">
                        <a:solidFill>
                          <a:srgbClr val="000000"/>
                        </a:solidFill>
                        <a:effectLst/>
                        <a:latin typeface="Calibri" panose="020F0502020204030204" pitchFamily="34" charset="0"/>
                      </a:endParaRPr>
                    </a:p>
                  </a:txBody>
                  <a:tcPr marL="72002" marR="72002" marT="4763" marB="0" anchor="b">
                    <a:solidFill>
                      <a:schemeClr val="bg2"/>
                    </a:solidFill>
                  </a:tcPr>
                </a:tc>
                <a:tc>
                  <a:txBody>
                    <a:bodyPr/>
                    <a:lstStyle/>
                    <a:p>
                      <a:pPr algn="ctr" fontAlgn="b"/>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tc>
                  <a:txBody>
                    <a:bodyPr/>
                    <a:lstStyle/>
                    <a:p>
                      <a:pPr algn="ctr" fontAlgn="b"/>
                      <a:r>
                        <a:rPr lang="en-GB" sz="1600" u="none" strike="noStrike" dirty="0">
                          <a:effectLst/>
                        </a:rPr>
                        <a:t>1</a:t>
                      </a:r>
                      <a:endParaRPr lang="en-GB" sz="1600" b="0" i="0" u="none" strike="noStrike" dirty="0">
                        <a:solidFill>
                          <a:srgbClr val="000000"/>
                        </a:solidFill>
                        <a:effectLst/>
                        <a:latin typeface="Calibri" panose="020F0502020204030204" pitchFamily="34" charset="0"/>
                      </a:endParaRPr>
                    </a:p>
                  </a:txBody>
                  <a:tcPr marL="4763" marR="4763" marT="4763" marB="0" anchor="b">
                    <a:solidFill>
                      <a:schemeClr val="accent6">
                        <a:lumMod val="20000"/>
                        <a:lumOff val="80000"/>
                      </a:schemeClr>
                    </a:solidFill>
                  </a:tcPr>
                </a:tc>
                <a:extLst>
                  <a:ext uri="{0D108BD9-81ED-4DB2-BD59-A6C34878D82A}">
                    <a16:rowId xmlns:a16="http://schemas.microsoft.com/office/drawing/2014/main" val="10017"/>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031E7FFE-90F5-D40B-6B68-54D563C0E9A3}"/>
              </a:ext>
            </a:extLst>
          </p:cNvPr>
          <p:cNvSpPr>
            <a:spLocks noGrp="1" noChangeArrowheads="1"/>
          </p:cNvSpPr>
          <p:nvPr>
            <p:ph type="title"/>
          </p:nvPr>
        </p:nvSpPr>
        <p:spPr/>
        <p:txBody>
          <a:bodyPr/>
          <a:lstStyle/>
          <a:p>
            <a:r>
              <a:rPr lang="en-GB" altLang="en-US"/>
              <a:t>Exercise</a:t>
            </a:r>
          </a:p>
        </p:txBody>
      </p:sp>
      <p:sp>
        <p:nvSpPr>
          <p:cNvPr id="19459" name="Content Placeholder 2">
            <a:extLst>
              <a:ext uri="{FF2B5EF4-FFF2-40B4-BE49-F238E27FC236}">
                <a16:creationId xmlns:a16="http://schemas.microsoft.com/office/drawing/2014/main" id="{69CB176B-6C9C-83EA-144F-8D52EC574BF2}"/>
              </a:ext>
            </a:extLst>
          </p:cNvPr>
          <p:cNvSpPr>
            <a:spLocks noGrp="1" noChangeArrowheads="1"/>
          </p:cNvSpPr>
          <p:nvPr>
            <p:ph idx="1"/>
          </p:nvPr>
        </p:nvSpPr>
        <p:spPr/>
        <p:txBody>
          <a:bodyPr/>
          <a:lstStyle/>
          <a:p>
            <a:r>
              <a:rPr lang="en-GB" altLang="en-US"/>
              <a:t>How many steps (worst case) does it take for a binary search to find a word in dictionary containing 365412 words arranged in alphabetical order</a:t>
            </a:r>
            <a:br>
              <a:rPr lang="en-GB" altLang="en-US"/>
            </a:br>
            <a:r>
              <a:rPr lang="en-GB" altLang="en-US"/>
              <a:t>Hint: just keep dividing by 2</a:t>
            </a:r>
          </a:p>
          <a:p>
            <a:endParaRPr lang="en-GB" altLang="en-US"/>
          </a:p>
          <a:p>
            <a:r>
              <a:rPr lang="en-GB" altLang="en-US"/>
              <a:t>Use Excel if you want</a:t>
            </a:r>
          </a:p>
          <a:p>
            <a:endParaRPr lang="en-GB" altLang="en-US"/>
          </a:p>
        </p:txBody>
      </p:sp>
      <p:sp>
        <p:nvSpPr>
          <p:cNvPr id="19460" name="Footer Placeholder 3">
            <a:extLst>
              <a:ext uri="{FF2B5EF4-FFF2-40B4-BE49-F238E27FC236}">
                <a16:creationId xmlns:a16="http://schemas.microsoft.com/office/drawing/2014/main" id="{51C82124-34A4-0F22-5EE9-7A8A69A972A0}"/>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43F4721F-3F83-9A34-7AB2-F5A9EE63AC65}"/>
              </a:ext>
            </a:extLst>
          </p:cNvPr>
          <p:cNvSpPr>
            <a:spLocks noGrp="1" noChangeArrowheads="1"/>
          </p:cNvSpPr>
          <p:nvPr>
            <p:ph type="title"/>
          </p:nvPr>
        </p:nvSpPr>
        <p:spPr/>
        <p:txBody>
          <a:bodyPr/>
          <a:lstStyle/>
          <a:p>
            <a:r>
              <a:rPr lang="en-GB" altLang="en-US"/>
              <a:t>Answer</a:t>
            </a:r>
          </a:p>
        </p:txBody>
      </p:sp>
      <p:sp>
        <p:nvSpPr>
          <p:cNvPr id="20483" name="Content Placeholder 2">
            <a:extLst>
              <a:ext uri="{FF2B5EF4-FFF2-40B4-BE49-F238E27FC236}">
                <a16:creationId xmlns:a16="http://schemas.microsoft.com/office/drawing/2014/main" id="{2933BD1D-998E-E37E-9950-F53DF0C19AFE}"/>
              </a:ext>
            </a:extLst>
          </p:cNvPr>
          <p:cNvSpPr>
            <a:spLocks noGrp="1" noChangeArrowheads="1"/>
          </p:cNvSpPr>
          <p:nvPr>
            <p:ph idx="1"/>
          </p:nvPr>
        </p:nvSpPr>
        <p:spPr/>
        <p:txBody>
          <a:bodyPr/>
          <a:lstStyle/>
          <a:p>
            <a:r>
              <a:rPr lang="en-GB" altLang="en-US"/>
              <a:t>19 steps</a:t>
            </a:r>
          </a:p>
        </p:txBody>
      </p:sp>
      <p:sp>
        <p:nvSpPr>
          <p:cNvPr id="20484" name="Footer Placeholder 3">
            <a:extLst>
              <a:ext uri="{FF2B5EF4-FFF2-40B4-BE49-F238E27FC236}">
                <a16:creationId xmlns:a16="http://schemas.microsoft.com/office/drawing/2014/main" id="{CC1791AF-B444-AF2A-2438-ABCB690BAEE3}"/>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graphicFrame>
        <p:nvGraphicFramePr>
          <p:cNvPr id="5" name="Table 4">
            <a:extLst>
              <a:ext uri="{FF2B5EF4-FFF2-40B4-BE49-F238E27FC236}">
                <a16:creationId xmlns:a16="http://schemas.microsoft.com/office/drawing/2014/main" id="{8F5AD9AB-2BAB-E525-E3EE-19149B7CFBA9}"/>
              </a:ext>
            </a:extLst>
          </p:cNvPr>
          <p:cNvGraphicFramePr>
            <a:graphicFrameLocks noGrp="1"/>
          </p:cNvGraphicFramePr>
          <p:nvPr/>
        </p:nvGraphicFramePr>
        <p:xfrm>
          <a:off x="7994651" y="227013"/>
          <a:ext cx="2333626" cy="6191260"/>
        </p:xfrm>
        <a:graphic>
          <a:graphicData uri="http://schemas.openxmlformats.org/drawingml/2006/table">
            <a:tbl>
              <a:tblPr>
                <a:tableStyleId>{5C22544A-7EE6-4342-B048-85BDC9FD1C3A}</a:tableStyleId>
              </a:tblPr>
              <a:tblGrid>
                <a:gridCol w="1166813">
                  <a:extLst>
                    <a:ext uri="{9D8B030D-6E8A-4147-A177-3AD203B41FA5}">
                      <a16:colId xmlns:a16="http://schemas.microsoft.com/office/drawing/2014/main" val="20000"/>
                    </a:ext>
                  </a:extLst>
                </a:gridCol>
                <a:gridCol w="1166813">
                  <a:extLst>
                    <a:ext uri="{9D8B030D-6E8A-4147-A177-3AD203B41FA5}">
                      <a16:colId xmlns:a16="http://schemas.microsoft.com/office/drawing/2014/main" val="20001"/>
                    </a:ext>
                  </a:extLst>
                </a:gridCol>
              </a:tblGrid>
              <a:tr h="309563">
                <a:tc>
                  <a:txBody>
                    <a:bodyPr/>
                    <a:lstStyle/>
                    <a:p>
                      <a:pPr algn="l" fontAlgn="b"/>
                      <a:r>
                        <a:rPr lang="en-GB" sz="2000" b="1" u="none" strike="noStrike" dirty="0">
                          <a:effectLst/>
                        </a:rPr>
                        <a:t>Size</a:t>
                      </a:r>
                      <a:endParaRPr lang="en-GB" sz="2000" b="1" i="0" u="none" strike="noStrike" dirty="0">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365,412</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0"/>
                  </a:ext>
                </a:extLst>
              </a:tr>
              <a:tr h="309563">
                <a:tc>
                  <a:txBody>
                    <a:bodyPr/>
                    <a:lstStyle/>
                    <a:p>
                      <a:pPr algn="l" fontAlgn="b"/>
                      <a:r>
                        <a:rPr lang="en-GB" sz="2000" b="1" u="none" strike="noStrike">
                          <a:effectLst/>
                        </a:rPr>
                        <a:t>Step 1</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182,706</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1"/>
                  </a:ext>
                </a:extLst>
              </a:tr>
              <a:tr h="309563">
                <a:tc>
                  <a:txBody>
                    <a:bodyPr/>
                    <a:lstStyle/>
                    <a:p>
                      <a:pPr algn="l" fontAlgn="b"/>
                      <a:r>
                        <a:rPr lang="en-GB" sz="2000" b="1" u="none" strike="noStrike">
                          <a:effectLst/>
                        </a:rPr>
                        <a:t>Step 2</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91,353</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2"/>
                  </a:ext>
                </a:extLst>
              </a:tr>
              <a:tr h="309563">
                <a:tc>
                  <a:txBody>
                    <a:bodyPr/>
                    <a:lstStyle/>
                    <a:p>
                      <a:pPr algn="l" fontAlgn="b"/>
                      <a:r>
                        <a:rPr lang="en-GB" sz="2000" b="1" u="none" strike="noStrike">
                          <a:effectLst/>
                        </a:rPr>
                        <a:t>Step 3</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45,677</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3"/>
                  </a:ext>
                </a:extLst>
              </a:tr>
              <a:tr h="309563">
                <a:tc>
                  <a:txBody>
                    <a:bodyPr/>
                    <a:lstStyle/>
                    <a:p>
                      <a:pPr algn="l" fontAlgn="b"/>
                      <a:r>
                        <a:rPr lang="en-GB" sz="2000" b="1" u="none" strike="noStrike">
                          <a:effectLst/>
                        </a:rPr>
                        <a:t>Step 4</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22,839</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4"/>
                  </a:ext>
                </a:extLst>
              </a:tr>
              <a:tr h="309563">
                <a:tc>
                  <a:txBody>
                    <a:bodyPr/>
                    <a:lstStyle/>
                    <a:p>
                      <a:pPr algn="l" fontAlgn="b"/>
                      <a:r>
                        <a:rPr lang="en-GB" sz="2000" b="1" u="none" strike="noStrike" dirty="0">
                          <a:effectLst/>
                        </a:rPr>
                        <a:t>Step 5</a:t>
                      </a:r>
                      <a:endParaRPr lang="en-GB" sz="2000" b="1" i="0" u="none" strike="noStrike" dirty="0">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11,420</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5"/>
                  </a:ext>
                </a:extLst>
              </a:tr>
              <a:tr h="309563">
                <a:tc>
                  <a:txBody>
                    <a:bodyPr/>
                    <a:lstStyle/>
                    <a:p>
                      <a:pPr algn="l" fontAlgn="b"/>
                      <a:r>
                        <a:rPr lang="en-GB" sz="2000" b="1" u="none" strike="noStrike">
                          <a:effectLst/>
                        </a:rPr>
                        <a:t>Step 6</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5,710</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6"/>
                  </a:ext>
                </a:extLst>
              </a:tr>
              <a:tr h="309563">
                <a:tc>
                  <a:txBody>
                    <a:bodyPr/>
                    <a:lstStyle/>
                    <a:p>
                      <a:pPr algn="l" fontAlgn="b"/>
                      <a:r>
                        <a:rPr lang="en-GB" sz="2000" b="1" u="none" strike="noStrike">
                          <a:effectLst/>
                        </a:rPr>
                        <a:t>Step 7</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2,855</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7"/>
                  </a:ext>
                </a:extLst>
              </a:tr>
              <a:tr h="309563">
                <a:tc>
                  <a:txBody>
                    <a:bodyPr/>
                    <a:lstStyle/>
                    <a:p>
                      <a:pPr algn="l" fontAlgn="b"/>
                      <a:r>
                        <a:rPr lang="en-GB" sz="2000" b="1" u="none" strike="noStrike">
                          <a:effectLst/>
                        </a:rPr>
                        <a:t>Step 8</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1,428</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8"/>
                  </a:ext>
                </a:extLst>
              </a:tr>
              <a:tr h="309563">
                <a:tc>
                  <a:txBody>
                    <a:bodyPr/>
                    <a:lstStyle/>
                    <a:p>
                      <a:pPr algn="l" fontAlgn="b"/>
                      <a:r>
                        <a:rPr lang="en-GB" sz="2000" b="1" u="none" strike="noStrike">
                          <a:effectLst/>
                        </a:rPr>
                        <a:t>Step 9</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a:effectLst/>
                        </a:rPr>
                        <a:t>714</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9"/>
                  </a:ext>
                </a:extLst>
              </a:tr>
              <a:tr h="309563">
                <a:tc>
                  <a:txBody>
                    <a:bodyPr/>
                    <a:lstStyle/>
                    <a:p>
                      <a:pPr algn="l" fontAlgn="b"/>
                      <a:r>
                        <a:rPr lang="en-GB" sz="2000" b="1" u="none" strike="noStrike">
                          <a:effectLst/>
                        </a:rPr>
                        <a:t>Step 10</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a:effectLst/>
                        </a:rPr>
                        <a:t>357</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0"/>
                  </a:ext>
                </a:extLst>
              </a:tr>
              <a:tr h="309563">
                <a:tc>
                  <a:txBody>
                    <a:bodyPr/>
                    <a:lstStyle/>
                    <a:p>
                      <a:pPr algn="l" fontAlgn="b"/>
                      <a:r>
                        <a:rPr lang="en-GB" sz="2000" b="1" u="none" strike="noStrike">
                          <a:effectLst/>
                        </a:rPr>
                        <a:t>Step 11</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a:effectLst/>
                        </a:rPr>
                        <a:t>179</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1"/>
                  </a:ext>
                </a:extLst>
              </a:tr>
              <a:tr h="309563">
                <a:tc>
                  <a:txBody>
                    <a:bodyPr/>
                    <a:lstStyle/>
                    <a:p>
                      <a:pPr algn="l" fontAlgn="b"/>
                      <a:r>
                        <a:rPr lang="en-GB" sz="2000" b="1" u="none" strike="noStrike">
                          <a:effectLst/>
                        </a:rPr>
                        <a:t>Step 12</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90</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2"/>
                  </a:ext>
                </a:extLst>
              </a:tr>
              <a:tr h="309563">
                <a:tc>
                  <a:txBody>
                    <a:bodyPr/>
                    <a:lstStyle/>
                    <a:p>
                      <a:pPr algn="l" fontAlgn="b"/>
                      <a:r>
                        <a:rPr lang="en-GB" sz="2000" b="1" u="none" strike="noStrike">
                          <a:effectLst/>
                        </a:rPr>
                        <a:t>Step 13</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a:effectLst/>
                        </a:rPr>
                        <a:t>45</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3"/>
                  </a:ext>
                </a:extLst>
              </a:tr>
              <a:tr h="309563">
                <a:tc>
                  <a:txBody>
                    <a:bodyPr/>
                    <a:lstStyle/>
                    <a:p>
                      <a:pPr algn="l" fontAlgn="b"/>
                      <a:r>
                        <a:rPr lang="en-GB" sz="2000" b="1" u="none" strike="noStrike">
                          <a:effectLst/>
                        </a:rPr>
                        <a:t>Step 14</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a:effectLst/>
                        </a:rPr>
                        <a:t>23</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4"/>
                  </a:ext>
                </a:extLst>
              </a:tr>
              <a:tr h="309563">
                <a:tc>
                  <a:txBody>
                    <a:bodyPr/>
                    <a:lstStyle/>
                    <a:p>
                      <a:pPr algn="l" fontAlgn="b"/>
                      <a:r>
                        <a:rPr lang="en-GB" sz="2000" b="1" u="none" strike="noStrike">
                          <a:effectLst/>
                        </a:rPr>
                        <a:t>Step 15</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a:effectLst/>
                        </a:rPr>
                        <a:t>12</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5"/>
                  </a:ext>
                </a:extLst>
              </a:tr>
              <a:tr h="309563">
                <a:tc>
                  <a:txBody>
                    <a:bodyPr/>
                    <a:lstStyle/>
                    <a:p>
                      <a:pPr algn="l" fontAlgn="b"/>
                      <a:r>
                        <a:rPr lang="en-GB" sz="2000" b="1" u="none" strike="noStrike">
                          <a:effectLst/>
                        </a:rPr>
                        <a:t>Step 16</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a:effectLst/>
                        </a:rPr>
                        <a:t>6</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6"/>
                  </a:ext>
                </a:extLst>
              </a:tr>
              <a:tr h="309563">
                <a:tc>
                  <a:txBody>
                    <a:bodyPr/>
                    <a:lstStyle/>
                    <a:p>
                      <a:pPr algn="l" fontAlgn="b"/>
                      <a:r>
                        <a:rPr lang="en-GB" sz="2000" b="1" u="none" strike="noStrike">
                          <a:effectLst/>
                        </a:rPr>
                        <a:t>Step 17</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a:effectLst/>
                        </a:rPr>
                        <a:t>3</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7"/>
                  </a:ext>
                </a:extLst>
              </a:tr>
              <a:tr h="309563">
                <a:tc>
                  <a:txBody>
                    <a:bodyPr/>
                    <a:lstStyle/>
                    <a:p>
                      <a:pPr algn="l" fontAlgn="b"/>
                      <a:r>
                        <a:rPr lang="en-GB" sz="2000" b="1" u="none" strike="noStrike">
                          <a:effectLst/>
                        </a:rPr>
                        <a:t>Step 18</a:t>
                      </a:r>
                      <a:endParaRPr lang="en-GB" sz="2000" b="1" i="0" u="none" strike="noStrike">
                        <a:solidFill>
                          <a:srgbClr val="00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2</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8"/>
                  </a:ext>
                </a:extLst>
              </a:tr>
              <a:tr h="309563">
                <a:tc>
                  <a:txBody>
                    <a:bodyPr/>
                    <a:lstStyle/>
                    <a:p>
                      <a:pPr algn="l" fontAlgn="b"/>
                      <a:r>
                        <a:rPr lang="en-GB" sz="2000" b="1" u="none" strike="noStrike" dirty="0">
                          <a:solidFill>
                            <a:srgbClr val="FF0000"/>
                          </a:solidFill>
                          <a:effectLst/>
                        </a:rPr>
                        <a:t>Step 19</a:t>
                      </a:r>
                      <a:endParaRPr lang="en-GB" sz="2000" b="1" i="0" u="none" strike="noStrike" dirty="0">
                        <a:solidFill>
                          <a:srgbClr val="FF0000"/>
                        </a:solidFill>
                        <a:effectLst/>
                        <a:latin typeface="Calibri" panose="020F0502020204030204" pitchFamily="34" charset="0"/>
                      </a:endParaRPr>
                    </a:p>
                  </a:txBody>
                  <a:tcPr marL="71991" marR="71991" marT="4763" marB="0" anchor="b">
                    <a:solidFill>
                      <a:schemeClr val="accent6">
                        <a:lumMod val="20000"/>
                        <a:lumOff val="80000"/>
                      </a:schemeClr>
                    </a:solidFill>
                  </a:tcPr>
                </a:tc>
                <a:tc>
                  <a:txBody>
                    <a:bodyPr/>
                    <a:lstStyle/>
                    <a:p>
                      <a:pPr algn="ctr" fontAlgn="b"/>
                      <a:r>
                        <a:rPr lang="en-GB" sz="2000" u="none" strike="noStrike" dirty="0">
                          <a:effectLst/>
                        </a:rPr>
                        <a:t>1</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19"/>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D29A83A8-EFEB-E0F2-1FEB-4B057DA0BF92}"/>
              </a:ext>
            </a:extLst>
          </p:cNvPr>
          <p:cNvSpPr>
            <a:spLocks noGrp="1" noChangeArrowheads="1"/>
          </p:cNvSpPr>
          <p:nvPr>
            <p:ph type="title"/>
          </p:nvPr>
        </p:nvSpPr>
        <p:spPr>
          <a:xfrm>
            <a:off x="208918" y="-633412"/>
            <a:ext cx="9779183" cy="1325563"/>
          </a:xfrm>
        </p:spPr>
        <p:txBody>
          <a:bodyPr/>
          <a:lstStyle/>
          <a:p>
            <a:r>
              <a:rPr lang="en-GB" altLang="en-US" dirty="0"/>
              <a:t>Divide and Conquer</a:t>
            </a:r>
          </a:p>
        </p:txBody>
      </p:sp>
      <p:sp>
        <p:nvSpPr>
          <p:cNvPr id="21507" name="Content Placeholder 2">
            <a:extLst>
              <a:ext uri="{FF2B5EF4-FFF2-40B4-BE49-F238E27FC236}">
                <a16:creationId xmlns:a16="http://schemas.microsoft.com/office/drawing/2014/main" id="{1683924F-33CF-9062-76E9-60051EF446D8}"/>
              </a:ext>
            </a:extLst>
          </p:cNvPr>
          <p:cNvSpPr>
            <a:spLocks noGrp="1" noChangeArrowheads="1"/>
          </p:cNvSpPr>
          <p:nvPr>
            <p:ph idx="1"/>
          </p:nvPr>
        </p:nvSpPr>
        <p:spPr>
          <a:xfrm>
            <a:off x="1074254" y="736325"/>
            <a:ext cx="7029450" cy="4329113"/>
          </a:xfrm>
        </p:spPr>
        <p:txBody>
          <a:bodyPr/>
          <a:lstStyle/>
          <a:p>
            <a:r>
              <a:rPr lang="en-GB" altLang="en-US" sz="2400" dirty="0"/>
              <a:t>Divide and conquer is a common technique used in developing algorithms</a:t>
            </a:r>
          </a:p>
          <a:p>
            <a:r>
              <a:rPr lang="en-GB" altLang="en-US" sz="2400" dirty="0"/>
              <a:t>In a binary search, we divide the numbers by 2 then divide by 2 again and so on.</a:t>
            </a:r>
          </a:p>
          <a:p>
            <a:r>
              <a:rPr lang="en-GB" altLang="en-US" sz="2400" dirty="0"/>
              <a:t>Remember we said that raising a 2 by a power of </a:t>
            </a:r>
            <a:r>
              <a:rPr lang="en-GB" altLang="en-US" sz="2400" i="1" dirty="0"/>
              <a:t>k</a:t>
            </a:r>
            <a:r>
              <a:rPr lang="en-GB" altLang="en-US" sz="2400" dirty="0"/>
              <a:t> was multiplying 2 by itself </a:t>
            </a:r>
            <a:r>
              <a:rPr lang="en-GB" altLang="en-US" sz="2400" i="1" dirty="0"/>
              <a:t>k</a:t>
            </a:r>
            <a:r>
              <a:rPr lang="en-GB" altLang="en-US" sz="2400" dirty="0"/>
              <a:t> times</a:t>
            </a:r>
            <a:br>
              <a:rPr lang="en-GB" altLang="en-US" sz="2400" dirty="0"/>
            </a:br>
            <a:r>
              <a:rPr lang="en-GB" altLang="en-US" sz="2400" dirty="0"/>
              <a:t>2</a:t>
            </a:r>
            <a:r>
              <a:rPr lang="en-GB" altLang="en-US" sz="2400" baseline="30000" dirty="0"/>
              <a:t>3</a:t>
            </a:r>
            <a:r>
              <a:rPr lang="en-GB" altLang="en-US" sz="2400" dirty="0"/>
              <a:t> = 2 x 2 x 2 = 8</a:t>
            </a:r>
          </a:p>
          <a:p>
            <a:r>
              <a:rPr lang="en-GB" altLang="en-US" sz="2400" dirty="0"/>
              <a:t>The log of base 2 is equivalent to determining how many times we can divide a value by 2</a:t>
            </a:r>
            <a:br>
              <a:rPr lang="en-GB" altLang="en-US" sz="2400" dirty="0"/>
            </a:br>
            <a:r>
              <a:rPr lang="en-GB" altLang="en-US" sz="2400" dirty="0"/>
              <a:t>log</a:t>
            </a:r>
            <a:r>
              <a:rPr lang="en-GB" altLang="en-US" sz="2400" baseline="-25000" dirty="0"/>
              <a:t>2</a:t>
            </a:r>
            <a:r>
              <a:rPr lang="en-GB" altLang="en-US" sz="2400" dirty="0"/>
              <a:t> (8)	= 8/2</a:t>
            </a:r>
            <a:br>
              <a:rPr lang="en-GB" altLang="en-US" sz="2400" dirty="0"/>
            </a:br>
            <a:r>
              <a:rPr lang="en-GB" altLang="en-US" sz="2400" dirty="0"/>
              <a:t>		= 4/2</a:t>
            </a:r>
            <a:br>
              <a:rPr lang="en-GB" altLang="en-US" sz="2400" dirty="0"/>
            </a:br>
            <a:r>
              <a:rPr lang="en-GB" altLang="en-US" sz="2400" dirty="0"/>
              <a:t>		= 2/2</a:t>
            </a:r>
            <a:br>
              <a:rPr lang="en-GB" altLang="en-US" sz="2400" dirty="0"/>
            </a:br>
            <a:r>
              <a:rPr lang="en-GB" altLang="en-US" sz="2400" dirty="0"/>
              <a:t>		= 1</a:t>
            </a:r>
          </a:p>
          <a:p>
            <a:endParaRPr lang="en-GB" altLang="en-US" sz="2400" dirty="0"/>
          </a:p>
          <a:p>
            <a:r>
              <a:rPr lang="en-GB" altLang="en-US" sz="2400" dirty="0"/>
              <a:t>Thus a binary search is running </a:t>
            </a:r>
            <a:r>
              <a:rPr lang="en-GB" altLang="en-US" sz="2000" dirty="0"/>
              <a:t>log</a:t>
            </a:r>
            <a:r>
              <a:rPr lang="en-GB" altLang="en-US" sz="2000" baseline="-25000" dirty="0"/>
              <a:t>2</a:t>
            </a:r>
            <a:r>
              <a:rPr lang="en-GB" altLang="en-US" sz="2400" dirty="0"/>
              <a:t> time (aka </a:t>
            </a:r>
            <a:r>
              <a:rPr lang="en-GB" altLang="en-US" sz="2400" i="1" dirty="0"/>
              <a:t>log time</a:t>
            </a:r>
            <a:r>
              <a:rPr lang="en-GB" altLang="en-US" sz="2400" dirty="0"/>
              <a:t>)</a:t>
            </a:r>
          </a:p>
        </p:txBody>
      </p:sp>
      <p:sp>
        <p:nvSpPr>
          <p:cNvPr id="21508" name="Footer Placeholder 3">
            <a:extLst>
              <a:ext uri="{FF2B5EF4-FFF2-40B4-BE49-F238E27FC236}">
                <a16:creationId xmlns:a16="http://schemas.microsoft.com/office/drawing/2014/main" id="{C6F78B0C-E841-3F8C-18F0-5EF7ABA04167}"/>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21509" name="Right Brace 4">
            <a:extLst>
              <a:ext uri="{FF2B5EF4-FFF2-40B4-BE49-F238E27FC236}">
                <a16:creationId xmlns:a16="http://schemas.microsoft.com/office/drawing/2014/main" id="{84943FEC-BECA-FBDF-1D9F-49C9455713FA}"/>
              </a:ext>
            </a:extLst>
          </p:cNvPr>
          <p:cNvSpPr>
            <a:spLocks/>
          </p:cNvSpPr>
          <p:nvPr/>
        </p:nvSpPr>
        <p:spPr bwMode="auto">
          <a:xfrm>
            <a:off x="4109418" y="4225650"/>
            <a:ext cx="246063" cy="1179512"/>
          </a:xfrm>
          <a:prstGeom prst="rightBrace">
            <a:avLst>
              <a:gd name="adj1" fmla="val 8344"/>
              <a:gd name="adj2" fmla="val 50000"/>
            </a:avLst>
          </a:prstGeom>
          <a:noFill/>
          <a:ln w="1905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1510" name="TextBox 5">
            <a:extLst>
              <a:ext uri="{FF2B5EF4-FFF2-40B4-BE49-F238E27FC236}">
                <a16:creationId xmlns:a16="http://schemas.microsoft.com/office/drawing/2014/main" id="{4753AA90-5A08-6796-3264-623950955A63}"/>
              </a:ext>
            </a:extLst>
          </p:cNvPr>
          <p:cNvSpPr txBox="1">
            <a:spLocks noChangeArrowheads="1"/>
          </p:cNvSpPr>
          <p:nvPr/>
        </p:nvSpPr>
        <p:spPr bwMode="auto">
          <a:xfrm>
            <a:off x="4598504" y="4450281"/>
            <a:ext cx="266382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2400" dirty="0"/>
              <a:t>3</a:t>
            </a:r>
            <a:r>
              <a:rPr kumimoji="0" lang="en-GB" altLang="en-US" sz="1800" dirty="0"/>
              <a:t> times</a:t>
            </a:r>
            <a:br>
              <a:rPr kumimoji="0" lang="en-GB" altLang="en-US" sz="1800" dirty="0"/>
            </a:br>
            <a:endParaRPr kumimoji="0" lang="en-GB" altLang="en-US" sz="1800" dirty="0"/>
          </a:p>
          <a:p>
            <a:pPr>
              <a:spcBef>
                <a:spcPct val="0"/>
              </a:spcBef>
              <a:buClrTx/>
              <a:buSzTx/>
              <a:buFontTx/>
              <a:buNone/>
            </a:pPr>
            <a:r>
              <a:rPr kumimoji="0" lang="en-GB" altLang="en-US" sz="1800" dirty="0"/>
              <a:t>Once the value goes below 2 we stop…but include it as a step</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2BEF8BBC-1A6A-7BF2-B016-BD3BB6C7D95A}"/>
              </a:ext>
            </a:extLst>
          </p:cNvPr>
          <p:cNvSpPr>
            <a:spLocks noGrp="1" noChangeArrowheads="1"/>
          </p:cNvSpPr>
          <p:nvPr>
            <p:ph type="title"/>
          </p:nvPr>
        </p:nvSpPr>
        <p:spPr>
          <a:xfrm>
            <a:off x="1101231" y="-471556"/>
            <a:ext cx="9779183" cy="1325563"/>
          </a:xfrm>
        </p:spPr>
        <p:txBody>
          <a:bodyPr/>
          <a:lstStyle/>
          <a:p>
            <a:r>
              <a:rPr lang="en-GB" altLang="en-US" dirty="0"/>
              <a:t>Exercise</a:t>
            </a:r>
          </a:p>
        </p:txBody>
      </p:sp>
      <p:sp>
        <p:nvSpPr>
          <p:cNvPr id="22531" name="Content Placeholder 2">
            <a:extLst>
              <a:ext uri="{FF2B5EF4-FFF2-40B4-BE49-F238E27FC236}">
                <a16:creationId xmlns:a16="http://schemas.microsoft.com/office/drawing/2014/main" id="{BC1F77C9-07EE-32D5-1551-8DCD14AF1F4E}"/>
              </a:ext>
            </a:extLst>
          </p:cNvPr>
          <p:cNvSpPr>
            <a:spLocks noGrp="1" noChangeArrowheads="1"/>
          </p:cNvSpPr>
          <p:nvPr>
            <p:ph idx="1"/>
          </p:nvPr>
        </p:nvSpPr>
        <p:spPr>
          <a:xfrm>
            <a:off x="287130" y="1016001"/>
            <a:ext cx="11904870" cy="4822825"/>
          </a:xfrm>
        </p:spPr>
        <p:txBody>
          <a:bodyPr/>
          <a:lstStyle/>
          <a:p>
            <a:r>
              <a:rPr lang="en-GB" altLang="en-US" dirty="0"/>
              <a:t>Calculate log</a:t>
            </a:r>
            <a:r>
              <a:rPr lang="en-GB" altLang="en-US" baseline="-25000" dirty="0"/>
              <a:t>2</a:t>
            </a:r>
            <a:r>
              <a:rPr lang="en-GB" altLang="en-US" dirty="0"/>
              <a:t> of 8</a:t>
            </a:r>
            <a:br>
              <a:rPr lang="en-GB" altLang="en-US" dirty="0"/>
            </a:br>
            <a:r>
              <a:rPr lang="en-GB" altLang="en-US" dirty="0"/>
              <a:t>Careful, the “log” button on your calculator is actually base 10 i.e. log</a:t>
            </a:r>
            <a:r>
              <a:rPr lang="en-GB" altLang="en-US" baseline="-25000" dirty="0"/>
              <a:t>10</a:t>
            </a:r>
            <a:endParaRPr lang="en-GB" altLang="en-US" dirty="0"/>
          </a:p>
          <a:p>
            <a:r>
              <a:rPr lang="en-GB" altLang="en-US" dirty="0"/>
              <a:t>If your calculator does not provide this, then either use an online calculator or use the following:</a:t>
            </a:r>
          </a:p>
          <a:p>
            <a:endParaRPr lang="da-DK" altLang="en-US" dirty="0"/>
          </a:p>
          <a:p>
            <a:r>
              <a:rPr lang="da-DK" altLang="en-US" dirty="0"/>
              <a:t>For example, log</a:t>
            </a:r>
            <a:r>
              <a:rPr lang="da-DK" altLang="en-US" baseline="-25000" dirty="0"/>
              <a:t>2</a:t>
            </a:r>
            <a:r>
              <a:rPr lang="da-DK" altLang="en-US" dirty="0"/>
              <a:t> (8) = log</a:t>
            </a:r>
            <a:r>
              <a:rPr lang="da-DK" altLang="en-US" baseline="-25000" dirty="0"/>
              <a:t>10</a:t>
            </a:r>
            <a:r>
              <a:rPr lang="da-DK" altLang="en-US" dirty="0"/>
              <a:t> (8) / log</a:t>
            </a:r>
            <a:r>
              <a:rPr lang="da-DK" altLang="en-US" baseline="-25000" dirty="0"/>
              <a:t>10</a:t>
            </a:r>
            <a:r>
              <a:rPr lang="da-DK" altLang="en-US" dirty="0"/>
              <a:t>(2) = 3</a:t>
            </a:r>
          </a:p>
          <a:p>
            <a:endParaRPr lang="da-DK" altLang="en-US" dirty="0"/>
          </a:p>
          <a:p>
            <a:r>
              <a:rPr lang="da-DK" altLang="en-US" dirty="0"/>
              <a:t>Question: Calculate the number of steps (worst case) required for a binary search of:</a:t>
            </a:r>
            <a:br>
              <a:rPr lang="da-DK" altLang="en-US" dirty="0"/>
            </a:br>
            <a:r>
              <a:rPr lang="en-GB" altLang="en-US" dirty="0"/>
              <a:t>365,412 items</a:t>
            </a:r>
            <a:br>
              <a:rPr lang="en-GB" altLang="en-US" dirty="0"/>
            </a:br>
            <a:r>
              <a:rPr lang="en-GB" altLang="en-US" dirty="0"/>
              <a:t>10,000,000 items</a:t>
            </a:r>
            <a:endParaRPr lang="en-GB" altLang="en-US" dirty="0">
              <a:solidFill>
                <a:srgbClr val="000000"/>
              </a:solidFill>
              <a:latin typeface="Calibri" panose="020F0502020204030204" pitchFamily="34" charset="0"/>
            </a:endParaRPr>
          </a:p>
          <a:p>
            <a:r>
              <a:rPr lang="da-DK" altLang="en-US" dirty="0"/>
              <a:t>Hint: always round up e.g. 7.1 = 8 steps</a:t>
            </a:r>
          </a:p>
          <a:p>
            <a:endParaRPr lang="en-GB" altLang="en-US" baseline="-25000" dirty="0"/>
          </a:p>
        </p:txBody>
      </p:sp>
      <p:sp>
        <p:nvSpPr>
          <p:cNvPr id="22532" name="Footer Placeholder 3">
            <a:extLst>
              <a:ext uri="{FF2B5EF4-FFF2-40B4-BE49-F238E27FC236}">
                <a16:creationId xmlns:a16="http://schemas.microsoft.com/office/drawing/2014/main" id="{3B94E48F-4743-9E11-C76D-F563512331DB}"/>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22533" name="TextBox 1">
            <a:extLst>
              <a:ext uri="{FF2B5EF4-FFF2-40B4-BE49-F238E27FC236}">
                <a16:creationId xmlns:a16="http://schemas.microsoft.com/office/drawing/2014/main" id="{9BBBB63F-7254-CB50-B167-C1A9494EE9D6}"/>
              </a:ext>
            </a:extLst>
          </p:cNvPr>
          <p:cNvSpPr txBox="1">
            <a:spLocks noChangeArrowheads="1"/>
          </p:cNvSpPr>
          <p:nvPr/>
        </p:nvSpPr>
        <p:spPr bwMode="auto">
          <a:xfrm>
            <a:off x="4002640" y="2677768"/>
            <a:ext cx="4270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da-DK" altLang="en-US" sz="2800" b="1" dirty="0"/>
              <a:t>log</a:t>
            </a:r>
            <a:r>
              <a:rPr kumimoji="0" lang="da-DK" altLang="en-US" sz="2800" baseline="-25000" dirty="0"/>
              <a:t>2</a:t>
            </a:r>
            <a:r>
              <a:rPr kumimoji="0" lang="da-DK" altLang="en-US" sz="2800" dirty="0"/>
              <a:t> (y) = </a:t>
            </a:r>
            <a:r>
              <a:rPr kumimoji="0" lang="da-DK" altLang="en-US" sz="2800" b="1" dirty="0"/>
              <a:t>log</a:t>
            </a:r>
            <a:r>
              <a:rPr kumimoji="0" lang="da-DK" altLang="en-US" sz="2800" baseline="-25000" dirty="0"/>
              <a:t>10</a:t>
            </a:r>
            <a:r>
              <a:rPr kumimoji="0" lang="da-DK" altLang="en-US" sz="2800" dirty="0"/>
              <a:t> y / </a:t>
            </a:r>
            <a:r>
              <a:rPr kumimoji="0" lang="da-DK" altLang="en-US" sz="2800" b="1" dirty="0"/>
              <a:t>log</a:t>
            </a:r>
            <a:r>
              <a:rPr kumimoji="0" lang="da-DK" altLang="en-US" sz="2800" baseline="-25000" dirty="0"/>
              <a:t>10</a:t>
            </a:r>
            <a:r>
              <a:rPr kumimoji="0" lang="da-DK" altLang="en-US" sz="2800" dirty="0"/>
              <a:t> 2</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29FE0B3-78EF-A8C7-D800-A6FE45CAEF86}"/>
              </a:ext>
            </a:extLst>
          </p:cNvPr>
          <p:cNvSpPr>
            <a:spLocks noGrp="1" noChangeArrowheads="1"/>
          </p:cNvSpPr>
          <p:nvPr>
            <p:ph type="title"/>
          </p:nvPr>
        </p:nvSpPr>
        <p:spPr>
          <a:xfrm>
            <a:off x="1132153" y="-228600"/>
            <a:ext cx="9779183" cy="1325563"/>
          </a:xfrm>
        </p:spPr>
        <p:txBody>
          <a:bodyPr/>
          <a:lstStyle/>
          <a:p>
            <a:r>
              <a:rPr lang="en-GB" altLang="en-US" dirty="0"/>
              <a:t>Answer</a:t>
            </a:r>
          </a:p>
        </p:txBody>
      </p:sp>
      <p:sp>
        <p:nvSpPr>
          <p:cNvPr id="23555" name="Content Placeholder 2">
            <a:extLst>
              <a:ext uri="{FF2B5EF4-FFF2-40B4-BE49-F238E27FC236}">
                <a16:creationId xmlns:a16="http://schemas.microsoft.com/office/drawing/2014/main" id="{71CC3729-81ED-A2AE-666C-8B65C222DB63}"/>
              </a:ext>
            </a:extLst>
          </p:cNvPr>
          <p:cNvSpPr>
            <a:spLocks noGrp="1" noChangeArrowheads="1"/>
          </p:cNvSpPr>
          <p:nvPr>
            <p:ph idx="1"/>
          </p:nvPr>
        </p:nvSpPr>
        <p:spPr>
          <a:xfrm>
            <a:off x="1781176" y="1287464"/>
            <a:ext cx="5345113" cy="1069975"/>
          </a:xfrm>
        </p:spPr>
        <p:txBody>
          <a:bodyPr/>
          <a:lstStyle/>
          <a:p>
            <a:r>
              <a:rPr lang="da-DK" altLang="en-US" dirty="0"/>
              <a:t>log</a:t>
            </a:r>
            <a:r>
              <a:rPr lang="da-DK" altLang="en-US" baseline="-25000" dirty="0"/>
              <a:t>2</a:t>
            </a:r>
            <a:r>
              <a:rPr lang="da-DK" altLang="en-US" dirty="0"/>
              <a:t> (</a:t>
            </a:r>
            <a:r>
              <a:rPr lang="en-GB" altLang="en-US" dirty="0"/>
              <a:t>365,412</a:t>
            </a:r>
            <a:r>
              <a:rPr lang="da-DK" altLang="en-US" dirty="0"/>
              <a:t>) = 18.48 = </a:t>
            </a:r>
            <a:r>
              <a:rPr lang="da-DK" altLang="en-US" dirty="0">
                <a:solidFill>
                  <a:srgbClr val="FF0000"/>
                </a:solidFill>
              </a:rPr>
              <a:t>19</a:t>
            </a:r>
            <a:r>
              <a:rPr lang="da-DK" altLang="en-US" dirty="0"/>
              <a:t> rounded up</a:t>
            </a:r>
          </a:p>
          <a:p>
            <a:r>
              <a:rPr lang="da-DK" altLang="en-US" dirty="0"/>
              <a:t>log</a:t>
            </a:r>
            <a:r>
              <a:rPr lang="da-DK" altLang="en-US" baseline="-25000" dirty="0"/>
              <a:t>2</a:t>
            </a:r>
            <a:r>
              <a:rPr lang="da-DK" altLang="en-US" dirty="0"/>
              <a:t> (10,000,000) = 23.25 = </a:t>
            </a:r>
            <a:r>
              <a:rPr lang="da-DK" altLang="en-US" dirty="0">
                <a:solidFill>
                  <a:srgbClr val="FF0000"/>
                </a:solidFill>
              </a:rPr>
              <a:t>24</a:t>
            </a:r>
            <a:r>
              <a:rPr lang="da-DK" altLang="en-US" dirty="0"/>
              <a:t> rounded up</a:t>
            </a:r>
            <a:endParaRPr lang="en-GB" altLang="en-US" dirty="0"/>
          </a:p>
        </p:txBody>
      </p:sp>
      <p:sp>
        <p:nvSpPr>
          <p:cNvPr id="23556" name="Footer Placeholder 3">
            <a:extLst>
              <a:ext uri="{FF2B5EF4-FFF2-40B4-BE49-F238E27FC236}">
                <a16:creationId xmlns:a16="http://schemas.microsoft.com/office/drawing/2014/main" id="{C8172630-13BF-5EED-8C88-A3109750F4F9}"/>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graphicFrame>
        <p:nvGraphicFramePr>
          <p:cNvPr id="5" name="Table 4">
            <a:extLst>
              <a:ext uri="{FF2B5EF4-FFF2-40B4-BE49-F238E27FC236}">
                <a16:creationId xmlns:a16="http://schemas.microsoft.com/office/drawing/2014/main" id="{96BE4877-60F6-FF60-401D-F3ED99EB2B1D}"/>
              </a:ext>
            </a:extLst>
          </p:cNvPr>
          <p:cNvGraphicFramePr>
            <a:graphicFrameLocks noGrp="1"/>
          </p:cNvGraphicFramePr>
          <p:nvPr/>
        </p:nvGraphicFramePr>
        <p:xfrm>
          <a:off x="7326314" y="268289"/>
          <a:ext cx="3221038" cy="6200775"/>
        </p:xfrm>
        <a:graphic>
          <a:graphicData uri="http://schemas.openxmlformats.org/drawingml/2006/table">
            <a:tbl>
              <a:tblPr>
                <a:tableStyleId>{5C22544A-7EE6-4342-B048-85BDC9FD1C3A}</a:tableStyleId>
              </a:tblPr>
              <a:tblGrid>
                <a:gridCol w="1053032">
                  <a:extLst>
                    <a:ext uri="{9D8B030D-6E8A-4147-A177-3AD203B41FA5}">
                      <a16:colId xmlns:a16="http://schemas.microsoft.com/office/drawing/2014/main" val="20000"/>
                    </a:ext>
                  </a:extLst>
                </a:gridCol>
                <a:gridCol w="1053032">
                  <a:extLst>
                    <a:ext uri="{9D8B030D-6E8A-4147-A177-3AD203B41FA5}">
                      <a16:colId xmlns:a16="http://schemas.microsoft.com/office/drawing/2014/main" val="20001"/>
                    </a:ext>
                  </a:extLst>
                </a:gridCol>
                <a:gridCol w="1114974">
                  <a:extLst>
                    <a:ext uri="{9D8B030D-6E8A-4147-A177-3AD203B41FA5}">
                      <a16:colId xmlns:a16="http://schemas.microsoft.com/office/drawing/2014/main" val="20002"/>
                    </a:ext>
                  </a:extLst>
                </a:gridCol>
              </a:tblGrid>
              <a:tr h="248031">
                <a:tc>
                  <a:txBody>
                    <a:bodyPr/>
                    <a:lstStyle/>
                    <a:p>
                      <a:pPr algn="l" fontAlgn="b"/>
                      <a:r>
                        <a:rPr lang="en-GB" sz="1600" b="1" u="none" strike="noStrike" dirty="0">
                          <a:effectLst/>
                        </a:rPr>
                        <a:t>Size</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365,412</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10,000,000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0"/>
                  </a:ext>
                </a:extLst>
              </a:tr>
              <a:tr h="248031">
                <a:tc>
                  <a:txBody>
                    <a:bodyPr/>
                    <a:lstStyle/>
                    <a:p>
                      <a:pPr algn="l" fontAlgn="b"/>
                      <a:r>
                        <a:rPr lang="en-GB" sz="1600" b="1" u="none" strike="noStrike" dirty="0">
                          <a:effectLst/>
                        </a:rPr>
                        <a:t>Step 1</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182706</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5000000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1"/>
                  </a:ext>
                </a:extLst>
              </a:tr>
              <a:tr h="248031">
                <a:tc>
                  <a:txBody>
                    <a:bodyPr/>
                    <a:lstStyle/>
                    <a:p>
                      <a:pPr algn="l" fontAlgn="b"/>
                      <a:r>
                        <a:rPr lang="en-GB" sz="1600" b="1" u="none" strike="noStrike" dirty="0">
                          <a:effectLst/>
                        </a:rPr>
                        <a:t>Step 2</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91353</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2500000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2"/>
                  </a:ext>
                </a:extLst>
              </a:tr>
              <a:tr h="248031">
                <a:tc>
                  <a:txBody>
                    <a:bodyPr/>
                    <a:lstStyle/>
                    <a:p>
                      <a:pPr algn="l" fontAlgn="b"/>
                      <a:r>
                        <a:rPr lang="en-GB" sz="1600" b="1" u="none" strike="noStrike" dirty="0">
                          <a:effectLst/>
                        </a:rPr>
                        <a:t>Step 3</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45677</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1250000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3"/>
                  </a:ext>
                </a:extLst>
              </a:tr>
              <a:tr h="248031">
                <a:tc>
                  <a:txBody>
                    <a:bodyPr/>
                    <a:lstStyle/>
                    <a:p>
                      <a:pPr algn="l" fontAlgn="b"/>
                      <a:r>
                        <a:rPr lang="en-GB" sz="1600" b="1" u="none" strike="noStrike" dirty="0">
                          <a:effectLst/>
                        </a:rPr>
                        <a:t>Step 4</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22839</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625000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4"/>
                  </a:ext>
                </a:extLst>
              </a:tr>
              <a:tr h="248031">
                <a:tc>
                  <a:txBody>
                    <a:bodyPr/>
                    <a:lstStyle/>
                    <a:p>
                      <a:pPr algn="l" fontAlgn="b"/>
                      <a:r>
                        <a:rPr lang="en-GB" sz="1600" b="1" u="none" strike="noStrike" dirty="0">
                          <a:effectLst/>
                        </a:rPr>
                        <a:t>Step 5</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11420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312500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5"/>
                  </a:ext>
                </a:extLst>
              </a:tr>
              <a:tr h="248031">
                <a:tc>
                  <a:txBody>
                    <a:bodyPr/>
                    <a:lstStyle/>
                    <a:p>
                      <a:pPr algn="l" fontAlgn="b"/>
                      <a:r>
                        <a:rPr lang="en-GB" sz="1600" b="1" u="none" strike="noStrike" dirty="0">
                          <a:effectLst/>
                        </a:rPr>
                        <a:t>Step 6</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5710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156250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6"/>
                  </a:ext>
                </a:extLst>
              </a:tr>
              <a:tr h="248031">
                <a:tc>
                  <a:txBody>
                    <a:bodyPr/>
                    <a:lstStyle/>
                    <a:p>
                      <a:pPr algn="l" fontAlgn="b"/>
                      <a:r>
                        <a:rPr lang="en-GB" sz="1600" b="1" u="none" strike="noStrike" dirty="0">
                          <a:effectLst/>
                        </a:rPr>
                        <a:t>Step 7</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2855</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78125</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7"/>
                  </a:ext>
                </a:extLst>
              </a:tr>
              <a:tr h="248031">
                <a:tc>
                  <a:txBody>
                    <a:bodyPr/>
                    <a:lstStyle/>
                    <a:p>
                      <a:pPr algn="l" fontAlgn="b"/>
                      <a:r>
                        <a:rPr lang="en-GB" sz="1600" b="1" u="none" strike="noStrike" dirty="0">
                          <a:effectLst/>
                        </a:rPr>
                        <a:t>Step 8</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1428</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39063</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8"/>
                  </a:ext>
                </a:extLst>
              </a:tr>
              <a:tr h="248031">
                <a:tc>
                  <a:txBody>
                    <a:bodyPr/>
                    <a:lstStyle/>
                    <a:p>
                      <a:pPr algn="l" fontAlgn="b"/>
                      <a:r>
                        <a:rPr lang="en-GB" sz="1600" b="1" u="none" strike="noStrike" dirty="0">
                          <a:effectLst/>
                        </a:rPr>
                        <a:t>Step 9</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714</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19532</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09"/>
                  </a:ext>
                </a:extLst>
              </a:tr>
              <a:tr h="248031">
                <a:tc>
                  <a:txBody>
                    <a:bodyPr/>
                    <a:lstStyle/>
                    <a:p>
                      <a:pPr algn="l" fontAlgn="b"/>
                      <a:r>
                        <a:rPr lang="en-GB" sz="1600" b="1" u="none" strike="noStrike" dirty="0">
                          <a:effectLst/>
                        </a:rPr>
                        <a:t>Step 10</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357</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9766</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0"/>
                  </a:ext>
                </a:extLst>
              </a:tr>
              <a:tr h="248031">
                <a:tc>
                  <a:txBody>
                    <a:bodyPr/>
                    <a:lstStyle/>
                    <a:p>
                      <a:pPr algn="l" fontAlgn="b"/>
                      <a:r>
                        <a:rPr lang="en-GB" sz="1600" b="1" u="none" strike="noStrike" dirty="0">
                          <a:effectLst/>
                        </a:rPr>
                        <a:t>Step 11</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179</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4883</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1"/>
                  </a:ext>
                </a:extLst>
              </a:tr>
              <a:tr h="248031">
                <a:tc>
                  <a:txBody>
                    <a:bodyPr/>
                    <a:lstStyle/>
                    <a:p>
                      <a:pPr algn="l" fontAlgn="b"/>
                      <a:r>
                        <a:rPr lang="en-GB" sz="1600" b="1" u="none" strike="noStrike" dirty="0">
                          <a:effectLst/>
                        </a:rPr>
                        <a:t>Step 12</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90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2442</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2"/>
                  </a:ext>
                </a:extLst>
              </a:tr>
              <a:tr h="248031">
                <a:tc>
                  <a:txBody>
                    <a:bodyPr/>
                    <a:lstStyle/>
                    <a:p>
                      <a:pPr algn="l" fontAlgn="b"/>
                      <a:r>
                        <a:rPr lang="en-GB" sz="1600" b="1" u="none" strike="noStrike" dirty="0">
                          <a:effectLst/>
                        </a:rPr>
                        <a:t>Step 13</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45</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1221</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3"/>
                  </a:ext>
                </a:extLst>
              </a:tr>
              <a:tr h="248031">
                <a:tc>
                  <a:txBody>
                    <a:bodyPr/>
                    <a:lstStyle/>
                    <a:p>
                      <a:pPr algn="l" fontAlgn="b"/>
                      <a:r>
                        <a:rPr lang="en-GB" sz="1600" b="1" u="none" strike="noStrike" dirty="0">
                          <a:effectLst/>
                        </a:rPr>
                        <a:t>Step 14</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23</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611</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4"/>
                  </a:ext>
                </a:extLst>
              </a:tr>
              <a:tr h="248031">
                <a:tc>
                  <a:txBody>
                    <a:bodyPr/>
                    <a:lstStyle/>
                    <a:p>
                      <a:pPr algn="l" fontAlgn="b"/>
                      <a:r>
                        <a:rPr lang="en-GB" sz="1600" b="1" u="none" strike="noStrike" dirty="0">
                          <a:effectLst/>
                        </a:rPr>
                        <a:t>Step 15</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12</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306</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5"/>
                  </a:ext>
                </a:extLst>
              </a:tr>
              <a:tr h="248031">
                <a:tc>
                  <a:txBody>
                    <a:bodyPr/>
                    <a:lstStyle/>
                    <a:p>
                      <a:pPr algn="l" fontAlgn="b"/>
                      <a:r>
                        <a:rPr lang="en-GB" sz="1600" b="1" u="none" strike="noStrike" dirty="0">
                          <a:effectLst/>
                        </a:rPr>
                        <a:t>Step 16</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6</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153</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6"/>
                  </a:ext>
                </a:extLst>
              </a:tr>
              <a:tr h="248031">
                <a:tc>
                  <a:txBody>
                    <a:bodyPr/>
                    <a:lstStyle/>
                    <a:p>
                      <a:pPr algn="l" fontAlgn="b"/>
                      <a:r>
                        <a:rPr lang="en-GB" sz="1600" b="1" u="none" strike="noStrike" dirty="0">
                          <a:effectLst/>
                        </a:rPr>
                        <a:t>Step 17</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3</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77</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7"/>
                  </a:ext>
                </a:extLst>
              </a:tr>
              <a:tr h="248031">
                <a:tc>
                  <a:txBody>
                    <a:bodyPr/>
                    <a:lstStyle/>
                    <a:p>
                      <a:pPr algn="l" fontAlgn="b"/>
                      <a:r>
                        <a:rPr lang="en-GB" sz="1600" b="1" u="none" strike="noStrike" dirty="0">
                          <a:effectLst/>
                        </a:rPr>
                        <a:t>Step 18</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a:effectLst/>
                        </a:rPr>
                        <a:t>2</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39</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8"/>
                  </a:ext>
                </a:extLst>
              </a:tr>
              <a:tr h="248031">
                <a:tc>
                  <a:txBody>
                    <a:bodyPr/>
                    <a:lstStyle/>
                    <a:p>
                      <a:pPr algn="l" fontAlgn="b"/>
                      <a:r>
                        <a:rPr lang="en-GB" sz="1600" b="1" u="none" strike="noStrike" dirty="0">
                          <a:solidFill>
                            <a:srgbClr val="FF0000"/>
                          </a:solidFill>
                          <a:effectLst/>
                        </a:rPr>
                        <a:t>Step 19</a:t>
                      </a:r>
                      <a:endParaRPr lang="en-GB" sz="1600" b="1" i="0" u="none" strike="noStrike" dirty="0">
                        <a:solidFill>
                          <a:srgbClr val="FF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r>
                        <a:rPr lang="en-GB" sz="1600" u="none" strike="noStrike" dirty="0">
                          <a:solidFill>
                            <a:srgbClr val="FF0000"/>
                          </a:solidFill>
                          <a:effectLst/>
                        </a:rPr>
                        <a:t>1</a:t>
                      </a:r>
                      <a:endParaRPr lang="en-GB" sz="1600" b="0" i="0" u="none" strike="noStrike" dirty="0">
                        <a:solidFill>
                          <a:srgbClr val="FF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20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19"/>
                  </a:ext>
                </a:extLst>
              </a:tr>
              <a:tr h="248031">
                <a:tc>
                  <a:txBody>
                    <a:bodyPr/>
                    <a:lstStyle/>
                    <a:p>
                      <a:pPr algn="l" fontAlgn="b"/>
                      <a:r>
                        <a:rPr lang="en-GB" sz="1600" b="1" u="none" strike="noStrike" dirty="0">
                          <a:effectLst/>
                        </a:rPr>
                        <a:t>Step 20</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endParaRPr lang="en-GB" sz="1600" b="0" i="0" u="none" strike="noStrike" dirty="0">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10</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20"/>
                  </a:ext>
                </a:extLst>
              </a:tr>
              <a:tr h="248031">
                <a:tc>
                  <a:txBody>
                    <a:bodyPr/>
                    <a:lstStyle/>
                    <a:p>
                      <a:pPr algn="l" fontAlgn="b"/>
                      <a:r>
                        <a:rPr lang="en-GB" sz="1600" b="1" u="none" strike="noStrike" dirty="0">
                          <a:effectLst/>
                        </a:rPr>
                        <a:t>Step 21</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endParaRPr lang="en-GB" sz="1600" b="0" i="0" u="none" strike="noStrike" dirty="0">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5</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21"/>
                  </a:ext>
                </a:extLst>
              </a:tr>
              <a:tr h="248031">
                <a:tc>
                  <a:txBody>
                    <a:bodyPr/>
                    <a:lstStyle/>
                    <a:p>
                      <a:pPr algn="l" fontAlgn="b"/>
                      <a:r>
                        <a:rPr lang="en-GB" sz="1600" b="1" u="none" strike="noStrike" dirty="0">
                          <a:effectLst/>
                        </a:rPr>
                        <a:t>Step 22</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endParaRPr lang="en-GB" sz="1600" b="0" i="0" u="none" strike="noStrike" dirty="0">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3</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22"/>
                  </a:ext>
                </a:extLst>
              </a:tr>
              <a:tr h="248031">
                <a:tc>
                  <a:txBody>
                    <a:bodyPr/>
                    <a:lstStyle/>
                    <a:p>
                      <a:pPr algn="l" fontAlgn="b"/>
                      <a:r>
                        <a:rPr lang="en-GB" sz="1600" b="1" u="none" strike="noStrike" dirty="0">
                          <a:effectLst/>
                        </a:rPr>
                        <a:t>Step 23</a:t>
                      </a:r>
                      <a:endParaRPr lang="en-GB" sz="1600" b="1" i="0" u="none" strike="noStrike" dirty="0">
                        <a:solidFill>
                          <a:srgbClr val="00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endParaRPr lang="en-GB" sz="1600" b="0" i="0" u="none" strike="noStrike" dirty="0">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a:effectLst/>
                        </a:rPr>
                        <a:t>2</a:t>
                      </a:r>
                      <a:endParaRPr lang="en-GB" sz="1600" b="0" i="0" u="none" strike="noStrike">
                        <a:solidFill>
                          <a:srgbClr val="00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23"/>
                  </a:ext>
                </a:extLst>
              </a:tr>
              <a:tr h="248031">
                <a:tc>
                  <a:txBody>
                    <a:bodyPr/>
                    <a:lstStyle/>
                    <a:p>
                      <a:pPr algn="l" fontAlgn="b"/>
                      <a:r>
                        <a:rPr lang="en-GB" sz="1600" b="1" u="none" strike="noStrike" dirty="0">
                          <a:solidFill>
                            <a:srgbClr val="FF0000"/>
                          </a:solidFill>
                          <a:effectLst/>
                        </a:rPr>
                        <a:t>Step 24</a:t>
                      </a:r>
                      <a:endParaRPr lang="en-GB" sz="1600" b="1" i="0" u="none" strike="noStrike" dirty="0">
                        <a:solidFill>
                          <a:srgbClr val="FF0000"/>
                        </a:solidFill>
                        <a:effectLst/>
                        <a:latin typeface="Calibri" panose="020F0502020204030204" pitchFamily="34" charset="0"/>
                      </a:endParaRPr>
                    </a:p>
                  </a:txBody>
                  <a:tcPr marL="71994" marR="71994" marT="4165" marB="0" anchor="b">
                    <a:solidFill>
                      <a:schemeClr val="accent6">
                        <a:lumMod val="20000"/>
                        <a:lumOff val="80000"/>
                      </a:schemeClr>
                    </a:solidFill>
                  </a:tcPr>
                </a:tc>
                <a:tc>
                  <a:txBody>
                    <a:bodyPr/>
                    <a:lstStyle/>
                    <a:p>
                      <a:pPr algn="r" fontAlgn="b"/>
                      <a:endParaRPr lang="en-GB" sz="1600" b="0" i="0" u="none" strike="noStrike" dirty="0">
                        <a:solidFill>
                          <a:srgbClr val="FF0000"/>
                        </a:solidFill>
                        <a:effectLst/>
                        <a:latin typeface="Calibri" panose="020F0502020204030204" pitchFamily="34" charset="0"/>
                      </a:endParaRPr>
                    </a:p>
                  </a:txBody>
                  <a:tcPr marL="4165" marR="4165" marT="4165" marB="0" anchor="b">
                    <a:solidFill>
                      <a:schemeClr val="accent6">
                        <a:lumMod val="20000"/>
                        <a:lumOff val="80000"/>
                      </a:schemeClr>
                    </a:solidFill>
                  </a:tcPr>
                </a:tc>
                <a:tc>
                  <a:txBody>
                    <a:bodyPr/>
                    <a:lstStyle/>
                    <a:p>
                      <a:pPr algn="r" fontAlgn="b"/>
                      <a:r>
                        <a:rPr lang="en-GB" sz="1600" u="none" strike="noStrike" dirty="0">
                          <a:solidFill>
                            <a:srgbClr val="FF0000"/>
                          </a:solidFill>
                          <a:effectLst/>
                        </a:rPr>
                        <a:t>1</a:t>
                      </a:r>
                      <a:endParaRPr lang="en-GB" sz="1600" b="0" i="0" u="none" strike="noStrike" dirty="0">
                        <a:solidFill>
                          <a:srgbClr val="FF0000"/>
                        </a:solidFill>
                        <a:effectLst/>
                        <a:latin typeface="Calibri" panose="020F0502020204030204" pitchFamily="34" charset="0"/>
                      </a:endParaRPr>
                    </a:p>
                  </a:txBody>
                  <a:tcPr marL="4165" marR="4165" marT="4165" marB="0" anchor="b">
                    <a:solidFill>
                      <a:schemeClr val="accent6">
                        <a:lumMod val="20000"/>
                        <a:lumOff val="80000"/>
                      </a:schemeClr>
                    </a:solidFill>
                  </a:tcPr>
                </a:tc>
                <a:extLst>
                  <a:ext uri="{0D108BD9-81ED-4DB2-BD59-A6C34878D82A}">
                    <a16:rowId xmlns:a16="http://schemas.microsoft.com/office/drawing/2014/main" val="10024"/>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02B8B627-CF6D-24FD-2EB0-5E33567F91C7}"/>
              </a:ext>
            </a:extLst>
          </p:cNvPr>
          <p:cNvSpPr>
            <a:spLocks noGrp="1" noChangeArrowheads="1"/>
          </p:cNvSpPr>
          <p:nvPr>
            <p:ph type="title"/>
          </p:nvPr>
        </p:nvSpPr>
        <p:spPr>
          <a:xfrm>
            <a:off x="1110066" y="-434181"/>
            <a:ext cx="9779183" cy="1325563"/>
          </a:xfrm>
        </p:spPr>
        <p:txBody>
          <a:bodyPr/>
          <a:lstStyle/>
          <a:p>
            <a:r>
              <a:rPr lang="en-GB" altLang="en-US" dirty="0"/>
              <a:t>Linear vs Log Time</a:t>
            </a:r>
          </a:p>
        </p:txBody>
      </p:sp>
      <p:sp>
        <p:nvSpPr>
          <p:cNvPr id="24579" name="Content Placeholder 2">
            <a:extLst>
              <a:ext uri="{FF2B5EF4-FFF2-40B4-BE49-F238E27FC236}">
                <a16:creationId xmlns:a16="http://schemas.microsoft.com/office/drawing/2014/main" id="{3128581A-127E-DE8A-E6A4-F3E775EBB724}"/>
              </a:ext>
            </a:extLst>
          </p:cNvPr>
          <p:cNvSpPr>
            <a:spLocks noGrp="1" noChangeArrowheads="1"/>
          </p:cNvSpPr>
          <p:nvPr>
            <p:ph idx="1"/>
          </p:nvPr>
        </p:nvSpPr>
        <p:spPr>
          <a:xfrm>
            <a:off x="0" y="682901"/>
            <a:ext cx="12138992" cy="5049837"/>
          </a:xfrm>
        </p:spPr>
        <p:txBody>
          <a:bodyPr/>
          <a:lstStyle/>
          <a:p>
            <a:r>
              <a:rPr lang="en-GB" altLang="en-US" sz="2400" dirty="0"/>
              <a:t>When comparing how long an algorithm takes to run, the results can be deceiving</a:t>
            </a:r>
          </a:p>
          <a:p>
            <a:r>
              <a:rPr lang="en-GB" altLang="en-US" sz="2400" dirty="0"/>
              <a:t>For example, let’s say it takes 1ms to complete each search step and we have 100 items</a:t>
            </a:r>
          </a:p>
          <a:p>
            <a:r>
              <a:rPr lang="en-GB" altLang="en-US" sz="2400" dirty="0"/>
              <a:t>For a linear search O(n), it takes </a:t>
            </a:r>
            <a:br>
              <a:rPr lang="en-GB" altLang="en-US" sz="2400" dirty="0"/>
            </a:br>
            <a:r>
              <a:rPr lang="en-GB" altLang="en-US" sz="2400" dirty="0"/>
              <a:t>100 x 1ms = 100ms</a:t>
            </a:r>
          </a:p>
          <a:p>
            <a:r>
              <a:rPr lang="en-GB" altLang="en-US" sz="2400" dirty="0"/>
              <a:t>For a binary search O(log n) it takes </a:t>
            </a:r>
            <a:br>
              <a:rPr lang="en-GB" altLang="en-US" sz="2400" dirty="0"/>
            </a:br>
            <a:r>
              <a:rPr lang="en-GB" altLang="en-US" sz="2400" dirty="0"/>
              <a:t>log</a:t>
            </a:r>
            <a:r>
              <a:rPr lang="en-GB" altLang="en-US" sz="2400" baseline="-25000" dirty="0"/>
              <a:t>2</a:t>
            </a:r>
            <a:r>
              <a:rPr lang="en-GB" altLang="en-US" sz="2400" dirty="0"/>
              <a:t>(100) x 1ms = 10ms (approx.)</a:t>
            </a:r>
          </a:p>
          <a:p>
            <a:r>
              <a:rPr lang="en-GB" altLang="en-US" sz="2400" dirty="0"/>
              <a:t>So we may conclude (wrongly) that the binary search is 10 times faster than a linear search (10/100 = 10)</a:t>
            </a:r>
          </a:p>
          <a:p>
            <a:r>
              <a:rPr lang="en-GB" altLang="en-US" sz="2400" dirty="0"/>
              <a:t>Let’s say we now increase the list of numbers to 10 million</a:t>
            </a:r>
            <a:br>
              <a:rPr lang="en-GB" altLang="en-US" sz="2400" dirty="0"/>
            </a:br>
            <a:r>
              <a:rPr lang="en-GB" altLang="en-US" sz="2400" dirty="0"/>
              <a:t>A worst case binary search takes 23ms (approx.)</a:t>
            </a:r>
            <a:br>
              <a:rPr lang="en-GB" altLang="en-US" sz="2400" dirty="0"/>
            </a:br>
            <a:r>
              <a:rPr lang="en-GB" altLang="en-US" sz="2400" dirty="0"/>
              <a:t>So we might conclude (wrongly) that it will take 10 times as long for a binary search i.e. 23 x 10 = 230ms which is still a very reasonable search time</a:t>
            </a:r>
          </a:p>
          <a:p>
            <a:r>
              <a:rPr lang="en-GB" altLang="en-US" sz="2400" dirty="0"/>
              <a:t>Question, what is the actual worst case time for the linear search?</a:t>
            </a:r>
            <a:br>
              <a:rPr lang="en-GB" altLang="en-US" sz="2400" dirty="0"/>
            </a:br>
            <a:endParaRPr lang="en-GB" altLang="en-US" sz="2400" dirty="0"/>
          </a:p>
        </p:txBody>
      </p:sp>
      <p:sp>
        <p:nvSpPr>
          <p:cNvPr id="24580" name="Footer Placeholder 3">
            <a:extLst>
              <a:ext uri="{FF2B5EF4-FFF2-40B4-BE49-F238E27FC236}">
                <a16:creationId xmlns:a16="http://schemas.microsoft.com/office/drawing/2014/main" id="{C6438611-FF1E-6985-71BF-A2D37A10C3BB}"/>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24581" name="TextBox 4">
            <a:extLst>
              <a:ext uri="{FF2B5EF4-FFF2-40B4-BE49-F238E27FC236}">
                <a16:creationId xmlns:a16="http://schemas.microsoft.com/office/drawing/2014/main" id="{A339AFDC-0F44-A422-E575-C8986C6CDDD2}"/>
              </a:ext>
            </a:extLst>
          </p:cNvPr>
          <p:cNvSpPr txBox="1">
            <a:spLocks noChangeArrowheads="1"/>
          </p:cNvSpPr>
          <p:nvPr/>
        </p:nvSpPr>
        <p:spPr bwMode="auto">
          <a:xfrm>
            <a:off x="7942402" y="1629534"/>
            <a:ext cx="2195512" cy="1477962"/>
          </a:xfrm>
          <a:prstGeom prst="rect">
            <a:avLst/>
          </a:prstGeom>
          <a:noFill/>
          <a:ln w="158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dirty="0"/>
              <a:t>1ms is a thousandth of a second i.e. </a:t>
            </a:r>
            <a:br>
              <a:rPr kumimoji="0" lang="en-GB" altLang="en-US" sz="1800" dirty="0"/>
            </a:br>
            <a:r>
              <a:rPr kumimoji="0" lang="en-GB" altLang="en-US" sz="1800" dirty="0"/>
              <a:t>1/1000 = 0.001 s</a:t>
            </a:r>
          </a:p>
          <a:p>
            <a:pPr>
              <a:spcBef>
                <a:spcPct val="0"/>
              </a:spcBef>
              <a:buClrTx/>
              <a:buSzTx/>
              <a:buFontTx/>
              <a:buNone/>
            </a:pPr>
            <a:r>
              <a:rPr kumimoji="0" lang="en-GB" altLang="en-US" sz="1800" dirty="0"/>
              <a:t>1s = 1000ms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54BD9B6E-8FA6-9E04-BDF7-73132F9B03BF}"/>
              </a:ext>
            </a:extLst>
          </p:cNvPr>
          <p:cNvSpPr>
            <a:spLocks noGrp="1" noChangeArrowheads="1"/>
          </p:cNvSpPr>
          <p:nvPr>
            <p:ph type="title"/>
          </p:nvPr>
        </p:nvSpPr>
        <p:spPr>
          <a:xfrm>
            <a:off x="1167493" y="177800"/>
            <a:ext cx="9779183" cy="630583"/>
          </a:xfrm>
        </p:spPr>
        <p:txBody>
          <a:bodyPr/>
          <a:lstStyle/>
          <a:p>
            <a:r>
              <a:rPr lang="en-GB" altLang="en-US" dirty="0"/>
              <a:t>Answer</a:t>
            </a:r>
          </a:p>
        </p:txBody>
      </p:sp>
      <p:sp>
        <p:nvSpPr>
          <p:cNvPr id="3" name="Content Placeholder 2">
            <a:extLst>
              <a:ext uri="{FF2B5EF4-FFF2-40B4-BE49-F238E27FC236}">
                <a16:creationId xmlns:a16="http://schemas.microsoft.com/office/drawing/2014/main" id="{0C5C1DCD-A359-2004-AF1F-B107EB1FE6A1}"/>
              </a:ext>
            </a:extLst>
          </p:cNvPr>
          <p:cNvSpPr>
            <a:spLocks noGrp="1"/>
          </p:cNvSpPr>
          <p:nvPr>
            <p:ph idx="1"/>
          </p:nvPr>
        </p:nvSpPr>
        <p:spPr>
          <a:xfrm>
            <a:off x="1105649" y="1050059"/>
            <a:ext cx="9779182" cy="3366815"/>
          </a:xfrm>
        </p:spPr>
        <p:txBody>
          <a:bodyPr/>
          <a:lstStyle/>
          <a:p>
            <a:pPr>
              <a:defRPr/>
            </a:pPr>
            <a:r>
              <a:rPr lang="en-GB" dirty="0"/>
              <a:t>O(n) at 1ms per step where n=10,000,000</a:t>
            </a:r>
            <a:br>
              <a:rPr lang="en-GB" dirty="0"/>
            </a:br>
            <a:r>
              <a:rPr lang="en-GB" dirty="0"/>
              <a:t>= 10,000,000 </a:t>
            </a:r>
            <a:r>
              <a:rPr lang="en-GB" dirty="0" err="1"/>
              <a:t>ms</a:t>
            </a:r>
            <a:br>
              <a:rPr lang="en-GB" dirty="0"/>
            </a:br>
            <a:r>
              <a:rPr lang="en-GB" dirty="0"/>
              <a:t>= 167 </a:t>
            </a:r>
            <a:r>
              <a:rPr lang="en-GB" dirty="0" err="1"/>
              <a:t>mins</a:t>
            </a:r>
            <a:r>
              <a:rPr lang="en-GB" dirty="0"/>
              <a:t> (approx.)</a:t>
            </a:r>
            <a:br>
              <a:rPr lang="en-GB" dirty="0"/>
            </a:br>
            <a:r>
              <a:rPr lang="en-GB" dirty="0"/>
              <a:t>= 2.8 hours</a:t>
            </a:r>
          </a:p>
          <a:p>
            <a:pPr>
              <a:defRPr/>
            </a:pPr>
            <a:endParaRPr lang="en-GB" dirty="0"/>
          </a:p>
          <a:p>
            <a:pPr>
              <a:defRPr/>
            </a:pPr>
            <a:r>
              <a:rPr lang="en-GB" dirty="0"/>
              <a:t>Linear search O(n) = 2.8 </a:t>
            </a:r>
            <a:r>
              <a:rPr lang="en-GB" b="1" dirty="0"/>
              <a:t>hours</a:t>
            </a:r>
          </a:p>
          <a:p>
            <a:pPr>
              <a:defRPr/>
            </a:pPr>
            <a:r>
              <a:rPr lang="en-GB" dirty="0"/>
              <a:t>Binary search O(log n) = 23 </a:t>
            </a:r>
            <a:r>
              <a:rPr lang="en-GB" dirty="0" err="1"/>
              <a:t>ms</a:t>
            </a:r>
            <a:endParaRPr lang="en-GB" dirty="0"/>
          </a:p>
          <a:p>
            <a:pPr>
              <a:defRPr/>
            </a:pPr>
            <a:endParaRPr lang="en-GB" dirty="0"/>
          </a:p>
          <a:p>
            <a:pPr>
              <a:defRPr/>
            </a:pPr>
            <a:r>
              <a:rPr lang="en-GB" u="sng" dirty="0"/>
              <a:t>Try a billion items (1,000,000,000)</a:t>
            </a:r>
          </a:p>
          <a:p>
            <a:pPr>
              <a:defRPr/>
            </a:pPr>
            <a:r>
              <a:rPr lang="en-GB" dirty="0"/>
              <a:t>Linear search O(n) = 11.6 </a:t>
            </a:r>
            <a:r>
              <a:rPr lang="en-GB" b="1" dirty="0"/>
              <a:t>days</a:t>
            </a:r>
          </a:p>
          <a:p>
            <a:pPr>
              <a:defRPr/>
            </a:pPr>
            <a:r>
              <a:rPr lang="en-GB" dirty="0"/>
              <a:t>Binary search O(log n) = 30 </a:t>
            </a:r>
            <a:r>
              <a:rPr lang="en-GB" dirty="0" err="1"/>
              <a:t>ms</a:t>
            </a:r>
            <a:endParaRPr lang="en-GB" dirty="0"/>
          </a:p>
          <a:p>
            <a:pPr>
              <a:defRPr/>
            </a:pPr>
            <a:br>
              <a:rPr lang="en-GB" dirty="0"/>
            </a:br>
            <a:endParaRPr lang="en-GB" dirty="0"/>
          </a:p>
        </p:txBody>
      </p:sp>
      <p:sp>
        <p:nvSpPr>
          <p:cNvPr id="25604" name="Footer Placeholder 3">
            <a:extLst>
              <a:ext uri="{FF2B5EF4-FFF2-40B4-BE49-F238E27FC236}">
                <a16:creationId xmlns:a16="http://schemas.microsoft.com/office/drawing/2014/main" id="{1C0DC6D5-4F4A-967E-CA2F-69A35579FA0E}"/>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25605" name="TextBox 4">
            <a:extLst>
              <a:ext uri="{FF2B5EF4-FFF2-40B4-BE49-F238E27FC236}">
                <a16:creationId xmlns:a16="http://schemas.microsoft.com/office/drawing/2014/main" id="{0770B20D-BDB5-6D39-F32F-B6ED067E0D66}"/>
              </a:ext>
            </a:extLst>
          </p:cNvPr>
          <p:cNvSpPr txBox="1">
            <a:spLocks noChangeArrowheads="1"/>
          </p:cNvSpPr>
          <p:nvPr/>
        </p:nvSpPr>
        <p:spPr bwMode="auto">
          <a:xfrm>
            <a:off x="7623658" y="2662686"/>
            <a:ext cx="2887662" cy="1754188"/>
          </a:xfrm>
          <a:prstGeom prst="rect">
            <a:avLst/>
          </a:prstGeom>
          <a:solidFill>
            <a:schemeClr val="bg1"/>
          </a:solidFill>
          <a:ln w="57150">
            <a:solidFill>
              <a:srgbClr val="000000"/>
            </a:solidFill>
            <a:miter lim="800000"/>
            <a:headEnd/>
            <a:tailEnd/>
          </a:ln>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Using Big O means we can avoid these misconceptions and compare the performance of algorithms in a meaningful way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5B23ED47-1D9A-46A2-48A8-8261EB29F48C}"/>
              </a:ext>
            </a:extLst>
          </p:cNvPr>
          <p:cNvSpPr>
            <a:spLocks noGrp="1" noChangeArrowheads="1"/>
          </p:cNvSpPr>
          <p:nvPr>
            <p:ph type="title"/>
          </p:nvPr>
        </p:nvSpPr>
        <p:spPr>
          <a:xfrm>
            <a:off x="1156402" y="-276036"/>
            <a:ext cx="9779183" cy="1325563"/>
          </a:xfrm>
        </p:spPr>
        <p:txBody>
          <a:bodyPr/>
          <a:lstStyle/>
          <a:p>
            <a:r>
              <a:rPr lang="en-GB" altLang="en-US" dirty="0"/>
              <a:t>Another viewpoint</a:t>
            </a:r>
          </a:p>
        </p:txBody>
      </p:sp>
      <p:sp>
        <p:nvSpPr>
          <p:cNvPr id="26627" name="Content Placeholder 2">
            <a:extLst>
              <a:ext uri="{FF2B5EF4-FFF2-40B4-BE49-F238E27FC236}">
                <a16:creationId xmlns:a16="http://schemas.microsoft.com/office/drawing/2014/main" id="{200CD2C7-51EA-D942-07DF-DFBDF721A66B}"/>
              </a:ext>
            </a:extLst>
          </p:cNvPr>
          <p:cNvSpPr>
            <a:spLocks noGrp="1" noChangeArrowheads="1"/>
          </p:cNvSpPr>
          <p:nvPr>
            <p:ph idx="1"/>
          </p:nvPr>
        </p:nvSpPr>
        <p:spPr>
          <a:xfrm>
            <a:off x="1030046" y="1023144"/>
            <a:ext cx="7029450" cy="4738687"/>
          </a:xfrm>
        </p:spPr>
        <p:txBody>
          <a:bodyPr/>
          <a:lstStyle/>
          <a:p>
            <a:r>
              <a:rPr lang="en-GB" altLang="en-US" sz="2400" dirty="0"/>
              <a:t>What we are doing is dividing the data we need to process at each stage and consequently halving the processing time at each stage</a:t>
            </a:r>
          </a:p>
          <a:p>
            <a:endParaRPr lang="en-GB" altLang="en-US" sz="2400" dirty="0"/>
          </a:p>
          <a:p>
            <a:endParaRPr lang="en-GB" altLang="en-US" sz="2400" dirty="0"/>
          </a:p>
          <a:p>
            <a:endParaRPr lang="en-GB" altLang="en-US" sz="2400" dirty="0"/>
          </a:p>
          <a:p>
            <a:endParaRPr lang="en-GB" altLang="en-US" sz="2400" dirty="0"/>
          </a:p>
          <a:p>
            <a:endParaRPr lang="en-GB" altLang="en-US" sz="2400" dirty="0"/>
          </a:p>
          <a:p>
            <a:endParaRPr lang="en-GB" altLang="en-US" sz="2400" dirty="0"/>
          </a:p>
          <a:p>
            <a:endParaRPr lang="en-GB" altLang="en-US" sz="2400" dirty="0"/>
          </a:p>
          <a:p>
            <a:endParaRPr lang="en-GB" altLang="en-US" sz="2400" dirty="0"/>
          </a:p>
          <a:p>
            <a:r>
              <a:rPr lang="en-GB" altLang="en-US" sz="2400" dirty="0"/>
              <a:t>log</a:t>
            </a:r>
            <a:r>
              <a:rPr lang="en-GB" altLang="en-US" sz="2400" baseline="-25000" dirty="0"/>
              <a:t>2</a:t>
            </a:r>
            <a:r>
              <a:rPr lang="en-GB" altLang="en-US" sz="2400" dirty="0"/>
              <a:t> tells us how many times we can divide the data by 2</a:t>
            </a:r>
          </a:p>
        </p:txBody>
      </p:sp>
      <p:sp>
        <p:nvSpPr>
          <p:cNvPr id="26628" name="Footer Placeholder 3">
            <a:extLst>
              <a:ext uri="{FF2B5EF4-FFF2-40B4-BE49-F238E27FC236}">
                <a16:creationId xmlns:a16="http://schemas.microsoft.com/office/drawing/2014/main" id="{7B553900-3DDE-D81F-96A9-CE5D322E84A2}"/>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26666" name="TextBox 46">
            <a:extLst>
              <a:ext uri="{FF2B5EF4-FFF2-40B4-BE49-F238E27FC236}">
                <a16:creationId xmlns:a16="http://schemas.microsoft.com/office/drawing/2014/main" id="{BC1B928F-0B28-668F-2611-9F4733473FCA}"/>
              </a:ext>
            </a:extLst>
          </p:cNvPr>
          <p:cNvSpPr txBox="1">
            <a:spLocks noChangeArrowheads="1"/>
          </p:cNvSpPr>
          <p:nvPr/>
        </p:nvSpPr>
        <p:spPr bwMode="auto">
          <a:xfrm>
            <a:off x="6737939" y="2650229"/>
            <a:ext cx="1325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dirty="0"/>
              <a:t>Divide by 2</a:t>
            </a:r>
          </a:p>
        </p:txBody>
      </p:sp>
      <p:sp>
        <p:nvSpPr>
          <p:cNvPr id="26667" name="TextBox 47">
            <a:extLst>
              <a:ext uri="{FF2B5EF4-FFF2-40B4-BE49-F238E27FC236}">
                <a16:creationId xmlns:a16="http://schemas.microsoft.com/office/drawing/2014/main" id="{786DC406-3BE5-495F-96E1-EE1B2387E690}"/>
              </a:ext>
            </a:extLst>
          </p:cNvPr>
          <p:cNvSpPr txBox="1">
            <a:spLocks noChangeArrowheads="1"/>
          </p:cNvSpPr>
          <p:nvPr/>
        </p:nvSpPr>
        <p:spPr bwMode="auto">
          <a:xfrm>
            <a:off x="6737939" y="3324916"/>
            <a:ext cx="1325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dirty="0"/>
              <a:t>Divide by 4</a:t>
            </a:r>
          </a:p>
        </p:txBody>
      </p:sp>
      <p:sp>
        <p:nvSpPr>
          <p:cNvPr id="26668" name="TextBox 48">
            <a:extLst>
              <a:ext uri="{FF2B5EF4-FFF2-40B4-BE49-F238E27FC236}">
                <a16:creationId xmlns:a16="http://schemas.microsoft.com/office/drawing/2014/main" id="{13BEC8DA-1086-D47F-0208-E6245E894467}"/>
              </a:ext>
            </a:extLst>
          </p:cNvPr>
          <p:cNvSpPr txBox="1">
            <a:spLocks noChangeArrowheads="1"/>
          </p:cNvSpPr>
          <p:nvPr/>
        </p:nvSpPr>
        <p:spPr bwMode="auto">
          <a:xfrm>
            <a:off x="6745877" y="4029766"/>
            <a:ext cx="1325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Divide by 8</a:t>
            </a:r>
          </a:p>
        </p:txBody>
      </p:sp>
      <p:grpSp>
        <p:nvGrpSpPr>
          <p:cNvPr id="2" name="Group 1">
            <a:extLst>
              <a:ext uri="{FF2B5EF4-FFF2-40B4-BE49-F238E27FC236}">
                <a16:creationId xmlns:a16="http://schemas.microsoft.com/office/drawing/2014/main" id="{CB7DD275-927C-779E-0108-EE444B224B53}"/>
              </a:ext>
            </a:extLst>
          </p:cNvPr>
          <p:cNvGrpSpPr/>
          <p:nvPr/>
        </p:nvGrpSpPr>
        <p:grpSpPr>
          <a:xfrm>
            <a:off x="1077431" y="2343840"/>
            <a:ext cx="5441950" cy="2976563"/>
            <a:chOff x="2168526" y="2352675"/>
            <a:chExt cx="5441950" cy="2976563"/>
          </a:xfrm>
        </p:grpSpPr>
        <p:sp>
          <p:nvSpPr>
            <p:cNvPr id="26629" name="Oval 4">
              <a:extLst>
                <a:ext uri="{FF2B5EF4-FFF2-40B4-BE49-F238E27FC236}">
                  <a16:creationId xmlns:a16="http://schemas.microsoft.com/office/drawing/2014/main" id="{3373207A-46D6-40F2-FD93-172E9076B18E}"/>
                </a:ext>
              </a:extLst>
            </p:cNvPr>
            <p:cNvSpPr>
              <a:spLocks noChangeArrowheads="1"/>
            </p:cNvSpPr>
            <p:nvPr/>
          </p:nvSpPr>
          <p:spPr bwMode="auto">
            <a:xfrm>
              <a:off x="2935288" y="2676526"/>
              <a:ext cx="296863"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0" name="Oval 5">
              <a:extLst>
                <a:ext uri="{FF2B5EF4-FFF2-40B4-BE49-F238E27FC236}">
                  <a16:creationId xmlns:a16="http://schemas.microsoft.com/office/drawing/2014/main" id="{7C45F424-0AB6-F0CC-F9A4-B7001DC56D46}"/>
                </a:ext>
              </a:extLst>
            </p:cNvPr>
            <p:cNvSpPr>
              <a:spLocks noChangeArrowheads="1"/>
            </p:cNvSpPr>
            <p:nvPr/>
          </p:nvSpPr>
          <p:spPr bwMode="auto">
            <a:xfrm>
              <a:off x="3430588" y="2676526"/>
              <a:ext cx="296863"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1" name="Oval 6">
              <a:extLst>
                <a:ext uri="{FF2B5EF4-FFF2-40B4-BE49-F238E27FC236}">
                  <a16:creationId xmlns:a16="http://schemas.microsoft.com/office/drawing/2014/main" id="{EFFEB1F9-B922-B89E-E1CE-A9F9512E89DF}"/>
                </a:ext>
              </a:extLst>
            </p:cNvPr>
            <p:cNvSpPr>
              <a:spLocks noChangeArrowheads="1"/>
            </p:cNvSpPr>
            <p:nvPr/>
          </p:nvSpPr>
          <p:spPr bwMode="auto">
            <a:xfrm>
              <a:off x="3925887" y="2676526"/>
              <a:ext cx="298450"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2" name="Oval 7">
              <a:extLst>
                <a:ext uri="{FF2B5EF4-FFF2-40B4-BE49-F238E27FC236}">
                  <a16:creationId xmlns:a16="http://schemas.microsoft.com/office/drawing/2014/main" id="{ED45884B-0A52-B8CA-3A69-5C0CC924FB03}"/>
                </a:ext>
              </a:extLst>
            </p:cNvPr>
            <p:cNvSpPr>
              <a:spLocks noChangeArrowheads="1"/>
            </p:cNvSpPr>
            <p:nvPr/>
          </p:nvSpPr>
          <p:spPr bwMode="auto">
            <a:xfrm>
              <a:off x="4460875" y="2676526"/>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3" name="Oval 8">
              <a:extLst>
                <a:ext uri="{FF2B5EF4-FFF2-40B4-BE49-F238E27FC236}">
                  <a16:creationId xmlns:a16="http://schemas.microsoft.com/office/drawing/2014/main" id="{DDC96E48-98DC-65BD-ABBA-89623365E12C}"/>
                </a:ext>
              </a:extLst>
            </p:cNvPr>
            <p:cNvSpPr>
              <a:spLocks noChangeArrowheads="1"/>
            </p:cNvSpPr>
            <p:nvPr/>
          </p:nvSpPr>
          <p:spPr bwMode="auto">
            <a:xfrm>
              <a:off x="4956175" y="2676526"/>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4" name="Oval 9">
              <a:extLst>
                <a:ext uri="{FF2B5EF4-FFF2-40B4-BE49-F238E27FC236}">
                  <a16:creationId xmlns:a16="http://schemas.microsoft.com/office/drawing/2014/main" id="{B909EAE2-9327-888F-5879-31DF2F4A6D00}"/>
                </a:ext>
              </a:extLst>
            </p:cNvPr>
            <p:cNvSpPr>
              <a:spLocks noChangeArrowheads="1"/>
            </p:cNvSpPr>
            <p:nvPr/>
          </p:nvSpPr>
          <p:spPr bwMode="auto">
            <a:xfrm>
              <a:off x="5451475" y="2676526"/>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5" name="Oval 10">
              <a:extLst>
                <a:ext uri="{FF2B5EF4-FFF2-40B4-BE49-F238E27FC236}">
                  <a16:creationId xmlns:a16="http://schemas.microsoft.com/office/drawing/2014/main" id="{26C04852-A9B4-41C7-84DE-0EE0CE387FC7}"/>
                </a:ext>
              </a:extLst>
            </p:cNvPr>
            <p:cNvSpPr>
              <a:spLocks noChangeArrowheads="1"/>
            </p:cNvSpPr>
            <p:nvPr/>
          </p:nvSpPr>
          <p:spPr bwMode="auto">
            <a:xfrm>
              <a:off x="5946775" y="2676526"/>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6" name="Oval 11">
              <a:extLst>
                <a:ext uri="{FF2B5EF4-FFF2-40B4-BE49-F238E27FC236}">
                  <a16:creationId xmlns:a16="http://schemas.microsoft.com/office/drawing/2014/main" id="{FAEE7486-F19D-57DC-22B1-4BCF23978CE9}"/>
                </a:ext>
              </a:extLst>
            </p:cNvPr>
            <p:cNvSpPr>
              <a:spLocks noChangeArrowheads="1"/>
            </p:cNvSpPr>
            <p:nvPr/>
          </p:nvSpPr>
          <p:spPr bwMode="auto">
            <a:xfrm>
              <a:off x="6481763" y="2676526"/>
              <a:ext cx="296863"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7" name="Oval 12">
              <a:extLst>
                <a:ext uri="{FF2B5EF4-FFF2-40B4-BE49-F238E27FC236}">
                  <a16:creationId xmlns:a16="http://schemas.microsoft.com/office/drawing/2014/main" id="{EB83F313-6CAE-FECC-6157-1C0EAB57BB07}"/>
                </a:ext>
              </a:extLst>
            </p:cNvPr>
            <p:cNvSpPr>
              <a:spLocks noChangeArrowheads="1"/>
            </p:cNvSpPr>
            <p:nvPr/>
          </p:nvSpPr>
          <p:spPr bwMode="auto">
            <a:xfrm>
              <a:off x="2498725" y="4038601"/>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8" name="Oval 13">
              <a:extLst>
                <a:ext uri="{FF2B5EF4-FFF2-40B4-BE49-F238E27FC236}">
                  <a16:creationId xmlns:a16="http://schemas.microsoft.com/office/drawing/2014/main" id="{62AF1589-D994-74D9-546F-3AF0D3120A32}"/>
                </a:ext>
              </a:extLst>
            </p:cNvPr>
            <p:cNvSpPr>
              <a:spLocks noChangeArrowheads="1"/>
            </p:cNvSpPr>
            <p:nvPr/>
          </p:nvSpPr>
          <p:spPr bwMode="auto">
            <a:xfrm>
              <a:off x="2994025" y="4038601"/>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39" name="Oval 14">
              <a:extLst>
                <a:ext uri="{FF2B5EF4-FFF2-40B4-BE49-F238E27FC236}">
                  <a16:creationId xmlns:a16="http://schemas.microsoft.com/office/drawing/2014/main" id="{5D7F7BE3-3EBD-6EBC-179E-3902BC876034}"/>
                </a:ext>
              </a:extLst>
            </p:cNvPr>
            <p:cNvSpPr>
              <a:spLocks noChangeArrowheads="1"/>
            </p:cNvSpPr>
            <p:nvPr/>
          </p:nvSpPr>
          <p:spPr bwMode="auto">
            <a:xfrm>
              <a:off x="3717925" y="4038601"/>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0" name="Oval 15">
              <a:extLst>
                <a:ext uri="{FF2B5EF4-FFF2-40B4-BE49-F238E27FC236}">
                  <a16:creationId xmlns:a16="http://schemas.microsoft.com/office/drawing/2014/main" id="{44DC008E-F027-721F-BAFD-FE79CC98F165}"/>
                </a:ext>
              </a:extLst>
            </p:cNvPr>
            <p:cNvSpPr>
              <a:spLocks noChangeArrowheads="1"/>
            </p:cNvSpPr>
            <p:nvPr/>
          </p:nvSpPr>
          <p:spPr bwMode="auto">
            <a:xfrm>
              <a:off x="4252913" y="4038601"/>
              <a:ext cx="296863"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1" name="Oval 16">
              <a:extLst>
                <a:ext uri="{FF2B5EF4-FFF2-40B4-BE49-F238E27FC236}">
                  <a16:creationId xmlns:a16="http://schemas.microsoft.com/office/drawing/2014/main" id="{7794488B-F3FF-B5F6-6250-018EA7CAEB14}"/>
                </a:ext>
              </a:extLst>
            </p:cNvPr>
            <p:cNvSpPr>
              <a:spLocks noChangeArrowheads="1"/>
            </p:cNvSpPr>
            <p:nvPr/>
          </p:nvSpPr>
          <p:spPr bwMode="auto">
            <a:xfrm>
              <a:off x="5057775" y="4038601"/>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2" name="Oval 17">
              <a:extLst>
                <a:ext uri="{FF2B5EF4-FFF2-40B4-BE49-F238E27FC236}">
                  <a16:creationId xmlns:a16="http://schemas.microsoft.com/office/drawing/2014/main" id="{DF470364-FBE1-C5EC-C471-D99F875C3D76}"/>
                </a:ext>
              </a:extLst>
            </p:cNvPr>
            <p:cNvSpPr>
              <a:spLocks noChangeArrowheads="1"/>
            </p:cNvSpPr>
            <p:nvPr/>
          </p:nvSpPr>
          <p:spPr bwMode="auto">
            <a:xfrm>
              <a:off x="5553075" y="4038601"/>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3" name="Oval 18">
              <a:extLst>
                <a:ext uri="{FF2B5EF4-FFF2-40B4-BE49-F238E27FC236}">
                  <a16:creationId xmlns:a16="http://schemas.microsoft.com/office/drawing/2014/main" id="{DF06DEAF-A252-3AA6-49D1-B9049BB40417}"/>
                </a:ext>
              </a:extLst>
            </p:cNvPr>
            <p:cNvSpPr>
              <a:spLocks noChangeArrowheads="1"/>
            </p:cNvSpPr>
            <p:nvPr/>
          </p:nvSpPr>
          <p:spPr bwMode="auto">
            <a:xfrm>
              <a:off x="6327775" y="4038601"/>
              <a:ext cx="296862"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4" name="Oval 19">
              <a:extLst>
                <a:ext uri="{FF2B5EF4-FFF2-40B4-BE49-F238E27FC236}">
                  <a16:creationId xmlns:a16="http://schemas.microsoft.com/office/drawing/2014/main" id="{0F1C45DF-8C06-EB79-5B63-EFED7E9A39EE}"/>
                </a:ext>
              </a:extLst>
            </p:cNvPr>
            <p:cNvSpPr>
              <a:spLocks noChangeArrowheads="1"/>
            </p:cNvSpPr>
            <p:nvPr/>
          </p:nvSpPr>
          <p:spPr bwMode="auto">
            <a:xfrm>
              <a:off x="6862763" y="4038601"/>
              <a:ext cx="296863" cy="296863"/>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5" name="Oval 20">
              <a:extLst>
                <a:ext uri="{FF2B5EF4-FFF2-40B4-BE49-F238E27FC236}">
                  <a16:creationId xmlns:a16="http://schemas.microsoft.com/office/drawing/2014/main" id="{440EDA5A-30FE-29D6-0F09-395BEDF8F508}"/>
                </a:ext>
              </a:extLst>
            </p:cNvPr>
            <p:cNvSpPr>
              <a:spLocks noChangeArrowheads="1"/>
            </p:cNvSpPr>
            <p:nvPr/>
          </p:nvSpPr>
          <p:spPr bwMode="auto">
            <a:xfrm>
              <a:off x="2617787" y="3357563"/>
              <a:ext cx="298450"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6" name="Oval 21">
              <a:extLst>
                <a:ext uri="{FF2B5EF4-FFF2-40B4-BE49-F238E27FC236}">
                  <a16:creationId xmlns:a16="http://schemas.microsoft.com/office/drawing/2014/main" id="{0390F874-9FC7-2D4A-0D6D-B40DB9F2C703}"/>
                </a:ext>
              </a:extLst>
            </p:cNvPr>
            <p:cNvSpPr>
              <a:spLocks noChangeArrowheads="1"/>
            </p:cNvSpPr>
            <p:nvPr/>
          </p:nvSpPr>
          <p:spPr bwMode="auto">
            <a:xfrm>
              <a:off x="3114675" y="3357563"/>
              <a:ext cx="296862"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7" name="Oval 22">
              <a:extLst>
                <a:ext uri="{FF2B5EF4-FFF2-40B4-BE49-F238E27FC236}">
                  <a16:creationId xmlns:a16="http://schemas.microsoft.com/office/drawing/2014/main" id="{D93917F3-36DD-375B-66E3-13CBE85A0A43}"/>
                </a:ext>
              </a:extLst>
            </p:cNvPr>
            <p:cNvSpPr>
              <a:spLocks noChangeArrowheads="1"/>
            </p:cNvSpPr>
            <p:nvPr/>
          </p:nvSpPr>
          <p:spPr bwMode="auto">
            <a:xfrm>
              <a:off x="3609975" y="3357563"/>
              <a:ext cx="296862"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8" name="Oval 23">
              <a:extLst>
                <a:ext uri="{FF2B5EF4-FFF2-40B4-BE49-F238E27FC236}">
                  <a16:creationId xmlns:a16="http://schemas.microsoft.com/office/drawing/2014/main" id="{132F8586-5A0A-07C9-1B13-77F24C6E6524}"/>
                </a:ext>
              </a:extLst>
            </p:cNvPr>
            <p:cNvSpPr>
              <a:spLocks noChangeArrowheads="1"/>
            </p:cNvSpPr>
            <p:nvPr/>
          </p:nvSpPr>
          <p:spPr bwMode="auto">
            <a:xfrm>
              <a:off x="4144963" y="3357563"/>
              <a:ext cx="296863"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49" name="Oval 24">
              <a:extLst>
                <a:ext uri="{FF2B5EF4-FFF2-40B4-BE49-F238E27FC236}">
                  <a16:creationId xmlns:a16="http://schemas.microsoft.com/office/drawing/2014/main" id="{A2C06C8B-0888-6795-5E87-85D7CFE5C468}"/>
                </a:ext>
              </a:extLst>
            </p:cNvPr>
            <p:cNvSpPr>
              <a:spLocks noChangeArrowheads="1"/>
            </p:cNvSpPr>
            <p:nvPr/>
          </p:nvSpPr>
          <p:spPr bwMode="auto">
            <a:xfrm>
              <a:off x="5260975" y="3357563"/>
              <a:ext cx="296862"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0" name="Oval 25">
              <a:extLst>
                <a:ext uri="{FF2B5EF4-FFF2-40B4-BE49-F238E27FC236}">
                  <a16:creationId xmlns:a16="http://schemas.microsoft.com/office/drawing/2014/main" id="{0DC0CDE4-3649-ACD2-874C-6681B53A54F2}"/>
                </a:ext>
              </a:extLst>
            </p:cNvPr>
            <p:cNvSpPr>
              <a:spLocks noChangeArrowheads="1"/>
            </p:cNvSpPr>
            <p:nvPr/>
          </p:nvSpPr>
          <p:spPr bwMode="auto">
            <a:xfrm>
              <a:off x="5756275" y="3357563"/>
              <a:ext cx="298450"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1" name="Oval 26">
              <a:extLst>
                <a:ext uri="{FF2B5EF4-FFF2-40B4-BE49-F238E27FC236}">
                  <a16:creationId xmlns:a16="http://schemas.microsoft.com/office/drawing/2014/main" id="{BD8A25EE-2E5D-E7A6-73E9-00E5075BE462}"/>
                </a:ext>
              </a:extLst>
            </p:cNvPr>
            <p:cNvSpPr>
              <a:spLocks noChangeArrowheads="1"/>
            </p:cNvSpPr>
            <p:nvPr/>
          </p:nvSpPr>
          <p:spPr bwMode="auto">
            <a:xfrm>
              <a:off x="6253163" y="3357563"/>
              <a:ext cx="296863"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2" name="Oval 27">
              <a:extLst>
                <a:ext uri="{FF2B5EF4-FFF2-40B4-BE49-F238E27FC236}">
                  <a16:creationId xmlns:a16="http://schemas.microsoft.com/office/drawing/2014/main" id="{3BD8B247-2C8C-0F7C-1096-7BB321AF6FB5}"/>
                </a:ext>
              </a:extLst>
            </p:cNvPr>
            <p:cNvSpPr>
              <a:spLocks noChangeArrowheads="1"/>
            </p:cNvSpPr>
            <p:nvPr/>
          </p:nvSpPr>
          <p:spPr bwMode="auto">
            <a:xfrm>
              <a:off x="6788150" y="3357563"/>
              <a:ext cx="296862"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3" name="Oval 28">
              <a:extLst>
                <a:ext uri="{FF2B5EF4-FFF2-40B4-BE49-F238E27FC236}">
                  <a16:creationId xmlns:a16="http://schemas.microsoft.com/office/drawing/2014/main" id="{DA168C1C-B7B4-753D-34C4-E7056957C096}"/>
                </a:ext>
              </a:extLst>
            </p:cNvPr>
            <p:cNvSpPr>
              <a:spLocks noChangeArrowheads="1"/>
            </p:cNvSpPr>
            <p:nvPr/>
          </p:nvSpPr>
          <p:spPr bwMode="auto">
            <a:xfrm>
              <a:off x="2235200" y="4738688"/>
              <a:ext cx="296862"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4" name="Oval 29">
              <a:extLst>
                <a:ext uri="{FF2B5EF4-FFF2-40B4-BE49-F238E27FC236}">
                  <a16:creationId xmlns:a16="http://schemas.microsoft.com/office/drawing/2014/main" id="{835C93CD-0133-08F1-E423-18EA5B600AB0}"/>
                </a:ext>
              </a:extLst>
            </p:cNvPr>
            <p:cNvSpPr>
              <a:spLocks noChangeArrowheads="1"/>
            </p:cNvSpPr>
            <p:nvPr/>
          </p:nvSpPr>
          <p:spPr bwMode="auto">
            <a:xfrm>
              <a:off x="2962275" y="4738688"/>
              <a:ext cx="296862"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5" name="Oval 30">
              <a:extLst>
                <a:ext uri="{FF2B5EF4-FFF2-40B4-BE49-F238E27FC236}">
                  <a16:creationId xmlns:a16="http://schemas.microsoft.com/office/drawing/2014/main" id="{4588DC64-1DA6-5D25-292F-8FB290B6472E}"/>
                </a:ext>
              </a:extLst>
            </p:cNvPr>
            <p:cNvSpPr>
              <a:spLocks noChangeArrowheads="1"/>
            </p:cNvSpPr>
            <p:nvPr/>
          </p:nvSpPr>
          <p:spPr bwMode="auto">
            <a:xfrm>
              <a:off x="3648075" y="4738688"/>
              <a:ext cx="298450"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6" name="Oval 31">
              <a:extLst>
                <a:ext uri="{FF2B5EF4-FFF2-40B4-BE49-F238E27FC236}">
                  <a16:creationId xmlns:a16="http://schemas.microsoft.com/office/drawing/2014/main" id="{89466B7F-523B-85AA-4CA8-5186C594AC23}"/>
                </a:ext>
              </a:extLst>
            </p:cNvPr>
            <p:cNvSpPr>
              <a:spLocks noChangeArrowheads="1"/>
            </p:cNvSpPr>
            <p:nvPr/>
          </p:nvSpPr>
          <p:spPr bwMode="auto">
            <a:xfrm>
              <a:off x="4383088" y="4738688"/>
              <a:ext cx="296863"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7" name="Oval 32">
              <a:extLst>
                <a:ext uri="{FF2B5EF4-FFF2-40B4-BE49-F238E27FC236}">
                  <a16:creationId xmlns:a16="http://schemas.microsoft.com/office/drawing/2014/main" id="{A1BC730D-292F-4D05-5578-01989983843A}"/>
                </a:ext>
              </a:extLst>
            </p:cNvPr>
            <p:cNvSpPr>
              <a:spLocks noChangeArrowheads="1"/>
            </p:cNvSpPr>
            <p:nvPr/>
          </p:nvSpPr>
          <p:spPr bwMode="auto">
            <a:xfrm>
              <a:off x="5081588" y="4738688"/>
              <a:ext cx="296863"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8" name="Oval 33">
              <a:extLst>
                <a:ext uri="{FF2B5EF4-FFF2-40B4-BE49-F238E27FC236}">
                  <a16:creationId xmlns:a16="http://schemas.microsoft.com/office/drawing/2014/main" id="{FB4D4FF3-402B-F398-B20D-D94C8F5E58F5}"/>
                </a:ext>
              </a:extLst>
            </p:cNvPr>
            <p:cNvSpPr>
              <a:spLocks noChangeArrowheads="1"/>
            </p:cNvSpPr>
            <p:nvPr/>
          </p:nvSpPr>
          <p:spPr bwMode="auto">
            <a:xfrm>
              <a:off x="5827713" y="4738688"/>
              <a:ext cx="296863"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59" name="Oval 34">
              <a:extLst>
                <a:ext uri="{FF2B5EF4-FFF2-40B4-BE49-F238E27FC236}">
                  <a16:creationId xmlns:a16="http://schemas.microsoft.com/office/drawing/2014/main" id="{F4684ED0-FDDF-E2CC-D9DF-BB65298FC231}"/>
                </a:ext>
              </a:extLst>
            </p:cNvPr>
            <p:cNvSpPr>
              <a:spLocks noChangeArrowheads="1"/>
            </p:cNvSpPr>
            <p:nvPr/>
          </p:nvSpPr>
          <p:spPr bwMode="auto">
            <a:xfrm>
              <a:off x="6570663" y="4738688"/>
              <a:ext cx="296863"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26660" name="Oval 35">
              <a:extLst>
                <a:ext uri="{FF2B5EF4-FFF2-40B4-BE49-F238E27FC236}">
                  <a16:creationId xmlns:a16="http://schemas.microsoft.com/office/drawing/2014/main" id="{54CA30EA-264E-3899-F1C6-B965BF4D5161}"/>
                </a:ext>
              </a:extLst>
            </p:cNvPr>
            <p:cNvSpPr>
              <a:spLocks noChangeArrowheads="1"/>
            </p:cNvSpPr>
            <p:nvPr/>
          </p:nvSpPr>
          <p:spPr bwMode="auto">
            <a:xfrm>
              <a:off x="7313613" y="4738688"/>
              <a:ext cx="296863" cy="296862"/>
            </a:xfrm>
            <a:prstGeom prst="ellipse">
              <a:avLst/>
            </a:prstGeom>
            <a:solidFill>
              <a:schemeClr val="accent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endParaRPr kumimoji="0" lang="en-GB" altLang="en-US" sz="1800"/>
            </a:p>
          </p:txBody>
        </p:sp>
        <p:sp>
          <p:nvSpPr>
            <p:cNvPr id="37" name="Freeform 36">
              <a:extLst>
                <a:ext uri="{FF2B5EF4-FFF2-40B4-BE49-F238E27FC236}">
                  <a16:creationId xmlns:a16="http://schemas.microsoft.com/office/drawing/2014/main" id="{8CA83779-D61F-B262-287F-FF10F0AC3D18}"/>
                </a:ext>
              </a:extLst>
            </p:cNvPr>
            <p:cNvSpPr/>
            <p:nvPr/>
          </p:nvSpPr>
          <p:spPr bwMode="auto">
            <a:xfrm>
              <a:off x="2376488" y="2390775"/>
              <a:ext cx="2455863" cy="1593850"/>
            </a:xfrm>
            <a:custGeom>
              <a:avLst/>
              <a:gdLst>
                <a:gd name="connsiteX0" fmla="*/ 548254 w 2456592"/>
                <a:gd name="connsiteY0" fmla="*/ 145852 h 1593696"/>
                <a:gd name="connsiteX1" fmla="*/ 2344563 w 2456592"/>
                <a:gd name="connsiteY1" fmla="*/ 173702 h 1593696"/>
                <a:gd name="connsiteX2" fmla="*/ 2028932 w 2456592"/>
                <a:gd name="connsiteY2" fmla="*/ 1403732 h 1593696"/>
                <a:gd name="connsiteX3" fmla="*/ 84091 w 2456592"/>
                <a:gd name="connsiteY3" fmla="*/ 1459432 h 1593696"/>
                <a:gd name="connsiteX4" fmla="*/ 548254 w 2456592"/>
                <a:gd name="connsiteY4" fmla="*/ 145852 h 15936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6592" h="1593696">
                  <a:moveTo>
                    <a:pt x="548254" y="145852"/>
                  </a:moveTo>
                  <a:cubicBezTo>
                    <a:pt x="924999" y="-68436"/>
                    <a:pt x="2097783" y="-35945"/>
                    <a:pt x="2344563" y="173702"/>
                  </a:cubicBezTo>
                  <a:cubicBezTo>
                    <a:pt x="2591343" y="383349"/>
                    <a:pt x="2405677" y="1189444"/>
                    <a:pt x="2028932" y="1403732"/>
                  </a:cubicBezTo>
                  <a:cubicBezTo>
                    <a:pt x="1652187" y="1618020"/>
                    <a:pt x="329323" y="1670626"/>
                    <a:pt x="84091" y="1459432"/>
                  </a:cubicBezTo>
                  <a:cubicBezTo>
                    <a:pt x="-161141" y="1248238"/>
                    <a:pt x="171509" y="360140"/>
                    <a:pt x="548254" y="145852"/>
                  </a:cubicBezTo>
                  <a:close/>
                </a:path>
              </a:pathLst>
            </a:custGeom>
            <a:noFill/>
            <a:ln w="28575" cap="flat" cmpd="sng" algn="ctr">
              <a:solidFill>
                <a:schemeClr val="tx1">
                  <a:lumMod val="60000"/>
                  <a:lumOff val="40000"/>
                </a:schemeClr>
              </a:solidFill>
              <a:prstDash val="sysDash"/>
              <a:round/>
              <a:headEnd type="none" w="med" len="med"/>
              <a:tailEnd type="none" w="med" len="med"/>
            </a:ln>
            <a:effectLst/>
          </p:spPr>
          <p:txBody>
            <a:bodyPr wrap="none" anchor="ctr"/>
            <a:lstStyle/>
            <a:p>
              <a:pPr algn="ctr">
                <a:defRPr/>
              </a:pPr>
              <a:endParaRPr lang="en-GB"/>
            </a:p>
          </p:txBody>
        </p:sp>
        <p:sp>
          <p:nvSpPr>
            <p:cNvPr id="38" name="Freeform 37">
              <a:extLst>
                <a:ext uri="{FF2B5EF4-FFF2-40B4-BE49-F238E27FC236}">
                  <a16:creationId xmlns:a16="http://schemas.microsoft.com/office/drawing/2014/main" id="{FA99FB0E-BBAB-64AB-3A73-C1F4AAD78F5D}"/>
                </a:ext>
              </a:extLst>
            </p:cNvPr>
            <p:cNvSpPr/>
            <p:nvPr/>
          </p:nvSpPr>
          <p:spPr bwMode="auto">
            <a:xfrm>
              <a:off x="4806950" y="2352675"/>
              <a:ext cx="2578100" cy="1530350"/>
            </a:xfrm>
            <a:custGeom>
              <a:avLst/>
              <a:gdLst>
                <a:gd name="connsiteX0" fmla="*/ 342908 w 2878428"/>
                <a:gd name="connsiteY0" fmla="*/ 184257 h 1530178"/>
                <a:gd name="connsiteX1" fmla="*/ 240793 w 2878428"/>
                <a:gd name="connsiteY1" fmla="*/ 1367871 h 1530178"/>
                <a:gd name="connsiteX2" fmla="*/ 2631229 w 2878428"/>
                <a:gd name="connsiteY2" fmla="*/ 1386438 h 1530178"/>
                <a:gd name="connsiteX3" fmla="*/ 2543038 w 2878428"/>
                <a:gd name="connsiteY3" fmla="*/ 128557 h 1530178"/>
                <a:gd name="connsiteX4" fmla="*/ 342908 w 2878428"/>
                <a:gd name="connsiteY4" fmla="*/ 184257 h 1530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8428" h="1530178">
                  <a:moveTo>
                    <a:pt x="342908" y="184257"/>
                  </a:moveTo>
                  <a:cubicBezTo>
                    <a:pt x="-40800" y="390809"/>
                    <a:pt x="-140594" y="1167508"/>
                    <a:pt x="240793" y="1367871"/>
                  </a:cubicBezTo>
                  <a:cubicBezTo>
                    <a:pt x="622180" y="1568234"/>
                    <a:pt x="2247522" y="1592990"/>
                    <a:pt x="2631229" y="1386438"/>
                  </a:cubicBezTo>
                  <a:cubicBezTo>
                    <a:pt x="3014937" y="1179886"/>
                    <a:pt x="2925972" y="332015"/>
                    <a:pt x="2543038" y="128557"/>
                  </a:cubicBezTo>
                  <a:cubicBezTo>
                    <a:pt x="2160104" y="-74901"/>
                    <a:pt x="726616" y="-22295"/>
                    <a:pt x="342908" y="184257"/>
                  </a:cubicBezTo>
                  <a:close/>
                </a:path>
              </a:pathLst>
            </a:custGeom>
            <a:noFill/>
            <a:ln w="28575" cap="flat" cmpd="sng" algn="ctr">
              <a:solidFill>
                <a:schemeClr val="tx1">
                  <a:lumMod val="60000"/>
                  <a:lumOff val="40000"/>
                </a:schemeClr>
              </a:solidFill>
              <a:prstDash val="sysDash"/>
              <a:round/>
              <a:headEnd type="none" w="med" len="med"/>
              <a:tailEnd type="none" w="med" len="med"/>
            </a:ln>
            <a:effectLst/>
          </p:spPr>
          <p:txBody>
            <a:bodyPr wrap="none" anchor="ctr"/>
            <a:lstStyle/>
            <a:p>
              <a:pPr algn="ctr">
                <a:defRPr/>
              </a:pPr>
              <a:endParaRPr lang="en-GB"/>
            </a:p>
          </p:txBody>
        </p:sp>
        <p:sp>
          <p:nvSpPr>
            <p:cNvPr id="26663" name="Freeform 39">
              <a:extLst>
                <a:ext uri="{FF2B5EF4-FFF2-40B4-BE49-F238E27FC236}">
                  <a16:creationId xmlns:a16="http://schemas.microsoft.com/office/drawing/2014/main" id="{DB0A48E7-9413-A24A-74E0-0B8D8C91B4E4}"/>
                </a:ext>
              </a:extLst>
            </p:cNvPr>
            <p:cNvSpPr>
              <a:spLocks/>
            </p:cNvSpPr>
            <p:nvPr/>
          </p:nvSpPr>
          <p:spPr bwMode="auto">
            <a:xfrm>
              <a:off x="2449513" y="3133726"/>
              <a:ext cx="1038225" cy="1419225"/>
            </a:xfrm>
            <a:custGeom>
              <a:avLst/>
              <a:gdLst>
                <a:gd name="T0" fmla="*/ 8858 w 2580111"/>
                <a:gd name="T1" fmla="*/ 122616 h 1417910"/>
                <a:gd name="T2" fmla="*/ 60416 w 2580111"/>
                <a:gd name="T3" fmla="*/ 164505 h 1417910"/>
                <a:gd name="T4" fmla="*/ 61267 w 2580111"/>
                <a:gd name="T5" fmla="*/ 1244362 h 1417910"/>
                <a:gd name="T6" fmla="*/ 5211 w 2580111"/>
                <a:gd name="T7" fmla="*/ 1309525 h 1417910"/>
                <a:gd name="T8" fmla="*/ 8858 w 2580111"/>
                <a:gd name="T9" fmla="*/ 122616 h 14179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80111" h="1417910">
                  <a:moveTo>
                    <a:pt x="338142" y="122275"/>
                  </a:moveTo>
                  <a:cubicBezTo>
                    <a:pt x="689358" y="-68032"/>
                    <a:pt x="1972768" y="-22389"/>
                    <a:pt x="2306191" y="164049"/>
                  </a:cubicBezTo>
                  <a:cubicBezTo>
                    <a:pt x="2639614" y="350487"/>
                    <a:pt x="2689898" y="1050599"/>
                    <a:pt x="2338682" y="1240906"/>
                  </a:cubicBezTo>
                  <a:cubicBezTo>
                    <a:pt x="1987466" y="1431213"/>
                    <a:pt x="538505" y="1490780"/>
                    <a:pt x="198893" y="1305889"/>
                  </a:cubicBezTo>
                  <a:cubicBezTo>
                    <a:pt x="-140719" y="1120998"/>
                    <a:pt x="-13074" y="312582"/>
                    <a:pt x="338142" y="122275"/>
                  </a:cubicBezTo>
                  <a:close/>
                </a:path>
              </a:pathLst>
            </a:custGeom>
            <a:noFill/>
            <a:ln w="28575" cap="flat" cmpd="sng" algn="ctr">
              <a:solidFill>
                <a:srgbClr val="00B0F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64" name="Freeform 41">
              <a:extLst>
                <a:ext uri="{FF2B5EF4-FFF2-40B4-BE49-F238E27FC236}">
                  <a16:creationId xmlns:a16="http://schemas.microsoft.com/office/drawing/2014/main" id="{D800424F-FE85-F034-61B1-B0D10CA653AE}"/>
                </a:ext>
              </a:extLst>
            </p:cNvPr>
            <p:cNvSpPr>
              <a:spLocks/>
            </p:cNvSpPr>
            <p:nvPr/>
          </p:nvSpPr>
          <p:spPr bwMode="auto">
            <a:xfrm>
              <a:off x="2168526" y="3867150"/>
              <a:ext cx="714375" cy="1379538"/>
            </a:xfrm>
            <a:custGeom>
              <a:avLst/>
              <a:gdLst>
                <a:gd name="T0" fmla="*/ 24205 w 1450893"/>
                <a:gd name="T1" fmla="*/ 118332 h 1380507"/>
                <a:gd name="T2" fmla="*/ 79093 w 1450893"/>
                <a:gd name="T3" fmla="*/ 160018 h 1380507"/>
                <a:gd name="T4" fmla="*/ 75543 w 1450893"/>
                <a:gd name="T5" fmla="*/ 1225345 h 1380507"/>
                <a:gd name="T6" fmla="*/ 2359 w 1450893"/>
                <a:gd name="T7" fmla="*/ 1253137 h 1380507"/>
                <a:gd name="T8" fmla="*/ 24205 w 1450893"/>
                <a:gd name="T9" fmla="*/ 118332 h 138050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0893" h="1380507">
                  <a:moveTo>
                    <a:pt x="411423" y="118581"/>
                  </a:moveTo>
                  <a:cubicBezTo>
                    <a:pt x="628806" y="-63990"/>
                    <a:pt x="1198952" y="-24536"/>
                    <a:pt x="1344389" y="160355"/>
                  </a:cubicBezTo>
                  <a:cubicBezTo>
                    <a:pt x="1489827" y="345246"/>
                    <a:pt x="1501431" y="1045358"/>
                    <a:pt x="1284048" y="1227929"/>
                  </a:cubicBezTo>
                  <a:cubicBezTo>
                    <a:pt x="1066665" y="1410500"/>
                    <a:pt x="190172" y="1440670"/>
                    <a:pt x="40093" y="1255779"/>
                  </a:cubicBezTo>
                  <a:cubicBezTo>
                    <a:pt x="-109986" y="1070888"/>
                    <a:pt x="194040" y="301152"/>
                    <a:pt x="411423" y="118581"/>
                  </a:cubicBezTo>
                  <a:close/>
                </a:path>
              </a:pathLst>
            </a:custGeom>
            <a:noFill/>
            <a:ln w="28575" cap="flat" cmpd="sng" algn="ctr">
              <a:solidFill>
                <a:srgbClr val="FF330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65" name="Freeform 42">
              <a:extLst>
                <a:ext uri="{FF2B5EF4-FFF2-40B4-BE49-F238E27FC236}">
                  <a16:creationId xmlns:a16="http://schemas.microsoft.com/office/drawing/2014/main" id="{C402A04F-D077-C8E0-7FDC-41688EDF5044}"/>
                </a:ext>
              </a:extLst>
            </p:cNvPr>
            <p:cNvSpPr>
              <a:spLocks/>
            </p:cNvSpPr>
            <p:nvPr/>
          </p:nvSpPr>
          <p:spPr bwMode="auto">
            <a:xfrm>
              <a:off x="3563938" y="3840163"/>
              <a:ext cx="620713" cy="1408112"/>
            </a:xfrm>
            <a:custGeom>
              <a:avLst/>
              <a:gdLst>
                <a:gd name="T0" fmla="*/ 7104 w 1352883"/>
                <a:gd name="T1" fmla="*/ 164279 h 1408931"/>
                <a:gd name="T2" fmla="*/ 52915 w 1352883"/>
                <a:gd name="T3" fmla="*/ 117944 h 1408931"/>
                <a:gd name="T4" fmla="*/ 54764 w 1352883"/>
                <a:gd name="T5" fmla="*/ 1216093 h 1408931"/>
                <a:gd name="T6" fmla="*/ 5255 w 1352883"/>
                <a:gd name="T7" fmla="*/ 1304130 h 1408931"/>
                <a:gd name="T8" fmla="*/ 7104 w 1352883"/>
                <a:gd name="T9" fmla="*/ 164279 h 14089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52883" h="1408931">
                  <a:moveTo>
                    <a:pt x="160500" y="164567"/>
                  </a:moveTo>
                  <a:cubicBezTo>
                    <a:pt x="339976" y="-33476"/>
                    <a:pt x="1016106" y="-57457"/>
                    <a:pt x="1195582" y="118151"/>
                  </a:cubicBezTo>
                  <a:cubicBezTo>
                    <a:pt x="1375058" y="293759"/>
                    <a:pt x="1416833" y="1020173"/>
                    <a:pt x="1237357" y="1218216"/>
                  </a:cubicBezTo>
                  <a:cubicBezTo>
                    <a:pt x="1057881" y="1416259"/>
                    <a:pt x="305937" y="1483562"/>
                    <a:pt x="118725" y="1306407"/>
                  </a:cubicBezTo>
                  <a:cubicBezTo>
                    <a:pt x="-68487" y="1129252"/>
                    <a:pt x="-18976" y="362610"/>
                    <a:pt x="160500" y="164567"/>
                  </a:cubicBezTo>
                  <a:close/>
                </a:path>
              </a:pathLst>
            </a:custGeom>
            <a:noFill/>
            <a:ln w="28575" cap="flat" cmpd="sng" algn="ctr">
              <a:solidFill>
                <a:srgbClr val="FF330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69" name="Freeform 50">
              <a:extLst>
                <a:ext uri="{FF2B5EF4-FFF2-40B4-BE49-F238E27FC236}">
                  <a16:creationId xmlns:a16="http://schemas.microsoft.com/office/drawing/2014/main" id="{D9ADA4D5-4870-DCA2-BE4E-5D3E30C08764}"/>
                </a:ext>
              </a:extLst>
            </p:cNvPr>
            <p:cNvSpPr>
              <a:spLocks/>
            </p:cNvSpPr>
            <p:nvPr/>
          </p:nvSpPr>
          <p:spPr bwMode="auto">
            <a:xfrm>
              <a:off x="4168776" y="3835401"/>
              <a:ext cx="619125" cy="1408113"/>
            </a:xfrm>
            <a:custGeom>
              <a:avLst/>
              <a:gdLst>
                <a:gd name="T0" fmla="*/ 7049 w 1352883"/>
                <a:gd name="T1" fmla="*/ 164281 h 1408931"/>
                <a:gd name="T2" fmla="*/ 52510 w 1352883"/>
                <a:gd name="T3" fmla="*/ 117944 h 1408931"/>
                <a:gd name="T4" fmla="*/ 54345 w 1352883"/>
                <a:gd name="T5" fmla="*/ 1216096 h 1408931"/>
                <a:gd name="T6" fmla="*/ 5214 w 1352883"/>
                <a:gd name="T7" fmla="*/ 1304133 h 1408931"/>
                <a:gd name="T8" fmla="*/ 7049 w 1352883"/>
                <a:gd name="T9" fmla="*/ 164281 h 14089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52883" h="1408931">
                  <a:moveTo>
                    <a:pt x="160500" y="164567"/>
                  </a:moveTo>
                  <a:cubicBezTo>
                    <a:pt x="339976" y="-33476"/>
                    <a:pt x="1016106" y="-57457"/>
                    <a:pt x="1195582" y="118151"/>
                  </a:cubicBezTo>
                  <a:cubicBezTo>
                    <a:pt x="1375058" y="293759"/>
                    <a:pt x="1416833" y="1020173"/>
                    <a:pt x="1237357" y="1218216"/>
                  </a:cubicBezTo>
                  <a:cubicBezTo>
                    <a:pt x="1057881" y="1416259"/>
                    <a:pt x="305937" y="1483562"/>
                    <a:pt x="118725" y="1306407"/>
                  </a:cubicBezTo>
                  <a:cubicBezTo>
                    <a:pt x="-68487" y="1129252"/>
                    <a:pt x="-18976" y="362610"/>
                    <a:pt x="160500" y="164567"/>
                  </a:cubicBezTo>
                  <a:close/>
                </a:path>
              </a:pathLst>
            </a:custGeom>
            <a:noFill/>
            <a:ln w="28575" cap="flat" cmpd="sng" algn="ctr">
              <a:solidFill>
                <a:srgbClr val="FF330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70" name="Freeform 51">
              <a:extLst>
                <a:ext uri="{FF2B5EF4-FFF2-40B4-BE49-F238E27FC236}">
                  <a16:creationId xmlns:a16="http://schemas.microsoft.com/office/drawing/2014/main" id="{09E942A9-D925-C0CA-4F96-20B50AF3DBB7}"/>
                </a:ext>
              </a:extLst>
            </p:cNvPr>
            <p:cNvSpPr>
              <a:spLocks/>
            </p:cNvSpPr>
            <p:nvPr/>
          </p:nvSpPr>
          <p:spPr bwMode="auto">
            <a:xfrm>
              <a:off x="2862263" y="3919538"/>
              <a:ext cx="620713" cy="1409700"/>
            </a:xfrm>
            <a:custGeom>
              <a:avLst/>
              <a:gdLst>
                <a:gd name="T0" fmla="*/ 7104 w 1352883"/>
                <a:gd name="T1" fmla="*/ 164837 h 1408931"/>
                <a:gd name="T2" fmla="*/ 52915 w 1352883"/>
                <a:gd name="T3" fmla="*/ 118345 h 1408931"/>
                <a:gd name="T4" fmla="*/ 54764 w 1352883"/>
                <a:gd name="T5" fmla="*/ 1220212 h 1408931"/>
                <a:gd name="T6" fmla="*/ 5255 w 1352883"/>
                <a:gd name="T7" fmla="*/ 1308547 h 1408931"/>
                <a:gd name="T8" fmla="*/ 7104 w 1352883"/>
                <a:gd name="T9" fmla="*/ 164837 h 14089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52883" h="1408931">
                  <a:moveTo>
                    <a:pt x="160500" y="164567"/>
                  </a:moveTo>
                  <a:cubicBezTo>
                    <a:pt x="339976" y="-33476"/>
                    <a:pt x="1016106" y="-57457"/>
                    <a:pt x="1195582" y="118151"/>
                  </a:cubicBezTo>
                  <a:cubicBezTo>
                    <a:pt x="1375058" y="293759"/>
                    <a:pt x="1416833" y="1020173"/>
                    <a:pt x="1237357" y="1218216"/>
                  </a:cubicBezTo>
                  <a:cubicBezTo>
                    <a:pt x="1057881" y="1416259"/>
                    <a:pt x="305937" y="1483562"/>
                    <a:pt x="118725" y="1306407"/>
                  </a:cubicBezTo>
                  <a:cubicBezTo>
                    <a:pt x="-68487" y="1129252"/>
                    <a:pt x="-18976" y="362610"/>
                    <a:pt x="160500" y="164567"/>
                  </a:cubicBezTo>
                  <a:close/>
                </a:path>
              </a:pathLst>
            </a:custGeom>
            <a:noFill/>
            <a:ln w="28575" cap="flat" cmpd="sng" algn="ctr">
              <a:solidFill>
                <a:srgbClr val="FF330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71" name="Freeform 52">
              <a:extLst>
                <a:ext uri="{FF2B5EF4-FFF2-40B4-BE49-F238E27FC236}">
                  <a16:creationId xmlns:a16="http://schemas.microsoft.com/office/drawing/2014/main" id="{74602B48-AD83-6794-10ED-3CA1E0C6DD60}"/>
                </a:ext>
              </a:extLst>
            </p:cNvPr>
            <p:cNvSpPr>
              <a:spLocks/>
            </p:cNvSpPr>
            <p:nvPr/>
          </p:nvSpPr>
          <p:spPr bwMode="auto">
            <a:xfrm rot="20182675">
              <a:off x="6232526" y="3835401"/>
              <a:ext cx="619125" cy="1408113"/>
            </a:xfrm>
            <a:custGeom>
              <a:avLst/>
              <a:gdLst>
                <a:gd name="T0" fmla="*/ 7049 w 1352883"/>
                <a:gd name="T1" fmla="*/ 164281 h 1408931"/>
                <a:gd name="T2" fmla="*/ 52510 w 1352883"/>
                <a:gd name="T3" fmla="*/ 117944 h 1408931"/>
                <a:gd name="T4" fmla="*/ 54345 w 1352883"/>
                <a:gd name="T5" fmla="*/ 1216096 h 1408931"/>
                <a:gd name="T6" fmla="*/ 5214 w 1352883"/>
                <a:gd name="T7" fmla="*/ 1304133 h 1408931"/>
                <a:gd name="T8" fmla="*/ 7049 w 1352883"/>
                <a:gd name="T9" fmla="*/ 164281 h 14089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52883" h="1408931">
                  <a:moveTo>
                    <a:pt x="160500" y="164567"/>
                  </a:moveTo>
                  <a:cubicBezTo>
                    <a:pt x="339976" y="-33476"/>
                    <a:pt x="1016106" y="-57457"/>
                    <a:pt x="1195582" y="118151"/>
                  </a:cubicBezTo>
                  <a:cubicBezTo>
                    <a:pt x="1375058" y="293759"/>
                    <a:pt x="1416833" y="1020173"/>
                    <a:pt x="1237357" y="1218216"/>
                  </a:cubicBezTo>
                  <a:cubicBezTo>
                    <a:pt x="1057881" y="1416259"/>
                    <a:pt x="305937" y="1483562"/>
                    <a:pt x="118725" y="1306407"/>
                  </a:cubicBezTo>
                  <a:cubicBezTo>
                    <a:pt x="-68487" y="1129252"/>
                    <a:pt x="-18976" y="362610"/>
                    <a:pt x="160500" y="164567"/>
                  </a:cubicBezTo>
                  <a:close/>
                </a:path>
              </a:pathLst>
            </a:custGeom>
            <a:noFill/>
            <a:ln w="28575" cap="flat" cmpd="sng" algn="ctr">
              <a:solidFill>
                <a:srgbClr val="FF330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72" name="Freeform 54">
              <a:extLst>
                <a:ext uri="{FF2B5EF4-FFF2-40B4-BE49-F238E27FC236}">
                  <a16:creationId xmlns:a16="http://schemas.microsoft.com/office/drawing/2014/main" id="{D383BF60-AA7B-B561-5F11-76D8C9F087C8}"/>
                </a:ext>
              </a:extLst>
            </p:cNvPr>
            <p:cNvSpPr>
              <a:spLocks/>
            </p:cNvSpPr>
            <p:nvPr/>
          </p:nvSpPr>
          <p:spPr bwMode="auto">
            <a:xfrm rot="20872126">
              <a:off x="5527676" y="3806825"/>
              <a:ext cx="619125" cy="1409700"/>
            </a:xfrm>
            <a:custGeom>
              <a:avLst/>
              <a:gdLst>
                <a:gd name="T0" fmla="*/ 7049 w 1352883"/>
                <a:gd name="T1" fmla="*/ 164837 h 1408931"/>
                <a:gd name="T2" fmla="*/ 52510 w 1352883"/>
                <a:gd name="T3" fmla="*/ 118345 h 1408931"/>
                <a:gd name="T4" fmla="*/ 54345 w 1352883"/>
                <a:gd name="T5" fmla="*/ 1220212 h 1408931"/>
                <a:gd name="T6" fmla="*/ 5214 w 1352883"/>
                <a:gd name="T7" fmla="*/ 1308547 h 1408931"/>
                <a:gd name="T8" fmla="*/ 7049 w 1352883"/>
                <a:gd name="T9" fmla="*/ 164837 h 14089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52883" h="1408931">
                  <a:moveTo>
                    <a:pt x="160500" y="164567"/>
                  </a:moveTo>
                  <a:cubicBezTo>
                    <a:pt x="339976" y="-33476"/>
                    <a:pt x="1016106" y="-57457"/>
                    <a:pt x="1195582" y="118151"/>
                  </a:cubicBezTo>
                  <a:cubicBezTo>
                    <a:pt x="1375058" y="293759"/>
                    <a:pt x="1416833" y="1020173"/>
                    <a:pt x="1237357" y="1218216"/>
                  </a:cubicBezTo>
                  <a:cubicBezTo>
                    <a:pt x="1057881" y="1416259"/>
                    <a:pt x="305937" y="1483562"/>
                    <a:pt x="118725" y="1306407"/>
                  </a:cubicBezTo>
                  <a:cubicBezTo>
                    <a:pt x="-68487" y="1129252"/>
                    <a:pt x="-18976" y="362610"/>
                    <a:pt x="160500" y="164567"/>
                  </a:cubicBezTo>
                  <a:close/>
                </a:path>
              </a:pathLst>
            </a:custGeom>
            <a:noFill/>
            <a:ln w="28575" cap="flat" cmpd="sng" algn="ctr">
              <a:solidFill>
                <a:srgbClr val="FF330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73" name="Freeform 57">
              <a:extLst>
                <a:ext uri="{FF2B5EF4-FFF2-40B4-BE49-F238E27FC236}">
                  <a16:creationId xmlns:a16="http://schemas.microsoft.com/office/drawing/2014/main" id="{867069C4-EEB3-161C-09D5-2161B0F61590}"/>
                </a:ext>
              </a:extLst>
            </p:cNvPr>
            <p:cNvSpPr>
              <a:spLocks/>
            </p:cNvSpPr>
            <p:nvPr/>
          </p:nvSpPr>
          <p:spPr bwMode="auto">
            <a:xfrm>
              <a:off x="4885734" y="3836839"/>
              <a:ext cx="620712" cy="1409700"/>
            </a:xfrm>
            <a:custGeom>
              <a:avLst/>
              <a:gdLst>
                <a:gd name="T0" fmla="*/ 7104 w 1352883"/>
                <a:gd name="T1" fmla="*/ 164837 h 1408931"/>
                <a:gd name="T2" fmla="*/ 52915 w 1352883"/>
                <a:gd name="T3" fmla="*/ 118345 h 1408931"/>
                <a:gd name="T4" fmla="*/ 54764 w 1352883"/>
                <a:gd name="T5" fmla="*/ 1220212 h 1408931"/>
                <a:gd name="T6" fmla="*/ 5255 w 1352883"/>
                <a:gd name="T7" fmla="*/ 1308547 h 1408931"/>
                <a:gd name="T8" fmla="*/ 7104 w 1352883"/>
                <a:gd name="T9" fmla="*/ 164837 h 14089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52883" h="1408931">
                  <a:moveTo>
                    <a:pt x="160500" y="164567"/>
                  </a:moveTo>
                  <a:cubicBezTo>
                    <a:pt x="339976" y="-33476"/>
                    <a:pt x="1016106" y="-57457"/>
                    <a:pt x="1195582" y="118151"/>
                  </a:cubicBezTo>
                  <a:cubicBezTo>
                    <a:pt x="1375058" y="293759"/>
                    <a:pt x="1416833" y="1020173"/>
                    <a:pt x="1237357" y="1218216"/>
                  </a:cubicBezTo>
                  <a:cubicBezTo>
                    <a:pt x="1057881" y="1416259"/>
                    <a:pt x="305937" y="1483562"/>
                    <a:pt x="118725" y="1306407"/>
                  </a:cubicBezTo>
                  <a:cubicBezTo>
                    <a:pt x="-68487" y="1129252"/>
                    <a:pt x="-18976" y="362610"/>
                    <a:pt x="160500" y="164567"/>
                  </a:cubicBezTo>
                  <a:close/>
                </a:path>
              </a:pathLst>
            </a:custGeom>
            <a:noFill/>
            <a:ln w="28575" cap="flat" cmpd="sng" algn="ctr">
              <a:solidFill>
                <a:srgbClr val="FF330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74" name="Freeform 58">
              <a:extLst>
                <a:ext uri="{FF2B5EF4-FFF2-40B4-BE49-F238E27FC236}">
                  <a16:creationId xmlns:a16="http://schemas.microsoft.com/office/drawing/2014/main" id="{6C9968AA-DF74-2A9C-C34B-ACEE09643368}"/>
                </a:ext>
              </a:extLst>
            </p:cNvPr>
            <p:cNvSpPr>
              <a:spLocks/>
            </p:cNvSpPr>
            <p:nvPr/>
          </p:nvSpPr>
          <p:spPr bwMode="auto">
            <a:xfrm rot="20212906">
              <a:off x="6950076" y="3790950"/>
              <a:ext cx="619125" cy="1409700"/>
            </a:xfrm>
            <a:custGeom>
              <a:avLst/>
              <a:gdLst>
                <a:gd name="T0" fmla="*/ 7049 w 1352883"/>
                <a:gd name="T1" fmla="*/ 164837 h 1408931"/>
                <a:gd name="T2" fmla="*/ 52510 w 1352883"/>
                <a:gd name="T3" fmla="*/ 118345 h 1408931"/>
                <a:gd name="T4" fmla="*/ 54345 w 1352883"/>
                <a:gd name="T5" fmla="*/ 1220212 h 1408931"/>
                <a:gd name="T6" fmla="*/ 5214 w 1352883"/>
                <a:gd name="T7" fmla="*/ 1308547 h 1408931"/>
                <a:gd name="T8" fmla="*/ 7049 w 1352883"/>
                <a:gd name="T9" fmla="*/ 164837 h 14089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52883" h="1408931">
                  <a:moveTo>
                    <a:pt x="160500" y="164567"/>
                  </a:moveTo>
                  <a:cubicBezTo>
                    <a:pt x="339976" y="-33476"/>
                    <a:pt x="1016106" y="-57457"/>
                    <a:pt x="1195582" y="118151"/>
                  </a:cubicBezTo>
                  <a:cubicBezTo>
                    <a:pt x="1375058" y="293759"/>
                    <a:pt x="1416833" y="1020173"/>
                    <a:pt x="1237357" y="1218216"/>
                  </a:cubicBezTo>
                  <a:cubicBezTo>
                    <a:pt x="1057881" y="1416259"/>
                    <a:pt x="305937" y="1483562"/>
                    <a:pt x="118725" y="1306407"/>
                  </a:cubicBezTo>
                  <a:cubicBezTo>
                    <a:pt x="-68487" y="1129252"/>
                    <a:pt x="-18976" y="362610"/>
                    <a:pt x="160500" y="164567"/>
                  </a:cubicBezTo>
                  <a:close/>
                </a:path>
              </a:pathLst>
            </a:custGeom>
            <a:noFill/>
            <a:ln w="28575" cap="flat" cmpd="sng" algn="ctr">
              <a:solidFill>
                <a:srgbClr val="FF330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75" name="Freeform 59">
              <a:extLst>
                <a:ext uri="{FF2B5EF4-FFF2-40B4-BE49-F238E27FC236}">
                  <a16:creationId xmlns:a16="http://schemas.microsoft.com/office/drawing/2014/main" id="{106CA034-7C4D-32DB-419E-7E8D6B6FFC4B}"/>
                </a:ext>
              </a:extLst>
            </p:cNvPr>
            <p:cNvSpPr>
              <a:spLocks/>
            </p:cNvSpPr>
            <p:nvPr/>
          </p:nvSpPr>
          <p:spPr bwMode="auto">
            <a:xfrm rot="21292132">
              <a:off x="3535362" y="3125789"/>
              <a:ext cx="1079500" cy="1417637"/>
            </a:xfrm>
            <a:custGeom>
              <a:avLst/>
              <a:gdLst>
                <a:gd name="T0" fmla="*/ 10359 w 2580111"/>
                <a:gd name="T1" fmla="*/ 122203 h 1417910"/>
                <a:gd name="T2" fmla="*/ 70646 w 2580111"/>
                <a:gd name="T3" fmla="*/ 163953 h 1417910"/>
                <a:gd name="T4" fmla="*/ 71642 w 2580111"/>
                <a:gd name="T5" fmla="*/ 1240189 h 1417910"/>
                <a:gd name="T6" fmla="*/ 6093 w 2580111"/>
                <a:gd name="T7" fmla="*/ 1305136 h 1417910"/>
                <a:gd name="T8" fmla="*/ 10359 w 2580111"/>
                <a:gd name="T9" fmla="*/ 122203 h 14179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80111" h="1417910">
                  <a:moveTo>
                    <a:pt x="338142" y="122275"/>
                  </a:moveTo>
                  <a:cubicBezTo>
                    <a:pt x="689358" y="-68032"/>
                    <a:pt x="1972768" y="-22389"/>
                    <a:pt x="2306191" y="164049"/>
                  </a:cubicBezTo>
                  <a:cubicBezTo>
                    <a:pt x="2639614" y="350487"/>
                    <a:pt x="2689898" y="1050599"/>
                    <a:pt x="2338682" y="1240906"/>
                  </a:cubicBezTo>
                  <a:cubicBezTo>
                    <a:pt x="1987466" y="1431213"/>
                    <a:pt x="538505" y="1490780"/>
                    <a:pt x="198893" y="1305889"/>
                  </a:cubicBezTo>
                  <a:cubicBezTo>
                    <a:pt x="-140719" y="1120998"/>
                    <a:pt x="-13074" y="312582"/>
                    <a:pt x="338142" y="122275"/>
                  </a:cubicBezTo>
                  <a:close/>
                </a:path>
              </a:pathLst>
            </a:custGeom>
            <a:noFill/>
            <a:ln w="28575" cap="flat" cmpd="sng" algn="ctr">
              <a:solidFill>
                <a:srgbClr val="00B0F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76" name="Freeform 60">
              <a:extLst>
                <a:ext uri="{FF2B5EF4-FFF2-40B4-BE49-F238E27FC236}">
                  <a16:creationId xmlns:a16="http://schemas.microsoft.com/office/drawing/2014/main" id="{B4B72723-028F-4C4A-A223-F0EA21B80DA3}"/>
                </a:ext>
              </a:extLst>
            </p:cNvPr>
            <p:cNvSpPr>
              <a:spLocks/>
            </p:cNvSpPr>
            <p:nvPr/>
          </p:nvSpPr>
          <p:spPr bwMode="auto">
            <a:xfrm rot="740221">
              <a:off x="5041901" y="3101975"/>
              <a:ext cx="1036637" cy="1417638"/>
            </a:xfrm>
            <a:custGeom>
              <a:avLst/>
              <a:gdLst>
                <a:gd name="T0" fmla="*/ 8818 w 2580111"/>
                <a:gd name="T1" fmla="*/ 122206 h 1417910"/>
                <a:gd name="T2" fmla="*/ 60139 w 2580111"/>
                <a:gd name="T3" fmla="*/ 163956 h 1417910"/>
                <a:gd name="T4" fmla="*/ 60986 w 2580111"/>
                <a:gd name="T5" fmla="*/ 1240192 h 1417910"/>
                <a:gd name="T6" fmla="*/ 5187 w 2580111"/>
                <a:gd name="T7" fmla="*/ 1305138 h 1417910"/>
                <a:gd name="T8" fmla="*/ 8818 w 2580111"/>
                <a:gd name="T9" fmla="*/ 122206 h 14179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80111" h="1417910">
                  <a:moveTo>
                    <a:pt x="338142" y="122275"/>
                  </a:moveTo>
                  <a:cubicBezTo>
                    <a:pt x="689358" y="-68032"/>
                    <a:pt x="1972768" y="-22389"/>
                    <a:pt x="2306191" y="164049"/>
                  </a:cubicBezTo>
                  <a:cubicBezTo>
                    <a:pt x="2639614" y="350487"/>
                    <a:pt x="2689898" y="1050599"/>
                    <a:pt x="2338682" y="1240906"/>
                  </a:cubicBezTo>
                  <a:cubicBezTo>
                    <a:pt x="1987466" y="1431213"/>
                    <a:pt x="538505" y="1490780"/>
                    <a:pt x="198893" y="1305889"/>
                  </a:cubicBezTo>
                  <a:cubicBezTo>
                    <a:pt x="-140719" y="1120998"/>
                    <a:pt x="-13074" y="312582"/>
                    <a:pt x="338142" y="122275"/>
                  </a:cubicBezTo>
                  <a:close/>
                </a:path>
              </a:pathLst>
            </a:custGeom>
            <a:noFill/>
            <a:ln w="28575" cap="flat" cmpd="sng" algn="ctr">
              <a:solidFill>
                <a:srgbClr val="00B0F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
          <p:nvSpPr>
            <p:cNvPr id="26677" name="Freeform 61">
              <a:extLst>
                <a:ext uri="{FF2B5EF4-FFF2-40B4-BE49-F238E27FC236}">
                  <a16:creationId xmlns:a16="http://schemas.microsoft.com/office/drawing/2014/main" id="{E10FB300-8181-A307-FED5-C4A6E53423A7}"/>
                </a:ext>
              </a:extLst>
            </p:cNvPr>
            <p:cNvSpPr>
              <a:spLocks/>
            </p:cNvSpPr>
            <p:nvPr/>
          </p:nvSpPr>
          <p:spPr bwMode="auto">
            <a:xfrm rot="21040045">
              <a:off x="6196012" y="3124201"/>
              <a:ext cx="1036638" cy="1419225"/>
            </a:xfrm>
            <a:custGeom>
              <a:avLst/>
              <a:gdLst>
                <a:gd name="T0" fmla="*/ 8818 w 2580111"/>
                <a:gd name="T1" fmla="*/ 122616 h 1417910"/>
                <a:gd name="T2" fmla="*/ 60139 w 2580111"/>
                <a:gd name="T3" fmla="*/ 164505 h 1417910"/>
                <a:gd name="T4" fmla="*/ 60987 w 2580111"/>
                <a:gd name="T5" fmla="*/ 1244362 h 1417910"/>
                <a:gd name="T6" fmla="*/ 5187 w 2580111"/>
                <a:gd name="T7" fmla="*/ 1309525 h 1417910"/>
                <a:gd name="T8" fmla="*/ 8818 w 2580111"/>
                <a:gd name="T9" fmla="*/ 122616 h 14179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80111" h="1417910">
                  <a:moveTo>
                    <a:pt x="338142" y="122275"/>
                  </a:moveTo>
                  <a:cubicBezTo>
                    <a:pt x="689358" y="-68032"/>
                    <a:pt x="1972768" y="-22389"/>
                    <a:pt x="2306191" y="164049"/>
                  </a:cubicBezTo>
                  <a:cubicBezTo>
                    <a:pt x="2639614" y="350487"/>
                    <a:pt x="2689898" y="1050599"/>
                    <a:pt x="2338682" y="1240906"/>
                  </a:cubicBezTo>
                  <a:cubicBezTo>
                    <a:pt x="1987466" y="1431213"/>
                    <a:pt x="538505" y="1490780"/>
                    <a:pt x="198893" y="1305889"/>
                  </a:cubicBezTo>
                  <a:cubicBezTo>
                    <a:pt x="-140719" y="1120998"/>
                    <a:pt x="-13074" y="312582"/>
                    <a:pt x="338142" y="122275"/>
                  </a:cubicBezTo>
                  <a:close/>
                </a:path>
              </a:pathLst>
            </a:custGeom>
            <a:noFill/>
            <a:ln w="28575" cap="flat" cmpd="sng" algn="ctr">
              <a:solidFill>
                <a:srgbClr val="00B0F0"/>
              </a:solidFill>
              <a:prstDash val="sysDash"/>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8AC8686C-1DB9-B4AF-0BDB-4E73604244E9}"/>
              </a:ext>
            </a:extLst>
          </p:cNvPr>
          <p:cNvSpPr>
            <a:spLocks noGrp="1" noChangeArrowheads="1"/>
          </p:cNvSpPr>
          <p:nvPr>
            <p:ph type="title"/>
          </p:nvPr>
        </p:nvSpPr>
        <p:spPr>
          <a:xfrm>
            <a:off x="915700" y="168966"/>
            <a:ext cx="9779183" cy="705678"/>
          </a:xfrm>
        </p:spPr>
        <p:txBody>
          <a:bodyPr/>
          <a:lstStyle/>
          <a:p>
            <a:r>
              <a:rPr lang="en-GB" altLang="en-US" dirty="0"/>
              <a:t>Algorithm Analysis</a:t>
            </a:r>
          </a:p>
        </p:txBody>
      </p:sp>
      <p:sp>
        <p:nvSpPr>
          <p:cNvPr id="27651" name="Content Placeholder 2">
            <a:extLst>
              <a:ext uri="{FF2B5EF4-FFF2-40B4-BE49-F238E27FC236}">
                <a16:creationId xmlns:a16="http://schemas.microsoft.com/office/drawing/2014/main" id="{BAEDA434-D450-1EFB-E0B4-A8D44EC7E5FE}"/>
              </a:ext>
            </a:extLst>
          </p:cNvPr>
          <p:cNvSpPr>
            <a:spLocks noGrp="1" noChangeArrowheads="1"/>
          </p:cNvSpPr>
          <p:nvPr>
            <p:ph idx="1"/>
          </p:nvPr>
        </p:nvSpPr>
        <p:spPr>
          <a:xfrm>
            <a:off x="189948" y="784225"/>
            <a:ext cx="11887200" cy="5054600"/>
          </a:xfrm>
        </p:spPr>
        <p:txBody>
          <a:bodyPr/>
          <a:lstStyle/>
          <a:p>
            <a:r>
              <a:rPr lang="en-GB" altLang="en-US" sz="2400" b="1" u="sng" dirty="0"/>
              <a:t>Best case analysis</a:t>
            </a:r>
            <a:br>
              <a:rPr lang="en-GB" altLang="en-US" sz="2400" dirty="0"/>
            </a:br>
            <a:r>
              <a:rPr lang="en-GB" altLang="en-US" sz="2400" dirty="0"/>
              <a:t>Not very useful, many algorithms will perform the same under optimal conditions</a:t>
            </a:r>
            <a:br>
              <a:rPr lang="en-GB" altLang="en-US" sz="2400" dirty="0"/>
            </a:br>
            <a:r>
              <a:rPr lang="en-GB" altLang="en-US" sz="2400" dirty="0"/>
              <a:t>For example, the best case for a search would be that the first item we look at is the one we want</a:t>
            </a:r>
          </a:p>
          <a:p>
            <a:r>
              <a:rPr lang="en-GB" altLang="en-US" sz="2400" b="1" u="sng" dirty="0"/>
              <a:t>Average case analysis</a:t>
            </a:r>
            <a:br>
              <a:rPr lang="en-GB" altLang="en-US" sz="2400" dirty="0"/>
            </a:br>
            <a:r>
              <a:rPr lang="en-GB" altLang="en-US" sz="2400" dirty="0"/>
              <a:t>Under specialised circumstances we use the average case e.g. if it is a randomised algorithm such as quicksort. However, this is often not easy to accurately calculate.</a:t>
            </a:r>
            <a:br>
              <a:rPr lang="en-GB" altLang="en-US" sz="2400" dirty="0"/>
            </a:br>
            <a:r>
              <a:rPr lang="en-GB" altLang="en-US" sz="2400" dirty="0"/>
              <a:t>Also, what do we mean by “average” anyway?</a:t>
            </a:r>
          </a:p>
          <a:p>
            <a:pPr lvl="1"/>
            <a:r>
              <a:rPr lang="en-GB" altLang="en-US" sz="2000" dirty="0"/>
              <a:t>… often referred to as the </a:t>
            </a:r>
            <a:r>
              <a:rPr lang="en-GB" altLang="en-US" sz="2000" b="1" i="1" dirty="0"/>
              <a:t>amortised</a:t>
            </a:r>
            <a:r>
              <a:rPr lang="en-GB" altLang="en-US" sz="2000" dirty="0"/>
              <a:t> time i.e. the average cost of running a sequence of operations in the worst case i.e. the expected running time</a:t>
            </a:r>
          </a:p>
          <a:p>
            <a:r>
              <a:rPr lang="en-GB" altLang="en-US" sz="2400" b="1" u="sng" dirty="0"/>
              <a:t>Worst case analysis</a:t>
            </a:r>
            <a:br>
              <a:rPr lang="en-GB" altLang="en-US" sz="2400" dirty="0"/>
            </a:br>
            <a:r>
              <a:rPr lang="en-GB" altLang="en-US" sz="2400" dirty="0"/>
              <a:t>Always do the worst case analysis since this tells us how badly the algorithm is likely to perform when we increase the demands we impose on it. Typically, as we give it more data to process. </a:t>
            </a:r>
            <a:r>
              <a:rPr lang="en-GB" altLang="en-US" sz="2400" b="1" dirty="0"/>
              <a:t>This is the upper bound of performance, it will never perform worse than this</a:t>
            </a:r>
            <a:r>
              <a:rPr lang="en-GB" altLang="en-US" sz="2400" dirty="0"/>
              <a:t>.</a:t>
            </a:r>
          </a:p>
        </p:txBody>
      </p:sp>
      <p:sp>
        <p:nvSpPr>
          <p:cNvPr id="27652" name="Footer Placeholder 3">
            <a:extLst>
              <a:ext uri="{FF2B5EF4-FFF2-40B4-BE49-F238E27FC236}">
                <a16:creationId xmlns:a16="http://schemas.microsoft.com/office/drawing/2014/main" id="{00DF63C6-7BDF-E667-96C1-C7AD6E1F81E5}"/>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0CE5196C-5816-F3B6-44D5-4B6E9A8468B4}"/>
              </a:ext>
            </a:extLst>
          </p:cNvPr>
          <p:cNvSpPr>
            <a:spLocks noGrp="1" noChangeArrowheads="1"/>
          </p:cNvSpPr>
          <p:nvPr>
            <p:ph type="title"/>
          </p:nvPr>
        </p:nvSpPr>
        <p:spPr>
          <a:xfrm>
            <a:off x="1118901" y="-158749"/>
            <a:ext cx="9779183" cy="1325563"/>
          </a:xfrm>
        </p:spPr>
        <p:txBody>
          <a:bodyPr/>
          <a:lstStyle/>
          <a:p>
            <a:r>
              <a:rPr lang="en-GB" altLang="en-US" dirty="0"/>
              <a:t>Comparing Relative Performance</a:t>
            </a:r>
          </a:p>
        </p:txBody>
      </p:sp>
      <p:sp>
        <p:nvSpPr>
          <p:cNvPr id="28675" name="Content Placeholder 2">
            <a:extLst>
              <a:ext uri="{FF2B5EF4-FFF2-40B4-BE49-F238E27FC236}">
                <a16:creationId xmlns:a16="http://schemas.microsoft.com/office/drawing/2014/main" id="{3F4339ED-784D-6661-EE8F-4B6B66C9DE28}"/>
              </a:ext>
            </a:extLst>
          </p:cNvPr>
          <p:cNvSpPr>
            <a:spLocks noGrp="1" noChangeArrowheads="1"/>
          </p:cNvSpPr>
          <p:nvPr>
            <p:ph idx="1"/>
          </p:nvPr>
        </p:nvSpPr>
        <p:spPr>
          <a:xfrm>
            <a:off x="2571750" y="1252539"/>
            <a:ext cx="7029450" cy="4586287"/>
          </a:xfrm>
        </p:spPr>
        <p:txBody>
          <a:bodyPr/>
          <a:lstStyle/>
          <a:p>
            <a:r>
              <a:rPr lang="en-GB" altLang="en-US"/>
              <a:t>In computing we use it to analyse the number of steps it takes to complete the algorithm</a:t>
            </a:r>
          </a:p>
          <a:p>
            <a:r>
              <a:rPr lang="en-GB" altLang="en-US"/>
              <a:t>Essentially, Big O values are relative and not meant to be exact i.e. they are a way of </a:t>
            </a:r>
            <a:r>
              <a:rPr lang="en-GB" altLang="en-US" b="1">
                <a:solidFill>
                  <a:srgbClr val="FF0000"/>
                </a:solidFill>
              </a:rPr>
              <a:t>comparing</a:t>
            </a:r>
            <a:r>
              <a:rPr lang="en-GB" altLang="en-US">
                <a:solidFill>
                  <a:srgbClr val="FF0000"/>
                </a:solidFill>
              </a:rPr>
              <a:t> relative performance</a:t>
            </a:r>
          </a:p>
        </p:txBody>
      </p:sp>
      <p:sp>
        <p:nvSpPr>
          <p:cNvPr id="28676" name="Footer Placeholder 3">
            <a:extLst>
              <a:ext uri="{FF2B5EF4-FFF2-40B4-BE49-F238E27FC236}">
                <a16:creationId xmlns:a16="http://schemas.microsoft.com/office/drawing/2014/main" id="{5DF2D84B-8605-2755-B501-7A3FFDD57B08}"/>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28677" name="TextBox 1">
            <a:extLst>
              <a:ext uri="{FF2B5EF4-FFF2-40B4-BE49-F238E27FC236}">
                <a16:creationId xmlns:a16="http://schemas.microsoft.com/office/drawing/2014/main" id="{280E199B-88A7-A99A-2D11-B1394E3EDD3C}"/>
              </a:ext>
            </a:extLst>
          </p:cNvPr>
          <p:cNvSpPr txBox="1">
            <a:spLocks noChangeArrowheads="1"/>
          </p:cNvSpPr>
          <p:nvPr/>
        </p:nvSpPr>
        <p:spPr bwMode="auto">
          <a:xfrm>
            <a:off x="2400024" y="3740150"/>
            <a:ext cx="6724650" cy="1385887"/>
          </a:xfrm>
          <a:prstGeom prst="rect">
            <a:avLst/>
          </a:prstGeom>
          <a:solidFill>
            <a:schemeClr val="bg1"/>
          </a:solidFill>
          <a:ln w="38100">
            <a:solidFill>
              <a:schemeClr val="tx1"/>
            </a:solidFill>
            <a:miter lim="800000"/>
            <a:headEnd/>
            <a:tailEnd/>
          </a:ln>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2800">
                <a:solidFill>
                  <a:srgbClr val="FF0000"/>
                </a:solidFill>
              </a:rPr>
              <a:t>It is </a:t>
            </a:r>
            <a:r>
              <a:rPr kumimoji="0" lang="en-GB" altLang="en-US" sz="2800" u="sng">
                <a:solidFill>
                  <a:srgbClr val="FF0000"/>
                </a:solidFill>
              </a:rPr>
              <a:t>not</a:t>
            </a:r>
            <a:r>
              <a:rPr kumimoji="0" lang="en-GB" altLang="en-US" sz="2800">
                <a:solidFill>
                  <a:srgbClr val="FF0000"/>
                </a:solidFill>
              </a:rPr>
              <a:t> important that an algorithm takes 20ms to execute just that it </a:t>
            </a:r>
            <a:r>
              <a:rPr kumimoji="0" lang="en-GB" altLang="en-US" sz="2800" u="sng">
                <a:solidFill>
                  <a:srgbClr val="FF0000"/>
                </a:solidFill>
              </a:rPr>
              <a:t>always takes </a:t>
            </a:r>
            <a:r>
              <a:rPr kumimoji="0" lang="en-GB" altLang="en-US" sz="2800">
                <a:solidFill>
                  <a:srgbClr val="FF0000"/>
                </a:solidFill>
              </a:rPr>
              <a:t>20ms to execute</a:t>
            </a:r>
          </a:p>
        </p:txBody>
      </p:sp>
      <p:sp>
        <p:nvSpPr>
          <p:cNvPr id="28678" name="Explosion 1 2">
            <a:extLst>
              <a:ext uri="{FF2B5EF4-FFF2-40B4-BE49-F238E27FC236}">
                <a16:creationId xmlns:a16="http://schemas.microsoft.com/office/drawing/2014/main" id="{F11EBE87-B282-0278-0189-A65360D9E2DC}"/>
              </a:ext>
            </a:extLst>
          </p:cNvPr>
          <p:cNvSpPr>
            <a:spLocks noChangeArrowheads="1"/>
          </p:cNvSpPr>
          <p:nvPr/>
        </p:nvSpPr>
        <p:spPr bwMode="auto">
          <a:xfrm>
            <a:off x="9096116" y="4619625"/>
            <a:ext cx="3262313" cy="2238375"/>
          </a:xfrm>
          <a:prstGeom prst="irregularSeal1">
            <a:avLst/>
          </a:prstGeom>
          <a:solidFill>
            <a:srgbClr val="FF3300"/>
          </a:solidFill>
          <a:ln w="9525" algn="ctr">
            <a:solidFill>
              <a:srgbClr val="FF0000"/>
            </a:solidFill>
            <a:round/>
            <a:headEnd/>
            <a:tailEnd/>
          </a:ln>
        </p:spPr>
        <p:txBody>
          <a:bodyPr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r>
              <a:rPr kumimoji="0" lang="en-GB" altLang="en-US" sz="1800" dirty="0">
                <a:solidFill>
                  <a:schemeClr val="bg1"/>
                </a:solidFill>
              </a:rPr>
              <a:t>Very important to remember this!!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028511DE-7BCF-0576-728D-0D0519BE577C}"/>
              </a:ext>
            </a:extLst>
          </p:cNvPr>
          <p:cNvSpPr>
            <a:spLocks noGrp="1" noChangeArrowheads="1"/>
          </p:cNvSpPr>
          <p:nvPr>
            <p:ph type="title"/>
          </p:nvPr>
        </p:nvSpPr>
        <p:spPr/>
        <p:txBody>
          <a:bodyPr/>
          <a:lstStyle/>
          <a:p>
            <a:r>
              <a:rPr lang="en-GB" altLang="en-US"/>
              <a:t>Question</a:t>
            </a:r>
          </a:p>
        </p:txBody>
      </p:sp>
      <p:sp>
        <p:nvSpPr>
          <p:cNvPr id="29699" name="Content Placeholder 2">
            <a:extLst>
              <a:ext uri="{FF2B5EF4-FFF2-40B4-BE49-F238E27FC236}">
                <a16:creationId xmlns:a16="http://schemas.microsoft.com/office/drawing/2014/main" id="{23B2F07B-131B-E8E9-D4EA-3FCFFF725C43}"/>
              </a:ext>
            </a:extLst>
          </p:cNvPr>
          <p:cNvSpPr>
            <a:spLocks noGrp="1" noChangeArrowheads="1"/>
          </p:cNvSpPr>
          <p:nvPr>
            <p:ph idx="1"/>
          </p:nvPr>
        </p:nvSpPr>
        <p:spPr/>
        <p:txBody>
          <a:bodyPr/>
          <a:lstStyle/>
          <a:p>
            <a:r>
              <a:rPr lang="en-GB" altLang="en-US" dirty="0"/>
              <a:t>Which is quicker?</a:t>
            </a:r>
          </a:p>
          <a:p>
            <a:endParaRPr lang="en-GB" altLang="en-US" dirty="0"/>
          </a:p>
          <a:p>
            <a:endParaRPr lang="en-GB" altLang="en-US" dirty="0"/>
          </a:p>
          <a:p>
            <a:endParaRPr lang="en-GB" altLang="en-US" dirty="0"/>
          </a:p>
          <a:p>
            <a:endParaRPr lang="en-GB" altLang="en-US" dirty="0"/>
          </a:p>
          <a:p>
            <a:endParaRPr lang="en-GB" altLang="en-US" dirty="0"/>
          </a:p>
          <a:p>
            <a:endParaRPr lang="en-GB" altLang="en-US" dirty="0"/>
          </a:p>
          <a:p>
            <a:endParaRPr lang="en-GB" altLang="en-US" dirty="0"/>
          </a:p>
          <a:p>
            <a:r>
              <a:rPr lang="en-GB" altLang="en-US" dirty="0"/>
              <a:t>Do we care?</a:t>
            </a:r>
          </a:p>
        </p:txBody>
      </p:sp>
      <p:sp>
        <p:nvSpPr>
          <p:cNvPr id="29700" name="Footer Placeholder 3">
            <a:extLst>
              <a:ext uri="{FF2B5EF4-FFF2-40B4-BE49-F238E27FC236}">
                <a16:creationId xmlns:a16="http://schemas.microsoft.com/office/drawing/2014/main" id="{F18084AC-8DE1-C231-3179-7E3669BD4216}"/>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dirty="0"/>
              <a:t>ADD</a:t>
            </a:r>
            <a:endParaRPr kumimoji="0" lang="en-US" altLang="en-US" sz="1000" dirty="0"/>
          </a:p>
        </p:txBody>
      </p:sp>
      <p:sp>
        <p:nvSpPr>
          <p:cNvPr id="29701" name="TextBox 4">
            <a:extLst>
              <a:ext uri="{FF2B5EF4-FFF2-40B4-BE49-F238E27FC236}">
                <a16:creationId xmlns:a16="http://schemas.microsoft.com/office/drawing/2014/main" id="{5A024D5C-B632-171C-6569-0A9CFDF228EF}"/>
              </a:ext>
            </a:extLst>
          </p:cNvPr>
          <p:cNvSpPr txBox="1">
            <a:spLocks noChangeArrowheads="1"/>
          </p:cNvSpPr>
          <p:nvPr/>
        </p:nvSpPr>
        <p:spPr bwMode="auto">
          <a:xfrm>
            <a:off x="3762375" y="2524125"/>
            <a:ext cx="1570038" cy="15700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2400"/>
              <a:t>int x = 5;</a:t>
            </a:r>
          </a:p>
          <a:p>
            <a:pPr>
              <a:spcBef>
                <a:spcPct val="0"/>
              </a:spcBef>
              <a:buClrTx/>
              <a:buSzTx/>
              <a:buFontTx/>
              <a:buNone/>
            </a:pPr>
            <a:r>
              <a:rPr kumimoji="0" lang="en-GB" altLang="en-US" sz="2400"/>
              <a:t>int y = 4;</a:t>
            </a:r>
          </a:p>
          <a:p>
            <a:pPr>
              <a:spcBef>
                <a:spcPct val="0"/>
              </a:spcBef>
              <a:buClrTx/>
              <a:buSzTx/>
              <a:buFontTx/>
              <a:buNone/>
            </a:pPr>
            <a:endParaRPr kumimoji="0" lang="en-GB" altLang="en-US" sz="2400"/>
          </a:p>
          <a:p>
            <a:pPr>
              <a:spcBef>
                <a:spcPct val="0"/>
              </a:spcBef>
              <a:buClrTx/>
              <a:buSzTx/>
              <a:buFontTx/>
              <a:buNone/>
            </a:pPr>
            <a:r>
              <a:rPr kumimoji="0" lang="en-GB" altLang="en-US" sz="2400"/>
              <a:t>y= x + 5;</a:t>
            </a:r>
          </a:p>
        </p:txBody>
      </p:sp>
      <p:sp>
        <p:nvSpPr>
          <p:cNvPr id="29702" name="TextBox 5">
            <a:extLst>
              <a:ext uri="{FF2B5EF4-FFF2-40B4-BE49-F238E27FC236}">
                <a16:creationId xmlns:a16="http://schemas.microsoft.com/office/drawing/2014/main" id="{3099C57E-7C64-F1FF-743F-59150574CA88}"/>
              </a:ext>
            </a:extLst>
          </p:cNvPr>
          <p:cNvSpPr txBox="1">
            <a:spLocks noChangeArrowheads="1"/>
          </p:cNvSpPr>
          <p:nvPr/>
        </p:nvSpPr>
        <p:spPr bwMode="auto">
          <a:xfrm>
            <a:off x="5962650" y="2532064"/>
            <a:ext cx="2236788" cy="2308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2400"/>
              <a:t>int Add(int y)</a:t>
            </a:r>
          </a:p>
          <a:p>
            <a:pPr>
              <a:spcBef>
                <a:spcPct val="0"/>
              </a:spcBef>
              <a:buClrTx/>
              <a:buSzTx/>
              <a:buFontTx/>
              <a:buNone/>
            </a:pPr>
            <a:r>
              <a:rPr kumimoji="0" lang="en-GB" altLang="en-US" sz="2400"/>
              <a:t>{</a:t>
            </a:r>
          </a:p>
          <a:p>
            <a:pPr>
              <a:spcBef>
                <a:spcPct val="0"/>
              </a:spcBef>
              <a:buClrTx/>
              <a:buSzTx/>
              <a:buFontTx/>
              <a:buNone/>
            </a:pPr>
            <a:r>
              <a:rPr kumimoji="0" lang="en-GB" altLang="en-US" sz="2400"/>
              <a:t>    int x;</a:t>
            </a:r>
          </a:p>
          <a:p>
            <a:pPr>
              <a:spcBef>
                <a:spcPct val="0"/>
              </a:spcBef>
              <a:buClrTx/>
              <a:buSzTx/>
              <a:buFontTx/>
              <a:buNone/>
            </a:pPr>
            <a:r>
              <a:rPr kumimoji="0" lang="en-GB" altLang="en-US" sz="2400"/>
              <a:t>    x= y + 5;</a:t>
            </a:r>
          </a:p>
          <a:p>
            <a:pPr>
              <a:spcBef>
                <a:spcPct val="0"/>
              </a:spcBef>
              <a:buClrTx/>
              <a:buSzTx/>
              <a:buFontTx/>
              <a:buNone/>
            </a:pPr>
            <a:r>
              <a:rPr kumimoji="0" lang="en-GB" altLang="en-US" sz="2400"/>
              <a:t>    return x;</a:t>
            </a:r>
          </a:p>
          <a:p>
            <a:pPr>
              <a:spcBef>
                <a:spcPct val="0"/>
              </a:spcBef>
              <a:buClrTx/>
              <a:buSzTx/>
              <a:buFontTx/>
              <a:buNone/>
            </a:pPr>
            <a:r>
              <a:rPr kumimoji="0" lang="en-GB" altLang="en-US" sz="2400"/>
              <a:t>}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43367463-BD75-239B-9D35-5FBD66AD95BB}"/>
              </a:ext>
            </a:extLst>
          </p:cNvPr>
          <p:cNvSpPr>
            <a:spLocks noGrp="1" noChangeArrowheads="1"/>
          </p:cNvSpPr>
          <p:nvPr>
            <p:ph type="title"/>
          </p:nvPr>
        </p:nvSpPr>
        <p:spPr>
          <a:xfrm>
            <a:off x="1238170" y="-468312"/>
            <a:ext cx="9779183" cy="1325563"/>
          </a:xfrm>
        </p:spPr>
        <p:txBody>
          <a:bodyPr/>
          <a:lstStyle/>
          <a:p>
            <a:r>
              <a:rPr lang="en-GB" altLang="en-US" dirty="0"/>
              <a:t>Simple Example</a:t>
            </a:r>
          </a:p>
        </p:txBody>
      </p:sp>
      <p:sp>
        <p:nvSpPr>
          <p:cNvPr id="30723" name="Content Placeholder 2">
            <a:extLst>
              <a:ext uri="{FF2B5EF4-FFF2-40B4-BE49-F238E27FC236}">
                <a16:creationId xmlns:a16="http://schemas.microsoft.com/office/drawing/2014/main" id="{9979AE2E-08DB-754C-AD6E-17680A50D044}"/>
              </a:ext>
            </a:extLst>
          </p:cNvPr>
          <p:cNvSpPr>
            <a:spLocks noGrp="1" noChangeArrowheads="1"/>
          </p:cNvSpPr>
          <p:nvPr>
            <p:ph idx="1"/>
          </p:nvPr>
        </p:nvSpPr>
        <p:spPr>
          <a:xfrm>
            <a:off x="234122" y="950913"/>
            <a:ext cx="7041321" cy="4887912"/>
          </a:xfrm>
        </p:spPr>
        <p:txBody>
          <a:bodyPr/>
          <a:lstStyle/>
          <a:p>
            <a:r>
              <a:rPr lang="en-GB" altLang="en-US" dirty="0"/>
              <a:t>These code examples may take a different amount of time depending on the number of lines of code BUT </a:t>
            </a:r>
            <a:r>
              <a:rPr lang="en-GB" altLang="en-US" b="1" dirty="0">
                <a:solidFill>
                  <a:srgbClr val="FF0000"/>
                </a:solidFill>
              </a:rPr>
              <a:t>each individual function will always execute in the same amount of time because the number of instructions (“steps”) to be executed is fixed. </a:t>
            </a:r>
          </a:p>
          <a:p>
            <a:endParaRPr lang="en-GB" altLang="en-US" dirty="0"/>
          </a:p>
          <a:p>
            <a:r>
              <a:rPr lang="en-GB" altLang="en-US" dirty="0"/>
              <a:t>In Big O notation, this is written as </a:t>
            </a:r>
            <a:r>
              <a:rPr lang="en-GB" altLang="en-US" b="1" dirty="0"/>
              <a:t>O(1)</a:t>
            </a:r>
            <a:endParaRPr lang="en-GB" altLang="en-US" dirty="0"/>
          </a:p>
          <a:p>
            <a:r>
              <a:rPr lang="en-GB" altLang="en-US" u="sng" dirty="0"/>
              <a:t>Remember</a:t>
            </a:r>
            <a:r>
              <a:rPr lang="en-GB" altLang="en-US" dirty="0"/>
              <a:t> we are only looking for causes of a </a:t>
            </a:r>
            <a:r>
              <a:rPr lang="en-GB" altLang="en-US" b="1" dirty="0"/>
              <a:t>big</a:t>
            </a:r>
            <a:r>
              <a:rPr lang="en-GB" altLang="en-US" dirty="0"/>
              <a:t> dynamic growth in time (</a:t>
            </a:r>
            <a:r>
              <a:rPr lang="en-GB" altLang="en-US" i="1" dirty="0"/>
              <a:t>orders of magnitude</a:t>
            </a:r>
            <a:r>
              <a:rPr lang="en-GB" altLang="en-US" dirty="0"/>
              <a:t>), so although we could write O(3) because of the 3 instructions we consider this irrelevant and just write 1.</a:t>
            </a:r>
          </a:p>
        </p:txBody>
      </p:sp>
      <p:sp>
        <p:nvSpPr>
          <p:cNvPr id="30724" name="Footer Placeholder 3">
            <a:extLst>
              <a:ext uri="{FF2B5EF4-FFF2-40B4-BE49-F238E27FC236}">
                <a16:creationId xmlns:a16="http://schemas.microsoft.com/office/drawing/2014/main" id="{0EFF9FEC-657A-9D18-7B9F-5F91763B430E}"/>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30725" name="TextBox 4">
            <a:extLst>
              <a:ext uri="{FF2B5EF4-FFF2-40B4-BE49-F238E27FC236}">
                <a16:creationId xmlns:a16="http://schemas.microsoft.com/office/drawing/2014/main" id="{49D0630B-13BF-99DB-43A1-AA508FEC1EB0}"/>
              </a:ext>
            </a:extLst>
          </p:cNvPr>
          <p:cNvSpPr txBox="1">
            <a:spLocks noChangeArrowheads="1"/>
          </p:cNvSpPr>
          <p:nvPr/>
        </p:nvSpPr>
        <p:spPr bwMode="auto">
          <a:xfrm>
            <a:off x="7219950" y="1062039"/>
            <a:ext cx="1570038" cy="12017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int x = 5;</a:t>
            </a:r>
          </a:p>
          <a:p>
            <a:pPr>
              <a:spcBef>
                <a:spcPct val="0"/>
              </a:spcBef>
              <a:buClrTx/>
              <a:buSzTx/>
              <a:buFontTx/>
              <a:buNone/>
            </a:pPr>
            <a:r>
              <a:rPr kumimoji="0" lang="en-GB" altLang="en-US" sz="1800"/>
              <a:t>int y = 4;</a:t>
            </a:r>
          </a:p>
          <a:p>
            <a:pPr>
              <a:spcBef>
                <a:spcPct val="0"/>
              </a:spcBef>
              <a:buClrTx/>
              <a:buSzTx/>
              <a:buFontTx/>
              <a:buNone/>
            </a:pPr>
            <a:endParaRPr kumimoji="0" lang="en-GB" altLang="en-US" sz="1800"/>
          </a:p>
          <a:p>
            <a:pPr>
              <a:spcBef>
                <a:spcPct val="0"/>
              </a:spcBef>
              <a:buClrTx/>
              <a:buSzTx/>
              <a:buFontTx/>
              <a:buNone/>
            </a:pPr>
            <a:r>
              <a:rPr kumimoji="0" lang="en-GB" altLang="en-US" sz="1800"/>
              <a:t>y= x + 5;</a:t>
            </a:r>
          </a:p>
        </p:txBody>
      </p:sp>
      <p:sp>
        <p:nvSpPr>
          <p:cNvPr id="30726" name="TextBox 5">
            <a:extLst>
              <a:ext uri="{FF2B5EF4-FFF2-40B4-BE49-F238E27FC236}">
                <a16:creationId xmlns:a16="http://schemas.microsoft.com/office/drawing/2014/main" id="{693AA7E2-6E8D-4B5A-ADE0-42B5935C5765}"/>
              </a:ext>
            </a:extLst>
          </p:cNvPr>
          <p:cNvSpPr txBox="1">
            <a:spLocks noChangeArrowheads="1"/>
          </p:cNvSpPr>
          <p:nvPr/>
        </p:nvSpPr>
        <p:spPr bwMode="auto">
          <a:xfrm>
            <a:off x="8988425" y="1069975"/>
            <a:ext cx="1568450" cy="17541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int Add(int y)</a:t>
            </a:r>
          </a:p>
          <a:p>
            <a:pPr>
              <a:spcBef>
                <a:spcPct val="0"/>
              </a:spcBef>
              <a:buClrTx/>
              <a:buSzTx/>
              <a:buFontTx/>
              <a:buNone/>
            </a:pPr>
            <a:r>
              <a:rPr kumimoji="0" lang="en-GB" altLang="en-US" sz="1800"/>
              <a:t>{</a:t>
            </a:r>
          </a:p>
          <a:p>
            <a:pPr>
              <a:spcBef>
                <a:spcPct val="0"/>
              </a:spcBef>
              <a:buClrTx/>
              <a:buSzTx/>
              <a:buFontTx/>
              <a:buNone/>
            </a:pPr>
            <a:r>
              <a:rPr kumimoji="0" lang="en-GB" altLang="en-US" sz="1800"/>
              <a:t>    int x;</a:t>
            </a:r>
          </a:p>
          <a:p>
            <a:pPr>
              <a:spcBef>
                <a:spcPct val="0"/>
              </a:spcBef>
              <a:buClrTx/>
              <a:buSzTx/>
              <a:buFontTx/>
              <a:buNone/>
            </a:pPr>
            <a:r>
              <a:rPr kumimoji="0" lang="en-GB" altLang="en-US" sz="1800"/>
              <a:t>    x= y + 5;</a:t>
            </a:r>
          </a:p>
          <a:p>
            <a:pPr>
              <a:spcBef>
                <a:spcPct val="0"/>
              </a:spcBef>
              <a:buClrTx/>
              <a:buSzTx/>
              <a:buFontTx/>
              <a:buNone/>
            </a:pPr>
            <a:r>
              <a:rPr kumimoji="0" lang="en-GB" altLang="en-US" sz="1800"/>
              <a:t>    return x;</a:t>
            </a:r>
          </a:p>
          <a:p>
            <a:pPr>
              <a:spcBef>
                <a:spcPct val="0"/>
              </a:spcBef>
              <a:buClrTx/>
              <a:buSzTx/>
              <a:buFontTx/>
              <a:buNone/>
            </a:pPr>
            <a:r>
              <a:rPr kumimoji="0" lang="en-GB" altLang="en-US" sz="1800"/>
              <a:t>} </a:t>
            </a:r>
          </a:p>
        </p:txBody>
      </p:sp>
      <p:sp>
        <p:nvSpPr>
          <p:cNvPr id="30728" name="TextBox 1">
            <a:extLst>
              <a:ext uri="{FF2B5EF4-FFF2-40B4-BE49-F238E27FC236}">
                <a16:creationId xmlns:a16="http://schemas.microsoft.com/office/drawing/2014/main" id="{AFA93912-3B0F-8029-7F8F-5FAE9F45B3A4}"/>
              </a:ext>
            </a:extLst>
          </p:cNvPr>
          <p:cNvSpPr txBox="1">
            <a:spLocks noChangeArrowheads="1"/>
          </p:cNvSpPr>
          <p:nvPr/>
        </p:nvSpPr>
        <p:spPr bwMode="auto">
          <a:xfrm>
            <a:off x="855662" y="6407841"/>
            <a:ext cx="73675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dirty="0"/>
              <a:t>https://justin.abrah.ms/computer-science/big-o-notation-explained.html</a:t>
            </a:r>
          </a:p>
        </p:txBody>
      </p:sp>
      <p:grpSp>
        <p:nvGrpSpPr>
          <p:cNvPr id="2" name="Group 1">
            <a:extLst>
              <a:ext uri="{FF2B5EF4-FFF2-40B4-BE49-F238E27FC236}">
                <a16:creationId xmlns:a16="http://schemas.microsoft.com/office/drawing/2014/main" id="{4661BE64-C12D-8E0E-AEF2-7CAABD71ED4C}"/>
              </a:ext>
            </a:extLst>
          </p:cNvPr>
          <p:cNvGrpSpPr/>
          <p:nvPr/>
        </p:nvGrpSpPr>
        <p:grpSpPr>
          <a:xfrm>
            <a:off x="7105651" y="2939153"/>
            <a:ext cx="3405187" cy="2527300"/>
            <a:chOff x="7105651" y="3557588"/>
            <a:chExt cx="3405187" cy="2527300"/>
          </a:xfrm>
        </p:grpSpPr>
        <p:pic>
          <p:nvPicPr>
            <p:cNvPr id="30727" name="Picture 6">
              <a:extLst>
                <a:ext uri="{FF2B5EF4-FFF2-40B4-BE49-F238E27FC236}">
                  <a16:creationId xmlns:a16="http://schemas.microsoft.com/office/drawing/2014/main" id="{000D4AEC-1A45-2525-9618-A5A0E5833ED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05651" y="3557588"/>
              <a:ext cx="3368675"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9" name="TextBox 1">
              <a:extLst>
                <a:ext uri="{FF2B5EF4-FFF2-40B4-BE49-F238E27FC236}">
                  <a16:creationId xmlns:a16="http://schemas.microsoft.com/office/drawing/2014/main" id="{179FACB4-C856-3743-3FCE-447D004F81D0}"/>
                </a:ext>
              </a:extLst>
            </p:cNvPr>
            <p:cNvSpPr txBox="1">
              <a:spLocks noChangeArrowheads="1"/>
            </p:cNvSpPr>
            <p:nvPr/>
          </p:nvSpPr>
          <p:spPr bwMode="auto">
            <a:xfrm>
              <a:off x="8223250" y="5070475"/>
              <a:ext cx="2287588"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400">
                  <a:solidFill>
                    <a:srgbClr val="FF0000"/>
                  </a:solidFill>
                </a:rPr>
                <a:t>Just runs for the same amount of time regardless of the data we give it</a:t>
              </a:r>
            </a:p>
          </p:txBody>
        </p:sp>
        <p:cxnSp>
          <p:nvCxnSpPr>
            <p:cNvPr id="30730" name="Straight Arrow Connector 3">
              <a:extLst>
                <a:ext uri="{FF2B5EF4-FFF2-40B4-BE49-F238E27FC236}">
                  <a16:creationId xmlns:a16="http://schemas.microsoft.com/office/drawing/2014/main" id="{54CD2CA2-76CA-ABF2-8442-6EE2E45043DF}"/>
                </a:ext>
              </a:extLst>
            </p:cNvPr>
            <p:cNvCxnSpPr>
              <a:cxnSpLocks noChangeShapeType="1"/>
              <a:stCxn id="30729" idx="0"/>
            </p:cNvCxnSpPr>
            <p:nvPr/>
          </p:nvCxnSpPr>
          <p:spPr bwMode="auto">
            <a:xfrm flipH="1" flipV="1">
              <a:off x="9194800" y="4937125"/>
              <a:ext cx="173038" cy="133350"/>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0731" name="Straight Connector 2">
              <a:extLst>
                <a:ext uri="{FF2B5EF4-FFF2-40B4-BE49-F238E27FC236}">
                  <a16:creationId xmlns:a16="http://schemas.microsoft.com/office/drawing/2014/main" id="{1461B555-FD77-5675-6E08-62373BC463DA}"/>
                </a:ext>
              </a:extLst>
            </p:cNvPr>
            <p:cNvCxnSpPr>
              <a:cxnSpLocks noChangeShapeType="1"/>
            </p:cNvCxnSpPr>
            <p:nvPr/>
          </p:nvCxnSpPr>
          <p:spPr bwMode="auto">
            <a:xfrm>
              <a:off x="7920038" y="4868863"/>
              <a:ext cx="2024062" cy="0"/>
            </a:xfrm>
            <a:prstGeom prst="line">
              <a:avLst/>
            </a:prstGeom>
            <a:noFill/>
            <a:ln w="38100" algn="ctr">
              <a:solidFill>
                <a:srgbClr val="FF0000"/>
              </a:solidFill>
              <a:round/>
              <a:headEnd/>
              <a:tailEnd/>
            </a:ln>
            <a:extLst>
              <a:ext uri="{909E8E84-426E-40DD-AFC4-6F175D3DCCD1}">
                <a14:hiddenFill xmlns:a14="http://schemas.microsoft.com/office/drawing/2010/main">
                  <a:noFill/>
                </a14:hiddenFill>
              </a:ext>
            </a:extLst>
          </p:spPr>
        </p:cxn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90EFB37D-9561-FE17-1FBA-6B2BF42A399E}"/>
              </a:ext>
            </a:extLst>
          </p:cNvPr>
          <p:cNvSpPr>
            <a:spLocks noGrp="1" noChangeArrowheads="1"/>
          </p:cNvSpPr>
          <p:nvPr>
            <p:ph type="title"/>
          </p:nvPr>
        </p:nvSpPr>
        <p:spPr>
          <a:xfrm>
            <a:off x="1206408" y="-525475"/>
            <a:ext cx="9779183" cy="1325563"/>
          </a:xfrm>
        </p:spPr>
        <p:txBody>
          <a:bodyPr/>
          <a:lstStyle/>
          <a:p>
            <a:r>
              <a:rPr lang="en-GB" altLang="en-US" dirty="0"/>
              <a:t>Iteration (e.g. linear search)</a:t>
            </a:r>
          </a:p>
        </p:txBody>
      </p:sp>
      <p:sp>
        <p:nvSpPr>
          <p:cNvPr id="31747" name="Content Placeholder 2">
            <a:extLst>
              <a:ext uri="{FF2B5EF4-FFF2-40B4-BE49-F238E27FC236}">
                <a16:creationId xmlns:a16="http://schemas.microsoft.com/office/drawing/2014/main" id="{43697785-47A3-C7A1-9BCD-E5D9D7D89C90}"/>
              </a:ext>
            </a:extLst>
          </p:cNvPr>
          <p:cNvSpPr>
            <a:spLocks noGrp="1" noChangeArrowheads="1"/>
          </p:cNvSpPr>
          <p:nvPr>
            <p:ph idx="1"/>
          </p:nvPr>
        </p:nvSpPr>
        <p:spPr>
          <a:xfrm>
            <a:off x="207617" y="711200"/>
            <a:ext cx="5035826" cy="4248150"/>
          </a:xfrm>
        </p:spPr>
        <p:txBody>
          <a:bodyPr/>
          <a:lstStyle/>
          <a:p>
            <a:r>
              <a:rPr lang="en-GB" altLang="en-US" dirty="0"/>
              <a:t>A loop causes a linear increase in execution time (growth)</a:t>
            </a:r>
          </a:p>
          <a:p>
            <a:r>
              <a:rPr lang="en-GB" altLang="en-US" dirty="0"/>
              <a:t>The bigger the “length” value the more iterations the loop performs, the more instructions that are executed and the longer the code takes to execute</a:t>
            </a:r>
          </a:p>
          <a:p>
            <a:r>
              <a:rPr lang="en-GB" altLang="en-US" dirty="0"/>
              <a:t>In Big O notation, this is written as </a:t>
            </a:r>
            <a:r>
              <a:rPr lang="en-GB" altLang="en-US" b="1" dirty="0"/>
              <a:t>O(n)</a:t>
            </a:r>
            <a:r>
              <a:rPr lang="en-GB" altLang="en-US" dirty="0"/>
              <a:t> aka “Order of n”</a:t>
            </a:r>
          </a:p>
          <a:p>
            <a:endParaRPr lang="en-GB" altLang="en-US" dirty="0"/>
          </a:p>
        </p:txBody>
      </p:sp>
      <p:sp>
        <p:nvSpPr>
          <p:cNvPr id="31748" name="Footer Placeholder 3">
            <a:extLst>
              <a:ext uri="{FF2B5EF4-FFF2-40B4-BE49-F238E27FC236}">
                <a16:creationId xmlns:a16="http://schemas.microsoft.com/office/drawing/2014/main" id="{14747612-A097-934E-E8E3-AED1A23F27A0}"/>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31749" name="TextBox 4">
            <a:extLst>
              <a:ext uri="{FF2B5EF4-FFF2-40B4-BE49-F238E27FC236}">
                <a16:creationId xmlns:a16="http://schemas.microsoft.com/office/drawing/2014/main" id="{57E49E48-6569-01E8-0A41-1984FA49F71E}"/>
              </a:ext>
            </a:extLst>
          </p:cNvPr>
          <p:cNvSpPr txBox="1">
            <a:spLocks noChangeArrowheads="1"/>
          </p:cNvSpPr>
          <p:nvPr/>
        </p:nvSpPr>
        <p:spPr bwMode="auto">
          <a:xfrm>
            <a:off x="5153025" y="1001713"/>
            <a:ext cx="5418138" cy="2862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bool FindIndex(int numbers[], int length, int value)</a:t>
            </a:r>
          </a:p>
          <a:p>
            <a:pPr>
              <a:spcBef>
                <a:spcPct val="0"/>
              </a:spcBef>
              <a:buClrTx/>
              <a:buSzTx/>
              <a:buFontTx/>
              <a:buNone/>
            </a:pPr>
            <a:r>
              <a:rPr kumimoji="0" lang="en-GB" altLang="en-US" sz="1800"/>
              <a:t>{</a:t>
            </a:r>
          </a:p>
          <a:p>
            <a:pPr>
              <a:spcBef>
                <a:spcPct val="0"/>
              </a:spcBef>
              <a:buClrTx/>
              <a:buSzTx/>
              <a:buFontTx/>
              <a:buNone/>
            </a:pPr>
            <a:r>
              <a:rPr kumimoji="0" lang="en-GB" altLang="en-US" sz="1800"/>
              <a:t>    int index;</a:t>
            </a:r>
          </a:p>
          <a:p>
            <a:pPr>
              <a:spcBef>
                <a:spcPct val="0"/>
              </a:spcBef>
              <a:buClrTx/>
              <a:buSzTx/>
              <a:buFontTx/>
              <a:buNone/>
            </a:pPr>
            <a:r>
              <a:rPr kumimoji="0" lang="en-GB" altLang="en-US" sz="1800"/>
              <a:t>    for (index = 0;  index &lt; length; index++)</a:t>
            </a:r>
          </a:p>
          <a:p>
            <a:pPr>
              <a:spcBef>
                <a:spcPct val="0"/>
              </a:spcBef>
              <a:buClrTx/>
              <a:buSzTx/>
              <a:buFontTx/>
              <a:buNone/>
            </a:pPr>
            <a:r>
              <a:rPr kumimoji="0" lang="en-GB" altLang="en-US" sz="1800"/>
              <a:t>    {</a:t>
            </a:r>
          </a:p>
          <a:p>
            <a:pPr>
              <a:spcBef>
                <a:spcPct val="0"/>
              </a:spcBef>
              <a:buClrTx/>
              <a:buSzTx/>
              <a:buFontTx/>
              <a:buNone/>
            </a:pPr>
            <a:r>
              <a:rPr kumimoji="0" lang="en-GB" altLang="en-US" sz="1800"/>
              <a:t>        if (numbers[index] == value) return index;</a:t>
            </a:r>
          </a:p>
          <a:p>
            <a:pPr>
              <a:spcBef>
                <a:spcPct val="0"/>
              </a:spcBef>
              <a:buClrTx/>
              <a:buSzTx/>
              <a:buFontTx/>
              <a:buNone/>
            </a:pPr>
            <a:r>
              <a:rPr kumimoji="0" lang="en-GB" altLang="en-US" sz="1800"/>
              <a:t>    }</a:t>
            </a:r>
          </a:p>
          <a:p>
            <a:pPr>
              <a:spcBef>
                <a:spcPct val="0"/>
              </a:spcBef>
              <a:buClrTx/>
              <a:buSzTx/>
              <a:buFontTx/>
              <a:buNone/>
            </a:pPr>
            <a:endParaRPr kumimoji="0" lang="en-GB" altLang="en-US" sz="1800"/>
          </a:p>
          <a:p>
            <a:pPr>
              <a:spcBef>
                <a:spcPct val="0"/>
              </a:spcBef>
              <a:buClrTx/>
              <a:buSzTx/>
              <a:buFontTx/>
              <a:buNone/>
            </a:pPr>
            <a:r>
              <a:rPr kumimoji="0" lang="en-GB" altLang="en-US" sz="1800"/>
              <a:t>    return -1;  // Not found</a:t>
            </a:r>
          </a:p>
          <a:p>
            <a:pPr>
              <a:spcBef>
                <a:spcPct val="0"/>
              </a:spcBef>
              <a:buClrTx/>
              <a:buSzTx/>
              <a:buFontTx/>
              <a:buNone/>
            </a:pPr>
            <a:r>
              <a:rPr kumimoji="0" lang="en-GB" altLang="en-US" sz="1800"/>
              <a:t>}</a:t>
            </a:r>
          </a:p>
        </p:txBody>
      </p:sp>
      <p:pic>
        <p:nvPicPr>
          <p:cNvPr id="31750" name="Picture 6">
            <a:extLst>
              <a:ext uri="{FF2B5EF4-FFF2-40B4-BE49-F238E27FC236}">
                <a16:creationId xmlns:a16="http://schemas.microsoft.com/office/drawing/2014/main" id="{0E82B2EC-267D-E6FB-A2EA-96A19C860A4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84963" y="3943351"/>
            <a:ext cx="3783012" cy="283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1" name="TextBox 7">
            <a:extLst>
              <a:ext uri="{FF2B5EF4-FFF2-40B4-BE49-F238E27FC236}">
                <a16:creationId xmlns:a16="http://schemas.microsoft.com/office/drawing/2014/main" id="{C9E67E1E-75A1-F0DA-AB2D-F4E703E9D458}"/>
              </a:ext>
            </a:extLst>
          </p:cNvPr>
          <p:cNvSpPr txBox="1">
            <a:spLocks noChangeArrowheads="1"/>
          </p:cNvSpPr>
          <p:nvPr/>
        </p:nvSpPr>
        <p:spPr bwMode="auto">
          <a:xfrm>
            <a:off x="679451" y="4959350"/>
            <a:ext cx="4651375" cy="1754188"/>
          </a:xfrm>
          <a:prstGeom prst="rect">
            <a:avLst/>
          </a:prstGeom>
          <a:solidFill>
            <a:schemeClr val="bg1"/>
          </a:solidFill>
          <a:ln w="38100">
            <a:solidFill>
              <a:schemeClr val="tx1"/>
            </a:solidFill>
            <a:miter lim="800000"/>
            <a:headEnd/>
            <a:tailEnd/>
          </a:ln>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“n” here is the “length” argument.</a:t>
            </a:r>
          </a:p>
          <a:p>
            <a:pPr>
              <a:spcBef>
                <a:spcPct val="0"/>
              </a:spcBef>
              <a:buClrTx/>
              <a:buSzTx/>
              <a:buFontTx/>
              <a:buNone/>
            </a:pPr>
            <a:r>
              <a:rPr kumimoji="0" lang="en-GB" altLang="en-US" sz="1800"/>
              <a:t>The code before and after the loop are constant giving O(n) + O(1). However, the O(1) term can be ignored because the loop is the dominate term. e.g. the code inside the loop could run 100,000 times</a:t>
            </a:r>
          </a:p>
        </p:txBody>
      </p:sp>
      <p:sp>
        <p:nvSpPr>
          <p:cNvPr id="31752" name="TextBox 8">
            <a:extLst>
              <a:ext uri="{FF2B5EF4-FFF2-40B4-BE49-F238E27FC236}">
                <a16:creationId xmlns:a16="http://schemas.microsoft.com/office/drawing/2014/main" id="{F03CAA25-D3FE-5DF0-3C84-C5DEED1BFB2B}"/>
              </a:ext>
            </a:extLst>
          </p:cNvPr>
          <p:cNvSpPr txBox="1">
            <a:spLocks noChangeArrowheads="1"/>
          </p:cNvSpPr>
          <p:nvPr/>
        </p:nvSpPr>
        <p:spPr bwMode="auto">
          <a:xfrm>
            <a:off x="8372476" y="5778500"/>
            <a:ext cx="14382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100" i="1"/>
              <a:t>The O(1) term becomes swamped by the O(n) as “n” increases</a:t>
            </a:r>
          </a:p>
        </p:txBody>
      </p:sp>
      <p:sp>
        <p:nvSpPr>
          <p:cNvPr id="2" name="Arc 1">
            <a:extLst>
              <a:ext uri="{FF2B5EF4-FFF2-40B4-BE49-F238E27FC236}">
                <a16:creationId xmlns:a16="http://schemas.microsoft.com/office/drawing/2014/main" id="{6F4A9078-E5C9-ECDE-E014-A29D715B73E9}"/>
              </a:ext>
            </a:extLst>
          </p:cNvPr>
          <p:cNvSpPr/>
          <p:nvPr/>
        </p:nvSpPr>
        <p:spPr bwMode="auto">
          <a:xfrm rot="1289702">
            <a:off x="9139238" y="4851400"/>
            <a:ext cx="296862" cy="317500"/>
          </a:xfrm>
          <a:prstGeom prst="arc">
            <a:avLst>
              <a:gd name="adj1" fmla="val 15994630"/>
              <a:gd name="adj2" fmla="val 0"/>
            </a:avLst>
          </a:prstGeom>
          <a:noFill/>
          <a:ln w="19050" cap="flat" cmpd="sng" algn="ctr">
            <a:solidFill>
              <a:schemeClr val="tx1"/>
            </a:solidFill>
            <a:prstDash val="solid"/>
            <a:round/>
            <a:headEnd type="triangle" w="med" len="med"/>
            <a:tailEnd type="none" w="med" len="med"/>
          </a:ln>
          <a:effectLst/>
        </p:spPr>
        <p:txBody>
          <a:bodyPr wrap="none" anchor="ctr"/>
          <a:lstStyle/>
          <a:p>
            <a:pPr algn="ctr">
              <a:defRPr/>
            </a:pPr>
            <a:endParaRPr lang="en-GB"/>
          </a:p>
        </p:txBody>
      </p:sp>
      <p:sp>
        <p:nvSpPr>
          <p:cNvPr id="10" name="Arc 9">
            <a:extLst>
              <a:ext uri="{FF2B5EF4-FFF2-40B4-BE49-F238E27FC236}">
                <a16:creationId xmlns:a16="http://schemas.microsoft.com/office/drawing/2014/main" id="{6EE900FB-5C15-E7DF-08FC-8A020C0B01C5}"/>
              </a:ext>
            </a:extLst>
          </p:cNvPr>
          <p:cNvSpPr/>
          <p:nvPr/>
        </p:nvSpPr>
        <p:spPr bwMode="auto">
          <a:xfrm rot="16403297">
            <a:off x="9757569" y="6350794"/>
            <a:ext cx="296862" cy="330200"/>
          </a:xfrm>
          <a:prstGeom prst="arc">
            <a:avLst>
              <a:gd name="adj1" fmla="val 15994630"/>
              <a:gd name="adj2" fmla="val 0"/>
            </a:avLst>
          </a:prstGeom>
          <a:noFill/>
          <a:ln w="19050" cap="flat" cmpd="sng" algn="ctr">
            <a:solidFill>
              <a:schemeClr val="tx1"/>
            </a:solidFill>
            <a:prstDash val="solid"/>
            <a:round/>
            <a:headEnd type="triangle" w="med" len="med"/>
            <a:tailEnd type="none" w="med" len="med"/>
          </a:ln>
          <a:effectLst/>
        </p:spPr>
        <p:txBody>
          <a:bodyPr wrap="none" anchor="ctr"/>
          <a:lstStyle/>
          <a:p>
            <a:pPr algn="ctr">
              <a:defRPr/>
            </a:pPr>
            <a:endParaRPr lang="en-GB"/>
          </a:p>
        </p:txBody>
      </p:sp>
      <p:sp>
        <p:nvSpPr>
          <p:cNvPr id="31755" name="TextBox 2">
            <a:extLst>
              <a:ext uri="{FF2B5EF4-FFF2-40B4-BE49-F238E27FC236}">
                <a16:creationId xmlns:a16="http://schemas.microsoft.com/office/drawing/2014/main" id="{95EAC4B5-C0F3-E50D-6312-E05F380FCC51}"/>
              </a:ext>
            </a:extLst>
          </p:cNvPr>
          <p:cNvSpPr txBox="1">
            <a:spLocks noChangeArrowheads="1"/>
          </p:cNvSpPr>
          <p:nvPr/>
        </p:nvSpPr>
        <p:spPr bwMode="auto">
          <a:xfrm>
            <a:off x="9091613" y="5010150"/>
            <a:ext cx="658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b="1"/>
              <a:t>O(n)</a:t>
            </a:r>
          </a:p>
        </p:txBody>
      </p:sp>
      <p:sp>
        <p:nvSpPr>
          <p:cNvPr id="31756" name="TextBox 11">
            <a:extLst>
              <a:ext uri="{FF2B5EF4-FFF2-40B4-BE49-F238E27FC236}">
                <a16:creationId xmlns:a16="http://schemas.microsoft.com/office/drawing/2014/main" id="{E4534E89-D352-EB08-684A-8F133A7FC4DF}"/>
              </a:ext>
            </a:extLst>
          </p:cNvPr>
          <p:cNvSpPr txBox="1">
            <a:spLocks noChangeArrowheads="1"/>
          </p:cNvSpPr>
          <p:nvPr/>
        </p:nvSpPr>
        <p:spPr bwMode="auto">
          <a:xfrm>
            <a:off x="10009188" y="6067425"/>
            <a:ext cx="6588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b="1"/>
              <a:t>O(1)</a:t>
            </a:r>
          </a:p>
        </p:txBody>
      </p:sp>
      <p:cxnSp>
        <p:nvCxnSpPr>
          <p:cNvPr id="31757" name="Straight Connector 4">
            <a:extLst>
              <a:ext uri="{FF2B5EF4-FFF2-40B4-BE49-F238E27FC236}">
                <a16:creationId xmlns:a16="http://schemas.microsoft.com/office/drawing/2014/main" id="{93C328CC-B6C1-8D30-3E0F-8FC0E78D587C}"/>
              </a:ext>
            </a:extLst>
          </p:cNvPr>
          <p:cNvCxnSpPr>
            <a:cxnSpLocks noChangeShapeType="1"/>
          </p:cNvCxnSpPr>
          <p:nvPr/>
        </p:nvCxnSpPr>
        <p:spPr bwMode="auto">
          <a:xfrm>
            <a:off x="7502526" y="6548438"/>
            <a:ext cx="2308225" cy="0"/>
          </a:xfrm>
          <a:prstGeom prst="line">
            <a:avLst/>
          </a:prstGeom>
          <a:noFill/>
          <a:ln w="28575" algn="ctr">
            <a:solidFill>
              <a:srgbClr val="FF0000"/>
            </a:solidFill>
            <a:round/>
            <a:headEnd/>
            <a:tailEnd/>
          </a:ln>
          <a:extLst>
            <a:ext uri="{909E8E84-426E-40DD-AFC4-6F175D3DCCD1}">
              <a14:hiddenFill xmlns:a14="http://schemas.microsoft.com/office/drawing/2010/main">
                <a:noFill/>
              </a14:hiddenFill>
            </a:ext>
          </a:extLst>
        </p:spPr>
      </p:cxnSp>
      <p:cxnSp>
        <p:nvCxnSpPr>
          <p:cNvPr id="31758" name="Straight Connector 14">
            <a:extLst>
              <a:ext uri="{FF2B5EF4-FFF2-40B4-BE49-F238E27FC236}">
                <a16:creationId xmlns:a16="http://schemas.microsoft.com/office/drawing/2014/main" id="{073EA3E1-B5B0-3DEB-A14A-D94DAC17516E}"/>
              </a:ext>
            </a:extLst>
          </p:cNvPr>
          <p:cNvCxnSpPr>
            <a:cxnSpLocks noChangeShapeType="1"/>
          </p:cNvCxnSpPr>
          <p:nvPr/>
        </p:nvCxnSpPr>
        <p:spPr bwMode="auto">
          <a:xfrm flipV="1">
            <a:off x="7502525" y="4294189"/>
            <a:ext cx="2247900" cy="2243137"/>
          </a:xfrm>
          <a:prstGeom prst="line">
            <a:avLst/>
          </a:prstGeom>
          <a:noFill/>
          <a:ln w="28575" algn="ctr">
            <a:solidFill>
              <a:srgbClr val="0070C0"/>
            </a:solidFill>
            <a:round/>
            <a:headEnd/>
            <a:tailEnd/>
          </a:ln>
          <a:extLst>
            <a:ext uri="{909E8E84-426E-40DD-AFC4-6F175D3DCCD1}">
              <a14:hiddenFill xmlns:a14="http://schemas.microsoft.com/office/drawing/2010/main">
                <a:noFill/>
              </a14:hiddenFill>
            </a:ext>
          </a:extLst>
        </p:spPr>
      </p:cxnSp>
      <p:sp>
        <p:nvSpPr>
          <p:cNvPr id="31759" name="TextBox 7">
            <a:extLst>
              <a:ext uri="{FF2B5EF4-FFF2-40B4-BE49-F238E27FC236}">
                <a16:creationId xmlns:a16="http://schemas.microsoft.com/office/drawing/2014/main" id="{06B8D150-FE74-E058-11AA-861AFB279740}"/>
              </a:ext>
            </a:extLst>
          </p:cNvPr>
          <p:cNvSpPr txBox="1">
            <a:spLocks noChangeArrowheads="1"/>
          </p:cNvSpPr>
          <p:nvPr/>
        </p:nvSpPr>
        <p:spPr bwMode="auto">
          <a:xfrm>
            <a:off x="9175751" y="2868613"/>
            <a:ext cx="1395413" cy="101600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200"/>
              <a:t>For Big O, we ignore these line when compared to the loop execution time</a:t>
            </a:r>
          </a:p>
        </p:txBody>
      </p:sp>
      <p:cxnSp>
        <p:nvCxnSpPr>
          <p:cNvPr id="31760" name="Straight Arrow Connector 10">
            <a:extLst>
              <a:ext uri="{FF2B5EF4-FFF2-40B4-BE49-F238E27FC236}">
                <a16:creationId xmlns:a16="http://schemas.microsoft.com/office/drawing/2014/main" id="{A9CD555C-452B-6958-3629-4A3107C15789}"/>
              </a:ext>
            </a:extLst>
          </p:cNvPr>
          <p:cNvCxnSpPr>
            <a:cxnSpLocks noChangeShapeType="1"/>
          </p:cNvCxnSpPr>
          <p:nvPr/>
        </p:nvCxnSpPr>
        <p:spPr bwMode="auto">
          <a:xfrm flipH="1" flipV="1">
            <a:off x="7967663" y="3355975"/>
            <a:ext cx="1009650" cy="26988"/>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1761" name="Elbow Connector 13">
            <a:extLst>
              <a:ext uri="{FF2B5EF4-FFF2-40B4-BE49-F238E27FC236}">
                <a16:creationId xmlns:a16="http://schemas.microsoft.com/office/drawing/2014/main" id="{C15BCD62-839F-26F8-D64F-B8B4ED770D05}"/>
              </a:ext>
            </a:extLst>
          </p:cNvPr>
          <p:cNvCxnSpPr>
            <a:cxnSpLocks noChangeShapeType="1"/>
          </p:cNvCxnSpPr>
          <p:nvPr/>
        </p:nvCxnSpPr>
        <p:spPr bwMode="auto">
          <a:xfrm rot="10800000">
            <a:off x="6684964" y="1752601"/>
            <a:ext cx="3519487" cy="1082675"/>
          </a:xfrm>
          <a:prstGeom prst="bentConnector3">
            <a:avLst>
              <a:gd name="adj1" fmla="val -356"/>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1762" name="TextBox 17">
            <a:extLst>
              <a:ext uri="{FF2B5EF4-FFF2-40B4-BE49-F238E27FC236}">
                <a16:creationId xmlns:a16="http://schemas.microsoft.com/office/drawing/2014/main" id="{AD233488-DCF3-D9F7-AAC2-DFA16E5A71B2}"/>
              </a:ext>
            </a:extLst>
          </p:cNvPr>
          <p:cNvSpPr txBox="1">
            <a:spLocks noChangeArrowheads="1"/>
          </p:cNvSpPr>
          <p:nvPr/>
        </p:nvSpPr>
        <p:spPr bwMode="auto">
          <a:xfrm>
            <a:off x="9104313" y="5106989"/>
            <a:ext cx="646112" cy="36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O(n)</a:t>
            </a:r>
          </a:p>
        </p:txBody>
      </p:sp>
      <p:sp>
        <p:nvSpPr>
          <p:cNvPr id="31763" name="TextBox 18">
            <a:extLst>
              <a:ext uri="{FF2B5EF4-FFF2-40B4-BE49-F238E27FC236}">
                <a16:creationId xmlns:a16="http://schemas.microsoft.com/office/drawing/2014/main" id="{7B690FF5-434A-AC52-AEBC-C1BEF47912C6}"/>
              </a:ext>
            </a:extLst>
          </p:cNvPr>
          <p:cNvSpPr txBox="1">
            <a:spLocks noChangeArrowheads="1"/>
          </p:cNvSpPr>
          <p:nvPr/>
        </p:nvSpPr>
        <p:spPr bwMode="auto">
          <a:xfrm>
            <a:off x="9948863" y="6086475"/>
            <a:ext cx="646112" cy="3683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O(1)</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AA1A0641-DFD7-56B2-E361-F228CED652CE}"/>
              </a:ext>
            </a:extLst>
          </p:cNvPr>
          <p:cNvSpPr>
            <a:spLocks noGrp="1" noChangeArrowheads="1"/>
          </p:cNvSpPr>
          <p:nvPr>
            <p:ph type="title"/>
          </p:nvPr>
        </p:nvSpPr>
        <p:spPr>
          <a:xfrm>
            <a:off x="1242587" y="-492919"/>
            <a:ext cx="9779183" cy="1325563"/>
          </a:xfrm>
        </p:spPr>
        <p:txBody>
          <a:bodyPr/>
          <a:lstStyle/>
          <a:p>
            <a:r>
              <a:rPr lang="en-GB" altLang="en-US"/>
              <a:t>Loops Within Loops</a:t>
            </a:r>
          </a:p>
        </p:txBody>
      </p:sp>
      <p:sp>
        <p:nvSpPr>
          <p:cNvPr id="32771" name="Content Placeholder 2">
            <a:extLst>
              <a:ext uri="{FF2B5EF4-FFF2-40B4-BE49-F238E27FC236}">
                <a16:creationId xmlns:a16="http://schemas.microsoft.com/office/drawing/2014/main" id="{13A16487-CCD1-1924-1813-5854C03523A0}"/>
              </a:ext>
            </a:extLst>
          </p:cNvPr>
          <p:cNvSpPr>
            <a:spLocks noGrp="1" noChangeArrowheads="1"/>
          </p:cNvSpPr>
          <p:nvPr>
            <p:ph idx="1"/>
          </p:nvPr>
        </p:nvSpPr>
        <p:spPr>
          <a:xfrm>
            <a:off x="1724026" y="1158875"/>
            <a:ext cx="4664075" cy="4679950"/>
          </a:xfrm>
        </p:spPr>
        <p:txBody>
          <a:bodyPr/>
          <a:lstStyle/>
          <a:p>
            <a:r>
              <a:rPr lang="en-GB" altLang="en-US" dirty="0"/>
              <a:t>With a loop within a loop, the outer loop executes n inner loops executing n instructions</a:t>
            </a:r>
          </a:p>
          <a:p>
            <a:r>
              <a:rPr lang="en-GB" altLang="en-US" dirty="0"/>
              <a:t>n * n = n</a:t>
            </a:r>
            <a:r>
              <a:rPr lang="en-GB" altLang="en-US" baseline="30000" dirty="0"/>
              <a:t>2</a:t>
            </a:r>
            <a:endParaRPr lang="en-GB" altLang="en-US" dirty="0"/>
          </a:p>
          <a:p>
            <a:endParaRPr lang="en-GB" altLang="en-US" dirty="0"/>
          </a:p>
          <a:p>
            <a:r>
              <a:rPr lang="en-GB" altLang="en-US" dirty="0"/>
              <a:t>In Big O notation, this is written as </a:t>
            </a:r>
            <a:r>
              <a:rPr lang="en-GB" altLang="en-US" b="1" dirty="0"/>
              <a:t>O(n</a:t>
            </a:r>
            <a:r>
              <a:rPr lang="en-GB" altLang="en-US" b="1" baseline="30000" dirty="0"/>
              <a:t>2</a:t>
            </a:r>
            <a:r>
              <a:rPr lang="en-GB" altLang="en-US" b="1" dirty="0"/>
              <a:t>)</a:t>
            </a:r>
            <a:r>
              <a:rPr lang="en-GB" altLang="en-US" dirty="0"/>
              <a:t> aka “Order of n squared”</a:t>
            </a:r>
          </a:p>
          <a:p>
            <a:endParaRPr lang="en-GB" altLang="en-US" dirty="0"/>
          </a:p>
        </p:txBody>
      </p:sp>
      <p:sp>
        <p:nvSpPr>
          <p:cNvPr id="32772" name="Footer Placeholder 3">
            <a:extLst>
              <a:ext uri="{FF2B5EF4-FFF2-40B4-BE49-F238E27FC236}">
                <a16:creationId xmlns:a16="http://schemas.microsoft.com/office/drawing/2014/main" id="{5618CBB0-9DBA-5253-D494-CD4CC115C4C1}"/>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32773" name="TextBox 4">
            <a:extLst>
              <a:ext uri="{FF2B5EF4-FFF2-40B4-BE49-F238E27FC236}">
                <a16:creationId xmlns:a16="http://schemas.microsoft.com/office/drawing/2014/main" id="{BDD84EAC-2909-CDBA-8E70-C4510A2ADA24}"/>
              </a:ext>
            </a:extLst>
          </p:cNvPr>
          <p:cNvSpPr txBox="1">
            <a:spLocks noChangeArrowheads="1"/>
          </p:cNvSpPr>
          <p:nvPr/>
        </p:nvSpPr>
        <p:spPr bwMode="auto">
          <a:xfrm>
            <a:off x="6308726" y="941388"/>
            <a:ext cx="4270375" cy="2862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void Multiply(int numbers[], int n, int m)</a:t>
            </a:r>
          </a:p>
          <a:p>
            <a:pPr>
              <a:spcBef>
                <a:spcPct val="0"/>
              </a:spcBef>
              <a:buClrTx/>
              <a:buSzTx/>
              <a:buFontTx/>
              <a:buNone/>
            </a:pPr>
            <a:r>
              <a:rPr kumimoji="0" lang="en-GB" altLang="en-US" sz="1800"/>
              <a:t>{</a:t>
            </a:r>
          </a:p>
          <a:p>
            <a:pPr>
              <a:spcBef>
                <a:spcPct val="0"/>
              </a:spcBef>
              <a:buClrTx/>
              <a:buSzTx/>
              <a:buFontTx/>
              <a:buNone/>
            </a:pPr>
            <a:r>
              <a:rPr kumimoji="0" lang="en-GB" altLang="en-US" sz="1800"/>
              <a:t>    for (int i = 0;  i &lt; n; i++)</a:t>
            </a:r>
          </a:p>
          <a:p>
            <a:pPr>
              <a:spcBef>
                <a:spcPct val="0"/>
              </a:spcBef>
              <a:buClrTx/>
              <a:buSzTx/>
              <a:buFontTx/>
              <a:buNone/>
            </a:pPr>
            <a:r>
              <a:rPr kumimoji="0" lang="en-GB" altLang="en-US" sz="1800"/>
              <a:t>    {</a:t>
            </a:r>
          </a:p>
          <a:p>
            <a:pPr>
              <a:spcBef>
                <a:spcPct val="0"/>
              </a:spcBef>
              <a:buClrTx/>
              <a:buSzTx/>
              <a:buFontTx/>
              <a:buNone/>
            </a:pPr>
            <a:r>
              <a:rPr kumimoji="0" lang="en-GB" altLang="en-US" sz="1800"/>
              <a:t>        for (int j = 0;  j &lt; m; j++)</a:t>
            </a:r>
          </a:p>
          <a:p>
            <a:pPr>
              <a:spcBef>
                <a:spcPct val="0"/>
              </a:spcBef>
              <a:buClrTx/>
              <a:buSzTx/>
              <a:buFontTx/>
              <a:buNone/>
            </a:pPr>
            <a:r>
              <a:rPr kumimoji="0" lang="en-GB" altLang="en-US" sz="1800"/>
              <a:t>        {</a:t>
            </a:r>
          </a:p>
          <a:p>
            <a:pPr>
              <a:spcBef>
                <a:spcPct val="0"/>
              </a:spcBef>
              <a:buClrTx/>
              <a:buSzTx/>
              <a:buFontTx/>
              <a:buNone/>
            </a:pPr>
            <a:r>
              <a:rPr kumimoji="0" lang="en-GB" altLang="en-US" sz="1800"/>
              <a:t>              numbers[(i * m) + j] = i * j;</a:t>
            </a:r>
          </a:p>
          <a:p>
            <a:pPr>
              <a:spcBef>
                <a:spcPct val="0"/>
              </a:spcBef>
              <a:buClrTx/>
              <a:buSzTx/>
              <a:buFontTx/>
              <a:buNone/>
            </a:pPr>
            <a:r>
              <a:rPr kumimoji="0" lang="en-GB" altLang="en-US" sz="1800"/>
              <a:t>        }</a:t>
            </a:r>
          </a:p>
          <a:p>
            <a:pPr>
              <a:spcBef>
                <a:spcPct val="0"/>
              </a:spcBef>
              <a:buClrTx/>
              <a:buSzTx/>
              <a:buFontTx/>
              <a:buNone/>
            </a:pPr>
            <a:r>
              <a:rPr kumimoji="0" lang="en-GB" altLang="en-US" sz="1800"/>
              <a:t>    }</a:t>
            </a:r>
          </a:p>
          <a:p>
            <a:pPr>
              <a:spcBef>
                <a:spcPct val="0"/>
              </a:spcBef>
              <a:buClrTx/>
              <a:buSzTx/>
              <a:buFontTx/>
              <a:buNone/>
            </a:pPr>
            <a:r>
              <a:rPr kumimoji="0" lang="en-GB" altLang="en-US" sz="1800"/>
              <a:t>}</a:t>
            </a:r>
          </a:p>
        </p:txBody>
      </p:sp>
      <p:pic>
        <p:nvPicPr>
          <p:cNvPr id="32774" name="Picture 5">
            <a:extLst>
              <a:ext uri="{FF2B5EF4-FFF2-40B4-BE49-F238E27FC236}">
                <a16:creationId xmlns:a16="http://schemas.microsoft.com/office/drawing/2014/main" id="{75D7A908-6F26-6530-5668-551C5FCB8DD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72264" y="3865564"/>
            <a:ext cx="3906837" cy="293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5" name="TextBox 6">
            <a:extLst>
              <a:ext uri="{FF2B5EF4-FFF2-40B4-BE49-F238E27FC236}">
                <a16:creationId xmlns:a16="http://schemas.microsoft.com/office/drawing/2014/main" id="{555DB72B-CEA4-7121-4E40-40A5924E5BB7}"/>
              </a:ext>
            </a:extLst>
          </p:cNvPr>
          <p:cNvSpPr txBox="1">
            <a:spLocks noChangeArrowheads="1"/>
          </p:cNvSpPr>
          <p:nvPr/>
        </p:nvSpPr>
        <p:spPr bwMode="auto">
          <a:xfrm>
            <a:off x="7826375" y="4632326"/>
            <a:ext cx="1320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200"/>
              <a:t>Worse than O(n)</a:t>
            </a:r>
          </a:p>
          <a:p>
            <a:pPr>
              <a:spcBef>
                <a:spcPct val="0"/>
              </a:spcBef>
              <a:buClrTx/>
              <a:buSzTx/>
              <a:buFontTx/>
              <a:buNone/>
            </a:pPr>
            <a:r>
              <a:rPr kumimoji="0" lang="en-GB" altLang="en-US" sz="1200"/>
              <a:t>O(n</a:t>
            </a:r>
            <a:r>
              <a:rPr kumimoji="0" lang="en-GB" altLang="en-US" sz="1200" b="1" baseline="30000"/>
              <a:t>2</a:t>
            </a:r>
            <a:r>
              <a:rPr kumimoji="0" lang="en-GB" altLang="en-US" sz="1200"/>
              <a:t>) gets much slower as n increases</a:t>
            </a:r>
          </a:p>
        </p:txBody>
      </p:sp>
      <p:sp>
        <p:nvSpPr>
          <p:cNvPr id="8" name="Arc 7">
            <a:extLst>
              <a:ext uri="{FF2B5EF4-FFF2-40B4-BE49-F238E27FC236}">
                <a16:creationId xmlns:a16="http://schemas.microsoft.com/office/drawing/2014/main" id="{4FCE5D54-F2C1-A838-C63A-2EBE55976DBA}"/>
              </a:ext>
            </a:extLst>
          </p:cNvPr>
          <p:cNvSpPr/>
          <p:nvPr/>
        </p:nvSpPr>
        <p:spPr bwMode="auto">
          <a:xfrm rot="1289702">
            <a:off x="8802688" y="5102225"/>
            <a:ext cx="296862" cy="317500"/>
          </a:xfrm>
          <a:prstGeom prst="arc">
            <a:avLst>
              <a:gd name="adj1" fmla="val 13708254"/>
              <a:gd name="adj2" fmla="val 20585318"/>
            </a:avLst>
          </a:prstGeom>
          <a:noFill/>
          <a:ln w="19050" cap="flat" cmpd="sng" algn="ctr">
            <a:solidFill>
              <a:schemeClr val="tx1"/>
            </a:solidFill>
            <a:prstDash val="solid"/>
            <a:round/>
            <a:headEnd type="none" w="med" len="med"/>
            <a:tailEnd type="triangle" w="med" len="med"/>
          </a:ln>
          <a:effectLst/>
        </p:spPr>
        <p:txBody>
          <a:bodyPr wrap="none" anchor="ctr"/>
          <a:lstStyle/>
          <a:p>
            <a:pPr algn="ctr">
              <a:defRPr/>
            </a:pPr>
            <a:endParaRPr lang="en-GB"/>
          </a:p>
        </p:txBody>
      </p:sp>
      <p:sp>
        <p:nvSpPr>
          <p:cNvPr id="32777" name="TextBox 1">
            <a:extLst>
              <a:ext uri="{FF2B5EF4-FFF2-40B4-BE49-F238E27FC236}">
                <a16:creationId xmlns:a16="http://schemas.microsoft.com/office/drawing/2014/main" id="{C838E2AA-DF72-97D0-D765-0A79D2323E7C}"/>
              </a:ext>
            </a:extLst>
          </p:cNvPr>
          <p:cNvSpPr txBox="1">
            <a:spLocks noChangeArrowheads="1"/>
          </p:cNvSpPr>
          <p:nvPr/>
        </p:nvSpPr>
        <p:spPr bwMode="auto">
          <a:xfrm>
            <a:off x="1984374" y="5122069"/>
            <a:ext cx="4224337" cy="14779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Note: we are dealing with relative values so the fact that the inner loop and outer loop are using different limits n and m, is irrelevant</a:t>
            </a:r>
            <a:br>
              <a:rPr kumimoji="0" lang="en-GB" altLang="en-US" sz="1800"/>
            </a:br>
            <a:r>
              <a:rPr kumimoji="0" lang="en-GB" altLang="en-US" sz="1800"/>
              <a:t>O(n * m) is equivalent to O(n</a:t>
            </a:r>
            <a:r>
              <a:rPr kumimoji="0" lang="en-GB" altLang="en-US" sz="1800" b="1" baseline="30000"/>
              <a:t>2</a:t>
            </a:r>
            <a:r>
              <a:rPr kumimoji="0" lang="en-GB" altLang="en-US" sz="1800"/>
              <a:t>)</a:t>
            </a:r>
          </a:p>
        </p:txBody>
      </p:sp>
      <p:sp>
        <p:nvSpPr>
          <p:cNvPr id="32778" name="TextBox 10">
            <a:extLst>
              <a:ext uri="{FF2B5EF4-FFF2-40B4-BE49-F238E27FC236}">
                <a16:creationId xmlns:a16="http://schemas.microsoft.com/office/drawing/2014/main" id="{F632B6F8-3889-645E-A6C0-29E94A6E4B51}"/>
              </a:ext>
            </a:extLst>
          </p:cNvPr>
          <p:cNvSpPr txBox="1">
            <a:spLocks noChangeArrowheads="1"/>
          </p:cNvSpPr>
          <p:nvPr/>
        </p:nvSpPr>
        <p:spPr bwMode="auto">
          <a:xfrm>
            <a:off x="9498014" y="4781550"/>
            <a:ext cx="731837"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O(n</a:t>
            </a:r>
            <a:r>
              <a:rPr kumimoji="0" lang="en-GB" altLang="en-US" sz="1800" baseline="30000">
                <a:solidFill>
                  <a:schemeClr val="bg1"/>
                </a:solidFill>
              </a:rPr>
              <a:t>2</a:t>
            </a:r>
            <a:r>
              <a:rPr kumimoji="0" lang="en-GB" altLang="en-US" sz="1800">
                <a:solidFill>
                  <a:schemeClr val="bg1"/>
                </a:solidFill>
              </a:rPr>
              <a:t>)</a:t>
            </a:r>
          </a:p>
        </p:txBody>
      </p:sp>
      <p:sp>
        <p:nvSpPr>
          <p:cNvPr id="32779" name="TextBox 11">
            <a:extLst>
              <a:ext uri="{FF2B5EF4-FFF2-40B4-BE49-F238E27FC236}">
                <a16:creationId xmlns:a16="http://schemas.microsoft.com/office/drawing/2014/main" id="{1A556F9C-D0A4-0A03-89A6-BE2D99C313F2}"/>
              </a:ext>
            </a:extLst>
          </p:cNvPr>
          <p:cNvSpPr txBox="1">
            <a:spLocks noChangeArrowheads="1"/>
          </p:cNvSpPr>
          <p:nvPr/>
        </p:nvSpPr>
        <p:spPr bwMode="auto">
          <a:xfrm>
            <a:off x="8951913" y="5861050"/>
            <a:ext cx="646112" cy="3683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O(n)</a:t>
            </a:r>
          </a:p>
        </p:txBody>
      </p:sp>
      <p:sp>
        <p:nvSpPr>
          <p:cNvPr id="32780" name="TextBox 12">
            <a:extLst>
              <a:ext uri="{FF2B5EF4-FFF2-40B4-BE49-F238E27FC236}">
                <a16:creationId xmlns:a16="http://schemas.microsoft.com/office/drawing/2014/main" id="{E16DFFCF-DF83-4B18-D46B-50960893CE22}"/>
              </a:ext>
            </a:extLst>
          </p:cNvPr>
          <p:cNvSpPr txBox="1">
            <a:spLocks noChangeArrowheads="1"/>
          </p:cNvSpPr>
          <p:nvPr/>
        </p:nvSpPr>
        <p:spPr bwMode="auto">
          <a:xfrm>
            <a:off x="9906000" y="6421439"/>
            <a:ext cx="647700" cy="36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O(1)</a:t>
            </a:r>
          </a:p>
        </p:txBody>
      </p:sp>
      <p:sp>
        <p:nvSpPr>
          <p:cNvPr id="32781" name="Freeform 4">
            <a:extLst>
              <a:ext uri="{FF2B5EF4-FFF2-40B4-BE49-F238E27FC236}">
                <a16:creationId xmlns:a16="http://schemas.microsoft.com/office/drawing/2014/main" id="{5A98A680-99F2-B482-F406-4B58B381B60F}"/>
              </a:ext>
            </a:extLst>
          </p:cNvPr>
          <p:cNvSpPr>
            <a:spLocks/>
          </p:cNvSpPr>
          <p:nvPr/>
        </p:nvSpPr>
        <p:spPr bwMode="auto">
          <a:xfrm>
            <a:off x="7516814" y="4275138"/>
            <a:ext cx="2338387" cy="2222500"/>
          </a:xfrm>
          <a:custGeom>
            <a:avLst/>
            <a:gdLst>
              <a:gd name="T0" fmla="*/ 0 w 2339379"/>
              <a:gd name="T1" fmla="*/ 2218315 h 2223338"/>
              <a:gd name="T2" fmla="*/ 125006 w 2339379"/>
              <a:gd name="T3" fmla="*/ 2195159 h 2223338"/>
              <a:gd name="T4" fmla="*/ 388907 w 2339379"/>
              <a:gd name="T5" fmla="*/ 2102537 h 2223338"/>
              <a:gd name="T6" fmla="*/ 708363 w 2339379"/>
              <a:gd name="T7" fmla="*/ 1917292 h 2223338"/>
              <a:gd name="T8" fmla="*/ 1106529 w 2339379"/>
              <a:gd name="T9" fmla="*/ 1602374 h 2223338"/>
              <a:gd name="T10" fmla="*/ 1430617 w 2339379"/>
              <a:gd name="T11" fmla="*/ 1268932 h 2223338"/>
              <a:gd name="T12" fmla="*/ 1870450 w 2339379"/>
              <a:gd name="T13" fmla="*/ 727089 h 2223338"/>
              <a:gd name="T14" fmla="*/ 2333433 w 2339379"/>
              <a:gd name="T15" fmla="*/ 0 h 222333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39379" h="2223338">
                <a:moveTo>
                  <a:pt x="0" y="2223338"/>
                </a:moveTo>
                <a:cubicBezTo>
                  <a:pt x="30170" y="2221404"/>
                  <a:pt x="60341" y="2219470"/>
                  <a:pt x="125324" y="2200130"/>
                </a:cubicBezTo>
                <a:cubicBezTo>
                  <a:pt x="190307" y="2180790"/>
                  <a:pt x="292423" y="2153714"/>
                  <a:pt x="389897" y="2107298"/>
                </a:cubicBezTo>
                <a:cubicBezTo>
                  <a:pt x="487371" y="2060882"/>
                  <a:pt x="590261" y="2005182"/>
                  <a:pt x="710169" y="1921633"/>
                </a:cubicBezTo>
                <a:cubicBezTo>
                  <a:pt x="830078" y="1838084"/>
                  <a:pt x="988666" y="1714307"/>
                  <a:pt x="1109348" y="1606002"/>
                </a:cubicBezTo>
                <a:cubicBezTo>
                  <a:pt x="1230030" y="1497697"/>
                  <a:pt x="1306617" y="1418016"/>
                  <a:pt x="1434262" y="1271805"/>
                </a:cubicBezTo>
                <a:cubicBezTo>
                  <a:pt x="1561907" y="1125594"/>
                  <a:pt x="1724363" y="940703"/>
                  <a:pt x="1875216" y="728735"/>
                </a:cubicBezTo>
                <a:cubicBezTo>
                  <a:pt x="2026069" y="516767"/>
                  <a:pt x="2182724" y="258383"/>
                  <a:pt x="2339379" y="0"/>
                </a:cubicBezTo>
              </a:path>
            </a:pathLst>
          </a:custGeom>
          <a:noFill/>
          <a:ln w="38100"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wrap="none" anchor="ctr"/>
          <a:lstStyle/>
          <a:p>
            <a:endParaRPr lang="en-GB"/>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2E965F44-D46D-6A7B-6C37-7365FDBB7706}"/>
              </a:ext>
            </a:extLst>
          </p:cNvPr>
          <p:cNvSpPr>
            <a:spLocks noGrp="1" noChangeArrowheads="1"/>
          </p:cNvSpPr>
          <p:nvPr>
            <p:ph type="title"/>
          </p:nvPr>
        </p:nvSpPr>
        <p:spPr/>
        <p:txBody>
          <a:bodyPr/>
          <a:lstStyle/>
          <a:p>
            <a:r>
              <a:rPr lang="en-GB" altLang="en-US"/>
              <a:t>Exercise</a:t>
            </a:r>
          </a:p>
        </p:txBody>
      </p:sp>
      <p:sp>
        <p:nvSpPr>
          <p:cNvPr id="33795" name="Content Placeholder 2">
            <a:extLst>
              <a:ext uri="{FF2B5EF4-FFF2-40B4-BE49-F238E27FC236}">
                <a16:creationId xmlns:a16="http://schemas.microsoft.com/office/drawing/2014/main" id="{255A4001-183A-00E8-5F02-DC5FEA5D4D1B}"/>
              </a:ext>
            </a:extLst>
          </p:cNvPr>
          <p:cNvSpPr>
            <a:spLocks noGrp="1" noChangeArrowheads="1"/>
          </p:cNvSpPr>
          <p:nvPr>
            <p:ph idx="1"/>
          </p:nvPr>
        </p:nvSpPr>
        <p:spPr>
          <a:xfrm>
            <a:off x="1844675" y="1724025"/>
            <a:ext cx="4432300" cy="4114800"/>
          </a:xfrm>
        </p:spPr>
        <p:txBody>
          <a:bodyPr/>
          <a:lstStyle/>
          <a:p>
            <a:r>
              <a:rPr lang="en-GB" altLang="en-US"/>
              <a:t>What is the Big O complexity of the code on the right?</a:t>
            </a:r>
            <a:br>
              <a:rPr lang="en-GB" altLang="en-US"/>
            </a:br>
            <a:r>
              <a:rPr lang="en-GB" altLang="en-US"/>
              <a:t>Hint: might be a trick question</a:t>
            </a:r>
          </a:p>
        </p:txBody>
      </p:sp>
      <p:sp>
        <p:nvSpPr>
          <p:cNvPr id="33796" name="Footer Placeholder 3">
            <a:extLst>
              <a:ext uri="{FF2B5EF4-FFF2-40B4-BE49-F238E27FC236}">
                <a16:creationId xmlns:a16="http://schemas.microsoft.com/office/drawing/2014/main" id="{CE483368-FC65-EE6F-9F2E-984DED929698}"/>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33797" name="TextBox 4">
            <a:extLst>
              <a:ext uri="{FF2B5EF4-FFF2-40B4-BE49-F238E27FC236}">
                <a16:creationId xmlns:a16="http://schemas.microsoft.com/office/drawing/2014/main" id="{311E6887-CB40-CD83-4321-77038EE26E22}"/>
              </a:ext>
            </a:extLst>
          </p:cNvPr>
          <p:cNvSpPr txBox="1">
            <a:spLocks noChangeArrowheads="1"/>
          </p:cNvSpPr>
          <p:nvPr/>
        </p:nvSpPr>
        <p:spPr bwMode="auto">
          <a:xfrm>
            <a:off x="6276975" y="1624013"/>
            <a:ext cx="4140200" cy="2862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void Multiply(int numbers[], int n)</a:t>
            </a:r>
          </a:p>
          <a:p>
            <a:pPr>
              <a:spcBef>
                <a:spcPct val="0"/>
              </a:spcBef>
              <a:buClrTx/>
              <a:buSzTx/>
              <a:buFontTx/>
              <a:buNone/>
            </a:pPr>
            <a:r>
              <a:rPr kumimoji="0" lang="en-GB" altLang="en-US" sz="1800"/>
              <a:t>{</a:t>
            </a:r>
          </a:p>
          <a:p>
            <a:pPr>
              <a:spcBef>
                <a:spcPct val="0"/>
              </a:spcBef>
              <a:buClrTx/>
              <a:buSzTx/>
              <a:buFontTx/>
              <a:buNone/>
            </a:pPr>
            <a:r>
              <a:rPr kumimoji="0" lang="en-GB" altLang="en-US" sz="1800"/>
              <a:t>    for (int i = 0;  i &lt; n; i++)</a:t>
            </a:r>
          </a:p>
          <a:p>
            <a:pPr>
              <a:spcBef>
                <a:spcPct val="0"/>
              </a:spcBef>
              <a:buClrTx/>
              <a:buSzTx/>
              <a:buFontTx/>
              <a:buNone/>
            </a:pPr>
            <a:r>
              <a:rPr kumimoji="0" lang="en-GB" altLang="en-US" sz="1800"/>
              <a:t>    {</a:t>
            </a:r>
          </a:p>
          <a:p>
            <a:pPr>
              <a:spcBef>
                <a:spcPct val="0"/>
              </a:spcBef>
              <a:buClrTx/>
              <a:buSzTx/>
              <a:buFontTx/>
              <a:buNone/>
            </a:pPr>
            <a:r>
              <a:rPr kumimoji="0" lang="en-GB" altLang="en-US" sz="1800"/>
              <a:t>        for (int j = 0;  </a:t>
            </a:r>
            <a:r>
              <a:rPr kumimoji="0" lang="en-GB" altLang="en-US" sz="1800">
                <a:solidFill>
                  <a:srgbClr val="FF0000"/>
                </a:solidFill>
              </a:rPr>
              <a:t>j &lt; 5</a:t>
            </a:r>
            <a:r>
              <a:rPr kumimoji="0" lang="en-GB" altLang="en-US" sz="1800"/>
              <a:t>; j++)</a:t>
            </a:r>
          </a:p>
          <a:p>
            <a:pPr>
              <a:spcBef>
                <a:spcPct val="0"/>
              </a:spcBef>
              <a:buClrTx/>
              <a:buSzTx/>
              <a:buFontTx/>
              <a:buNone/>
            </a:pPr>
            <a:r>
              <a:rPr kumimoji="0" lang="en-GB" altLang="en-US" sz="1800"/>
              <a:t>        {</a:t>
            </a:r>
          </a:p>
          <a:p>
            <a:pPr>
              <a:spcBef>
                <a:spcPct val="0"/>
              </a:spcBef>
              <a:buClrTx/>
              <a:buSzTx/>
              <a:buFontTx/>
              <a:buNone/>
            </a:pPr>
            <a:r>
              <a:rPr kumimoji="0" lang="en-GB" altLang="en-US" sz="1800"/>
              <a:t>              numbers[(i * 5) + j] = i * j;</a:t>
            </a:r>
          </a:p>
          <a:p>
            <a:pPr>
              <a:spcBef>
                <a:spcPct val="0"/>
              </a:spcBef>
              <a:buClrTx/>
              <a:buSzTx/>
              <a:buFontTx/>
              <a:buNone/>
            </a:pPr>
            <a:r>
              <a:rPr kumimoji="0" lang="en-GB" altLang="en-US" sz="1800"/>
              <a:t>        }</a:t>
            </a:r>
          </a:p>
          <a:p>
            <a:pPr>
              <a:spcBef>
                <a:spcPct val="0"/>
              </a:spcBef>
              <a:buClrTx/>
              <a:buSzTx/>
              <a:buFontTx/>
              <a:buNone/>
            </a:pPr>
            <a:r>
              <a:rPr kumimoji="0" lang="en-GB" altLang="en-US" sz="1800"/>
              <a:t>    }</a:t>
            </a:r>
          </a:p>
          <a:p>
            <a:pPr>
              <a:spcBef>
                <a:spcPct val="0"/>
              </a:spcBef>
              <a:buClrTx/>
              <a:buSzTx/>
              <a:buFontTx/>
              <a:buNone/>
            </a:pPr>
            <a:r>
              <a:rPr kumimoji="0" lang="en-GB" altLang="en-US" sz="1800"/>
              <a: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E3C01874-E68C-5240-6C36-2DD027B017DA}"/>
              </a:ext>
            </a:extLst>
          </p:cNvPr>
          <p:cNvSpPr>
            <a:spLocks noGrp="1" noChangeArrowheads="1"/>
          </p:cNvSpPr>
          <p:nvPr>
            <p:ph type="title"/>
          </p:nvPr>
        </p:nvSpPr>
        <p:spPr/>
        <p:txBody>
          <a:bodyPr/>
          <a:lstStyle/>
          <a:p>
            <a:r>
              <a:rPr lang="en-GB" altLang="en-US"/>
              <a:t>Answer</a:t>
            </a:r>
          </a:p>
        </p:txBody>
      </p:sp>
      <p:sp>
        <p:nvSpPr>
          <p:cNvPr id="34819" name="Content Placeholder 2">
            <a:extLst>
              <a:ext uri="{FF2B5EF4-FFF2-40B4-BE49-F238E27FC236}">
                <a16:creationId xmlns:a16="http://schemas.microsoft.com/office/drawing/2014/main" id="{C5DE0BD0-91E9-B0A7-AF0C-B1B0E0EA0B4A}"/>
              </a:ext>
            </a:extLst>
          </p:cNvPr>
          <p:cNvSpPr>
            <a:spLocks noGrp="1" noChangeArrowheads="1"/>
          </p:cNvSpPr>
          <p:nvPr>
            <p:ph idx="1"/>
          </p:nvPr>
        </p:nvSpPr>
        <p:spPr/>
        <p:txBody>
          <a:bodyPr/>
          <a:lstStyle/>
          <a:p>
            <a:r>
              <a:rPr lang="en-GB" altLang="en-US"/>
              <a:t>The inner loop always iterates 5 times, so the time it takes to execute is always constant</a:t>
            </a:r>
          </a:p>
          <a:p>
            <a:r>
              <a:rPr lang="en-GB" altLang="en-US"/>
              <a:t>Hence, we can ignore the inner loop giving us</a:t>
            </a:r>
            <a:br>
              <a:rPr lang="en-GB" altLang="en-US"/>
            </a:br>
            <a:r>
              <a:rPr lang="en-GB" altLang="en-US"/>
              <a:t>O(n)</a:t>
            </a:r>
          </a:p>
          <a:p>
            <a:endParaRPr lang="en-GB" altLang="en-US"/>
          </a:p>
          <a:p>
            <a:r>
              <a:rPr lang="en-GB" altLang="en-US">
                <a:solidFill>
                  <a:srgbClr val="FF0000"/>
                </a:solidFill>
              </a:rPr>
              <a:t>For this reason, a Big O rule states we can ignore any constants</a:t>
            </a:r>
            <a:br>
              <a:rPr lang="en-GB" altLang="en-US"/>
            </a:br>
            <a:br>
              <a:rPr lang="en-GB" altLang="en-US"/>
            </a:br>
            <a:r>
              <a:rPr lang="en-GB" altLang="en-US"/>
              <a:t>Given m = 5</a:t>
            </a:r>
            <a:br>
              <a:rPr lang="en-GB" altLang="en-US"/>
            </a:br>
            <a:r>
              <a:rPr lang="en-GB" altLang="en-US"/>
              <a:t>O(n x m) = O(n x 5) = O(n)</a:t>
            </a:r>
          </a:p>
        </p:txBody>
      </p:sp>
      <p:sp>
        <p:nvSpPr>
          <p:cNvPr id="34820" name="Footer Placeholder 3">
            <a:extLst>
              <a:ext uri="{FF2B5EF4-FFF2-40B4-BE49-F238E27FC236}">
                <a16:creationId xmlns:a16="http://schemas.microsoft.com/office/drawing/2014/main" id="{8794EC6D-4B59-B095-5924-E5EF7FF1D374}"/>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BCDC7719-01AF-8823-F9F9-799E9A775EB7}"/>
              </a:ext>
            </a:extLst>
          </p:cNvPr>
          <p:cNvSpPr>
            <a:spLocks noGrp="1" noChangeArrowheads="1"/>
          </p:cNvSpPr>
          <p:nvPr>
            <p:ph type="title"/>
          </p:nvPr>
        </p:nvSpPr>
        <p:spPr>
          <a:xfrm>
            <a:off x="1206408" y="-459582"/>
            <a:ext cx="9779183" cy="1325563"/>
          </a:xfrm>
        </p:spPr>
        <p:txBody>
          <a:bodyPr/>
          <a:lstStyle/>
          <a:p>
            <a:r>
              <a:rPr lang="en-GB" altLang="en-US"/>
              <a:t>Searching: log time</a:t>
            </a:r>
          </a:p>
        </p:txBody>
      </p:sp>
      <p:sp>
        <p:nvSpPr>
          <p:cNvPr id="35843" name="Content Placeholder 2">
            <a:extLst>
              <a:ext uri="{FF2B5EF4-FFF2-40B4-BE49-F238E27FC236}">
                <a16:creationId xmlns:a16="http://schemas.microsoft.com/office/drawing/2014/main" id="{8BCA8D47-CC32-3894-80A5-805E7D27102A}"/>
              </a:ext>
            </a:extLst>
          </p:cNvPr>
          <p:cNvSpPr>
            <a:spLocks noGrp="1" noChangeArrowheads="1"/>
          </p:cNvSpPr>
          <p:nvPr>
            <p:ph idx="1"/>
          </p:nvPr>
        </p:nvSpPr>
        <p:spPr>
          <a:xfrm>
            <a:off x="207617" y="844551"/>
            <a:ext cx="6663083" cy="5821363"/>
          </a:xfrm>
        </p:spPr>
        <p:txBody>
          <a:bodyPr/>
          <a:lstStyle/>
          <a:p>
            <a:r>
              <a:rPr lang="en-GB" altLang="en-US" sz="2400" dirty="0"/>
              <a:t>A classic example, is to search for something in an array or list of “n” values such as a </a:t>
            </a:r>
            <a:r>
              <a:rPr lang="en-GB" altLang="en-US" sz="2400" b="1" dirty="0"/>
              <a:t>Binary Search</a:t>
            </a:r>
          </a:p>
          <a:p>
            <a:r>
              <a:rPr lang="en-GB" altLang="en-US" sz="2400" dirty="0"/>
              <a:t>The most efficient approach is to eliminate groups values by chopping down the search space in big chunks instead of reading each value sequentially until you find it (assuming the list is sorted)</a:t>
            </a:r>
          </a:p>
          <a:p>
            <a:r>
              <a:rPr lang="en-GB" altLang="en-US" sz="2400" dirty="0"/>
              <a:t>Any algorithm that reduces the number of executed steps required, say by ½, produces a logarithmic result</a:t>
            </a:r>
          </a:p>
          <a:p>
            <a:r>
              <a:rPr lang="en-GB" altLang="en-US" sz="2400" dirty="0"/>
              <a:t>In Big O notation, this is written as </a:t>
            </a:r>
            <a:r>
              <a:rPr lang="en-GB" altLang="en-US" sz="2400" b="1" dirty="0"/>
              <a:t>O(log(n))</a:t>
            </a:r>
          </a:p>
          <a:p>
            <a:r>
              <a:rPr lang="en-GB" altLang="en-US" sz="2400" dirty="0"/>
              <a:t>This is very efficient since the time required in each iteration rapidly declines to zero (relatively speaking) as the number of values to be searched is halved each time</a:t>
            </a:r>
          </a:p>
          <a:p>
            <a:endParaRPr lang="en-GB" altLang="en-US" sz="2400" dirty="0"/>
          </a:p>
        </p:txBody>
      </p:sp>
      <p:sp>
        <p:nvSpPr>
          <p:cNvPr id="35844" name="Footer Placeholder 3">
            <a:extLst>
              <a:ext uri="{FF2B5EF4-FFF2-40B4-BE49-F238E27FC236}">
                <a16:creationId xmlns:a16="http://schemas.microsoft.com/office/drawing/2014/main" id="{90A12EB3-F3AB-3B68-A14D-7900A6BEAF93}"/>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pic>
        <p:nvPicPr>
          <p:cNvPr id="35845" name="Picture 4">
            <a:extLst>
              <a:ext uri="{FF2B5EF4-FFF2-40B4-BE49-F238E27FC236}">
                <a16:creationId xmlns:a16="http://schemas.microsoft.com/office/drawing/2014/main" id="{3082766E-EDE6-1F46-07B0-7E7E3597390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56450" y="1819275"/>
            <a:ext cx="3278188" cy="343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Box 6">
            <a:extLst>
              <a:ext uri="{FF2B5EF4-FFF2-40B4-BE49-F238E27FC236}">
                <a16:creationId xmlns:a16="http://schemas.microsoft.com/office/drawing/2014/main" id="{426D5284-B7A5-D47E-D9B1-7D9B8529B0B4}"/>
              </a:ext>
            </a:extLst>
          </p:cNvPr>
          <p:cNvSpPr txBox="1">
            <a:spLocks noChangeArrowheads="1"/>
          </p:cNvSpPr>
          <p:nvPr/>
        </p:nvSpPr>
        <p:spPr bwMode="auto">
          <a:xfrm>
            <a:off x="9277350" y="5256214"/>
            <a:ext cx="10175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Iteration</a:t>
            </a:r>
          </a:p>
        </p:txBody>
      </p:sp>
      <p:sp>
        <p:nvSpPr>
          <p:cNvPr id="35847" name="TextBox 7">
            <a:extLst>
              <a:ext uri="{FF2B5EF4-FFF2-40B4-BE49-F238E27FC236}">
                <a16:creationId xmlns:a16="http://schemas.microsoft.com/office/drawing/2014/main" id="{F406271C-2E9F-EF9F-9989-05F74257AA9C}"/>
              </a:ext>
            </a:extLst>
          </p:cNvPr>
          <p:cNvSpPr txBox="1">
            <a:spLocks noChangeArrowheads="1"/>
          </p:cNvSpPr>
          <p:nvPr/>
        </p:nvSpPr>
        <p:spPr bwMode="auto">
          <a:xfrm rot="16200000">
            <a:off x="5772944" y="2470944"/>
            <a:ext cx="2463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Values to be searched</a:t>
            </a:r>
          </a:p>
        </p:txBody>
      </p:sp>
      <p:sp>
        <p:nvSpPr>
          <p:cNvPr id="2" name="Arc 1">
            <a:extLst>
              <a:ext uri="{FF2B5EF4-FFF2-40B4-BE49-F238E27FC236}">
                <a16:creationId xmlns:a16="http://schemas.microsoft.com/office/drawing/2014/main" id="{C5E0FA8D-1D79-609C-D3EA-2EB3397B8C8B}"/>
              </a:ext>
            </a:extLst>
          </p:cNvPr>
          <p:cNvSpPr/>
          <p:nvPr/>
        </p:nvSpPr>
        <p:spPr bwMode="auto">
          <a:xfrm>
            <a:off x="7829551" y="4221164"/>
            <a:ext cx="3941763" cy="1374775"/>
          </a:xfrm>
          <a:prstGeom prst="arc">
            <a:avLst>
              <a:gd name="adj1" fmla="val 10862991"/>
              <a:gd name="adj2" fmla="val 16212018"/>
            </a:avLst>
          </a:prstGeom>
          <a:noFill/>
          <a:ln w="28575" cap="flat" cmpd="sng" algn="ctr">
            <a:solidFill>
              <a:srgbClr val="0070C0"/>
            </a:solidFill>
            <a:prstDash val="solid"/>
            <a:round/>
            <a:headEnd type="none" w="med" len="med"/>
            <a:tailEnd type="none" w="med" len="med"/>
          </a:ln>
          <a:effectLst/>
        </p:spPr>
        <p:txBody>
          <a:bodyPr wrap="none" anchor="ctr"/>
          <a:lstStyle/>
          <a:p>
            <a:pPr algn="ctr">
              <a:defRPr/>
            </a:pPr>
            <a:endParaRPr lang="en-GB"/>
          </a:p>
        </p:txBody>
      </p:sp>
      <p:sp>
        <p:nvSpPr>
          <p:cNvPr id="35849" name="TextBox 2">
            <a:extLst>
              <a:ext uri="{FF2B5EF4-FFF2-40B4-BE49-F238E27FC236}">
                <a16:creationId xmlns:a16="http://schemas.microsoft.com/office/drawing/2014/main" id="{3302D22B-88C0-1408-F74A-6C5E58B965E0}"/>
              </a:ext>
            </a:extLst>
          </p:cNvPr>
          <p:cNvSpPr txBox="1">
            <a:spLocks noChangeArrowheads="1"/>
          </p:cNvSpPr>
          <p:nvPr/>
        </p:nvSpPr>
        <p:spPr bwMode="auto">
          <a:xfrm>
            <a:off x="8796338" y="3381376"/>
            <a:ext cx="15986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rgbClr val="0070C0"/>
                </a:solidFill>
              </a:rPr>
              <a:t>Total elapsed time log(n)</a:t>
            </a:r>
          </a:p>
        </p:txBody>
      </p:sp>
      <p:cxnSp>
        <p:nvCxnSpPr>
          <p:cNvPr id="35850" name="Straight Arrow Connector 4">
            <a:extLst>
              <a:ext uri="{FF2B5EF4-FFF2-40B4-BE49-F238E27FC236}">
                <a16:creationId xmlns:a16="http://schemas.microsoft.com/office/drawing/2014/main" id="{C34B617F-CBE3-96E3-5568-681E76A88CA7}"/>
              </a:ext>
            </a:extLst>
          </p:cNvPr>
          <p:cNvCxnSpPr>
            <a:cxnSpLocks noChangeShapeType="1"/>
          </p:cNvCxnSpPr>
          <p:nvPr/>
        </p:nvCxnSpPr>
        <p:spPr bwMode="auto">
          <a:xfrm>
            <a:off x="9431338" y="4014789"/>
            <a:ext cx="114300" cy="206375"/>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35851" name="Straight Connector 6">
            <a:extLst>
              <a:ext uri="{FF2B5EF4-FFF2-40B4-BE49-F238E27FC236}">
                <a16:creationId xmlns:a16="http://schemas.microsoft.com/office/drawing/2014/main" id="{43C9E2CA-6AB6-E103-0584-D5A32BA7983A}"/>
              </a:ext>
            </a:extLst>
          </p:cNvPr>
          <p:cNvCxnSpPr>
            <a:cxnSpLocks noChangeShapeType="1"/>
          </p:cNvCxnSpPr>
          <p:nvPr/>
        </p:nvCxnSpPr>
        <p:spPr bwMode="auto">
          <a:xfrm flipH="1">
            <a:off x="7721600" y="4221163"/>
            <a:ext cx="2711450" cy="0"/>
          </a:xfrm>
          <a:prstGeom prst="line">
            <a:avLst/>
          </a:prstGeom>
          <a:noFill/>
          <a:ln w="19050" algn="ctr">
            <a:solidFill>
              <a:srgbClr val="0070C0"/>
            </a:solidFill>
            <a:prstDash val="dash"/>
            <a:round/>
            <a:headEnd/>
            <a:tailEnd/>
          </a:ln>
          <a:extLst>
            <a:ext uri="{909E8E84-426E-40DD-AFC4-6F175D3DCCD1}">
              <a14:hiddenFill xmlns:a14="http://schemas.microsoft.com/office/drawing/2010/main">
                <a:noFill/>
              </a14:hiddenFill>
            </a:ext>
          </a:extLst>
        </p:spPr>
      </p:cxnSp>
      <p:cxnSp>
        <p:nvCxnSpPr>
          <p:cNvPr id="35852" name="Straight Connector 8">
            <a:extLst>
              <a:ext uri="{FF2B5EF4-FFF2-40B4-BE49-F238E27FC236}">
                <a16:creationId xmlns:a16="http://schemas.microsoft.com/office/drawing/2014/main" id="{745CA26B-142F-4E1D-2D78-4C8C3B61F0F4}"/>
              </a:ext>
            </a:extLst>
          </p:cNvPr>
          <p:cNvCxnSpPr>
            <a:cxnSpLocks noChangeShapeType="1"/>
            <a:stCxn id="2" idx="2"/>
          </p:cNvCxnSpPr>
          <p:nvPr/>
        </p:nvCxnSpPr>
        <p:spPr bwMode="auto">
          <a:xfrm flipV="1">
            <a:off x="9802814" y="4221163"/>
            <a:ext cx="630237" cy="0"/>
          </a:xfrm>
          <a:prstGeom prst="line">
            <a:avLst/>
          </a:prstGeom>
          <a:noFill/>
          <a:ln w="28575" algn="ctr">
            <a:solidFill>
              <a:srgbClr val="0070C0"/>
            </a:solidFill>
            <a:round/>
            <a:headEnd/>
            <a:tailEnd/>
          </a:ln>
          <a:extLst>
            <a:ext uri="{909E8E84-426E-40DD-AFC4-6F175D3DCCD1}">
              <a14:hiddenFill xmlns:a14="http://schemas.microsoft.com/office/drawing/2010/main">
                <a:noFill/>
              </a14:hiddenFill>
            </a:ext>
          </a:extLst>
        </p:spPr>
      </p:cxnSp>
      <p:sp>
        <p:nvSpPr>
          <p:cNvPr id="35853" name="TextBox 9">
            <a:extLst>
              <a:ext uri="{FF2B5EF4-FFF2-40B4-BE49-F238E27FC236}">
                <a16:creationId xmlns:a16="http://schemas.microsoft.com/office/drawing/2014/main" id="{507F76CC-A9EA-FD94-A717-D2E101E859A1}"/>
              </a:ext>
            </a:extLst>
          </p:cNvPr>
          <p:cNvSpPr txBox="1">
            <a:spLocks noChangeArrowheads="1"/>
          </p:cNvSpPr>
          <p:nvPr/>
        </p:nvSpPr>
        <p:spPr bwMode="auto">
          <a:xfrm>
            <a:off x="8526463" y="444500"/>
            <a:ext cx="20367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Halving the values to be searched during each iteration</a:t>
            </a:r>
          </a:p>
        </p:txBody>
      </p:sp>
      <p:cxnSp>
        <p:nvCxnSpPr>
          <p:cNvPr id="35854" name="Straight Arrow Connector 11">
            <a:extLst>
              <a:ext uri="{FF2B5EF4-FFF2-40B4-BE49-F238E27FC236}">
                <a16:creationId xmlns:a16="http://schemas.microsoft.com/office/drawing/2014/main" id="{65534F84-6012-9A00-9466-0B4EB3CF092D}"/>
              </a:ext>
            </a:extLst>
          </p:cNvPr>
          <p:cNvCxnSpPr>
            <a:cxnSpLocks noChangeShapeType="1"/>
          </p:cNvCxnSpPr>
          <p:nvPr/>
        </p:nvCxnSpPr>
        <p:spPr bwMode="auto">
          <a:xfrm flipH="1">
            <a:off x="8072438" y="1625600"/>
            <a:ext cx="1103312" cy="1354138"/>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5855" name="TextBox 2">
            <a:extLst>
              <a:ext uri="{FF2B5EF4-FFF2-40B4-BE49-F238E27FC236}">
                <a16:creationId xmlns:a16="http://schemas.microsoft.com/office/drawing/2014/main" id="{88AB9DB0-1491-E4BC-EC93-5C9624A93CCA}"/>
              </a:ext>
            </a:extLst>
          </p:cNvPr>
          <p:cNvSpPr txBox="1">
            <a:spLocks noChangeArrowheads="1"/>
          </p:cNvSpPr>
          <p:nvPr/>
        </p:nvSpPr>
        <p:spPr bwMode="auto">
          <a:xfrm>
            <a:off x="7253633" y="5688808"/>
            <a:ext cx="3276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dirty="0"/>
              <a:t>For algorithms, when we write log X we imply log  X</a:t>
            </a:r>
          </a:p>
        </p:txBody>
      </p:sp>
      <p:sp>
        <p:nvSpPr>
          <p:cNvPr id="35856" name="TextBox 3">
            <a:extLst>
              <a:ext uri="{FF2B5EF4-FFF2-40B4-BE49-F238E27FC236}">
                <a16:creationId xmlns:a16="http://schemas.microsoft.com/office/drawing/2014/main" id="{75F1EF4F-2070-A5A5-105D-43C39770DDB6}"/>
              </a:ext>
            </a:extLst>
          </p:cNvPr>
          <p:cNvSpPr txBox="1">
            <a:spLocks noChangeArrowheads="1"/>
          </p:cNvSpPr>
          <p:nvPr/>
        </p:nvSpPr>
        <p:spPr bwMode="auto">
          <a:xfrm>
            <a:off x="9007476" y="6153151"/>
            <a:ext cx="2698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200"/>
              <a:t>2</a:t>
            </a:r>
            <a:endParaRPr kumimoji="0" lang="en-GB" altLang="en-US" sz="18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963CECA8-4CD1-8EA6-AD20-B65A9E3C3DE8}"/>
              </a:ext>
            </a:extLst>
          </p:cNvPr>
          <p:cNvSpPr>
            <a:spLocks noGrp="1" noChangeArrowheads="1"/>
          </p:cNvSpPr>
          <p:nvPr>
            <p:ph type="title"/>
          </p:nvPr>
        </p:nvSpPr>
        <p:spPr>
          <a:xfrm>
            <a:off x="1163075" y="-372268"/>
            <a:ext cx="9779183" cy="1325563"/>
          </a:xfrm>
        </p:spPr>
        <p:txBody>
          <a:bodyPr/>
          <a:lstStyle/>
          <a:p>
            <a:r>
              <a:rPr lang="en-GB" altLang="en-US" dirty="0"/>
              <a:t>Merge Sort</a:t>
            </a:r>
          </a:p>
        </p:txBody>
      </p:sp>
      <p:sp>
        <p:nvSpPr>
          <p:cNvPr id="36867" name="Content Placeholder 2">
            <a:extLst>
              <a:ext uri="{FF2B5EF4-FFF2-40B4-BE49-F238E27FC236}">
                <a16:creationId xmlns:a16="http://schemas.microsoft.com/office/drawing/2014/main" id="{64CCF6C0-0722-FE4C-67B7-4A76CB2BC261}"/>
              </a:ext>
            </a:extLst>
          </p:cNvPr>
          <p:cNvSpPr>
            <a:spLocks noGrp="1" noChangeArrowheads="1"/>
          </p:cNvSpPr>
          <p:nvPr>
            <p:ph idx="1"/>
          </p:nvPr>
        </p:nvSpPr>
        <p:spPr>
          <a:xfrm>
            <a:off x="213621" y="830262"/>
            <a:ext cx="6244330" cy="5197475"/>
          </a:xfrm>
        </p:spPr>
        <p:txBody>
          <a:bodyPr/>
          <a:lstStyle/>
          <a:p>
            <a:r>
              <a:rPr lang="en-GB" altLang="en-US" dirty="0"/>
              <a:t>Sorting is classic example where we have an array or list of “n” values that need to be sorted using a </a:t>
            </a:r>
            <a:r>
              <a:rPr lang="en-GB" altLang="en-US" b="1" dirty="0"/>
              <a:t>merge-sort</a:t>
            </a:r>
          </a:p>
          <a:p>
            <a:r>
              <a:rPr lang="en-GB" altLang="en-US" dirty="0"/>
              <a:t>First we have to divide the values into two halves then we sort each half O(log(n))</a:t>
            </a:r>
          </a:p>
          <a:p>
            <a:r>
              <a:rPr lang="en-GB" altLang="en-US" dirty="0"/>
              <a:t>Next we take the two sorted halves and merge them together using a loop to walk down each half adding them back to the “sorted” array or list O(n)</a:t>
            </a:r>
          </a:p>
          <a:p>
            <a:r>
              <a:rPr lang="en-GB" altLang="en-US" dirty="0"/>
              <a:t>But we do repeat these two step continually until the list is fully sorted giving O(n log(n))</a:t>
            </a:r>
          </a:p>
        </p:txBody>
      </p:sp>
      <p:sp>
        <p:nvSpPr>
          <p:cNvPr id="36868" name="Footer Placeholder 3">
            <a:extLst>
              <a:ext uri="{FF2B5EF4-FFF2-40B4-BE49-F238E27FC236}">
                <a16:creationId xmlns:a16="http://schemas.microsoft.com/office/drawing/2014/main" id="{256B9FAB-1307-3978-EB9C-95F255F98A90}"/>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pic>
        <p:nvPicPr>
          <p:cNvPr id="36869" name="Picture 4">
            <a:extLst>
              <a:ext uri="{FF2B5EF4-FFF2-40B4-BE49-F238E27FC236}">
                <a16:creationId xmlns:a16="http://schemas.microsoft.com/office/drawing/2014/main" id="{C645EC02-69F3-89C4-E946-9512ED3FDC8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54751" y="2125664"/>
            <a:ext cx="4213225" cy="322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0" name="TextBox 5">
            <a:extLst>
              <a:ext uri="{FF2B5EF4-FFF2-40B4-BE49-F238E27FC236}">
                <a16:creationId xmlns:a16="http://schemas.microsoft.com/office/drawing/2014/main" id="{98A005C1-3138-789D-B248-7EA53E9AE1CF}"/>
              </a:ext>
            </a:extLst>
          </p:cNvPr>
          <p:cNvSpPr txBox="1">
            <a:spLocks noChangeArrowheads="1"/>
          </p:cNvSpPr>
          <p:nvPr/>
        </p:nvSpPr>
        <p:spPr bwMode="auto">
          <a:xfrm>
            <a:off x="5052496" y="5914231"/>
            <a:ext cx="15303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dirty="0"/>
              <a:t>n times log n</a:t>
            </a:r>
          </a:p>
        </p:txBody>
      </p:sp>
      <p:cxnSp>
        <p:nvCxnSpPr>
          <p:cNvPr id="36871" name="Straight Arrow Connector 7">
            <a:extLst>
              <a:ext uri="{FF2B5EF4-FFF2-40B4-BE49-F238E27FC236}">
                <a16:creationId xmlns:a16="http://schemas.microsoft.com/office/drawing/2014/main" id="{58A27372-118F-0122-3FE1-308E0DD9C25B}"/>
              </a:ext>
            </a:extLst>
          </p:cNvPr>
          <p:cNvCxnSpPr>
            <a:cxnSpLocks noChangeShapeType="1"/>
          </p:cNvCxnSpPr>
          <p:nvPr/>
        </p:nvCxnSpPr>
        <p:spPr bwMode="auto">
          <a:xfrm flipH="1" flipV="1">
            <a:off x="3969440" y="6102351"/>
            <a:ext cx="947738" cy="1428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6872" name="TextBox 8">
            <a:extLst>
              <a:ext uri="{FF2B5EF4-FFF2-40B4-BE49-F238E27FC236}">
                <a16:creationId xmlns:a16="http://schemas.microsoft.com/office/drawing/2014/main" id="{677DD3F5-69D6-0D54-D773-0C3DBF2190E9}"/>
              </a:ext>
            </a:extLst>
          </p:cNvPr>
          <p:cNvSpPr txBox="1">
            <a:spLocks noChangeArrowheads="1"/>
          </p:cNvSpPr>
          <p:nvPr/>
        </p:nvSpPr>
        <p:spPr bwMode="auto">
          <a:xfrm>
            <a:off x="7331075" y="1363663"/>
            <a:ext cx="29797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r>
              <a:rPr kumimoji="0" lang="en-GB" altLang="en-US" sz="1800"/>
              <a:t>The result is worse than O(n) but better than O(n</a:t>
            </a:r>
            <a:r>
              <a:rPr kumimoji="0" lang="en-GB" altLang="en-US" sz="1800" baseline="30000"/>
              <a:t>2</a:t>
            </a:r>
            <a:r>
              <a:rPr kumimoji="0" lang="en-GB" altLang="en-US" sz="1800"/>
              <a:t>)</a:t>
            </a:r>
          </a:p>
        </p:txBody>
      </p:sp>
      <p:cxnSp>
        <p:nvCxnSpPr>
          <p:cNvPr id="36873" name="Straight Arrow Connector 10">
            <a:extLst>
              <a:ext uri="{FF2B5EF4-FFF2-40B4-BE49-F238E27FC236}">
                <a16:creationId xmlns:a16="http://schemas.microsoft.com/office/drawing/2014/main" id="{BA045C9F-4955-2711-E129-21E1F9391A83}"/>
              </a:ext>
            </a:extLst>
          </p:cNvPr>
          <p:cNvCxnSpPr>
            <a:cxnSpLocks noChangeShapeType="1"/>
          </p:cNvCxnSpPr>
          <p:nvPr/>
        </p:nvCxnSpPr>
        <p:spPr bwMode="auto">
          <a:xfrm>
            <a:off x="8212138" y="2038350"/>
            <a:ext cx="4762" cy="463550"/>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6874" name="TextBox 9">
            <a:extLst>
              <a:ext uri="{FF2B5EF4-FFF2-40B4-BE49-F238E27FC236}">
                <a16:creationId xmlns:a16="http://schemas.microsoft.com/office/drawing/2014/main" id="{CE86A6D9-E8EA-7993-96FF-B80176E316AC}"/>
              </a:ext>
            </a:extLst>
          </p:cNvPr>
          <p:cNvSpPr txBox="1">
            <a:spLocks noChangeArrowheads="1"/>
          </p:cNvSpPr>
          <p:nvPr/>
        </p:nvSpPr>
        <p:spPr bwMode="auto">
          <a:xfrm>
            <a:off x="9739313" y="2605089"/>
            <a:ext cx="647700" cy="36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O(n)</a:t>
            </a:r>
          </a:p>
        </p:txBody>
      </p:sp>
      <p:sp>
        <p:nvSpPr>
          <p:cNvPr id="36875" name="TextBox 10">
            <a:extLst>
              <a:ext uri="{FF2B5EF4-FFF2-40B4-BE49-F238E27FC236}">
                <a16:creationId xmlns:a16="http://schemas.microsoft.com/office/drawing/2014/main" id="{4C2D9FE3-1A24-B663-D39B-49A309C87019}"/>
              </a:ext>
            </a:extLst>
          </p:cNvPr>
          <p:cNvSpPr txBox="1">
            <a:spLocks noChangeArrowheads="1"/>
          </p:cNvSpPr>
          <p:nvPr/>
        </p:nvSpPr>
        <p:spPr bwMode="auto">
          <a:xfrm>
            <a:off x="9888538" y="4754563"/>
            <a:ext cx="646112" cy="3683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O(1)</a:t>
            </a:r>
          </a:p>
        </p:txBody>
      </p:sp>
      <p:sp>
        <p:nvSpPr>
          <p:cNvPr id="36876" name="TextBox 11">
            <a:extLst>
              <a:ext uri="{FF2B5EF4-FFF2-40B4-BE49-F238E27FC236}">
                <a16:creationId xmlns:a16="http://schemas.microsoft.com/office/drawing/2014/main" id="{BB01ECEA-3B3C-65EC-A31F-943A74F0069E}"/>
              </a:ext>
            </a:extLst>
          </p:cNvPr>
          <p:cNvSpPr txBox="1">
            <a:spLocks noChangeArrowheads="1"/>
          </p:cNvSpPr>
          <p:nvPr/>
        </p:nvSpPr>
        <p:spPr bwMode="auto">
          <a:xfrm>
            <a:off x="9483725" y="4103689"/>
            <a:ext cx="1017588" cy="36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O(log n)</a:t>
            </a:r>
          </a:p>
        </p:txBody>
      </p:sp>
      <p:sp>
        <p:nvSpPr>
          <p:cNvPr id="36877" name="TextBox 12">
            <a:extLst>
              <a:ext uri="{FF2B5EF4-FFF2-40B4-BE49-F238E27FC236}">
                <a16:creationId xmlns:a16="http://schemas.microsoft.com/office/drawing/2014/main" id="{A851670D-39A5-CD95-AED8-DBA03724BD69}"/>
              </a:ext>
            </a:extLst>
          </p:cNvPr>
          <p:cNvSpPr txBox="1">
            <a:spLocks noChangeArrowheads="1"/>
          </p:cNvSpPr>
          <p:nvPr/>
        </p:nvSpPr>
        <p:spPr bwMode="auto">
          <a:xfrm>
            <a:off x="8535988" y="2136775"/>
            <a:ext cx="1211262" cy="3683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O(n log n)</a:t>
            </a:r>
          </a:p>
        </p:txBody>
      </p:sp>
      <p:sp>
        <p:nvSpPr>
          <p:cNvPr id="36878" name="TextBox 13">
            <a:extLst>
              <a:ext uri="{FF2B5EF4-FFF2-40B4-BE49-F238E27FC236}">
                <a16:creationId xmlns:a16="http://schemas.microsoft.com/office/drawing/2014/main" id="{5E736F3F-6010-47B8-9BA1-760FA4C52E68}"/>
              </a:ext>
            </a:extLst>
          </p:cNvPr>
          <p:cNvSpPr txBox="1">
            <a:spLocks noChangeArrowheads="1"/>
          </p:cNvSpPr>
          <p:nvPr/>
        </p:nvSpPr>
        <p:spPr bwMode="auto">
          <a:xfrm>
            <a:off x="7183439" y="2209800"/>
            <a:ext cx="731837"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O(n</a:t>
            </a:r>
            <a:r>
              <a:rPr kumimoji="0" lang="en-GB" altLang="en-US" sz="1800" baseline="30000">
                <a:solidFill>
                  <a:schemeClr val="bg1"/>
                </a:solidFill>
              </a:rPr>
              <a:t>2</a:t>
            </a:r>
            <a:r>
              <a:rPr kumimoji="0" lang="en-GB" altLang="en-US" sz="1800">
                <a:solidFill>
                  <a:schemeClr val="bg1"/>
                </a:solidFill>
              </a:rPr>
              <a: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88B7985B-D4BB-BA72-6509-A9BA1E22CAA9}"/>
              </a:ext>
            </a:extLst>
          </p:cNvPr>
          <p:cNvSpPr>
            <a:spLocks noGrp="1" noChangeArrowheads="1"/>
          </p:cNvSpPr>
          <p:nvPr>
            <p:ph type="title"/>
          </p:nvPr>
        </p:nvSpPr>
        <p:spPr>
          <a:xfrm>
            <a:off x="1114483" y="-607218"/>
            <a:ext cx="9779183" cy="1325563"/>
          </a:xfrm>
        </p:spPr>
        <p:txBody>
          <a:bodyPr/>
          <a:lstStyle/>
          <a:p>
            <a:r>
              <a:rPr lang="en-GB" altLang="en-US" dirty="0"/>
              <a:t>Factorial Time</a:t>
            </a:r>
          </a:p>
        </p:txBody>
      </p:sp>
      <p:sp>
        <p:nvSpPr>
          <p:cNvPr id="37891" name="Content Placeholder 2">
            <a:extLst>
              <a:ext uri="{FF2B5EF4-FFF2-40B4-BE49-F238E27FC236}">
                <a16:creationId xmlns:a16="http://schemas.microsoft.com/office/drawing/2014/main" id="{97D2B44E-F7AD-2D30-0ECF-6A834575FD67}"/>
              </a:ext>
            </a:extLst>
          </p:cNvPr>
          <p:cNvSpPr>
            <a:spLocks noGrp="1" noChangeArrowheads="1"/>
          </p:cNvSpPr>
          <p:nvPr>
            <p:ph idx="1"/>
          </p:nvPr>
        </p:nvSpPr>
        <p:spPr>
          <a:xfrm>
            <a:off x="2239964" y="673101"/>
            <a:ext cx="7856537" cy="1406525"/>
          </a:xfrm>
        </p:spPr>
        <p:txBody>
          <a:bodyPr/>
          <a:lstStyle/>
          <a:p>
            <a:r>
              <a:rPr lang="en-GB" altLang="en-US"/>
              <a:t>Some algorithms perform even worse</a:t>
            </a:r>
          </a:p>
          <a:p>
            <a:r>
              <a:rPr lang="en-GB" altLang="en-US"/>
              <a:t>Remember factorials, for positive integer value x</a:t>
            </a:r>
            <a:br>
              <a:rPr lang="en-GB" altLang="en-US"/>
            </a:br>
            <a:r>
              <a:rPr lang="en-GB" altLang="en-US"/>
              <a:t>x! = x(x-1)(x-2)(x-3)….1</a:t>
            </a:r>
          </a:p>
          <a:p>
            <a:r>
              <a:rPr lang="en-GB" altLang="en-US"/>
              <a:t>We will come across this in the “Travelling Salesman Problem”</a:t>
            </a:r>
          </a:p>
        </p:txBody>
      </p:sp>
      <p:sp>
        <p:nvSpPr>
          <p:cNvPr id="37892" name="Footer Placeholder 3">
            <a:extLst>
              <a:ext uri="{FF2B5EF4-FFF2-40B4-BE49-F238E27FC236}">
                <a16:creationId xmlns:a16="http://schemas.microsoft.com/office/drawing/2014/main" id="{01E3A0D0-F7C9-D089-E41D-1426FEBBC6E5}"/>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pic>
        <p:nvPicPr>
          <p:cNvPr id="37893" name="Picture 5">
            <a:extLst>
              <a:ext uri="{FF2B5EF4-FFF2-40B4-BE49-F238E27FC236}">
                <a16:creationId xmlns:a16="http://schemas.microsoft.com/office/drawing/2014/main" id="{23F95069-0357-1264-A226-1FC5EAD815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39963" y="2093914"/>
            <a:ext cx="7974012" cy="469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4" name="TextBox 6">
            <a:extLst>
              <a:ext uri="{FF2B5EF4-FFF2-40B4-BE49-F238E27FC236}">
                <a16:creationId xmlns:a16="http://schemas.microsoft.com/office/drawing/2014/main" id="{B2510D42-765A-E530-1F1C-5D924796C686}"/>
              </a:ext>
            </a:extLst>
          </p:cNvPr>
          <p:cNvSpPr txBox="1">
            <a:spLocks noChangeArrowheads="1"/>
          </p:cNvSpPr>
          <p:nvPr/>
        </p:nvSpPr>
        <p:spPr bwMode="auto">
          <a:xfrm>
            <a:off x="3005139" y="3328988"/>
            <a:ext cx="376237" cy="3683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n!</a:t>
            </a:r>
          </a:p>
        </p:txBody>
      </p:sp>
      <p:sp>
        <p:nvSpPr>
          <p:cNvPr id="37895" name="TextBox 7">
            <a:extLst>
              <a:ext uri="{FF2B5EF4-FFF2-40B4-BE49-F238E27FC236}">
                <a16:creationId xmlns:a16="http://schemas.microsoft.com/office/drawing/2014/main" id="{559416FD-C76C-27E5-16DD-CBD290F3DA92}"/>
              </a:ext>
            </a:extLst>
          </p:cNvPr>
          <p:cNvSpPr txBox="1">
            <a:spLocks noChangeArrowheads="1"/>
          </p:cNvSpPr>
          <p:nvPr/>
        </p:nvSpPr>
        <p:spPr bwMode="auto">
          <a:xfrm>
            <a:off x="3719513" y="3708400"/>
            <a:ext cx="397866" cy="36933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dirty="0">
                <a:solidFill>
                  <a:schemeClr val="bg1"/>
                </a:solidFill>
              </a:rPr>
              <a:t>2</a:t>
            </a:r>
            <a:r>
              <a:rPr kumimoji="0" lang="en-GB" altLang="en-US" sz="1800" baseline="30000" dirty="0">
                <a:solidFill>
                  <a:schemeClr val="bg1"/>
                </a:solidFill>
              </a:rPr>
              <a:t>n</a:t>
            </a:r>
          </a:p>
        </p:txBody>
      </p:sp>
      <p:sp>
        <p:nvSpPr>
          <p:cNvPr id="37896" name="TextBox 8">
            <a:extLst>
              <a:ext uri="{FF2B5EF4-FFF2-40B4-BE49-F238E27FC236}">
                <a16:creationId xmlns:a16="http://schemas.microsoft.com/office/drawing/2014/main" id="{611449B9-3539-136D-FFA4-1B81BAD3E659}"/>
              </a:ext>
            </a:extLst>
          </p:cNvPr>
          <p:cNvSpPr txBox="1">
            <a:spLocks noChangeArrowheads="1"/>
          </p:cNvSpPr>
          <p:nvPr/>
        </p:nvSpPr>
        <p:spPr bwMode="auto">
          <a:xfrm>
            <a:off x="4578351" y="4205289"/>
            <a:ext cx="398463" cy="36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n</a:t>
            </a:r>
            <a:r>
              <a:rPr kumimoji="0" lang="en-GB" altLang="en-US" sz="1800" b="1" baseline="30000">
                <a:solidFill>
                  <a:schemeClr val="bg1"/>
                </a:solidFill>
              </a:rPr>
              <a:t>2</a:t>
            </a:r>
          </a:p>
        </p:txBody>
      </p:sp>
      <p:sp>
        <p:nvSpPr>
          <p:cNvPr id="37897" name="TextBox 9">
            <a:extLst>
              <a:ext uri="{FF2B5EF4-FFF2-40B4-BE49-F238E27FC236}">
                <a16:creationId xmlns:a16="http://schemas.microsoft.com/office/drawing/2014/main" id="{559C801B-7BAA-568C-170C-C7FB943FAD91}"/>
              </a:ext>
            </a:extLst>
          </p:cNvPr>
          <p:cNvSpPr txBox="1">
            <a:spLocks noChangeArrowheads="1"/>
          </p:cNvSpPr>
          <p:nvPr/>
        </p:nvSpPr>
        <p:spPr bwMode="auto">
          <a:xfrm>
            <a:off x="7400925" y="3727450"/>
            <a:ext cx="876300"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n log n</a:t>
            </a:r>
          </a:p>
        </p:txBody>
      </p:sp>
      <p:sp>
        <p:nvSpPr>
          <p:cNvPr id="37898" name="TextBox 10">
            <a:extLst>
              <a:ext uri="{FF2B5EF4-FFF2-40B4-BE49-F238E27FC236}">
                <a16:creationId xmlns:a16="http://schemas.microsoft.com/office/drawing/2014/main" id="{B7E792B6-54A9-2C67-A126-BDC0482505B9}"/>
              </a:ext>
            </a:extLst>
          </p:cNvPr>
          <p:cNvSpPr txBox="1">
            <a:spLocks noChangeArrowheads="1"/>
          </p:cNvSpPr>
          <p:nvPr/>
        </p:nvSpPr>
        <p:spPr bwMode="auto">
          <a:xfrm>
            <a:off x="7681914" y="5332414"/>
            <a:ext cx="312737" cy="36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n</a:t>
            </a:r>
          </a:p>
        </p:txBody>
      </p:sp>
      <p:sp>
        <p:nvSpPr>
          <p:cNvPr id="37899" name="TextBox 11">
            <a:extLst>
              <a:ext uri="{FF2B5EF4-FFF2-40B4-BE49-F238E27FC236}">
                <a16:creationId xmlns:a16="http://schemas.microsoft.com/office/drawing/2014/main" id="{CA221539-8AC4-0E9C-C48E-80B4457AAF61}"/>
              </a:ext>
            </a:extLst>
          </p:cNvPr>
          <p:cNvSpPr txBox="1">
            <a:spLocks noChangeArrowheads="1"/>
          </p:cNvSpPr>
          <p:nvPr/>
        </p:nvSpPr>
        <p:spPr bwMode="auto">
          <a:xfrm>
            <a:off x="8945563" y="5851525"/>
            <a:ext cx="685800" cy="3683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log n</a:t>
            </a:r>
          </a:p>
        </p:txBody>
      </p:sp>
      <p:sp>
        <p:nvSpPr>
          <p:cNvPr id="13" name="Arc 12">
            <a:extLst>
              <a:ext uri="{FF2B5EF4-FFF2-40B4-BE49-F238E27FC236}">
                <a16:creationId xmlns:a16="http://schemas.microsoft.com/office/drawing/2014/main" id="{1F20E4FE-EA93-6E12-1006-FAB1FEA5C040}"/>
              </a:ext>
            </a:extLst>
          </p:cNvPr>
          <p:cNvSpPr/>
          <p:nvPr/>
        </p:nvSpPr>
        <p:spPr bwMode="auto">
          <a:xfrm>
            <a:off x="3135314" y="241301"/>
            <a:ext cx="319087" cy="5788025"/>
          </a:xfrm>
          <a:prstGeom prst="arc">
            <a:avLst>
              <a:gd name="adj1" fmla="val 17567791"/>
              <a:gd name="adj2" fmla="val 5425955"/>
            </a:avLst>
          </a:prstGeom>
          <a:noFill/>
          <a:ln w="25400" cap="flat" cmpd="sng" algn="ctr">
            <a:solidFill>
              <a:srgbClr val="FF0000"/>
            </a:solidFill>
            <a:prstDash val="solid"/>
            <a:round/>
            <a:headEnd type="none" w="med" len="med"/>
            <a:tailEnd type="none" w="med" len="med"/>
          </a:ln>
          <a:effectLst/>
        </p:spPr>
        <p:txBody>
          <a:bodyPr wrap="none" anchor="ctr"/>
          <a:lstStyle/>
          <a:p>
            <a:pPr algn="ctr">
              <a:defRPr/>
            </a:pPr>
            <a:endParaRPr lang="en-GB"/>
          </a:p>
        </p:txBody>
      </p:sp>
      <p:sp>
        <p:nvSpPr>
          <p:cNvPr id="37901" name="Arrow: Right 1">
            <a:extLst>
              <a:ext uri="{FF2B5EF4-FFF2-40B4-BE49-F238E27FC236}">
                <a16:creationId xmlns:a16="http://schemas.microsoft.com/office/drawing/2014/main" id="{0686C423-29B8-93BF-8E0F-C8FED70EFFE9}"/>
              </a:ext>
            </a:extLst>
          </p:cNvPr>
          <p:cNvSpPr>
            <a:spLocks noChangeArrowheads="1"/>
          </p:cNvSpPr>
          <p:nvPr/>
        </p:nvSpPr>
        <p:spPr bwMode="auto">
          <a:xfrm>
            <a:off x="2619375" y="3357563"/>
            <a:ext cx="376238" cy="311150"/>
          </a:xfrm>
          <a:prstGeom prst="rightArrow">
            <a:avLst>
              <a:gd name="adj1" fmla="val 50000"/>
              <a:gd name="adj2" fmla="val 49985"/>
            </a:avLst>
          </a:prstGeom>
          <a:solidFill>
            <a:srgbClr val="FF0000"/>
          </a:solidFill>
          <a:ln w="9525" algn="ctr">
            <a:solidFill>
              <a:srgbClr val="FF0000"/>
            </a:solidFill>
            <a:round/>
            <a:headEnd/>
            <a:tailEnd/>
          </a:ln>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eaLnBrk="0" fontAlgn="base" hangingPunct="0">
              <a:spcBef>
                <a:spcPct val="0"/>
              </a:spcBef>
              <a:spcAft>
                <a:spcPct val="0"/>
              </a:spcAft>
              <a:defRPr>
                <a:solidFill>
                  <a:schemeClr val="tx1"/>
                </a:solidFill>
                <a:latin typeface="Helvetica" panose="020B0604020202020204" pitchFamily="34" charset="0"/>
              </a:defRPr>
            </a:lvl6pPr>
            <a:lvl7pPr marL="2971800" indent="-228600" eaLnBrk="0" fontAlgn="base" hangingPunct="0">
              <a:spcBef>
                <a:spcPct val="0"/>
              </a:spcBef>
              <a:spcAft>
                <a:spcPct val="0"/>
              </a:spcAft>
              <a:defRPr>
                <a:solidFill>
                  <a:schemeClr val="tx1"/>
                </a:solidFill>
                <a:latin typeface="Helvetica" panose="020B0604020202020204" pitchFamily="34" charset="0"/>
              </a:defRPr>
            </a:lvl7pPr>
            <a:lvl8pPr marL="3429000" indent="-228600" eaLnBrk="0" fontAlgn="base" hangingPunct="0">
              <a:spcBef>
                <a:spcPct val="0"/>
              </a:spcBef>
              <a:spcAft>
                <a:spcPct val="0"/>
              </a:spcAft>
              <a:defRPr>
                <a:solidFill>
                  <a:schemeClr val="tx1"/>
                </a:solidFill>
                <a:latin typeface="Helvetica" panose="020B0604020202020204" pitchFamily="34" charset="0"/>
              </a:defRPr>
            </a:lvl8pPr>
            <a:lvl9pPr marL="3886200" indent="-228600" eaLnBrk="0" fontAlgn="base" hangingPunct="0">
              <a:spcBef>
                <a:spcPct val="0"/>
              </a:spcBef>
              <a:spcAft>
                <a:spcPct val="0"/>
              </a:spcAft>
              <a:defRPr>
                <a:solidFill>
                  <a:schemeClr val="tx1"/>
                </a:solidFill>
                <a:latin typeface="Helvetica" panose="020B0604020202020204" pitchFamily="34" charset="0"/>
              </a:defRPr>
            </a:lvl9pPr>
          </a:lstStyle>
          <a:p>
            <a:pPr algn="ctr"/>
            <a:endParaRPr lang="en-GB" alt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3CC68B78-6573-D513-4015-8D5B00DFD065}"/>
              </a:ext>
            </a:extLst>
          </p:cNvPr>
          <p:cNvSpPr>
            <a:spLocks noGrp="1" noChangeArrowheads="1"/>
          </p:cNvSpPr>
          <p:nvPr>
            <p:ph type="title"/>
          </p:nvPr>
        </p:nvSpPr>
        <p:spPr>
          <a:xfrm>
            <a:off x="269571" y="124238"/>
            <a:ext cx="9779183" cy="646907"/>
          </a:xfrm>
        </p:spPr>
        <p:txBody>
          <a:bodyPr/>
          <a:lstStyle/>
          <a:p>
            <a:r>
              <a:rPr lang="en-GB" altLang="en-US" dirty="0"/>
              <a:t>Comparison</a:t>
            </a:r>
          </a:p>
        </p:txBody>
      </p:sp>
      <p:sp>
        <p:nvSpPr>
          <p:cNvPr id="15363" name="Content Placeholder 2">
            <a:extLst>
              <a:ext uri="{FF2B5EF4-FFF2-40B4-BE49-F238E27FC236}">
                <a16:creationId xmlns:a16="http://schemas.microsoft.com/office/drawing/2014/main" id="{FD73DFE8-705D-B1EC-BD38-D22B7B53959E}"/>
              </a:ext>
            </a:extLst>
          </p:cNvPr>
          <p:cNvSpPr>
            <a:spLocks noGrp="1"/>
          </p:cNvSpPr>
          <p:nvPr>
            <p:ph idx="1"/>
          </p:nvPr>
        </p:nvSpPr>
        <p:spPr>
          <a:xfrm>
            <a:off x="0" y="1077844"/>
            <a:ext cx="7602330" cy="5404471"/>
          </a:xfrm>
        </p:spPr>
        <p:txBody>
          <a:bodyPr/>
          <a:lstStyle/>
          <a:p>
            <a:pPr>
              <a:defRPr/>
            </a:pPr>
            <a:r>
              <a:rPr lang="en-GB" altLang="en-US" b="1" u="sng" dirty="0"/>
              <a:t>Ranked from best (smallest) to worst (largest)</a:t>
            </a:r>
          </a:p>
          <a:p>
            <a:pPr marL="457200" indent="-457200">
              <a:buFont typeface="+mj-lt"/>
              <a:buAutoNum type="arabicPeriod"/>
              <a:defRPr/>
            </a:pPr>
            <a:r>
              <a:rPr lang="en-GB" altLang="en-US" dirty="0"/>
              <a:t>O(1) fixed number of executed steps</a:t>
            </a:r>
          </a:p>
          <a:p>
            <a:pPr marL="457200" indent="-457200">
              <a:buFont typeface="+mj-lt"/>
              <a:buAutoNum type="arabicPeriod"/>
              <a:defRPr/>
            </a:pPr>
            <a:r>
              <a:rPr lang="en-GB" altLang="en-US" dirty="0"/>
              <a:t>O(log(n)) an algorithm that reduces the work each iteration, plateaus out at some point</a:t>
            </a:r>
          </a:p>
          <a:p>
            <a:pPr marL="457200" indent="-457200">
              <a:buFont typeface="+mj-lt"/>
              <a:buAutoNum type="arabicPeriod"/>
              <a:defRPr/>
            </a:pPr>
            <a:r>
              <a:rPr lang="en-GB" altLang="en-US" dirty="0"/>
              <a:t>O(n) a loop executing n steps</a:t>
            </a:r>
          </a:p>
          <a:p>
            <a:pPr marL="457200" indent="-457200">
              <a:buFont typeface="+mj-lt"/>
              <a:buAutoNum type="arabicPeriod"/>
              <a:defRPr/>
            </a:pPr>
            <a:r>
              <a:rPr lang="en-GB" altLang="en-US" dirty="0"/>
              <a:t>O(n log(n) an algorithm that reduces the work each iteration, but does additional work on each iteration</a:t>
            </a:r>
          </a:p>
          <a:p>
            <a:pPr marL="457200" indent="-457200">
              <a:buFont typeface="+mj-lt"/>
              <a:buAutoNum type="arabicPeriod"/>
              <a:defRPr/>
            </a:pPr>
            <a:r>
              <a:rPr lang="en-GB" altLang="en-US" dirty="0"/>
              <a:t>O(n</a:t>
            </a:r>
            <a:r>
              <a:rPr lang="en-GB" altLang="en-US" baseline="30000" dirty="0"/>
              <a:t>2</a:t>
            </a:r>
            <a:r>
              <a:rPr lang="en-GB" altLang="en-US" dirty="0"/>
              <a:t>) a loop within a loop each running n steps</a:t>
            </a:r>
          </a:p>
          <a:p>
            <a:pPr marL="457200" indent="-457200">
              <a:buFont typeface="+mj-lt"/>
              <a:buAutoNum type="arabicPeriod"/>
              <a:defRPr/>
            </a:pPr>
            <a:r>
              <a:rPr lang="en-GB" altLang="en-US" dirty="0"/>
              <a:t>O(n!) VERY </a:t>
            </a:r>
            <a:r>
              <a:rPr lang="en-GB" altLang="en-US" dirty="0" err="1"/>
              <a:t>VERY</a:t>
            </a:r>
            <a:r>
              <a:rPr lang="en-GB" altLang="en-US" dirty="0"/>
              <a:t> BAD</a:t>
            </a:r>
          </a:p>
          <a:p>
            <a:pPr>
              <a:defRPr/>
            </a:pPr>
            <a:endParaRPr lang="en-GB" altLang="en-US" dirty="0"/>
          </a:p>
        </p:txBody>
      </p:sp>
      <p:sp>
        <p:nvSpPr>
          <p:cNvPr id="38916" name="Footer Placeholder 3">
            <a:extLst>
              <a:ext uri="{FF2B5EF4-FFF2-40B4-BE49-F238E27FC236}">
                <a16:creationId xmlns:a16="http://schemas.microsoft.com/office/drawing/2014/main" id="{615638E9-26E2-1179-E695-13A3811D1986}"/>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38917" name="TextBox 1">
            <a:extLst>
              <a:ext uri="{FF2B5EF4-FFF2-40B4-BE49-F238E27FC236}">
                <a16:creationId xmlns:a16="http://schemas.microsoft.com/office/drawing/2014/main" id="{493DAE58-19BB-566B-18E1-C8A5EB601B41}"/>
              </a:ext>
            </a:extLst>
          </p:cNvPr>
          <p:cNvSpPr txBox="1">
            <a:spLocks noChangeArrowheads="1"/>
          </p:cNvSpPr>
          <p:nvPr/>
        </p:nvSpPr>
        <p:spPr bwMode="auto">
          <a:xfrm>
            <a:off x="4176754" y="170655"/>
            <a:ext cx="8010525" cy="646113"/>
          </a:xfrm>
          <a:prstGeom prst="rect">
            <a:avLst/>
          </a:prstGeom>
          <a:solidFill>
            <a:schemeClr val="bg1"/>
          </a:solidFill>
          <a:ln w="19050">
            <a:solidFill>
              <a:srgbClr val="FF0000"/>
            </a:solidFill>
            <a:miter lim="800000"/>
            <a:headEnd/>
            <a:tailEnd/>
          </a:ln>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Remember, this is all relative and what we are interested in is what happens as the number of item </a:t>
            </a:r>
            <a:r>
              <a:rPr kumimoji="0" lang="en-GB" altLang="en-US" sz="1800" i="1"/>
              <a:t>n</a:t>
            </a:r>
            <a:r>
              <a:rPr kumimoji="0" lang="en-GB" altLang="en-US" sz="1800"/>
              <a:t> increases</a:t>
            </a:r>
          </a:p>
        </p:txBody>
      </p:sp>
      <p:grpSp>
        <p:nvGrpSpPr>
          <p:cNvPr id="3" name="Group 2">
            <a:extLst>
              <a:ext uri="{FF2B5EF4-FFF2-40B4-BE49-F238E27FC236}">
                <a16:creationId xmlns:a16="http://schemas.microsoft.com/office/drawing/2014/main" id="{7D669256-C483-C94B-72BA-C7450FA44DEC}"/>
              </a:ext>
            </a:extLst>
          </p:cNvPr>
          <p:cNvGrpSpPr/>
          <p:nvPr/>
        </p:nvGrpSpPr>
        <p:grpSpPr>
          <a:xfrm>
            <a:off x="6481944" y="255587"/>
            <a:ext cx="5387976" cy="5253037"/>
            <a:chOff x="6135551" y="624682"/>
            <a:chExt cx="5387976" cy="5253037"/>
          </a:xfrm>
        </p:grpSpPr>
        <p:pic>
          <p:nvPicPr>
            <p:cNvPr id="38920" name="Picture 5">
              <a:extLst>
                <a:ext uri="{FF2B5EF4-FFF2-40B4-BE49-F238E27FC236}">
                  <a16:creationId xmlns:a16="http://schemas.microsoft.com/office/drawing/2014/main" id="{6F236F3E-FB69-FB33-C265-0ED1FB2767E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84914" y="2297907"/>
              <a:ext cx="4138613" cy="357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26D1FA30-E5B3-E51C-5506-5BB582698D9C}"/>
                </a:ext>
              </a:extLst>
            </p:cNvPr>
            <p:cNvSpPr txBox="1"/>
            <p:nvPr/>
          </p:nvSpPr>
          <p:spPr bwMode="auto">
            <a:xfrm>
              <a:off x="9659802" y="3044032"/>
              <a:ext cx="1071384" cy="338554"/>
            </a:xfrm>
            <a:prstGeom prst="rect">
              <a:avLst/>
            </a:prstGeom>
            <a:noFill/>
          </p:spPr>
          <p:txBody>
            <a:bodyPr wrap="none">
              <a:spAutoFit/>
            </a:bodyPr>
            <a:lstStyle/>
            <a:p>
              <a:pPr>
                <a:defRPr/>
              </a:pPr>
              <a:r>
                <a:rPr lang="en-GB" sz="1600" b="1" dirty="0">
                  <a:solidFill>
                    <a:schemeClr val="tx1">
                      <a:lumMod val="40000"/>
                      <a:lumOff val="60000"/>
                    </a:schemeClr>
                  </a:solidFill>
                </a:rPr>
                <a:t>O(n log n)</a:t>
              </a:r>
            </a:p>
          </p:txBody>
        </p:sp>
        <p:sp>
          <p:nvSpPr>
            <p:cNvPr id="38922" name="TextBox 9">
              <a:extLst>
                <a:ext uri="{FF2B5EF4-FFF2-40B4-BE49-F238E27FC236}">
                  <a16:creationId xmlns:a16="http://schemas.microsoft.com/office/drawing/2014/main" id="{B72E8090-9AAE-9DD6-460D-EA1E7056DA2A}"/>
                </a:ext>
              </a:extLst>
            </p:cNvPr>
            <p:cNvSpPr txBox="1">
              <a:spLocks noChangeArrowheads="1"/>
            </p:cNvSpPr>
            <p:nvPr/>
          </p:nvSpPr>
          <p:spPr bwMode="auto">
            <a:xfrm>
              <a:off x="8586651" y="2788444"/>
              <a:ext cx="730250"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O(n</a:t>
              </a:r>
              <a:r>
                <a:rPr kumimoji="0" lang="en-GB" altLang="en-US" sz="1800" baseline="30000">
                  <a:solidFill>
                    <a:schemeClr val="bg1"/>
                  </a:solidFill>
                </a:rPr>
                <a:t>2</a:t>
              </a:r>
              <a:r>
                <a:rPr kumimoji="0" lang="en-GB" altLang="en-US" sz="1800">
                  <a:solidFill>
                    <a:schemeClr val="bg1"/>
                  </a:solidFill>
                </a:rPr>
                <a:t>)</a:t>
              </a:r>
            </a:p>
          </p:txBody>
        </p:sp>
        <p:sp>
          <p:nvSpPr>
            <p:cNvPr id="38923" name="TextBox 11">
              <a:extLst>
                <a:ext uri="{FF2B5EF4-FFF2-40B4-BE49-F238E27FC236}">
                  <a16:creationId xmlns:a16="http://schemas.microsoft.com/office/drawing/2014/main" id="{ED84AD18-E074-F8C7-44C2-333CAEDDDA82}"/>
                </a:ext>
              </a:extLst>
            </p:cNvPr>
            <p:cNvSpPr txBox="1">
              <a:spLocks noChangeArrowheads="1"/>
            </p:cNvSpPr>
            <p:nvPr/>
          </p:nvSpPr>
          <p:spPr bwMode="auto">
            <a:xfrm>
              <a:off x="10458315" y="3588544"/>
              <a:ext cx="646112"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O(n)</a:t>
              </a:r>
            </a:p>
          </p:txBody>
        </p:sp>
        <p:sp>
          <p:nvSpPr>
            <p:cNvPr id="38924" name="TextBox 12">
              <a:extLst>
                <a:ext uri="{FF2B5EF4-FFF2-40B4-BE49-F238E27FC236}">
                  <a16:creationId xmlns:a16="http://schemas.microsoft.com/office/drawing/2014/main" id="{F412F0F4-1456-7F59-678E-BBD750181EB5}"/>
                </a:ext>
              </a:extLst>
            </p:cNvPr>
            <p:cNvSpPr txBox="1">
              <a:spLocks noChangeArrowheads="1"/>
            </p:cNvSpPr>
            <p:nvPr/>
          </p:nvSpPr>
          <p:spPr bwMode="auto">
            <a:xfrm>
              <a:off x="10210665" y="4363244"/>
              <a:ext cx="1017587" cy="36988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O(log n)</a:t>
              </a:r>
            </a:p>
          </p:txBody>
        </p:sp>
        <p:sp>
          <p:nvSpPr>
            <p:cNvPr id="38925" name="TextBox 13">
              <a:extLst>
                <a:ext uri="{FF2B5EF4-FFF2-40B4-BE49-F238E27FC236}">
                  <a16:creationId xmlns:a16="http://schemas.microsoft.com/office/drawing/2014/main" id="{15A7EE0B-8A28-CDF7-83EC-F55E5FAD7EE3}"/>
                </a:ext>
              </a:extLst>
            </p:cNvPr>
            <p:cNvSpPr txBox="1">
              <a:spLocks noChangeArrowheads="1"/>
            </p:cNvSpPr>
            <p:nvPr/>
          </p:nvSpPr>
          <p:spPr bwMode="auto">
            <a:xfrm>
              <a:off x="10458315" y="4936332"/>
              <a:ext cx="646112" cy="36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O(1)</a:t>
              </a:r>
            </a:p>
          </p:txBody>
        </p:sp>
        <p:sp>
          <p:nvSpPr>
            <p:cNvPr id="38926" name="TextBox 10">
              <a:extLst>
                <a:ext uri="{FF2B5EF4-FFF2-40B4-BE49-F238E27FC236}">
                  <a16:creationId xmlns:a16="http://schemas.microsoft.com/office/drawing/2014/main" id="{423A6858-21B7-10AC-340B-2F00B8C7C697}"/>
                </a:ext>
              </a:extLst>
            </p:cNvPr>
            <p:cNvSpPr txBox="1">
              <a:spLocks noChangeArrowheads="1"/>
            </p:cNvSpPr>
            <p:nvPr/>
          </p:nvSpPr>
          <p:spPr bwMode="auto">
            <a:xfrm>
              <a:off x="9604240" y="3028157"/>
              <a:ext cx="1211262" cy="369887"/>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solidFill>
                    <a:schemeClr val="bg1"/>
                  </a:solidFill>
                </a:rPr>
                <a:t>O(n log n)</a:t>
              </a:r>
            </a:p>
          </p:txBody>
        </p:sp>
        <p:sp>
          <p:nvSpPr>
            <p:cNvPr id="6" name="Arc 5">
              <a:extLst>
                <a:ext uri="{FF2B5EF4-FFF2-40B4-BE49-F238E27FC236}">
                  <a16:creationId xmlns:a16="http://schemas.microsoft.com/office/drawing/2014/main" id="{2AD77CC4-EB82-64CA-DC25-45A135741529}"/>
                </a:ext>
              </a:extLst>
            </p:cNvPr>
            <p:cNvSpPr/>
            <p:nvPr/>
          </p:nvSpPr>
          <p:spPr bwMode="auto">
            <a:xfrm rot="5400000">
              <a:off x="5519601" y="1240632"/>
              <a:ext cx="4792662" cy="3560762"/>
            </a:xfrm>
            <a:prstGeom prst="arc">
              <a:avLst/>
            </a:prstGeom>
            <a:noFill/>
            <a:ln w="28575" cap="flat" cmpd="sng" algn="ctr">
              <a:solidFill>
                <a:schemeClr val="tx1">
                  <a:lumMod val="40000"/>
                  <a:lumOff val="60000"/>
                </a:schemeClr>
              </a:solidFill>
              <a:prstDash val="solid"/>
              <a:round/>
              <a:headEnd type="none" w="med" len="med"/>
              <a:tailEnd type="none" w="med" len="med"/>
            </a:ln>
            <a:effectLst/>
          </p:spPr>
          <p:txBody>
            <a:bodyPr wrap="none" anchor="ctr"/>
            <a:lstStyle/>
            <a:p>
              <a:pPr algn="ctr">
                <a:defRPr/>
              </a:pPr>
              <a:endParaRPr lang="en-GB"/>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17C603F2-3022-E2B2-FDC0-4CD22B421693}"/>
              </a:ext>
            </a:extLst>
          </p:cNvPr>
          <p:cNvSpPr>
            <a:spLocks noGrp="1" noChangeArrowheads="1"/>
          </p:cNvSpPr>
          <p:nvPr>
            <p:ph type="title"/>
          </p:nvPr>
        </p:nvSpPr>
        <p:spPr/>
        <p:txBody>
          <a:bodyPr/>
          <a:lstStyle/>
          <a:p>
            <a:endParaRPr lang="en-GB" altLang="en-US"/>
          </a:p>
        </p:txBody>
      </p:sp>
      <p:sp>
        <p:nvSpPr>
          <p:cNvPr id="39939" name="Content Placeholder 2">
            <a:extLst>
              <a:ext uri="{FF2B5EF4-FFF2-40B4-BE49-F238E27FC236}">
                <a16:creationId xmlns:a16="http://schemas.microsoft.com/office/drawing/2014/main" id="{5CECBFA1-0D79-AF17-8194-5804A423111C}"/>
              </a:ext>
            </a:extLst>
          </p:cNvPr>
          <p:cNvSpPr>
            <a:spLocks noGrp="1" noChangeArrowheads="1"/>
          </p:cNvSpPr>
          <p:nvPr>
            <p:ph idx="1"/>
          </p:nvPr>
        </p:nvSpPr>
        <p:spPr/>
        <p:txBody>
          <a:bodyPr/>
          <a:lstStyle/>
          <a:p>
            <a:endParaRPr lang="en-GB" altLang="en-US"/>
          </a:p>
        </p:txBody>
      </p:sp>
      <p:sp>
        <p:nvSpPr>
          <p:cNvPr id="39940" name="Footer Placeholder 3">
            <a:extLst>
              <a:ext uri="{FF2B5EF4-FFF2-40B4-BE49-F238E27FC236}">
                <a16:creationId xmlns:a16="http://schemas.microsoft.com/office/drawing/2014/main" id="{725263FC-CB8C-EBB5-1E8F-30CC97DB3352}"/>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pic>
        <p:nvPicPr>
          <p:cNvPr id="39941" name="Picture 5">
            <a:extLst>
              <a:ext uri="{FF2B5EF4-FFF2-40B4-BE49-F238E27FC236}">
                <a16:creationId xmlns:a16="http://schemas.microsoft.com/office/drawing/2014/main" id="{6D683BDB-8098-CB3A-7959-07601EBAC56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52588" y="174626"/>
            <a:ext cx="8882062" cy="620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D16A4C6C-0CED-E1BB-5D87-20392775A3B6}"/>
              </a:ext>
            </a:extLst>
          </p:cNvPr>
          <p:cNvSpPr>
            <a:spLocks noGrp="1" noChangeArrowheads="1"/>
          </p:cNvSpPr>
          <p:nvPr>
            <p:ph type="title"/>
          </p:nvPr>
        </p:nvSpPr>
        <p:spPr>
          <a:xfrm>
            <a:off x="774345" y="-722312"/>
            <a:ext cx="9779183" cy="1325563"/>
          </a:xfrm>
        </p:spPr>
        <p:txBody>
          <a:bodyPr/>
          <a:lstStyle/>
          <a:p>
            <a:r>
              <a:rPr lang="en-GB" altLang="en-US" dirty="0"/>
              <a:t>Rules</a:t>
            </a:r>
          </a:p>
        </p:txBody>
      </p:sp>
      <p:sp>
        <p:nvSpPr>
          <p:cNvPr id="3" name="Content Placeholder 2">
            <a:extLst>
              <a:ext uri="{FF2B5EF4-FFF2-40B4-BE49-F238E27FC236}">
                <a16:creationId xmlns:a16="http://schemas.microsoft.com/office/drawing/2014/main" id="{5AB34574-65A7-D021-0536-790975749086}"/>
              </a:ext>
            </a:extLst>
          </p:cNvPr>
          <p:cNvSpPr>
            <a:spLocks noGrp="1"/>
          </p:cNvSpPr>
          <p:nvPr>
            <p:ph idx="1"/>
          </p:nvPr>
        </p:nvSpPr>
        <p:spPr>
          <a:xfrm>
            <a:off x="114852" y="433734"/>
            <a:ext cx="11816522" cy="3921125"/>
          </a:xfrm>
        </p:spPr>
        <p:txBody>
          <a:bodyPr/>
          <a:lstStyle/>
          <a:p>
            <a:pPr>
              <a:defRPr/>
            </a:pPr>
            <a:r>
              <a:rPr lang="en-GB" dirty="0"/>
              <a:t>Given a constant C</a:t>
            </a:r>
            <a:br>
              <a:rPr lang="en-GB" dirty="0"/>
            </a:br>
            <a:r>
              <a:rPr lang="en-GB" dirty="0"/>
              <a:t>O(C) = O(1)</a:t>
            </a:r>
            <a:br>
              <a:rPr lang="en-GB" dirty="0"/>
            </a:br>
            <a:r>
              <a:rPr lang="en-GB" dirty="0"/>
              <a:t>O(C x n) = C x O(n) = O(n)</a:t>
            </a:r>
          </a:p>
          <a:p>
            <a:pPr>
              <a:defRPr/>
            </a:pPr>
            <a:r>
              <a:rPr lang="en-GB" dirty="0"/>
              <a:t>Addition:</a:t>
            </a:r>
            <a:br>
              <a:rPr lang="en-GB" dirty="0"/>
            </a:br>
            <a:r>
              <a:rPr lang="en-GB" dirty="0"/>
              <a:t>O(n) + O(m) = O(n + m)</a:t>
            </a:r>
            <a:br>
              <a:rPr lang="en-GB" dirty="0"/>
            </a:br>
            <a:r>
              <a:rPr lang="en-GB" dirty="0"/>
              <a:t>We do not care about the number of steps so make m = n</a:t>
            </a:r>
            <a:br>
              <a:rPr lang="en-GB" dirty="0"/>
            </a:br>
            <a:r>
              <a:rPr lang="en-GB" dirty="0"/>
              <a:t>O(n + m) = O(n + n) = O(2n) = O(n)</a:t>
            </a:r>
          </a:p>
          <a:p>
            <a:pPr>
              <a:defRPr/>
            </a:pPr>
            <a:r>
              <a:rPr lang="en-GB" dirty="0"/>
              <a:t>Multiplication</a:t>
            </a:r>
            <a:br>
              <a:rPr lang="en-GB" dirty="0"/>
            </a:br>
            <a:r>
              <a:rPr lang="en-GB" dirty="0"/>
              <a:t>O(n) x O(m) = O(n x m)  </a:t>
            </a:r>
            <a:r>
              <a:rPr lang="en-GB" dirty="0">
                <a:sym typeface="Wingdings" panose="05000000000000000000" pitchFamily="2" charset="2"/>
              </a:rPr>
              <a:t> typically written O(nm)</a:t>
            </a:r>
            <a:br>
              <a:rPr lang="en-GB" dirty="0">
                <a:sym typeface="Wingdings" panose="05000000000000000000" pitchFamily="2" charset="2"/>
              </a:rPr>
            </a:br>
            <a:r>
              <a:rPr lang="en-GB" dirty="0">
                <a:sym typeface="Wingdings" panose="05000000000000000000" pitchFamily="2" charset="2"/>
              </a:rPr>
              <a:t>Unless m is known to be significantly smaller than n, w</a:t>
            </a:r>
            <a:r>
              <a:rPr lang="en-GB" dirty="0"/>
              <a:t>e do not care about the number of steps so make m = n</a:t>
            </a:r>
            <a:br>
              <a:rPr lang="en-GB" dirty="0"/>
            </a:br>
            <a:r>
              <a:rPr lang="en-GB" dirty="0"/>
              <a:t>O(n x m) = O(n x n) = O(n</a:t>
            </a:r>
            <a:r>
              <a:rPr lang="en-GB" baseline="30000" dirty="0"/>
              <a:t>2</a:t>
            </a:r>
            <a:r>
              <a:rPr lang="en-GB" dirty="0"/>
              <a:t>)</a:t>
            </a:r>
            <a:endParaRPr lang="en-GB" dirty="0">
              <a:sym typeface="Wingdings" panose="05000000000000000000" pitchFamily="2" charset="2"/>
            </a:endParaRPr>
          </a:p>
          <a:p>
            <a:pPr>
              <a:defRPr/>
            </a:pPr>
            <a:br>
              <a:rPr lang="en-GB" dirty="0"/>
            </a:br>
            <a:endParaRPr lang="en-GB" dirty="0"/>
          </a:p>
        </p:txBody>
      </p:sp>
      <p:sp>
        <p:nvSpPr>
          <p:cNvPr id="40964" name="Footer Placeholder 3">
            <a:extLst>
              <a:ext uri="{FF2B5EF4-FFF2-40B4-BE49-F238E27FC236}">
                <a16:creationId xmlns:a16="http://schemas.microsoft.com/office/drawing/2014/main" id="{DC1B461C-C139-DB5C-E4F9-F23C198046DE}"/>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40965" name="TextBox 7">
            <a:extLst>
              <a:ext uri="{FF2B5EF4-FFF2-40B4-BE49-F238E27FC236}">
                <a16:creationId xmlns:a16="http://schemas.microsoft.com/office/drawing/2014/main" id="{6764BE0D-2961-EC50-FCD5-CA38B8FF7312}"/>
              </a:ext>
            </a:extLst>
          </p:cNvPr>
          <p:cNvSpPr txBox="1">
            <a:spLocks noChangeArrowheads="1"/>
          </p:cNvSpPr>
          <p:nvPr/>
        </p:nvSpPr>
        <p:spPr bwMode="auto">
          <a:xfrm>
            <a:off x="4721225" y="5045075"/>
            <a:ext cx="7267575" cy="1754187"/>
          </a:xfrm>
          <a:prstGeom prst="rect">
            <a:avLst/>
          </a:prstGeom>
          <a:solidFill>
            <a:schemeClr val="bg1"/>
          </a:solidFill>
          <a:ln w="19050">
            <a:solidFill>
              <a:schemeClr val="tx1"/>
            </a:solidFill>
            <a:miter lim="800000"/>
            <a:headEnd/>
            <a:tailEnd/>
          </a:ln>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a:t>THE SIMPLE IDEA:</a:t>
            </a:r>
            <a:br>
              <a:rPr kumimoji="0" lang="en-GB" altLang="en-US" sz="1800"/>
            </a:br>
            <a:r>
              <a:rPr kumimoji="0" lang="en-GB" altLang="en-US" sz="1800"/>
              <a:t>If you have two sequential loops with n and m counts O(n + m) is equivalent to O(n)</a:t>
            </a:r>
            <a:br>
              <a:rPr kumimoji="0" lang="en-GB" altLang="en-US" sz="1800"/>
            </a:br>
            <a:r>
              <a:rPr kumimoji="0" lang="en-GB" altLang="en-US" sz="1800"/>
              <a:t>Likewise, for loops within loops </a:t>
            </a:r>
          </a:p>
          <a:p>
            <a:pPr>
              <a:spcBef>
                <a:spcPct val="0"/>
              </a:spcBef>
              <a:buClrTx/>
              <a:buSzTx/>
              <a:buFontTx/>
              <a:buNone/>
            </a:pPr>
            <a:r>
              <a:rPr kumimoji="0" lang="en-GB" altLang="en-US" sz="1800"/>
              <a:t>O(n * m) is equivalent to O(n</a:t>
            </a:r>
            <a:r>
              <a:rPr kumimoji="0" lang="en-GB" altLang="en-US" sz="1800" baseline="30000"/>
              <a:t>2</a:t>
            </a:r>
            <a:r>
              <a:rPr kumimoji="0" lang="en-GB" altLang="en-US" sz="1800"/>
              <a:t>)</a:t>
            </a:r>
          </a:p>
          <a:p>
            <a:pPr>
              <a:spcBef>
                <a:spcPct val="0"/>
              </a:spcBef>
              <a:buClrTx/>
              <a:buSzTx/>
              <a:buFontTx/>
              <a:buNone/>
            </a:pPr>
            <a:r>
              <a:rPr kumimoji="0" lang="en-GB" altLang="en-US" sz="1800"/>
              <a:t>Because this is all relative.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0CCFA395-E549-7123-5D9B-C8FE1E925520}"/>
              </a:ext>
            </a:extLst>
          </p:cNvPr>
          <p:cNvSpPr>
            <a:spLocks noGrp="1" noChangeArrowheads="1"/>
          </p:cNvSpPr>
          <p:nvPr>
            <p:ph type="title"/>
          </p:nvPr>
        </p:nvSpPr>
        <p:spPr>
          <a:xfrm>
            <a:off x="875944" y="-480623"/>
            <a:ext cx="9779183" cy="1325563"/>
          </a:xfrm>
        </p:spPr>
        <p:txBody>
          <a:bodyPr/>
          <a:lstStyle/>
          <a:p>
            <a:r>
              <a:rPr lang="en-GB" altLang="en-US" dirty="0"/>
              <a:t>Rules</a:t>
            </a:r>
          </a:p>
        </p:txBody>
      </p:sp>
      <p:sp>
        <p:nvSpPr>
          <p:cNvPr id="3" name="Content Placeholder 2">
            <a:extLst>
              <a:ext uri="{FF2B5EF4-FFF2-40B4-BE49-F238E27FC236}">
                <a16:creationId xmlns:a16="http://schemas.microsoft.com/office/drawing/2014/main" id="{BDE89E58-023B-3588-22BE-68FA19FAFA42}"/>
              </a:ext>
            </a:extLst>
          </p:cNvPr>
          <p:cNvSpPr>
            <a:spLocks noGrp="1"/>
          </p:cNvSpPr>
          <p:nvPr>
            <p:ph idx="1"/>
          </p:nvPr>
        </p:nvSpPr>
        <p:spPr>
          <a:xfrm>
            <a:off x="439491" y="755150"/>
            <a:ext cx="7029450" cy="4910137"/>
          </a:xfrm>
        </p:spPr>
        <p:txBody>
          <a:bodyPr/>
          <a:lstStyle/>
          <a:p>
            <a:pPr>
              <a:defRPr/>
            </a:pPr>
            <a:r>
              <a:rPr lang="en-GB" altLang="en-US" sz="2400" dirty="0"/>
              <a:t>Big O assumes a large number of steps such that the contribution of the terms that grow "most quickly" will eventually make the other ones irrelevant. </a:t>
            </a:r>
          </a:p>
          <a:p>
            <a:pPr>
              <a:defRPr/>
            </a:pPr>
            <a:r>
              <a:rPr lang="en-GB" altLang="en-US" sz="2400" dirty="0"/>
              <a:t>Thus:</a:t>
            </a:r>
          </a:p>
          <a:p>
            <a:pPr marL="457200" indent="-457200">
              <a:buFont typeface="+mj-lt"/>
              <a:buAutoNum type="arabicPeriod"/>
              <a:defRPr/>
            </a:pPr>
            <a:r>
              <a:rPr lang="en-GB" altLang="en-US" sz="2400" dirty="0"/>
              <a:t>When you </a:t>
            </a:r>
            <a:r>
              <a:rPr lang="en-GB" altLang="en-US" sz="2400" b="1" dirty="0"/>
              <a:t>add</a:t>
            </a:r>
            <a:r>
              <a:rPr lang="en-GB" altLang="en-US" sz="2400" dirty="0"/>
              <a:t> terms together, if one of them is the largest then you can ignore the rest e.g.</a:t>
            </a:r>
            <a:br>
              <a:rPr lang="en-GB" altLang="en-US" sz="2400" dirty="0"/>
            </a:br>
            <a:endParaRPr lang="en-GB" altLang="en-US" sz="2400" dirty="0"/>
          </a:p>
          <a:p>
            <a:pPr marL="457200" indent="-457200">
              <a:buFont typeface="+mj-lt"/>
              <a:buAutoNum type="arabicPeriod"/>
              <a:defRPr/>
            </a:pPr>
            <a:r>
              <a:rPr lang="en-GB" altLang="en-US" sz="2400" dirty="0"/>
              <a:t>When you </a:t>
            </a:r>
            <a:r>
              <a:rPr lang="en-GB" altLang="en-US" sz="2400" b="1" dirty="0"/>
              <a:t>multiply</a:t>
            </a:r>
            <a:r>
              <a:rPr lang="en-GB" altLang="en-US" sz="2400" dirty="0"/>
              <a:t> terms together, any constant values can be ignored e.g.</a:t>
            </a:r>
            <a:endParaRPr lang="en-GB" sz="2400" dirty="0"/>
          </a:p>
        </p:txBody>
      </p:sp>
      <p:sp>
        <p:nvSpPr>
          <p:cNvPr id="41988" name="Footer Placeholder 3">
            <a:extLst>
              <a:ext uri="{FF2B5EF4-FFF2-40B4-BE49-F238E27FC236}">
                <a16:creationId xmlns:a16="http://schemas.microsoft.com/office/drawing/2014/main" id="{1CE39BF4-14A6-AE82-AB95-03E7401FA253}"/>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mc:AlternateContent xmlns:mc="http://schemas.openxmlformats.org/markup-compatibility/2006">
        <mc:Choice xmlns:a14="http://schemas.microsoft.com/office/drawing/2010/main" Requires="a14">
          <p:sp>
            <p:nvSpPr>
              <p:cNvPr id="4" name="TextBox 3">
                <a:extLst>
                  <a:ext uri="{FF2B5EF4-FFF2-40B4-BE49-F238E27FC236}">
                    <a16:creationId xmlns:a16="http://schemas.microsoft.com/office/drawing/2014/main" id="{C55431CF-4748-C1F9-88A5-CF354E349BE5}"/>
                  </a:ext>
                </a:extLst>
              </p:cNvPr>
              <p:cNvSpPr txBox="1"/>
              <p:nvPr/>
            </p:nvSpPr>
            <p:spPr>
              <a:xfrm>
                <a:off x="814625" y="4496716"/>
                <a:ext cx="2762423" cy="691536"/>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𝑛</m:t>
                              </m:r>
                            </m:num>
                            <m:den>
                              <m:r>
                                <a:rPr lang="en-GB" sz="2000" b="0" i="1" smtClean="0">
                                  <a:latin typeface="Cambria Math" panose="02040503050406030204" pitchFamily="18" charset="0"/>
                                </a:rPr>
                                <m:t>2</m:t>
                              </m:r>
                            </m:den>
                          </m:f>
                        </m:e>
                      </m:d>
                      <m:r>
                        <a:rPr lang="en-GB" sz="2000" b="0" i="1" smtClean="0">
                          <a:latin typeface="Cambria Math" panose="02040503050406030204" pitchFamily="18" charset="0"/>
                        </a:rPr>
                        <m:t>=</m:t>
                      </m:r>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1</m:t>
                              </m:r>
                            </m:num>
                            <m:den>
                              <m:r>
                                <a:rPr lang="en-GB" sz="2000" b="0" i="1" smtClean="0">
                                  <a:latin typeface="Cambria Math" panose="02040503050406030204" pitchFamily="18" charset="0"/>
                                </a:rPr>
                                <m:t>2</m:t>
                              </m:r>
                            </m:den>
                          </m:f>
                          <m:r>
                            <a:rPr lang="en-GB" sz="2000" b="0" i="1" smtClean="0">
                              <a:latin typeface="Cambria Math" panose="02040503050406030204" pitchFamily="18" charset="0"/>
                            </a:rPr>
                            <m:t>𝑛</m:t>
                          </m:r>
                        </m:e>
                      </m:d>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𝑂</m:t>
                      </m:r>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𝑛</m:t>
                          </m:r>
                        </m:e>
                      </m:d>
                    </m:oMath>
                  </m:oMathPara>
                </a14:m>
                <a:endParaRPr lang="en-GB" sz="2000" b="0" dirty="0">
                  <a:ea typeface="Cambria Math" panose="02040503050406030204" pitchFamily="18" charset="0"/>
                </a:endParaRPr>
              </a:p>
            </p:txBody>
          </p:sp>
        </mc:Choice>
        <mc:Fallback>
          <p:sp>
            <p:nvSpPr>
              <p:cNvPr id="4" name="TextBox 3">
                <a:extLst>
                  <a:ext uri="{FF2B5EF4-FFF2-40B4-BE49-F238E27FC236}">
                    <a16:creationId xmlns:a16="http://schemas.microsoft.com/office/drawing/2014/main" id="{C55431CF-4748-C1F9-88A5-CF354E349BE5}"/>
                  </a:ext>
                </a:extLst>
              </p:cNvPr>
              <p:cNvSpPr txBox="1">
                <a:spLocks noRot="1" noChangeAspect="1" noMove="1" noResize="1" noEditPoints="1" noAdjustHandles="1" noChangeArrowheads="1" noChangeShapeType="1" noTextEdit="1"/>
              </p:cNvSpPr>
              <p:nvPr/>
            </p:nvSpPr>
            <p:spPr>
              <a:xfrm>
                <a:off x="814625" y="4496716"/>
                <a:ext cx="2762423" cy="691536"/>
              </a:xfrm>
              <a:prstGeom prst="rect">
                <a:avLst/>
              </a:prstGeom>
              <a:blipFill>
                <a:blip r:embed="rId2"/>
                <a:stretch>
                  <a:fillRect/>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45A2EE13-25FE-21A7-01D1-D0D664CB15F6}"/>
                  </a:ext>
                </a:extLst>
              </p:cNvPr>
              <p:cNvSpPr txBox="1"/>
              <p:nvPr/>
            </p:nvSpPr>
            <p:spPr>
              <a:xfrm>
                <a:off x="814625" y="3429000"/>
                <a:ext cx="2666280" cy="307777"/>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𝑛</m:t>
                              </m:r>
                            </m:e>
                            <m:sup>
                              <m:r>
                                <a:rPr lang="en-GB" sz="2000" b="0" i="1" smtClean="0">
                                  <a:latin typeface="Cambria Math" panose="02040503050406030204" pitchFamily="18" charset="0"/>
                                </a:rPr>
                                <m:t>2</m:t>
                              </m:r>
                            </m:sup>
                          </m:sSup>
                        </m:e>
                      </m:d>
                      <m:r>
                        <a:rPr lang="en-GB" sz="2000" b="0" i="1" smtClean="0">
                          <a:latin typeface="Cambria Math" panose="02040503050406030204" pitchFamily="18" charset="0"/>
                        </a:rPr>
                        <m:t>+</m:t>
                      </m:r>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𝑛</m:t>
                          </m:r>
                        </m:e>
                      </m:d>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𝑂</m:t>
                      </m:r>
                      <m:d>
                        <m:dPr>
                          <m:ctrlPr>
                            <a:rPr lang="en-GB" sz="2000" b="0" i="1" smtClean="0">
                              <a:latin typeface="Cambria Math" panose="02040503050406030204" pitchFamily="18" charset="0"/>
                              <a:ea typeface="Cambria Math" panose="02040503050406030204" pitchFamily="18" charset="0"/>
                            </a:rPr>
                          </m:ctrlPr>
                        </m:dPr>
                        <m:e>
                          <m:sSup>
                            <m:sSupPr>
                              <m:ctrlPr>
                                <a:rPr lang="en-GB" sz="2000" b="0" i="1" smtClean="0">
                                  <a:latin typeface="Cambria Math" panose="02040503050406030204" pitchFamily="18" charset="0"/>
                                  <a:ea typeface="Cambria Math" panose="02040503050406030204" pitchFamily="18" charset="0"/>
                                </a:rPr>
                              </m:ctrlPr>
                            </m:sSupPr>
                            <m:e>
                              <m:r>
                                <a:rPr lang="en-GB" sz="2000" b="0" i="1" smtClean="0">
                                  <a:latin typeface="Cambria Math" panose="02040503050406030204" pitchFamily="18" charset="0"/>
                                  <a:ea typeface="Cambria Math" panose="02040503050406030204" pitchFamily="18" charset="0"/>
                                </a:rPr>
                                <m:t>𝑛</m:t>
                              </m:r>
                            </m:e>
                            <m:sup>
                              <m:r>
                                <a:rPr lang="en-GB" sz="2000" b="0" i="1" smtClean="0">
                                  <a:latin typeface="Cambria Math" panose="02040503050406030204" pitchFamily="18" charset="0"/>
                                  <a:ea typeface="Cambria Math" panose="02040503050406030204" pitchFamily="18" charset="0"/>
                                </a:rPr>
                                <m:t>2</m:t>
                              </m:r>
                            </m:sup>
                          </m:sSup>
                        </m:e>
                      </m:d>
                    </m:oMath>
                  </m:oMathPara>
                </a14:m>
                <a:endParaRPr lang="en-GB" sz="2000" dirty="0"/>
              </a:p>
            </p:txBody>
          </p:sp>
        </mc:Choice>
        <mc:Fallback>
          <p:sp>
            <p:nvSpPr>
              <p:cNvPr id="8" name="TextBox 7">
                <a:extLst>
                  <a:ext uri="{FF2B5EF4-FFF2-40B4-BE49-F238E27FC236}">
                    <a16:creationId xmlns:a16="http://schemas.microsoft.com/office/drawing/2014/main" id="{45A2EE13-25FE-21A7-01D1-D0D664CB15F6}"/>
                  </a:ext>
                </a:extLst>
              </p:cNvPr>
              <p:cNvSpPr txBox="1">
                <a:spLocks noRot="1" noChangeAspect="1" noMove="1" noResize="1" noEditPoints="1" noAdjustHandles="1" noChangeArrowheads="1" noChangeShapeType="1" noTextEdit="1"/>
              </p:cNvSpPr>
              <p:nvPr/>
            </p:nvSpPr>
            <p:spPr>
              <a:xfrm>
                <a:off x="814625" y="3429000"/>
                <a:ext cx="2666280" cy="307777"/>
              </a:xfrm>
              <a:prstGeom prst="rect">
                <a:avLst/>
              </a:prstGeom>
              <a:blipFill>
                <a:blip r:embed="rId3"/>
                <a:stretch>
                  <a:fillRect t="-2000" b="-800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CB7E34AE-DB6F-07AE-2D9D-84ACFF29FE39}"/>
                  </a:ext>
                </a:extLst>
              </p:cNvPr>
              <p:cNvSpPr txBox="1"/>
              <p:nvPr/>
            </p:nvSpPr>
            <p:spPr>
              <a:xfrm>
                <a:off x="308695" y="5256321"/>
                <a:ext cx="2666280" cy="307777"/>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r>
                            <a:rPr lang="en-GB" sz="2000" b="0" i="1" smtClean="0">
                              <a:latin typeface="Cambria Math" panose="02040503050406030204" pitchFamily="18" charset="0"/>
                            </a:rPr>
                            <m:t>2</m:t>
                          </m:r>
                          <m:r>
                            <a:rPr lang="en-GB" sz="2000" b="0" i="1" smtClean="0">
                              <a:latin typeface="Cambria Math" panose="02040503050406030204" pitchFamily="18" charset="0"/>
                            </a:rPr>
                            <m:t>𝑛</m:t>
                          </m:r>
                        </m:e>
                      </m:d>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𝑂</m:t>
                      </m:r>
                      <m:d>
                        <m:dPr>
                          <m:ctrlPr>
                            <a:rPr lang="en-GB" sz="2000" b="0" i="1" smtClean="0">
                              <a:latin typeface="Cambria Math" panose="02040503050406030204" pitchFamily="18" charset="0"/>
                              <a:ea typeface="Cambria Math" panose="02040503050406030204" pitchFamily="18" charset="0"/>
                            </a:rPr>
                          </m:ctrlPr>
                        </m:dPr>
                        <m:e>
                          <m:r>
                            <a:rPr lang="en-GB" sz="2000" b="0" i="1" smtClean="0">
                              <a:latin typeface="Cambria Math" panose="02040503050406030204" pitchFamily="18" charset="0"/>
                              <a:ea typeface="Cambria Math" panose="02040503050406030204" pitchFamily="18" charset="0"/>
                            </a:rPr>
                            <m:t>𝑛</m:t>
                          </m:r>
                        </m:e>
                      </m:d>
                    </m:oMath>
                  </m:oMathPara>
                </a14:m>
                <a:endParaRPr lang="en-GB" sz="2000" dirty="0"/>
              </a:p>
            </p:txBody>
          </p:sp>
        </mc:Choice>
        <mc:Fallback>
          <p:sp>
            <p:nvSpPr>
              <p:cNvPr id="11" name="TextBox 10">
                <a:extLst>
                  <a:ext uri="{FF2B5EF4-FFF2-40B4-BE49-F238E27FC236}">
                    <a16:creationId xmlns:a16="http://schemas.microsoft.com/office/drawing/2014/main" id="{CB7E34AE-DB6F-07AE-2D9D-84ACFF29FE39}"/>
                  </a:ext>
                </a:extLst>
              </p:cNvPr>
              <p:cNvSpPr txBox="1">
                <a:spLocks noRot="1" noChangeAspect="1" noMove="1" noResize="1" noEditPoints="1" noAdjustHandles="1" noChangeArrowheads="1" noChangeShapeType="1" noTextEdit="1"/>
              </p:cNvSpPr>
              <p:nvPr/>
            </p:nvSpPr>
            <p:spPr>
              <a:xfrm>
                <a:off x="308695" y="5256321"/>
                <a:ext cx="2666280" cy="307777"/>
              </a:xfrm>
              <a:prstGeom prst="rect">
                <a:avLst/>
              </a:prstGeom>
              <a:blipFill>
                <a:blip r:embed="rId4"/>
                <a:stretch>
                  <a:fillRect b="-7843"/>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2B63082E-CB86-AC47-FA67-B98EB74AD1B3}"/>
                  </a:ext>
                </a:extLst>
              </p:cNvPr>
              <p:cNvSpPr txBox="1"/>
              <p:nvPr/>
            </p:nvSpPr>
            <p:spPr>
              <a:xfrm>
                <a:off x="741600" y="5733356"/>
                <a:ext cx="5239548" cy="307777"/>
              </a:xfrm>
              <a:prstGeom prst="rect">
                <a:avLst/>
              </a:prstGeom>
              <a:noFill/>
            </p:spPr>
            <p:txBody>
              <a:bodyPr wrap="square" lIns="0" tIns="0" rIns="0" bIns="0" rtlCol="0">
                <a:spAutoFit/>
              </a:bodyPr>
              <a:lstStyle/>
              <a:p>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𝑛</m:t>
                              </m:r>
                            </m:e>
                            <m:sup>
                              <m:r>
                                <a:rPr lang="en-GB" sz="2000" b="0" i="1" smtClean="0">
                                  <a:latin typeface="Cambria Math" panose="02040503050406030204" pitchFamily="18" charset="0"/>
                                </a:rPr>
                                <m:t>2</m:t>
                              </m:r>
                            </m:sup>
                          </m:sSup>
                        </m:e>
                      </m:d>
                      <m:r>
                        <a:rPr lang="en-GB" sz="2000" b="0" i="1" smtClean="0">
                          <a:latin typeface="Cambria Math" panose="02040503050406030204" pitchFamily="18" charset="0"/>
                        </a:rPr>
                        <m:t>𝑂</m:t>
                      </m:r>
                      <m:r>
                        <a:rPr lang="en-GB" sz="2000" b="0" i="1" smtClean="0">
                          <a:latin typeface="Cambria Math" panose="02040503050406030204" pitchFamily="18" charset="0"/>
                        </a:rPr>
                        <m:t>(2</m:t>
                      </m:r>
                      <m:func>
                        <m:funcPr>
                          <m:ctrlPr>
                            <a:rPr lang="en-GB" sz="2000" b="0" i="1" smtClean="0">
                              <a:latin typeface="Cambria Math" panose="02040503050406030204" pitchFamily="18" charset="0"/>
                            </a:rPr>
                          </m:ctrlPr>
                        </m:funcPr>
                        <m:fName>
                          <m:r>
                            <m:rPr>
                              <m:sty m:val="p"/>
                            </m:rPr>
                            <a:rPr lang="en-GB" sz="2000" b="0" i="0" smtClean="0">
                              <a:latin typeface="Cambria Math" panose="02040503050406030204" pitchFamily="18" charset="0"/>
                            </a:rPr>
                            <m:t>log</m:t>
                          </m:r>
                        </m:fName>
                        <m:e>
                          <m:r>
                            <a:rPr lang="en-GB" sz="2000" b="0" i="1" smtClean="0">
                              <a:latin typeface="Cambria Math" panose="02040503050406030204" pitchFamily="18" charset="0"/>
                            </a:rPr>
                            <m:t>𝑛</m:t>
                          </m:r>
                          <m:r>
                            <a:rPr lang="en-GB" sz="2000" b="0" i="1" smtClean="0">
                              <a:latin typeface="Cambria Math" panose="02040503050406030204" pitchFamily="18" charset="0"/>
                            </a:rPr>
                            <m:t>)=</m:t>
                          </m:r>
                          <m:r>
                            <a:rPr lang="en-GB" sz="2000" b="0" i="1" smtClean="0">
                              <a:latin typeface="Cambria Math" panose="02040503050406030204" pitchFamily="18" charset="0"/>
                            </a:rPr>
                            <m:t>𝑂</m:t>
                          </m:r>
                          <m:r>
                            <a:rPr lang="en-GB" sz="2000" b="0" i="1" smtClean="0">
                              <a:latin typeface="Cambria Math" panose="02040503050406030204" pitchFamily="18" charset="0"/>
                            </a:rPr>
                            <m:t>(2</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𝑛</m:t>
                              </m:r>
                            </m:e>
                            <m:sup>
                              <m:r>
                                <a:rPr lang="en-GB" sz="2000" b="0" i="1" smtClean="0">
                                  <a:latin typeface="Cambria Math" panose="02040503050406030204" pitchFamily="18" charset="0"/>
                                </a:rPr>
                                <m:t>2</m:t>
                              </m:r>
                            </m:sup>
                          </m:sSup>
                          <m:func>
                            <m:funcPr>
                              <m:ctrlPr>
                                <a:rPr lang="en-GB" sz="2000" b="0" i="1" smtClean="0">
                                  <a:latin typeface="Cambria Math" panose="02040503050406030204" pitchFamily="18" charset="0"/>
                                </a:rPr>
                              </m:ctrlPr>
                            </m:funcPr>
                            <m:fName>
                              <m:r>
                                <m:rPr>
                                  <m:sty m:val="p"/>
                                </m:rPr>
                                <a:rPr lang="en-GB" sz="2000" b="0" i="0" smtClean="0">
                                  <a:latin typeface="Cambria Math" panose="02040503050406030204" pitchFamily="18" charset="0"/>
                                </a:rPr>
                                <m:t>log</m:t>
                              </m:r>
                            </m:fName>
                            <m:e>
                              <m:r>
                                <a:rPr lang="en-GB" sz="2000" b="0" i="1" smtClean="0">
                                  <a:latin typeface="Cambria Math" panose="02040503050406030204" pitchFamily="18" charset="0"/>
                                </a:rPr>
                                <m:t>𝑛</m:t>
                              </m:r>
                            </m:e>
                          </m:func>
                          <m:r>
                            <a:rPr lang="en-GB" sz="2000" b="0" i="1" smtClean="0">
                              <a:latin typeface="Cambria Math" panose="02040503050406030204" pitchFamily="18" charset="0"/>
                            </a:rPr>
                            <m:t>)</m:t>
                          </m:r>
                        </m:e>
                      </m:func>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𝑂</m:t>
                      </m:r>
                      <m:r>
                        <a:rPr lang="en-GB" sz="2000" b="0" i="1" smtClean="0">
                          <a:latin typeface="Cambria Math" panose="02040503050406030204" pitchFamily="18" charset="0"/>
                          <a:ea typeface="Cambria Math" panose="02040503050406030204" pitchFamily="18" charset="0"/>
                        </a:rPr>
                        <m:t>(</m:t>
                      </m:r>
                      <m:sSup>
                        <m:sSupPr>
                          <m:ctrlPr>
                            <a:rPr lang="en-GB" sz="2000" b="0" i="1" smtClean="0">
                              <a:latin typeface="Cambria Math" panose="02040503050406030204" pitchFamily="18" charset="0"/>
                              <a:ea typeface="Cambria Math" panose="02040503050406030204" pitchFamily="18" charset="0"/>
                            </a:rPr>
                          </m:ctrlPr>
                        </m:sSupPr>
                        <m:e>
                          <m:r>
                            <a:rPr lang="en-GB" sz="2000" b="0" i="1" smtClean="0">
                              <a:latin typeface="Cambria Math" panose="02040503050406030204" pitchFamily="18" charset="0"/>
                              <a:ea typeface="Cambria Math" panose="02040503050406030204" pitchFamily="18" charset="0"/>
                            </a:rPr>
                            <m:t>𝑛</m:t>
                          </m:r>
                        </m:e>
                        <m:sup>
                          <m:r>
                            <a:rPr lang="en-GB" sz="2000" b="0" i="1" smtClean="0">
                              <a:latin typeface="Cambria Math" panose="02040503050406030204" pitchFamily="18" charset="0"/>
                              <a:ea typeface="Cambria Math" panose="02040503050406030204" pitchFamily="18" charset="0"/>
                            </a:rPr>
                            <m:t>2</m:t>
                          </m:r>
                        </m:sup>
                      </m:sSup>
                      <m:func>
                        <m:funcPr>
                          <m:ctrlPr>
                            <a:rPr lang="en-GB" sz="2000" b="0" i="1" smtClean="0">
                              <a:latin typeface="Cambria Math" panose="02040503050406030204" pitchFamily="18" charset="0"/>
                              <a:ea typeface="Cambria Math" panose="02040503050406030204" pitchFamily="18" charset="0"/>
                            </a:rPr>
                          </m:ctrlPr>
                        </m:funcPr>
                        <m:fName>
                          <m:r>
                            <m:rPr>
                              <m:sty m:val="p"/>
                            </m:rPr>
                            <a:rPr lang="en-GB" sz="2000" b="0" i="0" smtClean="0">
                              <a:latin typeface="Cambria Math" panose="02040503050406030204" pitchFamily="18" charset="0"/>
                              <a:ea typeface="Cambria Math" panose="02040503050406030204" pitchFamily="18" charset="0"/>
                            </a:rPr>
                            <m:t>log</m:t>
                          </m:r>
                        </m:fName>
                        <m:e>
                          <m:r>
                            <a:rPr lang="en-GB" sz="2000" b="0" i="1" smtClean="0">
                              <a:latin typeface="Cambria Math" panose="02040503050406030204" pitchFamily="18" charset="0"/>
                              <a:ea typeface="Cambria Math" panose="02040503050406030204" pitchFamily="18" charset="0"/>
                            </a:rPr>
                            <m:t>𝑛</m:t>
                          </m:r>
                          <m:r>
                            <a:rPr lang="en-GB" sz="2000" b="0" i="1" smtClean="0">
                              <a:latin typeface="Cambria Math" panose="02040503050406030204" pitchFamily="18" charset="0"/>
                              <a:ea typeface="Cambria Math" panose="02040503050406030204" pitchFamily="18" charset="0"/>
                            </a:rPr>
                            <m:t>)</m:t>
                          </m:r>
                        </m:e>
                      </m:func>
                    </m:oMath>
                  </m:oMathPara>
                </a14:m>
                <a:endParaRPr lang="en-GB" sz="2000" dirty="0"/>
              </a:p>
            </p:txBody>
          </p:sp>
        </mc:Choice>
        <mc:Fallback>
          <p:sp>
            <p:nvSpPr>
              <p:cNvPr id="12" name="TextBox 11">
                <a:extLst>
                  <a:ext uri="{FF2B5EF4-FFF2-40B4-BE49-F238E27FC236}">
                    <a16:creationId xmlns:a16="http://schemas.microsoft.com/office/drawing/2014/main" id="{2B63082E-CB86-AC47-FA67-B98EB74AD1B3}"/>
                  </a:ext>
                </a:extLst>
              </p:cNvPr>
              <p:cNvSpPr txBox="1">
                <a:spLocks noRot="1" noChangeAspect="1" noMove="1" noResize="1" noEditPoints="1" noAdjustHandles="1" noChangeArrowheads="1" noChangeShapeType="1" noTextEdit="1"/>
              </p:cNvSpPr>
              <p:nvPr/>
            </p:nvSpPr>
            <p:spPr>
              <a:xfrm>
                <a:off x="741600" y="5733356"/>
                <a:ext cx="5239548" cy="307777"/>
              </a:xfrm>
              <a:prstGeom prst="rect">
                <a:avLst/>
              </a:prstGeom>
              <a:blipFill>
                <a:blip r:embed="rId5"/>
                <a:stretch>
                  <a:fillRect t="-2000" b="-3800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3253C16A-FB2A-F258-DBA3-B07CE86C1CA3}"/>
                  </a:ext>
                </a:extLst>
              </p:cNvPr>
              <p:cNvSpPr txBox="1"/>
              <p:nvPr/>
            </p:nvSpPr>
            <p:spPr>
              <a:xfrm>
                <a:off x="8464640" y="3367445"/>
                <a:ext cx="1996637" cy="369332"/>
              </a:xfrm>
              <a:prstGeom prst="rect">
                <a:avLst/>
              </a:prstGeom>
              <a:noFill/>
            </p:spPr>
            <p:txBody>
              <a:bodyPr wrap="none" rtlCol="0">
                <a:spAutoFit/>
              </a:bodyPr>
              <a:lstStyle/>
              <a:p>
                <a14:m>
                  <m:oMath xmlns:m="http://schemas.openxmlformats.org/officeDocument/2006/math">
                    <m:r>
                      <a:rPr lang="en-GB" b="0" i="1" smtClean="0">
                        <a:latin typeface="Cambria Math" panose="02040503050406030204" pitchFamily="18" charset="0"/>
                        <a:ea typeface="Cambria Math" panose="02040503050406030204" pitchFamily="18" charset="0"/>
                      </a:rPr>
                      <m:t>≡</m:t>
                    </m:r>
                  </m:oMath>
                </a14:m>
                <a:r>
                  <a:rPr lang="en-GB" dirty="0"/>
                  <a:t> means identical</a:t>
                </a:r>
              </a:p>
            </p:txBody>
          </p:sp>
        </mc:Choice>
        <mc:Fallback>
          <p:sp>
            <p:nvSpPr>
              <p:cNvPr id="13" name="TextBox 12">
                <a:extLst>
                  <a:ext uri="{FF2B5EF4-FFF2-40B4-BE49-F238E27FC236}">
                    <a16:creationId xmlns:a16="http://schemas.microsoft.com/office/drawing/2014/main" id="{3253C16A-FB2A-F258-DBA3-B07CE86C1CA3}"/>
                  </a:ext>
                </a:extLst>
              </p:cNvPr>
              <p:cNvSpPr txBox="1">
                <a:spLocks noRot="1" noChangeAspect="1" noMove="1" noResize="1" noEditPoints="1" noAdjustHandles="1" noChangeArrowheads="1" noChangeShapeType="1" noTextEdit="1"/>
              </p:cNvSpPr>
              <p:nvPr/>
            </p:nvSpPr>
            <p:spPr>
              <a:xfrm>
                <a:off x="8464640" y="3367445"/>
                <a:ext cx="1996637" cy="369332"/>
              </a:xfrm>
              <a:prstGeom prst="rect">
                <a:avLst/>
              </a:prstGeom>
              <a:blipFill>
                <a:blip r:embed="rId6"/>
                <a:stretch>
                  <a:fillRect t="-8197" r="-2141" b="-24590"/>
                </a:stretch>
              </a:blipFill>
            </p:spPr>
            <p:txBody>
              <a:bodyPr/>
              <a:lstStyle/>
              <a:p>
                <a:r>
                  <a:rPr lang="en-GB">
                    <a:noFill/>
                  </a:rPr>
                  <a:t> </a:t>
                </a:r>
              </a:p>
            </p:txBody>
          </p:sp>
        </mc:Fallback>
      </mc:AlternateContent>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Footer Placeholder 3">
            <a:extLst>
              <a:ext uri="{FF2B5EF4-FFF2-40B4-BE49-F238E27FC236}">
                <a16:creationId xmlns:a16="http://schemas.microsoft.com/office/drawing/2014/main" id="{477A2AF1-7E78-875E-B7D4-2F758C6A8E09}"/>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pic>
        <p:nvPicPr>
          <p:cNvPr id="43011" name="Picture 5">
            <a:extLst>
              <a:ext uri="{FF2B5EF4-FFF2-40B4-BE49-F238E27FC236}">
                <a16:creationId xmlns:a16="http://schemas.microsoft.com/office/drawing/2014/main" id="{197A86DD-444A-02B3-2EC4-53CC2BFEFFD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92876" y="844551"/>
            <a:ext cx="4138613" cy="357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4" name="TextBox 9">
            <a:extLst>
              <a:ext uri="{FF2B5EF4-FFF2-40B4-BE49-F238E27FC236}">
                <a16:creationId xmlns:a16="http://schemas.microsoft.com/office/drawing/2014/main" id="{8D377D6B-1215-8CD4-45BA-57BC46192DA5}"/>
              </a:ext>
            </a:extLst>
          </p:cNvPr>
          <p:cNvSpPr txBox="1">
            <a:spLocks noChangeArrowheads="1"/>
          </p:cNvSpPr>
          <p:nvPr/>
        </p:nvSpPr>
        <p:spPr bwMode="auto">
          <a:xfrm>
            <a:off x="8701089" y="1581150"/>
            <a:ext cx="1373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b="1">
                <a:solidFill>
                  <a:srgbClr val="FF0000"/>
                </a:solidFill>
              </a:rPr>
              <a:t>n</a:t>
            </a:r>
            <a:r>
              <a:rPr kumimoji="0" lang="en-GB" altLang="en-US" sz="1800" b="1" baseline="30000">
                <a:solidFill>
                  <a:srgbClr val="FF0000"/>
                </a:solidFill>
              </a:rPr>
              <a:t>2</a:t>
            </a:r>
            <a:r>
              <a:rPr kumimoji="0" lang="en-GB" altLang="en-US" sz="1800" b="1">
                <a:solidFill>
                  <a:srgbClr val="FF0000"/>
                </a:solidFill>
              </a:rPr>
              <a:t> is larger</a:t>
            </a:r>
          </a:p>
        </p:txBody>
      </p:sp>
      <p:sp>
        <p:nvSpPr>
          <p:cNvPr id="43015" name="TextBox 10">
            <a:extLst>
              <a:ext uri="{FF2B5EF4-FFF2-40B4-BE49-F238E27FC236}">
                <a16:creationId xmlns:a16="http://schemas.microsoft.com/office/drawing/2014/main" id="{B753D94C-B2AE-AA9D-3E09-52F59C6D34EB}"/>
              </a:ext>
            </a:extLst>
          </p:cNvPr>
          <p:cNvSpPr txBox="1">
            <a:spLocks noChangeArrowheads="1"/>
          </p:cNvSpPr>
          <p:nvPr/>
        </p:nvSpPr>
        <p:spPr bwMode="auto">
          <a:xfrm>
            <a:off x="6916944" y="4528347"/>
            <a:ext cx="28003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u="sng" dirty="0"/>
              <a:t>Hints:</a:t>
            </a:r>
          </a:p>
          <a:p>
            <a:pPr>
              <a:spcBef>
                <a:spcPct val="0"/>
              </a:spcBef>
              <a:buClrTx/>
              <a:buSzTx/>
              <a:buFontTx/>
              <a:buNone/>
            </a:pPr>
            <a:r>
              <a:rPr kumimoji="0" lang="en-GB" altLang="en-US" sz="1800" dirty="0"/>
              <a:t>Discard constants</a:t>
            </a:r>
            <a:br>
              <a:rPr kumimoji="0" lang="en-GB" altLang="en-US" sz="1800" dirty="0"/>
            </a:br>
            <a:r>
              <a:rPr kumimoji="0" lang="en-GB" altLang="en-US" sz="1800" dirty="0"/>
              <a:t>Set m = n</a:t>
            </a:r>
            <a:br>
              <a:rPr kumimoji="0" lang="en-GB" altLang="en-US" sz="1800" dirty="0"/>
            </a:br>
            <a:r>
              <a:rPr kumimoji="0" lang="en-GB" altLang="en-US" sz="1800" dirty="0"/>
              <a:t>Discard the smaller terms</a:t>
            </a:r>
          </a:p>
        </p:txBody>
      </p:sp>
      <p:sp>
        <p:nvSpPr>
          <p:cNvPr id="43016" name="Title 1">
            <a:extLst>
              <a:ext uri="{FF2B5EF4-FFF2-40B4-BE49-F238E27FC236}">
                <a16:creationId xmlns:a16="http://schemas.microsoft.com/office/drawing/2014/main" id="{52A5524C-5229-F672-CFF2-49203767C3DD}"/>
              </a:ext>
            </a:extLst>
          </p:cNvPr>
          <p:cNvSpPr>
            <a:spLocks noGrp="1" noChangeArrowheads="1"/>
          </p:cNvSpPr>
          <p:nvPr>
            <p:ph type="title"/>
          </p:nvPr>
        </p:nvSpPr>
        <p:spPr>
          <a:xfrm>
            <a:off x="1304431" y="-459582"/>
            <a:ext cx="9779183" cy="1325563"/>
          </a:xfrm>
        </p:spPr>
        <p:txBody>
          <a:bodyPr/>
          <a:lstStyle/>
          <a:p>
            <a:r>
              <a:rPr lang="en-GB" altLang="en-US" dirty="0"/>
              <a:t>Exercise</a:t>
            </a:r>
          </a:p>
        </p:txBody>
      </p:sp>
      <p:sp>
        <p:nvSpPr>
          <p:cNvPr id="13" name="Content Placeholder 2">
            <a:extLst>
              <a:ext uri="{FF2B5EF4-FFF2-40B4-BE49-F238E27FC236}">
                <a16:creationId xmlns:a16="http://schemas.microsoft.com/office/drawing/2014/main" id="{9920647B-91C7-41BC-4CBB-D975C122700C}"/>
              </a:ext>
            </a:extLst>
          </p:cNvPr>
          <p:cNvSpPr txBox="1">
            <a:spLocks/>
          </p:cNvSpPr>
          <p:nvPr/>
        </p:nvSpPr>
        <p:spPr bwMode="auto">
          <a:xfrm>
            <a:off x="1663700" y="844550"/>
            <a:ext cx="4775200" cy="5810250"/>
          </a:xfrm>
          <a:prstGeom prst="rect">
            <a:avLst/>
          </a:prstGeom>
          <a:noFill/>
          <a:ln>
            <a:noFill/>
          </a:ln>
        </p:spPr>
        <p:txBody>
          <a:bodyPr/>
          <a:lstStyle>
            <a:lvl1pPr marL="342900" indent="-342900" algn="l" rtl="0" eaLnBrk="0" fontAlgn="base" hangingPunct="0">
              <a:spcBef>
                <a:spcPct val="20000"/>
              </a:spcBef>
              <a:spcAft>
                <a:spcPct val="0"/>
              </a:spcAft>
              <a:buClr>
                <a:schemeClr val="folHlink"/>
              </a:buClr>
              <a:buSzPct val="90000"/>
              <a:buFont typeface="Monotype Sorts" pitchFamily="2" charset="2"/>
              <a:buChar char="n"/>
              <a:defRPr kumimoji="1" sz="20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90000"/>
              <a:buFont typeface="Monotype Sorts" pitchFamily="2" charset="2"/>
              <a:buChar char="F"/>
              <a:defRPr kumimoji="1">
                <a:solidFill>
                  <a:schemeClr val="tx1"/>
                </a:solidFill>
                <a:latin typeface="+mn-lt"/>
              </a:defRPr>
            </a:lvl2pPr>
            <a:lvl3pPr marL="1143000" indent="-228600" algn="l" rtl="0" eaLnBrk="0" fontAlgn="base" hangingPunct="0">
              <a:spcBef>
                <a:spcPct val="20000"/>
              </a:spcBef>
              <a:spcAft>
                <a:spcPct val="0"/>
              </a:spcAft>
              <a:buClr>
                <a:srgbClr val="33CC33"/>
              </a:buClr>
              <a:buSzPct val="90000"/>
              <a:buFont typeface="Monotype Sorts" pitchFamily="2" charset="2"/>
              <a:buChar char="4"/>
              <a:defRPr kumimoji="1">
                <a:solidFill>
                  <a:schemeClr val="tx1"/>
                </a:solidFill>
                <a:latin typeface="+mn-lt"/>
              </a:defRPr>
            </a:lvl3pPr>
            <a:lvl4pPr marL="1600200" indent="-228600" algn="l" rtl="0" eaLnBrk="0" fontAlgn="base" hangingPunct="0">
              <a:spcBef>
                <a:spcPct val="20000"/>
              </a:spcBef>
              <a:spcAft>
                <a:spcPct val="0"/>
              </a:spcAft>
              <a:buClr>
                <a:schemeClr val="hlink"/>
              </a:buClr>
              <a:buChar char="–"/>
              <a:defRPr kumimoji="1">
                <a:solidFill>
                  <a:schemeClr val="tx1"/>
                </a:solidFill>
                <a:latin typeface="+mn-lt"/>
              </a:defRPr>
            </a:lvl4pPr>
            <a:lvl5pPr marL="2057400" indent="-228600" algn="l" rtl="0" eaLnBrk="0" fontAlgn="base" hangingPunct="0">
              <a:spcBef>
                <a:spcPct val="20000"/>
              </a:spcBef>
              <a:spcAft>
                <a:spcPct val="0"/>
              </a:spcAft>
              <a:buChar char="»"/>
              <a:defRPr kumimoji="1">
                <a:solidFill>
                  <a:schemeClr val="tx1"/>
                </a:solidFill>
                <a:latin typeface="+mn-lt"/>
              </a:defRPr>
            </a:lvl5pPr>
            <a:lvl6pPr marL="2514600" indent="-228600" algn="l" rtl="0" eaLnBrk="0" fontAlgn="base" hangingPunct="0">
              <a:spcBef>
                <a:spcPct val="20000"/>
              </a:spcBef>
              <a:spcAft>
                <a:spcPct val="0"/>
              </a:spcAft>
              <a:buChar char="»"/>
              <a:defRPr kumimoji="1">
                <a:solidFill>
                  <a:schemeClr val="tx1"/>
                </a:solidFill>
                <a:latin typeface="+mn-lt"/>
              </a:defRPr>
            </a:lvl6pPr>
            <a:lvl7pPr marL="2971800" indent="-228600" algn="l" rtl="0" eaLnBrk="0" fontAlgn="base" hangingPunct="0">
              <a:spcBef>
                <a:spcPct val="20000"/>
              </a:spcBef>
              <a:spcAft>
                <a:spcPct val="0"/>
              </a:spcAft>
              <a:buChar char="»"/>
              <a:defRPr kumimoji="1">
                <a:solidFill>
                  <a:schemeClr val="tx1"/>
                </a:solidFill>
                <a:latin typeface="+mn-lt"/>
              </a:defRPr>
            </a:lvl7pPr>
            <a:lvl8pPr marL="3429000" indent="-228600" algn="l" rtl="0" eaLnBrk="0" fontAlgn="base" hangingPunct="0">
              <a:spcBef>
                <a:spcPct val="20000"/>
              </a:spcBef>
              <a:spcAft>
                <a:spcPct val="0"/>
              </a:spcAft>
              <a:buChar char="»"/>
              <a:defRPr kumimoji="1">
                <a:solidFill>
                  <a:schemeClr val="tx1"/>
                </a:solidFill>
                <a:latin typeface="+mn-lt"/>
              </a:defRPr>
            </a:lvl8pPr>
            <a:lvl9pPr marL="3886200" indent="-228600" algn="l" rtl="0" eaLnBrk="0" fontAlgn="base" hangingPunct="0">
              <a:spcBef>
                <a:spcPct val="20000"/>
              </a:spcBef>
              <a:spcAft>
                <a:spcPct val="0"/>
              </a:spcAft>
              <a:buChar char="»"/>
              <a:defRPr kumimoji="1">
                <a:solidFill>
                  <a:schemeClr val="tx1"/>
                </a:solidFill>
                <a:latin typeface="+mn-lt"/>
              </a:defRPr>
            </a:lvl9pPr>
          </a:lstStyle>
          <a:p>
            <a:pPr marL="457200" indent="-457200">
              <a:buFont typeface="+mj-lt"/>
              <a:buAutoNum type="arabicPeriod"/>
              <a:defRPr/>
            </a:pPr>
            <a:r>
              <a:rPr lang="en-GB" kern="0" dirty="0"/>
              <a:t>O(3n) = ?</a:t>
            </a:r>
          </a:p>
          <a:p>
            <a:pPr marL="457200" indent="-457200">
              <a:buFont typeface="+mj-lt"/>
              <a:buAutoNum type="arabicPeriod"/>
              <a:defRPr/>
            </a:pPr>
            <a:r>
              <a:rPr lang="en-GB" kern="0" dirty="0">
                <a:sym typeface="Wingdings" panose="05000000000000000000" pitchFamily="2" charset="2"/>
              </a:rPr>
              <a:t>O(n + n) = ?</a:t>
            </a:r>
          </a:p>
          <a:p>
            <a:pPr marL="457200" indent="-457200">
              <a:buFont typeface="+mj-lt"/>
              <a:buAutoNum type="arabicPeriod"/>
              <a:defRPr/>
            </a:pPr>
            <a:r>
              <a:rPr lang="en-GB" kern="0" dirty="0">
                <a:sym typeface="Wingdings" panose="05000000000000000000" pitchFamily="2" charset="2"/>
              </a:rPr>
              <a:t>O(n x m) = ?</a:t>
            </a:r>
          </a:p>
          <a:p>
            <a:pPr marL="457200" indent="-457200">
              <a:buFont typeface="+mj-lt"/>
              <a:buAutoNum type="arabicPeriod"/>
              <a:defRPr/>
            </a:pPr>
            <a:r>
              <a:rPr lang="en-GB" kern="0" dirty="0">
                <a:sym typeface="Wingdings" panose="05000000000000000000" pitchFamily="2" charset="2"/>
              </a:rPr>
              <a:t>O(n</a:t>
            </a:r>
            <a:r>
              <a:rPr lang="en-GB" kern="0" baseline="30000" dirty="0">
                <a:sym typeface="Wingdings" panose="05000000000000000000" pitchFamily="2" charset="2"/>
              </a:rPr>
              <a:t>2</a:t>
            </a:r>
            <a:r>
              <a:rPr lang="en-GB" kern="0" dirty="0">
                <a:sym typeface="Wingdings" panose="05000000000000000000" pitchFamily="2" charset="2"/>
              </a:rPr>
              <a:t> + n) = ?</a:t>
            </a:r>
          </a:p>
          <a:p>
            <a:pPr marL="457200" indent="-457200">
              <a:buFont typeface="+mj-lt"/>
              <a:buAutoNum type="arabicPeriod"/>
              <a:defRPr/>
            </a:pPr>
            <a:endParaRPr lang="en-GB" kern="0" dirty="0">
              <a:sym typeface="Wingdings" panose="05000000000000000000" pitchFamily="2" charset="2"/>
            </a:endParaRPr>
          </a:p>
          <a:p>
            <a:pPr marL="457200" indent="-457200">
              <a:buFont typeface="+mj-lt"/>
              <a:buAutoNum type="arabicPeriod"/>
              <a:defRPr/>
            </a:pPr>
            <a:r>
              <a:rPr lang="en-GB" kern="0" dirty="0">
                <a:sym typeface="Wingdings" panose="05000000000000000000" pitchFamily="2" charset="2"/>
              </a:rPr>
              <a:t>Simplify the Big O value for the insertion sort algorithm given it has the following performance:</a:t>
            </a:r>
          </a:p>
          <a:p>
            <a:pPr marL="457200" indent="-457200">
              <a:buFont typeface="+mj-lt"/>
              <a:buAutoNum type="arabicPeriod"/>
              <a:defRPr/>
            </a:pPr>
            <a:endParaRPr lang="en-GB" kern="0" dirty="0">
              <a:sym typeface="Wingdings" panose="05000000000000000000" pitchFamily="2" charset="2"/>
            </a:endParaRPr>
          </a:p>
          <a:p>
            <a:pPr marL="457200" indent="-457200">
              <a:buFont typeface="+mj-lt"/>
              <a:buAutoNum type="arabicPeriod"/>
              <a:defRPr/>
            </a:pPr>
            <a:endParaRPr lang="en-GB" kern="0" dirty="0">
              <a:sym typeface="Wingdings" panose="05000000000000000000" pitchFamily="2" charset="2"/>
            </a:endParaRPr>
          </a:p>
          <a:p>
            <a:pPr marL="457200" indent="-457200">
              <a:buFont typeface="+mj-lt"/>
              <a:buAutoNum type="arabicPeriod"/>
              <a:defRPr/>
            </a:pPr>
            <a:endParaRPr lang="en-GB" kern="0" dirty="0">
              <a:sym typeface="Wingdings" panose="05000000000000000000" pitchFamily="2" charset="2"/>
            </a:endParaRPr>
          </a:p>
          <a:p>
            <a:pPr marL="457200" indent="-457200">
              <a:buFont typeface="+mj-lt"/>
              <a:buAutoNum type="arabicPeriod"/>
              <a:defRPr/>
            </a:pPr>
            <a:r>
              <a:rPr lang="en-GB" kern="0" dirty="0">
                <a:sym typeface="Wingdings" panose="05000000000000000000" pitchFamily="2" charset="2"/>
              </a:rPr>
              <a:t>Calculate the Big O complexity of adding </a:t>
            </a:r>
            <a:r>
              <a:rPr lang="en-GB" i="1" kern="0" dirty="0">
                <a:sym typeface="Wingdings" panose="05000000000000000000" pitchFamily="2" charset="2"/>
              </a:rPr>
              <a:t>m</a:t>
            </a:r>
            <a:r>
              <a:rPr lang="en-GB" kern="0" dirty="0">
                <a:sym typeface="Wingdings" panose="05000000000000000000" pitchFamily="2" charset="2"/>
              </a:rPr>
              <a:t> square matrices of </a:t>
            </a:r>
            <a:r>
              <a:rPr lang="en-GB" i="1" kern="0" dirty="0">
                <a:sym typeface="Wingdings" panose="05000000000000000000" pitchFamily="2" charset="2"/>
              </a:rPr>
              <a:t>n x n</a:t>
            </a:r>
            <a:r>
              <a:rPr lang="en-GB" kern="0" dirty="0">
                <a:sym typeface="Wingdings" panose="05000000000000000000" pitchFamily="2" charset="2"/>
              </a:rPr>
              <a:t> </a:t>
            </a:r>
            <a:r>
              <a:rPr lang="en-GB" b="1" kern="0" dirty="0">
                <a:sym typeface="Wingdings" panose="05000000000000000000" pitchFamily="2" charset="2"/>
              </a:rPr>
              <a:t>in terms of n and m</a:t>
            </a:r>
            <a:r>
              <a:rPr lang="en-GB" kern="0" dirty="0">
                <a:sym typeface="Wingdings" panose="05000000000000000000" pitchFamily="2" charset="2"/>
              </a:rPr>
              <a:t>.</a:t>
            </a:r>
            <a:br>
              <a:rPr lang="en-GB" kern="0" dirty="0">
                <a:sym typeface="Wingdings" panose="05000000000000000000" pitchFamily="2" charset="2"/>
              </a:rPr>
            </a:br>
            <a:r>
              <a:rPr lang="en-GB" kern="0" dirty="0">
                <a:sym typeface="Wingdings" panose="05000000000000000000" pitchFamily="2" charset="2"/>
              </a:rPr>
              <a:t>Hint: you will need m-1 additions.</a:t>
            </a:r>
          </a:p>
          <a:p>
            <a:pPr marL="0" indent="0">
              <a:buNone/>
              <a:defRPr/>
            </a:pPr>
            <a:br>
              <a:rPr lang="en-GB" kern="0" dirty="0"/>
            </a:br>
            <a:endParaRPr lang="en-GB" kern="0" dirty="0"/>
          </a:p>
        </p:txBody>
      </p:sp>
      <mc:AlternateContent xmlns:mc="http://schemas.openxmlformats.org/markup-compatibility/2006">
        <mc:Choice xmlns:a14="http://schemas.microsoft.com/office/drawing/2010/main" Requires="a14">
          <p:sp>
            <p:nvSpPr>
              <p:cNvPr id="3" name="TextBox 2">
                <a:extLst>
                  <a:ext uri="{FF2B5EF4-FFF2-40B4-BE49-F238E27FC236}">
                    <a16:creationId xmlns:a16="http://schemas.microsoft.com/office/drawing/2014/main" id="{A7F2FECB-4467-70E0-580C-D3C799B6B5C2}"/>
                  </a:ext>
                </a:extLst>
              </p:cNvPr>
              <p:cNvSpPr txBox="1"/>
              <p:nvPr/>
            </p:nvSpPr>
            <p:spPr>
              <a:xfrm>
                <a:off x="2047461" y="3800897"/>
                <a:ext cx="1586845" cy="553998"/>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GB" i="1">
                          <a:latin typeface="Cambria Math" panose="02040503050406030204" pitchFamily="18" charset="0"/>
                        </a:rPr>
                        <m:t>𝑂</m:t>
                      </m:r>
                      <m:r>
                        <a:rPr lang="en-GB" i="1">
                          <a:latin typeface="Cambria Math" panose="02040503050406030204" pitchFamily="18" charset="0"/>
                        </a:rPr>
                        <m:t>(</m:t>
                      </m:r>
                      <m:f>
                        <m:fPr>
                          <m:ctrlPr>
                            <a:rPr lang="en-GB" i="1">
                              <a:latin typeface="Cambria Math" panose="02040503050406030204" pitchFamily="18" charset="0"/>
                            </a:rPr>
                          </m:ctrlPr>
                        </m:fPr>
                        <m:num>
                          <m:sSup>
                            <m:sSupPr>
                              <m:ctrlPr>
                                <a:rPr lang="en-GB" i="1">
                                  <a:latin typeface="Cambria Math" panose="02040503050406030204" pitchFamily="18" charset="0"/>
                                </a:rPr>
                              </m:ctrlPr>
                            </m:sSupPr>
                            <m:e>
                              <m:r>
                                <a:rPr lang="en-GB" i="1">
                                  <a:latin typeface="Cambria Math" panose="02040503050406030204" pitchFamily="18" charset="0"/>
                                </a:rPr>
                                <m:t>𝑛</m:t>
                              </m:r>
                            </m:e>
                            <m:sup>
                              <m:r>
                                <a:rPr lang="en-GB" i="1">
                                  <a:latin typeface="Cambria Math" panose="02040503050406030204" pitchFamily="18" charset="0"/>
                                </a:rPr>
                                <m:t>2</m:t>
                              </m:r>
                            </m:sup>
                          </m:sSup>
                        </m:num>
                        <m:den>
                          <m:r>
                            <a:rPr lang="en-GB" i="1">
                              <a:latin typeface="Cambria Math" panose="02040503050406030204" pitchFamily="18" charset="0"/>
                            </a:rPr>
                            <m:t>2</m:t>
                          </m:r>
                        </m:den>
                      </m:f>
                      <m:r>
                        <a:rPr lang="en-GB" i="1">
                          <a:latin typeface="Cambria Math" panose="02040503050406030204" pitchFamily="18" charset="0"/>
                        </a:rPr>
                        <m:t>+ </m:t>
                      </m:r>
                      <m:f>
                        <m:fPr>
                          <m:ctrlPr>
                            <a:rPr lang="en-GB" i="1">
                              <a:latin typeface="Cambria Math" panose="02040503050406030204" pitchFamily="18" charset="0"/>
                            </a:rPr>
                          </m:ctrlPr>
                        </m:fPr>
                        <m:num>
                          <m:r>
                            <a:rPr lang="en-GB" i="1">
                              <a:latin typeface="Cambria Math" panose="02040503050406030204" pitchFamily="18" charset="0"/>
                            </a:rPr>
                            <m:t>𝑛</m:t>
                          </m:r>
                        </m:num>
                        <m:den>
                          <m:r>
                            <a:rPr lang="en-GB" i="1">
                              <a:latin typeface="Cambria Math" panose="02040503050406030204" pitchFamily="18" charset="0"/>
                            </a:rPr>
                            <m:t>2</m:t>
                          </m:r>
                        </m:den>
                      </m:f>
                      <m:r>
                        <a:rPr lang="en-GB" i="1">
                          <a:latin typeface="Cambria Math" panose="02040503050406030204" pitchFamily="18" charset="0"/>
                        </a:rPr>
                        <m:t> −</m:t>
                      </m:r>
                      <m:r>
                        <a:rPr lang="en-GB" i="1">
                          <a:latin typeface="Cambria Math" panose="02040503050406030204" pitchFamily="18" charset="0"/>
                        </a:rPr>
                        <m:t>𝑛</m:t>
                      </m:r>
                      <m:r>
                        <a:rPr lang="en-GB" i="1">
                          <a:latin typeface="Cambria Math" panose="02040503050406030204" pitchFamily="18" charset="0"/>
                        </a:rPr>
                        <m:t>)</m:t>
                      </m:r>
                    </m:oMath>
                  </m:oMathPara>
                </a14:m>
                <a:endParaRPr lang="en-GB" dirty="0"/>
              </a:p>
            </p:txBody>
          </p:sp>
        </mc:Choice>
        <mc:Fallback>
          <p:sp>
            <p:nvSpPr>
              <p:cNvPr id="3" name="TextBox 2">
                <a:extLst>
                  <a:ext uri="{FF2B5EF4-FFF2-40B4-BE49-F238E27FC236}">
                    <a16:creationId xmlns:a16="http://schemas.microsoft.com/office/drawing/2014/main" id="{A7F2FECB-4467-70E0-580C-D3C799B6B5C2}"/>
                  </a:ext>
                </a:extLst>
              </p:cNvPr>
              <p:cNvSpPr txBox="1">
                <a:spLocks noRot="1" noChangeAspect="1" noMove="1" noResize="1" noEditPoints="1" noAdjustHandles="1" noChangeArrowheads="1" noChangeShapeType="1" noTextEdit="1"/>
              </p:cNvSpPr>
              <p:nvPr/>
            </p:nvSpPr>
            <p:spPr>
              <a:xfrm>
                <a:off x="2047461" y="3800897"/>
                <a:ext cx="1586845" cy="553998"/>
              </a:xfrm>
              <a:prstGeom prst="rect">
                <a:avLst/>
              </a:prstGeom>
              <a:blipFill>
                <a:blip r:embed="rId3"/>
                <a:stretch>
                  <a:fillRect/>
                </a:stretch>
              </a:blipFill>
            </p:spPr>
            <p:txBody>
              <a:bodyPr/>
              <a:lstStyle/>
              <a:p>
                <a:r>
                  <a:rPr lang="en-GB">
                    <a:noFill/>
                  </a:rPr>
                  <a:t> </a:t>
                </a:r>
              </a:p>
            </p:txBody>
          </p:sp>
        </mc:Fallback>
      </mc:AlternateContent>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C7DA2052-8505-54C1-6519-6013FE4F94E6}"/>
              </a:ext>
            </a:extLst>
          </p:cNvPr>
          <p:cNvSpPr>
            <a:spLocks noGrp="1" noChangeArrowheads="1"/>
          </p:cNvSpPr>
          <p:nvPr>
            <p:ph type="title"/>
          </p:nvPr>
        </p:nvSpPr>
        <p:spPr>
          <a:xfrm>
            <a:off x="1092396" y="-481012"/>
            <a:ext cx="9779183" cy="1325563"/>
          </a:xfrm>
        </p:spPr>
        <p:txBody>
          <a:bodyPr/>
          <a:lstStyle/>
          <a:p>
            <a:r>
              <a:rPr lang="en-GB" altLang="en-US" dirty="0"/>
              <a:t>Answers</a:t>
            </a:r>
          </a:p>
        </p:txBody>
      </p:sp>
      <p:sp>
        <p:nvSpPr>
          <p:cNvPr id="36867" name="Content Placeholder 2">
            <a:extLst>
              <a:ext uri="{FF2B5EF4-FFF2-40B4-BE49-F238E27FC236}">
                <a16:creationId xmlns:a16="http://schemas.microsoft.com/office/drawing/2014/main" id="{6F3B0024-3EBE-2E20-6489-F6DBD79BC88F}"/>
              </a:ext>
            </a:extLst>
          </p:cNvPr>
          <p:cNvSpPr>
            <a:spLocks noGrp="1"/>
          </p:cNvSpPr>
          <p:nvPr>
            <p:ph idx="1"/>
          </p:nvPr>
        </p:nvSpPr>
        <p:spPr>
          <a:xfrm>
            <a:off x="2842419" y="620714"/>
            <a:ext cx="7029450" cy="4233861"/>
          </a:xfrm>
        </p:spPr>
        <p:txBody>
          <a:bodyPr/>
          <a:lstStyle/>
          <a:p>
            <a:pPr marL="457200" indent="-457200">
              <a:buFont typeface="+mj-lt"/>
              <a:buAutoNum type="arabicPeriod"/>
              <a:defRPr/>
            </a:pPr>
            <a:r>
              <a:rPr lang="en-GB" altLang="en-US" dirty="0"/>
              <a:t>O(3n) = O(n)</a:t>
            </a:r>
          </a:p>
          <a:p>
            <a:pPr marL="457200" indent="-457200">
              <a:buFont typeface="+mj-lt"/>
              <a:buAutoNum type="arabicPeriod"/>
              <a:defRPr/>
            </a:pPr>
            <a:r>
              <a:rPr lang="en-GB" altLang="en-US" dirty="0"/>
              <a:t>O(n) + O(n) = O(n + n) = O(2n) = O(n)</a:t>
            </a:r>
          </a:p>
          <a:p>
            <a:pPr marL="457200" indent="-457200">
              <a:buFont typeface="+mj-lt"/>
              <a:buAutoNum type="arabicPeriod"/>
              <a:defRPr/>
            </a:pPr>
            <a:r>
              <a:rPr lang="en-GB" altLang="en-US" dirty="0"/>
              <a:t>O(n x m) = O(n x n) = O(n</a:t>
            </a:r>
            <a:r>
              <a:rPr lang="en-GB" altLang="en-US" baseline="30000" dirty="0"/>
              <a:t>2</a:t>
            </a:r>
            <a:r>
              <a:rPr lang="en-GB" altLang="en-US" dirty="0"/>
              <a:t>)</a:t>
            </a:r>
          </a:p>
          <a:p>
            <a:pPr marL="457200" indent="-457200">
              <a:buFont typeface="+mj-lt"/>
              <a:buAutoNum type="arabicPeriod"/>
              <a:defRPr/>
            </a:pPr>
            <a:r>
              <a:rPr lang="en-GB" altLang="en-US" dirty="0"/>
              <a:t>O(n</a:t>
            </a:r>
            <a:r>
              <a:rPr lang="en-GB" altLang="en-US" baseline="30000" dirty="0"/>
              <a:t>2</a:t>
            </a:r>
            <a:r>
              <a:rPr lang="en-GB" altLang="en-US" dirty="0"/>
              <a:t> + n) = O(n</a:t>
            </a:r>
            <a:r>
              <a:rPr lang="en-GB" altLang="en-US" baseline="30000" dirty="0"/>
              <a:t>2</a:t>
            </a:r>
            <a:r>
              <a:rPr lang="en-GB" altLang="en-US" dirty="0"/>
              <a:t>)</a:t>
            </a:r>
          </a:p>
          <a:p>
            <a:pPr>
              <a:defRPr/>
            </a:pPr>
            <a:endParaRPr lang="en-GB" altLang="en-US" dirty="0"/>
          </a:p>
          <a:p>
            <a:pPr>
              <a:defRPr/>
            </a:pPr>
            <a:endParaRPr lang="en-GB" altLang="en-US" dirty="0"/>
          </a:p>
        </p:txBody>
      </p:sp>
      <p:sp>
        <p:nvSpPr>
          <p:cNvPr id="44036" name="Footer Placeholder 3">
            <a:extLst>
              <a:ext uri="{FF2B5EF4-FFF2-40B4-BE49-F238E27FC236}">
                <a16:creationId xmlns:a16="http://schemas.microsoft.com/office/drawing/2014/main" id="{3E8F67C0-2718-5AE0-CBBF-2F6E6344147A}"/>
              </a:ext>
            </a:extLst>
          </p:cNvPr>
          <p:cNvSpPr>
            <a:spLocks noGrp="1"/>
          </p:cNvSpPr>
          <p:nvPr>
            <p:ph type="ftr" sz="quarter" idx="10"/>
          </p:nvPr>
        </p:nvSpPr>
        <p:spPr bwMode="auto">
          <a:xfrm>
            <a:off x="79375" y="6537325"/>
            <a:ext cx="2895600" cy="320675"/>
          </a:xfrm>
          <a:prstGeom prst="rect">
            <a:avLst/>
          </a:prstGeom>
          <a:noFill/>
          <a:ln w="9525">
            <a:noFill/>
            <a:miter lim="800000"/>
            <a:headEnd/>
            <a:tailEnd/>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algn="l" rtl="0" eaLnBrk="0" fontAlgn="base" hangingPunct="0">
              <a:spcBef>
                <a:spcPct val="0"/>
              </a:spcBef>
              <a:spcAft>
                <a:spcPct val="0"/>
              </a:spcAft>
              <a:defRPr sz="1000" kern="1200">
                <a:solidFill>
                  <a:schemeClr val="tx1"/>
                </a:solidFill>
                <a:latin typeface="Helvetica"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Helvetica" panose="020B0604020202020204" pitchFamily="34" charset="0"/>
                <a:ea typeface="+mn-ea"/>
                <a:cs typeface="+mn-cs"/>
              </a:defRPr>
            </a:lvl5pPr>
            <a:lvl6pPr marL="2286000" algn="l" defTabSz="914400" rtl="0" eaLnBrk="1" latinLnBrk="0" hangingPunct="1">
              <a:defRPr kern="1200">
                <a:solidFill>
                  <a:schemeClr val="tx1"/>
                </a:solidFill>
                <a:latin typeface="Helvetica" panose="020B0604020202020204" pitchFamily="34" charset="0"/>
                <a:ea typeface="+mn-ea"/>
                <a:cs typeface="+mn-cs"/>
              </a:defRPr>
            </a:lvl6pPr>
            <a:lvl7pPr marL="2743200" algn="l" defTabSz="914400" rtl="0" eaLnBrk="1" latinLnBrk="0" hangingPunct="1">
              <a:defRPr kern="1200">
                <a:solidFill>
                  <a:schemeClr val="tx1"/>
                </a:solidFill>
                <a:latin typeface="Helvetica" panose="020B0604020202020204" pitchFamily="34" charset="0"/>
                <a:ea typeface="+mn-ea"/>
                <a:cs typeface="+mn-cs"/>
              </a:defRPr>
            </a:lvl7pPr>
            <a:lvl8pPr marL="3200400" algn="l" defTabSz="914400" rtl="0" eaLnBrk="1" latinLnBrk="0" hangingPunct="1">
              <a:defRPr kern="1200">
                <a:solidFill>
                  <a:schemeClr val="tx1"/>
                </a:solidFill>
                <a:latin typeface="Helvetica" panose="020B0604020202020204" pitchFamily="34" charset="0"/>
                <a:ea typeface="+mn-ea"/>
                <a:cs typeface="+mn-cs"/>
              </a:defRPr>
            </a:lvl8pPr>
            <a:lvl9pPr marL="3657600" algn="l" defTabSz="914400" rtl="0" eaLnBrk="1" latinLnBrk="0" hangingPunct="1">
              <a:defRPr kern="1200">
                <a:solidFill>
                  <a:schemeClr val="tx1"/>
                </a:solidFill>
                <a:latin typeface="Helvetica" panose="020B0604020202020204" pitchFamily="34" charset="0"/>
                <a:ea typeface="+mn-ea"/>
                <a:cs typeface="+mn-cs"/>
              </a:defRPr>
            </a:lvl9pPr>
          </a:lstStyle>
          <a:p>
            <a:pPr>
              <a:spcBef>
                <a:spcPct val="0"/>
              </a:spcBef>
              <a:buClrTx/>
              <a:buSzTx/>
              <a:buFontTx/>
              <a:buNone/>
            </a:pPr>
            <a:r>
              <a:rPr lang="en-US"/>
              <a:t>ADD</a:t>
            </a:r>
            <a:endParaRPr kumimoji="0" lang="en-US" altLang="en-US" sz="1000"/>
          </a:p>
        </p:txBody>
      </p:sp>
      <p:sp>
        <p:nvSpPr>
          <p:cNvPr id="44037" name="TextBox 4">
            <a:extLst>
              <a:ext uri="{FF2B5EF4-FFF2-40B4-BE49-F238E27FC236}">
                <a16:creationId xmlns:a16="http://schemas.microsoft.com/office/drawing/2014/main" id="{411A8A4D-FA15-645C-2126-A238E90B51AA}"/>
              </a:ext>
            </a:extLst>
          </p:cNvPr>
          <p:cNvSpPr txBox="1">
            <a:spLocks noChangeArrowheads="1"/>
          </p:cNvSpPr>
          <p:nvPr/>
        </p:nvSpPr>
        <p:spPr bwMode="auto">
          <a:xfrm>
            <a:off x="3051175" y="2549526"/>
            <a:ext cx="661193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spcBef>
                <a:spcPct val="0"/>
              </a:spcBef>
              <a:buClrTx/>
              <a:buSzTx/>
              <a:buFontTx/>
              <a:buNone/>
            </a:pPr>
            <a:r>
              <a:rPr kumimoji="0" lang="en-GB" altLang="en-US" sz="1800" dirty="0"/>
              <a:t>Notice how the contribution of the “n” term dwindles as value of n increases. Hence, we can discard the O(n) term since it of little comparative relevance</a:t>
            </a:r>
          </a:p>
          <a:p>
            <a:pPr>
              <a:spcBef>
                <a:spcPct val="0"/>
              </a:spcBef>
              <a:buClrTx/>
              <a:buSzTx/>
              <a:buFontTx/>
              <a:buNone/>
            </a:pPr>
            <a:r>
              <a:rPr kumimoji="0" lang="en-GB" altLang="en-US" sz="1800" dirty="0"/>
              <a:t>n</a:t>
            </a:r>
            <a:r>
              <a:rPr kumimoji="0" lang="en-GB" altLang="en-US" sz="1800" baseline="30000" dirty="0"/>
              <a:t>2</a:t>
            </a:r>
            <a:r>
              <a:rPr kumimoji="0" lang="en-GB" altLang="en-US" sz="1800" dirty="0"/>
              <a:t> + n</a:t>
            </a:r>
          </a:p>
          <a:p>
            <a:pPr>
              <a:spcBef>
                <a:spcPct val="0"/>
              </a:spcBef>
              <a:buClrTx/>
              <a:buSzTx/>
              <a:buFontTx/>
              <a:buNone/>
            </a:pPr>
            <a:r>
              <a:rPr kumimoji="0" lang="en-GB" altLang="en-US" sz="1800" dirty="0"/>
              <a:t>Try a value of n = 10</a:t>
            </a:r>
            <a:br>
              <a:rPr kumimoji="0" lang="en-GB" altLang="en-US" sz="1800" dirty="0"/>
            </a:br>
            <a:r>
              <a:rPr kumimoji="0" lang="en-GB" altLang="en-US" sz="1800" dirty="0"/>
              <a:t>(10)</a:t>
            </a:r>
            <a:r>
              <a:rPr kumimoji="0" lang="en-GB" altLang="en-US" sz="1800" baseline="30000" dirty="0"/>
              <a:t>2</a:t>
            </a:r>
            <a:r>
              <a:rPr kumimoji="0" lang="en-GB" altLang="en-US" sz="1800" dirty="0"/>
              <a:t> + 10 = 100 + 10 = 110</a:t>
            </a:r>
          </a:p>
          <a:p>
            <a:pPr>
              <a:spcBef>
                <a:spcPct val="0"/>
              </a:spcBef>
              <a:buClrTx/>
              <a:buSzTx/>
              <a:buFontTx/>
              <a:buNone/>
            </a:pPr>
            <a:r>
              <a:rPr kumimoji="0" lang="en-GB" altLang="en-US" sz="1800" dirty="0"/>
              <a:t>Comparing the contribution of both terms we get n</a:t>
            </a:r>
            <a:r>
              <a:rPr kumimoji="0" lang="en-GB" altLang="en-US" sz="1800" baseline="30000" dirty="0"/>
              <a:t>2</a:t>
            </a:r>
            <a:r>
              <a:rPr kumimoji="0" lang="en-GB" altLang="en-US" sz="1800" dirty="0"/>
              <a:t> = 100/110 = 91% and n = 10/110 = 9%</a:t>
            </a:r>
          </a:p>
        </p:txBody>
      </p:sp>
      <p:graphicFrame>
        <p:nvGraphicFramePr>
          <p:cNvPr id="6" name="Table 5">
            <a:extLst>
              <a:ext uri="{FF2B5EF4-FFF2-40B4-BE49-F238E27FC236}">
                <a16:creationId xmlns:a16="http://schemas.microsoft.com/office/drawing/2014/main" id="{791C945B-E28B-50AA-5559-3F4AE5F740CE}"/>
              </a:ext>
            </a:extLst>
          </p:cNvPr>
          <p:cNvGraphicFramePr>
            <a:graphicFrameLocks noGrp="1"/>
          </p:cNvGraphicFramePr>
          <p:nvPr/>
        </p:nvGraphicFramePr>
        <p:xfrm>
          <a:off x="1917700" y="5419726"/>
          <a:ext cx="8413752" cy="928689"/>
        </p:xfrm>
        <a:graphic>
          <a:graphicData uri="http://schemas.openxmlformats.org/drawingml/2006/table">
            <a:tbl>
              <a:tblPr>
                <a:tableStyleId>{5C22544A-7EE6-4342-B048-85BDC9FD1C3A}</a:tableStyleId>
              </a:tblPr>
              <a:tblGrid>
                <a:gridCol w="850328">
                  <a:extLst>
                    <a:ext uri="{9D8B030D-6E8A-4147-A177-3AD203B41FA5}">
                      <a16:colId xmlns:a16="http://schemas.microsoft.com/office/drawing/2014/main" val="20000"/>
                    </a:ext>
                  </a:extLst>
                </a:gridCol>
                <a:gridCol w="1553599">
                  <a:extLst>
                    <a:ext uri="{9D8B030D-6E8A-4147-A177-3AD203B41FA5}">
                      <a16:colId xmlns:a16="http://schemas.microsoft.com/office/drawing/2014/main" val="20001"/>
                    </a:ext>
                  </a:extLst>
                </a:gridCol>
                <a:gridCol w="1201965">
                  <a:extLst>
                    <a:ext uri="{9D8B030D-6E8A-4147-A177-3AD203B41FA5}">
                      <a16:colId xmlns:a16="http://schemas.microsoft.com/office/drawing/2014/main" val="20002"/>
                    </a:ext>
                  </a:extLst>
                </a:gridCol>
                <a:gridCol w="1201965">
                  <a:extLst>
                    <a:ext uri="{9D8B030D-6E8A-4147-A177-3AD203B41FA5}">
                      <a16:colId xmlns:a16="http://schemas.microsoft.com/office/drawing/2014/main" val="20003"/>
                    </a:ext>
                  </a:extLst>
                </a:gridCol>
                <a:gridCol w="1201965">
                  <a:extLst>
                    <a:ext uri="{9D8B030D-6E8A-4147-A177-3AD203B41FA5}">
                      <a16:colId xmlns:a16="http://schemas.microsoft.com/office/drawing/2014/main" val="20004"/>
                    </a:ext>
                  </a:extLst>
                </a:gridCol>
                <a:gridCol w="1201965">
                  <a:extLst>
                    <a:ext uri="{9D8B030D-6E8A-4147-A177-3AD203B41FA5}">
                      <a16:colId xmlns:a16="http://schemas.microsoft.com/office/drawing/2014/main" val="20005"/>
                    </a:ext>
                  </a:extLst>
                </a:gridCol>
                <a:gridCol w="1201965">
                  <a:extLst>
                    <a:ext uri="{9D8B030D-6E8A-4147-A177-3AD203B41FA5}">
                      <a16:colId xmlns:a16="http://schemas.microsoft.com/office/drawing/2014/main" val="20006"/>
                    </a:ext>
                  </a:extLst>
                </a:gridCol>
              </a:tblGrid>
              <a:tr h="309563">
                <a:tc>
                  <a:txBody>
                    <a:bodyPr/>
                    <a:lstStyle/>
                    <a:p>
                      <a:pPr algn="ctr" fontAlgn="b"/>
                      <a:r>
                        <a:rPr lang="en-GB" sz="2000" b="1" u="none" strike="noStrike" dirty="0">
                          <a:effectLst/>
                        </a:rPr>
                        <a:t>n</a:t>
                      </a:r>
                      <a:endParaRPr lang="en-GB" sz="2000" b="1" i="0" u="none" strike="noStrike" dirty="0">
                        <a:solidFill>
                          <a:srgbClr val="000000"/>
                        </a:solidFill>
                        <a:effectLst/>
                        <a:latin typeface="Calibri" panose="020F0502020204030204" pitchFamily="34" charset="0"/>
                      </a:endParaRPr>
                    </a:p>
                  </a:txBody>
                  <a:tcPr marL="71988" marR="71988" marT="4763" marB="0" anchor="b">
                    <a:solidFill>
                      <a:schemeClr val="accent6">
                        <a:lumMod val="20000"/>
                        <a:lumOff val="80000"/>
                      </a:schemeClr>
                    </a:solidFill>
                  </a:tcPr>
                </a:tc>
                <a:tc>
                  <a:txBody>
                    <a:bodyPr/>
                    <a:lstStyle/>
                    <a:p>
                      <a:pPr algn="ctr" fontAlgn="b"/>
                      <a:r>
                        <a:rPr lang="en-GB" sz="2000" b="1" u="none" strike="noStrike" dirty="0">
                          <a:effectLst/>
                        </a:rPr>
                        <a:t>10</a:t>
                      </a:r>
                      <a:endParaRPr lang="en-GB" sz="2000" b="1"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b="1" u="none" strike="noStrike" dirty="0">
                          <a:effectLst/>
                        </a:rPr>
                        <a:t>100</a:t>
                      </a:r>
                      <a:endParaRPr lang="en-GB" sz="2000" b="1"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b="1" u="none" strike="noStrike" dirty="0">
                          <a:effectLst/>
                        </a:rPr>
                        <a:t>1,000</a:t>
                      </a:r>
                      <a:endParaRPr lang="en-GB" sz="2000" b="1"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b="1" u="none" strike="noStrike" dirty="0">
                          <a:effectLst/>
                        </a:rPr>
                        <a:t>10,000</a:t>
                      </a:r>
                      <a:endParaRPr lang="en-GB" sz="2000" b="1"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b="1" u="none" strike="noStrike" dirty="0">
                          <a:effectLst/>
                        </a:rPr>
                        <a:t>100,000</a:t>
                      </a:r>
                      <a:endParaRPr lang="en-GB" sz="2000" b="1"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b="1" u="none" strike="noStrike" dirty="0">
                          <a:effectLst/>
                        </a:rPr>
                        <a:t>1,000,000</a:t>
                      </a:r>
                      <a:endParaRPr lang="en-GB" sz="2000" b="1"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0"/>
                  </a:ext>
                </a:extLst>
              </a:tr>
              <a:tr h="309563">
                <a:tc>
                  <a:txBody>
                    <a:bodyPr/>
                    <a:lstStyle/>
                    <a:p>
                      <a:pPr algn="ctr" fontAlgn="b"/>
                      <a:r>
                        <a:rPr lang="en-GB" sz="2000" b="1" u="none" strike="noStrike" dirty="0">
                          <a:effectLst/>
                        </a:rPr>
                        <a:t>n</a:t>
                      </a:r>
                      <a:r>
                        <a:rPr lang="en-GB" sz="2000" b="1" u="none" strike="noStrike" baseline="30000" dirty="0">
                          <a:effectLst/>
                        </a:rPr>
                        <a:t>2</a:t>
                      </a:r>
                      <a:endParaRPr lang="en-GB" sz="2000" b="1" i="0" u="none" strike="noStrike" baseline="30000" dirty="0">
                        <a:solidFill>
                          <a:srgbClr val="000000"/>
                        </a:solidFill>
                        <a:effectLst/>
                        <a:latin typeface="Calibri" panose="020F0502020204030204" pitchFamily="34" charset="0"/>
                      </a:endParaRPr>
                    </a:p>
                  </a:txBody>
                  <a:tcPr marL="71988" marR="71988" marT="4763" marB="0" anchor="b">
                    <a:solidFill>
                      <a:schemeClr val="accent6">
                        <a:lumMod val="20000"/>
                        <a:lumOff val="80000"/>
                      </a:schemeClr>
                    </a:solidFill>
                  </a:tcPr>
                </a:tc>
                <a:tc>
                  <a:txBody>
                    <a:bodyPr/>
                    <a:lstStyle/>
                    <a:p>
                      <a:pPr algn="ctr" fontAlgn="b"/>
                      <a:r>
                        <a:rPr lang="en-GB" sz="2000" u="none" strike="noStrike" dirty="0">
                          <a:effectLst/>
                        </a:rPr>
                        <a:t>90.91%</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dirty="0">
                          <a:effectLst/>
                        </a:rPr>
                        <a:t>99.01%</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dirty="0">
                          <a:effectLst/>
                        </a:rPr>
                        <a:t>99.90%</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a:effectLst/>
                        </a:rPr>
                        <a:t>99.99%</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dirty="0">
                          <a:effectLst/>
                        </a:rPr>
                        <a:t>100.00%</a:t>
                      </a:r>
                      <a:endParaRPr lang="en-GB" sz="2000" b="0" i="0" u="none" strike="noStrike" dirty="0">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a:effectLst/>
                        </a:rPr>
                        <a:t>100.00%</a:t>
                      </a:r>
                      <a:endParaRPr lang="en-GB" sz="2000" b="0" i="0" u="none" strike="noStrike">
                        <a:solidFill>
                          <a:srgbClr val="00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1"/>
                  </a:ext>
                </a:extLst>
              </a:tr>
              <a:tr h="309563">
                <a:tc>
                  <a:txBody>
                    <a:bodyPr/>
                    <a:lstStyle/>
                    <a:p>
                      <a:pPr algn="ctr" fontAlgn="b"/>
                      <a:r>
                        <a:rPr lang="en-GB" sz="2000" b="1" u="none" strike="noStrike" dirty="0">
                          <a:effectLst/>
                        </a:rPr>
                        <a:t>n</a:t>
                      </a:r>
                      <a:endParaRPr lang="en-GB" sz="2000" b="1" i="0" u="none" strike="noStrike" dirty="0">
                        <a:solidFill>
                          <a:srgbClr val="000000"/>
                        </a:solidFill>
                        <a:effectLst/>
                        <a:latin typeface="Calibri" panose="020F0502020204030204" pitchFamily="34" charset="0"/>
                      </a:endParaRPr>
                    </a:p>
                  </a:txBody>
                  <a:tcPr marL="71988" marR="71988" marT="4763" marB="0" anchor="b">
                    <a:solidFill>
                      <a:schemeClr val="accent6">
                        <a:lumMod val="20000"/>
                        <a:lumOff val="80000"/>
                      </a:schemeClr>
                    </a:solidFill>
                  </a:tcPr>
                </a:tc>
                <a:tc>
                  <a:txBody>
                    <a:bodyPr/>
                    <a:lstStyle/>
                    <a:p>
                      <a:pPr algn="ctr" fontAlgn="b"/>
                      <a:r>
                        <a:rPr lang="en-GB" sz="2000" u="none" strike="noStrike" dirty="0">
                          <a:solidFill>
                            <a:srgbClr val="FF0000"/>
                          </a:solidFill>
                          <a:effectLst/>
                        </a:rPr>
                        <a:t>9.09%</a:t>
                      </a:r>
                      <a:endParaRPr lang="en-GB" sz="2000" b="0" i="0" u="none" strike="noStrike" dirty="0">
                        <a:solidFill>
                          <a:srgbClr val="FF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dirty="0">
                          <a:solidFill>
                            <a:srgbClr val="FF0000"/>
                          </a:solidFill>
                          <a:effectLst/>
                        </a:rPr>
                        <a:t>0.99%</a:t>
                      </a:r>
                      <a:endParaRPr lang="en-GB" sz="2000" b="0" i="0" u="none" strike="noStrike" dirty="0">
                        <a:solidFill>
                          <a:srgbClr val="FF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dirty="0">
                          <a:solidFill>
                            <a:srgbClr val="FF0000"/>
                          </a:solidFill>
                          <a:effectLst/>
                        </a:rPr>
                        <a:t>0.10%</a:t>
                      </a:r>
                      <a:endParaRPr lang="en-GB" sz="2000" b="0" i="0" u="none" strike="noStrike" dirty="0">
                        <a:solidFill>
                          <a:srgbClr val="FF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dirty="0">
                          <a:solidFill>
                            <a:srgbClr val="FF0000"/>
                          </a:solidFill>
                          <a:effectLst/>
                        </a:rPr>
                        <a:t>0.01%</a:t>
                      </a:r>
                      <a:endParaRPr lang="en-GB" sz="2000" b="0" i="0" u="none" strike="noStrike" dirty="0">
                        <a:solidFill>
                          <a:srgbClr val="FF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dirty="0">
                          <a:solidFill>
                            <a:srgbClr val="FF0000"/>
                          </a:solidFill>
                          <a:effectLst/>
                        </a:rPr>
                        <a:t>0.00%</a:t>
                      </a:r>
                      <a:endParaRPr lang="en-GB" sz="2000" b="0" i="0" u="none" strike="noStrike" dirty="0">
                        <a:solidFill>
                          <a:srgbClr val="FF0000"/>
                        </a:solidFill>
                        <a:effectLst/>
                        <a:latin typeface="Calibri" panose="020F0502020204030204" pitchFamily="34" charset="0"/>
                      </a:endParaRPr>
                    </a:p>
                  </a:txBody>
                  <a:tcPr marL="4762" marR="4762" marT="4763" marB="0" anchor="b">
                    <a:solidFill>
                      <a:schemeClr val="accent6">
                        <a:lumMod val="20000"/>
                        <a:lumOff val="80000"/>
                      </a:schemeClr>
                    </a:solidFill>
                  </a:tcPr>
                </a:tc>
                <a:tc>
                  <a:txBody>
                    <a:bodyPr/>
                    <a:lstStyle/>
                    <a:p>
                      <a:pPr algn="ctr" fontAlgn="b"/>
                      <a:r>
                        <a:rPr lang="en-GB" sz="2000" u="none" strike="noStrike" dirty="0">
                          <a:solidFill>
                            <a:srgbClr val="FF0000"/>
                          </a:solidFill>
                          <a:effectLst/>
                        </a:rPr>
                        <a:t>0.00%</a:t>
                      </a:r>
                      <a:endParaRPr lang="en-GB" sz="2000" b="0" i="0" u="none" strike="noStrike" dirty="0">
                        <a:solidFill>
                          <a:srgbClr val="FF0000"/>
                        </a:solidFill>
                        <a:effectLst/>
                        <a:latin typeface="Calibri" panose="020F0502020204030204" pitchFamily="34" charset="0"/>
                      </a:endParaRPr>
                    </a:p>
                  </a:txBody>
                  <a:tcPr marL="4762" marR="4762" marT="4763" marB="0" anchor="b">
                    <a:solidFill>
                      <a:schemeClr val="accent6">
                        <a:lumMod val="20000"/>
                        <a:lumOff val="80000"/>
                      </a:schemeClr>
                    </a:solidFill>
                  </a:tcPr>
                </a:tc>
                <a:extLst>
                  <a:ext uri="{0D108BD9-81ED-4DB2-BD59-A6C34878D82A}">
                    <a16:rowId xmlns:a16="http://schemas.microsoft.com/office/drawing/2014/main" val="10002"/>
                  </a:ext>
                </a:extLst>
              </a:tr>
            </a:tbl>
          </a:graphicData>
        </a:graphic>
      </p:graphicFrame>
      <p:sp>
        <p:nvSpPr>
          <p:cNvPr id="44072" name="Right Arrow 6">
            <a:extLst>
              <a:ext uri="{FF2B5EF4-FFF2-40B4-BE49-F238E27FC236}">
                <a16:creationId xmlns:a16="http://schemas.microsoft.com/office/drawing/2014/main" id="{BD0561B2-2896-DE51-C166-7568DD08A722}"/>
              </a:ext>
            </a:extLst>
          </p:cNvPr>
          <p:cNvSpPr>
            <a:spLocks noChangeArrowheads="1"/>
          </p:cNvSpPr>
          <p:nvPr/>
        </p:nvSpPr>
        <p:spPr bwMode="auto">
          <a:xfrm>
            <a:off x="3011488" y="4854575"/>
            <a:ext cx="7319962" cy="566738"/>
          </a:xfrm>
          <a:prstGeom prst="rightArrow">
            <a:avLst>
              <a:gd name="adj1" fmla="val 50000"/>
              <a:gd name="adj2" fmla="val 50049"/>
            </a:avLst>
          </a:prstGeom>
          <a:solidFill>
            <a:schemeClr val="tx1"/>
          </a:solidFill>
          <a:ln w="9525" algn="ctr">
            <a:solidFill>
              <a:schemeClr val="tx1"/>
            </a:solidFill>
            <a:round/>
            <a:headEnd/>
            <a:tailEnd/>
          </a:ln>
        </p:spPr>
        <p:txBody>
          <a:bodyPr wrap="none" anchor="ctr"/>
          <a:lstStyle>
            <a:lvl1pPr>
              <a:spcBef>
                <a:spcPct val="20000"/>
              </a:spcBef>
              <a:buClr>
                <a:schemeClr val="folHlink"/>
              </a:buClr>
              <a:buSzPct val="90000"/>
              <a:buFont typeface="Monotype Sorts" pitchFamily="2" charset="2"/>
              <a:buChar char="n"/>
              <a:defRPr kumimoji="1" sz="2000">
                <a:solidFill>
                  <a:schemeClr val="tx1"/>
                </a:solidFill>
                <a:latin typeface="Helvetica" panose="020B0604020202020204" pitchFamily="34" charset="0"/>
              </a:defRPr>
            </a:lvl1pPr>
            <a:lvl2pPr marL="742950" indent="-285750">
              <a:spcBef>
                <a:spcPct val="20000"/>
              </a:spcBef>
              <a:buClr>
                <a:schemeClr val="accent2"/>
              </a:buClr>
              <a:buSzPct val="90000"/>
              <a:buFont typeface="Monotype Sorts" pitchFamily="2" charset="2"/>
              <a:buChar char="F"/>
              <a:defRPr kumimoji="1">
                <a:solidFill>
                  <a:schemeClr val="tx1"/>
                </a:solidFill>
                <a:latin typeface="Helvetica" panose="020B0604020202020204" pitchFamily="34" charset="0"/>
              </a:defRPr>
            </a:lvl2pPr>
            <a:lvl3pPr marL="1143000" indent="-228600">
              <a:spcBef>
                <a:spcPct val="20000"/>
              </a:spcBef>
              <a:buClr>
                <a:srgbClr val="33CC33"/>
              </a:buClr>
              <a:buSzPct val="90000"/>
              <a:buFont typeface="Monotype Sorts" pitchFamily="2" charset="2"/>
              <a:buChar char="4"/>
              <a:defRPr kumimoji="1">
                <a:solidFill>
                  <a:schemeClr val="tx1"/>
                </a:solidFill>
                <a:latin typeface="Helvetica" panose="020B0604020202020204" pitchFamily="34" charset="0"/>
              </a:defRPr>
            </a:lvl3pPr>
            <a:lvl4pPr marL="1600200" indent="-228600">
              <a:spcBef>
                <a:spcPct val="20000"/>
              </a:spcBef>
              <a:buClr>
                <a:schemeClr val="hlink"/>
              </a:buClr>
              <a:buChar char="–"/>
              <a:defRPr kumimoji="1">
                <a:solidFill>
                  <a:schemeClr val="tx1"/>
                </a:solidFill>
                <a:latin typeface="Helvetica" panose="020B0604020202020204" pitchFamily="34" charset="0"/>
              </a:defRPr>
            </a:lvl4pPr>
            <a:lvl5pPr marL="2057400" indent="-228600">
              <a:spcBef>
                <a:spcPct val="20000"/>
              </a:spcBef>
              <a:buChar char="»"/>
              <a:defRPr kumimoji="1">
                <a:solidFill>
                  <a:schemeClr val="tx1"/>
                </a:solidFill>
                <a:latin typeface="Helvetica" panose="020B0604020202020204" pitchFamily="34" charset="0"/>
              </a:defRPr>
            </a:lvl5pPr>
            <a:lvl6pPr marL="2514600" indent="-228600" eaLnBrk="0" fontAlgn="base" hangingPunct="0">
              <a:spcBef>
                <a:spcPct val="20000"/>
              </a:spcBef>
              <a:spcAft>
                <a:spcPct val="0"/>
              </a:spcAft>
              <a:buChar char="»"/>
              <a:defRPr kumimoji="1">
                <a:solidFill>
                  <a:schemeClr val="tx1"/>
                </a:solidFill>
                <a:latin typeface="Helvetica" panose="020B0604020202020204" pitchFamily="34" charset="0"/>
              </a:defRPr>
            </a:lvl6pPr>
            <a:lvl7pPr marL="2971800" indent="-228600" eaLnBrk="0" fontAlgn="base" hangingPunct="0">
              <a:spcBef>
                <a:spcPct val="20000"/>
              </a:spcBef>
              <a:spcAft>
                <a:spcPct val="0"/>
              </a:spcAft>
              <a:buChar char="»"/>
              <a:defRPr kumimoji="1">
                <a:solidFill>
                  <a:schemeClr val="tx1"/>
                </a:solidFill>
                <a:latin typeface="Helvetica" panose="020B0604020202020204" pitchFamily="34" charset="0"/>
              </a:defRPr>
            </a:lvl7pPr>
            <a:lvl8pPr marL="3429000" indent="-228600" eaLnBrk="0" fontAlgn="base" hangingPunct="0">
              <a:spcBef>
                <a:spcPct val="20000"/>
              </a:spcBef>
              <a:spcAft>
                <a:spcPct val="0"/>
              </a:spcAft>
              <a:buChar char="»"/>
              <a:defRPr kumimoji="1">
                <a:solidFill>
                  <a:schemeClr val="tx1"/>
                </a:solidFill>
                <a:latin typeface="Helvetica" panose="020B0604020202020204" pitchFamily="34" charset="0"/>
              </a:defRPr>
            </a:lvl8pPr>
            <a:lvl9pPr marL="3886200" indent="-228600" eaLnBrk="0" fontAlgn="base" hangingPunct="0">
              <a:spcBef>
                <a:spcPct val="20000"/>
              </a:spcBef>
              <a:spcAft>
                <a:spcPct val="0"/>
              </a:spcAft>
              <a:buChar char="»"/>
              <a:defRPr kumimoji="1">
                <a:solidFill>
                  <a:schemeClr val="tx1"/>
                </a:solidFill>
                <a:latin typeface="Helvetica" panose="020B0604020202020204" pitchFamily="34" charset="0"/>
              </a:defRPr>
            </a:lvl9pPr>
          </a:lstStyle>
          <a:p>
            <a:pPr algn="ctr">
              <a:spcBef>
                <a:spcPct val="0"/>
              </a:spcBef>
              <a:buClrTx/>
              <a:buSzTx/>
              <a:buFontTx/>
              <a:buNone/>
            </a:pPr>
            <a:r>
              <a:rPr kumimoji="0" lang="en-GB" altLang="en-US" sz="1800">
                <a:solidFill>
                  <a:schemeClr val="bg1"/>
                </a:solidFill>
              </a:rPr>
              <a:t>n increasing</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11496-249E-E797-2107-0958CAC0E266}"/>
              </a:ext>
            </a:extLst>
          </p:cNvPr>
          <p:cNvSpPr>
            <a:spLocks noGrp="1"/>
          </p:cNvSpPr>
          <p:nvPr>
            <p:ph type="title"/>
          </p:nvPr>
        </p:nvSpPr>
        <p:spPr>
          <a:xfrm>
            <a:off x="1110066" y="-573157"/>
            <a:ext cx="9779183" cy="1325563"/>
          </a:xfrm>
        </p:spPr>
        <p:txBody>
          <a:bodyPr/>
          <a:lstStyle/>
          <a:p>
            <a:r>
              <a:rPr lang="en-GB" dirty="0"/>
              <a:t>Answers</a:t>
            </a:r>
          </a:p>
        </p:txBody>
      </p:sp>
      <p:sp>
        <p:nvSpPr>
          <p:cNvPr id="3" name="Content Placeholder 2">
            <a:extLst>
              <a:ext uri="{FF2B5EF4-FFF2-40B4-BE49-F238E27FC236}">
                <a16:creationId xmlns:a16="http://schemas.microsoft.com/office/drawing/2014/main" id="{AEDA5023-1FE2-D13D-BD8E-4909055217C9}"/>
              </a:ext>
            </a:extLst>
          </p:cNvPr>
          <p:cNvSpPr>
            <a:spLocks noGrp="1"/>
          </p:cNvSpPr>
          <p:nvPr>
            <p:ph idx="1"/>
          </p:nvPr>
        </p:nvSpPr>
        <p:spPr>
          <a:xfrm>
            <a:off x="1110067" y="795130"/>
            <a:ext cx="9779182" cy="4426225"/>
          </a:xfrm>
        </p:spPr>
        <p:txBody>
          <a:bodyPr/>
          <a:lstStyle/>
          <a:p>
            <a:r>
              <a:rPr lang="en-GB" dirty="0"/>
              <a:t>5.</a:t>
            </a:r>
          </a:p>
          <a:p>
            <a:r>
              <a:rPr lang="en-GB" dirty="0"/>
              <a:t>Eliminate the ½ constants. n</a:t>
            </a:r>
            <a:r>
              <a:rPr lang="en-GB" baseline="30000" dirty="0"/>
              <a:t>2</a:t>
            </a:r>
            <a:r>
              <a:rPr lang="en-GB" dirty="0"/>
              <a:t> is the largest term.</a:t>
            </a:r>
          </a:p>
          <a:p>
            <a:endParaRPr lang="en-GB" dirty="0"/>
          </a:p>
          <a:p>
            <a:r>
              <a:rPr lang="en-GB" dirty="0"/>
              <a:t>6. m-1 additions of n x n matrices.</a:t>
            </a:r>
          </a:p>
          <a:p>
            <a:r>
              <a:rPr lang="en-GB" dirty="0"/>
              <a:t>Eliminate the -1 constant.</a:t>
            </a:r>
          </a:p>
          <a:p>
            <a:endParaRPr lang="en-GB" dirty="0"/>
          </a:p>
          <a:p>
            <a:r>
              <a:rPr lang="en-GB" dirty="0"/>
              <a:t>The question states the answer can be presented in terms of m and n, so this answer is OK. However, for a large number of matrices, you could argue that m and n are equivalent in terms of impact, meaning</a:t>
            </a:r>
          </a:p>
          <a:p>
            <a:endParaRPr lang="en-GB" dirty="0"/>
          </a:p>
          <a:p>
            <a:r>
              <a:rPr lang="en-GB" dirty="0"/>
              <a:t>n</a:t>
            </a:r>
            <a:r>
              <a:rPr lang="en-GB" baseline="30000" dirty="0"/>
              <a:t>3</a:t>
            </a:r>
            <a:r>
              <a:rPr lang="en-GB" dirty="0"/>
              <a:t> is larger than n</a:t>
            </a:r>
            <a:r>
              <a:rPr lang="en-GB" baseline="30000" dirty="0"/>
              <a:t>2</a:t>
            </a:r>
            <a:r>
              <a:rPr lang="en-GB" dirty="0"/>
              <a:t>.</a:t>
            </a:r>
          </a:p>
          <a:p>
            <a:endParaRPr lang="en-GB" dirty="0"/>
          </a:p>
          <a:p>
            <a:endParaRPr lang="en-GB" dirty="0"/>
          </a:p>
          <a:p>
            <a:endParaRPr lang="en-GB" dirty="0"/>
          </a:p>
        </p:txBody>
      </p:sp>
      <mc:AlternateContent xmlns:mc="http://schemas.openxmlformats.org/markup-compatibility/2006">
        <mc:Choice xmlns:a14="http://schemas.microsoft.com/office/drawing/2010/main" Requires="a14">
          <p:sp>
            <p:nvSpPr>
              <p:cNvPr id="7" name="TextBox 6">
                <a:extLst>
                  <a:ext uri="{FF2B5EF4-FFF2-40B4-BE49-F238E27FC236}">
                    <a16:creationId xmlns:a16="http://schemas.microsoft.com/office/drawing/2014/main" id="{975E5AD8-1A31-54ED-FC16-BB63FCCEAF7B}"/>
                  </a:ext>
                </a:extLst>
              </p:cNvPr>
              <p:cNvSpPr txBox="1"/>
              <p:nvPr/>
            </p:nvSpPr>
            <p:spPr>
              <a:xfrm>
                <a:off x="1583635" y="707904"/>
                <a:ext cx="1758430" cy="61555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GB" sz="2000" i="1">
                          <a:latin typeface="Cambria Math" panose="02040503050406030204" pitchFamily="18" charset="0"/>
                        </a:rPr>
                        <m:t>𝑂</m:t>
                      </m:r>
                      <m:r>
                        <a:rPr lang="en-GB" sz="2000" i="1">
                          <a:latin typeface="Cambria Math" panose="02040503050406030204" pitchFamily="18" charset="0"/>
                        </a:rPr>
                        <m:t>(</m:t>
                      </m:r>
                      <m:f>
                        <m:fPr>
                          <m:ctrlPr>
                            <a:rPr lang="en-GB" sz="2000" i="1">
                              <a:latin typeface="Cambria Math" panose="02040503050406030204" pitchFamily="18" charset="0"/>
                            </a:rPr>
                          </m:ctrlPr>
                        </m:fPr>
                        <m:num>
                          <m:sSup>
                            <m:sSupPr>
                              <m:ctrlPr>
                                <a:rPr lang="en-GB" sz="2000" i="1">
                                  <a:latin typeface="Cambria Math" panose="02040503050406030204" pitchFamily="18" charset="0"/>
                                </a:rPr>
                              </m:ctrlPr>
                            </m:sSupPr>
                            <m:e>
                              <m:r>
                                <a:rPr lang="en-GB" sz="2000" i="1">
                                  <a:latin typeface="Cambria Math" panose="02040503050406030204" pitchFamily="18" charset="0"/>
                                </a:rPr>
                                <m:t>𝑛</m:t>
                              </m:r>
                            </m:e>
                            <m:sup>
                              <m:r>
                                <a:rPr lang="en-GB" sz="2000" i="1">
                                  <a:latin typeface="Cambria Math" panose="02040503050406030204" pitchFamily="18" charset="0"/>
                                </a:rPr>
                                <m:t>2</m:t>
                              </m:r>
                            </m:sup>
                          </m:sSup>
                        </m:num>
                        <m:den>
                          <m:r>
                            <a:rPr lang="en-GB" sz="2000" i="1">
                              <a:latin typeface="Cambria Math" panose="02040503050406030204" pitchFamily="18" charset="0"/>
                            </a:rPr>
                            <m:t>2</m:t>
                          </m:r>
                        </m:den>
                      </m:f>
                      <m:r>
                        <a:rPr lang="en-GB" sz="2000" i="1">
                          <a:latin typeface="Cambria Math" panose="02040503050406030204" pitchFamily="18" charset="0"/>
                        </a:rPr>
                        <m:t>+ </m:t>
                      </m:r>
                      <m:f>
                        <m:fPr>
                          <m:ctrlPr>
                            <a:rPr lang="en-GB" sz="2000" i="1">
                              <a:latin typeface="Cambria Math" panose="02040503050406030204" pitchFamily="18" charset="0"/>
                            </a:rPr>
                          </m:ctrlPr>
                        </m:fPr>
                        <m:num>
                          <m:r>
                            <a:rPr lang="en-GB" sz="2000" i="1">
                              <a:latin typeface="Cambria Math" panose="02040503050406030204" pitchFamily="18" charset="0"/>
                            </a:rPr>
                            <m:t>𝑛</m:t>
                          </m:r>
                        </m:num>
                        <m:den>
                          <m:r>
                            <a:rPr lang="en-GB" sz="2000" i="1">
                              <a:latin typeface="Cambria Math" panose="02040503050406030204" pitchFamily="18" charset="0"/>
                            </a:rPr>
                            <m:t>2</m:t>
                          </m:r>
                        </m:den>
                      </m:f>
                      <m:r>
                        <a:rPr lang="en-GB" sz="2000" i="1">
                          <a:latin typeface="Cambria Math" panose="02040503050406030204" pitchFamily="18" charset="0"/>
                        </a:rPr>
                        <m:t> −</m:t>
                      </m:r>
                      <m:r>
                        <a:rPr lang="en-GB" sz="2000" i="1">
                          <a:latin typeface="Cambria Math" panose="02040503050406030204" pitchFamily="18" charset="0"/>
                        </a:rPr>
                        <m:t>𝑛</m:t>
                      </m:r>
                      <m:r>
                        <a:rPr lang="en-GB" sz="2000" i="1">
                          <a:latin typeface="Cambria Math" panose="02040503050406030204" pitchFamily="18" charset="0"/>
                        </a:rPr>
                        <m:t>)</m:t>
                      </m:r>
                    </m:oMath>
                  </m:oMathPara>
                </a14:m>
                <a:endParaRPr lang="en-GB" sz="2000" dirty="0"/>
              </a:p>
            </p:txBody>
          </p:sp>
        </mc:Choice>
        <mc:Fallback>
          <p:sp>
            <p:nvSpPr>
              <p:cNvPr id="7" name="TextBox 6">
                <a:extLst>
                  <a:ext uri="{FF2B5EF4-FFF2-40B4-BE49-F238E27FC236}">
                    <a16:creationId xmlns:a16="http://schemas.microsoft.com/office/drawing/2014/main" id="{975E5AD8-1A31-54ED-FC16-BB63FCCEAF7B}"/>
                  </a:ext>
                </a:extLst>
              </p:cNvPr>
              <p:cNvSpPr txBox="1">
                <a:spLocks noRot="1" noChangeAspect="1" noMove="1" noResize="1" noEditPoints="1" noAdjustHandles="1" noChangeArrowheads="1" noChangeShapeType="1" noTextEdit="1"/>
              </p:cNvSpPr>
              <p:nvPr/>
            </p:nvSpPr>
            <p:spPr>
              <a:xfrm>
                <a:off x="1583635" y="707904"/>
                <a:ext cx="1758430" cy="615553"/>
              </a:xfrm>
              <a:prstGeom prst="rect">
                <a:avLst/>
              </a:prstGeom>
              <a:blipFill>
                <a:blip r:embed="rId2"/>
                <a:stretch>
                  <a:fillRect/>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2EA10420-229E-69DA-E615-76B217B4901C}"/>
                  </a:ext>
                </a:extLst>
              </p:cNvPr>
              <p:cNvSpPr txBox="1"/>
              <p:nvPr/>
            </p:nvSpPr>
            <p:spPr>
              <a:xfrm>
                <a:off x="1110066" y="1795259"/>
                <a:ext cx="4098037" cy="487698"/>
              </a:xfrm>
              <a:prstGeom prst="rect">
                <a:avLst/>
              </a:prstGeom>
              <a:noFill/>
            </p:spPr>
            <p:txBody>
              <a:bodyPr wrap="square" lIns="0" tIns="0" rIns="0" bIns="0" rtlCol="0">
                <a:spAutoFit/>
              </a:bodyPr>
              <a:lstStyle/>
              <a:p>
                <a14:m>
                  <m:oMath xmlns:m="http://schemas.openxmlformats.org/officeDocument/2006/math">
                    <m:r>
                      <a:rPr lang="en-GB" sz="2000" i="1" smtClean="0">
                        <a:latin typeface="Cambria Math" panose="02040503050406030204" pitchFamily="18" charset="0"/>
                      </a:rPr>
                      <m:t>𝑂</m:t>
                    </m:r>
                    <m:d>
                      <m:dPr>
                        <m:ctrlPr>
                          <a:rPr lang="en-GB" sz="2000" i="1">
                            <a:latin typeface="Cambria Math" panose="02040503050406030204" pitchFamily="18" charset="0"/>
                          </a:rPr>
                        </m:ctrlPr>
                      </m:dPr>
                      <m:e>
                        <m:f>
                          <m:fPr>
                            <m:ctrlPr>
                              <a:rPr lang="en-GB" sz="2000" i="1">
                                <a:latin typeface="Cambria Math" panose="02040503050406030204" pitchFamily="18" charset="0"/>
                              </a:rPr>
                            </m:ctrlPr>
                          </m:fPr>
                          <m:num>
                            <m:sSup>
                              <m:sSupPr>
                                <m:ctrlPr>
                                  <a:rPr lang="en-GB" sz="2000" i="1">
                                    <a:latin typeface="Cambria Math" panose="02040503050406030204" pitchFamily="18" charset="0"/>
                                  </a:rPr>
                                </m:ctrlPr>
                              </m:sSupPr>
                              <m:e>
                                <m:r>
                                  <a:rPr lang="en-GB" sz="2000" i="1">
                                    <a:latin typeface="Cambria Math" panose="02040503050406030204" pitchFamily="18" charset="0"/>
                                  </a:rPr>
                                  <m:t>𝑛</m:t>
                                </m:r>
                              </m:e>
                              <m:sup>
                                <m:r>
                                  <a:rPr lang="en-GB" sz="2000" i="1">
                                    <a:latin typeface="Cambria Math" panose="02040503050406030204" pitchFamily="18" charset="0"/>
                                  </a:rPr>
                                  <m:t>2</m:t>
                                </m:r>
                              </m:sup>
                            </m:sSup>
                          </m:num>
                          <m:den>
                            <m:r>
                              <a:rPr lang="en-GB" sz="2000" i="1">
                                <a:latin typeface="Cambria Math" panose="02040503050406030204" pitchFamily="18" charset="0"/>
                              </a:rPr>
                              <m:t>2</m:t>
                            </m:r>
                          </m:den>
                        </m:f>
                        <m:r>
                          <a:rPr lang="en-GB" sz="2000" i="1">
                            <a:latin typeface="Cambria Math" panose="02040503050406030204" pitchFamily="18" charset="0"/>
                          </a:rPr>
                          <m:t>+ </m:t>
                        </m:r>
                        <m:f>
                          <m:fPr>
                            <m:ctrlPr>
                              <a:rPr lang="en-GB" sz="2000" i="1">
                                <a:latin typeface="Cambria Math" panose="02040503050406030204" pitchFamily="18" charset="0"/>
                              </a:rPr>
                            </m:ctrlPr>
                          </m:fPr>
                          <m:num>
                            <m:r>
                              <a:rPr lang="en-GB" sz="2000" i="1">
                                <a:latin typeface="Cambria Math" panose="02040503050406030204" pitchFamily="18" charset="0"/>
                              </a:rPr>
                              <m:t>𝑛</m:t>
                            </m:r>
                          </m:num>
                          <m:den>
                            <m:r>
                              <a:rPr lang="en-GB" sz="2000" i="1">
                                <a:latin typeface="Cambria Math" panose="02040503050406030204" pitchFamily="18" charset="0"/>
                              </a:rPr>
                              <m:t>2</m:t>
                            </m:r>
                          </m:den>
                        </m:f>
                        <m:r>
                          <a:rPr lang="en-GB" sz="2000" i="1">
                            <a:latin typeface="Cambria Math" panose="02040503050406030204" pitchFamily="18" charset="0"/>
                          </a:rPr>
                          <m:t> −</m:t>
                        </m:r>
                        <m:r>
                          <a:rPr lang="en-GB" sz="2000" i="1">
                            <a:latin typeface="Cambria Math" panose="02040503050406030204" pitchFamily="18" charset="0"/>
                          </a:rPr>
                          <m:t>𝑛</m:t>
                        </m:r>
                      </m:e>
                    </m:d>
                    <m:r>
                      <a:rPr lang="en-GB" sz="2000" b="0" i="1" smtClean="0">
                        <a:latin typeface="Cambria Math" panose="02040503050406030204" pitchFamily="18" charset="0"/>
                      </a:rPr>
                      <m:t>=</m:t>
                    </m:r>
                    <m:r>
                      <a:rPr lang="en-GB" sz="2000" b="0" i="1" smtClean="0">
                        <a:latin typeface="Cambria Math" panose="02040503050406030204" pitchFamily="18" charset="0"/>
                      </a:rPr>
                      <m:t>𝑂</m:t>
                    </m:r>
                    <m:r>
                      <a:rPr lang="en-GB" sz="2000" b="0" i="1" smtClean="0">
                        <a:latin typeface="Cambria Math" panose="02040503050406030204" pitchFamily="18" charset="0"/>
                      </a:rPr>
                      <m:t> </m:t>
                    </m:r>
                    <m:d>
                      <m:dPr>
                        <m:ctrlPr>
                          <a:rPr lang="en-GB" sz="2000" b="0" i="1" smtClean="0">
                            <a:latin typeface="Cambria Math" panose="02040503050406030204" pitchFamily="18" charset="0"/>
                          </a:rPr>
                        </m:ctrlPr>
                      </m:dPr>
                      <m:e>
                        <m:f>
                          <m:fPr>
                            <m:ctrlPr>
                              <a:rPr lang="en-GB" sz="2000" b="0" i="1" smtClean="0">
                                <a:latin typeface="Cambria Math" panose="02040503050406030204" pitchFamily="18" charset="0"/>
                              </a:rPr>
                            </m:ctrlPr>
                          </m:fPr>
                          <m:num>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𝑛</m:t>
                                </m:r>
                              </m:e>
                              <m:sup>
                                <m:r>
                                  <a:rPr lang="en-GB" sz="2000" b="0" i="1" smtClean="0">
                                    <a:latin typeface="Cambria Math" panose="02040503050406030204" pitchFamily="18" charset="0"/>
                                  </a:rPr>
                                  <m:t>2</m:t>
                                </m:r>
                              </m:sup>
                            </m:sSup>
                          </m:num>
                          <m:den>
                            <m:r>
                              <a:rPr lang="en-GB" sz="2000" b="0" i="1" smtClean="0">
                                <a:latin typeface="Cambria Math" panose="02040503050406030204" pitchFamily="18" charset="0"/>
                              </a:rPr>
                              <m:t>2</m:t>
                            </m:r>
                          </m:den>
                        </m:f>
                      </m:e>
                    </m:d>
                    <m:r>
                      <a:rPr lang="en-GB" sz="2000" b="0" i="1" smtClean="0">
                        <a:latin typeface="Cambria Math" panose="02040503050406030204" pitchFamily="18" charset="0"/>
                      </a:rPr>
                      <m:t>=</m:t>
                    </m:r>
                    <m:r>
                      <a:rPr lang="en-GB" sz="2000" b="0" i="1" smtClean="0">
                        <a:latin typeface="Cambria Math" panose="02040503050406030204" pitchFamily="18" charset="0"/>
                      </a:rPr>
                      <m:t>𝑂</m:t>
                    </m:r>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𝑛</m:t>
                        </m:r>
                      </m:e>
                      <m:sup>
                        <m:r>
                          <a:rPr lang="en-GB" sz="2000" b="0" i="1" smtClean="0">
                            <a:latin typeface="Cambria Math" panose="02040503050406030204" pitchFamily="18" charset="0"/>
                          </a:rPr>
                          <m:t>2</m:t>
                        </m:r>
                      </m:sup>
                    </m:sSup>
                    <m:r>
                      <a:rPr lang="en-GB" sz="2000" b="0" i="1" smtClean="0">
                        <a:latin typeface="Cambria Math" panose="02040503050406030204" pitchFamily="18" charset="0"/>
                      </a:rPr>
                      <m:t>)</m:t>
                    </m:r>
                  </m:oMath>
                </a14:m>
                <a:r>
                  <a:rPr lang="en-GB" sz="2000" dirty="0"/>
                  <a:t> </a:t>
                </a:r>
              </a:p>
            </p:txBody>
          </p:sp>
        </mc:Choice>
        <mc:Fallback>
          <p:sp>
            <p:nvSpPr>
              <p:cNvPr id="8" name="TextBox 7">
                <a:extLst>
                  <a:ext uri="{FF2B5EF4-FFF2-40B4-BE49-F238E27FC236}">
                    <a16:creationId xmlns:a16="http://schemas.microsoft.com/office/drawing/2014/main" id="{2EA10420-229E-69DA-E615-76B217B4901C}"/>
                  </a:ext>
                </a:extLst>
              </p:cNvPr>
              <p:cNvSpPr txBox="1">
                <a:spLocks noRot="1" noChangeAspect="1" noMove="1" noResize="1" noEditPoints="1" noAdjustHandles="1" noChangeArrowheads="1" noChangeShapeType="1" noTextEdit="1"/>
              </p:cNvSpPr>
              <p:nvPr/>
            </p:nvSpPr>
            <p:spPr>
              <a:xfrm>
                <a:off x="1110066" y="1795259"/>
                <a:ext cx="4098037" cy="487698"/>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9" name="TextBox 8">
                <a:extLst>
                  <a:ext uri="{FF2B5EF4-FFF2-40B4-BE49-F238E27FC236}">
                    <a16:creationId xmlns:a16="http://schemas.microsoft.com/office/drawing/2014/main" id="{FE5965E3-E861-831B-0C34-CCEE1E72C057}"/>
                  </a:ext>
                </a:extLst>
              </p:cNvPr>
              <p:cNvSpPr txBox="1"/>
              <p:nvPr/>
            </p:nvSpPr>
            <p:spPr>
              <a:xfrm>
                <a:off x="1110067" y="3350365"/>
                <a:ext cx="4730334" cy="30777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𝑂</m:t>
                      </m:r>
                      <m:r>
                        <a:rPr lang="en-GB" sz="2000" b="0" i="1" smtClean="0">
                          <a:latin typeface="Cambria Math" panose="02040503050406030204" pitchFamily="18" charset="0"/>
                        </a:rPr>
                        <m:t> </m:t>
                      </m:r>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𝑚</m:t>
                          </m:r>
                          <m:r>
                            <a:rPr lang="en-GB" sz="2000" b="0" i="1" smtClean="0">
                              <a:latin typeface="Cambria Math" panose="02040503050406030204" pitchFamily="18" charset="0"/>
                            </a:rPr>
                            <m:t> −1</m:t>
                          </m:r>
                        </m:e>
                      </m:d>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𝑛</m:t>
                              </m:r>
                            </m:e>
                            <m:sup>
                              <m:r>
                                <a:rPr lang="en-GB" sz="2000" b="0" i="1" smtClean="0">
                                  <a:latin typeface="Cambria Math" panose="02040503050406030204" pitchFamily="18" charset="0"/>
                                </a:rPr>
                                <m:t>2</m:t>
                              </m:r>
                            </m:sup>
                          </m:sSup>
                        </m:e>
                      </m:d>
                      <m:r>
                        <a:rPr lang="en-GB" sz="2000" b="0" i="1" smtClean="0">
                          <a:latin typeface="Cambria Math" panose="02040503050406030204" pitchFamily="18" charset="0"/>
                        </a:rPr>
                        <m:t>=</m:t>
                      </m:r>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𝑚</m:t>
                          </m:r>
                        </m:e>
                      </m:d>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𝑛</m:t>
                              </m:r>
                            </m:e>
                            <m:sup>
                              <m:r>
                                <a:rPr lang="en-GB" sz="2000" b="0" i="1" smtClean="0">
                                  <a:latin typeface="Cambria Math" panose="02040503050406030204" pitchFamily="18" charset="0"/>
                                </a:rPr>
                                <m:t>2</m:t>
                              </m:r>
                            </m:sup>
                          </m:sSup>
                        </m:e>
                      </m:d>
                      <m:r>
                        <a:rPr lang="en-GB" sz="2000" b="0" i="1" smtClean="0">
                          <a:latin typeface="Cambria Math" panose="02040503050406030204" pitchFamily="18" charset="0"/>
                        </a:rPr>
                        <m:t>=</m:t>
                      </m:r>
                      <m:r>
                        <a:rPr lang="en-GB" sz="2000" b="0" i="1" smtClean="0">
                          <a:latin typeface="Cambria Math" panose="02040503050406030204" pitchFamily="18" charset="0"/>
                        </a:rPr>
                        <m:t>𝑂</m:t>
                      </m:r>
                      <m:r>
                        <a:rPr lang="en-GB" sz="2000" b="0" i="1" smtClean="0">
                          <a:latin typeface="Cambria Math" panose="02040503050406030204" pitchFamily="18" charset="0"/>
                        </a:rPr>
                        <m:t>(</m:t>
                      </m:r>
                      <m:r>
                        <a:rPr lang="en-GB" sz="2000" b="0" i="1" smtClean="0">
                          <a:latin typeface="Cambria Math" panose="02040503050406030204" pitchFamily="18" charset="0"/>
                        </a:rPr>
                        <m:t>𝑚</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𝑛</m:t>
                          </m:r>
                        </m:e>
                        <m:sup>
                          <m:r>
                            <a:rPr lang="en-GB" sz="2000" b="0" i="1" smtClean="0">
                              <a:latin typeface="Cambria Math" panose="02040503050406030204" pitchFamily="18" charset="0"/>
                            </a:rPr>
                            <m:t>2</m:t>
                          </m:r>
                        </m:sup>
                      </m:sSup>
                      <m:r>
                        <a:rPr lang="en-GB" sz="2000" b="0" i="1" smtClean="0">
                          <a:latin typeface="Cambria Math" panose="02040503050406030204" pitchFamily="18" charset="0"/>
                        </a:rPr>
                        <m:t>)</m:t>
                      </m:r>
                    </m:oMath>
                  </m:oMathPara>
                </a14:m>
                <a:endParaRPr lang="en-GB" sz="2000" dirty="0"/>
              </a:p>
            </p:txBody>
          </p:sp>
        </mc:Choice>
        <mc:Fallback>
          <p:sp>
            <p:nvSpPr>
              <p:cNvPr id="9" name="TextBox 8">
                <a:extLst>
                  <a:ext uri="{FF2B5EF4-FFF2-40B4-BE49-F238E27FC236}">
                    <a16:creationId xmlns:a16="http://schemas.microsoft.com/office/drawing/2014/main" id="{FE5965E3-E861-831B-0C34-CCEE1E72C057}"/>
                  </a:ext>
                </a:extLst>
              </p:cNvPr>
              <p:cNvSpPr txBox="1">
                <a:spLocks noRot="1" noChangeAspect="1" noMove="1" noResize="1" noEditPoints="1" noAdjustHandles="1" noChangeArrowheads="1" noChangeShapeType="1" noTextEdit="1"/>
              </p:cNvSpPr>
              <p:nvPr/>
            </p:nvSpPr>
            <p:spPr>
              <a:xfrm>
                <a:off x="1110067" y="3350365"/>
                <a:ext cx="4730334" cy="307777"/>
              </a:xfrm>
              <a:prstGeom prst="rect">
                <a:avLst/>
              </a:prstGeom>
              <a:blipFill>
                <a:blip r:embed="rId4"/>
                <a:stretch>
                  <a:fillRect l="-644" t="-2000" r="-1418" b="-38000"/>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10" name="TextBox 9">
                <a:extLst>
                  <a:ext uri="{FF2B5EF4-FFF2-40B4-BE49-F238E27FC236}">
                    <a16:creationId xmlns:a16="http://schemas.microsoft.com/office/drawing/2014/main" id="{370D973F-970D-695E-BA7F-4EEBE539C00E}"/>
                  </a:ext>
                </a:extLst>
              </p:cNvPr>
              <p:cNvSpPr txBox="1"/>
              <p:nvPr/>
            </p:nvSpPr>
            <p:spPr>
              <a:xfrm>
                <a:off x="7089007" y="2407252"/>
                <a:ext cx="1715213" cy="276999"/>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𝑂</m:t>
                      </m:r>
                      <m:r>
                        <a:rPr lang="en-GB" b="0" i="1" smtClean="0">
                          <a:latin typeface="Cambria Math" panose="02040503050406030204" pitchFamily="18" charset="0"/>
                        </a:rPr>
                        <m:t> </m:t>
                      </m:r>
                      <m:d>
                        <m:dPr>
                          <m:ctrlPr>
                            <a:rPr lang="en-GB" b="0" i="1" smtClean="0">
                              <a:latin typeface="Cambria Math" panose="02040503050406030204" pitchFamily="18" charset="0"/>
                            </a:rPr>
                          </m:ctrlPr>
                        </m:dPr>
                        <m:e>
                          <m:r>
                            <a:rPr lang="en-GB" b="0" i="1" smtClean="0">
                              <a:latin typeface="Cambria Math" panose="02040503050406030204" pitchFamily="18" charset="0"/>
                            </a:rPr>
                            <m:t>𝑚</m:t>
                          </m:r>
                          <m:r>
                            <a:rPr lang="en-GB" b="0" i="1" smtClean="0">
                              <a:latin typeface="Cambria Math" panose="02040503050406030204" pitchFamily="18" charset="0"/>
                            </a:rPr>
                            <m:t> −1</m:t>
                          </m:r>
                        </m:e>
                      </m:d>
                      <m:r>
                        <a:rPr lang="en-GB" b="0" i="1" smtClean="0">
                          <a:latin typeface="Cambria Math" panose="02040503050406030204" pitchFamily="18" charset="0"/>
                        </a:rPr>
                        <m:t>𝑂</m:t>
                      </m:r>
                      <m:d>
                        <m:dPr>
                          <m:ctrlPr>
                            <a:rPr lang="en-GB" b="0" i="1" smtClean="0">
                              <a:latin typeface="Cambria Math" panose="02040503050406030204" pitchFamily="18" charset="0"/>
                            </a:rPr>
                          </m:ctrlPr>
                        </m:dPr>
                        <m:e>
                          <m:sSup>
                            <m:sSupPr>
                              <m:ctrlPr>
                                <a:rPr lang="en-GB" b="0" i="1" smtClean="0">
                                  <a:latin typeface="Cambria Math" panose="02040503050406030204" pitchFamily="18" charset="0"/>
                                </a:rPr>
                              </m:ctrlPr>
                            </m:sSupPr>
                            <m:e>
                              <m:r>
                                <a:rPr lang="en-GB" b="0" i="1" smtClean="0">
                                  <a:latin typeface="Cambria Math" panose="02040503050406030204" pitchFamily="18" charset="0"/>
                                </a:rPr>
                                <m:t>𝑛</m:t>
                              </m:r>
                            </m:e>
                            <m:sup>
                              <m:r>
                                <a:rPr lang="en-GB" b="0" i="1" smtClean="0">
                                  <a:latin typeface="Cambria Math" panose="02040503050406030204" pitchFamily="18" charset="0"/>
                                </a:rPr>
                                <m:t>2</m:t>
                              </m:r>
                            </m:sup>
                          </m:sSup>
                        </m:e>
                      </m:d>
                    </m:oMath>
                  </m:oMathPara>
                </a14:m>
                <a:endParaRPr lang="en-GB" dirty="0"/>
              </a:p>
            </p:txBody>
          </p:sp>
        </mc:Choice>
        <mc:Fallback>
          <p:sp>
            <p:nvSpPr>
              <p:cNvPr id="10" name="TextBox 9">
                <a:extLst>
                  <a:ext uri="{FF2B5EF4-FFF2-40B4-BE49-F238E27FC236}">
                    <a16:creationId xmlns:a16="http://schemas.microsoft.com/office/drawing/2014/main" id="{370D973F-970D-695E-BA7F-4EEBE539C00E}"/>
                  </a:ext>
                </a:extLst>
              </p:cNvPr>
              <p:cNvSpPr txBox="1">
                <a:spLocks noRot="1" noChangeAspect="1" noMove="1" noResize="1" noEditPoints="1" noAdjustHandles="1" noChangeArrowheads="1" noChangeShapeType="1" noTextEdit="1"/>
              </p:cNvSpPr>
              <p:nvPr/>
            </p:nvSpPr>
            <p:spPr>
              <a:xfrm>
                <a:off x="7089007" y="2407252"/>
                <a:ext cx="1715213" cy="276999"/>
              </a:xfrm>
              <a:prstGeom prst="rect">
                <a:avLst/>
              </a:prstGeom>
              <a:blipFill>
                <a:blip r:embed="rId5"/>
                <a:stretch>
                  <a:fillRect l="-2847" t="-2222" b="-8889"/>
                </a:stretch>
              </a:blipFill>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0E18C9E6-4888-AD44-9601-F2BB74C915A5}"/>
                  </a:ext>
                </a:extLst>
              </p:cNvPr>
              <p:cNvSpPr txBox="1"/>
              <p:nvPr/>
            </p:nvSpPr>
            <p:spPr>
              <a:xfrm>
                <a:off x="1110066" y="5602852"/>
                <a:ext cx="3099310" cy="30777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𝑂</m:t>
                      </m:r>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𝑚</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𝑛</m:t>
                              </m:r>
                            </m:e>
                            <m:sup>
                              <m:r>
                                <a:rPr lang="en-GB" sz="2000" b="0" i="1" smtClean="0">
                                  <a:latin typeface="Cambria Math" panose="02040503050406030204" pitchFamily="18" charset="0"/>
                                </a:rPr>
                                <m:t>2</m:t>
                              </m:r>
                            </m:sup>
                          </m:sSup>
                        </m:e>
                      </m:d>
                      <m:r>
                        <a:rPr lang="en-GB" sz="2000" b="0" i="1" smtClean="0">
                          <a:latin typeface="Cambria Math" panose="02040503050406030204" pitchFamily="18" charset="0"/>
                        </a:rPr>
                        <m:t>=</m:t>
                      </m:r>
                      <m:r>
                        <a:rPr lang="en-GB" sz="2000" i="1">
                          <a:latin typeface="Cambria Math" panose="02040503050406030204" pitchFamily="18" charset="0"/>
                        </a:rPr>
                        <m:t>𝑂</m:t>
                      </m:r>
                      <m:d>
                        <m:dPr>
                          <m:ctrlPr>
                            <a:rPr lang="en-GB" sz="2000" i="1">
                              <a:latin typeface="Cambria Math" panose="02040503050406030204" pitchFamily="18" charset="0"/>
                            </a:rPr>
                          </m:ctrlPr>
                        </m:dPr>
                        <m:e>
                          <m:r>
                            <a:rPr lang="en-GB" sz="2000" b="0" i="1" smtClean="0">
                              <a:latin typeface="Cambria Math" panose="02040503050406030204" pitchFamily="18" charset="0"/>
                            </a:rPr>
                            <m:t>𝑛</m:t>
                          </m:r>
                          <m:sSup>
                            <m:sSupPr>
                              <m:ctrlPr>
                                <a:rPr lang="en-GB" sz="2000" i="1">
                                  <a:latin typeface="Cambria Math" panose="02040503050406030204" pitchFamily="18" charset="0"/>
                                </a:rPr>
                              </m:ctrlPr>
                            </m:sSupPr>
                            <m:e>
                              <m:r>
                                <a:rPr lang="en-GB" sz="2000" i="1">
                                  <a:latin typeface="Cambria Math" panose="02040503050406030204" pitchFamily="18" charset="0"/>
                                </a:rPr>
                                <m:t>𝑛</m:t>
                              </m:r>
                            </m:e>
                            <m:sup>
                              <m:r>
                                <a:rPr lang="en-GB" sz="2000" i="1">
                                  <a:latin typeface="Cambria Math" panose="02040503050406030204" pitchFamily="18" charset="0"/>
                                </a:rPr>
                                <m:t>2</m:t>
                              </m:r>
                            </m:sup>
                          </m:sSup>
                        </m:e>
                      </m:d>
                      <m:r>
                        <a:rPr lang="en-GB" sz="2000" b="0" i="1" smtClean="0">
                          <a:latin typeface="Cambria Math" panose="02040503050406030204" pitchFamily="18" charset="0"/>
                        </a:rPr>
                        <m:t>=</m:t>
                      </m:r>
                      <m:r>
                        <a:rPr lang="en-GB" sz="2000" i="1">
                          <a:latin typeface="Cambria Math" panose="02040503050406030204" pitchFamily="18" charset="0"/>
                        </a:rPr>
                        <m:t>𝑂</m:t>
                      </m:r>
                      <m:d>
                        <m:dPr>
                          <m:ctrlPr>
                            <a:rPr lang="en-GB" sz="2000" i="1">
                              <a:latin typeface="Cambria Math" panose="02040503050406030204" pitchFamily="18" charset="0"/>
                            </a:rPr>
                          </m:ctrlPr>
                        </m:dPr>
                        <m:e>
                          <m:sSup>
                            <m:sSupPr>
                              <m:ctrlPr>
                                <a:rPr lang="en-GB" sz="2000" i="1">
                                  <a:latin typeface="Cambria Math" panose="02040503050406030204" pitchFamily="18" charset="0"/>
                                </a:rPr>
                              </m:ctrlPr>
                            </m:sSupPr>
                            <m:e>
                              <m:r>
                                <a:rPr lang="en-GB" sz="2000" i="1">
                                  <a:latin typeface="Cambria Math" panose="02040503050406030204" pitchFamily="18" charset="0"/>
                                </a:rPr>
                                <m:t>𝑛</m:t>
                              </m:r>
                            </m:e>
                            <m:sup>
                              <m:r>
                                <a:rPr lang="en-GB" sz="2000" b="0" i="1" smtClean="0">
                                  <a:latin typeface="Cambria Math" panose="02040503050406030204" pitchFamily="18" charset="0"/>
                                </a:rPr>
                                <m:t>3</m:t>
                              </m:r>
                            </m:sup>
                          </m:sSup>
                        </m:e>
                      </m:d>
                    </m:oMath>
                  </m:oMathPara>
                </a14:m>
                <a:endParaRPr lang="en-GB" sz="2000" dirty="0"/>
              </a:p>
            </p:txBody>
          </p:sp>
        </mc:Choice>
        <mc:Fallback>
          <p:sp>
            <p:nvSpPr>
              <p:cNvPr id="11" name="TextBox 10">
                <a:extLst>
                  <a:ext uri="{FF2B5EF4-FFF2-40B4-BE49-F238E27FC236}">
                    <a16:creationId xmlns:a16="http://schemas.microsoft.com/office/drawing/2014/main" id="{0E18C9E6-4888-AD44-9601-F2BB74C915A5}"/>
                  </a:ext>
                </a:extLst>
              </p:cNvPr>
              <p:cNvSpPr txBox="1">
                <a:spLocks noRot="1" noChangeAspect="1" noMove="1" noResize="1" noEditPoints="1" noAdjustHandles="1" noChangeArrowheads="1" noChangeShapeType="1" noTextEdit="1"/>
              </p:cNvSpPr>
              <p:nvPr/>
            </p:nvSpPr>
            <p:spPr>
              <a:xfrm>
                <a:off x="1110066" y="5602852"/>
                <a:ext cx="3099310" cy="307777"/>
              </a:xfrm>
              <a:prstGeom prst="rect">
                <a:avLst/>
              </a:prstGeom>
              <a:blipFill>
                <a:blip r:embed="rId6"/>
                <a:stretch>
                  <a:fillRect l="-1179" b="-7843"/>
                </a:stretch>
              </a:blipFill>
            </p:spPr>
            <p:txBody>
              <a:bodyPr/>
              <a:lstStyle/>
              <a:p>
                <a:r>
                  <a:rPr lang="en-GB">
                    <a:noFill/>
                  </a:rPr>
                  <a:t> </a:t>
                </a:r>
              </a:p>
            </p:txBody>
          </p:sp>
        </mc:Fallback>
      </mc:AlternateContent>
    </p:spTree>
    <p:extLst>
      <p:ext uri="{BB962C8B-B14F-4D97-AF65-F5344CB8AC3E}">
        <p14:creationId xmlns:p14="http://schemas.microsoft.com/office/powerpoint/2010/main" val="4056974009"/>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9457595_TF45331398_Win32" id="{5659B9E0-3971-467D-9BA2-B20B39D641FE}" vid="{E6DA4EDB-46C2-4D45-9E99-6BB2FEEE47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85334180-0405-413B-834A-44FA9E05ADB7}">
  <ds:schemaRefs>
    <ds:schemaRef ds:uri="http://schemas.microsoft.com/sharepoint/v3/contenttype/forms"/>
  </ds:schemaRefs>
</ds:datastoreItem>
</file>

<file path=customXml/itemProps2.xml><?xml version="1.0" encoding="utf-8"?>
<ds:datastoreItem xmlns:ds="http://schemas.openxmlformats.org/officeDocument/2006/customXml" ds:itemID="{4A615295-94F6-4CE2-A1B1-6B7E1DAA5A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D5BAB77-79E1-4739-AA51-10C9079186D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{DAAD60C0-03F8-4C6E-B684-78C81B02F037}tf45331398_win32</Template>
  <TotalTime>250</TotalTime>
  <Words>4120</Words>
  <Application>Microsoft Office PowerPoint</Application>
  <PresentationFormat>Widescreen</PresentationFormat>
  <Paragraphs>665</Paragraphs>
  <Slides>38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Cambria Math</vt:lpstr>
      <vt:lpstr>Tenorite</vt:lpstr>
      <vt:lpstr>Wingdings</vt:lpstr>
      <vt:lpstr>Office Theme</vt:lpstr>
      <vt:lpstr>Week 4 – Big O Notation</vt:lpstr>
      <vt:lpstr>Why Big O?</vt:lpstr>
      <vt:lpstr>The Big What?</vt:lpstr>
      <vt:lpstr>Big O</vt:lpstr>
      <vt:lpstr>Exercise</vt:lpstr>
      <vt:lpstr>Answer</vt:lpstr>
      <vt:lpstr>Search</vt:lpstr>
      <vt:lpstr>Exercise</vt:lpstr>
      <vt:lpstr>Answer</vt:lpstr>
      <vt:lpstr>Binary Search</vt:lpstr>
      <vt:lpstr>Binary Search</vt:lpstr>
      <vt:lpstr>Binary Search</vt:lpstr>
      <vt:lpstr>Exercise</vt:lpstr>
      <vt:lpstr>Answer</vt:lpstr>
      <vt:lpstr>Divide and Conquer</vt:lpstr>
      <vt:lpstr>Exercise</vt:lpstr>
      <vt:lpstr>Answer</vt:lpstr>
      <vt:lpstr>Linear vs Log Time</vt:lpstr>
      <vt:lpstr>Answer</vt:lpstr>
      <vt:lpstr>Another viewpoint</vt:lpstr>
      <vt:lpstr>Algorithm Analysis</vt:lpstr>
      <vt:lpstr>Comparing Relative Performance</vt:lpstr>
      <vt:lpstr>Question</vt:lpstr>
      <vt:lpstr>Simple Example</vt:lpstr>
      <vt:lpstr>Iteration (e.g. linear search)</vt:lpstr>
      <vt:lpstr>Loops Within Loops</vt:lpstr>
      <vt:lpstr>Exercise</vt:lpstr>
      <vt:lpstr>Answer</vt:lpstr>
      <vt:lpstr>Searching: log time</vt:lpstr>
      <vt:lpstr>Merge Sort</vt:lpstr>
      <vt:lpstr>Factorial Time</vt:lpstr>
      <vt:lpstr>Comparison</vt:lpstr>
      <vt:lpstr>PowerPoint Presentation</vt:lpstr>
      <vt:lpstr>Rules</vt:lpstr>
      <vt:lpstr>Rules</vt:lpstr>
      <vt:lpstr>Exercise</vt:lpstr>
      <vt:lpstr>Answers</vt:lpstr>
      <vt:lpstr>Answers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Tim Bashford</dc:creator>
  <cp:lastModifiedBy>Tim Bashford</cp:lastModifiedBy>
  <cp:revision>1</cp:revision>
  <dcterms:created xsi:type="dcterms:W3CDTF">2024-10-21T20:23:26Z</dcterms:created>
  <dcterms:modified xsi:type="dcterms:W3CDTF">2024-10-22T00:34:06Z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