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8"/>
  </p:notesMasterIdLst>
  <p:sldIdLst>
    <p:sldId id="256" r:id="rId2"/>
    <p:sldId id="259" r:id="rId3"/>
    <p:sldId id="258" r:id="rId4"/>
    <p:sldId id="257" r:id="rId5"/>
    <p:sldId id="261" r:id="rId6"/>
    <p:sldId id="260" r:id="rId7"/>
    <p:sldId id="280" r:id="rId8"/>
    <p:sldId id="281" r:id="rId9"/>
    <p:sldId id="282" r:id="rId10"/>
    <p:sldId id="283" r:id="rId11"/>
    <p:sldId id="284" r:id="rId12"/>
    <p:sldId id="285" r:id="rId13"/>
    <p:sldId id="298" r:id="rId14"/>
    <p:sldId id="286" r:id="rId15"/>
    <p:sldId id="262" r:id="rId16"/>
    <p:sldId id="294" r:id="rId17"/>
    <p:sldId id="296" r:id="rId18"/>
    <p:sldId id="287" r:id="rId19"/>
    <p:sldId id="293" r:id="rId20"/>
    <p:sldId id="295" r:id="rId21"/>
    <p:sldId id="297" r:id="rId22"/>
    <p:sldId id="288" r:id="rId23"/>
    <p:sldId id="290" r:id="rId24"/>
    <p:sldId id="289" r:id="rId25"/>
    <p:sldId id="291" r:id="rId26"/>
    <p:sldId id="29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gardner" initials="kg" lastIdx="1" clrIdx="0">
    <p:extLst>
      <p:ext uri="{19B8F6BF-5375-455C-9EA6-DF929625EA0E}">
        <p15:presenceInfo xmlns:p15="http://schemas.microsoft.com/office/powerpoint/2012/main" userId="3f0680cdcac6429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0" d="100"/>
          <a:sy n="40" d="100"/>
        </p:scale>
        <p:origin x="44"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495FD-648E-42BD-8CC0-9B4C385551EE}" type="datetimeFigureOut">
              <a:rPr lang="en-GB" smtClean="0"/>
              <a:t>24/02/2020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E0B6D-9C96-4574-AE10-5979E1D78A79}" type="slidenum">
              <a:rPr lang="en-GB" smtClean="0"/>
              <a:t>‹#›</a:t>
            </a:fld>
            <a:endParaRPr lang="en-GB"/>
          </a:p>
        </p:txBody>
      </p:sp>
    </p:spTree>
    <p:extLst>
      <p:ext uri="{BB962C8B-B14F-4D97-AF65-F5344CB8AC3E}">
        <p14:creationId xmlns:p14="http://schemas.microsoft.com/office/powerpoint/2010/main" val="3034500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2/24/2020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2/24/2020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2/24/2020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2/24/2020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gov.wales/school-bully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oBDy0rL9BMY"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www.pacerkidsagainstbullying.org/kab/" TargetMode="External"/><Relationship Id="rId7" Type="http://schemas.openxmlformats.org/officeDocument/2006/relationships/hyperlink" Target="http://anti-bullyingalliance.org.uk/anti-bullying-week/" TargetMode="External"/><Relationship Id="rId2" Type="http://schemas.openxmlformats.org/officeDocument/2006/relationships/hyperlink" Target="http://www.bullying.co.uk/" TargetMode="External"/><Relationship Id="rId1" Type="http://schemas.openxmlformats.org/officeDocument/2006/relationships/slideLayout" Target="../slideLayouts/slideLayout4.xml"/><Relationship Id="rId6" Type="http://schemas.openxmlformats.org/officeDocument/2006/relationships/hyperlink" Target="https://www.kidscape.org.uk/kidscape-programmes/" TargetMode="External"/><Relationship Id="rId11" Type="http://schemas.openxmlformats.org/officeDocument/2006/relationships/hyperlink" Target="http://www.stompoutbullying.org/index.php/campaigns/national-bullying-prevention-awareness-month/" TargetMode="External"/><Relationship Id="rId5" Type="http://schemas.openxmlformats.org/officeDocument/2006/relationships/hyperlink" Target="http://www.stopbullying.gov/" TargetMode="External"/><Relationship Id="rId10" Type="http://schemas.openxmlformats.org/officeDocument/2006/relationships/hyperlink" Target="http://www.antibullying.net/circletime.htm" TargetMode="External"/><Relationship Id="rId4" Type="http://schemas.openxmlformats.org/officeDocument/2006/relationships/hyperlink" Target="http://www.nspcc.org.uk/" TargetMode="External"/><Relationship Id="rId9" Type="http://schemas.openxmlformats.org/officeDocument/2006/relationships/hyperlink" Target="http://www.actionwork.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5FA34-C6B3-4C99-95DC-A8DCE4FEDB04}"/>
              </a:ext>
            </a:extLst>
          </p:cNvPr>
          <p:cNvSpPr>
            <a:spLocks noGrp="1"/>
          </p:cNvSpPr>
          <p:nvPr>
            <p:ph type="ctrTitle"/>
          </p:nvPr>
        </p:nvSpPr>
        <p:spPr/>
        <p:txBody>
          <a:bodyPr/>
          <a:lstStyle/>
          <a:p>
            <a:r>
              <a:rPr lang="en-GB" dirty="0"/>
              <a:t>Young People in Society</a:t>
            </a:r>
          </a:p>
        </p:txBody>
      </p:sp>
      <p:sp>
        <p:nvSpPr>
          <p:cNvPr id="3" name="Subtitle 2">
            <a:extLst>
              <a:ext uri="{FF2B5EF4-FFF2-40B4-BE49-F238E27FC236}">
                <a16:creationId xmlns:a16="http://schemas.microsoft.com/office/drawing/2014/main" id="{1B5C5AD2-D8AB-42E7-B281-35BD65FBD470}"/>
              </a:ext>
            </a:extLst>
          </p:cNvPr>
          <p:cNvSpPr>
            <a:spLocks noGrp="1"/>
          </p:cNvSpPr>
          <p:nvPr>
            <p:ph type="subTitle" idx="1"/>
          </p:nvPr>
        </p:nvSpPr>
        <p:spPr/>
        <p:txBody>
          <a:bodyPr/>
          <a:lstStyle/>
          <a:p>
            <a:r>
              <a:rPr lang="en-GB" dirty="0"/>
              <a:t>SJYW6013 Lecture 5</a:t>
            </a:r>
          </a:p>
        </p:txBody>
      </p:sp>
    </p:spTree>
    <p:extLst>
      <p:ext uri="{BB962C8B-B14F-4D97-AF65-F5344CB8AC3E}">
        <p14:creationId xmlns:p14="http://schemas.microsoft.com/office/powerpoint/2010/main" val="34563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A3069-321E-45BB-B38E-1D76311B9F3A}"/>
              </a:ext>
            </a:extLst>
          </p:cNvPr>
          <p:cNvSpPr>
            <a:spLocks noGrp="1"/>
          </p:cNvSpPr>
          <p:nvPr>
            <p:ph type="title"/>
          </p:nvPr>
        </p:nvSpPr>
        <p:spPr>
          <a:xfrm>
            <a:off x="2167128" y="552450"/>
            <a:ext cx="9281160" cy="4193286"/>
          </a:xfrm>
        </p:spPr>
        <p:txBody>
          <a:bodyPr>
            <a:normAutofit fontScale="90000"/>
          </a:bodyPr>
          <a:lstStyle/>
          <a:p>
            <a:r>
              <a:rPr lang="en-GB" sz="3200" b="1" dirty="0"/>
              <a:t>consider how your work with young people reflects the headings within the resiliency wheel.</a:t>
            </a:r>
            <a:br>
              <a:rPr lang="en-GB" sz="3200" b="1" dirty="0"/>
            </a:br>
            <a:br>
              <a:rPr lang="en-GB" sz="3200" b="1" dirty="0"/>
            </a:br>
            <a:r>
              <a:rPr lang="en-GB" sz="3200" b="1" dirty="0"/>
              <a:t>Please can you write an individual account or case study which shows an example of your practice that reflect the themes presented within the resiliency wheel and present (25th Feb)</a:t>
            </a:r>
            <a:br>
              <a:rPr lang="en-GB" sz="3200" b="1" dirty="0"/>
            </a:br>
            <a:br>
              <a:rPr lang="en-GB" sz="3200" b="1" dirty="0"/>
            </a:br>
            <a:r>
              <a:rPr lang="en-GB" sz="3200" b="1" dirty="0"/>
              <a:t>These tasks should support some of your thoughts and discussions in finalising your essay.</a:t>
            </a:r>
            <a:br>
              <a:rPr lang="en-GB" sz="1600" dirty="0"/>
            </a:br>
            <a:endParaRPr lang="en-GB" sz="1600" dirty="0"/>
          </a:p>
        </p:txBody>
      </p:sp>
      <p:sp>
        <p:nvSpPr>
          <p:cNvPr id="3" name="Text Placeholder 2">
            <a:extLst>
              <a:ext uri="{FF2B5EF4-FFF2-40B4-BE49-F238E27FC236}">
                <a16:creationId xmlns:a16="http://schemas.microsoft.com/office/drawing/2014/main" id="{603152C0-CF3F-4C1C-AB09-7B6911D0CB4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08410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a:extLst>
              <a:ext uri="{FF2B5EF4-FFF2-40B4-BE49-F238E27FC236}">
                <a16:creationId xmlns:a16="http://schemas.microsoft.com/office/drawing/2014/main" id="{81CB241F-BF62-4016-A2E3-8B6BD4C225F1}"/>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885825" y="548680"/>
            <a:ext cx="4038600" cy="5760639"/>
          </a:xfrm>
          <a:prstGeom prst="rect">
            <a:avLst/>
          </a:prstGeom>
        </p:spPr>
      </p:pic>
      <p:sp>
        <p:nvSpPr>
          <p:cNvPr id="3" name="Rectangle 2">
            <a:extLst>
              <a:ext uri="{FF2B5EF4-FFF2-40B4-BE49-F238E27FC236}">
                <a16:creationId xmlns:a16="http://schemas.microsoft.com/office/drawing/2014/main" id="{0B24E49B-7566-480D-874D-1BA4DC293C42}"/>
              </a:ext>
            </a:extLst>
          </p:cNvPr>
          <p:cNvSpPr/>
          <p:nvPr/>
        </p:nvSpPr>
        <p:spPr>
          <a:xfrm>
            <a:off x="5267326" y="238125"/>
            <a:ext cx="6353174" cy="6001643"/>
          </a:xfrm>
          <a:prstGeom prst="rect">
            <a:avLst/>
          </a:prstGeom>
        </p:spPr>
        <p:txBody>
          <a:bodyPr wrap="square">
            <a:spAutoFit/>
          </a:bodyPr>
          <a:lstStyle/>
          <a:p>
            <a:r>
              <a:rPr lang="en-GB" sz="1600" b="1" u="sng" dirty="0"/>
              <a:t>Caring and support</a:t>
            </a:r>
            <a:r>
              <a:rPr lang="en-GB" sz="1600" b="1" dirty="0"/>
              <a:t>:</a:t>
            </a:r>
            <a:r>
              <a:rPr lang="en-GB" sz="1600" dirty="0"/>
              <a:t> Listen to young peoples concerns and answer their questions in direct, factual, age-appropriate ways. (Be careful of giving TOO MUCH information, especially with younger children.)</a:t>
            </a:r>
            <a:br>
              <a:rPr lang="en-GB" sz="1600" dirty="0"/>
            </a:br>
            <a:endParaRPr lang="en-GB" sz="1600" dirty="0"/>
          </a:p>
          <a:p>
            <a:r>
              <a:rPr lang="en-GB" sz="1600" b="1" u="sng" dirty="0"/>
              <a:t>High expectations</a:t>
            </a:r>
            <a:r>
              <a:rPr lang="en-GB" sz="1600" b="1" dirty="0"/>
              <a:t>: </a:t>
            </a:r>
            <a:r>
              <a:rPr lang="en-GB" sz="1600" dirty="0"/>
              <a:t>Express your certainty that young people can cope with the situation and faith in their strength and inner resources.</a:t>
            </a:r>
            <a:br>
              <a:rPr lang="en-GB" sz="1600" dirty="0"/>
            </a:br>
            <a:endParaRPr lang="en-GB" sz="1600" dirty="0"/>
          </a:p>
          <a:p>
            <a:r>
              <a:rPr lang="en-GB" sz="1600" b="1" u="sng" dirty="0"/>
              <a:t>Opportunities for participation</a:t>
            </a:r>
            <a:r>
              <a:rPr lang="en-GB" sz="1600" b="1" dirty="0"/>
              <a:t>:</a:t>
            </a:r>
            <a:r>
              <a:rPr lang="en-GB" sz="1600" dirty="0"/>
              <a:t> Help young people come up with ways they can address the crisis themselves: i.e., raising money, sending cards and letters, forming a Peace Club.</a:t>
            </a:r>
            <a:br>
              <a:rPr lang="en-GB" sz="1600" dirty="0"/>
            </a:br>
            <a:endParaRPr lang="en-GB" sz="1600" dirty="0"/>
          </a:p>
          <a:p>
            <a:r>
              <a:rPr lang="en-GB" sz="1600" b="1" u="sng" dirty="0"/>
              <a:t>Prosocial bonding</a:t>
            </a:r>
            <a:r>
              <a:rPr lang="en-GB" sz="1600" b="1" dirty="0"/>
              <a:t>:</a:t>
            </a:r>
            <a:r>
              <a:rPr lang="en-GB" sz="1600" dirty="0"/>
              <a:t> Provide young people with positive activities to do together that give them a sense of purpose and mastery in the situation.</a:t>
            </a:r>
            <a:br>
              <a:rPr lang="en-GB" sz="1600" dirty="0"/>
            </a:br>
            <a:endParaRPr lang="en-GB" sz="1600" dirty="0"/>
          </a:p>
          <a:p>
            <a:r>
              <a:rPr lang="en-GB" sz="1600" b="1" u="sng" dirty="0"/>
              <a:t>Clear, consistent boundaries</a:t>
            </a:r>
            <a:r>
              <a:rPr lang="en-GB" sz="1600" dirty="0"/>
              <a:t>: Strike a balance between addressing concerns and getting back to a normal schedule. Young people need the safety of familiar rules and routines.</a:t>
            </a:r>
            <a:br>
              <a:rPr lang="en-GB" sz="1600" dirty="0"/>
            </a:br>
            <a:endParaRPr lang="en-GB" sz="1600" dirty="0"/>
          </a:p>
          <a:p>
            <a:r>
              <a:rPr lang="en-GB" sz="1600" b="1" u="sng" dirty="0"/>
              <a:t>Life skills</a:t>
            </a:r>
            <a:r>
              <a:rPr lang="en-GB" sz="1600" b="1" dirty="0"/>
              <a:t>: </a:t>
            </a:r>
            <a:r>
              <a:rPr lang="en-GB" sz="1600" dirty="0"/>
              <a:t>Encourage young people to communicate their thoughts and feelings. (But balance is again the key: Don’t let the talk escalate and overwhelm young people)</a:t>
            </a:r>
          </a:p>
        </p:txBody>
      </p:sp>
    </p:spTree>
    <p:extLst>
      <p:ext uri="{BB962C8B-B14F-4D97-AF65-F5344CB8AC3E}">
        <p14:creationId xmlns:p14="http://schemas.microsoft.com/office/powerpoint/2010/main" val="2030363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402B-F636-4F39-8B74-A1286347758B}"/>
              </a:ext>
            </a:extLst>
          </p:cNvPr>
          <p:cNvSpPr>
            <a:spLocks noGrp="1"/>
          </p:cNvSpPr>
          <p:nvPr>
            <p:ph type="title"/>
          </p:nvPr>
        </p:nvSpPr>
        <p:spPr>
          <a:xfrm>
            <a:off x="952500" y="504824"/>
            <a:ext cx="10175748" cy="1589151"/>
          </a:xfrm>
        </p:spPr>
        <p:txBody>
          <a:bodyPr>
            <a:normAutofit fontScale="90000"/>
          </a:bodyPr>
          <a:lstStyle/>
          <a:p>
            <a:r>
              <a:rPr lang="en-GB" dirty="0"/>
              <a:t>Some issues young people face that can influence their protective factors</a:t>
            </a:r>
          </a:p>
        </p:txBody>
      </p:sp>
      <p:sp>
        <p:nvSpPr>
          <p:cNvPr id="3" name="Content Placeholder 2">
            <a:extLst>
              <a:ext uri="{FF2B5EF4-FFF2-40B4-BE49-F238E27FC236}">
                <a16:creationId xmlns:a16="http://schemas.microsoft.com/office/drawing/2014/main" id="{C6497C80-D3D6-49F3-B18D-8F7AF8960F80}"/>
              </a:ext>
            </a:extLst>
          </p:cNvPr>
          <p:cNvSpPr>
            <a:spLocks noGrp="1"/>
          </p:cNvSpPr>
          <p:nvPr>
            <p:ph idx="1"/>
          </p:nvPr>
        </p:nvSpPr>
        <p:spPr/>
        <p:txBody>
          <a:bodyPr/>
          <a:lstStyle/>
          <a:p>
            <a:endParaRPr lang="en-GB" dirty="0"/>
          </a:p>
          <a:p>
            <a:endParaRPr lang="en-GB" dirty="0"/>
          </a:p>
          <a:p>
            <a:r>
              <a:rPr lang="en-GB" dirty="0"/>
              <a:t>Can you list issues young people you work with face in modern society?</a:t>
            </a:r>
          </a:p>
        </p:txBody>
      </p:sp>
    </p:spTree>
    <p:extLst>
      <p:ext uri="{BB962C8B-B14F-4D97-AF65-F5344CB8AC3E}">
        <p14:creationId xmlns:p14="http://schemas.microsoft.com/office/powerpoint/2010/main" val="1021585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9C5-ECBA-46D3-8E58-24C546A0E90C}"/>
              </a:ext>
            </a:extLst>
          </p:cNvPr>
          <p:cNvSpPr>
            <a:spLocks noGrp="1"/>
          </p:cNvSpPr>
          <p:nvPr>
            <p:ph type="ctrTitle"/>
          </p:nvPr>
        </p:nvSpPr>
        <p:spPr/>
        <p:txBody>
          <a:bodyPr/>
          <a:lstStyle/>
          <a:p>
            <a:r>
              <a:rPr lang="en-GB" dirty="0"/>
              <a:t>Bullying</a:t>
            </a:r>
          </a:p>
        </p:txBody>
      </p:sp>
      <p:sp>
        <p:nvSpPr>
          <p:cNvPr id="3" name="Subtitle 2">
            <a:extLst>
              <a:ext uri="{FF2B5EF4-FFF2-40B4-BE49-F238E27FC236}">
                <a16:creationId xmlns:a16="http://schemas.microsoft.com/office/drawing/2014/main" id="{EF95086C-BBEB-407B-8521-A60F2AEF757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49539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CABBA-DD84-4F04-B576-4D5A2C968603}"/>
              </a:ext>
            </a:extLst>
          </p:cNvPr>
          <p:cNvSpPr>
            <a:spLocks noGrp="1"/>
          </p:cNvSpPr>
          <p:nvPr>
            <p:ph type="title"/>
          </p:nvPr>
        </p:nvSpPr>
        <p:spPr/>
        <p:txBody>
          <a:bodyPr/>
          <a:lstStyle/>
          <a:p>
            <a:r>
              <a:rPr lang="en-GB" dirty="0"/>
              <a:t>What is bullying</a:t>
            </a:r>
          </a:p>
        </p:txBody>
      </p:sp>
      <p:sp>
        <p:nvSpPr>
          <p:cNvPr id="3" name="Content Placeholder 2">
            <a:extLst>
              <a:ext uri="{FF2B5EF4-FFF2-40B4-BE49-F238E27FC236}">
                <a16:creationId xmlns:a16="http://schemas.microsoft.com/office/drawing/2014/main" id="{643F77E9-21A8-46BD-9F33-649AF727CA0E}"/>
              </a:ext>
            </a:extLst>
          </p:cNvPr>
          <p:cNvSpPr>
            <a:spLocks noGrp="1"/>
          </p:cNvSpPr>
          <p:nvPr>
            <p:ph idx="1"/>
          </p:nvPr>
        </p:nvSpPr>
        <p:spPr/>
        <p:txBody>
          <a:bodyPr>
            <a:normAutofit/>
          </a:bodyPr>
          <a:lstStyle/>
          <a:p>
            <a:endParaRPr lang="en-GB" dirty="0"/>
          </a:p>
          <a:p>
            <a:r>
              <a:rPr lang="en-GB" dirty="0"/>
              <a:t>There were over 25,700 calls made to Childline last year, by children who required counselling sessions about bullying</a:t>
            </a:r>
          </a:p>
          <a:p>
            <a:endParaRPr lang="en-GB" dirty="0"/>
          </a:p>
          <a:p>
            <a:r>
              <a:rPr lang="en-GB" dirty="0"/>
              <a:t>Appearance was the main cause for being bullied.</a:t>
            </a:r>
          </a:p>
          <a:p>
            <a:endParaRPr lang="en-GB" dirty="0"/>
          </a:p>
          <a:p>
            <a:r>
              <a:rPr lang="en-GB" dirty="0"/>
              <a:t>As a group come up with your definition of bullying</a:t>
            </a:r>
          </a:p>
        </p:txBody>
      </p:sp>
    </p:spTree>
    <p:extLst>
      <p:ext uri="{BB962C8B-B14F-4D97-AF65-F5344CB8AC3E}">
        <p14:creationId xmlns:p14="http://schemas.microsoft.com/office/powerpoint/2010/main" val="383077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B83F-D437-4192-B2D9-BC0A05F31279}"/>
              </a:ext>
            </a:extLst>
          </p:cNvPr>
          <p:cNvSpPr>
            <a:spLocks noGrp="1"/>
          </p:cNvSpPr>
          <p:nvPr>
            <p:ph type="title"/>
          </p:nvPr>
        </p:nvSpPr>
        <p:spPr/>
        <p:txBody>
          <a:bodyPr/>
          <a:lstStyle/>
          <a:p>
            <a:r>
              <a:rPr lang="en-GB" dirty="0"/>
              <a:t>Bullying is…</a:t>
            </a:r>
          </a:p>
        </p:txBody>
      </p:sp>
      <p:sp>
        <p:nvSpPr>
          <p:cNvPr id="3" name="Content Placeholder 2">
            <a:extLst>
              <a:ext uri="{FF2B5EF4-FFF2-40B4-BE49-F238E27FC236}">
                <a16:creationId xmlns:a16="http://schemas.microsoft.com/office/drawing/2014/main" id="{07DA484E-00B0-4F03-83FC-1FA98CAB062A}"/>
              </a:ext>
            </a:extLst>
          </p:cNvPr>
          <p:cNvSpPr>
            <a:spLocks noGrp="1"/>
          </p:cNvSpPr>
          <p:nvPr>
            <p:ph idx="1"/>
          </p:nvPr>
        </p:nvSpPr>
        <p:spPr>
          <a:xfrm>
            <a:off x="1069848" y="2121408"/>
            <a:ext cx="10058400" cy="4050792"/>
          </a:xfrm>
        </p:spPr>
        <p:txBody>
          <a:bodyPr>
            <a:normAutofit/>
          </a:bodyPr>
          <a:lstStyle/>
          <a:p>
            <a:r>
              <a:rPr lang="en-GB" sz="2400" dirty="0"/>
              <a:t>Intentional</a:t>
            </a:r>
          </a:p>
          <a:p>
            <a:r>
              <a:rPr lang="en-GB" sz="2400" dirty="0"/>
              <a:t>Repetitive</a:t>
            </a:r>
          </a:p>
          <a:p>
            <a:r>
              <a:rPr lang="en-GB" sz="2400" dirty="0"/>
              <a:t>Aim is to hurt someone</a:t>
            </a:r>
          </a:p>
          <a:p>
            <a:r>
              <a:rPr lang="en-GB" sz="2400" dirty="0"/>
              <a:t>Power and Control</a:t>
            </a:r>
          </a:p>
          <a:p>
            <a:r>
              <a:rPr lang="en-GB" sz="2400" dirty="0"/>
              <a:t>However there is no legal definition of bullying. </a:t>
            </a:r>
          </a:p>
          <a:p>
            <a:endParaRPr lang="en-GB" sz="1400" dirty="0"/>
          </a:p>
          <a:p>
            <a:r>
              <a:rPr lang="en-GB" i="1" dirty="0"/>
              <a:t>‘..a behaviour that is repeated, intended to hurt someone either physically or emotionally and is often aimed at certain groups because of their race, gender, religion or sexual orientation. Bullying results in pain and distress to the victim.’</a:t>
            </a:r>
          </a:p>
          <a:p>
            <a:endParaRPr lang="en-GB" dirty="0"/>
          </a:p>
        </p:txBody>
      </p:sp>
    </p:spTree>
    <p:extLst>
      <p:ext uri="{BB962C8B-B14F-4D97-AF65-F5344CB8AC3E}">
        <p14:creationId xmlns:p14="http://schemas.microsoft.com/office/powerpoint/2010/main" val="2772707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t>WAG…(in schools)</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https://gov.wales/school-bullying</a:t>
            </a:r>
            <a:r>
              <a:rPr lang="en-GB" dirty="0"/>
              <a:t> </a:t>
            </a:r>
          </a:p>
          <a:p>
            <a:endParaRPr lang="en-GB" dirty="0"/>
          </a:p>
          <a:p>
            <a:endParaRPr lang="en-GB" dirty="0"/>
          </a:p>
          <a:p>
            <a:r>
              <a:rPr lang="en-GB" dirty="0"/>
              <a:t>Behaviour by an individual or group, repeated over time, which intentionally hurts others either physically or emotionally. </a:t>
            </a:r>
          </a:p>
        </p:txBody>
      </p:sp>
    </p:spTree>
    <p:extLst>
      <p:ext uri="{BB962C8B-B14F-4D97-AF65-F5344CB8AC3E}">
        <p14:creationId xmlns:p14="http://schemas.microsoft.com/office/powerpoint/2010/main" val="1256588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5547-5133-4EE3-9C28-6C4FE44A76AF}"/>
              </a:ext>
            </a:extLst>
          </p:cNvPr>
          <p:cNvSpPr>
            <a:spLocks noGrp="1"/>
          </p:cNvSpPr>
          <p:nvPr>
            <p:ph type="title"/>
          </p:nvPr>
        </p:nvSpPr>
        <p:spPr/>
        <p:txBody>
          <a:bodyPr/>
          <a:lstStyle/>
          <a:p>
            <a:r>
              <a:rPr lang="en-GB" dirty="0"/>
              <a:t>Types of bullying</a:t>
            </a:r>
          </a:p>
        </p:txBody>
      </p:sp>
      <p:sp>
        <p:nvSpPr>
          <p:cNvPr id="3" name="Content Placeholder 2">
            <a:extLst>
              <a:ext uri="{FF2B5EF4-FFF2-40B4-BE49-F238E27FC236}">
                <a16:creationId xmlns:a16="http://schemas.microsoft.com/office/drawing/2014/main" id="{B2DED317-F0C9-41B2-B1A9-9C6809EFBE8D}"/>
              </a:ext>
            </a:extLst>
          </p:cNvPr>
          <p:cNvSpPr>
            <a:spLocks noGrp="1"/>
          </p:cNvSpPr>
          <p:nvPr>
            <p:ph sz="half" idx="1"/>
          </p:nvPr>
        </p:nvSpPr>
        <p:spPr/>
        <p:txBody>
          <a:bodyPr/>
          <a:lstStyle/>
          <a:p>
            <a:r>
              <a:rPr lang="en-GB" dirty="0"/>
              <a:t>Physical</a:t>
            </a:r>
          </a:p>
          <a:p>
            <a:r>
              <a:rPr lang="en-GB" dirty="0"/>
              <a:t>Verbal</a:t>
            </a:r>
          </a:p>
          <a:p>
            <a:r>
              <a:rPr lang="en-GB" dirty="0"/>
              <a:t>Non verbal</a:t>
            </a:r>
          </a:p>
          <a:p>
            <a:r>
              <a:rPr lang="en-GB" dirty="0"/>
              <a:t>Emotional</a:t>
            </a:r>
          </a:p>
          <a:p>
            <a:r>
              <a:rPr lang="en-GB" dirty="0"/>
              <a:t>Homophobic</a:t>
            </a:r>
          </a:p>
          <a:p>
            <a:r>
              <a:rPr lang="en-GB" dirty="0"/>
              <a:t>Racial</a:t>
            </a:r>
          </a:p>
          <a:p>
            <a:r>
              <a:rPr lang="en-GB" dirty="0"/>
              <a:t>Cyber</a:t>
            </a:r>
          </a:p>
          <a:p>
            <a:r>
              <a:rPr lang="en-GB" dirty="0"/>
              <a:t>Financial</a:t>
            </a:r>
          </a:p>
          <a:p>
            <a:r>
              <a:rPr lang="en-GB" dirty="0"/>
              <a:t>Exclude</a:t>
            </a:r>
          </a:p>
          <a:p>
            <a:endParaRPr lang="en-GB" dirty="0"/>
          </a:p>
        </p:txBody>
      </p:sp>
      <p:sp>
        <p:nvSpPr>
          <p:cNvPr id="4" name="Content Placeholder 3">
            <a:extLst>
              <a:ext uri="{FF2B5EF4-FFF2-40B4-BE49-F238E27FC236}">
                <a16:creationId xmlns:a16="http://schemas.microsoft.com/office/drawing/2014/main" id="{2BBAD1B5-99F4-4EB5-8146-3D48113E837F}"/>
              </a:ext>
            </a:extLst>
          </p:cNvPr>
          <p:cNvSpPr>
            <a:spLocks noGrp="1"/>
          </p:cNvSpPr>
          <p:nvPr>
            <p:ph sz="half" idx="2"/>
          </p:nvPr>
        </p:nvSpPr>
        <p:spPr/>
        <p:txBody>
          <a:bodyPr/>
          <a:lstStyle/>
          <a:p>
            <a:r>
              <a:rPr lang="en-GB" dirty="0"/>
              <a:t>Control</a:t>
            </a:r>
          </a:p>
          <a:p>
            <a:r>
              <a:rPr lang="en-GB" dirty="0"/>
              <a:t>Manipulation</a:t>
            </a:r>
          </a:p>
          <a:p>
            <a:r>
              <a:rPr lang="en-GB" dirty="0"/>
              <a:t>Ignore</a:t>
            </a:r>
          </a:p>
          <a:p>
            <a:r>
              <a:rPr lang="en-GB" dirty="0"/>
              <a:t>Undermine</a:t>
            </a:r>
          </a:p>
          <a:p>
            <a:r>
              <a:rPr lang="en-GB" dirty="0"/>
              <a:t>Criticise</a:t>
            </a:r>
          </a:p>
          <a:p>
            <a:r>
              <a:rPr lang="en-GB" dirty="0"/>
              <a:t>‘banter’</a:t>
            </a:r>
          </a:p>
          <a:p>
            <a:endParaRPr lang="en-GB" dirty="0"/>
          </a:p>
          <a:p>
            <a:endParaRPr lang="en-GB" dirty="0"/>
          </a:p>
        </p:txBody>
      </p:sp>
    </p:spTree>
    <p:extLst>
      <p:ext uri="{BB962C8B-B14F-4D97-AF65-F5344CB8AC3E}">
        <p14:creationId xmlns:p14="http://schemas.microsoft.com/office/powerpoint/2010/main" val="3316355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B2C7-0648-407A-8900-DBAB8971FF61}"/>
              </a:ext>
            </a:extLst>
          </p:cNvPr>
          <p:cNvSpPr>
            <a:spLocks noGrp="1"/>
          </p:cNvSpPr>
          <p:nvPr>
            <p:ph type="title"/>
          </p:nvPr>
        </p:nvSpPr>
        <p:spPr/>
        <p:txBody>
          <a:bodyPr>
            <a:normAutofit fontScale="90000"/>
          </a:bodyPr>
          <a:lstStyle/>
          <a:p>
            <a:r>
              <a:rPr lang="en-GB" sz="7300" dirty="0"/>
              <a:t>Who is likely to be bullied</a:t>
            </a:r>
            <a:br>
              <a:rPr lang="en-GB" dirty="0"/>
            </a:br>
            <a:r>
              <a:rPr lang="en-GB" sz="2000" dirty="0"/>
              <a:t>Anyone who is different. But what is different?</a:t>
            </a:r>
            <a:br>
              <a:rPr lang="en-GB" dirty="0"/>
            </a:br>
            <a:endParaRPr lang="en-GB" dirty="0"/>
          </a:p>
        </p:txBody>
      </p:sp>
      <p:sp>
        <p:nvSpPr>
          <p:cNvPr id="3" name="Content Placeholder 2">
            <a:extLst>
              <a:ext uri="{FF2B5EF4-FFF2-40B4-BE49-F238E27FC236}">
                <a16:creationId xmlns:a16="http://schemas.microsoft.com/office/drawing/2014/main" id="{19807BC5-136A-4BDF-9416-46FB1954768C}"/>
              </a:ext>
            </a:extLst>
          </p:cNvPr>
          <p:cNvSpPr>
            <a:spLocks noGrp="1"/>
          </p:cNvSpPr>
          <p:nvPr>
            <p:ph sz="half" idx="1"/>
          </p:nvPr>
        </p:nvSpPr>
        <p:spPr/>
        <p:txBody>
          <a:bodyPr/>
          <a:lstStyle/>
          <a:p>
            <a:pPr lvl="1"/>
            <a:r>
              <a:rPr lang="en-GB" sz="2000" dirty="0"/>
              <a:t>Hair colour</a:t>
            </a:r>
          </a:p>
          <a:p>
            <a:pPr lvl="1"/>
            <a:r>
              <a:rPr lang="en-GB" sz="2000" dirty="0"/>
              <a:t>Skin colour</a:t>
            </a:r>
          </a:p>
          <a:p>
            <a:pPr lvl="1"/>
            <a:r>
              <a:rPr lang="en-GB" sz="2000" dirty="0"/>
              <a:t>Height</a:t>
            </a:r>
          </a:p>
          <a:p>
            <a:pPr lvl="1"/>
            <a:r>
              <a:rPr lang="en-GB" sz="2000" dirty="0"/>
              <a:t>Weight</a:t>
            </a:r>
          </a:p>
          <a:p>
            <a:pPr lvl="1"/>
            <a:r>
              <a:rPr lang="en-GB" sz="2000" dirty="0"/>
              <a:t>Where you are from</a:t>
            </a:r>
          </a:p>
          <a:p>
            <a:pPr lvl="1"/>
            <a:r>
              <a:rPr lang="en-GB" sz="2000" dirty="0"/>
              <a:t>What you sound like</a:t>
            </a:r>
          </a:p>
          <a:p>
            <a:pPr lvl="1"/>
            <a:r>
              <a:rPr lang="en-GB" sz="2000" dirty="0"/>
              <a:t>Clothing</a:t>
            </a:r>
          </a:p>
          <a:p>
            <a:pPr lvl="1"/>
            <a:r>
              <a:rPr lang="en-GB" sz="2000" dirty="0"/>
              <a:t>Religion</a:t>
            </a:r>
          </a:p>
          <a:p>
            <a:pPr lvl="1"/>
            <a:r>
              <a:rPr lang="en-GB" sz="2000" dirty="0"/>
              <a:t>Sexual orientation (perceived or actual)</a:t>
            </a:r>
          </a:p>
          <a:p>
            <a:endParaRPr lang="en-GB" dirty="0"/>
          </a:p>
        </p:txBody>
      </p:sp>
      <p:sp>
        <p:nvSpPr>
          <p:cNvPr id="4" name="Content Placeholder 3">
            <a:extLst>
              <a:ext uri="{FF2B5EF4-FFF2-40B4-BE49-F238E27FC236}">
                <a16:creationId xmlns:a16="http://schemas.microsoft.com/office/drawing/2014/main" id="{520928A1-61B6-4A08-AD99-9615661F7767}"/>
              </a:ext>
            </a:extLst>
          </p:cNvPr>
          <p:cNvSpPr>
            <a:spLocks noGrp="1"/>
          </p:cNvSpPr>
          <p:nvPr>
            <p:ph sz="half" idx="2"/>
          </p:nvPr>
        </p:nvSpPr>
        <p:spPr/>
        <p:txBody>
          <a:bodyPr/>
          <a:lstStyle/>
          <a:p>
            <a:r>
              <a:rPr lang="en-GB" dirty="0"/>
              <a:t>Low self esteem</a:t>
            </a:r>
          </a:p>
          <a:p>
            <a:r>
              <a:rPr lang="en-GB" dirty="0"/>
              <a:t>Low confidence</a:t>
            </a:r>
          </a:p>
          <a:p>
            <a:r>
              <a:rPr lang="en-GB" dirty="0"/>
              <a:t>No or few friends</a:t>
            </a:r>
          </a:p>
          <a:p>
            <a:r>
              <a:rPr lang="en-GB" dirty="0"/>
              <a:t>Low academic achievement</a:t>
            </a:r>
          </a:p>
          <a:p>
            <a:r>
              <a:rPr lang="en-GB" dirty="0"/>
              <a:t>High academic achievement</a:t>
            </a:r>
          </a:p>
          <a:p>
            <a:r>
              <a:rPr lang="en-GB" dirty="0"/>
              <a:t>Deprived backgrounds</a:t>
            </a:r>
          </a:p>
          <a:p>
            <a:r>
              <a:rPr lang="en-GB" dirty="0"/>
              <a:t>Young carers</a:t>
            </a:r>
          </a:p>
          <a:p>
            <a:r>
              <a:rPr lang="en-GB" dirty="0"/>
              <a:t>Additional learning need or disabilities</a:t>
            </a:r>
          </a:p>
          <a:p>
            <a:endParaRPr lang="en-GB" dirty="0"/>
          </a:p>
          <a:p>
            <a:endParaRPr lang="en-GB" dirty="0"/>
          </a:p>
        </p:txBody>
      </p:sp>
    </p:spTree>
    <p:extLst>
      <p:ext uri="{BB962C8B-B14F-4D97-AF65-F5344CB8AC3E}">
        <p14:creationId xmlns:p14="http://schemas.microsoft.com/office/powerpoint/2010/main" val="291581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t>So when is It not bullying?</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r>
              <a:rPr lang="en-GB" dirty="0"/>
              <a:t>If it’s a ‘one off’ incident</a:t>
            </a:r>
          </a:p>
          <a:p>
            <a:r>
              <a:rPr lang="en-GB" dirty="0"/>
              <a:t>When two or more people have argued</a:t>
            </a:r>
          </a:p>
          <a:p>
            <a:r>
              <a:rPr lang="en-GB" dirty="0"/>
              <a:t>When people don’t get along</a:t>
            </a:r>
          </a:p>
          <a:p>
            <a:r>
              <a:rPr lang="en-GB" dirty="0"/>
              <a:t>People not liking one another</a:t>
            </a:r>
          </a:p>
          <a:p>
            <a:r>
              <a:rPr lang="en-GB" dirty="0"/>
              <a:t>When a young person does not want to hang out with another</a:t>
            </a:r>
          </a:p>
          <a:p>
            <a:r>
              <a:rPr lang="en-GB" dirty="0"/>
              <a:t>When a young person does not want to invite another to their party</a:t>
            </a:r>
          </a:p>
          <a:p>
            <a:r>
              <a:rPr lang="en-GB" dirty="0"/>
              <a:t>Boisterous behaviour</a:t>
            </a:r>
          </a:p>
        </p:txBody>
      </p:sp>
    </p:spTree>
    <p:extLst>
      <p:ext uri="{BB962C8B-B14F-4D97-AF65-F5344CB8AC3E}">
        <p14:creationId xmlns:p14="http://schemas.microsoft.com/office/powerpoint/2010/main" val="2250384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151F-5FBE-45A3-B108-7C2E2353470B}"/>
              </a:ext>
            </a:extLst>
          </p:cNvPr>
          <p:cNvSpPr>
            <a:spLocks noGrp="1"/>
          </p:cNvSpPr>
          <p:nvPr>
            <p:ph type="title"/>
          </p:nvPr>
        </p:nvSpPr>
        <p:spPr/>
        <p:txBody>
          <a:bodyPr/>
          <a:lstStyle/>
          <a:p>
            <a:r>
              <a:rPr lang="en-GB" dirty="0"/>
              <a:t>Why bully?</a:t>
            </a:r>
          </a:p>
        </p:txBody>
      </p:sp>
      <p:sp>
        <p:nvSpPr>
          <p:cNvPr id="3" name="Content Placeholder 2">
            <a:extLst>
              <a:ext uri="{FF2B5EF4-FFF2-40B4-BE49-F238E27FC236}">
                <a16:creationId xmlns:a16="http://schemas.microsoft.com/office/drawing/2014/main" id="{F49C3772-055D-4F30-A7C7-0DD2E61D8A46}"/>
              </a:ext>
            </a:extLst>
          </p:cNvPr>
          <p:cNvSpPr>
            <a:spLocks noGrp="1"/>
          </p:cNvSpPr>
          <p:nvPr>
            <p:ph idx="1"/>
          </p:nvPr>
        </p:nvSpPr>
        <p:spPr>
          <a:xfrm>
            <a:off x="1069848" y="1762125"/>
            <a:ext cx="10058400" cy="4410075"/>
          </a:xfrm>
        </p:spPr>
        <p:txBody>
          <a:bodyPr>
            <a:normAutofit fontScale="92500" lnSpcReduction="20000"/>
          </a:bodyPr>
          <a:lstStyle/>
          <a:p>
            <a:r>
              <a:rPr lang="en-GB" dirty="0"/>
              <a:t>Power</a:t>
            </a:r>
          </a:p>
          <a:p>
            <a:r>
              <a:rPr lang="en-GB" dirty="0"/>
              <a:t>Control</a:t>
            </a:r>
          </a:p>
          <a:p>
            <a:r>
              <a:rPr lang="en-GB" dirty="0"/>
              <a:t>Self preservation</a:t>
            </a:r>
          </a:p>
          <a:p>
            <a:r>
              <a:rPr lang="en-GB" dirty="0"/>
              <a:t>Big egos (thinking they’re better or more important than others)</a:t>
            </a:r>
          </a:p>
          <a:p>
            <a:r>
              <a:rPr lang="en-GB" dirty="0"/>
              <a:t>Direct hurt and frustrations out at others</a:t>
            </a:r>
          </a:p>
          <a:p>
            <a:r>
              <a:rPr lang="en-GB" dirty="0"/>
              <a:t>Tough, hard or cool image to maintain</a:t>
            </a:r>
          </a:p>
          <a:p>
            <a:r>
              <a:rPr lang="en-GB" dirty="0"/>
              <a:t>Attention</a:t>
            </a:r>
          </a:p>
          <a:p>
            <a:r>
              <a:rPr lang="en-GB" dirty="0"/>
              <a:t>Jealousy</a:t>
            </a:r>
          </a:p>
          <a:p>
            <a:r>
              <a:rPr lang="en-GB" dirty="0"/>
              <a:t>Background or family situation</a:t>
            </a:r>
          </a:p>
          <a:p>
            <a:r>
              <a:rPr lang="en-GB" dirty="0"/>
              <a:t>Learnt behaviours</a:t>
            </a:r>
          </a:p>
          <a:p>
            <a:r>
              <a:rPr lang="en-GB" dirty="0"/>
              <a:t>Victims themselves</a:t>
            </a:r>
          </a:p>
          <a:p>
            <a:r>
              <a:rPr lang="en-GB" dirty="0"/>
              <a:t>Low self esteem</a:t>
            </a:r>
          </a:p>
          <a:p>
            <a:endParaRPr lang="en-GB" dirty="0"/>
          </a:p>
          <a:p>
            <a:endParaRPr lang="en-GB" dirty="0"/>
          </a:p>
          <a:p>
            <a:endParaRPr lang="en-GB" dirty="0"/>
          </a:p>
        </p:txBody>
      </p:sp>
    </p:spTree>
    <p:extLst>
      <p:ext uri="{BB962C8B-B14F-4D97-AF65-F5344CB8AC3E}">
        <p14:creationId xmlns:p14="http://schemas.microsoft.com/office/powerpoint/2010/main" val="3624353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E4A-02D3-4BCB-B8DD-26FBEA6A6081}"/>
              </a:ext>
            </a:extLst>
          </p:cNvPr>
          <p:cNvSpPr>
            <a:spLocks noGrp="1"/>
          </p:cNvSpPr>
          <p:nvPr>
            <p:ph type="title"/>
          </p:nvPr>
        </p:nvSpPr>
        <p:spPr/>
        <p:txBody>
          <a:bodyPr/>
          <a:lstStyle/>
          <a:p>
            <a:r>
              <a:rPr lang="en-GB" dirty="0">
                <a:hlinkClick r:id="rId2"/>
              </a:rPr>
              <a:t>https://www.youtube.com/watch?v=oBDy0rL9BMY</a:t>
            </a:r>
            <a:r>
              <a:rPr lang="en-GB" dirty="0"/>
              <a:t> </a:t>
            </a:r>
          </a:p>
        </p:txBody>
      </p:sp>
      <p:sp>
        <p:nvSpPr>
          <p:cNvPr id="3" name="Text Placeholder 2">
            <a:extLst>
              <a:ext uri="{FF2B5EF4-FFF2-40B4-BE49-F238E27FC236}">
                <a16:creationId xmlns:a16="http://schemas.microsoft.com/office/drawing/2014/main" id="{FDC844CD-5C62-46CF-BFED-0D66434B436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57001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EB43-A6CD-498F-9AB7-5F013312BEDB}"/>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188607C6-7743-4F4C-94BB-4AA809B0D406}"/>
              </a:ext>
            </a:extLst>
          </p:cNvPr>
          <p:cNvSpPr>
            <a:spLocks noGrp="1"/>
          </p:cNvSpPr>
          <p:nvPr>
            <p:ph sz="half" idx="1"/>
          </p:nvPr>
        </p:nvSpPr>
        <p:spPr>
          <a:xfrm>
            <a:off x="288798" y="2194559"/>
            <a:ext cx="5692902" cy="4558665"/>
          </a:xfrm>
        </p:spPr>
        <p:txBody>
          <a:bodyPr>
            <a:normAutofit fontScale="92500" lnSpcReduction="20000"/>
          </a:bodyPr>
          <a:lstStyle/>
          <a:p>
            <a:r>
              <a:rPr lang="en-GB" b="1" dirty="0"/>
              <a:t>Bully Busters</a:t>
            </a:r>
          </a:p>
          <a:p>
            <a:pPr marL="0" indent="0">
              <a:buNone/>
            </a:pPr>
            <a:r>
              <a:rPr lang="en-GB" dirty="0">
                <a:hlinkClick r:id="" action="ppaction://noaction"/>
              </a:rPr>
              <a:t>www.bullybusters.org.uk/</a:t>
            </a:r>
            <a:endParaRPr lang="en-GB" dirty="0"/>
          </a:p>
          <a:p>
            <a:r>
              <a:rPr lang="en-GB" b="1" dirty="0"/>
              <a:t>Bullying </a:t>
            </a:r>
            <a:r>
              <a:rPr lang="en-GB" b="1" dirty="0" err="1"/>
              <a:t>Uk</a:t>
            </a:r>
            <a:endParaRPr lang="en-GB" b="1" dirty="0"/>
          </a:p>
          <a:p>
            <a:pPr marL="0" indent="0">
              <a:buNone/>
            </a:pPr>
            <a:r>
              <a:rPr lang="en-GB" dirty="0">
                <a:hlinkClick r:id="rId2"/>
              </a:rPr>
              <a:t>www.bullying.co.uk/</a:t>
            </a:r>
            <a:endParaRPr lang="en-GB" dirty="0"/>
          </a:p>
          <a:p>
            <a:r>
              <a:rPr lang="en-GB" b="1" dirty="0"/>
              <a:t>Kids against Bullying</a:t>
            </a:r>
          </a:p>
          <a:p>
            <a:pPr marL="0" indent="0">
              <a:buNone/>
            </a:pPr>
            <a:r>
              <a:rPr lang="en-GB" dirty="0">
                <a:hlinkClick r:id="rId3"/>
              </a:rPr>
              <a:t>www.pacerkidsagainstbullying.org/kab/</a:t>
            </a:r>
            <a:endParaRPr lang="en-GB" dirty="0"/>
          </a:p>
          <a:p>
            <a:r>
              <a:rPr lang="en-GB" b="1" dirty="0"/>
              <a:t>NSPCC</a:t>
            </a:r>
          </a:p>
          <a:p>
            <a:pPr marL="0" indent="0">
              <a:buNone/>
            </a:pPr>
            <a:r>
              <a:rPr lang="en-GB" dirty="0">
                <a:hlinkClick r:id="rId4"/>
              </a:rPr>
              <a:t>www.nspcc.org.uk</a:t>
            </a:r>
            <a:endParaRPr lang="en-GB" b="1" dirty="0"/>
          </a:p>
          <a:p>
            <a:r>
              <a:rPr lang="en-GB" b="1" dirty="0"/>
              <a:t>Stop Bullying</a:t>
            </a:r>
          </a:p>
          <a:p>
            <a:pPr marL="0" indent="0">
              <a:buNone/>
            </a:pPr>
            <a:r>
              <a:rPr lang="en-GB" dirty="0"/>
              <a:t> </a:t>
            </a:r>
            <a:r>
              <a:rPr lang="en-GB" dirty="0">
                <a:hlinkClick r:id="rId5"/>
              </a:rPr>
              <a:t>www.stopbullying.gov</a:t>
            </a:r>
            <a:endParaRPr lang="en-GB" dirty="0"/>
          </a:p>
          <a:p>
            <a:r>
              <a:rPr lang="en-GB" b="1" dirty="0"/>
              <a:t>Kidscape</a:t>
            </a:r>
          </a:p>
          <a:p>
            <a:pPr marL="0" indent="0">
              <a:buNone/>
            </a:pPr>
            <a:r>
              <a:rPr lang="en-GB" dirty="0">
                <a:hlinkClick r:id="rId6"/>
              </a:rPr>
              <a:t>https://www.kidscape.org.uk/kidscape-programmes/</a:t>
            </a:r>
            <a:r>
              <a:rPr lang="en-GB" dirty="0"/>
              <a:t> </a:t>
            </a:r>
          </a:p>
          <a:p>
            <a:endParaRPr lang="en-GB" b="1" dirty="0"/>
          </a:p>
          <a:p>
            <a:endParaRPr lang="en-GB" b="1" dirty="0"/>
          </a:p>
          <a:p>
            <a:pPr marL="0" indent="0">
              <a:buNone/>
            </a:pPr>
            <a:endParaRPr lang="en-GB" b="1" dirty="0"/>
          </a:p>
          <a:p>
            <a:endParaRPr lang="en-GB" dirty="0"/>
          </a:p>
        </p:txBody>
      </p:sp>
      <p:sp>
        <p:nvSpPr>
          <p:cNvPr id="4" name="Content Placeholder 3">
            <a:extLst>
              <a:ext uri="{FF2B5EF4-FFF2-40B4-BE49-F238E27FC236}">
                <a16:creationId xmlns:a16="http://schemas.microsoft.com/office/drawing/2014/main" id="{E6C7A60D-CE6B-4C6D-8DA3-D8AA6341F1B1}"/>
              </a:ext>
            </a:extLst>
          </p:cNvPr>
          <p:cNvSpPr>
            <a:spLocks noGrp="1"/>
          </p:cNvSpPr>
          <p:nvPr>
            <p:ph sz="half" idx="2"/>
          </p:nvPr>
        </p:nvSpPr>
        <p:spPr>
          <a:xfrm>
            <a:off x="6096000" y="2204085"/>
            <a:ext cx="5692902" cy="3977640"/>
          </a:xfrm>
        </p:spPr>
        <p:txBody>
          <a:bodyPr>
            <a:normAutofit fontScale="92500" lnSpcReduction="20000"/>
          </a:bodyPr>
          <a:lstStyle/>
          <a:p>
            <a:r>
              <a:rPr lang="en-GB" b="1" dirty="0"/>
              <a:t>Anti  Bullying Alliance</a:t>
            </a:r>
          </a:p>
          <a:p>
            <a:pPr marL="0" indent="0">
              <a:buNone/>
            </a:pPr>
            <a:r>
              <a:rPr lang="en-GB" dirty="0">
                <a:hlinkClick r:id="rId7"/>
              </a:rPr>
              <a:t>anti-bullyingalliance.org.uk/anti-bullying-week/</a:t>
            </a:r>
            <a:endParaRPr lang="en-GB" b="1" dirty="0"/>
          </a:p>
          <a:p>
            <a:r>
              <a:rPr lang="en-GB" b="1" dirty="0"/>
              <a:t> Childline</a:t>
            </a:r>
          </a:p>
          <a:p>
            <a:pPr marL="0" indent="0">
              <a:buNone/>
            </a:pPr>
            <a:r>
              <a:rPr lang="en-GB" dirty="0">
                <a:hlinkClick r:id="rId8"/>
              </a:rPr>
              <a:t>www.childline.org.uk/</a:t>
            </a:r>
            <a:endParaRPr lang="en-GB" b="1" dirty="0"/>
          </a:p>
          <a:p>
            <a:r>
              <a:rPr lang="en-GB" b="1" dirty="0"/>
              <a:t>Action Work</a:t>
            </a:r>
          </a:p>
          <a:p>
            <a:pPr marL="0" indent="0">
              <a:buNone/>
            </a:pPr>
            <a:r>
              <a:rPr lang="en-GB" dirty="0">
                <a:solidFill>
                  <a:schemeClr val="accent1">
                    <a:lumMod val="50000"/>
                  </a:schemeClr>
                </a:solidFill>
                <a:hlinkClick r:id="rId9"/>
              </a:rPr>
              <a:t>www.actionwork.com/</a:t>
            </a:r>
            <a:endParaRPr lang="en-GB" b="1" dirty="0"/>
          </a:p>
          <a:p>
            <a:r>
              <a:rPr lang="en-GB" b="1" dirty="0"/>
              <a:t>Anti Bullying Network</a:t>
            </a:r>
          </a:p>
          <a:p>
            <a:pPr marL="0" indent="0">
              <a:buNone/>
            </a:pPr>
            <a:r>
              <a:rPr lang="en-GB" dirty="0">
                <a:hlinkClick r:id="rId10"/>
              </a:rPr>
              <a:t>www.antibullying.net/circletime.htm</a:t>
            </a:r>
            <a:endParaRPr lang="en-GB" b="1" dirty="0"/>
          </a:p>
          <a:p>
            <a:r>
              <a:rPr lang="en-GB" b="1" dirty="0"/>
              <a:t>Stomp it out</a:t>
            </a:r>
          </a:p>
          <a:p>
            <a:pPr marL="0" indent="0">
              <a:buNone/>
            </a:pPr>
            <a:r>
              <a:rPr lang="en-GB" dirty="0">
                <a:hlinkClick r:id="rId11"/>
              </a:rPr>
              <a:t>www.stompoutbullying.org/index.php/campaigns/national-bullying-prevention-awareness-month/</a:t>
            </a:r>
            <a:endParaRPr lang="en-GB" dirty="0"/>
          </a:p>
          <a:p>
            <a:pPr marL="0" indent="0">
              <a:buNone/>
            </a:pPr>
            <a:endParaRPr lang="en-GB" b="1" dirty="0"/>
          </a:p>
          <a:p>
            <a:endParaRPr lang="en-GB" b="1" dirty="0"/>
          </a:p>
          <a:p>
            <a:endParaRPr lang="en-GB" dirty="0"/>
          </a:p>
        </p:txBody>
      </p:sp>
    </p:spTree>
    <p:extLst>
      <p:ext uri="{BB962C8B-B14F-4D97-AF65-F5344CB8AC3E}">
        <p14:creationId xmlns:p14="http://schemas.microsoft.com/office/powerpoint/2010/main" val="4076137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DB38-4F88-4C88-BB10-B620653B7372}"/>
              </a:ext>
            </a:extLst>
          </p:cNvPr>
          <p:cNvSpPr>
            <a:spLocks noGrp="1"/>
          </p:cNvSpPr>
          <p:nvPr>
            <p:ph type="ctrTitle"/>
          </p:nvPr>
        </p:nvSpPr>
        <p:spPr/>
        <p:txBody>
          <a:bodyPr/>
          <a:lstStyle/>
          <a:p>
            <a:r>
              <a:rPr lang="en-GB" dirty="0"/>
              <a:t>Self Esteem and Confidence </a:t>
            </a:r>
          </a:p>
        </p:txBody>
      </p:sp>
      <p:sp>
        <p:nvSpPr>
          <p:cNvPr id="3" name="Subtitle 2">
            <a:extLst>
              <a:ext uri="{FF2B5EF4-FFF2-40B4-BE49-F238E27FC236}">
                <a16:creationId xmlns:a16="http://schemas.microsoft.com/office/drawing/2014/main" id="{CE2FF72A-F31A-41C3-A38C-90DB3C09C1D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1652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84CA-1105-414F-93E6-21A4AA15697F}"/>
              </a:ext>
            </a:extLst>
          </p:cNvPr>
          <p:cNvSpPr>
            <a:spLocks noGrp="1"/>
          </p:cNvSpPr>
          <p:nvPr>
            <p:ph type="title"/>
          </p:nvPr>
        </p:nvSpPr>
        <p:spPr/>
        <p:txBody>
          <a:bodyPr/>
          <a:lstStyle/>
          <a:p>
            <a:r>
              <a:rPr lang="en-GB" dirty="0"/>
              <a:t>What is your definition of self esteem…</a:t>
            </a:r>
          </a:p>
        </p:txBody>
      </p:sp>
      <p:sp>
        <p:nvSpPr>
          <p:cNvPr id="3" name="Text Placeholder 2">
            <a:extLst>
              <a:ext uri="{FF2B5EF4-FFF2-40B4-BE49-F238E27FC236}">
                <a16:creationId xmlns:a16="http://schemas.microsoft.com/office/drawing/2014/main" id="{24CBF9DF-A152-48BE-B8D4-067DACC6857B}"/>
              </a:ext>
            </a:extLst>
          </p:cNvPr>
          <p:cNvSpPr>
            <a:spLocks noGrp="1"/>
          </p:cNvSpPr>
          <p:nvPr>
            <p:ph type="body" idx="1"/>
          </p:nvPr>
        </p:nvSpPr>
        <p:spPr/>
        <p:txBody>
          <a:bodyPr/>
          <a:lstStyle/>
          <a:p>
            <a:r>
              <a:rPr lang="en-GB" dirty="0"/>
              <a:t>In your group define self esteem</a:t>
            </a:r>
          </a:p>
        </p:txBody>
      </p:sp>
    </p:spTree>
    <p:extLst>
      <p:ext uri="{BB962C8B-B14F-4D97-AF65-F5344CB8AC3E}">
        <p14:creationId xmlns:p14="http://schemas.microsoft.com/office/powerpoint/2010/main" val="268467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3AE7-C8CD-4EB4-AD77-9933185E1E17}"/>
              </a:ext>
            </a:extLst>
          </p:cNvPr>
          <p:cNvSpPr>
            <a:spLocks noGrp="1"/>
          </p:cNvSpPr>
          <p:nvPr>
            <p:ph type="title"/>
          </p:nvPr>
        </p:nvSpPr>
        <p:spPr/>
        <p:txBody>
          <a:bodyPr>
            <a:normAutofit/>
          </a:bodyPr>
          <a:lstStyle/>
          <a:p>
            <a:r>
              <a:rPr lang="en-GB" sz="3600" dirty="0"/>
              <a:t>Self esteem is…</a:t>
            </a:r>
            <a:br>
              <a:rPr lang="en-GB" sz="3600" dirty="0"/>
            </a:br>
            <a:br>
              <a:rPr lang="en-GB" sz="3600" dirty="0"/>
            </a:br>
            <a:r>
              <a:rPr lang="en-GB" sz="3600" dirty="0"/>
              <a:t>belief and confidence in your own ability and value</a:t>
            </a:r>
          </a:p>
        </p:txBody>
      </p:sp>
      <p:sp>
        <p:nvSpPr>
          <p:cNvPr id="3" name="Text Placeholder 2">
            <a:extLst>
              <a:ext uri="{FF2B5EF4-FFF2-40B4-BE49-F238E27FC236}">
                <a16:creationId xmlns:a16="http://schemas.microsoft.com/office/drawing/2014/main" id="{CB35391E-5DF3-4972-95AC-0FEE49ED9744}"/>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758464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7A40-1D52-4B9B-804C-FBAA5E487D23}"/>
              </a:ext>
            </a:extLst>
          </p:cNvPr>
          <p:cNvSpPr>
            <a:spLocks noGrp="1"/>
          </p:cNvSpPr>
          <p:nvPr>
            <p:ph type="title"/>
          </p:nvPr>
        </p:nvSpPr>
        <p:spPr/>
        <p:txBody>
          <a:bodyPr/>
          <a:lstStyle/>
          <a:p>
            <a:r>
              <a:rPr lang="en-GB" dirty="0"/>
              <a:t>What is self esteem</a:t>
            </a:r>
          </a:p>
        </p:txBody>
      </p:sp>
      <p:sp>
        <p:nvSpPr>
          <p:cNvPr id="3" name="Content Placeholder 2">
            <a:extLst>
              <a:ext uri="{FF2B5EF4-FFF2-40B4-BE49-F238E27FC236}">
                <a16:creationId xmlns:a16="http://schemas.microsoft.com/office/drawing/2014/main" id="{D2176A64-4F03-4125-851D-FE36A9B7A376}"/>
              </a:ext>
            </a:extLst>
          </p:cNvPr>
          <p:cNvSpPr>
            <a:spLocks noGrp="1"/>
          </p:cNvSpPr>
          <p:nvPr>
            <p:ph idx="1"/>
          </p:nvPr>
        </p:nvSpPr>
        <p:spPr/>
        <p:txBody>
          <a:bodyPr>
            <a:normAutofit/>
          </a:bodyPr>
          <a:lstStyle/>
          <a:p>
            <a:r>
              <a:rPr lang="en-GB" dirty="0"/>
              <a:t>A feeling of having respect for yourself and your abilities</a:t>
            </a:r>
          </a:p>
          <a:p>
            <a:r>
              <a:rPr lang="en-GB" dirty="0"/>
              <a:t>Confidence &amp; Satisfaction in oneself</a:t>
            </a:r>
          </a:p>
          <a:p>
            <a:r>
              <a:rPr lang="en-GB" dirty="0"/>
              <a:t>Attitude towards yourself</a:t>
            </a:r>
          </a:p>
          <a:p>
            <a:r>
              <a:rPr lang="en-GB" dirty="0"/>
              <a:t>Reflects a person’s overall emotional evaluation of his/her worth</a:t>
            </a:r>
          </a:p>
          <a:p>
            <a:r>
              <a:rPr lang="en-GB" dirty="0"/>
              <a:t>Family relationships during childhood are believed to play a crucial part in the development of self-esteem</a:t>
            </a:r>
          </a:p>
          <a:p>
            <a:r>
              <a:rPr lang="en-GB" dirty="0"/>
              <a:t>I believe I am a bad person, therefore I feel bad about myself</a:t>
            </a:r>
          </a:p>
          <a:p>
            <a:r>
              <a:rPr lang="en-GB" dirty="0"/>
              <a:t>I believe I am a good writer, therefore I feel good about that.</a:t>
            </a:r>
          </a:p>
          <a:p>
            <a:endParaRPr lang="en-GB" dirty="0"/>
          </a:p>
        </p:txBody>
      </p:sp>
    </p:spTree>
    <p:extLst>
      <p:ext uri="{BB962C8B-B14F-4D97-AF65-F5344CB8AC3E}">
        <p14:creationId xmlns:p14="http://schemas.microsoft.com/office/powerpoint/2010/main" val="1718228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7E0AA-84EF-4939-B722-F03D3065EB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94B17E-124D-463F-AA5A-BEBE593BFBEA}"/>
              </a:ext>
            </a:extLst>
          </p:cNvPr>
          <p:cNvSpPr>
            <a:spLocks noGrp="1"/>
          </p:cNvSpPr>
          <p:nvPr>
            <p:ph idx="1"/>
          </p:nvPr>
        </p:nvSpPr>
        <p:spPr/>
        <p:txBody>
          <a:bodyPr/>
          <a:lstStyle/>
          <a:p>
            <a:r>
              <a:rPr lang="en-GB" dirty="0"/>
              <a:t>Encompasses beliefs, emotions, pride, triumph &amp; despair</a:t>
            </a:r>
          </a:p>
          <a:p>
            <a:r>
              <a:rPr lang="en-GB" dirty="0"/>
              <a:t>A sense of personal worth</a:t>
            </a:r>
          </a:p>
          <a:p>
            <a:r>
              <a:rPr lang="en-GB" dirty="0"/>
              <a:t>Self-worth</a:t>
            </a:r>
          </a:p>
          <a:p>
            <a:r>
              <a:rPr lang="en-GB" dirty="0"/>
              <a:t>How you judge yourself</a:t>
            </a:r>
          </a:p>
          <a:p>
            <a:r>
              <a:rPr lang="en-GB" dirty="0"/>
              <a:t>Feeling of being worthy</a:t>
            </a:r>
          </a:p>
        </p:txBody>
      </p:sp>
    </p:spTree>
    <p:extLst>
      <p:ext uri="{BB962C8B-B14F-4D97-AF65-F5344CB8AC3E}">
        <p14:creationId xmlns:p14="http://schemas.microsoft.com/office/powerpoint/2010/main" val="199229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C70D-B1C8-4F5C-809D-8F07F05835BF}"/>
              </a:ext>
            </a:extLst>
          </p:cNvPr>
          <p:cNvSpPr>
            <a:spLocks noGrp="1"/>
          </p:cNvSpPr>
          <p:nvPr>
            <p:ph type="title"/>
          </p:nvPr>
        </p:nvSpPr>
        <p:spPr/>
        <p:txBody>
          <a:bodyPr>
            <a:normAutofit/>
          </a:bodyPr>
          <a:lstStyle/>
          <a:p>
            <a:r>
              <a:rPr lang="en-GB" dirty="0"/>
              <a:t>What is your definition of confidence</a:t>
            </a:r>
          </a:p>
        </p:txBody>
      </p:sp>
      <p:sp>
        <p:nvSpPr>
          <p:cNvPr id="3" name="Text Placeholder 2">
            <a:extLst>
              <a:ext uri="{FF2B5EF4-FFF2-40B4-BE49-F238E27FC236}">
                <a16:creationId xmlns:a16="http://schemas.microsoft.com/office/drawing/2014/main" id="{53467529-4EE2-4CB8-ABE4-376C052704F9}"/>
              </a:ext>
            </a:extLst>
          </p:cNvPr>
          <p:cNvSpPr>
            <a:spLocks noGrp="1"/>
          </p:cNvSpPr>
          <p:nvPr>
            <p:ph type="body" idx="1"/>
          </p:nvPr>
        </p:nvSpPr>
        <p:spPr>
          <a:xfrm>
            <a:off x="2165774" y="5020055"/>
            <a:ext cx="9052560" cy="1199769"/>
          </a:xfrm>
        </p:spPr>
        <p:txBody>
          <a:bodyPr>
            <a:normAutofit lnSpcReduction="10000"/>
          </a:bodyPr>
          <a:lstStyle/>
          <a:p>
            <a:r>
              <a:rPr lang="en-GB" dirty="0"/>
              <a:t>In your group define confidence</a:t>
            </a:r>
          </a:p>
          <a:p>
            <a:endParaRPr lang="en-GB" dirty="0"/>
          </a:p>
          <a:p>
            <a:r>
              <a:rPr lang="en-GB" dirty="0"/>
              <a:t>Are your two definitions different and how?</a:t>
            </a:r>
          </a:p>
        </p:txBody>
      </p:sp>
    </p:spTree>
    <p:extLst>
      <p:ext uri="{BB962C8B-B14F-4D97-AF65-F5344CB8AC3E}">
        <p14:creationId xmlns:p14="http://schemas.microsoft.com/office/powerpoint/2010/main" val="4160704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0DC-3C30-4522-804D-EAE6FA7A5CEB}"/>
              </a:ext>
            </a:extLst>
          </p:cNvPr>
          <p:cNvSpPr>
            <a:spLocks noGrp="1"/>
          </p:cNvSpPr>
          <p:nvPr>
            <p:ph type="title"/>
          </p:nvPr>
        </p:nvSpPr>
        <p:spPr/>
        <p:txBody>
          <a:bodyPr>
            <a:normAutofit/>
          </a:bodyPr>
          <a:lstStyle/>
          <a:p>
            <a:r>
              <a:rPr lang="en-GB" sz="3600" dirty="0"/>
              <a:t>Confidence is…</a:t>
            </a:r>
            <a:br>
              <a:rPr lang="en-GB" sz="3600" dirty="0"/>
            </a:br>
            <a:br>
              <a:rPr lang="en-GB" sz="3600" dirty="0"/>
            </a:br>
            <a:r>
              <a:rPr lang="en-GB" sz="4000" dirty="0"/>
              <a:t>the feeling or belief that one can have faith in or rely on someone or something</a:t>
            </a:r>
            <a:br>
              <a:rPr lang="en-GB" sz="3600" dirty="0"/>
            </a:br>
            <a:br>
              <a:rPr lang="en-GB" sz="3600" dirty="0"/>
            </a:br>
            <a:endParaRPr lang="en-GB" sz="3600" dirty="0"/>
          </a:p>
        </p:txBody>
      </p:sp>
      <p:sp>
        <p:nvSpPr>
          <p:cNvPr id="3" name="Text Placeholder 2">
            <a:extLst>
              <a:ext uri="{FF2B5EF4-FFF2-40B4-BE49-F238E27FC236}">
                <a16:creationId xmlns:a16="http://schemas.microsoft.com/office/drawing/2014/main" id="{F9237D48-B6D7-4139-9596-792D9E0DC975}"/>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1202511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0778-E80E-4AEA-9538-178A985C08DC}"/>
              </a:ext>
            </a:extLst>
          </p:cNvPr>
          <p:cNvSpPr>
            <a:spLocks noGrp="1"/>
          </p:cNvSpPr>
          <p:nvPr>
            <p:ph type="title"/>
          </p:nvPr>
        </p:nvSpPr>
        <p:spPr/>
        <p:txBody>
          <a:bodyPr/>
          <a:lstStyle/>
          <a:p>
            <a:r>
              <a:rPr lang="en-GB" dirty="0"/>
              <a:t>What is confidence</a:t>
            </a:r>
          </a:p>
        </p:txBody>
      </p:sp>
      <p:sp>
        <p:nvSpPr>
          <p:cNvPr id="3" name="Content Placeholder 2">
            <a:extLst>
              <a:ext uri="{FF2B5EF4-FFF2-40B4-BE49-F238E27FC236}">
                <a16:creationId xmlns:a16="http://schemas.microsoft.com/office/drawing/2014/main" id="{E2B7B200-295A-4B8E-8493-FFA63F752224}"/>
              </a:ext>
            </a:extLst>
          </p:cNvPr>
          <p:cNvSpPr>
            <a:spLocks noGrp="1"/>
          </p:cNvSpPr>
          <p:nvPr>
            <p:ph idx="1"/>
          </p:nvPr>
        </p:nvSpPr>
        <p:spPr/>
        <p:txBody>
          <a:bodyPr/>
          <a:lstStyle/>
          <a:p>
            <a:r>
              <a:rPr lang="en-GB" dirty="0"/>
              <a:t>A feeling of trust in one’s abilities, qualities and judgements</a:t>
            </a:r>
          </a:p>
          <a:p>
            <a:r>
              <a:rPr lang="en-GB" dirty="0"/>
              <a:t>Behave confidently because you feel sure of your abilities and value </a:t>
            </a:r>
          </a:p>
          <a:p>
            <a:r>
              <a:rPr lang="en-GB" dirty="0"/>
              <a:t>A measure of one’s belief in one’s own ability</a:t>
            </a:r>
          </a:p>
          <a:p>
            <a:r>
              <a:rPr lang="en-GB" dirty="0"/>
              <a:t>Behaving calmly because you have no doubts about your ability or knowledge</a:t>
            </a:r>
          </a:p>
          <a:p>
            <a:r>
              <a:rPr lang="en-GB" dirty="0"/>
              <a:t>Having a general sense of control in one’s life</a:t>
            </a:r>
          </a:p>
          <a:p>
            <a:r>
              <a:rPr lang="en-GB" dirty="0"/>
              <a:t>Something that you must develop within your mind. It’s not something that you can receive from others</a:t>
            </a:r>
          </a:p>
          <a:p>
            <a:r>
              <a:rPr lang="en-GB" dirty="0"/>
              <a:t>Belief that you can be successful in your efforts</a:t>
            </a:r>
          </a:p>
          <a:p>
            <a:r>
              <a:rPr lang="en-GB" dirty="0"/>
              <a:t>Having positive yet realistic views of themselves and their situation</a:t>
            </a:r>
          </a:p>
          <a:p>
            <a:endParaRPr lang="en-GB" dirty="0"/>
          </a:p>
        </p:txBody>
      </p:sp>
    </p:spTree>
    <p:extLst>
      <p:ext uri="{BB962C8B-B14F-4D97-AF65-F5344CB8AC3E}">
        <p14:creationId xmlns:p14="http://schemas.microsoft.com/office/powerpoint/2010/main" val="1816457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349-1BE4-4D0E-9E31-FE9AC98C44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F74BFF-247C-456E-B41C-D36270135521}"/>
              </a:ext>
            </a:extLst>
          </p:cNvPr>
          <p:cNvSpPr>
            <a:spLocks noGrp="1"/>
          </p:cNvSpPr>
          <p:nvPr>
            <p:ph idx="1"/>
          </p:nvPr>
        </p:nvSpPr>
        <p:spPr/>
        <p:txBody>
          <a:bodyPr/>
          <a:lstStyle/>
          <a:p>
            <a:r>
              <a:rPr lang="en-GB" dirty="0"/>
              <a:t>Loving yourself the way you are</a:t>
            </a:r>
          </a:p>
          <a:p>
            <a:r>
              <a:rPr lang="en-GB" dirty="0"/>
              <a:t>Don’t feel the need to conform in order to be accepted</a:t>
            </a:r>
          </a:p>
          <a:p>
            <a:r>
              <a:rPr lang="en-GB" dirty="0"/>
              <a:t>An exaggerated favourable impression of oneself </a:t>
            </a:r>
          </a:p>
          <a:p>
            <a:r>
              <a:rPr lang="en-GB" dirty="0"/>
              <a:t>High opinion of oneself</a:t>
            </a:r>
          </a:p>
          <a:p>
            <a:r>
              <a:rPr lang="en-GB" dirty="0"/>
              <a:t>Walking into a room &amp; not caring what others think</a:t>
            </a:r>
          </a:p>
          <a:p>
            <a:r>
              <a:rPr lang="en-GB" dirty="0"/>
              <a:t>Being content with who you are – mentally &amp; physically</a:t>
            </a:r>
          </a:p>
          <a:p>
            <a:r>
              <a:rPr lang="en-GB" dirty="0"/>
              <a:t>Even when expectations are not met, they continue to be positive &amp; accept themselves</a:t>
            </a:r>
          </a:p>
          <a:p>
            <a:endParaRPr lang="en-GB" dirty="0"/>
          </a:p>
        </p:txBody>
      </p:sp>
    </p:spTree>
    <p:extLst>
      <p:ext uri="{BB962C8B-B14F-4D97-AF65-F5344CB8AC3E}">
        <p14:creationId xmlns:p14="http://schemas.microsoft.com/office/powerpoint/2010/main" val="3750562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8E05-49C2-4158-AA40-EDDF104291AA}"/>
              </a:ext>
            </a:extLst>
          </p:cNvPr>
          <p:cNvSpPr>
            <a:spLocks noGrp="1"/>
          </p:cNvSpPr>
          <p:nvPr>
            <p:ph type="title"/>
          </p:nvPr>
        </p:nvSpPr>
        <p:spPr/>
        <p:txBody>
          <a:bodyPr/>
          <a:lstStyle/>
          <a:p>
            <a:r>
              <a:rPr lang="en-GB" dirty="0"/>
              <a:t>What influences confidence: 3 factors</a:t>
            </a:r>
          </a:p>
        </p:txBody>
      </p:sp>
      <p:sp>
        <p:nvSpPr>
          <p:cNvPr id="3" name="Content Placeholder 2">
            <a:extLst>
              <a:ext uri="{FF2B5EF4-FFF2-40B4-BE49-F238E27FC236}">
                <a16:creationId xmlns:a16="http://schemas.microsoft.com/office/drawing/2014/main" id="{A7222E3E-23E3-44DE-9974-31BA0009FFDB}"/>
              </a:ext>
            </a:extLst>
          </p:cNvPr>
          <p:cNvSpPr>
            <a:spLocks noGrp="1"/>
          </p:cNvSpPr>
          <p:nvPr>
            <p:ph idx="1"/>
          </p:nvPr>
        </p:nvSpPr>
        <p:spPr/>
        <p:txBody>
          <a:bodyPr/>
          <a:lstStyle/>
          <a:p>
            <a:endParaRPr lang="en-GB" dirty="0"/>
          </a:p>
          <a:p>
            <a:r>
              <a:rPr lang="en-GB" dirty="0"/>
              <a:t>Yourself</a:t>
            </a:r>
          </a:p>
          <a:p>
            <a:endParaRPr lang="en-GB" dirty="0"/>
          </a:p>
          <a:p>
            <a:r>
              <a:rPr lang="en-GB" dirty="0"/>
              <a:t>People around you</a:t>
            </a:r>
          </a:p>
          <a:p>
            <a:endParaRPr lang="en-GB" dirty="0"/>
          </a:p>
          <a:p>
            <a:r>
              <a:rPr lang="en-GB" dirty="0"/>
              <a:t>Achievement and success</a:t>
            </a:r>
          </a:p>
        </p:txBody>
      </p:sp>
    </p:spTree>
    <p:extLst>
      <p:ext uri="{BB962C8B-B14F-4D97-AF65-F5344CB8AC3E}">
        <p14:creationId xmlns:p14="http://schemas.microsoft.com/office/powerpoint/2010/main" val="20446326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ED03E-6772-4637-8BFF-5B4EF88F35FB}"/>
              </a:ext>
            </a:extLst>
          </p:cNvPr>
          <p:cNvSpPr>
            <a:spLocks noGrp="1"/>
          </p:cNvSpPr>
          <p:nvPr>
            <p:ph idx="1"/>
          </p:nvPr>
        </p:nvSpPr>
        <p:spPr>
          <a:xfrm>
            <a:off x="1069848" y="342900"/>
            <a:ext cx="10058400" cy="5829300"/>
          </a:xfrm>
        </p:spPr>
        <p:txBody>
          <a:bodyPr>
            <a:normAutofit/>
          </a:bodyPr>
          <a:lstStyle/>
          <a:p>
            <a:pPr marL="0" indent="0">
              <a:buNone/>
            </a:pPr>
            <a:endParaRPr lang="en-GB" u="sng" dirty="0">
              <a:effectLst>
                <a:glow rad="101600">
                  <a:schemeClr val="bg1">
                    <a:alpha val="60000"/>
                  </a:schemeClr>
                </a:glow>
              </a:effectLst>
            </a:endParaRPr>
          </a:p>
          <a:p>
            <a:pPr marL="0" indent="0">
              <a:buNone/>
            </a:pPr>
            <a:r>
              <a:rPr lang="en-GB" dirty="0">
                <a:effectLst>
                  <a:glow rad="101600">
                    <a:schemeClr val="bg1">
                      <a:alpha val="60000"/>
                    </a:schemeClr>
                  </a:glow>
                </a:effectLst>
              </a:rPr>
              <a:t>Yourself</a:t>
            </a:r>
            <a:br>
              <a:rPr lang="en-GB" dirty="0">
                <a:effectLst>
                  <a:glow rad="101600">
                    <a:schemeClr val="bg1">
                      <a:alpha val="60000"/>
                    </a:schemeClr>
                  </a:glow>
                </a:effectLst>
              </a:rPr>
            </a:br>
            <a:endParaRPr lang="en-GB" dirty="0">
              <a:effectLst>
                <a:glow rad="101600">
                  <a:schemeClr val="bg1">
                    <a:alpha val="60000"/>
                  </a:schemeClr>
                </a:glow>
              </a:effectLst>
            </a:endParaRPr>
          </a:p>
          <a:p>
            <a:r>
              <a:rPr lang="en-GB" dirty="0">
                <a:effectLst>
                  <a:glow rad="101600">
                    <a:schemeClr val="bg1">
                      <a:alpha val="60000"/>
                    </a:schemeClr>
                  </a:glow>
                </a:effectLst>
              </a:rPr>
              <a:t>How you see yourself e.g. As a failure, ugly, overweight etc.</a:t>
            </a:r>
          </a:p>
          <a:p>
            <a:r>
              <a:rPr lang="en-GB" dirty="0">
                <a:effectLst>
                  <a:glow rad="101600">
                    <a:schemeClr val="bg1">
                      <a:alpha val="60000"/>
                    </a:schemeClr>
                  </a:glow>
                </a:effectLst>
              </a:rPr>
              <a:t>Confidence has to come from within you. </a:t>
            </a:r>
          </a:p>
          <a:p>
            <a:r>
              <a:rPr lang="en-GB" dirty="0">
                <a:effectLst>
                  <a:glow rad="101600">
                    <a:schemeClr val="bg1">
                      <a:alpha val="60000"/>
                    </a:schemeClr>
                  </a:glow>
                </a:effectLst>
              </a:rPr>
              <a:t>If you are not feeling good about yourself it will influence your confidence levels.</a:t>
            </a:r>
          </a:p>
          <a:p>
            <a:endParaRPr lang="en-GB" sz="900" dirty="0"/>
          </a:p>
          <a:p>
            <a:pPr marL="0" indent="0">
              <a:buNone/>
            </a:pPr>
            <a:endParaRPr lang="en-GB" sz="900" u="sng" dirty="0">
              <a:effectLst>
                <a:glow rad="101600">
                  <a:schemeClr val="bg1">
                    <a:alpha val="60000"/>
                  </a:schemeClr>
                </a:glow>
              </a:effectLst>
            </a:endParaRPr>
          </a:p>
          <a:p>
            <a:pPr marL="0" indent="0">
              <a:buNone/>
            </a:pPr>
            <a:r>
              <a:rPr lang="en-GB" dirty="0">
                <a:effectLst>
                  <a:glow rad="101600">
                    <a:schemeClr val="bg1">
                      <a:alpha val="60000"/>
                    </a:schemeClr>
                  </a:glow>
                </a:effectLst>
              </a:rPr>
              <a:t>People Around You </a:t>
            </a:r>
          </a:p>
          <a:p>
            <a:pPr marL="0" indent="0">
              <a:buNone/>
            </a:pPr>
            <a:endParaRPr lang="en-GB" dirty="0">
              <a:effectLst>
                <a:glow rad="101600">
                  <a:schemeClr val="bg1">
                    <a:alpha val="60000"/>
                  </a:schemeClr>
                </a:glow>
              </a:effectLst>
            </a:endParaRPr>
          </a:p>
          <a:p>
            <a:r>
              <a:rPr lang="en-GB" dirty="0">
                <a:effectLst>
                  <a:glow rad="101600">
                    <a:schemeClr val="bg1">
                      <a:alpha val="60000"/>
                    </a:schemeClr>
                  </a:glow>
                </a:effectLst>
              </a:rPr>
              <a:t>Family, friends, teachers, coaches &amp; peers</a:t>
            </a:r>
          </a:p>
          <a:p>
            <a:r>
              <a:rPr lang="en-GB" dirty="0">
                <a:effectLst>
                  <a:glow rad="101600">
                    <a:schemeClr val="bg1">
                      <a:alpha val="60000"/>
                    </a:schemeClr>
                  </a:glow>
                </a:effectLst>
              </a:rPr>
              <a:t>Make fun of you, negative comments, domestic abuse,  bullying, lack of praise / encouragement</a:t>
            </a:r>
          </a:p>
          <a:p>
            <a:r>
              <a:rPr lang="en-GB" dirty="0">
                <a:effectLst>
                  <a:glow rad="101600">
                    <a:schemeClr val="bg1">
                      <a:alpha val="60000"/>
                    </a:schemeClr>
                  </a:glow>
                </a:effectLst>
              </a:rPr>
              <a:t>If you have low levels of S.E / S.C and people are putting you down, this will destroy your confidence further (Emotional Abuse)</a:t>
            </a:r>
          </a:p>
          <a:p>
            <a:endParaRPr lang="en-GB" sz="900" dirty="0">
              <a:effectLst>
                <a:glow rad="101600">
                  <a:schemeClr val="tx1">
                    <a:alpha val="60000"/>
                  </a:schemeClr>
                </a:glow>
              </a:effectLst>
            </a:endParaRPr>
          </a:p>
          <a:p>
            <a:pPr marL="0" indent="0">
              <a:buNone/>
            </a:pPr>
            <a:endParaRPr lang="en-GB" dirty="0"/>
          </a:p>
        </p:txBody>
      </p:sp>
    </p:spTree>
    <p:extLst>
      <p:ext uri="{BB962C8B-B14F-4D97-AF65-F5344CB8AC3E}">
        <p14:creationId xmlns:p14="http://schemas.microsoft.com/office/powerpoint/2010/main" val="2163146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173D5-6A6D-433C-9345-B0FD628EC8B4}"/>
              </a:ext>
            </a:extLst>
          </p:cNvPr>
          <p:cNvSpPr>
            <a:spLocks noGrp="1"/>
          </p:cNvSpPr>
          <p:nvPr>
            <p:ph idx="1"/>
          </p:nvPr>
        </p:nvSpPr>
        <p:spPr>
          <a:xfrm>
            <a:off x="1069848" y="819150"/>
            <a:ext cx="10058400" cy="5353050"/>
          </a:xfrm>
        </p:spPr>
        <p:txBody>
          <a:bodyPr/>
          <a:lstStyle/>
          <a:p>
            <a:pPr marL="0" indent="0">
              <a:buNone/>
            </a:pPr>
            <a:endParaRPr lang="en-GB" u="sng" dirty="0">
              <a:effectLst>
                <a:glow rad="101600">
                  <a:schemeClr val="bg1">
                    <a:alpha val="60000"/>
                  </a:schemeClr>
                </a:glow>
              </a:effectLst>
            </a:endParaRPr>
          </a:p>
          <a:p>
            <a:pPr marL="0" indent="0">
              <a:buNone/>
            </a:pPr>
            <a:r>
              <a:rPr lang="en-GB" dirty="0">
                <a:effectLst>
                  <a:glow rad="101600">
                    <a:schemeClr val="bg1">
                      <a:alpha val="60000"/>
                    </a:schemeClr>
                  </a:glow>
                </a:effectLst>
              </a:rPr>
              <a:t>Achievement and Success</a:t>
            </a:r>
          </a:p>
          <a:p>
            <a:pPr marL="0" indent="0">
              <a:buNone/>
            </a:pPr>
            <a:endParaRPr lang="en-GB" dirty="0">
              <a:effectLst>
                <a:glow rad="101600">
                  <a:schemeClr val="bg1">
                    <a:alpha val="60000"/>
                  </a:schemeClr>
                </a:glow>
              </a:effectLst>
            </a:endParaRPr>
          </a:p>
          <a:p>
            <a:r>
              <a:rPr lang="en-GB" dirty="0">
                <a:effectLst>
                  <a:glow rad="101600">
                    <a:schemeClr val="bg1">
                      <a:alpha val="60000"/>
                    </a:schemeClr>
                  </a:glow>
                </a:effectLst>
              </a:rPr>
              <a:t>Failing to accomplish your goals</a:t>
            </a:r>
          </a:p>
          <a:p>
            <a:r>
              <a:rPr lang="en-GB" dirty="0">
                <a:effectLst>
                  <a:glow rad="101600">
                    <a:schemeClr val="bg1">
                      <a:alpha val="60000"/>
                    </a:schemeClr>
                  </a:glow>
                </a:effectLst>
              </a:rPr>
              <a:t>Following a recipe successfully</a:t>
            </a:r>
          </a:p>
          <a:p>
            <a:r>
              <a:rPr lang="en-GB" dirty="0">
                <a:effectLst>
                  <a:glow rad="101600">
                    <a:schemeClr val="bg1">
                      <a:alpha val="60000"/>
                    </a:schemeClr>
                  </a:glow>
                </a:effectLst>
              </a:rPr>
              <a:t>Academic / Sporting / Musical achievements </a:t>
            </a:r>
          </a:p>
          <a:p>
            <a:r>
              <a:rPr lang="en-GB" dirty="0">
                <a:effectLst>
                  <a:glow rad="101600">
                    <a:schemeClr val="bg1">
                      <a:alpha val="60000"/>
                    </a:schemeClr>
                  </a:glow>
                </a:effectLst>
              </a:rPr>
              <a:t>Community / Volunteer work</a:t>
            </a:r>
          </a:p>
          <a:p>
            <a:r>
              <a:rPr lang="en-GB" dirty="0">
                <a:effectLst>
                  <a:glow rad="101600">
                    <a:schemeClr val="bg1">
                      <a:alpha val="60000"/>
                    </a:schemeClr>
                  </a:glow>
                </a:effectLst>
              </a:rPr>
              <a:t> Making someone laugh</a:t>
            </a:r>
          </a:p>
          <a:p>
            <a:pPr marL="0" indent="0">
              <a:buNone/>
            </a:pPr>
            <a:endParaRPr lang="en-GB" dirty="0"/>
          </a:p>
        </p:txBody>
      </p:sp>
    </p:spTree>
    <p:extLst>
      <p:ext uri="{BB962C8B-B14F-4D97-AF65-F5344CB8AC3E}">
        <p14:creationId xmlns:p14="http://schemas.microsoft.com/office/powerpoint/2010/main" val="16964031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103</TotalTime>
  <Words>1230</Words>
  <Application>Microsoft Office PowerPoint</Application>
  <PresentationFormat>Widescreen</PresentationFormat>
  <Paragraphs>186</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Rockwell</vt:lpstr>
      <vt:lpstr>Rockwell Condensed</vt:lpstr>
      <vt:lpstr>Wingdings</vt:lpstr>
      <vt:lpstr>Wood Type</vt:lpstr>
      <vt:lpstr>Young People in Society</vt:lpstr>
      <vt:lpstr>consider how your work with young people reflects the headings within the resiliency wheel.  Please can you write an individual account or case study which shows an example of your practice that reflect the themes presented within the resiliency wheel and present (25th Feb)  These tasks should support some of your thoughts and discussions in finalising your essay. </vt:lpstr>
      <vt:lpstr>PowerPoint Presentation</vt:lpstr>
      <vt:lpstr>Some issues young people face that can influence their protective factors</vt:lpstr>
      <vt:lpstr>Bullying</vt:lpstr>
      <vt:lpstr>What is bullying</vt:lpstr>
      <vt:lpstr>Bullying is…</vt:lpstr>
      <vt:lpstr>WAG…(in schools)</vt:lpstr>
      <vt:lpstr>Types of bullying</vt:lpstr>
      <vt:lpstr>Who is likely to be bullied Anyone who is different. But what is different? </vt:lpstr>
      <vt:lpstr>So when is It not bullying?</vt:lpstr>
      <vt:lpstr>Why bully?</vt:lpstr>
      <vt:lpstr>https://www.youtube.com/watch?v=oBDy0rL9BMY </vt:lpstr>
      <vt:lpstr>Helpful resources</vt:lpstr>
      <vt:lpstr>Self Esteem and Confidence </vt:lpstr>
      <vt:lpstr>What is your definition of self esteem…</vt:lpstr>
      <vt:lpstr>Self esteem is…  belief and confidence in your own ability and value</vt:lpstr>
      <vt:lpstr>What is self esteem</vt:lpstr>
      <vt:lpstr>PowerPoint Presentation</vt:lpstr>
      <vt:lpstr>What is your definition of confidence</vt:lpstr>
      <vt:lpstr>Confidence is…  the feeling or belief that one can have faith in or rely on someone or something  </vt:lpstr>
      <vt:lpstr>What is confidence</vt:lpstr>
      <vt:lpstr>PowerPoint Presentation</vt:lpstr>
      <vt:lpstr>What influences confidence: 3 factors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in Society</dc:title>
  <dc:creator>katie gardner</dc:creator>
  <cp:lastModifiedBy>katie gardner</cp:lastModifiedBy>
  <cp:revision>16</cp:revision>
  <dcterms:created xsi:type="dcterms:W3CDTF">2020-02-24T14:42:54Z</dcterms:created>
  <dcterms:modified xsi:type="dcterms:W3CDTF">2020-02-24T18:15:18Z</dcterms:modified>
</cp:coreProperties>
</file>