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17" r:id="rId1"/>
  </p:sldMasterIdLst>
  <p:notesMasterIdLst>
    <p:notesMasterId r:id="rId13"/>
  </p:notesMasterIdLst>
  <p:sldIdLst>
    <p:sldId id="269" r:id="rId2"/>
    <p:sldId id="257" r:id="rId3"/>
    <p:sldId id="258" r:id="rId4"/>
    <p:sldId id="261" r:id="rId5"/>
    <p:sldId id="262" r:id="rId6"/>
    <p:sldId id="267" r:id="rId7"/>
    <p:sldId id="268" r:id="rId8"/>
    <p:sldId id="263" r:id="rId9"/>
    <p:sldId id="264" r:id="rId10"/>
    <p:sldId id="265" r:id="rId11"/>
    <p:sldId id="266" r:id="rId12"/>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6"/>
  </p:normalViewPr>
  <p:slideViewPr>
    <p:cSldViewPr snapToGrid="0">
      <p:cViewPr varScale="1">
        <p:scale>
          <a:sx n="144" d="100"/>
          <a:sy n="144" d="100"/>
        </p:scale>
        <p:origin x="720" y="192"/>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13a33db3ba7_0_3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13a33db3ba7_0_3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marR="0" lvl="0" indent="-342900">
              <a:lnSpc>
                <a:spcPct val="107000"/>
              </a:lnSpc>
              <a:spcBef>
                <a:spcPts val="0"/>
              </a:spcBef>
              <a:spcAft>
                <a:spcPts val="0"/>
              </a:spcAft>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study is going to include various aspects about the issues with the staff absenteeism, which created a negative impact on Mid Cheshire Hospitals NHS Foundation Trust, and due to the rise of the issues the organization and the other staff are facing financial, career, stress and many more issues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study will provide brief details on the nature and impact of the issues on the employees and the organization.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paper is also going to illustrate the macro-environmental issues of the organization arise due to staff absenteeism, and it can be done through a PESTLE analysis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Cause and effects are also included in the presentation; however, the resolution going to take by the organization is also going to incorporate the problem of staff absenteeism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13a33db3ba7_0_3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13a33db3ba7_0_3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Moreover, various impact arises on the team performance as well; various reports from the Society for Human Resources Management has established report that overtime is created to cover almost absences of 47% of the staff and also almost 30% of the less productivity been noticed due to absence of staffs (www.adp.com,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13a33db3ba7_0_3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13a33db3ba7_0_3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ctr">
              <a:lnSpc>
                <a:spcPct val="150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However, due to staff absenteeism, the quality is decreasing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However, the increased staff absenteeism creates the least bother to their livelihood; however, the organization bears a huge loss. The organization incurred almost 1 Million GBP loss, and the economic effects were also created, directly affecting the country's economy.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Various bullying and work harassment cases have already been reported at NHS foundation trust.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staff is taking various advantages due to the inclusion of the law, and the increase of staff absenteeism has increased. The organization must include Equality and Diversity in Practice 2013, through which the workers can equalize and diversify.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And however, it directly impacts nature's importance, where people cannot afford nature protection due to lack of work.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342900" marR="0" lvl="0" indent="-342900">
              <a:lnSpc>
                <a:spcPct val="107000"/>
              </a:lnSpc>
              <a:spcBef>
                <a:spcPts val="0"/>
              </a:spcBef>
              <a:spcAft>
                <a:spcPts val="0"/>
              </a:spcAft>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Illness, working in the hospital means having to deal with various viruses, bacteria and many more deadly diseases daily. And sudden facing the disease leads to creating illness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Due to employee absenteeism, organizations lack the skilled and competent staff needed to complete activities securely, which puts them at risk for bad performance and costly costs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Ticharwa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298450">
              <a:lnSpc>
                <a:spcPct val="107000"/>
              </a:lnSpc>
              <a:spcBef>
                <a:spcPts val="0"/>
              </a:spcBef>
              <a:spcAft>
                <a:spcPts val="0"/>
              </a:spcAft>
            </a:pP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Drop down in the quality of the services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morale dynamically decreases down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298450">
              <a:lnSpc>
                <a:spcPct val="107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6844700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82864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Teamwork culture creation helps in reducing the work stress level as well. However, employees have been emphasizing their accomplishments of work reasons and goals at work more than the idea of teamwork (Sanyal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Hisam</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2018).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342900" marR="0" lvl="0" indent="-342900">
              <a:lnSpc>
                <a:spcPct val="107000"/>
              </a:lnSpc>
              <a:spcBef>
                <a:spcPts val="0"/>
              </a:spcBef>
              <a:spcAft>
                <a:spcPts val="0"/>
              </a:spcAft>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presentation also included the PESTLE analysis, which helps to understand the macro-environment that arises due to the issue.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Incorporation of the causes and effects arises due to the staff absenteeism in the NHS foundation trust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study also included the resolution of reduction of the work stress through which the employees show interest in the work and the reduction of staff absenteeism can happen.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ctrTitle"/>
          </p:nvPr>
        </p:nvSpPr>
        <p:spPr>
          <a:xfrm>
            <a:off x="1028700" y="1352554"/>
            <a:ext cx="7086600" cy="1368822"/>
          </a:xfrm>
        </p:spPr>
        <p:txBody>
          <a:bodyPr anchor="b">
            <a:normAutofit/>
          </a:bodyPr>
          <a:lstStyle>
            <a:lvl1pPr algn="l">
              <a:defRPr sz="4500"/>
            </a:lvl1pPr>
          </a:lstStyle>
          <a:p>
            <a:r>
              <a:rPr lang="en-US"/>
              <a:t>Click to edit Master title style</a:t>
            </a:r>
            <a:endParaRPr lang="en-US" dirty="0"/>
          </a:p>
        </p:txBody>
      </p:sp>
      <p:sp>
        <p:nvSpPr>
          <p:cNvPr id="3" name="Subtitle 2"/>
          <p:cNvSpPr>
            <a:spLocks noGrp="1"/>
          </p:cNvSpPr>
          <p:nvPr>
            <p:ph type="subTitle" idx="1"/>
          </p:nvPr>
        </p:nvSpPr>
        <p:spPr>
          <a:xfrm>
            <a:off x="1028700" y="2724151"/>
            <a:ext cx="7086600" cy="514350"/>
          </a:xfrm>
        </p:spPr>
        <p:txBody>
          <a:bodyPr>
            <a:normAutofit/>
          </a:bodyPr>
          <a:lstStyle>
            <a:lvl1pPr marL="0" indent="0" algn="l">
              <a:buNone/>
              <a:defRPr sz="15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5932171" y="3235746"/>
            <a:ext cx="2183130" cy="280982"/>
          </a:xfrm>
        </p:spPr>
        <p:txBody>
          <a:bodyPr/>
          <a:lstStyle/>
          <a:p>
            <a:fld id="{48A87A34-81AB-432B-8DAE-1953F412C126}" type="datetimeFigureOut">
              <a:rPr lang="en-US" smtClean="0"/>
              <a:t>8/15/22</a:t>
            </a:fld>
            <a:endParaRPr lang="en-US" dirty="0"/>
          </a:p>
        </p:txBody>
      </p:sp>
      <p:sp>
        <p:nvSpPr>
          <p:cNvPr id="5" name="Footer Placeholder 4"/>
          <p:cNvSpPr>
            <a:spLocks noGrp="1"/>
          </p:cNvSpPr>
          <p:nvPr>
            <p:ph type="ftr" sz="quarter" idx="11"/>
          </p:nvPr>
        </p:nvSpPr>
        <p:spPr>
          <a:xfrm>
            <a:off x="1028700" y="3242884"/>
            <a:ext cx="4800600" cy="273844"/>
          </a:xfrm>
        </p:spPr>
        <p:txBody>
          <a:bodyPr/>
          <a:lstStyle/>
          <a:p>
            <a:endParaRPr lang="en-US" dirty="0"/>
          </a:p>
        </p:txBody>
      </p:sp>
      <p:sp>
        <p:nvSpPr>
          <p:cNvPr id="6" name="Slide Number Placeholder 5"/>
          <p:cNvSpPr>
            <a:spLocks noGrp="1"/>
          </p:cNvSpPr>
          <p:nvPr>
            <p:ph type="sldNum" sz="quarter" idx="12"/>
          </p:nvPr>
        </p:nvSpPr>
        <p:spPr>
          <a:xfrm>
            <a:off x="6057900" y="1073150"/>
            <a:ext cx="2057400"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118189655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C66016-D6DD-6445-AC00-565E8A40CCCE}" type="datetimeFigureOut">
              <a:rPr lang="en-US" smtClean="0"/>
              <a:t>8/15/22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5FE489-ACB8-3E40-9408-1F5F426248DF}" type="slidenum">
              <a:rPr lang="en-US" smtClean="0"/>
              <a:t>‹#›</a:t>
            </a:fld>
            <a:endParaRPr lang="en-US"/>
          </a:p>
        </p:txBody>
      </p:sp>
    </p:spTree>
    <p:extLst>
      <p:ext uri="{BB962C8B-B14F-4D97-AF65-F5344CB8AC3E}">
        <p14:creationId xmlns:p14="http://schemas.microsoft.com/office/powerpoint/2010/main" val="3398316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title"/>
          </p:nvPr>
        </p:nvSpPr>
        <p:spPr>
          <a:xfrm>
            <a:off x="514351" y="565150"/>
            <a:ext cx="8115299" cy="2101451"/>
          </a:xfrm>
        </p:spPr>
        <p:txBody>
          <a:bodyPr anchor="b">
            <a:normAutofit/>
          </a:bodyPr>
          <a:lstStyle>
            <a:lvl1pPr algn="r">
              <a:defRPr sz="3000"/>
            </a:lvl1pPr>
          </a:lstStyle>
          <a:p>
            <a:r>
              <a:rPr lang="en-US"/>
              <a:t>Click to edit Master title style</a:t>
            </a:r>
            <a:endParaRPr lang="en-US" dirty="0"/>
          </a:p>
        </p:txBody>
      </p:sp>
      <p:sp>
        <p:nvSpPr>
          <p:cNvPr id="3" name="Text Placeholder 2"/>
          <p:cNvSpPr>
            <a:spLocks noGrp="1"/>
          </p:cNvSpPr>
          <p:nvPr>
            <p:ph type="body" idx="1"/>
          </p:nvPr>
        </p:nvSpPr>
        <p:spPr>
          <a:xfrm>
            <a:off x="768350" y="2731294"/>
            <a:ext cx="7867650" cy="716756"/>
          </a:xfrm>
        </p:spPr>
        <p:txBody>
          <a:bodyPr>
            <a:normAutofit/>
          </a:bodyPr>
          <a:lstStyle>
            <a:lvl1pPr marL="0" indent="0" algn="r">
              <a:buNone/>
              <a:defRPr sz="165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860839" y="285750"/>
            <a:ext cx="2183130" cy="273844"/>
          </a:xfrm>
        </p:spPr>
        <p:txBody>
          <a:bodyPr/>
          <a:lstStyle>
            <a:lvl1pPr algn="r">
              <a:defRPr/>
            </a:lvl1pPr>
          </a:lstStyle>
          <a:p>
            <a:fld id="{48A87A34-81AB-432B-8DAE-1953F412C126}" type="datetimeFigureOut">
              <a:rPr lang="en-US" smtClean="0"/>
              <a:pPr/>
              <a:t>8/15/22</a:t>
            </a:fld>
            <a:endParaRPr lang="en-US" dirty="0"/>
          </a:p>
        </p:txBody>
      </p:sp>
      <p:sp>
        <p:nvSpPr>
          <p:cNvPr id="5" name="Footer Placeholder 4"/>
          <p:cNvSpPr>
            <a:spLocks noGrp="1"/>
          </p:cNvSpPr>
          <p:nvPr>
            <p:ph type="ftr" sz="quarter" idx="11"/>
          </p:nvPr>
        </p:nvSpPr>
        <p:spPr>
          <a:xfrm>
            <a:off x="514350" y="285751"/>
            <a:ext cx="5243619" cy="273049"/>
          </a:xfrm>
        </p:spPr>
        <p:txBody>
          <a:bodyPr/>
          <a:lstStyle/>
          <a:p>
            <a:endParaRPr lang="en-US" dirty="0"/>
          </a:p>
        </p:txBody>
      </p:sp>
      <p:sp>
        <p:nvSpPr>
          <p:cNvPr id="6" name="Slide Number Placeholder 5"/>
          <p:cNvSpPr>
            <a:spLocks noGrp="1"/>
          </p:cNvSpPr>
          <p:nvPr>
            <p:ph type="sldNum" sz="quarter" idx="12"/>
          </p:nvPr>
        </p:nvSpPr>
        <p:spPr>
          <a:xfrm>
            <a:off x="8146839" y="285750"/>
            <a:ext cx="482811"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107892325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4350" y="1645920"/>
            <a:ext cx="4000500" cy="3018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645920"/>
            <a:ext cx="4000500" cy="3018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8/15/22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8877286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571500"/>
            <a:ext cx="6457950" cy="971550"/>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5807" y="1637852"/>
            <a:ext cx="3809993" cy="617934"/>
          </a:xfrm>
        </p:spPr>
        <p:txBody>
          <a:bodyPr anchor="b">
            <a:norm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14351" y="2349500"/>
            <a:ext cx="3983831" cy="2314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00600" y="1637852"/>
            <a:ext cx="3829050" cy="617934"/>
          </a:xfrm>
        </p:spPr>
        <p:txBody>
          <a:bodyPr anchor="b">
            <a:norm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349500"/>
            <a:ext cx="4000500" cy="2314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8/15/22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25612408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8/15/22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285802479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8/15/22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1762350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0" y="1143000"/>
            <a:ext cx="3086100" cy="1200150"/>
          </a:xfrm>
        </p:spPr>
        <p:txBody>
          <a:bodyPr anchor="b"/>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3746686" y="560070"/>
            <a:ext cx="4882964" cy="410394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14350" y="2343150"/>
            <a:ext cx="3086100" cy="23208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8/15/22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153683007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0" y="1143000"/>
            <a:ext cx="5154930" cy="1200150"/>
          </a:xfrm>
        </p:spPr>
        <p:txBody>
          <a:bodyPr anchor="b"/>
          <a:lstStyle>
            <a:lvl1pPr algn="l">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895928" y="563431"/>
            <a:ext cx="2733722" cy="410058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14350" y="2343150"/>
            <a:ext cx="5154930" cy="23208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8/15/22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131153700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33" y="3523021"/>
            <a:ext cx="8116526" cy="614516"/>
          </a:xfrm>
        </p:spPr>
        <p:txBody>
          <a:bodyPr anchor="b"/>
          <a:lstStyle>
            <a:lvl1pPr algn="l">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1295" y="706080"/>
            <a:ext cx="8116380" cy="260862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14350" y="4137537"/>
            <a:ext cx="8115300" cy="526477"/>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8/15/22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139287513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title"/>
          </p:nvPr>
        </p:nvSpPr>
        <p:spPr>
          <a:xfrm>
            <a:off x="514350" y="565150"/>
            <a:ext cx="8115300" cy="2101850"/>
          </a:xfrm>
        </p:spPr>
        <p:txBody>
          <a:bodyPr anchor="ctr"/>
          <a:lstStyle>
            <a:lvl1pPr algn="l">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768350" y="2736850"/>
            <a:ext cx="7597887" cy="749300"/>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860839" y="285750"/>
            <a:ext cx="2183130" cy="273844"/>
          </a:xfrm>
        </p:spPr>
        <p:txBody>
          <a:bodyPr/>
          <a:lstStyle>
            <a:lvl1pPr algn="r">
              <a:defRPr/>
            </a:lvl1pPr>
          </a:lstStyle>
          <a:p>
            <a:fld id="{48A87A34-81AB-432B-8DAE-1953F412C126}" type="datetimeFigureOut">
              <a:rPr lang="en-US" smtClean="0"/>
              <a:pPr/>
              <a:t>8/15/22</a:t>
            </a:fld>
            <a:endParaRPr lang="en-US" dirty="0"/>
          </a:p>
        </p:txBody>
      </p:sp>
      <p:sp>
        <p:nvSpPr>
          <p:cNvPr id="6" name="Footer Placeholder 5"/>
          <p:cNvSpPr>
            <a:spLocks noGrp="1"/>
          </p:cNvSpPr>
          <p:nvPr>
            <p:ph type="ftr" sz="quarter" idx="11"/>
          </p:nvPr>
        </p:nvSpPr>
        <p:spPr>
          <a:xfrm>
            <a:off x="514350" y="284956"/>
            <a:ext cx="5243619" cy="273844"/>
          </a:xfrm>
        </p:spPr>
        <p:txBody>
          <a:bodyPr/>
          <a:lstStyle/>
          <a:p>
            <a:endParaRPr lang="en-US" dirty="0"/>
          </a:p>
        </p:txBody>
      </p:sp>
      <p:sp>
        <p:nvSpPr>
          <p:cNvPr id="7" name="Slide Number Placeholder 6"/>
          <p:cNvSpPr>
            <a:spLocks noGrp="1"/>
          </p:cNvSpPr>
          <p:nvPr>
            <p:ph type="sldNum" sz="quarter" idx="12"/>
          </p:nvPr>
        </p:nvSpPr>
        <p:spPr>
          <a:xfrm>
            <a:off x="8146839" y="285750"/>
            <a:ext cx="482811"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2662846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title"/>
          </p:nvPr>
        </p:nvSpPr>
        <p:spPr>
          <a:xfrm>
            <a:off x="768351" y="565150"/>
            <a:ext cx="7613650" cy="1953371"/>
          </a:xfrm>
        </p:spPr>
        <p:txBody>
          <a:bodyPr anchor="ctr"/>
          <a:lstStyle>
            <a:lvl1pPr algn="l">
              <a:defRPr sz="2400"/>
            </a:lvl1pPr>
          </a:lstStyle>
          <a:p>
            <a:r>
              <a:rPr lang="en-US"/>
              <a:t>Click to edit Master title style</a:t>
            </a:r>
            <a:endParaRPr lang="en-US" dirty="0"/>
          </a:p>
        </p:txBody>
      </p:sp>
      <p:sp>
        <p:nvSpPr>
          <p:cNvPr id="12" name="Text Placeholder 3"/>
          <p:cNvSpPr>
            <a:spLocks noGrp="1"/>
          </p:cNvSpPr>
          <p:nvPr>
            <p:ph type="body" sz="half" idx="13"/>
          </p:nvPr>
        </p:nvSpPr>
        <p:spPr>
          <a:xfrm>
            <a:off x="977899" y="2524168"/>
            <a:ext cx="7194552" cy="333332"/>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768351" y="2969897"/>
            <a:ext cx="7613650" cy="509903"/>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860839" y="285750"/>
            <a:ext cx="2183130" cy="273844"/>
          </a:xfrm>
        </p:spPr>
        <p:txBody>
          <a:bodyPr/>
          <a:lstStyle>
            <a:lvl1pPr algn="r">
              <a:defRPr/>
            </a:lvl1pPr>
          </a:lstStyle>
          <a:p>
            <a:fld id="{48A87A34-81AB-432B-8DAE-1953F412C126}" type="datetimeFigureOut">
              <a:rPr lang="en-US" smtClean="0"/>
              <a:pPr/>
              <a:t>8/15/22</a:t>
            </a:fld>
            <a:endParaRPr lang="en-US" dirty="0"/>
          </a:p>
        </p:txBody>
      </p:sp>
      <p:sp>
        <p:nvSpPr>
          <p:cNvPr id="6" name="Footer Placeholder 5"/>
          <p:cNvSpPr>
            <a:spLocks noGrp="1"/>
          </p:cNvSpPr>
          <p:nvPr>
            <p:ph type="ftr" sz="quarter" idx="11"/>
          </p:nvPr>
        </p:nvSpPr>
        <p:spPr>
          <a:xfrm>
            <a:off x="514350" y="284956"/>
            <a:ext cx="5243619" cy="273844"/>
          </a:xfrm>
        </p:spPr>
        <p:txBody>
          <a:bodyPr/>
          <a:lstStyle/>
          <a:p>
            <a:endParaRPr lang="en-US" dirty="0"/>
          </a:p>
        </p:txBody>
      </p:sp>
      <p:sp>
        <p:nvSpPr>
          <p:cNvPr id="7" name="Slide Number Placeholder 6"/>
          <p:cNvSpPr>
            <a:spLocks noGrp="1"/>
          </p:cNvSpPr>
          <p:nvPr>
            <p:ph type="sldNum" sz="quarter" idx="12"/>
          </p:nvPr>
        </p:nvSpPr>
        <p:spPr>
          <a:xfrm>
            <a:off x="8146839" y="285750"/>
            <a:ext cx="482811"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
        <p:nvSpPr>
          <p:cNvPr id="9" name="TextBox 8"/>
          <p:cNvSpPr txBox="1"/>
          <p:nvPr/>
        </p:nvSpPr>
        <p:spPr>
          <a:xfrm>
            <a:off x="357188" y="700088"/>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8238173" y="2025968"/>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416169334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title"/>
          </p:nvPr>
        </p:nvSpPr>
        <p:spPr>
          <a:xfrm>
            <a:off x="768371" y="843526"/>
            <a:ext cx="7609640" cy="1883876"/>
          </a:xfrm>
        </p:spPr>
        <p:txBody>
          <a:bodyPr anchor="b"/>
          <a:lstStyle>
            <a:lvl1pPr algn="l">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768350" y="2736237"/>
            <a:ext cx="7608491" cy="749914"/>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860839" y="284163"/>
            <a:ext cx="2183130" cy="273844"/>
          </a:xfrm>
        </p:spPr>
        <p:txBody>
          <a:bodyPr/>
          <a:lstStyle>
            <a:lvl1pPr algn="r">
              <a:defRPr/>
            </a:lvl1pPr>
          </a:lstStyle>
          <a:p>
            <a:fld id="{48A87A34-81AB-432B-8DAE-1953F412C126}" type="datetimeFigureOut">
              <a:rPr lang="en-US" smtClean="0"/>
              <a:pPr/>
              <a:t>8/15/22</a:t>
            </a:fld>
            <a:endParaRPr lang="en-US" dirty="0"/>
          </a:p>
        </p:txBody>
      </p:sp>
      <p:sp>
        <p:nvSpPr>
          <p:cNvPr id="6" name="Footer Placeholder 5"/>
          <p:cNvSpPr>
            <a:spLocks noGrp="1"/>
          </p:cNvSpPr>
          <p:nvPr>
            <p:ph type="ftr" sz="quarter" idx="11"/>
          </p:nvPr>
        </p:nvSpPr>
        <p:spPr>
          <a:xfrm>
            <a:off x="514350" y="284163"/>
            <a:ext cx="5243619" cy="273844"/>
          </a:xfrm>
        </p:spPr>
        <p:txBody>
          <a:bodyPr/>
          <a:lstStyle/>
          <a:p>
            <a:endParaRPr lang="en-US" dirty="0"/>
          </a:p>
        </p:txBody>
      </p:sp>
      <p:sp>
        <p:nvSpPr>
          <p:cNvPr id="7" name="Slide Number Placeholder 6"/>
          <p:cNvSpPr>
            <a:spLocks noGrp="1"/>
          </p:cNvSpPr>
          <p:nvPr>
            <p:ph type="sldNum" sz="quarter" idx="12"/>
          </p:nvPr>
        </p:nvSpPr>
        <p:spPr>
          <a:xfrm>
            <a:off x="8146839" y="285750"/>
            <a:ext cx="482811"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225221075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571500"/>
            <a:ext cx="6457949" cy="9779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514350" y="1651560"/>
            <a:ext cx="2592324" cy="462990"/>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514349" y="2178424"/>
            <a:ext cx="2592324" cy="248559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276600" y="1650999"/>
            <a:ext cx="2592324" cy="469901"/>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3275144" y="2178050"/>
            <a:ext cx="2592324" cy="24859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6038850" y="1644649"/>
            <a:ext cx="2592324" cy="469901"/>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6038851" y="2178424"/>
            <a:ext cx="2592324" cy="248559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8/15/22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102521985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1" y="571500"/>
            <a:ext cx="6457949" cy="9715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16463" y="3143250"/>
            <a:ext cx="2588687" cy="51207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516463" y="1771650"/>
            <a:ext cx="2588687" cy="1143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516463" y="3655323"/>
            <a:ext cx="2588687" cy="100869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3280698" y="3143250"/>
            <a:ext cx="2586701" cy="51207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3280697" y="1771650"/>
            <a:ext cx="2586702" cy="1143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3280699" y="3655323"/>
            <a:ext cx="2586701" cy="100869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6037299" y="3143250"/>
            <a:ext cx="2592352" cy="51207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6037391" y="1771650"/>
            <a:ext cx="2585909" cy="1143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6037299" y="3655321"/>
            <a:ext cx="2589334" cy="100869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8/15/22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83454541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14350" y="1645920"/>
            <a:ext cx="8115300" cy="30180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8/15/22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162665149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Vertical Title 1"/>
          <p:cNvSpPr>
            <a:spLocks noGrp="1"/>
          </p:cNvSpPr>
          <p:nvPr>
            <p:ph type="title" orient="vert"/>
          </p:nvPr>
        </p:nvSpPr>
        <p:spPr>
          <a:xfrm>
            <a:off x="7086600" y="558800"/>
            <a:ext cx="1543050" cy="2927350"/>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68350" y="558800"/>
            <a:ext cx="6153151" cy="2927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860839" y="284956"/>
            <a:ext cx="2183130" cy="273844"/>
          </a:xfrm>
        </p:spPr>
        <p:txBody>
          <a:bodyPr/>
          <a:lstStyle>
            <a:lvl1pPr algn="r">
              <a:defRPr/>
            </a:lvl1pPr>
          </a:lstStyle>
          <a:p>
            <a:fld id="{48A87A34-81AB-432B-8DAE-1953F412C126}" type="datetimeFigureOut">
              <a:rPr lang="en-US" smtClean="0"/>
              <a:pPr/>
              <a:t>8/15/22</a:t>
            </a:fld>
            <a:endParaRPr lang="en-US" dirty="0"/>
          </a:p>
        </p:txBody>
      </p:sp>
      <p:sp>
        <p:nvSpPr>
          <p:cNvPr id="5" name="Footer Placeholder 4"/>
          <p:cNvSpPr>
            <a:spLocks noGrp="1"/>
          </p:cNvSpPr>
          <p:nvPr>
            <p:ph type="ftr" sz="quarter" idx="11"/>
          </p:nvPr>
        </p:nvSpPr>
        <p:spPr>
          <a:xfrm>
            <a:off x="514350" y="285750"/>
            <a:ext cx="5243619" cy="273844"/>
          </a:xfrm>
        </p:spPr>
        <p:txBody>
          <a:bodyPr/>
          <a:lstStyle/>
          <a:p>
            <a:endParaRPr lang="en-US" dirty="0"/>
          </a:p>
        </p:txBody>
      </p:sp>
      <p:sp>
        <p:nvSpPr>
          <p:cNvPr id="6" name="Slide Number Placeholder 5"/>
          <p:cNvSpPr>
            <a:spLocks noGrp="1"/>
          </p:cNvSpPr>
          <p:nvPr>
            <p:ph type="sldNum" sz="quarter" idx="12"/>
          </p:nvPr>
        </p:nvSpPr>
        <p:spPr>
          <a:xfrm>
            <a:off x="8146839" y="285750"/>
            <a:ext cx="482811" cy="273844"/>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1587444323"/>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60"/>
        <p:cNvGrpSpPr/>
        <p:nvPr/>
      </p:nvGrpSpPr>
      <p:grpSpPr>
        <a:xfrm>
          <a:off x="0" y="0"/>
          <a:ext cx="0" cy="0"/>
          <a:chOff x="0" y="0"/>
          <a:chExt cx="0" cy="0"/>
        </a:xfrm>
      </p:grpSpPr>
      <p:sp>
        <p:nvSpPr>
          <p:cNvPr id="66" name="Google Shape;66;p14"/>
          <p:cNvSpPr txBox="1">
            <a:spLocks noGrp="1"/>
          </p:cNvSpPr>
          <p:nvPr>
            <p:ph type="title"/>
          </p:nvPr>
        </p:nvSpPr>
        <p:spPr>
          <a:xfrm>
            <a:off x="311700" y="445025"/>
            <a:ext cx="8520600" cy="572700"/>
          </a:xfrm>
          <a:prstGeom prst="rect">
            <a:avLst/>
          </a:prstGeom>
          <a:noFill/>
        </p:spPr>
        <p:txBody>
          <a:bodyPr spcFirstLastPara="1" wrap="square" lIns="91425" tIns="91425" rIns="91425" bIns="91425" anchor="t" anchorCtr="0">
            <a:normAutofit/>
          </a:bodyPr>
          <a:lstStyle>
            <a:lvl1pPr lvl="0" algn="l">
              <a:lnSpc>
                <a:spcPct val="100000"/>
              </a:lnSpc>
              <a:spcBef>
                <a:spcPts val="0"/>
              </a:spcBef>
              <a:spcAft>
                <a:spcPts val="0"/>
              </a:spcAft>
              <a:buClr>
                <a:srgbClr val="FFFFFF"/>
              </a:buClr>
              <a:buSzPts val="3200"/>
              <a:buNone/>
              <a:defRPr sz="3200" b="1">
                <a:solidFill>
                  <a:srgbClr val="FFFFFF"/>
                </a:solidFill>
              </a:defRPr>
            </a:lvl1pPr>
            <a:lvl2pPr lvl="1" algn="l">
              <a:lnSpc>
                <a:spcPct val="100000"/>
              </a:lnSpc>
              <a:spcBef>
                <a:spcPts val="0"/>
              </a:spcBef>
              <a:spcAft>
                <a:spcPts val="0"/>
              </a:spcAft>
              <a:buClr>
                <a:srgbClr val="FFFFFF"/>
              </a:buClr>
              <a:buSzPts val="3200"/>
              <a:buNone/>
              <a:defRPr sz="3200" b="1">
                <a:solidFill>
                  <a:srgbClr val="FFFFFF"/>
                </a:solidFill>
              </a:defRPr>
            </a:lvl2pPr>
            <a:lvl3pPr lvl="2" algn="l">
              <a:lnSpc>
                <a:spcPct val="100000"/>
              </a:lnSpc>
              <a:spcBef>
                <a:spcPts val="0"/>
              </a:spcBef>
              <a:spcAft>
                <a:spcPts val="0"/>
              </a:spcAft>
              <a:buClr>
                <a:srgbClr val="FFFFFF"/>
              </a:buClr>
              <a:buSzPts val="3200"/>
              <a:buNone/>
              <a:defRPr sz="3200" b="1">
                <a:solidFill>
                  <a:srgbClr val="FFFFFF"/>
                </a:solidFill>
              </a:defRPr>
            </a:lvl3pPr>
            <a:lvl4pPr lvl="3" algn="l">
              <a:lnSpc>
                <a:spcPct val="100000"/>
              </a:lnSpc>
              <a:spcBef>
                <a:spcPts val="0"/>
              </a:spcBef>
              <a:spcAft>
                <a:spcPts val="0"/>
              </a:spcAft>
              <a:buClr>
                <a:srgbClr val="FFFFFF"/>
              </a:buClr>
              <a:buSzPts val="3200"/>
              <a:buNone/>
              <a:defRPr sz="3200" b="1">
                <a:solidFill>
                  <a:srgbClr val="FFFFFF"/>
                </a:solidFill>
              </a:defRPr>
            </a:lvl4pPr>
            <a:lvl5pPr lvl="4" algn="l">
              <a:lnSpc>
                <a:spcPct val="100000"/>
              </a:lnSpc>
              <a:spcBef>
                <a:spcPts val="0"/>
              </a:spcBef>
              <a:spcAft>
                <a:spcPts val="0"/>
              </a:spcAft>
              <a:buClr>
                <a:srgbClr val="FFFFFF"/>
              </a:buClr>
              <a:buSzPts val="3200"/>
              <a:buNone/>
              <a:defRPr sz="3200" b="1">
                <a:solidFill>
                  <a:srgbClr val="FFFFFF"/>
                </a:solidFill>
              </a:defRPr>
            </a:lvl5pPr>
            <a:lvl6pPr lvl="5" algn="l">
              <a:lnSpc>
                <a:spcPct val="100000"/>
              </a:lnSpc>
              <a:spcBef>
                <a:spcPts val="0"/>
              </a:spcBef>
              <a:spcAft>
                <a:spcPts val="0"/>
              </a:spcAft>
              <a:buClr>
                <a:srgbClr val="FFFFFF"/>
              </a:buClr>
              <a:buSzPts val="3200"/>
              <a:buNone/>
              <a:defRPr sz="3200" b="1">
                <a:solidFill>
                  <a:srgbClr val="FFFFFF"/>
                </a:solidFill>
              </a:defRPr>
            </a:lvl6pPr>
            <a:lvl7pPr lvl="6" algn="l">
              <a:lnSpc>
                <a:spcPct val="100000"/>
              </a:lnSpc>
              <a:spcBef>
                <a:spcPts val="0"/>
              </a:spcBef>
              <a:spcAft>
                <a:spcPts val="0"/>
              </a:spcAft>
              <a:buClr>
                <a:srgbClr val="FFFFFF"/>
              </a:buClr>
              <a:buSzPts val="3200"/>
              <a:buNone/>
              <a:defRPr sz="3200" b="1">
                <a:solidFill>
                  <a:srgbClr val="FFFFFF"/>
                </a:solidFill>
              </a:defRPr>
            </a:lvl7pPr>
            <a:lvl8pPr lvl="7" algn="l">
              <a:lnSpc>
                <a:spcPct val="100000"/>
              </a:lnSpc>
              <a:spcBef>
                <a:spcPts val="0"/>
              </a:spcBef>
              <a:spcAft>
                <a:spcPts val="0"/>
              </a:spcAft>
              <a:buClr>
                <a:srgbClr val="FFFFFF"/>
              </a:buClr>
              <a:buSzPts val="3200"/>
              <a:buNone/>
              <a:defRPr sz="3200" b="1">
                <a:solidFill>
                  <a:srgbClr val="FFFFFF"/>
                </a:solidFill>
              </a:defRPr>
            </a:lvl8pPr>
            <a:lvl9pPr lvl="8" algn="l">
              <a:lnSpc>
                <a:spcPct val="100000"/>
              </a:lnSpc>
              <a:spcBef>
                <a:spcPts val="0"/>
              </a:spcBef>
              <a:spcAft>
                <a:spcPts val="0"/>
              </a:spcAft>
              <a:buClr>
                <a:srgbClr val="FFFFFF"/>
              </a:buClr>
              <a:buSzPts val="3200"/>
              <a:buNone/>
              <a:defRPr sz="3200" b="1">
                <a:solidFill>
                  <a:srgbClr val="FFFFFF"/>
                </a:solidFill>
              </a:defRPr>
            </a:lvl9pPr>
          </a:lstStyle>
          <a:p>
            <a:endParaRPr/>
          </a:p>
        </p:txBody>
      </p:sp>
      <p:sp>
        <p:nvSpPr>
          <p:cNvPr id="67" name="Google Shape;67;p14"/>
          <p:cNvSpPr txBox="1">
            <a:spLocks noGrp="1"/>
          </p:cNvSpPr>
          <p:nvPr>
            <p:ph type="body" idx="1"/>
          </p:nvPr>
        </p:nvSpPr>
        <p:spPr>
          <a:xfrm>
            <a:off x="311700" y="1152475"/>
            <a:ext cx="8520600" cy="3223800"/>
          </a:xfrm>
          <a:prstGeom prst="rect">
            <a:avLst/>
          </a:prstGeom>
          <a:noFill/>
        </p:spPr>
        <p:txBody>
          <a:bodyPr spcFirstLastPara="1" wrap="square" lIns="91425" tIns="91425" rIns="91425" bIns="91425" anchor="t" anchorCtr="0">
            <a:normAutofit/>
          </a:bodyPr>
          <a:lstStyle>
            <a:lvl1pPr marL="457200" lvl="0" indent="-330200" algn="l">
              <a:lnSpc>
                <a:spcPct val="115000"/>
              </a:lnSpc>
              <a:spcBef>
                <a:spcPts val="0"/>
              </a:spcBef>
              <a:spcAft>
                <a:spcPts val="0"/>
              </a:spcAft>
              <a:buClr>
                <a:srgbClr val="FFFFFF"/>
              </a:buClr>
              <a:buSzPts val="1600"/>
              <a:buChar char="●"/>
              <a:defRPr sz="1600">
                <a:solidFill>
                  <a:srgbClr val="FFFFFF"/>
                </a:solidFill>
              </a:defRPr>
            </a:lvl1pPr>
            <a:lvl2pPr marL="914400" lvl="1" indent="-317500" algn="l">
              <a:lnSpc>
                <a:spcPct val="115000"/>
              </a:lnSpc>
              <a:spcBef>
                <a:spcPts val="0"/>
              </a:spcBef>
              <a:spcAft>
                <a:spcPts val="0"/>
              </a:spcAft>
              <a:buClr>
                <a:srgbClr val="FFFFFF"/>
              </a:buClr>
              <a:buSzPts val="1400"/>
              <a:buChar char="○"/>
              <a:defRPr sz="1400">
                <a:solidFill>
                  <a:srgbClr val="FFFFFF"/>
                </a:solidFill>
              </a:defRPr>
            </a:lvl2pPr>
            <a:lvl3pPr marL="1371600" lvl="2" indent="-317500" algn="l">
              <a:lnSpc>
                <a:spcPct val="115000"/>
              </a:lnSpc>
              <a:spcBef>
                <a:spcPts val="0"/>
              </a:spcBef>
              <a:spcAft>
                <a:spcPts val="0"/>
              </a:spcAft>
              <a:buClr>
                <a:srgbClr val="FFFFFF"/>
              </a:buClr>
              <a:buSzPts val="1400"/>
              <a:buChar char="■"/>
              <a:defRPr sz="1400">
                <a:solidFill>
                  <a:srgbClr val="FFFFFF"/>
                </a:solidFill>
              </a:defRPr>
            </a:lvl3pPr>
            <a:lvl4pPr marL="1828800" lvl="3" indent="-317500" algn="l">
              <a:lnSpc>
                <a:spcPct val="115000"/>
              </a:lnSpc>
              <a:spcBef>
                <a:spcPts val="0"/>
              </a:spcBef>
              <a:spcAft>
                <a:spcPts val="0"/>
              </a:spcAft>
              <a:buClr>
                <a:srgbClr val="FFFFFF"/>
              </a:buClr>
              <a:buSzPts val="1400"/>
              <a:buChar char="●"/>
              <a:defRPr sz="1400">
                <a:solidFill>
                  <a:srgbClr val="FFFFFF"/>
                </a:solidFill>
              </a:defRPr>
            </a:lvl4pPr>
            <a:lvl5pPr marL="2286000" lvl="4" indent="-317500" algn="l">
              <a:lnSpc>
                <a:spcPct val="115000"/>
              </a:lnSpc>
              <a:spcBef>
                <a:spcPts val="0"/>
              </a:spcBef>
              <a:spcAft>
                <a:spcPts val="0"/>
              </a:spcAft>
              <a:buClr>
                <a:srgbClr val="FFFFFF"/>
              </a:buClr>
              <a:buSzPts val="1400"/>
              <a:buChar char="○"/>
              <a:defRPr sz="1400">
                <a:solidFill>
                  <a:srgbClr val="FFFFFF"/>
                </a:solidFill>
              </a:defRPr>
            </a:lvl5pPr>
            <a:lvl6pPr marL="2743200" lvl="5" indent="-317500" algn="l">
              <a:lnSpc>
                <a:spcPct val="115000"/>
              </a:lnSpc>
              <a:spcBef>
                <a:spcPts val="0"/>
              </a:spcBef>
              <a:spcAft>
                <a:spcPts val="0"/>
              </a:spcAft>
              <a:buClr>
                <a:srgbClr val="FFFFFF"/>
              </a:buClr>
              <a:buSzPts val="1400"/>
              <a:buChar char="■"/>
              <a:defRPr sz="1400">
                <a:solidFill>
                  <a:srgbClr val="FFFFFF"/>
                </a:solidFill>
              </a:defRPr>
            </a:lvl6pPr>
            <a:lvl7pPr marL="3200400" lvl="6" indent="-317500" algn="l">
              <a:lnSpc>
                <a:spcPct val="115000"/>
              </a:lnSpc>
              <a:spcBef>
                <a:spcPts val="0"/>
              </a:spcBef>
              <a:spcAft>
                <a:spcPts val="0"/>
              </a:spcAft>
              <a:buClr>
                <a:srgbClr val="FFFFFF"/>
              </a:buClr>
              <a:buSzPts val="1400"/>
              <a:buChar char="●"/>
              <a:defRPr sz="1400">
                <a:solidFill>
                  <a:srgbClr val="FFFFFF"/>
                </a:solidFill>
              </a:defRPr>
            </a:lvl7pPr>
            <a:lvl8pPr marL="3657600" lvl="7" indent="-317500" algn="l">
              <a:lnSpc>
                <a:spcPct val="115000"/>
              </a:lnSpc>
              <a:spcBef>
                <a:spcPts val="0"/>
              </a:spcBef>
              <a:spcAft>
                <a:spcPts val="0"/>
              </a:spcAft>
              <a:buClr>
                <a:srgbClr val="FFFFFF"/>
              </a:buClr>
              <a:buSzPts val="1400"/>
              <a:buChar char="○"/>
              <a:defRPr sz="1400">
                <a:solidFill>
                  <a:srgbClr val="FFFFFF"/>
                </a:solidFill>
              </a:defRPr>
            </a:lvl8pPr>
            <a:lvl9pPr marL="4114800" lvl="8" indent="-317500" algn="l">
              <a:lnSpc>
                <a:spcPct val="115000"/>
              </a:lnSpc>
              <a:spcBef>
                <a:spcPts val="0"/>
              </a:spcBef>
              <a:spcAft>
                <a:spcPts val="0"/>
              </a:spcAft>
              <a:buClr>
                <a:srgbClr val="FFFFFF"/>
              </a:buClr>
              <a:buSzPts val="1400"/>
              <a:buChar char="■"/>
              <a:defRPr sz="1400">
                <a:solidFill>
                  <a:srgbClr val="FFFFFF"/>
                </a:solidFill>
              </a:defRPr>
            </a:lvl9pPr>
          </a:lstStyle>
          <a:p>
            <a:endParaRPr/>
          </a:p>
        </p:txBody>
      </p:sp>
      <p:sp>
        <p:nvSpPr>
          <p:cNvPr id="68" name="Google Shape;68;p14"/>
          <p:cNvSpPr txBox="1">
            <a:spLocks noGrp="1"/>
          </p:cNvSpPr>
          <p:nvPr>
            <p:ph type="sldNum" idx="12"/>
          </p:nvPr>
        </p:nvSpPr>
        <p:spPr>
          <a:xfrm>
            <a:off x="8472458" y="4663217"/>
            <a:ext cx="548700" cy="393600"/>
          </a:xfrm>
          <a:prstGeom prst="rect">
            <a:avLst/>
          </a:prstGeom>
          <a:noFill/>
        </p:spPr>
        <p:txBody>
          <a:bodyPr spcFirstLastPara="1" wrap="square" lIns="91425" tIns="91425" rIns="91425" bIns="91425" anchor="ctr" anchorCtr="0">
            <a:normAutofit/>
          </a:bodyPr>
          <a:lstStyle>
            <a:lvl1pPr lvl="0" algn="r">
              <a:lnSpc>
                <a:spcPct val="100000"/>
              </a:lnSpc>
              <a:spcAft>
                <a:spcPts val="0"/>
              </a:spcAft>
              <a:buNone/>
              <a:defRPr sz="1000">
                <a:solidFill>
                  <a:srgbClr val="FFFFFF"/>
                </a:solidFill>
              </a:defRPr>
            </a:lvl1pPr>
            <a:lvl2pPr lvl="1" algn="r">
              <a:lnSpc>
                <a:spcPct val="100000"/>
              </a:lnSpc>
              <a:spcAft>
                <a:spcPts val="0"/>
              </a:spcAft>
              <a:buNone/>
              <a:defRPr sz="1000">
                <a:solidFill>
                  <a:srgbClr val="FFFFFF"/>
                </a:solidFill>
              </a:defRPr>
            </a:lvl2pPr>
            <a:lvl3pPr lvl="2" algn="r">
              <a:lnSpc>
                <a:spcPct val="100000"/>
              </a:lnSpc>
              <a:spcAft>
                <a:spcPts val="0"/>
              </a:spcAft>
              <a:buNone/>
              <a:defRPr sz="1000">
                <a:solidFill>
                  <a:srgbClr val="FFFFFF"/>
                </a:solidFill>
              </a:defRPr>
            </a:lvl3pPr>
            <a:lvl4pPr lvl="3" algn="r">
              <a:lnSpc>
                <a:spcPct val="100000"/>
              </a:lnSpc>
              <a:spcAft>
                <a:spcPts val="0"/>
              </a:spcAft>
              <a:buNone/>
              <a:defRPr sz="1000">
                <a:solidFill>
                  <a:srgbClr val="FFFFFF"/>
                </a:solidFill>
              </a:defRPr>
            </a:lvl4pPr>
            <a:lvl5pPr lvl="4" algn="r">
              <a:lnSpc>
                <a:spcPct val="100000"/>
              </a:lnSpc>
              <a:spcAft>
                <a:spcPts val="0"/>
              </a:spcAft>
              <a:buNone/>
              <a:defRPr sz="1000">
                <a:solidFill>
                  <a:srgbClr val="FFFFFF"/>
                </a:solidFill>
              </a:defRPr>
            </a:lvl5pPr>
            <a:lvl6pPr lvl="5" algn="r">
              <a:lnSpc>
                <a:spcPct val="100000"/>
              </a:lnSpc>
              <a:spcAft>
                <a:spcPts val="0"/>
              </a:spcAft>
              <a:buNone/>
              <a:defRPr sz="1000">
                <a:solidFill>
                  <a:srgbClr val="FFFFFF"/>
                </a:solidFill>
              </a:defRPr>
            </a:lvl6pPr>
            <a:lvl7pPr lvl="6" algn="r">
              <a:lnSpc>
                <a:spcPct val="100000"/>
              </a:lnSpc>
              <a:spcAft>
                <a:spcPts val="0"/>
              </a:spcAft>
              <a:buNone/>
              <a:defRPr sz="1000">
                <a:solidFill>
                  <a:srgbClr val="FFFFFF"/>
                </a:solidFill>
              </a:defRPr>
            </a:lvl7pPr>
            <a:lvl8pPr lvl="7" algn="r">
              <a:lnSpc>
                <a:spcPct val="100000"/>
              </a:lnSpc>
              <a:spcAft>
                <a:spcPts val="0"/>
              </a:spcAft>
              <a:buNone/>
              <a:defRPr sz="1000">
                <a:solidFill>
                  <a:srgbClr val="FFFFFF"/>
                </a:solidFill>
              </a:defRPr>
            </a:lvl8pPr>
            <a:lvl9pPr lvl="8" algn="r">
              <a:lnSpc>
                <a:spcPct val="100000"/>
              </a:lnSpc>
              <a:spcAft>
                <a:spcPts val="0"/>
              </a:spcAft>
              <a:buNone/>
              <a:defRPr sz="1000">
                <a:solidFill>
                  <a:srgbClr val="FFFFFF"/>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extLst>
      <p:ext uri="{BB962C8B-B14F-4D97-AF65-F5344CB8AC3E}">
        <p14:creationId xmlns:p14="http://schemas.microsoft.com/office/powerpoint/2010/main" val="3967561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573280"/>
            <a:ext cx="6457950" cy="96977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4350" y="1645920"/>
            <a:ext cx="8115300" cy="30180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46520" y="4767263"/>
            <a:ext cx="2183130" cy="273844"/>
          </a:xfrm>
          <a:prstGeom prst="rect">
            <a:avLst/>
          </a:prstGeom>
        </p:spPr>
        <p:txBody>
          <a:bodyPr vert="horz" lIns="91440" tIns="45720" rIns="91440" bIns="45720" rtlCol="0" anchor="ctr"/>
          <a:lstStyle>
            <a:lvl1pPr algn="r">
              <a:defRPr sz="788">
                <a:solidFill>
                  <a:schemeClr val="tx1">
                    <a:tint val="75000"/>
                  </a:schemeClr>
                </a:solidFill>
              </a:defRPr>
            </a:lvl1pPr>
          </a:lstStyle>
          <a:p>
            <a:fld id="{48A87A34-81AB-432B-8DAE-1953F412C126}" type="datetimeFigureOut">
              <a:rPr lang="en-US" smtClean="0"/>
              <a:pPr/>
              <a:t>8/15/22</a:t>
            </a:fld>
            <a:endParaRPr lang="en-US" dirty="0"/>
          </a:p>
        </p:txBody>
      </p:sp>
      <p:sp>
        <p:nvSpPr>
          <p:cNvPr id="5" name="Footer Placeholder 4"/>
          <p:cNvSpPr>
            <a:spLocks noGrp="1"/>
          </p:cNvSpPr>
          <p:nvPr>
            <p:ph type="ftr" sz="quarter" idx="3"/>
          </p:nvPr>
        </p:nvSpPr>
        <p:spPr>
          <a:xfrm>
            <a:off x="514350" y="4766884"/>
            <a:ext cx="5829300" cy="273844"/>
          </a:xfrm>
          <a:prstGeom prst="rect">
            <a:avLst/>
          </a:prstGeom>
        </p:spPr>
        <p:txBody>
          <a:bodyPr vert="horz" lIns="91440" tIns="45720" rIns="91440" bIns="45720" rtlCol="0" anchor="ctr"/>
          <a:lstStyle>
            <a:lvl1pPr algn="l">
              <a:defRPr sz="788">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72250" y="285750"/>
            <a:ext cx="2057400" cy="273844"/>
          </a:xfrm>
          <a:prstGeom prst="rect">
            <a:avLst/>
          </a:prstGeom>
        </p:spPr>
        <p:txBody>
          <a:bodyPr vert="horz" lIns="91440" tIns="45720" rIns="91440" bIns="45720" rtlCol="0" anchor="ctr"/>
          <a:lstStyle>
            <a:lvl1pPr algn="r">
              <a:defRPr sz="788">
                <a:solidFill>
                  <a:schemeClr val="tx1">
                    <a:tint val="75000"/>
                  </a:schemeClr>
                </a:solidFill>
              </a:defRPr>
            </a:lvl1p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255288592"/>
      </p:ext>
    </p:extLst>
  </p:cSld>
  <p:clrMap bg1="dk1" tx1="lt1" bg2="dk2" tx2="lt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hf sldNum="0" hdr="0" ftr="0" dt="0"/>
  <p:txStyles>
    <p:titleStyle>
      <a:lvl1pPr algn="r" defTabSz="685800" rtl="0" eaLnBrk="1" latinLnBrk="0" hangingPunct="1">
        <a:lnSpc>
          <a:spcPct val="90000"/>
        </a:lnSpc>
        <a:spcBef>
          <a:spcPct val="0"/>
        </a:spcBef>
        <a:buNone/>
        <a:defRPr sz="3000" kern="1200" cap="all" baseline="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65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3B443-A1D6-20D8-EACB-FE87AB1C6018}"/>
              </a:ext>
            </a:extLst>
          </p:cNvPr>
          <p:cNvSpPr>
            <a:spLocks noGrp="1"/>
          </p:cNvSpPr>
          <p:nvPr>
            <p:ph type="title"/>
          </p:nvPr>
        </p:nvSpPr>
        <p:spPr/>
        <p:txBody>
          <a:bodyPr>
            <a:normAutofit/>
          </a:bodyPr>
          <a:lstStyle/>
          <a:p>
            <a:r>
              <a:rPr lang="en-US" dirty="0"/>
              <a:t>Decision Making and Problem-Solving Strategies</a:t>
            </a:r>
          </a:p>
        </p:txBody>
      </p:sp>
      <p:graphicFrame>
        <p:nvGraphicFramePr>
          <p:cNvPr id="5" name="Table 2">
            <a:extLst>
              <a:ext uri="{FF2B5EF4-FFF2-40B4-BE49-F238E27FC236}">
                <a16:creationId xmlns:a16="http://schemas.microsoft.com/office/drawing/2014/main" id="{DC3D95E5-E9A1-1F1B-61C0-3E878EB2C148}"/>
              </a:ext>
            </a:extLst>
          </p:cNvPr>
          <p:cNvGraphicFramePr>
            <a:graphicFrameLocks noGrp="1"/>
          </p:cNvGraphicFramePr>
          <p:nvPr>
            <p:ph idx="1"/>
          </p:nvPr>
        </p:nvGraphicFramePr>
        <p:xfrm>
          <a:off x="855663" y="1687513"/>
          <a:ext cx="5085522" cy="1779103"/>
        </p:xfrm>
        <a:graphic>
          <a:graphicData uri="http://schemas.openxmlformats.org/drawingml/2006/table">
            <a:tbl>
              <a:tblPr firstRow="1" bandRow="1">
                <a:tableStyleId>{5C22544A-7EE6-4342-B048-85BDC9FD1C3A}</a:tableStyleId>
              </a:tblPr>
              <a:tblGrid>
                <a:gridCol w="5085522">
                  <a:extLst>
                    <a:ext uri="{9D8B030D-6E8A-4147-A177-3AD203B41FA5}">
                      <a16:colId xmlns:a16="http://schemas.microsoft.com/office/drawing/2014/main" val="3530415798"/>
                    </a:ext>
                  </a:extLst>
                </a:gridCol>
              </a:tblGrid>
              <a:tr h="1779103">
                <a:tc>
                  <a:txBody>
                    <a:bodyPr/>
                    <a:lstStyle/>
                    <a:p>
                      <a:r>
                        <a:rPr lang="en-GB" sz="1400" b="0" i="0" u="none" strike="noStrike" cap="none" dirty="0">
                          <a:solidFill>
                            <a:schemeClr val="lt1"/>
                          </a:solidFill>
                          <a:effectLst/>
                          <a:latin typeface="+mn-lt"/>
                          <a:ea typeface="+mn-ea"/>
                          <a:cs typeface="+mn-cs"/>
                          <a:sym typeface="Arial"/>
                        </a:rPr>
                        <a:t>Student name: Lucian Daniel </a:t>
                      </a:r>
                      <a:r>
                        <a:rPr lang="en-GB" sz="1400" b="0" i="0" u="none" strike="noStrike" cap="none" dirty="0" err="1">
                          <a:solidFill>
                            <a:schemeClr val="lt1"/>
                          </a:solidFill>
                          <a:effectLst/>
                          <a:latin typeface="+mn-lt"/>
                          <a:ea typeface="+mn-ea"/>
                          <a:cs typeface="+mn-cs"/>
                          <a:sym typeface="Arial"/>
                        </a:rPr>
                        <a:t>Oprea</a:t>
                      </a:r>
                      <a:r>
                        <a:rPr lang="en-GB" sz="1400" b="0" i="0" u="none" strike="noStrike" cap="none" dirty="0">
                          <a:solidFill>
                            <a:schemeClr val="lt1"/>
                          </a:solidFill>
                          <a:effectLst/>
                          <a:latin typeface="+mn-lt"/>
                          <a:ea typeface="+mn-ea"/>
                          <a:cs typeface="+mn-cs"/>
                          <a:sym typeface="Arial"/>
                        </a:rPr>
                        <a:t> </a:t>
                      </a:r>
                    </a:p>
                    <a:p>
                      <a:r>
                        <a:rPr lang="en-GB" sz="1400" b="0" i="0" u="none" strike="noStrike" cap="none" dirty="0">
                          <a:solidFill>
                            <a:schemeClr val="lt1"/>
                          </a:solidFill>
                          <a:effectLst/>
                          <a:latin typeface="+mn-lt"/>
                          <a:ea typeface="+mn-ea"/>
                          <a:cs typeface="+mn-cs"/>
                          <a:sym typeface="Arial"/>
                        </a:rPr>
                        <a:t>Student id: 2107118</a:t>
                      </a:r>
                    </a:p>
                    <a:p>
                      <a:r>
                        <a:rPr lang="en-GB" sz="1400" b="0" i="0" u="none" strike="noStrike" cap="none" dirty="0">
                          <a:solidFill>
                            <a:schemeClr val="lt1"/>
                          </a:solidFill>
                          <a:effectLst/>
                          <a:latin typeface="+mn-lt"/>
                          <a:ea typeface="+mn-ea"/>
                          <a:cs typeface="+mn-cs"/>
                          <a:sym typeface="Arial"/>
                        </a:rPr>
                        <a:t>Module name: Problem Solving and Decision Making </a:t>
                      </a:r>
                    </a:p>
                    <a:p>
                      <a:r>
                        <a:rPr lang="en-GB" sz="1400" b="0" i="0" u="none" strike="noStrike" cap="none" dirty="0">
                          <a:solidFill>
                            <a:schemeClr val="lt1"/>
                          </a:solidFill>
                          <a:effectLst/>
                          <a:latin typeface="+mn-lt"/>
                          <a:ea typeface="+mn-ea"/>
                          <a:cs typeface="+mn-cs"/>
                          <a:sym typeface="Arial"/>
                        </a:rPr>
                        <a:t>Module code: 4004</a:t>
                      </a:r>
                    </a:p>
                    <a:p>
                      <a:r>
                        <a:rPr lang="en-GB" sz="1400" b="0" i="0" u="none" strike="noStrike" cap="none" dirty="0">
                          <a:solidFill>
                            <a:schemeClr val="lt1"/>
                          </a:solidFill>
                          <a:effectLst/>
                          <a:latin typeface="+mn-lt"/>
                          <a:ea typeface="+mn-ea"/>
                          <a:cs typeface="+mn-cs"/>
                          <a:sym typeface="Arial"/>
                        </a:rPr>
                        <a:t>Lecturer name: </a:t>
                      </a:r>
                      <a:r>
                        <a:rPr lang="en-GB" sz="1400" b="0" i="0" u="none" strike="noStrike" cap="none" dirty="0" err="1">
                          <a:solidFill>
                            <a:schemeClr val="lt1"/>
                          </a:solidFill>
                          <a:effectLst/>
                          <a:latin typeface="+mn-lt"/>
                          <a:ea typeface="+mn-ea"/>
                          <a:cs typeface="+mn-cs"/>
                          <a:sym typeface="Arial"/>
                        </a:rPr>
                        <a:t>Chijioke</a:t>
                      </a:r>
                      <a:r>
                        <a:rPr lang="en-GB" sz="1400" b="0" i="0" u="none" strike="noStrike" cap="none" dirty="0">
                          <a:solidFill>
                            <a:schemeClr val="lt1"/>
                          </a:solidFill>
                          <a:effectLst/>
                          <a:latin typeface="+mn-lt"/>
                          <a:ea typeface="+mn-ea"/>
                          <a:cs typeface="+mn-cs"/>
                          <a:sym typeface="Arial"/>
                        </a:rPr>
                        <a:t> Uba</a:t>
                      </a:r>
                    </a:p>
                    <a:p>
                      <a:r>
                        <a:rPr lang="en-GB" sz="1400" b="0" i="0" u="none" strike="noStrike" cap="none" dirty="0">
                          <a:solidFill>
                            <a:schemeClr val="lt1"/>
                          </a:solidFill>
                          <a:effectLst/>
                          <a:latin typeface="+mn-lt"/>
                          <a:ea typeface="+mn-ea"/>
                          <a:cs typeface="+mn-cs"/>
                          <a:sym typeface="Arial"/>
                        </a:rPr>
                        <a:t>Assignment title :Reducing Long term absenteeism</a:t>
                      </a:r>
                    </a:p>
                    <a:p>
                      <a:endParaRPr lang="en-US" dirty="0"/>
                    </a:p>
                  </a:txBody>
                  <a:tcPr>
                    <a:noFill/>
                  </a:tcPr>
                </a:tc>
                <a:extLst>
                  <a:ext uri="{0D108BD9-81ED-4DB2-BD59-A6C34878D82A}">
                    <a16:rowId xmlns:a16="http://schemas.microsoft.com/office/drawing/2014/main" val="3291692418"/>
                  </a:ext>
                </a:extLst>
              </a:tr>
            </a:tbl>
          </a:graphicData>
        </a:graphic>
      </p:graphicFrame>
    </p:spTree>
    <p:extLst>
      <p:ext uri="{BB962C8B-B14F-4D97-AF65-F5344CB8AC3E}">
        <p14:creationId xmlns:p14="http://schemas.microsoft.com/office/powerpoint/2010/main" val="1152053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9"/>
          <p:cNvSpPr txBox="1">
            <a:spLocks noGrp="1"/>
          </p:cNvSpPr>
          <p:nvPr>
            <p:ph type="title"/>
          </p:nvPr>
        </p:nvSpPr>
        <p:spPr>
          <a:xfrm>
            <a:off x="311700" y="262759"/>
            <a:ext cx="8520600" cy="754966"/>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200"/>
              </a:spcBef>
              <a:spcAft>
                <a:spcPts val="0"/>
              </a:spcAft>
              <a:buClr>
                <a:schemeClr val="dk1"/>
              </a:buClr>
              <a:buSzPct val="91666"/>
              <a:buFont typeface="Arial"/>
              <a:buNone/>
            </a:pPr>
            <a:r>
              <a:rPr lang="en" sz="3600" b="1" dirty="0">
                <a:solidFill>
                  <a:schemeClr val="bg1"/>
                </a:solidFill>
                <a:latin typeface="Times New Roman"/>
                <a:ea typeface="Times New Roman"/>
                <a:cs typeface="Times New Roman"/>
                <a:sym typeface="Times New Roman"/>
              </a:rPr>
              <a:t>Introduction</a:t>
            </a:r>
            <a:endParaRPr sz="1200" b="1">
              <a:solidFill>
                <a:schemeClr val="bg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
        <p:nvSpPr>
          <p:cNvPr id="4" name="Text Placeholder 3"/>
          <p:cNvSpPr>
            <a:spLocks noGrp="1"/>
          </p:cNvSpPr>
          <p:nvPr>
            <p:ph type="body" idx="1"/>
          </p:nvPr>
        </p:nvSpPr>
        <p:spPr>
          <a:xfrm>
            <a:off x="311700" y="1303283"/>
            <a:ext cx="8520600" cy="3072992"/>
          </a:xfrm>
        </p:spPr>
        <p:txBody>
          <a:bodyPr>
            <a:normAutofit/>
          </a:bodyPr>
          <a:lstStyle/>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Problem-solving is the kind of method which helps in the determination of the root cause and identifying as well as prioritizing and seeking the option solution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Decision-making is the kind of method through which the choices are made through the identification, gathering of information and accessing the resolutions.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buNone/>
            </a:pPr>
            <a:endParaRPr lang="en-GB" dirty="0"/>
          </a:p>
        </p:txBody>
      </p:sp>
      <p:pic>
        <p:nvPicPr>
          <p:cNvPr id="2050" name="Picture 2"/>
          <p:cNvPicPr>
            <a:picLocks noChangeAspect="1" noChangeArrowheads="1"/>
          </p:cNvPicPr>
          <p:nvPr/>
        </p:nvPicPr>
        <p:blipFill>
          <a:blip r:embed="rId3"/>
          <a:srcRect/>
          <a:stretch>
            <a:fillRect/>
          </a:stretch>
        </p:blipFill>
        <p:spPr bwMode="auto">
          <a:xfrm>
            <a:off x="2347091" y="2660252"/>
            <a:ext cx="3766708" cy="1785624"/>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b="1" dirty="0"/>
              <a:t>Nature and impact of the issues on employees and the organization</a:t>
            </a:r>
            <a:br>
              <a:rPr lang="en-GB" dirty="0"/>
            </a:br>
            <a:endParaRPr lang="en-GB" dirty="0"/>
          </a:p>
        </p:txBody>
      </p:sp>
      <p:sp>
        <p:nvSpPr>
          <p:cNvPr id="5" name="Text Placeholder 4"/>
          <p:cNvSpPr>
            <a:spLocks noGrp="1"/>
          </p:cNvSpPr>
          <p:nvPr>
            <p:ph type="body" idx="1"/>
          </p:nvPr>
        </p:nvSpPr>
        <p:spPr>
          <a:xfrm>
            <a:off x="311700" y="1439917"/>
            <a:ext cx="8520600" cy="3174124"/>
          </a:xfrm>
        </p:spPr>
        <p:txBody>
          <a:bodyPr>
            <a:normAutofit/>
          </a:bodyPr>
          <a:lstStyle/>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Staff absenteeism is a crucial problem in Mid Cheshire Hospitals NHS Foundation Trust (MCHT). The rapid increase in staff absenteeism from 2007 to 2012 leads to a financial loss of almost 1 million GBP and an increase in the temporary and agency staff.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Staff Absenteeism impacts individual productivity, which is a loss towards the career growth of every employee in the organization. However, the organization also incurs huge losses and also affects the management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127000" indent="0">
              <a:buNone/>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4" name="Title 3"/>
          <p:cNvSpPr>
            <a:spLocks noGrp="1"/>
          </p:cNvSpPr>
          <p:nvPr>
            <p:ph type="title"/>
          </p:nvPr>
        </p:nvSpPr>
        <p:spPr>
          <a:xfrm>
            <a:off x="311700" y="199697"/>
            <a:ext cx="8520600" cy="818028"/>
          </a:xfrm>
        </p:spPr>
        <p:txBody>
          <a:bodyPr>
            <a:normAutofit fontScale="90000"/>
          </a:bodyPr>
          <a:lstStyle/>
          <a:p>
            <a:pPr algn="ctr"/>
            <a:r>
              <a:rPr lang="en-GB" sz="2700" dirty="0"/>
              <a:t>PESTLE Analysis of the external environment in respect to the complex issue</a:t>
            </a:r>
            <a:br>
              <a:rPr lang="en-GB" dirty="0"/>
            </a:br>
            <a:endParaRPr lang="en-GB" dirty="0"/>
          </a:p>
        </p:txBody>
      </p:sp>
      <p:sp>
        <p:nvSpPr>
          <p:cNvPr id="5" name="Text Placeholder 4"/>
          <p:cNvSpPr>
            <a:spLocks noGrp="1"/>
          </p:cNvSpPr>
          <p:nvPr>
            <p:ph type="body" idx="1"/>
          </p:nvPr>
        </p:nvSpPr>
        <p:spPr/>
        <p:txBody>
          <a:bodyPr>
            <a:normAutofit fontScale="62500" lnSpcReduction="20000"/>
          </a:bodyPr>
          <a:lstStyle/>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Political: </a:t>
            </a:r>
            <a:r>
              <a:rPr lang="en-GB" sz="1800" dirty="0">
                <a:effectLst/>
                <a:latin typeface="Calibri" panose="020F0502020204030204" pitchFamily="34" charset="0"/>
                <a:ea typeface="Calibri" panose="020F0502020204030204" pitchFamily="34" charset="0"/>
                <a:cs typeface="Times New Roman" panose="02020603050405020304" pitchFamily="18" charset="0"/>
              </a:rPr>
              <a:t>Under the political aspects, staff absenteeism increases. However, various governmental policies and the features provided in the workplace create a huge impact on absenteeism. Interference of the political people, the range of the issue has increased. Equality and diversity are the major factors through which the NHS foundation can control the quality of the service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Economical: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economic factors relevant to the NHS are higher, as the employees working under NHS foundation Trust gather various opportunities in the financial, living higher maintenance standards.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Social: </a:t>
            </a:r>
            <a:r>
              <a:rPr lang="en-GB" sz="1800" dirty="0">
                <a:effectLst/>
                <a:latin typeface="Calibri" panose="020F0502020204030204" pitchFamily="34" charset="0"/>
                <a:ea typeface="Calibri" panose="020F0502020204030204" pitchFamily="34" charset="0"/>
                <a:cs typeface="Times New Roman" panose="02020603050405020304" pitchFamily="18" charset="0"/>
              </a:rPr>
              <a:t>Social factors indicate the unemployment levels, which directly impacts the quality of the services provided by the hospital and the evolution of the management's decision-making process.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Technological: </a:t>
            </a:r>
            <a:r>
              <a:rPr lang="en-GB" sz="1800" dirty="0">
                <a:effectLst/>
                <a:latin typeface="Calibri" panose="020F0502020204030204" pitchFamily="34" charset="0"/>
                <a:ea typeface="Calibri" panose="020F0502020204030204" pitchFamily="34" charset="0"/>
                <a:cs typeface="Times New Roman" panose="02020603050405020304" pitchFamily="18" charset="0"/>
              </a:rPr>
              <a:t>Technological factors play an important role in terms of absenteeism at the workplace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Eketu</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 Through the help of the technology, the manifest towards the driven mode of the operations for the individual employees and organization.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Legal: </a:t>
            </a:r>
            <a:r>
              <a:rPr lang="en-GB" sz="1800" dirty="0">
                <a:effectLst/>
                <a:latin typeface="Calibri" panose="020F0502020204030204" pitchFamily="34" charset="0"/>
                <a:ea typeface="Calibri" panose="020F0502020204030204" pitchFamily="34" charset="0"/>
                <a:cs typeface="Times New Roman" panose="02020603050405020304" pitchFamily="18" charset="0"/>
              </a:rPr>
              <a:t>Inclusion of the various Act has been created in the workplace for the employees. The Equality Act in the UK helps strengthen the need for equal representation for the public organization.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Environmental: </a:t>
            </a:r>
            <a:r>
              <a:rPr lang="en-GB" sz="1800" dirty="0">
                <a:effectLst/>
                <a:latin typeface="Calibri" panose="020F0502020204030204" pitchFamily="34" charset="0"/>
                <a:ea typeface="Calibri" panose="020F0502020204030204" pitchFamily="34" charset="0"/>
                <a:cs typeface="Times New Roman" panose="02020603050405020304" pitchFamily="18" charset="0"/>
              </a:rPr>
              <a:t>Regular absences have costs but can also be detrimental to staff morale and your overall production levels. However, absenteeism creates a lack of jobs for the population in the UK.</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220717"/>
            <a:ext cx="8520600" cy="797008"/>
          </a:xfrm>
        </p:spPr>
        <p:txBody>
          <a:bodyPr>
            <a:normAutofit fontScale="90000"/>
          </a:bodyPr>
          <a:lstStyle/>
          <a:p>
            <a:pPr algn="ctr"/>
            <a:r>
              <a:rPr lang="en-GB" sz="2700" dirty="0"/>
              <a:t>Cause and effects analysis of the complex problem of staff absenteeism</a:t>
            </a:r>
            <a:br>
              <a:rPr lang="en-GB" dirty="0"/>
            </a:br>
            <a:endParaRPr lang="en-GB" dirty="0"/>
          </a:p>
        </p:txBody>
      </p:sp>
      <p:sp>
        <p:nvSpPr>
          <p:cNvPr id="3" name="Text Placeholder 2"/>
          <p:cNvSpPr>
            <a:spLocks noGrp="1"/>
          </p:cNvSpPr>
          <p:nvPr>
            <p:ph type="body" idx="1"/>
          </p:nvPr>
        </p:nvSpPr>
        <p:spPr/>
        <p:txBody>
          <a:bodyPr/>
          <a:lstStyle/>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Cause: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various factors for the rise of staff absenteeism in the Hospital organization, which include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Workplace harassment is one of the major factors through which various employees choose not to face those employees again in the workplace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Effects: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Staff Absenteeism can reduce one's level of productivity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Financial risks in the organization have also been created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127000" lvl="0" indent="0">
              <a:buNone/>
            </a:pPr>
            <a:endParaRPr lang="en-GB" dirty="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2000" dirty="0"/>
              <a:t>Cause and effects analysis of the complex problem of staff absenteeism</a:t>
            </a:r>
            <a:endParaRPr lang="en-US" sz="2000" dirty="0"/>
          </a:p>
        </p:txBody>
      </p:sp>
      <p:sp>
        <p:nvSpPr>
          <p:cNvPr id="3" name="Text Placeholder 2"/>
          <p:cNvSpPr>
            <a:spLocks noGrp="1"/>
          </p:cNvSpPr>
          <p:nvPr>
            <p:ph type="body" idx="1"/>
          </p:nvPr>
        </p:nvSpPr>
        <p:spPr/>
        <p:txBody>
          <a:bodyPr/>
          <a:lstStyle/>
          <a:p>
            <a:r>
              <a:rPr lang="en-US" dirty="0"/>
              <a:t>The fish bone diagram explains the issues in details</a:t>
            </a:r>
          </a:p>
          <a:p>
            <a:endParaRPr lang="en-US" dirty="0"/>
          </a:p>
        </p:txBody>
      </p:sp>
      <p:pic>
        <p:nvPicPr>
          <p:cNvPr id="1026" name="Picture 2"/>
          <p:cNvPicPr>
            <a:picLocks noChangeAspect="1" noChangeArrowheads="1"/>
          </p:cNvPicPr>
          <p:nvPr/>
        </p:nvPicPr>
        <p:blipFill>
          <a:blip r:embed="rId3"/>
          <a:srcRect/>
          <a:stretch>
            <a:fillRect/>
          </a:stretch>
        </p:blipFill>
        <p:spPr bwMode="auto">
          <a:xfrm>
            <a:off x="1174044" y="1603022"/>
            <a:ext cx="6475061" cy="2799645"/>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D0AB4026-D32E-4D56-925F-073BF3C90A1C}"/>
              </a:ext>
            </a:extLst>
          </p:cNvPr>
          <p:cNvCxnSpPr>
            <a:cxnSpLocks/>
          </p:cNvCxnSpPr>
          <p:nvPr/>
        </p:nvCxnSpPr>
        <p:spPr>
          <a:xfrm flipH="1" flipV="1">
            <a:off x="492919" y="2986088"/>
            <a:ext cx="6936581" cy="35205"/>
          </a:xfrm>
          <a:prstGeom prst="line">
            <a:avLst/>
          </a:prstGeom>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582A8241-5428-46FD-8874-5EBED3FDCA45}"/>
              </a:ext>
            </a:extLst>
          </p:cNvPr>
          <p:cNvSpPr/>
          <p:nvPr/>
        </p:nvSpPr>
        <p:spPr>
          <a:xfrm>
            <a:off x="1450181" y="1042416"/>
            <a:ext cx="1343025" cy="392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a:t>Minor illnesses </a:t>
            </a:r>
            <a:endParaRPr lang="en-GB" sz="1050" dirty="0"/>
          </a:p>
        </p:txBody>
      </p:sp>
      <p:sp>
        <p:nvSpPr>
          <p:cNvPr id="29" name="Rectangle 28">
            <a:extLst>
              <a:ext uri="{FF2B5EF4-FFF2-40B4-BE49-F238E27FC236}">
                <a16:creationId xmlns:a16="http://schemas.microsoft.com/office/drawing/2014/main" id="{0753AFD6-B279-4BDE-BB4E-905C68481AD9}"/>
              </a:ext>
            </a:extLst>
          </p:cNvPr>
          <p:cNvSpPr/>
          <p:nvPr/>
        </p:nvSpPr>
        <p:spPr>
          <a:xfrm>
            <a:off x="3743325" y="1020978"/>
            <a:ext cx="1271588" cy="4039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dirty="0"/>
              <a:t>Mental Health Issues </a:t>
            </a:r>
          </a:p>
        </p:txBody>
      </p:sp>
      <p:sp>
        <p:nvSpPr>
          <p:cNvPr id="31" name="Rectangle 30">
            <a:extLst>
              <a:ext uri="{FF2B5EF4-FFF2-40B4-BE49-F238E27FC236}">
                <a16:creationId xmlns:a16="http://schemas.microsoft.com/office/drawing/2014/main" id="{AEF1F640-B4EF-4CFD-BB81-ACE9A9A1CE7A}"/>
              </a:ext>
            </a:extLst>
          </p:cNvPr>
          <p:cNvSpPr/>
          <p:nvPr/>
        </p:nvSpPr>
        <p:spPr>
          <a:xfrm>
            <a:off x="5865019" y="1020985"/>
            <a:ext cx="1271588" cy="4039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a:t>Family issues </a:t>
            </a:r>
            <a:endParaRPr lang="en-GB" sz="1050" dirty="0"/>
          </a:p>
        </p:txBody>
      </p:sp>
      <p:sp>
        <p:nvSpPr>
          <p:cNvPr id="32" name="Rectangle 31">
            <a:extLst>
              <a:ext uri="{FF2B5EF4-FFF2-40B4-BE49-F238E27FC236}">
                <a16:creationId xmlns:a16="http://schemas.microsoft.com/office/drawing/2014/main" id="{73FDFF4F-7720-4F38-BA0E-9CCC7F5A633B}"/>
              </a:ext>
            </a:extLst>
          </p:cNvPr>
          <p:cNvSpPr/>
          <p:nvPr/>
        </p:nvSpPr>
        <p:spPr>
          <a:xfrm>
            <a:off x="1450181" y="4276182"/>
            <a:ext cx="1343025" cy="40719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a:t>Approve leave </a:t>
            </a:r>
            <a:endParaRPr lang="en-GB" sz="1050" dirty="0"/>
          </a:p>
        </p:txBody>
      </p:sp>
      <p:sp>
        <p:nvSpPr>
          <p:cNvPr id="33" name="Rectangle 32">
            <a:extLst>
              <a:ext uri="{FF2B5EF4-FFF2-40B4-BE49-F238E27FC236}">
                <a16:creationId xmlns:a16="http://schemas.microsoft.com/office/drawing/2014/main" id="{AED66E92-5E65-4BCE-BE27-38786CA331AD}"/>
              </a:ext>
            </a:extLst>
          </p:cNvPr>
          <p:cNvSpPr/>
          <p:nvPr/>
        </p:nvSpPr>
        <p:spPr>
          <a:xfrm>
            <a:off x="3743325" y="4276183"/>
            <a:ext cx="1343025" cy="40719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a:t>Commuting issues </a:t>
            </a:r>
            <a:endParaRPr lang="en-GB" sz="1050" dirty="0"/>
          </a:p>
        </p:txBody>
      </p:sp>
      <p:sp>
        <p:nvSpPr>
          <p:cNvPr id="34" name="Rectangle 33">
            <a:extLst>
              <a:ext uri="{FF2B5EF4-FFF2-40B4-BE49-F238E27FC236}">
                <a16:creationId xmlns:a16="http://schemas.microsoft.com/office/drawing/2014/main" id="{5F51925F-3C0E-439E-86C5-FB9E5681BC27}"/>
              </a:ext>
            </a:extLst>
          </p:cNvPr>
          <p:cNvSpPr/>
          <p:nvPr/>
        </p:nvSpPr>
        <p:spPr>
          <a:xfrm>
            <a:off x="5915025" y="4100513"/>
            <a:ext cx="1343025" cy="5880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a:t>Team and management issues </a:t>
            </a:r>
            <a:endParaRPr lang="en-GB" sz="1050" dirty="0"/>
          </a:p>
        </p:txBody>
      </p:sp>
      <p:cxnSp>
        <p:nvCxnSpPr>
          <p:cNvPr id="36" name="Straight Connector 35">
            <a:extLst>
              <a:ext uri="{FF2B5EF4-FFF2-40B4-BE49-F238E27FC236}">
                <a16:creationId xmlns:a16="http://schemas.microsoft.com/office/drawing/2014/main" id="{86F4D548-16DC-4F10-B170-B6C47A1E888D}"/>
              </a:ext>
            </a:extLst>
          </p:cNvPr>
          <p:cNvCxnSpPr/>
          <p:nvPr/>
        </p:nvCxnSpPr>
        <p:spPr>
          <a:xfrm flipH="1" flipV="1">
            <a:off x="6315076" y="1435316"/>
            <a:ext cx="878681" cy="1585977"/>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B2475EC-82C5-4461-9633-4F71DA40DE3A}"/>
              </a:ext>
            </a:extLst>
          </p:cNvPr>
          <p:cNvCxnSpPr>
            <a:endCxn id="34" idx="0"/>
          </p:cNvCxnSpPr>
          <p:nvPr/>
        </p:nvCxnSpPr>
        <p:spPr>
          <a:xfrm flipH="1">
            <a:off x="6586538" y="3021293"/>
            <a:ext cx="607219" cy="107922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51AD4B7-DE21-497D-9DA8-9260A155BB53}"/>
              </a:ext>
            </a:extLst>
          </p:cNvPr>
          <p:cNvCxnSpPr>
            <a:endCxn id="29" idx="2"/>
          </p:cNvCxnSpPr>
          <p:nvPr/>
        </p:nvCxnSpPr>
        <p:spPr>
          <a:xfrm flipH="1" flipV="1">
            <a:off x="4379119" y="1424886"/>
            <a:ext cx="835819" cy="1596407"/>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65B357F7-C7E9-453C-BD25-95F207AF449E}"/>
              </a:ext>
            </a:extLst>
          </p:cNvPr>
          <p:cNvCxnSpPr>
            <a:endCxn id="33" idx="0"/>
          </p:cNvCxnSpPr>
          <p:nvPr/>
        </p:nvCxnSpPr>
        <p:spPr>
          <a:xfrm flipH="1">
            <a:off x="4414838" y="3021293"/>
            <a:ext cx="800100" cy="1254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727151-A714-4B1A-A680-103A904C5CDC}"/>
              </a:ext>
            </a:extLst>
          </p:cNvPr>
          <p:cNvCxnSpPr>
            <a:endCxn id="27" idx="2"/>
          </p:cNvCxnSpPr>
          <p:nvPr/>
        </p:nvCxnSpPr>
        <p:spPr>
          <a:xfrm flipH="1" flipV="1">
            <a:off x="2121694" y="1435316"/>
            <a:ext cx="850106" cy="1585978"/>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9802579-0DE2-4A62-982E-134DA2341317}"/>
              </a:ext>
            </a:extLst>
          </p:cNvPr>
          <p:cNvCxnSpPr>
            <a:endCxn id="32" idx="0"/>
          </p:cNvCxnSpPr>
          <p:nvPr/>
        </p:nvCxnSpPr>
        <p:spPr>
          <a:xfrm flipH="1">
            <a:off x="2121694" y="3021292"/>
            <a:ext cx="850106" cy="1254890"/>
          </a:xfrm>
          <a:prstGeom prst="line">
            <a:avLst/>
          </a:prstGeom>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701BDC41-3AC5-483A-A6F2-C94ADEA58C81}"/>
              </a:ext>
            </a:extLst>
          </p:cNvPr>
          <p:cNvSpPr txBox="1"/>
          <p:nvPr/>
        </p:nvSpPr>
        <p:spPr>
          <a:xfrm>
            <a:off x="642938" y="1580858"/>
            <a:ext cx="1550194" cy="253916"/>
          </a:xfrm>
          <a:prstGeom prst="rect">
            <a:avLst/>
          </a:prstGeom>
          <a:noFill/>
        </p:spPr>
        <p:txBody>
          <a:bodyPr wrap="square" rtlCol="0">
            <a:spAutoFit/>
          </a:bodyPr>
          <a:lstStyle/>
          <a:p>
            <a:r>
              <a:rPr lang="en-GB" sz="1050" dirty="0"/>
              <a:t>Coughs and colds </a:t>
            </a:r>
          </a:p>
        </p:txBody>
      </p:sp>
      <p:sp>
        <p:nvSpPr>
          <p:cNvPr id="48" name="TextBox 47">
            <a:extLst>
              <a:ext uri="{FF2B5EF4-FFF2-40B4-BE49-F238E27FC236}">
                <a16:creationId xmlns:a16="http://schemas.microsoft.com/office/drawing/2014/main" id="{9E42963A-09C2-432D-BC02-B7CA9D3E6F4D}"/>
              </a:ext>
            </a:extLst>
          </p:cNvPr>
          <p:cNvSpPr txBox="1"/>
          <p:nvPr/>
        </p:nvSpPr>
        <p:spPr>
          <a:xfrm>
            <a:off x="485775" y="1976185"/>
            <a:ext cx="1971674" cy="253916"/>
          </a:xfrm>
          <a:prstGeom prst="rect">
            <a:avLst/>
          </a:prstGeom>
          <a:noFill/>
        </p:spPr>
        <p:txBody>
          <a:bodyPr wrap="square" rtlCol="0">
            <a:spAutoFit/>
          </a:bodyPr>
          <a:lstStyle/>
          <a:p>
            <a:r>
              <a:rPr lang="en-GB" sz="1050" dirty="0"/>
              <a:t>Stomach minor problems </a:t>
            </a:r>
          </a:p>
        </p:txBody>
      </p:sp>
      <p:sp>
        <p:nvSpPr>
          <p:cNvPr id="49" name="TextBox 48">
            <a:extLst>
              <a:ext uri="{FF2B5EF4-FFF2-40B4-BE49-F238E27FC236}">
                <a16:creationId xmlns:a16="http://schemas.microsoft.com/office/drawing/2014/main" id="{8B9F6D61-4A5E-49F3-9484-2EC9D80445ED}"/>
              </a:ext>
            </a:extLst>
          </p:cNvPr>
          <p:cNvSpPr txBox="1"/>
          <p:nvPr/>
        </p:nvSpPr>
        <p:spPr>
          <a:xfrm>
            <a:off x="521494" y="2265305"/>
            <a:ext cx="1857374" cy="253916"/>
          </a:xfrm>
          <a:prstGeom prst="rect">
            <a:avLst/>
          </a:prstGeom>
          <a:noFill/>
        </p:spPr>
        <p:txBody>
          <a:bodyPr wrap="square" rtlCol="0">
            <a:spAutoFit/>
          </a:bodyPr>
          <a:lstStyle/>
          <a:p>
            <a:r>
              <a:rPr lang="en-GB" sz="1050" dirty="0"/>
              <a:t>Aches and pains</a:t>
            </a:r>
          </a:p>
        </p:txBody>
      </p:sp>
      <p:sp>
        <p:nvSpPr>
          <p:cNvPr id="50" name="TextBox 49">
            <a:extLst>
              <a:ext uri="{FF2B5EF4-FFF2-40B4-BE49-F238E27FC236}">
                <a16:creationId xmlns:a16="http://schemas.microsoft.com/office/drawing/2014/main" id="{F454D8CA-066F-43F8-9DBD-383E1E55D93D}"/>
              </a:ext>
            </a:extLst>
          </p:cNvPr>
          <p:cNvSpPr txBox="1"/>
          <p:nvPr/>
        </p:nvSpPr>
        <p:spPr>
          <a:xfrm>
            <a:off x="553640" y="2571750"/>
            <a:ext cx="1793081" cy="253916"/>
          </a:xfrm>
          <a:prstGeom prst="rect">
            <a:avLst/>
          </a:prstGeom>
          <a:noFill/>
        </p:spPr>
        <p:txBody>
          <a:bodyPr wrap="square" rtlCol="0">
            <a:spAutoFit/>
          </a:bodyPr>
          <a:lstStyle/>
          <a:p>
            <a:r>
              <a:rPr lang="en-GB" sz="1050" dirty="0"/>
              <a:t>Bruises and sunburns </a:t>
            </a:r>
          </a:p>
        </p:txBody>
      </p:sp>
      <p:cxnSp>
        <p:nvCxnSpPr>
          <p:cNvPr id="54" name="Straight Connector 53">
            <a:extLst>
              <a:ext uri="{FF2B5EF4-FFF2-40B4-BE49-F238E27FC236}">
                <a16:creationId xmlns:a16="http://schemas.microsoft.com/office/drawing/2014/main" id="{D5899082-86FF-4A6F-8A07-33FC0BDD2AF5}"/>
              </a:ext>
            </a:extLst>
          </p:cNvPr>
          <p:cNvCxnSpPr/>
          <p:nvPr/>
        </p:nvCxnSpPr>
        <p:spPr>
          <a:xfrm flipV="1">
            <a:off x="521494" y="2223090"/>
            <a:ext cx="2025253" cy="521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C468C373-C8F8-4A08-B961-B00FA8E3D950}"/>
              </a:ext>
            </a:extLst>
          </p:cNvPr>
          <p:cNvCxnSpPr/>
          <p:nvPr/>
        </p:nvCxnSpPr>
        <p:spPr>
          <a:xfrm>
            <a:off x="642937" y="2542304"/>
            <a:ext cx="207168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08BE647D-53AB-4716-A6D5-6966CF2A6762}"/>
              </a:ext>
            </a:extLst>
          </p:cNvPr>
          <p:cNvCxnSpPr>
            <a:cxnSpLocks/>
          </p:cNvCxnSpPr>
          <p:nvPr/>
        </p:nvCxnSpPr>
        <p:spPr>
          <a:xfrm>
            <a:off x="642937" y="2778919"/>
            <a:ext cx="221456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EF6DEFC8-18EA-41D4-9884-225EE336388A}"/>
              </a:ext>
            </a:extLst>
          </p:cNvPr>
          <p:cNvCxnSpPr/>
          <p:nvPr/>
        </p:nvCxnSpPr>
        <p:spPr>
          <a:xfrm>
            <a:off x="2857501" y="2114684"/>
            <a:ext cx="187880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89A63FA-7F49-4B0C-8724-23E130D8A7BB}"/>
              </a:ext>
            </a:extLst>
          </p:cNvPr>
          <p:cNvCxnSpPr>
            <a:cxnSpLocks/>
          </p:cNvCxnSpPr>
          <p:nvPr/>
        </p:nvCxnSpPr>
        <p:spPr>
          <a:xfrm>
            <a:off x="2971800" y="2403804"/>
            <a:ext cx="190023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D784E6C9-13EB-4B65-8647-4CF59B31EF6C}"/>
              </a:ext>
            </a:extLst>
          </p:cNvPr>
          <p:cNvCxnSpPr/>
          <p:nvPr/>
        </p:nvCxnSpPr>
        <p:spPr>
          <a:xfrm>
            <a:off x="3107532" y="2778919"/>
            <a:ext cx="1978819" cy="0"/>
          </a:xfrm>
          <a:prstGeom prst="line">
            <a:avLst/>
          </a:prstGeom>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747B55B9-94C4-4C19-9DC1-B04B8027F2AB}"/>
              </a:ext>
            </a:extLst>
          </p:cNvPr>
          <p:cNvSpPr txBox="1"/>
          <p:nvPr/>
        </p:nvSpPr>
        <p:spPr>
          <a:xfrm>
            <a:off x="2857500" y="1857857"/>
            <a:ext cx="1682354" cy="253916"/>
          </a:xfrm>
          <a:prstGeom prst="rect">
            <a:avLst/>
          </a:prstGeom>
          <a:noFill/>
        </p:spPr>
        <p:txBody>
          <a:bodyPr wrap="square" rtlCol="0">
            <a:spAutoFit/>
          </a:bodyPr>
          <a:lstStyle/>
          <a:p>
            <a:r>
              <a:rPr lang="en-GB" sz="1050" dirty="0"/>
              <a:t>Depression</a:t>
            </a:r>
          </a:p>
        </p:txBody>
      </p:sp>
      <p:sp>
        <p:nvSpPr>
          <p:cNvPr id="74" name="TextBox 73">
            <a:extLst>
              <a:ext uri="{FF2B5EF4-FFF2-40B4-BE49-F238E27FC236}">
                <a16:creationId xmlns:a16="http://schemas.microsoft.com/office/drawing/2014/main" id="{096EC6CB-AE1A-4215-A6BA-3B3597F8D89C}"/>
              </a:ext>
            </a:extLst>
          </p:cNvPr>
          <p:cNvSpPr txBox="1"/>
          <p:nvPr/>
        </p:nvSpPr>
        <p:spPr>
          <a:xfrm>
            <a:off x="2971801" y="2140916"/>
            <a:ext cx="1478756" cy="253916"/>
          </a:xfrm>
          <a:prstGeom prst="rect">
            <a:avLst/>
          </a:prstGeom>
          <a:noFill/>
        </p:spPr>
        <p:txBody>
          <a:bodyPr wrap="square" rtlCol="0">
            <a:spAutoFit/>
          </a:bodyPr>
          <a:lstStyle/>
          <a:p>
            <a:r>
              <a:rPr lang="en-GB" sz="1050" dirty="0"/>
              <a:t>Anxiety</a:t>
            </a:r>
          </a:p>
        </p:txBody>
      </p:sp>
      <p:sp>
        <p:nvSpPr>
          <p:cNvPr id="75" name="TextBox 74">
            <a:extLst>
              <a:ext uri="{FF2B5EF4-FFF2-40B4-BE49-F238E27FC236}">
                <a16:creationId xmlns:a16="http://schemas.microsoft.com/office/drawing/2014/main" id="{10B38CC6-C75D-4B44-A410-FAEB6E836322}"/>
              </a:ext>
            </a:extLst>
          </p:cNvPr>
          <p:cNvSpPr txBox="1"/>
          <p:nvPr/>
        </p:nvSpPr>
        <p:spPr>
          <a:xfrm>
            <a:off x="3107531" y="2478881"/>
            <a:ext cx="1628775" cy="253916"/>
          </a:xfrm>
          <a:prstGeom prst="rect">
            <a:avLst/>
          </a:prstGeom>
          <a:noFill/>
        </p:spPr>
        <p:txBody>
          <a:bodyPr wrap="square" rtlCol="0">
            <a:spAutoFit/>
          </a:bodyPr>
          <a:lstStyle/>
          <a:p>
            <a:r>
              <a:rPr lang="en-GB" sz="1050" dirty="0"/>
              <a:t>Eating disorder </a:t>
            </a:r>
          </a:p>
        </p:txBody>
      </p:sp>
      <p:cxnSp>
        <p:nvCxnSpPr>
          <p:cNvPr id="79" name="Straight Connector 78">
            <a:extLst>
              <a:ext uri="{FF2B5EF4-FFF2-40B4-BE49-F238E27FC236}">
                <a16:creationId xmlns:a16="http://schemas.microsoft.com/office/drawing/2014/main" id="{7678FDC1-B767-4C11-BFF0-3B0538AD988E}"/>
              </a:ext>
            </a:extLst>
          </p:cNvPr>
          <p:cNvCxnSpPr/>
          <p:nvPr/>
        </p:nvCxnSpPr>
        <p:spPr>
          <a:xfrm>
            <a:off x="5086350" y="2114684"/>
            <a:ext cx="161448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ACCB7E55-AEDD-4CB8-A207-C1B64130546F}"/>
              </a:ext>
            </a:extLst>
          </p:cNvPr>
          <p:cNvCxnSpPr/>
          <p:nvPr/>
        </p:nvCxnSpPr>
        <p:spPr>
          <a:xfrm>
            <a:off x="5086350" y="2417915"/>
            <a:ext cx="177165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4DA5E7E2-1EA5-49CB-B7C7-A562216431E6}"/>
              </a:ext>
            </a:extLst>
          </p:cNvPr>
          <p:cNvCxnSpPr/>
          <p:nvPr/>
        </p:nvCxnSpPr>
        <p:spPr>
          <a:xfrm>
            <a:off x="5214937" y="2778919"/>
            <a:ext cx="1843088" cy="0"/>
          </a:xfrm>
          <a:prstGeom prst="line">
            <a:avLst/>
          </a:prstGeom>
        </p:spPr>
        <p:style>
          <a:lnRef idx="1">
            <a:schemeClr val="accent1"/>
          </a:lnRef>
          <a:fillRef idx="0">
            <a:schemeClr val="accent1"/>
          </a:fillRef>
          <a:effectRef idx="0">
            <a:schemeClr val="accent1"/>
          </a:effectRef>
          <a:fontRef idx="minor">
            <a:schemeClr val="tx1"/>
          </a:fontRef>
        </p:style>
      </p:cxnSp>
      <p:sp>
        <p:nvSpPr>
          <p:cNvPr id="84" name="TextBox 83">
            <a:extLst>
              <a:ext uri="{FF2B5EF4-FFF2-40B4-BE49-F238E27FC236}">
                <a16:creationId xmlns:a16="http://schemas.microsoft.com/office/drawing/2014/main" id="{ED3059ED-D780-4F28-90D9-470954106FA2}"/>
              </a:ext>
            </a:extLst>
          </p:cNvPr>
          <p:cNvSpPr txBox="1"/>
          <p:nvPr/>
        </p:nvSpPr>
        <p:spPr>
          <a:xfrm>
            <a:off x="2346721" y="1522907"/>
            <a:ext cx="2389586" cy="253916"/>
          </a:xfrm>
          <a:prstGeom prst="rect">
            <a:avLst/>
          </a:prstGeom>
          <a:noFill/>
        </p:spPr>
        <p:txBody>
          <a:bodyPr wrap="square" rtlCol="0">
            <a:spAutoFit/>
          </a:bodyPr>
          <a:lstStyle/>
          <a:p>
            <a:r>
              <a:rPr lang="en-GB" sz="1050" dirty="0"/>
              <a:t>Post-traumatic stress disorder</a:t>
            </a:r>
          </a:p>
        </p:txBody>
      </p:sp>
      <p:sp>
        <p:nvSpPr>
          <p:cNvPr id="85" name="TextBox 84">
            <a:extLst>
              <a:ext uri="{FF2B5EF4-FFF2-40B4-BE49-F238E27FC236}">
                <a16:creationId xmlns:a16="http://schemas.microsoft.com/office/drawing/2014/main" id="{3CE9F2B6-7C0D-4CB9-9DBF-275FF9650E05}"/>
              </a:ext>
            </a:extLst>
          </p:cNvPr>
          <p:cNvSpPr txBox="1"/>
          <p:nvPr/>
        </p:nvSpPr>
        <p:spPr>
          <a:xfrm>
            <a:off x="5043488" y="1580858"/>
            <a:ext cx="1278731" cy="253916"/>
          </a:xfrm>
          <a:prstGeom prst="rect">
            <a:avLst/>
          </a:prstGeom>
          <a:noFill/>
        </p:spPr>
        <p:txBody>
          <a:bodyPr wrap="square" rtlCol="0">
            <a:spAutoFit/>
          </a:bodyPr>
          <a:lstStyle/>
          <a:p>
            <a:r>
              <a:rPr lang="en-GB" sz="1050" dirty="0"/>
              <a:t>Divorce</a:t>
            </a:r>
          </a:p>
        </p:txBody>
      </p:sp>
      <p:sp>
        <p:nvSpPr>
          <p:cNvPr id="86" name="TextBox 85">
            <a:extLst>
              <a:ext uri="{FF2B5EF4-FFF2-40B4-BE49-F238E27FC236}">
                <a16:creationId xmlns:a16="http://schemas.microsoft.com/office/drawing/2014/main" id="{F4F7524C-3C80-41C1-AAC7-93385BE8A9EC}"/>
              </a:ext>
            </a:extLst>
          </p:cNvPr>
          <p:cNvSpPr txBox="1"/>
          <p:nvPr/>
        </p:nvSpPr>
        <p:spPr>
          <a:xfrm>
            <a:off x="4957763" y="1857857"/>
            <a:ext cx="1571625" cy="253916"/>
          </a:xfrm>
          <a:prstGeom prst="rect">
            <a:avLst/>
          </a:prstGeom>
          <a:noFill/>
        </p:spPr>
        <p:txBody>
          <a:bodyPr wrap="square" rtlCol="0">
            <a:spAutoFit/>
          </a:bodyPr>
          <a:lstStyle/>
          <a:p>
            <a:r>
              <a:rPr lang="en-GB" sz="1050" dirty="0"/>
              <a:t>Childcare issues </a:t>
            </a:r>
          </a:p>
        </p:txBody>
      </p:sp>
      <p:sp>
        <p:nvSpPr>
          <p:cNvPr id="87" name="TextBox 86">
            <a:extLst>
              <a:ext uri="{FF2B5EF4-FFF2-40B4-BE49-F238E27FC236}">
                <a16:creationId xmlns:a16="http://schemas.microsoft.com/office/drawing/2014/main" id="{B5DF0750-4EBC-4317-917C-FCFBF6398880}"/>
              </a:ext>
            </a:extLst>
          </p:cNvPr>
          <p:cNvSpPr txBox="1"/>
          <p:nvPr/>
        </p:nvSpPr>
        <p:spPr>
          <a:xfrm>
            <a:off x="5097066" y="2149354"/>
            <a:ext cx="1500188" cy="253916"/>
          </a:xfrm>
          <a:prstGeom prst="rect">
            <a:avLst/>
          </a:prstGeom>
          <a:noFill/>
        </p:spPr>
        <p:txBody>
          <a:bodyPr wrap="square" rtlCol="0">
            <a:spAutoFit/>
          </a:bodyPr>
          <a:lstStyle/>
          <a:p>
            <a:r>
              <a:rPr lang="en-GB" sz="1050" dirty="0"/>
              <a:t>Family sickness </a:t>
            </a:r>
          </a:p>
        </p:txBody>
      </p:sp>
      <p:sp>
        <p:nvSpPr>
          <p:cNvPr id="88" name="TextBox 87">
            <a:extLst>
              <a:ext uri="{FF2B5EF4-FFF2-40B4-BE49-F238E27FC236}">
                <a16:creationId xmlns:a16="http://schemas.microsoft.com/office/drawing/2014/main" id="{4E64638F-3E0D-4E0E-A852-4B505D9FD421}"/>
              </a:ext>
            </a:extLst>
          </p:cNvPr>
          <p:cNvSpPr txBox="1"/>
          <p:nvPr/>
        </p:nvSpPr>
        <p:spPr>
          <a:xfrm>
            <a:off x="5214937" y="2512350"/>
            <a:ext cx="1843088" cy="253916"/>
          </a:xfrm>
          <a:prstGeom prst="rect">
            <a:avLst/>
          </a:prstGeom>
          <a:noFill/>
        </p:spPr>
        <p:txBody>
          <a:bodyPr wrap="square" rtlCol="0">
            <a:spAutoFit/>
          </a:bodyPr>
          <a:lstStyle/>
          <a:p>
            <a:r>
              <a:rPr lang="en-GB" sz="1050" dirty="0"/>
              <a:t>Child school issues </a:t>
            </a:r>
          </a:p>
        </p:txBody>
      </p:sp>
      <p:cxnSp>
        <p:nvCxnSpPr>
          <p:cNvPr id="90" name="Straight Connector 89">
            <a:extLst>
              <a:ext uri="{FF2B5EF4-FFF2-40B4-BE49-F238E27FC236}">
                <a16:creationId xmlns:a16="http://schemas.microsoft.com/office/drawing/2014/main" id="{F07E620B-2A41-4329-8F0B-7DDA0D79A41A}"/>
              </a:ext>
            </a:extLst>
          </p:cNvPr>
          <p:cNvCxnSpPr/>
          <p:nvPr/>
        </p:nvCxnSpPr>
        <p:spPr>
          <a:xfrm flipH="1">
            <a:off x="821532" y="3429000"/>
            <a:ext cx="189309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6C143B83-2413-4997-96D6-1FD4BAF5BB96}"/>
              </a:ext>
            </a:extLst>
          </p:cNvPr>
          <p:cNvCxnSpPr/>
          <p:nvPr/>
        </p:nvCxnSpPr>
        <p:spPr>
          <a:xfrm flipH="1">
            <a:off x="642938" y="3800475"/>
            <a:ext cx="181451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DFE6158F-2993-4BD7-B124-3E2CF29C715B}"/>
              </a:ext>
            </a:extLst>
          </p:cNvPr>
          <p:cNvCxnSpPr>
            <a:cxnSpLocks/>
          </p:cNvCxnSpPr>
          <p:nvPr/>
        </p:nvCxnSpPr>
        <p:spPr>
          <a:xfrm flipH="1">
            <a:off x="521494" y="4100513"/>
            <a:ext cx="1721644" cy="0"/>
          </a:xfrm>
          <a:prstGeom prst="line">
            <a:avLst/>
          </a:prstGeom>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23477759-FD5C-4A08-A7C5-C5ECDB406A4E}"/>
              </a:ext>
            </a:extLst>
          </p:cNvPr>
          <p:cNvSpPr txBox="1"/>
          <p:nvPr/>
        </p:nvSpPr>
        <p:spPr>
          <a:xfrm>
            <a:off x="821532" y="3107531"/>
            <a:ext cx="1725215" cy="253916"/>
          </a:xfrm>
          <a:prstGeom prst="rect">
            <a:avLst/>
          </a:prstGeom>
          <a:noFill/>
        </p:spPr>
        <p:txBody>
          <a:bodyPr wrap="square" rtlCol="0">
            <a:spAutoFit/>
          </a:bodyPr>
          <a:lstStyle/>
          <a:p>
            <a:r>
              <a:rPr lang="en-GB" sz="1050" dirty="0"/>
              <a:t>Paid holidays</a:t>
            </a:r>
          </a:p>
        </p:txBody>
      </p:sp>
      <p:sp>
        <p:nvSpPr>
          <p:cNvPr id="97" name="TextBox 96">
            <a:extLst>
              <a:ext uri="{FF2B5EF4-FFF2-40B4-BE49-F238E27FC236}">
                <a16:creationId xmlns:a16="http://schemas.microsoft.com/office/drawing/2014/main" id="{CF21627E-16BE-4816-B6C2-9C9468B67C87}"/>
              </a:ext>
            </a:extLst>
          </p:cNvPr>
          <p:cNvSpPr txBox="1"/>
          <p:nvPr/>
        </p:nvSpPr>
        <p:spPr>
          <a:xfrm>
            <a:off x="553641" y="3560199"/>
            <a:ext cx="1893094" cy="253916"/>
          </a:xfrm>
          <a:prstGeom prst="rect">
            <a:avLst/>
          </a:prstGeom>
          <a:noFill/>
        </p:spPr>
        <p:txBody>
          <a:bodyPr wrap="square" rtlCol="0">
            <a:spAutoFit/>
          </a:bodyPr>
          <a:lstStyle/>
          <a:p>
            <a:r>
              <a:rPr lang="en-GB" sz="1050" dirty="0"/>
              <a:t>Paternity leave </a:t>
            </a:r>
          </a:p>
        </p:txBody>
      </p:sp>
      <p:sp>
        <p:nvSpPr>
          <p:cNvPr id="98" name="TextBox 97">
            <a:extLst>
              <a:ext uri="{FF2B5EF4-FFF2-40B4-BE49-F238E27FC236}">
                <a16:creationId xmlns:a16="http://schemas.microsoft.com/office/drawing/2014/main" id="{3A508C61-7492-46DC-BE6D-0B74EBC980A9}"/>
              </a:ext>
            </a:extLst>
          </p:cNvPr>
          <p:cNvSpPr txBox="1"/>
          <p:nvPr/>
        </p:nvSpPr>
        <p:spPr>
          <a:xfrm>
            <a:off x="542926" y="3867985"/>
            <a:ext cx="1650206" cy="253916"/>
          </a:xfrm>
          <a:prstGeom prst="rect">
            <a:avLst/>
          </a:prstGeom>
          <a:noFill/>
        </p:spPr>
        <p:txBody>
          <a:bodyPr wrap="square" rtlCol="0">
            <a:spAutoFit/>
          </a:bodyPr>
          <a:lstStyle/>
          <a:p>
            <a:r>
              <a:rPr lang="en-GB" sz="1050" dirty="0"/>
              <a:t>Maternity leave </a:t>
            </a:r>
          </a:p>
        </p:txBody>
      </p:sp>
      <p:cxnSp>
        <p:nvCxnSpPr>
          <p:cNvPr id="100" name="Straight Connector 99">
            <a:extLst>
              <a:ext uri="{FF2B5EF4-FFF2-40B4-BE49-F238E27FC236}">
                <a16:creationId xmlns:a16="http://schemas.microsoft.com/office/drawing/2014/main" id="{65B2EB55-CA30-4A64-8D23-1E9AAECCC0BE}"/>
              </a:ext>
            </a:extLst>
          </p:cNvPr>
          <p:cNvCxnSpPr/>
          <p:nvPr/>
        </p:nvCxnSpPr>
        <p:spPr>
          <a:xfrm flipH="1">
            <a:off x="3107532" y="3429000"/>
            <a:ext cx="185023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7E980B16-9950-42DD-85B6-C02A8A9AEBBD}"/>
              </a:ext>
            </a:extLst>
          </p:cNvPr>
          <p:cNvCxnSpPr/>
          <p:nvPr/>
        </p:nvCxnSpPr>
        <p:spPr>
          <a:xfrm flipH="1">
            <a:off x="2714626" y="3743325"/>
            <a:ext cx="202168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871B297A-3EC0-4475-990E-88682E6DB5B1}"/>
              </a:ext>
            </a:extLst>
          </p:cNvPr>
          <p:cNvCxnSpPr/>
          <p:nvPr/>
        </p:nvCxnSpPr>
        <p:spPr>
          <a:xfrm flipH="1">
            <a:off x="2446734" y="4100513"/>
            <a:ext cx="2093120" cy="0"/>
          </a:xfrm>
          <a:prstGeom prst="line">
            <a:avLst/>
          </a:prstGeom>
        </p:spPr>
        <p:style>
          <a:lnRef idx="1">
            <a:schemeClr val="accent1"/>
          </a:lnRef>
          <a:fillRef idx="0">
            <a:schemeClr val="accent1"/>
          </a:fillRef>
          <a:effectRef idx="0">
            <a:schemeClr val="accent1"/>
          </a:effectRef>
          <a:fontRef idx="minor">
            <a:schemeClr val="tx1"/>
          </a:fontRef>
        </p:style>
      </p:cxnSp>
      <p:sp>
        <p:nvSpPr>
          <p:cNvPr id="105" name="TextBox 104">
            <a:extLst>
              <a:ext uri="{FF2B5EF4-FFF2-40B4-BE49-F238E27FC236}">
                <a16:creationId xmlns:a16="http://schemas.microsoft.com/office/drawing/2014/main" id="{AAA612E4-8618-4A73-8531-F6143C61E5DA}"/>
              </a:ext>
            </a:extLst>
          </p:cNvPr>
          <p:cNvSpPr txBox="1"/>
          <p:nvPr/>
        </p:nvSpPr>
        <p:spPr>
          <a:xfrm>
            <a:off x="3107531" y="3107531"/>
            <a:ext cx="1628775" cy="253916"/>
          </a:xfrm>
          <a:prstGeom prst="rect">
            <a:avLst/>
          </a:prstGeom>
          <a:noFill/>
        </p:spPr>
        <p:txBody>
          <a:bodyPr wrap="square" rtlCol="0">
            <a:spAutoFit/>
          </a:bodyPr>
          <a:lstStyle/>
          <a:p>
            <a:r>
              <a:rPr lang="en-GB" sz="1050" dirty="0"/>
              <a:t>Car issues</a:t>
            </a:r>
          </a:p>
        </p:txBody>
      </p:sp>
      <p:sp>
        <p:nvSpPr>
          <p:cNvPr id="106" name="TextBox 105">
            <a:extLst>
              <a:ext uri="{FF2B5EF4-FFF2-40B4-BE49-F238E27FC236}">
                <a16:creationId xmlns:a16="http://schemas.microsoft.com/office/drawing/2014/main" id="{FA6E328D-27F6-42A8-BC84-FF53810FF1D1}"/>
              </a:ext>
            </a:extLst>
          </p:cNvPr>
          <p:cNvSpPr txBox="1"/>
          <p:nvPr/>
        </p:nvSpPr>
        <p:spPr>
          <a:xfrm>
            <a:off x="2818209" y="3468718"/>
            <a:ext cx="1721645" cy="253916"/>
          </a:xfrm>
          <a:prstGeom prst="rect">
            <a:avLst/>
          </a:prstGeom>
          <a:noFill/>
        </p:spPr>
        <p:txBody>
          <a:bodyPr wrap="square" rtlCol="0">
            <a:spAutoFit/>
          </a:bodyPr>
          <a:lstStyle/>
          <a:p>
            <a:r>
              <a:rPr lang="en-GB" sz="1050" dirty="0"/>
              <a:t>Weather warnings </a:t>
            </a:r>
          </a:p>
        </p:txBody>
      </p:sp>
      <p:sp>
        <p:nvSpPr>
          <p:cNvPr id="107" name="TextBox 106">
            <a:extLst>
              <a:ext uri="{FF2B5EF4-FFF2-40B4-BE49-F238E27FC236}">
                <a16:creationId xmlns:a16="http://schemas.microsoft.com/office/drawing/2014/main" id="{12FCB545-872A-41CA-81F5-FBE459E73F90}"/>
              </a:ext>
            </a:extLst>
          </p:cNvPr>
          <p:cNvSpPr txBox="1"/>
          <p:nvPr/>
        </p:nvSpPr>
        <p:spPr>
          <a:xfrm>
            <a:off x="2546747" y="3800475"/>
            <a:ext cx="2028826" cy="253916"/>
          </a:xfrm>
          <a:prstGeom prst="rect">
            <a:avLst/>
          </a:prstGeom>
          <a:noFill/>
        </p:spPr>
        <p:txBody>
          <a:bodyPr wrap="square" rtlCol="0">
            <a:spAutoFit/>
          </a:bodyPr>
          <a:lstStyle/>
          <a:p>
            <a:r>
              <a:rPr lang="en-GB" sz="1050" dirty="0"/>
              <a:t>Public transport delays </a:t>
            </a:r>
          </a:p>
        </p:txBody>
      </p:sp>
      <p:cxnSp>
        <p:nvCxnSpPr>
          <p:cNvPr id="109" name="Straight Connector 108">
            <a:extLst>
              <a:ext uri="{FF2B5EF4-FFF2-40B4-BE49-F238E27FC236}">
                <a16:creationId xmlns:a16="http://schemas.microsoft.com/office/drawing/2014/main" id="{FCC9E352-230E-45D4-9499-2F4192806D2E}"/>
              </a:ext>
            </a:extLst>
          </p:cNvPr>
          <p:cNvCxnSpPr>
            <a:cxnSpLocks/>
          </p:cNvCxnSpPr>
          <p:nvPr/>
        </p:nvCxnSpPr>
        <p:spPr>
          <a:xfrm flipH="1" flipV="1">
            <a:off x="5032773" y="3433890"/>
            <a:ext cx="1907381" cy="20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B5BC43E3-5406-4DA5-960E-376389C00880}"/>
              </a:ext>
            </a:extLst>
          </p:cNvPr>
          <p:cNvCxnSpPr>
            <a:cxnSpLocks/>
          </p:cNvCxnSpPr>
          <p:nvPr/>
        </p:nvCxnSpPr>
        <p:spPr>
          <a:xfrm flipH="1">
            <a:off x="4736307" y="4021931"/>
            <a:ext cx="1860947" cy="0"/>
          </a:xfrm>
          <a:prstGeom prst="line">
            <a:avLst/>
          </a:prstGeom>
        </p:spPr>
        <p:style>
          <a:lnRef idx="1">
            <a:schemeClr val="accent1"/>
          </a:lnRef>
          <a:fillRef idx="0">
            <a:schemeClr val="accent1"/>
          </a:fillRef>
          <a:effectRef idx="0">
            <a:schemeClr val="accent1"/>
          </a:effectRef>
          <a:fontRef idx="minor">
            <a:schemeClr val="tx1"/>
          </a:fontRef>
        </p:style>
      </p:cxnSp>
      <p:sp>
        <p:nvSpPr>
          <p:cNvPr id="124" name="TextBox 123">
            <a:extLst>
              <a:ext uri="{FF2B5EF4-FFF2-40B4-BE49-F238E27FC236}">
                <a16:creationId xmlns:a16="http://schemas.microsoft.com/office/drawing/2014/main" id="{E54A1D7E-C144-4A48-A630-B9A26CA1A3AC}"/>
              </a:ext>
            </a:extLst>
          </p:cNvPr>
          <p:cNvSpPr txBox="1"/>
          <p:nvPr/>
        </p:nvSpPr>
        <p:spPr>
          <a:xfrm>
            <a:off x="5202436" y="3013487"/>
            <a:ext cx="1775222" cy="415498"/>
          </a:xfrm>
          <a:prstGeom prst="rect">
            <a:avLst/>
          </a:prstGeom>
          <a:noFill/>
        </p:spPr>
        <p:txBody>
          <a:bodyPr wrap="square" rtlCol="0">
            <a:spAutoFit/>
          </a:bodyPr>
          <a:lstStyle/>
          <a:p>
            <a:r>
              <a:rPr lang="en-GB" sz="1050" dirty="0"/>
              <a:t>Negative interactions with leadership </a:t>
            </a:r>
          </a:p>
        </p:txBody>
      </p:sp>
      <p:sp>
        <p:nvSpPr>
          <p:cNvPr id="126" name="TextBox 125">
            <a:extLst>
              <a:ext uri="{FF2B5EF4-FFF2-40B4-BE49-F238E27FC236}">
                <a16:creationId xmlns:a16="http://schemas.microsoft.com/office/drawing/2014/main" id="{BBB58920-B1C2-4A38-B9DF-FCA6B5FAFECA}"/>
              </a:ext>
            </a:extLst>
          </p:cNvPr>
          <p:cNvSpPr txBox="1"/>
          <p:nvPr/>
        </p:nvSpPr>
        <p:spPr>
          <a:xfrm>
            <a:off x="4900612" y="3560199"/>
            <a:ext cx="1700213" cy="415498"/>
          </a:xfrm>
          <a:prstGeom prst="rect">
            <a:avLst/>
          </a:prstGeom>
          <a:noFill/>
        </p:spPr>
        <p:txBody>
          <a:bodyPr wrap="square" rtlCol="0">
            <a:spAutoFit/>
          </a:bodyPr>
          <a:lstStyle/>
          <a:p>
            <a:r>
              <a:rPr lang="en-GB" sz="1050" dirty="0"/>
              <a:t>Disagreements with company’s decisions </a:t>
            </a:r>
          </a:p>
        </p:txBody>
      </p:sp>
      <p:sp>
        <p:nvSpPr>
          <p:cNvPr id="127" name="Rectangle 126">
            <a:extLst>
              <a:ext uri="{FF2B5EF4-FFF2-40B4-BE49-F238E27FC236}">
                <a16:creationId xmlns:a16="http://schemas.microsoft.com/office/drawing/2014/main" id="{191050C6-315B-4650-8131-DD3F3F4E2944}"/>
              </a:ext>
            </a:extLst>
          </p:cNvPr>
          <p:cNvSpPr/>
          <p:nvPr/>
        </p:nvSpPr>
        <p:spPr>
          <a:xfrm>
            <a:off x="7447360" y="2678393"/>
            <a:ext cx="1157288" cy="68580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050" dirty="0"/>
              <a:t>Staff absenteeism</a:t>
            </a:r>
          </a:p>
        </p:txBody>
      </p:sp>
      <p:sp>
        <p:nvSpPr>
          <p:cNvPr id="134" name="Rectangle: Rounded Corners 133">
            <a:extLst>
              <a:ext uri="{FF2B5EF4-FFF2-40B4-BE49-F238E27FC236}">
                <a16:creationId xmlns:a16="http://schemas.microsoft.com/office/drawing/2014/main" id="{FD0A34B7-9596-414E-9808-84D33C22321A}"/>
              </a:ext>
            </a:extLst>
          </p:cNvPr>
          <p:cNvSpPr/>
          <p:nvPr/>
        </p:nvSpPr>
        <p:spPr>
          <a:xfrm>
            <a:off x="2346721" y="484725"/>
            <a:ext cx="4064794" cy="461161"/>
          </a:xfrm>
          <a:prstGeom prst="round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1050" dirty="0">
                <a:ln w="0"/>
                <a:solidFill>
                  <a:schemeClr val="tx1"/>
                </a:solidFill>
                <a:effectLst>
                  <a:outerShdw blurRad="38100" dist="19050" dir="2700000" algn="tl" rotWithShape="0">
                    <a:schemeClr val="dk1">
                      <a:alpha val="40000"/>
                    </a:schemeClr>
                  </a:outerShdw>
                </a:effectLst>
              </a:rPr>
              <a:t>Fishbone diagram </a:t>
            </a:r>
            <a:endParaRPr lang="en-GB" sz="105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1022699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a:t>Resolution through decrease of the Work related stress</a:t>
            </a:r>
            <a:br>
              <a:rPr lang="en-GB" dirty="0"/>
            </a:br>
            <a:endParaRPr lang="en-GB" dirty="0"/>
          </a:p>
        </p:txBody>
      </p:sp>
      <p:sp>
        <p:nvSpPr>
          <p:cNvPr id="3" name="Text Placeholder 2"/>
          <p:cNvSpPr>
            <a:spLocks noGrp="1"/>
          </p:cNvSpPr>
          <p:nvPr>
            <p:ph type="body" idx="1"/>
          </p:nvPr>
        </p:nvSpPr>
        <p:spPr/>
        <p:txBody>
          <a:bodyPr/>
          <a:lstStyle/>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is one of the necessary things to reduce the work stress that directly impacts the issue. Not just because of the negative effects it could have on the worker but also because of the importance of researching methods to reduce absenteeism (de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Reuver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Reducing work stress enables to increase in work productivity; the reduction of the work stress can able to achieve through rewards and various activities in the organization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lvl="0">
              <a:buNone/>
            </a:pPr>
            <a:endParaRPr lang="en-GB" dirty="0"/>
          </a:p>
          <a:p>
            <a:endParaRPr lang="en-GB" dirty="0"/>
          </a:p>
        </p:txBody>
      </p:sp>
      <p:pic>
        <p:nvPicPr>
          <p:cNvPr id="3074" name="Picture 2"/>
          <p:cNvPicPr>
            <a:picLocks noChangeAspect="1" noChangeArrowheads="1"/>
          </p:cNvPicPr>
          <p:nvPr/>
        </p:nvPicPr>
        <p:blipFill>
          <a:blip r:embed="rId3"/>
          <a:srcRect/>
          <a:stretch>
            <a:fillRect/>
          </a:stretch>
        </p:blipFill>
        <p:spPr bwMode="auto">
          <a:xfrm>
            <a:off x="2196662" y="3090041"/>
            <a:ext cx="4897329" cy="1341548"/>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Conclusion</a:t>
            </a:r>
            <a:br>
              <a:rPr lang="en-GB" dirty="0"/>
            </a:br>
            <a:endParaRPr lang="en-GB" dirty="0"/>
          </a:p>
        </p:txBody>
      </p:sp>
      <p:sp>
        <p:nvSpPr>
          <p:cNvPr id="3" name="Text Placeholder 2"/>
          <p:cNvSpPr>
            <a:spLocks noGrp="1"/>
          </p:cNvSpPr>
          <p:nvPr>
            <p:ph type="body" idx="1"/>
          </p:nvPr>
        </p:nvSpPr>
        <p:spPr/>
        <p:txBody>
          <a:bodyPr>
            <a:normAutofit/>
          </a:bodyPr>
          <a:lstStyle/>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Problem-solving and decision-making are the two aspects through which the issues of staff absenteeism can be reduced. The solving techniques enhance the staff to work efficiently, and proper decision-making is helpful for the employees to concentrate on the work while reducing the absenteeism</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study is detailed about the nature of the problems and its aims towards staff absenteeism which affects the organization in various ways, and it includes financial losses and quality reduction towards the services provided by the organization.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buNone/>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Reference List</a:t>
            </a:r>
            <a:endParaRPr lang="en-GB" dirty="0"/>
          </a:p>
        </p:txBody>
      </p:sp>
      <p:sp>
        <p:nvSpPr>
          <p:cNvPr id="3" name="Text Placeholder 2"/>
          <p:cNvSpPr>
            <a:spLocks noGrp="1"/>
          </p:cNvSpPr>
          <p:nvPr>
            <p:ph type="body" idx="1"/>
          </p:nvPr>
        </p:nvSpPr>
        <p:spPr/>
        <p:txBody>
          <a:bodyPr>
            <a:normAutofit fontScale="62500" lnSpcReduction="20000"/>
          </a:bodyPr>
          <a:lstStyle/>
          <a:p>
            <a:r>
              <a:rPr lang="en-GB" dirty="0"/>
              <a:t>www.adp.com, 2022. Available at: https://www.adp.com/spark/articles/2017/01/the-impact-of-absenteeism.aspx </a:t>
            </a:r>
          </a:p>
          <a:p>
            <a:endParaRPr lang="en-GB" dirty="0"/>
          </a:p>
          <a:p>
            <a:r>
              <a:rPr lang="en-GB" dirty="0" err="1"/>
              <a:t>Eketu</a:t>
            </a:r>
            <a:r>
              <a:rPr lang="en-GB" dirty="0"/>
              <a:t>, C.A., 2020. Technological Imperatives in Absenteeism and </a:t>
            </a:r>
            <a:r>
              <a:rPr lang="en-GB" dirty="0" err="1"/>
              <a:t>Presenteeism</a:t>
            </a:r>
            <a:r>
              <a:rPr lang="en-GB" dirty="0"/>
              <a:t> Anathema in Work Organizations. Available at SSRN 369579. Available at: http://erjbehaviouralsciences.com/wp-content/uploads/2020/05/3.-absenteeism.pdf</a:t>
            </a:r>
          </a:p>
          <a:p>
            <a:endParaRPr lang="en-GB" dirty="0"/>
          </a:p>
          <a:p>
            <a:r>
              <a:rPr lang="en-GB" dirty="0" err="1"/>
              <a:t>Ticharwa</a:t>
            </a:r>
            <a:r>
              <a:rPr lang="en-GB" dirty="0"/>
              <a:t>, M., Cope, V. and Murray, M., 2019. Nurse absenteeism: An analysis of trends and perceptions of nurse unit managers. Journal of Nursing Management, 27(1), pp.109-116. Available at: https://onlinelibrary.wiley.com/doi/abs/10.1111/jonm.12654</a:t>
            </a:r>
          </a:p>
          <a:p>
            <a:endParaRPr lang="en-GB" dirty="0"/>
          </a:p>
          <a:p>
            <a:r>
              <a:rPr lang="en-GB" dirty="0"/>
              <a:t>de </a:t>
            </a:r>
            <a:r>
              <a:rPr lang="en-GB" dirty="0" err="1"/>
              <a:t>Reuver</a:t>
            </a:r>
            <a:r>
              <a:rPr lang="en-GB" dirty="0"/>
              <a:t>, R., Van de </a:t>
            </a:r>
            <a:r>
              <a:rPr lang="en-GB" dirty="0" err="1"/>
              <a:t>Voorde</a:t>
            </a:r>
            <a:r>
              <a:rPr lang="en-GB" dirty="0"/>
              <a:t>, K. and </a:t>
            </a:r>
            <a:r>
              <a:rPr lang="en-GB" dirty="0" err="1"/>
              <a:t>Kilroy</a:t>
            </a:r>
            <a:r>
              <a:rPr lang="en-GB" dirty="0"/>
              <a:t>, S., 2021. When do bundles of high performance work systems reduce employee absenteeism? The moderating role of workload. The International Journal of Human Resource Management, 32(13), pp.2889-2909. Available at: https://www.tandfonline.com/doi/pdf/10.1080/09585192.2019.1616594</a:t>
            </a:r>
          </a:p>
          <a:p>
            <a:endParaRPr lang="en-GB" dirty="0"/>
          </a:p>
          <a:p>
            <a:r>
              <a:rPr lang="en-GB" dirty="0" err="1"/>
              <a:t>Sanyal</a:t>
            </a:r>
            <a:r>
              <a:rPr lang="en-GB" dirty="0"/>
              <a:t>, S. and </a:t>
            </a:r>
            <a:r>
              <a:rPr lang="en-GB" dirty="0" err="1"/>
              <a:t>Hisam</a:t>
            </a:r>
            <a:r>
              <a:rPr lang="en-GB" dirty="0"/>
              <a:t>, M.W., 2018. The impact of teamwork on work performance of employees: A study of faculty members in </a:t>
            </a:r>
            <a:r>
              <a:rPr lang="en-GB" dirty="0" err="1"/>
              <a:t>Dhofar</a:t>
            </a:r>
            <a:r>
              <a:rPr lang="en-GB" dirty="0"/>
              <a:t> University. IOSR Journal of Business and Management, 20(3), pp.15-22. Available at: https://www.researchgate.net/profile/Shouvik-Sanyal/publication/325287860_The_Impact_of_Teamwork_on_Work_Performance_of_Employees_A_Study_of_Faculty_Members_in_Dhofar_University/links/5b040753a6fdccf9e4f7cdfd/The-Impact-of-Teamwork-on-Work-Performance-of-Employees-A-Study-of-Faculty-Members-in-Dhofar-University.pdf</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1834876" y="567559"/>
            <a:ext cx="4860213" cy="4170483"/>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TM04033937[[fn=Vapor Trail]]</Template>
  <TotalTime>1044</TotalTime>
  <Words>1596</Words>
  <Application>Microsoft Macintosh PowerPoint</Application>
  <PresentationFormat>On-screen Show (16:9)</PresentationFormat>
  <Paragraphs>95</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Times New Roman</vt:lpstr>
      <vt:lpstr>Vapor Trail</vt:lpstr>
      <vt:lpstr>Decision Making and Problem-Solving Strategies</vt:lpstr>
      <vt:lpstr>Introduction </vt:lpstr>
      <vt:lpstr>Nature and impact of the issues on employees and the organization </vt:lpstr>
      <vt:lpstr>PESTLE Analysis of the external environment in respect to the complex issue </vt:lpstr>
      <vt:lpstr>Cause and effects analysis of the complex problem of staff absenteeism </vt:lpstr>
      <vt:lpstr>Cause and effects analysis of the complex problem of staff absenteeism</vt:lpstr>
      <vt:lpstr>PowerPoint Presentation</vt:lpstr>
      <vt:lpstr>Resolution through decrease of the Work related stress </vt:lpstr>
      <vt:lpstr>Conclusion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Dalina Popov</dc:creator>
  <cp:lastModifiedBy>Lucian Daniel Oprea (2107118)</cp:lastModifiedBy>
  <cp:revision>15</cp:revision>
  <dcterms:modified xsi:type="dcterms:W3CDTF">2022-08-15T07:54:30Z</dcterms:modified>
</cp:coreProperties>
</file>