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3"/>
  </p:notesMasterIdLst>
  <p:sldIdLst>
    <p:sldId id="256" r:id="rId2"/>
    <p:sldId id="257" r:id="rId3"/>
    <p:sldId id="258" r:id="rId4"/>
    <p:sldId id="259" r:id="rId5"/>
    <p:sldId id="260" r:id="rId6"/>
    <p:sldId id="262" r:id="rId7"/>
    <p:sldId id="268" r:id="rId8"/>
    <p:sldId id="264" r:id="rId9"/>
    <p:sldId id="269"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106" d="100"/>
          <a:sy n="106" d="100"/>
        </p:scale>
        <p:origin x="79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0584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6112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70201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2105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1099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8080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9532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5380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3448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368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700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61789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88426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33991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93155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793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12/07/2026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3695827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sg-link.byteoversea.com/?target=https%3A%2F%2Fcraftbatch.co.uk%2Fblog%2Fbakery-industry-statistics-uk-2026%2F&amp;scene=im&amp;aid=495671&amp;lang=en-US" TargetMode="External"/><Relationship Id="rId2" Type="http://schemas.openxmlformats.org/officeDocument/2006/relationships/hyperlink" Target="https://sg-link.byteoversea.com/?target=https%3A%2F%2Fwww.ons.gov.uk%2Fbusinessindustryandtrade%2Fretail&amp;scene=im&amp;aid=495671&amp;lang=en-US"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1715179" y="1194790"/>
            <a:ext cx="8427720" cy="3586798"/>
          </a:xfrm>
        </p:spPr>
        <p:txBody>
          <a:bodyPr>
            <a:normAutofit/>
          </a:bodyPr>
          <a:lstStyle/>
          <a:p>
            <a:r>
              <a:rPr lang="en-GB" sz="2000" dirty="0">
                <a:latin typeface="A"/>
              </a:rPr>
              <a:t>MODULE NAME PROBLEM SOLVING AND DECISION MAKING</a:t>
            </a:r>
            <a:br>
              <a:rPr lang="en-GB" sz="2000" dirty="0">
                <a:latin typeface="A"/>
              </a:rPr>
            </a:br>
            <a:r>
              <a:rPr lang="en-GB" sz="2000" dirty="0">
                <a:latin typeface="A"/>
              </a:rPr>
              <a:t>MODULE CODE LCLM4004</a:t>
            </a:r>
            <a:br>
              <a:rPr lang="en-GB" sz="2000" dirty="0">
                <a:latin typeface="A"/>
              </a:rPr>
            </a:br>
            <a:r>
              <a:rPr lang="en-GB" sz="2000" dirty="0">
                <a:latin typeface="A"/>
              </a:rPr>
              <a:t>STUDENT NAME ABDULRAZAK NURAIN</a:t>
            </a:r>
            <a:br>
              <a:rPr lang="en-GB" sz="2000" dirty="0">
                <a:latin typeface="A"/>
              </a:rPr>
            </a:br>
            <a:r>
              <a:rPr lang="en-GB" sz="2000" dirty="0">
                <a:latin typeface="A"/>
              </a:rPr>
              <a:t>STUDENT ID 2518081</a:t>
            </a:r>
            <a:br>
              <a:rPr lang="en-GB" sz="2000" dirty="0">
                <a:latin typeface="A"/>
              </a:rPr>
            </a:br>
            <a:r>
              <a:rPr lang="en-GB" sz="2000" dirty="0">
                <a:latin typeface="A"/>
              </a:rPr>
              <a:t>LECTURER THOMAS</a:t>
            </a:r>
            <a:br>
              <a:rPr lang="en-GB" sz="2000" dirty="0">
                <a:latin typeface="A"/>
              </a:rPr>
            </a:br>
            <a:r>
              <a:rPr lang="en-GB" sz="20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Basil’s Bakery</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normAutofit/>
          </a:bodyPr>
          <a:lstStyle/>
          <a:p>
            <a:pPr algn="just"/>
            <a:r>
              <a:rPr lang="en-GB" sz="1200" b="1" dirty="0">
                <a:solidFill>
                  <a:srgbClr val="FF0000"/>
                </a:solidFill>
                <a:latin typeface="Aptos" panose="020B0004020202020204" pitchFamily="34" charset="0"/>
                <a:ea typeface="Roboto"/>
                <a:cs typeface="Arial" panose="020B0604020202020204" pitchFamily="34" charset="0"/>
              </a:rPr>
              <a:t>What the presentation is about?</a:t>
            </a:r>
          </a:p>
          <a:p>
            <a:pPr algn="just"/>
            <a:r>
              <a:rPr lang="en-GB" sz="1200" b="1" dirty="0">
                <a:solidFill>
                  <a:srgbClr val="FF0000"/>
                </a:solidFill>
                <a:latin typeface="Aptos" panose="020B0004020202020204" pitchFamily="34" charset="0"/>
                <a:ea typeface="Roboto"/>
                <a:cs typeface="Arial" panose="020B0604020202020204" pitchFamily="34" charset="0"/>
              </a:rPr>
              <a:t>Definitions of the concepts you are going to use</a:t>
            </a:r>
          </a:p>
          <a:p>
            <a:pPr algn="just"/>
            <a:r>
              <a:rPr lang="en-GB" sz="1200" dirty="0">
                <a:solidFill>
                  <a:schemeClr val="tx1"/>
                </a:solidFill>
                <a:latin typeface="Aptos" panose="020B0004020202020204" pitchFamily="34" charset="0"/>
                <a:ea typeface="Roboto"/>
                <a:cs typeface="Arial" panose="020B0604020202020204" pitchFamily="34" charset="0"/>
              </a:rPr>
              <a:t>To day I will presenting an analysis of Basils Bakery , located in Coventry,</a:t>
            </a:r>
          </a:p>
          <a:p>
            <a:pPr algn="just"/>
            <a:r>
              <a:rPr lang="en-GB" sz="1200" dirty="0">
                <a:solidFill>
                  <a:schemeClr val="tx1"/>
                </a:solidFill>
                <a:latin typeface="Aptos" panose="020B0004020202020204" pitchFamily="34" charset="0"/>
                <a:ea typeface="Roboto"/>
                <a:cs typeface="Arial" panose="020B0604020202020204" pitchFamily="34" charset="0"/>
              </a:rPr>
              <a:t>The purpose of this presentation is to investigate why the Bakers sales has stagnated</a:t>
            </a:r>
          </a:p>
          <a:p>
            <a:pPr algn="just"/>
            <a:r>
              <a:rPr lang="en-GB" sz="1200" dirty="0">
                <a:solidFill>
                  <a:schemeClr val="tx1"/>
                </a:solidFill>
                <a:latin typeface="Aptos" panose="020B0004020202020204" pitchFamily="34" charset="0"/>
                <a:ea typeface="Roboto"/>
                <a:cs typeface="Arial" panose="020B0604020202020204" pitchFamily="34" charset="0"/>
              </a:rPr>
              <a:t>In recent years and to identify the internal and external factors affecting the business.</a:t>
            </a:r>
          </a:p>
          <a:p>
            <a:pPr algn="just"/>
            <a:r>
              <a:rPr lang="en-GB" sz="1200" dirty="0">
                <a:solidFill>
                  <a:schemeClr val="tx1"/>
                </a:solidFill>
                <a:latin typeface="Aptos" panose="020B0004020202020204" pitchFamily="34" charset="0"/>
                <a:ea typeface="Roboto"/>
                <a:cs typeface="Arial" panose="020B0604020202020204" pitchFamily="34" charset="0"/>
              </a:rPr>
              <a:t>To achieve this, I will use three recognised business analyse tools : </a:t>
            </a:r>
            <a:r>
              <a:rPr lang="en-GB" sz="1200" b="1" dirty="0">
                <a:solidFill>
                  <a:schemeClr val="tx1"/>
                </a:solidFill>
                <a:latin typeface="Aptos" panose="020B0004020202020204" pitchFamily="34" charset="0"/>
                <a:ea typeface="Roboto"/>
                <a:cs typeface="Arial" panose="020B0604020202020204" pitchFamily="34" charset="0"/>
              </a:rPr>
              <a:t>the 5W2H</a:t>
            </a:r>
            <a:r>
              <a:rPr lang="en-GB" sz="1200" dirty="0">
                <a:solidFill>
                  <a:schemeClr val="tx1"/>
                </a:solidFill>
                <a:latin typeface="Aptos" panose="020B0004020202020204" pitchFamily="34" charset="0"/>
                <a:ea typeface="Roboto"/>
                <a:cs typeface="Arial" panose="020B0604020202020204" pitchFamily="34" charset="0"/>
              </a:rPr>
              <a:t>, The </a:t>
            </a:r>
            <a:r>
              <a:rPr lang="en-GB" sz="1200" b="1" dirty="0">
                <a:solidFill>
                  <a:schemeClr val="tx1"/>
                </a:solidFill>
                <a:latin typeface="Aptos" panose="020B0004020202020204" pitchFamily="34" charset="0"/>
                <a:ea typeface="Roboto"/>
                <a:cs typeface="Arial" panose="020B0604020202020204" pitchFamily="34" charset="0"/>
              </a:rPr>
              <a:t>Pestel analyse </a:t>
            </a:r>
            <a:r>
              <a:rPr lang="en-GB" sz="1200" dirty="0">
                <a:solidFill>
                  <a:schemeClr val="tx1"/>
                </a:solidFill>
                <a:latin typeface="Aptos" panose="020B0004020202020204" pitchFamily="34" charset="0"/>
                <a:ea typeface="Roboto"/>
                <a:cs typeface="Arial" panose="020B0604020202020204" pitchFamily="34" charset="0"/>
              </a:rPr>
              <a:t>and the </a:t>
            </a:r>
            <a:r>
              <a:rPr lang="en-GB" sz="1200" b="1" dirty="0">
                <a:solidFill>
                  <a:schemeClr val="tx1"/>
                </a:solidFill>
                <a:latin typeface="Aptos" panose="020B0004020202020204" pitchFamily="34" charset="0"/>
                <a:ea typeface="Roboto"/>
                <a:cs typeface="Arial" panose="020B0604020202020204" pitchFamily="34" charset="0"/>
              </a:rPr>
              <a:t>fishbone diagram </a:t>
            </a:r>
            <a:r>
              <a:rPr lang="en-GB" sz="1200" dirty="0">
                <a:solidFill>
                  <a:schemeClr val="tx1"/>
                </a:solidFill>
                <a:latin typeface="Aptos" panose="020B0004020202020204" pitchFamily="34" charset="0"/>
                <a:ea typeface="Roboto"/>
                <a:cs typeface="Arial" panose="020B0604020202020204" pitchFamily="34" charset="0"/>
              </a:rPr>
              <a:t>, Finely I will summarise the key findings and highlight areas where Basil could improve performance and long-time sustainability of the business.</a:t>
            </a:r>
          </a:p>
          <a:p>
            <a:endParaRPr lang="en-GB" dirty="0">
              <a:solidFill>
                <a:schemeClr val="tx1"/>
              </a:solidFill>
              <a:latin typeface="Arial" panose="020B0604020202020204" pitchFamily="34" charset="0"/>
              <a:ea typeface="Roboto"/>
              <a:cs typeface="Arial" panose="020B0604020202020204" pitchFamily="34" charset="0"/>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normAutofit/>
          </a:bodyPr>
          <a:lstStyle/>
          <a:p>
            <a:pPr algn="just"/>
            <a:r>
              <a:rPr lang="en-GB" sz="1200" b="1" dirty="0">
                <a:latin typeface="Aptos" panose="020B0004020202020204" pitchFamily="34" charset="0"/>
              </a:rPr>
              <a:t>Basil’s Bakery — Company Background</a:t>
            </a:r>
          </a:p>
          <a:p>
            <a:pPr algn="just"/>
            <a:r>
              <a:rPr lang="en-GB" sz="1200" dirty="0">
                <a:latin typeface="Aptos" panose="020B0004020202020204" pitchFamily="34" charset="0"/>
              </a:rPr>
              <a:t>Basil’s Bakery was founded in 2012 with the gaol of creasing a neoorthodox Bakey that combines  traditional baking techniques with fresh locally sourced  ingredients and traditional baking techniques with fresh, locally sourced ingredients.</a:t>
            </a:r>
          </a:p>
          <a:p>
            <a:pPr algn="just"/>
            <a:r>
              <a:rPr lang="en-GB" sz="1200" dirty="0">
                <a:latin typeface="Aptos" panose="020B0004020202020204" pitchFamily="34" charset="0"/>
              </a:rPr>
              <a:t>What begin as a small shop  on a residential corner  has grown into well known local branch  recognised for its quality, welcoming atmosphere and co commitment to the community engagement </a:t>
            </a:r>
          </a:p>
          <a:p>
            <a:pPr algn="just"/>
            <a:r>
              <a:rPr lang="en-GB" sz="1200" b="1" dirty="0">
                <a:latin typeface="Aptos" panose="020B0004020202020204" pitchFamily="34" charset="0"/>
              </a:rPr>
              <a:t>Founding and History</a:t>
            </a:r>
          </a:p>
          <a:p>
            <a:pPr algn="just"/>
            <a:r>
              <a:rPr lang="en-GB" sz="1200" dirty="0">
                <a:latin typeface="Aptos" panose="020B0004020202020204" pitchFamily="34" charset="0"/>
              </a:rPr>
              <a:t>The bakery was started by two friends who shared a passion for baking and a desire to bring high-quality, handcrafted breads and pastries to their neighbourhood. Starting with a modest selection of breads and a single oven, Basil’s Bakery steadily expanded its offerings and customer base through word of mouth and local farmers’ markets. Within a few years, the business moved to a larger storefront and added a small café area where customers could enjoy freshly baked goods with coffee.</a:t>
            </a:r>
          </a:p>
          <a:p>
            <a:pPr algn="just"/>
            <a:r>
              <a:rPr lang="en-GB" sz="1200" b="1" dirty="0">
                <a:latin typeface="Aptos" panose="020B0004020202020204" pitchFamily="34" charset="0"/>
              </a:rPr>
              <a:t>Ownership</a:t>
            </a:r>
          </a:p>
          <a:p>
            <a:pPr algn="just"/>
            <a:r>
              <a:rPr lang="en-GB" sz="1200" dirty="0">
                <a:latin typeface="Aptos" panose="020B0004020202020204" pitchFamily="34" charset="0"/>
              </a:rPr>
              <a:t>Owners: Maria Gonzalez and Daniel Reed. Both owners bring complementary skills to the business: Maria oversees recipe development, production, and quality control, while Daniel manages operations, finance, and community partnerships. Their hands-on approach ensures that the bakery maintains its artisanal character while operating efficiently.</a:t>
            </a:r>
          </a:p>
          <a:p>
            <a:endParaRPr lang="en-GB" sz="2400" b="1" dirty="0"/>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33820"/>
            <a:ext cx="10065503" cy="5329119"/>
          </a:xfrm>
        </p:spPr>
        <p:txBody>
          <a:bodyPr>
            <a:normAutofit fontScale="25000" lnSpcReduction="20000"/>
          </a:bodyPr>
          <a:lstStyle/>
          <a:p>
            <a:pPr algn="just"/>
            <a:r>
              <a:rPr lang="en-GB" sz="4400" dirty="0">
                <a:latin typeface="Aptos" panose="020B0004020202020204" pitchFamily="34" charset="0"/>
              </a:rPr>
              <a:t>Several factors are contributing to the stagnation of Basil's sales. These can be grouped into external and internal issues.</a:t>
            </a:r>
          </a:p>
          <a:p>
            <a:pPr algn="just"/>
            <a:r>
              <a:rPr lang="en-GB" sz="4400" dirty="0">
                <a:latin typeface="Aptos" panose="020B0004020202020204" pitchFamily="34" charset="0"/>
              </a:rPr>
              <a:t>The external issues are largely outside Basil's control. The retail park now attracts fewer visitors than it did before the pandemic, meaning fewer potential customers walk past the bakery. Many retail units remain empty after businesses have closed, reducing overall footfall even further. Some of Basil's loyal customers have been made redundant following shop closures, reducing repeat business. In addition, many office workers now work from home several days a week and therefore no longer visit the bakery regularly for breakfast or lunch.</a:t>
            </a:r>
          </a:p>
          <a:p>
            <a:pPr algn="just"/>
            <a:r>
              <a:rPr lang="en-GB" sz="4400" dirty="0">
                <a:latin typeface="Aptos" panose="020B0004020202020204" pitchFamily="34" charset="0"/>
              </a:rPr>
              <a:t>Alongside these external challenges, Basil also faces internal operational problems. Customers have requested a delivery service, but Basil cannot provide one because he is occupied baking throughout the day. Customers have also asked to pre-order products to avoid long queues during busy periods, but Basil often cannot answer the telephone while working in the bakery. This creates poor customer service and results in missed sales opportunities. Furthermore, the business has experienced rising overhead costs, including higher rent, utility bills, business rates and insurance premiums. Because Basil insists on using high-quality organic ingredients, fluctuations in crop yields make stock prices unpredictable and difficult to budget for.</a:t>
            </a:r>
          </a:p>
          <a:p>
            <a:pPr algn="just"/>
            <a:r>
              <a:rPr lang="en-GB" sz="4400" dirty="0">
                <a:latin typeface="Aptos" panose="020B0004020202020204" pitchFamily="34" charset="0"/>
              </a:rPr>
              <a:t>The combination of declining customer numbers, operational limitations and increasing costs has caused sales to stagnate while simultaneously reducing profitability.</a:t>
            </a:r>
          </a:p>
          <a:p>
            <a:pPr algn="just"/>
            <a:r>
              <a:rPr lang="en-GB" sz="4400" b="1" dirty="0">
                <a:latin typeface="Aptos" panose="020B0004020202020204" pitchFamily="34" charset="0"/>
              </a:rPr>
              <a:t>Application of the 5W2H Model</a:t>
            </a:r>
            <a:endParaRPr lang="en-GB" sz="4400" dirty="0">
              <a:latin typeface="Aptos" panose="020B0004020202020204" pitchFamily="34" charset="0"/>
            </a:endParaRPr>
          </a:p>
          <a:p>
            <a:pPr algn="just"/>
            <a:r>
              <a:rPr lang="en-GB" sz="4400" dirty="0">
                <a:latin typeface="Aptos" panose="020B0004020202020204" pitchFamily="34" charset="0"/>
              </a:rPr>
              <a:t>The 5W2H model is a business analysis tool used to investigate problems by asking seven structured questions: What, why, Who, Where, When, How and How Much. It helps businesses clearly define problems before deciding on appropriate solutions.</a:t>
            </a:r>
          </a:p>
          <a:p>
            <a:pPr algn="just"/>
            <a:r>
              <a:rPr lang="en-GB" sz="4400" dirty="0">
                <a:latin typeface="Aptos" panose="020B0004020202020204" pitchFamily="34" charset="0"/>
              </a:rPr>
              <a:t>Applying the model to Basil's Bakery provides the following analysis.</a:t>
            </a:r>
          </a:p>
          <a:p>
            <a:pPr algn="just"/>
            <a:r>
              <a:rPr lang="en-GB" sz="4400" dirty="0">
                <a:latin typeface="Aptos" panose="020B0004020202020204" pitchFamily="34" charset="0"/>
              </a:rPr>
              <a:t>The problem is that annual sales have remained approximately 25% below their 2019 level despite the end of COVID-19 restrictions. The reasons include reduced customer footfall, changes in working patterns, increasing operating costs and limited customer convenience due to the absence of online ordering and delivery services.</a:t>
            </a:r>
          </a:p>
          <a:p>
            <a:pPr algn="just"/>
            <a:r>
              <a:rPr lang="en-GB" sz="4400" dirty="0">
                <a:latin typeface="Aptos" panose="020B0004020202020204" pitchFamily="34" charset="0"/>
              </a:rPr>
              <a:t>The people affected include Basil himself, local shoppers, warehouse workers, office workers and former retail employees who previously visited the bakery regularly.</a:t>
            </a:r>
          </a:p>
          <a:p>
            <a:pPr algn="just"/>
            <a:r>
              <a:rPr lang="en-GB" sz="4400" dirty="0">
                <a:latin typeface="Aptos" panose="020B0004020202020204" pitchFamily="34" charset="0"/>
              </a:rPr>
              <a:t>The issue occurs at Basil's Bakery, located within a retail park in Coventry, where visitor numbers have steadily declined.</a:t>
            </a:r>
          </a:p>
          <a:p>
            <a:pPr algn="just"/>
            <a:r>
              <a:rPr lang="en-GB" sz="4400" dirty="0">
                <a:latin typeface="Aptos" panose="020B0004020202020204" pitchFamily="34" charset="0"/>
              </a:rPr>
              <a:t>The decline began during the pandemic in 2020 and has continued throughout the period from 2023 to 2025.</a:t>
            </a:r>
          </a:p>
          <a:p>
            <a:pPr algn="just"/>
            <a:r>
              <a:rPr lang="en-GB" sz="4400" dirty="0">
                <a:latin typeface="Aptos" panose="020B0004020202020204" pitchFamily="34" charset="0"/>
              </a:rPr>
              <a:t>The situation has developed because fewer people now visit the retail park, many employees work remotely and Basil's current operating system cannot efficiently meet changing customer expectations.</a:t>
            </a:r>
          </a:p>
          <a:p>
            <a:pPr algn="just"/>
            <a:r>
              <a:rPr lang="en-GB" sz="4400" dirty="0">
                <a:latin typeface="Aptos" panose="020B0004020202020204" pitchFamily="34" charset="0"/>
              </a:rPr>
              <a:t>Finally, sales have remained approximately one-quarter lower than before the pandemic, creating increasing financial pressure on the business.</a:t>
            </a:r>
          </a:p>
          <a:p>
            <a:pPr algn="just"/>
            <a:r>
              <a:rPr lang="en-GB" sz="4400" dirty="0">
                <a:latin typeface="Aptos" panose="020B0004020202020204" pitchFamily="34" charset="0"/>
              </a:rPr>
              <a:t>Overall, the 5W2H model demonstrates that Basil's problems result from a combination of external environmental changes and internal business processes.</a:t>
            </a:r>
          </a:p>
          <a:p>
            <a:endParaRPr lang="en-GB" sz="2800" b="1" dirty="0">
              <a:solidFill>
                <a:srgbClr val="FF0000"/>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Basil’s Bakery</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normAutofit fontScale="25000" lnSpcReduction="20000"/>
          </a:bodyPr>
          <a:lstStyle/>
          <a:p>
            <a:r>
              <a:rPr lang="en-GB" sz="4800" dirty="0">
                <a:latin typeface="Aptos" panose="020B0004020202020204" pitchFamily="34" charset="0"/>
              </a:rPr>
              <a:t>PESTEL analysis is a strategic tool used to evaluate the external macro-environment that influences business performance. It examines Political, Economic, Social, Technological, Environmental and Legal factors.</a:t>
            </a:r>
          </a:p>
          <a:p>
            <a:r>
              <a:rPr lang="en-GB" sz="4800" dirty="0">
                <a:latin typeface="Aptos" panose="020B0004020202020204" pitchFamily="34" charset="0"/>
              </a:rPr>
              <a:t>Political factors include government taxation, business rates and regulations affecting small businesses. Rising business rates and government policies contribute to increasing operating costs.</a:t>
            </a:r>
          </a:p>
          <a:p>
            <a:r>
              <a:rPr lang="en-GB" sz="4800" dirty="0">
                <a:latin typeface="Aptos" panose="020B0004020202020204" pitchFamily="34" charset="0"/>
              </a:rPr>
              <a:t>Economic factors are currently having one of the greatest impacts on Basil's Bakery. Inflation has increased the cost of utilities, rent, insurance and ingredients. Because Basil purchases premium organic products, fluctuations in agricultural production also make ingredient prices unpredictable, reducing profit margins and making budgeting more difficult.</a:t>
            </a:r>
          </a:p>
          <a:p>
            <a:r>
              <a:rPr lang="en-GB" sz="4800" dirty="0">
                <a:latin typeface="Aptos" panose="020B0004020202020204" pitchFamily="34" charset="0"/>
              </a:rPr>
              <a:t>Social factors have changed significantly since the pandemic. Consumer behaviour has shifted as many employees now work from home several days each week. As a result, fewer customers purchase breakfast and lunch while travelling to work. At the same time, customers increasingly expect businesses to provide online ordering, click-and-collect services and home delivery.</a:t>
            </a:r>
          </a:p>
          <a:p>
            <a:r>
              <a:rPr lang="en-GB" sz="4800" dirty="0">
                <a:latin typeface="Aptos" panose="020B0004020202020204" pitchFamily="34" charset="0"/>
              </a:rPr>
              <a:t>Technological factors represent both a weakness and an opportunity. Basil currently has no online ordering platform, no mobile ordering application and no delivery system. Competitors that use digital technology provide greater convenience, making them more attractive to customers with busy lifestyles. Introducing online ordering and digital payment systems could improve customer satisfaction and increase sales.</a:t>
            </a:r>
          </a:p>
          <a:p>
            <a:r>
              <a:rPr lang="en-GB" sz="4800" dirty="0">
                <a:latin typeface="Aptos" panose="020B0004020202020204" pitchFamily="34" charset="0"/>
              </a:rPr>
              <a:t>Environmental factors are also relevant because Basil insists on sourcing organic ingredients. Organic farming is generally more susceptible to adverse weather conditions and crop failures, creating fluctuations in supply and price. Although this supports Basil's commitment to quality and sustainability, it also increases financial risk.</a:t>
            </a:r>
          </a:p>
          <a:p>
            <a:r>
              <a:rPr lang="en-GB" sz="4800" dirty="0">
                <a:latin typeface="Aptos" panose="020B0004020202020204" pitchFamily="34" charset="0"/>
              </a:rPr>
              <a:t>Legal factors include compliance with food hygiene regulations, health and safety legislation, employment law and insurance requirements. These legal responsibilities increase administrative work and operating costs but are essential for maintaining customer confidence and business continuity.</a:t>
            </a:r>
          </a:p>
          <a:p>
            <a:r>
              <a:rPr lang="en-GB" sz="4800" dirty="0">
                <a:latin typeface="Aptos" panose="020B0004020202020204" pitchFamily="34" charset="0"/>
              </a:rPr>
              <a:t>Overall, the PESTEL analysis demonstrates that Economic, Social and Technological factors currently have the greatest influence on Basil's business. Although Basil cannot control inflation or changing working patterns, he can respond by improving customer convenience through technology and new services.</a:t>
            </a:r>
          </a:p>
          <a:p>
            <a:endParaRPr lang="en-GB" b="1"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00744" y="1173792"/>
            <a:ext cx="11003868" cy="4717290"/>
          </a:xfrm>
        </p:spPr>
        <p:txBody>
          <a:bodyPr>
            <a:normAutofit fontScale="70000" lnSpcReduction="20000"/>
          </a:bodyPr>
          <a:lstStyle/>
          <a:p>
            <a:pPr algn="just"/>
            <a:r>
              <a:rPr lang="en-GB" dirty="0">
                <a:latin typeface="Aptos" panose="020B0004020202020204" pitchFamily="34" charset="0"/>
              </a:rPr>
              <a:t>The Fishbone Diagram, also known as the Cause-and-Effect Diagram or Ishikawa Diagram, is used to identify the root causes of a business problem. In this case, the central problem is the stagnation of sales.</a:t>
            </a:r>
          </a:p>
          <a:p>
            <a:pPr algn="just"/>
            <a:r>
              <a:rPr lang="en-GB" dirty="0">
                <a:latin typeface="Aptos" panose="020B0004020202020204" pitchFamily="34" charset="0"/>
              </a:rPr>
              <a:t>Several categories of causes contribute to this issue.</a:t>
            </a:r>
          </a:p>
          <a:p>
            <a:pPr algn="just"/>
            <a:r>
              <a:rPr lang="en-GB" dirty="0">
                <a:latin typeface="Aptos" panose="020B0004020202020204" pitchFamily="34" charset="0"/>
              </a:rPr>
              <a:t>Under </a:t>
            </a:r>
            <a:r>
              <a:rPr lang="en-GB" b="1" dirty="0">
                <a:latin typeface="Aptos" panose="020B0004020202020204" pitchFamily="34" charset="0"/>
              </a:rPr>
              <a:t>People</a:t>
            </a:r>
            <a:r>
              <a:rPr lang="en-GB" dirty="0">
                <a:latin typeface="Aptos" panose="020B0004020202020204" pitchFamily="34" charset="0"/>
              </a:rPr>
              <a:t>, Basil performs almost every role within the business, including baking, customer service and answering telephone enquiries. Without additional staff, customer requests cannot always be managed efficiently.</a:t>
            </a:r>
          </a:p>
          <a:p>
            <a:pPr algn="just"/>
            <a:r>
              <a:rPr lang="en-GB" dirty="0">
                <a:latin typeface="Aptos" panose="020B0004020202020204" pitchFamily="34" charset="0"/>
              </a:rPr>
              <a:t>Under </a:t>
            </a:r>
            <a:r>
              <a:rPr lang="en-GB" b="1" dirty="0">
                <a:latin typeface="Aptos" panose="020B0004020202020204" pitchFamily="34" charset="0"/>
              </a:rPr>
              <a:t>Processes</a:t>
            </a:r>
            <a:r>
              <a:rPr lang="en-GB" dirty="0">
                <a:latin typeface="Aptos" panose="020B0004020202020204" pitchFamily="34" charset="0"/>
              </a:rPr>
              <a:t>, the bakery lacks an effective pre-order system. Customers often experience long waiting times during busy periods, while telephone orders are frequently missed because Basil is occupied baking. These process inefficiencies reduce customer satisfaction and create lost sales opportunities.</a:t>
            </a:r>
          </a:p>
          <a:p>
            <a:pPr algn="just"/>
            <a:r>
              <a:rPr lang="en-GB" dirty="0">
                <a:latin typeface="Aptos" panose="020B0004020202020204" pitchFamily="34" charset="0"/>
              </a:rPr>
              <a:t>Under </a:t>
            </a:r>
            <a:r>
              <a:rPr lang="en-GB" b="1" dirty="0">
                <a:latin typeface="Aptos" panose="020B0004020202020204" pitchFamily="34" charset="0"/>
              </a:rPr>
              <a:t>Technology</a:t>
            </a:r>
            <a:r>
              <a:rPr lang="en-GB" dirty="0">
                <a:latin typeface="Aptos" panose="020B0004020202020204" pitchFamily="34" charset="0"/>
              </a:rPr>
              <a:t>, the bakery has no online ordering platform, no delivery service and limited digital communication with customers. Modern consumers increasingly expect these services, making Basil less competitive than businesses that have adopted digital technology.</a:t>
            </a:r>
          </a:p>
          <a:p>
            <a:pPr algn="just"/>
            <a:r>
              <a:rPr lang="en-GB" dirty="0">
                <a:latin typeface="Aptos" panose="020B0004020202020204" pitchFamily="34" charset="0"/>
              </a:rPr>
              <a:t>The </a:t>
            </a:r>
            <a:r>
              <a:rPr lang="en-GB" b="1" dirty="0">
                <a:latin typeface="Aptos" panose="020B0004020202020204" pitchFamily="34" charset="0"/>
              </a:rPr>
              <a:t>Environment</a:t>
            </a:r>
            <a:r>
              <a:rPr lang="en-GB" dirty="0">
                <a:latin typeface="Aptos" panose="020B0004020202020204" pitchFamily="34" charset="0"/>
              </a:rPr>
              <a:t> category includes the decline in retail park footfall, the closure of neighbouring businesses and increased levels of home working. These external changes have permanently reduced the number of customers visiting the bakery.</a:t>
            </a:r>
          </a:p>
          <a:p>
            <a:pPr algn="just"/>
            <a:r>
              <a:rPr lang="en-GB" dirty="0">
                <a:latin typeface="Aptos" panose="020B0004020202020204" pitchFamily="34" charset="0"/>
              </a:rPr>
              <a:t>Within </a:t>
            </a:r>
            <a:r>
              <a:rPr lang="en-GB" b="1" dirty="0">
                <a:latin typeface="Aptos" panose="020B0004020202020204" pitchFamily="34" charset="0"/>
              </a:rPr>
              <a:t>Finance</a:t>
            </a:r>
            <a:r>
              <a:rPr lang="en-GB" dirty="0">
                <a:latin typeface="Aptos" panose="020B0004020202020204" pitchFamily="34" charset="0"/>
              </a:rPr>
              <a:t>, rising utility bills, increasing rent, higher insurance premiums and unpredictable ingredient prices place additional pressure on profitability. These increasing costs reduce Basil's financial flexibility and ability to invest in improvements.</a:t>
            </a:r>
          </a:p>
          <a:p>
            <a:pPr algn="just"/>
            <a:r>
              <a:rPr lang="en-GB" dirty="0">
                <a:latin typeface="Aptos" panose="020B0004020202020204" pitchFamily="34" charset="0"/>
              </a:rPr>
              <a:t>Finally, under </a:t>
            </a:r>
            <a:r>
              <a:rPr lang="en-GB" b="1" dirty="0">
                <a:latin typeface="Aptos" panose="020B0004020202020204" pitchFamily="34" charset="0"/>
              </a:rPr>
              <a:t>Customers</a:t>
            </a:r>
            <a:r>
              <a:rPr lang="en-GB" dirty="0">
                <a:latin typeface="Aptos" panose="020B0004020202020204" pitchFamily="34" charset="0"/>
              </a:rPr>
              <a:t>, purchasing behaviour has changed significantly. Customers increasingly value speed, convenience and flexible ordering options. Some former customers no longer work near the bakery, while others prefer businesses that offer delivery and online ordering.</a:t>
            </a:r>
          </a:p>
          <a:p>
            <a:pPr algn="just"/>
            <a:r>
              <a:rPr lang="en-GB" dirty="0">
                <a:latin typeface="Aptos" panose="020B0004020202020204" pitchFamily="34" charset="0"/>
              </a:rPr>
              <a:t>The Fishbone Diagram clearly illustrates that Basil's sales stagnation is caused by several interconnected factors rather than one single problem. This means any solution must address multiple areas simultaneously.</a:t>
            </a:r>
          </a:p>
          <a:p>
            <a:endParaRPr lang="en-US" dirty="0"/>
          </a:p>
        </p:txBody>
      </p:sp>
    </p:spTree>
    <p:extLst>
      <p:ext uri="{BB962C8B-B14F-4D97-AF65-F5344CB8AC3E}">
        <p14:creationId xmlns:p14="http://schemas.microsoft.com/office/powerpoint/2010/main" val="3645478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normAutofit fontScale="40000" lnSpcReduction="20000"/>
          </a:bodyPr>
          <a:lstStyle/>
          <a:p>
            <a:r>
              <a:rPr lang="en-GB" b="1" dirty="0"/>
              <a:t>Key Findings</a:t>
            </a:r>
            <a:endParaRPr lang="en-GB" dirty="0"/>
          </a:p>
          <a:p>
            <a:r>
              <a:rPr lang="en-GB" dirty="0"/>
              <a:t>The analysis identifies several important findings.</a:t>
            </a:r>
          </a:p>
          <a:p>
            <a:pPr lvl="0"/>
            <a:r>
              <a:rPr lang="en-GB" dirty="0"/>
              <a:t>Sales have remained approximately 25% below their 2019 level.</a:t>
            </a:r>
          </a:p>
          <a:p>
            <a:pPr lvl="0"/>
            <a:r>
              <a:rPr lang="en-GB" dirty="0"/>
              <a:t>Reduced customer footfall continues to affect demand.</a:t>
            </a:r>
          </a:p>
          <a:p>
            <a:pPr lvl="0"/>
            <a:r>
              <a:rPr lang="en-GB" dirty="0"/>
              <a:t>Hybrid and remote working have permanently reduced lunchtime trade.</a:t>
            </a:r>
          </a:p>
          <a:p>
            <a:pPr lvl="0"/>
            <a:r>
              <a:rPr lang="en-GB" dirty="0"/>
              <a:t>Rising inflation has significantly increased operating costs.</a:t>
            </a:r>
          </a:p>
          <a:p>
            <a:pPr lvl="0"/>
            <a:r>
              <a:rPr lang="en-GB" dirty="0"/>
              <a:t>The absence of online ordering and delivery limits sales opportunities.</a:t>
            </a:r>
          </a:p>
          <a:p>
            <a:pPr lvl="0"/>
            <a:r>
              <a:rPr lang="en-GB" dirty="0"/>
              <a:t>Long queues and missed telephone orders reduce customer satisfaction.</a:t>
            </a:r>
          </a:p>
          <a:p>
            <a:pPr lvl="0"/>
            <a:r>
              <a:rPr lang="en-GB" dirty="0"/>
              <a:t>Basil's reliance on himself creates operational constraints.</a:t>
            </a:r>
          </a:p>
          <a:p>
            <a:pPr lvl="0"/>
            <a:r>
              <a:rPr lang="en-GB" dirty="0"/>
              <a:t>External economic conditions cannot be controlled, but internal processes can be improved.</a:t>
            </a:r>
          </a:p>
          <a:p>
            <a:pPr lvl="0"/>
            <a:r>
              <a:rPr lang="en-GB" dirty="0"/>
              <a:t>Technology provides the greatest opportunity for future growth.</a:t>
            </a:r>
          </a:p>
          <a:p>
            <a:r>
              <a:rPr lang="en-GB" dirty="0"/>
              <a:t>Based on these findings, several recommendations can be made. Basil should introduce an online ordering and click-and-collect service, partner with a local delivery company, employ part-time staff during busy periods, improve marketing through social media and develop a customer loyalty programme. These improvements would increase convenience, improve customer satisfaction and create new opportunities for revenue growth.</a:t>
            </a:r>
          </a:p>
          <a:p>
            <a:r>
              <a:rPr lang="en-GB" b="1" dirty="0"/>
              <a:t>Conclusion</a:t>
            </a:r>
            <a:endParaRPr lang="en-GB" dirty="0"/>
          </a:p>
          <a:p>
            <a:r>
              <a:rPr lang="en-GB" dirty="0"/>
              <a:t>In conclusion, Basil's Bakery faces a combination of external market changes and internal operational challenges. While declining retail footfall, changing working patterns and rising inflation have significantly affected the business, several opportunities remain available. By investing in technology, improving customer convenience and strengthening operational efficiency, Basil can adapt to changing consumer expectations and improve the long-term sustainability of his business.</a:t>
            </a:r>
          </a:p>
          <a:p>
            <a:r>
              <a:rPr lang="en-GB" dirty="0"/>
              <a:t>Overall, this analysis demonstrates that understanding the root causes of sales stagnation enables businesses to make informed strategic decisions that support future growth and competitiveness.</a:t>
            </a:r>
          </a:p>
          <a:p>
            <a:r>
              <a:rPr lang="en-GB" dirty="0"/>
              <a:t>Thank you for listening.</a:t>
            </a:r>
          </a:p>
          <a:p>
            <a:endParaRPr lang="en-GB" dirty="0"/>
          </a:p>
        </p:txBody>
      </p:sp>
    </p:spTree>
    <p:extLst>
      <p:ext uri="{BB962C8B-B14F-4D97-AF65-F5344CB8AC3E}">
        <p14:creationId xmlns:p14="http://schemas.microsoft.com/office/powerpoint/2010/main" val="3970473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28889-1042-6545-8FF3-3FC0F9A5388C}"/>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1C30D63F-4EA9-3A6F-E68A-ABBB1C96E6DB}"/>
              </a:ext>
            </a:extLst>
          </p:cNvPr>
          <p:cNvSpPr>
            <a:spLocks noGrp="1"/>
          </p:cNvSpPr>
          <p:nvPr>
            <p:ph type="subTitle" idx="1"/>
          </p:nvPr>
        </p:nvSpPr>
        <p:spPr/>
        <p:txBody>
          <a:bodyPr>
            <a:normAutofit lnSpcReduction="10000"/>
          </a:bodyPr>
          <a:lstStyle/>
          <a:p>
            <a:endParaRPr lang="en-US" sz="1100" dirty="0"/>
          </a:p>
          <a:p>
            <a:r>
              <a:rPr lang="en-US" sz="1100" dirty="0"/>
              <a:t>Couse and effect :poor customer service, slow service, poor quality ingredient</a:t>
            </a:r>
          </a:p>
          <a:p>
            <a:r>
              <a:rPr lang="en-US" sz="1100" dirty="0"/>
              <a:t>, weak marketing, rising costs and competition</a:t>
            </a:r>
          </a:p>
          <a:p>
            <a:r>
              <a:rPr lang="en-US" sz="1100" dirty="0"/>
              <a:t>This is standard Ishikawa (Fishbone )</a:t>
            </a:r>
            <a:endParaRPr lang="en-GB" sz="1100" dirty="0"/>
          </a:p>
        </p:txBody>
      </p:sp>
      <p:pic>
        <p:nvPicPr>
          <p:cNvPr id="5" name="Picture 4">
            <a:extLst>
              <a:ext uri="{FF2B5EF4-FFF2-40B4-BE49-F238E27FC236}">
                <a16:creationId xmlns:a16="http://schemas.microsoft.com/office/drawing/2014/main" id="{53DE0486-5E96-5EED-3D80-160142935A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9212" y="1611517"/>
            <a:ext cx="8915399" cy="3268470"/>
          </a:xfrm>
          <a:prstGeom prst="rect">
            <a:avLst/>
          </a:prstGeom>
        </p:spPr>
      </p:pic>
    </p:spTree>
    <p:extLst>
      <p:ext uri="{BB962C8B-B14F-4D97-AF65-F5344CB8AC3E}">
        <p14:creationId xmlns:p14="http://schemas.microsoft.com/office/powerpoint/2010/main" val="30344670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fontScale="77500" lnSpcReduction="20000"/>
          </a:bodyPr>
          <a:lstStyle/>
          <a:p>
            <a:r>
              <a:rPr lang="en-GB" dirty="0"/>
              <a:t>Ishikawa, K. (1990) </a:t>
            </a:r>
            <a:r>
              <a:rPr lang="en-GB" i="1" dirty="0"/>
              <a:t>Introduction to Quality Control</a:t>
            </a:r>
            <a:r>
              <a:rPr lang="en-GB" dirty="0"/>
              <a:t>. Tokyo: 3A Corporation.</a:t>
            </a:r>
          </a:p>
          <a:p>
            <a:r>
              <a:rPr lang="en-GB" i="1" dirty="0"/>
              <a:t>[Source for Fishbone Diagram / Cause-and-Effect Analysis]</a:t>
            </a:r>
            <a:endParaRPr lang="en-GB" dirty="0"/>
          </a:p>
          <a:p>
            <a:r>
              <a:rPr lang="en-GB" dirty="0"/>
              <a:t>Kotler, P. and Keller, K.L. (2021) </a:t>
            </a:r>
            <a:r>
              <a:rPr lang="en-GB" i="1" dirty="0"/>
              <a:t>Marketing Management</a:t>
            </a:r>
            <a:r>
              <a:rPr lang="en-GB" dirty="0"/>
              <a:t>. 16th </a:t>
            </a:r>
            <a:r>
              <a:rPr lang="en-GB" dirty="0" err="1"/>
              <a:t>edn</a:t>
            </a:r>
            <a:r>
              <a:rPr lang="en-GB" dirty="0"/>
              <a:t>. Harlow: Pearson Education.</a:t>
            </a:r>
          </a:p>
          <a:p>
            <a:r>
              <a:rPr lang="en-GB" i="1" dirty="0"/>
              <a:t>[Source for 5W2H and PESTEL frameworks]</a:t>
            </a:r>
            <a:endParaRPr lang="en-GB" dirty="0"/>
          </a:p>
          <a:p>
            <a:r>
              <a:rPr lang="en-GB" dirty="0"/>
              <a:t>Federation of Bakers (2025) </a:t>
            </a:r>
            <a:r>
              <a:rPr lang="en-GB" i="1" dirty="0"/>
              <a:t>UK Bakery &amp; Cereal Sector Report</a:t>
            </a:r>
            <a:r>
              <a:rPr lang="en-GB" dirty="0"/>
              <a:t>. London: Federation of Bakers.</a:t>
            </a:r>
          </a:p>
          <a:p>
            <a:r>
              <a:rPr lang="en-GB" i="1" dirty="0"/>
              <a:t>[Industry data, market trends, and operational challenges]</a:t>
            </a:r>
            <a:endParaRPr lang="en-GB" dirty="0"/>
          </a:p>
          <a:p>
            <a:r>
              <a:rPr lang="en-GB" dirty="0"/>
              <a:t>Office for National Statistics (ONS) (2025) </a:t>
            </a:r>
            <a:r>
              <a:rPr lang="en-GB" i="1" dirty="0"/>
              <a:t>Impact of Hybrid Working on Retail and Hospitality</a:t>
            </a:r>
            <a:r>
              <a:rPr lang="en-GB" dirty="0"/>
              <a:t>. Available at: </a:t>
            </a:r>
            <a:r>
              <a:rPr lang="en-GB" dirty="0">
                <a:hlinkClick r:id="rId2" tooltip="autolink"/>
              </a:rPr>
              <a:t>https://www.ons.gov.uk/businessindustryandtrade/retail</a:t>
            </a:r>
            <a:r>
              <a:rPr lang="en-GB" dirty="0"/>
              <a:t> (Accessed: 11 July 2026).</a:t>
            </a:r>
          </a:p>
          <a:p>
            <a:r>
              <a:rPr lang="en-GB" i="1" dirty="0"/>
              <a:t>[External factors: footfall, working patterns, economic conditions]</a:t>
            </a:r>
            <a:endParaRPr lang="en-GB" dirty="0"/>
          </a:p>
          <a:p>
            <a:r>
              <a:rPr lang="en-GB" dirty="0" err="1"/>
              <a:t>Craftbatch</a:t>
            </a:r>
            <a:r>
              <a:rPr lang="en-GB" dirty="0"/>
              <a:t> (2026) </a:t>
            </a:r>
            <a:r>
              <a:rPr lang="en-GB" i="1" dirty="0"/>
              <a:t>Bakery Industry Statistics UK 2026</a:t>
            </a:r>
            <a:r>
              <a:rPr lang="en-GB" dirty="0"/>
              <a:t>. Available at: </a:t>
            </a:r>
            <a:r>
              <a:rPr lang="en-GB" dirty="0">
                <a:hlinkClick r:id="rId3" tooltip="autolink"/>
              </a:rPr>
              <a:t>https://craftbatch.co.uk/blog/bakery-industry-statistics-uk-2026/</a:t>
            </a:r>
            <a:r>
              <a:rPr lang="en-GB" dirty="0"/>
              <a:t> (Accessed: 11 July 2026).</a:t>
            </a:r>
          </a:p>
          <a:p>
            <a:r>
              <a:rPr lang="en-GB" i="1" dirty="0"/>
              <a:t>[Costs, consumer expectations, and digital adoption trends]</a:t>
            </a:r>
            <a:endParaRPr lang="en-GB" dirty="0"/>
          </a:p>
          <a:p>
            <a:br>
              <a:rPr lang="en-GB" b="1" dirty="0">
                <a:latin typeface="Arial"/>
                <a:ea typeface="Roboto"/>
                <a:cs typeface="Roboto"/>
              </a:rPr>
            </a:b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6940990" y="1620571"/>
            <a:ext cx="5251010" cy="2015936"/>
          </a:xfrm>
        </p:spPr>
        <p:txBody>
          <a:bodyPr vert="horz" lIns="91440" tIns="45720" rIns="91440" bIns="45720" rtlCol="0" anchor="b">
            <a:normAutofit/>
          </a:bodyPr>
          <a:lstStyle/>
          <a:p>
            <a:r>
              <a:rPr lang="en-US" sz="2800" b="1" dirty="0"/>
              <a:t>I thank to the University of Wells London campus the lecturers, IT, Administrations and managements</a:t>
            </a:r>
            <a:r>
              <a:rPr lang="en-US" sz="2800" dirty="0"/>
              <a:t> </a:t>
            </a:r>
            <a:endParaRPr lang="en-US" sz="5400" dirty="0"/>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418</TotalTime>
  <Words>2082</Words>
  <Application>Microsoft Office PowerPoint</Application>
  <PresentationFormat>Widescreen</PresentationFormat>
  <Paragraphs>93</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MODULE NAME PROBLEM SOLVING AND DECISION MAKING MODULE CODE LCLM4004 STUDENT NAME ABDULRAZAK NURAIN STUDENT ID 2518081 LECTURER THOMAS Assignment 1: PRESENTATION</vt:lpstr>
      <vt:lpstr>OVERVIEW</vt:lpstr>
      <vt:lpstr>Introduction</vt:lpstr>
      <vt:lpstr>Company background</vt:lpstr>
      <vt:lpstr>Problem: nature and scope</vt:lpstr>
      <vt:lpstr>PESTLE ANALYSIS: Basil’s Bakery </vt:lpstr>
      <vt:lpstr>Cause and effect analysis (Fishbone diagram) </vt:lpstr>
      <vt:lpstr>Conclusion</vt:lpstr>
      <vt:lpstr>PowerPoint Presentation</vt:lpstr>
      <vt:lpstr>References </vt:lpstr>
      <vt:lpstr>I thank to the University of Wells London campus the lecturers, IT, Administrations and managements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Abdulrazak Nurain</cp:lastModifiedBy>
  <cp:revision>95</cp:revision>
  <dcterms:created xsi:type="dcterms:W3CDTF">2024-10-08T15:58:04Z</dcterms:created>
  <dcterms:modified xsi:type="dcterms:W3CDTF">2026-07-12T16:58:08Z</dcterms:modified>
</cp:coreProperties>
</file>