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Lst>
  <p:notesMasterIdLst>
    <p:notesMasterId r:id="rId38"/>
  </p:notesMasterIdLst>
  <p:sldIdLst>
    <p:sldId id="259" r:id="rId3"/>
    <p:sldId id="685" r:id="rId4"/>
    <p:sldId id="686" r:id="rId5"/>
    <p:sldId id="439" r:id="rId6"/>
    <p:sldId id="697" r:id="rId7"/>
    <p:sldId id="437" r:id="rId8"/>
    <p:sldId id="688" r:id="rId9"/>
    <p:sldId id="435" r:id="rId10"/>
    <p:sldId id="438" r:id="rId11"/>
    <p:sldId id="441" r:id="rId12"/>
    <p:sldId id="730" r:id="rId13"/>
    <p:sldId id="732" r:id="rId14"/>
    <p:sldId id="733" r:id="rId15"/>
    <p:sldId id="734" r:id="rId16"/>
    <p:sldId id="735" r:id="rId17"/>
    <p:sldId id="736" r:id="rId18"/>
    <p:sldId id="737" r:id="rId19"/>
    <p:sldId id="738" r:id="rId20"/>
    <p:sldId id="739" r:id="rId21"/>
    <p:sldId id="740" r:id="rId22"/>
    <p:sldId id="741" r:id="rId23"/>
    <p:sldId id="440" r:id="rId24"/>
    <p:sldId id="288" r:id="rId25"/>
    <p:sldId id="497" r:id="rId26"/>
    <p:sldId id="498" r:id="rId27"/>
    <p:sldId id="503" r:id="rId28"/>
    <p:sldId id="767" r:id="rId29"/>
    <p:sldId id="777" r:id="rId30"/>
    <p:sldId id="778" r:id="rId31"/>
    <p:sldId id="776" r:id="rId32"/>
    <p:sldId id="290" r:id="rId33"/>
    <p:sldId id="782" r:id="rId34"/>
    <p:sldId id="690" r:id="rId35"/>
    <p:sldId id="764" r:id="rId36"/>
    <p:sldId id="78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046" autoAdjust="0"/>
  </p:normalViewPr>
  <p:slideViewPr>
    <p:cSldViewPr snapToGrid="0">
      <p:cViewPr varScale="1">
        <p:scale>
          <a:sx n="40" d="100"/>
          <a:sy n="40" d="100"/>
        </p:scale>
        <p:origin x="18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ata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F1B137-E035-4AEE-B9D3-5015B6BC6957}" type="doc">
      <dgm:prSet loTypeId="urn:microsoft.com/office/officeart/2018/2/layout/IconVerticalSolidList" loCatId="icon" qsTypeId="urn:microsoft.com/office/officeart/2005/8/quickstyle/simple1#1" qsCatId="simple" csTypeId="urn:microsoft.com/office/officeart/2005/8/colors/accent1_2#1" csCatId="accent1" phldr="1"/>
      <dgm:spPr/>
      <dgm:t>
        <a:bodyPr/>
        <a:lstStyle/>
        <a:p>
          <a:endParaRPr lang="en-US"/>
        </a:p>
      </dgm:t>
    </dgm:pt>
    <dgm:pt modelId="{C808C3A7-D058-487B-9BA9-4733CE66AA21}">
      <dgm:prSet/>
      <dgm:spPr/>
      <dgm:t>
        <a:bodyPr/>
        <a:lstStyle/>
        <a:p>
          <a:pPr>
            <a:lnSpc>
              <a:spcPct val="100000"/>
            </a:lnSpc>
          </a:pPr>
          <a:r>
            <a:rPr lang="en-US" dirty="0"/>
            <a:t>Identify and use relevant understanding, methods and skills to address problems that are well-defined but complex and non-routine. </a:t>
          </a:r>
        </a:p>
      </dgm:t>
    </dgm:pt>
    <dgm:pt modelId="{1225FA54-361A-4E5F-9829-864214DD5538}" type="parTrans" cxnId="{54E7D0F8-F4E5-4C0F-9AA5-B92EEC1519AE}">
      <dgm:prSet/>
      <dgm:spPr/>
      <dgm:t>
        <a:bodyPr/>
        <a:lstStyle/>
        <a:p>
          <a:endParaRPr lang="en-US"/>
        </a:p>
      </dgm:t>
    </dgm:pt>
    <dgm:pt modelId="{F2B9A930-FCB1-4537-AADC-CE2CA1464B68}" type="sibTrans" cxnId="{54E7D0F8-F4E5-4C0F-9AA5-B92EEC1519AE}">
      <dgm:prSet/>
      <dgm:spPr/>
      <dgm:t>
        <a:bodyPr/>
        <a:lstStyle/>
        <a:p>
          <a:endParaRPr lang="en-US"/>
        </a:p>
      </dgm:t>
    </dgm:pt>
    <dgm:pt modelId="{3E4F1145-59C1-4392-A4C9-19CA76093D8C}">
      <dgm:prSet/>
      <dgm:spPr/>
      <dgm:t>
        <a:bodyPr/>
        <a:lstStyle/>
        <a:p>
          <a:pPr>
            <a:lnSpc>
              <a:spcPct val="100000"/>
            </a:lnSpc>
          </a:pPr>
          <a:r>
            <a:rPr lang="en-US" dirty="0"/>
            <a:t>Take responsibility for overall courses of action as well as exercising autonomy and judgement within broad parameters. </a:t>
          </a:r>
        </a:p>
      </dgm:t>
    </dgm:pt>
    <dgm:pt modelId="{EFB2D7C2-A852-4893-A360-1B016AE26E10}" type="parTrans" cxnId="{E42B17AE-E5C9-4A9C-8DFA-E525DB051970}">
      <dgm:prSet/>
      <dgm:spPr/>
      <dgm:t>
        <a:bodyPr/>
        <a:lstStyle/>
        <a:p>
          <a:endParaRPr lang="en-US"/>
        </a:p>
      </dgm:t>
    </dgm:pt>
    <dgm:pt modelId="{10C36828-2C9A-48C3-92F4-790A4BFB71D1}" type="sibTrans" cxnId="{E42B17AE-E5C9-4A9C-8DFA-E525DB051970}">
      <dgm:prSet/>
      <dgm:spPr/>
      <dgm:t>
        <a:bodyPr/>
        <a:lstStyle/>
        <a:p>
          <a:endParaRPr lang="en-US"/>
        </a:p>
      </dgm:t>
    </dgm:pt>
    <dgm:pt modelId="{1A3E74F2-B3DC-4E6E-A69B-DEFC7FC26590}">
      <dgm:prSet/>
      <dgm:spPr/>
      <dgm:t>
        <a:bodyPr/>
        <a:lstStyle/>
        <a:p>
          <a:pPr>
            <a:lnSpc>
              <a:spcPct val="100000"/>
            </a:lnSpc>
          </a:pPr>
          <a:r>
            <a:rPr lang="en-US"/>
            <a:t>Reflect understanding of different perspectives or approaches within an area of study or work. </a:t>
          </a:r>
        </a:p>
      </dgm:t>
    </dgm:pt>
    <dgm:pt modelId="{9DA38B51-66E2-41F4-9BDC-80FF39C3F4FD}" type="parTrans" cxnId="{A0C4CB40-724C-4017-82D9-9CCB0A3FC89E}">
      <dgm:prSet/>
      <dgm:spPr/>
      <dgm:t>
        <a:bodyPr/>
        <a:lstStyle/>
        <a:p>
          <a:endParaRPr lang="en-US"/>
        </a:p>
      </dgm:t>
    </dgm:pt>
    <dgm:pt modelId="{6B734373-9AC4-47BF-986C-966499EA1828}" type="sibTrans" cxnId="{A0C4CB40-724C-4017-82D9-9CCB0A3FC89E}">
      <dgm:prSet/>
      <dgm:spPr/>
      <dgm:t>
        <a:bodyPr/>
        <a:lstStyle/>
        <a:p>
          <a:endParaRPr lang="en-US"/>
        </a:p>
      </dgm:t>
    </dgm:pt>
    <dgm:pt modelId="{C1481E20-8827-4FFE-B9E4-95663C9565AF}" type="pres">
      <dgm:prSet presAssocID="{5EF1B137-E035-4AEE-B9D3-5015B6BC6957}" presName="root" presStyleCnt="0">
        <dgm:presLayoutVars>
          <dgm:dir/>
          <dgm:resizeHandles val="exact"/>
        </dgm:presLayoutVars>
      </dgm:prSet>
      <dgm:spPr/>
    </dgm:pt>
    <dgm:pt modelId="{EDA3CEAC-A064-49A0-9533-19CBF8719D89}" type="pres">
      <dgm:prSet presAssocID="{C808C3A7-D058-487B-9BA9-4733CE66AA21}" presName="compNode" presStyleCnt="0"/>
      <dgm:spPr/>
    </dgm:pt>
    <dgm:pt modelId="{923D53A2-3F11-4D62-BB9B-1D92A9C7B8B8}" type="pres">
      <dgm:prSet presAssocID="{C808C3A7-D058-487B-9BA9-4733CE66AA21}" presName="bgRect" presStyleLbl="bgShp" presStyleIdx="0" presStyleCnt="3"/>
      <dgm:spPr/>
    </dgm:pt>
    <dgm:pt modelId="{59DDE972-6CA7-49BE-9E56-C023BE071E46}" type="pres">
      <dgm:prSet presAssocID="{C808C3A7-D058-487B-9BA9-4733CE66AA2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ight Bulb and Gear"/>
        </a:ext>
      </dgm:extLst>
    </dgm:pt>
    <dgm:pt modelId="{E2738392-F1B2-4F06-B2A9-0B9474279B07}" type="pres">
      <dgm:prSet presAssocID="{C808C3A7-D058-487B-9BA9-4733CE66AA21}" presName="spaceRect" presStyleCnt="0"/>
      <dgm:spPr/>
    </dgm:pt>
    <dgm:pt modelId="{FABF4C70-7224-44F0-B4AB-EBAF3D0F7EC7}" type="pres">
      <dgm:prSet presAssocID="{C808C3A7-D058-487B-9BA9-4733CE66AA21}" presName="parTx" presStyleLbl="revTx" presStyleIdx="0" presStyleCnt="3">
        <dgm:presLayoutVars>
          <dgm:chMax val="0"/>
          <dgm:chPref val="0"/>
        </dgm:presLayoutVars>
      </dgm:prSet>
      <dgm:spPr/>
    </dgm:pt>
    <dgm:pt modelId="{426717BD-EC91-4499-946D-018B239A0935}" type="pres">
      <dgm:prSet presAssocID="{F2B9A930-FCB1-4537-AADC-CE2CA1464B68}" presName="sibTrans" presStyleCnt="0"/>
      <dgm:spPr/>
    </dgm:pt>
    <dgm:pt modelId="{988D5DEB-88FC-4DDC-90FA-259BA81F1DD5}" type="pres">
      <dgm:prSet presAssocID="{3E4F1145-59C1-4392-A4C9-19CA76093D8C}" presName="compNode" presStyleCnt="0"/>
      <dgm:spPr/>
    </dgm:pt>
    <dgm:pt modelId="{F71C0BC8-5B5A-41BA-8E66-1523F28085EC}" type="pres">
      <dgm:prSet presAssocID="{3E4F1145-59C1-4392-A4C9-19CA76093D8C}" presName="bgRect" presStyleLbl="bgShp" presStyleIdx="1" presStyleCnt="3"/>
      <dgm:spPr/>
    </dgm:pt>
    <dgm:pt modelId="{883DC567-EA35-464A-B205-926C39399858}" type="pres">
      <dgm:prSet presAssocID="{3E4F1145-59C1-4392-A4C9-19CA76093D8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94A4F89C-58D2-47BE-AA36-FBF6B37E5C2F}" type="pres">
      <dgm:prSet presAssocID="{3E4F1145-59C1-4392-A4C9-19CA76093D8C}" presName="spaceRect" presStyleCnt="0"/>
      <dgm:spPr/>
    </dgm:pt>
    <dgm:pt modelId="{D0A935D4-0C2F-4573-907F-A451FC936A58}" type="pres">
      <dgm:prSet presAssocID="{3E4F1145-59C1-4392-A4C9-19CA76093D8C}" presName="parTx" presStyleLbl="revTx" presStyleIdx="1" presStyleCnt="3">
        <dgm:presLayoutVars>
          <dgm:chMax val="0"/>
          <dgm:chPref val="0"/>
        </dgm:presLayoutVars>
      </dgm:prSet>
      <dgm:spPr/>
    </dgm:pt>
    <dgm:pt modelId="{697E7AE7-E077-48C2-834B-BFC06A349FA7}" type="pres">
      <dgm:prSet presAssocID="{10C36828-2C9A-48C3-92F4-790A4BFB71D1}" presName="sibTrans" presStyleCnt="0"/>
      <dgm:spPr/>
    </dgm:pt>
    <dgm:pt modelId="{999428DC-9D17-4FC0-8DAD-210224A0AA24}" type="pres">
      <dgm:prSet presAssocID="{1A3E74F2-B3DC-4E6E-A69B-DEFC7FC26590}" presName="compNode" presStyleCnt="0"/>
      <dgm:spPr/>
    </dgm:pt>
    <dgm:pt modelId="{11377EE5-E55A-4EE6-AC75-DD5D5BABF325}" type="pres">
      <dgm:prSet presAssocID="{1A3E74F2-B3DC-4E6E-A69B-DEFC7FC26590}" presName="bgRect" presStyleLbl="bgShp" presStyleIdx="2" presStyleCnt="3"/>
      <dgm:spPr/>
    </dgm:pt>
    <dgm:pt modelId="{0EFEC475-0C53-4AD8-AA6F-7010896B9B73}" type="pres">
      <dgm:prSet presAssocID="{1A3E74F2-B3DC-4E6E-A69B-DEFC7FC2659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erson with Idea"/>
        </a:ext>
      </dgm:extLst>
    </dgm:pt>
    <dgm:pt modelId="{E9CB03C6-9C1D-44F7-8E37-DF697DD283FD}" type="pres">
      <dgm:prSet presAssocID="{1A3E74F2-B3DC-4E6E-A69B-DEFC7FC26590}" presName="spaceRect" presStyleCnt="0"/>
      <dgm:spPr/>
    </dgm:pt>
    <dgm:pt modelId="{2F22B381-7260-4DEE-A60F-8088EA83D975}" type="pres">
      <dgm:prSet presAssocID="{1A3E74F2-B3DC-4E6E-A69B-DEFC7FC26590}" presName="parTx" presStyleLbl="revTx" presStyleIdx="2" presStyleCnt="3">
        <dgm:presLayoutVars>
          <dgm:chMax val="0"/>
          <dgm:chPref val="0"/>
        </dgm:presLayoutVars>
      </dgm:prSet>
      <dgm:spPr/>
    </dgm:pt>
  </dgm:ptLst>
  <dgm:cxnLst>
    <dgm:cxn modelId="{BC1FC300-4A7E-4BF8-9D34-2133E3113782}" type="presOf" srcId="{C808C3A7-D058-487B-9BA9-4733CE66AA21}" destId="{FABF4C70-7224-44F0-B4AB-EBAF3D0F7EC7}" srcOrd="0" destOrd="0" presId="urn:microsoft.com/office/officeart/2018/2/layout/IconVerticalSolidList"/>
    <dgm:cxn modelId="{372D5E04-EBBF-4C0E-BDD4-6157FD0BAEBE}" type="presOf" srcId="{3E4F1145-59C1-4392-A4C9-19CA76093D8C}" destId="{D0A935D4-0C2F-4573-907F-A451FC936A58}" srcOrd="0" destOrd="0" presId="urn:microsoft.com/office/officeart/2018/2/layout/IconVerticalSolidList"/>
    <dgm:cxn modelId="{A0C4CB40-724C-4017-82D9-9CCB0A3FC89E}" srcId="{5EF1B137-E035-4AEE-B9D3-5015B6BC6957}" destId="{1A3E74F2-B3DC-4E6E-A69B-DEFC7FC26590}" srcOrd="2" destOrd="0" parTransId="{9DA38B51-66E2-41F4-9BDC-80FF39C3F4FD}" sibTransId="{6B734373-9AC4-47BF-986C-966499EA1828}"/>
    <dgm:cxn modelId="{A866D069-C37D-4FC3-BE8A-D54057517B38}" type="presOf" srcId="{5EF1B137-E035-4AEE-B9D3-5015B6BC6957}" destId="{C1481E20-8827-4FFE-B9E4-95663C9565AF}" srcOrd="0" destOrd="0" presId="urn:microsoft.com/office/officeart/2018/2/layout/IconVerticalSolidList"/>
    <dgm:cxn modelId="{E42B17AE-E5C9-4A9C-8DFA-E525DB051970}" srcId="{5EF1B137-E035-4AEE-B9D3-5015B6BC6957}" destId="{3E4F1145-59C1-4392-A4C9-19CA76093D8C}" srcOrd="1" destOrd="0" parTransId="{EFB2D7C2-A852-4893-A360-1B016AE26E10}" sibTransId="{10C36828-2C9A-48C3-92F4-790A4BFB71D1}"/>
    <dgm:cxn modelId="{54E7D0F8-F4E5-4C0F-9AA5-B92EEC1519AE}" srcId="{5EF1B137-E035-4AEE-B9D3-5015B6BC6957}" destId="{C808C3A7-D058-487B-9BA9-4733CE66AA21}" srcOrd="0" destOrd="0" parTransId="{1225FA54-361A-4E5F-9829-864214DD5538}" sibTransId="{F2B9A930-FCB1-4537-AADC-CE2CA1464B68}"/>
    <dgm:cxn modelId="{6C7DA9FF-143E-4A8F-A1D2-DF6580EB7729}" type="presOf" srcId="{1A3E74F2-B3DC-4E6E-A69B-DEFC7FC26590}" destId="{2F22B381-7260-4DEE-A60F-8088EA83D975}" srcOrd="0" destOrd="0" presId="urn:microsoft.com/office/officeart/2018/2/layout/IconVerticalSolidList"/>
    <dgm:cxn modelId="{7D635CE3-3FEF-453F-AC7A-55D738C75455}" type="presParOf" srcId="{C1481E20-8827-4FFE-B9E4-95663C9565AF}" destId="{EDA3CEAC-A064-49A0-9533-19CBF8719D89}" srcOrd="0" destOrd="0" presId="urn:microsoft.com/office/officeart/2018/2/layout/IconVerticalSolidList"/>
    <dgm:cxn modelId="{B2A6F488-ED6E-4255-801F-83CF5656F765}" type="presParOf" srcId="{EDA3CEAC-A064-49A0-9533-19CBF8719D89}" destId="{923D53A2-3F11-4D62-BB9B-1D92A9C7B8B8}" srcOrd="0" destOrd="0" presId="urn:microsoft.com/office/officeart/2018/2/layout/IconVerticalSolidList"/>
    <dgm:cxn modelId="{4ED77A85-42A7-4999-BF74-0F735851882D}" type="presParOf" srcId="{EDA3CEAC-A064-49A0-9533-19CBF8719D89}" destId="{59DDE972-6CA7-49BE-9E56-C023BE071E46}" srcOrd="1" destOrd="0" presId="urn:microsoft.com/office/officeart/2018/2/layout/IconVerticalSolidList"/>
    <dgm:cxn modelId="{A97A801C-176D-40A5-BA26-011897119940}" type="presParOf" srcId="{EDA3CEAC-A064-49A0-9533-19CBF8719D89}" destId="{E2738392-F1B2-4F06-B2A9-0B9474279B07}" srcOrd="2" destOrd="0" presId="urn:microsoft.com/office/officeart/2018/2/layout/IconVerticalSolidList"/>
    <dgm:cxn modelId="{E55EF678-AAB5-4CD5-9E01-172E2DA286ED}" type="presParOf" srcId="{EDA3CEAC-A064-49A0-9533-19CBF8719D89}" destId="{FABF4C70-7224-44F0-B4AB-EBAF3D0F7EC7}" srcOrd="3" destOrd="0" presId="urn:microsoft.com/office/officeart/2018/2/layout/IconVerticalSolidList"/>
    <dgm:cxn modelId="{418AF23A-542D-43D1-A971-993A6731FF3E}" type="presParOf" srcId="{C1481E20-8827-4FFE-B9E4-95663C9565AF}" destId="{426717BD-EC91-4499-946D-018B239A0935}" srcOrd="1" destOrd="0" presId="urn:microsoft.com/office/officeart/2018/2/layout/IconVerticalSolidList"/>
    <dgm:cxn modelId="{23A04C3D-0B5B-49FD-B054-BC807678E8AF}" type="presParOf" srcId="{C1481E20-8827-4FFE-B9E4-95663C9565AF}" destId="{988D5DEB-88FC-4DDC-90FA-259BA81F1DD5}" srcOrd="2" destOrd="0" presId="urn:microsoft.com/office/officeart/2018/2/layout/IconVerticalSolidList"/>
    <dgm:cxn modelId="{AB0728ED-D3E2-4161-AAE4-6B00F98123E6}" type="presParOf" srcId="{988D5DEB-88FC-4DDC-90FA-259BA81F1DD5}" destId="{F71C0BC8-5B5A-41BA-8E66-1523F28085EC}" srcOrd="0" destOrd="0" presId="urn:microsoft.com/office/officeart/2018/2/layout/IconVerticalSolidList"/>
    <dgm:cxn modelId="{41569FBB-CB8D-4969-8B8C-C8D192BA3C3C}" type="presParOf" srcId="{988D5DEB-88FC-4DDC-90FA-259BA81F1DD5}" destId="{883DC567-EA35-464A-B205-926C39399858}" srcOrd="1" destOrd="0" presId="urn:microsoft.com/office/officeart/2018/2/layout/IconVerticalSolidList"/>
    <dgm:cxn modelId="{069F41D2-6C13-4CE8-8C27-7FDEA58CCFF8}" type="presParOf" srcId="{988D5DEB-88FC-4DDC-90FA-259BA81F1DD5}" destId="{94A4F89C-58D2-47BE-AA36-FBF6B37E5C2F}" srcOrd="2" destOrd="0" presId="urn:microsoft.com/office/officeart/2018/2/layout/IconVerticalSolidList"/>
    <dgm:cxn modelId="{8E5585BC-0C67-41E5-84A4-A4F88F5E1F6F}" type="presParOf" srcId="{988D5DEB-88FC-4DDC-90FA-259BA81F1DD5}" destId="{D0A935D4-0C2F-4573-907F-A451FC936A58}" srcOrd="3" destOrd="0" presId="urn:microsoft.com/office/officeart/2018/2/layout/IconVerticalSolidList"/>
    <dgm:cxn modelId="{D181B0DC-C8AC-4404-BBB1-C84E332D671E}" type="presParOf" srcId="{C1481E20-8827-4FFE-B9E4-95663C9565AF}" destId="{697E7AE7-E077-48C2-834B-BFC06A349FA7}" srcOrd="3" destOrd="0" presId="urn:microsoft.com/office/officeart/2018/2/layout/IconVerticalSolidList"/>
    <dgm:cxn modelId="{81FF7D77-C3E7-4917-9291-E94CF78D2967}" type="presParOf" srcId="{C1481E20-8827-4FFE-B9E4-95663C9565AF}" destId="{999428DC-9D17-4FC0-8DAD-210224A0AA24}" srcOrd="4" destOrd="0" presId="urn:microsoft.com/office/officeart/2018/2/layout/IconVerticalSolidList"/>
    <dgm:cxn modelId="{0F6C3A59-4678-47D4-A04C-EAF107874EE9}" type="presParOf" srcId="{999428DC-9D17-4FC0-8DAD-210224A0AA24}" destId="{11377EE5-E55A-4EE6-AC75-DD5D5BABF325}" srcOrd="0" destOrd="0" presId="urn:microsoft.com/office/officeart/2018/2/layout/IconVerticalSolidList"/>
    <dgm:cxn modelId="{F5228512-CC9A-4303-8065-CED24F6834CA}" type="presParOf" srcId="{999428DC-9D17-4FC0-8DAD-210224A0AA24}" destId="{0EFEC475-0C53-4AD8-AA6F-7010896B9B73}" srcOrd="1" destOrd="0" presId="urn:microsoft.com/office/officeart/2018/2/layout/IconVerticalSolidList"/>
    <dgm:cxn modelId="{B40FC9D0-55B1-4425-B74A-B8BA4B22DD74}" type="presParOf" srcId="{999428DC-9D17-4FC0-8DAD-210224A0AA24}" destId="{E9CB03C6-9C1D-44F7-8E37-DF697DD283FD}" srcOrd="2" destOrd="0" presId="urn:microsoft.com/office/officeart/2018/2/layout/IconVerticalSolidList"/>
    <dgm:cxn modelId="{CFEEEF21-5E18-4B38-B470-78D4683D7E4A}" type="presParOf" srcId="{999428DC-9D17-4FC0-8DAD-210224A0AA24}" destId="{2F22B381-7260-4DEE-A60F-8088EA83D9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41871E-2032-41C6-A933-0E52DE28A266}" type="doc">
      <dgm:prSet loTypeId="urn:microsoft.com/office/officeart/2018/2/layout/IconVerticalSolidList" loCatId="icon" qsTypeId="urn:microsoft.com/office/officeart/2005/8/quickstyle/simple1#2" qsCatId="simple" csTypeId="urn:microsoft.com/office/officeart/2005/8/colors/accent1_2#2" csCatId="accent1" phldr="1"/>
      <dgm:spPr/>
      <dgm:t>
        <a:bodyPr/>
        <a:lstStyle/>
        <a:p>
          <a:endParaRPr lang="en-US"/>
        </a:p>
      </dgm:t>
    </dgm:pt>
    <dgm:pt modelId="{E12F50F0-37C2-46DF-9237-9AAB3EA30663}">
      <dgm:prSet custT="1"/>
      <dgm:spPr/>
      <dgm:t>
        <a:bodyPr/>
        <a:lstStyle/>
        <a:p>
          <a:pPr>
            <a:lnSpc>
              <a:spcPct val="100000"/>
            </a:lnSpc>
          </a:pPr>
          <a:endParaRPr lang="en-US" sz="1800" dirty="0"/>
        </a:p>
      </dgm:t>
    </dgm:pt>
    <dgm:pt modelId="{B9CC828B-9D96-4166-AF16-36C226435CBF}" type="parTrans" cxnId="{5481ABC0-FD05-4BB2-A411-217CA6B624ED}">
      <dgm:prSet/>
      <dgm:spPr/>
      <dgm:t>
        <a:bodyPr/>
        <a:lstStyle/>
        <a:p>
          <a:endParaRPr lang="en-US"/>
        </a:p>
      </dgm:t>
    </dgm:pt>
    <dgm:pt modelId="{7D22873F-F083-46E5-8973-DB630D167E2E}" type="sibTrans" cxnId="{5481ABC0-FD05-4BB2-A411-217CA6B624ED}">
      <dgm:prSet/>
      <dgm:spPr/>
      <dgm:t>
        <a:bodyPr/>
        <a:lstStyle/>
        <a:p>
          <a:endParaRPr lang="en-US"/>
        </a:p>
      </dgm:t>
    </dgm:pt>
    <dgm:pt modelId="{BA4044D2-1EEA-4359-A13F-581A6F90373A}">
      <dgm:prSet custT="1"/>
      <dgm:spPr/>
      <dgm:t>
        <a:bodyPr/>
        <a:lstStyle/>
        <a:p>
          <a:pPr>
            <a:lnSpc>
              <a:spcPct val="100000"/>
            </a:lnSpc>
          </a:pPr>
          <a:r>
            <a:rPr lang="en-US" sz="2000" b="0" i="0" baseline="0" dirty="0"/>
            <a:t>  </a:t>
          </a:r>
          <a:endParaRPr lang="en-US" sz="2000" dirty="0"/>
        </a:p>
      </dgm:t>
    </dgm:pt>
    <dgm:pt modelId="{6A1478B7-77B3-4BC9-874C-5EAF1F8B7664}" type="parTrans" cxnId="{CBABB38F-E76C-4E51-9EDF-F62B5065DF40}">
      <dgm:prSet/>
      <dgm:spPr/>
      <dgm:t>
        <a:bodyPr/>
        <a:lstStyle/>
        <a:p>
          <a:endParaRPr lang="en-US"/>
        </a:p>
      </dgm:t>
    </dgm:pt>
    <dgm:pt modelId="{D707BB07-FB8F-480E-B571-7A6E08150DED}" type="sibTrans" cxnId="{CBABB38F-E76C-4E51-9EDF-F62B5065DF40}">
      <dgm:prSet/>
      <dgm:spPr/>
      <dgm:t>
        <a:bodyPr/>
        <a:lstStyle/>
        <a:p>
          <a:endParaRPr lang="en-US"/>
        </a:p>
      </dgm:t>
    </dgm:pt>
    <dgm:pt modelId="{BA91F417-A783-443C-93F2-A190A584B9BD}" type="pres">
      <dgm:prSet presAssocID="{0C41871E-2032-41C6-A933-0E52DE28A266}" presName="root" presStyleCnt="0">
        <dgm:presLayoutVars>
          <dgm:dir/>
          <dgm:resizeHandles val="exact"/>
        </dgm:presLayoutVars>
      </dgm:prSet>
      <dgm:spPr/>
    </dgm:pt>
    <dgm:pt modelId="{37473757-2E96-446C-BCE1-E678A3FBB531}" type="pres">
      <dgm:prSet presAssocID="{E12F50F0-37C2-46DF-9237-9AAB3EA30663}" presName="compNode" presStyleCnt="0"/>
      <dgm:spPr/>
    </dgm:pt>
    <dgm:pt modelId="{860DDFA0-402C-4C9A-838A-687F439310F3}" type="pres">
      <dgm:prSet presAssocID="{E12F50F0-37C2-46DF-9237-9AAB3EA30663}" presName="bgRect" presStyleLbl="bgShp" presStyleIdx="0" presStyleCnt="2" custScaleY="157368" custLinFactNeighborX="3581" custLinFactNeighborY="-7347"/>
      <dgm:spPr/>
    </dgm:pt>
    <dgm:pt modelId="{94BC0BA6-F4FA-4604-A14D-974BB554D65C}" type="pres">
      <dgm:prSet presAssocID="{E12F50F0-37C2-46DF-9237-9AAB3EA30663}" presName="iconRect" presStyleLbl="node1" presStyleIdx="0" presStyleCnt="2" custLinFactNeighborX="12343" custLinFactNeighborY="-1335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oks"/>
        </a:ext>
      </dgm:extLst>
    </dgm:pt>
    <dgm:pt modelId="{5298AF59-37EB-4BC0-9C32-68DE78A6FBD1}" type="pres">
      <dgm:prSet presAssocID="{E12F50F0-37C2-46DF-9237-9AAB3EA30663}" presName="spaceRect" presStyleCnt="0"/>
      <dgm:spPr/>
    </dgm:pt>
    <dgm:pt modelId="{AF49626C-7AEB-44F3-BE91-EB2C915D1F60}" type="pres">
      <dgm:prSet presAssocID="{E12F50F0-37C2-46DF-9237-9AAB3EA30663}" presName="parTx" presStyleLbl="revTx" presStyleIdx="0" presStyleCnt="2" custScaleX="126745" custScaleY="100098" custLinFactNeighborX="-2936" custLinFactNeighborY="-24289">
        <dgm:presLayoutVars>
          <dgm:chMax val="0"/>
          <dgm:chPref val="0"/>
        </dgm:presLayoutVars>
      </dgm:prSet>
      <dgm:spPr/>
    </dgm:pt>
    <dgm:pt modelId="{2B077C75-6503-4A3B-80CE-2E44D7B2FC21}" type="pres">
      <dgm:prSet presAssocID="{7D22873F-F083-46E5-8973-DB630D167E2E}" presName="sibTrans" presStyleCnt="0"/>
      <dgm:spPr/>
    </dgm:pt>
    <dgm:pt modelId="{1BEBEA08-8569-4719-B0D3-4D020ABF53DC}" type="pres">
      <dgm:prSet presAssocID="{BA4044D2-1EEA-4359-A13F-581A6F90373A}" presName="compNode" presStyleCnt="0"/>
      <dgm:spPr/>
    </dgm:pt>
    <dgm:pt modelId="{F27D8B67-65CF-464A-846F-5F3B13C8E4DB}" type="pres">
      <dgm:prSet presAssocID="{BA4044D2-1EEA-4359-A13F-581A6F90373A}" presName="bgRect" presStyleLbl="bgShp" presStyleIdx="1" presStyleCnt="2" custScaleY="172362" custLinFactNeighborX="5080" custLinFactNeighborY="-466"/>
      <dgm:spPr/>
    </dgm:pt>
    <dgm:pt modelId="{565B896B-AE00-4DDC-8DD1-A96C140A8384}" type="pres">
      <dgm:prSet presAssocID="{BA4044D2-1EEA-4359-A13F-581A6F90373A}" presName="iconRect" presStyleLbl="node1" presStyleIdx="1" presStyleCnt="2" custLinFactNeighborX="-39641" custLinFactNeighborY="-61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2299DFE9-3514-4A52-AF22-DE4D111BA747}" type="pres">
      <dgm:prSet presAssocID="{BA4044D2-1EEA-4359-A13F-581A6F90373A}" presName="spaceRect" presStyleCnt="0"/>
      <dgm:spPr/>
    </dgm:pt>
    <dgm:pt modelId="{8CCA3BF9-4C9B-4226-81E4-FDA9AFB40ED2}" type="pres">
      <dgm:prSet presAssocID="{BA4044D2-1EEA-4359-A13F-581A6F90373A}" presName="parTx" presStyleLbl="revTx" presStyleIdx="1" presStyleCnt="2" custScaleX="115033" custScaleY="101752" custLinFactNeighborX="-6715" custLinFactNeighborY="-23376">
        <dgm:presLayoutVars>
          <dgm:chMax val="0"/>
          <dgm:chPref val="0"/>
        </dgm:presLayoutVars>
      </dgm:prSet>
      <dgm:spPr/>
    </dgm:pt>
  </dgm:ptLst>
  <dgm:cxnLst>
    <dgm:cxn modelId="{C3B46D3D-6606-4D36-ACC1-C8E4B664597F}" type="presOf" srcId="{0C41871E-2032-41C6-A933-0E52DE28A266}" destId="{BA91F417-A783-443C-93F2-A190A584B9BD}" srcOrd="0" destOrd="0" presId="urn:microsoft.com/office/officeart/2018/2/layout/IconVerticalSolidList"/>
    <dgm:cxn modelId="{CBABB38F-E76C-4E51-9EDF-F62B5065DF40}" srcId="{0C41871E-2032-41C6-A933-0E52DE28A266}" destId="{BA4044D2-1EEA-4359-A13F-581A6F90373A}" srcOrd="1" destOrd="0" parTransId="{6A1478B7-77B3-4BC9-874C-5EAF1F8B7664}" sibTransId="{D707BB07-FB8F-480E-B571-7A6E08150DED}"/>
    <dgm:cxn modelId="{5481ABC0-FD05-4BB2-A411-217CA6B624ED}" srcId="{0C41871E-2032-41C6-A933-0E52DE28A266}" destId="{E12F50F0-37C2-46DF-9237-9AAB3EA30663}" srcOrd="0" destOrd="0" parTransId="{B9CC828B-9D96-4166-AF16-36C226435CBF}" sibTransId="{7D22873F-F083-46E5-8973-DB630D167E2E}"/>
    <dgm:cxn modelId="{07CEAEC3-739C-4ADE-8F76-E257479EAC55}" type="presOf" srcId="{E12F50F0-37C2-46DF-9237-9AAB3EA30663}" destId="{AF49626C-7AEB-44F3-BE91-EB2C915D1F60}" srcOrd="0" destOrd="0" presId="urn:microsoft.com/office/officeart/2018/2/layout/IconVerticalSolidList"/>
    <dgm:cxn modelId="{0AE151DE-4718-43A7-AB51-78ABA417C1D6}" type="presOf" srcId="{BA4044D2-1EEA-4359-A13F-581A6F90373A}" destId="{8CCA3BF9-4C9B-4226-81E4-FDA9AFB40ED2}" srcOrd="0" destOrd="0" presId="urn:microsoft.com/office/officeart/2018/2/layout/IconVerticalSolidList"/>
    <dgm:cxn modelId="{8D648E5C-D83B-449A-8CDE-643667CF5A0B}" type="presParOf" srcId="{BA91F417-A783-443C-93F2-A190A584B9BD}" destId="{37473757-2E96-446C-BCE1-E678A3FBB531}" srcOrd="0" destOrd="0" presId="urn:microsoft.com/office/officeart/2018/2/layout/IconVerticalSolidList"/>
    <dgm:cxn modelId="{E485F144-8CEB-45DA-B18A-405C95F3EF3F}" type="presParOf" srcId="{37473757-2E96-446C-BCE1-E678A3FBB531}" destId="{860DDFA0-402C-4C9A-838A-687F439310F3}" srcOrd="0" destOrd="0" presId="urn:microsoft.com/office/officeart/2018/2/layout/IconVerticalSolidList"/>
    <dgm:cxn modelId="{0547E5B2-AD03-413C-8F96-0B406F74D6EF}" type="presParOf" srcId="{37473757-2E96-446C-BCE1-E678A3FBB531}" destId="{94BC0BA6-F4FA-4604-A14D-974BB554D65C}" srcOrd="1" destOrd="0" presId="urn:microsoft.com/office/officeart/2018/2/layout/IconVerticalSolidList"/>
    <dgm:cxn modelId="{7B38EFE0-843E-4A8A-9B30-80B10FC07137}" type="presParOf" srcId="{37473757-2E96-446C-BCE1-E678A3FBB531}" destId="{5298AF59-37EB-4BC0-9C32-68DE78A6FBD1}" srcOrd="2" destOrd="0" presId="urn:microsoft.com/office/officeart/2018/2/layout/IconVerticalSolidList"/>
    <dgm:cxn modelId="{FFE419C3-9A08-439A-9C41-B7DD7587E0F4}" type="presParOf" srcId="{37473757-2E96-446C-BCE1-E678A3FBB531}" destId="{AF49626C-7AEB-44F3-BE91-EB2C915D1F60}" srcOrd="3" destOrd="0" presId="urn:microsoft.com/office/officeart/2018/2/layout/IconVerticalSolidList"/>
    <dgm:cxn modelId="{CF29BCEE-06DA-4669-80AA-3DD57C0A0D58}" type="presParOf" srcId="{BA91F417-A783-443C-93F2-A190A584B9BD}" destId="{2B077C75-6503-4A3B-80CE-2E44D7B2FC21}" srcOrd="1" destOrd="0" presId="urn:microsoft.com/office/officeart/2018/2/layout/IconVerticalSolidList"/>
    <dgm:cxn modelId="{3EE85591-8A6B-4F77-B035-0D5170D62F9A}" type="presParOf" srcId="{BA91F417-A783-443C-93F2-A190A584B9BD}" destId="{1BEBEA08-8569-4719-B0D3-4D020ABF53DC}" srcOrd="2" destOrd="0" presId="urn:microsoft.com/office/officeart/2018/2/layout/IconVerticalSolidList"/>
    <dgm:cxn modelId="{350F875F-64A1-43EE-9EFC-2C054AD0AAD6}" type="presParOf" srcId="{1BEBEA08-8569-4719-B0D3-4D020ABF53DC}" destId="{F27D8B67-65CF-464A-846F-5F3B13C8E4DB}" srcOrd="0" destOrd="0" presId="urn:microsoft.com/office/officeart/2018/2/layout/IconVerticalSolidList"/>
    <dgm:cxn modelId="{5D2784B8-260D-4948-8E62-2BC068F621D5}" type="presParOf" srcId="{1BEBEA08-8569-4719-B0D3-4D020ABF53DC}" destId="{565B896B-AE00-4DDC-8DD1-A96C140A8384}" srcOrd="1" destOrd="0" presId="urn:microsoft.com/office/officeart/2018/2/layout/IconVerticalSolidList"/>
    <dgm:cxn modelId="{1B2A7A3F-B966-48B5-AA20-30E03C10312A}" type="presParOf" srcId="{1BEBEA08-8569-4719-B0D3-4D020ABF53DC}" destId="{2299DFE9-3514-4A52-AF22-DE4D111BA747}" srcOrd="2" destOrd="0" presId="urn:microsoft.com/office/officeart/2018/2/layout/IconVerticalSolidList"/>
    <dgm:cxn modelId="{4188A764-3358-460A-818E-09F2460E9BEF}" type="presParOf" srcId="{1BEBEA08-8569-4719-B0D3-4D020ABF53DC}" destId="{8CCA3BF9-4C9B-4226-81E4-FDA9AFB40E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D53A2-3F11-4D62-BB9B-1D92A9C7B8B8}">
      <dsp:nvSpPr>
        <dsp:cNvPr id="0" name=""/>
        <dsp:cNvSpPr/>
      </dsp:nvSpPr>
      <dsp:spPr>
        <a:xfrm>
          <a:off x="0" y="698"/>
          <a:ext cx="5426764" cy="1635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DE972-6CA7-49BE-9E56-C023BE071E46}">
      <dsp:nvSpPr>
        <dsp:cNvPr id="0" name=""/>
        <dsp:cNvSpPr/>
      </dsp:nvSpPr>
      <dsp:spPr>
        <a:xfrm>
          <a:off x="494677" y="368640"/>
          <a:ext cx="899413" cy="8994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F4C70-7224-44F0-B4AB-EBAF3D0F7EC7}">
      <dsp:nvSpPr>
        <dsp:cNvPr id="0" name=""/>
        <dsp:cNvSpPr/>
      </dsp:nvSpPr>
      <dsp:spPr>
        <a:xfrm>
          <a:off x="1888768" y="698"/>
          <a:ext cx="3537996" cy="1635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069" tIns="173069" rIns="173069" bIns="173069" numCol="1" spcCol="1270" anchor="ctr" anchorCtr="0">
          <a:noAutofit/>
        </a:bodyPr>
        <a:lstStyle/>
        <a:p>
          <a:pPr marL="0" lvl="0" indent="0" algn="l" defTabSz="800100">
            <a:lnSpc>
              <a:spcPct val="100000"/>
            </a:lnSpc>
            <a:spcBef>
              <a:spcPct val="0"/>
            </a:spcBef>
            <a:spcAft>
              <a:spcPct val="35000"/>
            </a:spcAft>
            <a:buNone/>
          </a:pPr>
          <a:r>
            <a:rPr lang="en-US" sz="1800" kern="1200" dirty="0"/>
            <a:t>Identify and use relevant understanding, methods and skills to address problems that are well-defined but complex and non-routine. </a:t>
          </a:r>
        </a:p>
      </dsp:txBody>
      <dsp:txXfrm>
        <a:off x="1888768" y="698"/>
        <a:ext cx="3537996" cy="1635297"/>
      </dsp:txXfrm>
    </dsp:sp>
    <dsp:sp modelId="{F71C0BC8-5B5A-41BA-8E66-1523F28085EC}">
      <dsp:nvSpPr>
        <dsp:cNvPr id="0" name=""/>
        <dsp:cNvSpPr/>
      </dsp:nvSpPr>
      <dsp:spPr>
        <a:xfrm>
          <a:off x="0" y="2044820"/>
          <a:ext cx="5426764" cy="1635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3DC567-EA35-464A-B205-926C39399858}">
      <dsp:nvSpPr>
        <dsp:cNvPr id="0" name=""/>
        <dsp:cNvSpPr/>
      </dsp:nvSpPr>
      <dsp:spPr>
        <a:xfrm>
          <a:off x="494677" y="2412762"/>
          <a:ext cx="899413" cy="8994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A935D4-0C2F-4573-907F-A451FC936A58}">
      <dsp:nvSpPr>
        <dsp:cNvPr id="0" name=""/>
        <dsp:cNvSpPr/>
      </dsp:nvSpPr>
      <dsp:spPr>
        <a:xfrm>
          <a:off x="1888768" y="2044820"/>
          <a:ext cx="3537996" cy="1635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069" tIns="173069" rIns="173069" bIns="173069" numCol="1" spcCol="1270" anchor="ctr" anchorCtr="0">
          <a:noAutofit/>
        </a:bodyPr>
        <a:lstStyle/>
        <a:p>
          <a:pPr marL="0" lvl="0" indent="0" algn="l" defTabSz="800100">
            <a:lnSpc>
              <a:spcPct val="100000"/>
            </a:lnSpc>
            <a:spcBef>
              <a:spcPct val="0"/>
            </a:spcBef>
            <a:spcAft>
              <a:spcPct val="35000"/>
            </a:spcAft>
            <a:buNone/>
          </a:pPr>
          <a:r>
            <a:rPr lang="en-US" sz="1800" kern="1200" dirty="0"/>
            <a:t>Take responsibility for overall courses of action as well as exercising autonomy and judgement within broad parameters. </a:t>
          </a:r>
        </a:p>
      </dsp:txBody>
      <dsp:txXfrm>
        <a:off x="1888768" y="2044820"/>
        <a:ext cx="3537996" cy="1635297"/>
      </dsp:txXfrm>
    </dsp:sp>
    <dsp:sp modelId="{11377EE5-E55A-4EE6-AC75-DD5D5BABF325}">
      <dsp:nvSpPr>
        <dsp:cNvPr id="0" name=""/>
        <dsp:cNvSpPr/>
      </dsp:nvSpPr>
      <dsp:spPr>
        <a:xfrm>
          <a:off x="0" y="4088941"/>
          <a:ext cx="5426764" cy="1635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FEC475-0C53-4AD8-AA6F-7010896B9B73}">
      <dsp:nvSpPr>
        <dsp:cNvPr id="0" name=""/>
        <dsp:cNvSpPr/>
      </dsp:nvSpPr>
      <dsp:spPr>
        <a:xfrm>
          <a:off x="494677" y="4456883"/>
          <a:ext cx="899413" cy="8994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22B381-7260-4DEE-A60F-8088EA83D975}">
      <dsp:nvSpPr>
        <dsp:cNvPr id="0" name=""/>
        <dsp:cNvSpPr/>
      </dsp:nvSpPr>
      <dsp:spPr>
        <a:xfrm>
          <a:off x="1888768" y="4088941"/>
          <a:ext cx="3537996" cy="1635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069" tIns="173069" rIns="173069" bIns="173069" numCol="1" spcCol="1270" anchor="ctr" anchorCtr="0">
          <a:noAutofit/>
        </a:bodyPr>
        <a:lstStyle/>
        <a:p>
          <a:pPr marL="0" lvl="0" indent="0" algn="l" defTabSz="800100">
            <a:lnSpc>
              <a:spcPct val="100000"/>
            </a:lnSpc>
            <a:spcBef>
              <a:spcPct val="0"/>
            </a:spcBef>
            <a:spcAft>
              <a:spcPct val="35000"/>
            </a:spcAft>
            <a:buNone/>
          </a:pPr>
          <a:r>
            <a:rPr lang="en-US" sz="1800" kern="1200"/>
            <a:t>Reflect understanding of different perspectives or approaches within an area of study or work. </a:t>
          </a:r>
        </a:p>
      </dsp:txBody>
      <dsp:txXfrm>
        <a:off x="1888768" y="4088941"/>
        <a:ext cx="3537996" cy="16352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DDFA0-402C-4C9A-838A-687F439310F3}">
      <dsp:nvSpPr>
        <dsp:cNvPr id="0" name=""/>
        <dsp:cNvSpPr/>
      </dsp:nvSpPr>
      <dsp:spPr>
        <a:xfrm>
          <a:off x="-96608" y="0"/>
          <a:ext cx="6401697" cy="20482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C0BA6-F4FA-4604-A14D-974BB554D65C}">
      <dsp:nvSpPr>
        <dsp:cNvPr id="0" name=""/>
        <dsp:cNvSpPr/>
      </dsp:nvSpPr>
      <dsp:spPr>
        <a:xfrm>
          <a:off x="156219" y="577897"/>
          <a:ext cx="715847" cy="715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49626C-7AEB-44F3-BE91-EB2C915D1F60}">
      <dsp:nvSpPr>
        <dsp:cNvPr id="0" name=""/>
        <dsp:cNvSpPr/>
      </dsp:nvSpPr>
      <dsp:spPr>
        <a:xfrm>
          <a:off x="379046" y="63904"/>
          <a:ext cx="6204772" cy="130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746" tIns="137746" rIns="137746" bIns="137746" numCol="1" spcCol="1270" anchor="ctr" anchorCtr="0">
          <a:noAutofit/>
        </a:bodyPr>
        <a:lstStyle/>
        <a:p>
          <a:pPr marL="0" lvl="0" indent="0" algn="l" defTabSz="800100">
            <a:lnSpc>
              <a:spcPct val="100000"/>
            </a:lnSpc>
            <a:spcBef>
              <a:spcPct val="0"/>
            </a:spcBef>
            <a:spcAft>
              <a:spcPct val="35000"/>
            </a:spcAft>
            <a:buNone/>
          </a:pPr>
          <a:endParaRPr lang="en-US" sz="1800" kern="1200" dirty="0"/>
        </a:p>
      </dsp:txBody>
      <dsp:txXfrm>
        <a:off x="379046" y="63904"/>
        <a:ext cx="6204772" cy="1302816"/>
      </dsp:txXfrm>
    </dsp:sp>
    <dsp:sp modelId="{F27D8B67-65CF-464A-846F-5F3B13C8E4DB}">
      <dsp:nvSpPr>
        <dsp:cNvPr id="0" name=""/>
        <dsp:cNvSpPr/>
      </dsp:nvSpPr>
      <dsp:spPr>
        <a:xfrm>
          <a:off x="-647" y="2374868"/>
          <a:ext cx="6401697" cy="22433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B896B-AE00-4DDC-8DD1-A96C140A8384}">
      <dsp:nvSpPr>
        <dsp:cNvPr id="0" name=""/>
        <dsp:cNvSpPr/>
      </dsp:nvSpPr>
      <dsp:spPr>
        <a:xfrm>
          <a:off x="0" y="3140323"/>
          <a:ext cx="715847" cy="715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CA3BF9-4C9B-4226-81E4-FDA9AFB40ED2}">
      <dsp:nvSpPr>
        <dsp:cNvPr id="0" name=""/>
        <dsp:cNvSpPr/>
      </dsp:nvSpPr>
      <dsp:spPr>
        <a:xfrm>
          <a:off x="480725" y="2536194"/>
          <a:ext cx="5631414" cy="132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746" tIns="137746" rIns="137746" bIns="137746" numCol="1" spcCol="1270" anchor="ctr" anchorCtr="0">
          <a:noAutofit/>
        </a:bodyPr>
        <a:lstStyle/>
        <a:p>
          <a:pPr marL="0" lvl="0" indent="0" algn="l" defTabSz="889000">
            <a:lnSpc>
              <a:spcPct val="100000"/>
            </a:lnSpc>
            <a:spcBef>
              <a:spcPct val="0"/>
            </a:spcBef>
            <a:spcAft>
              <a:spcPct val="35000"/>
            </a:spcAft>
            <a:buNone/>
          </a:pPr>
          <a:r>
            <a:rPr lang="en-US" sz="2000" b="0" i="0" kern="1200" baseline="0" dirty="0"/>
            <a:t>  </a:t>
          </a:r>
          <a:endParaRPr lang="en-US" sz="2000" kern="1200" dirty="0"/>
        </a:p>
      </dsp:txBody>
      <dsp:txXfrm>
        <a:off x="480725" y="2536194"/>
        <a:ext cx="5631414" cy="13243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360961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1289557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3687346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10</a:t>
            </a:fld>
            <a:endParaRPr lang="en-GB"/>
          </a:p>
        </p:txBody>
      </p:sp>
    </p:spTree>
    <p:extLst>
      <p:ext uri="{BB962C8B-B14F-4D97-AF65-F5344CB8AC3E}">
        <p14:creationId xmlns:p14="http://schemas.microsoft.com/office/powerpoint/2010/main" val="3638370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3753450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2137531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23</a:t>
            </a:fld>
            <a:endParaRPr lang="en-GB"/>
          </a:p>
        </p:txBody>
      </p:sp>
    </p:spTree>
    <p:extLst>
      <p:ext uri="{BB962C8B-B14F-4D97-AF65-F5344CB8AC3E}">
        <p14:creationId xmlns:p14="http://schemas.microsoft.com/office/powerpoint/2010/main" val="3419511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27</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31</a:t>
            </a:fld>
            <a:endParaRPr lang="en-GB"/>
          </a:p>
        </p:txBody>
      </p:sp>
    </p:spTree>
    <p:extLst>
      <p:ext uri="{BB962C8B-B14F-4D97-AF65-F5344CB8AC3E}">
        <p14:creationId xmlns:p14="http://schemas.microsoft.com/office/powerpoint/2010/main" val="35591634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01/10/2026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01/10/2026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01/10/2026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01/10/2026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01/10/2026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01/10/2026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01/10/2026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01/10/2026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01/10/2026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01/10/2026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01/10/2026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F96D-3C23-0DF4-8896-DBB360B95E6B}"/>
              </a:ext>
            </a:extLst>
          </p:cNvPr>
          <p:cNvSpPr>
            <a:spLocks noGrp="1"/>
          </p:cNvSpPr>
          <p:nvPr>
            <p:ph type="title"/>
          </p:nvPr>
        </p:nvSpPr>
        <p:spPr/>
        <p:txBody>
          <a:bodyPr/>
          <a:lstStyle>
            <a:lvl1pPr>
              <a:defRPr b="1"/>
            </a:lvl1pPr>
          </a:lstStyle>
          <a:p>
            <a:endParaRPr lang="en-GB"/>
          </a:p>
        </p:txBody>
      </p:sp>
      <p:sp>
        <p:nvSpPr>
          <p:cNvPr id="3" name="Content Placeholder 3">
            <a:extLst>
              <a:ext uri="{FF2B5EF4-FFF2-40B4-BE49-F238E27FC236}">
                <a16:creationId xmlns:a16="http://schemas.microsoft.com/office/drawing/2014/main" id="{A8E5953A-EA37-0BED-CD78-480623BC02C2}"/>
              </a:ext>
            </a:extLst>
          </p:cNvPr>
          <p:cNvSpPr>
            <a:spLocks noGrp="1"/>
          </p:cNvSpPr>
          <p:nvPr>
            <p:ph sz="quarter" idx="10"/>
          </p:nvPr>
        </p:nvSpPr>
        <p:spPr>
          <a:xfrm>
            <a:off x="4807444" y="1599459"/>
            <a:ext cx="6546355"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4" name="Picture 3">
            <a:extLst>
              <a:ext uri="{FF2B5EF4-FFF2-40B4-BE49-F238E27FC236}">
                <a16:creationId xmlns:a16="http://schemas.microsoft.com/office/drawing/2014/main" id="{1A2DF573-19F1-5457-EAE0-5B62EA28C8EA}"/>
              </a:ext>
            </a:extLst>
          </p:cNvPr>
          <p:cNvPicPr>
            <a:picLocks noChangeAspect="1"/>
          </p:cNvPicPr>
          <p:nvPr userDrawn="1"/>
        </p:nvPicPr>
        <p:blipFill>
          <a:blip r:embed="rId2"/>
          <a:stretch>
            <a:fillRect/>
          </a:stretch>
        </p:blipFill>
        <p:spPr>
          <a:xfrm>
            <a:off x="268297" y="1008851"/>
            <a:ext cx="4144915" cy="470888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046515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F96D-3C23-0DF4-8896-DBB360B95E6B}"/>
              </a:ext>
            </a:extLst>
          </p:cNvPr>
          <p:cNvSpPr>
            <a:spLocks noGrp="1"/>
          </p:cNvSpPr>
          <p:nvPr>
            <p:ph type="title"/>
          </p:nvPr>
        </p:nvSpPr>
        <p:spPr/>
        <p:txBody>
          <a:bodyPr/>
          <a:lstStyle>
            <a:lvl1pPr>
              <a:defRPr b="1"/>
            </a:lvl1pPr>
          </a:lstStyle>
          <a:p>
            <a:r>
              <a:rPr lang="en-US"/>
              <a:t>Click to edit Master title style</a:t>
            </a:r>
            <a:endParaRPr lang="en-GB"/>
          </a:p>
        </p:txBody>
      </p:sp>
      <p:sp>
        <p:nvSpPr>
          <p:cNvPr id="3" name="Content Placeholder 3">
            <a:extLst>
              <a:ext uri="{FF2B5EF4-FFF2-40B4-BE49-F238E27FC236}">
                <a16:creationId xmlns:a16="http://schemas.microsoft.com/office/drawing/2014/main" id="{A8E5953A-EA37-0BED-CD78-480623BC02C2}"/>
              </a:ext>
            </a:extLst>
          </p:cNvPr>
          <p:cNvSpPr>
            <a:spLocks noGrp="1"/>
          </p:cNvSpPr>
          <p:nvPr>
            <p:ph sz="quarter" idx="10"/>
          </p:nvPr>
        </p:nvSpPr>
        <p:spPr>
          <a:xfrm>
            <a:off x="4807444" y="1599459"/>
            <a:ext cx="6546355"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76640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lvl1pPr>
              <a:defRPr b="1"/>
            </a:lvl1pPr>
          </a:lstStyle>
          <a:p>
            <a:r>
              <a:rPr lang="en-US"/>
              <a:t>Click to edit Master title style</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6387378"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65992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5D61B-8FAA-B321-FF9A-FE3A7EA7099E}"/>
              </a:ext>
            </a:extLst>
          </p:cNvPr>
          <p:cNvSpPr>
            <a:spLocks noGrp="1"/>
          </p:cNvSpPr>
          <p:nvPr>
            <p:ph type="title"/>
          </p:nvPr>
        </p:nvSpPr>
        <p:spPr/>
        <p:txBody>
          <a:bodyPr/>
          <a:lstStyle>
            <a:lvl1pPr>
              <a:defRPr b="1"/>
            </a:lvl1pPr>
          </a:lstStyle>
          <a:p>
            <a:r>
              <a:rPr lang="en-US"/>
              <a:t>Click to edit Master title style</a:t>
            </a:r>
            <a:endParaRPr lang="en-GB"/>
          </a:p>
        </p:txBody>
      </p:sp>
      <p:sp>
        <p:nvSpPr>
          <p:cNvPr id="3" name="Rectangle 2">
            <a:extLst>
              <a:ext uri="{FF2B5EF4-FFF2-40B4-BE49-F238E27FC236}">
                <a16:creationId xmlns:a16="http://schemas.microsoft.com/office/drawing/2014/main" id="{45991DFD-94E4-1CBD-A486-A1C530D2029D}"/>
              </a:ext>
            </a:extLst>
          </p:cNvPr>
          <p:cNvSpPr/>
          <p:nvPr userDrawn="1"/>
        </p:nvSpPr>
        <p:spPr>
          <a:xfrm>
            <a:off x="304800" y="351272"/>
            <a:ext cx="4003964" cy="618807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11B1FE36-9C77-46F7-B90F-3F4A8C12EE48}"/>
              </a:ext>
            </a:extLst>
          </p:cNvPr>
          <p:cNvSpPr>
            <a:spLocks noGrp="1"/>
          </p:cNvSpPr>
          <p:nvPr>
            <p:ph sz="quarter" idx="10"/>
          </p:nvPr>
        </p:nvSpPr>
        <p:spPr>
          <a:xfrm>
            <a:off x="4765962" y="1615884"/>
            <a:ext cx="6587836"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07967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useBgFill="1">
        <p:nvSpPr>
          <p:cNvPr id="13" name="Rounded Rectangle 12"/>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83909" y="1449304"/>
            <a:ext cx="12028716"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83909" y="1396720"/>
            <a:ext cx="12028716"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a:off x="83909" y="2976649"/>
            <a:ext cx="12028716"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1409678603"/>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1219200" y="1447800"/>
            <a:ext cx="103632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484025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useBgFill="1">
        <p:nvSpPr>
          <p:cNvPr id="10" name="Rounded Rectangle 9"/>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Title 1"/>
          <p:cNvSpPr>
            <a:spLocks noGrp="1"/>
          </p:cNvSpPr>
          <p:nvPr>
            <p:ph type="title"/>
          </p:nvPr>
        </p:nvSpPr>
        <p:spPr>
          <a:xfrm>
            <a:off x="963084" y="952501"/>
            <a:ext cx="103632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963084" y="2547938"/>
            <a:ext cx="103632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a:xfrm>
            <a:off x="1066800" y="6172200"/>
            <a:ext cx="5334000" cy="457200"/>
          </a:xfrm>
        </p:spPr>
        <p:txBody>
          <a:bodyPr/>
          <a:lstStyle/>
          <a:p>
            <a:endParaRPr lang="en-GB"/>
          </a:p>
        </p:txBody>
      </p:sp>
      <p:sp>
        <p:nvSpPr>
          <p:cNvPr id="7" name="Rectangle 6"/>
          <p:cNvSpPr/>
          <p:nvPr/>
        </p:nvSpPr>
        <p:spPr>
          <a:xfrm flipV="1">
            <a:off x="92550" y="2376830"/>
            <a:ext cx="120180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Rectangle 7"/>
          <p:cNvSpPr/>
          <p:nvPr/>
        </p:nvSpPr>
        <p:spPr>
          <a:xfrm>
            <a:off x="92195" y="2341476"/>
            <a:ext cx="12018375"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Rectangle 8"/>
          <p:cNvSpPr/>
          <p:nvPr/>
        </p:nvSpPr>
        <p:spPr>
          <a:xfrm>
            <a:off x="91075" y="2468880"/>
            <a:ext cx="12019495"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6" name="Slide Number Placeholder 5"/>
          <p:cNvSpPr>
            <a:spLocks noGrp="1"/>
          </p:cNvSpPr>
          <p:nvPr>
            <p:ph type="sldNum" sz="quarter" idx="12"/>
          </p:nvPr>
        </p:nvSpPr>
        <p:spPr>
          <a:xfrm>
            <a:off x="195072" y="6208776"/>
            <a:ext cx="609600" cy="457200"/>
          </a:xfrm>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70419633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1219200" y="1447800"/>
            <a:ext cx="499872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578600" y="1447800"/>
            <a:ext cx="499872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0453322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1219200" y="2247900"/>
            <a:ext cx="49784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6604000" y="2247900"/>
            <a:ext cx="49784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7425786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22665152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7449324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9" name="Rounded Rectangle 8"/>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Title 1"/>
          <p:cNvSpPr>
            <a:spLocks noGrp="1"/>
          </p:cNvSpPr>
          <p:nvPr>
            <p:ph type="title"/>
          </p:nvPr>
        </p:nvSpPr>
        <p:spPr>
          <a:xfrm>
            <a:off x="1219200" y="273050"/>
            <a:ext cx="103632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3962400" y="1600200"/>
            <a:ext cx="7620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8693657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6" name="Footer Placeholder 5"/>
          <p:cNvSpPr>
            <a:spLocks noGrp="1"/>
          </p:cNvSpPr>
          <p:nvPr>
            <p:ph type="ftr" sz="quarter" idx="11"/>
          </p:nvPr>
        </p:nvSpPr>
        <p:spPr>
          <a:xfrm>
            <a:off x="1219200" y="6172200"/>
            <a:ext cx="5181600" cy="457200"/>
          </a:xfrm>
        </p:spPr>
        <p:txBody>
          <a:bodyPr/>
          <a:lstStyle/>
          <a:p>
            <a:endParaRPr lang="en-GB"/>
          </a:p>
        </p:txBody>
      </p:sp>
      <p:sp>
        <p:nvSpPr>
          <p:cNvPr id="7" name="Slide Number Placeholder 6"/>
          <p:cNvSpPr>
            <a:spLocks noGrp="1"/>
          </p:cNvSpPr>
          <p:nvPr>
            <p:ph type="sldNum" sz="quarter" idx="12"/>
          </p:nvPr>
        </p:nvSpPr>
        <p:spPr>
          <a:xfrm>
            <a:off x="195072" y="6208776"/>
            <a:ext cx="609600" cy="457200"/>
          </a:xfrm>
        </p:spPr>
        <p:txBody>
          <a:bodyPr/>
          <a:lstStyle/>
          <a:p>
            <a:fld id="{5F2F8A10-4287-4BE8-ACD7-B40DB3D6C2A8}" type="slidenum">
              <a:rPr lang="en-GB" smtClean="0"/>
              <a:pPr/>
              <a:t>‹#›</a:t>
            </a:fld>
            <a:endParaRPr lang="en-GB"/>
          </a:p>
        </p:txBody>
      </p:sp>
      <p:sp>
        <p:nvSpPr>
          <p:cNvPr id="11" name="Rectangle 10"/>
          <p:cNvSpPr/>
          <p:nvPr/>
        </p:nvSpPr>
        <p:spPr>
          <a:xfrm flipV="1">
            <a:off x="91076" y="4683555"/>
            <a:ext cx="120091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2" name="Rectangle 11"/>
          <p:cNvSpPr/>
          <p:nvPr/>
        </p:nvSpPr>
        <p:spPr>
          <a:xfrm>
            <a:off x="91345" y="4650475"/>
            <a:ext cx="12008852"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3" name="Rectangle 12"/>
          <p:cNvSpPr/>
          <p:nvPr/>
        </p:nvSpPr>
        <p:spPr>
          <a:xfrm>
            <a:off x="91348" y="4773225"/>
            <a:ext cx="12008849"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extLst>
      <p:ext uri="{BB962C8B-B14F-4D97-AF65-F5344CB8AC3E}">
        <p14:creationId xmlns:p14="http://schemas.microsoft.com/office/powerpoint/2010/main" val="3788779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6356853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117296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01/10/2026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88" r:id="rId15"/>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useBgFill="1">
        <p:nvSpPr>
          <p:cNvPr id="8" name="Rounded Rectangle 7"/>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sz="1800"/>
          </a:p>
        </p:txBody>
      </p:sp>
      <p:sp>
        <p:nvSpPr>
          <p:cNvPr id="22" name="Title Placeholder 21"/>
          <p:cNvSpPr>
            <a:spLocks noGrp="1"/>
          </p:cNvSpPr>
          <p:nvPr>
            <p:ph type="title"/>
          </p:nvPr>
        </p:nvSpPr>
        <p:spPr>
          <a:xfrm>
            <a:off x="1219200" y="274638"/>
            <a:ext cx="103632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1219200" y="1447800"/>
            <a:ext cx="103632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01/10/2026</a:t>
            </a:fld>
            <a:endParaRPr lang="en-GB"/>
          </a:p>
        </p:txBody>
      </p:sp>
      <p:sp>
        <p:nvSpPr>
          <p:cNvPr id="3" name="Footer Placeholder 2"/>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95072" y="6210300"/>
            <a:ext cx="6096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extLst>
      <p:ext uri="{BB962C8B-B14F-4D97-AF65-F5344CB8AC3E}">
        <p14:creationId xmlns:p14="http://schemas.microsoft.com/office/powerpoint/2010/main" val="2981705666"/>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4.jpeg"/><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uwtsd.ac.uk/media/1829/download?attachment"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digitalservices.uwtsd.ac.uk/wp-content/uploads/2025/12/Havard-en_v1.5-V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a:xfrm>
            <a:off x="1828800" y="3200400"/>
            <a:ext cx="8534400" cy="1600200"/>
          </a:xfrm>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218340" y="1600200"/>
            <a:ext cx="10706352" cy="1828800"/>
          </a:xfrm>
        </p:spPr>
        <p:txBody>
          <a:bodyPr/>
          <a:lstStyle/>
          <a:p>
            <a:pPr algn="l" eaLnBrk="1" hangingPunct="1"/>
            <a:r>
              <a:rPr lang="en-GB" sz="2400" b="1" dirty="0">
                <a:solidFill>
                  <a:schemeClr val="bg1"/>
                </a:solidFill>
              </a:rPr>
              <a:t>BMNS4015.  Personal, Academic and Professional Development  (PAD) </a:t>
            </a:r>
            <a:br>
              <a:rPr lang="en-GB" sz="2400" b="1" dirty="0">
                <a:solidFill>
                  <a:schemeClr val="bg1"/>
                </a:solidFill>
              </a:rPr>
            </a:br>
            <a:r>
              <a:rPr lang="en-GB" sz="2400" b="1" dirty="0">
                <a:solidFill>
                  <a:schemeClr val="bg1"/>
                </a:solidFill>
              </a:rPr>
              <a:t>Academic year 2026/27.  </a:t>
            </a:r>
            <a:br>
              <a:rPr lang="en-GB" sz="2400" b="1" dirty="0">
                <a:solidFill>
                  <a:schemeClr val="bg1"/>
                </a:solidFill>
              </a:rPr>
            </a:br>
            <a:r>
              <a:rPr lang="en-GB" sz="2400" dirty="0">
                <a:solidFill>
                  <a:schemeClr val="bg1"/>
                </a:solidFill>
              </a:rPr>
              <a:t>Introduction to module  </a:t>
            </a:r>
            <a:br>
              <a:rPr lang="en-GB" altLang="en-US" sz="4000" b="1" dirty="0"/>
            </a:br>
            <a:endParaRPr lang="en-GB" altLang="en-US" b="1"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D66EE-68A0-BCC0-29FC-3C223BB5F737}"/>
              </a:ext>
            </a:extLst>
          </p:cNvPr>
          <p:cNvSpPr>
            <a:spLocks noGrp="1"/>
          </p:cNvSpPr>
          <p:nvPr>
            <p:ph type="title"/>
          </p:nvPr>
        </p:nvSpPr>
        <p:spPr/>
        <p:txBody>
          <a:bodyPr/>
          <a:lstStyle/>
          <a:p>
            <a:pPr algn="ctr"/>
            <a:r>
              <a:rPr lang="en-GB" dirty="0"/>
              <a:t>PAD BMNS4015</a:t>
            </a:r>
            <a:endParaRPr lang="en-US" dirty="0"/>
          </a:p>
        </p:txBody>
      </p:sp>
      <p:sp>
        <p:nvSpPr>
          <p:cNvPr id="3" name="Content Placeholder 2">
            <a:extLst>
              <a:ext uri="{FF2B5EF4-FFF2-40B4-BE49-F238E27FC236}">
                <a16:creationId xmlns:a16="http://schemas.microsoft.com/office/drawing/2014/main" id="{20AA8A28-B503-7144-4E63-1E175D906169}"/>
              </a:ext>
            </a:extLst>
          </p:cNvPr>
          <p:cNvSpPr>
            <a:spLocks noGrp="1"/>
          </p:cNvSpPr>
          <p:nvPr>
            <p:ph sz="quarter" idx="10"/>
          </p:nvPr>
        </p:nvSpPr>
        <p:spPr>
          <a:xfrm>
            <a:off x="4552122" y="1599459"/>
            <a:ext cx="7639878" cy="4780684"/>
          </a:xfrm>
        </p:spPr>
        <p:txBody>
          <a:bodyPr vert="horz" lIns="91440" tIns="45720" rIns="91440" bIns="45720" rtlCol="0" anchor="t">
            <a:normAutofit/>
          </a:bodyPr>
          <a:lstStyle/>
          <a:p>
            <a:pPr marL="0" indent="0">
              <a:lnSpc>
                <a:spcPct val="150000"/>
              </a:lnSpc>
              <a:spcBef>
                <a:spcPts val="0"/>
              </a:spcBef>
              <a:buNone/>
            </a:pPr>
            <a:r>
              <a:rPr lang="en-GB" sz="3200" dirty="0">
                <a:cs typeface="Calibri"/>
              </a:rPr>
              <a:t>Cert HE Healthcare Practice</a:t>
            </a:r>
            <a:endParaRPr lang="en-US" sz="3200" dirty="0"/>
          </a:p>
          <a:p>
            <a:pPr marL="0" indent="0">
              <a:lnSpc>
                <a:spcPct val="150000"/>
              </a:lnSpc>
              <a:spcBef>
                <a:spcPts val="0"/>
              </a:spcBef>
              <a:buNone/>
            </a:pPr>
            <a:r>
              <a:rPr lang="en-GB" sz="3200" dirty="0">
                <a:ea typeface="Calibri" panose="020F0502020204030204"/>
                <a:cs typeface="Calibri"/>
              </a:rPr>
              <a:t>Wednesdays 14.00 – 17.00/18.00 </a:t>
            </a:r>
          </a:p>
          <a:p>
            <a:pPr marL="0" indent="0">
              <a:lnSpc>
                <a:spcPct val="150000"/>
              </a:lnSpc>
              <a:spcBef>
                <a:spcPts val="0"/>
              </a:spcBef>
              <a:buNone/>
            </a:pPr>
            <a:r>
              <a:rPr lang="en-GB" sz="3200" dirty="0">
                <a:ea typeface="Calibri" panose="020F0502020204030204"/>
                <a:cs typeface="Calibri"/>
              </a:rPr>
              <a:t>Reading Week – w/c 26</a:t>
            </a:r>
            <a:r>
              <a:rPr lang="en-GB" sz="3200" baseline="30000" dirty="0">
                <a:ea typeface="Calibri" panose="020F0502020204030204"/>
                <a:cs typeface="Calibri"/>
              </a:rPr>
              <a:t>th</a:t>
            </a:r>
            <a:r>
              <a:rPr lang="en-GB" sz="3200" dirty="0">
                <a:ea typeface="Calibri" panose="020F0502020204030204"/>
                <a:cs typeface="Calibri"/>
              </a:rPr>
              <a:t> October</a:t>
            </a:r>
          </a:p>
          <a:p>
            <a:pPr marL="0" indent="0" algn="ctr">
              <a:lnSpc>
                <a:spcPct val="150000"/>
              </a:lnSpc>
              <a:spcBef>
                <a:spcPts val="0"/>
              </a:spcBef>
              <a:buNone/>
            </a:pPr>
            <a:endParaRPr lang="en-GB" dirty="0">
              <a:ea typeface="Calibri" panose="020F0502020204030204"/>
              <a:cs typeface="Calibri"/>
            </a:endParaRPr>
          </a:p>
        </p:txBody>
      </p:sp>
    </p:spTree>
    <p:extLst>
      <p:ext uri="{BB962C8B-B14F-4D97-AF65-F5344CB8AC3E}">
        <p14:creationId xmlns:p14="http://schemas.microsoft.com/office/powerpoint/2010/main" val="2361257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F01EE-6A6F-2336-A45D-C69147503331}"/>
              </a:ext>
            </a:extLst>
          </p:cNvPr>
          <p:cNvSpPr>
            <a:spLocks noGrp="1"/>
          </p:cNvSpPr>
          <p:nvPr>
            <p:ph type="title"/>
          </p:nvPr>
        </p:nvSpPr>
        <p:spPr>
          <a:xfrm>
            <a:off x="313899" y="274638"/>
            <a:ext cx="11268501" cy="563562"/>
          </a:xfrm>
        </p:spPr>
        <p:txBody>
          <a:bodyPr/>
          <a:lstStyle/>
          <a:p>
            <a:r>
              <a:rPr lang="en-GB" dirty="0"/>
              <a:t>Introduction to module</a:t>
            </a:r>
          </a:p>
        </p:txBody>
      </p:sp>
      <p:sp>
        <p:nvSpPr>
          <p:cNvPr id="3" name="Content Placeholder 2">
            <a:extLst>
              <a:ext uri="{FF2B5EF4-FFF2-40B4-BE49-F238E27FC236}">
                <a16:creationId xmlns:a16="http://schemas.microsoft.com/office/drawing/2014/main" id="{2F39BDBA-2553-0D39-6E5F-D3D909EDF59C}"/>
              </a:ext>
            </a:extLst>
          </p:cNvPr>
          <p:cNvSpPr>
            <a:spLocks noGrp="1"/>
          </p:cNvSpPr>
          <p:nvPr>
            <p:ph sz="quarter" idx="1"/>
          </p:nvPr>
        </p:nvSpPr>
        <p:spPr>
          <a:xfrm>
            <a:off x="313899" y="838200"/>
            <a:ext cx="11268501" cy="5181600"/>
          </a:xfrm>
        </p:spPr>
        <p:txBody>
          <a:bodyPr/>
          <a:lstStyle/>
          <a:p>
            <a:pPr>
              <a:lnSpc>
                <a:spcPct val="150000"/>
              </a:lnSpc>
              <a:spcBef>
                <a:spcPts val="0"/>
              </a:spcBef>
            </a:pPr>
            <a:r>
              <a:rPr lang="en-GB" sz="2800" dirty="0">
                <a:ea typeface="Calibri"/>
                <a:cs typeface="Calibri"/>
              </a:rPr>
              <a:t>Overview of Personal, Academic and Professional Development (PAD)</a:t>
            </a:r>
          </a:p>
          <a:p>
            <a:pPr>
              <a:lnSpc>
                <a:spcPct val="150000"/>
              </a:lnSpc>
              <a:spcBef>
                <a:spcPts val="0"/>
              </a:spcBef>
            </a:pPr>
            <a:r>
              <a:rPr lang="en-GB" sz="2800" dirty="0">
                <a:ea typeface="Calibri"/>
                <a:cs typeface="Calibri"/>
              </a:rPr>
              <a:t>Expectations at level 4 study</a:t>
            </a:r>
            <a:endParaRPr lang="en-US" sz="2800" dirty="0">
              <a:ea typeface="Calibri"/>
              <a:cs typeface="Calibri"/>
            </a:endParaRPr>
          </a:p>
          <a:p>
            <a:pPr>
              <a:lnSpc>
                <a:spcPct val="150000"/>
              </a:lnSpc>
              <a:spcBef>
                <a:spcPts val="0"/>
              </a:spcBef>
            </a:pPr>
            <a:r>
              <a:rPr lang="en-GB" sz="2800" dirty="0">
                <a:ea typeface="Calibri"/>
                <a:cs typeface="Calibri"/>
              </a:rPr>
              <a:t>Module Aim and Learning Outcomes </a:t>
            </a:r>
            <a:endParaRPr lang="en-US" sz="2800" dirty="0">
              <a:ea typeface="Calibri"/>
              <a:cs typeface="Calibri"/>
            </a:endParaRPr>
          </a:p>
          <a:p>
            <a:pPr>
              <a:lnSpc>
                <a:spcPct val="150000"/>
              </a:lnSpc>
              <a:spcBef>
                <a:spcPts val="0"/>
              </a:spcBef>
            </a:pPr>
            <a:r>
              <a:rPr lang="en-GB" sz="2800" dirty="0">
                <a:ea typeface="Calibri"/>
                <a:cs typeface="Calibri"/>
              </a:rPr>
              <a:t>Moodle</a:t>
            </a:r>
            <a:endParaRPr lang="en-US" sz="2800" dirty="0">
              <a:ea typeface="Calibri"/>
              <a:cs typeface="Calibri"/>
            </a:endParaRPr>
          </a:p>
          <a:p>
            <a:pPr>
              <a:lnSpc>
                <a:spcPct val="150000"/>
              </a:lnSpc>
              <a:spcBef>
                <a:spcPts val="0"/>
              </a:spcBef>
            </a:pPr>
            <a:r>
              <a:rPr lang="en-GB" sz="2800" dirty="0">
                <a:ea typeface="Calibri"/>
                <a:cs typeface="Calibri"/>
              </a:rPr>
              <a:t>Questions</a:t>
            </a:r>
          </a:p>
          <a:p>
            <a:endParaRPr lang="en-GB" dirty="0"/>
          </a:p>
        </p:txBody>
      </p:sp>
    </p:spTree>
    <p:extLst>
      <p:ext uri="{BB962C8B-B14F-4D97-AF65-F5344CB8AC3E}">
        <p14:creationId xmlns:p14="http://schemas.microsoft.com/office/powerpoint/2010/main" val="2684920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Overview Images – Browse 170,350 Stock Photos, Vectors, and Video | Adobe  Stock">
            <a:extLst>
              <a:ext uri="{FF2B5EF4-FFF2-40B4-BE49-F238E27FC236}">
                <a16:creationId xmlns:a16="http://schemas.microsoft.com/office/drawing/2014/main" id="{DDFAA5A8-86CC-9154-0B56-48AE3F2D53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5530" y="2143469"/>
            <a:ext cx="4777381" cy="311724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86E96E0-E8F9-BB8C-BD19-7969EA5AB301}"/>
              </a:ext>
            </a:extLst>
          </p:cNvPr>
          <p:cNvSpPr>
            <a:spLocks noGrp="1"/>
          </p:cNvSpPr>
          <p:nvPr>
            <p:ph sz="quarter" idx="10"/>
          </p:nvPr>
        </p:nvSpPr>
        <p:spPr>
          <a:xfrm>
            <a:off x="5208104" y="1749286"/>
            <a:ext cx="6798366" cy="5247861"/>
          </a:xfrm>
        </p:spPr>
        <p:txBody>
          <a:bodyPr vert="horz" lIns="91440" tIns="45720" rIns="91440" bIns="45720" rtlCol="0">
            <a:normAutofit/>
          </a:bodyPr>
          <a:lstStyle/>
          <a:p>
            <a:pPr marL="0"/>
            <a:r>
              <a:rPr lang="en-US" sz="3200" dirty="0"/>
              <a:t>PAD supports/underpins other modules </a:t>
            </a:r>
          </a:p>
          <a:p>
            <a:pPr marL="0"/>
            <a:r>
              <a:rPr lang="en-US" sz="3200" dirty="0"/>
              <a:t>It includes taught lectures and tutorials/workshops, providing the opportunity to </a:t>
            </a:r>
            <a:r>
              <a:rPr lang="en-US" sz="3200" dirty="0" err="1"/>
              <a:t>practise</a:t>
            </a:r>
            <a:r>
              <a:rPr lang="en-US" sz="3200" dirty="0"/>
              <a:t> key skills.</a:t>
            </a:r>
          </a:p>
          <a:p>
            <a:pPr marL="0"/>
            <a:endParaRPr lang="en-US" dirty="0"/>
          </a:p>
        </p:txBody>
      </p:sp>
    </p:spTree>
    <p:extLst>
      <p:ext uri="{BB962C8B-B14F-4D97-AF65-F5344CB8AC3E}">
        <p14:creationId xmlns:p14="http://schemas.microsoft.com/office/powerpoint/2010/main" val="351310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2569-6549-B637-D7D1-F071FC2F8C47}"/>
              </a:ext>
            </a:extLst>
          </p:cNvPr>
          <p:cNvSpPr>
            <a:spLocks noGrp="1"/>
          </p:cNvSpPr>
          <p:nvPr>
            <p:ph type="title"/>
          </p:nvPr>
        </p:nvSpPr>
        <p:spPr>
          <a:xfrm>
            <a:off x="457200" y="274638"/>
            <a:ext cx="11125200" cy="563562"/>
          </a:xfrm>
        </p:spPr>
        <p:txBody>
          <a:bodyPr/>
          <a:lstStyle/>
          <a:p>
            <a:r>
              <a:rPr lang="en-GB" b="1" dirty="0"/>
              <a:t>Level 4 Assessment Specification </a:t>
            </a:r>
            <a:endParaRPr lang="en-GB" dirty="0"/>
          </a:p>
        </p:txBody>
      </p:sp>
      <p:sp>
        <p:nvSpPr>
          <p:cNvPr id="3" name="Content Placeholder 2">
            <a:extLst>
              <a:ext uri="{FF2B5EF4-FFF2-40B4-BE49-F238E27FC236}">
                <a16:creationId xmlns:a16="http://schemas.microsoft.com/office/drawing/2014/main" id="{DB21B8C6-C778-5FCC-1155-07F37D59D625}"/>
              </a:ext>
            </a:extLst>
          </p:cNvPr>
          <p:cNvSpPr>
            <a:spLocks noGrp="1"/>
          </p:cNvSpPr>
          <p:nvPr>
            <p:ph sz="quarter" idx="1"/>
          </p:nvPr>
        </p:nvSpPr>
        <p:spPr>
          <a:xfrm>
            <a:off x="270933" y="838200"/>
            <a:ext cx="11463867" cy="6019800"/>
          </a:xfrm>
        </p:spPr>
        <p:txBody>
          <a:bodyPr/>
          <a:lstStyle/>
          <a:p>
            <a:pPr marL="0" indent="0">
              <a:buNone/>
            </a:pPr>
            <a:r>
              <a:rPr lang="en-GB" sz="2800" dirty="0"/>
              <a:t>In accordance with the Framework for Higher Education Qualifications, at the end of Level 4 students will be expected to have demonstrated knowledge of the basic underlying concepts and principles of a subject, and an ability to evaluate and interpret these within the context of that area of study. They should be able to present, evaluate and interpret qualitative and quantitative data in order to develop lines of argument and make sound judgements in accordance with basic theories and concepts of their subject(s) of study. They will have learned how to evaluate different approaches to solving problems, and will be able to communicate the results of their study/work accurately and reliably, and with structured and coherent arguments. They will be able to undertake further training and develop new skills within a structured and managed environment and will have the qualities and transferable skills necessary for employment requiring the exercise of some personal responsibility.</a:t>
            </a:r>
          </a:p>
        </p:txBody>
      </p:sp>
    </p:spTree>
    <p:extLst>
      <p:ext uri="{BB962C8B-B14F-4D97-AF65-F5344CB8AC3E}">
        <p14:creationId xmlns:p14="http://schemas.microsoft.com/office/powerpoint/2010/main" val="3947330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7D75-C9F1-5EF8-4CB4-E7ACEA14211D}"/>
              </a:ext>
            </a:extLst>
          </p:cNvPr>
          <p:cNvSpPr>
            <a:spLocks noGrp="1"/>
          </p:cNvSpPr>
          <p:nvPr>
            <p:ph type="title"/>
          </p:nvPr>
        </p:nvSpPr>
        <p:spPr>
          <a:xfrm>
            <a:off x="397565" y="365126"/>
            <a:ext cx="9879497" cy="489639"/>
          </a:xfrm>
        </p:spPr>
        <p:txBody>
          <a:bodyPr vert="horz" lIns="91440" tIns="45720" rIns="91440" bIns="45720" rtlCol="0" anchor="ctr">
            <a:normAutofit fontScale="90000"/>
          </a:bodyPr>
          <a:lstStyle/>
          <a:p>
            <a:r>
              <a:rPr lang="en-US" sz="4400" kern="1200" dirty="0">
                <a:solidFill>
                  <a:schemeClr val="tx1"/>
                </a:solidFill>
                <a:ea typeface="+mj-ea"/>
                <a:cs typeface="+mj-cs"/>
              </a:rPr>
              <a:t>Level 4 study: expectations</a:t>
            </a:r>
          </a:p>
        </p:txBody>
      </p:sp>
      <p:graphicFrame>
        <p:nvGraphicFramePr>
          <p:cNvPr id="1077" name="Content Placeholder 2">
            <a:extLst>
              <a:ext uri="{FF2B5EF4-FFF2-40B4-BE49-F238E27FC236}">
                <a16:creationId xmlns:a16="http://schemas.microsoft.com/office/drawing/2014/main" id="{FB09EBE3-6F63-899B-257E-A1B7938D5199}"/>
              </a:ext>
            </a:extLst>
          </p:cNvPr>
          <p:cNvGraphicFramePr>
            <a:graphicFrameLocks noGrp="1"/>
          </p:cNvGraphicFramePr>
          <p:nvPr>
            <p:ph sz="quarter" idx="10"/>
            <p:extLst>
              <p:ext uri="{D42A27DB-BD31-4B8C-83A1-F6EECF244321}">
                <p14:modId xmlns:p14="http://schemas.microsoft.com/office/powerpoint/2010/main" val="2434176248"/>
              </p:ext>
            </p:extLst>
          </p:nvPr>
        </p:nvGraphicFramePr>
        <p:xfrm>
          <a:off x="198783" y="993914"/>
          <a:ext cx="5426765" cy="5724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4B9B6695-8A6A-47B5-9C37-07D3D5DAA9D8}"/>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804452" y="993914"/>
            <a:ext cx="6093833" cy="549896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906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38FF-BFA3-854D-A0BD-8856AACCBA32}"/>
              </a:ext>
            </a:extLst>
          </p:cNvPr>
          <p:cNvSpPr>
            <a:spLocks noGrp="1"/>
          </p:cNvSpPr>
          <p:nvPr>
            <p:ph type="title"/>
          </p:nvPr>
        </p:nvSpPr>
        <p:spPr>
          <a:xfrm>
            <a:off x="278296" y="274638"/>
            <a:ext cx="11304104" cy="732870"/>
          </a:xfrm>
        </p:spPr>
        <p:txBody>
          <a:bodyPr/>
          <a:lstStyle/>
          <a:p>
            <a:r>
              <a:rPr lang="en-GB" dirty="0"/>
              <a:t>Benjamin Bloom (1913 – 1999)</a:t>
            </a:r>
          </a:p>
        </p:txBody>
      </p:sp>
      <p:sp>
        <p:nvSpPr>
          <p:cNvPr id="3" name="Content Placeholder 2">
            <a:extLst>
              <a:ext uri="{FF2B5EF4-FFF2-40B4-BE49-F238E27FC236}">
                <a16:creationId xmlns:a16="http://schemas.microsoft.com/office/drawing/2014/main" id="{555786CB-EBD6-4A45-0146-48AA19E0868B}"/>
              </a:ext>
            </a:extLst>
          </p:cNvPr>
          <p:cNvSpPr>
            <a:spLocks noGrp="1"/>
          </p:cNvSpPr>
          <p:nvPr>
            <p:ph sz="quarter" idx="1"/>
          </p:nvPr>
        </p:nvSpPr>
        <p:spPr>
          <a:xfrm>
            <a:off x="278296" y="1007508"/>
            <a:ext cx="11913704" cy="5850492"/>
          </a:xfrm>
        </p:spPr>
        <p:txBody>
          <a:bodyPr/>
          <a:lstStyle/>
          <a:p>
            <a:r>
              <a:rPr lang="en-GB" i="1" dirty="0"/>
              <a:t>Taxonomy of educational objectives: the classification of educational goals: Handbook 1, the cognitive domain </a:t>
            </a:r>
            <a:r>
              <a:rPr lang="en-GB" dirty="0"/>
              <a:t>(Bloom et al., 1956) </a:t>
            </a:r>
          </a:p>
        </p:txBody>
      </p:sp>
      <p:pic>
        <p:nvPicPr>
          <p:cNvPr id="4" name="Content Placeholder 3" descr="Bloom, Benjamin : Photographic Archive : The University of Chicago">
            <a:extLst>
              <a:ext uri="{FF2B5EF4-FFF2-40B4-BE49-F238E27FC236}">
                <a16:creationId xmlns:a16="http://schemas.microsoft.com/office/drawing/2014/main" id="{C34A89A5-7DD0-D173-F411-766DA8A5F333}"/>
              </a:ext>
            </a:extLst>
          </p:cNvPr>
          <p:cNvPicPr>
            <a:picLocks noChangeAspect="1"/>
          </p:cNvPicPr>
          <p:nvPr/>
        </p:nvPicPr>
        <p:blipFill>
          <a:blip r:embed="rId3"/>
          <a:stretch>
            <a:fillRect/>
          </a:stretch>
        </p:blipFill>
        <p:spPr bwMode="auto">
          <a:xfrm>
            <a:off x="5486400" y="1740378"/>
            <a:ext cx="5516185" cy="4353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16385699-3FE7-0C09-DF74-DF6872CBFE0F}"/>
              </a:ext>
            </a:extLst>
          </p:cNvPr>
          <p:cNvSpPr txBox="1"/>
          <p:nvPr/>
        </p:nvSpPr>
        <p:spPr>
          <a:xfrm>
            <a:off x="278296" y="2126974"/>
            <a:ext cx="5208103" cy="3046988"/>
          </a:xfrm>
          <a:prstGeom prst="rect">
            <a:avLst/>
          </a:prstGeom>
          <a:noFill/>
        </p:spPr>
        <p:txBody>
          <a:bodyPr wrap="square" rtlCol="0">
            <a:spAutoFit/>
          </a:bodyPr>
          <a:lstStyle/>
          <a:p>
            <a:r>
              <a:rPr lang="en-GB" sz="3200" dirty="0"/>
              <a:t>American educational psychologist; key works helped shape modern curriculum design, instructional methods, and evaluation (</a:t>
            </a:r>
            <a:r>
              <a:rPr lang="en-GB" sz="3200"/>
              <a:t>including those at UWTSD)</a:t>
            </a:r>
            <a:endParaRPr lang="en-GB" sz="3200" dirty="0"/>
          </a:p>
        </p:txBody>
      </p:sp>
    </p:spTree>
    <p:extLst>
      <p:ext uri="{BB962C8B-B14F-4D97-AF65-F5344CB8AC3E}">
        <p14:creationId xmlns:p14="http://schemas.microsoft.com/office/powerpoint/2010/main" val="2294443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5EEF3-7F6C-F07A-FE2A-B7987051393C}"/>
              </a:ext>
            </a:extLst>
          </p:cNvPr>
          <p:cNvSpPr>
            <a:spLocks noGrp="1"/>
          </p:cNvSpPr>
          <p:nvPr>
            <p:ph type="title"/>
          </p:nvPr>
        </p:nvSpPr>
        <p:spPr>
          <a:xfrm>
            <a:off x="250854" y="365125"/>
            <a:ext cx="6945076" cy="1325563"/>
          </a:xfrm>
        </p:spPr>
        <p:txBody>
          <a:bodyPr vert="horz" lIns="91440" tIns="45720" rIns="91440" bIns="45720" rtlCol="0" anchor="ctr">
            <a:normAutofit/>
          </a:bodyPr>
          <a:lstStyle/>
          <a:p>
            <a:r>
              <a:rPr lang="en-US" sz="4400" dirty="0">
                <a:latin typeface="+mj-lt"/>
              </a:rPr>
              <a:t>Module Aim </a:t>
            </a:r>
          </a:p>
        </p:txBody>
      </p:sp>
      <p:sp>
        <p:nvSpPr>
          <p:cNvPr id="2" name="Content Placeholder 1">
            <a:extLst>
              <a:ext uri="{FF2B5EF4-FFF2-40B4-BE49-F238E27FC236}">
                <a16:creationId xmlns:a16="http://schemas.microsoft.com/office/drawing/2014/main" id="{37B35C6B-41B1-CD87-74F4-BD0E5F6D9655}"/>
              </a:ext>
            </a:extLst>
          </p:cNvPr>
          <p:cNvSpPr>
            <a:spLocks noGrp="1"/>
          </p:cNvSpPr>
          <p:nvPr>
            <p:ph sz="quarter" idx="10"/>
          </p:nvPr>
        </p:nvSpPr>
        <p:spPr>
          <a:xfrm>
            <a:off x="250854" y="1424198"/>
            <a:ext cx="6945076" cy="5433802"/>
          </a:xfrm>
        </p:spPr>
        <p:txBody>
          <a:bodyPr vert="horz" lIns="91440" tIns="45720" rIns="91440" bIns="45720" rtlCol="0">
            <a:normAutofit/>
          </a:bodyPr>
          <a:lstStyle/>
          <a:p>
            <a:r>
              <a:rPr lang="en-GB" sz="3600" dirty="0"/>
              <a:t>To develop the underlying academic, research-based and personal competencies in order to promote self-development, resilience and reflective skills related to working, and engaging as professionals, within the health and care employment sector.</a:t>
            </a:r>
            <a:endParaRPr lang="en-US" sz="3600" dirty="0"/>
          </a:p>
        </p:txBody>
      </p:sp>
      <p:pic>
        <p:nvPicPr>
          <p:cNvPr id="3074" name="Picture 2" descr="Aims &amp; Objective | Aryabhatta International School">
            <a:extLst>
              <a:ext uri="{FF2B5EF4-FFF2-40B4-BE49-F238E27FC236}">
                <a16:creationId xmlns:a16="http://schemas.microsoft.com/office/drawing/2014/main" id="{38CF766A-946F-C52D-A54D-59FBE07264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000"/>
          <a:stretch/>
        </p:blipFill>
        <p:spPr bwMode="auto">
          <a:xfrm>
            <a:off x="6997147" y="758514"/>
            <a:ext cx="4943999" cy="562354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375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107" name="Content Placeholder 2">
            <a:extLst>
              <a:ext uri="{FF2B5EF4-FFF2-40B4-BE49-F238E27FC236}">
                <a16:creationId xmlns:a16="http://schemas.microsoft.com/office/drawing/2014/main" id="{89EDE511-0382-AFFC-ED24-B1AC41276701}"/>
              </a:ext>
            </a:extLst>
          </p:cNvPr>
          <p:cNvGraphicFramePr>
            <a:graphicFrameLocks noGrp="1"/>
          </p:cNvGraphicFramePr>
          <p:nvPr>
            <p:ph sz="quarter" idx="10"/>
            <p:extLst>
              <p:ext uri="{D42A27DB-BD31-4B8C-83A1-F6EECF244321}">
                <p14:modId xmlns:p14="http://schemas.microsoft.com/office/powerpoint/2010/main" val="1675337970"/>
              </p:ext>
            </p:extLst>
          </p:nvPr>
        </p:nvGraphicFramePr>
        <p:xfrm>
          <a:off x="263036" y="1908313"/>
          <a:ext cx="6401697" cy="46316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Food Science and Technology Learning Outcomes | College of Agricultural  Sciences">
            <a:extLst>
              <a:ext uri="{FF2B5EF4-FFF2-40B4-BE49-F238E27FC236}">
                <a16:creationId xmlns:a16="http://schemas.microsoft.com/office/drawing/2014/main" id="{5034CE14-DB3B-F665-8D12-6BA919BB5DA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765766" y="3015193"/>
            <a:ext cx="5163198" cy="22525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E645E5-D893-A571-3C38-8FB6DDB310E2}"/>
              </a:ext>
            </a:extLst>
          </p:cNvPr>
          <p:cNvSpPr txBox="1"/>
          <p:nvPr/>
        </p:nvSpPr>
        <p:spPr>
          <a:xfrm>
            <a:off x="417443" y="318052"/>
            <a:ext cx="10058399" cy="1754326"/>
          </a:xfrm>
          <a:prstGeom prst="rect">
            <a:avLst/>
          </a:prstGeom>
          <a:noFill/>
        </p:spPr>
        <p:txBody>
          <a:bodyPr wrap="square" rtlCol="0">
            <a:spAutoFit/>
          </a:bodyPr>
          <a:lstStyle/>
          <a:p>
            <a:r>
              <a:rPr lang="en-GB" sz="3600" b="1" dirty="0">
                <a:latin typeface="+mj-lt"/>
              </a:rPr>
              <a:t>Learning outcomes. </a:t>
            </a:r>
          </a:p>
          <a:p>
            <a:r>
              <a:rPr lang="en-GB" sz="3600" dirty="0"/>
              <a:t>Upon the successful completion of this module, the student should be able to… </a:t>
            </a:r>
          </a:p>
        </p:txBody>
      </p:sp>
      <p:sp>
        <p:nvSpPr>
          <p:cNvPr id="2" name="TextBox 1">
            <a:extLst>
              <a:ext uri="{FF2B5EF4-FFF2-40B4-BE49-F238E27FC236}">
                <a16:creationId xmlns:a16="http://schemas.microsoft.com/office/drawing/2014/main" id="{1B8128BF-CBA4-7D8E-8126-606893D3AEA6}"/>
              </a:ext>
            </a:extLst>
          </p:cNvPr>
          <p:cNvSpPr txBox="1"/>
          <p:nvPr/>
        </p:nvSpPr>
        <p:spPr>
          <a:xfrm>
            <a:off x="1164600" y="2223287"/>
            <a:ext cx="5077173" cy="1815882"/>
          </a:xfrm>
          <a:prstGeom prst="rect">
            <a:avLst/>
          </a:prstGeom>
          <a:noFill/>
        </p:spPr>
        <p:txBody>
          <a:bodyPr wrap="square" rtlCol="0">
            <a:spAutoFit/>
          </a:bodyPr>
          <a:lstStyle/>
          <a:p>
            <a:r>
              <a:rPr lang="en-GB" sz="2800" dirty="0"/>
              <a:t>…identify and apply a range of academic, research and professional skills undertaken throughout the process of Higher Education learning;</a:t>
            </a:r>
          </a:p>
        </p:txBody>
      </p:sp>
      <p:sp>
        <p:nvSpPr>
          <p:cNvPr id="6" name="TextBox 5">
            <a:extLst>
              <a:ext uri="{FF2B5EF4-FFF2-40B4-BE49-F238E27FC236}">
                <a16:creationId xmlns:a16="http://schemas.microsoft.com/office/drawing/2014/main" id="{7EFE09A5-61AB-B943-8A07-09748E2BE976}"/>
              </a:ext>
            </a:extLst>
          </p:cNvPr>
          <p:cNvSpPr txBox="1"/>
          <p:nvPr/>
        </p:nvSpPr>
        <p:spPr>
          <a:xfrm>
            <a:off x="1254265" y="4353515"/>
            <a:ext cx="5410468" cy="1815882"/>
          </a:xfrm>
          <a:prstGeom prst="rect">
            <a:avLst/>
          </a:prstGeom>
          <a:noFill/>
        </p:spPr>
        <p:txBody>
          <a:bodyPr wrap="square" rtlCol="0">
            <a:spAutoFit/>
          </a:bodyPr>
          <a:lstStyle/>
          <a:p>
            <a:r>
              <a:rPr lang="en-GB" sz="2800" dirty="0"/>
              <a:t>demonstrate understanding, application, and reflection on personal qualities and skills required to work effectively within the health and social care sector.</a:t>
            </a:r>
          </a:p>
        </p:txBody>
      </p:sp>
    </p:spTree>
    <p:extLst>
      <p:ext uri="{BB962C8B-B14F-4D97-AF65-F5344CB8AC3E}">
        <p14:creationId xmlns:p14="http://schemas.microsoft.com/office/powerpoint/2010/main" val="235503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18233-4EAF-AFD6-DD19-2425C5D48422}"/>
              </a:ext>
            </a:extLst>
          </p:cNvPr>
          <p:cNvSpPr>
            <a:spLocks noGrp="1"/>
          </p:cNvSpPr>
          <p:nvPr>
            <p:ph type="title"/>
          </p:nvPr>
        </p:nvSpPr>
        <p:spPr>
          <a:xfrm>
            <a:off x="450252" y="-176829"/>
            <a:ext cx="4977976" cy="1454051"/>
          </a:xfrm>
        </p:spPr>
        <p:txBody>
          <a:bodyPr vert="horz" lIns="91440" tIns="45720" rIns="91440" bIns="45720" rtlCol="0" anchor="ctr">
            <a:normAutofit/>
          </a:bodyPr>
          <a:lstStyle/>
          <a:p>
            <a:r>
              <a:rPr lang="en-US" kern="1200" dirty="0">
                <a:latin typeface="+mj-lt"/>
                <a:ea typeface="+mj-ea"/>
                <a:cs typeface="+mj-cs"/>
              </a:rPr>
              <a:t>Moodle</a:t>
            </a:r>
          </a:p>
        </p:txBody>
      </p:sp>
      <p:pic>
        <p:nvPicPr>
          <p:cNvPr id="7" name="Graphic 6" descr="Books">
            <a:extLst>
              <a:ext uri="{FF2B5EF4-FFF2-40B4-BE49-F238E27FC236}">
                <a16:creationId xmlns:a16="http://schemas.microsoft.com/office/drawing/2014/main" id="{456FBC65-785D-4D17-4619-06EA3C4257C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58315" y="1649913"/>
            <a:ext cx="3620021" cy="3620021"/>
          </a:xfrm>
          <a:prstGeom prst="rect">
            <a:avLst/>
          </a:prstGeom>
        </p:spPr>
      </p:pic>
      <p:sp>
        <p:nvSpPr>
          <p:cNvPr id="3" name="Content Placeholder 2">
            <a:extLst>
              <a:ext uri="{FF2B5EF4-FFF2-40B4-BE49-F238E27FC236}">
                <a16:creationId xmlns:a16="http://schemas.microsoft.com/office/drawing/2014/main" id="{A4D756B2-DAB0-90D8-E334-78E580BE13CF}"/>
              </a:ext>
            </a:extLst>
          </p:cNvPr>
          <p:cNvSpPr>
            <a:spLocks noGrp="1"/>
          </p:cNvSpPr>
          <p:nvPr>
            <p:ph sz="quarter" idx="10"/>
          </p:nvPr>
        </p:nvSpPr>
        <p:spPr>
          <a:xfrm>
            <a:off x="113664" y="496957"/>
            <a:ext cx="12078335" cy="6361043"/>
          </a:xfrm>
        </p:spPr>
        <p:txBody>
          <a:bodyPr vert="horz" lIns="91440" tIns="45720" rIns="91440" bIns="45720" rtlCol="0" anchor="ctr">
            <a:normAutofit/>
          </a:bodyPr>
          <a:lstStyle/>
          <a:p>
            <a:r>
              <a:rPr lang="en-US" sz="2800" b="1" dirty="0"/>
              <a:t>Moodle the University’s virtual learning environment (VLE) and is used to support learning and teaching</a:t>
            </a:r>
          </a:p>
          <a:p>
            <a:r>
              <a:rPr lang="en-US" sz="2800" b="1" dirty="0"/>
              <a:t>It can be accessed by enrolled students via the internet.</a:t>
            </a:r>
          </a:p>
          <a:p>
            <a:r>
              <a:rPr lang="en-US" sz="2800" b="1" dirty="0"/>
              <a:t>Uses include:</a:t>
            </a:r>
          </a:p>
          <a:p>
            <a:pPr lvl="1"/>
            <a:r>
              <a:rPr lang="en-US" sz="2800" b="1" dirty="0"/>
              <a:t>Accessing course materials</a:t>
            </a:r>
          </a:p>
          <a:p>
            <a:pPr lvl="1"/>
            <a:r>
              <a:rPr lang="en-US" sz="2800" b="1" dirty="0"/>
              <a:t>Facilitating communication between students and tutors </a:t>
            </a:r>
          </a:p>
          <a:p>
            <a:pPr lvl="1"/>
            <a:r>
              <a:rPr lang="en-US" sz="2800" b="1" dirty="0"/>
              <a:t>Supporting group tasks </a:t>
            </a:r>
          </a:p>
          <a:p>
            <a:pPr lvl="1"/>
            <a:r>
              <a:rPr lang="en-US" sz="2800" b="1" dirty="0"/>
              <a:t>Taking online assessments with automatic marking and feedback facilities </a:t>
            </a:r>
          </a:p>
          <a:p>
            <a:pPr lvl="1"/>
            <a:r>
              <a:rPr lang="en-US" sz="2800" b="1" dirty="0"/>
              <a:t>Displaying announcements e.g.  lecture venue changed</a:t>
            </a:r>
          </a:p>
          <a:p>
            <a:pPr lvl="1"/>
            <a:r>
              <a:rPr lang="en-US" sz="2800" b="1" dirty="0"/>
              <a:t>Submission of assignments electronically </a:t>
            </a:r>
          </a:p>
          <a:p>
            <a:pPr lvl="1"/>
            <a:r>
              <a:rPr lang="en-US" sz="2800" b="1" dirty="0"/>
              <a:t>Administration of online surveys, e.g. module questionnaires.</a:t>
            </a:r>
          </a:p>
          <a:p>
            <a:endParaRPr lang="en-US" sz="1100" dirty="0">
              <a:solidFill>
                <a:schemeClr val="tx2"/>
              </a:solidFill>
            </a:endParaRPr>
          </a:p>
        </p:txBody>
      </p:sp>
    </p:spTree>
    <p:extLst>
      <p:ext uri="{BB962C8B-B14F-4D97-AF65-F5344CB8AC3E}">
        <p14:creationId xmlns:p14="http://schemas.microsoft.com/office/powerpoint/2010/main" val="1443202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1000"/>
                                        <p:tgtEl>
                                          <p:spTgt spid="3">
                                            <p:txEl>
                                              <p:pRg st="7" end="7"/>
                                            </p:txEl>
                                          </p:spTgt>
                                        </p:tgtEl>
                                      </p:cBhvr>
                                    </p:animEffect>
                                    <p:anim calcmode="lin" valueType="num">
                                      <p:cBhvr>
                                        <p:cTn id="5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Effect transition="in" filter="fade">
                                      <p:cBhvr>
                                        <p:cTn id="59" dur="1000"/>
                                        <p:tgtEl>
                                          <p:spTgt spid="3">
                                            <p:txEl>
                                              <p:pRg st="8" end="8"/>
                                            </p:txEl>
                                          </p:spTgt>
                                        </p:tgtEl>
                                      </p:cBhvr>
                                    </p:animEffect>
                                    <p:anim calcmode="lin" valueType="num">
                                      <p:cBhvr>
                                        <p:cTn id="6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3">
                                            <p:txEl>
                                              <p:pRg st="9" end="9"/>
                                            </p:txEl>
                                          </p:spTgt>
                                        </p:tgtEl>
                                        <p:attrNameLst>
                                          <p:attrName>style.visibility</p:attrName>
                                        </p:attrNameLst>
                                      </p:cBhvr>
                                      <p:to>
                                        <p:strVal val="visible"/>
                                      </p:to>
                                    </p:set>
                                    <p:animEffect transition="in" filter="fade">
                                      <p:cBhvr>
                                        <p:cTn id="66" dur="1000"/>
                                        <p:tgtEl>
                                          <p:spTgt spid="3">
                                            <p:txEl>
                                              <p:pRg st="9" end="9"/>
                                            </p:txEl>
                                          </p:spTgt>
                                        </p:tgtEl>
                                      </p:cBhvr>
                                    </p:animEffect>
                                    <p:anim calcmode="lin" valueType="num">
                                      <p:cBhvr>
                                        <p:cTn id="6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BCE47-74F1-23CB-6857-0EC94B92293E}"/>
              </a:ext>
            </a:extLst>
          </p:cNvPr>
          <p:cNvSpPr>
            <a:spLocks noGrp="1"/>
          </p:cNvSpPr>
          <p:nvPr>
            <p:ph type="title"/>
          </p:nvPr>
        </p:nvSpPr>
        <p:spPr>
          <a:xfrm>
            <a:off x="300251" y="274638"/>
            <a:ext cx="11282149" cy="563562"/>
          </a:xfrm>
        </p:spPr>
        <p:txBody>
          <a:bodyPr/>
          <a:lstStyle/>
          <a:p>
            <a:r>
              <a:rPr lang="en-GB" dirty="0"/>
              <a:t>Assessment one</a:t>
            </a:r>
          </a:p>
        </p:txBody>
      </p:sp>
      <p:sp>
        <p:nvSpPr>
          <p:cNvPr id="3" name="Content Placeholder 2">
            <a:extLst>
              <a:ext uri="{FF2B5EF4-FFF2-40B4-BE49-F238E27FC236}">
                <a16:creationId xmlns:a16="http://schemas.microsoft.com/office/drawing/2014/main" id="{826DF694-3047-3105-AC27-D27CCCA246E2}"/>
              </a:ext>
            </a:extLst>
          </p:cNvPr>
          <p:cNvSpPr>
            <a:spLocks noGrp="1"/>
          </p:cNvSpPr>
          <p:nvPr>
            <p:ph sz="quarter" idx="1"/>
          </p:nvPr>
        </p:nvSpPr>
        <p:spPr>
          <a:xfrm>
            <a:off x="137160" y="716280"/>
            <a:ext cx="11948160" cy="5303520"/>
          </a:xfrm>
        </p:spPr>
        <p:txBody>
          <a:bodyPr/>
          <a:lstStyle/>
          <a:p>
            <a:pPr marL="0" indent="0">
              <a:buNone/>
            </a:pPr>
            <a:r>
              <a:rPr lang="en-GB" sz="3000" b="1" u="sng" dirty="0"/>
              <a:t>Task Overview</a:t>
            </a:r>
            <a:endParaRPr lang="en-GB" sz="3000" dirty="0"/>
          </a:p>
          <a:p>
            <a:r>
              <a:rPr lang="en-GB" sz="3000" dirty="0"/>
              <a:t>This assignment requires you to engage with a simulated job application process for a Band 5 (newly qualified) NHS healthcare role.   You will complete three linked tasks: first, create a personal development plan (PDP) to prepare for the role; second, develop a curriculum vitae (CV) as if ready to apply; third, attend a mock interview for that position.</a:t>
            </a:r>
          </a:p>
          <a:p>
            <a:r>
              <a:rPr lang="en-GB" sz="3000" b="1" u="sng" dirty="0"/>
              <a:t>Instructions and Guidance:</a:t>
            </a:r>
            <a:r>
              <a:rPr lang="en-GB" sz="3000" dirty="0"/>
              <a:t>  </a:t>
            </a:r>
            <a:r>
              <a:rPr lang="en-GB" sz="3000" b="1" dirty="0"/>
              <a:t>step 1: choose your NHS job role</a:t>
            </a:r>
          </a:p>
          <a:p>
            <a:pPr lvl="0"/>
            <a:r>
              <a:rPr lang="en-GB" sz="3000" dirty="0"/>
              <a:t>You must select one of the following Band 5 (newly qualified) NHS job roles to focus on for this assignment (you have been provided with the specific job vacancy advertisement for each (available on Moodle under ‘Assignment Information’): occupational therapist; physiotherapist; adult nurse; mental health nurse; paramedic; paediatric nurse; midwife; dietician</a:t>
            </a:r>
          </a:p>
          <a:p>
            <a:pPr marL="319088" lvl="1" indent="0">
              <a:buNone/>
            </a:pPr>
            <a:endParaRPr lang="en-GB" sz="2800" dirty="0"/>
          </a:p>
          <a:p>
            <a:endParaRPr lang="en-GB" dirty="0"/>
          </a:p>
          <a:p>
            <a:endParaRPr lang="en-GB" dirty="0"/>
          </a:p>
        </p:txBody>
      </p:sp>
    </p:spTree>
    <p:extLst>
      <p:ext uri="{BB962C8B-B14F-4D97-AF65-F5344CB8AC3E}">
        <p14:creationId xmlns:p14="http://schemas.microsoft.com/office/powerpoint/2010/main" val="3541199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9CB3A-9125-4D6A-8287-C106A7718865}"/>
              </a:ext>
            </a:extLst>
          </p:cNvPr>
          <p:cNvSpPr>
            <a:spLocks noGrp="1"/>
          </p:cNvSpPr>
          <p:nvPr>
            <p:ph type="title"/>
          </p:nvPr>
        </p:nvSpPr>
        <p:spPr>
          <a:xfrm>
            <a:off x="243840" y="274638"/>
            <a:ext cx="11338560" cy="1310322"/>
          </a:xfrm>
        </p:spPr>
        <p:txBody>
          <a:bodyPr/>
          <a:lstStyle/>
          <a:p>
            <a:r>
              <a:rPr lang="en-GB" sz="3600" b="1" dirty="0"/>
              <a:t>Part A: supporting documents (PDP and CV)</a:t>
            </a:r>
            <a:br>
              <a:rPr lang="en-GB" sz="2400" dirty="0"/>
            </a:br>
            <a:endParaRPr lang="en-GB" dirty="0"/>
          </a:p>
        </p:txBody>
      </p:sp>
      <p:sp>
        <p:nvSpPr>
          <p:cNvPr id="3" name="Content Placeholder 2">
            <a:extLst>
              <a:ext uri="{FF2B5EF4-FFF2-40B4-BE49-F238E27FC236}">
                <a16:creationId xmlns:a16="http://schemas.microsoft.com/office/drawing/2014/main" id="{F1B30992-4C8E-4E66-93A6-6B3B2D17959D}"/>
              </a:ext>
            </a:extLst>
          </p:cNvPr>
          <p:cNvSpPr>
            <a:spLocks noGrp="1"/>
          </p:cNvSpPr>
          <p:nvPr>
            <p:ph sz="quarter" idx="1"/>
          </p:nvPr>
        </p:nvSpPr>
        <p:spPr>
          <a:xfrm>
            <a:off x="243840" y="944880"/>
            <a:ext cx="11704320" cy="5913120"/>
          </a:xfrm>
        </p:spPr>
        <p:txBody>
          <a:bodyPr/>
          <a:lstStyle/>
          <a:p>
            <a:r>
              <a:rPr lang="en-GB" sz="3000" b="1" u="sng" dirty="0"/>
              <a:t>Task 1: complete a personal development plan (PDP)</a:t>
            </a:r>
            <a:r>
              <a:rPr lang="en-GB" sz="3000" u="sng" dirty="0"/>
              <a:t> </a:t>
            </a:r>
          </a:p>
          <a:p>
            <a:pPr lvl="0"/>
            <a:r>
              <a:rPr lang="en-GB" sz="3000" b="1" dirty="0"/>
              <a:t>Purpose</a:t>
            </a:r>
            <a:r>
              <a:rPr lang="en-GB" sz="3000" dirty="0"/>
              <a:t>: the PDP should outline the steps you would take to gain the necessary qualifications, experience, and skills to be ready to apply for your chosen Band 5 NHS position.</a:t>
            </a:r>
          </a:p>
          <a:p>
            <a:pPr lvl="0"/>
            <a:r>
              <a:rPr lang="en-GB" sz="3000" b="1" dirty="0"/>
              <a:t>Content: </a:t>
            </a:r>
            <a:r>
              <a:rPr lang="en-GB" sz="3000" dirty="0"/>
              <a:t>use the essential and desirable criteria listed in the job specification from the actual job vacancy advertisement you have chosen.</a:t>
            </a:r>
          </a:p>
          <a:p>
            <a:pPr lvl="1"/>
            <a:r>
              <a:rPr lang="en-GB" sz="3000" dirty="0"/>
              <a:t>Your PDP should include at least five key development points (e.g., skills to acquire, courses to attend, experiences to gain).</a:t>
            </a:r>
          </a:p>
          <a:p>
            <a:pPr lvl="1"/>
            <a:r>
              <a:rPr lang="en-GB" sz="3000" dirty="0"/>
              <a:t>For each point, clearly explain how it directly addresses a requirement from the job specification and how you plan to achieve it.</a:t>
            </a:r>
          </a:p>
          <a:p>
            <a:pPr marL="0" lvl="0" indent="0">
              <a:buNone/>
            </a:pPr>
            <a:r>
              <a:rPr lang="en-GB" sz="3000" b="1" dirty="0"/>
              <a:t>(Approximate 250-word equivalency.)</a:t>
            </a:r>
            <a:endParaRPr lang="en-GB" sz="3000" dirty="0"/>
          </a:p>
          <a:p>
            <a:endParaRPr lang="en-GB" dirty="0"/>
          </a:p>
        </p:txBody>
      </p:sp>
    </p:spTree>
    <p:extLst>
      <p:ext uri="{BB962C8B-B14F-4D97-AF65-F5344CB8AC3E}">
        <p14:creationId xmlns:p14="http://schemas.microsoft.com/office/powerpoint/2010/main" val="3744930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CC9319-E421-0404-99A6-010378F286E9}"/>
              </a:ext>
            </a:extLst>
          </p:cNvPr>
          <p:cNvSpPr>
            <a:spLocks noGrp="1"/>
          </p:cNvSpPr>
          <p:nvPr>
            <p:ph sz="quarter" idx="1"/>
          </p:nvPr>
        </p:nvSpPr>
        <p:spPr>
          <a:xfrm>
            <a:off x="152400" y="152400"/>
            <a:ext cx="12039600" cy="6705600"/>
          </a:xfrm>
        </p:spPr>
        <p:txBody>
          <a:bodyPr/>
          <a:lstStyle/>
          <a:p>
            <a:pPr lvl="0"/>
            <a:r>
              <a:rPr lang="en-GB" sz="3200" b="1" u="sng" dirty="0"/>
              <a:t>Task 2:  create a curriculum vitae (CV) </a:t>
            </a:r>
          </a:p>
          <a:p>
            <a:pPr lvl="0"/>
            <a:r>
              <a:rPr lang="en-GB" sz="3200" b="1" dirty="0"/>
              <a:t>Purpose</a:t>
            </a:r>
            <a:r>
              <a:rPr lang="en-GB" sz="3200" dirty="0"/>
              <a:t>: for this task, imagine that you have successfully fulfilled the requirements outlined in your PDP and are now ready to apply for the chosen job.</a:t>
            </a:r>
          </a:p>
          <a:p>
            <a:pPr lvl="0"/>
            <a:r>
              <a:rPr lang="en-GB" sz="3200" b="1" dirty="0"/>
              <a:t>Content</a:t>
            </a:r>
            <a:r>
              <a:rPr lang="en-GB" sz="3200" dirty="0"/>
              <a:t>: create a professional CV that demonstrates how you currently possess the necessary skills, qualities, and qualifications for the Band 5 NHS role you selected.</a:t>
            </a:r>
          </a:p>
          <a:p>
            <a:pPr lvl="1"/>
            <a:r>
              <a:rPr lang="en-GB" sz="3200" dirty="0"/>
              <a:t>Research the role thoroughly beyond just the job description to understand what makes an effective CV for this specific profession (e.g., typical sections, key competencies expected).</a:t>
            </a:r>
          </a:p>
          <a:p>
            <a:pPr lvl="1"/>
            <a:r>
              <a:rPr lang="en-GB" sz="3200" dirty="0"/>
              <a:t>Your CV should clearly highlight your attributes relevant to the role.</a:t>
            </a:r>
          </a:p>
          <a:p>
            <a:pPr marL="0" lvl="0" indent="0">
              <a:buNone/>
            </a:pPr>
            <a:r>
              <a:rPr lang="en-GB" sz="3200" b="1" dirty="0"/>
              <a:t>(Approximate 250-word equivalency.)</a:t>
            </a:r>
          </a:p>
          <a:p>
            <a:endParaRPr lang="en-GB" sz="1800" dirty="0"/>
          </a:p>
          <a:p>
            <a:endParaRPr lang="en-GB" dirty="0"/>
          </a:p>
        </p:txBody>
      </p:sp>
    </p:spTree>
    <p:extLst>
      <p:ext uri="{BB962C8B-B14F-4D97-AF65-F5344CB8AC3E}">
        <p14:creationId xmlns:p14="http://schemas.microsoft.com/office/powerpoint/2010/main" val="1804710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4A72-2394-F062-4FCF-B4BC0CA8A77F}"/>
              </a:ext>
            </a:extLst>
          </p:cNvPr>
          <p:cNvSpPr>
            <a:spLocks noGrp="1"/>
          </p:cNvSpPr>
          <p:nvPr>
            <p:ph type="title"/>
          </p:nvPr>
        </p:nvSpPr>
        <p:spPr>
          <a:xfrm>
            <a:off x="274320" y="274638"/>
            <a:ext cx="11308080" cy="1143000"/>
          </a:xfrm>
        </p:spPr>
        <p:txBody>
          <a:bodyPr/>
          <a:lstStyle/>
          <a:p>
            <a:r>
              <a:rPr lang="en-GB" sz="3600" b="1" dirty="0"/>
              <a:t>Part B: mock interview</a:t>
            </a:r>
            <a:br>
              <a:rPr lang="en-GB" sz="2400" dirty="0"/>
            </a:br>
            <a:endParaRPr lang="en-GB" dirty="0"/>
          </a:p>
        </p:txBody>
      </p:sp>
      <p:sp>
        <p:nvSpPr>
          <p:cNvPr id="3" name="Content Placeholder 2">
            <a:extLst>
              <a:ext uri="{FF2B5EF4-FFF2-40B4-BE49-F238E27FC236}">
                <a16:creationId xmlns:a16="http://schemas.microsoft.com/office/drawing/2014/main" id="{1955C74E-A2F0-DFAE-26DA-5589C469D5F7}"/>
              </a:ext>
            </a:extLst>
          </p:cNvPr>
          <p:cNvSpPr>
            <a:spLocks noGrp="1"/>
          </p:cNvSpPr>
          <p:nvPr>
            <p:ph sz="quarter" idx="1"/>
          </p:nvPr>
        </p:nvSpPr>
        <p:spPr>
          <a:xfrm>
            <a:off x="274320" y="624840"/>
            <a:ext cx="11811000" cy="5958522"/>
          </a:xfrm>
        </p:spPr>
        <p:txBody>
          <a:bodyPr/>
          <a:lstStyle/>
          <a:p>
            <a:pPr marL="0" indent="0">
              <a:buNone/>
            </a:pPr>
            <a:r>
              <a:rPr lang="en-GB" sz="3000" b="1" u="sng" dirty="0"/>
              <a:t>Task 3: attend the mock interview</a:t>
            </a:r>
            <a:endParaRPr lang="en-GB" sz="3000" dirty="0"/>
          </a:p>
          <a:p>
            <a:pPr lvl="0"/>
            <a:r>
              <a:rPr lang="en-GB" sz="3000" b="1" dirty="0"/>
              <a:t>Attend </a:t>
            </a:r>
            <a:r>
              <a:rPr lang="en-GB" sz="3000" dirty="0"/>
              <a:t>a 10-minute mock panel interview for your chosen Band 5 NHS position.  This is an opportunity to demonstrate your suitability for the role, your understanding of the profession, and your professionalism.</a:t>
            </a:r>
          </a:p>
          <a:p>
            <a:r>
              <a:rPr lang="en-GB" sz="3000" b="1" dirty="0"/>
              <a:t>Research the role thoroughly:</a:t>
            </a:r>
            <a:r>
              <a:rPr lang="en-GB" sz="3000" dirty="0"/>
              <a:t> beyond what is in the job description, research the responsibilities, challenges, and daily life of someone in that position.</a:t>
            </a:r>
          </a:p>
          <a:p>
            <a:r>
              <a:rPr lang="en-GB" sz="3000" b="1" dirty="0"/>
              <a:t>Be prepared to answer questions relating to</a:t>
            </a:r>
            <a:r>
              <a:rPr lang="en-GB" sz="3000" dirty="0"/>
              <a:t>: </a:t>
            </a:r>
          </a:p>
          <a:p>
            <a:pPr lvl="1"/>
            <a:r>
              <a:rPr lang="en-GB" sz="3000" dirty="0"/>
              <a:t>professional codes of conduct: e.g. the NMC Code (for nurses/midwives), HCPC Standards (for AHPs and paramedics); </a:t>
            </a:r>
          </a:p>
          <a:p>
            <a:pPr lvl="1"/>
            <a:r>
              <a:rPr lang="en-GB" sz="3000" dirty="0"/>
              <a:t>responsibilities of the role: what would be your key duties and accountabilities?; </a:t>
            </a:r>
          </a:p>
          <a:p>
            <a:pPr lvl="1"/>
            <a:r>
              <a:rPr lang="en-GB" sz="3000" dirty="0"/>
              <a:t>your own suitability for the role: how do your skills, experiences, and personal qualities make you a strong candidate? </a:t>
            </a:r>
          </a:p>
        </p:txBody>
      </p:sp>
    </p:spTree>
    <p:extLst>
      <p:ext uri="{BB962C8B-B14F-4D97-AF65-F5344CB8AC3E}">
        <p14:creationId xmlns:p14="http://schemas.microsoft.com/office/powerpoint/2010/main" val="1528664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945D-A954-D4A8-76E6-DCA354EF70B4}"/>
              </a:ext>
            </a:extLst>
          </p:cNvPr>
          <p:cNvSpPr>
            <a:spLocks noGrp="1"/>
          </p:cNvSpPr>
          <p:nvPr>
            <p:ph type="title"/>
          </p:nvPr>
        </p:nvSpPr>
        <p:spPr>
          <a:xfrm>
            <a:off x="289560" y="274638"/>
            <a:ext cx="11292840" cy="670242"/>
          </a:xfrm>
        </p:spPr>
        <p:txBody>
          <a:bodyPr/>
          <a:lstStyle/>
          <a:p>
            <a:r>
              <a:rPr lang="en-GB" dirty="0"/>
              <a:t>Other issues to consider for the interview</a:t>
            </a:r>
          </a:p>
        </p:txBody>
      </p:sp>
      <p:sp>
        <p:nvSpPr>
          <p:cNvPr id="3" name="Content Placeholder 2">
            <a:extLst>
              <a:ext uri="{FF2B5EF4-FFF2-40B4-BE49-F238E27FC236}">
                <a16:creationId xmlns:a16="http://schemas.microsoft.com/office/drawing/2014/main" id="{BD6C3BF4-F30F-71BA-3CE6-D050E75B7C03}"/>
              </a:ext>
            </a:extLst>
          </p:cNvPr>
          <p:cNvSpPr>
            <a:spLocks noGrp="1"/>
          </p:cNvSpPr>
          <p:nvPr>
            <p:ph sz="quarter" idx="1"/>
          </p:nvPr>
        </p:nvSpPr>
        <p:spPr>
          <a:xfrm>
            <a:off x="289560" y="944880"/>
            <a:ext cx="11612880" cy="5638482"/>
          </a:xfrm>
        </p:spPr>
        <p:txBody>
          <a:bodyPr/>
          <a:lstStyle/>
          <a:p>
            <a:r>
              <a:rPr lang="en-GB" sz="3200" b="1" dirty="0"/>
              <a:t>Consider</a:t>
            </a:r>
            <a:r>
              <a:rPr lang="en-GB" sz="3200" dirty="0"/>
              <a:t> current issues/research (using academic/professional literature related to your role (e.g. the incidence of post-traumatic stress disorder [PTSD] amongst paramedics).</a:t>
            </a:r>
          </a:p>
          <a:p>
            <a:pPr lvl="0"/>
            <a:r>
              <a:rPr lang="en-GB" sz="3200" b="1" dirty="0"/>
              <a:t>Professionalism:</a:t>
            </a:r>
            <a:r>
              <a:rPr lang="en-GB" sz="3200" dirty="0"/>
              <a:t> treat this as a real job interview.  Consider:</a:t>
            </a:r>
          </a:p>
          <a:p>
            <a:pPr lvl="1"/>
            <a:r>
              <a:rPr lang="en-GB" sz="3200" b="1" dirty="0"/>
              <a:t>Punctuality:</a:t>
            </a:r>
            <a:r>
              <a:rPr lang="en-GB" sz="3200" dirty="0"/>
              <a:t> arrive in good time for your allocated 10-minute slot.</a:t>
            </a:r>
          </a:p>
          <a:p>
            <a:pPr lvl="1"/>
            <a:r>
              <a:rPr lang="en-GB" sz="3200" b="1" dirty="0"/>
              <a:t>Appearance:</a:t>
            </a:r>
            <a:r>
              <a:rPr lang="en-GB" sz="3200" dirty="0"/>
              <a:t> dress appropriately for a professional interview.</a:t>
            </a:r>
          </a:p>
          <a:p>
            <a:pPr lvl="1"/>
            <a:r>
              <a:rPr lang="en-GB" sz="3200" b="1" dirty="0"/>
              <a:t>Conduct:</a:t>
            </a:r>
            <a:r>
              <a:rPr lang="en-GB" sz="3200" dirty="0"/>
              <a:t> engage clearly and respectfully with the interviewers, listening carefully to questions, and articulating your answers thoughtfully.</a:t>
            </a:r>
          </a:p>
          <a:p>
            <a:r>
              <a:rPr lang="en-GB" sz="3200" dirty="0"/>
              <a:t>You will be allocated a 10-minute interview slot no later than two weeks prior to the interview.</a:t>
            </a:r>
          </a:p>
          <a:p>
            <a:pPr marL="0" indent="0">
              <a:buNone/>
            </a:pPr>
            <a:r>
              <a:rPr lang="en-GB" sz="2800" dirty="0"/>
              <a:t> </a:t>
            </a:r>
            <a:endParaRPr lang="en-GB" sz="2000" dirty="0"/>
          </a:p>
          <a:p>
            <a:endParaRPr lang="en-GB" dirty="0"/>
          </a:p>
        </p:txBody>
      </p:sp>
    </p:spTree>
    <p:extLst>
      <p:ext uri="{BB962C8B-B14F-4D97-AF65-F5344CB8AC3E}">
        <p14:creationId xmlns:p14="http://schemas.microsoft.com/office/powerpoint/2010/main" val="1627092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64460-3BD1-451C-A036-41123856DB21}"/>
              </a:ext>
            </a:extLst>
          </p:cNvPr>
          <p:cNvSpPr>
            <a:spLocks noGrp="1"/>
          </p:cNvSpPr>
          <p:nvPr>
            <p:ph type="title"/>
          </p:nvPr>
        </p:nvSpPr>
        <p:spPr>
          <a:xfrm>
            <a:off x="213360" y="274638"/>
            <a:ext cx="11369040" cy="670242"/>
          </a:xfrm>
        </p:spPr>
        <p:txBody>
          <a:bodyPr/>
          <a:lstStyle/>
          <a:p>
            <a:r>
              <a:rPr lang="en-GB" sz="3600" dirty="0" err="1"/>
              <a:t>Assessement</a:t>
            </a:r>
            <a:r>
              <a:rPr lang="en-GB" sz="3600" dirty="0"/>
              <a:t> two</a:t>
            </a:r>
          </a:p>
        </p:txBody>
      </p:sp>
      <p:sp>
        <p:nvSpPr>
          <p:cNvPr id="3" name="Content Placeholder 2">
            <a:extLst>
              <a:ext uri="{FF2B5EF4-FFF2-40B4-BE49-F238E27FC236}">
                <a16:creationId xmlns:a16="http://schemas.microsoft.com/office/drawing/2014/main" id="{7F94390E-4374-745E-2458-918B87A16D26}"/>
              </a:ext>
            </a:extLst>
          </p:cNvPr>
          <p:cNvSpPr>
            <a:spLocks noGrp="1"/>
          </p:cNvSpPr>
          <p:nvPr>
            <p:ph sz="quarter" idx="1"/>
          </p:nvPr>
        </p:nvSpPr>
        <p:spPr>
          <a:xfrm>
            <a:off x="213360" y="944880"/>
            <a:ext cx="11765280" cy="5913120"/>
          </a:xfrm>
        </p:spPr>
        <p:txBody>
          <a:bodyPr/>
          <a:lstStyle/>
          <a:p>
            <a:r>
              <a:rPr lang="en-GB" sz="3200" b="1" u="sng" dirty="0"/>
              <a:t>Task</a:t>
            </a:r>
            <a:endParaRPr lang="en-GB" sz="3200" dirty="0"/>
          </a:p>
          <a:p>
            <a:r>
              <a:rPr lang="en-GB" sz="3200" dirty="0"/>
              <a:t>Write a 1500-word SWOT analysis focused on one specific academic skill taught within the PAPD module. This analysis must be specific to your own experiences and learning journey within the PAD classroom.</a:t>
            </a:r>
          </a:p>
          <a:p>
            <a:r>
              <a:rPr lang="en-GB" sz="3200" b="1" dirty="0"/>
              <a:t>Purpose of a SWOT Analysis:</a:t>
            </a:r>
            <a:endParaRPr lang="en-GB" sz="3200" dirty="0"/>
          </a:p>
          <a:p>
            <a:r>
              <a:rPr lang="en-GB" sz="3200" dirty="0"/>
              <a:t>A SWOT analysis is a planning tool used to identify </a:t>
            </a:r>
            <a:r>
              <a:rPr lang="en-GB" sz="3200" b="1" dirty="0"/>
              <a:t>s</a:t>
            </a:r>
            <a:r>
              <a:rPr lang="en-GB" sz="3200" dirty="0"/>
              <a:t>trengths, </a:t>
            </a:r>
            <a:r>
              <a:rPr lang="en-GB" sz="3200" b="1" dirty="0"/>
              <a:t>w</a:t>
            </a:r>
            <a:r>
              <a:rPr lang="en-GB" sz="3200" dirty="0"/>
              <a:t>eaknesses, </a:t>
            </a:r>
            <a:r>
              <a:rPr lang="en-GB" sz="3200" b="1" dirty="0"/>
              <a:t>o</a:t>
            </a:r>
            <a:r>
              <a:rPr lang="en-GB" sz="3200" dirty="0"/>
              <a:t>pportunities, and </a:t>
            </a:r>
            <a:r>
              <a:rPr lang="en-GB" sz="3200" b="1" dirty="0"/>
              <a:t>t</a:t>
            </a:r>
            <a:r>
              <a:rPr lang="en-GB" sz="3200" dirty="0"/>
              <a:t>hreats related to a specific area.  In this assignment, you will use it to analyse your ability to use a chosen academic skill effectively for your studies in higher education.</a:t>
            </a:r>
          </a:p>
          <a:p>
            <a:endParaRPr lang="en-GB" dirty="0"/>
          </a:p>
        </p:txBody>
      </p:sp>
    </p:spTree>
    <p:extLst>
      <p:ext uri="{BB962C8B-B14F-4D97-AF65-F5344CB8AC3E}">
        <p14:creationId xmlns:p14="http://schemas.microsoft.com/office/powerpoint/2010/main" val="394186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6E8DD-3AC5-E95F-21E6-6FF2D0715669}"/>
              </a:ext>
            </a:extLst>
          </p:cNvPr>
          <p:cNvSpPr>
            <a:spLocks noGrp="1"/>
          </p:cNvSpPr>
          <p:nvPr>
            <p:ph type="title"/>
          </p:nvPr>
        </p:nvSpPr>
        <p:spPr>
          <a:xfrm>
            <a:off x="320040" y="274638"/>
            <a:ext cx="11262360" cy="1143000"/>
          </a:xfrm>
        </p:spPr>
        <p:txBody>
          <a:bodyPr/>
          <a:lstStyle/>
          <a:p>
            <a:r>
              <a:rPr lang="en-GB" b="1" dirty="0"/>
              <a:t>Instructions and guidance</a:t>
            </a:r>
            <a:br>
              <a:rPr lang="en-GB" sz="2400" dirty="0"/>
            </a:br>
            <a:endParaRPr lang="en-GB" dirty="0"/>
          </a:p>
        </p:txBody>
      </p:sp>
      <p:sp>
        <p:nvSpPr>
          <p:cNvPr id="3" name="Content Placeholder 2">
            <a:extLst>
              <a:ext uri="{FF2B5EF4-FFF2-40B4-BE49-F238E27FC236}">
                <a16:creationId xmlns:a16="http://schemas.microsoft.com/office/drawing/2014/main" id="{1D4CB8B0-5DA6-57CF-5667-2304D8D73ED8}"/>
              </a:ext>
            </a:extLst>
          </p:cNvPr>
          <p:cNvSpPr>
            <a:spLocks noGrp="1"/>
          </p:cNvSpPr>
          <p:nvPr>
            <p:ph sz="quarter" idx="1"/>
          </p:nvPr>
        </p:nvSpPr>
        <p:spPr>
          <a:xfrm>
            <a:off x="320040" y="822960"/>
            <a:ext cx="11262360" cy="5760402"/>
          </a:xfrm>
        </p:spPr>
        <p:txBody>
          <a:bodyPr/>
          <a:lstStyle/>
          <a:p>
            <a:r>
              <a:rPr lang="en-GB" sz="2800" b="1" dirty="0"/>
              <a:t>Select </a:t>
            </a:r>
            <a:r>
              <a:rPr lang="en-GB" sz="2800" dirty="0"/>
              <a:t>one of the the four academic skills taught in the PAD lectures: Harvard referencing; academic writing; presentation skills; reflection skills</a:t>
            </a:r>
          </a:p>
          <a:p>
            <a:pPr lvl="0"/>
            <a:r>
              <a:rPr lang="en-GB" sz="2800" b="1" dirty="0"/>
              <a:t>Focus on your own experience:</a:t>
            </a:r>
            <a:r>
              <a:rPr lang="en-GB" sz="2800" dirty="0"/>
              <a:t>  your SWOT analysis must be about your ability to use the chosen skill effectively within your assignments and learning activities in the PAD module.  Do not write a general SWOT analysis about the skill itself or about students in general, but refer to your own learning and application.</a:t>
            </a:r>
          </a:p>
          <a:p>
            <a:pPr lvl="0"/>
            <a:r>
              <a:rPr lang="en-GB" sz="2800" b="1" dirty="0"/>
              <a:t>Writing style:</a:t>
            </a:r>
            <a:r>
              <a:rPr lang="en-GB" sz="2800" dirty="0"/>
              <a:t>  write the analysis in the third person, e.g. ‘The student demonstrates proficiency in referencing’, (NOT, ‘I am good at referencing’). </a:t>
            </a:r>
          </a:p>
          <a:p>
            <a:pPr lvl="0"/>
            <a:r>
              <a:rPr lang="en-GB" sz="2800" b="1" dirty="0"/>
              <a:t>Support with evidence:</a:t>
            </a:r>
            <a:r>
              <a:rPr lang="en-GB" sz="2800" dirty="0"/>
              <a:t>  the points you make in your SWOT analysis should be supported by evidence from reputable academic sources.   This means you should refer to theories, models, or research about academic skills, learning, or professional development</a:t>
            </a:r>
            <a:r>
              <a:rPr lang="en-GB" dirty="0"/>
              <a:t>.</a:t>
            </a:r>
          </a:p>
          <a:p>
            <a:endParaRPr lang="en-GB" dirty="0"/>
          </a:p>
        </p:txBody>
      </p:sp>
    </p:spTree>
    <p:extLst>
      <p:ext uri="{BB962C8B-B14F-4D97-AF65-F5344CB8AC3E}">
        <p14:creationId xmlns:p14="http://schemas.microsoft.com/office/powerpoint/2010/main" val="670655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3EEB6-B0D3-31D8-2498-E24B96F43B93}"/>
              </a:ext>
            </a:extLst>
          </p:cNvPr>
          <p:cNvSpPr>
            <a:spLocks noGrp="1"/>
          </p:cNvSpPr>
          <p:nvPr>
            <p:ph type="title"/>
          </p:nvPr>
        </p:nvSpPr>
        <p:spPr>
          <a:xfrm>
            <a:off x="335280" y="274638"/>
            <a:ext cx="11247120" cy="1173162"/>
          </a:xfrm>
        </p:spPr>
        <p:txBody>
          <a:bodyPr/>
          <a:lstStyle/>
          <a:p>
            <a:r>
              <a:rPr lang="en-GB" b="1" dirty="0"/>
              <a:t>Structure of the SWOT Analysis</a:t>
            </a:r>
            <a:br>
              <a:rPr lang="en-GB" sz="2400" dirty="0"/>
            </a:br>
            <a:endParaRPr lang="en-GB" dirty="0"/>
          </a:p>
        </p:txBody>
      </p:sp>
      <p:sp>
        <p:nvSpPr>
          <p:cNvPr id="3" name="Content Placeholder 2">
            <a:extLst>
              <a:ext uri="{FF2B5EF4-FFF2-40B4-BE49-F238E27FC236}">
                <a16:creationId xmlns:a16="http://schemas.microsoft.com/office/drawing/2014/main" id="{1319E91E-1D0F-12E1-F816-23028E9D5A0C}"/>
              </a:ext>
            </a:extLst>
          </p:cNvPr>
          <p:cNvSpPr>
            <a:spLocks noGrp="1"/>
          </p:cNvSpPr>
          <p:nvPr>
            <p:ph sz="quarter" idx="1"/>
          </p:nvPr>
        </p:nvSpPr>
        <p:spPr>
          <a:xfrm>
            <a:off x="335280" y="861218"/>
            <a:ext cx="11399520" cy="5509101"/>
          </a:xfrm>
        </p:spPr>
        <p:txBody>
          <a:bodyPr/>
          <a:lstStyle/>
          <a:p>
            <a:r>
              <a:rPr lang="en-GB" sz="3600" dirty="0"/>
              <a:t>The1500-word SWOT analysis should follow the following structure:</a:t>
            </a:r>
          </a:p>
          <a:p>
            <a:r>
              <a:rPr lang="en-GB" sz="3600" b="1" dirty="0"/>
              <a:t>Introduction (Approximately 150 words)</a:t>
            </a:r>
            <a:endParaRPr lang="en-GB" sz="3600" dirty="0"/>
          </a:p>
          <a:p>
            <a:pPr lvl="1"/>
            <a:r>
              <a:rPr lang="en-GB" sz="3600" dirty="0"/>
              <a:t>Briefly introduce the purpose of a SWOT analysis.</a:t>
            </a:r>
          </a:p>
          <a:p>
            <a:pPr lvl="1"/>
            <a:r>
              <a:rPr lang="en-GB" sz="3600" dirty="0"/>
              <a:t>Clearly state which of the four academic skills you have chosen to analyse (e.g., ‘This SWOT analysis examines the student's application of Harvard referencing skills...’).</a:t>
            </a:r>
          </a:p>
          <a:p>
            <a:pPr lvl="1"/>
            <a:r>
              <a:rPr lang="en-GB" sz="3600" dirty="0"/>
              <a:t>Briefly explain why this particular skill is important for academic success in higher education and for future health and social care practice</a:t>
            </a:r>
          </a:p>
        </p:txBody>
      </p:sp>
    </p:spTree>
    <p:extLst>
      <p:ext uri="{BB962C8B-B14F-4D97-AF65-F5344CB8AC3E}">
        <p14:creationId xmlns:p14="http://schemas.microsoft.com/office/powerpoint/2010/main" val="774798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99D5D0-D207-FFAE-3767-F4972AC9CDB3}"/>
              </a:ext>
            </a:extLst>
          </p:cNvPr>
          <p:cNvSpPr>
            <a:spLocks noGrp="1"/>
          </p:cNvSpPr>
          <p:nvPr>
            <p:ph sz="quarter" idx="1"/>
          </p:nvPr>
        </p:nvSpPr>
        <p:spPr>
          <a:xfrm>
            <a:off x="106680" y="182880"/>
            <a:ext cx="11978640" cy="6355080"/>
          </a:xfrm>
        </p:spPr>
        <p:txBody>
          <a:bodyPr/>
          <a:lstStyle/>
          <a:p>
            <a:r>
              <a:rPr lang="en-GB" sz="3000" b="1" dirty="0"/>
              <a:t>Section on strengths (S) (approximately 350 words)</a:t>
            </a:r>
          </a:p>
          <a:p>
            <a:pPr lvl="1"/>
            <a:r>
              <a:rPr lang="en-GB" sz="3000" dirty="0"/>
              <a:t>Identify and discuss your personal strengths in applying the chosen academic skill.</a:t>
            </a:r>
          </a:p>
          <a:p>
            <a:pPr lvl="1"/>
            <a:r>
              <a:rPr lang="en-GB" sz="3000" dirty="0"/>
              <a:t>Provide specific examples from your experiences in the PAD module where you have effectively used this skill.</a:t>
            </a:r>
          </a:p>
          <a:p>
            <a:pPr lvl="1"/>
            <a:r>
              <a:rPr lang="en-GB" sz="3000" dirty="0"/>
              <a:t>Explain why this is a strength and support your points with evidence from related literature. </a:t>
            </a:r>
          </a:p>
          <a:p>
            <a:r>
              <a:rPr lang="en-GB" sz="3000" b="1" dirty="0"/>
              <a:t>Section on weaknesses (W) (approximately 350 words)</a:t>
            </a:r>
            <a:endParaRPr lang="en-GB" sz="3000" dirty="0"/>
          </a:p>
          <a:p>
            <a:pPr lvl="1"/>
            <a:r>
              <a:rPr lang="en-GB" sz="3000" dirty="0"/>
              <a:t>Identify and discuss your personal weaknesses or areas for development in applying the chosen academic skill.</a:t>
            </a:r>
          </a:p>
          <a:p>
            <a:pPr lvl="1"/>
            <a:r>
              <a:rPr lang="en-GB" sz="3000" dirty="0"/>
              <a:t>Provide specific examples from your experiences in the PAD module where you have found challenges or made errors in using this skill.</a:t>
            </a:r>
          </a:p>
          <a:p>
            <a:pPr lvl="1"/>
            <a:r>
              <a:rPr lang="en-GB" sz="3000" dirty="0"/>
              <a:t>Explain why this is a weakness and support your points with evidence from related literature.</a:t>
            </a:r>
          </a:p>
          <a:p>
            <a:endParaRPr lang="en-GB" dirty="0"/>
          </a:p>
        </p:txBody>
      </p:sp>
    </p:spTree>
    <p:extLst>
      <p:ext uri="{BB962C8B-B14F-4D97-AF65-F5344CB8AC3E}">
        <p14:creationId xmlns:p14="http://schemas.microsoft.com/office/powerpoint/2010/main" val="3335517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2FBEF6-DDFE-9B7B-C060-753462707798}"/>
              </a:ext>
            </a:extLst>
          </p:cNvPr>
          <p:cNvSpPr>
            <a:spLocks noGrp="1"/>
          </p:cNvSpPr>
          <p:nvPr>
            <p:ph sz="quarter" idx="1"/>
          </p:nvPr>
        </p:nvSpPr>
        <p:spPr>
          <a:xfrm>
            <a:off x="106680" y="274320"/>
            <a:ext cx="11932920" cy="6583680"/>
          </a:xfrm>
        </p:spPr>
        <p:txBody>
          <a:bodyPr/>
          <a:lstStyle/>
          <a:p>
            <a:r>
              <a:rPr lang="en-GB" sz="2800" b="1" dirty="0"/>
              <a:t>Section on opportunities (O) (approximately 350 words)</a:t>
            </a:r>
            <a:endParaRPr lang="en-GB" sz="2800" dirty="0"/>
          </a:p>
          <a:p>
            <a:pPr lvl="1"/>
            <a:r>
              <a:rPr lang="en-GB" sz="2800" dirty="0"/>
              <a:t>Identify an </a:t>
            </a:r>
            <a:r>
              <a:rPr lang="en-GB" sz="2800" b="1" dirty="0"/>
              <a:t>opportunity</a:t>
            </a:r>
            <a:r>
              <a:rPr lang="en-GB" sz="2800" dirty="0"/>
              <a:t> that could help you improve your chosen academic skill.  This could be a resource, a strategy, or a learning experience available to you at university or beyond (e.g. workshops, online tutorials, feedback from tutors, peer learning).</a:t>
            </a:r>
          </a:p>
          <a:p>
            <a:pPr lvl="1"/>
            <a:r>
              <a:rPr lang="en-GB" sz="2800" dirty="0"/>
              <a:t>Explain how this opportunity could be used to address your identified weaknesses and further develop your skill. Support your points with evidence from related literature.</a:t>
            </a:r>
          </a:p>
          <a:p>
            <a:r>
              <a:rPr lang="en-GB" sz="2800" b="1" dirty="0"/>
              <a:t>Section on threats (T) (approximately 350 words)</a:t>
            </a:r>
            <a:endParaRPr lang="en-GB" sz="2800" dirty="0"/>
          </a:p>
          <a:p>
            <a:pPr lvl="1"/>
            <a:r>
              <a:rPr lang="en-GB" sz="2800" dirty="0"/>
              <a:t>Identify a potential threat or barrier that could hinder your ability to develop or effectively apply your chosen academic skill. This could be internal (e.g. time management issues, lack of confidence, studying in a second language) or external (e.g. heavy workload in other modules, limited access to specific resources).</a:t>
            </a:r>
          </a:p>
          <a:p>
            <a:pPr lvl="1"/>
            <a:r>
              <a:rPr lang="en-GB" sz="2800" dirty="0"/>
              <a:t>Explain how this threat might impact on your academic success and support your points with evidence from related literature</a:t>
            </a:r>
          </a:p>
          <a:p>
            <a:endParaRPr lang="en-GB" dirty="0"/>
          </a:p>
        </p:txBody>
      </p:sp>
    </p:spTree>
    <p:extLst>
      <p:ext uri="{BB962C8B-B14F-4D97-AF65-F5344CB8AC3E}">
        <p14:creationId xmlns:p14="http://schemas.microsoft.com/office/powerpoint/2010/main" val="2713566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5A1526-6EEA-550F-B94E-3B833B725BA8}"/>
              </a:ext>
            </a:extLst>
          </p:cNvPr>
          <p:cNvSpPr>
            <a:spLocks noGrp="1"/>
          </p:cNvSpPr>
          <p:nvPr>
            <p:ph sz="quarter" idx="1"/>
          </p:nvPr>
        </p:nvSpPr>
        <p:spPr>
          <a:xfrm>
            <a:off x="243840" y="243840"/>
            <a:ext cx="11338560" cy="5775960"/>
          </a:xfrm>
        </p:spPr>
        <p:txBody>
          <a:bodyPr/>
          <a:lstStyle/>
          <a:p>
            <a:r>
              <a:rPr lang="en-GB" sz="2800" b="1" dirty="0"/>
              <a:t>Conclusion (approximately 100 words)</a:t>
            </a:r>
          </a:p>
          <a:p>
            <a:pPr lvl="1"/>
            <a:r>
              <a:rPr lang="en-GB" sz="2800" b="1" dirty="0"/>
              <a:t>Summarise</a:t>
            </a:r>
            <a:r>
              <a:rPr lang="en-GB" sz="2800" dirty="0"/>
              <a:t> the main insights gained from your SWOT analysis regarding your chosen academic skill.</a:t>
            </a:r>
          </a:p>
          <a:p>
            <a:pPr lvl="1"/>
            <a:r>
              <a:rPr lang="en-GB" sz="2800" b="1" dirty="0"/>
              <a:t>Reflect </a:t>
            </a:r>
            <a:r>
              <a:rPr lang="en-GB" sz="2800" dirty="0"/>
              <a:t>on the value of the SWOT analysis process itself</a:t>
            </a:r>
            <a:r>
              <a:rPr lang="en-GB" sz="2800" b="1" dirty="0"/>
              <a:t>.</a:t>
            </a:r>
            <a:r>
              <a:rPr lang="en-GB" sz="2800" dirty="0"/>
              <a:t>  Discuss how undertaking this SWOT analysis helped you to identify your strengths and areas for development.</a:t>
            </a:r>
          </a:p>
          <a:p>
            <a:pPr lvl="1"/>
            <a:r>
              <a:rPr lang="en-GB" sz="2800" b="1" dirty="0"/>
              <a:t>Explain </a:t>
            </a:r>
            <a:r>
              <a:rPr lang="en-GB" sz="2800" dirty="0"/>
              <a:t>how the ability to conduct such a self-assessment (like a SWOT) is a valuable skill that you can use not only in your academic journey but also throughout your professional career within the health and social care sector (e.g. as nurse, physiotherapist, paramedic etc.).</a:t>
            </a:r>
          </a:p>
          <a:p>
            <a:r>
              <a:rPr lang="en-GB" sz="2800" b="1"/>
              <a:t>Reference list</a:t>
            </a:r>
            <a:endParaRPr lang="en-GB" sz="2800" dirty="0"/>
          </a:p>
          <a:p>
            <a:pPr lvl="1"/>
            <a:r>
              <a:rPr lang="en-GB" sz="2800" dirty="0"/>
              <a:t>Provide a properly formatted reference list (using the </a:t>
            </a:r>
            <a:r>
              <a:rPr lang="en-GB" sz="2800" b="1" dirty="0"/>
              <a:t>Harvard referencing style</a:t>
            </a:r>
            <a:r>
              <a:rPr lang="en-GB" sz="2800" dirty="0"/>
              <a:t>) of all sources cited (that you have made reference to by providing a citation) in your SWOT analysis.</a:t>
            </a:r>
          </a:p>
          <a:p>
            <a:endParaRPr lang="en-GB" dirty="0"/>
          </a:p>
        </p:txBody>
      </p:sp>
    </p:spTree>
    <p:extLst>
      <p:ext uri="{BB962C8B-B14F-4D97-AF65-F5344CB8AC3E}">
        <p14:creationId xmlns:p14="http://schemas.microsoft.com/office/powerpoint/2010/main" val="3767286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0509C-234E-3ED7-1B02-6229D5ACB53A}"/>
              </a:ext>
            </a:extLst>
          </p:cNvPr>
          <p:cNvSpPr>
            <a:spLocks noGrp="1"/>
          </p:cNvSpPr>
          <p:nvPr>
            <p:ph type="title"/>
          </p:nvPr>
        </p:nvSpPr>
        <p:spPr>
          <a:xfrm>
            <a:off x="427859" y="274104"/>
            <a:ext cx="10621242" cy="739687"/>
          </a:xfrm>
        </p:spPr>
        <p:txBody>
          <a:bodyPr vert="horz" lIns="91440" tIns="45720" rIns="91440" bIns="45720" rtlCol="0" anchor="ctr">
            <a:normAutofit/>
          </a:bodyPr>
          <a:lstStyle/>
          <a:p>
            <a:r>
              <a:rPr lang="en-US" sz="4000" kern="1200" dirty="0">
                <a:solidFill>
                  <a:schemeClr val="tx1"/>
                </a:solidFill>
                <a:latin typeface="+mj-lt"/>
                <a:ea typeface="+mj-ea"/>
                <a:cs typeface="+mj-cs"/>
              </a:rPr>
              <a:t>Assessments</a:t>
            </a:r>
          </a:p>
        </p:txBody>
      </p:sp>
      <p:graphicFrame>
        <p:nvGraphicFramePr>
          <p:cNvPr id="8" name="Table 8">
            <a:extLst>
              <a:ext uri="{FF2B5EF4-FFF2-40B4-BE49-F238E27FC236}">
                <a16:creationId xmlns:a16="http://schemas.microsoft.com/office/drawing/2014/main" id="{FD0E0621-C1E4-2871-6724-A67C9FF54F10}"/>
              </a:ext>
            </a:extLst>
          </p:cNvPr>
          <p:cNvGraphicFramePr>
            <a:graphicFrameLocks noGrp="1"/>
          </p:cNvGraphicFramePr>
          <p:nvPr>
            <p:ph sz="quarter" idx="10"/>
            <p:extLst>
              <p:ext uri="{D42A27DB-BD31-4B8C-83A1-F6EECF244321}">
                <p14:modId xmlns:p14="http://schemas.microsoft.com/office/powerpoint/2010/main" val="824491548"/>
              </p:ext>
            </p:extLst>
          </p:nvPr>
        </p:nvGraphicFramePr>
        <p:xfrm>
          <a:off x="427858" y="1013791"/>
          <a:ext cx="8838062" cy="5570105"/>
        </p:xfrm>
        <a:graphic>
          <a:graphicData uri="http://schemas.openxmlformats.org/drawingml/2006/table">
            <a:tbl>
              <a:tblPr firstRow="1" bandRow="1">
                <a:tableStyleId>{5C22544A-7EE6-4342-B048-85BDC9FD1C3A}</a:tableStyleId>
              </a:tblPr>
              <a:tblGrid>
                <a:gridCol w="4894769">
                  <a:extLst>
                    <a:ext uri="{9D8B030D-6E8A-4147-A177-3AD203B41FA5}">
                      <a16:colId xmlns:a16="http://schemas.microsoft.com/office/drawing/2014/main" val="1144929915"/>
                    </a:ext>
                  </a:extLst>
                </a:gridCol>
                <a:gridCol w="3943293">
                  <a:extLst>
                    <a:ext uri="{9D8B030D-6E8A-4147-A177-3AD203B41FA5}">
                      <a16:colId xmlns:a16="http://schemas.microsoft.com/office/drawing/2014/main" val="2297841902"/>
                    </a:ext>
                  </a:extLst>
                </a:gridCol>
              </a:tblGrid>
              <a:tr h="895424">
                <a:tc>
                  <a:txBody>
                    <a:bodyPr/>
                    <a:lstStyle/>
                    <a:p>
                      <a:r>
                        <a:rPr lang="en-GB" sz="2800" dirty="0"/>
                        <a:t>Assignment 1</a:t>
                      </a:r>
                    </a:p>
                  </a:txBody>
                  <a:tcPr/>
                </a:tc>
                <a:tc>
                  <a:txBody>
                    <a:bodyPr/>
                    <a:lstStyle/>
                    <a:p>
                      <a:r>
                        <a:rPr lang="en-GB" sz="2800" dirty="0"/>
                        <a:t>Assignment 2</a:t>
                      </a:r>
                    </a:p>
                  </a:txBody>
                  <a:tcPr/>
                </a:tc>
                <a:extLst>
                  <a:ext uri="{0D108BD9-81ED-4DB2-BD59-A6C34878D82A}">
                    <a16:rowId xmlns:a16="http://schemas.microsoft.com/office/drawing/2014/main" val="3149185717"/>
                  </a:ext>
                </a:extLst>
              </a:tr>
              <a:tr h="4674681">
                <a:tc>
                  <a:txBody>
                    <a:bodyPr/>
                    <a:lstStyle/>
                    <a:p>
                      <a:r>
                        <a:rPr lang="en-GB" sz="2800" dirty="0"/>
                        <a:t>Personal development plan (PDP) and CV: to be submitted to Moodle by </a:t>
                      </a:r>
                      <a:r>
                        <a:rPr lang="en-GB" sz="2800" b="1" dirty="0"/>
                        <a:t>Friday 6th November, 23.55</a:t>
                      </a:r>
                    </a:p>
                    <a:p>
                      <a:r>
                        <a:rPr lang="en-GB" sz="2800" dirty="0"/>
                        <a:t>Interview: to take place on campus on </a:t>
                      </a:r>
                      <a:r>
                        <a:rPr lang="en-GB" sz="2800" b="1" dirty="0"/>
                        <a:t>Wednesday 11</a:t>
                      </a:r>
                      <a:r>
                        <a:rPr lang="en-GB" sz="2800" b="1" baseline="30000" dirty="0"/>
                        <a:t>th</a:t>
                      </a:r>
                      <a:r>
                        <a:rPr lang="en-GB" sz="2800" b="1" dirty="0"/>
                        <a:t> November</a:t>
                      </a:r>
                    </a:p>
                    <a:p>
                      <a:r>
                        <a:rPr lang="en-GB" sz="2800" b="1" dirty="0"/>
                        <a:t>(time/room to be announced)</a:t>
                      </a:r>
                    </a:p>
                  </a:txBody>
                  <a:tcPr/>
                </a:tc>
                <a:tc>
                  <a:txBody>
                    <a:bodyPr/>
                    <a:lstStyle/>
                    <a:p>
                      <a:r>
                        <a:rPr lang="en-GB" sz="2800" dirty="0"/>
                        <a:t>SWOT Analysis</a:t>
                      </a:r>
                    </a:p>
                    <a:p>
                      <a:r>
                        <a:rPr lang="en-GB" sz="2800" dirty="0"/>
                        <a:t>To be submitted to Moodle by </a:t>
                      </a:r>
                      <a:r>
                        <a:rPr lang="en-GB" sz="2800" b="1" dirty="0"/>
                        <a:t>Friday 4</a:t>
                      </a:r>
                      <a:r>
                        <a:rPr lang="en-GB" sz="2800" b="1" baseline="30000" dirty="0"/>
                        <a:t>th</a:t>
                      </a:r>
                      <a:r>
                        <a:rPr lang="en-GB" sz="2800" b="1" dirty="0"/>
                        <a:t> December, 23:55</a:t>
                      </a:r>
                    </a:p>
                  </a:txBody>
                  <a:tcPr/>
                </a:tc>
                <a:extLst>
                  <a:ext uri="{0D108BD9-81ED-4DB2-BD59-A6C34878D82A}">
                    <a16:rowId xmlns:a16="http://schemas.microsoft.com/office/drawing/2014/main" val="3154185656"/>
                  </a:ext>
                </a:extLst>
              </a:tr>
            </a:tbl>
          </a:graphicData>
        </a:graphic>
      </p:graphicFrame>
      <p:pic>
        <p:nvPicPr>
          <p:cNvPr id="5122" name="Picture 2" descr="Independent Living Assessments - Southwestern Center for Independent Living">
            <a:extLst>
              <a:ext uri="{FF2B5EF4-FFF2-40B4-BE49-F238E27FC236}">
                <a16:creationId xmlns:a16="http://schemas.microsoft.com/office/drawing/2014/main" id="{04842936-1F86-907E-5D9B-5435D3D6BB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5920" y="1272209"/>
            <a:ext cx="2498221" cy="2731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7689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33" y="274638"/>
            <a:ext cx="11650134" cy="634082"/>
          </a:xfrm>
        </p:spPr>
        <p:txBody>
          <a:bodyPr>
            <a:normAutofit fontScale="90000"/>
          </a:bodyPr>
          <a:lstStyle/>
          <a:p>
            <a:pPr eaLnBrk="1" fontAlgn="auto" hangingPunct="1">
              <a:spcAft>
                <a:spcPts val="0"/>
              </a:spcAft>
              <a:defRPr/>
            </a:pPr>
            <a:r>
              <a:rPr lang="en-GB" dirty="0"/>
              <a:t>Most assignments require supporting evidence/references </a:t>
            </a:r>
          </a:p>
        </p:txBody>
      </p:sp>
      <p:sp>
        <p:nvSpPr>
          <p:cNvPr id="21507" name="Content Placeholder 2"/>
          <p:cNvSpPr>
            <a:spLocks noGrp="1"/>
          </p:cNvSpPr>
          <p:nvPr>
            <p:ph sz="quarter" idx="1"/>
          </p:nvPr>
        </p:nvSpPr>
        <p:spPr>
          <a:xfrm>
            <a:off x="169333" y="908720"/>
            <a:ext cx="11650134" cy="5813812"/>
          </a:xfrm>
        </p:spPr>
        <p:txBody>
          <a:bodyPr>
            <a:normAutofit/>
          </a:bodyPr>
          <a:lstStyle/>
          <a:p>
            <a:r>
              <a:rPr lang="en-GB" altLang="en-US" sz="2800" dirty="0"/>
              <a:t>The referencing system you should use in your assignments is Harvard.  It is helpful to get into the habit  of keeping a written record of all references (e.g. in a note-book).  This will help when writing assignments and compiling reference lists/bibliographies  </a:t>
            </a:r>
          </a:p>
          <a:p>
            <a:r>
              <a:rPr lang="en-GB" altLang="en-US" sz="2800" dirty="0"/>
              <a:t> At undergraduate level, it is helpful to learn referencing without using automatic referencing software – this helps in the development of good academic practice</a:t>
            </a:r>
          </a:p>
          <a:p>
            <a:r>
              <a:rPr lang="en-GB" altLang="en-US" sz="2800" dirty="0"/>
              <a:t>There are numerous resources that can help, e.g. Hopkins and Reid (2024); Pears and Shields  (2025); Cottrell (2024). </a:t>
            </a:r>
          </a:p>
          <a:p>
            <a:r>
              <a:rPr lang="en-GB" altLang="en-US" sz="2800" dirty="0"/>
              <a:t>The University has its own Harvard referencing guide: </a:t>
            </a:r>
            <a:r>
              <a:rPr lang="en-GB" sz="2800" dirty="0" err="1"/>
              <a:t>Prifysgol</a:t>
            </a:r>
            <a:r>
              <a:rPr lang="en-GB" sz="2800" dirty="0"/>
              <a:t> Cymru Y </a:t>
            </a:r>
            <a:r>
              <a:rPr lang="en-GB" sz="2800" dirty="0" err="1"/>
              <a:t>Drindod</a:t>
            </a:r>
            <a:r>
              <a:rPr lang="en-GB" sz="2800" dirty="0"/>
              <a:t> Dewi Sant/University of Wales Trinity. St. David (2025). </a:t>
            </a:r>
          </a:p>
          <a:p>
            <a:endParaRPr lang="en-GB" sz="2800" dirty="0"/>
          </a:p>
          <a:p>
            <a:r>
              <a:rPr lang="en-GB" altLang="en-US" sz="2800" b="1" dirty="0"/>
              <a:t>NB:  we will be looking closely at referencing in the next lecture</a:t>
            </a:r>
          </a:p>
          <a:p>
            <a:pPr marL="0" indent="0">
              <a:buNone/>
            </a:pPr>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A7C93CB-7834-B989-B621-2C6A9B391E34}"/>
              </a:ext>
            </a:extLst>
          </p:cNvPr>
          <p:cNvSpPr>
            <a:spLocks noGrp="1"/>
          </p:cNvSpPr>
          <p:nvPr>
            <p:ph type="title"/>
          </p:nvPr>
        </p:nvSpPr>
        <p:spPr>
          <a:xfrm>
            <a:off x="270934" y="274637"/>
            <a:ext cx="8703733" cy="521230"/>
          </a:xfrm>
        </p:spPr>
        <p:txBody>
          <a:bodyPr>
            <a:noAutofit/>
          </a:bodyPr>
          <a:lstStyle/>
          <a:p>
            <a:r>
              <a:rPr lang="en-GB" altLang="en-US" sz="3200" dirty="0"/>
              <a:t>Poor academic practice/academic misconduct</a:t>
            </a:r>
          </a:p>
        </p:txBody>
      </p:sp>
      <p:sp>
        <p:nvSpPr>
          <p:cNvPr id="3" name="Content Placeholder 2">
            <a:extLst>
              <a:ext uri="{FF2B5EF4-FFF2-40B4-BE49-F238E27FC236}">
                <a16:creationId xmlns:a16="http://schemas.microsoft.com/office/drawing/2014/main" id="{BE100E53-1A47-801C-A37D-C0FF6AB8F5D5}"/>
              </a:ext>
            </a:extLst>
          </p:cNvPr>
          <p:cNvSpPr>
            <a:spLocks noGrp="1"/>
          </p:cNvSpPr>
          <p:nvPr>
            <p:ph sz="quarter" idx="1"/>
          </p:nvPr>
        </p:nvSpPr>
        <p:spPr>
          <a:xfrm>
            <a:off x="118533" y="795867"/>
            <a:ext cx="11853334" cy="5787496"/>
          </a:xfrm>
        </p:spPr>
        <p:txBody>
          <a:bodyPr/>
          <a:lstStyle/>
          <a:p>
            <a:pPr>
              <a:defRPr/>
            </a:pPr>
            <a:r>
              <a:rPr lang="en-GB" sz="2800" dirty="0">
                <a:solidFill>
                  <a:srgbClr val="000000"/>
                </a:solidFill>
              </a:rPr>
              <a:t>‘</a:t>
            </a:r>
            <a:r>
              <a:rPr lang="en-GB" sz="3200" dirty="0">
                <a:solidFill>
                  <a:srgbClr val="000000"/>
                </a:solidFill>
              </a:rPr>
              <a:t>P</a:t>
            </a:r>
            <a:r>
              <a:rPr lang="en-GB" sz="3200" dirty="0"/>
              <a:t>oor Academic Practice’ (2023, p. 3), is defined as: </a:t>
            </a:r>
          </a:p>
          <a:p>
            <a:pPr marL="319088" lvl="1" indent="0">
              <a:buNone/>
              <a:defRPr/>
            </a:pPr>
            <a:r>
              <a:rPr lang="en-GB" sz="3200" dirty="0"/>
              <a:t>	…a minor breach of standard academic conventions, such as 	poorly 	attributed or incorrect referencing to a limited extent, or over-	reliance on referenced material.  This also includes failure to adequately 	understand and follow assessment instructions. </a:t>
            </a:r>
          </a:p>
          <a:p>
            <a:pPr>
              <a:defRPr/>
            </a:pPr>
            <a:r>
              <a:rPr lang="en-GB" sz="3200" dirty="0"/>
              <a:t>According to </a:t>
            </a:r>
            <a:r>
              <a:rPr lang="en-GB" sz="3200" dirty="0" err="1">
                <a:solidFill>
                  <a:srgbClr val="000000"/>
                </a:solidFill>
              </a:rPr>
              <a:t>Prifysgol</a:t>
            </a:r>
            <a:r>
              <a:rPr lang="en-GB" sz="3200" dirty="0">
                <a:solidFill>
                  <a:srgbClr val="000000"/>
                </a:solidFill>
              </a:rPr>
              <a:t> Cymru Y </a:t>
            </a:r>
            <a:r>
              <a:rPr lang="en-GB" sz="3200" dirty="0" err="1">
                <a:solidFill>
                  <a:srgbClr val="000000"/>
                </a:solidFill>
              </a:rPr>
              <a:t>Drindod</a:t>
            </a:r>
            <a:r>
              <a:rPr lang="en-GB" sz="3200" dirty="0">
                <a:solidFill>
                  <a:srgbClr val="000000"/>
                </a:solidFill>
              </a:rPr>
              <a:t> Dewi Sant/University of Wales Trinity St. David (2023, p. 2), ‘Academic Misconduct’ is:</a:t>
            </a:r>
            <a:endParaRPr lang="en-GB" sz="3200" dirty="0"/>
          </a:p>
          <a:p>
            <a:pPr marL="0" indent="0">
              <a:buNone/>
              <a:defRPr/>
            </a:pPr>
            <a:r>
              <a:rPr lang="en-GB" sz="3200" dirty="0"/>
              <a:t>	Any action by a student which gives or has the potential to give an 	unfair advantage in an examination or assessment, or might assist 	someone else to gain an unfair advantage, or any activity likely to 	undermine the integrity essential to scholarship and research.</a:t>
            </a:r>
          </a:p>
        </p:txBody>
      </p:sp>
    </p:spTree>
    <p:extLst>
      <p:ext uri="{BB962C8B-B14F-4D97-AF65-F5344CB8AC3E}">
        <p14:creationId xmlns:p14="http://schemas.microsoft.com/office/powerpoint/2010/main" val="2150935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35D42335-0ABF-8681-466F-070BEDDB2718}"/>
              </a:ext>
            </a:extLst>
          </p:cNvPr>
          <p:cNvSpPr>
            <a:spLocks noGrp="1"/>
          </p:cNvSpPr>
          <p:nvPr>
            <p:ph type="title"/>
          </p:nvPr>
        </p:nvSpPr>
        <p:spPr>
          <a:xfrm>
            <a:off x="220132" y="274639"/>
            <a:ext cx="10339918" cy="346075"/>
          </a:xfrm>
        </p:spPr>
        <p:txBody>
          <a:bodyPr>
            <a:normAutofit fontScale="90000"/>
          </a:bodyPr>
          <a:lstStyle/>
          <a:p>
            <a:r>
              <a:rPr lang="en-GB" altLang="en-US" sz="3200" dirty="0"/>
              <a:t>Examples/definitions of academic misconduct </a:t>
            </a:r>
          </a:p>
        </p:txBody>
      </p:sp>
      <p:sp>
        <p:nvSpPr>
          <p:cNvPr id="3" name="Content Placeholder 2">
            <a:extLst>
              <a:ext uri="{FF2B5EF4-FFF2-40B4-BE49-F238E27FC236}">
                <a16:creationId xmlns:a16="http://schemas.microsoft.com/office/drawing/2014/main" id="{19F4AB6D-199F-CA2D-E151-27769E386979}"/>
              </a:ext>
            </a:extLst>
          </p:cNvPr>
          <p:cNvSpPr>
            <a:spLocks noGrp="1"/>
          </p:cNvSpPr>
          <p:nvPr>
            <p:ph sz="quarter" idx="1"/>
          </p:nvPr>
        </p:nvSpPr>
        <p:spPr>
          <a:xfrm>
            <a:off x="220132" y="620710"/>
            <a:ext cx="11616267" cy="6237289"/>
          </a:xfrm>
        </p:spPr>
        <p:txBody>
          <a:bodyPr>
            <a:normAutofit fontScale="92500"/>
          </a:bodyPr>
          <a:lstStyle/>
          <a:p>
            <a:pPr>
              <a:defRPr/>
            </a:pPr>
            <a:r>
              <a:rPr lang="en-GB" sz="3200" dirty="0"/>
              <a:t>‘Plagiarism’ – presenting someone else’s work or ideas as the student’s own, including: using another author’s work; using automated paraphrasing software. </a:t>
            </a:r>
          </a:p>
          <a:p>
            <a:pPr>
              <a:defRPr/>
            </a:pPr>
            <a:r>
              <a:rPr lang="en-GB" sz="3200" dirty="0"/>
              <a:t>‘Self-plagiarism’ – submitting work that the student has already submitted for another assessment when this is not permitted</a:t>
            </a:r>
          </a:p>
          <a:p>
            <a:pPr>
              <a:defRPr/>
            </a:pPr>
            <a:r>
              <a:rPr lang="en-GB" sz="3200" dirty="0"/>
              <a:t>‘Collusion’ – working with someone else on an assessment which is intended to be the student’s own work and leads to the work being submitted that is substantially different from what they originally wrote; </a:t>
            </a:r>
          </a:p>
          <a:p>
            <a:pPr>
              <a:defRPr/>
            </a:pPr>
            <a:r>
              <a:rPr lang="en-GB" sz="3200" dirty="0"/>
              <a:t>‘False Authorship’ – where someone completes work for a student who then submits it as their own, including: use of an essay writing service or buying work online; producing work for another student…using AI to generate material for submission where this is not permitted; submitting the work of another student or individual. </a:t>
            </a:r>
          </a:p>
          <a:p>
            <a:pPr marL="0" indent="0">
              <a:buNone/>
              <a:defRPr/>
            </a:pPr>
            <a:r>
              <a:rPr lang="en-GB" sz="1200" dirty="0"/>
              <a:t>(</a:t>
            </a:r>
            <a:r>
              <a:rPr lang="en-GB" sz="1200" dirty="0" err="1">
                <a:solidFill>
                  <a:srgbClr val="000000"/>
                </a:solidFill>
              </a:rPr>
              <a:t>Prifysgol</a:t>
            </a:r>
            <a:r>
              <a:rPr lang="en-GB" sz="1200" dirty="0">
                <a:solidFill>
                  <a:srgbClr val="000000"/>
                </a:solidFill>
              </a:rPr>
              <a:t> Cymru Y </a:t>
            </a:r>
            <a:r>
              <a:rPr lang="en-GB" sz="1200" dirty="0" err="1">
                <a:solidFill>
                  <a:srgbClr val="000000"/>
                </a:solidFill>
              </a:rPr>
              <a:t>Drindod</a:t>
            </a:r>
            <a:r>
              <a:rPr lang="en-GB" sz="1200" dirty="0">
                <a:solidFill>
                  <a:srgbClr val="000000"/>
                </a:solidFill>
              </a:rPr>
              <a:t> Dewi Sant/University of Wales Trinity St. David , 2023, pp. 2-3), </a:t>
            </a:r>
            <a:endParaRPr lang="en-GB" sz="1200" dirty="0"/>
          </a:p>
        </p:txBody>
      </p:sp>
    </p:spTree>
    <p:extLst>
      <p:ext uri="{BB962C8B-B14F-4D97-AF65-F5344CB8AC3E}">
        <p14:creationId xmlns:p14="http://schemas.microsoft.com/office/powerpoint/2010/main" val="2778189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93FA-A3F9-2E24-6780-E4F9749DEE7C}"/>
              </a:ext>
            </a:extLst>
          </p:cNvPr>
          <p:cNvSpPr>
            <a:spLocks noGrp="1"/>
          </p:cNvSpPr>
          <p:nvPr>
            <p:ph type="title"/>
          </p:nvPr>
        </p:nvSpPr>
        <p:spPr>
          <a:xfrm>
            <a:off x="403919" y="274638"/>
            <a:ext cx="9806881" cy="563562"/>
          </a:xfrm>
        </p:spPr>
        <p:txBody>
          <a:bodyPr>
            <a:normAutofit fontScale="90000"/>
          </a:bodyPr>
          <a:lstStyle/>
          <a:p>
            <a:r>
              <a:rPr lang="en-GB" dirty="0"/>
              <a:t>Possible penalties</a:t>
            </a:r>
          </a:p>
        </p:txBody>
      </p:sp>
      <p:sp>
        <p:nvSpPr>
          <p:cNvPr id="3" name="Content Placeholder 2">
            <a:extLst>
              <a:ext uri="{FF2B5EF4-FFF2-40B4-BE49-F238E27FC236}">
                <a16:creationId xmlns:a16="http://schemas.microsoft.com/office/drawing/2014/main" id="{1BBF2FBC-1714-E3B5-49A1-63F6ECE9C666}"/>
              </a:ext>
            </a:extLst>
          </p:cNvPr>
          <p:cNvSpPr>
            <a:spLocks noGrp="1"/>
          </p:cNvSpPr>
          <p:nvPr>
            <p:ph sz="quarter" idx="1"/>
          </p:nvPr>
        </p:nvSpPr>
        <p:spPr>
          <a:xfrm>
            <a:off x="403919" y="997662"/>
            <a:ext cx="11449413" cy="5585700"/>
          </a:xfrm>
        </p:spPr>
        <p:txBody>
          <a:bodyPr>
            <a:normAutofit/>
          </a:bodyPr>
          <a:lstStyle/>
          <a:p>
            <a:r>
              <a:rPr lang="en-GB" sz="3200" dirty="0"/>
              <a:t>Following relevant/appropriate/stipulated process – sometimes involving Academic Misconduct Investigation Panel and Formal Panels – there are a number of possible penalties that can be applied (depending on severity/frequency of offence – please refer to </a:t>
            </a:r>
            <a:r>
              <a:rPr lang="en-GB" sz="3200" dirty="0" err="1"/>
              <a:t>Prifysgol</a:t>
            </a:r>
            <a:r>
              <a:rPr lang="en-GB" sz="3200" dirty="0"/>
              <a:t> Cymru Y </a:t>
            </a:r>
            <a:r>
              <a:rPr lang="en-GB" sz="3200" dirty="0" err="1"/>
              <a:t>Drindod</a:t>
            </a:r>
            <a:r>
              <a:rPr lang="en-GB" sz="3200" dirty="0"/>
              <a:t> Dewi Sant/University of Wales Trinity. St. David, 2023). </a:t>
            </a:r>
          </a:p>
        </p:txBody>
      </p:sp>
    </p:spTree>
    <p:extLst>
      <p:ext uri="{BB962C8B-B14F-4D97-AF65-F5344CB8AC3E}">
        <p14:creationId xmlns:p14="http://schemas.microsoft.com/office/powerpoint/2010/main" val="891186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1" y="274638"/>
            <a:ext cx="10058399" cy="634082"/>
          </a:xfrm>
        </p:spPr>
        <p:txBody>
          <a:bodyPr>
            <a:normAutofit fontScale="90000"/>
          </a:bodyPr>
          <a:lstStyle/>
          <a:p>
            <a:pPr>
              <a:defRPr/>
            </a:pPr>
            <a:r>
              <a:rPr lang="en-GB" dirty="0"/>
              <a:t>Read, read, read…. </a:t>
            </a:r>
          </a:p>
        </p:txBody>
      </p:sp>
      <p:sp>
        <p:nvSpPr>
          <p:cNvPr id="22531" name="Content Placeholder 2"/>
          <p:cNvSpPr>
            <a:spLocks noGrp="1"/>
          </p:cNvSpPr>
          <p:nvPr>
            <p:ph sz="quarter" idx="1"/>
          </p:nvPr>
        </p:nvSpPr>
        <p:spPr>
          <a:xfrm>
            <a:off x="152400" y="908721"/>
            <a:ext cx="11734799" cy="5796880"/>
          </a:xfrm>
        </p:spPr>
        <p:txBody>
          <a:bodyPr/>
          <a:lstStyle/>
          <a:p>
            <a:pPr eaLnBrk="1" hangingPunct="1"/>
            <a:r>
              <a:rPr lang="en-GB" altLang="en-US" sz="3600" dirty="0"/>
              <a:t>Check the reference lists at the end of lecture PPTs for key reading </a:t>
            </a:r>
          </a:p>
          <a:p>
            <a:r>
              <a:rPr lang="en-GB" altLang="en-US" sz="3600" dirty="0"/>
              <a:t>When you read books, journal articles, government documents etc. use their reference lists to lead you to further/related sources of information (known as the, ‘snowball/breadcrumb technique’)</a:t>
            </a:r>
          </a:p>
          <a:p>
            <a:pPr eaLnBrk="1" hangingPunct="1"/>
            <a:r>
              <a:rPr lang="en-GB" altLang="en-US" sz="3600" dirty="0"/>
              <a:t>Make use of the campus libraries (books can be ordered from other campuses) and from the librarians. </a:t>
            </a:r>
          </a:p>
          <a:p>
            <a:pPr eaLnBrk="1" hangingPunct="1"/>
            <a:r>
              <a:rPr lang="en-GB" altLang="en-US" sz="3600" dirty="0"/>
              <a:t>Reading will increase your knowledge and help improve your writing</a:t>
            </a:r>
          </a:p>
          <a:p>
            <a:pPr marL="0" indent="0">
              <a:buNone/>
            </a:pPr>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3D8BF-D9F7-8644-A07A-B50BE36F3110}"/>
              </a:ext>
            </a:extLst>
          </p:cNvPr>
          <p:cNvSpPr>
            <a:spLocks noGrp="1"/>
          </p:cNvSpPr>
          <p:nvPr>
            <p:ph type="title"/>
          </p:nvPr>
        </p:nvSpPr>
        <p:spPr>
          <a:xfrm>
            <a:off x="186267" y="274638"/>
            <a:ext cx="11396133" cy="436562"/>
          </a:xfrm>
        </p:spPr>
        <p:txBody>
          <a:bodyPr>
            <a:normAutofit fontScale="90000"/>
          </a:bodyPr>
          <a:lstStyle/>
          <a:p>
            <a:r>
              <a:rPr lang="en-GB" dirty="0"/>
              <a:t>Taught sessions: why attend?– some reasons  </a:t>
            </a:r>
          </a:p>
        </p:txBody>
      </p:sp>
      <p:graphicFrame>
        <p:nvGraphicFramePr>
          <p:cNvPr id="4" name="Content Placeholder 3">
            <a:extLst>
              <a:ext uri="{FF2B5EF4-FFF2-40B4-BE49-F238E27FC236}">
                <a16:creationId xmlns:a16="http://schemas.microsoft.com/office/drawing/2014/main" id="{9487F526-33B5-B62A-5A76-269C303541DC}"/>
              </a:ext>
            </a:extLst>
          </p:cNvPr>
          <p:cNvGraphicFramePr>
            <a:graphicFrameLocks noGrp="1"/>
          </p:cNvGraphicFramePr>
          <p:nvPr>
            <p:ph sz="quarter" idx="1"/>
            <p:extLst>
              <p:ext uri="{D42A27DB-BD31-4B8C-83A1-F6EECF244321}">
                <p14:modId xmlns:p14="http://schemas.microsoft.com/office/powerpoint/2010/main" val="1646266858"/>
              </p:ext>
            </p:extLst>
          </p:nvPr>
        </p:nvGraphicFramePr>
        <p:xfrm>
          <a:off x="186267" y="711201"/>
          <a:ext cx="11599333" cy="5967888"/>
        </p:xfrm>
        <a:graphic>
          <a:graphicData uri="http://schemas.openxmlformats.org/drawingml/2006/table">
            <a:tbl>
              <a:tblPr firstRow="1" bandRow="1">
                <a:tableStyleId>{616DA210-FB5B-4158-B5E0-FEB733F419BA}</a:tableStyleId>
              </a:tblPr>
              <a:tblGrid>
                <a:gridCol w="10895277">
                  <a:extLst>
                    <a:ext uri="{9D8B030D-6E8A-4147-A177-3AD203B41FA5}">
                      <a16:colId xmlns:a16="http://schemas.microsoft.com/office/drawing/2014/main" val="2151914001"/>
                    </a:ext>
                  </a:extLst>
                </a:gridCol>
                <a:gridCol w="704056">
                  <a:extLst>
                    <a:ext uri="{9D8B030D-6E8A-4147-A177-3AD203B41FA5}">
                      <a16:colId xmlns:a16="http://schemas.microsoft.com/office/drawing/2014/main" val="306200402"/>
                    </a:ext>
                  </a:extLst>
                </a:gridCol>
              </a:tblGrid>
              <a:tr h="922769">
                <a:tc>
                  <a:txBody>
                    <a:bodyPr/>
                    <a:lstStyle/>
                    <a:p>
                      <a:r>
                        <a:rPr lang="en-GB" sz="2800" b="1" dirty="0"/>
                        <a:t>A feel for the subject: </a:t>
                      </a:r>
                      <a:r>
                        <a:rPr lang="en-GB" sz="2800" b="0" dirty="0"/>
                        <a:t>to gain a broad overview or, ‘mental map’ of the topic; to help me see how new material adds to the picture</a:t>
                      </a:r>
                    </a:p>
                  </a:txBody>
                  <a:tcPr/>
                </a:tc>
                <a:tc>
                  <a:txBody>
                    <a:bodyPr/>
                    <a:lstStyle/>
                    <a:p>
                      <a:r>
                        <a:rPr lang="en-GB" dirty="0"/>
                        <a:t>Yes or no?</a:t>
                      </a:r>
                    </a:p>
                  </a:txBody>
                  <a:tcPr/>
                </a:tc>
                <a:extLst>
                  <a:ext uri="{0D108BD9-81ED-4DB2-BD59-A6C34878D82A}">
                    <a16:rowId xmlns:a16="http://schemas.microsoft.com/office/drawing/2014/main" val="855123357"/>
                  </a:ext>
                </a:extLst>
              </a:tr>
              <a:tr h="1761648">
                <a:tc>
                  <a:txBody>
                    <a:bodyPr/>
                    <a:lstStyle/>
                    <a:p>
                      <a:r>
                        <a:rPr lang="en-GB" sz="2800" b="1" dirty="0"/>
                        <a:t>A steer on the subject: </a:t>
                      </a:r>
                      <a:r>
                        <a:rPr lang="en-GB" sz="2800" dirty="0"/>
                        <a:t>to find out what lecturers consider important about the topic and issues; to help me when interpreting assignment titles, anticipating potential exam questions, and for gaining a sense of what I am supposed to know</a:t>
                      </a:r>
                    </a:p>
                  </a:txBody>
                  <a:tcPr/>
                </a:tc>
                <a:tc>
                  <a:txBody>
                    <a:bodyPr/>
                    <a:lstStyle/>
                    <a:p>
                      <a:r>
                        <a:rPr lang="en-GB" dirty="0"/>
                        <a:t>Yes or no?</a:t>
                      </a:r>
                    </a:p>
                  </a:txBody>
                  <a:tcPr/>
                </a:tc>
                <a:extLst>
                  <a:ext uri="{0D108BD9-81ED-4DB2-BD59-A6C34878D82A}">
                    <a16:rowId xmlns:a16="http://schemas.microsoft.com/office/drawing/2014/main" val="1046382296"/>
                  </a:ext>
                </a:extLst>
              </a:tr>
              <a:tr h="1342208">
                <a:tc>
                  <a:txBody>
                    <a:bodyPr/>
                    <a:lstStyle/>
                    <a:p>
                      <a:r>
                        <a:rPr lang="en-GB" sz="2800" b="1" dirty="0"/>
                        <a:t>To guide and inspire independent study</a:t>
                      </a:r>
                      <a:r>
                        <a:rPr lang="en-GB" sz="2800" dirty="0"/>
                        <a:t>: for a steer on where to focus my reading, research, practice and thinking: for ideas to help provide a springboard for my own investigations into the topic</a:t>
                      </a:r>
                    </a:p>
                  </a:txBody>
                  <a:tcPr/>
                </a:tc>
                <a:tc>
                  <a:txBody>
                    <a:bodyPr/>
                    <a:lstStyle/>
                    <a:p>
                      <a:r>
                        <a:rPr lang="en-GB" dirty="0"/>
                        <a:t>Yes or no?</a:t>
                      </a:r>
                    </a:p>
                  </a:txBody>
                  <a:tcPr/>
                </a:tc>
                <a:extLst>
                  <a:ext uri="{0D108BD9-81ED-4DB2-BD59-A6C34878D82A}">
                    <a16:rowId xmlns:a16="http://schemas.microsoft.com/office/drawing/2014/main" val="1877017828"/>
                  </a:ext>
                </a:extLst>
              </a:tr>
              <a:tr h="922769">
                <a:tc>
                  <a:txBody>
                    <a:bodyPr/>
                    <a:lstStyle/>
                    <a:p>
                      <a:r>
                        <a:rPr lang="en-GB" sz="2800" b="1" dirty="0"/>
                        <a:t>Clarifying difficult concepts: </a:t>
                      </a:r>
                      <a:r>
                        <a:rPr lang="en-GB" sz="2800" b="0" dirty="0"/>
                        <a:t>to help me understand complex issues, theories, data, problems etc.  </a:t>
                      </a:r>
                    </a:p>
                  </a:txBody>
                  <a:tcPr/>
                </a:tc>
                <a:tc>
                  <a:txBody>
                    <a:bodyPr/>
                    <a:lstStyle/>
                    <a:p>
                      <a:r>
                        <a:rPr lang="en-GB" dirty="0"/>
                        <a:t>Yes or no?</a:t>
                      </a:r>
                    </a:p>
                  </a:txBody>
                  <a:tcPr/>
                </a:tc>
                <a:extLst>
                  <a:ext uri="{0D108BD9-81ED-4DB2-BD59-A6C34878D82A}">
                    <a16:rowId xmlns:a16="http://schemas.microsoft.com/office/drawing/2014/main" val="1796114427"/>
                  </a:ext>
                </a:extLst>
              </a:tr>
              <a:tr h="922769">
                <a:tc>
                  <a:txBody>
                    <a:bodyPr/>
                    <a:lstStyle/>
                    <a:p>
                      <a:r>
                        <a:rPr lang="en-GB" sz="2800" b="1" dirty="0"/>
                        <a:t>Checking and reinforcing learning</a:t>
                      </a:r>
                      <a:r>
                        <a:rPr lang="en-GB" sz="2800" dirty="0"/>
                        <a:t>: to remind me of what I have covered already</a:t>
                      </a:r>
                    </a:p>
                  </a:txBody>
                  <a:tcPr/>
                </a:tc>
                <a:tc>
                  <a:txBody>
                    <a:bodyPr/>
                    <a:lstStyle/>
                    <a:p>
                      <a:r>
                        <a:rPr lang="en-GB" dirty="0"/>
                        <a:t>Yes or no?</a:t>
                      </a:r>
                    </a:p>
                  </a:txBody>
                  <a:tcPr/>
                </a:tc>
                <a:extLst>
                  <a:ext uri="{0D108BD9-81ED-4DB2-BD59-A6C34878D82A}">
                    <a16:rowId xmlns:a16="http://schemas.microsoft.com/office/drawing/2014/main" val="747892441"/>
                  </a:ext>
                </a:extLst>
              </a:tr>
            </a:tbl>
          </a:graphicData>
        </a:graphic>
      </p:graphicFrame>
    </p:spTree>
    <p:extLst>
      <p:ext uri="{BB962C8B-B14F-4D97-AF65-F5344CB8AC3E}">
        <p14:creationId xmlns:p14="http://schemas.microsoft.com/office/powerpoint/2010/main" val="23108141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061D2-54E1-E60E-BC4C-D5AE4F7F4213}"/>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1E50C63-AEC0-E24E-76B9-F8994FDF0552}"/>
              </a:ext>
            </a:extLst>
          </p:cNvPr>
          <p:cNvGraphicFramePr>
            <a:graphicFrameLocks noGrp="1"/>
          </p:cNvGraphicFramePr>
          <p:nvPr>
            <p:ph sz="quarter" idx="1"/>
            <p:extLst>
              <p:ext uri="{D42A27DB-BD31-4B8C-83A1-F6EECF244321}">
                <p14:modId xmlns:p14="http://schemas.microsoft.com/office/powerpoint/2010/main" val="4281977959"/>
              </p:ext>
            </p:extLst>
          </p:nvPr>
        </p:nvGraphicFramePr>
        <p:xfrm>
          <a:off x="253999" y="220133"/>
          <a:ext cx="11599333" cy="6248401"/>
        </p:xfrm>
        <a:graphic>
          <a:graphicData uri="http://schemas.openxmlformats.org/drawingml/2006/table">
            <a:tbl>
              <a:tblPr firstRow="1" bandRow="1">
                <a:tableStyleId>{616DA210-FB5B-4158-B5E0-FEB733F419BA}</a:tableStyleId>
              </a:tblPr>
              <a:tblGrid>
                <a:gridCol w="10895277">
                  <a:extLst>
                    <a:ext uri="{9D8B030D-6E8A-4147-A177-3AD203B41FA5}">
                      <a16:colId xmlns:a16="http://schemas.microsoft.com/office/drawing/2014/main" val="2151914001"/>
                    </a:ext>
                  </a:extLst>
                </a:gridCol>
                <a:gridCol w="704056">
                  <a:extLst>
                    <a:ext uri="{9D8B030D-6E8A-4147-A177-3AD203B41FA5}">
                      <a16:colId xmlns:a16="http://schemas.microsoft.com/office/drawing/2014/main" val="306200402"/>
                    </a:ext>
                  </a:extLst>
                </a:gridCol>
              </a:tblGrid>
              <a:tr h="1078970">
                <a:tc>
                  <a:txBody>
                    <a:bodyPr/>
                    <a:lstStyle/>
                    <a:p>
                      <a:r>
                        <a:rPr lang="en-GB" sz="2800" b="1" dirty="0"/>
                        <a:t>Reassurances of being, ‘up to speed’: </a:t>
                      </a:r>
                      <a:r>
                        <a:rPr lang="en-GB" sz="2800" b="0" dirty="0"/>
                        <a:t>to be confident that I am doing what is expected; to avoid the anxiety of feeling I might have missed something key</a:t>
                      </a:r>
                    </a:p>
                  </a:txBody>
                  <a:tcPr/>
                </a:tc>
                <a:tc>
                  <a:txBody>
                    <a:bodyPr/>
                    <a:lstStyle/>
                    <a:p>
                      <a:r>
                        <a:rPr lang="en-GB" dirty="0"/>
                        <a:t>Yes or no?</a:t>
                      </a:r>
                    </a:p>
                  </a:txBody>
                  <a:tcPr/>
                </a:tc>
                <a:extLst>
                  <a:ext uri="{0D108BD9-81ED-4DB2-BD59-A6C34878D82A}">
                    <a16:rowId xmlns:a16="http://schemas.microsoft.com/office/drawing/2014/main" val="855123357"/>
                  </a:ext>
                </a:extLst>
              </a:tr>
              <a:tr h="1536359">
                <a:tc>
                  <a:txBody>
                    <a:bodyPr/>
                    <a:lstStyle/>
                    <a:p>
                      <a:r>
                        <a:rPr lang="en-GB" sz="2800" b="1" dirty="0"/>
                        <a:t>To gain different perspectives: </a:t>
                      </a:r>
                      <a:r>
                        <a:rPr lang="en-GB" sz="2800" b="0" dirty="0"/>
                        <a:t>from the tutor, and if there is class participation, from the questions and comments of others; these add to my understanding of how issues can be conceptualised  </a:t>
                      </a:r>
                    </a:p>
                  </a:txBody>
                  <a:tcPr/>
                </a:tc>
                <a:tc>
                  <a:txBody>
                    <a:bodyPr/>
                    <a:lstStyle/>
                    <a:p>
                      <a:r>
                        <a:rPr lang="en-GB" dirty="0"/>
                        <a:t>Yes or no?</a:t>
                      </a:r>
                    </a:p>
                  </a:txBody>
                  <a:tcPr/>
                </a:tc>
                <a:extLst>
                  <a:ext uri="{0D108BD9-81ED-4DB2-BD59-A6C34878D82A}">
                    <a16:rowId xmlns:a16="http://schemas.microsoft.com/office/drawing/2014/main" val="1046382296"/>
                  </a:ext>
                </a:extLst>
              </a:tr>
              <a:tr h="1041805">
                <a:tc>
                  <a:txBody>
                    <a:bodyPr/>
                    <a:lstStyle/>
                    <a:p>
                      <a:r>
                        <a:rPr lang="en-GB" sz="2800" b="1" dirty="0"/>
                        <a:t>To develop insights, skills and behaviours</a:t>
                      </a:r>
                      <a:r>
                        <a:rPr lang="en-GB" sz="2800" dirty="0"/>
                        <a:t>: e.g. hands-on practical work, collaborative groupwork/teams, communicating in discussion </a:t>
                      </a:r>
                    </a:p>
                  </a:txBody>
                  <a:tcPr/>
                </a:tc>
                <a:tc>
                  <a:txBody>
                    <a:bodyPr/>
                    <a:lstStyle/>
                    <a:p>
                      <a:r>
                        <a:rPr lang="en-GB" dirty="0"/>
                        <a:t>Yes or no?</a:t>
                      </a:r>
                    </a:p>
                  </a:txBody>
                  <a:tcPr/>
                </a:tc>
                <a:extLst>
                  <a:ext uri="{0D108BD9-81ED-4DB2-BD59-A6C34878D82A}">
                    <a16:rowId xmlns:a16="http://schemas.microsoft.com/office/drawing/2014/main" val="1877017828"/>
                  </a:ext>
                </a:extLst>
              </a:tr>
              <a:tr h="1078970">
                <a:tc>
                  <a:txBody>
                    <a:bodyPr/>
                    <a:lstStyle/>
                    <a:p>
                      <a:r>
                        <a:rPr lang="en-GB" sz="2800" b="1" dirty="0"/>
                        <a:t>Associating with peers before/after class: </a:t>
                      </a:r>
                      <a:r>
                        <a:rPr lang="en-GB" sz="2800" b="0" dirty="0"/>
                        <a:t>to catch up on news, ideas and generally gain from being part of a learning community</a:t>
                      </a:r>
                    </a:p>
                  </a:txBody>
                  <a:tcPr/>
                </a:tc>
                <a:tc>
                  <a:txBody>
                    <a:bodyPr/>
                    <a:lstStyle/>
                    <a:p>
                      <a:r>
                        <a:rPr lang="en-GB" dirty="0"/>
                        <a:t>Yes or no?</a:t>
                      </a:r>
                    </a:p>
                  </a:txBody>
                  <a:tcPr/>
                </a:tc>
                <a:extLst>
                  <a:ext uri="{0D108BD9-81ED-4DB2-BD59-A6C34878D82A}">
                    <a16:rowId xmlns:a16="http://schemas.microsoft.com/office/drawing/2014/main" val="1796114427"/>
                  </a:ext>
                </a:extLst>
              </a:tr>
              <a:tr h="1512297">
                <a:tc>
                  <a:txBody>
                    <a:bodyPr/>
                    <a:lstStyle/>
                    <a:p>
                      <a:r>
                        <a:rPr lang="en-GB" sz="2800" b="1" dirty="0"/>
                        <a:t>To demonstrate/reinforce my commitment</a:t>
                      </a:r>
                      <a:r>
                        <a:rPr lang="en-GB" sz="2800" dirty="0"/>
                        <a:t>: by giving my time and energy, I reinforce my sense of connection to the course, which helps me to engage further and enjoy it more</a:t>
                      </a:r>
                    </a:p>
                  </a:txBody>
                  <a:tcPr/>
                </a:tc>
                <a:tc>
                  <a:txBody>
                    <a:bodyPr/>
                    <a:lstStyle/>
                    <a:p>
                      <a:r>
                        <a:rPr lang="en-GB" dirty="0"/>
                        <a:t>Yes or no?</a:t>
                      </a:r>
                    </a:p>
                  </a:txBody>
                  <a:tcPr/>
                </a:tc>
                <a:extLst>
                  <a:ext uri="{0D108BD9-81ED-4DB2-BD59-A6C34878D82A}">
                    <a16:rowId xmlns:a16="http://schemas.microsoft.com/office/drawing/2014/main" val="747892441"/>
                  </a:ext>
                </a:extLst>
              </a:tr>
            </a:tbl>
          </a:graphicData>
        </a:graphic>
      </p:graphicFrame>
    </p:spTree>
    <p:extLst>
      <p:ext uri="{BB962C8B-B14F-4D97-AF65-F5344CB8AC3E}">
        <p14:creationId xmlns:p14="http://schemas.microsoft.com/office/powerpoint/2010/main" val="34299957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40552-D5E5-C81E-1FFE-53A9BFF67D99}"/>
              </a:ext>
            </a:extLst>
          </p:cNvPr>
          <p:cNvSpPr>
            <a:spLocks noGrp="1"/>
          </p:cNvSpPr>
          <p:nvPr>
            <p:ph type="title"/>
          </p:nvPr>
        </p:nvSpPr>
        <p:spPr>
          <a:xfrm>
            <a:off x="270933" y="274638"/>
            <a:ext cx="11311467" cy="563562"/>
          </a:xfrm>
        </p:spPr>
        <p:txBody>
          <a:bodyPr>
            <a:normAutofit fontScale="90000"/>
          </a:bodyPr>
          <a:lstStyle/>
          <a:p>
            <a:r>
              <a:rPr lang="en-GB" dirty="0"/>
              <a:t>Engagement </a:t>
            </a:r>
          </a:p>
        </p:txBody>
      </p:sp>
      <p:sp>
        <p:nvSpPr>
          <p:cNvPr id="3" name="Content Placeholder 2">
            <a:extLst>
              <a:ext uri="{FF2B5EF4-FFF2-40B4-BE49-F238E27FC236}">
                <a16:creationId xmlns:a16="http://schemas.microsoft.com/office/drawing/2014/main" id="{B0BC3296-798D-7FFC-53B7-E7EB4A2877A7}"/>
              </a:ext>
            </a:extLst>
          </p:cNvPr>
          <p:cNvSpPr>
            <a:spLocks noGrp="1"/>
          </p:cNvSpPr>
          <p:nvPr>
            <p:ph sz="quarter" idx="1"/>
          </p:nvPr>
        </p:nvSpPr>
        <p:spPr>
          <a:xfrm>
            <a:off x="270932" y="838199"/>
            <a:ext cx="11921067" cy="5897981"/>
          </a:xfrm>
        </p:spPr>
        <p:txBody>
          <a:bodyPr>
            <a:noAutofit/>
          </a:bodyPr>
          <a:lstStyle/>
          <a:p>
            <a:r>
              <a:rPr lang="en-GB" sz="3000" dirty="0"/>
              <a:t>Join in and give it a go!  You are a small group in                                a </a:t>
            </a:r>
            <a:r>
              <a:rPr lang="en-GB" sz="3000"/>
              <a:t>small a classroom </a:t>
            </a:r>
            <a:r>
              <a:rPr lang="en-GB" sz="3000" dirty="0"/>
              <a:t>(not 300 students in a lecture theatre)</a:t>
            </a:r>
          </a:p>
          <a:p>
            <a:r>
              <a:rPr lang="en-GB" sz="3000" dirty="0"/>
              <a:t> So do your best to participate</a:t>
            </a:r>
          </a:p>
          <a:p>
            <a:pPr marL="0" indent="0">
              <a:buNone/>
            </a:pPr>
            <a:endParaRPr lang="en-GB" sz="3000" dirty="0"/>
          </a:p>
          <a:p>
            <a:r>
              <a:rPr lang="en-GB" sz="3000" dirty="0"/>
              <a:t>Maintain your focus, listen attentively</a:t>
            </a:r>
          </a:p>
          <a:p>
            <a:r>
              <a:rPr lang="en-GB" sz="3000" dirty="0"/>
              <a:t>Make notes</a:t>
            </a:r>
          </a:p>
          <a:p>
            <a:pPr lvl="1"/>
            <a:r>
              <a:rPr lang="en-GB" sz="3000" dirty="0"/>
              <a:t>Make notes by hand during lectures: this can mitigate the risk of forgetting what you hear </a:t>
            </a:r>
          </a:p>
          <a:p>
            <a:pPr lvl="1"/>
            <a:r>
              <a:rPr lang="en-GB" sz="3000" dirty="0"/>
              <a:t>As much as possible, write the notes in your own words (i.e. paraphrase – see below) - this can help you to remain focused and to think about what you are hearing</a:t>
            </a:r>
          </a:p>
        </p:txBody>
      </p:sp>
      <p:pic>
        <p:nvPicPr>
          <p:cNvPr id="5" name="Picture 4">
            <a:extLst>
              <a:ext uri="{FF2B5EF4-FFF2-40B4-BE49-F238E27FC236}">
                <a16:creationId xmlns:a16="http://schemas.microsoft.com/office/drawing/2014/main" id="{A6AD0993-95FF-ACFD-F555-62A291B6BFD6}"/>
              </a:ext>
            </a:extLst>
          </p:cNvPr>
          <p:cNvPicPr>
            <a:picLocks noChangeAspect="1"/>
          </p:cNvPicPr>
          <p:nvPr/>
        </p:nvPicPr>
        <p:blipFill>
          <a:blip r:embed="rId2"/>
          <a:stretch>
            <a:fillRect/>
          </a:stretch>
        </p:blipFill>
        <p:spPr>
          <a:xfrm>
            <a:off x="7806267" y="121819"/>
            <a:ext cx="3514408" cy="1971497"/>
          </a:xfrm>
          <a:prstGeom prst="rect">
            <a:avLst/>
          </a:prstGeom>
        </p:spPr>
      </p:pic>
      <p:pic>
        <p:nvPicPr>
          <p:cNvPr id="7" name="Picture 6">
            <a:extLst>
              <a:ext uri="{FF2B5EF4-FFF2-40B4-BE49-F238E27FC236}">
                <a16:creationId xmlns:a16="http://schemas.microsoft.com/office/drawing/2014/main" id="{FEFFFDF8-0F73-7CC0-56D2-C66C87CCE553}"/>
              </a:ext>
            </a:extLst>
          </p:cNvPr>
          <p:cNvPicPr>
            <a:picLocks noChangeAspect="1"/>
          </p:cNvPicPr>
          <p:nvPr/>
        </p:nvPicPr>
        <p:blipFill>
          <a:blip r:embed="rId3"/>
          <a:stretch>
            <a:fillRect/>
          </a:stretch>
        </p:blipFill>
        <p:spPr>
          <a:xfrm>
            <a:off x="8144934" y="2074349"/>
            <a:ext cx="2912533" cy="1943463"/>
          </a:xfrm>
          <a:prstGeom prst="rect">
            <a:avLst/>
          </a:prstGeom>
        </p:spPr>
      </p:pic>
    </p:spTree>
    <p:extLst>
      <p:ext uri="{BB962C8B-B14F-4D97-AF65-F5344CB8AC3E}">
        <p14:creationId xmlns:p14="http://schemas.microsoft.com/office/powerpoint/2010/main" val="673174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467" y="274638"/>
            <a:ext cx="9821333" cy="634082"/>
          </a:xfrm>
        </p:spPr>
        <p:txBody>
          <a:bodyPr>
            <a:normAutofit fontScale="90000"/>
          </a:bodyPr>
          <a:lstStyle/>
          <a:p>
            <a:pPr>
              <a:defRPr/>
            </a:pPr>
            <a:r>
              <a:rPr lang="en-GB" dirty="0"/>
              <a:t>Tips for success at university </a:t>
            </a:r>
          </a:p>
        </p:txBody>
      </p:sp>
      <p:sp>
        <p:nvSpPr>
          <p:cNvPr id="23555" name="Content Placeholder 2"/>
          <p:cNvSpPr>
            <a:spLocks noGrp="1"/>
          </p:cNvSpPr>
          <p:nvPr>
            <p:ph sz="quarter" idx="1"/>
          </p:nvPr>
        </p:nvSpPr>
        <p:spPr>
          <a:xfrm>
            <a:off x="389467" y="908720"/>
            <a:ext cx="9821333" cy="4680868"/>
          </a:xfrm>
        </p:spPr>
        <p:txBody>
          <a:bodyPr>
            <a:noAutofit/>
          </a:bodyPr>
          <a:lstStyle/>
          <a:p>
            <a:pPr eaLnBrk="1" hangingPunct="1"/>
            <a:r>
              <a:rPr lang="en-GB" altLang="en-US" sz="3600" dirty="0"/>
              <a:t>Attend lectures </a:t>
            </a:r>
          </a:p>
          <a:p>
            <a:pPr eaLnBrk="1" hangingPunct="1"/>
            <a:r>
              <a:rPr lang="en-GB" altLang="en-US" sz="3600" dirty="0"/>
              <a:t>Invest in study </a:t>
            </a:r>
          </a:p>
          <a:p>
            <a:pPr eaLnBrk="1" hangingPunct="1"/>
            <a:r>
              <a:rPr lang="en-GB" altLang="en-US" sz="3600" dirty="0"/>
              <a:t>Take notes during lectures </a:t>
            </a:r>
          </a:p>
          <a:p>
            <a:pPr eaLnBrk="1" hangingPunct="1"/>
            <a:r>
              <a:rPr lang="en-GB" altLang="en-US" sz="3600" dirty="0"/>
              <a:t>Use time-management strategies </a:t>
            </a:r>
          </a:p>
          <a:p>
            <a:pPr eaLnBrk="1" hangingPunct="1"/>
            <a:r>
              <a:rPr lang="en-GB" altLang="en-US" sz="3600" dirty="0"/>
              <a:t>Be administratively organised</a:t>
            </a:r>
          </a:p>
          <a:p>
            <a:pPr eaLnBrk="1" hangingPunct="1"/>
            <a:r>
              <a:rPr lang="en-GB" altLang="en-US" sz="3600" dirty="0"/>
              <a:t>Read widely around the topic from academically robust sources</a:t>
            </a:r>
          </a:p>
          <a:p>
            <a:pPr eaLnBrk="1" hangingPunct="1"/>
            <a:r>
              <a:rPr lang="en-GB" altLang="en-US" sz="3600" dirty="0"/>
              <a:t>Use university support structures if required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B15E2-2800-8A49-772C-53FE57C62561}"/>
              </a:ext>
            </a:extLst>
          </p:cNvPr>
          <p:cNvSpPr>
            <a:spLocks noGrp="1"/>
          </p:cNvSpPr>
          <p:nvPr>
            <p:ph type="title"/>
          </p:nvPr>
        </p:nvSpPr>
        <p:spPr>
          <a:xfrm>
            <a:off x="264695" y="274638"/>
            <a:ext cx="11317705" cy="760078"/>
          </a:xfrm>
        </p:spPr>
        <p:txBody>
          <a:bodyPr/>
          <a:lstStyle/>
          <a:p>
            <a:r>
              <a:rPr lang="en-GB" dirty="0"/>
              <a:t>Homework: me and my career hopes</a:t>
            </a:r>
          </a:p>
        </p:txBody>
      </p:sp>
      <p:sp>
        <p:nvSpPr>
          <p:cNvPr id="3" name="Content Placeholder 2">
            <a:extLst>
              <a:ext uri="{FF2B5EF4-FFF2-40B4-BE49-F238E27FC236}">
                <a16:creationId xmlns:a16="http://schemas.microsoft.com/office/drawing/2014/main" id="{6D8FDF4B-A377-A3DC-FBA1-E199E1E36C75}"/>
              </a:ext>
            </a:extLst>
          </p:cNvPr>
          <p:cNvSpPr>
            <a:spLocks noGrp="1"/>
          </p:cNvSpPr>
          <p:nvPr>
            <p:ph sz="quarter" idx="1"/>
          </p:nvPr>
        </p:nvSpPr>
        <p:spPr>
          <a:xfrm>
            <a:off x="264695" y="1034716"/>
            <a:ext cx="11662610" cy="5823284"/>
          </a:xfrm>
        </p:spPr>
        <p:txBody>
          <a:bodyPr/>
          <a:lstStyle/>
          <a:p>
            <a:r>
              <a:rPr lang="en-GB" sz="3400" i="1" dirty="0"/>
              <a:t>Today, we discussed your experiences working in health and social care and your career hopes and wishes.  Your homework is to write 550 words (+/- 10%) about these career hopes and wishes.  This might include some background as to why you are interested in a particular field, any related previous experiences you have had, the attributes that might make you well-suited to the profession, and how you think you/others would benefit from your pursuing this career.   When you have finished, remember to proof read your work carefully, and then upload it, using the Moodle link, before next week’s lecture  </a:t>
            </a:r>
          </a:p>
          <a:p>
            <a:endParaRPr lang="en-GB" dirty="0"/>
          </a:p>
        </p:txBody>
      </p:sp>
    </p:spTree>
    <p:extLst>
      <p:ext uri="{BB962C8B-B14F-4D97-AF65-F5344CB8AC3E}">
        <p14:creationId xmlns:p14="http://schemas.microsoft.com/office/powerpoint/2010/main" val="29301367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642FA-4C8D-0673-D0BE-E76C69EB915A}"/>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67B3542A-E9E3-352D-D989-C757496D607B}"/>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D634AD58-0E98-0BC1-A58B-FCE46ED01F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1406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2C50-8C5D-09EC-DB59-1AE811D5CB53}"/>
              </a:ext>
            </a:extLst>
          </p:cNvPr>
          <p:cNvSpPr>
            <a:spLocks noGrp="1"/>
          </p:cNvSpPr>
          <p:nvPr>
            <p:ph type="title"/>
          </p:nvPr>
        </p:nvSpPr>
        <p:spPr>
          <a:xfrm>
            <a:off x="450376" y="191069"/>
            <a:ext cx="11132024" cy="928047"/>
          </a:xfrm>
        </p:spPr>
        <p:txBody>
          <a:bodyPr/>
          <a:lstStyle/>
          <a:p>
            <a:r>
              <a:rPr lang="en-GB" dirty="0"/>
              <a:t>References </a:t>
            </a:r>
          </a:p>
        </p:txBody>
      </p:sp>
      <p:sp>
        <p:nvSpPr>
          <p:cNvPr id="3" name="Content Placeholder 2">
            <a:extLst>
              <a:ext uri="{FF2B5EF4-FFF2-40B4-BE49-F238E27FC236}">
                <a16:creationId xmlns:a16="http://schemas.microsoft.com/office/drawing/2014/main" id="{7AD475E8-A07E-0155-01C0-5D6B730774EB}"/>
              </a:ext>
            </a:extLst>
          </p:cNvPr>
          <p:cNvSpPr>
            <a:spLocks noGrp="1"/>
          </p:cNvSpPr>
          <p:nvPr>
            <p:ph sz="quarter" idx="1"/>
          </p:nvPr>
        </p:nvSpPr>
        <p:spPr>
          <a:xfrm>
            <a:off x="286603" y="1119115"/>
            <a:ext cx="11455021" cy="5349923"/>
          </a:xfrm>
        </p:spPr>
        <p:txBody>
          <a:bodyPr/>
          <a:lstStyle/>
          <a:p>
            <a:pPr marL="0" indent="0">
              <a:buNone/>
            </a:pPr>
            <a:r>
              <a:rPr lang="en-GB" sz="2800" dirty="0"/>
              <a:t>Bloom, B. S., Engelhart, M. D., Furst, E. J., Hill, W. H. and Krathwohl, D. R. (1956). </a:t>
            </a:r>
            <a:r>
              <a:rPr lang="en-GB" sz="2800" i="1" dirty="0"/>
              <a:t>Taxonomy of educational objectives : the classification of educational goals. Handbook 1: Cognitive domain</a:t>
            </a:r>
            <a:r>
              <a:rPr lang="en-GB" sz="2800" dirty="0"/>
              <a:t>. Longman.</a:t>
            </a:r>
          </a:p>
          <a:p>
            <a:pPr marL="0" indent="0">
              <a:buNone/>
            </a:pPr>
            <a:r>
              <a:rPr lang="en-GB" sz="2800" dirty="0"/>
              <a:t>Cottrell, S.  (2024).  </a:t>
            </a:r>
            <a:r>
              <a:rPr lang="en-GB" sz="2800" i="1" dirty="0"/>
              <a:t>The study skills handbook</a:t>
            </a:r>
            <a:r>
              <a:rPr lang="en-GB" sz="2800" dirty="0"/>
              <a:t>.  6</a:t>
            </a:r>
            <a:r>
              <a:rPr lang="en-GB" sz="2800" baseline="30000" dirty="0"/>
              <a:t>th</a:t>
            </a:r>
            <a:r>
              <a:rPr lang="en-GB" sz="2800" dirty="0"/>
              <a:t> </a:t>
            </a:r>
            <a:r>
              <a:rPr lang="en-GB" sz="2800" dirty="0" err="1"/>
              <a:t>edn</a:t>
            </a:r>
            <a:r>
              <a:rPr lang="en-GB" sz="2800" dirty="0"/>
              <a:t>.  Bloomsbury Academic.</a:t>
            </a:r>
          </a:p>
          <a:p>
            <a:pPr marL="0" indent="0">
              <a:buNone/>
            </a:pPr>
            <a:r>
              <a:rPr lang="en-GB" sz="2800" dirty="0"/>
              <a:t>Hopkins, D. and Reid, T.  (2024). </a:t>
            </a:r>
            <a:r>
              <a:rPr lang="en-GB" sz="2800" i="1" dirty="0"/>
              <a:t>The Academic Skills Handbook: your Guide to Success in Writing, Thinking and Communicating at University</a:t>
            </a:r>
            <a:r>
              <a:rPr lang="en-GB" sz="2800" dirty="0"/>
              <a:t>.  2</a:t>
            </a:r>
            <a:r>
              <a:rPr lang="en-GB" sz="2800" baseline="30000" dirty="0"/>
              <a:t>nd</a:t>
            </a:r>
            <a:r>
              <a:rPr lang="en-GB" sz="2800" dirty="0"/>
              <a:t> </a:t>
            </a:r>
            <a:r>
              <a:rPr lang="en-GB" sz="2800" dirty="0" err="1"/>
              <a:t>edn</a:t>
            </a:r>
            <a:r>
              <a:rPr lang="en-GB" sz="2800" dirty="0"/>
              <a:t>.  Sage.  </a:t>
            </a:r>
          </a:p>
          <a:p>
            <a:pPr marL="0" indent="0">
              <a:buNone/>
            </a:pPr>
            <a:r>
              <a:rPr lang="en-GB" sz="2800" dirty="0"/>
              <a:t>Pears, R. and Shields, G. (2025) </a:t>
            </a:r>
            <a:r>
              <a:rPr lang="en-GB" sz="2800" i="1" dirty="0"/>
              <a:t>Cite them right : the essential referencing guide</a:t>
            </a:r>
            <a:r>
              <a:rPr lang="en-GB" sz="2800" dirty="0"/>
              <a:t>. 13th </a:t>
            </a:r>
            <a:r>
              <a:rPr lang="en-GB" sz="2800" dirty="0" err="1"/>
              <a:t>edn</a:t>
            </a:r>
            <a:r>
              <a:rPr lang="en-GB" sz="2800" dirty="0"/>
              <a:t>. Bloomsbury Academic</a:t>
            </a:r>
          </a:p>
          <a:p>
            <a:pPr marL="0" indent="0">
              <a:buNone/>
            </a:pPr>
            <a:r>
              <a:rPr lang="en-GB" sz="2800" dirty="0" err="1"/>
              <a:t>Prifysgol</a:t>
            </a:r>
            <a:r>
              <a:rPr lang="en-GB" sz="2800" dirty="0"/>
              <a:t> Cymru Y </a:t>
            </a:r>
            <a:r>
              <a:rPr lang="en-GB" sz="2800" dirty="0" err="1"/>
              <a:t>Drindod</a:t>
            </a:r>
            <a:r>
              <a:rPr lang="en-GB" sz="2800" dirty="0"/>
              <a:t> Dewi Sant/University of Wales Trinity. St. David.  (2023).  </a:t>
            </a:r>
            <a:r>
              <a:rPr lang="en-GB" sz="2800" i="1" dirty="0"/>
              <a:t>Academic Misconduct Policy</a:t>
            </a:r>
            <a:r>
              <a:rPr lang="en-GB" sz="2800" dirty="0"/>
              <a:t>.  Available at:  </a:t>
            </a:r>
            <a:r>
              <a:rPr lang="en-GB" sz="2800" u="sng" dirty="0">
                <a:hlinkClick r:id="rId2"/>
              </a:rPr>
              <a:t>https://www.uwtsd.ac.uk/media/1829/download?attachment</a:t>
            </a:r>
            <a:r>
              <a:rPr lang="en-GB" sz="2800" dirty="0"/>
              <a:t> (Accessed: 1</a:t>
            </a:r>
            <a:r>
              <a:rPr lang="en-GB" sz="2800" baseline="30000" dirty="0"/>
              <a:t>st</a:t>
            </a:r>
            <a:r>
              <a:rPr lang="en-GB" sz="2800" dirty="0"/>
              <a:t> October, 2026) </a:t>
            </a:r>
          </a:p>
          <a:p>
            <a:pPr marL="0" indent="0">
              <a:buNone/>
            </a:pPr>
            <a:endParaRPr lang="en-GB" sz="1400" dirty="0"/>
          </a:p>
          <a:p>
            <a:pPr marL="0" indent="0">
              <a:buNone/>
            </a:pPr>
            <a:endParaRPr lang="en-GB" dirty="0"/>
          </a:p>
        </p:txBody>
      </p:sp>
    </p:spTree>
    <p:extLst>
      <p:ext uri="{BB962C8B-B14F-4D97-AF65-F5344CB8AC3E}">
        <p14:creationId xmlns:p14="http://schemas.microsoft.com/office/powerpoint/2010/main" val="37637669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D13245-FB6D-9D36-CEA8-E2CB4BE80986}"/>
              </a:ext>
            </a:extLst>
          </p:cNvPr>
          <p:cNvSpPr>
            <a:spLocks noGrp="1"/>
          </p:cNvSpPr>
          <p:nvPr>
            <p:ph sz="quarter" idx="1"/>
          </p:nvPr>
        </p:nvSpPr>
        <p:spPr>
          <a:xfrm>
            <a:off x="264695" y="312821"/>
            <a:ext cx="11927305" cy="6256421"/>
          </a:xfrm>
        </p:spPr>
        <p:txBody>
          <a:bodyPr/>
          <a:lstStyle/>
          <a:p>
            <a:pPr marL="0" indent="0">
              <a:buNone/>
            </a:pPr>
            <a:r>
              <a:rPr lang="en-GB" sz="2800" dirty="0" err="1"/>
              <a:t>Prifysgol</a:t>
            </a:r>
            <a:r>
              <a:rPr lang="en-GB" sz="2800" dirty="0"/>
              <a:t> Cymru Y </a:t>
            </a:r>
            <a:r>
              <a:rPr lang="en-GB" sz="2800" dirty="0" err="1"/>
              <a:t>Drindod</a:t>
            </a:r>
            <a:r>
              <a:rPr lang="en-GB" sz="2800" dirty="0"/>
              <a:t> Dewi Sant/University of Wales Trinity. St. David.  (2025).  </a:t>
            </a:r>
            <a:r>
              <a:rPr lang="en-GB" sz="2800" i="1" dirty="0"/>
              <a:t>Referencing Handbook Harvard. UWTSD: Library and Learning Resources.  Version 1.5 updated September 2025</a:t>
            </a:r>
            <a:r>
              <a:rPr lang="en-GB" sz="2800" dirty="0"/>
              <a:t>.  Available at:   </a:t>
            </a:r>
            <a:r>
              <a:rPr lang="en-GB" sz="2800" dirty="0">
                <a:hlinkClick r:id="rId2"/>
              </a:rPr>
              <a:t>https://digitalservices.uwtsd.ac.uk/wp-content/uploads/2025/12/Havard-en_v1.5-V2.pdf</a:t>
            </a:r>
            <a:r>
              <a:rPr lang="en-GB" sz="2800" dirty="0"/>
              <a:t>  (Accessed: 24th September, 2026). </a:t>
            </a:r>
          </a:p>
          <a:p>
            <a:endParaRPr lang="en-GB" dirty="0"/>
          </a:p>
        </p:txBody>
      </p:sp>
    </p:spTree>
    <p:extLst>
      <p:ext uri="{BB962C8B-B14F-4D97-AF65-F5344CB8AC3E}">
        <p14:creationId xmlns:p14="http://schemas.microsoft.com/office/powerpoint/2010/main" val="32010382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1_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6785</TotalTime>
  <Words>3549</Words>
  <Application>Microsoft Office PowerPoint</Application>
  <PresentationFormat>Widescreen</PresentationFormat>
  <Paragraphs>203</Paragraphs>
  <Slides>35</Slides>
  <Notes>10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35</vt:i4>
      </vt:variant>
    </vt:vector>
  </HeadingPairs>
  <TitlesOfParts>
    <vt:vector size="42" baseType="lpstr">
      <vt:lpstr>Arial</vt:lpstr>
      <vt:lpstr>Calibri</vt:lpstr>
      <vt:lpstr>Franklin Gothic Book</vt:lpstr>
      <vt:lpstr>Perpetua</vt:lpstr>
      <vt:lpstr>Wingdings 2</vt:lpstr>
      <vt:lpstr>Equity</vt:lpstr>
      <vt:lpstr>1_Equity</vt:lpstr>
      <vt:lpstr>BMNS4015.  Personal, Academic and Professional Development  (PAD)  Academic year 2026/27.   Introduction to module   </vt:lpstr>
      <vt:lpstr>PAD BMNS4015</vt:lpstr>
      <vt:lpstr>Introduction to module</vt:lpstr>
      <vt:lpstr>PowerPoint Presentation</vt:lpstr>
      <vt:lpstr>Level 4 Assessment Specification </vt:lpstr>
      <vt:lpstr>Level 4 study: expectations</vt:lpstr>
      <vt:lpstr>Benjamin Bloom (1913 – 1999)</vt:lpstr>
      <vt:lpstr>Module Aim </vt:lpstr>
      <vt:lpstr>PowerPoint Presentation</vt:lpstr>
      <vt:lpstr>Moodle</vt:lpstr>
      <vt:lpstr>Assessment one</vt:lpstr>
      <vt:lpstr>Part A: supporting documents (PDP and CV) </vt:lpstr>
      <vt:lpstr>PowerPoint Presentation</vt:lpstr>
      <vt:lpstr>Part B: mock interview </vt:lpstr>
      <vt:lpstr>Other issues to consider for the interview</vt:lpstr>
      <vt:lpstr>Assessement two</vt:lpstr>
      <vt:lpstr>Instructions and guidance </vt:lpstr>
      <vt:lpstr>Structure of the SWOT Analysis </vt:lpstr>
      <vt:lpstr>PowerPoint Presentation</vt:lpstr>
      <vt:lpstr>PowerPoint Presentation</vt:lpstr>
      <vt:lpstr>PowerPoint Presentation</vt:lpstr>
      <vt:lpstr>Assessments</vt:lpstr>
      <vt:lpstr>Most assignments require supporting evidence/references </vt:lpstr>
      <vt:lpstr>Poor academic practice/academic misconduct</vt:lpstr>
      <vt:lpstr>Examples/definitions of academic misconduct </vt:lpstr>
      <vt:lpstr>Possible penalties</vt:lpstr>
      <vt:lpstr>Read, read, read…. </vt:lpstr>
      <vt:lpstr>Taught sessions: why attend?– some reasons  </vt:lpstr>
      <vt:lpstr>PowerPoint Presentation</vt:lpstr>
      <vt:lpstr>Engagement </vt:lpstr>
      <vt:lpstr>Tips for success at university </vt:lpstr>
      <vt:lpstr>Homework: me and my career hopes</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203</cp:revision>
  <dcterms:created xsi:type="dcterms:W3CDTF">2021-08-31T06:51:44Z</dcterms:created>
  <dcterms:modified xsi:type="dcterms:W3CDTF">2026-10-01T09:01:34Z</dcterms:modified>
</cp:coreProperties>
</file>