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61" r:id="rId1"/>
  </p:sldMasterIdLst>
  <p:notesMasterIdLst>
    <p:notesMasterId r:id="rId12"/>
  </p:notesMasterIdLst>
  <p:handoutMasterIdLst>
    <p:handoutMasterId r:id="rId13"/>
  </p:handoutMasterIdLst>
  <p:sldIdLst>
    <p:sldId id="286" r:id="rId2"/>
    <p:sldId id="258" r:id="rId3"/>
    <p:sldId id="270" r:id="rId4"/>
    <p:sldId id="292" r:id="rId5"/>
    <p:sldId id="293" r:id="rId6"/>
    <p:sldId id="294" r:id="rId7"/>
    <p:sldId id="275" r:id="rId8"/>
    <p:sldId id="291" r:id="rId9"/>
    <p:sldId id="264" r:id="rId10"/>
    <p:sldId id="295" r:id="rId11"/>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166" autoAdjust="0"/>
  </p:normalViewPr>
  <p:slideViewPr>
    <p:cSldViewPr>
      <p:cViewPr varScale="1">
        <p:scale>
          <a:sx n="58" d="100"/>
          <a:sy n="58" d="100"/>
        </p:scale>
        <p:origin x="2170" y="4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2</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dirty="0"/>
              <a:t>Speakers note</a:t>
            </a:r>
          </a:p>
          <a:p>
            <a:pPr eaLnBrk="1" hangingPunct="1"/>
            <a:r>
              <a:rPr lang="en-US" altLang="en-US" b="1" dirty="0"/>
              <a:t>Business Overview</a:t>
            </a:r>
          </a:p>
          <a:p>
            <a:pPr eaLnBrk="1" hangingPunct="1"/>
            <a:r>
              <a:rPr lang="en-US" sz="1200" kern="1200" dirty="0">
                <a:solidFill>
                  <a:schemeClr val="tx1"/>
                </a:solidFill>
                <a:effectLst/>
                <a:latin typeface="Arial" pitchFamily="34" charset="0"/>
                <a:ea typeface="+mn-ea"/>
                <a:cs typeface="+mn-cs"/>
              </a:rPr>
              <a:t>HelpIT is an innovative IT company that specialises in helping businesses on their path to digital transformation (Matt, Hess and Benlian, 2015). The core idea behind HelpIT's business approach is to use technology to boost the effectiveness and productivity of every division within an organisation, from management to accounting, finance, and marketing. The firm aims to </a:t>
            </a:r>
            <a:r>
              <a:rPr lang="en-US" sz="1200" kern="1200" dirty="0" err="1">
                <a:solidFill>
                  <a:schemeClr val="tx1"/>
                </a:solidFill>
                <a:effectLst/>
                <a:latin typeface="Arial" pitchFamily="34" charset="0"/>
                <a:ea typeface="+mn-ea"/>
                <a:cs typeface="+mn-cs"/>
              </a:rPr>
              <a:t>revolutionise</a:t>
            </a:r>
            <a:r>
              <a:rPr lang="en-US" sz="1200" kern="1200" dirty="0">
                <a:solidFill>
                  <a:schemeClr val="tx1"/>
                </a:solidFill>
                <a:effectLst/>
                <a:latin typeface="Arial" pitchFamily="34" charset="0"/>
                <a:ea typeface="+mn-ea"/>
                <a:cs typeface="+mn-cs"/>
              </a:rPr>
              <a:t> how businesses function in the current world by creating </a:t>
            </a:r>
            <a:r>
              <a:rPr lang="en-US" sz="1200" kern="1200" dirty="0" err="1">
                <a:solidFill>
                  <a:schemeClr val="tx1"/>
                </a:solidFill>
                <a:effectLst/>
                <a:latin typeface="Arial" pitchFamily="34" charset="0"/>
                <a:ea typeface="+mn-ea"/>
                <a:cs typeface="+mn-cs"/>
              </a:rPr>
              <a:t>specialised</a:t>
            </a:r>
            <a:r>
              <a:rPr lang="en-US" sz="1200" kern="1200" dirty="0">
                <a:solidFill>
                  <a:schemeClr val="tx1"/>
                </a:solidFill>
                <a:effectLst/>
                <a:latin typeface="Arial" pitchFamily="34" charset="0"/>
                <a:ea typeface="+mn-ea"/>
                <a:cs typeface="+mn-cs"/>
              </a:rPr>
              <a:t> software and apps to meet the specific demands of customers. </a:t>
            </a:r>
            <a:endParaRPr lang="en-US" altLang="en-US" b="1"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3</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dirty="0"/>
              <a:t>Speakers note</a:t>
            </a:r>
          </a:p>
          <a:p>
            <a:pPr marL="0" marR="0" algn="just">
              <a:lnSpc>
                <a:spcPct val="150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Products and services</a:t>
            </a:r>
          </a:p>
          <a:p>
            <a:r>
              <a:rPr lang="en-US" sz="1200" kern="1200" dirty="0">
                <a:solidFill>
                  <a:schemeClr val="tx1"/>
                </a:solidFill>
                <a:effectLst/>
                <a:latin typeface="Arial" pitchFamily="34" charset="0"/>
                <a:ea typeface="+mn-ea"/>
                <a:cs typeface="+mn-cs"/>
              </a:rPr>
              <a:t>HelpIT will provide a wide range of innovative products and services to help businesses succeed in the digital era (Ismail, </a:t>
            </a:r>
            <a:r>
              <a:rPr lang="en-US" sz="1200" kern="1200" dirty="0" err="1">
                <a:solidFill>
                  <a:schemeClr val="tx1"/>
                </a:solidFill>
                <a:effectLst/>
                <a:latin typeface="Arial" pitchFamily="34" charset="0"/>
                <a:ea typeface="+mn-ea"/>
                <a:cs typeface="+mn-cs"/>
              </a:rPr>
              <a:t>Khater</a:t>
            </a:r>
            <a:r>
              <a:rPr lang="en-US" sz="1200" kern="1200" dirty="0">
                <a:solidFill>
                  <a:schemeClr val="tx1"/>
                </a:solidFill>
                <a:effectLst/>
                <a:latin typeface="Arial" pitchFamily="34" charset="0"/>
                <a:ea typeface="+mn-ea"/>
                <a:cs typeface="+mn-cs"/>
              </a:rPr>
              <a:t> and </a:t>
            </a:r>
            <a:r>
              <a:rPr lang="en-US" sz="1200" kern="1200" dirty="0" err="1">
                <a:solidFill>
                  <a:schemeClr val="tx1"/>
                </a:solidFill>
                <a:effectLst/>
                <a:latin typeface="Arial" pitchFamily="34" charset="0"/>
                <a:ea typeface="+mn-ea"/>
                <a:cs typeface="+mn-cs"/>
              </a:rPr>
              <a:t>Zaki</a:t>
            </a:r>
            <a:r>
              <a:rPr lang="en-US" sz="1200" kern="1200" dirty="0">
                <a:solidFill>
                  <a:schemeClr val="tx1"/>
                </a:solidFill>
                <a:effectLst/>
                <a:latin typeface="Arial" pitchFamily="34" charset="0"/>
                <a:ea typeface="+mn-ea"/>
                <a:cs typeface="+mn-cs"/>
              </a:rPr>
              <a:t>, 2017). They are:</a:t>
            </a:r>
          </a:p>
          <a:p>
            <a:pPr lvl="0"/>
            <a:r>
              <a:rPr lang="en-US" sz="1200" kern="1200" dirty="0">
                <a:solidFill>
                  <a:schemeClr val="tx1"/>
                </a:solidFill>
                <a:effectLst/>
                <a:latin typeface="Arial" pitchFamily="34" charset="0"/>
                <a:ea typeface="+mn-ea"/>
                <a:cs typeface="+mn-cs"/>
              </a:rPr>
              <a:t>Digital Workplace Solution:</a:t>
            </a:r>
          </a:p>
          <a:p>
            <a:r>
              <a:rPr lang="en-US" sz="1200" kern="1200" dirty="0">
                <a:solidFill>
                  <a:schemeClr val="tx1"/>
                </a:solidFill>
                <a:effectLst/>
                <a:latin typeface="Arial" pitchFamily="34" charset="0"/>
                <a:ea typeface="+mn-ea"/>
                <a:cs typeface="+mn-cs"/>
              </a:rPr>
              <a:t>The Digital Workplace service will offer complete solutions that address every element of </a:t>
            </a:r>
            <a:r>
              <a:rPr lang="en-US" sz="1200" kern="1200" dirty="0" err="1">
                <a:solidFill>
                  <a:schemeClr val="tx1"/>
                </a:solidFill>
                <a:effectLst/>
                <a:latin typeface="Arial" pitchFamily="34" charset="0"/>
                <a:ea typeface="+mn-ea"/>
                <a:cs typeface="+mn-cs"/>
              </a:rPr>
              <a:t>organisational</a:t>
            </a:r>
            <a:r>
              <a:rPr lang="en-US" sz="1200" kern="1200" dirty="0">
                <a:solidFill>
                  <a:schemeClr val="tx1"/>
                </a:solidFill>
                <a:effectLst/>
                <a:latin typeface="Arial" pitchFamily="34" charset="0"/>
                <a:ea typeface="+mn-ea"/>
                <a:cs typeface="+mn-cs"/>
              </a:rPr>
              <a:t> life, including CRM, data management, collaboration, and communication. </a:t>
            </a:r>
          </a:p>
          <a:p>
            <a:pPr lvl="0"/>
            <a:r>
              <a:rPr lang="en-US" sz="1200" kern="1200" dirty="0">
                <a:solidFill>
                  <a:schemeClr val="tx1"/>
                </a:solidFill>
                <a:effectLst/>
                <a:latin typeface="Arial" pitchFamily="34" charset="0"/>
                <a:ea typeface="+mn-ea"/>
                <a:cs typeface="+mn-cs"/>
              </a:rPr>
              <a:t>Management of Documents:</a:t>
            </a:r>
          </a:p>
          <a:p>
            <a:r>
              <a:rPr lang="en-US" sz="1200" kern="1200" dirty="0">
                <a:solidFill>
                  <a:schemeClr val="tx1"/>
                </a:solidFill>
                <a:effectLst/>
                <a:latin typeface="Arial" pitchFamily="34" charset="0"/>
                <a:ea typeface="+mn-ea"/>
                <a:cs typeface="+mn-cs"/>
              </a:rPr>
              <a:t>HelpIT will provide skillfully created document management solutions that are adapted to each company's particular needs. We will provide clients with </a:t>
            </a:r>
            <a:r>
              <a:rPr lang="en-US" sz="1200" kern="1200" dirty="0" err="1">
                <a:solidFill>
                  <a:schemeClr val="tx1"/>
                </a:solidFill>
                <a:effectLst/>
                <a:latin typeface="Arial" pitchFamily="34" charset="0"/>
                <a:ea typeface="+mn-ea"/>
                <a:cs typeface="+mn-cs"/>
              </a:rPr>
              <a:t>specialised</a:t>
            </a:r>
            <a:r>
              <a:rPr lang="en-US" sz="1200" kern="1200" dirty="0">
                <a:solidFill>
                  <a:schemeClr val="tx1"/>
                </a:solidFill>
                <a:effectLst/>
                <a:latin typeface="Arial" pitchFamily="34" charset="0"/>
                <a:ea typeface="+mn-ea"/>
                <a:cs typeface="+mn-cs"/>
              </a:rPr>
              <a:t> document management solutions while working directly with them to improve organisation and streamline workflow procedures.</a:t>
            </a:r>
          </a:p>
          <a:p>
            <a:pPr lvl="0"/>
            <a:r>
              <a:rPr lang="en-US" sz="1200" kern="1200" dirty="0">
                <a:solidFill>
                  <a:schemeClr val="tx1"/>
                </a:solidFill>
                <a:effectLst/>
                <a:latin typeface="Arial" pitchFamily="34" charset="0"/>
                <a:ea typeface="+mn-ea"/>
                <a:cs typeface="+mn-cs"/>
              </a:rPr>
              <a:t>CRM Services:</a:t>
            </a:r>
          </a:p>
          <a:p>
            <a:r>
              <a:rPr lang="en-US" sz="1200" kern="1200" dirty="0">
                <a:solidFill>
                  <a:schemeClr val="tx1"/>
                </a:solidFill>
                <a:effectLst/>
                <a:latin typeface="Arial" pitchFamily="34" charset="0"/>
                <a:ea typeface="+mn-ea"/>
                <a:cs typeface="+mn-cs"/>
              </a:rPr>
              <a:t>With the help of our team of professionals, businesses will have the best possible assistance for marketing, sales, and customer service. </a:t>
            </a:r>
          </a:p>
          <a:p>
            <a:pPr lvl="0"/>
            <a:r>
              <a:rPr lang="en-US" sz="1200" kern="1200" dirty="0">
                <a:solidFill>
                  <a:schemeClr val="tx1"/>
                </a:solidFill>
                <a:effectLst/>
                <a:latin typeface="Arial" pitchFamily="34" charset="0"/>
                <a:ea typeface="+mn-ea"/>
                <a:cs typeface="+mn-cs"/>
              </a:rPr>
              <a:t>Cyber Security:</a:t>
            </a:r>
          </a:p>
          <a:p>
            <a:r>
              <a:rPr lang="en-US" sz="1200" kern="1200" dirty="0">
                <a:solidFill>
                  <a:schemeClr val="tx1"/>
                </a:solidFill>
                <a:effectLst/>
                <a:latin typeface="Arial" pitchFamily="34" charset="0"/>
                <a:ea typeface="+mn-ea"/>
                <a:cs typeface="+mn-cs"/>
              </a:rPr>
              <a:t>HelpIT will give our cutting-edge cybersecurity solution a high priority when defending </a:t>
            </a:r>
            <a:r>
              <a:rPr lang="en-US" sz="1200" kern="1200" dirty="0" err="1">
                <a:solidFill>
                  <a:schemeClr val="tx1"/>
                </a:solidFill>
                <a:effectLst/>
                <a:latin typeface="Arial" pitchFamily="34" charset="0"/>
                <a:ea typeface="+mn-ea"/>
                <a:cs typeface="+mn-cs"/>
              </a:rPr>
              <a:t>organisations</a:t>
            </a:r>
            <a:r>
              <a:rPr lang="en-US" sz="1200" kern="1200" dirty="0">
                <a:solidFill>
                  <a:schemeClr val="tx1"/>
                </a:solidFill>
                <a:effectLst/>
                <a:latin typeface="Arial" pitchFamily="34" charset="0"/>
                <a:ea typeface="+mn-ea"/>
                <a:cs typeface="+mn-cs"/>
              </a:rPr>
              <a:t> from online attacks.</a:t>
            </a:r>
          </a:p>
          <a:p>
            <a:pPr eaLnBrk="1" hangingPunct="1"/>
            <a:endParaRPr lang="en-US" altLang="en-US" b="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4</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dirty="0"/>
              <a:t>Speakers note</a:t>
            </a:r>
          </a:p>
          <a:p>
            <a:pPr marL="0" marR="0" algn="just">
              <a:lnSpc>
                <a:spcPct val="150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SWOT Analysis</a:t>
            </a:r>
          </a:p>
          <a:p>
            <a:r>
              <a:rPr lang="en-US" sz="1200" b="1" kern="1200" dirty="0">
                <a:solidFill>
                  <a:schemeClr val="tx1"/>
                </a:solidFill>
                <a:effectLst/>
                <a:latin typeface="Arial" pitchFamily="34" charset="0"/>
                <a:ea typeface="+mn-ea"/>
                <a:cs typeface="+mn-cs"/>
              </a:rPr>
              <a:t>Strengths: </a:t>
            </a:r>
            <a:endParaRPr lang="en-US" sz="1200" kern="1200" dirty="0">
              <a:solidFill>
                <a:schemeClr val="tx1"/>
              </a:solidFill>
              <a:effectLst/>
              <a:latin typeface="Arial" pitchFamily="34" charset="0"/>
              <a:ea typeface="+mn-ea"/>
              <a:cs typeface="+mn-cs"/>
            </a:endParaRPr>
          </a:p>
          <a:p>
            <a:r>
              <a:rPr lang="en-US" sz="1200" kern="1200" dirty="0">
                <a:solidFill>
                  <a:schemeClr val="tx1"/>
                </a:solidFill>
                <a:effectLst/>
                <a:latin typeface="Arial" pitchFamily="34" charset="0"/>
                <a:ea typeface="+mn-ea"/>
                <a:cs typeface="+mn-cs"/>
              </a:rPr>
              <a:t>The presence of highly qualified specialists in software development and cybersecurity is one of HelpIT's core strengths. </a:t>
            </a:r>
          </a:p>
          <a:p>
            <a:r>
              <a:rPr lang="en-US" sz="1200" b="1" kern="1200" dirty="0">
                <a:solidFill>
                  <a:schemeClr val="tx1"/>
                </a:solidFill>
                <a:effectLst/>
                <a:latin typeface="Arial" pitchFamily="34" charset="0"/>
                <a:ea typeface="+mn-ea"/>
                <a:cs typeface="+mn-cs"/>
              </a:rPr>
              <a:t>Weaknesses:</a:t>
            </a:r>
            <a:endParaRPr lang="en-US" sz="1200" kern="1200" dirty="0">
              <a:solidFill>
                <a:schemeClr val="tx1"/>
              </a:solidFill>
              <a:effectLst/>
              <a:latin typeface="Arial" pitchFamily="34" charset="0"/>
              <a:ea typeface="+mn-ea"/>
              <a:cs typeface="+mn-cs"/>
            </a:endParaRPr>
          </a:p>
          <a:p>
            <a:r>
              <a:rPr lang="en-US" sz="1200" kern="1200" dirty="0">
                <a:solidFill>
                  <a:schemeClr val="tx1"/>
                </a:solidFill>
                <a:effectLst/>
                <a:latin typeface="Arial" pitchFamily="34" charset="0"/>
                <a:ea typeface="+mn-ea"/>
                <a:cs typeface="+mn-cs"/>
              </a:rPr>
              <a:t>The necessity for significant funding to launch a commercial software development firm is a significant limitation for HelpIT. </a:t>
            </a:r>
          </a:p>
          <a:p>
            <a:r>
              <a:rPr lang="en-US" sz="1200" b="1" kern="1200" dirty="0">
                <a:solidFill>
                  <a:schemeClr val="tx1"/>
                </a:solidFill>
                <a:effectLst/>
                <a:latin typeface="Arial" pitchFamily="34" charset="0"/>
                <a:ea typeface="+mn-ea"/>
                <a:cs typeface="+mn-cs"/>
              </a:rPr>
              <a:t>Opportunities:</a:t>
            </a:r>
            <a:endParaRPr lang="en-US" sz="1200" kern="1200" dirty="0">
              <a:solidFill>
                <a:schemeClr val="tx1"/>
              </a:solidFill>
              <a:effectLst/>
              <a:latin typeface="Arial" pitchFamily="34" charset="0"/>
              <a:ea typeface="+mn-ea"/>
              <a:cs typeface="+mn-cs"/>
            </a:endParaRPr>
          </a:p>
          <a:p>
            <a:r>
              <a:rPr lang="en-US" sz="1200" kern="1200" dirty="0">
                <a:solidFill>
                  <a:schemeClr val="tx1"/>
                </a:solidFill>
                <a:effectLst/>
                <a:latin typeface="Arial" pitchFamily="34" charset="0"/>
                <a:ea typeface="+mn-ea"/>
                <a:cs typeface="+mn-cs"/>
              </a:rPr>
              <a:t>HelpIT has a great chance to draw and retain more clients by meeting this need by providing highly </a:t>
            </a:r>
            <a:r>
              <a:rPr lang="en-US" sz="1200" kern="1200" dirty="0" err="1">
                <a:solidFill>
                  <a:schemeClr val="tx1"/>
                </a:solidFill>
                <a:effectLst/>
                <a:latin typeface="Arial" pitchFamily="34" charset="0"/>
                <a:ea typeface="+mn-ea"/>
                <a:cs typeface="+mn-cs"/>
              </a:rPr>
              <a:t>customised</a:t>
            </a:r>
            <a:r>
              <a:rPr lang="en-US" sz="1200" kern="1200" dirty="0">
                <a:solidFill>
                  <a:schemeClr val="tx1"/>
                </a:solidFill>
                <a:effectLst/>
                <a:latin typeface="Arial" pitchFamily="34" charset="0"/>
                <a:ea typeface="+mn-ea"/>
                <a:cs typeface="+mn-cs"/>
              </a:rPr>
              <a:t> software made to fit unique company requirements. </a:t>
            </a:r>
          </a:p>
          <a:p>
            <a:r>
              <a:rPr lang="en-US" sz="1200" b="1" kern="1200" dirty="0">
                <a:solidFill>
                  <a:schemeClr val="tx1"/>
                </a:solidFill>
                <a:effectLst/>
                <a:latin typeface="Arial" pitchFamily="34" charset="0"/>
                <a:ea typeface="+mn-ea"/>
                <a:cs typeface="+mn-cs"/>
              </a:rPr>
              <a:t>Threats:</a:t>
            </a:r>
            <a:endParaRPr lang="en-US" sz="1200" kern="1200" dirty="0">
              <a:solidFill>
                <a:schemeClr val="tx1"/>
              </a:solidFill>
              <a:effectLst/>
              <a:latin typeface="Arial" pitchFamily="34" charset="0"/>
              <a:ea typeface="+mn-ea"/>
              <a:cs typeface="+mn-cs"/>
            </a:endParaRPr>
          </a:p>
          <a:p>
            <a:r>
              <a:rPr lang="en-US" sz="1200" kern="1200" dirty="0">
                <a:solidFill>
                  <a:schemeClr val="tx1"/>
                </a:solidFill>
                <a:effectLst/>
                <a:latin typeface="Arial" pitchFamily="34" charset="0"/>
                <a:ea typeface="+mn-ea"/>
                <a:cs typeface="+mn-cs"/>
              </a:rPr>
              <a:t>The fierce industry rivalry is a serious threat to HelpIT. </a:t>
            </a:r>
            <a:endParaRPr lang="en-US" altLang="en-US" b="1"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Speakers note</a:t>
            </a:r>
          </a:p>
          <a:p>
            <a:pPr marL="0" marR="0" algn="just">
              <a:lnSpc>
                <a:spcPct val="150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PESTLE Analysis</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Political</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r>
              <a:rPr lang="en-US" sz="1200" kern="1200" dirty="0">
                <a:solidFill>
                  <a:schemeClr val="tx1"/>
                </a:solidFill>
                <a:effectLst/>
                <a:latin typeface="Arial" pitchFamily="34" charset="0"/>
                <a:ea typeface="+mn-ea"/>
                <a:cs typeface="+mn-cs"/>
              </a:rPr>
              <a:t>HelpIT has a sizable opportunity as a result of the UK government's encouragement of entrepreneurs through the provision of financial aid for company startups. </a:t>
            </a:r>
          </a:p>
          <a:p>
            <a:r>
              <a:rPr lang="en-US" sz="1200" b="1" kern="1200" dirty="0">
                <a:solidFill>
                  <a:schemeClr val="tx1"/>
                </a:solidFill>
                <a:effectLst/>
                <a:latin typeface="Arial" pitchFamily="34" charset="0"/>
                <a:ea typeface="+mn-ea"/>
                <a:cs typeface="+mn-cs"/>
              </a:rPr>
              <a:t>Economic:</a:t>
            </a:r>
            <a:endParaRPr lang="en-US" sz="1200" kern="1200" dirty="0">
              <a:solidFill>
                <a:schemeClr val="tx1"/>
              </a:solidFill>
              <a:effectLst/>
              <a:latin typeface="Arial" pitchFamily="34" charset="0"/>
              <a:ea typeface="+mn-ea"/>
              <a:cs typeface="+mn-cs"/>
            </a:endParaRPr>
          </a:p>
          <a:p>
            <a:r>
              <a:rPr lang="en-US" sz="1200" kern="1200" dirty="0">
                <a:solidFill>
                  <a:schemeClr val="tx1"/>
                </a:solidFill>
                <a:effectLst/>
                <a:latin typeface="Arial" pitchFamily="34" charset="0"/>
                <a:ea typeface="+mn-ea"/>
                <a:cs typeface="+mn-cs"/>
              </a:rPr>
              <a:t>For launching and running our firm, the tax rate and exchange rate in the UK are </a:t>
            </a:r>
            <a:r>
              <a:rPr lang="en-US" sz="1200" kern="1200" dirty="0" err="1">
                <a:solidFill>
                  <a:schemeClr val="tx1"/>
                </a:solidFill>
                <a:effectLst/>
                <a:latin typeface="Arial" pitchFamily="34" charset="0"/>
                <a:ea typeface="+mn-ea"/>
                <a:cs typeface="+mn-cs"/>
              </a:rPr>
              <a:t>favourable</a:t>
            </a:r>
            <a:r>
              <a:rPr lang="en-US" sz="1200" kern="1200" dirty="0">
                <a:solidFill>
                  <a:schemeClr val="tx1"/>
                </a:solidFill>
                <a:effectLst/>
                <a:latin typeface="Arial" pitchFamily="34" charset="0"/>
                <a:ea typeface="+mn-ea"/>
                <a:cs typeface="+mn-cs"/>
              </a:rPr>
              <a:t> (</a:t>
            </a:r>
            <a:r>
              <a:rPr lang="en-US" sz="1200" kern="1200" dirty="0" err="1">
                <a:solidFill>
                  <a:schemeClr val="tx1"/>
                </a:solidFill>
                <a:effectLst/>
                <a:latin typeface="Arial" pitchFamily="34" charset="0"/>
                <a:ea typeface="+mn-ea"/>
                <a:cs typeface="+mn-cs"/>
              </a:rPr>
              <a:t>Nurwati</a:t>
            </a:r>
            <a:r>
              <a:rPr lang="en-US" sz="1200" kern="1200" dirty="0">
                <a:solidFill>
                  <a:schemeClr val="tx1"/>
                </a:solidFill>
                <a:effectLst/>
                <a:latin typeface="Arial" pitchFamily="34" charset="0"/>
                <a:ea typeface="+mn-ea"/>
                <a:cs typeface="+mn-cs"/>
              </a:rPr>
              <a:t>, </a:t>
            </a:r>
            <a:r>
              <a:rPr lang="en-US" sz="1200" kern="1200" dirty="0" err="1">
                <a:solidFill>
                  <a:schemeClr val="tx1"/>
                </a:solidFill>
                <a:effectLst/>
                <a:latin typeface="Arial" pitchFamily="34" charset="0"/>
                <a:ea typeface="+mn-ea"/>
                <a:cs typeface="+mn-cs"/>
              </a:rPr>
              <a:t>Prastio</a:t>
            </a:r>
            <a:r>
              <a:rPr lang="en-US" sz="1200" kern="1200" dirty="0">
                <a:solidFill>
                  <a:schemeClr val="tx1"/>
                </a:solidFill>
                <a:effectLst/>
                <a:latin typeface="Arial" pitchFamily="34" charset="0"/>
                <a:ea typeface="+mn-ea"/>
                <a:cs typeface="+mn-cs"/>
              </a:rPr>
              <a:t> and </a:t>
            </a:r>
            <a:r>
              <a:rPr lang="en-US" sz="1200" kern="1200" dirty="0" err="1">
                <a:solidFill>
                  <a:schemeClr val="tx1"/>
                </a:solidFill>
                <a:effectLst/>
                <a:latin typeface="Arial" pitchFamily="34" charset="0"/>
                <a:ea typeface="+mn-ea"/>
                <a:cs typeface="+mn-cs"/>
              </a:rPr>
              <a:t>Kalbuana</a:t>
            </a:r>
            <a:r>
              <a:rPr lang="en-US" sz="1200" kern="1200" dirty="0">
                <a:solidFill>
                  <a:schemeClr val="tx1"/>
                </a:solidFill>
                <a:effectLst/>
                <a:latin typeface="Arial" pitchFamily="34" charset="0"/>
                <a:ea typeface="+mn-ea"/>
                <a:cs typeface="+mn-cs"/>
              </a:rPr>
              <a:t>, 2021). </a:t>
            </a:r>
          </a:p>
          <a:p>
            <a:r>
              <a:rPr lang="en-US" sz="1200" b="1" kern="1200" dirty="0">
                <a:solidFill>
                  <a:schemeClr val="tx1"/>
                </a:solidFill>
                <a:effectLst/>
                <a:latin typeface="Arial" pitchFamily="34" charset="0"/>
                <a:ea typeface="+mn-ea"/>
                <a:cs typeface="+mn-cs"/>
              </a:rPr>
              <a:t>Social:</a:t>
            </a:r>
            <a:endParaRPr lang="en-US" sz="1200" kern="1200" dirty="0">
              <a:solidFill>
                <a:schemeClr val="tx1"/>
              </a:solidFill>
              <a:effectLst/>
              <a:latin typeface="Arial" pitchFamily="34" charset="0"/>
              <a:ea typeface="+mn-ea"/>
              <a:cs typeface="+mn-cs"/>
            </a:endParaRPr>
          </a:p>
          <a:p>
            <a:r>
              <a:rPr lang="en-US" sz="1200" kern="1200" dirty="0">
                <a:solidFill>
                  <a:schemeClr val="tx1"/>
                </a:solidFill>
                <a:effectLst/>
                <a:latin typeface="Arial" pitchFamily="34" charset="0"/>
                <a:ea typeface="+mn-ea"/>
                <a:cs typeface="+mn-cs"/>
              </a:rPr>
              <a:t>A significant opportunity exists for HelpIT because of the UK's growing emphasis on technology and the adoption of that technology by entrepreneurs (</a:t>
            </a:r>
            <a:r>
              <a:rPr lang="en-US" sz="1200" kern="1200" dirty="0" err="1">
                <a:solidFill>
                  <a:schemeClr val="tx1"/>
                </a:solidFill>
                <a:effectLst/>
                <a:latin typeface="Arial" pitchFamily="34" charset="0"/>
                <a:ea typeface="+mn-ea"/>
                <a:cs typeface="+mn-cs"/>
              </a:rPr>
              <a:t>Foroudi</a:t>
            </a:r>
            <a:r>
              <a:rPr lang="en-US" sz="1200" kern="1200" dirty="0">
                <a:solidFill>
                  <a:schemeClr val="tx1"/>
                </a:solidFill>
                <a:effectLst/>
                <a:latin typeface="Arial" pitchFamily="34" charset="0"/>
                <a:ea typeface="+mn-ea"/>
                <a:cs typeface="+mn-cs"/>
              </a:rPr>
              <a:t> et al., 2017). </a:t>
            </a:r>
          </a:p>
          <a:p>
            <a:r>
              <a:rPr lang="en-US" sz="1200" b="1" kern="1200" dirty="0">
                <a:solidFill>
                  <a:schemeClr val="tx1"/>
                </a:solidFill>
                <a:effectLst/>
                <a:latin typeface="Arial" pitchFamily="34" charset="0"/>
                <a:ea typeface="+mn-ea"/>
                <a:cs typeface="+mn-cs"/>
              </a:rPr>
              <a:t>Technological:</a:t>
            </a:r>
            <a:endParaRPr lang="en-US" sz="1200" kern="1200" dirty="0">
              <a:solidFill>
                <a:schemeClr val="tx1"/>
              </a:solidFill>
              <a:effectLst/>
              <a:latin typeface="Arial" pitchFamily="34" charset="0"/>
              <a:ea typeface="+mn-ea"/>
              <a:cs typeface="+mn-cs"/>
            </a:endParaRPr>
          </a:p>
          <a:p>
            <a:r>
              <a:rPr lang="en-US" sz="1200" kern="1200" dirty="0">
                <a:solidFill>
                  <a:schemeClr val="tx1"/>
                </a:solidFill>
                <a:effectLst/>
                <a:latin typeface="Arial" pitchFamily="34" charset="0"/>
                <a:ea typeface="+mn-ea"/>
                <a:cs typeface="+mn-cs"/>
              </a:rPr>
              <a:t>We understand the critical relevance of keeping up with the most recent technical developments as a technology-driven organisation. </a:t>
            </a:r>
          </a:p>
          <a:p>
            <a:r>
              <a:rPr lang="en-US" sz="1200" b="1" kern="1200" dirty="0">
                <a:solidFill>
                  <a:schemeClr val="tx1"/>
                </a:solidFill>
                <a:effectLst/>
                <a:latin typeface="Arial" pitchFamily="34" charset="0"/>
                <a:ea typeface="+mn-ea"/>
                <a:cs typeface="+mn-cs"/>
              </a:rPr>
              <a:t>Legal:</a:t>
            </a:r>
            <a:endParaRPr lang="en-US" sz="1200" kern="1200" dirty="0">
              <a:solidFill>
                <a:schemeClr val="tx1"/>
              </a:solidFill>
              <a:effectLst/>
              <a:latin typeface="Arial" pitchFamily="34" charset="0"/>
              <a:ea typeface="+mn-ea"/>
              <a:cs typeface="+mn-cs"/>
            </a:endParaRPr>
          </a:p>
          <a:p>
            <a:r>
              <a:rPr lang="en-US" sz="1200" kern="1200" dirty="0">
                <a:solidFill>
                  <a:schemeClr val="tx1"/>
                </a:solidFill>
                <a:effectLst/>
                <a:latin typeface="Arial" pitchFamily="34" charset="0"/>
                <a:ea typeface="+mn-ea"/>
                <a:cs typeface="+mn-cs"/>
              </a:rPr>
              <a:t>HelpIT is seriously threatened by recent restrictions that prohibit software businesses from employing agents for marketing purposes. </a:t>
            </a:r>
          </a:p>
          <a:p>
            <a:r>
              <a:rPr lang="en-US" sz="1200" b="1" kern="1200" dirty="0">
                <a:solidFill>
                  <a:schemeClr val="tx1"/>
                </a:solidFill>
                <a:effectLst/>
                <a:latin typeface="Arial" pitchFamily="34" charset="0"/>
                <a:ea typeface="+mn-ea"/>
                <a:cs typeface="+mn-cs"/>
              </a:rPr>
              <a:t>Environmental:</a:t>
            </a:r>
            <a:endParaRPr lang="en-US" sz="1200" kern="1200" dirty="0">
              <a:solidFill>
                <a:schemeClr val="tx1"/>
              </a:solidFill>
              <a:effectLst/>
              <a:latin typeface="Arial" pitchFamily="34" charset="0"/>
              <a:ea typeface="+mn-ea"/>
              <a:cs typeface="+mn-cs"/>
            </a:endParaRPr>
          </a:p>
          <a:p>
            <a:r>
              <a:rPr lang="en-US" sz="1200" kern="1200" dirty="0">
                <a:solidFill>
                  <a:schemeClr val="tx1"/>
                </a:solidFill>
                <a:effectLst/>
                <a:latin typeface="Arial" pitchFamily="34" charset="0"/>
                <a:ea typeface="+mn-ea"/>
                <a:cs typeface="+mn-cs"/>
              </a:rPr>
              <a:t>Our software development company is not directly threatened by environmental considerations. </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5</a:t>
            </a:fld>
            <a:endParaRPr lang="en-US" altLang="en-US"/>
          </a:p>
        </p:txBody>
      </p:sp>
    </p:spTree>
    <p:extLst>
      <p:ext uri="{BB962C8B-B14F-4D97-AF65-F5344CB8AC3E}">
        <p14:creationId xmlns:p14="http://schemas.microsoft.com/office/powerpoint/2010/main" val="11976607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Speakers note</a:t>
            </a:r>
          </a:p>
          <a:p>
            <a:pPr marL="0" marR="0" algn="just">
              <a:lnSpc>
                <a:spcPct val="150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Target Market</a:t>
            </a:r>
          </a:p>
          <a:p>
            <a:r>
              <a:rPr lang="en-US" sz="1200" kern="1200" dirty="0">
                <a:solidFill>
                  <a:schemeClr val="tx1"/>
                </a:solidFill>
                <a:effectLst/>
                <a:latin typeface="Arial" pitchFamily="34" charset="0"/>
                <a:ea typeface="+mn-ea"/>
                <a:cs typeface="+mn-cs"/>
              </a:rPr>
              <a:t>Two major targets for HelpIT are startups and SMEs. They are described below:</a:t>
            </a:r>
          </a:p>
          <a:p>
            <a:r>
              <a:rPr lang="en-US" sz="1200" b="1" kern="1200" dirty="0">
                <a:solidFill>
                  <a:schemeClr val="tx1"/>
                </a:solidFill>
                <a:effectLst/>
                <a:latin typeface="Arial" pitchFamily="34" charset="0"/>
                <a:ea typeface="+mn-ea"/>
                <a:cs typeface="+mn-cs"/>
              </a:rPr>
              <a:t>Start-up businesses:</a:t>
            </a:r>
            <a:endParaRPr lang="en-US" sz="1200" kern="1200" dirty="0">
              <a:solidFill>
                <a:schemeClr val="tx1"/>
              </a:solidFill>
              <a:effectLst/>
              <a:latin typeface="Arial" pitchFamily="34" charset="0"/>
              <a:ea typeface="+mn-ea"/>
              <a:cs typeface="+mn-cs"/>
            </a:endParaRPr>
          </a:p>
          <a:p>
            <a:r>
              <a:rPr lang="en-US" sz="1200" kern="1200" dirty="0">
                <a:solidFill>
                  <a:schemeClr val="tx1"/>
                </a:solidFill>
                <a:effectLst/>
                <a:latin typeface="Arial" pitchFamily="34" charset="0"/>
                <a:ea typeface="+mn-ea"/>
                <a:cs typeface="+mn-cs"/>
              </a:rPr>
              <a:t>Start-ups frequently struggle to manage their business operations, and they need </a:t>
            </a:r>
            <a:r>
              <a:rPr lang="en-US" sz="1200" kern="1200" dirty="0" err="1">
                <a:solidFill>
                  <a:schemeClr val="tx1"/>
                </a:solidFill>
                <a:effectLst/>
                <a:latin typeface="Arial" pitchFamily="34" charset="0"/>
                <a:ea typeface="+mn-ea"/>
                <a:cs typeface="+mn-cs"/>
              </a:rPr>
              <a:t>specialised</a:t>
            </a:r>
            <a:r>
              <a:rPr lang="en-US" sz="1200" kern="1200" dirty="0">
                <a:solidFill>
                  <a:schemeClr val="tx1"/>
                </a:solidFill>
                <a:effectLst/>
                <a:latin typeface="Arial" pitchFamily="34" charset="0"/>
                <a:ea typeface="+mn-ea"/>
                <a:cs typeface="+mn-cs"/>
              </a:rPr>
              <a:t> solutions to increase productivity and efficiency.</a:t>
            </a:r>
          </a:p>
          <a:p>
            <a:r>
              <a:rPr lang="en-US" sz="1200" b="1" kern="1200" dirty="0">
                <a:solidFill>
                  <a:schemeClr val="tx1"/>
                </a:solidFill>
                <a:effectLst/>
                <a:latin typeface="Arial" pitchFamily="34" charset="0"/>
                <a:ea typeface="+mn-ea"/>
                <a:cs typeface="+mn-cs"/>
              </a:rPr>
              <a:t>Small to medium-sized businesses (SMEs):</a:t>
            </a:r>
            <a:endParaRPr lang="en-US" sz="1200" kern="1200" dirty="0">
              <a:solidFill>
                <a:schemeClr val="tx1"/>
              </a:solidFill>
              <a:effectLst/>
              <a:latin typeface="Arial" pitchFamily="34" charset="0"/>
              <a:ea typeface="+mn-ea"/>
              <a:cs typeface="+mn-cs"/>
            </a:endParaRPr>
          </a:p>
          <a:p>
            <a:r>
              <a:rPr lang="en-US" sz="1200" kern="1200" dirty="0">
                <a:solidFill>
                  <a:schemeClr val="tx1"/>
                </a:solidFill>
                <a:effectLst/>
                <a:latin typeface="Arial" pitchFamily="34" charset="0"/>
                <a:ea typeface="+mn-ea"/>
                <a:cs typeface="+mn-cs"/>
              </a:rPr>
              <a:t>Small and medium-sized businesses who want to improve their business operations through technology integration are also part of our target market. </a:t>
            </a:r>
            <a:endParaRPr lang="en-US" b="0"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6</a:t>
            </a:fld>
            <a:endParaRPr lang="en-US" altLang="en-US"/>
          </a:p>
        </p:txBody>
      </p:sp>
    </p:spTree>
    <p:extLst>
      <p:ext uri="{BB962C8B-B14F-4D97-AF65-F5344CB8AC3E}">
        <p14:creationId xmlns:p14="http://schemas.microsoft.com/office/powerpoint/2010/main" val="15224744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7</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dirty="0"/>
              <a:t>Speakers note</a:t>
            </a:r>
          </a:p>
          <a:p>
            <a:pPr marL="0" marR="0" algn="just">
              <a:lnSpc>
                <a:spcPct val="150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Marketing Plan</a:t>
            </a:r>
          </a:p>
          <a:p>
            <a:r>
              <a:rPr lang="en-US" sz="1200" b="1" kern="1200" dirty="0">
                <a:solidFill>
                  <a:schemeClr val="tx1"/>
                </a:solidFill>
                <a:effectLst/>
                <a:latin typeface="Arial" pitchFamily="34" charset="0"/>
                <a:ea typeface="+mn-ea"/>
                <a:cs typeface="+mn-cs"/>
              </a:rPr>
              <a:t>Digital Marketing:</a:t>
            </a:r>
            <a:endParaRPr lang="en-US" sz="1200" kern="1200" dirty="0">
              <a:solidFill>
                <a:schemeClr val="tx1"/>
              </a:solidFill>
              <a:effectLst/>
              <a:latin typeface="Arial" pitchFamily="34" charset="0"/>
              <a:ea typeface="+mn-ea"/>
              <a:cs typeface="+mn-cs"/>
            </a:endParaRPr>
          </a:p>
          <a:p>
            <a:r>
              <a:rPr lang="en-US" sz="1200" kern="1200" dirty="0">
                <a:solidFill>
                  <a:schemeClr val="tx1"/>
                </a:solidFill>
                <a:effectLst/>
                <a:latin typeface="Arial" pitchFamily="34" charset="0"/>
                <a:ea typeface="+mn-ea"/>
                <a:cs typeface="+mn-cs"/>
              </a:rPr>
              <a:t>To successfully reach our target demographic, we will launch a thorough digital marketing campaign. </a:t>
            </a:r>
          </a:p>
          <a:p>
            <a:r>
              <a:rPr lang="en-US" sz="1200" b="1" kern="1200" dirty="0">
                <a:solidFill>
                  <a:schemeClr val="tx1"/>
                </a:solidFill>
                <a:effectLst/>
                <a:latin typeface="Arial" pitchFamily="34" charset="0"/>
                <a:ea typeface="+mn-ea"/>
                <a:cs typeface="+mn-cs"/>
              </a:rPr>
              <a:t>Content Marketing:</a:t>
            </a:r>
            <a:endParaRPr lang="en-US" sz="1200" kern="1200" dirty="0">
              <a:solidFill>
                <a:schemeClr val="tx1"/>
              </a:solidFill>
              <a:effectLst/>
              <a:latin typeface="Arial" pitchFamily="34" charset="0"/>
              <a:ea typeface="+mn-ea"/>
              <a:cs typeface="+mn-cs"/>
            </a:endParaRPr>
          </a:p>
          <a:p>
            <a:r>
              <a:rPr lang="en-US" sz="1200" kern="1200" dirty="0">
                <a:solidFill>
                  <a:schemeClr val="tx1"/>
                </a:solidFill>
                <a:effectLst/>
                <a:latin typeface="Arial" pitchFamily="34" charset="0"/>
                <a:ea typeface="+mn-ea"/>
                <a:cs typeface="+mn-cs"/>
              </a:rPr>
              <a:t>To position ourselves as subject matter experts and thought leaders in our field, we will provide useful and high-quality material. </a:t>
            </a:r>
          </a:p>
          <a:p>
            <a:r>
              <a:rPr lang="en-US" sz="1200" b="1" kern="1200" dirty="0">
                <a:solidFill>
                  <a:schemeClr val="tx1"/>
                </a:solidFill>
                <a:effectLst/>
                <a:latin typeface="Arial" pitchFamily="34" charset="0"/>
                <a:ea typeface="+mn-ea"/>
                <a:cs typeface="+mn-cs"/>
              </a:rPr>
              <a:t>Targeted Advertising:</a:t>
            </a:r>
            <a:endParaRPr lang="en-US" sz="1200" kern="1200" dirty="0">
              <a:solidFill>
                <a:schemeClr val="tx1"/>
              </a:solidFill>
              <a:effectLst/>
              <a:latin typeface="Arial" pitchFamily="34" charset="0"/>
              <a:ea typeface="+mn-ea"/>
              <a:cs typeface="+mn-cs"/>
            </a:endParaRPr>
          </a:p>
          <a:p>
            <a:r>
              <a:rPr lang="en-US" sz="1200" kern="1200" dirty="0">
                <a:solidFill>
                  <a:schemeClr val="tx1"/>
                </a:solidFill>
                <a:effectLst/>
                <a:latin typeface="Arial" pitchFamily="34" charset="0"/>
                <a:ea typeface="+mn-ea"/>
                <a:cs typeface="+mn-cs"/>
              </a:rPr>
              <a:t>In order to target particular demographics and sectors, we will conduct targeted internet adverts on websites like Google Ads and social media. </a:t>
            </a:r>
          </a:p>
          <a:p>
            <a:r>
              <a:rPr lang="en-US" sz="1200" b="1" kern="1200" dirty="0">
                <a:solidFill>
                  <a:schemeClr val="tx1"/>
                </a:solidFill>
                <a:effectLst/>
                <a:latin typeface="Arial" pitchFamily="34" charset="0"/>
                <a:ea typeface="+mn-ea"/>
                <a:cs typeface="+mn-cs"/>
              </a:rPr>
              <a:t>Partnerships and networking:</a:t>
            </a:r>
            <a:endParaRPr lang="en-US" sz="1200" kern="1200" dirty="0">
              <a:solidFill>
                <a:schemeClr val="tx1"/>
              </a:solidFill>
              <a:effectLst/>
              <a:latin typeface="Arial" pitchFamily="34" charset="0"/>
              <a:ea typeface="+mn-ea"/>
              <a:cs typeface="+mn-cs"/>
            </a:endParaRPr>
          </a:p>
          <a:p>
            <a:r>
              <a:rPr lang="en-US" sz="1200" kern="1200" dirty="0">
                <a:solidFill>
                  <a:schemeClr val="tx1"/>
                </a:solidFill>
                <a:effectLst/>
                <a:latin typeface="Arial" pitchFamily="34" charset="0"/>
                <a:ea typeface="+mn-ea"/>
                <a:cs typeface="+mn-cs"/>
              </a:rPr>
              <a:t>To meet potential clients and professionals in the field, we will actively engage in events, conferences, and networking gatherings pertinent to the sector. </a:t>
            </a:r>
            <a:endParaRPr lang="en-US" altLang="en-US" b="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8</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dirty="0"/>
              <a:t>speakers note</a:t>
            </a:r>
          </a:p>
          <a:p>
            <a:pPr marL="0" marR="0" algn="just">
              <a:lnSpc>
                <a:spcPct val="150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Management Team</a:t>
            </a:r>
          </a:p>
          <a:p>
            <a:pPr marL="0" marR="0" algn="just">
              <a:lnSpc>
                <a:spcPct val="150000"/>
              </a:lnSpc>
              <a:spcBef>
                <a:spcPts val="0"/>
              </a:spcBef>
              <a:spcAft>
                <a:spcPts val="0"/>
              </a:spcAft>
            </a:pPr>
            <a:r>
              <a:rPr lang="en-US" sz="1200" kern="1200" dirty="0">
                <a:solidFill>
                  <a:schemeClr val="tx1"/>
                </a:solidFill>
                <a:effectLst/>
                <a:latin typeface="Arial" pitchFamily="34" charset="0"/>
                <a:ea typeface="+mn-ea"/>
                <a:cs typeface="+mn-cs"/>
              </a:rPr>
              <a:t>The team is managed by an inspirational CEO who is responsible for the overall strategy direction and business operations. Our team of talented software engineers will be under the direction of a Chief technological Officer (CTO), who will also oversee the smooth integration of technological solutions. We also have a Head of Marketing and Sales who is responsible for creating winning marketing plans and fostering business expansion. </a:t>
            </a:r>
            <a:endParaRPr lang="en-US"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9</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dirty="0"/>
              <a:t>Speakers note</a:t>
            </a:r>
          </a:p>
          <a:p>
            <a:pPr marL="0" marR="0" algn="just">
              <a:lnSpc>
                <a:spcPct val="150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Financial plan</a:t>
            </a:r>
          </a:p>
          <a:p>
            <a:r>
              <a:rPr lang="en-US" sz="1200" kern="1200" dirty="0">
                <a:solidFill>
                  <a:schemeClr val="tx1"/>
                </a:solidFill>
                <a:effectLst/>
                <a:latin typeface="Arial" pitchFamily="34" charset="0"/>
                <a:ea typeface="+mn-ea"/>
                <a:cs typeface="+mn-cs"/>
              </a:rPr>
              <a:t>To make sure we are on course to meet our objectives, we will periodically compare our financial performance to the anticipated numbers. To guarantee the financial stability and success of HelpIT, regular financial evaluations will be carried out to evaluate the efficacy of budget allocation and make the required corrections (Kaila and Nyman, 2018). </a:t>
            </a:r>
          </a:p>
          <a:p>
            <a:pPr eaLnBrk="1" hangingPunct="1"/>
            <a:endParaRPr lang="en-US" altLang="en-US" b="0"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10</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02/08/2023</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02/08/2023</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02/08/2023</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02/08/2023</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02/08/2023</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02/08/2023</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02/08/2023</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02/08/2023</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02/08/2023</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02/08/2023</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02/08/2023</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02/08/2023</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188913"/>
            <a:ext cx="8229600" cy="1143000"/>
          </a:xfrm>
        </p:spPr>
        <p:txBody>
          <a:bodyPr/>
          <a:lstStyle/>
          <a:p>
            <a:r>
              <a:rPr lang="en-GB" altLang="en-US" b="1"/>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8229600" cy="1971675"/>
          </a:xfrm>
        </p:spPr>
        <p:txBody>
          <a:bodyPr/>
          <a:lstStyle/>
          <a:p>
            <a:pPr algn="ctr" eaLnBrk="1" hangingPunct="1">
              <a:buFont typeface="Arial" panose="020B0604020202020204" pitchFamily="34" charset="0"/>
              <a:buNone/>
            </a:pPr>
            <a:r>
              <a:rPr lang="en-GB" altLang="en-US" sz="2400" b="1" dirty="0"/>
              <a:t>Title: </a:t>
            </a:r>
            <a:r>
              <a:rPr lang="en-GB" altLang="en-US" sz="2400" b="1" dirty="0" err="1"/>
              <a:t>HelpIT</a:t>
            </a:r>
            <a:endParaRPr lang="en-GB" altLang="en-US" sz="2400" b="1" dirty="0"/>
          </a:p>
          <a:p>
            <a:pPr algn="ctr" eaLnBrk="1" hangingPunct="1">
              <a:buFont typeface="Arial" panose="020B0604020202020204" pitchFamily="34" charset="0"/>
              <a:buNone/>
            </a:pPr>
            <a:r>
              <a:rPr lang="en-US" sz="2400" dirty="0"/>
              <a:t>Student name: </a:t>
            </a:r>
            <a:r>
              <a:rPr lang="en-US" sz="2400" dirty="0" err="1"/>
              <a:t>Zameer</a:t>
            </a:r>
            <a:r>
              <a:rPr lang="en-US" sz="2400" dirty="0"/>
              <a:t> Ramzan </a:t>
            </a:r>
          </a:p>
          <a:p>
            <a:pPr algn="ctr" eaLnBrk="1" hangingPunct="1">
              <a:buFont typeface="Arial" panose="020B0604020202020204" pitchFamily="34" charset="0"/>
              <a:buNone/>
            </a:pPr>
            <a:r>
              <a:rPr lang="en-US" sz="2400" dirty="0"/>
              <a:t>Student ID: 2128773</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02/08/2023</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3125" y="3141663"/>
            <a:ext cx="75612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a:t>Business / Company Overview</a:t>
            </a:r>
            <a:endParaRPr lang="en-GB" altLang="en-US" sz="3600" b="1"/>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02/08/2023</a:t>
            </a:fld>
            <a:endParaRPr lang="en-GB" altLang="en-US"/>
          </a:p>
        </p:txBody>
      </p:sp>
      <p:sp>
        <p:nvSpPr>
          <p:cNvPr id="5" name="Rectangle 4">
            <a:extLst>
              <a:ext uri="{FF2B5EF4-FFF2-40B4-BE49-F238E27FC236}">
                <a16:creationId xmlns:a16="http://schemas.microsoft.com/office/drawing/2014/main" id="{4F06008A-9A29-4D5B-B9D3-7E368AA514BC}"/>
              </a:ext>
            </a:extLst>
          </p:cNvPr>
          <p:cNvSpPr/>
          <p:nvPr/>
        </p:nvSpPr>
        <p:spPr>
          <a:xfrm>
            <a:off x="3116561" y="2187085"/>
            <a:ext cx="2687724" cy="523220"/>
          </a:xfrm>
          <a:prstGeom prst="rect">
            <a:avLst/>
          </a:prstGeom>
          <a:noFill/>
        </p:spPr>
        <p:txBody>
          <a:bodyPr wrap="square" lIns="91440" tIns="45720" rIns="91440" bIns="45720">
            <a:spAutoFit/>
          </a:bodyPr>
          <a:lstStyle/>
          <a:p>
            <a:pPr algn="ctr"/>
            <a:r>
              <a:rPr lang="en-US" sz="2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mn-lt"/>
              </a:rPr>
              <a:t>HelpIT</a:t>
            </a:r>
          </a:p>
        </p:txBody>
      </p:sp>
      <p:pic>
        <p:nvPicPr>
          <p:cNvPr id="6" name="Graphic 5" descr="Robot">
            <a:extLst>
              <a:ext uri="{FF2B5EF4-FFF2-40B4-BE49-F238E27FC236}">
                <a16:creationId xmlns:a16="http://schemas.microsoft.com/office/drawing/2014/main" id="{22BDFF35-890E-4DA4-BE44-E9C7B38D8F0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707904" y="908720"/>
            <a:ext cx="1456458" cy="1456458"/>
          </a:xfrm>
          <a:prstGeom prst="rect">
            <a:avLst/>
          </a:prstGeom>
        </p:spPr>
      </p:pic>
      <p:pic>
        <p:nvPicPr>
          <p:cNvPr id="7" name="Picture 6">
            <a:extLst>
              <a:ext uri="{FF2B5EF4-FFF2-40B4-BE49-F238E27FC236}">
                <a16:creationId xmlns:a16="http://schemas.microsoft.com/office/drawing/2014/main" id="{3CB1FB67-1F1C-4665-BCAC-20EC9425FFEA}"/>
              </a:ext>
            </a:extLst>
          </p:cNvPr>
          <p:cNvPicPr>
            <a:picLocks noChangeAspect="1"/>
          </p:cNvPicPr>
          <p:nvPr/>
        </p:nvPicPr>
        <p:blipFill>
          <a:blip r:embed="rId5"/>
          <a:stretch>
            <a:fillRect/>
          </a:stretch>
        </p:blipFill>
        <p:spPr>
          <a:xfrm>
            <a:off x="315315" y="2637724"/>
            <a:ext cx="8290216" cy="275049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Products and Services</a:t>
            </a:r>
            <a:endParaRPr lang="en-GB" altLang="en-US" sz="36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02/08/2023</a:t>
            </a:fld>
            <a:endParaRPr lang="en-GB" altLang="en-US"/>
          </a:p>
        </p:txBody>
      </p:sp>
      <p:pic>
        <p:nvPicPr>
          <p:cNvPr id="2" name="Picture 1">
            <a:extLst>
              <a:ext uri="{FF2B5EF4-FFF2-40B4-BE49-F238E27FC236}">
                <a16:creationId xmlns:a16="http://schemas.microsoft.com/office/drawing/2014/main" id="{2CCF0630-8BB6-4A22-A6F8-31C4BDFDD681}"/>
              </a:ext>
            </a:extLst>
          </p:cNvPr>
          <p:cNvPicPr>
            <a:picLocks noChangeAspect="1"/>
          </p:cNvPicPr>
          <p:nvPr/>
        </p:nvPicPr>
        <p:blipFill>
          <a:blip r:embed="rId3"/>
          <a:stretch>
            <a:fillRect/>
          </a:stretch>
        </p:blipFill>
        <p:spPr>
          <a:xfrm>
            <a:off x="323850" y="1556792"/>
            <a:ext cx="5595317" cy="3609882"/>
          </a:xfrm>
          <a:prstGeom prst="rect">
            <a:avLst/>
          </a:prstGeom>
        </p:spPr>
      </p:pic>
      <p:pic>
        <p:nvPicPr>
          <p:cNvPr id="6" name="Graphic 5" descr="Gears">
            <a:extLst>
              <a:ext uri="{FF2B5EF4-FFF2-40B4-BE49-F238E27FC236}">
                <a16:creationId xmlns:a16="http://schemas.microsoft.com/office/drawing/2014/main" id="{1CDBA173-6147-4882-8331-7E88D3239C8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346726" y="1772816"/>
            <a:ext cx="2473424" cy="247342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algn="l" eaLnBrk="1" hangingPunct="1"/>
            <a:br>
              <a:rPr lang="en-GB" altLang="en-US" sz="3600" i="1" dirty="0"/>
            </a:br>
            <a:r>
              <a:rPr lang="en-GB" altLang="en-US" sz="3600" b="1" i="1" dirty="0"/>
              <a:t>Market Audit-SWOT Analysis</a:t>
            </a:r>
            <a:br>
              <a:rPr lang="en-GB" altLang="en-US" sz="3600" i="1" dirty="0"/>
            </a:br>
            <a:endParaRPr lang="en-GB" altLang="en-US" sz="3600" i="1"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02/08/2023</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lstStyle/>
          <a:p>
            <a:r>
              <a:rPr lang="en-US" altLang="en-US" dirty="0"/>
              <a:t>Strength </a:t>
            </a:r>
          </a:p>
          <a:p>
            <a:r>
              <a:rPr lang="en-US" altLang="en-US" dirty="0"/>
              <a:t>Weaknesses</a:t>
            </a:r>
          </a:p>
          <a:p>
            <a:r>
              <a:rPr lang="en-US" altLang="en-US" dirty="0"/>
              <a:t>Opportunities</a:t>
            </a:r>
          </a:p>
          <a:p>
            <a:r>
              <a:rPr lang="en-US" altLang="en-US" dirty="0"/>
              <a:t>Threats</a:t>
            </a:r>
          </a:p>
          <a:p>
            <a:endParaRPr lang="en-US" altLang="en-US" dirty="0"/>
          </a:p>
        </p:txBody>
      </p:sp>
      <p:pic>
        <p:nvPicPr>
          <p:cNvPr id="6" name="Picture 5">
            <a:extLst>
              <a:ext uri="{FF2B5EF4-FFF2-40B4-BE49-F238E27FC236}">
                <a16:creationId xmlns:a16="http://schemas.microsoft.com/office/drawing/2014/main" id="{EAD6AA05-72D8-4DB7-AFC8-B30B864B6F38}"/>
              </a:ext>
            </a:extLst>
          </p:cNvPr>
          <p:cNvPicPr>
            <a:picLocks noChangeAspect="1"/>
          </p:cNvPicPr>
          <p:nvPr/>
        </p:nvPicPr>
        <p:blipFill rotWithShape="1">
          <a:blip r:embed="rId3">
            <a:extLst>
              <a:ext uri="{28A0092B-C50C-407E-A947-70E740481C1C}">
                <a14:useLocalDpi xmlns:a14="http://schemas.microsoft.com/office/drawing/2010/main" val="0"/>
              </a:ext>
            </a:extLst>
          </a:blip>
          <a:srcRect l="5848" t="4555" r="4086"/>
          <a:stretch/>
        </p:blipFill>
        <p:spPr>
          <a:xfrm>
            <a:off x="4211960" y="1196752"/>
            <a:ext cx="4320480" cy="305294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 Audit-PESTLE Analysis</a:t>
            </a:r>
          </a:p>
        </p:txBody>
      </p:sp>
      <p:sp>
        <p:nvSpPr>
          <p:cNvPr id="3" name="Content Placeholder 2"/>
          <p:cNvSpPr>
            <a:spLocks noGrp="1"/>
          </p:cNvSpPr>
          <p:nvPr>
            <p:ph idx="1"/>
          </p:nvPr>
        </p:nvSpPr>
        <p:spPr/>
        <p:txBody>
          <a:bodyPr/>
          <a:lstStyle/>
          <a:p>
            <a:r>
              <a:rPr lang="en-GB" dirty="0"/>
              <a:t>Political</a:t>
            </a:r>
          </a:p>
          <a:p>
            <a:r>
              <a:rPr lang="en-GB" dirty="0"/>
              <a:t>Economic</a:t>
            </a:r>
          </a:p>
          <a:p>
            <a:r>
              <a:rPr lang="en-GB" dirty="0"/>
              <a:t>Social</a:t>
            </a:r>
          </a:p>
          <a:p>
            <a:r>
              <a:rPr lang="en-GB" dirty="0"/>
              <a:t>Technological</a:t>
            </a:r>
          </a:p>
          <a:p>
            <a:r>
              <a:rPr lang="en-GB" dirty="0"/>
              <a:t>Legal</a:t>
            </a:r>
          </a:p>
          <a:p>
            <a:r>
              <a:rPr lang="en-GB" dirty="0"/>
              <a:t>Environmental</a:t>
            </a:r>
          </a:p>
          <a:p>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02/08/2023</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177105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Target Market</a:t>
            </a:r>
          </a:p>
        </p:txBody>
      </p:sp>
      <p:sp>
        <p:nvSpPr>
          <p:cNvPr id="3" name="Content Placeholder 2"/>
          <p:cNvSpPr>
            <a:spLocks noGrp="1"/>
          </p:cNvSpPr>
          <p:nvPr>
            <p:ph idx="1"/>
          </p:nvPr>
        </p:nvSpPr>
        <p:spPr>
          <a:xfrm>
            <a:off x="683568" y="1965326"/>
            <a:ext cx="8229600" cy="2260847"/>
          </a:xfrm>
        </p:spPr>
        <p:txBody>
          <a:bodyPr/>
          <a:lstStyle/>
          <a:p>
            <a:r>
              <a:rPr lang="en-US" dirty="0"/>
              <a:t>Start-up businesses</a:t>
            </a:r>
          </a:p>
          <a:p>
            <a:r>
              <a:rPr lang="en-US" dirty="0"/>
              <a:t>Small to medium-sized businesses (SMEs)</a:t>
            </a:r>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02/08/2023</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623502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i="1" dirty="0"/>
              <a:t>Marketing Plan</a:t>
            </a:r>
            <a:endParaRPr lang="en-GB" altLang="en-US" sz="3600" dirty="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57200" y="1449388"/>
            <a:ext cx="8229600" cy="3959225"/>
          </a:xfrm>
        </p:spPr>
        <p:txBody>
          <a:bodyPr/>
          <a:lstStyle/>
          <a:p>
            <a:r>
              <a:rPr lang="en-US" dirty="0"/>
              <a:t>Digital Marketing</a:t>
            </a:r>
          </a:p>
          <a:p>
            <a:r>
              <a:rPr lang="en-US" dirty="0"/>
              <a:t>Content Marketing</a:t>
            </a:r>
          </a:p>
          <a:p>
            <a:r>
              <a:rPr lang="en-US" dirty="0"/>
              <a:t>Targeted Advertising</a:t>
            </a:r>
          </a:p>
          <a:p>
            <a:r>
              <a:rPr lang="en-US" dirty="0"/>
              <a:t>Partnerships and networking</a:t>
            </a:r>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02/08/2023</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Management Team</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412875"/>
            <a:ext cx="8229600" cy="4032250"/>
          </a:xfrm>
        </p:spPr>
        <p:txBody>
          <a:bodyPr/>
          <a:lstStyle/>
          <a:p>
            <a:pPr algn="just" eaLnBrk="1" hangingPunct="1">
              <a:lnSpc>
                <a:spcPct val="150000"/>
              </a:lnSpc>
            </a:pPr>
            <a:r>
              <a:rPr lang="en-GB" altLang="en-US" dirty="0"/>
              <a:t>Chief Executive Officer (CEO)</a:t>
            </a:r>
          </a:p>
          <a:p>
            <a:pPr algn="just" eaLnBrk="1" hangingPunct="1">
              <a:lnSpc>
                <a:spcPct val="150000"/>
              </a:lnSpc>
            </a:pPr>
            <a:r>
              <a:rPr lang="en-GB" altLang="en-US" dirty="0"/>
              <a:t>Chief Technological Officer (CTO)</a:t>
            </a:r>
          </a:p>
          <a:p>
            <a:pPr algn="just" eaLnBrk="1" hangingPunct="1">
              <a:lnSpc>
                <a:spcPct val="150000"/>
              </a:lnSpc>
            </a:pPr>
            <a:r>
              <a:rPr lang="en-GB" altLang="en-US" dirty="0"/>
              <a:t>Head of Marketing and Sales</a:t>
            </a:r>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02/08/2023</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57200" y="-297657"/>
            <a:ext cx="8229600" cy="1223963"/>
          </a:xfrm>
        </p:spPr>
        <p:txBody>
          <a:bodyPr/>
          <a:lstStyle/>
          <a:p>
            <a:pPr eaLnBrk="1" hangingPunct="1"/>
            <a:r>
              <a:rPr lang="en-GB" altLang="en-US" sz="3600" b="1" i="1" dirty="0"/>
              <a:t>Financial plan</a:t>
            </a:r>
            <a:endParaRPr lang="en-GB" altLang="en-US" sz="3600" i="1" dirty="0"/>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02/08/2023</a:t>
            </a:fld>
            <a:endParaRPr lang="en-GB" altLang="en-US"/>
          </a:p>
        </p:txBody>
      </p:sp>
      <p:pic>
        <p:nvPicPr>
          <p:cNvPr id="2" name="Picture 1">
            <a:extLst>
              <a:ext uri="{FF2B5EF4-FFF2-40B4-BE49-F238E27FC236}">
                <a16:creationId xmlns:a16="http://schemas.microsoft.com/office/drawing/2014/main" id="{51C6F9E5-51BD-4481-8958-72997CF25A87}"/>
              </a:ext>
            </a:extLst>
          </p:cNvPr>
          <p:cNvPicPr>
            <a:picLocks noChangeAspect="1"/>
          </p:cNvPicPr>
          <p:nvPr/>
        </p:nvPicPr>
        <p:blipFill>
          <a:blip r:embed="rId3"/>
          <a:stretch>
            <a:fillRect/>
          </a:stretch>
        </p:blipFill>
        <p:spPr>
          <a:xfrm>
            <a:off x="1763688" y="764704"/>
            <a:ext cx="5921276" cy="4887806"/>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References</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80728"/>
            <a:ext cx="8363272" cy="4464397"/>
          </a:xfrm>
        </p:spPr>
        <p:txBody>
          <a:bodyPr/>
          <a:lstStyle/>
          <a:p>
            <a:r>
              <a:rPr lang="en-US" sz="1400" dirty="0" err="1"/>
              <a:t>Agzamov</a:t>
            </a:r>
            <a:r>
              <a:rPr lang="en-US" sz="1400" dirty="0"/>
              <a:t>, A. T., </a:t>
            </a:r>
            <a:r>
              <a:rPr lang="en-US" sz="1400" dirty="0" err="1"/>
              <a:t>Rakhmatullaeva</a:t>
            </a:r>
            <a:r>
              <a:rPr lang="en-US" sz="1400" dirty="0"/>
              <a:t>, F. M. and </a:t>
            </a:r>
            <a:r>
              <a:rPr lang="en-US" sz="1400" dirty="0" err="1"/>
              <a:t>Giyazova</a:t>
            </a:r>
            <a:r>
              <a:rPr lang="en-US" sz="1400" dirty="0"/>
              <a:t>, N. B. (2021). Marketing strategy for the competitiveness of modern enterprises. In </a:t>
            </a:r>
            <a:r>
              <a:rPr lang="en-US" sz="1400" i="1" dirty="0"/>
              <a:t>E-Conference Globe</a:t>
            </a:r>
            <a:r>
              <a:rPr lang="en-US" sz="1400" dirty="0"/>
              <a:t> (pp. 1-3).</a:t>
            </a:r>
          </a:p>
          <a:p>
            <a:r>
              <a:rPr lang="en-US" sz="1400" dirty="0"/>
              <a:t>De Goede, M. (2004). </a:t>
            </a:r>
            <a:r>
              <a:rPr lang="en-US" sz="1400" dirty="0" err="1"/>
              <a:t>Repoliticizing</a:t>
            </a:r>
            <a:r>
              <a:rPr lang="en-US" sz="1400" dirty="0"/>
              <a:t> financial risk. </a:t>
            </a:r>
            <a:r>
              <a:rPr lang="en-US" sz="1400" i="1" dirty="0"/>
              <a:t>Economy and society</a:t>
            </a:r>
            <a:r>
              <a:rPr lang="en-US" sz="1400" dirty="0"/>
              <a:t>, </a:t>
            </a:r>
            <a:r>
              <a:rPr lang="en-US" sz="1400" i="1" dirty="0"/>
              <a:t>33</a:t>
            </a:r>
            <a:r>
              <a:rPr lang="en-US" sz="1400" dirty="0"/>
              <a:t>(2), 197-217.</a:t>
            </a:r>
          </a:p>
          <a:p>
            <a:r>
              <a:rPr lang="en-US" sz="1400" dirty="0" err="1"/>
              <a:t>Foroudi</a:t>
            </a:r>
            <a:r>
              <a:rPr lang="en-US" sz="1400" dirty="0"/>
              <a:t>, P., Gupta, S., Nazarian, A. and </a:t>
            </a:r>
            <a:r>
              <a:rPr lang="en-US" sz="1400" dirty="0" err="1"/>
              <a:t>Duda</a:t>
            </a:r>
            <a:r>
              <a:rPr lang="en-US" sz="1400" dirty="0"/>
              <a:t>, M. (2017). Digital technology and marketing management capability: achieving growth in SMEs. </a:t>
            </a:r>
            <a:r>
              <a:rPr lang="en-US" sz="1400" i="1" dirty="0"/>
              <a:t>Qualitative Market Research: An International Journal</a:t>
            </a:r>
            <a:r>
              <a:rPr lang="en-US" sz="1400" dirty="0"/>
              <a:t>, </a:t>
            </a:r>
            <a:r>
              <a:rPr lang="en-US" sz="1400" i="1" dirty="0"/>
              <a:t>20</a:t>
            </a:r>
            <a:r>
              <a:rPr lang="en-US" sz="1400" dirty="0"/>
              <a:t>(2), 230-246.</a:t>
            </a:r>
          </a:p>
          <a:p>
            <a:r>
              <a:rPr lang="en-US" sz="1400" dirty="0"/>
              <a:t>Humphrey, A. S. (2005). SWOT analysis. </a:t>
            </a:r>
            <a:r>
              <a:rPr lang="en-US" sz="1400" i="1" dirty="0"/>
              <a:t>Long Range Planning</a:t>
            </a:r>
            <a:r>
              <a:rPr lang="en-US" sz="1400" dirty="0"/>
              <a:t>, </a:t>
            </a:r>
            <a:r>
              <a:rPr lang="en-US" sz="1400" i="1" dirty="0"/>
              <a:t>30</a:t>
            </a:r>
            <a:r>
              <a:rPr lang="en-US" sz="1400" dirty="0"/>
              <a:t>(1), 46-52.</a:t>
            </a:r>
          </a:p>
          <a:p>
            <a:r>
              <a:rPr lang="en-US" sz="1400" dirty="0"/>
              <a:t>Ismail, M. H., </a:t>
            </a:r>
            <a:r>
              <a:rPr lang="en-US" sz="1400" dirty="0" err="1"/>
              <a:t>Khater</a:t>
            </a:r>
            <a:r>
              <a:rPr lang="en-US" sz="1400" dirty="0"/>
              <a:t>, M. and </a:t>
            </a:r>
            <a:r>
              <a:rPr lang="en-US" sz="1400" dirty="0" err="1"/>
              <a:t>Zaki</a:t>
            </a:r>
            <a:r>
              <a:rPr lang="en-US" sz="1400" dirty="0"/>
              <a:t>, M. (2017). Digital business transformation and strategy: What do we know so far. </a:t>
            </a:r>
            <a:r>
              <a:rPr lang="en-US" sz="1400" i="1" dirty="0"/>
              <a:t>Cambridge Service Alliance</a:t>
            </a:r>
            <a:r>
              <a:rPr lang="en-US" sz="1400" dirty="0"/>
              <a:t>, </a:t>
            </a:r>
            <a:r>
              <a:rPr lang="en-US" sz="1400" i="1" dirty="0"/>
              <a:t>10</a:t>
            </a:r>
            <a:r>
              <a:rPr lang="en-US" sz="1400" dirty="0"/>
              <a:t>(1), 1-35.</a:t>
            </a:r>
          </a:p>
          <a:p>
            <a:r>
              <a:rPr lang="en-US" sz="1400" dirty="0"/>
              <a:t>Kaila, U. and Nyman, L. (2018). Information security best practices: First steps for startups and SMEs. </a:t>
            </a:r>
            <a:r>
              <a:rPr lang="en-US" sz="1400" i="1" dirty="0"/>
              <a:t>Technology Innovation Management Review</a:t>
            </a:r>
            <a:r>
              <a:rPr lang="en-US" sz="1400" dirty="0"/>
              <a:t>, </a:t>
            </a:r>
            <a:r>
              <a:rPr lang="en-US" sz="1400" i="1" dirty="0"/>
              <a:t>8</a:t>
            </a:r>
            <a:r>
              <a:rPr lang="en-US" sz="1400" dirty="0"/>
              <a:t>(11), 32-42.</a:t>
            </a:r>
          </a:p>
          <a:p>
            <a:r>
              <a:rPr lang="en-US" sz="1400" dirty="0"/>
              <a:t>Matt, C., Hess, T. and Benlian, A. (2015). Digital transformation strategies. </a:t>
            </a:r>
            <a:r>
              <a:rPr lang="en-US" sz="1400" i="1" dirty="0"/>
              <a:t>Business &amp; information systems engineering</a:t>
            </a:r>
            <a:r>
              <a:rPr lang="en-US" sz="1400" dirty="0"/>
              <a:t>, </a:t>
            </a:r>
            <a:r>
              <a:rPr lang="en-US" sz="1400" i="1" dirty="0"/>
              <a:t>57</a:t>
            </a:r>
            <a:r>
              <a:rPr lang="en-US" sz="1400" dirty="0"/>
              <a:t>, 339-343.</a:t>
            </a:r>
          </a:p>
          <a:p>
            <a:r>
              <a:rPr lang="en-US" sz="1400" dirty="0"/>
              <a:t>Nicola, M., </a:t>
            </a:r>
            <a:r>
              <a:rPr lang="en-US" sz="1400" dirty="0" err="1"/>
              <a:t>Alsafi</a:t>
            </a:r>
            <a:r>
              <a:rPr lang="en-US" sz="1400" dirty="0"/>
              <a:t>, Z., </a:t>
            </a:r>
            <a:r>
              <a:rPr lang="en-US" sz="1400" dirty="0" err="1"/>
              <a:t>Sohrabi</a:t>
            </a:r>
            <a:r>
              <a:rPr lang="en-US" sz="1400" dirty="0"/>
              <a:t>, C., </a:t>
            </a:r>
            <a:r>
              <a:rPr lang="en-US" sz="1400" dirty="0" err="1"/>
              <a:t>Kerwan</a:t>
            </a:r>
            <a:r>
              <a:rPr lang="en-US" sz="1400" dirty="0"/>
              <a:t>, A., Al-Jabir, A., </a:t>
            </a:r>
            <a:r>
              <a:rPr lang="en-US" sz="1400" dirty="0" err="1"/>
              <a:t>Iosifidis</a:t>
            </a:r>
            <a:r>
              <a:rPr lang="en-US" sz="1400" dirty="0"/>
              <a:t>, C., Agha, M. and Agha, R. (2020). The socio-economic implications of the coronavirus pandemic (COVID-19): A review. </a:t>
            </a:r>
            <a:r>
              <a:rPr lang="en-US" sz="1400" i="1" dirty="0"/>
              <a:t>International journal of surgery</a:t>
            </a:r>
            <a:r>
              <a:rPr lang="en-US" sz="1400" dirty="0"/>
              <a:t>, </a:t>
            </a:r>
            <a:r>
              <a:rPr lang="en-US" sz="1400" i="1" dirty="0"/>
              <a:t>78</a:t>
            </a:r>
            <a:r>
              <a:rPr lang="en-US" sz="1400" dirty="0"/>
              <a:t>, pp.185-193.</a:t>
            </a:r>
          </a:p>
          <a:p>
            <a:r>
              <a:rPr lang="en-US" sz="1400" dirty="0" err="1"/>
              <a:t>Nurwati</a:t>
            </a:r>
            <a:r>
              <a:rPr lang="en-US" sz="1400" dirty="0"/>
              <a:t>, N., </a:t>
            </a:r>
            <a:r>
              <a:rPr lang="en-US" sz="1400" dirty="0" err="1"/>
              <a:t>Prastio</a:t>
            </a:r>
            <a:r>
              <a:rPr lang="en-US" sz="1400" dirty="0"/>
              <a:t>, P. and </a:t>
            </a:r>
            <a:r>
              <a:rPr lang="en-US" sz="1400" dirty="0" err="1"/>
              <a:t>Kalbuana</a:t>
            </a:r>
            <a:r>
              <a:rPr lang="en-US" sz="1400" dirty="0"/>
              <a:t>, N. (2021). Influence of firms size, exchange rate, profitability and tax burden on transfer pricing. </a:t>
            </a:r>
            <a:r>
              <a:rPr lang="en-US" sz="1400" i="1" dirty="0"/>
              <a:t>International Journal of Economics, Business and Accounting Research (IJEBAR)</a:t>
            </a:r>
            <a:r>
              <a:rPr lang="en-US" sz="1400" dirty="0"/>
              <a:t>, </a:t>
            </a:r>
            <a:r>
              <a:rPr lang="en-US" sz="1400" i="1" dirty="0"/>
              <a:t>5</a:t>
            </a:r>
            <a:r>
              <a:rPr lang="en-US" sz="1400" dirty="0"/>
              <a:t>(3), 2294-2307.</a:t>
            </a:r>
          </a:p>
          <a:p>
            <a:r>
              <a:rPr lang="en-US" sz="1400" dirty="0" err="1"/>
              <a:t>Perera</a:t>
            </a:r>
            <a:r>
              <a:rPr lang="en-US" sz="1400" dirty="0"/>
              <a:t>, R. (2017). </a:t>
            </a:r>
            <a:r>
              <a:rPr lang="en-US" sz="1400" i="1" dirty="0"/>
              <a:t>The PESTLE analysis</a:t>
            </a:r>
            <a:r>
              <a:rPr lang="en-US" sz="1400" dirty="0"/>
              <a:t>. </a:t>
            </a:r>
            <a:r>
              <a:rPr lang="en-US" sz="1400" dirty="0" err="1"/>
              <a:t>Nerdynaut</a:t>
            </a:r>
            <a:r>
              <a:rPr lang="en-US" sz="1400" dirty="0"/>
              <a:t>.</a:t>
            </a:r>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02/08/2023</a:t>
            </a:fld>
            <a:endParaRPr lang="en-GB" altLang="en-US"/>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2241</TotalTime>
  <Words>850</Words>
  <Application>Microsoft Office PowerPoint</Application>
  <PresentationFormat>On-screen Show (4:3)</PresentationFormat>
  <Paragraphs>125</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 Light</vt:lpstr>
      <vt:lpstr>Myriad Pro</vt:lpstr>
      <vt:lpstr>Times New Roman</vt:lpstr>
      <vt:lpstr>20140311PresentationUWTSDTemplate</vt:lpstr>
      <vt:lpstr>BUSINESS PLAN</vt:lpstr>
      <vt:lpstr>Business / Company Overview</vt:lpstr>
      <vt:lpstr>Products and Services</vt:lpstr>
      <vt:lpstr> Market Audit-SWOT Analysis </vt:lpstr>
      <vt:lpstr>Market Audit-PESTLE Analysis</vt:lpstr>
      <vt:lpstr>Target Market</vt:lpstr>
      <vt:lpstr>Marketing Plan</vt:lpstr>
      <vt:lpstr>Management Team</vt:lpstr>
      <vt:lpstr>Financial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revision>97</cp:revision>
  <cp:lastPrinted>2018-03-20T16:28:46Z</cp:lastPrinted>
  <dcterms:created xsi:type="dcterms:W3CDTF">2004-11-12T17:24:38Z</dcterms:created>
  <dcterms:modified xsi:type="dcterms:W3CDTF">2023-08-02T00:34:22Z</dcterms:modified>
</cp:coreProperties>
</file>