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63" r:id="rId3"/>
    <p:sldId id="266" r:id="rId4"/>
    <p:sldId id="270" r:id="rId5"/>
    <p:sldId id="283" r:id="rId6"/>
    <p:sldId id="298" r:id="rId7"/>
    <p:sldId id="297" r:id="rId8"/>
    <p:sldId id="300" r:id="rId9"/>
    <p:sldId id="301" r:id="rId10"/>
    <p:sldId id="302" r:id="rId11"/>
    <p:sldId id="271" r:id="rId12"/>
    <p:sldId id="303" r:id="rId13"/>
    <p:sldId id="281" r:id="rId14"/>
    <p:sldId id="306" r:id="rId15"/>
    <p:sldId id="304" r:id="rId16"/>
    <p:sldId id="265" r:id="rId17"/>
    <p:sldId id="285" r:id="rId18"/>
    <p:sldId id="292" r:id="rId19"/>
  </p:sldIdLst>
  <p:sldSz cx="12192000" cy="6858000"/>
  <p:notesSz cx="6858000" cy="9144000"/>
  <p:custDataLst>
    <p:tags r:id="rId21"/>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00"/>
    <a:srgbClr val="006666"/>
    <a:srgbClr val="113F4E"/>
    <a:srgbClr val="55C0AF"/>
    <a:srgbClr val="5DA2B1"/>
    <a:srgbClr val="3F88F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458" autoAdjust="0"/>
    <p:restoredTop sz="94660"/>
  </p:normalViewPr>
  <p:slideViewPr>
    <p:cSldViewPr snapToGrid="0">
      <p:cViewPr>
        <p:scale>
          <a:sx n="110" d="100"/>
          <a:sy n="110" d="100"/>
        </p:scale>
        <p:origin x="-624" y="-186"/>
      </p:cViewPr>
      <p:guideLst>
        <p:guide orient="horz" pos="2160"/>
        <p:guide pos="3840"/>
      </p:guideLst>
    </p:cSldViewPr>
  </p:slideViewPr>
  <p:notesTextViewPr>
    <p:cViewPr>
      <p:scale>
        <a:sx n="1" d="1"/>
        <a:sy n="1" d="1"/>
      </p:scale>
      <p:origin x="0" y="0"/>
    </p:cViewPr>
  </p:notesTextViewPr>
  <p:sorterViewPr>
    <p:cViewPr>
      <p:scale>
        <a:sx n="139" d="100"/>
        <a:sy n="139"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ags" Target="tags/tag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微软雅黑" panose="020B0503020204020204" pitchFamily="34" charset="-122"/>
                <a:ea typeface="微软雅黑" panose="020B0503020204020204" pitchFamily="34" charset="-122"/>
              </a:defRPr>
            </a:lvl1pPr>
          </a:lstStyle>
          <a:p>
            <a:endParaRPr lang="zh-CN" altLang="en-US" dirty="0"/>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微软雅黑" panose="020B0503020204020204" pitchFamily="34" charset="-122"/>
                <a:ea typeface="微软雅黑" panose="020B0503020204020204" pitchFamily="34" charset="-122"/>
              </a:defRPr>
            </a:lvl1pPr>
          </a:lstStyle>
          <a:p>
            <a:fld id="{3CC73A6B-BB26-4B12-BFB8-2B873AE12267}" type="datetimeFigureOut">
              <a:rPr lang="zh-CN" altLang="en-US" smtClean="0"/>
              <a:pPr/>
              <a:t>2022/3/30</a:t>
            </a:fld>
            <a:endParaRPr lang="zh-CN" altLang="en-US" dirty="0"/>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dirty="0"/>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dirty="0"/>
              <a:t>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微软雅黑" panose="020B0503020204020204" pitchFamily="34" charset="-122"/>
                <a:ea typeface="微软雅黑" panose="020B0503020204020204" pitchFamily="34" charset="-122"/>
              </a:defRPr>
            </a:lvl1pPr>
          </a:lstStyle>
          <a:p>
            <a:endParaRPr lang="zh-CN" altLang="en-US" dirty="0"/>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微软雅黑" panose="020B0503020204020204" pitchFamily="34" charset="-122"/>
                <a:ea typeface="微软雅黑" panose="020B0503020204020204" pitchFamily="34" charset="-122"/>
              </a:defRPr>
            </a:lvl1pPr>
          </a:lstStyle>
          <a:p>
            <a:fld id="{2E5701FA-A99B-4EA7-BD9A-49A04217BC0C}" type="slidenum">
              <a:rPr lang="zh-CN" altLang="en-US" smtClean="0"/>
              <a:pPr/>
              <a:t>‹#›</a:t>
            </a:fld>
            <a:endParaRPr lang="zh-CN" altLang="en-US" dirty="0"/>
          </a:p>
        </p:txBody>
      </p:sp>
    </p:spTree>
    <p:extLst>
      <p:ext uri="{BB962C8B-B14F-4D97-AF65-F5344CB8AC3E}">
        <p14:creationId xmlns:p14="http://schemas.microsoft.com/office/powerpoint/2010/main" val="42652234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2pPr>
    <a:lvl3pPr marL="9144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3pPr>
    <a:lvl4pPr marL="13716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4pPr>
    <a:lvl5pPr marL="18288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E5701FA-A99B-4EA7-BD9A-49A04217BC0C}" type="slidenum">
              <a:rPr lang="zh-CN" altLang="en-US" smtClean="0"/>
              <a:t>1</a:t>
            </a:fld>
            <a:endParaRPr lang="zh-CN" altLang="en-US"/>
          </a:p>
        </p:txBody>
      </p:sp>
    </p:spTree>
    <p:extLst>
      <p:ext uri="{BB962C8B-B14F-4D97-AF65-F5344CB8AC3E}">
        <p14:creationId xmlns:p14="http://schemas.microsoft.com/office/powerpoint/2010/main" val="2328329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E5701FA-A99B-4EA7-BD9A-49A04217BC0C}" type="slidenum">
              <a:rPr lang="zh-CN" altLang="en-US" smtClean="0"/>
              <a:t>2</a:t>
            </a:fld>
            <a:endParaRPr lang="zh-CN" altLang="en-US"/>
          </a:p>
        </p:txBody>
      </p:sp>
    </p:spTree>
    <p:extLst>
      <p:ext uri="{BB962C8B-B14F-4D97-AF65-F5344CB8AC3E}">
        <p14:creationId xmlns:p14="http://schemas.microsoft.com/office/powerpoint/2010/main" val="18877318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E5701FA-A99B-4EA7-BD9A-49A04217BC0C}" type="slidenum">
              <a:rPr lang="zh-CN" altLang="en-US" smtClean="0"/>
              <a:t>3</a:t>
            </a:fld>
            <a:endParaRPr lang="zh-CN" altLang="en-US"/>
          </a:p>
        </p:txBody>
      </p:sp>
    </p:spTree>
    <p:extLst>
      <p:ext uri="{BB962C8B-B14F-4D97-AF65-F5344CB8AC3E}">
        <p14:creationId xmlns:p14="http://schemas.microsoft.com/office/powerpoint/2010/main" val="1481369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E5701FA-A99B-4EA7-BD9A-49A04217BC0C}" type="slidenum">
              <a:rPr lang="zh-CN" altLang="en-US" smtClean="0"/>
              <a:t>4</a:t>
            </a:fld>
            <a:endParaRPr lang="zh-CN" altLang="en-US"/>
          </a:p>
        </p:txBody>
      </p:sp>
    </p:spTree>
    <p:extLst>
      <p:ext uri="{BB962C8B-B14F-4D97-AF65-F5344CB8AC3E}">
        <p14:creationId xmlns:p14="http://schemas.microsoft.com/office/powerpoint/2010/main" val="48321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E5701FA-A99B-4EA7-BD9A-49A04217BC0C}" type="slidenum">
              <a:rPr lang="zh-CN" altLang="en-US" smtClean="0"/>
              <a:t>5</a:t>
            </a:fld>
            <a:endParaRPr lang="zh-CN" altLang="en-US"/>
          </a:p>
        </p:txBody>
      </p:sp>
    </p:spTree>
    <p:extLst>
      <p:ext uri="{BB962C8B-B14F-4D97-AF65-F5344CB8AC3E}">
        <p14:creationId xmlns:p14="http://schemas.microsoft.com/office/powerpoint/2010/main" val="1403502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E5701FA-A99B-4EA7-BD9A-49A04217BC0C}" type="slidenum">
              <a:rPr lang="zh-CN" altLang="en-US" smtClean="0"/>
              <a:t>6</a:t>
            </a:fld>
            <a:endParaRPr lang="zh-CN" altLang="en-US"/>
          </a:p>
        </p:txBody>
      </p:sp>
    </p:spTree>
    <p:extLst>
      <p:ext uri="{BB962C8B-B14F-4D97-AF65-F5344CB8AC3E}">
        <p14:creationId xmlns:p14="http://schemas.microsoft.com/office/powerpoint/2010/main" val="14035028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E5701FA-A99B-4EA7-BD9A-49A04217BC0C}" type="slidenum">
              <a:rPr lang="zh-CN" altLang="en-US" smtClean="0"/>
              <a:t>7</a:t>
            </a:fld>
            <a:endParaRPr lang="zh-CN" altLang="en-US"/>
          </a:p>
        </p:txBody>
      </p:sp>
    </p:spTree>
    <p:extLst>
      <p:ext uri="{BB962C8B-B14F-4D97-AF65-F5344CB8AC3E}">
        <p14:creationId xmlns:p14="http://schemas.microsoft.com/office/powerpoint/2010/main" val="14035028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E5701FA-A99B-4EA7-BD9A-49A04217BC0C}" type="slidenum">
              <a:rPr lang="zh-CN" altLang="en-US" smtClean="0"/>
              <a:t>8</a:t>
            </a:fld>
            <a:endParaRPr lang="zh-CN" altLang="en-US"/>
          </a:p>
        </p:txBody>
      </p:sp>
    </p:spTree>
    <p:extLst>
      <p:ext uri="{BB962C8B-B14F-4D97-AF65-F5344CB8AC3E}">
        <p14:creationId xmlns:p14="http://schemas.microsoft.com/office/powerpoint/2010/main" val="14035028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E5701FA-A99B-4EA7-BD9A-49A04217BC0C}" type="slidenum">
              <a:rPr lang="zh-CN" altLang="en-US" smtClean="0"/>
              <a:t>9</a:t>
            </a:fld>
            <a:endParaRPr lang="zh-CN" altLang="en-US"/>
          </a:p>
        </p:txBody>
      </p:sp>
    </p:spTree>
    <p:extLst>
      <p:ext uri="{BB962C8B-B14F-4D97-AF65-F5344CB8AC3E}">
        <p14:creationId xmlns:p14="http://schemas.microsoft.com/office/powerpoint/2010/main" val="14035028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E5701FA-A99B-4EA7-BD9A-49A04217BC0C}" type="slidenum">
              <a:rPr lang="zh-CN" altLang="en-US" smtClean="0"/>
              <a:t>10</a:t>
            </a:fld>
            <a:endParaRPr lang="zh-CN" altLang="en-US"/>
          </a:p>
        </p:txBody>
      </p:sp>
    </p:spTree>
    <p:extLst>
      <p:ext uri="{BB962C8B-B14F-4D97-AF65-F5344CB8AC3E}">
        <p14:creationId xmlns:p14="http://schemas.microsoft.com/office/powerpoint/2010/main" val="14035028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E5701FA-A99B-4EA7-BD9A-49A04217BC0C}" type="slidenum">
              <a:rPr lang="zh-CN" altLang="en-US" smtClean="0"/>
              <a:t>11</a:t>
            </a:fld>
            <a:endParaRPr lang="zh-CN" altLang="en-US"/>
          </a:p>
        </p:txBody>
      </p:sp>
    </p:spTree>
    <p:extLst>
      <p:ext uri="{BB962C8B-B14F-4D97-AF65-F5344CB8AC3E}">
        <p14:creationId xmlns:p14="http://schemas.microsoft.com/office/powerpoint/2010/main" val="11980100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E5701FA-A99B-4EA7-BD9A-49A04217BC0C}" type="slidenum">
              <a:rPr lang="zh-CN" altLang="en-US" smtClean="0"/>
              <a:t>12</a:t>
            </a:fld>
            <a:endParaRPr lang="zh-CN" altLang="en-US"/>
          </a:p>
        </p:txBody>
      </p:sp>
    </p:spTree>
    <p:extLst>
      <p:ext uri="{BB962C8B-B14F-4D97-AF65-F5344CB8AC3E}">
        <p14:creationId xmlns:p14="http://schemas.microsoft.com/office/powerpoint/2010/main" val="11980100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E5701FA-A99B-4EA7-BD9A-49A04217BC0C}" type="slidenum">
              <a:rPr lang="zh-CN" altLang="en-US" smtClean="0"/>
              <a:t>13</a:t>
            </a:fld>
            <a:endParaRPr lang="zh-CN" altLang="en-US"/>
          </a:p>
        </p:txBody>
      </p:sp>
    </p:spTree>
    <p:extLst>
      <p:ext uri="{BB962C8B-B14F-4D97-AF65-F5344CB8AC3E}">
        <p14:creationId xmlns:p14="http://schemas.microsoft.com/office/powerpoint/2010/main" val="28531979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E5701FA-A99B-4EA7-BD9A-49A04217BC0C}" type="slidenum">
              <a:rPr lang="zh-CN" altLang="en-US" smtClean="0"/>
              <a:t>14</a:t>
            </a:fld>
            <a:endParaRPr lang="zh-CN" altLang="en-US"/>
          </a:p>
        </p:txBody>
      </p:sp>
    </p:spTree>
    <p:extLst>
      <p:ext uri="{BB962C8B-B14F-4D97-AF65-F5344CB8AC3E}">
        <p14:creationId xmlns:p14="http://schemas.microsoft.com/office/powerpoint/2010/main" val="11980100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E5701FA-A99B-4EA7-BD9A-49A04217BC0C}" type="slidenum">
              <a:rPr lang="zh-CN" altLang="en-US" smtClean="0"/>
              <a:t>15</a:t>
            </a:fld>
            <a:endParaRPr lang="zh-CN" altLang="en-US"/>
          </a:p>
        </p:txBody>
      </p:sp>
    </p:spTree>
    <p:extLst>
      <p:ext uri="{BB962C8B-B14F-4D97-AF65-F5344CB8AC3E}">
        <p14:creationId xmlns:p14="http://schemas.microsoft.com/office/powerpoint/2010/main" val="11980100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E5701FA-A99B-4EA7-BD9A-49A04217BC0C}" type="slidenum">
              <a:rPr lang="zh-CN" altLang="en-US" smtClean="0"/>
              <a:t>16</a:t>
            </a:fld>
            <a:endParaRPr lang="zh-CN" altLang="en-US"/>
          </a:p>
        </p:txBody>
      </p:sp>
    </p:spTree>
    <p:extLst>
      <p:ext uri="{BB962C8B-B14F-4D97-AF65-F5344CB8AC3E}">
        <p14:creationId xmlns:p14="http://schemas.microsoft.com/office/powerpoint/2010/main" val="15572252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E5701FA-A99B-4EA7-BD9A-49A04217BC0C}" type="slidenum">
              <a:rPr lang="zh-CN" altLang="en-US" smtClean="0"/>
              <a:t>17</a:t>
            </a:fld>
            <a:endParaRPr lang="zh-CN" altLang="en-US"/>
          </a:p>
        </p:txBody>
      </p:sp>
    </p:spTree>
    <p:extLst>
      <p:ext uri="{BB962C8B-B14F-4D97-AF65-F5344CB8AC3E}">
        <p14:creationId xmlns:p14="http://schemas.microsoft.com/office/powerpoint/2010/main" val="38507874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E5701FA-A99B-4EA7-BD9A-49A04217BC0C}" type="slidenum">
              <a:rPr lang="zh-CN" altLang="en-US" smtClean="0"/>
              <a:t>18</a:t>
            </a:fld>
            <a:endParaRPr lang="zh-CN" altLang="en-US"/>
          </a:p>
        </p:txBody>
      </p:sp>
    </p:spTree>
    <p:extLst>
      <p:ext uri="{BB962C8B-B14F-4D97-AF65-F5344CB8AC3E}">
        <p14:creationId xmlns:p14="http://schemas.microsoft.com/office/powerpoint/2010/main" val="3850787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86E1ECB1-5A5B-4C6B-8360-EEF4E7804329}"/>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xmlns="" id="{5BFCC059-4D8E-4C87-A4D1-E4C9E1D594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xmlns="" id="{A904FCF4-9A9C-407F-A896-63764D12FEE3}"/>
              </a:ext>
            </a:extLst>
          </p:cNvPr>
          <p:cNvSpPr>
            <a:spLocks noGrp="1"/>
          </p:cNvSpPr>
          <p:nvPr>
            <p:ph type="dt" sz="half" idx="10"/>
          </p:nvPr>
        </p:nvSpPr>
        <p:spPr/>
        <p:txBody>
          <a:bodyPr/>
          <a:lstStyle/>
          <a:p>
            <a:fld id="{F86BAB08-D03A-4FEF-8092-001CB785BBAB}" type="datetimeFigureOut">
              <a:rPr lang="zh-CN" altLang="en-US" smtClean="0"/>
              <a:t>2022/3/30</a:t>
            </a:fld>
            <a:endParaRPr lang="zh-CN" altLang="en-US"/>
          </a:p>
        </p:txBody>
      </p:sp>
      <p:sp>
        <p:nvSpPr>
          <p:cNvPr id="5" name="页脚占位符 4">
            <a:extLst>
              <a:ext uri="{FF2B5EF4-FFF2-40B4-BE49-F238E27FC236}">
                <a16:creationId xmlns:a16="http://schemas.microsoft.com/office/drawing/2014/main" xmlns="" id="{69A6E786-3F61-4FD7-AF4B-5CAEC066F415}"/>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xmlns="" id="{2D126972-3EDC-4D3D-817C-4CCC7969F7B7}"/>
              </a:ext>
            </a:extLst>
          </p:cNvPr>
          <p:cNvSpPr>
            <a:spLocks noGrp="1"/>
          </p:cNvSpPr>
          <p:nvPr>
            <p:ph type="sldNum" sz="quarter" idx="12"/>
          </p:nvPr>
        </p:nvSpPr>
        <p:spPr/>
        <p:txBody>
          <a:bodyPr/>
          <a:lstStyle/>
          <a:p>
            <a:fld id="{B8AB37BB-E8A6-440B-8775-2A002C97BC55}" type="slidenum">
              <a:rPr lang="zh-CN" altLang="en-US" smtClean="0"/>
              <a:t>‹#›</a:t>
            </a:fld>
            <a:endParaRPr lang="zh-CN" altLang="en-US"/>
          </a:p>
        </p:txBody>
      </p:sp>
    </p:spTree>
    <p:extLst>
      <p:ext uri="{BB962C8B-B14F-4D97-AF65-F5344CB8AC3E}">
        <p14:creationId xmlns:p14="http://schemas.microsoft.com/office/powerpoint/2010/main" val="20042905"/>
      </p:ext>
    </p:extLst>
  </p:cSld>
  <p:clrMapOvr>
    <a:masterClrMapping/>
  </p:clrMapOvr>
  <p:transition spd="slow" advClick="0" advTm="1000">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141A1C3F-F90A-43A4-9ECD-F00719B56535}"/>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xmlns="" id="{5C48D4E4-35F0-4517-A710-16EC966268E6}"/>
              </a:ext>
            </a:extLst>
          </p:cNvPr>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xmlns="" id="{4D82627A-5DA8-42DB-A0E5-883D1EDEEB33}"/>
              </a:ext>
            </a:extLst>
          </p:cNvPr>
          <p:cNvSpPr>
            <a:spLocks noGrp="1"/>
          </p:cNvSpPr>
          <p:nvPr>
            <p:ph type="dt" sz="half" idx="10"/>
          </p:nvPr>
        </p:nvSpPr>
        <p:spPr/>
        <p:txBody>
          <a:bodyPr/>
          <a:lstStyle/>
          <a:p>
            <a:fld id="{F86BAB08-D03A-4FEF-8092-001CB785BBAB}" type="datetimeFigureOut">
              <a:rPr lang="zh-CN" altLang="en-US" smtClean="0"/>
              <a:t>2022/3/30</a:t>
            </a:fld>
            <a:endParaRPr lang="zh-CN" altLang="en-US"/>
          </a:p>
        </p:txBody>
      </p:sp>
      <p:sp>
        <p:nvSpPr>
          <p:cNvPr id="5" name="页脚占位符 4">
            <a:extLst>
              <a:ext uri="{FF2B5EF4-FFF2-40B4-BE49-F238E27FC236}">
                <a16:creationId xmlns:a16="http://schemas.microsoft.com/office/drawing/2014/main" xmlns="" id="{6709759C-075D-43BD-B60D-906336D3312B}"/>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xmlns="" id="{2E769EA7-A4C8-47A7-9F4D-3E4EF4FEB31E}"/>
              </a:ext>
            </a:extLst>
          </p:cNvPr>
          <p:cNvSpPr>
            <a:spLocks noGrp="1"/>
          </p:cNvSpPr>
          <p:nvPr>
            <p:ph type="sldNum" sz="quarter" idx="12"/>
          </p:nvPr>
        </p:nvSpPr>
        <p:spPr/>
        <p:txBody>
          <a:bodyPr/>
          <a:lstStyle/>
          <a:p>
            <a:fld id="{B8AB37BB-E8A6-440B-8775-2A002C97BC55}" type="slidenum">
              <a:rPr lang="zh-CN" altLang="en-US" smtClean="0"/>
              <a:t>‹#›</a:t>
            </a:fld>
            <a:endParaRPr lang="zh-CN" altLang="en-US"/>
          </a:p>
        </p:txBody>
      </p:sp>
    </p:spTree>
    <p:extLst>
      <p:ext uri="{BB962C8B-B14F-4D97-AF65-F5344CB8AC3E}">
        <p14:creationId xmlns:p14="http://schemas.microsoft.com/office/powerpoint/2010/main" val="97920956"/>
      </p:ext>
    </p:extLst>
  </p:cSld>
  <p:clrMapOvr>
    <a:masterClrMapping/>
  </p:clrMapOvr>
  <p:transition spd="slow" advClick="0" advTm="1000">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D1030536-6B8C-499F-B691-282A56B2234A}"/>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xmlns="" id="{592699D7-1ACB-40EF-8948-18C67F14DC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a:extLst>
              <a:ext uri="{FF2B5EF4-FFF2-40B4-BE49-F238E27FC236}">
                <a16:creationId xmlns:a16="http://schemas.microsoft.com/office/drawing/2014/main" xmlns="" id="{A09C0F2B-275E-4EFF-8736-59FDF652047A}"/>
              </a:ext>
            </a:extLst>
          </p:cNvPr>
          <p:cNvSpPr>
            <a:spLocks noGrp="1"/>
          </p:cNvSpPr>
          <p:nvPr>
            <p:ph type="dt" sz="half" idx="10"/>
          </p:nvPr>
        </p:nvSpPr>
        <p:spPr/>
        <p:txBody>
          <a:bodyPr/>
          <a:lstStyle/>
          <a:p>
            <a:fld id="{F86BAB08-D03A-4FEF-8092-001CB785BBAB}" type="datetimeFigureOut">
              <a:rPr lang="zh-CN" altLang="en-US" smtClean="0"/>
              <a:t>2022/3/30</a:t>
            </a:fld>
            <a:endParaRPr lang="zh-CN" altLang="en-US"/>
          </a:p>
        </p:txBody>
      </p:sp>
      <p:sp>
        <p:nvSpPr>
          <p:cNvPr id="5" name="页脚占位符 4">
            <a:extLst>
              <a:ext uri="{FF2B5EF4-FFF2-40B4-BE49-F238E27FC236}">
                <a16:creationId xmlns:a16="http://schemas.microsoft.com/office/drawing/2014/main" xmlns="" id="{EC6CBD68-7556-4277-A9CC-0E3698CDD064}"/>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xmlns="" id="{F7552142-513F-4E0A-A832-EC32ABA8CBDE}"/>
              </a:ext>
            </a:extLst>
          </p:cNvPr>
          <p:cNvSpPr>
            <a:spLocks noGrp="1"/>
          </p:cNvSpPr>
          <p:nvPr>
            <p:ph type="sldNum" sz="quarter" idx="12"/>
          </p:nvPr>
        </p:nvSpPr>
        <p:spPr/>
        <p:txBody>
          <a:bodyPr/>
          <a:lstStyle/>
          <a:p>
            <a:fld id="{B8AB37BB-E8A6-440B-8775-2A002C97BC55}" type="slidenum">
              <a:rPr lang="zh-CN" altLang="en-US" smtClean="0"/>
              <a:t>‹#›</a:t>
            </a:fld>
            <a:endParaRPr lang="zh-CN" altLang="en-US"/>
          </a:p>
        </p:txBody>
      </p:sp>
    </p:spTree>
    <p:extLst>
      <p:ext uri="{BB962C8B-B14F-4D97-AF65-F5344CB8AC3E}">
        <p14:creationId xmlns:p14="http://schemas.microsoft.com/office/powerpoint/2010/main" val="2772929136"/>
      </p:ext>
    </p:extLst>
  </p:cSld>
  <p:clrMapOvr>
    <a:masterClrMapping/>
  </p:clrMapOvr>
  <p:transition spd="slow" advClick="0" advTm="1000">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D8DA5A0C-41EF-4EF1-B9B9-E309AF8245CE}"/>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xmlns="" id="{6898F9A6-7009-487C-9335-9B2655AF34BF}"/>
              </a:ext>
            </a:extLst>
          </p:cNvPr>
          <p:cNvSpPr>
            <a:spLocks noGrp="1"/>
          </p:cNvSpPr>
          <p:nvPr>
            <p:ph sz="half" idx="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a:extLst>
              <a:ext uri="{FF2B5EF4-FFF2-40B4-BE49-F238E27FC236}">
                <a16:creationId xmlns:a16="http://schemas.microsoft.com/office/drawing/2014/main" xmlns="" id="{142523A4-6D85-4E26-BAD9-B5DED0F0D86A}"/>
              </a:ext>
            </a:extLst>
          </p:cNvPr>
          <p:cNvSpPr>
            <a:spLocks noGrp="1"/>
          </p:cNvSpPr>
          <p:nvPr>
            <p:ph sz="half" idx="2"/>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a:extLst>
              <a:ext uri="{FF2B5EF4-FFF2-40B4-BE49-F238E27FC236}">
                <a16:creationId xmlns:a16="http://schemas.microsoft.com/office/drawing/2014/main" xmlns="" id="{DF1B68CC-03DA-4133-9A62-45795BDC56B0}"/>
              </a:ext>
            </a:extLst>
          </p:cNvPr>
          <p:cNvSpPr>
            <a:spLocks noGrp="1"/>
          </p:cNvSpPr>
          <p:nvPr>
            <p:ph type="dt" sz="half" idx="10"/>
          </p:nvPr>
        </p:nvSpPr>
        <p:spPr/>
        <p:txBody>
          <a:bodyPr/>
          <a:lstStyle/>
          <a:p>
            <a:fld id="{F86BAB08-D03A-4FEF-8092-001CB785BBAB}" type="datetimeFigureOut">
              <a:rPr lang="zh-CN" altLang="en-US" smtClean="0"/>
              <a:t>2022/3/30</a:t>
            </a:fld>
            <a:endParaRPr lang="zh-CN" altLang="en-US"/>
          </a:p>
        </p:txBody>
      </p:sp>
      <p:sp>
        <p:nvSpPr>
          <p:cNvPr id="6" name="页脚占位符 5">
            <a:extLst>
              <a:ext uri="{FF2B5EF4-FFF2-40B4-BE49-F238E27FC236}">
                <a16:creationId xmlns:a16="http://schemas.microsoft.com/office/drawing/2014/main" xmlns="" id="{37433D43-A8D0-4374-ACF8-E247BE39BC87}"/>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xmlns="" id="{DB94F08B-6269-48AE-88E7-BDBB0876FDAD}"/>
              </a:ext>
            </a:extLst>
          </p:cNvPr>
          <p:cNvSpPr>
            <a:spLocks noGrp="1"/>
          </p:cNvSpPr>
          <p:nvPr>
            <p:ph type="sldNum" sz="quarter" idx="12"/>
          </p:nvPr>
        </p:nvSpPr>
        <p:spPr/>
        <p:txBody>
          <a:bodyPr/>
          <a:lstStyle/>
          <a:p>
            <a:fld id="{B8AB37BB-E8A6-440B-8775-2A002C97BC55}" type="slidenum">
              <a:rPr lang="zh-CN" altLang="en-US" smtClean="0"/>
              <a:t>‹#›</a:t>
            </a:fld>
            <a:endParaRPr lang="zh-CN" altLang="en-US"/>
          </a:p>
        </p:txBody>
      </p:sp>
    </p:spTree>
    <p:extLst>
      <p:ext uri="{BB962C8B-B14F-4D97-AF65-F5344CB8AC3E}">
        <p14:creationId xmlns:p14="http://schemas.microsoft.com/office/powerpoint/2010/main" val="1256417601"/>
      </p:ext>
    </p:extLst>
  </p:cSld>
  <p:clrMapOvr>
    <a:masterClrMapping/>
  </p:clrMapOvr>
  <p:transition spd="slow" advClick="0" advTm="1000">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B544134E-0BE5-46C0-929C-F9D4A023FD93}"/>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xmlns="" id="{B12113C5-ADEA-4974-BB14-86DAC381EA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a:extLst>
              <a:ext uri="{FF2B5EF4-FFF2-40B4-BE49-F238E27FC236}">
                <a16:creationId xmlns:a16="http://schemas.microsoft.com/office/drawing/2014/main" xmlns="" id="{C9390FF6-61F4-44DF-9C58-15C7C9EAC01D}"/>
              </a:ext>
            </a:extLst>
          </p:cNvPr>
          <p:cNvSpPr>
            <a:spLocks noGrp="1"/>
          </p:cNvSpPr>
          <p:nvPr>
            <p:ph sz="half" idx="2"/>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a:extLst>
              <a:ext uri="{FF2B5EF4-FFF2-40B4-BE49-F238E27FC236}">
                <a16:creationId xmlns:a16="http://schemas.microsoft.com/office/drawing/2014/main" xmlns="" id="{5084E920-1203-43C5-9836-AEA9552633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a:extLst>
              <a:ext uri="{FF2B5EF4-FFF2-40B4-BE49-F238E27FC236}">
                <a16:creationId xmlns:a16="http://schemas.microsoft.com/office/drawing/2014/main" xmlns="" id="{91FAE36B-07A4-4C4E-9A5F-B58F26998217}"/>
              </a:ext>
            </a:extLst>
          </p:cNvPr>
          <p:cNvSpPr>
            <a:spLocks noGrp="1"/>
          </p:cNvSpPr>
          <p:nvPr>
            <p:ph sz="quarter" idx="4"/>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a:extLst>
              <a:ext uri="{FF2B5EF4-FFF2-40B4-BE49-F238E27FC236}">
                <a16:creationId xmlns:a16="http://schemas.microsoft.com/office/drawing/2014/main" xmlns="" id="{2C6239AA-BEC2-47D5-B295-1C438B9D2A29}"/>
              </a:ext>
            </a:extLst>
          </p:cNvPr>
          <p:cNvSpPr>
            <a:spLocks noGrp="1"/>
          </p:cNvSpPr>
          <p:nvPr>
            <p:ph type="dt" sz="half" idx="10"/>
          </p:nvPr>
        </p:nvSpPr>
        <p:spPr/>
        <p:txBody>
          <a:bodyPr/>
          <a:lstStyle/>
          <a:p>
            <a:fld id="{F86BAB08-D03A-4FEF-8092-001CB785BBAB}" type="datetimeFigureOut">
              <a:rPr lang="zh-CN" altLang="en-US" smtClean="0"/>
              <a:t>2022/3/30</a:t>
            </a:fld>
            <a:endParaRPr lang="zh-CN" altLang="en-US"/>
          </a:p>
        </p:txBody>
      </p:sp>
      <p:sp>
        <p:nvSpPr>
          <p:cNvPr id="8" name="页脚占位符 7">
            <a:extLst>
              <a:ext uri="{FF2B5EF4-FFF2-40B4-BE49-F238E27FC236}">
                <a16:creationId xmlns:a16="http://schemas.microsoft.com/office/drawing/2014/main" xmlns="" id="{2D37E89F-FD72-4884-A2DC-4121C65FDE0D}"/>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xmlns="" id="{F4094C68-E649-4A58-B70D-88A203523249}"/>
              </a:ext>
            </a:extLst>
          </p:cNvPr>
          <p:cNvSpPr>
            <a:spLocks noGrp="1"/>
          </p:cNvSpPr>
          <p:nvPr>
            <p:ph type="sldNum" sz="quarter" idx="12"/>
          </p:nvPr>
        </p:nvSpPr>
        <p:spPr/>
        <p:txBody>
          <a:bodyPr/>
          <a:lstStyle/>
          <a:p>
            <a:fld id="{B8AB37BB-E8A6-440B-8775-2A002C97BC55}" type="slidenum">
              <a:rPr lang="zh-CN" altLang="en-US" smtClean="0"/>
              <a:t>‹#›</a:t>
            </a:fld>
            <a:endParaRPr lang="zh-CN" altLang="en-US"/>
          </a:p>
        </p:txBody>
      </p:sp>
      <p:sp>
        <p:nvSpPr>
          <p:cNvPr id="11" name="矩形 10"/>
          <p:cNvSpPr/>
          <p:nvPr userDrawn="1"/>
        </p:nvSpPr>
        <p:spPr>
          <a:xfrm>
            <a:off x="9100364" y="6422314"/>
            <a:ext cx="775136" cy="246221"/>
          </a:xfrm>
          <a:prstGeom prst="rect">
            <a:avLst/>
          </a:prstGeom>
        </p:spPr>
        <p:txBody>
          <a:bodyPr wrap="square">
            <a:spAutoFit/>
          </a:bodyPr>
          <a:lstStyle/>
          <a:p>
            <a:r>
              <a:rPr lang="en-US" altLang="zh-CN" sz="100" dirty="0">
                <a:solidFill>
                  <a:prstClr val="white"/>
                </a:solidFill>
                <a:latin typeface="Calibri"/>
                <a:ea typeface="宋体"/>
              </a:rPr>
              <a:t>PPT</a:t>
            </a:r>
            <a:r>
              <a:rPr lang="zh-CN" altLang="en-US" sz="100" dirty="0">
                <a:solidFill>
                  <a:prstClr val="white"/>
                </a:solidFill>
                <a:latin typeface="Calibri"/>
                <a:ea typeface="宋体"/>
              </a:rPr>
              <a:t>模板下载：</a:t>
            </a:r>
            <a:r>
              <a:rPr lang="en-US" altLang="zh-CN" sz="100" dirty="0">
                <a:solidFill>
                  <a:prstClr val="white"/>
                </a:solidFill>
                <a:latin typeface="Calibri"/>
                <a:ea typeface="宋体"/>
              </a:rPr>
              <a:t>www.1ppt.com/moban/     </a:t>
            </a:r>
            <a:r>
              <a:rPr lang="zh-CN" altLang="en-US" sz="100" dirty="0">
                <a:solidFill>
                  <a:prstClr val="white"/>
                </a:solidFill>
                <a:latin typeface="Calibri"/>
                <a:ea typeface="宋体"/>
              </a:rPr>
              <a:t>行业</a:t>
            </a:r>
            <a:r>
              <a:rPr lang="en-US" altLang="zh-CN" sz="100" dirty="0">
                <a:solidFill>
                  <a:prstClr val="white"/>
                </a:solidFill>
                <a:latin typeface="Calibri"/>
                <a:ea typeface="宋体"/>
              </a:rPr>
              <a:t>PPT</a:t>
            </a:r>
            <a:r>
              <a:rPr lang="zh-CN" altLang="en-US" sz="100" dirty="0">
                <a:solidFill>
                  <a:prstClr val="white"/>
                </a:solidFill>
                <a:latin typeface="Calibri"/>
                <a:ea typeface="宋体"/>
              </a:rPr>
              <a:t>模板：</a:t>
            </a:r>
            <a:r>
              <a:rPr lang="en-US" altLang="zh-CN" sz="100" dirty="0">
                <a:solidFill>
                  <a:prstClr val="white"/>
                </a:solidFill>
                <a:latin typeface="Calibri"/>
                <a:ea typeface="宋体"/>
              </a:rPr>
              <a:t>www.1ppt.com/hangye/ </a:t>
            </a:r>
          </a:p>
          <a:p>
            <a:r>
              <a:rPr lang="zh-CN" altLang="en-US" sz="100" dirty="0">
                <a:solidFill>
                  <a:prstClr val="white"/>
                </a:solidFill>
                <a:latin typeface="Calibri"/>
                <a:ea typeface="宋体"/>
              </a:rPr>
              <a:t>节日</a:t>
            </a:r>
            <a:r>
              <a:rPr lang="en-US" altLang="zh-CN" sz="100" dirty="0">
                <a:solidFill>
                  <a:prstClr val="white"/>
                </a:solidFill>
                <a:latin typeface="Calibri"/>
                <a:ea typeface="宋体"/>
              </a:rPr>
              <a:t>PPT</a:t>
            </a:r>
            <a:r>
              <a:rPr lang="zh-CN" altLang="en-US" sz="100" dirty="0">
                <a:solidFill>
                  <a:prstClr val="white"/>
                </a:solidFill>
                <a:latin typeface="Calibri"/>
                <a:ea typeface="宋体"/>
              </a:rPr>
              <a:t>模板：</a:t>
            </a:r>
            <a:r>
              <a:rPr lang="en-US" altLang="zh-CN" sz="100" dirty="0">
                <a:solidFill>
                  <a:prstClr val="white"/>
                </a:solidFill>
                <a:latin typeface="Calibri"/>
                <a:ea typeface="宋体"/>
              </a:rPr>
              <a:t>www.1ppt.com/jieri/           PPT</a:t>
            </a:r>
            <a:r>
              <a:rPr lang="zh-CN" altLang="en-US" sz="100" dirty="0">
                <a:solidFill>
                  <a:prstClr val="white"/>
                </a:solidFill>
                <a:latin typeface="Calibri"/>
                <a:ea typeface="宋体"/>
              </a:rPr>
              <a:t>素材下载：</a:t>
            </a:r>
            <a:r>
              <a:rPr lang="en-US" altLang="zh-CN" sz="100" dirty="0">
                <a:solidFill>
                  <a:prstClr val="white"/>
                </a:solidFill>
                <a:latin typeface="Calibri"/>
                <a:ea typeface="宋体"/>
              </a:rPr>
              <a:t>www.1ppt.com/sucai/</a:t>
            </a:r>
          </a:p>
          <a:p>
            <a:r>
              <a:rPr lang="en-US" altLang="zh-CN" sz="100" dirty="0">
                <a:solidFill>
                  <a:prstClr val="white"/>
                </a:solidFill>
                <a:latin typeface="Calibri"/>
                <a:ea typeface="宋体"/>
              </a:rPr>
              <a:t>PPT</a:t>
            </a:r>
            <a:r>
              <a:rPr lang="zh-CN" altLang="en-US" sz="100" dirty="0">
                <a:solidFill>
                  <a:prstClr val="white"/>
                </a:solidFill>
                <a:latin typeface="Calibri"/>
                <a:ea typeface="宋体"/>
              </a:rPr>
              <a:t>背景图片：</a:t>
            </a:r>
            <a:r>
              <a:rPr lang="en-US" altLang="zh-CN" sz="100" dirty="0">
                <a:solidFill>
                  <a:prstClr val="white"/>
                </a:solidFill>
                <a:latin typeface="Calibri"/>
                <a:ea typeface="宋体"/>
              </a:rPr>
              <a:t>www.1ppt.com/beijing/      PPT</a:t>
            </a:r>
            <a:r>
              <a:rPr lang="zh-CN" altLang="en-US" sz="100" dirty="0">
                <a:solidFill>
                  <a:prstClr val="white"/>
                </a:solidFill>
                <a:latin typeface="Calibri"/>
                <a:ea typeface="宋体"/>
              </a:rPr>
              <a:t>图表下载：</a:t>
            </a:r>
            <a:r>
              <a:rPr lang="en-US" altLang="zh-CN" sz="100" dirty="0">
                <a:solidFill>
                  <a:prstClr val="white"/>
                </a:solidFill>
                <a:latin typeface="Calibri"/>
                <a:ea typeface="宋体"/>
              </a:rPr>
              <a:t>www.1ppt.com/tubiao/      </a:t>
            </a:r>
          </a:p>
          <a:p>
            <a:r>
              <a:rPr lang="zh-CN" altLang="en-US" sz="100" dirty="0">
                <a:solidFill>
                  <a:prstClr val="white"/>
                </a:solidFill>
                <a:latin typeface="Calibri"/>
                <a:ea typeface="宋体"/>
              </a:rPr>
              <a:t>优秀</a:t>
            </a:r>
            <a:r>
              <a:rPr lang="en-US" altLang="zh-CN" sz="100" dirty="0">
                <a:solidFill>
                  <a:prstClr val="white"/>
                </a:solidFill>
                <a:latin typeface="Calibri"/>
                <a:ea typeface="宋体"/>
              </a:rPr>
              <a:t>PPT</a:t>
            </a:r>
            <a:r>
              <a:rPr lang="zh-CN" altLang="en-US" sz="100" dirty="0">
                <a:solidFill>
                  <a:prstClr val="white"/>
                </a:solidFill>
                <a:latin typeface="Calibri"/>
                <a:ea typeface="宋体"/>
              </a:rPr>
              <a:t>下载：</a:t>
            </a:r>
            <a:r>
              <a:rPr lang="en-US" altLang="zh-CN" sz="100" dirty="0">
                <a:solidFill>
                  <a:prstClr val="white"/>
                </a:solidFill>
                <a:latin typeface="Calibri"/>
                <a:ea typeface="宋体"/>
              </a:rPr>
              <a:t>www.1ppt.com/xiazai/        PPT</a:t>
            </a:r>
            <a:r>
              <a:rPr lang="zh-CN" altLang="en-US" sz="100" dirty="0">
                <a:solidFill>
                  <a:prstClr val="white"/>
                </a:solidFill>
                <a:latin typeface="Calibri"/>
                <a:ea typeface="宋体"/>
              </a:rPr>
              <a:t>教程： </a:t>
            </a:r>
            <a:r>
              <a:rPr lang="en-US" altLang="zh-CN" sz="100" dirty="0">
                <a:solidFill>
                  <a:prstClr val="white"/>
                </a:solidFill>
                <a:latin typeface="Calibri"/>
                <a:ea typeface="宋体"/>
              </a:rPr>
              <a:t>www.1ppt.com/powerpoint/      </a:t>
            </a:r>
          </a:p>
          <a:p>
            <a:r>
              <a:rPr lang="en-US" altLang="zh-CN" sz="100" dirty="0">
                <a:solidFill>
                  <a:prstClr val="white"/>
                </a:solidFill>
                <a:latin typeface="Calibri"/>
                <a:ea typeface="宋体"/>
              </a:rPr>
              <a:t>Word</a:t>
            </a:r>
            <a:r>
              <a:rPr lang="zh-CN" altLang="en-US" sz="100" dirty="0">
                <a:solidFill>
                  <a:prstClr val="white"/>
                </a:solidFill>
                <a:latin typeface="Calibri"/>
                <a:ea typeface="宋体"/>
              </a:rPr>
              <a:t>教程： </a:t>
            </a:r>
            <a:r>
              <a:rPr lang="en-US" altLang="zh-CN" sz="100" dirty="0">
                <a:solidFill>
                  <a:prstClr val="white"/>
                </a:solidFill>
                <a:latin typeface="Calibri"/>
                <a:ea typeface="宋体"/>
              </a:rPr>
              <a:t>www.1ppt.com/word/              Excel</a:t>
            </a:r>
            <a:r>
              <a:rPr lang="zh-CN" altLang="en-US" sz="100" dirty="0">
                <a:solidFill>
                  <a:prstClr val="white"/>
                </a:solidFill>
                <a:latin typeface="Calibri"/>
                <a:ea typeface="宋体"/>
              </a:rPr>
              <a:t>教程：</a:t>
            </a:r>
            <a:r>
              <a:rPr lang="en-US" altLang="zh-CN" sz="100" dirty="0">
                <a:solidFill>
                  <a:prstClr val="white"/>
                </a:solidFill>
                <a:latin typeface="Calibri"/>
                <a:ea typeface="宋体"/>
              </a:rPr>
              <a:t>www.1ppt.com/excel/  </a:t>
            </a:r>
          </a:p>
          <a:p>
            <a:r>
              <a:rPr lang="zh-CN" altLang="en-US" sz="100" dirty="0">
                <a:solidFill>
                  <a:prstClr val="white"/>
                </a:solidFill>
                <a:latin typeface="Calibri"/>
                <a:ea typeface="宋体"/>
              </a:rPr>
              <a:t>资料下载：</a:t>
            </a:r>
            <a:r>
              <a:rPr lang="en-US" altLang="zh-CN" sz="100" dirty="0">
                <a:solidFill>
                  <a:prstClr val="white"/>
                </a:solidFill>
                <a:latin typeface="Calibri"/>
                <a:ea typeface="宋体"/>
              </a:rPr>
              <a:t>www.1ppt.com/ziliao/                PPT</a:t>
            </a:r>
            <a:r>
              <a:rPr lang="zh-CN" altLang="en-US" sz="100" dirty="0">
                <a:solidFill>
                  <a:prstClr val="white"/>
                </a:solidFill>
                <a:latin typeface="Calibri"/>
                <a:ea typeface="宋体"/>
              </a:rPr>
              <a:t>课件下载：</a:t>
            </a:r>
            <a:r>
              <a:rPr lang="en-US" altLang="zh-CN" sz="100" dirty="0">
                <a:solidFill>
                  <a:prstClr val="white"/>
                </a:solidFill>
                <a:latin typeface="Calibri"/>
                <a:ea typeface="宋体"/>
              </a:rPr>
              <a:t>www.1ppt.com/kejian/ </a:t>
            </a:r>
          </a:p>
          <a:p>
            <a:r>
              <a:rPr lang="zh-CN" altLang="en-US" sz="100" dirty="0">
                <a:solidFill>
                  <a:prstClr val="white"/>
                </a:solidFill>
                <a:latin typeface="Calibri"/>
                <a:ea typeface="宋体"/>
              </a:rPr>
              <a:t>范文下载：</a:t>
            </a:r>
            <a:r>
              <a:rPr lang="en-US" altLang="zh-CN" sz="100" dirty="0">
                <a:solidFill>
                  <a:prstClr val="white"/>
                </a:solidFill>
                <a:latin typeface="Calibri"/>
                <a:ea typeface="宋体"/>
              </a:rPr>
              <a:t>www.1ppt.com/fanwen/             </a:t>
            </a:r>
            <a:r>
              <a:rPr lang="zh-CN" altLang="en-US" sz="100" dirty="0">
                <a:solidFill>
                  <a:prstClr val="white"/>
                </a:solidFill>
                <a:latin typeface="Calibri"/>
                <a:ea typeface="宋体"/>
              </a:rPr>
              <a:t>试卷下载：</a:t>
            </a:r>
            <a:r>
              <a:rPr lang="en-US" altLang="zh-CN" sz="100" dirty="0">
                <a:solidFill>
                  <a:prstClr val="white"/>
                </a:solidFill>
                <a:latin typeface="Calibri"/>
                <a:ea typeface="宋体"/>
              </a:rPr>
              <a:t>www.1ppt.com/shiti/  </a:t>
            </a:r>
          </a:p>
          <a:p>
            <a:r>
              <a:rPr lang="zh-CN" altLang="en-US" sz="100" dirty="0">
                <a:solidFill>
                  <a:prstClr val="white"/>
                </a:solidFill>
                <a:latin typeface="Calibri"/>
                <a:ea typeface="宋体"/>
              </a:rPr>
              <a:t>教案下载：</a:t>
            </a:r>
            <a:r>
              <a:rPr lang="en-US" altLang="zh-CN" sz="100" dirty="0">
                <a:solidFill>
                  <a:prstClr val="white"/>
                </a:solidFill>
                <a:latin typeface="Calibri"/>
                <a:ea typeface="宋体"/>
              </a:rPr>
              <a:t>www.1ppt.com/jiaoan/  </a:t>
            </a:r>
            <a:r>
              <a:rPr lang="en-US" altLang="zh-CN" sz="100" dirty="0" smtClean="0">
                <a:solidFill>
                  <a:prstClr val="white"/>
                </a:solidFill>
                <a:latin typeface="Calibri"/>
                <a:ea typeface="宋体"/>
              </a:rPr>
              <a:t>      </a:t>
            </a:r>
            <a:endParaRPr lang="en-US" altLang="zh-CN" sz="100" dirty="0">
              <a:solidFill>
                <a:prstClr val="white"/>
              </a:solidFill>
              <a:latin typeface="Calibri"/>
              <a:ea typeface="宋体"/>
            </a:endParaRPr>
          </a:p>
          <a:p>
            <a:r>
              <a:rPr lang="zh-CN" altLang="en-US" sz="100" dirty="0" smtClean="0">
                <a:solidFill>
                  <a:prstClr val="white"/>
                </a:solidFill>
                <a:latin typeface="Calibri"/>
                <a:ea typeface="宋体"/>
              </a:rPr>
              <a:t>字体下载：</a:t>
            </a:r>
            <a:r>
              <a:rPr lang="en-US" altLang="zh-CN" sz="100" dirty="0" smtClean="0">
                <a:solidFill>
                  <a:prstClr val="white"/>
                </a:solidFill>
                <a:latin typeface="Calibri"/>
                <a:ea typeface="宋体"/>
              </a:rPr>
              <a:t>www.1ppt.com/ziti/</a:t>
            </a:r>
            <a:endParaRPr lang="en-US" altLang="zh-CN" sz="100" dirty="0">
              <a:solidFill>
                <a:prstClr val="white"/>
              </a:solidFill>
              <a:latin typeface="Calibri"/>
              <a:ea typeface="宋体"/>
            </a:endParaRPr>
          </a:p>
          <a:p>
            <a:r>
              <a:rPr lang="en-US" altLang="zh-CN" sz="100" dirty="0">
                <a:solidFill>
                  <a:prstClr val="white"/>
                </a:solidFill>
                <a:latin typeface="Calibri"/>
                <a:ea typeface="宋体"/>
              </a:rPr>
              <a:t> </a:t>
            </a:r>
            <a:endParaRPr lang="zh-CN" altLang="en-US" sz="100" dirty="0">
              <a:solidFill>
                <a:prstClr val="white"/>
              </a:solidFill>
              <a:latin typeface="Calibri"/>
              <a:ea typeface="宋体"/>
            </a:endParaRPr>
          </a:p>
        </p:txBody>
      </p:sp>
    </p:spTree>
    <p:extLst>
      <p:ext uri="{BB962C8B-B14F-4D97-AF65-F5344CB8AC3E}">
        <p14:creationId xmlns:p14="http://schemas.microsoft.com/office/powerpoint/2010/main" val="483660699"/>
      </p:ext>
    </p:extLst>
  </p:cSld>
  <p:clrMapOvr>
    <a:masterClrMapping/>
  </p:clrMapOvr>
  <p:transition spd="slow" advClick="0" advTm="1000">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865F94A4-B8D7-43C1-80C9-73E124F4F707}"/>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xmlns="" id="{A684A534-7F72-44DB-AAA0-39763DA8C1E6}"/>
              </a:ext>
            </a:extLst>
          </p:cNvPr>
          <p:cNvSpPr>
            <a:spLocks noGrp="1"/>
          </p:cNvSpPr>
          <p:nvPr>
            <p:ph type="dt" sz="half" idx="10"/>
          </p:nvPr>
        </p:nvSpPr>
        <p:spPr/>
        <p:txBody>
          <a:bodyPr/>
          <a:lstStyle/>
          <a:p>
            <a:fld id="{F86BAB08-D03A-4FEF-8092-001CB785BBAB}" type="datetimeFigureOut">
              <a:rPr lang="zh-CN" altLang="en-US" smtClean="0"/>
              <a:t>2022/3/30</a:t>
            </a:fld>
            <a:endParaRPr lang="zh-CN" altLang="en-US"/>
          </a:p>
        </p:txBody>
      </p:sp>
      <p:sp>
        <p:nvSpPr>
          <p:cNvPr id="4" name="页脚占位符 3">
            <a:extLst>
              <a:ext uri="{FF2B5EF4-FFF2-40B4-BE49-F238E27FC236}">
                <a16:creationId xmlns:a16="http://schemas.microsoft.com/office/drawing/2014/main" xmlns="" id="{ED8F81B8-2C1B-46DA-9FC4-FA4EA6C31445}"/>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xmlns="" id="{D4DEF5E0-2338-4BAC-8681-B56466F2D309}"/>
              </a:ext>
            </a:extLst>
          </p:cNvPr>
          <p:cNvSpPr>
            <a:spLocks noGrp="1"/>
          </p:cNvSpPr>
          <p:nvPr>
            <p:ph type="sldNum" sz="quarter" idx="12"/>
          </p:nvPr>
        </p:nvSpPr>
        <p:spPr/>
        <p:txBody>
          <a:bodyPr/>
          <a:lstStyle/>
          <a:p>
            <a:fld id="{B8AB37BB-E8A6-440B-8775-2A002C97BC55}" type="slidenum">
              <a:rPr lang="zh-CN" altLang="en-US" smtClean="0"/>
              <a:t>‹#›</a:t>
            </a:fld>
            <a:endParaRPr lang="zh-CN" altLang="en-US"/>
          </a:p>
        </p:txBody>
      </p:sp>
    </p:spTree>
    <p:extLst>
      <p:ext uri="{BB962C8B-B14F-4D97-AF65-F5344CB8AC3E}">
        <p14:creationId xmlns:p14="http://schemas.microsoft.com/office/powerpoint/2010/main" val="1143449038"/>
      </p:ext>
    </p:extLst>
  </p:cSld>
  <p:clrMapOvr>
    <a:masterClrMapping/>
  </p:clrMapOvr>
  <p:transition spd="slow" advClick="0" advTm="1000">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xmlns="" id="{95AE1E47-1B45-4380-AE38-48F51410E38F}"/>
              </a:ext>
            </a:extLst>
          </p:cNvPr>
          <p:cNvSpPr>
            <a:spLocks noGrp="1"/>
          </p:cNvSpPr>
          <p:nvPr>
            <p:ph type="dt" sz="half" idx="10"/>
          </p:nvPr>
        </p:nvSpPr>
        <p:spPr/>
        <p:txBody>
          <a:bodyPr/>
          <a:lstStyle/>
          <a:p>
            <a:fld id="{F86BAB08-D03A-4FEF-8092-001CB785BBAB}" type="datetimeFigureOut">
              <a:rPr lang="zh-CN" altLang="en-US" smtClean="0"/>
              <a:t>2022/3/30</a:t>
            </a:fld>
            <a:endParaRPr lang="zh-CN" altLang="en-US"/>
          </a:p>
        </p:txBody>
      </p:sp>
      <p:sp>
        <p:nvSpPr>
          <p:cNvPr id="3" name="页脚占位符 2">
            <a:extLst>
              <a:ext uri="{FF2B5EF4-FFF2-40B4-BE49-F238E27FC236}">
                <a16:creationId xmlns:a16="http://schemas.microsoft.com/office/drawing/2014/main" xmlns="" id="{A5744B09-219A-4BAE-A64A-BA6F51CC35B0}"/>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xmlns="" id="{BE5B1853-F3A0-4843-A7DD-B071FABAEC70}"/>
              </a:ext>
            </a:extLst>
          </p:cNvPr>
          <p:cNvSpPr>
            <a:spLocks noGrp="1"/>
          </p:cNvSpPr>
          <p:nvPr>
            <p:ph type="sldNum" sz="quarter" idx="12"/>
          </p:nvPr>
        </p:nvSpPr>
        <p:spPr/>
        <p:txBody>
          <a:bodyPr/>
          <a:lstStyle/>
          <a:p>
            <a:fld id="{B8AB37BB-E8A6-440B-8775-2A002C97BC55}" type="slidenum">
              <a:rPr lang="zh-CN" altLang="en-US" smtClean="0"/>
              <a:t>‹#›</a:t>
            </a:fld>
            <a:endParaRPr lang="zh-CN" altLang="en-US"/>
          </a:p>
        </p:txBody>
      </p:sp>
    </p:spTree>
    <p:extLst>
      <p:ext uri="{BB962C8B-B14F-4D97-AF65-F5344CB8AC3E}">
        <p14:creationId xmlns:p14="http://schemas.microsoft.com/office/powerpoint/2010/main" val="3980800759"/>
      </p:ext>
    </p:extLst>
  </p:cSld>
  <p:clrMapOvr>
    <a:masterClrMapping/>
  </p:clrMapOvr>
  <p:transition spd="slow" advClick="0" advTm="1000">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338A05EE-C361-48B2-881C-5FEDBCF95C2E}"/>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xmlns="" id="{D66B7BA2-C07B-486A-AEBA-E8A379FAE2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a:extLst>
              <a:ext uri="{FF2B5EF4-FFF2-40B4-BE49-F238E27FC236}">
                <a16:creationId xmlns:a16="http://schemas.microsoft.com/office/drawing/2014/main" xmlns="" id="{9609B8D7-C342-4349-A52B-0F630C4968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a:extLst>
              <a:ext uri="{FF2B5EF4-FFF2-40B4-BE49-F238E27FC236}">
                <a16:creationId xmlns:a16="http://schemas.microsoft.com/office/drawing/2014/main" xmlns="" id="{C21A0A05-2E78-4B68-9275-72A6981317F1}"/>
              </a:ext>
            </a:extLst>
          </p:cNvPr>
          <p:cNvSpPr>
            <a:spLocks noGrp="1"/>
          </p:cNvSpPr>
          <p:nvPr>
            <p:ph type="dt" sz="half" idx="10"/>
          </p:nvPr>
        </p:nvSpPr>
        <p:spPr/>
        <p:txBody>
          <a:bodyPr/>
          <a:lstStyle/>
          <a:p>
            <a:fld id="{F86BAB08-D03A-4FEF-8092-001CB785BBAB}" type="datetimeFigureOut">
              <a:rPr lang="zh-CN" altLang="en-US" smtClean="0"/>
              <a:t>2022/3/30</a:t>
            </a:fld>
            <a:endParaRPr lang="zh-CN" altLang="en-US"/>
          </a:p>
        </p:txBody>
      </p:sp>
      <p:sp>
        <p:nvSpPr>
          <p:cNvPr id="6" name="页脚占位符 5">
            <a:extLst>
              <a:ext uri="{FF2B5EF4-FFF2-40B4-BE49-F238E27FC236}">
                <a16:creationId xmlns:a16="http://schemas.microsoft.com/office/drawing/2014/main" xmlns="" id="{8E8D064B-850C-449A-B16D-36BA1C5A1FB1}"/>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xmlns="" id="{E3919E08-2488-46A8-8B39-E8E3B1A72840}"/>
              </a:ext>
            </a:extLst>
          </p:cNvPr>
          <p:cNvSpPr>
            <a:spLocks noGrp="1"/>
          </p:cNvSpPr>
          <p:nvPr>
            <p:ph type="sldNum" sz="quarter" idx="12"/>
          </p:nvPr>
        </p:nvSpPr>
        <p:spPr/>
        <p:txBody>
          <a:bodyPr/>
          <a:lstStyle/>
          <a:p>
            <a:fld id="{B8AB37BB-E8A6-440B-8775-2A002C97BC55}" type="slidenum">
              <a:rPr lang="zh-CN" altLang="en-US" smtClean="0"/>
              <a:t>‹#›</a:t>
            </a:fld>
            <a:endParaRPr lang="zh-CN" altLang="en-US"/>
          </a:p>
        </p:txBody>
      </p:sp>
    </p:spTree>
    <p:extLst>
      <p:ext uri="{BB962C8B-B14F-4D97-AF65-F5344CB8AC3E}">
        <p14:creationId xmlns:p14="http://schemas.microsoft.com/office/powerpoint/2010/main" val="4071275376"/>
      </p:ext>
    </p:extLst>
  </p:cSld>
  <p:clrMapOvr>
    <a:masterClrMapping/>
  </p:clrMapOvr>
  <p:transition spd="slow" advClick="0" advTm="1000">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A719821D-3169-462D-BDC5-707DAA3731AF}"/>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xmlns="" id="{C25970DE-180B-463A-842D-4B948B1E48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xmlns="" id="{27048C78-1503-4FD7-8859-990F963DFC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a:extLst>
              <a:ext uri="{FF2B5EF4-FFF2-40B4-BE49-F238E27FC236}">
                <a16:creationId xmlns:a16="http://schemas.microsoft.com/office/drawing/2014/main" xmlns="" id="{D84969D1-8A89-4051-A7A3-053E791C47D5}"/>
              </a:ext>
            </a:extLst>
          </p:cNvPr>
          <p:cNvSpPr>
            <a:spLocks noGrp="1"/>
          </p:cNvSpPr>
          <p:nvPr>
            <p:ph type="dt" sz="half" idx="10"/>
          </p:nvPr>
        </p:nvSpPr>
        <p:spPr/>
        <p:txBody>
          <a:bodyPr/>
          <a:lstStyle/>
          <a:p>
            <a:fld id="{F86BAB08-D03A-4FEF-8092-001CB785BBAB}" type="datetimeFigureOut">
              <a:rPr lang="zh-CN" altLang="en-US" smtClean="0"/>
              <a:t>2022/3/30</a:t>
            </a:fld>
            <a:endParaRPr lang="zh-CN" altLang="en-US"/>
          </a:p>
        </p:txBody>
      </p:sp>
      <p:sp>
        <p:nvSpPr>
          <p:cNvPr id="6" name="页脚占位符 5">
            <a:extLst>
              <a:ext uri="{FF2B5EF4-FFF2-40B4-BE49-F238E27FC236}">
                <a16:creationId xmlns:a16="http://schemas.microsoft.com/office/drawing/2014/main" xmlns="" id="{F2B7B8CF-C72E-438F-A999-E8DA548268FD}"/>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xmlns="" id="{6F73A437-B948-459B-B14D-44D796DEEFE1}"/>
              </a:ext>
            </a:extLst>
          </p:cNvPr>
          <p:cNvSpPr>
            <a:spLocks noGrp="1"/>
          </p:cNvSpPr>
          <p:nvPr>
            <p:ph type="sldNum" sz="quarter" idx="12"/>
          </p:nvPr>
        </p:nvSpPr>
        <p:spPr/>
        <p:txBody>
          <a:bodyPr/>
          <a:lstStyle/>
          <a:p>
            <a:fld id="{B8AB37BB-E8A6-440B-8775-2A002C97BC55}" type="slidenum">
              <a:rPr lang="zh-CN" altLang="en-US" smtClean="0"/>
              <a:t>‹#›</a:t>
            </a:fld>
            <a:endParaRPr lang="zh-CN" altLang="en-US"/>
          </a:p>
        </p:txBody>
      </p:sp>
    </p:spTree>
    <p:extLst>
      <p:ext uri="{BB962C8B-B14F-4D97-AF65-F5344CB8AC3E}">
        <p14:creationId xmlns:p14="http://schemas.microsoft.com/office/powerpoint/2010/main" val="49157962"/>
      </p:ext>
    </p:extLst>
  </p:cSld>
  <p:clrMapOvr>
    <a:masterClrMapping/>
  </p:clrMapOvr>
  <p:transition spd="slow" advClick="0" advTm="1000">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BB517C0B-618B-4B07-8FEE-212F45DF64FC}"/>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xmlns="" id="{E76156C6-4F3E-4B26-BEF6-C658183E3C3C}"/>
              </a:ext>
            </a:extLst>
          </p:cNvPr>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xmlns="" id="{190B155B-888E-4B42-8139-225B7CE49039}"/>
              </a:ext>
            </a:extLst>
          </p:cNvPr>
          <p:cNvSpPr>
            <a:spLocks noGrp="1"/>
          </p:cNvSpPr>
          <p:nvPr>
            <p:ph type="dt" sz="half" idx="10"/>
          </p:nvPr>
        </p:nvSpPr>
        <p:spPr/>
        <p:txBody>
          <a:bodyPr/>
          <a:lstStyle/>
          <a:p>
            <a:fld id="{F86BAB08-D03A-4FEF-8092-001CB785BBAB}" type="datetimeFigureOut">
              <a:rPr lang="zh-CN" altLang="en-US" smtClean="0"/>
              <a:t>2022/3/30</a:t>
            </a:fld>
            <a:endParaRPr lang="zh-CN" altLang="en-US"/>
          </a:p>
        </p:txBody>
      </p:sp>
      <p:sp>
        <p:nvSpPr>
          <p:cNvPr id="5" name="页脚占位符 4">
            <a:extLst>
              <a:ext uri="{FF2B5EF4-FFF2-40B4-BE49-F238E27FC236}">
                <a16:creationId xmlns:a16="http://schemas.microsoft.com/office/drawing/2014/main" xmlns="" id="{F0848B8B-A45D-48D2-B95C-C234023486ED}"/>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xmlns="" id="{0E2847D2-37FF-491E-86F7-2A77B2A5E901}"/>
              </a:ext>
            </a:extLst>
          </p:cNvPr>
          <p:cNvSpPr>
            <a:spLocks noGrp="1"/>
          </p:cNvSpPr>
          <p:nvPr>
            <p:ph type="sldNum" sz="quarter" idx="12"/>
          </p:nvPr>
        </p:nvSpPr>
        <p:spPr/>
        <p:txBody>
          <a:bodyPr/>
          <a:lstStyle/>
          <a:p>
            <a:fld id="{B8AB37BB-E8A6-440B-8775-2A002C97BC55}" type="slidenum">
              <a:rPr lang="zh-CN" altLang="en-US" smtClean="0"/>
              <a:t>‹#›</a:t>
            </a:fld>
            <a:endParaRPr lang="zh-CN" altLang="en-US"/>
          </a:p>
        </p:txBody>
      </p:sp>
    </p:spTree>
    <p:extLst>
      <p:ext uri="{BB962C8B-B14F-4D97-AF65-F5344CB8AC3E}">
        <p14:creationId xmlns:p14="http://schemas.microsoft.com/office/powerpoint/2010/main" val="2041515817"/>
      </p:ext>
    </p:extLst>
  </p:cSld>
  <p:clrMapOvr>
    <a:masterClrMapping/>
  </p:clrMapOvr>
  <p:transition spd="slow" advClick="0" advTm="1000">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xmlns="" id="{61B51B0E-C5ED-4931-852F-A8DA7E1DB9A4}"/>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xmlns="" id="{165174B4-31E8-4BEF-8942-FD3548C70B75}"/>
              </a:ext>
            </a:extLst>
          </p:cNvPr>
          <p:cNvSpPr>
            <a:spLocks noGrp="1"/>
          </p:cNvSpPr>
          <p:nvPr>
            <p:ph type="body" orient="vert" idx="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xmlns="" id="{42B8F4D3-431E-44CF-A028-C91E2137E9E9}"/>
              </a:ext>
            </a:extLst>
          </p:cNvPr>
          <p:cNvSpPr>
            <a:spLocks noGrp="1"/>
          </p:cNvSpPr>
          <p:nvPr>
            <p:ph type="dt" sz="half" idx="10"/>
          </p:nvPr>
        </p:nvSpPr>
        <p:spPr/>
        <p:txBody>
          <a:bodyPr/>
          <a:lstStyle/>
          <a:p>
            <a:fld id="{F86BAB08-D03A-4FEF-8092-001CB785BBAB}" type="datetimeFigureOut">
              <a:rPr lang="zh-CN" altLang="en-US" smtClean="0"/>
              <a:t>2022/3/30</a:t>
            </a:fld>
            <a:endParaRPr lang="zh-CN" altLang="en-US"/>
          </a:p>
        </p:txBody>
      </p:sp>
      <p:sp>
        <p:nvSpPr>
          <p:cNvPr id="5" name="页脚占位符 4">
            <a:extLst>
              <a:ext uri="{FF2B5EF4-FFF2-40B4-BE49-F238E27FC236}">
                <a16:creationId xmlns:a16="http://schemas.microsoft.com/office/drawing/2014/main" xmlns="" id="{15D0F09A-E73B-492B-B10B-3218D86A87B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xmlns="" id="{99BE3E4A-3F9F-4FA6-A0A2-122D22E57CD0}"/>
              </a:ext>
            </a:extLst>
          </p:cNvPr>
          <p:cNvSpPr>
            <a:spLocks noGrp="1"/>
          </p:cNvSpPr>
          <p:nvPr>
            <p:ph type="sldNum" sz="quarter" idx="12"/>
          </p:nvPr>
        </p:nvSpPr>
        <p:spPr/>
        <p:txBody>
          <a:bodyPr/>
          <a:lstStyle/>
          <a:p>
            <a:fld id="{B8AB37BB-E8A6-440B-8775-2A002C97BC55}" type="slidenum">
              <a:rPr lang="zh-CN" altLang="en-US" smtClean="0"/>
              <a:t>‹#›</a:t>
            </a:fld>
            <a:endParaRPr lang="zh-CN" altLang="en-US"/>
          </a:p>
        </p:txBody>
      </p:sp>
    </p:spTree>
    <p:extLst>
      <p:ext uri="{BB962C8B-B14F-4D97-AF65-F5344CB8AC3E}">
        <p14:creationId xmlns:p14="http://schemas.microsoft.com/office/powerpoint/2010/main" val="2554763146"/>
      </p:ext>
    </p:extLst>
  </p:cSld>
  <p:clrMapOvr>
    <a:masterClrMapping/>
  </p:clrMapOvr>
  <p:transition spd="slow" advClick="0" advTm="1000">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xmlns="" id="{AC74BBE8-1815-4000-8008-945E8B561A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xmlns="" id="{F3E314DF-819C-4FF1-9C2E-69194E1550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dirty="0"/>
              <a:t>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a:extLst>
              <a:ext uri="{FF2B5EF4-FFF2-40B4-BE49-F238E27FC236}">
                <a16:creationId xmlns:a16="http://schemas.microsoft.com/office/drawing/2014/main" xmlns="" id="{ECA1525E-7C66-46A7-89CD-0A0836A4BF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微软雅黑" panose="020B0503020204020204" pitchFamily="34" charset="-122"/>
                <a:ea typeface="微软雅黑" panose="020B0503020204020204" pitchFamily="34" charset="-122"/>
              </a:defRPr>
            </a:lvl1pPr>
          </a:lstStyle>
          <a:p>
            <a:fld id="{F86BAB08-D03A-4FEF-8092-001CB785BBAB}" type="datetimeFigureOut">
              <a:rPr lang="zh-CN" altLang="en-US" smtClean="0"/>
              <a:pPr/>
              <a:t>2022/3/30</a:t>
            </a:fld>
            <a:endParaRPr lang="zh-CN" altLang="en-US" dirty="0"/>
          </a:p>
        </p:txBody>
      </p:sp>
      <p:sp>
        <p:nvSpPr>
          <p:cNvPr id="5" name="页脚占位符 4">
            <a:extLst>
              <a:ext uri="{FF2B5EF4-FFF2-40B4-BE49-F238E27FC236}">
                <a16:creationId xmlns:a16="http://schemas.microsoft.com/office/drawing/2014/main" xmlns="" id="{93269161-46AB-416B-9C71-590B71BBF5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微软雅黑" panose="020B0503020204020204" pitchFamily="34" charset="-122"/>
                <a:ea typeface="微软雅黑" panose="020B0503020204020204" pitchFamily="34" charset="-122"/>
              </a:defRPr>
            </a:lvl1pPr>
          </a:lstStyle>
          <a:p>
            <a:endParaRPr lang="zh-CN" altLang="en-US" dirty="0"/>
          </a:p>
        </p:txBody>
      </p:sp>
      <p:sp>
        <p:nvSpPr>
          <p:cNvPr id="6" name="灯片编号占位符 5">
            <a:extLst>
              <a:ext uri="{FF2B5EF4-FFF2-40B4-BE49-F238E27FC236}">
                <a16:creationId xmlns:a16="http://schemas.microsoft.com/office/drawing/2014/main" xmlns="" id="{0347D277-5155-4804-A42E-790F5C4F80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微软雅黑" panose="020B0503020204020204" pitchFamily="34" charset="-122"/>
                <a:ea typeface="微软雅黑" panose="020B0503020204020204" pitchFamily="34" charset="-122"/>
              </a:defRPr>
            </a:lvl1pPr>
          </a:lstStyle>
          <a:p>
            <a:fld id="{B8AB37BB-E8A6-440B-8775-2A002C97BC55}" type="slidenum">
              <a:rPr lang="zh-CN" altLang="en-US" smtClean="0"/>
              <a:pPr/>
              <a:t>‹#›</a:t>
            </a:fld>
            <a:endParaRPr lang="zh-CN" altLang="en-US" dirty="0"/>
          </a:p>
        </p:txBody>
      </p:sp>
    </p:spTree>
    <p:extLst>
      <p:ext uri="{BB962C8B-B14F-4D97-AF65-F5344CB8AC3E}">
        <p14:creationId xmlns:p14="http://schemas.microsoft.com/office/powerpoint/2010/main" val="30092021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advClick="0" advTm="1000">
    <p:push dir="u"/>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微软雅黑" panose="020B0503020204020204" pitchFamily="34" charset="-122"/>
          <a:ea typeface="微软雅黑" panose="020B0503020204020204" pitchFamily="34" charset="-122"/>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微软雅黑" panose="020B0503020204020204" pitchFamily="34" charset="-122"/>
          <a:ea typeface="微软雅黑" panose="020B0503020204020204" pitchFamily="34" charset="-122"/>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微软雅黑" panose="020B0503020204020204" pitchFamily="34" charset="-122"/>
          <a:ea typeface="微软雅黑" panose="020B0503020204020204" pitchFamily="34" charset="-122"/>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微软雅黑" panose="020B0503020204020204" pitchFamily="34" charset="-122"/>
          <a:ea typeface="微软雅黑" panose="020B0503020204020204" pitchFamily="34" charset="-122"/>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微软雅黑" panose="020B0503020204020204" pitchFamily="34" charset="-122"/>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6.pn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image" Target="../media/image9.png"/><Relationship Id="rId9"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18.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jpe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4.png"/><Relationship Id="rId4" Type="http://schemas.microsoft.com/office/2007/relationships/hdphoto" Target="../media/hdphoto3.wdp"/></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4.png"/><Relationship Id="rId4" Type="http://schemas.microsoft.com/office/2007/relationships/hdphoto" Target="../media/hdphoto3.wdp"/></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1.png"/><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8" Type="http://schemas.openxmlformats.org/officeDocument/2006/relationships/hyperlink" Target="https://sustainability.cathaypacific.com/wp-content/uploads/2021/05/Cathay-Pacific_SD-Report-2020_EN.pdf" TargetMode="External"/><Relationship Id="rId13" Type="http://schemas.openxmlformats.org/officeDocument/2006/relationships/hyperlink" Target="https://www.info.gov.hk/gia/general/202010/21/P2020102100504.htm" TargetMode="External"/><Relationship Id="rId3" Type="http://schemas.openxmlformats.org/officeDocument/2006/relationships/hyperlink" Target="https://www.cathaypacific.com/content/dam/cx/about-us/investor-relations/interim-annual-reports/en/CX16_Final_en.pdf" TargetMode="External"/><Relationship Id="rId7" Type="http://schemas.openxmlformats.org/officeDocument/2006/relationships/hyperlink" Target="https://www.cathaypacific.com/content/dam/cx/about-us/investor-relations/interim-annual-reports/en/2020_cx_annual_report_en.pdf" TargetMode="External"/><Relationship Id="rId12" Type="http://schemas.openxmlformats.org/officeDocument/2006/relationships/hyperlink" Target="https://www.reuters.com/article/uk-cathay-pacific-strategy-analysis-idUKKBN1DZ391" TargetMode="External"/><Relationship Id="rId17" Type="http://schemas.openxmlformats.org/officeDocument/2006/relationships/hyperlink" Target="https://tuengr.com/V11B/11A16M.pdf" TargetMode="External"/><Relationship Id="rId2" Type="http://schemas.openxmlformats.org/officeDocument/2006/relationships/notesSlide" Target="../notesSlides/notesSlide17.xml"/><Relationship Id="rId16" Type="http://schemas.openxmlformats.org/officeDocument/2006/relationships/hyperlink" Target="https://www.imf.org/en/publications/weo" TargetMode="External"/><Relationship Id="rId1" Type="http://schemas.openxmlformats.org/officeDocument/2006/relationships/slideLayout" Target="../slideLayouts/slideLayout7.xml"/><Relationship Id="rId6" Type="http://schemas.openxmlformats.org/officeDocument/2006/relationships/hyperlink" Target="https://www.cathaypacific.com/content/dam/cx/about-us/investor-relations/interim-annual-reports/en/annual_report_2019_eng.pdf" TargetMode="External"/><Relationship Id="rId11" Type="http://schemas.openxmlformats.org/officeDocument/2006/relationships/hyperlink" Target="https://www.scmp.com/comment/letters/article/3107655/cathay-dragon-why-truly-hong-kong-brand-being-sacrificed" TargetMode="External"/><Relationship Id="rId5" Type="http://schemas.openxmlformats.org/officeDocument/2006/relationships/hyperlink" Target="https://www.cathaypacific.com/content/dam/cx/about-us/investor-relations/interim-annual-reports/en/2018_annual_report_en.pdf" TargetMode="External"/><Relationship Id="rId15" Type="http://schemas.openxmlformats.org/officeDocument/2006/relationships/hyperlink" Target="https://www.icao.int/sustainability/Pages/COVID-19-Air-Traffic-Dashboard.aspx" TargetMode="External"/><Relationship Id="rId10" Type="http://schemas.openxmlformats.org/officeDocument/2006/relationships/hyperlink" Target="https://www.cathaypacific.com/cx/en_HK/about-us/about-our-airline/history.html" TargetMode="External"/><Relationship Id="rId4" Type="http://schemas.openxmlformats.org/officeDocument/2006/relationships/hyperlink" Target="https://www.cathaypacific.com/content/dam/cx/about-us/investor-relations/interim-annual-reports/en/2017_annual_report_en.pdf" TargetMode="External"/><Relationship Id="rId9" Type="http://schemas.openxmlformats.org/officeDocument/2006/relationships/hyperlink" Target="https://www.cathaypacific.com/content/dam/cx/about-us/investor-relations/interim-annual-reports/en/2021_cx_interim_report_en.pdf" TargetMode="External"/><Relationship Id="rId14" Type="http://schemas.openxmlformats.org/officeDocument/2006/relationships/hyperlink" Target="https://www.icao.int/sustainability/Pages/Economic-Impacts-of-COVID-19.aspx"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sita.aero/pressroom/blog/the-4-pillars-of-digital-transformation-in-air-transport/" TargetMode="External"/><Relationship Id="rId3" Type="http://schemas.openxmlformats.org/officeDocument/2006/relationships/hyperlink" Target="https://www.taiwannews.com.tw/en/news/3769596" TargetMode="External"/><Relationship Id="rId7" Type="http://schemas.openxmlformats.org/officeDocument/2006/relationships/hyperlink" Target="https://www.scmp.com/news/hong-kong/society/article/3106533/weve-lost-home-cathay-dragon-employees-surprised-shaken?module=inline&amp;pgtype=article"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hyperlink" Target="https://www.scmp.com/news/hong-kong/transport/article/3111621/cathay-pacific-snubs-union-over-pay-talks-and-says-it-will" TargetMode="External"/><Relationship Id="rId5" Type="http://schemas.openxmlformats.org/officeDocument/2006/relationships/hyperlink" Target="https://www.scmp.com/news/hong-kong/transport/article/3103556/hong-kong-pilots-union-demands-bigger-role-cathay-pacific" TargetMode="External"/><Relationship Id="rId10" Type="http://schemas.openxmlformats.org/officeDocument/2006/relationships/hyperlink" Target="https://dineshvenk.wordpress.com/2014/05/19/kotter-critique-part-1/" TargetMode="External"/><Relationship Id="rId4" Type="http://schemas.openxmlformats.org/officeDocument/2006/relationships/hyperlink" Target="https://asia.nikkei.com/Business/Transportation/Cathay-Pacific-shareholders-approve-government-led-bailout#:~:text=HONG%20KONG%20%2D%2D%20Shareholders%20of,resurgence%20of%20COVID%2D19%20cases" TargetMode="External"/><Relationship Id="rId9" Type="http://schemas.openxmlformats.org/officeDocument/2006/relationships/hyperlink" Target="https://documents1.worldbank.org/curated/en/839601631518964272/pdf/Air-Transport-Annual-Report-202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图片 21">
            <a:extLst>
              <a:ext uri="{FF2B5EF4-FFF2-40B4-BE49-F238E27FC236}">
                <a16:creationId xmlns:a16="http://schemas.microsoft.com/office/drawing/2014/main" xmlns="" id="{EA6CA8BE-1744-42CB-AF91-E913C446629F}"/>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1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2225" y="0"/>
            <a:ext cx="5819775" cy="6857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2" descr="Download Cathay Pacific Logo in SVG Vector or PNG File Format - Logo.wine"/>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614863" y="0"/>
            <a:ext cx="3757362" cy="2024684"/>
          </a:xfrm>
          <a:prstGeom prst="rect">
            <a:avLst/>
          </a:prstGeom>
          <a:noFill/>
          <a:extLst>
            <a:ext uri="{909E8E84-426E-40DD-AFC4-6F175D3DCCD1}">
              <a14:hiddenFill xmlns:a14="http://schemas.microsoft.com/office/drawing/2010/main">
                <a:solidFill>
                  <a:srgbClr val="FFFFFF"/>
                </a:solidFill>
              </a14:hiddenFill>
            </a:ext>
          </a:extLst>
        </p:spPr>
      </p:pic>
      <p:sp>
        <p:nvSpPr>
          <p:cNvPr id="12" name="圆角矩形 17">
            <a:extLst>
              <a:ext uri="{FF2B5EF4-FFF2-40B4-BE49-F238E27FC236}">
                <a16:creationId xmlns:a16="http://schemas.microsoft.com/office/drawing/2014/main" xmlns="" id="{226707D0-568E-446A-B476-87F58A172B16}"/>
              </a:ext>
            </a:extLst>
          </p:cNvPr>
          <p:cNvSpPr/>
          <p:nvPr/>
        </p:nvSpPr>
        <p:spPr>
          <a:xfrm>
            <a:off x="2893344" y="1290366"/>
            <a:ext cx="3324224" cy="374884"/>
          </a:xfrm>
          <a:prstGeom prst="roundRect">
            <a:avLst>
              <a:gd name="adj" fmla="val 0"/>
            </a:avLst>
          </a:prstGeom>
          <a:solidFill>
            <a:srgbClr val="55C0AF"/>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600" b="1" dirty="0" smtClean="0">
                <a:solidFill>
                  <a:schemeClr val="bg1"/>
                </a:solidFill>
                <a:latin typeface="微软雅黑" panose="020B0503020204020204" pitchFamily="34" charset="-122"/>
                <a:ea typeface="微软雅黑" panose="020B0503020204020204" pitchFamily="34" charset="-122"/>
              </a:rPr>
              <a:t>Change Management</a:t>
            </a:r>
            <a:endParaRPr lang="zh-CN" altLang="en-US" sz="1600" b="1" dirty="0">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99178041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barn(inVertical)">
                                      <p:cBhvr>
                                        <p:cTn id="7" dur="750"/>
                                        <p:tgtEl>
                                          <p:spTgt spid="22"/>
                                        </p:tgtEl>
                                      </p:cBhvr>
                                    </p:animEffect>
                                  </p:childTnLst>
                                </p:cTn>
                              </p:par>
                            </p:childTnLst>
                          </p:cTn>
                        </p:par>
                        <p:par>
                          <p:cTn id="8" fill="hold">
                            <p:stCondLst>
                              <p:cond delay="750"/>
                            </p:stCondLst>
                            <p:childTnLst>
                              <p:par>
                                <p:cTn id="9" presetID="47" presetClass="entr" presetSubtype="0"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1000"/>
                                        <p:tgtEl>
                                          <p:spTgt spid="12"/>
                                        </p:tgtEl>
                                      </p:cBhvr>
                                    </p:animEffect>
                                    <p:anim calcmode="lin" valueType="num">
                                      <p:cBhvr>
                                        <p:cTn id="12" dur="1000" fill="hold"/>
                                        <p:tgtEl>
                                          <p:spTgt spid="12"/>
                                        </p:tgtEl>
                                        <p:attrNameLst>
                                          <p:attrName>ppt_x</p:attrName>
                                        </p:attrNameLst>
                                      </p:cBhvr>
                                      <p:tavLst>
                                        <p:tav tm="0">
                                          <p:val>
                                            <p:strVal val="#ppt_x"/>
                                          </p:val>
                                        </p:tav>
                                        <p:tav tm="100000">
                                          <p:val>
                                            <p:strVal val="#ppt_x"/>
                                          </p:val>
                                        </p:tav>
                                      </p:tavLst>
                                    </p:anim>
                                    <p:anim calcmode="lin" valueType="num">
                                      <p:cBhvr>
                                        <p:cTn id="1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文本框 22">
            <a:extLst>
              <a:ext uri="{FF2B5EF4-FFF2-40B4-BE49-F238E27FC236}">
                <a16:creationId xmlns:a16="http://schemas.microsoft.com/office/drawing/2014/main" xmlns="" id="{9A6C34DB-E40F-46D4-8687-3D333166B945}"/>
              </a:ext>
            </a:extLst>
          </p:cNvPr>
          <p:cNvSpPr txBox="1"/>
          <p:nvPr/>
        </p:nvSpPr>
        <p:spPr>
          <a:xfrm>
            <a:off x="-29181" y="405239"/>
            <a:ext cx="3055324" cy="707886"/>
          </a:xfrm>
          <a:prstGeom prst="rect">
            <a:avLst/>
          </a:prstGeom>
          <a:noFill/>
        </p:spPr>
        <p:txBody>
          <a:bodyPr wrap="none" rtlCol="0">
            <a:spAutoFit/>
            <a:scene3d>
              <a:camera prst="orthographicFront"/>
              <a:lightRig rig="threePt" dir="t"/>
            </a:scene3d>
            <a:sp3d contourW="12700"/>
          </a:bodyPr>
          <a:lstStyle/>
          <a:p>
            <a:pPr algn="ctr"/>
            <a:r>
              <a:rPr lang="en-US" altLang="zh-CN" sz="4000" b="1" dirty="0">
                <a:solidFill>
                  <a:srgbClr val="55C0AF"/>
                </a:solidFill>
                <a:latin typeface="微软雅黑" panose="020B0503020204020204" pitchFamily="34" charset="-122"/>
                <a:ea typeface="微软雅黑" panose="020B0503020204020204" pitchFamily="34" charset="-122"/>
              </a:rPr>
              <a:t>CONTENTS</a:t>
            </a:r>
          </a:p>
        </p:txBody>
      </p:sp>
      <p:cxnSp>
        <p:nvCxnSpPr>
          <p:cNvPr id="24" name="直接连接符 23">
            <a:extLst>
              <a:ext uri="{FF2B5EF4-FFF2-40B4-BE49-F238E27FC236}">
                <a16:creationId xmlns:a16="http://schemas.microsoft.com/office/drawing/2014/main" xmlns="" id="{FBC3792E-9E97-413A-A518-3D321BD201A9}"/>
              </a:ext>
            </a:extLst>
          </p:cNvPr>
          <p:cNvCxnSpPr>
            <a:cxnSpLocks/>
          </p:cNvCxnSpPr>
          <p:nvPr/>
        </p:nvCxnSpPr>
        <p:spPr>
          <a:xfrm>
            <a:off x="127408" y="1086573"/>
            <a:ext cx="2742145" cy="0"/>
          </a:xfrm>
          <a:prstGeom prst="line">
            <a:avLst/>
          </a:prstGeom>
          <a:ln w="28575" cap="rnd">
            <a:solidFill>
              <a:srgbClr val="55C0AF"/>
            </a:solidFill>
            <a:round/>
          </a:ln>
        </p:spPr>
        <p:style>
          <a:lnRef idx="1">
            <a:schemeClr val="accent1"/>
          </a:lnRef>
          <a:fillRef idx="0">
            <a:schemeClr val="accent1"/>
          </a:fillRef>
          <a:effectRef idx="0">
            <a:schemeClr val="accent1"/>
          </a:effectRef>
          <a:fontRef idx="minor">
            <a:schemeClr val="tx1"/>
          </a:fontRef>
        </p:style>
      </p:cxnSp>
      <p:grpSp>
        <p:nvGrpSpPr>
          <p:cNvPr id="3" name="组合 2">
            <a:extLst>
              <a:ext uri="{FF2B5EF4-FFF2-40B4-BE49-F238E27FC236}">
                <a16:creationId xmlns:a16="http://schemas.microsoft.com/office/drawing/2014/main" xmlns="" id="{91D9FCFE-43E1-4B82-BFA7-76F8AC0FFBE7}"/>
              </a:ext>
            </a:extLst>
          </p:cNvPr>
          <p:cNvGrpSpPr/>
          <p:nvPr/>
        </p:nvGrpSpPr>
        <p:grpSpPr>
          <a:xfrm>
            <a:off x="298656" y="2113769"/>
            <a:ext cx="3924521" cy="622368"/>
            <a:chOff x="956666" y="3447854"/>
            <a:chExt cx="3828039" cy="622368"/>
          </a:xfrm>
        </p:grpSpPr>
        <p:sp>
          <p:nvSpPr>
            <p:cNvPr id="25" name="TextBox 38">
              <a:extLst>
                <a:ext uri="{FF2B5EF4-FFF2-40B4-BE49-F238E27FC236}">
                  <a16:creationId xmlns:a16="http://schemas.microsoft.com/office/drawing/2014/main" xmlns="" id="{B7A15251-DE66-460C-8C79-B3BE886E888E}"/>
                </a:ext>
              </a:extLst>
            </p:cNvPr>
            <p:cNvSpPr txBox="1"/>
            <p:nvPr/>
          </p:nvSpPr>
          <p:spPr>
            <a:xfrm>
              <a:off x="1248420" y="3447854"/>
              <a:ext cx="3536285" cy="369332"/>
            </a:xfrm>
            <a:prstGeom prst="rect">
              <a:avLst/>
            </a:prstGeom>
            <a:noFill/>
          </p:spPr>
          <p:txBody>
            <a:bodyPr wrap="square" rtlCol="0" anchor="t" anchorCtr="1">
              <a:spAutoFit/>
            </a:bodyPr>
            <a:lstStyle/>
            <a:p>
              <a:r>
                <a:rPr lang="en-US" altLang="zh-CN" b="1" spc="600" dirty="0" smtClean="0">
                  <a:solidFill>
                    <a:schemeClr val="bg1">
                      <a:lumMod val="50000"/>
                    </a:schemeClr>
                  </a:solidFill>
                  <a:latin typeface="微软雅黑" panose="020B0503020204020204" pitchFamily="34" charset="-122"/>
                  <a:ea typeface="微软雅黑" panose="020B0503020204020204" pitchFamily="34" charset="-122"/>
                  <a:cs typeface="Poppins SemiBold" charset="0"/>
                </a:rPr>
                <a:t>1. Introduction</a:t>
              </a:r>
              <a:endParaRPr lang="en-US" altLang="zh-CN" b="1" spc="600" dirty="0">
                <a:solidFill>
                  <a:schemeClr val="bg1">
                    <a:lumMod val="50000"/>
                  </a:schemeClr>
                </a:solidFill>
                <a:latin typeface="微软雅黑" panose="020B0503020204020204" pitchFamily="34" charset="-122"/>
                <a:ea typeface="微软雅黑" panose="020B0503020204020204" pitchFamily="34" charset="-122"/>
                <a:cs typeface="Poppins SemiBold" charset="0"/>
              </a:endParaRPr>
            </a:p>
          </p:txBody>
        </p:sp>
        <p:sp>
          <p:nvSpPr>
            <p:cNvPr id="2" name="矩形 1">
              <a:extLst>
                <a:ext uri="{FF2B5EF4-FFF2-40B4-BE49-F238E27FC236}">
                  <a16:creationId xmlns:a16="http://schemas.microsoft.com/office/drawing/2014/main" xmlns="" id="{0623F95A-0BD1-402B-A571-CA42A6B1C5FC}"/>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微软雅黑" panose="020B0503020204020204" pitchFamily="34" charset="-122"/>
                <a:ea typeface="微软雅黑" panose="020B0503020204020204" pitchFamily="34" charset="-122"/>
              </a:endParaRPr>
            </a:p>
          </p:txBody>
        </p:sp>
        <p:sp>
          <p:nvSpPr>
            <p:cNvPr id="29" name="矩形 28">
              <a:extLst>
                <a:ext uri="{FF2B5EF4-FFF2-40B4-BE49-F238E27FC236}">
                  <a16:creationId xmlns:a16="http://schemas.microsoft.com/office/drawing/2014/main" xmlns="" id="{87A18B9C-92F9-415C-AB7D-300EBBFD88D0}"/>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微软雅黑" panose="020B0503020204020204" pitchFamily="34" charset="-122"/>
                <a:ea typeface="微软雅黑" panose="020B0503020204020204" pitchFamily="34" charset="-122"/>
              </a:endParaRPr>
            </a:p>
          </p:txBody>
        </p:sp>
      </p:grpSp>
      <p:pic>
        <p:nvPicPr>
          <p:cNvPr id="30" name="Picture 2" descr="Download Cathay Pacific Logo in SVG Vector or PNG File Format - Logo.win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934699" y="1"/>
            <a:ext cx="1257299" cy="707886"/>
          </a:xfrm>
          <a:prstGeom prst="rect">
            <a:avLst/>
          </a:prstGeom>
          <a:noFill/>
          <a:extLst>
            <a:ext uri="{909E8E84-426E-40DD-AFC4-6F175D3DCCD1}">
              <a14:hiddenFill xmlns:a14="http://schemas.microsoft.com/office/drawing/2010/main">
                <a:solidFill>
                  <a:srgbClr val="FFFFFF"/>
                </a:solidFill>
              </a14:hiddenFill>
            </a:ext>
          </a:extLst>
        </p:spPr>
      </p:pic>
      <p:grpSp>
        <p:nvGrpSpPr>
          <p:cNvPr id="39" name="组合 2">
            <a:extLst>
              <a:ext uri="{FF2B5EF4-FFF2-40B4-BE49-F238E27FC236}">
                <a16:creationId xmlns:a16="http://schemas.microsoft.com/office/drawing/2014/main" xmlns="" id="{91D9FCFE-43E1-4B82-BFA7-76F8AC0FFBE7}"/>
              </a:ext>
            </a:extLst>
          </p:cNvPr>
          <p:cNvGrpSpPr/>
          <p:nvPr/>
        </p:nvGrpSpPr>
        <p:grpSpPr>
          <a:xfrm>
            <a:off x="6772246" y="2077148"/>
            <a:ext cx="5419751" cy="622368"/>
            <a:chOff x="956666" y="3447854"/>
            <a:chExt cx="4837220" cy="622368"/>
          </a:xfrm>
        </p:grpSpPr>
        <p:sp>
          <p:nvSpPr>
            <p:cNvPr id="40" name="TextBox 38">
              <a:extLst>
                <a:ext uri="{FF2B5EF4-FFF2-40B4-BE49-F238E27FC236}">
                  <a16:creationId xmlns:a16="http://schemas.microsoft.com/office/drawing/2014/main" xmlns="" id="{B7A15251-DE66-460C-8C79-B3BE886E888E}"/>
                </a:ext>
              </a:extLst>
            </p:cNvPr>
            <p:cNvSpPr txBox="1"/>
            <p:nvPr/>
          </p:nvSpPr>
          <p:spPr>
            <a:xfrm>
              <a:off x="1248423" y="3447854"/>
              <a:ext cx="4545463" cy="369332"/>
            </a:xfrm>
            <a:prstGeom prst="rect">
              <a:avLst/>
            </a:prstGeom>
            <a:noFill/>
          </p:spPr>
          <p:txBody>
            <a:bodyPr wrap="square" rtlCol="0" anchor="t" anchorCtr="1">
              <a:spAutoFit/>
            </a:bodyPr>
            <a:lstStyle/>
            <a:p>
              <a:r>
                <a:rPr lang="en-US" altLang="zh-CN" sz="1600" b="1" spc="600" dirty="0">
                  <a:solidFill>
                    <a:schemeClr val="bg1">
                      <a:lumMod val="50000"/>
                    </a:schemeClr>
                  </a:solidFill>
                  <a:latin typeface="微软雅黑" panose="020B0503020204020204" pitchFamily="34" charset="-122"/>
                  <a:ea typeface="微软雅黑" panose="020B0503020204020204" pitchFamily="34" charset="-122"/>
                  <a:cs typeface="Poppins SemiBold" charset="0"/>
                </a:rPr>
                <a:t>2</a:t>
              </a:r>
              <a:r>
                <a:rPr lang="en-US" altLang="zh-CN" sz="1600" b="1" spc="600" dirty="0" smtClean="0">
                  <a:solidFill>
                    <a:schemeClr val="bg1">
                      <a:lumMod val="50000"/>
                    </a:schemeClr>
                  </a:solidFill>
                  <a:latin typeface="微软雅黑" panose="020B0503020204020204" pitchFamily="34" charset="-122"/>
                  <a:ea typeface="微软雅黑" panose="020B0503020204020204" pitchFamily="34" charset="-122"/>
                  <a:cs typeface="Poppins SemiBold" charset="0"/>
                </a:rPr>
                <a:t>. </a:t>
              </a:r>
              <a:r>
                <a:rPr lang="en-US" altLang="zh-CN" b="1" spc="600" dirty="0" smtClean="0">
                  <a:solidFill>
                    <a:schemeClr val="bg1">
                      <a:lumMod val="50000"/>
                    </a:schemeClr>
                  </a:solidFill>
                  <a:latin typeface="微软雅黑" panose="020B0503020204020204" pitchFamily="34" charset="-122"/>
                  <a:ea typeface="微软雅黑" panose="020B0503020204020204" pitchFamily="34" charset="-122"/>
                  <a:cs typeface="Poppins SemiBold" charset="0"/>
                </a:rPr>
                <a:t>Company Background</a:t>
              </a:r>
              <a:endParaRPr lang="en-US" altLang="zh-CN" b="1" spc="600" dirty="0">
                <a:solidFill>
                  <a:schemeClr val="bg1">
                    <a:lumMod val="50000"/>
                  </a:schemeClr>
                </a:solidFill>
                <a:latin typeface="微软雅黑" panose="020B0503020204020204" pitchFamily="34" charset="-122"/>
                <a:ea typeface="微软雅黑" panose="020B0503020204020204" pitchFamily="34" charset="-122"/>
                <a:cs typeface="Poppins SemiBold" charset="0"/>
              </a:endParaRPr>
            </a:p>
          </p:txBody>
        </p:sp>
        <p:sp>
          <p:nvSpPr>
            <p:cNvPr id="41" name="矩形 1">
              <a:extLst>
                <a:ext uri="{FF2B5EF4-FFF2-40B4-BE49-F238E27FC236}">
                  <a16:creationId xmlns:a16="http://schemas.microsoft.com/office/drawing/2014/main" xmlns="" id="{0623F95A-0BD1-402B-A571-CA42A6B1C5FC}"/>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微软雅黑" panose="020B0503020204020204" pitchFamily="34" charset="-122"/>
                <a:ea typeface="微软雅黑" panose="020B0503020204020204" pitchFamily="34" charset="-122"/>
              </a:endParaRPr>
            </a:p>
          </p:txBody>
        </p:sp>
        <p:sp>
          <p:nvSpPr>
            <p:cNvPr id="50" name="矩形 28">
              <a:extLst>
                <a:ext uri="{FF2B5EF4-FFF2-40B4-BE49-F238E27FC236}">
                  <a16:creationId xmlns:a16="http://schemas.microsoft.com/office/drawing/2014/main" xmlns="" id="{87A18B9C-92F9-415C-AB7D-300EBBFD88D0}"/>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微软雅黑" panose="020B0503020204020204" pitchFamily="34" charset="-122"/>
                <a:ea typeface="微软雅黑" panose="020B0503020204020204" pitchFamily="34" charset="-122"/>
              </a:endParaRPr>
            </a:p>
          </p:txBody>
        </p:sp>
      </p:grpSp>
      <p:grpSp>
        <p:nvGrpSpPr>
          <p:cNvPr id="51" name="组合 2">
            <a:extLst>
              <a:ext uri="{FF2B5EF4-FFF2-40B4-BE49-F238E27FC236}">
                <a16:creationId xmlns:a16="http://schemas.microsoft.com/office/drawing/2014/main" xmlns="" id="{91D9FCFE-43E1-4B82-BFA7-76F8AC0FFBE7}"/>
              </a:ext>
            </a:extLst>
          </p:cNvPr>
          <p:cNvGrpSpPr/>
          <p:nvPr/>
        </p:nvGrpSpPr>
        <p:grpSpPr>
          <a:xfrm>
            <a:off x="298656" y="3377146"/>
            <a:ext cx="6459254" cy="622368"/>
            <a:chOff x="956666" y="3447854"/>
            <a:chExt cx="5555087" cy="622368"/>
          </a:xfrm>
        </p:grpSpPr>
        <p:sp>
          <p:nvSpPr>
            <p:cNvPr id="52" name="TextBox 38">
              <a:extLst>
                <a:ext uri="{FF2B5EF4-FFF2-40B4-BE49-F238E27FC236}">
                  <a16:creationId xmlns:a16="http://schemas.microsoft.com/office/drawing/2014/main" xmlns="" id="{B7A15251-DE66-460C-8C79-B3BE886E888E}"/>
                </a:ext>
              </a:extLst>
            </p:cNvPr>
            <p:cNvSpPr txBox="1"/>
            <p:nvPr/>
          </p:nvSpPr>
          <p:spPr>
            <a:xfrm>
              <a:off x="1248420" y="3447854"/>
              <a:ext cx="5263333" cy="369332"/>
            </a:xfrm>
            <a:prstGeom prst="rect">
              <a:avLst/>
            </a:prstGeom>
            <a:noFill/>
          </p:spPr>
          <p:txBody>
            <a:bodyPr wrap="square" rtlCol="0" anchor="t" anchorCtr="1">
              <a:spAutoFit/>
            </a:bodyPr>
            <a:lstStyle/>
            <a:p>
              <a:r>
                <a:rPr lang="en-US" altLang="zh-CN" b="1" spc="600" dirty="0" smtClean="0">
                  <a:solidFill>
                    <a:schemeClr val="bg1">
                      <a:lumMod val="50000"/>
                    </a:schemeClr>
                  </a:solidFill>
                  <a:latin typeface="微软雅黑" panose="020B0503020204020204" pitchFamily="34" charset="-122"/>
                  <a:ea typeface="微软雅黑" panose="020B0503020204020204" pitchFamily="34" charset="-122"/>
                  <a:cs typeface="Poppins SemiBold" charset="0"/>
                </a:rPr>
                <a:t>3. Environmental Challenges</a:t>
              </a:r>
              <a:endParaRPr lang="en-US" altLang="zh-CN" sz="2000" b="1" spc="600" dirty="0">
                <a:solidFill>
                  <a:schemeClr val="bg1">
                    <a:lumMod val="50000"/>
                  </a:schemeClr>
                </a:solidFill>
                <a:latin typeface="微软雅黑" panose="020B0503020204020204" pitchFamily="34" charset="-122"/>
                <a:ea typeface="微软雅黑" panose="020B0503020204020204" pitchFamily="34" charset="-122"/>
                <a:cs typeface="Poppins SemiBold" charset="0"/>
              </a:endParaRPr>
            </a:p>
          </p:txBody>
        </p:sp>
        <p:sp>
          <p:nvSpPr>
            <p:cNvPr id="53" name="矩形 1">
              <a:extLst>
                <a:ext uri="{FF2B5EF4-FFF2-40B4-BE49-F238E27FC236}">
                  <a16:creationId xmlns:a16="http://schemas.microsoft.com/office/drawing/2014/main" xmlns="" id="{0623F95A-0BD1-402B-A571-CA42A6B1C5FC}"/>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微软雅黑" panose="020B0503020204020204" pitchFamily="34" charset="-122"/>
                <a:ea typeface="微软雅黑" panose="020B0503020204020204" pitchFamily="34" charset="-122"/>
              </a:endParaRPr>
            </a:p>
          </p:txBody>
        </p:sp>
        <p:sp>
          <p:nvSpPr>
            <p:cNvPr id="54" name="矩形 28">
              <a:extLst>
                <a:ext uri="{FF2B5EF4-FFF2-40B4-BE49-F238E27FC236}">
                  <a16:creationId xmlns:a16="http://schemas.microsoft.com/office/drawing/2014/main" xmlns="" id="{87A18B9C-92F9-415C-AB7D-300EBBFD88D0}"/>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微软雅黑" panose="020B0503020204020204" pitchFamily="34" charset="-122"/>
                <a:ea typeface="微软雅黑" panose="020B0503020204020204" pitchFamily="34" charset="-122"/>
              </a:endParaRPr>
            </a:p>
          </p:txBody>
        </p:sp>
      </p:grpSp>
      <p:sp>
        <p:nvSpPr>
          <p:cNvPr id="5" name="Rectangle 4"/>
          <p:cNvSpPr/>
          <p:nvPr/>
        </p:nvSpPr>
        <p:spPr>
          <a:xfrm>
            <a:off x="1393706" y="2520693"/>
            <a:ext cx="3466013" cy="215444"/>
          </a:xfrm>
          <a:prstGeom prst="rect">
            <a:avLst/>
          </a:prstGeom>
        </p:spPr>
        <p:txBody>
          <a:bodyPr wrap="none">
            <a:spAutoFit/>
          </a:bodyPr>
          <a:lstStyle/>
          <a:p>
            <a:r>
              <a:rPr lang="en-US" altLang="zh-CN" sz="800" b="1" cap="all" spc="600" dirty="0">
                <a:solidFill>
                  <a:schemeClr val="bg1">
                    <a:lumMod val="50000"/>
                  </a:schemeClr>
                </a:solidFill>
                <a:latin typeface="微软雅黑" panose="020B0503020204020204" pitchFamily="34" charset="-122"/>
                <a:ea typeface="微软雅黑" panose="020B0503020204020204" pitchFamily="34" charset="-122"/>
                <a:cs typeface="Microsoft JhengHei Light" panose="020B0304030504040204" pitchFamily="34" charset="-122"/>
              </a:rPr>
              <a:t>Aviation industry today</a:t>
            </a:r>
            <a:endParaRPr lang="zh-CN" altLang="en-US" sz="800" b="1" cap="all" spc="600" dirty="0">
              <a:solidFill>
                <a:schemeClr val="bg1">
                  <a:lumMod val="50000"/>
                </a:schemeClr>
              </a:solidFill>
              <a:latin typeface="微软雅黑" panose="020B0503020204020204" pitchFamily="34" charset="-122"/>
              <a:ea typeface="微软雅黑" panose="020B0503020204020204" pitchFamily="34" charset="-122"/>
              <a:cs typeface="Microsoft JhengHei Light" panose="020B0304030504040204" pitchFamily="34" charset="-122"/>
            </a:endParaRPr>
          </a:p>
        </p:txBody>
      </p:sp>
      <p:sp>
        <p:nvSpPr>
          <p:cNvPr id="55" name="Rectangle 54"/>
          <p:cNvSpPr/>
          <p:nvPr/>
        </p:nvSpPr>
        <p:spPr>
          <a:xfrm>
            <a:off x="7874480" y="2484072"/>
            <a:ext cx="1191352" cy="215444"/>
          </a:xfrm>
          <a:prstGeom prst="rect">
            <a:avLst/>
          </a:prstGeom>
        </p:spPr>
        <p:txBody>
          <a:bodyPr wrap="none">
            <a:spAutoFit/>
          </a:bodyPr>
          <a:lstStyle/>
          <a:p>
            <a:r>
              <a:rPr lang="en-US" altLang="zh-CN" sz="800" b="1" cap="all" spc="600" dirty="0" smtClean="0">
                <a:solidFill>
                  <a:schemeClr val="bg1">
                    <a:lumMod val="50000"/>
                  </a:schemeClr>
                </a:solidFill>
                <a:latin typeface="微软雅黑" panose="020B0503020204020204" pitchFamily="34" charset="-122"/>
                <a:ea typeface="微软雅黑" panose="020B0503020204020204" pitchFamily="34" charset="-122"/>
                <a:cs typeface="Microsoft JhengHei Light" panose="020B0304030504040204" pitchFamily="34" charset="-122"/>
              </a:rPr>
              <a:t>History</a:t>
            </a:r>
            <a:endParaRPr lang="zh-CN" altLang="en-US" sz="800" b="1" cap="all" spc="600" dirty="0">
              <a:solidFill>
                <a:schemeClr val="bg1">
                  <a:lumMod val="50000"/>
                </a:schemeClr>
              </a:solidFill>
              <a:latin typeface="微软雅黑" panose="020B0503020204020204" pitchFamily="34" charset="-122"/>
              <a:ea typeface="微软雅黑" panose="020B0503020204020204" pitchFamily="34" charset="-122"/>
              <a:cs typeface="Microsoft JhengHei Light" panose="020B0304030504040204" pitchFamily="34" charset="-122"/>
            </a:endParaRPr>
          </a:p>
        </p:txBody>
      </p:sp>
      <p:sp>
        <p:nvSpPr>
          <p:cNvPr id="56" name="Rectangle 55"/>
          <p:cNvSpPr/>
          <p:nvPr/>
        </p:nvSpPr>
        <p:spPr>
          <a:xfrm>
            <a:off x="1460381" y="3784070"/>
            <a:ext cx="4161717" cy="215444"/>
          </a:xfrm>
          <a:prstGeom prst="rect">
            <a:avLst/>
          </a:prstGeom>
        </p:spPr>
        <p:txBody>
          <a:bodyPr wrap="none">
            <a:spAutoFit/>
          </a:bodyPr>
          <a:lstStyle/>
          <a:p>
            <a:pPr algn="ctr"/>
            <a:r>
              <a:rPr lang="en-US" altLang="zh-CN" sz="800" b="1" cap="all" spc="600" dirty="0" smtClean="0">
                <a:solidFill>
                  <a:schemeClr val="bg1">
                    <a:lumMod val="50000"/>
                  </a:schemeClr>
                </a:solidFill>
                <a:latin typeface="微软雅黑" panose="020B0503020204020204" pitchFamily="34" charset="-122"/>
                <a:ea typeface="微软雅黑" panose="020B0503020204020204" pitchFamily="34" charset="-122"/>
                <a:cs typeface="Microsoft JhengHei Light" panose="020B0304030504040204" pitchFamily="34" charset="-122"/>
              </a:rPr>
              <a:t>External </a:t>
            </a:r>
            <a:r>
              <a:rPr lang="en-US" altLang="zh-CN" sz="800" b="1" cap="all" spc="600" dirty="0">
                <a:solidFill>
                  <a:schemeClr val="bg1">
                    <a:lumMod val="50000"/>
                  </a:schemeClr>
                </a:solidFill>
                <a:latin typeface="微软雅黑" panose="020B0503020204020204" pitchFamily="34" charset="-122"/>
                <a:ea typeface="微软雅黑" panose="020B0503020204020204" pitchFamily="34" charset="-122"/>
                <a:cs typeface="Microsoft JhengHei Light" panose="020B0304030504040204" pitchFamily="34" charset="-122"/>
              </a:rPr>
              <a:t>and </a:t>
            </a:r>
            <a:r>
              <a:rPr lang="en-US" altLang="zh-CN" sz="800" b="1" cap="all" spc="600" dirty="0" smtClean="0">
                <a:solidFill>
                  <a:schemeClr val="bg1">
                    <a:lumMod val="50000"/>
                  </a:schemeClr>
                </a:solidFill>
                <a:latin typeface="微软雅黑" panose="020B0503020204020204" pitchFamily="34" charset="-122"/>
                <a:ea typeface="微软雅黑" panose="020B0503020204020204" pitchFamily="34" charset="-122"/>
                <a:cs typeface="Microsoft JhengHei Light" panose="020B0304030504040204" pitchFamily="34" charset="-122"/>
              </a:rPr>
              <a:t>Internal </a:t>
            </a:r>
            <a:r>
              <a:rPr lang="en-US" altLang="zh-CN" sz="800" b="1" cap="all" spc="600" dirty="0">
                <a:solidFill>
                  <a:schemeClr val="bg1">
                    <a:lumMod val="50000"/>
                  </a:schemeClr>
                </a:solidFill>
                <a:latin typeface="微软雅黑" panose="020B0503020204020204" pitchFamily="34" charset="-122"/>
                <a:ea typeface="微软雅黑" panose="020B0503020204020204" pitchFamily="34" charset="-122"/>
                <a:cs typeface="Microsoft JhengHei Light" panose="020B0304030504040204" pitchFamily="34" charset="-122"/>
              </a:rPr>
              <a:t>forces</a:t>
            </a:r>
            <a:endParaRPr lang="zh-CN" altLang="en-US" sz="800" b="1" cap="all" spc="600" dirty="0">
              <a:solidFill>
                <a:schemeClr val="bg1">
                  <a:lumMod val="50000"/>
                </a:schemeClr>
              </a:solidFill>
              <a:latin typeface="微软雅黑" panose="020B0503020204020204" pitchFamily="34" charset="-122"/>
              <a:ea typeface="微软雅黑" panose="020B0503020204020204" pitchFamily="34" charset="-122"/>
              <a:cs typeface="Microsoft JhengHei Light" panose="020B0304030504040204" pitchFamily="34" charset="-122"/>
            </a:endParaRPr>
          </a:p>
        </p:txBody>
      </p:sp>
      <p:grpSp>
        <p:nvGrpSpPr>
          <p:cNvPr id="57" name="组合 2">
            <a:extLst>
              <a:ext uri="{FF2B5EF4-FFF2-40B4-BE49-F238E27FC236}">
                <a16:creationId xmlns:a16="http://schemas.microsoft.com/office/drawing/2014/main" xmlns="" id="{91D9FCFE-43E1-4B82-BFA7-76F8AC0FFBE7}"/>
              </a:ext>
            </a:extLst>
          </p:cNvPr>
          <p:cNvGrpSpPr/>
          <p:nvPr/>
        </p:nvGrpSpPr>
        <p:grpSpPr>
          <a:xfrm>
            <a:off x="6772246" y="3340525"/>
            <a:ext cx="5329219" cy="622368"/>
            <a:chOff x="956666" y="3447854"/>
            <a:chExt cx="4583236" cy="622368"/>
          </a:xfrm>
        </p:grpSpPr>
        <p:sp>
          <p:nvSpPr>
            <p:cNvPr id="58" name="TextBox 38">
              <a:extLst>
                <a:ext uri="{FF2B5EF4-FFF2-40B4-BE49-F238E27FC236}">
                  <a16:creationId xmlns:a16="http://schemas.microsoft.com/office/drawing/2014/main" xmlns="" id="{B7A15251-DE66-460C-8C79-B3BE886E888E}"/>
                </a:ext>
              </a:extLst>
            </p:cNvPr>
            <p:cNvSpPr txBox="1"/>
            <p:nvPr/>
          </p:nvSpPr>
          <p:spPr>
            <a:xfrm>
              <a:off x="1248422" y="3447854"/>
              <a:ext cx="4291480" cy="369332"/>
            </a:xfrm>
            <a:prstGeom prst="rect">
              <a:avLst/>
            </a:prstGeom>
            <a:noFill/>
          </p:spPr>
          <p:txBody>
            <a:bodyPr wrap="square" rtlCol="0" anchor="t" anchorCtr="1">
              <a:spAutoFit/>
            </a:bodyPr>
            <a:lstStyle/>
            <a:p>
              <a:r>
                <a:rPr lang="en-US" altLang="zh-CN" b="1" spc="600" dirty="0">
                  <a:solidFill>
                    <a:schemeClr val="bg1">
                      <a:lumMod val="50000"/>
                    </a:schemeClr>
                  </a:solidFill>
                  <a:latin typeface="微软雅黑" panose="020B0503020204020204" pitchFamily="34" charset="-122"/>
                  <a:ea typeface="微软雅黑" panose="020B0503020204020204" pitchFamily="34" charset="-122"/>
                  <a:cs typeface="Poppins SemiBold" charset="0"/>
                </a:rPr>
                <a:t>4</a:t>
              </a:r>
              <a:r>
                <a:rPr lang="en-US" altLang="zh-CN" b="1" spc="600" dirty="0" smtClean="0">
                  <a:solidFill>
                    <a:schemeClr val="bg1">
                      <a:lumMod val="50000"/>
                    </a:schemeClr>
                  </a:solidFill>
                  <a:latin typeface="微软雅黑" panose="020B0503020204020204" pitchFamily="34" charset="-122"/>
                  <a:ea typeface="微软雅黑" panose="020B0503020204020204" pitchFamily="34" charset="-122"/>
                  <a:cs typeface="Poppins SemiBold" charset="0"/>
                </a:rPr>
                <a:t>. Change Management</a:t>
              </a:r>
              <a:endParaRPr lang="en-US" altLang="zh-CN" sz="2000" b="1" spc="600" dirty="0">
                <a:solidFill>
                  <a:schemeClr val="bg1">
                    <a:lumMod val="50000"/>
                  </a:schemeClr>
                </a:solidFill>
                <a:latin typeface="微软雅黑" panose="020B0503020204020204" pitchFamily="34" charset="-122"/>
                <a:ea typeface="微软雅黑" panose="020B0503020204020204" pitchFamily="34" charset="-122"/>
                <a:cs typeface="Poppins SemiBold" charset="0"/>
              </a:endParaRPr>
            </a:p>
          </p:txBody>
        </p:sp>
        <p:sp>
          <p:nvSpPr>
            <p:cNvPr id="59" name="矩形 1">
              <a:extLst>
                <a:ext uri="{FF2B5EF4-FFF2-40B4-BE49-F238E27FC236}">
                  <a16:creationId xmlns:a16="http://schemas.microsoft.com/office/drawing/2014/main" xmlns="" id="{0623F95A-0BD1-402B-A571-CA42A6B1C5FC}"/>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微软雅黑" panose="020B0503020204020204" pitchFamily="34" charset="-122"/>
                <a:ea typeface="微软雅黑" panose="020B0503020204020204" pitchFamily="34" charset="-122"/>
              </a:endParaRPr>
            </a:p>
          </p:txBody>
        </p:sp>
        <p:sp>
          <p:nvSpPr>
            <p:cNvPr id="60" name="矩形 28">
              <a:extLst>
                <a:ext uri="{FF2B5EF4-FFF2-40B4-BE49-F238E27FC236}">
                  <a16:creationId xmlns:a16="http://schemas.microsoft.com/office/drawing/2014/main" xmlns="" id="{87A18B9C-92F9-415C-AB7D-300EBBFD88D0}"/>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微软雅黑" panose="020B0503020204020204" pitchFamily="34" charset="-122"/>
                <a:ea typeface="微软雅黑" panose="020B0503020204020204" pitchFamily="34" charset="-122"/>
              </a:endParaRPr>
            </a:p>
          </p:txBody>
        </p:sp>
      </p:grpSp>
      <p:sp>
        <p:nvSpPr>
          <p:cNvPr id="61" name="Rectangle 60"/>
          <p:cNvSpPr/>
          <p:nvPr/>
        </p:nvSpPr>
        <p:spPr>
          <a:xfrm>
            <a:off x="7924246" y="3747449"/>
            <a:ext cx="3347391" cy="215444"/>
          </a:xfrm>
          <a:prstGeom prst="rect">
            <a:avLst/>
          </a:prstGeom>
        </p:spPr>
        <p:txBody>
          <a:bodyPr wrap="none">
            <a:spAutoFit/>
          </a:bodyPr>
          <a:lstStyle/>
          <a:p>
            <a:pPr algn="ctr"/>
            <a:r>
              <a:rPr lang="en-US" altLang="zh-CN" sz="800" b="1" cap="all" spc="600" dirty="0" smtClean="0">
                <a:solidFill>
                  <a:schemeClr val="bg1">
                    <a:lumMod val="50000"/>
                  </a:schemeClr>
                </a:solidFill>
                <a:latin typeface="微软雅黑" panose="020B0503020204020204" pitchFamily="34" charset="-122"/>
                <a:ea typeface="微软雅黑" panose="020B0503020204020204" pitchFamily="34" charset="-122"/>
                <a:cs typeface="Microsoft JhengHei Light" panose="020B0304030504040204" pitchFamily="34" charset="-122"/>
              </a:rPr>
              <a:t>Models and application</a:t>
            </a:r>
            <a:endParaRPr lang="zh-CN" altLang="en-US" sz="800" b="1" cap="all" spc="600" dirty="0">
              <a:solidFill>
                <a:schemeClr val="bg1">
                  <a:lumMod val="50000"/>
                </a:schemeClr>
              </a:solidFill>
              <a:latin typeface="微软雅黑" panose="020B0503020204020204" pitchFamily="34" charset="-122"/>
              <a:ea typeface="微软雅黑" panose="020B0503020204020204" pitchFamily="34" charset="-122"/>
              <a:cs typeface="Microsoft JhengHei Light" panose="020B0304030504040204" pitchFamily="34" charset="-122"/>
            </a:endParaRPr>
          </a:p>
        </p:txBody>
      </p:sp>
      <p:grpSp>
        <p:nvGrpSpPr>
          <p:cNvPr id="62" name="组合 2">
            <a:extLst>
              <a:ext uri="{FF2B5EF4-FFF2-40B4-BE49-F238E27FC236}">
                <a16:creationId xmlns:a16="http://schemas.microsoft.com/office/drawing/2014/main" xmlns="" id="{91D9FCFE-43E1-4B82-BFA7-76F8AC0FFBE7}"/>
              </a:ext>
            </a:extLst>
          </p:cNvPr>
          <p:cNvGrpSpPr/>
          <p:nvPr/>
        </p:nvGrpSpPr>
        <p:grpSpPr>
          <a:xfrm>
            <a:off x="298656" y="4666162"/>
            <a:ext cx="3658934" cy="622368"/>
            <a:chOff x="956666" y="3447854"/>
            <a:chExt cx="3146756" cy="622368"/>
          </a:xfrm>
        </p:grpSpPr>
        <p:sp>
          <p:nvSpPr>
            <p:cNvPr id="63" name="TextBox 38">
              <a:extLst>
                <a:ext uri="{FF2B5EF4-FFF2-40B4-BE49-F238E27FC236}">
                  <a16:creationId xmlns:a16="http://schemas.microsoft.com/office/drawing/2014/main" xmlns="" id="{B7A15251-DE66-460C-8C79-B3BE886E888E}"/>
                </a:ext>
              </a:extLst>
            </p:cNvPr>
            <p:cNvSpPr txBox="1"/>
            <p:nvPr/>
          </p:nvSpPr>
          <p:spPr>
            <a:xfrm>
              <a:off x="1248421" y="3447854"/>
              <a:ext cx="2855001" cy="369332"/>
            </a:xfrm>
            <a:prstGeom prst="rect">
              <a:avLst/>
            </a:prstGeom>
            <a:noFill/>
          </p:spPr>
          <p:txBody>
            <a:bodyPr wrap="square" rtlCol="0" anchor="t" anchorCtr="1">
              <a:spAutoFit/>
            </a:bodyPr>
            <a:lstStyle/>
            <a:p>
              <a:r>
                <a:rPr lang="en-US" altLang="zh-CN" b="1" spc="600" dirty="0">
                  <a:solidFill>
                    <a:schemeClr val="bg1">
                      <a:lumMod val="50000"/>
                    </a:schemeClr>
                  </a:solidFill>
                  <a:latin typeface="微软雅黑" panose="020B0503020204020204" pitchFamily="34" charset="-122"/>
                  <a:ea typeface="微软雅黑" panose="020B0503020204020204" pitchFamily="34" charset="-122"/>
                  <a:cs typeface="Poppins SemiBold" charset="0"/>
                </a:rPr>
                <a:t>5</a:t>
              </a:r>
              <a:r>
                <a:rPr lang="en-US" altLang="zh-CN" b="1" spc="600" dirty="0" smtClean="0">
                  <a:solidFill>
                    <a:schemeClr val="bg1">
                      <a:lumMod val="50000"/>
                    </a:schemeClr>
                  </a:solidFill>
                  <a:latin typeface="微软雅黑" panose="020B0503020204020204" pitchFamily="34" charset="-122"/>
                  <a:ea typeface="微软雅黑" panose="020B0503020204020204" pitchFamily="34" charset="-122"/>
                  <a:cs typeface="Poppins SemiBold" charset="0"/>
                </a:rPr>
                <a:t>. Conclusion</a:t>
              </a:r>
              <a:endParaRPr lang="en-US" altLang="zh-CN" sz="2000" b="1" spc="600" dirty="0">
                <a:solidFill>
                  <a:schemeClr val="bg1">
                    <a:lumMod val="50000"/>
                  </a:schemeClr>
                </a:solidFill>
                <a:latin typeface="微软雅黑" panose="020B0503020204020204" pitchFamily="34" charset="-122"/>
                <a:ea typeface="微软雅黑" panose="020B0503020204020204" pitchFamily="34" charset="-122"/>
                <a:cs typeface="Poppins SemiBold" charset="0"/>
              </a:endParaRPr>
            </a:p>
          </p:txBody>
        </p:sp>
        <p:sp>
          <p:nvSpPr>
            <p:cNvPr id="64" name="矩形 1">
              <a:extLst>
                <a:ext uri="{FF2B5EF4-FFF2-40B4-BE49-F238E27FC236}">
                  <a16:creationId xmlns:a16="http://schemas.microsoft.com/office/drawing/2014/main" xmlns="" id="{0623F95A-0BD1-402B-A571-CA42A6B1C5FC}"/>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微软雅黑" panose="020B0503020204020204" pitchFamily="34" charset="-122"/>
                <a:ea typeface="微软雅黑" panose="020B0503020204020204" pitchFamily="34" charset="-122"/>
              </a:endParaRPr>
            </a:p>
          </p:txBody>
        </p:sp>
        <p:sp>
          <p:nvSpPr>
            <p:cNvPr id="65" name="矩形 28">
              <a:extLst>
                <a:ext uri="{FF2B5EF4-FFF2-40B4-BE49-F238E27FC236}">
                  <a16:creationId xmlns:a16="http://schemas.microsoft.com/office/drawing/2014/main" xmlns="" id="{87A18B9C-92F9-415C-AB7D-300EBBFD88D0}"/>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微软雅黑" panose="020B0503020204020204" pitchFamily="34" charset="-122"/>
                <a:ea typeface="微软雅黑" panose="020B0503020204020204" pitchFamily="34" charset="-122"/>
              </a:endParaRPr>
            </a:p>
          </p:txBody>
        </p:sp>
      </p:grpSp>
      <p:sp>
        <p:nvSpPr>
          <p:cNvPr id="66" name="Rectangle 65"/>
          <p:cNvSpPr/>
          <p:nvPr/>
        </p:nvSpPr>
        <p:spPr>
          <a:xfrm>
            <a:off x="1498481" y="5073086"/>
            <a:ext cx="1293945" cy="215444"/>
          </a:xfrm>
          <a:prstGeom prst="rect">
            <a:avLst/>
          </a:prstGeom>
        </p:spPr>
        <p:txBody>
          <a:bodyPr wrap="none">
            <a:spAutoFit/>
          </a:bodyPr>
          <a:lstStyle/>
          <a:p>
            <a:pPr algn="ctr"/>
            <a:r>
              <a:rPr lang="en-US" altLang="zh-CN" sz="800" b="1" cap="all" spc="600" dirty="0" smtClean="0">
                <a:solidFill>
                  <a:schemeClr val="bg1">
                    <a:lumMod val="50000"/>
                  </a:schemeClr>
                </a:solidFill>
                <a:latin typeface="微软雅黑" panose="020B0503020204020204" pitchFamily="34" charset="-122"/>
                <a:ea typeface="微软雅黑" panose="020B0503020204020204" pitchFamily="34" charset="-122"/>
                <a:cs typeface="Microsoft JhengHei Light" panose="020B0304030504040204" pitchFamily="34" charset="-122"/>
              </a:rPr>
              <a:t>Summary</a:t>
            </a:r>
            <a:endParaRPr lang="zh-CN" altLang="en-US" sz="800" b="1" cap="all" spc="600" dirty="0">
              <a:solidFill>
                <a:schemeClr val="bg1">
                  <a:lumMod val="50000"/>
                </a:schemeClr>
              </a:solidFill>
              <a:latin typeface="微软雅黑" panose="020B0503020204020204" pitchFamily="34" charset="-122"/>
              <a:ea typeface="微软雅黑" panose="020B0503020204020204" pitchFamily="34" charset="-122"/>
              <a:cs typeface="Microsoft JhengHei Light" panose="020B0304030504040204" pitchFamily="34" charset="-122"/>
            </a:endParaRPr>
          </a:p>
        </p:txBody>
      </p:sp>
      <p:grpSp>
        <p:nvGrpSpPr>
          <p:cNvPr id="67" name="组合 2">
            <a:extLst>
              <a:ext uri="{FF2B5EF4-FFF2-40B4-BE49-F238E27FC236}">
                <a16:creationId xmlns:a16="http://schemas.microsoft.com/office/drawing/2014/main" xmlns="" id="{91D9FCFE-43E1-4B82-BFA7-76F8AC0FFBE7}"/>
              </a:ext>
            </a:extLst>
          </p:cNvPr>
          <p:cNvGrpSpPr/>
          <p:nvPr/>
        </p:nvGrpSpPr>
        <p:grpSpPr>
          <a:xfrm>
            <a:off x="6772246" y="4666162"/>
            <a:ext cx="3386118" cy="622368"/>
            <a:chOff x="956666" y="3447854"/>
            <a:chExt cx="2912129" cy="622368"/>
          </a:xfrm>
        </p:grpSpPr>
        <p:sp>
          <p:nvSpPr>
            <p:cNvPr id="68" name="TextBox 38">
              <a:extLst>
                <a:ext uri="{FF2B5EF4-FFF2-40B4-BE49-F238E27FC236}">
                  <a16:creationId xmlns:a16="http://schemas.microsoft.com/office/drawing/2014/main" xmlns="" id="{B7A15251-DE66-460C-8C79-B3BE886E888E}"/>
                </a:ext>
              </a:extLst>
            </p:cNvPr>
            <p:cNvSpPr txBox="1"/>
            <p:nvPr/>
          </p:nvSpPr>
          <p:spPr>
            <a:xfrm>
              <a:off x="1248421" y="3447854"/>
              <a:ext cx="2620374" cy="369332"/>
            </a:xfrm>
            <a:prstGeom prst="rect">
              <a:avLst/>
            </a:prstGeom>
            <a:noFill/>
          </p:spPr>
          <p:txBody>
            <a:bodyPr wrap="square" rtlCol="0" anchor="t" anchorCtr="1">
              <a:spAutoFit/>
            </a:bodyPr>
            <a:lstStyle/>
            <a:p>
              <a:r>
                <a:rPr lang="en-US" altLang="zh-CN" b="1" spc="600" dirty="0" smtClean="0">
                  <a:solidFill>
                    <a:schemeClr val="bg1">
                      <a:lumMod val="50000"/>
                    </a:schemeClr>
                  </a:solidFill>
                  <a:latin typeface="微软雅黑" panose="020B0503020204020204" pitchFamily="34" charset="-122"/>
                  <a:ea typeface="微软雅黑" panose="020B0503020204020204" pitchFamily="34" charset="-122"/>
                  <a:cs typeface="Poppins SemiBold" charset="0"/>
                </a:rPr>
                <a:t>6. Reference</a:t>
              </a:r>
              <a:endParaRPr lang="en-US" altLang="zh-CN" sz="2000" b="1" spc="600" dirty="0">
                <a:solidFill>
                  <a:schemeClr val="bg1">
                    <a:lumMod val="50000"/>
                  </a:schemeClr>
                </a:solidFill>
                <a:latin typeface="微软雅黑" panose="020B0503020204020204" pitchFamily="34" charset="-122"/>
                <a:ea typeface="微软雅黑" panose="020B0503020204020204" pitchFamily="34" charset="-122"/>
                <a:cs typeface="Poppins SemiBold" charset="0"/>
              </a:endParaRPr>
            </a:p>
          </p:txBody>
        </p:sp>
        <p:sp>
          <p:nvSpPr>
            <p:cNvPr id="69" name="矩形 1">
              <a:extLst>
                <a:ext uri="{FF2B5EF4-FFF2-40B4-BE49-F238E27FC236}">
                  <a16:creationId xmlns:a16="http://schemas.microsoft.com/office/drawing/2014/main" xmlns="" id="{0623F95A-0BD1-402B-A571-CA42A6B1C5FC}"/>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微软雅黑" panose="020B0503020204020204" pitchFamily="34" charset="-122"/>
                <a:ea typeface="微软雅黑" panose="020B0503020204020204" pitchFamily="34" charset="-122"/>
              </a:endParaRPr>
            </a:p>
          </p:txBody>
        </p:sp>
        <p:sp>
          <p:nvSpPr>
            <p:cNvPr id="70" name="矩形 28">
              <a:extLst>
                <a:ext uri="{FF2B5EF4-FFF2-40B4-BE49-F238E27FC236}">
                  <a16:creationId xmlns:a16="http://schemas.microsoft.com/office/drawing/2014/main" xmlns="" id="{87A18B9C-92F9-415C-AB7D-300EBBFD88D0}"/>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4952269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anim calcmode="lin" valueType="num">
                                      <p:cBhvr>
                                        <p:cTn id="8" dur="500" fill="hold"/>
                                        <p:tgtEl>
                                          <p:spTgt spid="23"/>
                                        </p:tgtEl>
                                        <p:attrNameLst>
                                          <p:attrName>ppt_x</p:attrName>
                                        </p:attrNameLst>
                                      </p:cBhvr>
                                      <p:tavLst>
                                        <p:tav tm="0">
                                          <p:val>
                                            <p:strVal val="#ppt_x"/>
                                          </p:val>
                                        </p:tav>
                                        <p:tav tm="100000">
                                          <p:val>
                                            <p:strVal val="#ppt_x"/>
                                          </p:val>
                                        </p:tav>
                                      </p:tavLst>
                                    </p:anim>
                                    <p:anim calcmode="lin" valueType="num">
                                      <p:cBhvr>
                                        <p:cTn id="9" dur="500" fill="hold"/>
                                        <p:tgtEl>
                                          <p:spTgt spid="23"/>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22" presetClass="entr" presetSubtype="2" fill="hold" nodeType="after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wipe(right)">
                                      <p:cBhvr>
                                        <p:cTn id="13" dur="500"/>
                                        <p:tgtEl>
                                          <p:spTgt spid="24"/>
                                        </p:tgtEl>
                                      </p:cBhvr>
                                    </p:animEffect>
                                  </p:childTnLst>
                                </p:cTn>
                              </p:par>
                            </p:childTnLst>
                          </p:cTn>
                        </p:par>
                        <p:par>
                          <p:cTn id="14" fill="hold">
                            <p:stCondLst>
                              <p:cond delay="1000"/>
                            </p:stCondLst>
                            <p:childTnLst>
                              <p:par>
                                <p:cTn id="15" presetID="2" presetClass="entr" presetSubtype="8" fill="hold" nodeType="after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fill="hold"/>
                                        <p:tgtEl>
                                          <p:spTgt spid="3"/>
                                        </p:tgtEl>
                                        <p:attrNameLst>
                                          <p:attrName>ppt_x</p:attrName>
                                        </p:attrNameLst>
                                      </p:cBhvr>
                                      <p:tavLst>
                                        <p:tav tm="0">
                                          <p:val>
                                            <p:strVal val="0-#ppt_w/2"/>
                                          </p:val>
                                        </p:tav>
                                        <p:tav tm="100000">
                                          <p:val>
                                            <p:strVal val="#ppt_x"/>
                                          </p:val>
                                        </p:tav>
                                      </p:tavLst>
                                    </p:anim>
                                    <p:anim calcmode="lin" valueType="num">
                                      <p:cBhvr additive="base">
                                        <p:cTn id="18" dur="500" fill="hold"/>
                                        <p:tgtEl>
                                          <p:spTgt spid="3"/>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nodeType="afterEffect">
                                  <p:stCondLst>
                                    <p:cond delay="0"/>
                                  </p:stCondLst>
                                  <p:childTnLst>
                                    <p:set>
                                      <p:cBhvr>
                                        <p:cTn id="21" dur="1" fill="hold">
                                          <p:stCondLst>
                                            <p:cond delay="0"/>
                                          </p:stCondLst>
                                        </p:cTn>
                                        <p:tgtEl>
                                          <p:spTgt spid="39"/>
                                        </p:tgtEl>
                                        <p:attrNameLst>
                                          <p:attrName>style.visibility</p:attrName>
                                        </p:attrNameLst>
                                      </p:cBhvr>
                                      <p:to>
                                        <p:strVal val="visible"/>
                                      </p:to>
                                    </p:set>
                                    <p:anim calcmode="lin" valueType="num">
                                      <p:cBhvr additive="base">
                                        <p:cTn id="22" dur="500" fill="hold"/>
                                        <p:tgtEl>
                                          <p:spTgt spid="39"/>
                                        </p:tgtEl>
                                        <p:attrNameLst>
                                          <p:attrName>ppt_x</p:attrName>
                                        </p:attrNameLst>
                                      </p:cBhvr>
                                      <p:tavLst>
                                        <p:tav tm="0">
                                          <p:val>
                                            <p:strVal val="0-#ppt_w/2"/>
                                          </p:val>
                                        </p:tav>
                                        <p:tav tm="100000">
                                          <p:val>
                                            <p:strVal val="#ppt_x"/>
                                          </p:val>
                                        </p:tav>
                                      </p:tavLst>
                                    </p:anim>
                                    <p:anim calcmode="lin" valueType="num">
                                      <p:cBhvr additive="base">
                                        <p:cTn id="23" dur="500" fill="hold"/>
                                        <p:tgtEl>
                                          <p:spTgt spid="39"/>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8" fill="hold" nodeType="afterEffect">
                                  <p:stCondLst>
                                    <p:cond delay="0"/>
                                  </p:stCondLst>
                                  <p:childTnLst>
                                    <p:set>
                                      <p:cBhvr>
                                        <p:cTn id="26" dur="1" fill="hold">
                                          <p:stCondLst>
                                            <p:cond delay="0"/>
                                          </p:stCondLst>
                                        </p:cTn>
                                        <p:tgtEl>
                                          <p:spTgt spid="51"/>
                                        </p:tgtEl>
                                        <p:attrNameLst>
                                          <p:attrName>style.visibility</p:attrName>
                                        </p:attrNameLst>
                                      </p:cBhvr>
                                      <p:to>
                                        <p:strVal val="visible"/>
                                      </p:to>
                                    </p:set>
                                    <p:anim calcmode="lin" valueType="num">
                                      <p:cBhvr additive="base">
                                        <p:cTn id="27" dur="500" fill="hold"/>
                                        <p:tgtEl>
                                          <p:spTgt spid="51"/>
                                        </p:tgtEl>
                                        <p:attrNameLst>
                                          <p:attrName>ppt_x</p:attrName>
                                        </p:attrNameLst>
                                      </p:cBhvr>
                                      <p:tavLst>
                                        <p:tav tm="0">
                                          <p:val>
                                            <p:strVal val="0-#ppt_w/2"/>
                                          </p:val>
                                        </p:tav>
                                        <p:tav tm="100000">
                                          <p:val>
                                            <p:strVal val="#ppt_x"/>
                                          </p:val>
                                        </p:tav>
                                      </p:tavLst>
                                    </p:anim>
                                    <p:anim calcmode="lin" valueType="num">
                                      <p:cBhvr additive="base">
                                        <p:cTn id="28" dur="500" fill="hold"/>
                                        <p:tgtEl>
                                          <p:spTgt spid="51"/>
                                        </p:tgtEl>
                                        <p:attrNameLst>
                                          <p:attrName>ppt_y</p:attrName>
                                        </p:attrNameLst>
                                      </p:cBhvr>
                                      <p:tavLst>
                                        <p:tav tm="0">
                                          <p:val>
                                            <p:strVal val="#ppt_y"/>
                                          </p:val>
                                        </p:tav>
                                        <p:tav tm="100000">
                                          <p:val>
                                            <p:strVal val="#ppt_y"/>
                                          </p:val>
                                        </p:tav>
                                      </p:tavLst>
                                    </p:anim>
                                  </p:childTnLst>
                                </p:cTn>
                              </p:par>
                            </p:childTnLst>
                          </p:cTn>
                        </p:par>
                        <p:par>
                          <p:cTn id="29" fill="hold">
                            <p:stCondLst>
                              <p:cond delay="2500"/>
                            </p:stCondLst>
                            <p:childTnLst>
                              <p:par>
                                <p:cTn id="30" presetID="2" presetClass="entr" presetSubtype="8" fill="hold" nodeType="afterEffect">
                                  <p:stCondLst>
                                    <p:cond delay="0"/>
                                  </p:stCondLst>
                                  <p:childTnLst>
                                    <p:set>
                                      <p:cBhvr>
                                        <p:cTn id="31" dur="1" fill="hold">
                                          <p:stCondLst>
                                            <p:cond delay="0"/>
                                          </p:stCondLst>
                                        </p:cTn>
                                        <p:tgtEl>
                                          <p:spTgt spid="57"/>
                                        </p:tgtEl>
                                        <p:attrNameLst>
                                          <p:attrName>style.visibility</p:attrName>
                                        </p:attrNameLst>
                                      </p:cBhvr>
                                      <p:to>
                                        <p:strVal val="visible"/>
                                      </p:to>
                                    </p:set>
                                    <p:anim calcmode="lin" valueType="num">
                                      <p:cBhvr additive="base">
                                        <p:cTn id="32" dur="500" fill="hold"/>
                                        <p:tgtEl>
                                          <p:spTgt spid="57"/>
                                        </p:tgtEl>
                                        <p:attrNameLst>
                                          <p:attrName>ppt_x</p:attrName>
                                        </p:attrNameLst>
                                      </p:cBhvr>
                                      <p:tavLst>
                                        <p:tav tm="0">
                                          <p:val>
                                            <p:strVal val="0-#ppt_w/2"/>
                                          </p:val>
                                        </p:tav>
                                        <p:tav tm="100000">
                                          <p:val>
                                            <p:strVal val="#ppt_x"/>
                                          </p:val>
                                        </p:tav>
                                      </p:tavLst>
                                    </p:anim>
                                    <p:anim calcmode="lin" valueType="num">
                                      <p:cBhvr additive="base">
                                        <p:cTn id="33" dur="500" fill="hold"/>
                                        <p:tgtEl>
                                          <p:spTgt spid="57"/>
                                        </p:tgtEl>
                                        <p:attrNameLst>
                                          <p:attrName>ppt_y</p:attrName>
                                        </p:attrNameLst>
                                      </p:cBhvr>
                                      <p:tavLst>
                                        <p:tav tm="0">
                                          <p:val>
                                            <p:strVal val="#ppt_y"/>
                                          </p:val>
                                        </p:tav>
                                        <p:tav tm="100000">
                                          <p:val>
                                            <p:strVal val="#ppt_y"/>
                                          </p:val>
                                        </p:tav>
                                      </p:tavLst>
                                    </p:anim>
                                  </p:childTnLst>
                                </p:cTn>
                              </p:par>
                            </p:childTnLst>
                          </p:cTn>
                        </p:par>
                        <p:par>
                          <p:cTn id="34" fill="hold">
                            <p:stCondLst>
                              <p:cond delay="3000"/>
                            </p:stCondLst>
                            <p:childTnLst>
                              <p:par>
                                <p:cTn id="35" presetID="2" presetClass="entr" presetSubtype="8" fill="hold" nodeType="afterEffect">
                                  <p:stCondLst>
                                    <p:cond delay="0"/>
                                  </p:stCondLst>
                                  <p:childTnLst>
                                    <p:set>
                                      <p:cBhvr>
                                        <p:cTn id="36" dur="1" fill="hold">
                                          <p:stCondLst>
                                            <p:cond delay="0"/>
                                          </p:stCondLst>
                                        </p:cTn>
                                        <p:tgtEl>
                                          <p:spTgt spid="62"/>
                                        </p:tgtEl>
                                        <p:attrNameLst>
                                          <p:attrName>style.visibility</p:attrName>
                                        </p:attrNameLst>
                                      </p:cBhvr>
                                      <p:to>
                                        <p:strVal val="visible"/>
                                      </p:to>
                                    </p:set>
                                    <p:anim calcmode="lin" valueType="num">
                                      <p:cBhvr additive="base">
                                        <p:cTn id="37" dur="500" fill="hold"/>
                                        <p:tgtEl>
                                          <p:spTgt spid="62"/>
                                        </p:tgtEl>
                                        <p:attrNameLst>
                                          <p:attrName>ppt_x</p:attrName>
                                        </p:attrNameLst>
                                      </p:cBhvr>
                                      <p:tavLst>
                                        <p:tav tm="0">
                                          <p:val>
                                            <p:strVal val="0-#ppt_w/2"/>
                                          </p:val>
                                        </p:tav>
                                        <p:tav tm="100000">
                                          <p:val>
                                            <p:strVal val="#ppt_x"/>
                                          </p:val>
                                        </p:tav>
                                      </p:tavLst>
                                    </p:anim>
                                    <p:anim calcmode="lin" valueType="num">
                                      <p:cBhvr additive="base">
                                        <p:cTn id="38" dur="500" fill="hold"/>
                                        <p:tgtEl>
                                          <p:spTgt spid="62"/>
                                        </p:tgtEl>
                                        <p:attrNameLst>
                                          <p:attrName>ppt_y</p:attrName>
                                        </p:attrNameLst>
                                      </p:cBhvr>
                                      <p:tavLst>
                                        <p:tav tm="0">
                                          <p:val>
                                            <p:strVal val="#ppt_y"/>
                                          </p:val>
                                        </p:tav>
                                        <p:tav tm="100000">
                                          <p:val>
                                            <p:strVal val="#ppt_y"/>
                                          </p:val>
                                        </p:tav>
                                      </p:tavLst>
                                    </p:anim>
                                  </p:childTnLst>
                                </p:cTn>
                              </p:par>
                            </p:childTnLst>
                          </p:cTn>
                        </p:par>
                        <p:par>
                          <p:cTn id="39" fill="hold">
                            <p:stCondLst>
                              <p:cond delay="3500"/>
                            </p:stCondLst>
                            <p:childTnLst>
                              <p:par>
                                <p:cTn id="40" presetID="2" presetClass="entr" presetSubtype="8" fill="hold" nodeType="afterEffect">
                                  <p:stCondLst>
                                    <p:cond delay="0"/>
                                  </p:stCondLst>
                                  <p:childTnLst>
                                    <p:set>
                                      <p:cBhvr>
                                        <p:cTn id="41" dur="1" fill="hold">
                                          <p:stCondLst>
                                            <p:cond delay="0"/>
                                          </p:stCondLst>
                                        </p:cTn>
                                        <p:tgtEl>
                                          <p:spTgt spid="67"/>
                                        </p:tgtEl>
                                        <p:attrNameLst>
                                          <p:attrName>style.visibility</p:attrName>
                                        </p:attrNameLst>
                                      </p:cBhvr>
                                      <p:to>
                                        <p:strVal val="visible"/>
                                      </p:to>
                                    </p:set>
                                    <p:anim calcmode="lin" valueType="num">
                                      <p:cBhvr additive="base">
                                        <p:cTn id="42" dur="500" fill="hold"/>
                                        <p:tgtEl>
                                          <p:spTgt spid="67"/>
                                        </p:tgtEl>
                                        <p:attrNameLst>
                                          <p:attrName>ppt_x</p:attrName>
                                        </p:attrNameLst>
                                      </p:cBhvr>
                                      <p:tavLst>
                                        <p:tav tm="0">
                                          <p:val>
                                            <p:strVal val="0-#ppt_w/2"/>
                                          </p:val>
                                        </p:tav>
                                        <p:tav tm="100000">
                                          <p:val>
                                            <p:strVal val="#ppt_x"/>
                                          </p:val>
                                        </p:tav>
                                      </p:tavLst>
                                    </p:anim>
                                    <p:anim calcmode="lin" valueType="num">
                                      <p:cBhvr additive="base">
                                        <p:cTn id="43" dur="500" fill="hold"/>
                                        <p:tgtEl>
                                          <p:spTgt spid="6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a:extLst>
              <a:ext uri="{FF2B5EF4-FFF2-40B4-BE49-F238E27FC236}">
                <a16:creationId xmlns:a16="http://schemas.microsoft.com/office/drawing/2014/main" xmlns="" id="{41501E81-1AB7-4A69-BA8B-D4667D4D517A}"/>
              </a:ext>
            </a:extLst>
          </p:cNvPr>
          <p:cNvGrpSpPr/>
          <p:nvPr/>
        </p:nvGrpSpPr>
        <p:grpSpPr>
          <a:xfrm>
            <a:off x="509695" y="295974"/>
            <a:ext cx="4000497" cy="622368"/>
            <a:chOff x="956666" y="3447854"/>
            <a:chExt cx="4000497" cy="622368"/>
          </a:xfrm>
        </p:grpSpPr>
        <p:sp>
          <p:nvSpPr>
            <p:cNvPr id="8" name="TextBox 38">
              <a:extLst>
                <a:ext uri="{FF2B5EF4-FFF2-40B4-BE49-F238E27FC236}">
                  <a16:creationId xmlns:a16="http://schemas.microsoft.com/office/drawing/2014/main" xmlns="" id="{C53C28E3-DC0F-4C61-A42D-5AC7B5E4C36E}"/>
                </a:ext>
              </a:extLst>
            </p:cNvPr>
            <p:cNvSpPr txBox="1"/>
            <p:nvPr/>
          </p:nvSpPr>
          <p:spPr>
            <a:xfrm>
              <a:off x="1581046" y="3447854"/>
              <a:ext cx="3376117" cy="523220"/>
            </a:xfrm>
            <a:prstGeom prst="rect">
              <a:avLst/>
            </a:prstGeom>
            <a:noFill/>
          </p:spPr>
          <p:txBody>
            <a:bodyPr wrap="none" rtlCol="0" anchor="t" anchorCtr="1">
              <a:spAutoFit/>
            </a:bodyPr>
            <a:lstStyle/>
            <a:p>
              <a:r>
                <a:rPr lang="en-US" altLang="zh-CN" sz="2800" b="1" spc="600" dirty="0" smtClean="0">
                  <a:solidFill>
                    <a:srgbClr val="113F4E"/>
                  </a:solidFill>
                  <a:latin typeface="微软雅黑" panose="020B0503020204020204" pitchFamily="34" charset="-122"/>
                  <a:ea typeface="微软雅黑" panose="020B0503020204020204" pitchFamily="34" charset="-122"/>
                </a:rPr>
                <a:t>Introduction</a:t>
              </a:r>
              <a:endParaRPr lang="zh-CN" altLang="en-US" sz="2800" b="1" spc="600" dirty="0">
                <a:solidFill>
                  <a:srgbClr val="113F4E"/>
                </a:solidFill>
                <a:latin typeface="微软雅黑" panose="020B0503020204020204" pitchFamily="34" charset="-122"/>
                <a:ea typeface="微软雅黑" panose="020B0503020204020204" pitchFamily="34" charset="-122"/>
              </a:endParaRPr>
            </a:p>
          </p:txBody>
        </p:sp>
        <p:sp>
          <p:nvSpPr>
            <p:cNvPr id="9" name="矩形 8">
              <a:extLst>
                <a:ext uri="{FF2B5EF4-FFF2-40B4-BE49-F238E27FC236}">
                  <a16:creationId xmlns:a16="http://schemas.microsoft.com/office/drawing/2014/main" xmlns="" id="{E32947FC-0CAF-491E-BB70-4BE979241394}"/>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10" name="矩形 9">
              <a:extLst>
                <a:ext uri="{FF2B5EF4-FFF2-40B4-BE49-F238E27FC236}">
                  <a16:creationId xmlns:a16="http://schemas.microsoft.com/office/drawing/2014/main" xmlns="" id="{3D41CC49-6D1D-4B11-8791-6EBDB155A635}"/>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grpSp>
        <p:nvGrpSpPr>
          <p:cNvPr id="24" name="组合 23">
            <a:extLst>
              <a:ext uri="{FF2B5EF4-FFF2-40B4-BE49-F238E27FC236}">
                <a16:creationId xmlns:a16="http://schemas.microsoft.com/office/drawing/2014/main" xmlns="" id="{C7CAAC24-1472-4877-A969-01AACC1A6BD3}"/>
              </a:ext>
            </a:extLst>
          </p:cNvPr>
          <p:cNvGrpSpPr/>
          <p:nvPr/>
        </p:nvGrpSpPr>
        <p:grpSpPr>
          <a:xfrm>
            <a:off x="148258" y="1700341"/>
            <a:ext cx="3727986" cy="4146356"/>
            <a:chOff x="1411354" y="1131589"/>
            <a:chExt cx="3168650" cy="3524248"/>
          </a:xfrm>
        </p:grpSpPr>
        <p:sp>
          <p:nvSpPr>
            <p:cNvPr id="25" name="圆角矩形 10">
              <a:extLst>
                <a:ext uri="{FF2B5EF4-FFF2-40B4-BE49-F238E27FC236}">
                  <a16:creationId xmlns:a16="http://schemas.microsoft.com/office/drawing/2014/main" xmlns="" id="{594F58D6-FC44-4609-82D3-BF9A5F319DBE}"/>
                </a:ext>
              </a:extLst>
            </p:cNvPr>
            <p:cNvSpPr/>
            <p:nvPr/>
          </p:nvSpPr>
          <p:spPr bwMode="auto">
            <a:xfrm>
              <a:off x="1411354" y="3287412"/>
              <a:ext cx="3168650" cy="1368425"/>
            </a:xfrm>
            <a:prstGeom prst="roundRect">
              <a:avLst>
                <a:gd name="adj" fmla="val 0"/>
              </a:avLst>
            </a:prstGeom>
            <a:noFill/>
            <a:ln>
              <a:solidFill>
                <a:schemeClr val="bg1">
                  <a:lumMod val="50000"/>
                </a:schemeClr>
              </a:solidFill>
            </a:ln>
          </p:spPr>
          <p:style>
            <a:lnRef idx="2">
              <a:schemeClr val="accent2"/>
            </a:lnRef>
            <a:fillRef idx="1">
              <a:schemeClr val="lt1"/>
            </a:fillRef>
            <a:effectRef idx="0">
              <a:schemeClr val="accent2"/>
            </a:effectRef>
            <a:fontRef idx="minor">
              <a:schemeClr val="dk1"/>
            </a:fontRef>
          </p:style>
          <p:txBody>
            <a:bodyPr lIns="91430" tIns="45716" rIns="91430" bIns="45716" anchor="ctr">
              <a:sp3d/>
            </a:bodyPr>
            <a:lstStyle/>
            <a:p>
              <a:pPr marL="0" lvl="2" algn="ctr" eaLnBrk="0" fontAlgn="ctr" hangingPunct="0">
                <a:buClr>
                  <a:srgbClr val="FF0000"/>
                </a:buClr>
                <a:buSzPct val="70000"/>
                <a:buFont typeface="Wingdings" pitchFamily="2" charset="2"/>
                <a:buChar char="n"/>
                <a:tabLst>
                  <a:tab pos="136509" algn="l"/>
                </a:tabLst>
                <a:defRPr/>
              </a:pPr>
              <a:endParaRPr lang="zh-CN" altLang="en-US" sz="1600" dirty="0">
                <a:solidFill>
                  <a:schemeClr val="accent2"/>
                </a:solidFill>
                <a:latin typeface="微软雅黑" pitchFamily="34" charset="-122"/>
                <a:ea typeface="微软雅黑" pitchFamily="34" charset="-122"/>
              </a:endParaRPr>
            </a:p>
          </p:txBody>
        </p:sp>
        <p:sp>
          <p:nvSpPr>
            <p:cNvPr id="26" name="矩形 87">
              <a:extLst>
                <a:ext uri="{FF2B5EF4-FFF2-40B4-BE49-F238E27FC236}">
                  <a16:creationId xmlns:a16="http://schemas.microsoft.com/office/drawing/2014/main" xmlns="" id="{71C461E6-262B-4FEE-B7CA-BAD37BF3BED0}"/>
                </a:ext>
              </a:extLst>
            </p:cNvPr>
            <p:cNvSpPr>
              <a:spLocks noChangeArrowheads="1"/>
            </p:cNvSpPr>
            <p:nvPr/>
          </p:nvSpPr>
          <p:spPr bwMode="auto">
            <a:xfrm>
              <a:off x="1530538" y="3591296"/>
              <a:ext cx="2940498" cy="1020228"/>
            </a:xfrm>
            <a:prstGeom prst="rect">
              <a:avLst/>
            </a:prstGeom>
            <a:noFill/>
            <a:ln w="9525">
              <a:noFill/>
              <a:miter lim="800000"/>
              <a:headEnd/>
              <a:tailEnd/>
            </a:ln>
          </p:spPr>
          <p:txBody>
            <a:bodyPr lIns="91430" tIns="45716" rIns="91430" bIns="45716">
              <a:spAutoFit/>
            </a:bodyPr>
            <a:lstStyle/>
            <a:p>
              <a:pPr algn="ctr" eaLnBrk="0" fontAlgn="ctr" hangingPunct="0">
                <a:lnSpc>
                  <a:spcPct val="150000"/>
                </a:lnSpc>
                <a:buClr>
                  <a:srgbClr val="FF0000"/>
                </a:buClr>
                <a:buSzPct val="70000"/>
              </a:pPr>
              <a:r>
                <a:rPr lang="en-US" altLang="zh-CN" sz="1600" dirty="0" smtClean="0">
                  <a:solidFill>
                    <a:schemeClr val="bg1">
                      <a:lumMod val="50000"/>
                    </a:schemeClr>
                  </a:solidFill>
                  <a:latin typeface="微软雅黑" pitchFamily="34" charset="-122"/>
                  <a:ea typeface="微软雅黑" pitchFamily="34" charset="-122"/>
                </a:rPr>
                <a:t>Leisure &amp; Business Travel</a:t>
              </a:r>
            </a:p>
            <a:p>
              <a:pPr algn="ctr" eaLnBrk="0" fontAlgn="ctr" hangingPunct="0">
                <a:lnSpc>
                  <a:spcPct val="150000"/>
                </a:lnSpc>
                <a:buClr>
                  <a:srgbClr val="FF0000"/>
                </a:buClr>
                <a:buSzPct val="70000"/>
              </a:pPr>
              <a:r>
                <a:rPr lang="en-US" altLang="zh-CN" sz="1600" dirty="0" smtClean="0">
                  <a:solidFill>
                    <a:schemeClr val="bg1">
                      <a:lumMod val="50000"/>
                    </a:schemeClr>
                  </a:solidFill>
                  <a:latin typeface="微软雅黑" pitchFamily="34" charset="-122"/>
                  <a:ea typeface="微软雅黑" pitchFamily="34" charset="-122"/>
                </a:rPr>
                <a:t>Cargo &amp; Supply Chain</a:t>
              </a:r>
            </a:p>
            <a:p>
              <a:pPr algn="ctr" eaLnBrk="0" fontAlgn="ctr" hangingPunct="0">
                <a:lnSpc>
                  <a:spcPct val="150000"/>
                </a:lnSpc>
                <a:buClr>
                  <a:srgbClr val="FF0000"/>
                </a:buClr>
                <a:buSzPct val="70000"/>
              </a:pPr>
              <a:r>
                <a:rPr lang="en-US" altLang="zh-CN" sz="1600" dirty="0" smtClean="0">
                  <a:solidFill>
                    <a:schemeClr val="bg1">
                      <a:lumMod val="50000"/>
                    </a:schemeClr>
                  </a:solidFill>
                  <a:latin typeface="微软雅黑" pitchFamily="34" charset="-122"/>
                  <a:ea typeface="微软雅黑" pitchFamily="34" charset="-122"/>
                </a:rPr>
                <a:t>Local Airport Economy</a:t>
              </a:r>
              <a:endParaRPr lang="zh-CN" altLang="en-US" sz="1600" dirty="0">
                <a:solidFill>
                  <a:schemeClr val="bg1">
                    <a:lumMod val="50000"/>
                  </a:schemeClr>
                </a:solidFill>
                <a:latin typeface="微软雅黑" pitchFamily="34" charset="-122"/>
                <a:ea typeface="微软雅黑" pitchFamily="34" charset="-122"/>
              </a:endParaRPr>
            </a:p>
          </p:txBody>
        </p:sp>
        <p:sp>
          <p:nvSpPr>
            <p:cNvPr id="27" name="圆角矩形 12">
              <a:extLst>
                <a:ext uri="{FF2B5EF4-FFF2-40B4-BE49-F238E27FC236}">
                  <a16:creationId xmlns:a16="http://schemas.microsoft.com/office/drawing/2014/main" xmlns="" id="{9F5CD9FA-F01D-405F-A64A-640A4815AAF9}"/>
                </a:ext>
              </a:extLst>
            </p:cNvPr>
            <p:cNvSpPr/>
            <p:nvPr/>
          </p:nvSpPr>
          <p:spPr bwMode="auto">
            <a:xfrm>
              <a:off x="1411354" y="1131589"/>
              <a:ext cx="3168650" cy="1366837"/>
            </a:xfrm>
            <a:prstGeom prst="roundRect">
              <a:avLst>
                <a:gd name="adj" fmla="val 0"/>
              </a:avLst>
            </a:prstGeom>
            <a:noFill/>
            <a:ln>
              <a:solidFill>
                <a:schemeClr val="bg1">
                  <a:lumMod val="50000"/>
                </a:schemeClr>
              </a:solidFill>
            </a:ln>
          </p:spPr>
          <p:style>
            <a:lnRef idx="2">
              <a:schemeClr val="accent3"/>
            </a:lnRef>
            <a:fillRef idx="1">
              <a:schemeClr val="lt1"/>
            </a:fillRef>
            <a:effectRef idx="0">
              <a:schemeClr val="accent3"/>
            </a:effectRef>
            <a:fontRef idx="minor">
              <a:schemeClr val="dk1"/>
            </a:fontRef>
          </p:style>
          <p:txBody>
            <a:bodyPr lIns="91430" tIns="45716" rIns="91430" bIns="45716" anchor="ctr">
              <a:sp3d/>
            </a:bodyPr>
            <a:lstStyle/>
            <a:p>
              <a:pPr marL="0" lvl="2" algn="ctr" eaLnBrk="0" fontAlgn="ctr" hangingPunct="0">
                <a:buClr>
                  <a:srgbClr val="FF0000"/>
                </a:buClr>
                <a:buSzPct val="70000"/>
                <a:buFont typeface="Wingdings" pitchFamily="2" charset="2"/>
                <a:buChar char="n"/>
                <a:tabLst>
                  <a:tab pos="136509" algn="l"/>
                </a:tabLst>
                <a:defRPr/>
              </a:pPr>
              <a:endParaRPr lang="zh-CN" altLang="en-US" sz="1600" dirty="0">
                <a:solidFill>
                  <a:schemeClr val="tx1"/>
                </a:solidFill>
                <a:latin typeface="微软雅黑" pitchFamily="34" charset="-122"/>
                <a:ea typeface="微软雅黑" pitchFamily="34" charset="-122"/>
              </a:endParaRPr>
            </a:p>
          </p:txBody>
        </p:sp>
        <p:sp>
          <p:nvSpPr>
            <p:cNvPr id="28" name="矩形 87">
              <a:extLst>
                <a:ext uri="{FF2B5EF4-FFF2-40B4-BE49-F238E27FC236}">
                  <a16:creationId xmlns:a16="http://schemas.microsoft.com/office/drawing/2014/main" xmlns="" id="{74EC1EE7-20B3-4659-BB5F-E27177EE67A4}"/>
                </a:ext>
              </a:extLst>
            </p:cNvPr>
            <p:cNvSpPr>
              <a:spLocks noChangeArrowheads="1"/>
            </p:cNvSpPr>
            <p:nvPr/>
          </p:nvSpPr>
          <p:spPr bwMode="auto">
            <a:xfrm>
              <a:off x="1446061" y="1131589"/>
              <a:ext cx="3109451" cy="1020228"/>
            </a:xfrm>
            <a:prstGeom prst="rect">
              <a:avLst/>
            </a:prstGeom>
            <a:noFill/>
            <a:ln w="9525">
              <a:noFill/>
              <a:miter lim="800000"/>
              <a:headEnd/>
              <a:tailEnd/>
            </a:ln>
          </p:spPr>
          <p:txBody>
            <a:bodyPr lIns="91430" tIns="45716" rIns="91430" bIns="45716">
              <a:spAutoFit/>
            </a:bodyPr>
            <a:lstStyle/>
            <a:p>
              <a:pPr algn="ctr" eaLnBrk="0" fontAlgn="ctr" hangingPunct="0">
                <a:lnSpc>
                  <a:spcPct val="150000"/>
                </a:lnSpc>
                <a:buClr>
                  <a:srgbClr val="FF0000"/>
                </a:buClr>
                <a:buSzPct val="70000"/>
              </a:pPr>
              <a:r>
                <a:rPr lang="en-US" altLang="zh-CN" sz="1600" dirty="0" smtClean="0">
                  <a:solidFill>
                    <a:schemeClr val="bg1">
                      <a:lumMod val="50000"/>
                    </a:schemeClr>
                  </a:solidFill>
                  <a:latin typeface="微软雅黑" pitchFamily="34" charset="-122"/>
                  <a:ea typeface="微软雅黑" pitchFamily="34" charset="-122"/>
                </a:rPr>
                <a:t>Air Transportation</a:t>
              </a:r>
              <a:r>
                <a:rPr lang="zh-CN" altLang="en-US" sz="1600" dirty="0" smtClean="0">
                  <a:solidFill>
                    <a:schemeClr val="bg1">
                      <a:lumMod val="50000"/>
                    </a:schemeClr>
                  </a:solidFill>
                  <a:latin typeface="微软雅黑" pitchFamily="34" charset="-122"/>
                  <a:ea typeface="微软雅黑" pitchFamily="34" charset="-122"/>
                </a:rPr>
                <a:t> </a:t>
              </a:r>
              <a:r>
                <a:rPr lang="en-US" altLang="zh-CN" sz="1600" dirty="0" smtClean="0">
                  <a:solidFill>
                    <a:schemeClr val="bg1">
                      <a:lumMod val="50000"/>
                    </a:schemeClr>
                  </a:solidFill>
                  <a:latin typeface="微软雅黑" pitchFamily="34" charset="-122"/>
                  <a:ea typeface="微软雅黑" pitchFamily="34" charset="-122"/>
                </a:rPr>
                <a:t>&amp; Operations</a:t>
              </a:r>
            </a:p>
            <a:p>
              <a:pPr algn="ctr" eaLnBrk="0" fontAlgn="ctr" hangingPunct="0">
                <a:lnSpc>
                  <a:spcPct val="150000"/>
                </a:lnSpc>
                <a:buClr>
                  <a:srgbClr val="FF0000"/>
                </a:buClr>
                <a:buSzPct val="70000"/>
              </a:pPr>
              <a:r>
                <a:rPr lang="en-US" altLang="zh-CN" sz="1600" dirty="0" smtClean="0">
                  <a:solidFill>
                    <a:schemeClr val="bg1">
                      <a:lumMod val="50000"/>
                    </a:schemeClr>
                  </a:solidFill>
                  <a:latin typeface="微软雅黑" pitchFamily="34" charset="-122"/>
                  <a:ea typeface="微软雅黑" pitchFamily="34" charset="-122"/>
                </a:rPr>
                <a:t>Aircraft Manufacturer &amp; Leasing</a:t>
              </a:r>
            </a:p>
            <a:p>
              <a:pPr algn="ctr" eaLnBrk="0" fontAlgn="ctr" hangingPunct="0">
                <a:lnSpc>
                  <a:spcPct val="150000"/>
                </a:lnSpc>
                <a:buClr>
                  <a:srgbClr val="FF0000"/>
                </a:buClr>
                <a:buSzPct val="70000"/>
              </a:pPr>
              <a:r>
                <a:rPr lang="en-US" altLang="zh-CN" sz="1600" dirty="0" smtClean="0">
                  <a:solidFill>
                    <a:schemeClr val="bg1">
                      <a:lumMod val="50000"/>
                    </a:schemeClr>
                  </a:solidFill>
                  <a:latin typeface="微软雅黑" pitchFamily="34" charset="-122"/>
                  <a:ea typeface="微软雅黑" pitchFamily="34" charset="-122"/>
                </a:rPr>
                <a:t>Petroleum &amp; Air Fuel</a:t>
              </a:r>
            </a:p>
          </p:txBody>
        </p:sp>
        <p:grpSp>
          <p:nvGrpSpPr>
            <p:cNvPr id="29" name="组合 28">
              <a:extLst>
                <a:ext uri="{FF2B5EF4-FFF2-40B4-BE49-F238E27FC236}">
                  <a16:creationId xmlns:a16="http://schemas.microsoft.com/office/drawing/2014/main" xmlns="" id="{63E0B207-3543-4725-BF2C-C83B2BEEFBAF}"/>
                </a:ext>
              </a:extLst>
            </p:cNvPr>
            <p:cNvGrpSpPr>
              <a:grpSpLocks noChangeAspect="1"/>
            </p:cNvGrpSpPr>
            <p:nvPr/>
          </p:nvGrpSpPr>
          <p:grpSpPr bwMode="auto">
            <a:xfrm>
              <a:off x="1774893" y="2241250"/>
              <a:ext cx="2443163" cy="554037"/>
              <a:chOff x="855540" y="3513437"/>
              <a:chExt cx="1399872" cy="987727"/>
            </a:xfrm>
            <a:scene3d>
              <a:camera prst="orthographicFront">
                <a:rot lat="0" lon="0" rev="0"/>
              </a:camera>
              <a:lightRig rig="balanced" dir="t">
                <a:rot lat="0" lon="0" rev="8700000"/>
              </a:lightRig>
            </a:scene3d>
          </p:grpSpPr>
          <p:sp>
            <p:nvSpPr>
              <p:cNvPr id="33" name="矩形 32">
                <a:extLst>
                  <a:ext uri="{FF2B5EF4-FFF2-40B4-BE49-F238E27FC236}">
                    <a16:creationId xmlns:a16="http://schemas.microsoft.com/office/drawing/2014/main" xmlns="" id="{5F05CB58-48C8-4A93-91DE-AFB9CF92834F}"/>
                  </a:ext>
                </a:extLst>
              </p:cNvPr>
              <p:cNvSpPr/>
              <p:nvPr/>
            </p:nvSpPr>
            <p:spPr>
              <a:xfrm>
                <a:off x="855540" y="3513437"/>
                <a:ext cx="1399872" cy="987727"/>
              </a:xfrm>
              <a:prstGeom prst="rect">
                <a:avLst/>
              </a:prstGeom>
              <a:solidFill>
                <a:srgbClr val="113F4E"/>
              </a:solidFill>
              <a:ln>
                <a:noFill/>
              </a:ln>
            </p:spPr>
            <p:style>
              <a:lnRef idx="2">
                <a:schemeClr val="accent3">
                  <a:shade val="50000"/>
                </a:schemeClr>
              </a:lnRef>
              <a:fillRef idx="1">
                <a:schemeClr val="accent3"/>
              </a:fillRef>
              <a:effectRef idx="0">
                <a:schemeClr val="accent3"/>
              </a:effectRef>
              <a:fontRef idx="minor">
                <a:schemeClr val="lt1"/>
              </a:fontRef>
            </p:style>
            <p:txBody>
              <a:bodyPr anchor="ctr">
                <a:sp3d/>
              </a:bodyPr>
              <a:lstStyle/>
              <a:p>
                <a:pPr algn="ctr" eaLnBrk="0" fontAlgn="ctr" hangingPunct="0">
                  <a:buClr>
                    <a:srgbClr val="FF0000"/>
                  </a:buClr>
                  <a:buSzPct val="70000"/>
                  <a:buFont typeface="Wingdings" pitchFamily="2" charset="2"/>
                  <a:buChar char="u"/>
                  <a:defRPr/>
                </a:pPr>
                <a:endParaRPr lang="zh-CN" altLang="en-US" b="1" dirty="0">
                  <a:solidFill>
                    <a:schemeClr val="bg1"/>
                  </a:solidFill>
                  <a:latin typeface="微软雅黑" pitchFamily="34" charset="-122"/>
                  <a:ea typeface="微软雅黑" pitchFamily="34" charset="-122"/>
                </a:endParaRPr>
              </a:p>
            </p:txBody>
          </p:sp>
          <p:sp>
            <p:nvSpPr>
              <p:cNvPr id="34" name="矩形 14">
                <a:extLst>
                  <a:ext uri="{FF2B5EF4-FFF2-40B4-BE49-F238E27FC236}">
                    <a16:creationId xmlns:a16="http://schemas.microsoft.com/office/drawing/2014/main" xmlns="" id="{09925835-919E-493D-A851-EB5BE4ECD84B}"/>
                  </a:ext>
                </a:extLst>
              </p:cNvPr>
              <p:cNvSpPr>
                <a:spLocks noChangeArrowheads="1"/>
              </p:cNvSpPr>
              <p:nvPr/>
            </p:nvSpPr>
            <p:spPr bwMode="auto">
              <a:xfrm>
                <a:off x="1004859" y="3739477"/>
                <a:ext cx="1101235" cy="559648"/>
              </a:xfrm>
              <a:prstGeom prst="rect">
                <a:avLst/>
              </a:prstGeom>
              <a:noFill/>
              <a:ln w="9525">
                <a:noFill/>
                <a:miter lim="800000"/>
                <a:headEnd/>
                <a:tailEnd/>
              </a:ln>
              <a:effectLst/>
              <a:sp3d>
                <a:bevelT w="190500" h="38100"/>
              </a:sp3d>
            </p:spPr>
            <p:txBody>
              <a:bodyPr anchor="ctr">
                <a:spAutoFit/>
              </a:bodyPr>
              <a:lstStyle/>
              <a:p>
                <a:pPr algn="ctr"/>
                <a:r>
                  <a:rPr lang="en-US" altLang="zh-CN" b="1" dirty="0" smtClean="0">
                    <a:solidFill>
                      <a:schemeClr val="bg1"/>
                    </a:solidFill>
                    <a:latin typeface="微软雅黑" panose="020B0503020204020204" pitchFamily="34" charset="-122"/>
                    <a:ea typeface="微软雅黑" panose="020B0503020204020204" pitchFamily="34" charset="-122"/>
                  </a:rPr>
                  <a:t>Upstream</a:t>
                </a:r>
                <a:endParaRPr lang="zh-CN" altLang="en-US" b="1" dirty="0">
                  <a:solidFill>
                    <a:schemeClr val="bg1"/>
                  </a:solidFill>
                  <a:latin typeface="微软雅黑" panose="020B0503020204020204" pitchFamily="34" charset="-122"/>
                  <a:ea typeface="微软雅黑" panose="020B0503020204020204" pitchFamily="34" charset="-122"/>
                </a:endParaRPr>
              </a:p>
            </p:txBody>
          </p:sp>
        </p:grpSp>
        <p:grpSp>
          <p:nvGrpSpPr>
            <p:cNvPr id="30" name="组合 26">
              <a:extLst>
                <a:ext uri="{FF2B5EF4-FFF2-40B4-BE49-F238E27FC236}">
                  <a16:creationId xmlns:a16="http://schemas.microsoft.com/office/drawing/2014/main" xmlns="" id="{2D30B3A5-E129-49F7-95EE-4B2D5C3A44FF}"/>
                </a:ext>
              </a:extLst>
            </p:cNvPr>
            <p:cNvGrpSpPr>
              <a:grpSpLocks noChangeAspect="1"/>
            </p:cNvGrpSpPr>
            <p:nvPr/>
          </p:nvGrpSpPr>
          <p:grpSpPr bwMode="auto">
            <a:xfrm>
              <a:off x="1774893" y="2998490"/>
              <a:ext cx="2443163" cy="555624"/>
              <a:chOff x="855540" y="3513439"/>
              <a:chExt cx="1399872" cy="987727"/>
            </a:xfrm>
            <a:effectLst/>
            <a:scene3d>
              <a:camera prst="orthographicFront">
                <a:rot lat="0" lon="0" rev="0"/>
              </a:camera>
              <a:lightRig rig="balanced" dir="t">
                <a:rot lat="0" lon="0" rev="8700000"/>
              </a:lightRig>
            </a:scene3d>
          </p:grpSpPr>
          <p:sp>
            <p:nvSpPr>
              <p:cNvPr id="31" name="圆角矩形 18">
                <a:extLst>
                  <a:ext uri="{FF2B5EF4-FFF2-40B4-BE49-F238E27FC236}">
                    <a16:creationId xmlns:a16="http://schemas.microsoft.com/office/drawing/2014/main" xmlns="" id="{E840B2A2-5A45-4294-B626-B64D916B3A34}"/>
                  </a:ext>
                </a:extLst>
              </p:cNvPr>
              <p:cNvSpPr/>
              <p:nvPr/>
            </p:nvSpPr>
            <p:spPr>
              <a:xfrm>
                <a:off x="855540" y="3513439"/>
                <a:ext cx="1399872" cy="987727"/>
              </a:xfrm>
              <a:prstGeom prst="roundRect">
                <a:avLst>
                  <a:gd name="adj" fmla="val 0"/>
                </a:avLst>
              </a:prstGeom>
              <a:solidFill>
                <a:srgbClr val="55C0AF"/>
              </a:solidFill>
              <a:ln>
                <a:noFill/>
              </a:ln>
            </p:spPr>
            <p:style>
              <a:lnRef idx="2">
                <a:schemeClr val="accent3"/>
              </a:lnRef>
              <a:fillRef idx="1">
                <a:schemeClr val="lt1"/>
              </a:fillRef>
              <a:effectRef idx="0">
                <a:schemeClr val="accent3"/>
              </a:effectRef>
              <a:fontRef idx="minor">
                <a:schemeClr val="dk1"/>
              </a:fontRef>
            </p:style>
            <p:txBody>
              <a:bodyPr anchor="ctr">
                <a:sp3d/>
              </a:bodyPr>
              <a:lstStyle/>
              <a:p>
                <a:pPr algn="ctr" eaLnBrk="0" fontAlgn="ctr" hangingPunct="0">
                  <a:buClr>
                    <a:srgbClr val="FF0000"/>
                  </a:buClr>
                  <a:buSzPct val="70000"/>
                  <a:buFont typeface="Wingdings" pitchFamily="2" charset="2"/>
                  <a:buChar char="u"/>
                  <a:defRPr/>
                </a:pPr>
                <a:endParaRPr lang="zh-CN" altLang="en-US" b="1">
                  <a:solidFill>
                    <a:schemeClr val="bg1"/>
                  </a:solidFill>
                  <a:latin typeface="微软雅黑" pitchFamily="34" charset="-122"/>
                  <a:ea typeface="微软雅黑" pitchFamily="34" charset="-122"/>
                </a:endParaRPr>
              </a:p>
            </p:txBody>
          </p:sp>
          <p:sp>
            <p:nvSpPr>
              <p:cNvPr id="32" name="矩形 31">
                <a:extLst>
                  <a:ext uri="{FF2B5EF4-FFF2-40B4-BE49-F238E27FC236}">
                    <a16:creationId xmlns:a16="http://schemas.microsoft.com/office/drawing/2014/main" xmlns="" id="{59EEAFD4-90E7-4820-8225-50402E9B8D26}"/>
                  </a:ext>
                </a:extLst>
              </p:cNvPr>
              <p:cNvSpPr>
                <a:spLocks noChangeArrowheads="1"/>
              </p:cNvSpPr>
              <p:nvPr/>
            </p:nvSpPr>
            <p:spPr bwMode="auto">
              <a:xfrm>
                <a:off x="930021" y="3728276"/>
                <a:ext cx="1250910" cy="558049"/>
              </a:xfrm>
              <a:prstGeom prst="rect">
                <a:avLst/>
              </a:prstGeom>
              <a:noFill/>
              <a:ln w="9525">
                <a:noFill/>
                <a:miter lim="800000"/>
                <a:headEnd/>
                <a:tailEnd/>
              </a:ln>
              <a:effectLst/>
              <a:sp3d>
                <a:bevelT w="190500" h="38100"/>
              </a:sp3d>
            </p:spPr>
            <p:txBody>
              <a:bodyPr anchor="ctr">
                <a:spAutoFit/>
              </a:bodyPr>
              <a:lstStyle/>
              <a:p>
                <a:pPr algn="ctr"/>
                <a:r>
                  <a:rPr lang="en-US" altLang="zh-CN" b="1" dirty="0" smtClean="0">
                    <a:solidFill>
                      <a:schemeClr val="bg1"/>
                    </a:solidFill>
                    <a:latin typeface="微软雅黑" panose="020B0503020204020204" pitchFamily="34" charset="-122"/>
                    <a:ea typeface="微软雅黑" panose="020B0503020204020204" pitchFamily="34" charset="-122"/>
                  </a:rPr>
                  <a:t>Downstream</a:t>
                </a:r>
                <a:endParaRPr lang="zh-CN" altLang="en-US" b="1" dirty="0">
                  <a:solidFill>
                    <a:schemeClr val="bg1"/>
                  </a:solidFill>
                  <a:latin typeface="微软雅黑" panose="020B0503020204020204" pitchFamily="34" charset="-122"/>
                  <a:ea typeface="微软雅黑" panose="020B0503020204020204" pitchFamily="34" charset="-122"/>
                </a:endParaRPr>
              </a:p>
            </p:txBody>
          </p:sp>
        </p:grpSp>
      </p:grpSp>
      <p:sp>
        <p:nvSpPr>
          <p:cNvPr id="36" name="文本框 23">
            <a:extLst>
              <a:ext uri="{FF2B5EF4-FFF2-40B4-BE49-F238E27FC236}">
                <a16:creationId xmlns:a16="http://schemas.microsoft.com/office/drawing/2014/main" xmlns="" id="{D4CDD749-5E1D-4D14-861D-8AB76BB9010E}"/>
              </a:ext>
            </a:extLst>
          </p:cNvPr>
          <p:cNvSpPr txBox="1"/>
          <p:nvPr/>
        </p:nvSpPr>
        <p:spPr>
          <a:xfrm>
            <a:off x="713620" y="346206"/>
            <a:ext cx="426263" cy="461665"/>
          </a:xfrm>
          <a:prstGeom prst="rect">
            <a:avLst/>
          </a:prstGeom>
          <a:noFill/>
        </p:spPr>
        <p:txBody>
          <a:bodyPr wrap="square" rtlCol="0">
            <a:spAutoFit/>
            <a:scene3d>
              <a:camera prst="orthographicFront"/>
              <a:lightRig rig="threePt" dir="t"/>
            </a:scene3d>
            <a:sp3d contourW="12700"/>
          </a:bodyPr>
          <a:lstStyle/>
          <a:p>
            <a:r>
              <a:rPr lang="en-US" altLang="zh-CN" sz="2400" b="1" dirty="0">
                <a:solidFill>
                  <a:schemeClr val="bg1"/>
                </a:solidFill>
                <a:latin typeface="微软雅黑" panose="020B0503020204020204" pitchFamily="34" charset="-122"/>
                <a:ea typeface="微软雅黑" panose="020B0503020204020204" pitchFamily="34" charset="-122"/>
              </a:rPr>
              <a:t>1</a:t>
            </a:r>
            <a:endParaRPr lang="zh-CN" altLang="en-US" sz="2400" b="1" dirty="0">
              <a:solidFill>
                <a:schemeClr val="bg1"/>
              </a:solidFill>
              <a:latin typeface="微软雅黑" panose="020B0503020204020204" pitchFamily="34" charset="-122"/>
              <a:ea typeface="微软雅黑" panose="020B0503020204020204" pitchFamily="34" charset="-122"/>
            </a:endParaRPr>
          </a:p>
        </p:txBody>
      </p:sp>
      <p:grpSp>
        <p:nvGrpSpPr>
          <p:cNvPr id="4" name="Group 3"/>
          <p:cNvGrpSpPr/>
          <p:nvPr/>
        </p:nvGrpSpPr>
        <p:grpSpPr>
          <a:xfrm>
            <a:off x="4245409" y="1607825"/>
            <a:ext cx="3860365" cy="4512655"/>
            <a:chOff x="4245409" y="1607825"/>
            <a:chExt cx="3860365" cy="4512655"/>
          </a:xfrm>
        </p:grpSpPr>
        <p:sp>
          <p:nvSpPr>
            <p:cNvPr id="42" name="圆角矩形 12">
              <a:extLst>
                <a:ext uri="{FF2B5EF4-FFF2-40B4-BE49-F238E27FC236}">
                  <a16:creationId xmlns:a16="http://schemas.microsoft.com/office/drawing/2014/main" xmlns="" id="{9F5CD9FA-F01D-405F-A64A-640A4815AAF9}"/>
                </a:ext>
              </a:extLst>
            </p:cNvPr>
            <p:cNvSpPr/>
            <p:nvPr/>
          </p:nvSpPr>
          <p:spPr bwMode="auto">
            <a:xfrm>
              <a:off x="4245409" y="2504398"/>
              <a:ext cx="3860365" cy="3342299"/>
            </a:xfrm>
            <a:prstGeom prst="roundRect">
              <a:avLst>
                <a:gd name="adj" fmla="val 0"/>
              </a:avLst>
            </a:prstGeom>
            <a:noFill/>
            <a:ln>
              <a:solidFill>
                <a:schemeClr val="bg1">
                  <a:lumMod val="50000"/>
                </a:schemeClr>
              </a:solidFill>
            </a:ln>
          </p:spPr>
          <p:style>
            <a:lnRef idx="2">
              <a:schemeClr val="accent3"/>
            </a:lnRef>
            <a:fillRef idx="1">
              <a:schemeClr val="lt1"/>
            </a:fillRef>
            <a:effectRef idx="0">
              <a:schemeClr val="accent3"/>
            </a:effectRef>
            <a:fontRef idx="minor">
              <a:schemeClr val="dk1"/>
            </a:fontRef>
          </p:style>
          <p:txBody>
            <a:bodyPr lIns="91430" tIns="45716" rIns="91430" bIns="45716" anchor="ctr">
              <a:sp3d/>
            </a:bodyPr>
            <a:lstStyle/>
            <a:p>
              <a:pPr marL="0" lvl="2" algn="ctr" eaLnBrk="0" fontAlgn="ctr" hangingPunct="0">
                <a:buClr>
                  <a:srgbClr val="FF0000"/>
                </a:buClr>
                <a:buSzPct val="70000"/>
                <a:buFont typeface="Wingdings" pitchFamily="2" charset="2"/>
                <a:buChar char="n"/>
                <a:tabLst>
                  <a:tab pos="136509" algn="l"/>
                </a:tabLst>
                <a:defRPr/>
              </a:pPr>
              <a:endParaRPr lang="zh-CN" altLang="en-US" sz="1600" dirty="0">
                <a:solidFill>
                  <a:schemeClr val="tx1"/>
                </a:solidFill>
                <a:latin typeface="微软雅黑" pitchFamily="34" charset="-122"/>
                <a:ea typeface="微软雅黑" pitchFamily="34" charset="-122"/>
              </a:endParaRPr>
            </a:p>
          </p:txBody>
        </p:sp>
        <p:pic>
          <p:nvPicPr>
            <p:cNvPr id="38" name="Picture 37">
              <a:extLst>
                <a:ext uri="{FF2B5EF4-FFF2-40B4-BE49-F238E27FC236}">
                  <a16:creationId xmlns="" xmlns:a16="http://schemas.microsoft.com/office/drawing/2014/main" id="{A8458071-78A0-4C0D-AA49-8C0079CB1BB6}"/>
                </a:ext>
              </a:extLst>
            </p:cNvPr>
            <p:cNvPicPr>
              <a:picLocks noChangeAspect="1"/>
            </p:cNvPicPr>
            <p:nvPr/>
          </p:nvPicPr>
          <p:blipFill>
            <a:blip r:embed="rId3">
              <a:alphaModFix/>
              <a:extLst>
                <a:ext uri="{BEBA8EAE-BF5A-486C-A8C5-ECC9F3942E4B}">
                  <a14:imgProps xmlns:a14="http://schemas.microsoft.com/office/drawing/2010/main">
                    <a14:imgLayer r:embed="rId4">
                      <a14:imgEffect>
                        <a14:sharpenSoften amount="50000"/>
                      </a14:imgEffect>
                      <a14:imgEffect>
                        <a14:saturation sat="400000"/>
                      </a14:imgEffect>
                      <a14:imgEffect>
                        <a14:brightnessContrast bright="20000" contrast="40000"/>
                      </a14:imgEffect>
                    </a14:imgLayer>
                  </a14:imgProps>
                </a:ext>
              </a:extLst>
            </a:blip>
            <a:stretch>
              <a:fillRect/>
            </a:stretch>
          </p:blipFill>
          <p:spPr>
            <a:xfrm>
              <a:off x="5774119" y="1607825"/>
              <a:ext cx="2215386" cy="1597902"/>
            </a:xfrm>
            <a:prstGeom prst="rect">
              <a:avLst/>
            </a:prstGeom>
          </p:spPr>
        </p:pic>
        <p:pic>
          <p:nvPicPr>
            <p:cNvPr id="37" name="Picture 36">
              <a:extLst>
                <a:ext uri="{FF2B5EF4-FFF2-40B4-BE49-F238E27FC236}">
                  <a16:creationId xmlns="" xmlns:a16="http://schemas.microsoft.com/office/drawing/2014/main" id="{7CEBB54D-51FB-4F7A-AB31-52A0AB2955DE}"/>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Effect>
                        <a14:saturation sat="400000"/>
                      </a14:imgEffect>
                    </a14:imgLayer>
                  </a14:imgProps>
                </a:ext>
              </a:extLst>
            </a:blip>
            <a:stretch>
              <a:fillRect/>
            </a:stretch>
          </p:blipFill>
          <p:spPr>
            <a:xfrm>
              <a:off x="4408573" y="1749162"/>
              <a:ext cx="1356021" cy="1315228"/>
            </a:xfrm>
            <a:prstGeom prst="rect">
              <a:avLst/>
            </a:prstGeom>
          </p:spPr>
        </p:pic>
        <p:sp>
          <p:nvSpPr>
            <p:cNvPr id="43" name="矩形 87">
              <a:extLst>
                <a:ext uri="{FF2B5EF4-FFF2-40B4-BE49-F238E27FC236}">
                  <a16:creationId xmlns:a16="http://schemas.microsoft.com/office/drawing/2014/main" xmlns="" id="{74EC1EE7-20B3-4659-BB5F-E27177EE67A4}"/>
                </a:ext>
              </a:extLst>
            </p:cNvPr>
            <p:cNvSpPr>
              <a:spLocks noChangeArrowheads="1"/>
            </p:cNvSpPr>
            <p:nvPr/>
          </p:nvSpPr>
          <p:spPr bwMode="auto">
            <a:xfrm>
              <a:off x="4346422" y="3514775"/>
              <a:ext cx="3658337" cy="1877429"/>
            </a:xfrm>
            <a:prstGeom prst="rect">
              <a:avLst/>
            </a:prstGeom>
            <a:noFill/>
            <a:ln w="9525">
              <a:noFill/>
              <a:miter lim="800000"/>
              <a:headEnd/>
              <a:tailEnd/>
            </a:ln>
          </p:spPr>
          <p:txBody>
            <a:bodyPr lIns="91430" tIns="45716" rIns="91430" bIns="45716">
              <a:spAutoFit/>
            </a:bodyPr>
            <a:lstStyle/>
            <a:p>
              <a:pPr algn="ctr" eaLnBrk="0" fontAlgn="ctr" hangingPunct="0">
                <a:lnSpc>
                  <a:spcPct val="150000"/>
                </a:lnSpc>
                <a:buClr>
                  <a:srgbClr val="FF0000"/>
                </a:buClr>
                <a:buSzPct val="70000"/>
              </a:pPr>
              <a:r>
                <a:rPr lang="en-US" altLang="zh-CN" sz="1600" dirty="0" smtClean="0">
                  <a:solidFill>
                    <a:schemeClr val="bg1">
                      <a:lumMod val="50000"/>
                    </a:schemeClr>
                  </a:solidFill>
                  <a:latin typeface="微软雅黑" pitchFamily="34" charset="-122"/>
                  <a:ea typeface="微软雅黑" pitchFamily="34" charset="-122"/>
                </a:rPr>
                <a:t>Economic Ripple Effect of Industry</a:t>
              </a:r>
            </a:p>
            <a:p>
              <a:pPr algn="ctr" eaLnBrk="0" fontAlgn="ctr" hangingPunct="0">
                <a:lnSpc>
                  <a:spcPct val="150000"/>
                </a:lnSpc>
                <a:buClr>
                  <a:srgbClr val="FF0000"/>
                </a:buClr>
                <a:buSzPct val="70000"/>
              </a:pPr>
              <a:r>
                <a:rPr lang="en-US" altLang="zh-CN" sz="1600" dirty="0" smtClean="0">
                  <a:solidFill>
                    <a:schemeClr val="bg1">
                      <a:lumMod val="50000"/>
                    </a:schemeClr>
                  </a:solidFill>
                  <a:latin typeface="微软雅黑" pitchFamily="34" charset="-122"/>
                  <a:ea typeface="微软雅黑" pitchFamily="34" charset="-122"/>
                </a:rPr>
                <a:t>Quarantine &amp; Travel Restrictions</a:t>
              </a:r>
            </a:p>
            <a:p>
              <a:pPr algn="ctr" eaLnBrk="0" fontAlgn="ctr" hangingPunct="0">
                <a:lnSpc>
                  <a:spcPct val="150000"/>
                </a:lnSpc>
                <a:buClr>
                  <a:srgbClr val="FF0000"/>
                </a:buClr>
                <a:buSzPct val="70000"/>
              </a:pPr>
              <a:r>
                <a:rPr lang="en-US" altLang="zh-CN" sz="1600" dirty="0" smtClean="0">
                  <a:solidFill>
                    <a:schemeClr val="bg1">
                      <a:lumMod val="50000"/>
                    </a:schemeClr>
                  </a:solidFill>
                  <a:latin typeface="微软雅黑" pitchFamily="34" charset="-122"/>
                  <a:ea typeface="微软雅黑" pitchFamily="34" charset="-122"/>
                </a:rPr>
                <a:t>Drop in Airline Capacity &amp; Revenue</a:t>
              </a:r>
            </a:p>
            <a:p>
              <a:pPr algn="ctr" eaLnBrk="0" fontAlgn="ctr" hangingPunct="0">
                <a:buClr>
                  <a:srgbClr val="FF0000"/>
                </a:buClr>
                <a:buSzPct val="70000"/>
              </a:pPr>
              <a:r>
                <a:rPr lang="en-US" altLang="zh-CN" sz="1000" dirty="0" smtClean="0">
                  <a:solidFill>
                    <a:schemeClr val="bg1">
                      <a:lumMod val="50000"/>
                    </a:schemeClr>
                  </a:solidFill>
                  <a:latin typeface="微软雅黑" pitchFamily="34" charset="-122"/>
                  <a:ea typeface="微软雅黑" pitchFamily="34" charset="-122"/>
                </a:rPr>
                <a:t>ICAO reported 40% drop of airline capacity and USD 324 billion in revenue reductions</a:t>
              </a:r>
            </a:p>
            <a:p>
              <a:pPr algn="ctr" eaLnBrk="0" fontAlgn="ctr" hangingPunct="0">
                <a:lnSpc>
                  <a:spcPct val="150000"/>
                </a:lnSpc>
                <a:buClr>
                  <a:srgbClr val="FF0000"/>
                </a:buClr>
                <a:buSzPct val="70000"/>
              </a:pPr>
              <a:r>
                <a:rPr lang="en-US" altLang="zh-CN" sz="1600" dirty="0" smtClean="0">
                  <a:solidFill>
                    <a:schemeClr val="bg1">
                      <a:lumMod val="50000"/>
                    </a:schemeClr>
                  </a:solidFill>
                  <a:latin typeface="微软雅黑" pitchFamily="34" charset="-122"/>
                  <a:ea typeface="微软雅黑" pitchFamily="34" charset="-122"/>
                </a:rPr>
                <a:t>Asia Pacific Impact</a:t>
              </a:r>
              <a:endParaRPr lang="zh-CN" altLang="en-US" sz="1600" dirty="0">
                <a:solidFill>
                  <a:schemeClr val="bg1">
                    <a:lumMod val="50000"/>
                  </a:schemeClr>
                </a:solidFill>
                <a:latin typeface="微软雅黑" pitchFamily="34" charset="-122"/>
                <a:ea typeface="微软雅黑" pitchFamily="34" charset="-122"/>
              </a:endParaRPr>
            </a:p>
          </p:txBody>
        </p:sp>
        <p:grpSp>
          <p:nvGrpSpPr>
            <p:cNvPr id="44" name="组合 28">
              <a:extLst>
                <a:ext uri="{FF2B5EF4-FFF2-40B4-BE49-F238E27FC236}">
                  <a16:creationId xmlns:a16="http://schemas.microsoft.com/office/drawing/2014/main" xmlns="" id="{63E0B207-3543-4725-BF2C-C83B2BEEFBAF}"/>
                </a:ext>
              </a:extLst>
            </p:cNvPr>
            <p:cNvGrpSpPr>
              <a:grpSpLocks noChangeAspect="1"/>
            </p:cNvGrpSpPr>
            <p:nvPr/>
          </p:nvGrpSpPr>
          <p:grpSpPr bwMode="auto">
            <a:xfrm>
              <a:off x="4738373" y="5468643"/>
              <a:ext cx="2874435" cy="651837"/>
              <a:chOff x="855540" y="3513437"/>
              <a:chExt cx="1399872" cy="987727"/>
            </a:xfrm>
            <a:scene3d>
              <a:camera prst="orthographicFront">
                <a:rot lat="0" lon="0" rev="0"/>
              </a:camera>
              <a:lightRig rig="balanced" dir="t">
                <a:rot lat="0" lon="0" rev="8700000"/>
              </a:lightRig>
            </a:scene3d>
          </p:grpSpPr>
          <p:sp>
            <p:nvSpPr>
              <p:cNvPr id="48" name="矩形 32">
                <a:extLst>
                  <a:ext uri="{FF2B5EF4-FFF2-40B4-BE49-F238E27FC236}">
                    <a16:creationId xmlns:a16="http://schemas.microsoft.com/office/drawing/2014/main" xmlns="" id="{5F05CB58-48C8-4A93-91DE-AFB9CF92834F}"/>
                  </a:ext>
                </a:extLst>
              </p:cNvPr>
              <p:cNvSpPr/>
              <p:nvPr/>
            </p:nvSpPr>
            <p:spPr>
              <a:xfrm>
                <a:off x="855540" y="3513437"/>
                <a:ext cx="1399872" cy="987727"/>
              </a:xfrm>
              <a:prstGeom prst="rect">
                <a:avLst/>
              </a:prstGeom>
              <a:solidFill>
                <a:srgbClr val="113F4E"/>
              </a:solidFill>
              <a:ln>
                <a:noFill/>
              </a:ln>
            </p:spPr>
            <p:style>
              <a:lnRef idx="2">
                <a:schemeClr val="accent3">
                  <a:shade val="50000"/>
                </a:schemeClr>
              </a:lnRef>
              <a:fillRef idx="1">
                <a:schemeClr val="accent3"/>
              </a:fillRef>
              <a:effectRef idx="0">
                <a:schemeClr val="accent3"/>
              </a:effectRef>
              <a:fontRef idx="minor">
                <a:schemeClr val="lt1"/>
              </a:fontRef>
            </p:style>
            <p:txBody>
              <a:bodyPr anchor="ctr">
                <a:sp3d/>
              </a:bodyPr>
              <a:lstStyle/>
              <a:p>
                <a:pPr algn="ctr" eaLnBrk="0" fontAlgn="ctr" hangingPunct="0">
                  <a:buClr>
                    <a:srgbClr val="FF0000"/>
                  </a:buClr>
                  <a:buSzPct val="70000"/>
                  <a:buFont typeface="Wingdings" pitchFamily="2" charset="2"/>
                  <a:buChar char="u"/>
                  <a:defRPr/>
                </a:pPr>
                <a:endParaRPr lang="zh-CN" altLang="en-US" b="1" dirty="0">
                  <a:solidFill>
                    <a:schemeClr val="bg1"/>
                  </a:solidFill>
                  <a:latin typeface="微软雅黑" pitchFamily="34" charset="-122"/>
                  <a:ea typeface="微软雅黑" pitchFamily="34" charset="-122"/>
                </a:endParaRPr>
              </a:p>
            </p:txBody>
          </p:sp>
          <p:sp>
            <p:nvSpPr>
              <p:cNvPr id="49" name="矩形 14">
                <a:extLst>
                  <a:ext uri="{FF2B5EF4-FFF2-40B4-BE49-F238E27FC236}">
                    <a16:creationId xmlns:a16="http://schemas.microsoft.com/office/drawing/2014/main" xmlns="" id="{09925835-919E-493D-A851-EB5BE4ECD84B}"/>
                  </a:ext>
                </a:extLst>
              </p:cNvPr>
              <p:cNvSpPr>
                <a:spLocks noChangeArrowheads="1"/>
              </p:cNvSpPr>
              <p:nvPr/>
            </p:nvSpPr>
            <p:spPr bwMode="auto">
              <a:xfrm>
                <a:off x="1004859" y="3739477"/>
                <a:ext cx="1101235" cy="559648"/>
              </a:xfrm>
              <a:prstGeom prst="rect">
                <a:avLst/>
              </a:prstGeom>
              <a:noFill/>
              <a:ln w="9525">
                <a:noFill/>
                <a:miter lim="800000"/>
                <a:headEnd/>
                <a:tailEnd/>
              </a:ln>
              <a:effectLst/>
              <a:sp3d>
                <a:bevelT w="190500" h="38100"/>
              </a:sp3d>
            </p:spPr>
            <p:txBody>
              <a:bodyPr anchor="ctr">
                <a:spAutoFit/>
              </a:bodyPr>
              <a:lstStyle/>
              <a:p>
                <a:pPr algn="ctr"/>
                <a:r>
                  <a:rPr lang="en-US" altLang="zh-CN" b="1" dirty="0" smtClean="0">
                    <a:solidFill>
                      <a:schemeClr val="bg1"/>
                    </a:solidFill>
                    <a:latin typeface="微软雅黑" panose="020B0503020204020204" pitchFamily="34" charset="-122"/>
                    <a:ea typeface="微软雅黑" panose="020B0503020204020204" pitchFamily="34" charset="-122"/>
                  </a:rPr>
                  <a:t>Global</a:t>
                </a:r>
                <a:endParaRPr lang="zh-CN" altLang="en-US" b="1" dirty="0">
                  <a:solidFill>
                    <a:schemeClr val="bg1"/>
                  </a:solidFill>
                  <a:latin typeface="微软雅黑" panose="020B0503020204020204" pitchFamily="34" charset="-122"/>
                  <a:ea typeface="微软雅黑" panose="020B0503020204020204" pitchFamily="34" charset="-122"/>
                </a:endParaRPr>
              </a:p>
            </p:txBody>
          </p:sp>
        </p:grpSp>
        <p:sp>
          <p:nvSpPr>
            <p:cNvPr id="35" name="矩形 87">
              <a:extLst>
                <a:ext uri="{FF2B5EF4-FFF2-40B4-BE49-F238E27FC236}">
                  <a16:creationId xmlns:a16="http://schemas.microsoft.com/office/drawing/2014/main" xmlns="" id="{74EC1EE7-20B3-4659-BB5F-E27177EE67A4}"/>
                </a:ext>
              </a:extLst>
            </p:cNvPr>
            <p:cNvSpPr>
              <a:spLocks noChangeArrowheads="1"/>
            </p:cNvSpPr>
            <p:nvPr/>
          </p:nvSpPr>
          <p:spPr bwMode="auto">
            <a:xfrm>
              <a:off x="4334185" y="3215979"/>
              <a:ext cx="1504789" cy="276991"/>
            </a:xfrm>
            <a:prstGeom prst="rect">
              <a:avLst/>
            </a:prstGeom>
            <a:noFill/>
            <a:ln w="9525">
              <a:noFill/>
              <a:miter lim="800000"/>
              <a:headEnd/>
              <a:tailEnd/>
            </a:ln>
          </p:spPr>
          <p:txBody>
            <a:bodyPr wrap="square" lIns="91430" tIns="45716" rIns="91430" bIns="45716">
              <a:spAutoFit/>
            </a:bodyPr>
            <a:lstStyle/>
            <a:p>
              <a:pPr algn="ctr" eaLnBrk="0" fontAlgn="ctr" hangingPunct="0">
                <a:lnSpc>
                  <a:spcPct val="150000"/>
                </a:lnSpc>
                <a:buClr>
                  <a:srgbClr val="FF0000"/>
                </a:buClr>
                <a:buSzPct val="70000"/>
              </a:pPr>
              <a:r>
                <a:rPr lang="en-US" altLang="zh-CN" sz="800" dirty="0" smtClean="0">
                  <a:solidFill>
                    <a:schemeClr val="bg1">
                      <a:lumMod val="50000"/>
                    </a:schemeClr>
                  </a:solidFill>
                  <a:latin typeface="微软雅黑" pitchFamily="34" charset="-122"/>
                  <a:ea typeface="微软雅黑" pitchFamily="34" charset="-122"/>
                </a:rPr>
                <a:t>Source: ICAO (2022)</a:t>
              </a:r>
              <a:endParaRPr lang="zh-CN" altLang="en-US" sz="800" dirty="0">
                <a:solidFill>
                  <a:schemeClr val="bg1">
                    <a:lumMod val="50000"/>
                  </a:schemeClr>
                </a:solidFill>
                <a:latin typeface="微软雅黑" pitchFamily="34" charset="-122"/>
                <a:ea typeface="微软雅黑" pitchFamily="34" charset="-122"/>
              </a:endParaRPr>
            </a:p>
          </p:txBody>
        </p:sp>
        <p:sp>
          <p:nvSpPr>
            <p:cNvPr id="39" name="矩形 87">
              <a:extLst>
                <a:ext uri="{FF2B5EF4-FFF2-40B4-BE49-F238E27FC236}">
                  <a16:creationId xmlns:a16="http://schemas.microsoft.com/office/drawing/2014/main" xmlns="" id="{74EC1EE7-20B3-4659-BB5F-E27177EE67A4}"/>
                </a:ext>
              </a:extLst>
            </p:cNvPr>
            <p:cNvSpPr>
              <a:spLocks noChangeArrowheads="1"/>
            </p:cNvSpPr>
            <p:nvPr/>
          </p:nvSpPr>
          <p:spPr bwMode="auto">
            <a:xfrm>
              <a:off x="6296337" y="3215979"/>
              <a:ext cx="1504789" cy="276991"/>
            </a:xfrm>
            <a:prstGeom prst="rect">
              <a:avLst/>
            </a:prstGeom>
            <a:noFill/>
            <a:ln w="9525">
              <a:noFill/>
              <a:miter lim="800000"/>
              <a:headEnd/>
              <a:tailEnd/>
            </a:ln>
          </p:spPr>
          <p:txBody>
            <a:bodyPr wrap="square" lIns="91430" tIns="45716" rIns="91430" bIns="45716">
              <a:spAutoFit/>
            </a:bodyPr>
            <a:lstStyle/>
            <a:p>
              <a:pPr algn="ctr" eaLnBrk="0" fontAlgn="ctr" hangingPunct="0">
                <a:lnSpc>
                  <a:spcPct val="150000"/>
                </a:lnSpc>
                <a:buClr>
                  <a:srgbClr val="FF0000"/>
                </a:buClr>
                <a:buSzPct val="70000"/>
              </a:pPr>
              <a:r>
                <a:rPr lang="en-US" altLang="zh-CN" sz="800" dirty="0" smtClean="0">
                  <a:solidFill>
                    <a:schemeClr val="bg1">
                      <a:lumMod val="50000"/>
                    </a:schemeClr>
                  </a:solidFill>
                  <a:latin typeface="微软雅黑" pitchFamily="34" charset="-122"/>
                  <a:ea typeface="微软雅黑" pitchFamily="34" charset="-122"/>
                </a:rPr>
                <a:t>Source: ICAO (2021)</a:t>
              </a:r>
              <a:endParaRPr lang="zh-CN" altLang="en-US" sz="800" dirty="0">
                <a:solidFill>
                  <a:schemeClr val="bg1">
                    <a:lumMod val="50000"/>
                  </a:schemeClr>
                </a:solidFill>
                <a:latin typeface="微软雅黑" pitchFamily="34" charset="-122"/>
                <a:ea typeface="微软雅黑" pitchFamily="34" charset="-122"/>
              </a:endParaRPr>
            </a:p>
          </p:txBody>
        </p:sp>
      </p:grpSp>
      <p:grpSp>
        <p:nvGrpSpPr>
          <p:cNvPr id="5" name="Group 4"/>
          <p:cNvGrpSpPr/>
          <p:nvPr/>
        </p:nvGrpSpPr>
        <p:grpSpPr>
          <a:xfrm>
            <a:off x="8335023" y="1470840"/>
            <a:ext cx="3727986" cy="4649640"/>
            <a:chOff x="8335023" y="1470840"/>
            <a:chExt cx="3727986" cy="4649640"/>
          </a:xfrm>
        </p:grpSpPr>
        <p:sp>
          <p:nvSpPr>
            <p:cNvPr id="40" name="圆角矩形 10">
              <a:extLst>
                <a:ext uri="{FF2B5EF4-FFF2-40B4-BE49-F238E27FC236}">
                  <a16:creationId xmlns:a16="http://schemas.microsoft.com/office/drawing/2014/main" xmlns="" id="{594F58D6-FC44-4609-82D3-BF9A5F319DBE}"/>
                </a:ext>
              </a:extLst>
            </p:cNvPr>
            <p:cNvSpPr/>
            <p:nvPr/>
          </p:nvSpPr>
          <p:spPr bwMode="auto">
            <a:xfrm>
              <a:off x="8335023" y="1797693"/>
              <a:ext cx="3727986" cy="4049004"/>
            </a:xfrm>
            <a:prstGeom prst="roundRect">
              <a:avLst>
                <a:gd name="adj" fmla="val 0"/>
              </a:avLst>
            </a:prstGeom>
            <a:noFill/>
            <a:ln>
              <a:solidFill>
                <a:schemeClr val="bg1">
                  <a:lumMod val="50000"/>
                </a:schemeClr>
              </a:solidFill>
            </a:ln>
          </p:spPr>
          <p:style>
            <a:lnRef idx="2">
              <a:schemeClr val="accent2"/>
            </a:lnRef>
            <a:fillRef idx="1">
              <a:schemeClr val="lt1"/>
            </a:fillRef>
            <a:effectRef idx="0">
              <a:schemeClr val="accent2"/>
            </a:effectRef>
            <a:fontRef idx="minor">
              <a:schemeClr val="dk1"/>
            </a:fontRef>
          </p:style>
          <p:txBody>
            <a:bodyPr lIns="91430" tIns="45716" rIns="91430" bIns="45716" anchor="ctr">
              <a:sp3d/>
            </a:bodyPr>
            <a:lstStyle/>
            <a:p>
              <a:pPr marL="0" lvl="2" algn="ctr" eaLnBrk="0" fontAlgn="ctr" hangingPunct="0">
                <a:buClr>
                  <a:srgbClr val="FF0000"/>
                </a:buClr>
                <a:buSzPct val="70000"/>
                <a:buFont typeface="Wingdings" pitchFamily="2" charset="2"/>
                <a:buChar char="n"/>
                <a:tabLst>
                  <a:tab pos="136509" algn="l"/>
                </a:tabLst>
                <a:defRPr/>
              </a:pPr>
              <a:endParaRPr lang="zh-CN" altLang="en-US" sz="1600" dirty="0">
                <a:solidFill>
                  <a:schemeClr val="accent2"/>
                </a:solidFill>
                <a:latin typeface="微软雅黑" pitchFamily="34" charset="-122"/>
                <a:ea typeface="微软雅黑" pitchFamily="34" charset="-122"/>
              </a:endParaRPr>
            </a:p>
          </p:txBody>
        </p:sp>
        <p:pic>
          <p:nvPicPr>
            <p:cNvPr id="1030" name="Picture 6" descr="Cathay Pacific | Logopedia | Fandom"/>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706385" y="5197019"/>
              <a:ext cx="766994" cy="923461"/>
            </a:xfrm>
            <a:prstGeom prst="rect">
              <a:avLst/>
            </a:prstGeom>
            <a:noFill/>
            <a:extLst>
              <a:ext uri="{909E8E84-426E-40DD-AFC4-6F175D3DCCD1}">
                <a14:hiddenFill xmlns:a14="http://schemas.microsoft.com/office/drawing/2010/main">
                  <a:solidFill>
                    <a:srgbClr val="FFFFFF"/>
                  </a:solidFill>
                </a14:hiddenFill>
              </a:ext>
            </a:extLst>
          </p:spPr>
        </p:pic>
        <p:sp>
          <p:nvSpPr>
            <p:cNvPr id="41" name="矩形 87">
              <a:extLst>
                <a:ext uri="{FF2B5EF4-FFF2-40B4-BE49-F238E27FC236}">
                  <a16:creationId xmlns:a16="http://schemas.microsoft.com/office/drawing/2014/main" xmlns="" id="{71C461E6-262B-4FEE-B7CA-BAD37BF3BED0}"/>
                </a:ext>
              </a:extLst>
            </p:cNvPr>
            <p:cNvSpPr>
              <a:spLocks noChangeArrowheads="1"/>
            </p:cNvSpPr>
            <p:nvPr/>
          </p:nvSpPr>
          <p:spPr bwMode="auto">
            <a:xfrm>
              <a:off x="8469235" y="2175947"/>
              <a:ext cx="3459560" cy="461657"/>
            </a:xfrm>
            <a:prstGeom prst="rect">
              <a:avLst/>
            </a:prstGeom>
            <a:noFill/>
            <a:ln w="9525">
              <a:noFill/>
              <a:miter lim="800000"/>
              <a:headEnd/>
              <a:tailEnd/>
            </a:ln>
          </p:spPr>
          <p:txBody>
            <a:bodyPr lIns="91430" tIns="45716" rIns="91430" bIns="45716">
              <a:spAutoFit/>
            </a:bodyPr>
            <a:lstStyle/>
            <a:p>
              <a:pPr algn="ctr" eaLnBrk="0" fontAlgn="ctr" hangingPunct="0">
                <a:lnSpc>
                  <a:spcPct val="150000"/>
                </a:lnSpc>
                <a:buClr>
                  <a:srgbClr val="FF0000"/>
                </a:buClr>
                <a:buSzPct val="70000"/>
              </a:pPr>
              <a:r>
                <a:rPr lang="en-US" altLang="zh-CN" sz="1600" dirty="0" smtClean="0">
                  <a:solidFill>
                    <a:schemeClr val="bg1">
                      <a:lumMod val="50000"/>
                    </a:schemeClr>
                  </a:solidFill>
                  <a:latin typeface="微软雅黑" pitchFamily="34" charset="-122"/>
                  <a:ea typeface="微软雅黑" pitchFamily="34" charset="-122"/>
                </a:rPr>
                <a:t>Flagship Airline</a:t>
              </a:r>
              <a:endParaRPr lang="zh-CN" altLang="en-US" sz="1600" dirty="0">
                <a:solidFill>
                  <a:schemeClr val="bg1">
                    <a:lumMod val="50000"/>
                  </a:schemeClr>
                </a:solidFill>
                <a:latin typeface="微软雅黑" pitchFamily="34" charset="-122"/>
                <a:ea typeface="微软雅黑" pitchFamily="34" charset="-122"/>
              </a:endParaRPr>
            </a:p>
          </p:txBody>
        </p:sp>
        <p:grpSp>
          <p:nvGrpSpPr>
            <p:cNvPr id="45" name="组合 26">
              <a:extLst>
                <a:ext uri="{FF2B5EF4-FFF2-40B4-BE49-F238E27FC236}">
                  <a16:creationId xmlns:a16="http://schemas.microsoft.com/office/drawing/2014/main" xmlns="" id="{2D30B3A5-E129-49F7-95EE-4B2D5C3A44FF}"/>
                </a:ext>
              </a:extLst>
            </p:cNvPr>
            <p:cNvGrpSpPr>
              <a:grpSpLocks noChangeAspect="1"/>
            </p:cNvGrpSpPr>
            <p:nvPr/>
          </p:nvGrpSpPr>
          <p:grpSpPr bwMode="auto">
            <a:xfrm>
              <a:off x="8761798" y="1470840"/>
              <a:ext cx="2874435" cy="653704"/>
              <a:chOff x="855540" y="3513439"/>
              <a:chExt cx="1399872" cy="987727"/>
            </a:xfrm>
            <a:effectLst/>
            <a:scene3d>
              <a:camera prst="orthographicFront">
                <a:rot lat="0" lon="0" rev="0"/>
              </a:camera>
              <a:lightRig rig="balanced" dir="t">
                <a:rot lat="0" lon="0" rev="8700000"/>
              </a:lightRig>
            </a:scene3d>
          </p:grpSpPr>
          <p:sp>
            <p:nvSpPr>
              <p:cNvPr id="46" name="圆角矩形 18">
                <a:extLst>
                  <a:ext uri="{FF2B5EF4-FFF2-40B4-BE49-F238E27FC236}">
                    <a16:creationId xmlns:a16="http://schemas.microsoft.com/office/drawing/2014/main" xmlns="" id="{E840B2A2-5A45-4294-B626-B64D916B3A34}"/>
                  </a:ext>
                </a:extLst>
              </p:cNvPr>
              <p:cNvSpPr/>
              <p:nvPr/>
            </p:nvSpPr>
            <p:spPr>
              <a:xfrm>
                <a:off x="855540" y="3513439"/>
                <a:ext cx="1399872" cy="987727"/>
              </a:xfrm>
              <a:prstGeom prst="roundRect">
                <a:avLst>
                  <a:gd name="adj" fmla="val 0"/>
                </a:avLst>
              </a:prstGeom>
              <a:solidFill>
                <a:srgbClr val="55C0AF"/>
              </a:solidFill>
              <a:ln>
                <a:noFill/>
              </a:ln>
            </p:spPr>
            <p:style>
              <a:lnRef idx="2">
                <a:schemeClr val="accent3"/>
              </a:lnRef>
              <a:fillRef idx="1">
                <a:schemeClr val="lt1"/>
              </a:fillRef>
              <a:effectRef idx="0">
                <a:schemeClr val="accent3"/>
              </a:effectRef>
              <a:fontRef idx="minor">
                <a:schemeClr val="dk1"/>
              </a:fontRef>
            </p:style>
            <p:txBody>
              <a:bodyPr anchor="ctr">
                <a:sp3d/>
              </a:bodyPr>
              <a:lstStyle/>
              <a:p>
                <a:pPr algn="ctr" eaLnBrk="0" fontAlgn="ctr" hangingPunct="0">
                  <a:buClr>
                    <a:srgbClr val="FF0000"/>
                  </a:buClr>
                  <a:buSzPct val="70000"/>
                  <a:buFont typeface="Wingdings" pitchFamily="2" charset="2"/>
                  <a:buChar char="u"/>
                  <a:defRPr/>
                </a:pPr>
                <a:endParaRPr lang="zh-CN" altLang="en-US" b="1">
                  <a:solidFill>
                    <a:schemeClr val="bg1"/>
                  </a:solidFill>
                  <a:latin typeface="微软雅黑" pitchFamily="34" charset="-122"/>
                  <a:ea typeface="微软雅黑" pitchFamily="34" charset="-122"/>
                </a:endParaRPr>
              </a:p>
            </p:txBody>
          </p:sp>
          <p:sp>
            <p:nvSpPr>
              <p:cNvPr id="47" name="矩形 31">
                <a:extLst>
                  <a:ext uri="{FF2B5EF4-FFF2-40B4-BE49-F238E27FC236}">
                    <a16:creationId xmlns:a16="http://schemas.microsoft.com/office/drawing/2014/main" xmlns="" id="{59EEAFD4-90E7-4820-8225-50402E9B8D26}"/>
                  </a:ext>
                </a:extLst>
              </p:cNvPr>
              <p:cNvSpPr>
                <a:spLocks noChangeArrowheads="1"/>
              </p:cNvSpPr>
              <p:nvPr/>
            </p:nvSpPr>
            <p:spPr bwMode="auto">
              <a:xfrm>
                <a:off x="930021" y="3728276"/>
                <a:ext cx="1250910" cy="558049"/>
              </a:xfrm>
              <a:prstGeom prst="rect">
                <a:avLst/>
              </a:prstGeom>
              <a:noFill/>
              <a:ln w="9525">
                <a:noFill/>
                <a:miter lim="800000"/>
                <a:headEnd/>
                <a:tailEnd/>
              </a:ln>
              <a:effectLst/>
              <a:sp3d>
                <a:bevelT w="190500" h="38100"/>
              </a:sp3d>
            </p:spPr>
            <p:txBody>
              <a:bodyPr anchor="ctr">
                <a:spAutoFit/>
              </a:bodyPr>
              <a:lstStyle/>
              <a:p>
                <a:pPr algn="ctr"/>
                <a:r>
                  <a:rPr lang="en-US" altLang="zh-CN" b="1" dirty="0" smtClean="0">
                    <a:solidFill>
                      <a:schemeClr val="bg1"/>
                    </a:solidFill>
                    <a:latin typeface="微软雅黑" panose="020B0503020204020204" pitchFamily="34" charset="-122"/>
                    <a:ea typeface="微软雅黑" panose="020B0503020204020204" pitchFamily="34" charset="-122"/>
                  </a:rPr>
                  <a:t>Hong Kong</a:t>
                </a:r>
                <a:endParaRPr lang="zh-CN" altLang="en-US" b="1" dirty="0">
                  <a:solidFill>
                    <a:schemeClr val="bg1"/>
                  </a:solidFill>
                  <a:latin typeface="微软雅黑" panose="020B0503020204020204" pitchFamily="34" charset="-122"/>
                  <a:ea typeface="微软雅黑" panose="020B0503020204020204" pitchFamily="34" charset="-122"/>
                </a:endParaRPr>
              </a:p>
            </p:txBody>
          </p:sp>
        </p:grpSp>
        <p:sp>
          <p:nvSpPr>
            <p:cNvPr id="63" name="矩形 87">
              <a:extLst>
                <a:ext uri="{FF2B5EF4-FFF2-40B4-BE49-F238E27FC236}">
                  <a16:creationId xmlns:a16="http://schemas.microsoft.com/office/drawing/2014/main" xmlns="" id="{71C461E6-262B-4FEE-B7CA-BAD37BF3BED0}"/>
                </a:ext>
              </a:extLst>
            </p:cNvPr>
            <p:cNvSpPr>
              <a:spLocks noChangeArrowheads="1"/>
            </p:cNvSpPr>
            <p:nvPr/>
          </p:nvSpPr>
          <p:spPr bwMode="auto">
            <a:xfrm>
              <a:off x="8469235" y="4059092"/>
              <a:ext cx="3459560" cy="1077210"/>
            </a:xfrm>
            <a:prstGeom prst="rect">
              <a:avLst/>
            </a:prstGeom>
            <a:noFill/>
            <a:ln w="9525">
              <a:noFill/>
              <a:miter lim="800000"/>
              <a:headEnd/>
              <a:tailEnd/>
            </a:ln>
          </p:spPr>
          <p:txBody>
            <a:bodyPr lIns="91430" tIns="45716" rIns="91430" bIns="45716">
              <a:spAutoFit/>
            </a:bodyPr>
            <a:lstStyle/>
            <a:p>
              <a:pPr algn="ctr" eaLnBrk="0" fontAlgn="ctr" hangingPunct="0">
                <a:buClr>
                  <a:srgbClr val="FF0000"/>
                </a:buClr>
                <a:buSzPct val="70000"/>
              </a:pPr>
              <a:r>
                <a:rPr lang="en-US" altLang="zh-CN" sz="1600" dirty="0" smtClean="0">
                  <a:solidFill>
                    <a:schemeClr val="bg1">
                      <a:lumMod val="50000"/>
                    </a:schemeClr>
                  </a:solidFill>
                  <a:latin typeface="微软雅黑" pitchFamily="34" charset="-122"/>
                  <a:ea typeface="微软雅黑" pitchFamily="34" charset="-122"/>
                </a:rPr>
                <a:t>Amalgamation of Challenging Demand &amp; Supply</a:t>
              </a:r>
            </a:p>
            <a:p>
              <a:pPr algn="ctr" eaLnBrk="0" fontAlgn="ctr" hangingPunct="0">
                <a:buClr>
                  <a:srgbClr val="FF0000"/>
                </a:buClr>
                <a:buSzPct val="70000"/>
              </a:pPr>
              <a:endParaRPr lang="en-US" altLang="zh-CN" sz="1600" dirty="0" smtClean="0">
                <a:solidFill>
                  <a:schemeClr val="bg1">
                    <a:lumMod val="50000"/>
                  </a:schemeClr>
                </a:solidFill>
                <a:latin typeface="微软雅黑" pitchFamily="34" charset="-122"/>
                <a:ea typeface="微软雅黑" pitchFamily="34" charset="-122"/>
              </a:endParaRPr>
            </a:p>
            <a:p>
              <a:pPr algn="ctr" eaLnBrk="0" fontAlgn="ctr" hangingPunct="0">
                <a:buClr>
                  <a:srgbClr val="FF0000"/>
                </a:buClr>
                <a:buSzPct val="70000"/>
              </a:pPr>
              <a:r>
                <a:rPr lang="en-US" altLang="zh-CN" sz="1600" dirty="0" smtClean="0">
                  <a:solidFill>
                    <a:schemeClr val="bg1">
                      <a:lumMod val="50000"/>
                    </a:schemeClr>
                  </a:solidFill>
                  <a:latin typeface="微软雅黑" pitchFamily="34" charset="-122"/>
                  <a:ea typeface="微软雅黑" pitchFamily="34" charset="-122"/>
                </a:rPr>
                <a:t>Uncertain Outlook</a:t>
              </a:r>
              <a:endParaRPr lang="zh-CN" altLang="en-US" sz="1600" dirty="0">
                <a:solidFill>
                  <a:schemeClr val="bg1">
                    <a:lumMod val="50000"/>
                  </a:schemeClr>
                </a:solidFill>
                <a:latin typeface="微软雅黑" pitchFamily="34" charset="-122"/>
                <a:ea typeface="微软雅黑" pitchFamily="34" charset="-122"/>
              </a:endParaRPr>
            </a:p>
          </p:txBody>
        </p:sp>
        <p:grpSp>
          <p:nvGrpSpPr>
            <p:cNvPr id="3" name="Group 2"/>
            <p:cNvGrpSpPr/>
            <p:nvPr/>
          </p:nvGrpSpPr>
          <p:grpSpPr>
            <a:xfrm>
              <a:off x="8498319" y="2663806"/>
              <a:ext cx="3392702" cy="1108850"/>
              <a:chOff x="8469236" y="2820537"/>
              <a:chExt cx="3392702" cy="1108850"/>
            </a:xfrm>
          </p:grpSpPr>
          <p:grpSp>
            <p:nvGrpSpPr>
              <p:cNvPr id="50" name="组合 5">
                <a:extLst>
                  <a:ext uri="{FF2B5EF4-FFF2-40B4-BE49-F238E27FC236}">
                    <a16:creationId xmlns:a16="http://schemas.microsoft.com/office/drawing/2014/main" xmlns="" id="{E63A6E93-853D-4D20-860E-D9FE0A1EACF2}"/>
                  </a:ext>
                </a:extLst>
              </p:cNvPr>
              <p:cNvGrpSpPr/>
              <p:nvPr/>
            </p:nvGrpSpPr>
            <p:grpSpPr>
              <a:xfrm>
                <a:off x="8469236" y="2820537"/>
                <a:ext cx="3392702" cy="1108850"/>
                <a:chOff x="3815801" y="2555364"/>
                <a:chExt cx="6987989" cy="2164978"/>
              </a:xfrm>
            </p:grpSpPr>
            <p:sp>
              <p:nvSpPr>
                <p:cNvPr id="51" name="椭圆 10">
                  <a:extLst>
                    <a:ext uri="{FF2B5EF4-FFF2-40B4-BE49-F238E27FC236}">
                      <a16:creationId xmlns:a16="http://schemas.microsoft.com/office/drawing/2014/main" xmlns="" id="{CB36FB00-2EB1-422B-966C-14A9C223DAEF}"/>
                    </a:ext>
                  </a:extLst>
                </p:cNvPr>
                <p:cNvSpPr/>
                <p:nvPr/>
              </p:nvSpPr>
              <p:spPr>
                <a:xfrm>
                  <a:off x="3815801" y="2555364"/>
                  <a:ext cx="2164977" cy="2164977"/>
                </a:xfrm>
                <a:prstGeom prst="ellipse">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latin typeface="微软雅黑" panose="020B0503020204020204" pitchFamily="34" charset="-122"/>
                    <a:ea typeface="微软雅黑" panose="020B0503020204020204" pitchFamily="34" charset="-122"/>
                  </a:endParaRPr>
                </a:p>
              </p:txBody>
            </p:sp>
            <p:sp>
              <p:nvSpPr>
                <p:cNvPr id="52" name="椭圆 11">
                  <a:extLst>
                    <a:ext uri="{FF2B5EF4-FFF2-40B4-BE49-F238E27FC236}">
                      <a16:creationId xmlns:a16="http://schemas.microsoft.com/office/drawing/2014/main" xmlns="" id="{24F75BA1-C645-46AD-9107-4DA833EEDCA3}"/>
                    </a:ext>
                  </a:extLst>
                </p:cNvPr>
                <p:cNvSpPr/>
                <p:nvPr/>
              </p:nvSpPr>
              <p:spPr>
                <a:xfrm>
                  <a:off x="6227307" y="2555365"/>
                  <a:ext cx="2164977" cy="2164977"/>
                </a:xfrm>
                <a:prstGeom prst="ellipse">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latin typeface="微软雅黑" panose="020B0503020204020204" pitchFamily="34" charset="-122"/>
                    <a:ea typeface="微软雅黑" panose="020B0503020204020204" pitchFamily="34" charset="-122"/>
                  </a:endParaRPr>
                </a:p>
              </p:txBody>
            </p:sp>
            <p:sp>
              <p:nvSpPr>
                <p:cNvPr id="53" name="椭圆 12">
                  <a:extLst>
                    <a:ext uri="{FF2B5EF4-FFF2-40B4-BE49-F238E27FC236}">
                      <a16:creationId xmlns:a16="http://schemas.microsoft.com/office/drawing/2014/main" xmlns="" id="{C695A5E5-9B13-464A-9BD8-D0087FB1C207}"/>
                    </a:ext>
                  </a:extLst>
                </p:cNvPr>
                <p:cNvSpPr/>
                <p:nvPr/>
              </p:nvSpPr>
              <p:spPr>
                <a:xfrm>
                  <a:off x="8638813" y="2555364"/>
                  <a:ext cx="2164977" cy="2164977"/>
                </a:xfrm>
                <a:prstGeom prst="ellipse">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latin typeface="微软雅黑" panose="020B0503020204020204" pitchFamily="34" charset="-122"/>
                    <a:ea typeface="微软雅黑" panose="020B0503020204020204" pitchFamily="34" charset="-122"/>
                  </a:endParaRPr>
                </a:p>
              </p:txBody>
            </p:sp>
            <p:sp>
              <p:nvSpPr>
                <p:cNvPr id="57" name="文本框 35">
                  <a:extLst>
                    <a:ext uri="{FF2B5EF4-FFF2-40B4-BE49-F238E27FC236}">
                      <a16:creationId xmlns:a16="http://schemas.microsoft.com/office/drawing/2014/main" xmlns="" id="{C5D96905-ED84-4834-8C81-40757A8C9F0F}"/>
                    </a:ext>
                  </a:extLst>
                </p:cNvPr>
                <p:cNvSpPr txBox="1"/>
                <p:nvPr/>
              </p:nvSpPr>
              <p:spPr>
                <a:xfrm>
                  <a:off x="4306443" y="3702897"/>
                  <a:ext cx="1183692" cy="660864"/>
                </a:xfrm>
                <a:prstGeom prst="rect">
                  <a:avLst/>
                </a:prstGeom>
                <a:noFill/>
                <a:effectLst/>
              </p:spPr>
              <p:txBody>
                <a:bodyPr wrap="none" rtlCol="0">
                  <a:spAutoFit/>
                </a:bodyPr>
                <a:lstStyle/>
                <a:p>
                  <a:pPr algn="ctr"/>
                  <a:r>
                    <a:rPr lang="en-US" altLang="zh-CN" sz="1100" b="1" dirty="0" smtClean="0">
                      <a:solidFill>
                        <a:srgbClr val="FEFEFE"/>
                      </a:solidFill>
                      <a:latin typeface="方正姚体" panose="02010601030101010101" pitchFamily="2" charset="-122"/>
                      <a:ea typeface="微软雅黑" panose="020B0503020204020204" pitchFamily="34" charset="-122"/>
                    </a:rPr>
                    <a:t>Revenue S1</a:t>
                  </a:r>
                </a:p>
                <a:p>
                  <a:pPr algn="ctr"/>
                  <a:r>
                    <a:rPr lang="en-US" altLang="zh-CN" sz="1100" b="1" dirty="0" smtClean="0">
                      <a:solidFill>
                        <a:srgbClr val="FEFEFE"/>
                      </a:solidFill>
                      <a:latin typeface="方正姚体" panose="02010601030101010101" pitchFamily="2" charset="-122"/>
                      <a:ea typeface="微软雅黑" panose="020B0503020204020204" pitchFamily="34" charset="-122"/>
                    </a:rPr>
                    <a:t>2021</a:t>
                  </a:r>
                  <a:endParaRPr lang="en-US" altLang="zh-CN" sz="1100" b="1" dirty="0">
                    <a:solidFill>
                      <a:srgbClr val="FEFEFE"/>
                    </a:solidFill>
                    <a:latin typeface="方正姚体" panose="02010601030101010101" pitchFamily="2" charset="-122"/>
                    <a:ea typeface="微软雅黑" panose="020B0503020204020204" pitchFamily="34" charset="-122"/>
                  </a:endParaRPr>
                </a:p>
              </p:txBody>
            </p:sp>
          </p:grpSp>
          <p:sp>
            <p:nvSpPr>
              <p:cNvPr id="2" name="TextBox 1"/>
              <p:cNvSpPr txBox="1"/>
              <p:nvPr/>
            </p:nvSpPr>
            <p:spPr>
              <a:xfrm>
                <a:off x="8498319" y="3058005"/>
                <a:ext cx="992940" cy="261610"/>
              </a:xfrm>
              <a:prstGeom prst="rect">
                <a:avLst/>
              </a:prstGeom>
              <a:noFill/>
            </p:spPr>
            <p:txBody>
              <a:bodyPr wrap="square" rtlCol="0">
                <a:spAutoFit/>
              </a:bodyPr>
              <a:lstStyle/>
              <a:p>
                <a:pPr algn="ctr"/>
                <a:r>
                  <a:rPr lang="en-US" altLang="zh-CN" sz="1100" b="1" dirty="0">
                    <a:solidFill>
                      <a:srgbClr val="FEFEFE"/>
                    </a:solidFill>
                    <a:latin typeface="微软雅黑" panose="020B0503020204020204" pitchFamily="34" charset="-122"/>
                    <a:ea typeface="微软雅黑" panose="020B0503020204020204" pitchFamily="34" charset="-122"/>
                  </a:rPr>
                  <a:t>HKD -7.6M</a:t>
                </a:r>
                <a:endParaRPr lang="en-US" sz="1100" dirty="0"/>
              </a:p>
            </p:txBody>
          </p:sp>
          <p:sp>
            <p:nvSpPr>
              <p:cNvPr id="64" name="TextBox 63"/>
              <p:cNvSpPr txBox="1"/>
              <p:nvPr/>
            </p:nvSpPr>
            <p:spPr>
              <a:xfrm>
                <a:off x="9669117" y="3046845"/>
                <a:ext cx="992940" cy="261610"/>
              </a:xfrm>
              <a:prstGeom prst="rect">
                <a:avLst/>
              </a:prstGeom>
              <a:noFill/>
            </p:spPr>
            <p:txBody>
              <a:bodyPr wrap="square" rtlCol="0">
                <a:spAutoFit/>
              </a:bodyPr>
              <a:lstStyle/>
              <a:p>
                <a:pPr algn="ctr"/>
                <a:r>
                  <a:rPr lang="en-US" altLang="zh-CN" sz="1100" b="1" dirty="0" smtClean="0">
                    <a:solidFill>
                      <a:srgbClr val="FEFEFE"/>
                    </a:solidFill>
                    <a:latin typeface="微软雅黑" panose="020B0503020204020204" pitchFamily="34" charset="-122"/>
                    <a:ea typeface="微软雅黑" panose="020B0503020204020204" pitchFamily="34" charset="-122"/>
                  </a:rPr>
                  <a:t>-96.4%</a:t>
                </a:r>
                <a:endParaRPr lang="en-US" sz="1100" dirty="0"/>
              </a:p>
            </p:txBody>
          </p:sp>
          <p:sp>
            <p:nvSpPr>
              <p:cNvPr id="65" name="文本框 35">
                <a:extLst>
                  <a:ext uri="{FF2B5EF4-FFF2-40B4-BE49-F238E27FC236}">
                    <a16:creationId xmlns:a16="http://schemas.microsoft.com/office/drawing/2014/main" xmlns="" id="{C5D96905-ED84-4834-8C81-40757A8C9F0F}"/>
                  </a:ext>
                </a:extLst>
              </p:cNvPr>
              <p:cNvSpPr txBox="1"/>
              <p:nvPr/>
            </p:nvSpPr>
            <p:spPr>
              <a:xfrm>
                <a:off x="9771891" y="3389307"/>
                <a:ext cx="787395" cy="430887"/>
              </a:xfrm>
              <a:prstGeom prst="rect">
                <a:avLst/>
              </a:prstGeom>
              <a:noFill/>
              <a:effectLst/>
            </p:spPr>
            <p:txBody>
              <a:bodyPr wrap="none" rtlCol="0">
                <a:spAutoFit/>
              </a:bodyPr>
              <a:lstStyle/>
              <a:p>
                <a:pPr algn="ctr"/>
                <a:r>
                  <a:rPr lang="en-US" altLang="zh-CN" sz="1100" b="1" dirty="0" smtClean="0">
                    <a:solidFill>
                      <a:srgbClr val="FEFEFE"/>
                    </a:solidFill>
                    <a:latin typeface="方正姚体" panose="02010601030101010101" pitchFamily="2" charset="-122"/>
                    <a:ea typeface="微软雅黑" panose="020B0503020204020204" pitchFamily="34" charset="-122"/>
                  </a:rPr>
                  <a:t>Passenger</a:t>
                </a:r>
              </a:p>
              <a:p>
                <a:pPr algn="ctr"/>
                <a:r>
                  <a:rPr lang="en-US" altLang="zh-CN" sz="1100" b="1" dirty="0" smtClean="0">
                    <a:solidFill>
                      <a:srgbClr val="FEFEFE"/>
                    </a:solidFill>
                    <a:latin typeface="方正姚体" panose="02010601030101010101" pitchFamily="2" charset="-122"/>
                    <a:ea typeface="微软雅黑" panose="020B0503020204020204" pitchFamily="34" charset="-122"/>
                  </a:rPr>
                  <a:t>Demands</a:t>
                </a:r>
                <a:endParaRPr lang="en-US" altLang="zh-CN" sz="1100" b="1" dirty="0">
                  <a:solidFill>
                    <a:srgbClr val="FEFEFE"/>
                  </a:solidFill>
                  <a:latin typeface="方正姚体" panose="02010601030101010101" pitchFamily="2" charset="-122"/>
                  <a:ea typeface="微软雅黑" panose="020B0503020204020204" pitchFamily="34" charset="-122"/>
                </a:endParaRPr>
              </a:p>
            </p:txBody>
          </p:sp>
          <p:sp>
            <p:nvSpPr>
              <p:cNvPr id="66" name="TextBox 65"/>
              <p:cNvSpPr txBox="1"/>
              <p:nvPr/>
            </p:nvSpPr>
            <p:spPr>
              <a:xfrm>
                <a:off x="10839914" y="3064390"/>
                <a:ext cx="992940" cy="261610"/>
              </a:xfrm>
              <a:prstGeom prst="rect">
                <a:avLst/>
              </a:prstGeom>
              <a:noFill/>
            </p:spPr>
            <p:txBody>
              <a:bodyPr wrap="square" rtlCol="0">
                <a:spAutoFit/>
              </a:bodyPr>
              <a:lstStyle/>
              <a:p>
                <a:pPr algn="ctr"/>
                <a:r>
                  <a:rPr lang="en-US" altLang="zh-CN" sz="1100" b="1" dirty="0" smtClean="0">
                    <a:solidFill>
                      <a:srgbClr val="FEFEFE"/>
                    </a:solidFill>
                    <a:latin typeface="微软雅黑" panose="020B0503020204020204" pitchFamily="34" charset="-122"/>
                    <a:ea typeface="微软雅黑" panose="020B0503020204020204" pitchFamily="34" charset="-122"/>
                  </a:rPr>
                  <a:t>-17.7%</a:t>
                </a:r>
                <a:endParaRPr lang="en-US" sz="1100" dirty="0"/>
              </a:p>
            </p:txBody>
          </p:sp>
          <p:sp>
            <p:nvSpPr>
              <p:cNvPr id="67" name="文本框 35">
                <a:extLst>
                  <a:ext uri="{FF2B5EF4-FFF2-40B4-BE49-F238E27FC236}">
                    <a16:creationId xmlns:a16="http://schemas.microsoft.com/office/drawing/2014/main" xmlns="" id="{C5D96905-ED84-4834-8C81-40757A8C9F0F}"/>
                  </a:ext>
                </a:extLst>
              </p:cNvPr>
              <p:cNvSpPr txBox="1"/>
              <p:nvPr/>
            </p:nvSpPr>
            <p:spPr>
              <a:xfrm>
                <a:off x="11059704" y="3408276"/>
                <a:ext cx="553358" cy="430887"/>
              </a:xfrm>
              <a:prstGeom prst="rect">
                <a:avLst/>
              </a:prstGeom>
              <a:noFill/>
              <a:effectLst/>
            </p:spPr>
            <p:txBody>
              <a:bodyPr wrap="none" rtlCol="0">
                <a:spAutoFit/>
              </a:bodyPr>
              <a:lstStyle/>
              <a:p>
                <a:pPr algn="ctr"/>
                <a:r>
                  <a:rPr lang="en-US" altLang="zh-CN" sz="1100" b="1" dirty="0" smtClean="0">
                    <a:solidFill>
                      <a:srgbClr val="FEFEFE"/>
                    </a:solidFill>
                    <a:latin typeface="方正姚体" panose="02010601030101010101" pitchFamily="2" charset="-122"/>
                    <a:ea typeface="微软雅黑" panose="020B0503020204020204" pitchFamily="34" charset="-122"/>
                  </a:rPr>
                  <a:t>Cargo</a:t>
                </a:r>
              </a:p>
              <a:p>
                <a:pPr algn="ctr"/>
                <a:r>
                  <a:rPr lang="en-US" altLang="zh-CN" sz="1100" b="1" dirty="0" smtClean="0">
                    <a:solidFill>
                      <a:srgbClr val="FEFEFE"/>
                    </a:solidFill>
                    <a:latin typeface="方正姚体" panose="02010601030101010101" pitchFamily="2" charset="-122"/>
                    <a:ea typeface="微软雅黑" panose="020B0503020204020204" pitchFamily="34" charset="-122"/>
                  </a:rPr>
                  <a:t>Needs</a:t>
                </a:r>
                <a:endParaRPr lang="en-US" altLang="zh-CN" sz="1100" b="1" dirty="0">
                  <a:solidFill>
                    <a:srgbClr val="FEFEFE"/>
                  </a:solidFill>
                  <a:latin typeface="方正姚体" panose="02010601030101010101" pitchFamily="2" charset="-122"/>
                  <a:ea typeface="微软雅黑" panose="020B0503020204020204" pitchFamily="34" charset="-122"/>
                </a:endParaRPr>
              </a:p>
            </p:txBody>
          </p:sp>
        </p:grpSp>
        <p:sp>
          <p:nvSpPr>
            <p:cNvPr id="68" name="矩形 87">
              <a:extLst>
                <a:ext uri="{FF2B5EF4-FFF2-40B4-BE49-F238E27FC236}">
                  <a16:creationId xmlns:a16="http://schemas.microsoft.com/office/drawing/2014/main" xmlns="" id="{74EC1EE7-20B3-4659-BB5F-E27177EE67A4}"/>
                </a:ext>
              </a:extLst>
            </p:cNvPr>
            <p:cNvSpPr>
              <a:spLocks noChangeArrowheads="1"/>
            </p:cNvSpPr>
            <p:nvPr/>
          </p:nvSpPr>
          <p:spPr bwMode="auto">
            <a:xfrm>
              <a:off x="9388128" y="3685217"/>
              <a:ext cx="1613083" cy="276991"/>
            </a:xfrm>
            <a:prstGeom prst="rect">
              <a:avLst/>
            </a:prstGeom>
            <a:noFill/>
            <a:ln w="9525">
              <a:noFill/>
              <a:miter lim="800000"/>
              <a:headEnd/>
              <a:tailEnd/>
            </a:ln>
          </p:spPr>
          <p:txBody>
            <a:bodyPr wrap="square" lIns="91430" tIns="45716" rIns="91430" bIns="45716">
              <a:spAutoFit/>
            </a:bodyPr>
            <a:lstStyle/>
            <a:p>
              <a:pPr algn="ctr" eaLnBrk="0" fontAlgn="ctr" hangingPunct="0">
                <a:lnSpc>
                  <a:spcPct val="150000"/>
                </a:lnSpc>
                <a:buClr>
                  <a:srgbClr val="FF0000"/>
                </a:buClr>
                <a:buSzPct val="70000"/>
              </a:pPr>
              <a:r>
                <a:rPr lang="en-US" altLang="zh-CN" sz="800" dirty="0" smtClean="0">
                  <a:solidFill>
                    <a:schemeClr val="bg1">
                      <a:lumMod val="50000"/>
                    </a:schemeClr>
                  </a:solidFill>
                  <a:latin typeface="微软雅黑" pitchFamily="34" charset="-122"/>
                  <a:ea typeface="微软雅黑" pitchFamily="34" charset="-122"/>
                </a:rPr>
                <a:t>Source: Cathay Pacific (2021)</a:t>
              </a:r>
              <a:endParaRPr lang="zh-CN" altLang="en-US" sz="800" dirty="0">
                <a:solidFill>
                  <a:schemeClr val="bg1">
                    <a:lumMod val="50000"/>
                  </a:schemeClr>
                </a:solidFill>
                <a:latin typeface="微软雅黑" pitchFamily="34" charset="-122"/>
                <a:ea typeface="微软雅黑" pitchFamily="34" charset="-122"/>
              </a:endParaRPr>
            </a:p>
          </p:txBody>
        </p:sp>
      </p:grpSp>
      <p:pic>
        <p:nvPicPr>
          <p:cNvPr id="69" name="Picture 2" descr="Download Cathay Pacific Logo in SVG Vector or PNG File Format - Logo.wine"/>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934699" y="1"/>
            <a:ext cx="1257299" cy="707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489551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42" presetClass="entr" presetSubtype="0" fill="hold" nodeType="after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fade">
                                      <p:cBhvr>
                                        <p:cTn id="12" dur="1000"/>
                                        <p:tgtEl>
                                          <p:spTgt spid="24"/>
                                        </p:tgtEl>
                                      </p:cBhvr>
                                    </p:animEffect>
                                    <p:anim calcmode="lin" valueType="num">
                                      <p:cBhvr>
                                        <p:cTn id="13" dur="1000" fill="hold"/>
                                        <p:tgtEl>
                                          <p:spTgt spid="24"/>
                                        </p:tgtEl>
                                        <p:attrNameLst>
                                          <p:attrName>ppt_x</p:attrName>
                                        </p:attrNameLst>
                                      </p:cBhvr>
                                      <p:tavLst>
                                        <p:tav tm="0">
                                          <p:val>
                                            <p:strVal val="#ppt_x"/>
                                          </p:val>
                                        </p:tav>
                                        <p:tav tm="100000">
                                          <p:val>
                                            <p:strVal val="#ppt_x"/>
                                          </p:val>
                                        </p:tav>
                                      </p:tavLst>
                                    </p:anim>
                                    <p:anim calcmode="lin" valueType="num">
                                      <p:cBhvr>
                                        <p:cTn id="14"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circle(in)">
                                      <p:cBhvr>
                                        <p:cTn id="26"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a:extLst>
              <a:ext uri="{FF2B5EF4-FFF2-40B4-BE49-F238E27FC236}">
                <a16:creationId xmlns:a16="http://schemas.microsoft.com/office/drawing/2014/main" xmlns="" id="{41501E81-1AB7-4A69-BA8B-D4667D4D517A}"/>
              </a:ext>
            </a:extLst>
          </p:cNvPr>
          <p:cNvGrpSpPr/>
          <p:nvPr/>
        </p:nvGrpSpPr>
        <p:grpSpPr>
          <a:xfrm>
            <a:off x="-247521" y="295974"/>
            <a:ext cx="8261801" cy="622368"/>
            <a:chOff x="199450" y="3447854"/>
            <a:chExt cx="8261801" cy="622368"/>
          </a:xfrm>
        </p:grpSpPr>
        <p:sp>
          <p:nvSpPr>
            <p:cNvPr id="8" name="TextBox 38">
              <a:extLst>
                <a:ext uri="{FF2B5EF4-FFF2-40B4-BE49-F238E27FC236}">
                  <a16:creationId xmlns:a16="http://schemas.microsoft.com/office/drawing/2014/main" xmlns="" id="{C53C28E3-DC0F-4C61-A42D-5AC7B5E4C36E}"/>
                </a:ext>
              </a:extLst>
            </p:cNvPr>
            <p:cNvSpPr txBox="1"/>
            <p:nvPr/>
          </p:nvSpPr>
          <p:spPr>
            <a:xfrm>
              <a:off x="199450" y="3447854"/>
              <a:ext cx="8261801" cy="523220"/>
            </a:xfrm>
            <a:prstGeom prst="rect">
              <a:avLst/>
            </a:prstGeom>
            <a:noFill/>
          </p:spPr>
          <p:txBody>
            <a:bodyPr wrap="square" rtlCol="0" anchor="t" anchorCtr="1">
              <a:spAutoFit/>
            </a:bodyPr>
            <a:lstStyle/>
            <a:p>
              <a:r>
                <a:rPr lang="en-US" altLang="zh-CN" sz="2800" b="1" spc="600" dirty="0" smtClean="0">
                  <a:solidFill>
                    <a:srgbClr val="113F4E"/>
                  </a:solidFill>
                  <a:latin typeface="微软雅黑" panose="020B0503020204020204" pitchFamily="34" charset="-122"/>
                  <a:ea typeface="微软雅黑" panose="020B0503020204020204" pitchFamily="34" charset="-122"/>
                </a:rPr>
                <a:t>Company Background</a:t>
              </a:r>
              <a:endParaRPr lang="zh-CN" altLang="en-US" sz="2800" b="1" spc="600" dirty="0">
                <a:solidFill>
                  <a:srgbClr val="113F4E"/>
                </a:solidFill>
                <a:latin typeface="微软雅黑" panose="020B0503020204020204" pitchFamily="34" charset="-122"/>
                <a:ea typeface="微软雅黑" panose="020B0503020204020204" pitchFamily="34" charset="-122"/>
              </a:endParaRPr>
            </a:p>
          </p:txBody>
        </p:sp>
        <p:sp>
          <p:nvSpPr>
            <p:cNvPr id="9" name="矩形 8">
              <a:extLst>
                <a:ext uri="{FF2B5EF4-FFF2-40B4-BE49-F238E27FC236}">
                  <a16:creationId xmlns:a16="http://schemas.microsoft.com/office/drawing/2014/main" xmlns="" id="{E32947FC-0CAF-491E-BB70-4BE979241394}"/>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10" name="矩形 9">
              <a:extLst>
                <a:ext uri="{FF2B5EF4-FFF2-40B4-BE49-F238E27FC236}">
                  <a16:creationId xmlns:a16="http://schemas.microsoft.com/office/drawing/2014/main" xmlns="" id="{3D41CC49-6D1D-4B11-8791-6EBDB155A635}"/>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sp>
        <p:nvSpPr>
          <p:cNvPr id="57" name="文本框 23">
            <a:extLst>
              <a:ext uri="{FF2B5EF4-FFF2-40B4-BE49-F238E27FC236}">
                <a16:creationId xmlns:a16="http://schemas.microsoft.com/office/drawing/2014/main" xmlns="" id="{D4CDD749-5E1D-4D14-861D-8AB76BB9010E}"/>
              </a:ext>
            </a:extLst>
          </p:cNvPr>
          <p:cNvSpPr txBox="1"/>
          <p:nvPr/>
        </p:nvSpPr>
        <p:spPr>
          <a:xfrm>
            <a:off x="713620" y="346206"/>
            <a:ext cx="426263" cy="461665"/>
          </a:xfrm>
          <a:prstGeom prst="rect">
            <a:avLst/>
          </a:prstGeom>
          <a:noFill/>
        </p:spPr>
        <p:txBody>
          <a:bodyPr wrap="square" rtlCol="0">
            <a:spAutoFit/>
            <a:scene3d>
              <a:camera prst="orthographicFront"/>
              <a:lightRig rig="threePt" dir="t"/>
            </a:scene3d>
            <a:sp3d contourW="12700"/>
          </a:bodyPr>
          <a:lstStyle/>
          <a:p>
            <a:r>
              <a:rPr lang="en-US" altLang="zh-CN" sz="2400" b="1" dirty="0">
                <a:solidFill>
                  <a:schemeClr val="bg1"/>
                </a:solidFill>
                <a:latin typeface="微软雅黑" panose="020B0503020204020204" pitchFamily="34" charset="-122"/>
                <a:ea typeface="微软雅黑" panose="020B0503020204020204" pitchFamily="34" charset="-122"/>
              </a:rPr>
              <a:t>2</a:t>
            </a:r>
            <a:endParaRPr lang="zh-CN" altLang="en-US" sz="2400" b="1" dirty="0">
              <a:solidFill>
                <a:schemeClr val="bg1"/>
              </a:solidFill>
              <a:latin typeface="微软雅黑" panose="020B0503020204020204" pitchFamily="34" charset="-122"/>
              <a:ea typeface="微软雅黑" panose="020B0503020204020204" pitchFamily="34" charset="-122"/>
            </a:endParaRPr>
          </a:p>
        </p:txBody>
      </p:sp>
      <p:sp>
        <p:nvSpPr>
          <p:cNvPr id="2" name="AutoShape 2" descr="Cathay Pacific | Logopedia | Fando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14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38312" y="-1652588"/>
            <a:ext cx="1566863" cy="1016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57" name="Picture 1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04003" y="3212479"/>
            <a:ext cx="3812371" cy="11858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Text Box 10">
            <a:extLst>
              <a:ext uri="{FF2B5EF4-FFF2-40B4-BE49-F238E27FC236}">
                <a16:creationId xmlns:a16="http://schemas.microsoft.com/office/drawing/2014/main" xmlns="" id="{49A7444E-2D56-49A7-A41E-E2038B214681}"/>
              </a:ext>
            </a:extLst>
          </p:cNvPr>
          <p:cNvSpPr txBox="1">
            <a:spLocks noChangeArrowheads="1"/>
          </p:cNvSpPr>
          <p:nvPr/>
        </p:nvSpPr>
        <p:spPr bwMode="auto">
          <a:xfrm>
            <a:off x="8267421" y="1296000"/>
            <a:ext cx="3861319" cy="1769715"/>
          </a:xfrm>
          <a:prstGeom prst="rect">
            <a:avLst/>
          </a:prstGeom>
          <a:noFill/>
          <a:ln w="9525">
            <a:noFill/>
            <a:miter lim="800000"/>
            <a:headEnd/>
            <a:tailEnd/>
          </a:ln>
        </p:spPr>
        <p:txBody>
          <a:bodyPr wrap="square" lIns="45720" tIns="22860" rIns="45720" bIns="22860">
            <a:spAutoFit/>
          </a:bodyPr>
          <a:lstStyle/>
          <a:p>
            <a:pPr marL="285750" indent="-285750" algn="just">
              <a:buFont typeface="Wingdings" panose="05000000000000000000" pitchFamily="2" charset="2"/>
              <a:buChar char="§"/>
            </a:pP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Operated in dual-brand, premium service of Cathay Pacific and budget stream of Cathay Dragon</a:t>
            </a:r>
          </a:p>
          <a:p>
            <a:pPr marL="285750" indent="-285750" algn="just">
              <a:buFont typeface="Wingdings" panose="05000000000000000000" pitchFamily="2" charset="2"/>
              <a:buChar char="§"/>
            </a:pP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In 2020, Cathay Dragon brand was dissolved</a:t>
            </a:r>
          </a:p>
          <a:p>
            <a:pPr marL="285750" indent="-285750" algn="just">
              <a:buFont typeface="Wingdings" panose="05000000000000000000" pitchFamily="2" charset="2"/>
              <a:buChar char="§"/>
            </a:pP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Instead, Cathay shifted LCC service to acquire HK Express, clouded the city with disappointing sentiments</a:t>
            </a:r>
            <a:endParaRPr lang="en-US" altLang="zh-CN" sz="1400" dirty="0">
              <a:solidFill>
                <a:schemeClr val="bg1">
                  <a:lumMod val="50000"/>
                </a:schemeClr>
              </a:solidFill>
              <a:latin typeface="微软雅黑" panose="020B0503020204020204" pitchFamily="34" charset="-122"/>
              <a:ea typeface="微软雅黑" panose="020B0503020204020204" pitchFamily="34" charset="-122"/>
              <a:cs typeface="Lato Regular"/>
            </a:endParaRPr>
          </a:p>
        </p:txBody>
      </p:sp>
      <p:sp>
        <p:nvSpPr>
          <p:cNvPr id="13" name="Oval 5">
            <a:extLst>
              <a:ext uri="{FF2B5EF4-FFF2-40B4-BE49-F238E27FC236}">
                <a16:creationId xmlns:a16="http://schemas.microsoft.com/office/drawing/2014/main" xmlns="" id="{21941301-C10E-4F3E-8CC3-C54EB22BA573}"/>
              </a:ext>
            </a:extLst>
          </p:cNvPr>
          <p:cNvSpPr/>
          <p:nvPr/>
        </p:nvSpPr>
        <p:spPr>
          <a:xfrm>
            <a:off x="7411621" y="1547069"/>
            <a:ext cx="813826" cy="855027"/>
          </a:xfrm>
          <a:prstGeom prst="ellipse">
            <a:avLst/>
          </a:prstGeom>
          <a:solidFill>
            <a:srgbClr val="113F4E"/>
          </a:solidFill>
          <a:ln w="28575">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9600" dirty="0">
              <a:solidFill>
                <a:schemeClr val="bg1">
                  <a:lumMod val="50000"/>
                </a:schemeClr>
              </a:solidFill>
              <a:latin typeface="微软雅黑" panose="020B0503020204020204" pitchFamily="34" charset="-122"/>
            </a:endParaRPr>
          </a:p>
        </p:txBody>
      </p:sp>
      <p:sp>
        <p:nvSpPr>
          <p:cNvPr id="14" name="Text Box 10">
            <a:extLst>
              <a:ext uri="{FF2B5EF4-FFF2-40B4-BE49-F238E27FC236}">
                <a16:creationId xmlns:a16="http://schemas.microsoft.com/office/drawing/2014/main" xmlns="" id="{9D621E48-6CDD-48D3-9C10-6CDBC54EA258}"/>
              </a:ext>
            </a:extLst>
          </p:cNvPr>
          <p:cNvSpPr txBox="1">
            <a:spLocks noChangeArrowheads="1"/>
          </p:cNvSpPr>
          <p:nvPr/>
        </p:nvSpPr>
        <p:spPr bwMode="auto">
          <a:xfrm>
            <a:off x="8267421" y="4240443"/>
            <a:ext cx="3861320" cy="1554272"/>
          </a:xfrm>
          <a:prstGeom prst="rect">
            <a:avLst/>
          </a:prstGeom>
          <a:noFill/>
          <a:ln w="9525">
            <a:noFill/>
            <a:miter lim="800000"/>
            <a:headEnd/>
            <a:tailEnd/>
          </a:ln>
        </p:spPr>
        <p:txBody>
          <a:bodyPr wrap="square" lIns="45720" tIns="22860" rIns="45720" bIns="22860">
            <a:spAutoFit/>
          </a:bodyPr>
          <a:lstStyle/>
          <a:p>
            <a:pPr marL="285750" indent="-285750" algn="just">
              <a:buFont typeface="Wingdings" panose="05000000000000000000" pitchFamily="2" charset="2"/>
              <a:buChar char="§"/>
            </a:pP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Group revenue loss of HKD 9.9M</a:t>
            </a:r>
          </a:p>
          <a:p>
            <a:pPr marL="285750" indent="-285750" algn="just">
              <a:buFont typeface="Wingdings" panose="05000000000000000000" pitchFamily="2" charset="2"/>
              <a:buChar char="§"/>
            </a:pP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Passenger revenue drop of 92.8%</a:t>
            </a:r>
          </a:p>
          <a:p>
            <a:pPr marL="285750" indent="-285750" algn="just">
              <a:buFont typeface="Wingdings" panose="05000000000000000000" pitchFamily="2" charset="2"/>
              <a:buChar char="§"/>
            </a:pP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Passenger capacity loss of 85% with 868 passengers a day on average</a:t>
            </a:r>
            <a:endParaRPr lang="en-US" altLang="zh-CN" sz="1400" dirty="0">
              <a:solidFill>
                <a:schemeClr val="bg1">
                  <a:lumMod val="50000"/>
                </a:schemeClr>
              </a:solidFill>
              <a:latin typeface="微软雅黑" panose="020B0503020204020204" pitchFamily="34" charset="-122"/>
              <a:ea typeface="微软雅黑" panose="020B0503020204020204" pitchFamily="34" charset="-122"/>
              <a:cs typeface="Lato Regular"/>
            </a:endParaRPr>
          </a:p>
          <a:p>
            <a:pPr marL="285750" indent="-285750" algn="just">
              <a:buFont typeface="Wingdings" panose="05000000000000000000" pitchFamily="2" charset="2"/>
              <a:buChar char="§"/>
            </a:pP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Cargo revenue dropped by 0.6% due to crew quarantine measures, but thanks to global supply shortage</a:t>
            </a:r>
            <a:endParaRPr lang="en-US" altLang="zh-CN" sz="1400" dirty="0">
              <a:solidFill>
                <a:schemeClr val="bg1">
                  <a:lumMod val="50000"/>
                </a:schemeClr>
              </a:solidFill>
              <a:latin typeface="微软雅黑" panose="020B0503020204020204" pitchFamily="34" charset="-122"/>
              <a:ea typeface="微软雅黑" panose="020B0503020204020204" pitchFamily="34" charset="-122"/>
              <a:cs typeface="Lato Regular"/>
            </a:endParaRPr>
          </a:p>
        </p:txBody>
      </p:sp>
      <p:sp>
        <p:nvSpPr>
          <p:cNvPr id="15" name="Oval 7">
            <a:extLst>
              <a:ext uri="{FF2B5EF4-FFF2-40B4-BE49-F238E27FC236}">
                <a16:creationId xmlns:a16="http://schemas.microsoft.com/office/drawing/2014/main" xmlns="" id="{0C9A9962-89B2-4915-B696-6352833B5F27}"/>
              </a:ext>
            </a:extLst>
          </p:cNvPr>
          <p:cNvSpPr/>
          <p:nvPr/>
        </p:nvSpPr>
        <p:spPr>
          <a:xfrm>
            <a:off x="7411620" y="4669870"/>
            <a:ext cx="813826" cy="855027"/>
          </a:xfrm>
          <a:prstGeom prst="ellipse">
            <a:avLst/>
          </a:prstGeom>
          <a:solidFill>
            <a:srgbClr val="55C0AF"/>
          </a:solidFill>
          <a:ln w="28575">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9600" dirty="0">
              <a:solidFill>
                <a:schemeClr val="bg1">
                  <a:lumMod val="50000"/>
                </a:schemeClr>
              </a:solidFill>
              <a:latin typeface="微软雅黑" panose="020B0503020204020204" pitchFamily="34" charset="-122"/>
            </a:endParaRPr>
          </a:p>
        </p:txBody>
      </p:sp>
      <p:sp>
        <p:nvSpPr>
          <p:cNvPr id="16" name="Text Box 10">
            <a:extLst>
              <a:ext uri="{FF2B5EF4-FFF2-40B4-BE49-F238E27FC236}">
                <a16:creationId xmlns:a16="http://schemas.microsoft.com/office/drawing/2014/main" xmlns="" id="{25843DBE-904B-4408-960B-0FB2E2CFC14D}"/>
              </a:ext>
            </a:extLst>
          </p:cNvPr>
          <p:cNvSpPr txBox="1">
            <a:spLocks noChangeArrowheads="1"/>
          </p:cNvSpPr>
          <p:nvPr/>
        </p:nvSpPr>
        <p:spPr bwMode="auto">
          <a:xfrm>
            <a:off x="60386" y="1160838"/>
            <a:ext cx="4226942" cy="3308598"/>
          </a:xfrm>
          <a:prstGeom prst="rect">
            <a:avLst/>
          </a:prstGeom>
          <a:noFill/>
          <a:ln w="9525">
            <a:noFill/>
            <a:miter lim="800000"/>
            <a:headEnd/>
            <a:tailEnd/>
          </a:ln>
        </p:spPr>
        <p:txBody>
          <a:bodyPr wrap="square" lIns="45720" tIns="22860" rIns="45720" bIns="22860">
            <a:spAutoFit/>
          </a:bodyPr>
          <a:lstStyle/>
          <a:p>
            <a:pPr marL="285750" indent="-285750" algn="just">
              <a:buFont typeface="Wingdings" panose="05000000000000000000" pitchFamily="2" charset="2"/>
              <a:buChar char="§"/>
            </a:pP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Sydney de Kantzow &amp; Roy Farrell Founded Cathay Pacific in Hong Kong in 1946</a:t>
            </a:r>
          </a:p>
          <a:p>
            <a:pPr marL="285750" indent="-285750" algn="just">
              <a:buFont typeface="Wingdings" panose="05000000000000000000" pitchFamily="2" charset="2"/>
              <a:buChar char="§"/>
            </a:pP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Listed in May 1986 on HKEX</a:t>
            </a:r>
          </a:p>
          <a:p>
            <a:pPr marL="285750" indent="-285750" algn="just">
              <a:buFont typeface="Wingdings" panose="05000000000000000000" pitchFamily="2" charset="2"/>
              <a:buChar char="§"/>
            </a:pP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Employed 23,000 staff worldwide</a:t>
            </a:r>
          </a:p>
          <a:p>
            <a:pPr marL="285750" indent="-285750" algn="just">
              <a:buFont typeface="Wingdings" panose="05000000000000000000" pitchFamily="2" charset="2"/>
              <a:buChar char="§"/>
            </a:pP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8</a:t>
            </a:r>
            <a:r>
              <a:rPr lang="en-US" altLang="zh-CN" sz="1400" baseline="30000" dirty="0" smtClean="0">
                <a:solidFill>
                  <a:schemeClr val="bg1">
                    <a:lumMod val="50000"/>
                  </a:schemeClr>
                </a:solidFill>
                <a:latin typeface="微软雅黑" panose="020B0503020204020204" pitchFamily="34" charset="-122"/>
                <a:ea typeface="微软雅黑" panose="020B0503020204020204" pitchFamily="34" charset="-122"/>
                <a:cs typeface="Lato Regular"/>
              </a:rPr>
              <a:t>th</a:t>
            </a: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 largest passenger carrier</a:t>
            </a:r>
          </a:p>
          <a:p>
            <a:pPr marL="285750" indent="-285750" algn="just">
              <a:buFont typeface="Wingdings" panose="05000000000000000000" pitchFamily="2" charset="2"/>
              <a:buChar char="§"/>
            </a:pP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3</a:t>
            </a:r>
            <a:r>
              <a:rPr lang="en-US" altLang="zh-CN" sz="1400" baseline="30000" dirty="0" smtClean="0">
                <a:solidFill>
                  <a:schemeClr val="bg1">
                    <a:lumMod val="50000"/>
                  </a:schemeClr>
                </a:solidFill>
                <a:latin typeface="微软雅黑" panose="020B0503020204020204" pitchFamily="34" charset="-122"/>
                <a:ea typeface="微软雅黑" panose="020B0503020204020204" pitchFamily="34" charset="-122"/>
                <a:cs typeface="Lato Regular"/>
              </a:rPr>
              <a:t>rd</a:t>
            </a: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 largest air cargo transporter</a:t>
            </a:r>
          </a:p>
          <a:p>
            <a:pPr marL="285750" indent="-285750" algn="just">
              <a:buFont typeface="Wingdings" panose="05000000000000000000" pitchFamily="2" charset="2"/>
              <a:buChar char="§"/>
            </a:pP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Key shareholders </a:t>
            </a:r>
            <a:r>
              <a:rPr lang="en-US" altLang="zh-CN" sz="1400" dirty="0">
                <a:solidFill>
                  <a:schemeClr val="bg1">
                    <a:lumMod val="50000"/>
                  </a:schemeClr>
                </a:solidFill>
                <a:latin typeface="微软雅黑" panose="020B0503020204020204" pitchFamily="34" charset="-122"/>
                <a:ea typeface="微软雅黑" panose="020B0503020204020204" pitchFamily="34" charset="-122"/>
                <a:cs typeface="Lato Regular"/>
              </a:rPr>
              <a:t>are Air China (28.2</a:t>
            </a: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 and </a:t>
            </a: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Swire Pacific (42.3</a:t>
            </a:r>
            <a:r>
              <a:rPr lang="en-US" altLang="zh-CN" sz="1400" smtClean="0">
                <a:solidFill>
                  <a:schemeClr val="bg1">
                    <a:lumMod val="50000"/>
                  </a:schemeClr>
                </a:solidFill>
                <a:latin typeface="微软雅黑" panose="020B0503020204020204" pitchFamily="34" charset="-122"/>
                <a:ea typeface="微软雅黑" panose="020B0503020204020204" pitchFamily="34" charset="-122"/>
                <a:cs typeface="Lato Regular"/>
              </a:rPr>
              <a:t>%) </a:t>
            </a:r>
          </a:p>
          <a:p>
            <a:pPr marL="285750" indent="-285750" algn="just">
              <a:buFont typeface="Wingdings" panose="05000000000000000000" pitchFamily="2" charset="2"/>
              <a:buChar char="§"/>
            </a:pPr>
            <a:r>
              <a:rPr lang="en-US" altLang="zh-CN" sz="1400" smtClean="0">
                <a:solidFill>
                  <a:schemeClr val="bg1">
                    <a:lumMod val="50000"/>
                  </a:schemeClr>
                </a:solidFill>
                <a:latin typeface="微软雅黑" panose="020B0503020204020204" pitchFamily="34" charset="-122"/>
                <a:ea typeface="微软雅黑" panose="020B0503020204020204" pitchFamily="34" charset="-122"/>
                <a:cs typeface="Lato Regular"/>
              </a:rPr>
              <a:t>Fleet </a:t>
            </a: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of 239 aircraft serving 255 destinations</a:t>
            </a:r>
          </a:p>
          <a:p>
            <a:pPr marL="285750" indent="-285750" algn="just">
              <a:buFont typeface="Wingdings" panose="05000000000000000000" pitchFamily="2" charset="2"/>
              <a:buChar char="§"/>
            </a:pP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The </a:t>
            </a: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Group has business in ground-handling, catering and laundry service</a:t>
            </a:r>
          </a:p>
          <a:p>
            <a:pPr algn="just"/>
            <a:endPar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endParaRPr>
          </a:p>
          <a:p>
            <a:pPr marL="285750" indent="-285750" algn="just">
              <a:buFont typeface="Wingdings" panose="05000000000000000000" pitchFamily="2" charset="2"/>
              <a:buChar char="§"/>
            </a:pPr>
            <a:endPar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endParaRPr>
          </a:p>
          <a:p>
            <a:pPr marL="285750" indent="-285750" algn="just">
              <a:buFont typeface="Wingdings" panose="05000000000000000000" pitchFamily="2" charset="2"/>
              <a:buChar char="§"/>
            </a:pPr>
            <a:endPar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endParaRPr>
          </a:p>
          <a:p>
            <a:pPr marL="285750" indent="-285750" algn="just">
              <a:buFont typeface="Wingdings" panose="05000000000000000000" pitchFamily="2" charset="2"/>
              <a:buChar char="§"/>
            </a:pPr>
            <a:endParaRPr lang="en-US" altLang="zh-CN" sz="1600" dirty="0">
              <a:solidFill>
                <a:schemeClr val="bg1">
                  <a:lumMod val="50000"/>
                </a:schemeClr>
              </a:solidFill>
              <a:latin typeface="微软雅黑" panose="020B0503020204020204" pitchFamily="34" charset="-122"/>
              <a:ea typeface="微软雅黑" panose="020B0503020204020204" pitchFamily="34" charset="-122"/>
              <a:cs typeface="Lato Regular"/>
            </a:endParaRPr>
          </a:p>
        </p:txBody>
      </p:sp>
      <p:sp>
        <p:nvSpPr>
          <p:cNvPr id="17" name="Oval 10">
            <a:extLst>
              <a:ext uri="{FF2B5EF4-FFF2-40B4-BE49-F238E27FC236}">
                <a16:creationId xmlns:a16="http://schemas.microsoft.com/office/drawing/2014/main" xmlns="" id="{7DFA1DB4-DE7E-4C78-9189-968B984A53E1}"/>
              </a:ext>
            </a:extLst>
          </p:cNvPr>
          <p:cNvSpPr/>
          <p:nvPr/>
        </p:nvSpPr>
        <p:spPr>
          <a:xfrm>
            <a:off x="3861379" y="1551954"/>
            <a:ext cx="813826" cy="855027"/>
          </a:xfrm>
          <a:prstGeom prst="ellipse">
            <a:avLst/>
          </a:prstGeom>
          <a:solidFill>
            <a:srgbClr val="55C0AF"/>
          </a:solidFill>
          <a:ln w="28575">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9600" dirty="0">
              <a:solidFill>
                <a:schemeClr val="bg1">
                  <a:lumMod val="50000"/>
                </a:schemeClr>
              </a:solidFill>
              <a:latin typeface="微软雅黑" panose="020B0503020204020204" pitchFamily="34" charset="-122"/>
            </a:endParaRPr>
          </a:p>
        </p:txBody>
      </p:sp>
      <p:sp>
        <p:nvSpPr>
          <p:cNvPr id="18" name="Text Box 10">
            <a:extLst>
              <a:ext uri="{FF2B5EF4-FFF2-40B4-BE49-F238E27FC236}">
                <a16:creationId xmlns:a16="http://schemas.microsoft.com/office/drawing/2014/main" xmlns="" id="{EA9D31B7-4AB2-497F-8175-053CD0F16FBB}"/>
              </a:ext>
            </a:extLst>
          </p:cNvPr>
          <p:cNvSpPr txBox="1">
            <a:spLocks noChangeArrowheads="1"/>
          </p:cNvSpPr>
          <p:nvPr/>
        </p:nvSpPr>
        <p:spPr bwMode="auto">
          <a:xfrm>
            <a:off x="60387" y="4512445"/>
            <a:ext cx="3885924" cy="1123384"/>
          </a:xfrm>
          <a:prstGeom prst="rect">
            <a:avLst/>
          </a:prstGeom>
          <a:noFill/>
          <a:ln w="9525">
            <a:noFill/>
            <a:miter lim="800000"/>
            <a:headEnd/>
            <a:tailEnd/>
          </a:ln>
        </p:spPr>
        <p:txBody>
          <a:bodyPr wrap="square" lIns="45720" tIns="22860" rIns="45720" bIns="22860">
            <a:spAutoFit/>
          </a:bodyPr>
          <a:lstStyle/>
          <a:p>
            <a:pPr marL="285750" indent="-285750" algn="just">
              <a:buFont typeface="Wingdings" panose="05000000000000000000" pitchFamily="2" charset="2"/>
              <a:buChar char="§"/>
            </a:pP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Mintzberg type of big machine organization</a:t>
            </a:r>
            <a:endParaRPr lang="en-US" altLang="zh-CN" sz="1400" dirty="0">
              <a:solidFill>
                <a:schemeClr val="bg1">
                  <a:lumMod val="50000"/>
                </a:schemeClr>
              </a:solidFill>
              <a:latin typeface="微软雅黑" panose="020B0503020204020204" pitchFamily="34" charset="-122"/>
              <a:ea typeface="微软雅黑" panose="020B0503020204020204" pitchFamily="34" charset="-122"/>
              <a:cs typeface="Lato Regular"/>
            </a:endParaRPr>
          </a:p>
          <a:p>
            <a:pPr marL="285750" indent="-285750" algn="just">
              <a:buFont typeface="Wingdings" panose="05000000000000000000" pitchFamily="2" charset="2"/>
              <a:buChar char="§"/>
            </a:pP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Stereotypical organization behavior</a:t>
            </a:r>
          </a:p>
          <a:p>
            <a:pPr marL="285750" indent="-285750" algn="just">
              <a:buFont typeface="Wingdings" panose="05000000000000000000" pitchFamily="2" charset="2"/>
              <a:buChar char="§"/>
            </a:pP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Challenges business operations and financial performance</a:t>
            </a:r>
            <a:endParaRPr lang="en-US" altLang="zh-CN" sz="1400" dirty="0">
              <a:solidFill>
                <a:schemeClr val="bg1">
                  <a:lumMod val="50000"/>
                </a:schemeClr>
              </a:solidFill>
              <a:latin typeface="微软雅黑" panose="020B0503020204020204" pitchFamily="34" charset="-122"/>
              <a:ea typeface="微软雅黑" panose="020B0503020204020204" pitchFamily="34" charset="-122"/>
              <a:cs typeface="Lato Regular"/>
            </a:endParaRPr>
          </a:p>
        </p:txBody>
      </p:sp>
      <p:sp>
        <p:nvSpPr>
          <p:cNvPr id="19" name="Oval 13">
            <a:extLst>
              <a:ext uri="{FF2B5EF4-FFF2-40B4-BE49-F238E27FC236}">
                <a16:creationId xmlns:a16="http://schemas.microsoft.com/office/drawing/2014/main" xmlns="" id="{BFD07CCB-CF9C-421A-923C-88D376A7EFFD}"/>
              </a:ext>
            </a:extLst>
          </p:cNvPr>
          <p:cNvSpPr/>
          <p:nvPr/>
        </p:nvSpPr>
        <p:spPr>
          <a:xfrm>
            <a:off x="3955531" y="4669613"/>
            <a:ext cx="813826" cy="855027"/>
          </a:xfrm>
          <a:prstGeom prst="ellipse">
            <a:avLst/>
          </a:prstGeom>
          <a:solidFill>
            <a:srgbClr val="113F4E"/>
          </a:solidFill>
          <a:ln w="28575">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9600" dirty="0">
              <a:solidFill>
                <a:schemeClr val="bg1">
                  <a:lumMod val="50000"/>
                </a:schemeClr>
              </a:solidFill>
              <a:latin typeface="微软雅黑" panose="020B0503020204020204" pitchFamily="34" charset="-122"/>
            </a:endParaRPr>
          </a:p>
        </p:txBody>
      </p:sp>
      <p:cxnSp>
        <p:nvCxnSpPr>
          <p:cNvPr id="20" name="Elbow Connector 15">
            <a:extLst>
              <a:ext uri="{FF2B5EF4-FFF2-40B4-BE49-F238E27FC236}">
                <a16:creationId xmlns:a16="http://schemas.microsoft.com/office/drawing/2014/main" xmlns="" id="{86E25ED6-6045-4BAB-8FC8-338135369DFE}"/>
              </a:ext>
            </a:extLst>
          </p:cNvPr>
          <p:cNvCxnSpPr>
            <a:stCxn id="17" idx="6"/>
            <a:endCxn id="6157" idx="0"/>
          </p:cNvCxnSpPr>
          <p:nvPr/>
        </p:nvCxnSpPr>
        <p:spPr>
          <a:xfrm>
            <a:off x="4675206" y="1979469"/>
            <a:ext cx="1434984" cy="1233011"/>
          </a:xfrm>
          <a:prstGeom prst="bentConnector2">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1" name="Elbow Connector 17">
            <a:extLst>
              <a:ext uri="{FF2B5EF4-FFF2-40B4-BE49-F238E27FC236}">
                <a16:creationId xmlns:a16="http://schemas.microsoft.com/office/drawing/2014/main" xmlns="" id="{8E0DBBA5-A746-4977-8644-E412B3D9E3EF}"/>
              </a:ext>
            </a:extLst>
          </p:cNvPr>
          <p:cNvCxnSpPr>
            <a:stCxn id="6157" idx="0"/>
            <a:endCxn id="13" idx="2"/>
          </p:cNvCxnSpPr>
          <p:nvPr/>
        </p:nvCxnSpPr>
        <p:spPr>
          <a:xfrm rot="5400000" flipH="1" flipV="1">
            <a:off x="6141956" y="1942815"/>
            <a:ext cx="1237896" cy="1301432"/>
          </a:xfrm>
          <a:prstGeom prst="bentConnector2">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2" name="Elbow Connector 20">
            <a:extLst>
              <a:ext uri="{FF2B5EF4-FFF2-40B4-BE49-F238E27FC236}">
                <a16:creationId xmlns:a16="http://schemas.microsoft.com/office/drawing/2014/main" xmlns="" id="{C8C1E90D-E4AE-4E1E-AEC1-13F197866F34}"/>
              </a:ext>
            </a:extLst>
          </p:cNvPr>
          <p:cNvCxnSpPr>
            <a:stCxn id="6157" idx="2"/>
            <a:endCxn id="19" idx="6"/>
          </p:cNvCxnSpPr>
          <p:nvPr/>
        </p:nvCxnSpPr>
        <p:spPr>
          <a:xfrm rot="5400000">
            <a:off x="5090355" y="4077291"/>
            <a:ext cx="698838" cy="1340832"/>
          </a:xfrm>
          <a:prstGeom prst="bentConnector2">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3" name="Elbow Connector 22">
            <a:extLst>
              <a:ext uri="{FF2B5EF4-FFF2-40B4-BE49-F238E27FC236}">
                <a16:creationId xmlns:a16="http://schemas.microsoft.com/office/drawing/2014/main" xmlns="" id="{80AD20EF-B19E-4ECE-9AAF-BB10774C6E70}"/>
              </a:ext>
            </a:extLst>
          </p:cNvPr>
          <p:cNvCxnSpPr>
            <a:stCxn id="15" idx="2"/>
            <a:endCxn id="6157" idx="2"/>
          </p:cNvCxnSpPr>
          <p:nvPr/>
        </p:nvCxnSpPr>
        <p:spPr>
          <a:xfrm rot="10800000">
            <a:off x="6110189" y="4398289"/>
            <a:ext cx="1301430" cy="699097"/>
          </a:xfrm>
          <a:prstGeom prst="bentConnector2">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4" name="Text Box 10">
            <a:extLst>
              <a:ext uri="{FF2B5EF4-FFF2-40B4-BE49-F238E27FC236}">
                <a16:creationId xmlns:a16="http://schemas.microsoft.com/office/drawing/2014/main" xmlns="" id="{6BCC9476-6A9E-46F7-9658-7903466C0DD4}"/>
              </a:ext>
            </a:extLst>
          </p:cNvPr>
          <p:cNvSpPr txBox="1">
            <a:spLocks noChangeArrowheads="1"/>
          </p:cNvSpPr>
          <p:nvPr/>
        </p:nvSpPr>
        <p:spPr bwMode="auto">
          <a:xfrm>
            <a:off x="7578552" y="2815137"/>
            <a:ext cx="688869" cy="339499"/>
          </a:xfrm>
          <a:prstGeom prst="rect">
            <a:avLst/>
          </a:prstGeom>
          <a:noFill/>
          <a:ln w="9525">
            <a:noFill/>
            <a:miter lim="800000"/>
            <a:headEnd/>
            <a:tailEnd/>
          </a:ln>
        </p:spPr>
        <p:txBody>
          <a:bodyPr wrap="square" lIns="45720" tIns="22860" rIns="45720" bIns="22860">
            <a:spAutoFit/>
          </a:bodyPr>
          <a:lstStyle/>
          <a:p>
            <a:pPr algn="ctr" defTabSz="1088232"/>
            <a:r>
              <a:rPr lang="en-US" sz="1600" b="1">
                <a:solidFill>
                  <a:schemeClr val="bg1"/>
                </a:solidFill>
                <a:latin typeface="Open Sans" pitchFamily="34" charset="0"/>
                <a:ea typeface="Open Sans" pitchFamily="34" charset="0"/>
                <a:cs typeface="Open Sans" pitchFamily="34" charset="0"/>
              </a:rPr>
              <a:t>40%</a:t>
            </a:r>
            <a:endParaRPr lang="en-US" sz="1600">
              <a:solidFill>
                <a:schemeClr val="bg1"/>
              </a:solidFill>
              <a:latin typeface="Open Sans" pitchFamily="34" charset="0"/>
              <a:ea typeface="Open Sans" pitchFamily="34" charset="0"/>
              <a:cs typeface="Open Sans" pitchFamily="34" charset="0"/>
            </a:endParaRPr>
          </a:p>
        </p:txBody>
      </p:sp>
      <p:sp>
        <p:nvSpPr>
          <p:cNvPr id="25" name="Text Box 10">
            <a:extLst>
              <a:ext uri="{FF2B5EF4-FFF2-40B4-BE49-F238E27FC236}">
                <a16:creationId xmlns:a16="http://schemas.microsoft.com/office/drawing/2014/main" xmlns="" id="{4C703CF1-45A2-4FB6-BA98-293FA05C9F6B}"/>
              </a:ext>
            </a:extLst>
          </p:cNvPr>
          <p:cNvSpPr txBox="1">
            <a:spLocks noChangeArrowheads="1"/>
          </p:cNvSpPr>
          <p:nvPr/>
        </p:nvSpPr>
        <p:spPr bwMode="auto">
          <a:xfrm>
            <a:off x="5537208" y="2096089"/>
            <a:ext cx="688869" cy="339499"/>
          </a:xfrm>
          <a:prstGeom prst="rect">
            <a:avLst/>
          </a:prstGeom>
          <a:noFill/>
          <a:ln w="9525">
            <a:noFill/>
            <a:miter lim="800000"/>
            <a:headEnd/>
            <a:tailEnd/>
          </a:ln>
        </p:spPr>
        <p:txBody>
          <a:bodyPr wrap="square" lIns="45720" tIns="22860" rIns="45720" bIns="22860">
            <a:spAutoFit/>
          </a:bodyPr>
          <a:lstStyle/>
          <a:p>
            <a:pPr algn="ctr" defTabSz="1088232"/>
            <a:r>
              <a:rPr lang="en-US" sz="1600" b="1" dirty="0">
                <a:solidFill>
                  <a:schemeClr val="bg1"/>
                </a:solidFill>
                <a:latin typeface="Open Sans" pitchFamily="34" charset="0"/>
                <a:ea typeface="Open Sans" pitchFamily="34" charset="0"/>
                <a:cs typeface="Open Sans" pitchFamily="34" charset="0"/>
              </a:rPr>
              <a:t>15%</a:t>
            </a:r>
            <a:endParaRPr lang="en-US" sz="1600" dirty="0">
              <a:solidFill>
                <a:schemeClr val="bg1"/>
              </a:solidFill>
              <a:latin typeface="Open Sans" pitchFamily="34" charset="0"/>
              <a:ea typeface="Open Sans" pitchFamily="34" charset="0"/>
              <a:cs typeface="Open Sans" pitchFamily="34" charset="0"/>
            </a:endParaRPr>
          </a:p>
        </p:txBody>
      </p:sp>
      <p:sp>
        <p:nvSpPr>
          <p:cNvPr id="26" name="Text Box 10">
            <a:extLst>
              <a:ext uri="{FF2B5EF4-FFF2-40B4-BE49-F238E27FC236}">
                <a16:creationId xmlns:a16="http://schemas.microsoft.com/office/drawing/2014/main" xmlns="" id="{234D90A8-734D-4289-B084-4EDED2516DCB}"/>
              </a:ext>
            </a:extLst>
          </p:cNvPr>
          <p:cNvSpPr txBox="1">
            <a:spLocks noChangeArrowheads="1"/>
          </p:cNvSpPr>
          <p:nvPr/>
        </p:nvSpPr>
        <p:spPr bwMode="auto">
          <a:xfrm>
            <a:off x="5971502" y="5138243"/>
            <a:ext cx="688869" cy="339499"/>
          </a:xfrm>
          <a:prstGeom prst="rect">
            <a:avLst/>
          </a:prstGeom>
          <a:noFill/>
          <a:ln w="9525">
            <a:noFill/>
            <a:miter lim="800000"/>
            <a:headEnd/>
            <a:tailEnd/>
          </a:ln>
        </p:spPr>
        <p:txBody>
          <a:bodyPr wrap="square" lIns="45720" tIns="22860" rIns="45720" bIns="22860">
            <a:spAutoFit/>
          </a:bodyPr>
          <a:lstStyle/>
          <a:p>
            <a:pPr algn="ctr" defTabSz="1088232"/>
            <a:r>
              <a:rPr lang="en-US" sz="1600" b="1" dirty="0">
                <a:solidFill>
                  <a:schemeClr val="bg1"/>
                </a:solidFill>
                <a:latin typeface="Open Sans" pitchFamily="34" charset="0"/>
                <a:ea typeface="Open Sans" pitchFamily="34" charset="0"/>
                <a:cs typeface="Open Sans" pitchFamily="34" charset="0"/>
              </a:rPr>
              <a:t>35%</a:t>
            </a:r>
            <a:endParaRPr lang="en-US" sz="1600" dirty="0">
              <a:solidFill>
                <a:schemeClr val="bg1"/>
              </a:solidFill>
              <a:latin typeface="Open Sans" pitchFamily="34" charset="0"/>
              <a:ea typeface="Open Sans" pitchFamily="34" charset="0"/>
              <a:cs typeface="Open Sans" pitchFamily="34" charset="0"/>
            </a:endParaRPr>
          </a:p>
        </p:txBody>
      </p:sp>
      <p:pic>
        <p:nvPicPr>
          <p:cNvPr id="6152" name="Picture 8" descr="How does a caterpillar turn into a butterfly? - Discover Wildlife"/>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514230" y="1648984"/>
            <a:ext cx="609635" cy="651173"/>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6155" name="Picture 1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514230" y="4781193"/>
            <a:ext cx="609635" cy="639193"/>
          </a:xfrm>
          <a:prstGeom prst="ellipse">
            <a:avLst/>
          </a:prstGeom>
          <a:ln w="9525">
            <a:noFill/>
            <a:miter lim="800000"/>
            <a:headEnd/>
            <a:tailEnd/>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chemeClr val="accent1"/>
                </a:solidFill>
              </a14:hiddenFill>
            </a:ext>
          </a:extLst>
        </p:spPr>
      </p:pic>
      <p:pic>
        <p:nvPicPr>
          <p:cNvPr id="6156" name="Picture 1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040467" y="4774913"/>
            <a:ext cx="638846" cy="645071"/>
          </a:xfrm>
          <a:prstGeom prst="ellipse">
            <a:avLst/>
          </a:prstGeom>
          <a:ln w="9525">
            <a:noFill/>
            <a:miter lim="800000"/>
            <a:headEnd/>
            <a:tailEnd/>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chemeClr val="accent1"/>
                </a:solidFill>
              </a14:hiddenFill>
            </a:ext>
          </a:extLst>
        </p:spPr>
      </p:pic>
      <p:pic>
        <p:nvPicPr>
          <p:cNvPr id="1026" name="Picture 2" descr="Vector House Icon, House Icons, Home Clipart, House PNG and Vector with  Transparent Background for Free Download | Home icon, Building icon, Real  estate logo design"/>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946310" y="1645792"/>
            <a:ext cx="638846" cy="667359"/>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69" name="矩形 87">
            <a:extLst>
              <a:ext uri="{FF2B5EF4-FFF2-40B4-BE49-F238E27FC236}">
                <a16:creationId xmlns:a16="http://schemas.microsoft.com/office/drawing/2014/main" xmlns="" id="{74EC1EE7-20B3-4659-BB5F-E27177EE67A4}"/>
              </a:ext>
            </a:extLst>
          </p:cNvPr>
          <p:cNvSpPr>
            <a:spLocks noChangeArrowheads="1"/>
          </p:cNvSpPr>
          <p:nvPr/>
        </p:nvSpPr>
        <p:spPr bwMode="auto">
          <a:xfrm>
            <a:off x="2312285" y="3528392"/>
            <a:ext cx="1891718" cy="276991"/>
          </a:xfrm>
          <a:prstGeom prst="rect">
            <a:avLst/>
          </a:prstGeom>
          <a:noFill/>
          <a:ln w="9525">
            <a:noFill/>
            <a:miter lim="800000"/>
            <a:headEnd/>
            <a:tailEnd/>
          </a:ln>
        </p:spPr>
        <p:txBody>
          <a:bodyPr wrap="square" lIns="91430" tIns="45716" rIns="91430" bIns="45716">
            <a:spAutoFit/>
          </a:bodyPr>
          <a:lstStyle/>
          <a:p>
            <a:pPr algn="ctr" eaLnBrk="0" fontAlgn="ctr" hangingPunct="0">
              <a:lnSpc>
                <a:spcPct val="150000"/>
              </a:lnSpc>
              <a:buClr>
                <a:srgbClr val="FF0000"/>
              </a:buClr>
              <a:buSzPct val="70000"/>
            </a:pPr>
            <a:r>
              <a:rPr lang="en-US" altLang="zh-CN" sz="800" dirty="0" smtClean="0">
                <a:solidFill>
                  <a:schemeClr val="bg1">
                    <a:lumMod val="50000"/>
                  </a:schemeClr>
                </a:solidFill>
                <a:latin typeface="微软雅黑" pitchFamily="34" charset="-122"/>
                <a:ea typeface="微软雅黑" pitchFamily="34" charset="-122"/>
              </a:rPr>
              <a:t>Source: Cathay Pacific (2021; 2022)</a:t>
            </a:r>
            <a:endParaRPr lang="zh-CN" altLang="en-US" sz="800" dirty="0">
              <a:solidFill>
                <a:schemeClr val="bg1">
                  <a:lumMod val="50000"/>
                </a:schemeClr>
              </a:solidFill>
              <a:latin typeface="微软雅黑" pitchFamily="34" charset="-122"/>
              <a:ea typeface="微软雅黑" pitchFamily="34" charset="-122"/>
            </a:endParaRPr>
          </a:p>
        </p:txBody>
      </p:sp>
      <p:sp>
        <p:nvSpPr>
          <p:cNvPr id="84" name="矩形 87">
            <a:extLst>
              <a:ext uri="{FF2B5EF4-FFF2-40B4-BE49-F238E27FC236}">
                <a16:creationId xmlns:a16="http://schemas.microsoft.com/office/drawing/2014/main" xmlns="" id="{74EC1EE7-20B3-4659-BB5F-E27177EE67A4}"/>
              </a:ext>
            </a:extLst>
          </p:cNvPr>
          <p:cNvSpPr>
            <a:spLocks noChangeArrowheads="1"/>
          </p:cNvSpPr>
          <p:nvPr/>
        </p:nvSpPr>
        <p:spPr bwMode="auto">
          <a:xfrm>
            <a:off x="9322063" y="3073984"/>
            <a:ext cx="2522070" cy="276991"/>
          </a:xfrm>
          <a:prstGeom prst="rect">
            <a:avLst/>
          </a:prstGeom>
          <a:noFill/>
          <a:ln w="9525">
            <a:noFill/>
            <a:miter lim="800000"/>
            <a:headEnd/>
            <a:tailEnd/>
          </a:ln>
        </p:spPr>
        <p:txBody>
          <a:bodyPr wrap="square" lIns="91430" tIns="45716" rIns="91430" bIns="45716">
            <a:spAutoFit/>
          </a:bodyPr>
          <a:lstStyle/>
          <a:p>
            <a:pPr algn="ctr" eaLnBrk="0" fontAlgn="ctr" hangingPunct="0">
              <a:lnSpc>
                <a:spcPct val="150000"/>
              </a:lnSpc>
              <a:buClr>
                <a:srgbClr val="FF0000"/>
              </a:buClr>
              <a:buSzPct val="70000"/>
            </a:pPr>
            <a:r>
              <a:rPr lang="en-US" altLang="zh-CN" sz="800" dirty="0" smtClean="0">
                <a:solidFill>
                  <a:schemeClr val="bg1">
                    <a:lumMod val="50000"/>
                  </a:schemeClr>
                </a:solidFill>
                <a:latin typeface="微软雅黑" pitchFamily="34" charset="-122"/>
                <a:ea typeface="微软雅黑" pitchFamily="34" charset="-122"/>
              </a:rPr>
              <a:t>Source: </a:t>
            </a:r>
            <a:r>
              <a:rPr lang="en-US" altLang="zh-CN" sz="800" dirty="0" err="1" smtClean="0">
                <a:solidFill>
                  <a:schemeClr val="bg1">
                    <a:lumMod val="50000"/>
                  </a:schemeClr>
                </a:solidFill>
                <a:latin typeface="微软雅黑" pitchFamily="34" charset="-122"/>
                <a:ea typeface="微软雅黑" pitchFamily="34" charset="-122"/>
              </a:rPr>
              <a:t>Chak</a:t>
            </a:r>
            <a:r>
              <a:rPr lang="en-US" altLang="zh-CN" sz="800" dirty="0" smtClean="0">
                <a:solidFill>
                  <a:schemeClr val="bg1">
                    <a:lumMod val="50000"/>
                  </a:schemeClr>
                </a:solidFill>
                <a:latin typeface="微软雅黑" pitchFamily="34" charset="-122"/>
                <a:ea typeface="微软雅黑" pitchFamily="34" charset="-122"/>
              </a:rPr>
              <a:t> (2020); Low &amp; </a:t>
            </a:r>
            <a:r>
              <a:rPr lang="en-US" altLang="zh-CN" sz="800" dirty="0" err="1" smtClean="0">
                <a:solidFill>
                  <a:schemeClr val="bg1">
                    <a:lumMod val="50000"/>
                  </a:schemeClr>
                </a:solidFill>
                <a:latin typeface="微软雅黑" pitchFamily="34" charset="-122"/>
                <a:ea typeface="微软雅黑" pitchFamily="34" charset="-122"/>
              </a:rPr>
              <a:t>Magramo</a:t>
            </a:r>
            <a:r>
              <a:rPr lang="en-US" altLang="zh-CN" sz="800" dirty="0" smtClean="0">
                <a:solidFill>
                  <a:schemeClr val="bg1">
                    <a:lumMod val="50000"/>
                  </a:schemeClr>
                </a:solidFill>
                <a:latin typeface="微软雅黑" pitchFamily="34" charset="-122"/>
                <a:ea typeface="微软雅黑" pitchFamily="34" charset="-122"/>
              </a:rPr>
              <a:t> (2020)</a:t>
            </a:r>
            <a:endParaRPr lang="zh-CN" altLang="en-US" sz="800" dirty="0">
              <a:solidFill>
                <a:schemeClr val="bg1">
                  <a:lumMod val="50000"/>
                </a:schemeClr>
              </a:solidFill>
              <a:latin typeface="微软雅黑" pitchFamily="34" charset="-122"/>
              <a:ea typeface="微软雅黑" pitchFamily="34" charset="-122"/>
            </a:endParaRPr>
          </a:p>
        </p:txBody>
      </p:sp>
      <p:sp>
        <p:nvSpPr>
          <p:cNvPr id="115" name="矩形 87">
            <a:extLst>
              <a:ext uri="{FF2B5EF4-FFF2-40B4-BE49-F238E27FC236}">
                <a16:creationId xmlns:a16="http://schemas.microsoft.com/office/drawing/2014/main" xmlns="" id="{74EC1EE7-20B3-4659-BB5F-E27177EE67A4}"/>
              </a:ext>
            </a:extLst>
          </p:cNvPr>
          <p:cNvSpPr>
            <a:spLocks noChangeArrowheads="1"/>
          </p:cNvSpPr>
          <p:nvPr/>
        </p:nvSpPr>
        <p:spPr bwMode="auto">
          <a:xfrm>
            <a:off x="10237022" y="5723016"/>
            <a:ext cx="1891718" cy="276991"/>
          </a:xfrm>
          <a:prstGeom prst="rect">
            <a:avLst/>
          </a:prstGeom>
          <a:noFill/>
          <a:ln w="9525">
            <a:noFill/>
            <a:miter lim="800000"/>
            <a:headEnd/>
            <a:tailEnd/>
          </a:ln>
        </p:spPr>
        <p:txBody>
          <a:bodyPr wrap="square" lIns="91430" tIns="45716" rIns="91430" bIns="45716">
            <a:spAutoFit/>
          </a:bodyPr>
          <a:lstStyle/>
          <a:p>
            <a:pPr algn="ctr" eaLnBrk="0" fontAlgn="ctr" hangingPunct="0">
              <a:lnSpc>
                <a:spcPct val="150000"/>
              </a:lnSpc>
              <a:buClr>
                <a:srgbClr val="FF0000"/>
              </a:buClr>
              <a:buSzPct val="70000"/>
            </a:pPr>
            <a:r>
              <a:rPr lang="en-US" altLang="zh-CN" sz="800" dirty="0" smtClean="0">
                <a:solidFill>
                  <a:schemeClr val="bg1">
                    <a:lumMod val="50000"/>
                  </a:schemeClr>
                </a:solidFill>
                <a:latin typeface="微软雅黑" pitchFamily="34" charset="-122"/>
                <a:ea typeface="微软雅黑" pitchFamily="34" charset="-122"/>
              </a:rPr>
              <a:t>Source: Cathay Pacific (2021)</a:t>
            </a:r>
            <a:endParaRPr lang="zh-CN" altLang="en-US" sz="800" dirty="0">
              <a:solidFill>
                <a:schemeClr val="bg1">
                  <a:lumMod val="50000"/>
                </a:schemeClr>
              </a:solidFill>
              <a:latin typeface="微软雅黑" pitchFamily="34" charset="-122"/>
              <a:ea typeface="微软雅黑" pitchFamily="34" charset="-122"/>
            </a:endParaRPr>
          </a:p>
        </p:txBody>
      </p:sp>
      <p:pic>
        <p:nvPicPr>
          <p:cNvPr id="35" name="Picture 2" descr="Download Cathay Pacific Logo in SVG Vector or PNG File Format - Logo.wine"/>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0934699" y="1"/>
            <a:ext cx="1257299" cy="707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366131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fade">
                                      <p:cBhvr>
                                        <p:cTn id="13" dur="1000"/>
                                        <p:tgtEl>
                                          <p:spTgt spid="20"/>
                                        </p:tgtEl>
                                      </p:cBhvr>
                                    </p:animEffect>
                                    <p:anim calcmode="lin" valueType="num">
                                      <p:cBhvr>
                                        <p:cTn id="14" dur="1000" fill="hold"/>
                                        <p:tgtEl>
                                          <p:spTgt spid="20"/>
                                        </p:tgtEl>
                                        <p:attrNameLst>
                                          <p:attrName>ppt_x</p:attrName>
                                        </p:attrNameLst>
                                      </p:cBhvr>
                                      <p:tavLst>
                                        <p:tav tm="0">
                                          <p:val>
                                            <p:strVal val="#ppt_x"/>
                                          </p:val>
                                        </p:tav>
                                        <p:tav tm="100000">
                                          <p:val>
                                            <p:strVal val="#ppt_x"/>
                                          </p:val>
                                        </p:tav>
                                      </p:tavLst>
                                    </p:anim>
                                    <p:anim calcmode="lin" valueType="num">
                                      <p:cBhvr>
                                        <p:cTn id="15" dur="1000" fill="hold"/>
                                        <p:tgtEl>
                                          <p:spTgt spid="20"/>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1026"/>
                                        </p:tgtEl>
                                        <p:attrNameLst>
                                          <p:attrName>style.visibility</p:attrName>
                                        </p:attrNameLst>
                                      </p:cBhvr>
                                      <p:to>
                                        <p:strVal val="visible"/>
                                      </p:to>
                                    </p:set>
                                    <p:animEffect transition="in" filter="fade">
                                      <p:cBhvr>
                                        <p:cTn id="18" dur="1000"/>
                                        <p:tgtEl>
                                          <p:spTgt spid="1026"/>
                                        </p:tgtEl>
                                      </p:cBhvr>
                                    </p:animEffect>
                                    <p:anim calcmode="lin" valueType="num">
                                      <p:cBhvr>
                                        <p:cTn id="19" dur="1000" fill="hold"/>
                                        <p:tgtEl>
                                          <p:spTgt spid="1026"/>
                                        </p:tgtEl>
                                        <p:attrNameLst>
                                          <p:attrName>ppt_x</p:attrName>
                                        </p:attrNameLst>
                                      </p:cBhvr>
                                      <p:tavLst>
                                        <p:tav tm="0">
                                          <p:val>
                                            <p:strVal val="#ppt_x"/>
                                          </p:val>
                                        </p:tav>
                                        <p:tav tm="100000">
                                          <p:val>
                                            <p:strVal val="#ppt_x"/>
                                          </p:val>
                                        </p:tav>
                                      </p:tavLst>
                                    </p:anim>
                                    <p:anim calcmode="lin" valueType="num">
                                      <p:cBhvr>
                                        <p:cTn id="20" dur="1000" fill="hold"/>
                                        <p:tgtEl>
                                          <p:spTgt spid="1026"/>
                                        </p:tgtEl>
                                        <p:attrNameLst>
                                          <p:attrName>ppt_y</p:attrName>
                                        </p:attrNameLst>
                                      </p:cBhvr>
                                      <p:tavLst>
                                        <p:tav tm="0">
                                          <p:val>
                                            <p:strVal val="#ppt_y+.1"/>
                                          </p:val>
                                        </p:tav>
                                        <p:tav tm="100000">
                                          <p:val>
                                            <p:strVal val="#ppt_y"/>
                                          </p:val>
                                        </p:tav>
                                      </p:tavLst>
                                    </p:anim>
                                  </p:childTnLst>
                                </p:cTn>
                              </p:par>
                              <p:par>
                                <p:cTn id="21" presetID="42" presetClass="entr" presetSubtype="0" fill="hold" grpId="0" nodeType="withEffect">
                                  <p:stCondLst>
                                    <p:cond delay="0"/>
                                  </p:stCondLst>
                                  <p:childTnLst>
                                    <p:set>
                                      <p:cBhvr>
                                        <p:cTn id="22" dur="1" fill="hold">
                                          <p:stCondLst>
                                            <p:cond delay="0"/>
                                          </p:stCondLst>
                                        </p:cTn>
                                        <p:tgtEl>
                                          <p:spTgt spid="17"/>
                                        </p:tgtEl>
                                        <p:attrNameLst>
                                          <p:attrName>style.visibility</p:attrName>
                                        </p:attrNameLst>
                                      </p:cBhvr>
                                      <p:to>
                                        <p:strVal val="visible"/>
                                      </p:to>
                                    </p:set>
                                    <p:animEffect transition="in" filter="fade">
                                      <p:cBhvr>
                                        <p:cTn id="23" dur="1000"/>
                                        <p:tgtEl>
                                          <p:spTgt spid="17"/>
                                        </p:tgtEl>
                                      </p:cBhvr>
                                    </p:animEffect>
                                    <p:anim calcmode="lin" valueType="num">
                                      <p:cBhvr>
                                        <p:cTn id="24" dur="1000" fill="hold"/>
                                        <p:tgtEl>
                                          <p:spTgt spid="17"/>
                                        </p:tgtEl>
                                        <p:attrNameLst>
                                          <p:attrName>ppt_x</p:attrName>
                                        </p:attrNameLst>
                                      </p:cBhvr>
                                      <p:tavLst>
                                        <p:tav tm="0">
                                          <p:val>
                                            <p:strVal val="#ppt_x"/>
                                          </p:val>
                                        </p:tav>
                                        <p:tav tm="100000">
                                          <p:val>
                                            <p:strVal val="#ppt_x"/>
                                          </p:val>
                                        </p:tav>
                                      </p:tavLst>
                                    </p:anim>
                                    <p:anim calcmode="lin" valueType="num">
                                      <p:cBhvr>
                                        <p:cTn id="25" dur="1000" fill="hold"/>
                                        <p:tgtEl>
                                          <p:spTgt spid="17"/>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6157"/>
                                        </p:tgtEl>
                                        <p:attrNameLst>
                                          <p:attrName>style.visibility</p:attrName>
                                        </p:attrNameLst>
                                      </p:cBhvr>
                                      <p:to>
                                        <p:strVal val="visible"/>
                                      </p:to>
                                    </p:set>
                                    <p:animEffect transition="in" filter="fade">
                                      <p:cBhvr>
                                        <p:cTn id="28" dur="1000"/>
                                        <p:tgtEl>
                                          <p:spTgt spid="6157"/>
                                        </p:tgtEl>
                                      </p:cBhvr>
                                    </p:animEffect>
                                    <p:anim calcmode="lin" valueType="num">
                                      <p:cBhvr>
                                        <p:cTn id="29" dur="1000" fill="hold"/>
                                        <p:tgtEl>
                                          <p:spTgt spid="6157"/>
                                        </p:tgtEl>
                                        <p:attrNameLst>
                                          <p:attrName>ppt_x</p:attrName>
                                        </p:attrNameLst>
                                      </p:cBhvr>
                                      <p:tavLst>
                                        <p:tav tm="0">
                                          <p:val>
                                            <p:strVal val="#ppt_x"/>
                                          </p:val>
                                        </p:tav>
                                        <p:tav tm="100000">
                                          <p:val>
                                            <p:strVal val="#ppt_x"/>
                                          </p:val>
                                        </p:tav>
                                      </p:tavLst>
                                    </p:anim>
                                    <p:anim calcmode="lin" valueType="num">
                                      <p:cBhvr>
                                        <p:cTn id="30" dur="1000" fill="hold"/>
                                        <p:tgtEl>
                                          <p:spTgt spid="6157"/>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fade">
                                      <p:cBhvr>
                                        <p:cTn id="33" dur="1000"/>
                                        <p:tgtEl>
                                          <p:spTgt spid="16"/>
                                        </p:tgtEl>
                                      </p:cBhvr>
                                    </p:animEffect>
                                    <p:anim calcmode="lin" valueType="num">
                                      <p:cBhvr>
                                        <p:cTn id="34" dur="1000" fill="hold"/>
                                        <p:tgtEl>
                                          <p:spTgt spid="16"/>
                                        </p:tgtEl>
                                        <p:attrNameLst>
                                          <p:attrName>ppt_x</p:attrName>
                                        </p:attrNameLst>
                                      </p:cBhvr>
                                      <p:tavLst>
                                        <p:tav tm="0">
                                          <p:val>
                                            <p:strVal val="#ppt_x"/>
                                          </p:val>
                                        </p:tav>
                                        <p:tav tm="100000">
                                          <p:val>
                                            <p:strVal val="#ppt_x"/>
                                          </p:val>
                                        </p:tav>
                                      </p:tavLst>
                                    </p:anim>
                                    <p:anim calcmode="lin" valueType="num">
                                      <p:cBhvr>
                                        <p:cTn id="35" dur="1000" fill="hold"/>
                                        <p:tgtEl>
                                          <p:spTgt spid="16"/>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69"/>
                                        </p:tgtEl>
                                        <p:attrNameLst>
                                          <p:attrName>style.visibility</p:attrName>
                                        </p:attrNameLst>
                                      </p:cBhvr>
                                      <p:to>
                                        <p:strVal val="visible"/>
                                      </p:to>
                                    </p:set>
                                    <p:animEffect transition="in" filter="fade">
                                      <p:cBhvr>
                                        <p:cTn id="38" dur="1000"/>
                                        <p:tgtEl>
                                          <p:spTgt spid="69"/>
                                        </p:tgtEl>
                                      </p:cBhvr>
                                    </p:animEffect>
                                    <p:anim calcmode="lin" valueType="num">
                                      <p:cBhvr>
                                        <p:cTn id="39" dur="1000" fill="hold"/>
                                        <p:tgtEl>
                                          <p:spTgt spid="69"/>
                                        </p:tgtEl>
                                        <p:attrNameLst>
                                          <p:attrName>ppt_x</p:attrName>
                                        </p:attrNameLst>
                                      </p:cBhvr>
                                      <p:tavLst>
                                        <p:tav tm="0">
                                          <p:val>
                                            <p:strVal val="#ppt_x"/>
                                          </p:val>
                                        </p:tav>
                                        <p:tav tm="100000">
                                          <p:val>
                                            <p:strVal val="#ppt_x"/>
                                          </p:val>
                                        </p:tav>
                                      </p:tavLst>
                                    </p:anim>
                                    <p:anim calcmode="lin" valueType="num">
                                      <p:cBhvr>
                                        <p:cTn id="40" dur="1000" fill="hold"/>
                                        <p:tgtEl>
                                          <p:spTgt spid="69"/>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nodeType="clickEffect">
                                  <p:stCondLst>
                                    <p:cond delay="0"/>
                                  </p:stCondLst>
                                  <p:childTnLst>
                                    <p:set>
                                      <p:cBhvr>
                                        <p:cTn id="44" dur="1" fill="hold">
                                          <p:stCondLst>
                                            <p:cond delay="0"/>
                                          </p:stCondLst>
                                        </p:cTn>
                                        <p:tgtEl>
                                          <p:spTgt spid="21"/>
                                        </p:tgtEl>
                                        <p:attrNameLst>
                                          <p:attrName>style.visibility</p:attrName>
                                        </p:attrNameLst>
                                      </p:cBhvr>
                                      <p:to>
                                        <p:strVal val="visible"/>
                                      </p:to>
                                    </p:set>
                                    <p:animEffect transition="in" filter="wipe(down)">
                                      <p:cBhvr>
                                        <p:cTn id="45" dur="500"/>
                                        <p:tgtEl>
                                          <p:spTgt spid="21"/>
                                        </p:tgtEl>
                                      </p:cBhvr>
                                    </p:animEffect>
                                  </p:childTnLst>
                                </p:cTn>
                              </p:par>
                              <p:par>
                                <p:cTn id="46" presetID="22" presetClass="entr" presetSubtype="4" fill="hold" grpId="0" nodeType="withEffect">
                                  <p:stCondLst>
                                    <p:cond delay="0"/>
                                  </p:stCondLst>
                                  <p:childTnLst>
                                    <p:set>
                                      <p:cBhvr>
                                        <p:cTn id="47" dur="1" fill="hold">
                                          <p:stCondLst>
                                            <p:cond delay="0"/>
                                          </p:stCondLst>
                                        </p:cTn>
                                        <p:tgtEl>
                                          <p:spTgt spid="13"/>
                                        </p:tgtEl>
                                        <p:attrNameLst>
                                          <p:attrName>style.visibility</p:attrName>
                                        </p:attrNameLst>
                                      </p:cBhvr>
                                      <p:to>
                                        <p:strVal val="visible"/>
                                      </p:to>
                                    </p:set>
                                    <p:animEffect transition="in" filter="wipe(down)">
                                      <p:cBhvr>
                                        <p:cTn id="48" dur="500"/>
                                        <p:tgtEl>
                                          <p:spTgt spid="13"/>
                                        </p:tgtEl>
                                      </p:cBhvr>
                                    </p:animEffect>
                                  </p:childTnLst>
                                </p:cTn>
                              </p:par>
                              <p:par>
                                <p:cTn id="49" presetID="22" presetClass="entr" presetSubtype="4" fill="hold" nodeType="withEffect">
                                  <p:stCondLst>
                                    <p:cond delay="0"/>
                                  </p:stCondLst>
                                  <p:childTnLst>
                                    <p:set>
                                      <p:cBhvr>
                                        <p:cTn id="50" dur="1" fill="hold">
                                          <p:stCondLst>
                                            <p:cond delay="0"/>
                                          </p:stCondLst>
                                        </p:cTn>
                                        <p:tgtEl>
                                          <p:spTgt spid="6152"/>
                                        </p:tgtEl>
                                        <p:attrNameLst>
                                          <p:attrName>style.visibility</p:attrName>
                                        </p:attrNameLst>
                                      </p:cBhvr>
                                      <p:to>
                                        <p:strVal val="visible"/>
                                      </p:to>
                                    </p:set>
                                    <p:animEffect transition="in" filter="wipe(down)">
                                      <p:cBhvr>
                                        <p:cTn id="51" dur="500"/>
                                        <p:tgtEl>
                                          <p:spTgt spid="6152"/>
                                        </p:tgtEl>
                                      </p:cBhvr>
                                    </p:animEffect>
                                  </p:childTnLst>
                                </p:cTn>
                              </p:par>
                              <p:par>
                                <p:cTn id="52" presetID="22" presetClass="entr" presetSubtype="4" fill="hold" grpId="0" nodeType="withEffect">
                                  <p:stCondLst>
                                    <p:cond delay="0"/>
                                  </p:stCondLst>
                                  <p:childTnLst>
                                    <p:set>
                                      <p:cBhvr>
                                        <p:cTn id="53" dur="1" fill="hold">
                                          <p:stCondLst>
                                            <p:cond delay="0"/>
                                          </p:stCondLst>
                                        </p:cTn>
                                        <p:tgtEl>
                                          <p:spTgt spid="12"/>
                                        </p:tgtEl>
                                        <p:attrNameLst>
                                          <p:attrName>style.visibility</p:attrName>
                                        </p:attrNameLst>
                                      </p:cBhvr>
                                      <p:to>
                                        <p:strVal val="visible"/>
                                      </p:to>
                                    </p:set>
                                    <p:animEffect transition="in" filter="wipe(down)">
                                      <p:cBhvr>
                                        <p:cTn id="54" dur="500"/>
                                        <p:tgtEl>
                                          <p:spTgt spid="12"/>
                                        </p:tgtEl>
                                      </p:cBhvr>
                                    </p:animEffect>
                                  </p:childTnLst>
                                </p:cTn>
                              </p:par>
                              <p:par>
                                <p:cTn id="55" presetID="22" presetClass="entr" presetSubtype="4" fill="hold" grpId="0" nodeType="withEffect">
                                  <p:stCondLst>
                                    <p:cond delay="0"/>
                                  </p:stCondLst>
                                  <p:childTnLst>
                                    <p:set>
                                      <p:cBhvr>
                                        <p:cTn id="56" dur="1" fill="hold">
                                          <p:stCondLst>
                                            <p:cond delay="0"/>
                                          </p:stCondLst>
                                        </p:cTn>
                                        <p:tgtEl>
                                          <p:spTgt spid="84"/>
                                        </p:tgtEl>
                                        <p:attrNameLst>
                                          <p:attrName>style.visibility</p:attrName>
                                        </p:attrNameLst>
                                      </p:cBhvr>
                                      <p:to>
                                        <p:strVal val="visible"/>
                                      </p:to>
                                    </p:set>
                                    <p:animEffect transition="in" filter="wipe(down)">
                                      <p:cBhvr>
                                        <p:cTn id="57" dur="500"/>
                                        <p:tgtEl>
                                          <p:spTgt spid="84"/>
                                        </p:tgtEl>
                                      </p:cBhvr>
                                    </p:animEffect>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18"/>
                                        </p:tgtEl>
                                        <p:attrNameLst>
                                          <p:attrName>style.visibility</p:attrName>
                                        </p:attrNameLst>
                                      </p:cBhvr>
                                      <p:to>
                                        <p:strVal val="visible"/>
                                      </p:to>
                                    </p:set>
                                    <p:animEffect transition="in" filter="fade">
                                      <p:cBhvr>
                                        <p:cTn id="62" dur="1000"/>
                                        <p:tgtEl>
                                          <p:spTgt spid="18"/>
                                        </p:tgtEl>
                                      </p:cBhvr>
                                    </p:animEffect>
                                    <p:anim calcmode="lin" valueType="num">
                                      <p:cBhvr>
                                        <p:cTn id="63" dur="1000" fill="hold"/>
                                        <p:tgtEl>
                                          <p:spTgt spid="18"/>
                                        </p:tgtEl>
                                        <p:attrNameLst>
                                          <p:attrName>ppt_x</p:attrName>
                                        </p:attrNameLst>
                                      </p:cBhvr>
                                      <p:tavLst>
                                        <p:tav tm="0">
                                          <p:val>
                                            <p:strVal val="#ppt_x"/>
                                          </p:val>
                                        </p:tav>
                                        <p:tav tm="100000">
                                          <p:val>
                                            <p:strVal val="#ppt_x"/>
                                          </p:val>
                                        </p:tav>
                                      </p:tavLst>
                                    </p:anim>
                                    <p:anim calcmode="lin" valueType="num">
                                      <p:cBhvr>
                                        <p:cTn id="64" dur="1000" fill="hold"/>
                                        <p:tgtEl>
                                          <p:spTgt spid="18"/>
                                        </p:tgtEl>
                                        <p:attrNameLst>
                                          <p:attrName>ppt_y</p:attrName>
                                        </p:attrNameLst>
                                      </p:cBhvr>
                                      <p:tavLst>
                                        <p:tav tm="0">
                                          <p:val>
                                            <p:strVal val="#ppt_y+.1"/>
                                          </p:val>
                                        </p:tav>
                                        <p:tav tm="100000">
                                          <p:val>
                                            <p:strVal val="#ppt_y"/>
                                          </p:val>
                                        </p:tav>
                                      </p:tavLst>
                                    </p:anim>
                                  </p:childTnLst>
                                </p:cTn>
                              </p:par>
                              <p:par>
                                <p:cTn id="65" presetID="42" presetClass="entr" presetSubtype="0" fill="hold" grpId="0" nodeType="withEffect">
                                  <p:stCondLst>
                                    <p:cond delay="0"/>
                                  </p:stCondLst>
                                  <p:childTnLst>
                                    <p:set>
                                      <p:cBhvr>
                                        <p:cTn id="66" dur="1" fill="hold">
                                          <p:stCondLst>
                                            <p:cond delay="0"/>
                                          </p:stCondLst>
                                        </p:cTn>
                                        <p:tgtEl>
                                          <p:spTgt spid="19"/>
                                        </p:tgtEl>
                                        <p:attrNameLst>
                                          <p:attrName>style.visibility</p:attrName>
                                        </p:attrNameLst>
                                      </p:cBhvr>
                                      <p:to>
                                        <p:strVal val="visible"/>
                                      </p:to>
                                    </p:set>
                                    <p:animEffect transition="in" filter="fade">
                                      <p:cBhvr>
                                        <p:cTn id="67" dur="1000"/>
                                        <p:tgtEl>
                                          <p:spTgt spid="19"/>
                                        </p:tgtEl>
                                      </p:cBhvr>
                                    </p:animEffect>
                                    <p:anim calcmode="lin" valueType="num">
                                      <p:cBhvr>
                                        <p:cTn id="68" dur="1000" fill="hold"/>
                                        <p:tgtEl>
                                          <p:spTgt spid="19"/>
                                        </p:tgtEl>
                                        <p:attrNameLst>
                                          <p:attrName>ppt_x</p:attrName>
                                        </p:attrNameLst>
                                      </p:cBhvr>
                                      <p:tavLst>
                                        <p:tav tm="0">
                                          <p:val>
                                            <p:strVal val="#ppt_x"/>
                                          </p:val>
                                        </p:tav>
                                        <p:tav tm="100000">
                                          <p:val>
                                            <p:strVal val="#ppt_x"/>
                                          </p:val>
                                        </p:tav>
                                      </p:tavLst>
                                    </p:anim>
                                    <p:anim calcmode="lin" valueType="num">
                                      <p:cBhvr>
                                        <p:cTn id="69" dur="1000" fill="hold"/>
                                        <p:tgtEl>
                                          <p:spTgt spid="19"/>
                                        </p:tgtEl>
                                        <p:attrNameLst>
                                          <p:attrName>ppt_y</p:attrName>
                                        </p:attrNameLst>
                                      </p:cBhvr>
                                      <p:tavLst>
                                        <p:tav tm="0">
                                          <p:val>
                                            <p:strVal val="#ppt_y+.1"/>
                                          </p:val>
                                        </p:tav>
                                        <p:tav tm="100000">
                                          <p:val>
                                            <p:strVal val="#ppt_y"/>
                                          </p:val>
                                        </p:tav>
                                      </p:tavLst>
                                    </p:anim>
                                  </p:childTnLst>
                                </p:cTn>
                              </p:par>
                              <p:par>
                                <p:cTn id="70" presetID="42" presetClass="entr" presetSubtype="0" fill="hold" nodeType="withEffect">
                                  <p:stCondLst>
                                    <p:cond delay="0"/>
                                  </p:stCondLst>
                                  <p:childTnLst>
                                    <p:set>
                                      <p:cBhvr>
                                        <p:cTn id="71" dur="1" fill="hold">
                                          <p:stCondLst>
                                            <p:cond delay="0"/>
                                          </p:stCondLst>
                                        </p:cTn>
                                        <p:tgtEl>
                                          <p:spTgt spid="6156"/>
                                        </p:tgtEl>
                                        <p:attrNameLst>
                                          <p:attrName>style.visibility</p:attrName>
                                        </p:attrNameLst>
                                      </p:cBhvr>
                                      <p:to>
                                        <p:strVal val="visible"/>
                                      </p:to>
                                    </p:set>
                                    <p:animEffect transition="in" filter="fade">
                                      <p:cBhvr>
                                        <p:cTn id="72" dur="1000"/>
                                        <p:tgtEl>
                                          <p:spTgt spid="6156"/>
                                        </p:tgtEl>
                                      </p:cBhvr>
                                    </p:animEffect>
                                    <p:anim calcmode="lin" valueType="num">
                                      <p:cBhvr>
                                        <p:cTn id="73" dur="1000" fill="hold"/>
                                        <p:tgtEl>
                                          <p:spTgt spid="6156"/>
                                        </p:tgtEl>
                                        <p:attrNameLst>
                                          <p:attrName>ppt_x</p:attrName>
                                        </p:attrNameLst>
                                      </p:cBhvr>
                                      <p:tavLst>
                                        <p:tav tm="0">
                                          <p:val>
                                            <p:strVal val="#ppt_x"/>
                                          </p:val>
                                        </p:tav>
                                        <p:tav tm="100000">
                                          <p:val>
                                            <p:strVal val="#ppt_x"/>
                                          </p:val>
                                        </p:tav>
                                      </p:tavLst>
                                    </p:anim>
                                    <p:anim calcmode="lin" valueType="num">
                                      <p:cBhvr>
                                        <p:cTn id="74" dur="1000" fill="hold"/>
                                        <p:tgtEl>
                                          <p:spTgt spid="6156"/>
                                        </p:tgtEl>
                                        <p:attrNameLst>
                                          <p:attrName>ppt_y</p:attrName>
                                        </p:attrNameLst>
                                      </p:cBhvr>
                                      <p:tavLst>
                                        <p:tav tm="0">
                                          <p:val>
                                            <p:strVal val="#ppt_y+.1"/>
                                          </p:val>
                                        </p:tav>
                                        <p:tav tm="100000">
                                          <p:val>
                                            <p:strVal val="#ppt_y"/>
                                          </p:val>
                                        </p:tav>
                                      </p:tavLst>
                                    </p:anim>
                                  </p:childTnLst>
                                </p:cTn>
                              </p:par>
                              <p:par>
                                <p:cTn id="75" presetID="42" presetClass="entr" presetSubtype="0" fill="hold" nodeType="withEffect">
                                  <p:stCondLst>
                                    <p:cond delay="0"/>
                                  </p:stCondLst>
                                  <p:childTnLst>
                                    <p:set>
                                      <p:cBhvr>
                                        <p:cTn id="76" dur="1" fill="hold">
                                          <p:stCondLst>
                                            <p:cond delay="0"/>
                                          </p:stCondLst>
                                        </p:cTn>
                                        <p:tgtEl>
                                          <p:spTgt spid="22"/>
                                        </p:tgtEl>
                                        <p:attrNameLst>
                                          <p:attrName>style.visibility</p:attrName>
                                        </p:attrNameLst>
                                      </p:cBhvr>
                                      <p:to>
                                        <p:strVal val="visible"/>
                                      </p:to>
                                    </p:set>
                                    <p:animEffect transition="in" filter="fade">
                                      <p:cBhvr>
                                        <p:cTn id="77" dur="1000"/>
                                        <p:tgtEl>
                                          <p:spTgt spid="22"/>
                                        </p:tgtEl>
                                      </p:cBhvr>
                                    </p:animEffect>
                                    <p:anim calcmode="lin" valueType="num">
                                      <p:cBhvr>
                                        <p:cTn id="78" dur="1000" fill="hold"/>
                                        <p:tgtEl>
                                          <p:spTgt spid="22"/>
                                        </p:tgtEl>
                                        <p:attrNameLst>
                                          <p:attrName>ppt_x</p:attrName>
                                        </p:attrNameLst>
                                      </p:cBhvr>
                                      <p:tavLst>
                                        <p:tav tm="0">
                                          <p:val>
                                            <p:strVal val="#ppt_x"/>
                                          </p:val>
                                        </p:tav>
                                        <p:tav tm="100000">
                                          <p:val>
                                            <p:strVal val="#ppt_x"/>
                                          </p:val>
                                        </p:tav>
                                      </p:tavLst>
                                    </p:anim>
                                    <p:anim calcmode="lin" valueType="num">
                                      <p:cBhvr>
                                        <p:cTn id="7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53" presetClass="entr" presetSubtype="16" fill="hold" nodeType="clickEffect">
                                  <p:stCondLst>
                                    <p:cond delay="0"/>
                                  </p:stCondLst>
                                  <p:childTnLst>
                                    <p:set>
                                      <p:cBhvr>
                                        <p:cTn id="83" dur="1" fill="hold">
                                          <p:stCondLst>
                                            <p:cond delay="0"/>
                                          </p:stCondLst>
                                        </p:cTn>
                                        <p:tgtEl>
                                          <p:spTgt spid="23"/>
                                        </p:tgtEl>
                                        <p:attrNameLst>
                                          <p:attrName>style.visibility</p:attrName>
                                        </p:attrNameLst>
                                      </p:cBhvr>
                                      <p:to>
                                        <p:strVal val="visible"/>
                                      </p:to>
                                    </p:set>
                                    <p:anim calcmode="lin" valueType="num">
                                      <p:cBhvr>
                                        <p:cTn id="84" dur="500" fill="hold"/>
                                        <p:tgtEl>
                                          <p:spTgt spid="23"/>
                                        </p:tgtEl>
                                        <p:attrNameLst>
                                          <p:attrName>ppt_w</p:attrName>
                                        </p:attrNameLst>
                                      </p:cBhvr>
                                      <p:tavLst>
                                        <p:tav tm="0">
                                          <p:val>
                                            <p:fltVal val="0"/>
                                          </p:val>
                                        </p:tav>
                                        <p:tav tm="100000">
                                          <p:val>
                                            <p:strVal val="#ppt_w"/>
                                          </p:val>
                                        </p:tav>
                                      </p:tavLst>
                                    </p:anim>
                                    <p:anim calcmode="lin" valueType="num">
                                      <p:cBhvr>
                                        <p:cTn id="85" dur="500" fill="hold"/>
                                        <p:tgtEl>
                                          <p:spTgt spid="23"/>
                                        </p:tgtEl>
                                        <p:attrNameLst>
                                          <p:attrName>ppt_h</p:attrName>
                                        </p:attrNameLst>
                                      </p:cBhvr>
                                      <p:tavLst>
                                        <p:tav tm="0">
                                          <p:val>
                                            <p:fltVal val="0"/>
                                          </p:val>
                                        </p:tav>
                                        <p:tav tm="100000">
                                          <p:val>
                                            <p:strVal val="#ppt_h"/>
                                          </p:val>
                                        </p:tav>
                                      </p:tavLst>
                                    </p:anim>
                                    <p:animEffect transition="in" filter="fade">
                                      <p:cBhvr>
                                        <p:cTn id="86" dur="500"/>
                                        <p:tgtEl>
                                          <p:spTgt spid="23"/>
                                        </p:tgtEl>
                                      </p:cBhvr>
                                    </p:animEffect>
                                  </p:childTnLst>
                                </p:cTn>
                              </p:par>
                              <p:par>
                                <p:cTn id="87" presetID="53" presetClass="entr" presetSubtype="16" fill="hold" nodeType="withEffect">
                                  <p:stCondLst>
                                    <p:cond delay="0"/>
                                  </p:stCondLst>
                                  <p:childTnLst>
                                    <p:set>
                                      <p:cBhvr>
                                        <p:cTn id="88" dur="1" fill="hold">
                                          <p:stCondLst>
                                            <p:cond delay="0"/>
                                          </p:stCondLst>
                                        </p:cTn>
                                        <p:tgtEl>
                                          <p:spTgt spid="6155"/>
                                        </p:tgtEl>
                                        <p:attrNameLst>
                                          <p:attrName>style.visibility</p:attrName>
                                        </p:attrNameLst>
                                      </p:cBhvr>
                                      <p:to>
                                        <p:strVal val="visible"/>
                                      </p:to>
                                    </p:set>
                                    <p:anim calcmode="lin" valueType="num">
                                      <p:cBhvr>
                                        <p:cTn id="89" dur="500" fill="hold"/>
                                        <p:tgtEl>
                                          <p:spTgt spid="6155"/>
                                        </p:tgtEl>
                                        <p:attrNameLst>
                                          <p:attrName>ppt_w</p:attrName>
                                        </p:attrNameLst>
                                      </p:cBhvr>
                                      <p:tavLst>
                                        <p:tav tm="0">
                                          <p:val>
                                            <p:fltVal val="0"/>
                                          </p:val>
                                        </p:tav>
                                        <p:tav tm="100000">
                                          <p:val>
                                            <p:strVal val="#ppt_w"/>
                                          </p:val>
                                        </p:tav>
                                      </p:tavLst>
                                    </p:anim>
                                    <p:anim calcmode="lin" valueType="num">
                                      <p:cBhvr>
                                        <p:cTn id="90" dur="500" fill="hold"/>
                                        <p:tgtEl>
                                          <p:spTgt spid="6155"/>
                                        </p:tgtEl>
                                        <p:attrNameLst>
                                          <p:attrName>ppt_h</p:attrName>
                                        </p:attrNameLst>
                                      </p:cBhvr>
                                      <p:tavLst>
                                        <p:tav tm="0">
                                          <p:val>
                                            <p:fltVal val="0"/>
                                          </p:val>
                                        </p:tav>
                                        <p:tav tm="100000">
                                          <p:val>
                                            <p:strVal val="#ppt_h"/>
                                          </p:val>
                                        </p:tav>
                                      </p:tavLst>
                                    </p:anim>
                                    <p:animEffect transition="in" filter="fade">
                                      <p:cBhvr>
                                        <p:cTn id="91" dur="500"/>
                                        <p:tgtEl>
                                          <p:spTgt spid="6155"/>
                                        </p:tgtEl>
                                      </p:cBhvr>
                                    </p:animEffect>
                                  </p:childTnLst>
                                </p:cTn>
                              </p:par>
                              <p:par>
                                <p:cTn id="92" presetID="53" presetClass="entr" presetSubtype="16" fill="hold" grpId="0" nodeType="withEffect">
                                  <p:stCondLst>
                                    <p:cond delay="0"/>
                                  </p:stCondLst>
                                  <p:childTnLst>
                                    <p:set>
                                      <p:cBhvr>
                                        <p:cTn id="93" dur="1" fill="hold">
                                          <p:stCondLst>
                                            <p:cond delay="0"/>
                                          </p:stCondLst>
                                        </p:cTn>
                                        <p:tgtEl>
                                          <p:spTgt spid="15"/>
                                        </p:tgtEl>
                                        <p:attrNameLst>
                                          <p:attrName>style.visibility</p:attrName>
                                        </p:attrNameLst>
                                      </p:cBhvr>
                                      <p:to>
                                        <p:strVal val="visible"/>
                                      </p:to>
                                    </p:set>
                                    <p:anim calcmode="lin" valueType="num">
                                      <p:cBhvr>
                                        <p:cTn id="94" dur="500" fill="hold"/>
                                        <p:tgtEl>
                                          <p:spTgt spid="15"/>
                                        </p:tgtEl>
                                        <p:attrNameLst>
                                          <p:attrName>ppt_w</p:attrName>
                                        </p:attrNameLst>
                                      </p:cBhvr>
                                      <p:tavLst>
                                        <p:tav tm="0">
                                          <p:val>
                                            <p:fltVal val="0"/>
                                          </p:val>
                                        </p:tav>
                                        <p:tav tm="100000">
                                          <p:val>
                                            <p:strVal val="#ppt_w"/>
                                          </p:val>
                                        </p:tav>
                                      </p:tavLst>
                                    </p:anim>
                                    <p:anim calcmode="lin" valueType="num">
                                      <p:cBhvr>
                                        <p:cTn id="95" dur="500" fill="hold"/>
                                        <p:tgtEl>
                                          <p:spTgt spid="15"/>
                                        </p:tgtEl>
                                        <p:attrNameLst>
                                          <p:attrName>ppt_h</p:attrName>
                                        </p:attrNameLst>
                                      </p:cBhvr>
                                      <p:tavLst>
                                        <p:tav tm="0">
                                          <p:val>
                                            <p:fltVal val="0"/>
                                          </p:val>
                                        </p:tav>
                                        <p:tav tm="100000">
                                          <p:val>
                                            <p:strVal val="#ppt_h"/>
                                          </p:val>
                                        </p:tav>
                                      </p:tavLst>
                                    </p:anim>
                                    <p:animEffect transition="in" filter="fade">
                                      <p:cBhvr>
                                        <p:cTn id="96" dur="500"/>
                                        <p:tgtEl>
                                          <p:spTgt spid="15"/>
                                        </p:tgtEl>
                                      </p:cBhvr>
                                    </p:animEffect>
                                  </p:childTnLst>
                                </p:cTn>
                              </p:par>
                              <p:par>
                                <p:cTn id="97" presetID="53" presetClass="entr" presetSubtype="16" fill="hold" grpId="0" nodeType="withEffect">
                                  <p:stCondLst>
                                    <p:cond delay="0"/>
                                  </p:stCondLst>
                                  <p:childTnLst>
                                    <p:set>
                                      <p:cBhvr>
                                        <p:cTn id="98" dur="1" fill="hold">
                                          <p:stCondLst>
                                            <p:cond delay="0"/>
                                          </p:stCondLst>
                                        </p:cTn>
                                        <p:tgtEl>
                                          <p:spTgt spid="14"/>
                                        </p:tgtEl>
                                        <p:attrNameLst>
                                          <p:attrName>style.visibility</p:attrName>
                                        </p:attrNameLst>
                                      </p:cBhvr>
                                      <p:to>
                                        <p:strVal val="visible"/>
                                      </p:to>
                                    </p:set>
                                    <p:anim calcmode="lin" valueType="num">
                                      <p:cBhvr>
                                        <p:cTn id="99" dur="500" fill="hold"/>
                                        <p:tgtEl>
                                          <p:spTgt spid="14"/>
                                        </p:tgtEl>
                                        <p:attrNameLst>
                                          <p:attrName>ppt_w</p:attrName>
                                        </p:attrNameLst>
                                      </p:cBhvr>
                                      <p:tavLst>
                                        <p:tav tm="0">
                                          <p:val>
                                            <p:fltVal val="0"/>
                                          </p:val>
                                        </p:tav>
                                        <p:tav tm="100000">
                                          <p:val>
                                            <p:strVal val="#ppt_w"/>
                                          </p:val>
                                        </p:tav>
                                      </p:tavLst>
                                    </p:anim>
                                    <p:anim calcmode="lin" valueType="num">
                                      <p:cBhvr>
                                        <p:cTn id="100" dur="500" fill="hold"/>
                                        <p:tgtEl>
                                          <p:spTgt spid="14"/>
                                        </p:tgtEl>
                                        <p:attrNameLst>
                                          <p:attrName>ppt_h</p:attrName>
                                        </p:attrNameLst>
                                      </p:cBhvr>
                                      <p:tavLst>
                                        <p:tav tm="0">
                                          <p:val>
                                            <p:fltVal val="0"/>
                                          </p:val>
                                        </p:tav>
                                        <p:tav tm="100000">
                                          <p:val>
                                            <p:strVal val="#ppt_h"/>
                                          </p:val>
                                        </p:tav>
                                      </p:tavLst>
                                    </p:anim>
                                    <p:animEffect transition="in" filter="fade">
                                      <p:cBhvr>
                                        <p:cTn id="101" dur="500"/>
                                        <p:tgtEl>
                                          <p:spTgt spid="14"/>
                                        </p:tgtEl>
                                      </p:cBhvr>
                                    </p:animEffect>
                                  </p:childTnLst>
                                </p:cTn>
                              </p:par>
                              <p:par>
                                <p:cTn id="102" presetID="53" presetClass="entr" presetSubtype="16" fill="hold" grpId="0" nodeType="withEffect">
                                  <p:stCondLst>
                                    <p:cond delay="0"/>
                                  </p:stCondLst>
                                  <p:childTnLst>
                                    <p:set>
                                      <p:cBhvr>
                                        <p:cTn id="103" dur="1" fill="hold">
                                          <p:stCondLst>
                                            <p:cond delay="0"/>
                                          </p:stCondLst>
                                        </p:cTn>
                                        <p:tgtEl>
                                          <p:spTgt spid="115"/>
                                        </p:tgtEl>
                                        <p:attrNameLst>
                                          <p:attrName>style.visibility</p:attrName>
                                        </p:attrNameLst>
                                      </p:cBhvr>
                                      <p:to>
                                        <p:strVal val="visible"/>
                                      </p:to>
                                    </p:set>
                                    <p:anim calcmode="lin" valueType="num">
                                      <p:cBhvr>
                                        <p:cTn id="104" dur="500" fill="hold"/>
                                        <p:tgtEl>
                                          <p:spTgt spid="115"/>
                                        </p:tgtEl>
                                        <p:attrNameLst>
                                          <p:attrName>ppt_w</p:attrName>
                                        </p:attrNameLst>
                                      </p:cBhvr>
                                      <p:tavLst>
                                        <p:tav tm="0">
                                          <p:val>
                                            <p:fltVal val="0"/>
                                          </p:val>
                                        </p:tav>
                                        <p:tav tm="100000">
                                          <p:val>
                                            <p:strVal val="#ppt_w"/>
                                          </p:val>
                                        </p:tav>
                                      </p:tavLst>
                                    </p:anim>
                                    <p:anim calcmode="lin" valueType="num">
                                      <p:cBhvr>
                                        <p:cTn id="105" dur="500" fill="hold"/>
                                        <p:tgtEl>
                                          <p:spTgt spid="115"/>
                                        </p:tgtEl>
                                        <p:attrNameLst>
                                          <p:attrName>ppt_h</p:attrName>
                                        </p:attrNameLst>
                                      </p:cBhvr>
                                      <p:tavLst>
                                        <p:tav tm="0">
                                          <p:val>
                                            <p:fltVal val="0"/>
                                          </p:val>
                                        </p:tav>
                                        <p:tav tm="100000">
                                          <p:val>
                                            <p:strVal val="#ppt_h"/>
                                          </p:val>
                                        </p:tav>
                                      </p:tavLst>
                                    </p:anim>
                                    <p:animEffect transition="in" filter="fade">
                                      <p:cBhvr>
                                        <p:cTn id="106" dur="500"/>
                                        <p:tgtEl>
                                          <p:spTgt spid="1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animBg="1"/>
      <p:bldP spid="14" grpId="0"/>
      <p:bldP spid="15" grpId="0" animBg="1"/>
      <p:bldP spid="16" grpId="0"/>
      <p:bldP spid="17" grpId="0" animBg="1"/>
      <p:bldP spid="18" grpId="0"/>
      <p:bldP spid="19" grpId="0" animBg="1"/>
      <p:bldP spid="69" grpId="0"/>
      <p:bldP spid="84" grpId="0"/>
      <p:bldP spid="11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a:extLst>
              <a:ext uri="{FF2B5EF4-FFF2-40B4-BE49-F238E27FC236}">
                <a16:creationId xmlns:a16="http://schemas.microsoft.com/office/drawing/2014/main" xmlns="" id="{D8E43803-C2F6-4323-9E42-C2AB6B6FC2C7}"/>
              </a:ext>
            </a:extLst>
          </p:cNvPr>
          <p:cNvSpPr/>
          <p:nvPr/>
        </p:nvSpPr>
        <p:spPr>
          <a:xfrm flipH="1">
            <a:off x="5069970" y="1932077"/>
            <a:ext cx="6774094" cy="518974"/>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0"/>
              </a:spcBef>
              <a:spcAft>
                <a:spcPts val="0"/>
              </a:spcAft>
            </a:pPr>
            <a:r>
              <a:rPr lang="en-US" altLang="zh-CN" sz="2400" b="1" dirty="0" smtClean="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rPr>
              <a:t>Economy</a:t>
            </a:r>
            <a:endParaRPr lang="en-US" altLang="zh-CN" sz="2400" b="1" dirty="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endParaRPr>
          </a:p>
        </p:txBody>
      </p:sp>
      <p:sp>
        <p:nvSpPr>
          <p:cNvPr id="14" name="Content Placeholder 2">
            <a:extLst>
              <a:ext uri="{FF2B5EF4-FFF2-40B4-BE49-F238E27FC236}">
                <a16:creationId xmlns:a16="http://schemas.microsoft.com/office/drawing/2014/main" xmlns="" id="{DEC8B0BD-EB9A-428A-A8C2-E2ABA9EB60AE}"/>
              </a:ext>
            </a:extLst>
          </p:cNvPr>
          <p:cNvSpPr txBox="1">
            <a:spLocks/>
          </p:cNvSpPr>
          <p:nvPr/>
        </p:nvSpPr>
        <p:spPr>
          <a:xfrm flipH="1">
            <a:off x="5069968" y="2494181"/>
            <a:ext cx="6774096" cy="1938991"/>
          </a:xfrm>
          <a:prstGeom prst="rect">
            <a:avLst/>
          </a:prstGeom>
        </p:spPr>
        <p:txBody>
          <a:bodyPr vert="horz" wrap="square" lIns="0" tIns="0" rIns="0" bIns="0" rtlCol="0" anchor="t">
            <a:spAutoFit/>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World is still on alert with tight border control and travel restrictions</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Aviation movements are crippled among countries</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The World Bank (2020) claimed aviation industry had supported 87.7 million jobs worldwide and half of it had disappeared since the pandemic</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Airlines globally suffered a loss over USD 118.5 billion in 2020</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Projected further loss of over USD 200 billion in 2021</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IMF (2021) warned of possible higher inflation due to global supply chain shortage, which could most definitely push for higher interest rate</a:t>
            </a:r>
          </a:p>
          <a:p>
            <a:pPr marL="285750" indent="-285750" algn="just">
              <a:spcBef>
                <a:spcPts val="0"/>
              </a:spcBef>
              <a:spcAft>
                <a:spcPts val="0"/>
              </a:spcAft>
              <a:buFont typeface="Wingdings" panose="05000000000000000000" pitchFamily="2" charset="2"/>
              <a:buChar char="§"/>
            </a:pPr>
            <a:endPar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endParaRPr>
          </a:p>
        </p:txBody>
      </p:sp>
      <p:sp>
        <p:nvSpPr>
          <p:cNvPr id="15" name="Content Placeholder 2">
            <a:extLst>
              <a:ext uri="{FF2B5EF4-FFF2-40B4-BE49-F238E27FC236}">
                <a16:creationId xmlns:a16="http://schemas.microsoft.com/office/drawing/2014/main" xmlns="" id="{E676041F-F33F-4763-B3DB-3CD778017AF5}"/>
              </a:ext>
            </a:extLst>
          </p:cNvPr>
          <p:cNvSpPr txBox="1">
            <a:spLocks/>
          </p:cNvSpPr>
          <p:nvPr/>
        </p:nvSpPr>
        <p:spPr>
          <a:xfrm flipH="1">
            <a:off x="5069970" y="4822606"/>
            <a:ext cx="6774096" cy="1723549"/>
          </a:xfrm>
          <a:prstGeom prst="rect">
            <a:avLst/>
          </a:prstGeom>
        </p:spPr>
        <p:txBody>
          <a:bodyPr vert="horz" wrap="square" lIns="0" tIns="0" rIns="0" bIns="0" rtlCol="0" anchor="t">
            <a:spAutoFit/>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marL="285750" indent="-285750" algn="just">
              <a:spcBef>
                <a:spcPts val="0"/>
              </a:spcBef>
              <a:spcAft>
                <a:spcPts val="0"/>
              </a:spcAft>
              <a:buFont typeface="Wingdings" panose="05000000000000000000" pitchFamily="2" charset="2"/>
              <a:buChar char="§"/>
            </a:pP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Simple connectivity is no longer enough for technologically savvy passengers and cargo customers</a:t>
            </a:r>
          </a:p>
          <a:p>
            <a:pPr marL="285750" indent="-285750" algn="just">
              <a:spcBef>
                <a:spcPts val="0"/>
              </a:spcBef>
              <a:spcAft>
                <a:spcPts val="0"/>
              </a:spcAft>
              <a:buFont typeface="Wingdings" panose="05000000000000000000" pitchFamily="2" charset="2"/>
              <a:buChar char="§"/>
            </a:pP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Disruptive pandemic provides airlines a moment to rethink digital tactics</a:t>
            </a:r>
          </a:p>
          <a:p>
            <a:pPr marL="285750" indent="-285750" algn="just">
              <a:spcBef>
                <a:spcPts val="0"/>
              </a:spcBef>
              <a:spcAft>
                <a:spcPts val="0"/>
              </a:spcAft>
              <a:buFont typeface="Wingdings" panose="05000000000000000000" pitchFamily="2" charset="2"/>
              <a:buChar char="§"/>
            </a:pP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Technology innovations in AI or AR/VR becomes ever more demanding for touchless travel during the COVID-19 (Raina, 2020)</a:t>
            </a:r>
          </a:p>
          <a:p>
            <a:pPr marL="285750" indent="-285750" algn="just">
              <a:spcBef>
                <a:spcPts val="0"/>
              </a:spcBef>
              <a:spcAft>
                <a:spcPts val="0"/>
              </a:spcAft>
              <a:buFont typeface="Wingdings" panose="05000000000000000000" pitchFamily="2" charset="2"/>
              <a:buChar char="§"/>
            </a:pP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IoT with real-time data collection, incorporated with big data analytics, could drive operational efficiency and more effective business intelligence</a:t>
            </a:r>
          </a:p>
          <a:p>
            <a:pPr marL="285750" indent="-285750" algn="just">
              <a:spcBef>
                <a:spcPts val="0"/>
              </a:spcBef>
              <a:spcAft>
                <a:spcPts val="0"/>
              </a:spcAft>
              <a:buFont typeface="Wingdings" panose="05000000000000000000" pitchFamily="2" charset="2"/>
              <a:buChar char="§"/>
            </a:pP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End-to-end infrastructure and data security</a:t>
            </a:r>
          </a:p>
        </p:txBody>
      </p:sp>
      <p:sp>
        <p:nvSpPr>
          <p:cNvPr id="12" name="矩形 11">
            <a:extLst>
              <a:ext uri="{FF2B5EF4-FFF2-40B4-BE49-F238E27FC236}">
                <a16:creationId xmlns:a16="http://schemas.microsoft.com/office/drawing/2014/main" xmlns="" id="{2516DCBC-69F6-433D-BAE4-EA2467271ADE}"/>
              </a:ext>
            </a:extLst>
          </p:cNvPr>
          <p:cNvSpPr/>
          <p:nvPr/>
        </p:nvSpPr>
        <p:spPr>
          <a:xfrm flipH="1">
            <a:off x="5069970" y="4263808"/>
            <a:ext cx="6774096" cy="518975"/>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0"/>
              </a:spcBef>
              <a:spcAft>
                <a:spcPts val="0"/>
              </a:spcAft>
            </a:pPr>
            <a:r>
              <a:rPr lang="en-US" altLang="zh-CN" sz="2400" b="1" dirty="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rPr>
              <a:t>Technology</a:t>
            </a:r>
          </a:p>
        </p:txBody>
      </p:sp>
      <p:grpSp>
        <p:nvGrpSpPr>
          <p:cNvPr id="76" name="组合 6">
            <a:extLst>
              <a:ext uri="{FF2B5EF4-FFF2-40B4-BE49-F238E27FC236}">
                <a16:creationId xmlns:a16="http://schemas.microsoft.com/office/drawing/2014/main" xmlns="" id="{41501E81-1AB7-4A69-BA8B-D4667D4D517A}"/>
              </a:ext>
            </a:extLst>
          </p:cNvPr>
          <p:cNvGrpSpPr/>
          <p:nvPr/>
        </p:nvGrpSpPr>
        <p:grpSpPr>
          <a:xfrm>
            <a:off x="509695" y="295974"/>
            <a:ext cx="7387642" cy="800219"/>
            <a:chOff x="956666" y="3447854"/>
            <a:chExt cx="7387642" cy="800219"/>
          </a:xfrm>
        </p:grpSpPr>
        <p:sp>
          <p:nvSpPr>
            <p:cNvPr id="77" name="TextBox 38">
              <a:extLst>
                <a:ext uri="{FF2B5EF4-FFF2-40B4-BE49-F238E27FC236}">
                  <a16:creationId xmlns:a16="http://schemas.microsoft.com/office/drawing/2014/main" xmlns="" id="{C53C28E3-DC0F-4C61-A42D-5AC7B5E4C36E}"/>
                </a:ext>
              </a:extLst>
            </p:cNvPr>
            <p:cNvSpPr txBox="1"/>
            <p:nvPr/>
          </p:nvSpPr>
          <p:spPr>
            <a:xfrm>
              <a:off x="1622724" y="3447854"/>
              <a:ext cx="6721584" cy="800219"/>
            </a:xfrm>
            <a:prstGeom prst="rect">
              <a:avLst/>
            </a:prstGeom>
            <a:noFill/>
          </p:spPr>
          <p:txBody>
            <a:bodyPr wrap="none" rtlCol="0" anchor="t" anchorCtr="1">
              <a:spAutoFit/>
            </a:bodyPr>
            <a:lstStyle/>
            <a:p>
              <a:r>
                <a:rPr lang="en-US" altLang="zh-CN" sz="2800" b="1" spc="600" dirty="0" smtClean="0">
                  <a:solidFill>
                    <a:srgbClr val="113F4E"/>
                  </a:solidFill>
                  <a:latin typeface="微软雅黑" panose="020B0503020204020204" pitchFamily="34" charset="-122"/>
                  <a:ea typeface="微软雅黑" panose="020B0503020204020204" pitchFamily="34" charset="-122"/>
                </a:rPr>
                <a:t>Environmental Challenges</a:t>
              </a:r>
            </a:p>
            <a:p>
              <a:r>
                <a:rPr lang="en-US" altLang="zh-CN" b="1" spc="600" dirty="0" smtClean="0">
                  <a:solidFill>
                    <a:schemeClr val="bg1">
                      <a:lumMod val="50000"/>
                    </a:schemeClr>
                  </a:solidFill>
                  <a:latin typeface="微软雅黑" panose="020B0503020204020204" pitchFamily="34" charset="-122"/>
                  <a:ea typeface="微软雅黑" panose="020B0503020204020204" pitchFamily="34" charset="-122"/>
                </a:rPr>
                <a:t>External Environment</a:t>
              </a:r>
              <a:endParaRPr lang="zh-CN" altLang="en-US" b="1" spc="60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78" name="矩形 8">
              <a:extLst>
                <a:ext uri="{FF2B5EF4-FFF2-40B4-BE49-F238E27FC236}">
                  <a16:creationId xmlns:a16="http://schemas.microsoft.com/office/drawing/2014/main" xmlns="" id="{E32947FC-0CAF-491E-BB70-4BE979241394}"/>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79" name="矩形 9">
              <a:extLst>
                <a:ext uri="{FF2B5EF4-FFF2-40B4-BE49-F238E27FC236}">
                  <a16:creationId xmlns:a16="http://schemas.microsoft.com/office/drawing/2014/main" xmlns="" id="{3D41CC49-6D1D-4B11-8791-6EBDB155A635}"/>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sp>
        <p:nvSpPr>
          <p:cNvPr id="80" name="文本框 23">
            <a:extLst>
              <a:ext uri="{FF2B5EF4-FFF2-40B4-BE49-F238E27FC236}">
                <a16:creationId xmlns:a16="http://schemas.microsoft.com/office/drawing/2014/main" xmlns="" id="{D4CDD749-5E1D-4D14-861D-8AB76BB9010E}"/>
              </a:ext>
            </a:extLst>
          </p:cNvPr>
          <p:cNvSpPr txBox="1"/>
          <p:nvPr/>
        </p:nvSpPr>
        <p:spPr>
          <a:xfrm>
            <a:off x="713620" y="346206"/>
            <a:ext cx="426263" cy="461665"/>
          </a:xfrm>
          <a:prstGeom prst="rect">
            <a:avLst/>
          </a:prstGeom>
          <a:noFill/>
        </p:spPr>
        <p:txBody>
          <a:bodyPr wrap="square" rtlCol="0">
            <a:spAutoFit/>
            <a:scene3d>
              <a:camera prst="orthographicFront"/>
              <a:lightRig rig="threePt" dir="t"/>
            </a:scene3d>
            <a:sp3d contourW="12700"/>
          </a:bodyPr>
          <a:lstStyle/>
          <a:p>
            <a:r>
              <a:rPr lang="en-US" altLang="zh-CN" sz="2400" b="1" dirty="0">
                <a:solidFill>
                  <a:schemeClr val="bg1"/>
                </a:solidFill>
                <a:latin typeface="微软雅黑" panose="020B0503020204020204" pitchFamily="34" charset="-122"/>
                <a:ea typeface="微软雅黑" panose="020B0503020204020204" pitchFamily="34" charset="-122"/>
              </a:rPr>
              <a:t>3</a:t>
            </a:r>
            <a:endParaRPr lang="zh-CN" altLang="en-US" sz="2400" b="1" dirty="0">
              <a:solidFill>
                <a:schemeClr val="bg1"/>
              </a:solidFill>
              <a:latin typeface="微软雅黑" panose="020B0503020204020204" pitchFamily="34" charset="-122"/>
              <a:ea typeface="微软雅黑" panose="020B0503020204020204" pitchFamily="34" charset="-122"/>
            </a:endParaRPr>
          </a:p>
        </p:txBody>
      </p:sp>
      <p:sp>
        <p:nvSpPr>
          <p:cNvPr id="2" name="AutoShape 8" descr="Competition icon PNG and SVG Vector Free Downloa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Content Placeholder 2">
            <a:extLst>
              <a:ext uri="{FF2B5EF4-FFF2-40B4-BE49-F238E27FC236}">
                <a16:creationId xmlns:a16="http://schemas.microsoft.com/office/drawing/2014/main" xmlns="" id="{DEC8B0BD-EB9A-428A-A8C2-E2ABA9EB60AE}"/>
              </a:ext>
            </a:extLst>
          </p:cNvPr>
          <p:cNvSpPr txBox="1">
            <a:spLocks/>
          </p:cNvSpPr>
          <p:nvPr/>
        </p:nvSpPr>
        <p:spPr>
          <a:xfrm flipH="1">
            <a:off x="408673" y="1215610"/>
            <a:ext cx="11435391" cy="430887"/>
          </a:xfrm>
          <a:prstGeom prst="rect">
            <a:avLst/>
          </a:prstGeom>
        </p:spPr>
        <p:txBody>
          <a:bodyPr vert="horz" wrap="square" lIns="0" tIns="0" rIns="0" bIns="0" rtlCol="0" anchor="t">
            <a:spAutoFit/>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algn="l">
              <a:spcBef>
                <a:spcPts val="0"/>
              </a:spcBef>
              <a:spcAft>
                <a:spcPts val="0"/>
              </a:spcAft>
            </a:pP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COVID-19 becomes </a:t>
            </a:r>
            <a:r>
              <a:rPr lang="en-US" altLang="zh-CN" sz="1400" dirty="0">
                <a:solidFill>
                  <a:schemeClr val="bg1">
                    <a:lumMod val="50000"/>
                  </a:schemeClr>
                </a:solidFill>
                <a:latin typeface="微软雅黑" panose="020B0503020204020204" pitchFamily="34" charset="-122"/>
                <a:ea typeface="微软雅黑" panose="020B0503020204020204" pitchFamily="34" charset="-122"/>
                <a:cs typeface="Lato Regular"/>
              </a:rPr>
              <a:t>a disruptive force </a:t>
            </a: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fabricating </a:t>
            </a:r>
            <a:r>
              <a:rPr lang="en-US" altLang="zh-CN" sz="1400" dirty="0">
                <a:solidFill>
                  <a:schemeClr val="bg1">
                    <a:lumMod val="50000"/>
                  </a:schemeClr>
                </a:solidFill>
                <a:latin typeface="微软雅黑" panose="020B0503020204020204" pitchFamily="34" charset="-122"/>
                <a:ea typeface="微软雅黑" panose="020B0503020204020204" pitchFamily="34" charset="-122"/>
                <a:cs typeface="Lato Regular"/>
              </a:rPr>
              <a:t>diverse events externally and internally </a:t>
            </a: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to </a:t>
            </a:r>
            <a:r>
              <a:rPr lang="en-US" altLang="zh-CN" sz="1400" dirty="0">
                <a:solidFill>
                  <a:schemeClr val="bg1">
                    <a:lumMod val="50000"/>
                  </a:schemeClr>
                </a:solidFill>
                <a:latin typeface="微软雅黑" panose="020B0503020204020204" pitchFamily="34" charset="-122"/>
                <a:ea typeface="微软雅黑" panose="020B0503020204020204" pitchFamily="34" charset="-122"/>
                <a:cs typeface="Lato Regular"/>
              </a:rPr>
              <a:t>increase operational </a:t>
            </a: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uncertainties </a:t>
            </a:r>
            <a:r>
              <a:rPr lang="en-US" altLang="zh-CN" sz="1400" dirty="0">
                <a:solidFill>
                  <a:schemeClr val="bg1">
                    <a:lumMod val="50000"/>
                  </a:schemeClr>
                </a:solidFill>
                <a:latin typeface="微软雅黑" panose="020B0503020204020204" pitchFamily="34" charset="-122"/>
                <a:ea typeface="微软雅黑" panose="020B0503020204020204" pitchFamily="34" charset="-122"/>
                <a:cs typeface="Lato Regular"/>
              </a:rPr>
              <a:t>for </a:t>
            </a: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the aviation management, whose managerial capability in dealing with </a:t>
            </a:r>
            <a:r>
              <a:rPr lang="en-US" altLang="zh-CN" sz="1400" dirty="0">
                <a:solidFill>
                  <a:schemeClr val="bg1">
                    <a:lumMod val="50000"/>
                  </a:schemeClr>
                </a:solidFill>
                <a:latin typeface="微软雅黑" panose="020B0503020204020204" pitchFamily="34" charset="-122"/>
                <a:ea typeface="微软雅黑" panose="020B0503020204020204" pitchFamily="34" charset="-122"/>
                <a:cs typeface="Lato Regular"/>
              </a:rPr>
              <a:t>immersive </a:t>
            </a: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changes is seriously tested (Linden</a:t>
            </a:r>
            <a:r>
              <a:rPr lang="en-US" altLang="zh-CN" sz="1400" dirty="0">
                <a:solidFill>
                  <a:schemeClr val="bg1">
                    <a:lumMod val="50000"/>
                  </a:schemeClr>
                </a:solidFill>
                <a:latin typeface="微软雅黑" panose="020B0503020204020204" pitchFamily="34" charset="-122"/>
                <a:ea typeface="微软雅黑" panose="020B0503020204020204" pitchFamily="34" charset="-122"/>
                <a:cs typeface="Lato Regular"/>
              </a:rPr>
              <a:t>, 2021)</a:t>
            </a:r>
            <a:endParaRPr lang="en-US" altLang="zh-CN" sz="1600" b="1" dirty="0">
              <a:solidFill>
                <a:schemeClr val="bg1">
                  <a:lumMod val="50000"/>
                </a:schemeClr>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endParaRPr>
          </a:p>
        </p:txBody>
      </p:sp>
      <p:pic>
        <p:nvPicPr>
          <p:cNvPr id="85" name="Picture 2" descr="Download Cathay Pacific Logo in SVG Vector or PNG File Format - Logo.win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934699" y="1"/>
            <a:ext cx="1257299" cy="707886"/>
          </a:xfrm>
          <a:prstGeom prst="rect">
            <a:avLst/>
          </a:prstGeom>
          <a:noFill/>
          <a:extLst>
            <a:ext uri="{909E8E84-426E-40DD-AFC4-6F175D3DCCD1}">
              <a14:hiddenFill xmlns:a14="http://schemas.microsoft.com/office/drawing/2010/main">
                <a:solidFill>
                  <a:srgbClr val="FFFFFF"/>
                </a:solidFill>
              </a14:hiddenFill>
            </a:ext>
          </a:extLst>
        </p:spPr>
      </p:pic>
      <p:sp>
        <p:nvSpPr>
          <p:cNvPr id="22" name="Freeform 6">
            <a:extLst>
              <a:ext uri="{FF2B5EF4-FFF2-40B4-BE49-F238E27FC236}">
                <a16:creationId xmlns:a16="http://schemas.microsoft.com/office/drawing/2014/main" xmlns="" id="{DAB50BE9-3B8F-4E90-8A16-820D425AC6A6}"/>
              </a:ext>
            </a:extLst>
          </p:cNvPr>
          <p:cNvSpPr>
            <a:spLocks noEditPoints="1"/>
          </p:cNvSpPr>
          <p:nvPr/>
        </p:nvSpPr>
        <p:spPr bwMode="auto">
          <a:xfrm>
            <a:off x="1851292" y="1724672"/>
            <a:ext cx="1843088" cy="1841500"/>
          </a:xfrm>
          <a:custGeom>
            <a:avLst/>
            <a:gdLst>
              <a:gd name="T0" fmla="*/ 997 w 1708"/>
              <a:gd name="T1" fmla="*/ 172 h 1708"/>
              <a:gd name="T2" fmla="*/ 1234 w 1708"/>
              <a:gd name="T3" fmla="*/ 270 h 1708"/>
              <a:gd name="T4" fmla="*/ 1356 w 1708"/>
              <a:gd name="T5" fmla="*/ 149 h 1708"/>
              <a:gd name="T6" fmla="*/ 1559 w 1708"/>
              <a:gd name="T7" fmla="*/ 352 h 1708"/>
              <a:gd name="T8" fmla="*/ 1437 w 1708"/>
              <a:gd name="T9" fmla="*/ 473 h 1708"/>
              <a:gd name="T10" fmla="*/ 1535 w 1708"/>
              <a:gd name="T11" fmla="*/ 710 h 1708"/>
              <a:gd name="T12" fmla="*/ 1708 w 1708"/>
              <a:gd name="T13" fmla="*/ 710 h 1708"/>
              <a:gd name="T14" fmla="*/ 1708 w 1708"/>
              <a:gd name="T15" fmla="*/ 997 h 1708"/>
              <a:gd name="T16" fmla="*/ 1535 w 1708"/>
              <a:gd name="T17" fmla="*/ 997 h 1708"/>
              <a:gd name="T18" fmla="*/ 1437 w 1708"/>
              <a:gd name="T19" fmla="*/ 1234 h 1708"/>
              <a:gd name="T20" fmla="*/ 1559 w 1708"/>
              <a:gd name="T21" fmla="*/ 1356 h 1708"/>
              <a:gd name="T22" fmla="*/ 1356 w 1708"/>
              <a:gd name="T23" fmla="*/ 1559 h 1708"/>
              <a:gd name="T24" fmla="*/ 1234 w 1708"/>
              <a:gd name="T25" fmla="*/ 1437 h 1708"/>
              <a:gd name="T26" fmla="*/ 997 w 1708"/>
              <a:gd name="T27" fmla="*/ 1535 h 1708"/>
              <a:gd name="T28" fmla="*/ 997 w 1708"/>
              <a:gd name="T29" fmla="*/ 1708 h 1708"/>
              <a:gd name="T30" fmla="*/ 710 w 1708"/>
              <a:gd name="T31" fmla="*/ 1708 h 1708"/>
              <a:gd name="T32" fmla="*/ 710 w 1708"/>
              <a:gd name="T33" fmla="*/ 1535 h 1708"/>
              <a:gd name="T34" fmla="*/ 473 w 1708"/>
              <a:gd name="T35" fmla="*/ 1437 h 1708"/>
              <a:gd name="T36" fmla="*/ 352 w 1708"/>
              <a:gd name="T37" fmla="*/ 1559 h 1708"/>
              <a:gd name="T38" fmla="*/ 149 w 1708"/>
              <a:gd name="T39" fmla="*/ 1356 h 1708"/>
              <a:gd name="T40" fmla="*/ 270 w 1708"/>
              <a:gd name="T41" fmla="*/ 1234 h 1708"/>
              <a:gd name="T42" fmla="*/ 172 w 1708"/>
              <a:gd name="T43" fmla="*/ 997 h 1708"/>
              <a:gd name="T44" fmla="*/ 0 w 1708"/>
              <a:gd name="T45" fmla="*/ 997 h 1708"/>
              <a:gd name="T46" fmla="*/ 0 w 1708"/>
              <a:gd name="T47" fmla="*/ 710 h 1708"/>
              <a:gd name="T48" fmla="*/ 172 w 1708"/>
              <a:gd name="T49" fmla="*/ 710 h 1708"/>
              <a:gd name="T50" fmla="*/ 270 w 1708"/>
              <a:gd name="T51" fmla="*/ 473 h 1708"/>
              <a:gd name="T52" fmla="*/ 149 w 1708"/>
              <a:gd name="T53" fmla="*/ 352 h 1708"/>
              <a:gd name="T54" fmla="*/ 352 w 1708"/>
              <a:gd name="T55" fmla="*/ 149 h 1708"/>
              <a:gd name="T56" fmla="*/ 473 w 1708"/>
              <a:gd name="T57" fmla="*/ 270 h 1708"/>
              <a:gd name="T58" fmla="*/ 710 w 1708"/>
              <a:gd name="T59" fmla="*/ 172 h 1708"/>
              <a:gd name="T60" fmla="*/ 710 w 1708"/>
              <a:gd name="T61" fmla="*/ 0 h 1708"/>
              <a:gd name="T62" fmla="*/ 997 w 1708"/>
              <a:gd name="T63" fmla="*/ 0 h 1708"/>
              <a:gd name="T64" fmla="*/ 997 w 1708"/>
              <a:gd name="T65" fmla="*/ 172 h 1708"/>
              <a:gd name="T66" fmla="*/ 854 w 1708"/>
              <a:gd name="T67" fmla="*/ 366 h 1708"/>
              <a:gd name="T68" fmla="*/ 1342 w 1708"/>
              <a:gd name="T69" fmla="*/ 854 h 1708"/>
              <a:gd name="T70" fmla="*/ 854 w 1708"/>
              <a:gd name="T71" fmla="*/ 1342 h 1708"/>
              <a:gd name="T72" fmla="*/ 366 w 1708"/>
              <a:gd name="T73" fmla="*/ 854 h 1708"/>
              <a:gd name="T74" fmla="*/ 854 w 1708"/>
              <a:gd name="T75" fmla="*/ 366 h 1708"/>
              <a:gd name="T76" fmla="*/ 854 w 1708"/>
              <a:gd name="T77" fmla="*/ 493 h 1708"/>
              <a:gd name="T78" fmla="*/ 1215 w 1708"/>
              <a:gd name="T79" fmla="*/ 854 h 1708"/>
              <a:gd name="T80" fmla="*/ 854 w 1708"/>
              <a:gd name="T81" fmla="*/ 1215 h 1708"/>
              <a:gd name="T82" fmla="*/ 493 w 1708"/>
              <a:gd name="T83" fmla="*/ 854 h 1708"/>
              <a:gd name="T84" fmla="*/ 854 w 1708"/>
              <a:gd name="T85" fmla="*/ 493 h 1708"/>
              <a:gd name="T86" fmla="*/ 854 w 1708"/>
              <a:gd name="T87" fmla="*/ 650 h 1708"/>
              <a:gd name="T88" fmla="*/ 1058 w 1708"/>
              <a:gd name="T89" fmla="*/ 854 h 1708"/>
              <a:gd name="T90" fmla="*/ 854 w 1708"/>
              <a:gd name="T91" fmla="*/ 1058 h 1708"/>
              <a:gd name="T92" fmla="*/ 650 w 1708"/>
              <a:gd name="T93" fmla="*/ 854 h 1708"/>
              <a:gd name="T94" fmla="*/ 854 w 1708"/>
              <a:gd name="T95" fmla="*/ 650 h 17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08" h="1708">
                <a:moveTo>
                  <a:pt x="997" y="172"/>
                </a:moveTo>
                <a:cubicBezTo>
                  <a:pt x="1083" y="190"/>
                  <a:pt x="1163" y="224"/>
                  <a:pt x="1234" y="270"/>
                </a:cubicBezTo>
                <a:lnTo>
                  <a:pt x="1356" y="149"/>
                </a:lnTo>
                <a:lnTo>
                  <a:pt x="1559" y="352"/>
                </a:lnTo>
                <a:lnTo>
                  <a:pt x="1437" y="473"/>
                </a:lnTo>
                <a:cubicBezTo>
                  <a:pt x="1484" y="544"/>
                  <a:pt x="1517" y="624"/>
                  <a:pt x="1535" y="710"/>
                </a:cubicBezTo>
                <a:lnTo>
                  <a:pt x="1708" y="710"/>
                </a:lnTo>
                <a:lnTo>
                  <a:pt x="1708" y="997"/>
                </a:lnTo>
                <a:lnTo>
                  <a:pt x="1535" y="997"/>
                </a:lnTo>
                <a:cubicBezTo>
                  <a:pt x="1517" y="1083"/>
                  <a:pt x="1484" y="1163"/>
                  <a:pt x="1437" y="1234"/>
                </a:cubicBezTo>
                <a:lnTo>
                  <a:pt x="1559" y="1356"/>
                </a:lnTo>
                <a:lnTo>
                  <a:pt x="1356" y="1559"/>
                </a:lnTo>
                <a:lnTo>
                  <a:pt x="1234" y="1437"/>
                </a:lnTo>
                <a:cubicBezTo>
                  <a:pt x="1163" y="1484"/>
                  <a:pt x="1083" y="1517"/>
                  <a:pt x="997" y="1535"/>
                </a:cubicBezTo>
                <a:lnTo>
                  <a:pt x="997" y="1708"/>
                </a:lnTo>
                <a:lnTo>
                  <a:pt x="710" y="1708"/>
                </a:lnTo>
                <a:lnTo>
                  <a:pt x="710" y="1535"/>
                </a:lnTo>
                <a:cubicBezTo>
                  <a:pt x="624" y="1517"/>
                  <a:pt x="544" y="1484"/>
                  <a:pt x="473" y="1437"/>
                </a:cubicBezTo>
                <a:lnTo>
                  <a:pt x="352" y="1559"/>
                </a:lnTo>
                <a:lnTo>
                  <a:pt x="149" y="1356"/>
                </a:lnTo>
                <a:lnTo>
                  <a:pt x="270" y="1234"/>
                </a:lnTo>
                <a:cubicBezTo>
                  <a:pt x="224" y="1163"/>
                  <a:pt x="190" y="1083"/>
                  <a:pt x="172" y="997"/>
                </a:cubicBezTo>
                <a:lnTo>
                  <a:pt x="0" y="997"/>
                </a:lnTo>
                <a:lnTo>
                  <a:pt x="0" y="710"/>
                </a:lnTo>
                <a:lnTo>
                  <a:pt x="172" y="710"/>
                </a:lnTo>
                <a:cubicBezTo>
                  <a:pt x="190" y="624"/>
                  <a:pt x="224" y="544"/>
                  <a:pt x="270" y="473"/>
                </a:cubicBezTo>
                <a:lnTo>
                  <a:pt x="149" y="352"/>
                </a:lnTo>
                <a:lnTo>
                  <a:pt x="352" y="149"/>
                </a:lnTo>
                <a:lnTo>
                  <a:pt x="473" y="270"/>
                </a:lnTo>
                <a:cubicBezTo>
                  <a:pt x="544" y="224"/>
                  <a:pt x="624" y="190"/>
                  <a:pt x="710" y="172"/>
                </a:cubicBezTo>
                <a:lnTo>
                  <a:pt x="710" y="0"/>
                </a:lnTo>
                <a:lnTo>
                  <a:pt x="997" y="0"/>
                </a:lnTo>
                <a:lnTo>
                  <a:pt x="997" y="172"/>
                </a:lnTo>
                <a:close/>
                <a:moveTo>
                  <a:pt x="854" y="366"/>
                </a:moveTo>
                <a:cubicBezTo>
                  <a:pt x="1123" y="366"/>
                  <a:pt x="1342" y="584"/>
                  <a:pt x="1342" y="854"/>
                </a:cubicBezTo>
                <a:cubicBezTo>
                  <a:pt x="1342" y="1123"/>
                  <a:pt x="1123" y="1342"/>
                  <a:pt x="854" y="1342"/>
                </a:cubicBezTo>
                <a:cubicBezTo>
                  <a:pt x="584" y="1342"/>
                  <a:pt x="366" y="1123"/>
                  <a:pt x="366" y="854"/>
                </a:cubicBezTo>
                <a:cubicBezTo>
                  <a:pt x="366" y="584"/>
                  <a:pt x="584" y="366"/>
                  <a:pt x="854" y="366"/>
                </a:cubicBezTo>
                <a:close/>
                <a:moveTo>
                  <a:pt x="854" y="493"/>
                </a:moveTo>
                <a:cubicBezTo>
                  <a:pt x="1053" y="493"/>
                  <a:pt x="1215" y="655"/>
                  <a:pt x="1215" y="854"/>
                </a:cubicBezTo>
                <a:cubicBezTo>
                  <a:pt x="1215" y="1053"/>
                  <a:pt x="1053" y="1215"/>
                  <a:pt x="854" y="1215"/>
                </a:cubicBezTo>
                <a:cubicBezTo>
                  <a:pt x="655" y="1215"/>
                  <a:pt x="493" y="1053"/>
                  <a:pt x="493" y="854"/>
                </a:cubicBezTo>
                <a:cubicBezTo>
                  <a:pt x="493" y="655"/>
                  <a:pt x="655" y="493"/>
                  <a:pt x="854" y="493"/>
                </a:cubicBezTo>
                <a:close/>
                <a:moveTo>
                  <a:pt x="854" y="650"/>
                </a:moveTo>
                <a:cubicBezTo>
                  <a:pt x="966" y="650"/>
                  <a:pt x="1058" y="741"/>
                  <a:pt x="1058" y="854"/>
                </a:cubicBezTo>
                <a:cubicBezTo>
                  <a:pt x="1058" y="966"/>
                  <a:pt x="966" y="1058"/>
                  <a:pt x="854" y="1058"/>
                </a:cubicBezTo>
                <a:cubicBezTo>
                  <a:pt x="741" y="1058"/>
                  <a:pt x="650" y="966"/>
                  <a:pt x="650" y="854"/>
                </a:cubicBezTo>
                <a:cubicBezTo>
                  <a:pt x="650" y="741"/>
                  <a:pt x="741" y="650"/>
                  <a:pt x="854" y="650"/>
                </a:cubicBezTo>
                <a:close/>
              </a:path>
            </a:pathLst>
          </a:custGeom>
          <a:solidFill>
            <a:srgbClr val="113F4E">
              <a:alpha val="5000"/>
            </a:srgbClr>
          </a:solidFill>
          <a:ln>
            <a:noFill/>
          </a:ln>
          <a:extLst/>
        </p:spPr>
        <p:txBody>
          <a:bodyPr lIns="72574" tIns="36287" rIns="72574" bIns="36287"/>
          <a:lstStyle/>
          <a:p>
            <a:endParaRPr lang="zh-CN" altLang="en-US" dirty="0">
              <a:latin typeface="微软雅黑" panose="020B0503020204020204" pitchFamily="34" charset="-122"/>
              <a:ea typeface="微软雅黑" panose="020B0503020204020204" pitchFamily="34" charset="-122"/>
            </a:endParaRPr>
          </a:p>
        </p:txBody>
      </p:sp>
      <p:grpSp>
        <p:nvGrpSpPr>
          <p:cNvPr id="4" name="Group 3"/>
          <p:cNvGrpSpPr/>
          <p:nvPr/>
        </p:nvGrpSpPr>
        <p:grpSpPr>
          <a:xfrm>
            <a:off x="713620" y="3691421"/>
            <a:ext cx="2535237" cy="2535237"/>
            <a:chOff x="941561" y="3369863"/>
            <a:chExt cx="2535237" cy="2535237"/>
          </a:xfrm>
        </p:grpSpPr>
        <p:sp>
          <p:nvSpPr>
            <p:cNvPr id="23" name="Freeform 6">
              <a:extLst>
                <a:ext uri="{FF2B5EF4-FFF2-40B4-BE49-F238E27FC236}">
                  <a16:creationId xmlns:a16="http://schemas.microsoft.com/office/drawing/2014/main" xmlns="" id="{F3E3A65B-644B-4379-B80D-C9E1FDD8C8ED}"/>
                </a:ext>
              </a:extLst>
            </p:cNvPr>
            <p:cNvSpPr>
              <a:spLocks noEditPoints="1"/>
            </p:cNvSpPr>
            <p:nvPr/>
          </p:nvSpPr>
          <p:spPr bwMode="auto">
            <a:xfrm>
              <a:off x="941561" y="3369863"/>
              <a:ext cx="2535237" cy="2535237"/>
            </a:xfrm>
            <a:custGeom>
              <a:avLst/>
              <a:gdLst>
                <a:gd name="T0" fmla="*/ 997 w 1708"/>
                <a:gd name="T1" fmla="*/ 172 h 1708"/>
                <a:gd name="T2" fmla="*/ 1234 w 1708"/>
                <a:gd name="T3" fmla="*/ 270 h 1708"/>
                <a:gd name="T4" fmla="*/ 1356 w 1708"/>
                <a:gd name="T5" fmla="*/ 149 h 1708"/>
                <a:gd name="T6" fmla="*/ 1559 w 1708"/>
                <a:gd name="T7" fmla="*/ 352 h 1708"/>
                <a:gd name="T8" fmla="*/ 1437 w 1708"/>
                <a:gd name="T9" fmla="*/ 473 h 1708"/>
                <a:gd name="T10" fmla="*/ 1535 w 1708"/>
                <a:gd name="T11" fmla="*/ 710 h 1708"/>
                <a:gd name="T12" fmla="*/ 1708 w 1708"/>
                <a:gd name="T13" fmla="*/ 710 h 1708"/>
                <a:gd name="T14" fmla="*/ 1708 w 1708"/>
                <a:gd name="T15" fmla="*/ 997 h 1708"/>
                <a:gd name="T16" fmla="*/ 1535 w 1708"/>
                <a:gd name="T17" fmla="*/ 997 h 1708"/>
                <a:gd name="T18" fmla="*/ 1437 w 1708"/>
                <a:gd name="T19" fmla="*/ 1234 h 1708"/>
                <a:gd name="T20" fmla="*/ 1559 w 1708"/>
                <a:gd name="T21" fmla="*/ 1356 h 1708"/>
                <a:gd name="T22" fmla="*/ 1356 w 1708"/>
                <a:gd name="T23" fmla="*/ 1559 h 1708"/>
                <a:gd name="T24" fmla="*/ 1234 w 1708"/>
                <a:gd name="T25" fmla="*/ 1437 h 1708"/>
                <a:gd name="T26" fmla="*/ 997 w 1708"/>
                <a:gd name="T27" fmla="*/ 1535 h 1708"/>
                <a:gd name="T28" fmla="*/ 997 w 1708"/>
                <a:gd name="T29" fmla="*/ 1708 h 1708"/>
                <a:gd name="T30" fmla="*/ 710 w 1708"/>
                <a:gd name="T31" fmla="*/ 1708 h 1708"/>
                <a:gd name="T32" fmla="*/ 710 w 1708"/>
                <a:gd name="T33" fmla="*/ 1535 h 1708"/>
                <a:gd name="T34" fmla="*/ 473 w 1708"/>
                <a:gd name="T35" fmla="*/ 1437 h 1708"/>
                <a:gd name="T36" fmla="*/ 352 w 1708"/>
                <a:gd name="T37" fmla="*/ 1559 h 1708"/>
                <a:gd name="T38" fmla="*/ 149 w 1708"/>
                <a:gd name="T39" fmla="*/ 1356 h 1708"/>
                <a:gd name="T40" fmla="*/ 270 w 1708"/>
                <a:gd name="T41" fmla="*/ 1234 h 1708"/>
                <a:gd name="T42" fmla="*/ 172 w 1708"/>
                <a:gd name="T43" fmla="*/ 997 h 1708"/>
                <a:gd name="T44" fmla="*/ 0 w 1708"/>
                <a:gd name="T45" fmla="*/ 997 h 1708"/>
                <a:gd name="T46" fmla="*/ 0 w 1708"/>
                <a:gd name="T47" fmla="*/ 710 h 1708"/>
                <a:gd name="T48" fmla="*/ 172 w 1708"/>
                <a:gd name="T49" fmla="*/ 710 h 1708"/>
                <a:gd name="T50" fmla="*/ 270 w 1708"/>
                <a:gd name="T51" fmla="*/ 473 h 1708"/>
                <a:gd name="T52" fmla="*/ 149 w 1708"/>
                <a:gd name="T53" fmla="*/ 352 h 1708"/>
                <a:gd name="T54" fmla="*/ 352 w 1708"/>
                <a:gd name="T55" fmla="*/ 149 h 1708"/>
                <a:gd name="T56" fmla="*/ 473 w 1708"/>
                <a:gd name="T57" fmla="*/ 270 h 1708"/>
                <a:gd name="T58" fmla="*/ 710 w 1708"/>
                <a:gd name="T59" fmla="*/ 172 h 1708"/>
                <a:gd name="T60" fmla="*/ 710 w 1708"/>
                <a:gd name="T61" fmla="*/ 0 h 1708"/>
                <a:gd name="T62" fmla="*/ 997 w 1708"/>
                <a:gd name="T63" fmla="*/ 0 h 1708"/>
                <a:gd name="T64" fmla="*/ 997 w 1708"/>
                <a:gd name="T65" fmla="*/ 172 h 1708"/>
                <a:gd name="T66" fmla="*/ 854 w 1708"/>
                <a:gd name="T67" fmla="*/ 366 h 1708"/>
                <a:gd name="T68" fmla="*/ 1342 w 1708"/>
                <a:gd name="T69" fmla="*/ 854 h 1708"/>
                <a:gd name="T70" fmla="*/ 854 w 1708"/>
                <a:gd name="T71" fmla="*/ 1342 h 1708"/>
                <a:gd name="T72" fmla="*/ 366 w 1708"/>
                <a:gd name="T73" fmla="*/ 854 h 1708"/>
                <a:gd name="T74" fmla="*/ 854 w 1708"/>
                <a:gd name="T75" fmla="*/ 366 h 1708"/>
                <a:gd name="T76" fmla="*/ 854 w 1708"/>
                <a:gd name="T77" fmla="*/ 493 h 1708"/>
                <a:gd name="T78" fmla="*/ 1215 w 1708"/>
                <a:gd name="T79" fmla="*/ 854 h 1708"/>
                <a:gd name="T80" fmla="*/ 854 w 1708"/>
                <a:gd name="T81" fmla="*/ 1215 h 1708"/>
                <a:gd name="T82" fmla="*/ 493 w 1708"/>
                <a:gd name="T83" fmla="*/ 854 h 1708"/>
                <a:gd name="T84" fmla="*/ 854 w 1708"/>
                <a:gd name="T85" fmla="*/ 493 h 1708"/>
                <a:gd name="T86" fmla="*/ 854 w 1708"/>
                <a:gd name="T87" fmla="*/ 650 h 1708"/>
                <a:gd name="T88" fmla="*/ 1058 w 1708"/>
                <a:gd name="T89" fmla="*/ 854 h 1708"/>
                <a:gd name="T90" fmla="*/ 854 w 1708"/>
                <a:gd name="T91" fmla="*/ 1058 h 1708"/>
                <a:gd name="T92" fmla="*/ 650 w 1708"/>
                <a:gd name="T93" fmla="*/ 854 h 1708"/>
                <a:gd name="T94" fmla="*/ 854 w 1708"/>
                <a:gd name="T95" fmla="*/ 650 h 17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08" h="1708">
                  <a:moveTo>
                    <a:pt x="997" y="172"/>
                  </a:moveTo>
                  <a:cubicBezTo>
                    <a:pt x="1083" y="190"/>
                    <a:pt x="1163" y="224"/>
                    <a:pt x="1234" y="270"/>
                  </a:cubicBezTo>
                  <a:lnTo>
                    <a:pt x="1356" y="149"/>
                  </a:lnTo>
                  <a:lnTo>
                    <a:pt x="1559" y="352"/>
                  </a:lnTo>
                  <a:lnTo>
                    <a:pt x="1437" y="473"/>
                  </a:lnTo>
                  <a:cubicBezTo>
                    <a:pt x="1484" y="544"/>
                    <a:pt x="1517" y="624"/>
                    <a:pt x="1535" y="710"/>
                  </a:cubicBezTo>
                  <a:lnTo>
                    <a:pt x="1708" y="710"/>
                  </a:lnTo>
                  <a:lnTo>
                    <a:pt x="1708" y="997"/>
                  </a:lnTo>
                  <a:lnTo>
                    <a:pt x="1535" y="997"/>
                  </a:lnTo>
                  <a:cubicBezTo>
                    <a:pt x="1517" y="1083"/>
                    <a:pt x="1484" y="1163"/>
                    <a:pt x="1437" y="1234"/>
                  </a:cubicBezTo>
                  <a:lnTo>
                    <a:pt x="1559" y="1356"/>
                  </a:lnTo>
                  <a:lnTo>
                    <a:pt x="1356" y="1559"/>
                  </a:lnTo>
                  <a:lnTo>
                    <a:pt x="1234" y="1437"/>
                  </a:lnTo>
                  <a:cubicBezTo>
                    <a:pt x="1163" y="1484"/>
                    <a:pt x="1083" y="1517"/>
                    <a:pt x="997" y="1535"/>
                  </a:cubicBezTo>
                  <a:lnTo>
                    <a:pt x="997" y="1708"/>
                  </a:lnTo>
                  <a:lnTo>
                    <a:pt x="710" y="1708"/>
                  </a:lnTo>
                  <a:lnTo>
                    <a:pt x="710" y="1535"/>
                  </a:lnTo>
                  <a:cubicBezTo>
                    <a:pt x="624" y="1517"/>
                    <a:pt x="544" y="1484"/>
                    <a:pt x="473" y="1437"/>
                  </a:cubicBezTo>
                  <a:lnTo>
                    <a:pt x="352" y="1559"/>
                  </a:lnTo>
                  <a:lnTo>
                    <a:pt x="149" y="1356"/>
                  </a:lnTo>
                  <a:lnTo>
                    <a:pt x="270" y="1234"/>
                  </a:lnTo>
                  <a:cubicBezTo>
                    <a:pt x="224" y="1163"/>
                    <a:pt x="190" y="1083"/>
                    <a:pt x="172" y="997"/>
                  </a:cubicBezTo>
                  <a:lnTo>
                    <a:pt x="0" y="997"/>
                  </a:lnTo>
                  <a:lnTo>
                    <a:pt x="0" y="710"/>
                  </a:lnTo>
                  <a:lnTo>
                    <a:pt x="172" y="710"/>
                  </a:lnTo>
                  <a:cubicBezTo>
                    <a:pt x="190" y="624"/>
                    <a:pt x="224" y="544"/>
                    <a:pt x="270" y="473"/>
                  </a:cubicBezTo>
                  <a:lnTo>
                    <a:pt x="149" y="352"/>
                  </a:lnTo>
                  <a:lnTo>
                    <a:pt x="352" y="149"/>
                  </a:lnTo>
                  <a:lnTo>
                    <a:pt x="473" y="270"/>
                  </a:lnTo>
                  <a:cubicBezTo>
                    <a:pt x="544" y="224"/>
                    <a:pt x="624" y="190"/>
                    <a:pt x="710" y="172"/>
                  </a:cubicBezTo>
                  <a:lnTo>
                    <a:pt x="710" y="0"/>
                  </a:lnTo>
                  <a:lnTo>
                    <a:pt x="997" y="0"/>
                  </a:lnTo>
                  <a:lnTo>
                    <a:pt x="997" y="172"/>
                  </a:lnTo>
                  <a:close/>
                  <a:moveTo>
                    <a:pt x="854" y="366"/>
                  </a:moveTo>
                  <a:cubicBezTo>
                    <a:pt x="1123" y="366"/>
                    <a:pt x="1342" y="584"/>
                    <a:pt x="1342" y="854"/>
                  </a:cubicBezTo>
                  <a:cubicBezTo>
                    <a:pt x="1342" y="1123"/>
                    <a:pt x="1123" y="1342"/>
                    <a:pt x="854" y="1342"/>
                  </a:cubicBezTo>
                  <a:cubicBezTo>
                    <a:pt x="584" y="1342"/>
                    <a:pt x="366" y="1123"/>
                    <a:pt x="366" y="854"/>
                  </a:cubicBezTo>
                  <a:cubicBezTo>
                    <a:pt x="366" y="584"/>
                    <a:pt x="584" y="366"/>
                    <a:pt x="854" y="366"/>
                  </a:cubicBezTo>
                  <a:close/>
                  <a:moveTo>
                    <a:pt x="854" y="493"/>
                  </a:moveTo>
                  <a:cubicBezTo>
                    <a:pt x="1053" y="493"/>
                    <a:pt x="1215" y="655"/>
                    <a:pt x="1215" y="854"/>
                  </a:cubicBezTo>
                  <a:cubicBezTo>
                    <a:pt x="1215" y="1053"/>
                    <a:pt x="1053" y="1215"/>
                    <a:pt x="854" y="1215"/>
                  </a:cubicBezTo>
                  <a:cubicBezTo>
                    <a:pt x="655" y="1215"/>
                    <a:pt x="493" y="1053"/>
                    <a:pt x="493" y="854"/>
                  </a:cubicBezTo>
                  <a:cubicBezTo>
                    <a:pt x="493" y="655"/>
                    <a:pt x="655" y="493"/>
                    <a:pt x="854" y="493"/>
                  </a:cubicBezTo>
                  <a:close/>
                  <a:moveTo>
                    <a:pt x="854" y="650"/>
                  </a:moveTo>
                  <a:cubicBezTo>
                    <a:pt x="966" y="650"/>
                    <a:pt x="1058" y="741"/>
                    <a:pt x="1058" y="854"/>
                  </a:cubicBezTo>
                  <a:cubicBezTo>
                    <a:pt x="1058" y="966"/>
                    <a:pt x="966" y="1058"/>
                    <a:pt x="854" y="1058"/>
                  </a:cubicBezTo>
                  <a:cubicBezTo>
                    <a:pt x="741" y="1058"/>
                    <a:pt x="650" y="966"/>
                    <a:pt x="650" y="854"/>
                  </a:cubicBezTo>
                  <a:cubicBezTo>
                    <a:pt x="650" y="741"/>
                    <a:pt x="741" y="650"/>
                    <a:pt x="854" y="650"/>
                  </a:cubicBezTo>
                  <a:close/>
                </a:path>
              </a:pathLst>
            </a:custGeom>
            <a:solidFill>
              <a:srgbClr val="113F4E"/>
            </a:solidFill>
            <a:ln>
              <a:noFill/>
            </a:ln>
            <a:extLst/>
          </p:spPr>
          <p:txBody>
            <a:bodyPr lIns="72574" tIns="36287" rIns="72574" bIns="36287"/>
            <a:lstStyle/>
            <a:p>
              <a:endParaRPr lang="zh-CN" altLang="en-US" dirty="0">
                <a:latin typeface="微软雅黑" panose="020B0503020204020204" pitchFamily="34" charset="-122"/>
                <a:ea typeface="微软雅黑" panose="020B0503020204020204" pitchFamily="34" charset="-122"/>
              </a:endParaRPr>
            </a:p>
          </p:txBody>
        </p:sp>
        <p:pic>
          <p:nvPicPr>
            <p:cNvPr id="25"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94656" y="4121523"/>
              <a:ext cx="1029045" cy="1031916"/>
            </a:xfrm>
            <a:prstGeom prst="ellipse">
              <a:avLst/>
            </a:prstGeom>
            <a:ln w="9525">
              <a:noFill/>
              <a:miter lim="800000"/>
              <a:headEnd/>
              <a:tailEnd/>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chemeClr val="accent1"/>
                  </a:solidFill>
                </a14:hiddenFill>
              </a:ext>
            </a:extLst>
          </p:spPr>
        </p:pic>
      </p:grpSp>
      <p:grpSp>
        <p:nvGrpSpPr>
          <p:cNvPr id="6" name="Group 5"/>
          <p:cNvGrpSpPr/>
          <p:nvPr/>
        </p:nvGrpSpPr>
        <p:grpSpPr>
          <a:xfrm>
            <a:off x="2997319" y="3264513"/>
            <a:ext cx="1717676" cy="1694526"/>
            <a:chOff x="2997319" y="3264513"/>
            <a:chExt cx="1717676" cy="1694526"/>
          </a:xfrm>
        </p:grpSpPr>
        <p:sp>
          <p:nvSpPr>
            <p:cNvPr id="24" name="Freeform 6">
              <a:extLst>
                <a:ext uri="{FF2B5EF4-FFF2-40B4-BE49-F238E27FC236}">
                  <a16:creationId xmlns:a16="http://schemas.microsoft.com/office/drawing/2014/main" xmlns="" id="{495F1276-361E-4DBD-80C4-478B097BE4C3}"/>
                </a:ext>
              </a:extLst>
            </p:cNvPr>
            <p:cNvSpPr>
              <a:spLocks noEditPoints="1"/>
            </p:cNvSpPr>
            <p:nvPr/>
          </p:nvSpPr>
          <p:spPr bwMode="auto">
            <a:xfrm>
              <a:off x="2997319" y="3264513"/>
              <a:ext cx="1717676" cy="1694526"/>
            </a:xfrm>
            <a:custGeom>
              <a:avLst/>
              <a:gdLst>
                <a:gd name="T0" fmla="*/ 997 w 1708"/>
                <a:gd name="T1" fmla="*/ 172 h 1708"/>
                <a:gd name="T2" fmla="*/ 1234 w 1708"/>
                <a:gd name="T3" fmla="*/ 270 h 1708"/>
                <a:gd name="T4" fmla="*/ 1356 w 1708"/>
                <a:gd name="T5" fmla="*/ 149 h 1708"/>
                <a:gd name="T6" fmla="*/ 1559 w 1708"/>
                <a:gd name="T7" fmla="*/ 352 h 1708"/>
                <a:gd name="T8" fmla="*/ 1437 w 1708"/>
                <a:gd name="T9" fmla="*/ 473 h 1708"/>
                <a:gd name="T10" fmla="*/ 1535 w 1708"/>
                <a:gd name="T11" fmla="*/ 710 h 1708"/>
                <a:gd name="T12" fmla="*/ 1708 w 1708"/>
                <a:gd name="T13" fmla="*/ 710 h 1708"/>
                <a:gd name="T14" fmla="*/ 1708 w 1708"/>
                <a:gd name="T15" fmla="*/ 997 h 1708"/>
                <a:gd name="T16" fmla="*/ 1535 w 1708"/>
                <a:gd name="T17" fmla="*/ 997 h 1708"/>
                <a:gd name="T18" fmla="*/ 1437 w 1708"/>
                <a:gd name="T19" fmla="*/ 1234 h 1708"/>
                <a:gd name="T20" fmla="*/ 1559 w 1708"/>
                <a:gd name="T21" fmla="*/ 1356 h 1708"/>
                <a:gd name="T22" fmla="*/ 1356 w 1708"/>
                <a:gd name="T23" fmla="*/ 1559 h 1708"/>
                <a:gd name="T24" fmla="*/ 1234 w 1708"/>
                <a:gd name="T25" fmla="*/ 1437 h 1708"/>
                <a:gd name="T26" fmla="*/ 997 w 1708"/>
                <a:gd name="T27" fmla="*/ 1535 h 1708"/>
                <a:gd name="T28" fmla="*/ 997 w 1708"/>
                <a:gd name="T29" fmla="*/ 1708 h 1708"/>
                <a:gd name="T30" fmla="*/ 710 w 1708"/>
                <a:gd name="T31" fmla="*/ 1708 h 1708"/>
                <a:gd name="T32" fmla="*/ 710 w 1708"/>
                <a:gd name="T33" fmla="*/ 1535 h 1708"/>
                <a:gd name="T34" fmla="*/ 473 w 1708"/>
                <a:gd name="T35" fmla="*/ 1437 h 1708"/>
                <a:gd name="T36" fmla="*/ 352 w 1708"/>
                <a:gd name="T37" fmla="*/ 1559 h 1708"/>
                <a:gd name="T38" fmla="*/ 149 w 1708"/>
                <a:gd name="T39" fmla="*/ 1356 h 1708"/>
                <a:gd name="T40" fmla="*/ 270 w 1708"/>
                <a:gd name="T41" fmla="*/ 1234 h 1708"/>
                <a:gd name="T42" fmla="*/ 172 w 1708"/>
                <a:gd name="T43" fmla="*/ 997 h 1708"/>
                <a:gd name="T44" fmla="*/ 0 w 1708"/>
                <a:gd name="T45" fmla="*/ 997 h 1708"/>
                <a:gd name="T46" fmla="*/ 0 w 1708"/>
                <a:gd name="T47" fmla="*/ 710 h 1708"/>
                <a:gd name="T48" fmla="*/ 172 w 1708"/>
                <a:gd name="T49" fmla="*/ 710 h 1708"/>
                <a:gd name="T50" fmla="*/ 270 w 1708"/>
                <a:gd name="T51" fmla="*/ 473 h 1708"/>
                <a:gd name="T52" fmla="*/ 149 w 1708"/>
                <a:gd name="T53" fmla="*/ 352 h 1708"/>
                <a:gd name="T54" fmla="*/ 352 w 1708"/>
                <a:gd name="T55" fmla="*/ 149 h 1708"/>
                <a:gd name="T56" fmla="*/ 473 w 1708"/>
                <a:gd name="T57" fmla="*/ 270 h 1708"/>
                <a:gd name="T58" fmla="*/ 710 w 1708"/>
                <a:gd name="T59" fmla="*/ 172 h 1708"/>
                <a:gd name="T60" fmla="*/ 710 w 1708"/>
                <a:gd name="T61" fmla="*/ 0 h 1708"/>
                <a:gd name="T62" fmla="*/ 997 w 1708"/>
                <a:gd name="T63" fmla="*/ 0 h 1708"/>
                <a:gd name="T64" fmla="*/ 997 w 1708"/>
                <a:gd name="T65" fmla="*/ 172 h 1708"/>
                <a:gd name="T66" fmla="*/ 854 w 1708"/>
                <a:gd name="T67" fmla="*/ 366 h 1708"/>
                <a:gd name="T68" fmla="*/ 1342 w 1708"/>
                <a:gd name="T69" fmla="*/ 854 h 1708"/>
                <a:gd name="T70" fmla="*/ 854 w 1708"/>
                <a:gd name="T71" fmla="*/ 1342 h 1708"/>
                <a:gd name="T72" fmla="*/ 366 w 1708"/>
                <a:gd name="T73" fmla="*/ 854 h 1708"/>
                <a:gd name="T74" fmla="*/ 854 w 1708"/>
                <a:gd name="T75" fmla="*/ 366 h 1708"/>
                <a:gd name="T76" fmla="*/ 854 w 1708"/>
                <a:gd name="T77" fmla="*/ 493 h 1708"/>
                <a:gd name="T78" fmla="*/ 1215 w 1708"/>
                <a:gd name="T79" fmla="*/ 854 h 1708"/>
                <a:gd name="T80" fmla="*/ 854 w 1708"/>
                <a:gd name="T81" fmla="*/ 1215 h 1708"/>
                <a:gd name="T82" fmla="*/ 493 w 1708"/>
                <a:gd name="T83" fmla="*/ 854 h 1708"/>
                <a:gd name="T84" fmla="*/ 854 w 1708"/>
                <a:gd name="T85" fmla="*/ 493 h 1708"/>
                <a:gd name="T86" fmla="*/ 854 w 1708"/>
                <a:gd name="T87" fmla="*/ 650 h 1708"/>
                <a:gd name="T88" fmla="*/ 1058 w 1708"/>
                <a:gd name="T89" fmla="*/ 854 h 1708"/>
                <a:gd name="T90" fmla="*/ 854 w 1708"/>
                <a:gd name="T91" fmla="*/ 1058 h 1708"/>
                <a:gd name="T92" fmla="*/ 650 w 1708"/>
                <a:gd name="T93" fmla="*/ 854 h 1708"/>
                <a:gd name="T94" fmla="*/ 854 w 1708"/>
                <a:gd name="T95" fmla="*/ 650 h 17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08" h="1708">
                  <a:moveTo>
                    <a:pt x="997" y="172"/>
                  </a:moveTo>
                  <a:cubicBezTo>
                    <a:pt x="1083" y="190"/>
                    <a:pt x="1163" y="224"/>
                    <a:pt x="1234" y="270"/>
                  </a:cubicBezTo>
                  <a:lnTo>
                    <a:pt x="1356" y="149"/>
                  </a:lnTo>
                  <a:lnTo>
                    <a:pt x="1559" y="352"/>
                  </a:lnTo>
                  <a:lnTo>
                    <a:pt x="1437" y="473"/>
                  </a:lnTo>
                  <a:cubicBezTo>
                    <a:pt x="1484" y="544"/>
                    <a:pt x="1517" y="624"/>
                    <a:pt x="1535" y="710"/>
                  </a:cubicBezTo>
                  <a:lnTo>
                    <a:pt x="1708" y="710"/>
                  </a:lnTo>
                  <a:lnTo>
                    <a:pt x="1708" y="997"/>
                  </a:lnTo>
                  <a:lnTo>
                    <a:pt x="1535" y="997"/>
                  </a:lnTo>
                  <a:cubicBezTo>
                    <a:pt x="1517" y="1083"/>
                    <a:pt x="1484" y="1163"/>
                    <a:pt x="1437" y="1234"/>
                  </a:cubicBezTo>
                  <a:lnTo>
                    <a:pt x="1559" y="1356"/>
                  </a:lnTo>
                  <a:lnTo>
                    <a:pt x="1356" y="1559"/>
                  </a:lnTo>
                  <a:lnTo>
                    <a:pt x="1234" y="1437"/>
                  </a:lnTo>
                  <a:cubicBezTo>
                    <a:pt x="1163" y="1484"/>
                    <a:pt x="1083" y="1517"/>
                    <a:pt x="997" y="1535"/>
                  </a:cubicBezTo>
                  <a:lnTo>
                    <a:pt x="997" y="1708"/>
                  </a:lnTo>
                  <a:lnTo>
                    <a:pt x="710" y="1708"/>
                  </a:lnTo>
                  <a:lnTo>
                    <a:pt x="710" y="1535"/>
                  </a:lnTo>
                  <a:cubicBezTo>
                    <a:pt x="624" y="1517"/>
                    <a:pt x="544" y="1484"/>
                    <a:pt x="473" y="1437"/>
                  </a:cubicBezTo>
                  <a:lnTo>
                    <a:pt x="352" y="1559"/>
                  </a:lnTo>
                  <a:lnTo>
                    <a:pt x="149" y="1356"/>
                  </a:lnTo>
                  <a:lnTo>
                    <a:pt x="270" y="1234"/>
                  </a:lnTo>
                  <a:cubicBezTo>
                    <a:pt x="224" y="1163"/>
                    <a:pt x="190" y="1083"/>
                    <a:pt x="172" y="997"/>
                  </a:cubicBezTo>
                  <a:lnTo>
                    <a:pt x="0" y="997"/>
                  </a:lnTo>
                  <a:lnTo>
                    <a:pt x="0" y="710"/>
                  </a:lnTo>
                  <a:lnTo>
                    <a:pt x="172" y="710"/>
                  </a:lnTo>
                  <a:cubicBezTo>
                    <a:pt x="190" y="624"/>
                    <a:pt x="224" y="544"/>
                    <a:pt x="270" y="473"/>
                  </a:cubicBezTo>
                  <a:lnTo>
                    <a:pt x="149" y="352"/>
                  </a:lnTo>
                  <a:lnTo>
                    <a:pt x="352" y="149"/>
                  </a:lnTo>
                  <a:lnTo>
                    <a:pt x="473" y="270"/>
                  </a:lnTo>
                  <a:cubicBezTo>
                    <a:pt x="544" y="224"/>
                    <a:pt x="624" y="190"/>
                    <a:pt x="710" y="172"/>
                  </a:cubicBezTo>
                  <a:lnTo>
                    <a:pt x="710" y="0"/>
                  </a:lnTo>
                  <a:lnTo>
                    <a:pt x="997" y="0"/>
                  </a:lnTo>
                  <a:lnTo>
                    <a:pt x="997" y="172"/>
                  </a:lnTo>
                  <a:close/>
                  <a:moveTo>
                    <a:pt x="854" y="366"/>
                  </a:moveTo>
                  <a:cubicBezTo>
                    <a:pt x="1123" y="366"/>
                    <a:pt x="1342" y="584"/>
                    <a:pt x="1342" y="854"/>
                  </a:cubicBezTo>
                  <a:cubicBezTo>
                    <a:pt x="1342" y="1123"/>
                    <a:pt x="1123" y="1342"/>
                    <a:pt x="854" y="1342"/>
                  </a:cubicBezTo>
                  <a:cubicBezTo>
                    <a:pt x="584" y="1342"/>
                    <a:pt x="366" y="1123"/>
                    <a:pt x="366" y="854"/>
                  </a:cubicBezTo>
                  <a:cubicBezTo>
                    <a:pt x="366" y="584"/>
                    <a:pt x="584" y="366"/>
                    <a:pt x="854" y="366"/>
                  </a:cubicBezTo>
                  <a:close/>
                  <a:moveTo>
                    <a:pt x="854" y="493"/>
                  </a:moveTo>
                  <a:cubicBezTo>
                    <a:pt x="1053" y="493"/>
                    <a:pt x="1215" y="655"/>
                    <a:pt x="1215" y="854"/>
                  </a:cubicBezTo>
                  <a:cubicBezTo>
                    <a:pt x="1215" y="1053"/>
                    <a:pt x="1053" y="1215"/>
                    <a:pt x="854" y="1215"/>
                  </a:cubicBezTo>
                  <a:cubicBezTo>
                    <a:pt x="655" y="1215"/>
                    <a:pt x="493" y="1053"/>
                    <a:pt x="493" y="854"/>
                  </a:cubicBezTo>
                  <a:cubicBezTo>
                    <a:pt x="493" y="655"/>
                    <a:pt x="655" y="493"/>
                    <a:pt x="854" y="493"/>
                  </a:cubicBezTo>
                  <a:close/>
                  <a:moveTo>
                    <a:pt x="854" y="650"/>
                  </a:moveTo>
                  <a:cubicBezTo>
                    <a:pt x="966" y="650"/>
                    <a:pt x="1058" y="741"/>
                    <a:pt x="1058" y="854"/>
                  </a:cubicBezTo>
                  <a:cubicBezTo>
                    <a:pt x="1058" y="966"/>
                    <a:pt x="966" y="1058"/>
                    <a:pt x="854" y="1058"/>
                  </a:cubicBezTo>
                  <a:cubicBezTo>
                    <a:pt x="741" y="1058"/>
                    <a:pt x="650" y="966"/>
                    <a:pt x="650" y="854"/>
                  </a:cubicBezTo>
                  <a:cubicBezTo>
                    <a:pt x="650" y="741"/>
                    <a:pt x="741" y="650"/>
                    <a:pt x="854" y="650"/>
                  </a:cubicBezTo>
                  <a:close/>
                </a:path>
              </a:pathLst>
            </a:custGeom>
            <a:solidFill>
              <a:srgbClr val="55C0AF"/>
            </a:solidFill>
            <a:ln>
              <a:noFill/>
            </a:ln>
            <a:extLst/>
          </p:spPr>
          <p:txBody>
            <a:bodyPr lIns="72574" tIns="36287" rIns="72574" bIns="36287"/>
            <a:lstStyle/>
            <a:p>
              <a:endParaRPr lang="zh-CN" altLang="en-US" dirty="0">
                <a:latin typeface="微软雅黑" panose="020B0503020204020204" pitchFamily="34" charset="-122"/>
                <a:ea typeface="微软雅黑" panose="020B0503020204020204" pitchFamily="34" charset="-122"/>
              </a:endParaRPr>
            </a:p>
          </p:txBody>
        </p:sp>
        <p:pic>
          <p:nvPicPr>
            <p:cNvPr id="28" name="Picture 5"/>
            <p:cNvPicPr>
              <a:picLocks noChangeAspect="1" noChangeArrowheads="1"/>
            </p:cNvPicPr>
            <p:nvPr/>
          </p:nvPicPr>
          <p:blipFill>
            <a:blip r:embed="rId5" cstate="print">
              <a:biLevel thresh="75000"/>
              <a:extLst>
                <a:ext uri="{28A0092B-C50C-407E-A947-70E740481C1C}">
                  <a14:useLocalDpi xmlns:a14="http://schemas.microsoft.com/office/drawing/2010/main" val="0"/>
                </a:ext>
              </a:extLst>
            </a:blip>
            <a:srcRect/>
            <a:stretch>
              <a:fillRect/>
            </a:stretch>
          </p:blipFill>
          <p:spPr bwMode="auto">
            <a:xfrm>
              <a:off x="3459300" y="3714919"/>
              <a:ext cx="793714" cy="793714"/>
            </a:xfrm>
            <a:prstGeom prst="ellipse">
              <a:avLst/>
            </a:prstGeom>
            <a:ln w="9525">
              <a:noFill/>
              <a:miter lim="800000"/>
              <a:headEnd/>
              <a:tailEnd/>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chemeClr val="accent1"/>
                  </a:solidFill>
                </a14:hiddenFill>
              </a:ext>
            </a:extLst>
          </p:spPr>
        </p:pic>
      </p:grpSp>
    </p:spTree>
    <p:extLst>
      <p:ext uri="{BB962C8B-B14F-4D97-AF65-F5344CB8AC3E}">
        <p14:creationId xmlns:p14="http://schemas.microsoft.com/office/powerpoint/2010/main" val="18582604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76"/>
                                        </p:tgtEl>
                                        <p:attrNameLst>
                                          <p:attrName>style.visibility</p:attrName>
                                        </p:attrNameLst>
                                      </p:cBhvr>
                                      <p:to>
                                        <p:strVal val="visible"/>
                                      </p:to>
                                    </p:set>
                                    <p:anim calcmode="lin" valueType="num">
                                      <p:cBhvr additive="base">
                                        <p:cTn id="7" dur="500" fill="hold"/>
                                        <p:tgtEl>
                                          <p:spTgt spid="76"/>
                                        </p:tgtEl>
                                        <p:attrNameLst>
                                          <p:attrName>ppt_x</p:attrName>
                                        </p:attrNameLst>
                                      </p:cBhvr>
                                      <p:tavLst>
                                        <p:tav tm="0">
                                          <p:val>
                                            <p:strVal val="0-#ppt_w/2"/>
                                          </p:val>
                                        </p:tav>
                                        <p:tav tm="100000">
                                          <p:val>
                                            <p:strVal val="#ppt_x"/>
                                          </p:val>
                                        </p:tav>
                                      </p:tavLst>
                                    </p:anim>
                                    <p:anim calcmode="lin" valueType="num">
                                      <p:cBhvr additive="base">
                                        <p:cTn id="8" dur="500" fill="hold"/>
                                        <p:tgtEl>
                                          <p:spTgt spid="7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83"/>
                                        </p:tgtEl>
                                        <p:attrNameLst>
                                          <p:attrName>style.visibility</p:attrName>
                                        </p:attrNameLst>
                                      </p:cBhvr>
                                      <p:to>
                                        <p:strVal val="visible"/>
                                      </p:to>
                                    </p:set>
                                    <p:animEffect transition="in" filter="circle(in)">
                                      <p:cBhvr>
                                        <p:cTn id="13" dur="2000"/>
                                        <p:tgtEl>
                                          <p:spTgt spid="83"/>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barn(inVertical)">
                                      <p:cBhvr>
                                        <p:cTn id="18" dur="500"/>
                                        <p:tgtEl>
                                          <p:spTgt spid="4"/>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barn(inVertical)">
                                      <p:cBhvr>
                                        <p:cTn id="21" dur="500"/>
                                        <p:tgtEl>
                                          <p:spTgt spid="13"/>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barn(inVertical)">
                                      <p:cBhvr>
                                        <p:cTn id="24" dur="500"/>
                                        <p:tgtEl>
                                          <p:spTgt spid="14"/>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randombar(horizontal)">
                                      <p:cBhvr>
                                        <p:cTn id="29" dur="500"/>
                                        <p:tgtEl>
                                          <p:spTgt spid="6"/>
                                        </p:tgtEl>
                                      </p:cBhvr>
                                    </p:animEffect>
                                  </p:childTnLst>
                                </p:cTn>
                              </p:par>
                              <p:par>
                                <p:cTn id="30" presetID="14" presetClass="entr" presetSubtype="10" fill="hold" grpId="0"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randombar(horizontal)">
                                      <p:cBhvr>
                                        <p:cTn id="32" dur="500"/>
                                        <p:tgtEl>
                                          <p:spTgt spid="12"/>
                                        </p:tgtEl>
                                      </p:cBhvr>
                                    </p:animEffect>
                                  </p:childTnLst>
                                </p:cTn>
                              </p:par>
                              <p:par>
                                <p:cTn id="33" presetID="14" presetClass="entr" presetSubtype="10" fill="hold" grpId="0" nodeType="with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randombar(horizontal)">
                                      <p:cBhvr>
                                        <p:cTn id="3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p:bldP spid="15" grpId="0"/>
      <p:bldP spid="12" grpId="0" animBg="1"/>
      <p:bldP spid="8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a:extLst>
              <a:ext uri="{FF2B5EF4-FFF2-40B4-BE49-F238E27FC236}">
                <a16:creationId xmlns:a16="http://schemas.microsoft.com/office/drawing/2014/main" xmlns="" id="{D8E43803-C2F6-4323-9E42-C2AB6B6FC2C7}"/>
              </a:ext>
            </a:extLst>
          </p:cNvPr>
          <p:cNvSpPr/>
          <p:nvPr/>
        </p:nvSpPr>
        <p:spPr>
          <a:xfrm flipH="1">
            <a:off x="5069972" y="1525476"/>
            <a:ext cx="6774094" cy="518974"/>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0"/>
              </a:spcBef>
              <a:spcAft>
                <a:spcPts val="0"/>
              </a:spcAft>
            </a:pPr>
            <a:r>
              <a:rPr lang="en-US" altLang="zh-CN" sz="2400" b="1" dirty="0" smtClean="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rPr>
              <a:t>Social</a:t>
            </a:r>
            <a:endParaRPr lang="en-US" altLang="zh-CN" sz="2400" b="1" dirty="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endParaRPr>
          </a:p>
        </p:txBody>
      </p:sp>
      <p:sp>
        <p:nvSpPr>
          <p:cNvPr id="14" name="Content Placeholder 2">
            <a:extLst>
              <a:ext uri="{FF2B5EF4-FFF2-40B4-BE49-F238E27FC236}">
                <a16:creationId xmlns:a16="http://schemas.microsoft.com/office/drawing/2014/main" xmlns="" id="{DEC8B0BD-EB9A-428A-A8C2-E2ABA9EB60AE}"/>
              </a:ext>
            </a:extLst>
          </p:cNvPr>
          <p:cNvSpPr txBox="1">
            <a:spLocks/>
          </p:cNvSpPr>
          <p:nvPr/>
        </p:nvSpPr>
        <p:spPr>
          <a:xfrm flipH="1">
            <a:off x="5069970" y="2087580"/>
            <a:ext cx="6774096" cy="1292662"/>
          </a:xfrm>
          <a:prstGeom prst="rect">
            <a:avLst/>
          </a:prstGeom>
        </p:spPr>
        <p:txBody>
          <a:bodyPr vert="horz" wrap="square" lIns="0" tIns="0" rIns="0" bIns="0" rtlCol="0" anchor="t">
            <a:spAutoFit/>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CSR becomes more and more an attention from the medias and social platforms towards corporations</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CSR is not only limited to responsibilities of the environment and the returns to communities</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CSR is also a heated topic of how a corporate is responsible enough for its employees, or even unions </a:t>
            </a:r>
            <a:endPar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endParaRPr>
          </a:p>
        </p:txBody>
      </p:sp>
      <p:grpSp>
        <p:nvGrpSpPr>
          <p:cNvPr id="76" name="组合 6">
            <a:extLst>
              <a:ext uri="{FF2B5EF4-FFF2-40B4-BE49-F238E27FC236}">
                <a16:creationId xmlns:a16="http://schemas.microsoft.com/office/drawing/2014/main" xmlns="" id="{41501E81-1AB7-4A69-BA8B-D4667D4D517A}"/>
              </a:ext>
            </a:extLst>
          </p:cNvPr>
          <p:cNvGrpSpPr/>
          <p:nvPr/>
        </p:nvGrpSpPr>
        <p:grpSpPr>
          <a:xfrm>
            <a:off x="509695" y="295974"/>
            <a:ext cx="7387642" cy="800219"/>
            <a:chOff x="956666" y="3447854"/>
            <a:chExt cx="7387642" cy="800219"/>
          </a:xfrm>
        </p:grpSpPr>
        <p:sp>
          <p:nvSpPr>
            <p:cNvPr id="77" name="TextBox 38">
              <a:extLst>
                <a:ext uri="{FF2B5EF4-FFF2-40B4-BE49-F238E27FC236}">
                  <a16:creationId xmlns:a16="http://schemas.microsoft.com/office/drawing/2014/main" xmlns="" id="{C53C28E3-DC0F-4C61-A42D-5AC7B5E4C36E}"/>
                </a:ext>
              </a:extLst>
            </p:cNvPr>
            <p:cNvSpPr txBox="1"/>
            <p:nvPr/>
          </p:nvSpPr>
          <p:spPr>
            <a:xfrm>
              <a:off x="1622724" y="3447854"/>
              <a:ext cx="6721584" cy="800219"/>
            </a:xfrm>
            <a:prstGeom prst="rect">
              <a:avLst/>
            </a:prstGeom>
            <a:noFill/>
          </p:spPr>
          <p:txBody>
            <a:bodyPr wrap="none" rtlCol="0" anchor="t" anchorCtr="1">
              <a:spAutoFit/>
            </a:bodyPr>
            <a:lstStyle/>
            <a:p>
              <a:r>
                <a:rPr lang="en-US" altLang="zh-CN" sz="2800" b="1" spc="600" dirty="0" smtClean="0">
                  <a:solidFill>
                    <a:srgbClr val="113F4E"/>
                  </a:solidFill>
                  <a:latin typeface="微软雅黑" panose="020B0503020204020204" pitchFamily="34" charset="-122"/>
                  <a:ea typeface="微软雅黑" panose="020B0503020204020204" pitchFamily="34" charset="-122"/>
                </a:rPr>
                <a:t>Environmental Challenges</a:t>
              </a:r>
            </a:p>
            <a:p>
              <a:r>
                <a:rPr lang="en-US" altLang="zh-CN" b="1" spc="600" dirty="0" smtClean="0">
                  <a:solidFill>
                    <a:schemeClr val="bg1">
                      <a:lumMod val="50000"/>
                    </a:schemeClr>
                  </a:solidFill>
                  <a:latin typeface="微软雅黑" panose="020B0503020204020204" pitchFamily="34" charset="-122"/>
                  <a:ea typeface="微软雅黑" panose="020B0503020204020204" pitchFamily="34" charset="-122"/>
                </a:rPr>
                <a:t>External Environment</a:t>
              </a:r>
              <a:endParaRPr lang="zh-CN" altLang="en-US" b="1" spc="60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78" name="矩形 8">
              <a:extLst>
                <a:ext uri="{FF2B5EF4-FFF2-40B4-BE49-F238E27FC236}">
                  <a16:creationId xmlns:a16="http://schemas.microsoft.com/office/drawing/2014/main" xmlns="" id="{E32947FC-0CAF-491E-BB70-4BE979241394}"/>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79" name="矩形 9">
              <a:extLst>
                <a:ext uri="{FF2B5EF4-FFF2-40B4-BE49-F238E27FC236}">
                  <a16:creationId xmlns:a16="http://schemas.microsoft.com/office/drawing/2014/main" xmlns="" id="{3D41CC49-6D1D-4B11-8791-6EBDB155A635}"/>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sp>
        <p:nvSpPr>
          <p:cNvPr id="80" name="文本框 23">
            <a:extLst>
              <a:ext uri="{FF2B5EF4-FFF2-40B4-BE49-F238E27FC236}">
                <a16:creationId xmlns:a16="http://schemas.microsoft.com/office/drawing/2014/main" xmlns="" id="{D4CDD749-5E1D-4D14-861D-8AB76BB9010E}"/>
              </a:ext>
            </a:extLst>
          </p:cNvPr>
          <p:cNvSpPr txBox="1"/>
          <p:nvPr/>
        </p:nvSpPr>
        <p:spPr>
          <a:xfrm>
            <a:off x="713620" y="346206"/>
            <a:ext cx="426263" cy="461665"/>
          </a:xfrm>
          <a:prstGeom prst="rect">
            <a:avLst/>
          </a:prstGeom>
          <a:noFill/>
        </p:spPr>
        <p:txBody>
          <a:bodyPr wrap="square" rtlCol="0">
            <a:spAutoFit/>
            <a:scene3d>
              <a:camera prst="orthographicFront"/>
              <a:lightRig rig="threePt" dir="t"/>
            </a:scene3d>
            <a:sp3d contourW="12700"/>
          </a:bodyPr>
          <a:lstStyle/>
          <a:p>
            <a:r>
              <a:rPr lang="en-US" altLang="zh-CN" sz="2400" b="1" dirty="0">
                <a:solidFill>
                  <a:schemeClr val="bg1"/>
                </a:solidFill>
                <a:latin typeface="微软雅黑" panose="020B0503020204020204" pitchFamily="34" charset="-122"/>
                <a:ea typeface="微软雅黑" panose="020B0503020204020204" pitchFamily="34" charset="-122"/>
              </a:rPr>
              <a:t>3</a:t>
            </a:r>
            <a:endParaRPr lang="zh-CN" altLang="en-US" sz="2400" b="1" dirty="0">
              <a:solidFill>
                <a:schemeClr val="bg1"/>
              </a:solidFill>
              <a:latin typeface="微软雅黑" panose="020B0503020204020204" pitchFamily="34" charset="-122"/>
              <a:ea typeface="微软雅黑" panose="020B0503020204020204" pitchFamily="34" charset="-122"/>
            </a:endParaRPr>
          </a:p>
        </p:txBody>
      </p:sp>
      <p:sp>
        <p:nvSpPr>
          <p:cNvPr id="2" name="AutoShape 8" descr="Competition icon PNG and SVG Vector Free Downloa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5" name="Picture 2" descr="Download Cathay Pacific Logo in SVG Vector or PNG File Format - Logo.win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934699" y="1"/>
            <a:ext cx="1257299" cy="707886"/>
          </a:xfrm>
          <a:prstGeom prst="rect">
            <a:avLst/>
          </a:prstGeom>
          <a:noFill/>
          <a:extLst>
            <a:ext uri="{909E8E84-426E-40DD-AFC4-6F175D3DCCD1}">
              <a14:hiddenFill xmlns:a14="http://schemas.microsoft.com/office/drawing/2010/main">
                <a:solidFill>
                  <a:srgbClr val="FFFFFF"/>
                </a:solidFill>
              </a14:hiddenFill>
            </a:ext>
          </a:extLst>
        </p:spPr>
      </p:pic>
      <p:sp>
        <p:nvSpPr>
          <p:cNvPr id="23" name="Freeform 6">
            <a:extLst>
              <a:ext uri="{FF2B5EF4-FFF2-40B4-BE49-F238E27FC236}">
                <a16:creationId xmlns:a16="http://schemas.microsoft.com/office/drawing/2014/main" xmlns="" id="{F3E3A65B-644B-4379-B80D-C9E1FDD8C8ED}"/>
              </a:ext>
            </a:extLst>
          </p:cNvPr>
          <p:cNvSpPr>
            <a:spLocks noEditPoints="1"/>
          </p:cNvSpPr>
          <p:nvPr/>
        </p:nvSpPr>
        <p:spPr bwMode="auto">
          <a:xfrm>
            <a:off x="707268" y="3353908"/>
            <a:ext cx="2535237" cy="2535237"/>
          </a:xfrm>
          <a:custGeom>
            <a:avLst/>
            <a:gdLst>
              <a:gd name="T0" fmla="*/ 997 w 1708"/>
              <a:gd name="T1" fmla="*/ 172 h 1708"/>
              <a:gd name="T2" fmla="*/ 1234 w 1708"/>
              <a:gd name="T3" fmla="*/ 270 h 1708"/>
              <a:gd name="T4" fmla="*/ 1356 w 1708"/>
              <a:gd name="T5" fmla="*/ 149 h 1708"/>
              <a:gd name="T6" fmla="*/ 1559 w 1708"/>
              <a:gd name="T7" fmla="*/ 352 h 1708"/>
              <a:gd name="T8" fmla="*/ 1437 w 1708"/>
              <a:gd name="T9" fmla="*/ 473 h 1708"/>
              <a:gd name="T10" fmla="*/ 1535 w 1708"/>
              <a:gd name="T11" fmla="*/ 710 h 1708"/>
              <a:gd name="T12" fmla="*/ 1708 w 1708"/>
              <a:gd name="T13" fmla="*/ 710 h 1708"/>
              <a:gd name="T14" fmla="*/ 1708 w 1708"/>
              <a:gd name="T15" fmla="*/ 997 h 1708"/>
              <a:gd name="T16" fmla="*/ 1535 w 1708"/>
              <a:gd name="T17" fmla="*/ 997 h 1708"/>
              <a:gd name="T18" fmla="*/ 1437 w 1708"/>
              <a:gd name="T19" fmla="*/ 1234 h 1708"/>
              <a:gd name="T20" fmla="*/ 1559 w 1708"/>
              <a:gd name="T21" fmla="*/ 1356 h 1708"/>
              <a:gd name="T22" fmla="*/ 1356 w 1708"/>
              <a:gd name="T23" fmla="*/ 1559 h 1708"/>
              <a:gd name="T24" fmla="*/ 1234 w 1708"/>
              <a:gd name="T25" fmla="*/ 1437 h 1708"/>
              <a:gd name="T26" fmla="*/ 997 w 1708"/>
              <a:gd name="T27" fmla="*/ 1535 h 1708"/>
              <a:gd name="T28" fmla="*/ 997 w 1708"/>
              <a:gd name="T29" fmla="*/ 1708 h 1708"/>
              <a:gd name="T30" fmla="*/ 710 w 1708"/>
              <a:gd name="T31" fmla="*/ 1708 h 1708"/>
              <a:gd name="T32" fmla="*/ 710 w 1708"/>
              <a:gd name="T33" fmla="*/ 1535 h 1708"/>
              <a:gd name="T34" fmla="*/ 473 w 1708"/>
              <a:gd name="T35" fmla="*/ 1437 h 1708"/>
              <a:gd name="T36" fmla="*/ 352 w 1708"/>
              <a:gd name="T37" fmla="*/ 1559 h 1708"/>
              <a:gd name="T38" fmla="*/ 149 w 1708"/>
              <a:gd name="T39" fmla="*/ 1356 h 1708"/>
              <a:gd name="T40" fmla="*/ 270 w 1708"/>
              <a:gd name="T41" fmla="*/ 1234 h 1708"/>
              <a:gd name="T42" fmla="*/ 172 w 1708"/>
              <a:gd name="T43" fmla="*/ 997 h 1708"/>
              <a:gd name="T44" fmla="*/ 0 w 1708"/>
              <a:gd name="T45" fmla="*/ 997 h 1708"/>
              <a:gd name="T46" fmla="*/ 0 w 1708"/>
              <a:gd name="T47" fmla="*/ 710 h 1708"/>
              <a:gd name="T48" fmla="*/ 172 w 1708"/>
              <a:gd name="T49" fmla="*/ 710 h 1708"/>
              <a:gd name="T50" fmla="*/ 270 w 1708"/>
              <a:gd name="T51" fmla="*/ 473 h 1708"/>
              <a:gd name="T52" fmla="*/ 149 w 1708"/>
              <a:gd name="T53" fmla="*/ 352 h 1708"/>
              <a:gd name="T54" fmla="*/ 352 w 1708"/>
              <a:gd name="T55" fmla="*/ 149 h 1708"/>
              <a:gd name="T56" fmla="*/ 473 w 1708"/>
              <a:gd name="T57" fmla="*/ 270 h 1708"/>
              <a:gd name="T58" fmla="*/ 710 w 1708"/>
              <a:gd name="T59" fmla="*/ 172 h 1708"/>
              <a:gd name="T60" fmla="*/ 710 w 1708"/>
              <a:gd name="T61" fmla="*/ 0 h 1708"/>
              <a:gd name="T62" fmla="*/ 997 w 1708"/>
              <a:gd name="T63" fmla="*/ 0 h 1708"/>
              <a:gd name="T64" fmla="*/ 997 w 1708"/>
              <a:gd name="T65" fmla="*/ 172 h 1708"/>
              <a:gd name="T66" fmla="*/ 854 w 1708"/>
              <a:gd name="T67" fmla="*/ 366 h 1708"/>
              <a:gd name="T68" fmla="*/ 1342 w 1708"/>
              <a:gd name="T69" fmla="*/ 854 h 1708"/>
              <a:gd name="T70" fmla="*/ 854 w 1708"/>
              <a:gd name="T71" fmla="*/ 1342 h 1708"/>
              <a:gd name="T72" fmla="*/ 366 w 1708"/>
              <a:gd name="T73" fmla="*/ 854 h 1708"/>
              <a:gd name="T74" fmla="*/ 854 w 1708"/>
              <a:gd name="T75" fmla="*/ 366 h 1708"/>
              <a:gd name="T76" fmla="*/ 854 w 1708"/>
              <a:gd name="T77" fmla="*/ 493 h 1708"/>
              <a:gd name="T78" fmla="*/ 1215 w 1708"/>
              <a:gd name="T79" fmla="*/ 854 h 1708"/>
              <a:gd name="T80" fmla="*/ 854 w 1708"/>
              <a:gd name="T81" fmla="*/ 1215 h 1708"/>
              <a:gd name="T82" fmla="*/ 493 w 1708"/>
              <a:gd name="T83" fmla="*/ 854 h 1708"/>
              <a:gd name="T84" fmla="*/ 854 w 1708"/>
              <a:gd name="T85" fmla="*/ 493 h 1708"/>
              <a:gd name="T86" fmla="*/ 854 w 1708"/>
              <a:gd name="T87" fmla="*/ 650 h 1708"/>
              <a:gd name="T88" fmla="*/ 1058 w 1708"/>
              <a:gd name="T89" fmla="*/ 854 h 1708"/>
              <a:gd name="T90" fmla="*/ 854 w 1708"/>
              <a:gd name="T91" fmla="*/ 1058 h 1708"/>
              <a:gd name="T92" fmla="*/ 650 w 1708"/>
              <a:gd name="T93" fmla="*/ 854 h 1708"/>
              <a:gd name="T94" fmla="*/ 854 w 1708"/>
              <a:gd name="T95" fmla="*/ 650 h 17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08" h="1708">
                <a:moveTo>
                  <a:pt x="997" y="172"/>
                </a:moveTo>
                <a:cubicBezTo>
                  <a:pt x="1083" y="190"/>
                  <a:pt x="1163" y="224"/>
                  <a:pt x="1234" y="270"/>
                </a:cubicBezTo>
                <a:lnTo>
                  <a:pt x="1356" y="149"/>
                </a:lnTo>
                <a:lnTo>
                  <a:pt x="1559" y="352"/>
                </a:lnTo>
                <a:lnTo>
                  <a:pt x="1437" y="473"/>
                </a:lnTo>
                <a:cubicBezTo>
                  <a:pt x="1484" y="544"/>
                  <a:pt x="1517" y="624"/>
                  <a:pt x="1535" y="710"/>
                </a:cubicBezTo>
                <a:lnTo>
                  <a:pt x="1708" y="710"/>
                </a:lnTo>
                <a:lnTo>
                  <a:pt x="1708" y="997"/>
                </a:lnTo>
                <a:lnTo>
                  <a:pt x="1535" y="997"/>
                </a:lnTo>
                <a:cubicBezTo>
                  <a:pt x="1517" y="1083"/>
                  <a:pt x="1484" y="1163"/>
                  <a:pt x="1437" y="1234"/>
                </a:cubicBezTo>
                <a:lnTo>
                  <a:pt x="1559" y="1356"/>
                </a:lnTo>
                <a:lnTo>
                  <a:pt x="1356" y="1559"/>
                </a:lnTo>
                <a:lnTo>
                  <a:pt x="1234" y="1437"/>
                </a:lnTo>
                <a:cubicBezTo>
                  <a:pt x="1163" y="1484"/>
                  <a:pt x="1083" y="1517"/>
                  <a:pt x="997" y="1535"/>
                </a:cubicBezTo>
                <a:lnTo>
                  <a:pt x="997" y="1708"/>
                </a:lnTo>
                <a:lnTo>
                  <a:pt x="710" y="1708"/>
                </a:lnTo>
                <a:lnTo>
                  <a:pt x="710" y="1535"/>
                </a:lnTo>
                <a:cubicBezTo>
                  <a:pt x="624" y="1517"/>
                  <a:pt x="544" y="1484"/>
                  <a:pt x="473" y="1437"/>
                </a:cubicBezTo>
                <a:lnTo>
                  <a:pt x="352" y="1559"/>
                </a:lnTo>
                <a:lnTo>
                  <a:pt x="149" y="1356"/>
                </a:lnTo>
                <a:lnTo>
                  <a:pt x="270" y="1234"/>
                </a:lnTo>
                <a:cubicBezTo>
                  <a:pt x="224" y="1163"/>
                  <a:pt x="190" y="1083"/>
                  <a:pt x="172" y="997"/>
                </a:cubicBezTo>
                <a:lnTo>
                  <a:pt x="0" y="997"/>
                </a:lnTo>
                <a:lnTo>
                  <a:pt x="0" y="710"/>
                </a:lnTo>
                <a:lnTo>
                  <a:pt x="172" y="710"/>
                </a:lnTo>
                <a:cubicBezTo>
                  <a:pt x="190" y="624"/>
                  <a:pt x="224" y="544"/>
                  <a:pt x="270" y="473"/>
                </a:cubicBezTo>
                <a:lnTo>
                  <a:pt x="149" y="352"/>
                </a:lnTo>
                <a:lnTo>
                  <a:pt x="352" y="149"/>
                </a:lnTo>
                <a:lnTo>
                  <a:pt x="473" y="270"/>
                </a:lnTo>
                <a:cubicBezTo>
                  <a:pt x="544" y="224"/>
                  <a:pt x="624" y="190"/>
                  <a:pt x="710" y="172"/>
                </a:cubicBezTo>
                <a:lnTo>
                  <a:pt x="710" y="0"/>
                </a:lnTo>
                <a:lnTo>
                  <a:pt x="997" y="0"/>
                </a:lnTo>
                <a:lnTo>
                  <a:pt x="997" y="172"/>
                </a:lnTo>
                <a:close/>
                <a:moveTo>
                  <a:pt x="854" y="366"/>
                </a:moveTo>
                <a:cubicBezTo>
                  <a:pt x="1123" y="366"/>
                  <a:pt x="1342" y="584"/>
                  <a:pt x="1342" y="854"/>
                </a:cubicBezTo>
                <a:cubicBezTo>
                  <a:pt x="1342" y="1123"/>
                  <a:pt x="1123" y="1342"/>
                  <a:pt x="854" y="1342"/>
                </a:cubicBezTo>
                <a:cubicBezTo>
                  <a:pt x="584" y="1342"/>
                  <a:pt x="366" y="1123"/>
                  <a:pt x="366" y="854"/>
                </a:cubicBezTo>
                <a:cubicBezTo>
                  <a:pt x="366" y="584"/>
                  <a:pt x="584" y="366"/>
                  <a:pt x="854" y="366"/>
                </a:cubicBezTo>
                <a:close/>
                <a:moveTo>
                  <a:pt x="854" y="493"/>
                </a:moveTo>
                <a:cubicBezTo>
                  <a:pt x="1053" y="493"/>
                  <a:pt x="1215" y="655"/>
                  <a:pt x="1215" y="854"/>
                </a:cubicBezTo>
                <a:cubicBezTo>
                  <a:pt x="1215" y="1053"/>
                  <a:pt x="1053" y="1215"/>
                  <a:pt x="854" y="1215"/>
                </a:cubicBezTo>
                <a:cubicBezTo>
                  <a:pt x="655" y="1215"/>
                  <a:pt x="493" y="1053"/>
                  <a:pt x="493" y="854"/>
                </a:cubicBezTo>
                <a:cubicBezTo>
                  <a:pt x="493" y="655"/>
                  <a:pt x="655" y="493"/>
                  <a:pt x="854" y="493"/>
                </a:cubicBezTo>
                <a:close/>
                <a:moveTo>
                  <a:pt x="854" y="650"/>
                </a:moveTo>
                <a:cubicBezTo>
                  <a:pt x="966" y="650"/>
                  <a:pt x="1058" y="741"/>
                  <a:pt x="1058" y="854"/>
                </a:cubicBezTo>
                <a:cubicBezTo>
                  <a:pt x="1058" y="966"/>
                  <a:pt x="966" y="1058"/>
                  <a:pt x="854" y="1058"/>
                </a:cubicBezTo>
                <a:cubicBezTo>
                  <a:pt x="741" y="1058"/>
                  <a:pt x="650" y="966"/>
                  <a:pt x="650" y="854"/>
                </a:cubicBezTo>
                <a:cubicBezTo>
                  <a:pt x="650" y="741"/>
                  <a:pt x="741" y="650"/>
                  <a:pt x="854" y="650"/>
                </a:cubicBezTo>
                <a:close/>
              </a:path>
            </a:pathLst>
          </a:custGeom>
          <a:solidFill>
            <a:srgbClr val="113F4E">
              <a:alpha val="5000"/>
            </a:srgbClr>
          </a:solidFill>
          <a:ln>
            <a:noFill/>
          </a:ln>
          <a:extLst/>
        </p:spPr>
        <p:txBody>
          <a:bodyPr lIns="72574" tIns="36287" rIns="72574" bIns="36287"/>
          <a:lstStyle/>
          <a:p>
            <a:endParaRPr lang="zh-CN" altLang="en-US" dirty="0">
              <a:latin typeface="微软雅黑" panose="020B0503020204020204" pitchFamily="34" charset="-122"/>
              <a:ea typeface="微软雅黑" panose="020B0503020204020204" pitchFamily="34" charset="-122"/>
            </a:endParaRPr>
          </a:p>
        </p:txBody>
      </p:sp>
      <p:sp>
        <p:nvSpPr>
          <p:cNvPr id="24" name="Freeform 6">
            <a:extLst>
              <a:ext uri="{FF2B5EF4-FFF2-40B4-BE49-F238E27FC236}">
                <a16:creationId xmlns:a16="http://schemas.microsoft.com/office/drawing/2014/main" xmlns="" id="{495F1276-361E-4DBD-80C4-478B097BE4C3}"/>
              </a:ext>
            </a:extLst>
          </p:cNvPr>
          <p:cNvSpPr>
            <a:spLocks noEditPoints="1"/>
          </p:cNvSpPr>
          <p:nvPr/>
        </p:nvSpPr>
        <p:spPr bwMode="auto">
          <a:xfrm>
            <a:off x="2990967" y="2927000"/>
            <a:ext cx="1717676" cy="1694526"/>
          </a:xfrm>
          <a:custGeom>
            <a:avLst/>
            <a:gdLst>
              <a:gd name="T0" fmla="*/ 997 w 1708"/>
              <a:gd name="T1" fmla="*/ 172 h 1708"/>
              <a:gd name="T2" fmla="*/ 1234 w 1708"/>
              <a:gd name="T3" fmla="*/ 270 h 1708"/>
              <a:gd name="T4" fmla="*/ 1356 w 1708"/>
              <a:gd name="T5" fmla="*/ 149 h 1708"/>
              <a:gd name="T6" fmla="*/ 1559 w 1708"/>
              <a:gd name="T7" fmla="*/ 352 h 1708"/>
              <a:gd name="T8" fmla="*/ 1437 w 1708"/>
              <a:gd name="T9" fmla="*/ 473 h 1708"/>
              <a:gd name="T10" fmla="*/ 1535 w 1708"/>
              <a:gd name="T11" fmla="*/ 710 h 1708"/>
              <a:gd name="T12" fmla="*/ 1708 w 1708"/>
              <a:gd name="T13" fmla="*/ 710 h 1708"/>
              <a:gd name="T14" fmla="*/ 1708 w 1708"/>
              <a:gd name="T15" fmla="*/ 997 h 1708"/>
              <a:gd name="T16" fmla="*/ 1535 w 1708"/>
              <a:gd name="T17" fmla="*/ 997 h 1708"/>
              <a:gd name="T18" fmla="*/ 1437 w 1708"/>
              <a:gd name="T19" fmla="*/ 1234 h 1708"/>
              <a:gd name="T20" fmla="*/ 1559 w 1708"/>
              <a:gd name="T21" fmla="*/ 1356 h 1708"/>
              <a:gd name="T22" fmla="*/ 1356 w 1708"/>
              <a:gd name="T23" fmla="*/ 1559 h 1708"/>
              <a:gd name="T24" fmla="*/ 1234 w 1708"/>
              <a:gd name="T25" fmla="*/ 1437 h 1708"/>
              <a:gd name="T26" fmla="*/ 997 w 1708"/>
              <a:gd name="T27" fmla="*/ 1535 h 1708"/>
              <a:gd name="T28" fmla="*/ 997 w 1708"/>
              <a:gd name="T29" fmla="*/ 1708 h 1708"/>
              <a:gd name="T30" fmla="*/ 710 w 1708"/>
              <a:gd name="T31" fmla="*/ 1708 h 1708"/>
              <a:gd name="T32" fmla="*/ 710 w 1708"/>
              <a:gd name="T33" fmla="*/ 1535 h 1708"/>
              <a:gd name="T34" fmla="*/ 473 w 1708"/>
              <a:gd name="T35" fmla="*/ 1437 h 1708"/>
              <a:gd name="T36" fmla="*/ 352 w 1708"/>
              <a:gd name="T37" fmla="*/ 1559 h 1708"/>
              <a:gd name="T38" fmla="*/ 149 w 1708"/>
              <a:gd name="T39" fmla="*/ 1356 h 1708"/>
              <a:gd name="T40" fmla="*/ 270 w 1708"/>
              <a:gd name="T41" fmla="*/ 1234 h 1708"/>
              <a:gd name="T42" fmla="*/ 172 w 1708"/>
              <a:gd name="T43" fmla="*/ 997 h 1708"/>
              <a:gd name="T44" fmla="*/ 0 w 1708"/>
              <a:gd name="T45" fmla="*/ 997 h 1708"/>
              <a:gd name="T46" fmla="*/ 0 w 1708"/>
              <a:gd name="T47" fmla="*/ 710 h 1708"/>
              <a:gd name="T48" fmla="*/ 172 w 1708"/>
              <a:gd name="T49" fmla="*/ 710 h 1708"/>
              <a:gd name="T50" fmla="*/ 270 w 1708"/>
              <a:gd name="T51" fmla="*/ 473 h 1708"/>
              <a:gd name="T52" fmla="*/ 149 w 1708"/>
              <a:gd name="T53" fmla="*/ 352 h 1708"/>
              <a:gd name="T54" fmla="*/ 352 w 1708"/>
              <a:gd name="T55" fmla="*/ 149 h 1708"/>
              <a:gd name="T56" fmla="*/ 473 w 1708"/>
              <a:gd name="T57" fmla="*/ 270 h 1708"/>
              <a:gd name="T58" fmla="*/ 710 w 1708"/>
              <a:gd name="T59" fmla="*/ 172 h 1708"/>
              <a:gd name="T60" fmla="*/ 710 w 1708"/>
              <a:gd name="T61" fmla="*/ 0 h 1708"/>
              <a:gd name="T62" fmla="*/ 997 w 1708"/>
              <a:gd name="T63" fmla="*/ 0 h 1708"/>
              <a:gd name="T64" fmla="*/ 997 w 1708"/>
              <a:gd name="T65" fmla="*/ 172 h 1708"/>
              <a:gd name="T66" fmla="*/ 854 w 1708"/>
              <a:gd name="T67" fmla="*/ 366 h 1708"/>
              <a:gd name="T68" fmla="*/ 1342 w 1708"/>
              <a:gd name="T69" fmla="*/ 854 h 1708"/>
              <a:gd name="T70" fmla="*/ 854 w 1708"/>
              <a:gd name="T71" fmla="*/ 1342 h 1708"/>
              <a:gd name="T72" fmla="*/ 366 w 1708"/>
              <a:gd name="T73" fmla="*/ 854 h 1708"/>
              <a:gd name="T74" fmla="*/ 854 w 1708"/>
              <a:gd name="T75" fmla="*/ 366 h 1708"/>
              <a:gd name="T76" fmla="*/ 854 w 1708"/>
              <a:gd name="T77" fmla="*/ 493 h 1708"/>
              <a:gd name="T78" fmla="*/ 1215 w 1708"/>
              <a:gd name="T79" fmla="*/ 854 h 1708"/>
              <a:gd name="T80" fmla="*/ 854 w 1708"/>
              <a:gd name="T81" fmla="*/ 1215 h 1708"/>
              <a:gd name="T82" fmla="*/ 493 w 1708"/>
              <a:gd name="T83" fmla="*/ 854 h 1708"/>
              <a:gd name="T84" fmla="*/ 854 w 1708"/>
              <a:gd name="T85" fmla="*/ 493 h 1708"/>
              <a:gd name="T86" fmla="*/ 854 w 1708"/>
              <a:gd name="T87" fmla="*/ 650 h 1708"/>
              <a:gd name="T88" fmla="*/ 1058 w 1708"/>
              <a:gd name="T89" fmla="*/ 854 h 1708"/>
              <a:gd name="T90" fmla="*/ 854 w 1708"/>
              <a:gd name="T91" fmla="*/ 1058 h 1708"/>
              <a:gd name="T92" fmla="*/ 650 w 1708"/>
              <a:gd name="T93" fmla="*/ 854 h 1708"/>
              <a:gd name="T94" fmla="*/ 854 w 1708"/>
              <a:gd name="T95" fmla="*/ 650 h 17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08" h="1708">
                <a:moveTo>
                  <a:pt x="997" y="172"/>
                </a:moveTo>
                <a:cubicBezTo>
                  <a:pt x="1083" y="190"/>
                  <a:pt x="1163" y="224"/>
                  <a:pt x="1234" y="270"/>
                </a:cubicBezTo>
                <a:lnTo>
                  <a:pt x="1356" y="149"/>
                </a:lnTo>
                <a:lnTo>
                  <a:pt x="1559" y="352"/>
                </a:lnTo>
                <a:lnTo>
                  <a:pt x="1437" y="473"/>
                </a:lnTo>
                <a:cubicBezTo>
                  <a:pt x="1484" y="544"/>
                  <a:pt x="1517" y="624"/>
                  <a:pt x="1535" y="710"/>
                </a:cubicBezTo>
                <a:lnTo>
                  <a:pt x="1708" y="710"/>
                </a:lnTo>
                <a:lnTo>
                  <a:pt x="1708" y="997"/>
                </a:lnTo>
                <a:lnTo>
                  <a:pt x="1535" y="997"/>
                </a:lnTo>
                <a:cubicBezTo>
                  <a:pt x="1517" y="1083"/>
                  <a:pt x="1484" y="1163"/>
                  <a:pt x="1437" y="1234"/>
                </a:cubicBezTo>
                <a:lnTo>
                  <a:pt x="1559" y="1356"/>
                </a:lnTo>
                <a:lnTo>
                  <a:pt x="1356" y="1559"/>
                </a:lnTo>
                <a:lnTo>
                  <a:pt x="1234" y="1437"/>
                </a:lnTo>
                <a:cubicBezTo>
                  <a:pt x="1163" y="1484"/>
                  <a:pt x="1083" y="1517"/>
                  <a:pt x="997" y="1535"/>
                </a:cubicBezTo>
                <a:lnTo>
                  <a:pt x="997" y="1708"/>
                </a:lnTo>
                <a:lnTo>
                  <a:pt x="710" y="1708"/>
                </a:lnTo>
                <a:lnTo>
                  <a:pt x="710" y="1535"/>
                </a:lnTo>
                <a:cubicBezTo>
                  <a:pt x="624" y="1517"/>
                  <a:pt x="544" y="1484"/>
                  <a:pt x="473" y="1437"/>
                </a:cubicBezTo>
                <a:lnTo>
                  <a:pt x="352" y="1559"/>
                </a:lnTo>
                <a:lnTo>
                  <a:pt x="149" y="1356"/>
                </a:lnTo>
                <a:lnTo>
                  <a:pt x="270" y="1234"/>
                </a:lnTo>
                <a:cubicBezTo>
                  <a:pt x="224" y="1163"/>
                  <a:pt x="190" y="1083"/>
                  <a:pt x="172" y="997"/>
                </a:cubicBezTo>
                <a:lnTo>
                  <a:pt x="0" y="997"/>
                </a:lnTo>
                <a:lnTo>
                  <a:pt x="0" y="710"/>
                </a:lnTo>
                <a:lnTo>
                  <a:pt x="172" y="710"/>
                </a:lnTo>
                <a:cubicBezTo>
                  <a:pt x="190" y="624"/>
                  <a:pt x="224" y="544"/>
                  <a:pt x="270" y="473"/>
                </a:cubicBezTo>
                <a:lnTo>
                  <a:pt x="149" y="352"/>
                </a:lnTo>
                <a:lnTo>
                  <a:pt x="352" y="149"/>
                </a:lnTo>
                <a:lnTo>
                  <a:pt x="473" y="270"/>
                </a:lnTo>
                <a:cubicBezTo>
                  <a:pt x="544" y="224"/>
                  <a:pt x="624" y="190"/>
                  <a:pt x="710" y="172"/>
                </a:cubicBezTo>
                <a:lnTo>
                  <a:pt x="710" y="0"/>
                </a:lnTo>
                <a:lnTo>
                  <a:pt x="997" y="0"/>
                </a:lnTo>
                <a:lnTo>
                  <a:pt x="997" y="172"/>
                </a:lnTo>
                <a:close/>
                <a:moveTo>
                  <a:pt x="854" y="366"/>
                </a:moveTo>
                <a:cubicBezTo>
                  <a:pt x="1123" y="366"/>
                  <a:pt x="1342" y="584"/>
                  <a:pt x="1342" y="854"/>
                </a:cubicBezTo>
                <a:cubicBezTo>
                  <a:pt x="1342" y="1123"/>
                  <a:pt x="1123" y="1342"/>
                  <a:pt x="854" y="1342"/>
                </a:cubicBezTo>
                <a:cubicBezTo>
                  <a:pt x="584" y="1342"/>
                  <a:pt x="366" y="1123"/>
                  <a:pt x="366" y="854"/>
                </a:cubicBezTo>
                <a:cubicBezTo>
                  <a:pt x="366" y="584"/>
                  <a:pt x="584" y="366"/>
                  <a:pt x="854" y="366"/>
                </a:cubicBezTo>
                <a:close/>
                <a:moveTo>
                  <a:pt x="854" y="493"/>
                </a:moveTo>
                <a:cubicBezTo>
                  <a:pt x="1053" y="493"/>
                  <a:pt x="1215" y="655"/>
                  <a:pt x="1215" y="854"/>
                </a:cubicBezTo>
                <a:cubicBezTo>
                  <a:pt x="1215" y="1053"/>
                  <a:pt x="1053" y="1215"/>
                  <a:pt x="854" y="1215"/>
                </a:cubicBezTo>
                <a:cubicBezTo>
                  <a:pt x="655" y="1215"/>
                  <a:pt x="493" y="1053"/>
                  <a:pt x="493" y="854"/>
                </a:cubicBezTo>
                <a:cubicBezTo>
                  <a:pt x="493" y="655"/>
                  <a:pt x="655" y="493"/>
                  <a:pt x="854" y="493"/>
                </a:cubicBezTo>
                <a:close/>
                <a:moveTo>
                  <a:pt x="854" y="650"/>
                </a:moveTo>
                <a:cubicBezTo>
                  <a:pt x="966" y="650"/>
                  <a:pt x="1058" y="741"/>
                  <a:pt x="1058" y="854"/>
                </a:cubicBezTo>
                <a:cubicBezTo>
                  <a:pt x="1058" y="966"/>
                  <a:pt x="966" y="1058"/>
                  <a:pt x="854" y="1058"/>
                </a:cubicBezTo>
                <a:cubicBezTo>
                  <a:pt x="741" y="1058"/>
                  <a:pt x="650" y="966"/>
                  <a:pt x="650" y="854"/>
                </a:cubicBezTo>
                <a:cubicBezTo>
                  <a:pt x="650" y="741"/>
                  <a:pt x="741" y="650"/>
                  <a:pt x="854" y="650"/>
                </a:cubicBezTo>
                <a:close/>
              </a:path>
            </a:pathLst>
          </a:custGeom>
          <a:solidFill>
            <a:srgbClr val="113F4E">
              <a:alpha val="5000"/>
            </a:srgbClr>
          </a:solidFill>
          <a:ln>
            <a:noFill/>
          </a:ln>
          <a:extLst/>
        </p:spPr>
        <p:txBody>
          <a:bodyPr lIns="72574" tIns="36287" rIns="72574" bIns="36287"/>
          <a:lstStyle/>
          <a:p>
            <a:endParaRPr lang="zh-CN" altLang="en-US" dirty="0">
              <a:latin typeface="微软雅黑" panose="020B0503020204020204" pitchFamily="34" charset="-122"/>
              <a:ea typeface="微软雅黑" panose="020B0503020204020204" pitchFamily="34" charset="-122"/>
            </a:endParaRPr>
          </a:p>
        </p:txBody>
      </p:sp>
      <p:grpSp>
        <p:nvGrpSpPr>
          <p:cNvPr id="3" name="Group 2"/>
          <p:cNvGrpSpPr/>
          <p:nvPr/>
        </p:nvGrpSpPr>
        <p:grpSpPr>
          <a:xfrm>
            <a:off x="1844940" y="1387159"/>
            <a:ext cx="1843088" cy="1841500"/>
            <a:chOff x="1844940" y="1387159"/>
            <a:chExt cx="1843088" cy="1841500"/>
          </a:xfrm>
        </p:grpSpPr>
        <p:sp>
          <p:nvSpPr>
            <p:cNvPr id="22" name="Freeform 6">
              <a:extLst>
                <a:ext uri="{FF2B5EF4-FFF2-40B4-BE49-F238E27FC236}">
                  <a16:creationId xmlns:a16="http://schemas.microsoft.com/office/drawing/2014/main" xmlns="" id="{DAB50BE9-3B8F-4E90-8A16-820D425AC6A6}"/>
                </a:ext>
              </a:extLst>
            </p:cNvPr>
            <p:cNvSpPr>
              <a:spLocks noEditPoints="1"/>
            </p:cNvSpPr>
            <p:nvPr/>
          </p:nvSpPr>
          <p:spPr bwMode="auto">
            <a:xfrm>
              <a:off x="1844940" y="1387159"/>
              <a:ext cx="1843088" cy="1841500"/>
            </a:xfrm>
            <a:custGeom>
              <a:avLst/>
              <a:gdLst>
                <a:gd name="T0" fmla="*/ 997 w 1708"/>
                <a:gd name="T1" fmla="*/ 172 h 1708"/>
                <a:gd name="T2" fmla="*/ 1234 w 1708"/>
                <a:gd name="T3" fmla="*/ 270 h 1708"/>
                <a:gd name="T4" fmla="*/ 1356 w 1708"/>
                <a:gd name="T5" fmla="*/ 149 h 1708"/>
                <a:gd name="T6" fmla="*/ 1559 w 1708"/>
                <a:gd name="T7" fmla="*/ 352 h 1708"/>
                <a:gd name="T8" fmla="*/ 1437 w 1708"/>
                <a:gd name="T9" fmla="*/ 473 h 1708"/>
                <a:gd name="T10" fmla="*/ 1535 w 1708"/>
                <a:gd name="T11" fmla="*/ 710 h 1708"/>
                <a:gd name="T12" fmla="*/ 1708 w 1708"/>
                <a:gd name="T13" fmla="*/ 710 h 1708"/>
                <a:gd name="T14" fmla="*/ 1708 w 1708"/>
                <a:gd name="T15" fmla="*/ 997 h 1708"/>
                <a:gd name="T16" fmla="*/ 1535 w 1708"/>
                <a:gd name="T17" fmla="*/ 997 h 1708"/>
                <a:gd name="T18" fmla="*/ 1437 w 1708"/>
                <a:gd name="T19" fmla="*/ 1234 h 1708"/>
                <a:gd name="T20" fmla="*/ 1559 w 1708"/>
                <a:gd name="T21" fmla="*/ 1356 h 1708"/>
                <a:gd name="T22" fmla="*/ 1356 w 1708"/>
                <a:gd name="T23" fmla="*/ 1559 h 1708"/>
                <a:gd name="T24" fmla="*/ 1234 w 1708"/>
                <a:gd name="T25" fmla="*/ 1437 h 1708"/>
                <a:gd name="T26" fmla="*/ 997 w 1708"/>
                <a:gd name="T27" fmla="*/ 1535 h 1708"/>
                <a:gd name="T28" fmla="*/ 997 w 1708"/>
                <a:gd name="T29" fmla="*/ 1708 h 1708"/>
                <a:gd name="T30" fmla="*/ 710 w 1708"/>
                <a:gd name="T31" fmla="*/ 1708 h 1708"/>
                <a:gd name="T32" fmla="*/ 710 w 1708"/>
                <a:gd name="T33" fmla="*/ 1535 h 1708"/>
                <a:gd name="T34" fmla="*/ 473 w 1708"/>
                <a:gd name="T35" fmla="*/ 1437 h 1708"/>
                <a:gd name="T36" fmla="*/ 352 w 1708"/>
                <a:gd name="T37" fmla="*/ 1559 h 1708"/>
                <a:gd name="T38" fmla="*/ 149 w 1708"/>
                <a:gd name="T39" fmla="*/ 1356 h 1708"/>
                <a:gd name="T40" fmla="*/ 270 w 1708"/>
                <a:gd name="T41" fmla="*/ 1234 h 1708"/>
                <a:gd name="T42" fmla="*/ 172 w 1708"/>
                <a:gd name="T43" fmla="*/ 997 h 1708"/>
                <a:gd name="T44" fmla="*/ 0 w 1708"/>
                <a:gd name="T45" fmla="*/ 997 h 1708"/>
                <a:gd name="T46" fmla="*/ 0 w 1708"/>
                <a:gd name="T47" fmla="*/ 710 h 1708"/>
                <a:gd name="T48" fmla="*/ 172 w 1708"/>
                <a:gd name="T49" fmla="*/ 710 h 1708"/>
                <a:gd name="T50" fmla="*/ 270 w 1708"/>
                <a:gd name="T51" fmla="*/ 473 h 1708"/>
                <a:gd name="T52" fmla="*/ 149 w 1708"/>
                <a:gd name="T53" fmla="*/ 352 h 1708"/>
                <a:gd name="T54" fmla="*/ 352 w 1708"/>
                <a:gd name="T55" fmla="*/ 149 h 1708"/>
                <a:gd name="T56" fmla="*/ 473 w 1708"/>
                <a:gd name="T57" fmla="*/ 270 h 1708"/>
                <a:gd name="T58" fmla="*/ 710 w 1708"/>
                <a:gd name="T59" fmla="*/ 172 h 1708"/>
                <a:gd name="T60" fmla="*/ 710 w 1708"/>
                <a:gd name="T61" fmla="*/ 0 h 1708"/>
                <a:gd name="T62" fmla="*/ 997 w 1708"/>
                <a:gd name="T63" fmla="*/ 0 h 1708"/>
                <a:gd name="T64" fmla="*/ 997 w 1708"/>
                <a:gd name="T65" fmla="*/ 172 h 1708"/>
                <a:gd name="T66" fmla="*/ 854 w 1708"/>
                <a:gd name="T67" fmla="*/ 366 h 1708"/>
                <a:gd name="T68" fmla="*/ 1342 w 1708"/>
                <a:gd name="T69" fmla="*/ 854 h 1708"/>
                <a:gd name="T70" fmla="*/ 854 w 1708"/>
                <a:gd name="T71" fmla="*/ 1342 h 1708"/>
                <a:gd name="T72" fmla="*/ 366 w 1708"/>
                <a:gd name="T73" fmla="*/ 854 h 1708"/>
                <a:gd name="T74" fmla="*/ 854 w 1708"/>
                <a:gd name="T75" fmla="*/ 366 h 1708"/>
                <a:gd name="T76" fmla="*/ 854 w 1708"/>
                <a:gd name="T77" fmla="*/ 493 h 1708"/>
                <a:gd name="T78" fmla="*/ 1215 w 1708"/>
                <a:gd name="T79" fmla="*/ 854 h 1708"/>
                <a:gd name="T80" fmla="*/ 854 w 1708"/>
                <a:gd name="T81" fmla="*/ 1215 h 1708"/>
                <a:gd name="T82" fmla="*/ 493 w 1708"/>
                <a:gd name="T83" fmla="*/ 854 h 1708"/>
                <a:gd name="T84" fmla="*/ 854 w 1708"/>
                <a:gd name="T85" fmla="*/ 493 h 1708"/>
                <a:gd name="T86" fmla="*/ 854 w 1708"/>
                <a:gd name="T87" fmla="*/ 650 h 1708"/>
                <a:gd name="T88" fmla="*/ 1058 w 1708"/>
                <a:gd name="T89" fmla="*/ 854 h 1708"/>
                <a:gd name="T90" fmla="*/ 854 w 1708"/>
                <a:gd name="T91" fmla="*/ 1058 h 1708"/>
                <a:gd name="T92" fmla="*/ 650 w 1708"/>
                <a:gd name="T93" fmla="*/ 854 h 1708"/>
                <a:gd name="T94" fmla="*/ 854 w 1708"/>
                <a:gd name="T95" fmla="*/ 650 h 17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08" h="1708">
                  <a:moveTo>
                    <a:pt x="997" y="172"/>
                  </a:moveTo>
                  <a:cubicBezTo>
                    <a:pt x="1083" y="190"/>
                    <a:pt x="1163" y="224"/>
                    <a:pt x="1234" y="270"/>
                  </a:cubicBezTo>
                  <a:lnTo>
                    <a:pt x="1356" y="149"/>
                  </a:lnTo>
                  <a:lnTo>
                    <a:pt x="1559" y="352"/>
                  </a:lnTo>
                  <a:lnTo>
                    <a:pt x="1437" y="473"/>
                  </a:lnTo>
                  <a:cubicBezTo>
                    <a:pt x="1484" y="544"/>
                    <a:pt x="1517" y="624"/>
                    <a:pt x="1535" y="710"/>
                  </a:cubicBezTo>
                  <a:lnTo>
                    <a:pt x="1708" y="710"/>
                  </a:lnTo>
                  <a:lnTo>
                    <a:pt x="1708" y="997"/>
                  </a:lnTo>
                  <a:lnTo>
                    <a:pt x="1535" y="997"/>
                  </a:lnTo>
                  <a:cubicBezTo>
                    <a:pt x="1517" y="1083"/>
                    <a:pt x="1484" y="1163"/>
                    <a:pt x="1437" y="1234"/>
                  </a:cubicBezTo>
                  <a:lnTo>
                    <a:pt x="1559" y="1356"/>
                  </a:lnTo>
                  <a:lnTo>
                    <a:pt x="1356" y="1559"/>
                  </a:lnTo>
                  <a:lnTo>
                    <a:pt x="1234" y="1437"/>
                  </a:lnTo>
                  <a:cubicBezTo>
                    <a:pt x="1163" y="1484"/>
                    <a:pt x="1083" y="1517"/>
                    <a:pt x="997" y="1535"/>
                  </a:cubicBezTo>
                  <a:lnTo>
                    <a:pt x="997" y="1708"/>
                  </a:lnTo>
                  <a:lnTo>
                    <a:pt x="710" y="1708"/>
                  </a:lnTo>
                  <a:lnTo>
                    <a:pt x="710" y="1535"/>
                  </a:lnTo>
                  <a:cubicBezTo>
                    <a:pt x="624" y="1517"/>
                    <a:pt x="544" y="1484"/>
                    <a:pt x="473" y="1437"/>
                  </a:cubicBezTo>
                  <a:lnTo>
                    <a:pt x="352" y="1559"/>
                  </a:lnTo>
                  <a:lnTo>
                    <a:pt x="149" y="1356"/>
                  </a:lnTo>
                  <a:lnTo>
                    <a:pt x="270" y="1234"/>
                  </a:lnTo>
                  <a:cubicBezTo>
                    <a:pt x="224" y="1163"/>
                    <a:pt x="190" y="1083"/>
                    <a:pt x="172" y="997"/>
                  </a:cubicBezTo>
                  <a:lnTo>
                    <a:pt x="0" y="997"/>
                  </a:lnTo>
                  <a:lnTo>
                    <a:pt x="0" y="710"/>
                  </a:lnTo>
                  <a:lnTo>
                    <a:pt x="172" y="710"/>
                  </a:lnTo>
                  <a:cubicBezTo>
                    <a:pt x="190" y="624"/>
                    <a:pt x="224" y="544"/>
                    <a:pt x="270" y="473"/>
                  </a:cubicBezTo>
                  <a:lnTo>
                    <a:pt x="149" y="352"/>
                  </a:lnTo>
                  <a:lnTo>
                    <a:pt x="352" y="149"/>
                  </a:lnTo>
                  <a:lnTo>
                    <a:pt x="473" y="270"/>
                  </a:lnTo>
                  <a:cubicBezTo>
                    <a:pt x="544" y="224"/>
                    <a:pt x="624" y="190"/>
                    <a:pt x="710" y="172"/>
                  </a:cubicBezTo>
                  <a:lnTo>
                    <a:pt x="710" y="0"/>
                  </a:lnTo>
                  <a:lnTo>
                    <a:pt x="997" y="0"/>
                  </a:lnTo>
                  <a:lnTo>
                    <a:pt x="997" y="172"/>
                  </a:lnTo>
                  <a:close/>
                  <a:moveTo>
                    <a:pt x="854" y="366"/>
                  </a:moveTo>
                  <a:cubicBezTo>
                    <a:pt x="1123" y="366"/>
                    <a:pt x="1342" y="584"/>
                    <a:pt x="1342" y="854"/>
                  </a:cubicBezTo>
                  <a:cubicBezTo>
                    <a:pt x="1342" y="1123"/>
                    <a:pt x="1123" y="1342"/>
                    <a:pt x="854" y="1342"/>
                  </a:cubicBezTo>
                  <a:cubicBezTo>
                    <a:pt x="584" y="1342"/>
                    <a:pt x="366" y="1123"/>
                    <a:pt x="366" y="854"/>
                  </a:cubicBezTo>
                  <a:cubicBezTo>
                    <a:pt x="366" y="584"/>
                    <a:pt x="584" y="366"/>
                    <a:pt x="854" y="366"/>
                  </a:cubicBezTo>
                  <a:close/>
                  <a:moveTo>
                    <a:pt x="854" y="493"/>
                  </a:moveTo>
                  <a:cubicBezTo>
                    <a:pt x="1053" y="493"/>
                    <a:pt x="1215" y="655"/>
                    <a:pt x="1215" y="854"/>
                  </a:cubicBezTo>
                  <a:cubicBezTo>
                    <a:pt x="1215" y="1053"/>
                    <a:pt x="1053" y="1215"/>
                    <a:pt x="854" y="1215"/>
                  </a:cubicBezTo>
                  <a:cubicBezTo>
                    <a:pt x="655" y="1215"/>
                    <a:pt x="493" y="1053"/>
                    <a:pt x="493" y="854"/>
                  </a:cubicBezTo>
                  <a:cubicBezTo>
                    <a:pt x="493" y="655"/>
                    <a:pt x="655" y="493"/>
                    <a:pt x="854" y="493"/>
                  </a:cubicBezTo>
                  <a:close/>
                  <a:moveTo>
                    <a:pt x="854" y="650"/>
                  </a:moveTo>
                  <a:cubicBezTo>
                    <a:pt x="966" y="650"/>
                    <a:pt x="1058" y="741"/>
                    <a:pt x="1058" y="854"/>
                  </a:cubicBezTo>
                  <a:cubicBezTo>
                    <a:pt x="1058" y="966"/>
                    <a:pt x="966" y="1058"/>
                    <a:pt x="854" y="1058"/>
                  </a:cubicBezTo>
                  <a:cubicBezTo>
                    <a:pt x="741" y="1058"/>
                    <a:pt x="650" y="966"/>
                    <a:pt x="650" y="854"/>
                  </a:cubicBezTo>
                  <a:cubicBezTo>
                    <a:pt x="650" y="741"/>
                    <a:pt x="741" y="650"/>
                    <a:pt x="854" y="650"/>
                  </a:cubicBezTo>
                  <a:close/>
                </a:path>
              </a:pathLst>
            </a:custGeom>
            <a:solidFill>
              <a:srgbClr val="113F4E"/>
            </a:solidFill>
            <a:ln>
              <a:noFill/>
            </a:ln>
            <a:extLst/>
          </p:spPr>
          <p:txBody>
            <a:bodyPr lIns="72574" tIns="36287" rIns="72574" bIns="36287"/>
            <a:lstStyle/>
            <a:p>
              <a:endParaRPr lang="zh-CN" altLang="en-US" dirty="0">
                <a:latin typeface="微软雅黑" panose="020B0503020204020204" pitchFamily="34" charset="-122"/>
                <a:ea typeface="微软雅黑" panose="020B0503020204020204" pitchFamily="34" charset="-122"/>
              </a:endParaRPr>
            </a:p>
          </p:txBody>
        </p:sp>
        <p:pic>
          <p:nvPicPr>
            <p:cNvPr id="26" name="Picture 4" descr="393 Family Law Illustrations &amp; Clip Art - iStock"/>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390652" y="1932077"/>
              <a:ext cx="751664" cy="751664"/>
            </a:xfrm>
            <a:prstGeom prst="ellipse">
              <a:avLst/>
            </a:prstGeom>
            <a:solidFill>
              <a:srgbClr val="113F4E">
                <a:alpha val="5000"/>
              </a:srgbClr>
            </a:solidFill>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p:spPr>
        </p:pic>
      </p:grpSp>
    </p:spTree>
    <p:extLst>
      <p:ext uri="{BB962C8B-B14F-4D97-AF65-F5344CB8AC3E}">
        <p14:creationId xmlns:p14="http://schemas.microsoft.com/office/powerpoint/2010/main" val="336358032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76"/>
                                        </p:tgtEl>
                                        <p:attrNameLst>
                                          <p:attrName>style.visibility</p:attrName>
                                        </p:attrNameLst>
                                      </p:cBhvr>
                                      <p:to>
                                        <p:strVal val="visible"/>
                                      </p:to>
                                    </p:set>
                                    <p:anim calcmode="lin" valueType="num">
                                      <p:cBhvr additive="base">
                                        <p:cTn id="7" dur="500" fill="hold"/>
                                        <p:tgtEl>
                                          <p:spTgt spid="76"/>
                                        </p:tgtEl>
                                        <p:attrNameLst>
                                          <p:attrName>ppt_x</p:attrName>
                                        </p:attrNameLst>
                                      </p:cBhvr>
                                      <p:tavLst>
                                        <p:tav tm="0">
                                          <p:val>
                                            <p:strVal val="0-#ppt_w/2"/>
                                          </p:val>
                                        </p:tav>
                                        <p:tav tm="100000">
                                          <p:val>
                                            <p:strVal val="#ppt_x"/>
                                          </p:val>
                                        </p:tav>
                                      </p:tavLst>
                                    </p:anim>
                                    <p:anim calcmode="lin" valueType="num">
                                      <p:cBhvr additive="base">
                                        <p:cTn id="8" dur="500" fill="hold"/>
                                        <p:tgtEl>
                                          <p:spTgt spid="7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barn(inVertical)">
                                      <p:cBhvr>
                                        <p:cTn id="13" dur="500"/>
                                        <p:tgtEl>
                                          <p:spTgt spid="13"/>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barn(inVertical)">
                                      <p:cBhvr>
                                        <p:cTn id="16" dur="500"/>
                                        <p:tgtEl>
                                          <p:spTgt spid="14"/>
                                        </p:tgtEl>
                                      </p:cBhvr>
                                    </p:animEffect>
                                  </p:childTnLst>
                                </p:cTn>
                              </p:par>
                              <p:par>
                                <p:cTn id="17" presetID="16" presetClass="entr" presetSubtype="21"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barn(inVertical)">
                                      <p:cBhvr>
                                        <p:cTn id="1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a:extLst>
              <a:ext uri="{FF2B5EF4-FFF2-40B4-BE49-F238E27FC236}">
                <a16:creationId xmlns:a16="http://schemas.microsoft.com/office/drawing/2014/main" xmlns="" id="{D8E43803-C2F6-4323-9E42-C2AB6B6FC2C7}"/>
              </a:ext>
            </a:extLst>
          </p:cNvPr>
          <p:cNvSpPr/>
          <p:nvPr/>
        </p:nvSpPr>
        <p:spPr>
          <a:xfrm flipH="1">
            <a:off x="4862930" y="1449341"/>
            <a:ext cx="6774094" cy="518974"/>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0"/>
              </a:spcBef>
              <a:spcAft>
                <a:spcPts val="0"/>
              </a:spcAft>
            </a:pPr>
            <a:r>
              <a:rPr lang="en-US" altLang="zh-CN" sz="2400" b="1" dirty="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rPr>
              <a:t>Competition</a:t>
            </a:r>
          </a:p>
        </p:txBody>
      </p:sp>
      <p:sp>
        <p:nvSpPr>
          <p:cNvPr id="14" name="Content Placeholder 2">
            <a:extLst>
              <a:ext uri="{FF2B5EF4-FFF2-40B4-BE49-F238E27FC236}">
                <a16:creationId xmlns:a16="http://schemas.microsoft.com/office/drawing/2014/main" xmlns="" id="{DEC8B0BD-EB9A-428A-A8C2-E2ABA9EB60AE}"/>
              </a:ext>
            </a:extLst>
          </p:cNvPr>
          <p:cNvSpPr txBox="1">
            <a:spLocks/>
          </p:cNvSpPr>
          <p:nvPr/>
        </p:nvSpPr>
        <p:spPr>
          <a:xfrm flipH="1">
            <a:off x="4862928" y="2011445"/>
            <a:ext cx="6774096" cy="861774"/>
          </a:xfrm>
          <a:prstGeom prst="rect">
            <a:avLst/>
          </a:prstGeom>
        </p:spPr>
        <p:txBody>
          <a:bodyPr vert="horz" wrap="square" lIns="0" tIns="0" rIns="0" bIns="0" rtlCol="0" anchor="t">
            <a:spAutoFit/>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marL="285750" indent="-285750" algn="just">
              <a:spcBef>
                <a:spcPts val="0"/>
              </a:spcBef>
              <a:spcAft>
                <a:spcPts val="0"/>
              </a:spcAft>
              <a:buFont typeface="Wingdings" panose="05000000000000000000" pitchFamily="2" charset="2"/>
              <a:buChar char="§"/>
            </a:pP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Regional competitors from Singapore Airlines and ANA</a:t>
            </a:r>
          </a:p>
          <a:p>
            <a:pPr marL="285750" indent="-285750" algn="just">
              <a:spcBef>
                <a:spcPts val="0"/>
              </a:spcBef>
              <a:spcAft>
                <a:spcPts val="0"/>
              </a:spcAft>
              <a:buFont typeface="Wingdings" panose="05000000000000000000" pitchFamily="2" charset="2"/>
              <a:buChar char="§"/>
            </a:pP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Competition in both premium services as well as LCC</a:t>
            </a:r>
          </a:p>
          <a:p>
            <a:pPr marL="285750" indent="-285750" algn="just">
              <a:spcBef>
                <a:spcPts val="0"/>
              </a:spcBef>
              <a:spcAft>
                <a:spcPts val="0"/>
              </a:spcAft>
              <a:buFont typeface="Wingdings" panose="05000000000000000000" pitchFamily="2" charset="2"/>
              <a:buChar char="§"/>
            </a:pP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New entrant of Greater Bay Airlines with seasoned staff from Cathay and Cathay Dragon, with </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agility</a:t>
            </a:r>
            <a:endPar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endParaRPr>
          </a:p>
        </p:txBody>
      </p:sp>
      <p:sp>
        <p:nvSpPr>
          <p:cNvPr id="15" name="Content Placeholder 2">
            <a:extLst>
              <a:ext uri="{FF2B5EF4-FFF2-40B4-BE49-F238E27FC236}">
                <a16:creationId xmlns:a16="http://schemas.microsoft.com/office/drawing/2014/main" xmlns="" id="{E676041F-F33F-4763-B3DB-3CD778017AF5}"/>
              </a:ext>
            </a:extLst>
          </p:cNvPr>
          <p:cNvSpPr txBox="1">
            <a:spLocks/>
          </p:cNvSpPr>
          <p:nvPr/>
        </p:nvSpPr>
        <p:spPr>
          <a:xfrm flipH="1">
            <a:off x="4862928" y="3618400"/>
            <a:ext cx="6774096" cy="1077218"/>
          </a:xfrm>
          <a:prstGeom prst="rect">
            <a:avLst/>
          </a:prstGeom>
        </p:spPr>
        <p:txBody>
          <a:bodyPr vert="horz" wrap="square" lIns="0" tIns="0" rIns="0" bIns="0" rtlCol="0" anchor="t">
            <a:spAutoFit/>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marL="285750" indent="-285750" algn="just">
              <a:spcBef>
                <a:spcPts val="0"/>
              </a:spcBef>
              <a:spcAft>
                <a:spcPts val="0"/>
              </a:spcAft>
              <a:buFont typeface="Wingdings" panose="05000000000000000000" pitchFamily="2" charset="2"/>
              <a:buChar char="§"/>
            </a:pP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Passengers are more cautious with airline </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CSR performance, </a:t>
            </a: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tying to their </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loyalties (Kim, Lee &amp; </a:t>
            </a:r>
            <a:r>
              <a:rPr lang="en-US" altLang="zh-CN" sz="1400" dirty="0" err="1" smtClean="0">
                <a:solidFill>
                  <a:schemeClr val="bg1">
                    <a:lumMod val="50000"/>
                  </a:schemeClr>
                </a:solidFill>
                <a:latin typeface="Microsoft YaHei" panose="020B0503020204020204" pitchFamily="34" charset="-122"/>
                <a:ea typeface="Microsoft YaHei" panose="020B0503020204020204" pitchFamily="34" charset="-122"/>
                <a:cs typeface="Lato Regular"/>
              </a:rPr>
              <a:t>Roh</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 2020)</a:t>
            </a:r>
            <a:endPar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endParaRP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Personalized digital capability and gamification also considerably help to attract passenger loyalties (Xu, </a:t>
            </a:r>
            <a:r>
              <a:rPr lang="en-US" altLang="zh-CN" sz="1400" dirty="0" err="1" smtClean="0">
                <a:solidFill>
                  <a:schemeClr val="bg1">
                    <a:lumMod val="50000"/>
                  </a:schemeClr>
                </a:solidFill>
                <a:latin typeface="Microsoft YaHei" panose="020B0503020204020204" pitchFamily="34" charset="-122"/>
                <a:ea typeface="Microsoft YaHei" panose="020B0503020204020204" pitchFamily="34" charset="-122"/>
                <a:cs typeface="Lato Regular"/>
              </a:rPr>
              <a:t>Buhalis</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 &amp; Weber, 2017)</a:t>
            </a:r>
            <a:endPar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endParaRPr>
          </a:p>
          <a:p>
            <a:pPr marL="285750" indent="-285750" algn="just">
              <a:spcBef>
                <a:spcPts val="0"/>
              </a:spcBef>
              <a:spcAft>
                <a:spcPts val="0"/>
              </a:spcAft>
              <a:buFont typeface="Wingdings" panose="05000000000000000000" pitchFamily="2" charset="2"/>
              <a:buChar char="§"/>
            </a:pPr>
            <a:endPar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endParaRPr>
          </a:p>
        </p:txBody>
      </p:sp>
      <p:sp>
        <p:nvSpPr>
          <p:cNvPr id="12" name="矩形 11">
            <a:extLst>
              <a:ext uri="{FF2B5EF4-FFF2-40B4-BE49-F238E27FC236}">
                <a16:creationId xmlns:a16="http://schemas.microsoft.com/office/drawing/2014/main" xmlns="" id="{2516DCBC-69F6-433D-BAE4-EA2467271ADE}"/>
              </a:ext>
            </a:extLst>
          </p:cNvPr>
          <p:cNvSpPr/>
          <p:nvPr/>
        </p:nvSpPr>
        <p:spPr>
          <a:xfrm flipH="1">
            <a:off x="4862928" y="2942580"/>
            <a:ext cx="6774096" cy="518975"/>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b="1" dirty="0" smtClean="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rPr>
              <a:t>Customer</a:t>
            </a:r>
            <a:endParaRPr lang="en-US" altLang="zh-CN" sz="2400" b="1" dirty="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endParaRPr>
          </a:p>
        </p:txBody>
      </p:sp>
      <p:grpSp>
        <p:nvGrpSpPr>
          <p:cNvPr id="76" name="组合 6">
            <a:extLst>
              <a:ext uri="{FF2B5EF4-FFF2-40B4-BE49-F238E27FC236}">
                <a16:creationId xmlns:a16="http://schemas.microsoft.com/office/drawing/2014/main" xmlns="" id="{41501E81-1AB7-4A69-BA8B-D4667D4D517A}"/>
              </a:ext>
            </a:extLst>
          </p:cNvPr>
          <p:cNvGrpSpPr/>
          <p:nvPr/>
        </p:nvGrpSpPr>
        <p:grpSpPr>
          <a:xfrm>
            <a:off x="509695" y="295974"/>
            <a:ext cx="7387642" cy="800219"/>
            <a:chOff x="956666" y="3447854"/>
            <a:chExt cx="7387642" cy="800219"/>
          </a:xfrm>
        </p:grpSpPr>
        <p:sp>
          <p:nvSpPr>
            <p:cNvPr id="77" name="TextBox 38">
              <a:extLst>
                <a:ext uri="{FF2B5EF4-FFF2-40B4-BE49-F238E27FC236}">
                  <a16:creationId xmlns:a16="http://schemas.microsoft.com/office/drawing/2014/main" xmlns="" id="{C53C28E3-DC0F-4C61-A42D-5AC7B5E4C36E}"/>
                </a:ext>
              </a:extLst>
            </p:cNvPr>
            <p:cNvSpPr txBox="1"/>
            <p:nvPr/>
          </p:nvSpPr>
          <p:spPr>
            <a:xfrm>
              <a:off x="1622724" y="3447854"/>
              <a:ext cx="6721584" cy="800219"/>
            </a:xfrm>
            <a:prstGeom prst="rect">
              <a:avLst/>
            </a:prstGeom>
            <a:noFill/>
          </p:spPr>
          <p:txBody>
            <a:bodyPr wrap="none" rtlCol="0" anchor="t" anchorCtr="1">
              <a:spAutoFit/>
            </a:bodyPr>
            <a:lstStyle/>
            <a:p>
              <a:r>
                <a:rPr lang="en-US" altLang="zh-CN" sz="2800" b="1" spc="600" dirty="0" smtClean="0">
                  <a:solidFill>
                    <a:srgbClr val="113F4E"/>
                  </a:solidFill>
                  <a:latin typeface="微软雅黑" panose="020B0503020204020204" pitchFamily="34" charset="-122"/>
                  <a:ea typeface="微软雅黑" panose="020B0503020204020204" pitchFamily="34" charset="-122"/>
                </a:rPr>
                <a:t>Environmental Challenges</a:t>
              </a:r>
            </a:p>
            <a:p>
              <a:r>
                <a:rPr lang="en-US" altLang="zh-CN" b="1" spc="600" dirty="0" smtClean="0">
                  <a:solidFill>
                    <a:schemeClr val="bg1">
                      <a:lumMod val="50000"/>
                    </a:schemeClr>
                  </a:solidFill>
                  <a:latin typeface="微软雅黑" panose="020B0503020204020204" pitchFamily="34" charset="-122"/>
                  <a:ea typeface="微软雅黑" panose="020B0503020204020204" pitchFamily="34" charset="-122"/>
                </a:rPr>
                <a:t>Industrial Environment</a:t>
              </a:r>
              <a:endParaRPr lang="zh-CN" altLang="en-US" b="1" spc="60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78" name="矩形 8">
              <a:extLst>
                <a:ext uri="{FF2B5EF4-FFF2-40B4-BE49-F238E27FC236}">
                  <a16:creationId xmlns:a16="http://schemas.microsoft.com/office/drawing/2014/main" xmlns="" id="{E32947FC-0CAF-491E-BB70-4BE979241394}"/>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79" name="矩形 9">
              <a:extLst>
                <a:ext uri="{FF2B5EF4-FFF2-40B4-BE49-F238E27FC236}">
                  <a16:creationId xmlns:a16="http://schemas.microsoft.com/office/drawing/2014/main" xmlns="" id="{3D41CC49-6D1D-4B11-8791-6EBDB155A635}"/>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sp>
        <p:nvSpPr>
          <p:cNvPr id="80" name="文本框 23">
            <a:extLst>
              <a:ext uri="{FF2B5EF4-FFF2-40B4-BE49-F238E27FC236}">
                <a16:creationId xmlns:a16="http://schemas.microsoft.com/office/drawing/2014/main" xmlns="" id="{D4CDD749-5E1D-4D14-861D-8AB76BB9010E}"/>
              </a:ext>
            </a:extLst>
          </p:cNvPr>
          <p:cNvSpPr txBox="1"/>
          <p:nvPr/>
        </p:nvSpPr>
        <p:spPr>
          <a:xfrm>
            <a:off x="713620" y="346206"/>
            <a:ext cx="426263" cy="461665"/>
          </a:xfrm>
          <a:prstGeom prst="rect">
            <a:avLst/>
          </a:prstGeom>
          <a:noFill/>
        </p:spPr>
        <p:txBody>
          <a:bodyPr wrap="square" rtlCol="0">
            <a:spAutoFit/>
            <a:scene3d>
              <a:camera prst="orthographicFront"/>
              <a:lightRig rig="threePt" dir="t"/>
            </a:scene3d>
            <a:sp3d contourW="12700"/>
          </a:bodyPr>
          <a:lstStyle/>
          <a:p>
            <a:r>
              <a:rPr lang="en-US" altLang="zh-CN" sz="2400" b="1" dirty="0">
                <a:solidFill>
                  <a:schemeClr val="bg1"/>
                </a:solidFill>
                <a:latin typeface="微软雅黑" panose="020B0503020204020204" pitchFamily="34" charset="-122"/>
                <a:ea typeface="微软雅黑" panose="020B0503020204020204" pitchFamily="34" charset="-122"/>
              </a:rPr>
              <a:t>3</a:t>
            </a:r>
            <a:endParaRPr lang="zh-CN" altLang="en-US" sz="2400" b="1" dirty="0">
              <a:solidFill>
                <a:schemeClr val="bg1"/>
              </a:solidFill>
              <a:latin typeface="微软雅黑" panose="020B0503020204020204" pitchFamily="34" charset="-122"/>
              <a:ea typeface="微软雅黑" panose="020B0503020204020204" pitchFamily="34" charset="-122"/>
            </a:endParaRPr>
          </a:p>
        </p:txBody>
      </p:sp>
      <p:sp>
        <p:nvSpPr>
          <p:cNvPr id="2" name="AutoShape 8" descr="Competition icon PNG and SVG Vector Free Downloa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5" name="Picture 2" descr="Download Cathay Pacific Logo in SVG Vector or PNG File Format - Logo.win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934699" y="1"/>
            <a:ext cx="1257299" cy="707886"/>
          </a:xfrm>
          <a:prstGeom prst="rect">
            <a:avLst/>
          </a:prstGeom>
          <a:noFill/>
          <a:extLst>
            <a:ext uri="{909E8E84-426E-40DD-AFC4-6F175D3DCCD1}">
              <a14:hiddenFill xmlns:a14="http://schemas.microsoft.com/office/drawing/2010/main">
                <a:solidFill>
                  <a:srgbClr val="FFFFFF"/>
                </a:solidFill>
              </a14:hiddenFill>
            </a:ext>
          </a:extLst>
        </p:spPr>
      </p:pic>
      <p:grpSp>
        <p:nvGrpSpPr>
          <p:cNvPr id="3" name="Group 2"/>
          <p:cNvGrpSpPr/>
          <p:nvPr/>
        </p:nvGrpSpPr>
        <p:grpSpPr>
          <a:xfrm>
            <a:off x="1110112" y="1449341"/>
            <a:ext cx="2535237" cy="2535237"/>
            <a:chOff x="1110112" y="1449341"/>
            <a:chExt cx="2535237" cy="2535237"/>
          </a:xfrm>
        </p:grpSpPr>
        <p:sp>
          <p:nvSpPr>
            <p:cNvPr id="23" name="Freeform 6">
              <a:extLst>
                <a:ext uri="{FF2B5EF4-FFF2-40B4-BE49-F238E27FC236}">
                  <a16:creationId xmlns:a16="http://schemas.microsoft.com/office/drawing/2014/main" xmlns="" id="{F3E3A65B-644B-4379-B80D-C9E1FDD8C8ED}"/>
                </a:ext>
              </a:extLst>
            </p:cNvPr>
            <p:cNvSpPr>
              <a:spLocks noEditPoints="1"/>
            </p:cNvSpPr>
            <p:nvPr/>
          </p:nvSpPr>
          <p:spPr bwMode="auto">
            <a:xfrm>
              <a:off x="1110112" y="1449341"/>
              <a:ext cx="2535237" cy="2535237"/>
            </a:xfrm>
            <a:custGeom>
              <a:avLst/>
              <a:gdLst>
                <a:gd name="T0" fmla="*/ 997 w 1708"/>
                <a:gd name="T1" fmla="*/ 172 h 1708"/>
                <a:gd name="T2" fmla="*/ 1234 w 1708"/>
                <a:gd name="T3" fmla="*/ 270 h 1708"/>
                <a:gd name="T4" fmla="*/ 1356 w 1708"/>
                <a:gd name="T5" fmla="*/ 149 h 1708"/>
                <a:gd name="T6" fmla="*/ 1559 w 1708"/>
                <a:gd name="T7" fmla="*/ 352 h 1708"/>
                <a:gd name="T8" fmla="*/ 1437 w 1708"/>
                <a:gd name="T9" fmla="*/ 473 h 1708"/>
                <a:gd name="T10" fmla="*/ 1535 w 1708"/>
                <a:gd name="T11" fmla="*/ 710 h 1708"/>
                <a:gd name="T12" fmla="*/ 1708 w 1708"/>
                <a:gd name="T13" fmla="*/ 710 h 1708"/>
                <a:gd name="T14" fmla="*/ 1708 w 1708"/>
                <a:gd name="T15" fmla="*/ 997 h 1708"/>
                <a:gd name="T16" fmla="*/ 1535 w 1708"/>
                <a:gd name="T17" fmla="*/ 997 h 1708"/>
                <a:gd name="T18" fmla="*/ 1437 w 1708"/>
                <a:gd name="T19" fmla="*/ 1234 h 1708"/>
                <a:gd name="T20" fmla="*/ 1559 w 1708"/>
                <a:gd name="T21" fmla="*/ 1356 h 1708"/>
                <a:gd name="T22" fmla="*/ 1356 w 1708"/>
                <a:gd name="T23" fmla="*/ 1559 h 1708"/>
                <a:gd name="T24" fmla="*/ 1234 w 1708"/>
                <a:gd name="T25" fmla="*/ 1437 h 1708"/>
                <a:gd name="T26" fmla="*/ 997 w 1708"/>
                <a:gd name="T27" fmla="*/ 1535 h 1708"/>
                <a:gd name="T28" fmla="*/ 997 w 1708"/>
                <a:gd name="T29" fmla="*/ 1708 h 1708"/>
                <a:gd name="T30" fmla="*/ 710 w 1708"/>
                <a:gd name="T31" fmla="*/ 1708 h 1708"/>
                <a:gd name="T32" fmla="*/ 710 w 1708"/>
                <a:gd name="T33" fmla="*/ 1535 h 1708"/>
                <a:gd name="T34" fmla="*/ 473 w 1708"/>
                <a:gd name="T35" fmla="*/ 1437 h 1708"/>
                <a:gd name="T36" fmla="*/ 352 w 1708"/>
                <a:gd name="T37" fmla="*/ 1559 h 1708"/>
                <a:gd name="T38" fmla="*/ 149 w 1708"/>
                <a:gd name="T39" fmla="*/ 1356 h 1708"/>
                <a:gd name="T40" fmla="*/ 270 w 1708"/>
                <a:gd name="T41" fmla="*/ 1234 h 1708"/>
                <a:gd name="T42" fmla="*/ 172 w 1708"/>
                <a:gd name="T43" fmla="*/ 997 h 1708"/>
                <a:gd name="T44" fmla="*/ 0 w 1708"/>
                <a:gd name="T45" fmla="*/ 997 h 1708"/>
                <a:gd name="T46" fmla="*/ 0 w 1708"/>
                <a:gd name="T47" fmla="*/ 710 h 1708"/>
                <a:gd name="T48" fmla="*/ 172 w 1708"/>
                <a:gd name="T49" fmla="*/ 710 h 1708"/>
                <a:gd name="T50" fmla="*/ 270 w 1708"/>
                <a:gd name="T51" fmla="*/ 473 h 1708"/>
                <a:gd name="T52" fmla="*/ 149 w 1708"/>
                <a:gd name="T53" fmla="*/ 352 h 1708"/>
                <a:gd name="T54" fmla="*/ 352 w 1708"/>
                <a:gd name="T55" fmla="*/ 149 h 1708"/>
                <a:gd name="T56" fmla="*/ 473 w 1708"/>
                <a:gd name="T57" fmla="*/ 270 h 1708"/>
                <a:gd name="T58" fmla="*/ 710 w 1708"/>
                <a:gd name="T59" fmla="*/ 172 h 1708"/>
                <a:gd name="T60" fmla="*/ 710 w 1708"/>
                <a:gd name="T61" fmla="*/ 0 h 1708"/>
                <a:gd name="T62" fmla="*/ 997 w 1708"/>
                <a:gd name="T63" fmla="*/ 0 h 1708"/>
                <a:gd name="T64" fmla="*/ 997 w 1708"/>
                <a:gd name="T65" fmla="*/ 172 h 1708"/>
                <a:gd name="T66" fmla="*/ 854 w 1708"/>
                <a:gd name="T67" fmla="*/ 366 h 1708"/>
                <a:gd name="T68" fmla="*/ 1342 w 1708"/>
                <a:gd name="T69" fmla="*/ 854 h 1708"/>
                <a:gd name="T70" fmla="*/ 854 w 1708"/>
                <a:gd name="T71" fmla="*/ 1342 h 1708"/>
                <a:gd name="T72" fmla="*/ 366 w 1708"/>
                <a:gd name="T73" fmla="*/ 854 h 1708"/>
                <a:gd name="T74" fmla="*/ 854 w 1708"/>
                <a:gd name="T75" fmla="*/ 366 h 1708"/>
                <a:gd name="T76" fmla="*/ 854 w 1708"/>
                <a:gd name="T77" fmla="*/ 493 h 1708"/>
                <a:gd name="T78" fmla="*/ 1215 w 1708"/>
                <a:gd name="T79" fmla="*/ 854 h 1708"/>
                <a:gd name="T80" fmla="*/ 854 w 1708"/>
                <a:gd name="T81" fmla="*/ 1215 h 1708"/>
                <a:gd name="T82" fmla="*/ 493 w 1708"/>
                <a:gd name="T83" fmla="*/ 854 h 1708"/>
                <a:gd name="T84" fmla="*/ 854 w 1708"/>
                <a:gd name="T85" fmla="*/ 493 h 1708"/>
                <a:gd name="T86" fmla="*/ 854 w 1708"/>
                <a:gd name="T87" fmla="*/ 650 h 1708"/>
                <a:gd name="T88" fmla="*/ 1058 w 1708"/>
                <a:gd name="T89" fmla="*/ 854 h 1708"/>
                <a:gd name="T90" fmla="*/ 854 w 1708"/>
                <a:gd name="T91" fmla="*/ 1058 h 1708"/>
                <a:gd name="T92" fmla="*/ 650 w 1708"/>
                <a:gd name="T93" fmla="*/ 854 h 1708"/>
                <a:gd name="T94" fmla="*/ 854 w 1708"/>
                <a:gd name="T95" fmla="*/ 650 h 17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08" h="1708">
                  <a:moveTo>
                    <a:pt x="997" y="172"/>
                  </a:moveTo>
                  <a:cubicBezTo>
                    <a:pt x="1083" y="190"/>
                    <a:pt x="1163" y="224"/>
                    <a:pt x="1234" y="270"/>
                  </a:cubicBezTo>
                  <a:lnTo>
                    <a:pt x="1356" y="149"/>
                  </a:lnTo>
                  <a:lnTo>
                    <a:pt x="1559" y="352"/>
                  </a:lnTo>
                  <a:lnTo>
                    <a:pt x="1437" y="473"/>
                  </a:lnTo>
                  <a:cubicBezTo>
                    <a:pt x="1484" y="544"/>
                    <a:pt x="1517" y="624"/>
                    <a:pt x="1535" y="710"/>
                  </a:cubicBezTo>
                  <a:lnTo>
                    <a:pt x="1708" y="710"/>
                  </a:lnTo>
                  <a:lnTo>
                    <a:pt x="1708" y="997"/>
                  </a:lnTo>
                  <a:lnTo>
                    <a:pt x="1535" y="997"/>
                  </a:lnTo>
                  <a:cubicBezTo>
                    <a:pt x="1517" y="1083"/>
                    <a:pt x="1484" y="1163"/>
                    <a:pt x="1437" y="1234"/>
                  </a:cubicBezTo>
                  <a:lnTo>
                    <a:pt x="1559" y="1356"/>
                  </a:lnTo>
                  <a:lnTo>
                    <a:pt x="1356" y="1559"/>
                  </a:lnTo>
                  <a:lnTo>
                    <a:pt x="1234" y="1437"/>
                  </a:lnTo>
                  <a:cubicBezTo>
                    <a:pt x="1163" y="1484"/>
                    <a:pt x="1083" y="1517"/>
                    <a:pt x="997" y="1535"/>
                  </a:cubicBezTo>
                  <a:lnTo>
                    <a:pt x="997" y="1708"/>
                  </a:lnTo>
                  <a:lnTo>
                    <a:pt x="710" y="1708"/>
                  </a:lnTo>
                  <a:lnTo>
                    <a:pt x="710" y="1535"/>
                  </a:lnTo>
                  <a:cubicBezTo>
                    <a:pt x="624" y="1517"/>
                    <a:pt x="544" y="1484"/>
                    <a:pt x="473" y="1437"/>
                  </a:cubicBezTo>
                  <a:lnTo>
                    <a:pt x="352" y="1559"/>
                  </a:lnTo>
                  <a:lnTo>
                    <a:pt x="149" y="1356"/>
                  </a:lnTo>
                  <a:lnTo>
                    <a:pt x="270" y="1234"/>
                  </a:lnTo>
                  <a:cubicBezTo>
                    <a:pt x="224" y="1163"/>
                    <a:pt x="190" y="1083"/>
                    <a:pt x="172" y="997"/>
                  </a:cubicBezTo>
                  <a:lnTo>
                    <a:pt x="0" y="997"/>
                  </a:lnTo>
                  <a:lnTo>
                    <a:pt x="0" y="710"/>
                  </a:lnTo>
                  <a:lnTo>
                    <a:pt x="172" y="710"/>
                  </a:lnTo>
                  <a:cubicBezTo>
                    <a:pt x="190" y="624"/>
                    <a:pt x="224" y="544"/>
                    <a:pt x="270" y="473"/>
                  </a:cubicBezTo>
                  <a:lnTo>
                    <a:pt x="149" y="352"/>
                  </a:lnTo>
                  <a:lnTo>
                    <a:pt x="352" y="149"/>
                  </a:lnTo>
                  <a:lnTo>
                    <a:pt x="473" y="270"/>
                  </a:lnTo>
                  <a:cubicBezTo>
                    <a:pt x="544" y="224"/>
                    <a:pt x="624" y="190"/>
                    <a:pt x="710" y="172"/>
                  </a:cubicBezTo>
                  <a:lnTo>
                    <a:pt x="710" y="0"/>
                  </a:lnTo>
                  <a:lnTo>
                    <a:pt x="997" y="0"/>
                  </a:lnTo>
                  <a:lnTo>
                    <a:pt x="997" y="172"/>
                  </a:lnTo>
                  <a:close/>
                  <a:moveTo>
                    <a:pt x="854" y="366"/>
                  </a:moveTo>
                  <a:cubicBezTo>
                    <a:pt x="1123" y="366"/>
                    <a:pt x="1342" y="584"/>
                    <a:pt x="1342" y="854"/>
                  </a:cubicBezTo>
                  <a:cubicBezTo>
                    <a:pt x="1342" y="1123"/>
                    <a:pt x="1123" y="1342"/>
                    <a:pt x="854" y="1342"/>
                  </a:cubicBezTo>
                  <a:cubicBezTo>
                    <a:pt x="584" y="1342"/>
                    <a:pt x="366" y="1123"/>
                    <a:pt x="366" y="854"/>
                  </a:cubicBezTo>
                  <a:cubicBezTo>
                    <a:pt x="366" y="584"/>
                    <a:pt x="584" y="366"/>
                    <a:pt x="854" y="366"/>
                  </a:cubicBezTo>
                  <a:close/>
                  <a:moveTo>
                    <a:pt x="854" y="493"/>
                  </a:moveTo>
                  <a:cubicBezTo>
                    <a:pt x="1053" y="493"/>
                    <a:pt x="1215" y="655"/>
                    <a:pt x="1215" y="854"/>
                  </a:cubicBezTo>
                  <a:cubicBezTo>
                    <a:pt x="1215" y="1053"/>
                    <a:pt x="1053" y="1215"/>
                    <a:pt x="854" y="1215"/>
                  </a:cubicBezTo>
                  <a:cubicBezTo>
                    <a:pt x="655" y="1215"/>
                    <a:pt x="493" y="1053"/>
                    <a:pt x="493" y="854"/>
                  </a:cubicBezTo>
                  <a:cubicBezTo>
                    <a:pt x="493" y="655"/>
                    <a:pt x="655" y="493"/>
                    <a:pt x="854" y="493"/>
                  </a:cubicBezTo>
                  <a:close/>
                  <a:moveTo>
                    <a:pt x="854" y="650"/>
                  </a:moveTo>
                  <a:cubicBezTo>
                    <a:pt x="966" y="650"/>
                    <a:pt x="1058" y="741"/>
                    <a:pt x="1058" y="854"/>
                  </a:cubicBezTo>
                  <a:cubicBezTo>
                    <a:pt x="1058" y="966"/>
                    <a:pt x="966" y="1058"/>
                    <a:pt x="854" y="1058"/>
                  </a:cubicBezTo>
                  <a:cubicBezTo>
                    <a:pt x="741" y="1058"/>
                    <a:pt x="650" y="966"/>
                    <a:pt x="650" y="854"/>
                  </a:cubicBezTo>
                  <a:cubicBezTo>
                    <a:pt x="650" y="741"/>
                    <a:pt x="741" y="650"/>
                    <a:pt x="854" y="650"/>
                  </a:cubicBezTo>
                  <a:close/>
                </a:path>
              </a:pathLst>
            </a:custGeom>
            <a:solidFill>
              <a:srgbClr val="113F4E"/>
            </a:solidFill>
            <a:ln>
              <a:noFill/>
            </a:ln>
            <a:extLst/>
          </p:spPr>
          <p:txBody>
            <a:bodyPr lIns="72574" tIns="36287" rIns="72574" bIns="36287"/>
            <a:lstStyle/>
            <a:p>
              <a:endParaRPr lang="zh-CN" altLang="en-US" dirty="0">
                <a:latin typeface="微软雅黑" panose="020B0503020204020204" pitchFamily="34" charset="-122"/>
                <a:ea typeface="微软雅黑" panose="020B0503020204020204" pitchFamily="34" charset="-122"/>
              </a:endParaRPr>
            </a:p>
          </p:txBody>
        </p:sp>
        <p:pic>
          <p:nvPicPr>
            <p:cNvPr id="27"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1499" y="2110728"/>
              <a:ext cx="1212461" cy="1212461"/>
            </a:xfrm>
            <a:prstGeom prst="ellipse">
              <a:avLst/>
            </a:prstGeom>
            <a:ln w="9525">
              <a:noFill/>
              <a:miter lim="800000"/>
              <a:headEnd/>
              <a:tailEnd/>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chemeClr val="accent1"/>
                  </a:solidFill>
                </a14:hiddenFill>
              </a:ext>
            </a:extLst>
          </p:spPr>
        </p:pic>
      </p:grpSp>
      <p:sp>
        <p:nvSpPr>
          <p:cNvPr id="28" name="矩形 12">
            <a:extLst>
              <a:ext uri="{FF2B5EF4-FFF2-40B4-BE49-F238E27FC236}">
                <a16:creationId xmlns:a16="http://schemas.microsoft.com/office/drawing/2014/main" xmlns="" id="{D8E43803-C2F6-4323-9E42-C2AB6B6FC2C7}"/>
              </a:ext>
            </a:extLst>
          </p:cNvPr>
          <p:cNvSpPr/>
          <p:nvPr/>
        </p:nvSpPr>
        <p:spPr>
          <a:xfrm flipH="1">
            <a:off x="4862926" y="4551960"/>
            <a:ext cx="6774094" cy="518974"/>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b="1" dirty="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rPr>
              <a:t>Regulator</a:t>
            </a:r>
          </a:p>
        </p:txBody>
      </p:sp>
      <p:sp>
        <p:nvSpPr>
          <p:cNvPr id="29" name="Content Placeholder 2">
            <a:extLst>
              <a:ext uri="{FF2B5EF4-FFF2-40B4-BE49-F238E27FC236}">
                <a16:creationId xmlns:a16="http://schemas.microsoft.com/office/drawing/2014/main" xmlns="" id="{DEC8B0BD-EB9A-428A-A8C2-E2ABA9EB60AE}"/>
              </a:ext>
            </a:extLst>
          </p:cNvPr>
          <p:cNvSpPr txBox="1">
            <a:spLocks/>
          </p:cNvSpPr>
          <p:nvPr/>
        </p:nvSpPr>
        <p:spPr>
          <a:xfrm flipH="1">
            <a:off x="4862924" y="5114064"/>
            <a:ext cx="6774096" cy="861774"/>
          </a:xfrm>
          <a:prstGeom prst="rect">
            <a:avLst/>
          </a:prstGeom>
        </p:spPr>
        <p:txBody>
          <a:bodyPr vert="horz" wrap="square" lIns="0" tIns="0" rIns="0" bIns="0" rtlCol="0" anchor="t">
            <a:spAutoFit/>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marL="285750" indent="-285750" algn="just">
              <a:spcBef>
                <a:spcPts val="0"/>
              </a:spcBef>
              <a:spcAft>
                <a:spcPts val="0"/>
              </a:spcAft>
              <a:buFont typeface="Wingdings" panose="05000000000000000000" pitchFamily="2" charset="2"/>
              <a:buChar char="§"/>
            </a:pP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HKSAR government imposed more strict quarantine controls for pilots and crew from February 2021</a:t>
            </a:r>
          </a:p>
          <a:p>
            <a:pPr marL="285750" indent="-285750" algn="just">
              <a:spcBef>
                <a:spcPts val="0"/>
              </a:spcBef>
              <a:spcAft>
                <a:spcPts val="0"/>
              </a:spcAft>
              <a:buFont typeface="Wingdings" panose="05000000000000000000" pitchFamily="2" charset="2"/>
              <a:buChar char="§"/>
            </a:pP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Tougher “closed loop” crew cycle means shortage of manpower, significantly affecting Cathay </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revenues</a:t>
            </a:r>
            <a:endPar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endParaRPr>
          </a:p>
        </p:txBody>
      </p:sp>
      <p:grpSp>
        <p:nvGrpSpPr>
          <p:cNvPr id="4" name="Group 3"/>
          <p:cNvGrpSpPr/>
          <p:nvPr/>
        </p:nvGrpSpPr>
        <p:grpSpPr>
          <a:xfrm>
            <a:off x="2225255" y="4172504"/>
            <a:ext cx="1843088" cy="1841500"/>
            <a:chOff x="2225255" y="4172504"/>
            <a:chExt cx="1843088" cy="1841500"/>
          </a:xfrm>
        </p:grpSpPr>
        <p:sp>
          <p:nvSpPr>
            <p:cNvPr id="22" name="Freeform 6">
              <a:extLst>
                <a:ext uri="{FF2B5EF4-FFF2-40B4-BE49-F238E27FC236}">
                  <a16:creationId xmlns:a16="http://schemas.microsoft.com/office/drawing/2014/main" xmlns="" id="{DAB50BE9-3B8F-4E90-8A16-820D425AC6A6}"/>
                </a:ext>
              </a:extLst>
            </p:cNvPr>
            <p:cNvSpPr>
              <a:spLocks noEditPoints="1"/>
            </p:cNvSpPr>
            <p:nvPr/>
          </p:nvSpPr>
          <p:spPr bwMode="auto">
            <a:xfrm>
              <a:off x="2225255" y="4172504"/>
              <a:ext cx="1843088" cy="1841500"/>
            </a:xfrm>
            <a:custGeom>
              <a:avLst/>
              <a:gdLst>
                <a:gd name="T0" fmla="*/ 997 w 1708"/>
                <a:gd name="T1" fmla="*/ 172 h 1708"/>
                <a:gd name="T2" fmla="*/ 1234 w 1708"/>
                <a:gd name="T3" fmla="*/ 270 h 1708"/>
                <a:gd name="T4" fmla="*/ 1356 w 1708"/>
                <a:gd name="T5" fmla="*/ 149 h 1708"/>
                <a:gd name="T6" fmla="*/ 1559 w 1708"/>
                <a:gd name="T7" fmla="*/ 352 h 1708"/>
                <a:gd name="T8" fmla="*/ 1437 w 1708"/>
                <a:gd name="T9" fmla="*/ 473 h 1708"/>
                <a:gd name="T10" fmla="*/ 1535 w 1708"/>
                <a:gd name="T11" fmla="*/ 710 h 1708"/>
                <a:gd name="T12" fmla="*/ 1708 w 1708"/>
                <a:gd name="T13" fmla="*/ 710 h 1708"/>
                <a:gd name="T14" fmla="*/ 1708 w 1708"/>
                <a:gd name="T15" fmla="*/ 997 h 1708"/>
                <a:gd name="T16" fmla="*/ 1535 w 1708"/>
                <a:gd name="T17" fmla="*/ 997 h 1708"/>
                <a:gd name="T18" fmla="*/ 1437 w 1708"/>
                <a:gd name="T19" fmla="*/ 1234 h 1708"/>
                <a:gd name="T20" fmla="*/ 1559 w 1708"/>
                <a:gd name="T21" fmla="*/ 1356 h 1708"/>
                <a:gd name="T22" fmla="*/ 1356 w 1708"/>
                <a:gd name="T23" fmla="*/ 1559 h 1708"/>
                <a:gd name="T24" fmla="*/ 1234 w 1708"/>
                <a:gd name="T25" fmla="*/ 1437 h 1708"/>
                <a:gd name="T26" fmla="*/ 997 w 1708"/>
                <a:gd name="T27" fmla="*/ 1535 h 1708"/>
                <a:gd name="T28" fmla="*/ 997 w 1708"/>
                <a:gd name="T29" fmla="*/ 1708 h 1708"/>
                <a:gd name="T30" fmla="*/ 710 w 1708"/>
                <a:gd name="T31" fmla="*/ 1708 h 1708"/>
                <a:gd name="T32" fmla="*/ 710 w 1708"/>
                <a:gd name="T33" fmla="*/ 1535 h 1708"/>
                <a:gd name="T34" fmla="*/ 473 w 1708"/>
                <a:gd name="T35" fmla="*/ 1437 h 1708"/>
                <a:gd name="T36" fmla="*/ 352 w 1708"/>
                <a:gd name="T37" fmla="*/ 1559 h 1708"/>
                <a:gd name="T38" fmla="*/ 149 w 1708"/>
                <a:gd name="T39" fmla="*/ 1356 h 1708"/>
                <a:gd name="T40" fmla="*/ 270 w 1708"/>
                <a:gd name="T41" fmla="*/ 1234 h 1708"/>
                <a:gd name="T42" fmla="*/ 172 w 1708"/>
                <a:gd name="T43" fmla="*/ 997 h 1708"/>
                <a:gd name="T44" fmla="*/ 0 w 1708"/>
                <a:gd name="T45" fmla="*/ 997 h 1708"/>
                <a:gd name="T46" fmla="*/ 0 w 1708"/>
                <a:gd name="T47" fmla="*/ 710 h 1708"/>
                <a:gd name="T48" fmla="*/ 172 w 1708"/>
                <a:gd name="T49" fmla="*/ 710 h 1708"/>
                <a:gd name="T50" fmla="*/ 270 w 1708"/>
                <a:gd name="T51" fmla="*/ 473 h 1708"/>
                <a:gd name="T52" fmla="*/ 149 w 1708"/>
                <a:gd name="T53" fmla="*/ 352 h 1708"/>
                <a:gd name="T54" fmla="*/ 352 w 1708"/>
                <a:gd name="T55" fmla="*/ 149 h 1708"/>
                <a:gd name="T56" fmla="*/ 473 w 1708"/>
                <a:gd name="T57" fmla="*/ 270 h 1708"/>
                <a:gd name="T58" fmla="*/ 710 w 1708"/>
                <a:gd name="T59" fmla="*/ 172 h 1708"/>
                <a:gd name="T60" fmla="*/ 710 w 1708"/>
                <a:gd name="T61" fmla="*/ 0 h 1708"/>
                <a:gd name="T62" fmla="*/ 997 w 1708"/>
                <a:gd name="T63" fmla="*/ 0 h 1708"/>
                <a:gd name="T64" fmla="*/ 997 w 1708"/>
                <a:gd name="T65" fmla="*/ 172 h 1708"/>
                <a:gd name="T66" fmla="*/ 854 w 1708"/>
                <a:gd name="T67" fmla="*/ 366 h 1708"/>
                <a:gd name="T68" fmla="*/ 1342 w 1708"/>
                <a:gd name="T69" fmla="*/ 854 h 1708"/>
                <a:gd name="T70" fmla="*/ 854 w 1708"/>
                <a:gd name="T71" fmla="*/ 1342 h 1708"/>
                <a:gd name="T72" fmla="*/ 366 w 1708"/>
                <a:gd name="T73" fmla="*/ 854 h 1708"/>
                <a:gd name="T74" fmla="*/ 854 w 1708"/>
                <a:gd name="T75" fmla="*/ 366 h 1708"/>
                <a:gd name="T76" fmla="*/ 854 w 1708"/>
                <a:gd name="T77" fmla="*/ 493 h 1708"/>
                <a:gd name="T78" fmla="*/ 1215 w 1708"/>
                <a:gd name="T79" fmla="*/ 854 h 1708"/>
                <a:gd name="T80" fmla="*/ 854 w 1708"/>
                <a:gd name="T81" fmla="*/ 1215 h 1708"/>
                <a:gd name="T82" fmla="*/ 493 w 1708"/>
                <a:gd name="T83" fmla="*/ 854 h 1708"/>
                <a:gd name="T84" fmla="*/ 854 w 1708"/>
                <a:gd name="T85" fmla="*/ 493 h 1708"/>
                <a:gd name="T86" fmla="*/ 854 w 1708"/>
                <a:gd name="T87" fmla="*/ 650 h 1708"/>
                <a:gd name="T88" fmla="*/ 1058 w 1708"/>
                <a:gd name="T89" fmla="*/ 854 h 1708"/>
                <a:gd name="T90" fmla="*/ 854 w 1708"/>
                <a:gd name="T91" fmla="*/ 1058 h 1708"/>
                <a:gd name="T92" fmla="*/ 650 w 1708"/>
                <a:gd name="T93" fmla="*/ 854 h 1708"/>
                <a:gd name="T94" fmla="*/ 854 w 1708"/>
                <a:gd name="T95" fmla="*/ 650 h 17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08" h="1708">
                  <a:moveTo>
                    <a:pt x="997" y="172"/>
                  </a:moveTo>
                  <a:cubicBezTo>
                    <a:pt x="1083" y="190"/>
                    <a:pt x="1163" y="224"/>
                    <a:pt x="1234" y="270"/>
                  </a:cubicBezTo>
                  <a:lnTo>
                    <a:pt x="1356" y="149"/>
                  </a:lnTo>
                  <a:lnTo>
                    <a:pt x="1559" y="352"/>
                  </a:lnTo>
                  <a:lnTo>
                    <a:pt x="1437" y="473"/>
                  </a:lnTo>
                  <a:cubicBezTo>
                    <a:pt x="1484" y="544"/>
                    <a:pt x="1517" y="624"/>
                    <a:pt x="1535" y="710"/>
                  </a:cubicBezTo>
                  <a:lnTo>
                    <a:pt x="1708" y="710"/>
                  </a:lnTo>
                  <a:lnTo>
                    <a:pt x="1708" y="997"/>
                  </a:lnTo>
                  <a:lnTo>
                    <a:pt x="1535" y="997"/>
                  </a:lnTo>
                  <a:cubicBezTo>
                    <a:pt x="1517" y="1083"/>
                    <a:pt x="1484" y="1163"/>
                    <a:pt x="1437" y="1234"/>
                  </a:cubicBezTo>
                  <a:lnTo>
                    <a:pt x="1559" y="1356"/>
                  </a:lnTo>
                  <a:lnTo>
                    <a:pt x="1356" y="1559"/>
                  </a:lnTo>
                  <a:lnTo>
                    <a:pt x="1234" y="1437"/>
                  </a:lnTo>
                  <a:cubicBezTo>
                    <a:pt x="1163" y="1484"/>
                    <a:pt x="1083" y="1517"/>
                    <a:pt x="997" y="1535"/>
                  </a:cubicBezTo>
                  <a:lnTo>
                    <a:pt x="997" y="1708"/>
                  </a:lnTo>
                  <a:lnTo>
                    <a:pt x="710" y="1708"/>
                  </a:lnTo>
                  <a:lnTo>
                    <a:pt x="710" y="1535"/>
                  </a:lnTo>
                  <a:cubicBezTo>
                    <a:pt x="624" y="1517"/>
                    <a:pt x="544" y="1484"/>
                    <a:pt x="473" y="1437"/>
                  </a:cubicBezTo>
                  <a:lnTo>
                    <a:pt x="352" y="1559"/>
                  </a:lnTo>
                  <a:lnTo>
                    <a:pt x="149" y="1356"/>
                  </a:lnTo>
                  <a:lnTo>
                    <a:pt x="270" y="1234"/>
                  </a:lnTo>
                  <a:cubicBezTo>
                    <a:pt x="224" y="1163"/>
                    <a:pt x="190" y="1083"/>
                    <a:pt x="172" y="997"/>
                  </a:cubicBezTo>
                  <a:lnTo>
                    <a:pt x="0" y="997"/>
                  </a:lnTo>
                  <a:lnTo>
                    <a:pt x="0" y="710"/>
                  </a:lnTo>
                  <a:lnTo>
                    <a:pt x="172" y="710"/>
                  </a:lnTo>
                  <a:cubicBezTo>
                    <a:pt x="190" y="624"/>
                    <a:pt x="224" y="544"/>
                    <a:pt x="270" y="473"/>
                  </a:cubicBezTo>
                  <a:lnTo>
                    <a:pt x="149" y="352"/>
                  </a:lnTo>
                  <a:lnTo>
                    <a:pt x="352" y="149"/>
                  </a:lnTo>
                  <a:lnTo>
                    <a:pt x="473" y="270"/>
                  </a:lnTo>
                  <a:cubicBezTo>
                    <a:pt x="544" y="224"/>
                    <a:pt x="624" y="190"/>
                    <a:pt x="710" y="172"/>
                  </a:cubicBezTo>
                  <a:lnTo>
                    <a:pt x="710" y="0"/>
                  </a:lnTo>
                  <a:lnTo>
                    <a:pt x="997" y="0"/>
                  </a:lnTo>
                  <a:lnTo>
                    <a:pt x="997" y="172"/>
                  </a:lnTo>
                  <a:close/>
                  <a:moveTo>
                    <a:pt x="854" y="366"/>
                  </a:moveTo>
                  <a:cubicBezTo>
                    <a:pt x="1123" y="366"/>
                    <a:pt x="1342" y="584"/>
                    <a:pt x="1342" y="854"/>
                  </a:cubicBezTo>
                  <a:cubicBezTo>
                    <a:pt x="1342" y="1123"/>
                    <a:pt x="1123" y="1342"/>
                    <a:pt x="854" y="1342"/>
                  </a:cubicBezTo>
                  <a:cubicBezTo>
                    <a:pt x="584" y="1342"/>
                    <a:pt x="366" y="1123"/>
                    <a:pt x="366" y="854"/>
                  </a:cubicBezTo>
                  <a:cubicBezTo>
                    <a:pt x="366" y="584"/>
                    <a:pt x="584" y="366"/>
                    <a:pt x="854" y="366"/>
                  </a:cubicBezTo>
                  <a:close/>
                  <a:moveTo>
                    <a:pt x="854" y="493"/>
                  </a:moveTo>
                  <a:cubicBezTo>
                    <a:pt x="1053" y="493"/>
                    <a:pt x="1215" y="655"/>
                    <a:pt x="1215" y="854"/>
                  </a:cubicBezTo>
                  <a:cubicBezTo>
                    <a:pt x="1215" y="1053"/>
                    <a:pt x="1053" y="1215"/>
                    <a:pt x="854" y="1215"/>
                  </a:cubicBezTo>
                  <a:cubicBezTo>
                    <a:pt x="655" y="1215"/>
                    <a:pt x="493" y="1053"/>
                    <a:pt x="493" y="854"/>
                  </a:cubicBezTo>
                  <a:cubicBezTo>
                    <a:pt x="493" y="655"/>
                    <a:pt x="655" y="493"/>
                    <a:pt x="854" y="493"/>
                  </a:cubicBezTo>
                  <a:close/>
                  <a:moveTo>
                    <a:pt x="854" y="650"/>
                  </a:moveTo>
                  <a:cubicBezTo>
                    <a:pt x="966" y="650"/>
                    <a:pt x="1058" y="741"/>
                    <a:pt x="1058" y="854"/>
                  </a:cubicBezTo>
                  <a:cubicBezTo>
                    <a:pt x="1058" y="966"/>
                    <a:pt x="966" y="1058"/>
                    <a:pt x="854" y="1058"/>
                  </a:cubicBezTo>
                  <a:cubicBezTo>
                    <a:pt x="741" y="1058"/>
                    <a:pt x="650" y="966"/>
                    <a:pt x="650" y="854"/>
                  </a:cubicBezTo>
                  <a:cubicBezTo>
                    <a:pt x="650" y="741"/>
                    <a:pt x="741" y="650"/>
                    <a:pt x="854" y="650"/>
                  </a:cubicBezTo>
                  <a:close/>
                </a:path>
              </a:pathLst>
            </a:custGeom>
            <a:solidFill>
              <a:srgbClr val="113F4E"/>
            </a:solidFill>
            <a:ln>
              <a:noFill/>
            </a:ln>
            <a:extLst/>
          </p:spPr>
          <p:txBody>
            <a:bodyPr lIns="72574" tIns="36287" rIns="72574" bIns="36287"/>
            <a:lstStyle/>
            <a:p>
              <a:endParaRPr lang="zh-CN" altLang="en-US" dirty="0">
                <a:latin typeface="微软雅黑" panose="020B0503020204020204" pitchFamily="34" charset="-122"/>
                <a:ea typeface="微软雅黑" panose="020B0503020204020204" pitchFamily="34" charset="-122"/>
              </a:endParaRPr>
            </a:p>
          </p:txBody>
        </p:sp>
        <p:pic>
          <p:nvPicPr>
            <p:cNvPr id="1026" name="Picture 2" descr="Saint Lucia ratifies the Convention on the Rights of Persons with  Disabilities – The Coalition of Civil Society Organisations"/>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720304" y="4666759"/>
              <a:ext cx="852990" cy="852990"/>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grpSp>
      <p:grpSp>
        <p:nvGrpSpPr>
          <p:cNvPr id="5" name="Group 4"/>
          <p:cNvGrpSpPr/>
          <p:nvPr/>
        </p:nvGrpSpPr>
        <p:grpSpPr>
          <a:xfrm>
            <a:off x="651594" y="3792942"/>
            <a:ext cx="1717676" cy="1694526"/>
            <a:chOff x="651594" y="3792942"/>
            <a:chExt cx="1717676" cy="1694526"/>
          </a:xfrm>
        </p:grpSpPr>
        <p:sp>
          <p:nvSpPr>
            <p:cNvPr id="24" name="Freeform 6">
              <a:extLst>
                <a:ext uri="{FF2B5EF4-FFF2-40B4-BE49-F238E27FC236}">
                  <a16:creationId xmlns:a16="http://schemas.microsoft.com/office/drawing/2014/main" xmlns="" id="{495F1276-361E-4DBD-80C4-478B097BE4C3}"/>
                </a:ext>
              </a:extLst>
            </p:cNvPr>
            <p:cNvSpPr>
              <a:spLocks noEditPoints="1"/>
            </p:cNvSpPr>
            <p:nvPr/>
          </p:nvSpPr>
          <p:spPr bwMode="auto">
            <a:xfrm>
              <a:off x="651594" y="3792942"/>
              <a:ext cx="1717676" cy="1694526"/>
            </a:xfrm>
            <a:custGeom>
              <a:avLst/>
              <a:gdLst>
                <a:gd name="T0" fmla="*/ 997 w 1708"/>
                <a:gd name="T1" fmla="*/ 172 h 1708"/>
                <a:gd name="T2" fmla="*/ 1234 w 1708"/>
                <a:gd name="T3" fmla="*/ 270 h 1708"/>
                <a:gd name="T4" fmla="*/ 1356 w 1708"/>
                <a:gd name="T5" fmla="*/ 149 h 1708"/>
                <a:gd name="T6" fmla="*/ 1559 w 1708"/>
                <a:gd name="T7" fmla="*/ 352 h 1708"/>
                <a:gd name="T8" fmla="*/ 1437 w 1708"/>
                <a:gd name="T9" fmla="*/ 473 h 1708"/>
                <a:gd name="T10" fmla="*/ 1535 w 1708"/>
                <a:gd name="T11" fmla="*/ 710 h 1708"/>
                <a:gd name="T12" fmla="*/ 1708 w 1708"/>
                <a:gd name="T13" fmla="*/ 710 h 1708"/>
                <a:gd name="T14" fmla="*/ 1708 w 1708"/>
                <a:gd name="T15" fmla="*/ 997 h 1708"/>
                <a:gd name="T16" fmla="*/ 1535 w 1708"/>
                <a:gd name="T17" fmla="*/ 997 h 1708"/>
                <a:gd name="T18" fmla="*/ 1437 w 1708"/>
                <a:gd name="T19" fmla="*/ 1234 h 1708"/>
                <a:gd name="T20" fmla="*/ 1559 w 1708"/>
                <a:gd name="T21" fmla="*/ 1356 h 1708"/>
                <a:gd name="T22" fmla="*/ 1356 w 1708"/>
                <a:gd name="T23" fmla="*/ 1559 h 1708"/>
                <a:gd name="T24" fmla="*/ 1234 w 1708"/>
                <a:gd name="T25" fmla="*/ 1437 h 1708"/>
                <a:gd name="T26" fmla="*/ 997 w 1708"/>
                <a:gd name="T27" fmla="*/ 1535 h 1708"/>
                <a:gd name="T28" fmla="*/ 997 w 1708"/>
                <a:gd name="T29" fmla="*/ 1708 h 1708"/>
                <a:gd name="T30" fmla="*/ 710 w 1708"/>
                <a:gd name="T31" fmla="*/ 1708 h 1708"/>
                <a:gd name="T32" fmla="*/ 710 w 1708"/>
                <a:gd name="T33" fmla="*/ 1535 h 1708"/>
                <a:gd name="T34" fmla="*/ 473 w 1708"/>
                <a:gd name="T35" fmla="*/ 1437 h 1708"/>
                <a:gd name="T36" fmla="*/ 352 w 1708"/>
                <a:gd name="T37" fmla="*/ 1559 h 1708"/>
                <a:gd name="T38" fmla="*/ 149 w 1708"/>
                <a:gd name="T39" fmla="*/ 1356 h 1708"/>
                <a:gd name="T40" fmla="*/ 270 w 1708"/>
                <a:gd name="T41" fmla="*/ 1234 h 1708"/>
                <a:gd name="T42" fmla="*/ 172 w 1708"/>
                <a:gd name="T43" fmla="*/ 997 h 1708"/>
                <a:gd name="T44" fmla="*/ 0 w 1708"/>
                <a:gd name="T45" fmla="*/ 997 h 1708"/>
                <a:gd name="T46" fmla="*/ 0 w 1708"/>
                <a:gd name="T47" fmla="*/ 710 h 1708"/>
                <a:gd name="T48" fmla="*/ 172 w 1708"/>
                <a:gd name="T49" fmla="*/ 710 h 1708"/>
                <a:gd name="T50" fmla="*/ 270 w 1708"/>
                <a:gd name="T51" fmla="*/ 473 h 1708"/>
                <a:gd name="T52" fmla="*/ 149 w 1708"/>
                <a:gd name="T53" fmla="*/ 352 h 1708"/>
                <a:gd name="T54" fmla="*/ 352 w 1708"/>
                <a:gd name="T55" fmla="*/ 149 h 1708"/>
                <a:gd name="T56" fmla="*/ 473 w 1708"/>
                <a:gd name="T57" fmla="*/ 270 h 1708"/>
                <a:gd name="T58" fmla="*/ 710 w 1708"/>
                <a:gd name="T59" fmla="*/ 172 h 1708"/>
                <a:gd name="T60" fmla="*/ 710 w 1708"/>
                <a:gd name="T61" fmla="*/ 0 h 1708"/>
                <a:gd name="T62" fmla="*/ 997 w 1708"/>
                <a:gd name="T63" fmla="*/ 0 h 1708"/>
                <a:gd name="T64" fmla="*/ 997 w 1708"/>
                <a:gd name="T65" fmla="*/ 172 h 1708"/>
                <a:gd name="T66" fmla="*/ 854 w 1708"/>
                <a:gd name="T67" fmla="*/ 366 h 1708"/>
                <a:gd name="T68" fmla="*/ 1342 w 1708"/>
                <a:gd name="T69" fmla="*/ 854 h 1708"/>
                <a:gd name="T70" fmla="*/ 854 w 1708"/>
                <a:gd name="T71" fmla="*/ 1342 h 1708"/>
                <a:gd name="T72" fmla="*/ 366 w 1708"/>
                <a:gd name="T73" fmla="*/ 854 h 1708"/>
                <a:gd name="T74" fmla="*/ 854 w 1708"/>
                <a:gd name="T75" fmla="*/ 366 h 1708"/>
                <a:gd name="T76" fmla="*/ 854 w 1708"/>
                <a:gd name="T77" fmla="*/ 493 h 1708"/>
                <a:gd name="T78" fmla="*/ 1215 w 1708"/>
                <a:gd name="T79" fmla="*/ 854 h 1708"/>
                <a:gd name="T80" fmla="*/ 854 w 1708"/>
                <a:gd name="T81" fmla="*/ 1215 h 1708"/>
                <a:gd name="T82" fmla="*/ 493 w 1708"/>
                <a:gd name="T83" fmla="*/ 854 h 1708"/>
                <a:gd name="T84" fmla="*/ 854 w 1708"/>
                <a:gd name="T85" fmla="*/ 493 h 1708"/>
                <a:gd name="T86" fmla="*/ 854 w 1708"/>
                <a:gd name="T87" fmla="*/ 650 h 1708"/>
                <a:gd name="T88" fmla="*/ 1058 w 1708"/>
                <a:gd name="T89" fmla="*/ 854 h 1708"/>
                <a:gd name="T90" fmla="*/ 854 w 1708"/>
                <a:gd name="T91" fmla="*/ 1058 h 1708"/>
                <a:gd name="T92" fmla="*/ 650 w 1708"/>
                <a:gd name="T93" fmla="*/ 854 h 1708"/>
                <a:gd name="T94" fmla="*/ 854 w 1708"/>
                <a:gd name="T95" fmla="*/ 650 h 17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08" h="1708">
                  <a:moveTo>
                    <a:pt x="997" y="172"/>
                  </a:moveTo>
                  <a:cubicBezTo>
                    <a:pt x="1083" y="190"/>
                    <a:pt x="1163" y="224"/>
                    <a:pt x="1234" y="270"/>
                  </a:cubicBezTo>
                  <a:lnTo>
                    <a:pt x="1356" y="149"/>
                  </a:lnTo>
                  <a:lnTo>
                    <a:pt x="1559" y="352"/>
                  </a:lnTo>
                  <a:lnTo>
                    <a:pt x="1437" y="473"/>
                  </a:lnTo>
                  <a:cubicBezTo>
                    <a:pt x="1484" y="544"/>
                    <a:pt x="1517" y="624"/>
                    <a:pt x="1535" y="710"/>
                  </a:cubicBezTo>
                  <a:lnTo>
                    <a:pt x="1708" y="710"/>
                  </a:lnTo>
                  <a:lnTo>
                    <a:pt x="1708" y="997"/>
                  </a:lnTo>
                  <a:lnTo>
                    <a:pt x="1535" y="997"/>
                  </a:lnTo>
                  <a:cubicBezTo>
                    <a:pt x="1517" y="1083"/>
                    <a:pt x="1484" y="1163"/>
                    <a:pt x="1437" y="1234"/>
                  </a:cubicBezTo>
                  <a:lnTo>
                    <a:pt x="1559" y="1356"/>
                  </a:lnTo>
                  <a:lnTo>
                    <a:pt x="1356" y="1559"/>
                  </a:lnTo>
                  <a:lnTo>
                    <a:pt x="1234" y="1437"/>
                  </a:lnTo>
                  <a:cubicBezTo>
                    <a:pt x="1163" y="1484"/>
                    <a:pt x="1083" y="1517"/>
                    <a:pt x="997" y="1535"/>
                  </a:cubicBezTo>
                  <a:lnTo>
                    <a:pt x="997" y="1708"/>
                  </a:lnTo>
                  <a:lnTo>
                    <a:pt x="710" y="1708"/>
                  </a:lnTo>
                  <a:lnTo>
                    <a:pt x="710" y="1535"/>
                  </a:lnTo>
                  <a:cubicBezTo>
                    <a:pt x="624" y="1517"/>
                    <a:pt x="544" y="1484"/>
                    <a:pt x="473" y="1437"/>
                  </a:cubicBezTo>
                  <a:lnTo>
                    <a:pt x="352" y="1559"/>
                  </a:lnTo>
                  <a:lnTo>
                    <a:pt x="149" y="1356"/>
                  </a:lnTo>
                  <a:lnTo>
                    <a:pt x="270" y="1234"/>
                  </a:lnTo>
                  <a:cubicBezTo>
                    <a:pt x="224" y="1163"/>
                    <a:pt x="190" y="1083"/>
                    <a:pt x="172" y="997"/>
                  </a:cubicBezTo>
                  <a:lnTo>
                    <a:pt x="0" y="997"/>
                  </a:lnTo>
                  <a:lnTo>
                    <a:pt x="0" y="710"/>
                  </a:lnTo>
                  <a:lnTo>
                    <a:pt x="172" y="710"/>
                  </a:lnTo>
                  <a:cubicBezTo>
                    <a:pt x="190" y="624"/>
                    <a:pt x="224" y="544"/>
                    <a:pt x="270" y="473"/>
                  </a:cubicBezTo>
                  <a:lnTo>
                    <a:pt x="149" y="352"/>
                  </a:lnTo>
                  <a:lnTo>
                    <a:pt x="352" y="149"/>
                  </a:lnTo>
                  <a:lnTo>
                    <a:pt x="473" y="270"/>
                  </a:lnTo>
                  <a:cubicBezTo>
                    <a:pt x="544" y="224"/>
                    <a:pt x="624" y="190"/>
                    <a:pt x="710" y="172"/>
                  </a:cubicBezTo>
                  <a:lnTo>
                    <a:pt x="710" y="0"/>
                  </a:lnTo>
                  <a:lnTo>
                    <a:pt x="997" y="0"/>
                  </a:lnTo>
                  <a:lnTo>
                    <a:pt x="997" y="172"/>
                  </a:lnTo>
                  <a:close/>
                  <a:moveTo>
                    <a:pt x="854" y="366"/>
                  </a:moveTo>
                  <a:cubicBezTo>
                    <a:pt x="1123" y="366"/>
                    <a:pt x="1342" y="584"/>
                    <a:pt x="1342" y="854"/>
                  </a:cubicBezTo>
                  <a:cubicBezTo>
                    <a:pt x="1342" y="1123"/>
                    <a:pt x="1123" y="1342"/>
                    <a:pt x="854" y="1342"/>
                  </a:cubicBezTo>
                  <a:cubicBezTo>
                    <a:pt x="584" y="1342"/>
                    <a:pt x="366" y="1123"/>
                    <a:pt x="366" y="854"/>
                  </a:cubicBezTo>
                  <a:cubicBezTo>
                    <a:pt x="366" y="584"/>
                    <a:pt x="584" y="366"/>
                    <a:pt x="854" y="366"/>
                  </a:cubicBezTo>
                  <a:close/>
                  <a:moveTo>
                    <a:pt x="854" y="493"/>
                  </a:moveTo>
                  <a:cubicBezTo>
                    <a:pt x="1053" y="493"/>
                    <a:pt x="1215" y="655"/>
                    <a:pt x="1215" y="854"/>
                  </a:cubicBezTo>
                  <a:cubicBezTo>
                    <a:pt x="1215" y="1053"/>
                    <a:pt x="1053" y="1215"/>
                    <a:pt x="854" y="1215"/>
                  </a:cubicBezTo>
                  <a:cubicBezTo>
                    <a:pt x="655" y="1215"/>
                    <a:pt x="493" y="1053"/>
                    <a:pt x="493" y="854"/>
                  </a:cubicBezTo>
                  <a:cubicBezTo>
                    <a:pt x="493" y="655"/>
                    <a:pt x="655" y="493"/>
                    <a:pt x="854" y="493"/>
                  </a:cubicBezTo>
                  <a:close/>
                  <a:moveTo>
                    <a:pt x="854" y="650"/>
                  </a:moveTo>
                  <a:cubicBezTo>
                    <a:pt x="966" y="650"/>
                    <a:pt x="1058" y="741"/>
                    <a:pt x="1058" y="854"/>
                  </a:cubicBezTo>
                  <a:cubicBezTo>
                    <a:pt x="1058" y="966"/>
                    <a:pt x="966" y="1058"/>
                    <a:pt x="854" y="1058"/>
                  </a:cubicBezTo>
                  <a:cubicBezTo>
                    <a:pt x="741" y="1058"/>
                    <a:pt x="650" y="966"/>
                    <a:pt x="650" y="854"/>
                  </a:cubicBezTo>
                  <a:cubicBezTo>
                    <a:pt x="650" y="741"/>
                    <a:pt x="741" y="650"/>
                    <a:pt x="854" y="650"/>
                  </a:cubicBezTo>
                  <a:close/>
                </a:path>
              </a:pathLst>
            </a:custGeom>
            <a:solidFill>
              <a:srgbClr val="55C0AF"/>
            </a:solidFill>
            <a:ln>
              <a:noFill/>
            </a:ln>
            <a:extLst/>
          </p:spPr>
          <p:txBody>
            <a:bodyPr lIns="72574" tIns="36287" rIns="72574" bIns="36287"/>
            <a:lstStyle/>
            <a:p>
              <a:endParaRPr lang="zh-CN" altLang="en-US" dirty="0">
                <a:latin typeface="微软雅黑" panose="020B0503020204020204" pitchFamily="34" charset="-122"/>
                <a:ea typeface="微软雅黑" panose="020B0503020204020204" pitchFamily="34" charset="-122"/>
              </a:endParaRPr>
            </a:p>
          </p:txBody>
        </p:sp>
        <p:pic>
          <p:nvPicPr>
            <p:cNvPr id="1028" name="Picture 4" descr="Tourist vector icon Stock Vector | Adobe Stock"/>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33005" y="4262779"/>
              <a:ext cx="754851" cy="754851"/>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65848451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76"/>
                                        </p:tgtEl>
                                        <p:attrNameLst>
                                          <p:attrName>style.visibility</p:attrName>
                                        </p:attrNameLst>
                                      </p:cBhvr>
                                      <p:to>
                                        <p:strVal val="visible"/>
                                      </p:to>
                                    </p:set>
                                    <p:anim calcmode="lin" valueType="num">
                                      <p:cBhvr additive="base">
                                        <p:cTn id="7" dur="500" fill="hold"/>
                                        <p:tgtEl>
                                          <p:spTgt spid="76"/>
                                        </p:tgtEl>
                                        <p:attrNameLst>
                                          <p:attrName>ppt_x</p:attrName>
                                        </p:attrNameLst>
                                      </p:cBhvr>
                                      <p:tavLst>
                                        <p:tav tm="0">
                                          <p:val>
                                            <p:strVal val="0-#ppt_w/2"/>
                                          </p:val>
                                        </p:tav>
                                        <p:tav tm="100000">
                                          <p:val>
                                            <p:strVal val="#ppt_x"/>
                                          </p:val>
                                        </p:tav>
                                      </p:tavLst>
                                    </p:anim>
                                    <p:anim calcmode="lin" valueType="num">
                                      <p:cBhvr additive="base">
                                        <p:cTn id="8" dur="500" fill="hold"/>
                                        <p:tgtEl>
                                          <p:spTgt spid="7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wipe(down)">
                                      <p:cBhvr>
                                        <p:cTn id="13" dur="580">
                                          <p:stCondLst>
                                            <p:cond delay="0"/>
                                          </p:stCondLst>
                                        </p:cTn>
                                        <p:tgtEl>
                                          <p:spTgt spid="3"/>
                                        </p:tgtEl>
                                      </p:cBhvr>
                                    </p:animEffect>
                                    <p:anim calcmode="lin" valueType="num">
                                      <p:cBhvr>
                                        <p:cTn id="14"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9" dur="26">
                                          <p:stCondLst>
                                            <p:cond delay="650"/>
                                          </p:stCondLst>
                                        </p:cTn>
                                        <p:tgtEl>
                                          <p:spTgt spid="3"/>
                                        </p:tgtEl>
                                      </p:cBhvr>
                                      <p:to x="100000" y="60000"/>
                                    </p:animScale>
                                    <p:animScale>
                                      <p:cBhvr>
                                        <p:cTn id="20" dur="166" decel="50000">
                                          <p:stCondLst>
                                            <p:cond delay="676"/>
                                          </p:stCondLst>
                                        </p:cTn>
                                        <p:tgtEl>
                                          <p:spTgt spid="3"/>
                                        </p:tgtEl>
                                      </p:cBhvr>
                                      <p:to x="100000" y="100000"/>
                                    </p:animScale>
                                    <p:animScale>
                                      <p:cBhvr>
                                        <p:cTn id="21" dur="26">
                                          <p:stCondLst>
                                            <p:cond delay="1312"/>
                                          </p:stCondLst>
                                        </p:cTn>
                                        <p:tgtEl>
                                          <p:spTgt spid="3"/>
                                        </p:tgtEl>
                                      </p:cBhvr>
                                      <p:to x="100000" y="80000"/>
                                    </p:animScale>
                                    <p:animScale>
                                      <p:cBhvr>
                                        <p:cTn id="22" dur="166" decel="50000">
                                          <p:stCondLst>
                                            <p:cond delay="1338"/>
                                          </p:stCondLst>
                                        </p:cTn>
                                        <p:tgtEl>
                                          <p:spTgt spid="3"/>
                                        </p:tgtEl>
                                      </p:cBhvr>
                                      <p:to x="100000" y="100000"/>
                                    </p:animScale>
                                    <p:animScale>
                                      <p:cBhvr>
                                        <p:cTn id="23" dur="26">
                                          <p:stCondLst>
                                            <p:cond delay="1642"/>
                                          </p:stCondLst>
                                        </p:cTn>
                                        <p:tgtEl>
                                          <p:spTgt spid="3"/>
                                        </p:tgtEl>
                                      </p:cBhvr>
                                      <p:to x="100000" y="90000"/>
                                    </p:animScale>
                                    <p:animScale>
                                      <p:cBhvr>
                                        <p:cTn id="24" dur="166" decel="50000">
                                          <p:stCondLst>
                                            <p:cond delay="1668"/>
                                          </p:stCondLst>
                                        </p:cTn>
                                        <p:tgtEl>
                                          <p:spTgt spid="3"/>
                                        </p:tgtEl>
                                      </p:cBhvr>
                                      <p:to x="100000" y="100000"/>
                                    </p:animScale>
                                    <p:animScale>
                                      <p:cBhvr>
                                        <p:cTn id="25" dur="26">
                                          <p:stCondLst>
                                            <p:cond delay="1808"/>
                                          </p:stCondLst>
                                        </p:cTn>
                                        <p:tgtEl>
                                          <p:spTgt spid="3"/>
                                        </p:tgtEl>
                                      </p:cBhvr>
                                      <p:to x="100000" y="95000"/>
                                    </p:animScale>
                                    <p:animScale>
                                      <p:cBhvr>
                                        <p:cTn id="26" dur="166" decel="50000">
                                          <p:stCondLst>
                                            <p:cond delay="1834"/>
                                          </p:stCondLst>
                                        </p:cTn>
                                        <p:tgtEl>
                                          <p:spTgt spid="3"/>
                                        </p:tgtEl>
                                      </p:cBhvr>
                                      <p:to x="100000" y="100000"/>
                                    </p:animScale>
                                  </p:childTnLst>
                                </p:cTn>
                              </p:par>
                              <p:par>
                                <p:cTn id="27" presetID="26" presetClass="entr" presetSubtype="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wipe(down)">
                                      <p:cBhvr>
                                        <p:cTn id="29" dur="580">
                                          <p:stCondLst>
                                            <p:cond delay="0"/>
                                          </p:stCondLst>
                                        </p:cTn>
                                        <p:tgtEl>
                                          <p:spTgt spid="13"/>
                                        </p:tgtEl>
                                      </p:cBhvr>
                                    </p:animEffect>
                                    <p:anim calcmode="lin" valueType="num">
                                      <p:cBhvr>
                                        <p:cTn id="30"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35" dur="26">
                                          <p:stCondLst>
                                            <p:cond delay="650"/>
                                          </p:stCondLst>
                                        </p:cTn>
                                        <p:tgtEl>
                                          <p:spTgt spid="13"/>
                                        </p:tgtEl>
                                      </p:cBhvr>
                                      <p:to x="100000" y="60000"/>
                                    </p:animScale>
                                    <p:animScale>
                                      <p:cBhvr>
                                        <p:cTn id="36" dur="166" decel="50000">
                                          <p:stCondLst>
                                            <p:cond delay="676"/>
                                          </p:stCondLst>
                                        </p:cTn>
                                        <p:tgtEl>
                                          <p:spTgt spid="13"/>
                                        </p:tgtEl>
                                      </p:cBhvr>
                                      <p:to x="100000" y="100000"/>
                                    </p:animScale>
                                    <p:animScale>
                                      <p:cBhvr>
                                        <p:cTn id="37" dur="26">
                                          <p:stCondLst>
                                            <p:cond delay="1312"/>
                                          </p:stCondLst>
                                        </p:cTn>
                                        <p:tgtEl>
                                          <p:spTgt spid="13"/>
                                        </p:tgtEl>
                                      </p:cBhvr>
                                      <p:to x="100000" y="80000"/>
                                    </p:animScale>
                                    <p:animScale>
                                      <p:cBhvr>
                                        <p:cTn id="38" dur="166" decel="50000">
                                          <p:stCondLst>
                                            <p:cond delay="1338"/>
                                          </p:stCondLst>
                                        </p:cTn>
                                        <p:tgtEl>
                                          <p:spTgt spid="13"/>
                                        </p:tgtEl>
                                      </p:cBhvr>
                                      <p:to x="100000" y="100000"/>
                                    </p:animScale>
                                    <p:animScale>
                                      <p:cBhvr>
                                        <p:cTn id="39" dur="26">
                                          <p:stCondLst>
                                            <p:cond delay="1642"/>
                                          </p:stCondLst>
                                        </p:cTn>
                                        <p:tgtEl>
                                          <p:spTgt spid="13"/>
                                        </p:tgtEl>
                                      </p:cBhvr>
                                      <p:to x="100000" y="90000"/>
                                    </p:animScale>
                                    <p:animScale>
                                      <p:cBhvr>
                                        <p:cTn id="40" dur="166" decel="50000">
                                          <p:stCondLst>
                                            <p:cond delay="1668"/>
                                          </p:stCondLst>
                                        </p:cTn>
                                        <p:tgtEl>
                                          <p:spTgt spid="13"/>
                                        </p:tgtEl>
                                      </p:cBhvr>
                                      <p:to x="100000" y="100000"/>
                                    </p:animScale>
                                    <p:animScale>
                                      <p:cBhvr>
                                        <p:cTn id="41" dur="26">
                                          <p:stCondLst>
                                            <p:cond delay="1808"/>
                                          </p:stCondLst>
                                        </p:cTn>
                                        <p:tgtEl>
                                          <p:spTgt spid="13"/>
                                        </p:tgtEl>
                                      </p:cBhvr>
                                      <p:to x="100000" y="95000"/>
                                    </p:animScale>
                                    <p:animScale>
                                      <p:cBhvr>
                                        <p:cTn id="42" dur="166" decel="50000">
                                          <p:stCondLst>
                                            <p:cond delay="1834"/>
                                          </p:stCondLst>
                                        </p:cTn>
                                        <p:tgtEl>
                                          <p:spTgt spid="13"/>
                                        </p:tgtEl>
                                      </p:cBhvr>
                                      <p:to x="100000" y="100000"/>
                                    </p:animScale>
                                  </p:childTnLst>
                                </p:cTn>
                              </p:par>
                              <p:par>
                                <p:cTn id="43" presetID="26" presetClass="entr" presetSubtype="0" fill="hold" grpId="0" nodeType="withEffect">
                                  <p:stCondLst>
                                    <p:cond delay="0"/>
                                  </p:stCondLst>
                                  <p:childTnLst>
                                    <p:set>
                                      <p:cBhvr>
                                        <p:cTn id="44" dur="1" fill="hold">
                                          <p:stCondLst>
                                            <p:cond delay="0"/>
                                          </p:stCondLst>
                                        </p:cTn>
                                        <p:tgtEl>
                                          <p:spTgt spid="14"/>
                                        </p:tgtEl>
                                        <p:attrNameLst>
                                          <p:attrName>style.visibility</p:attrName>
                                        </p:attrNameLst>
                                      </p:cBhvr>
                                      <p:to>
                                        <p:strVal val="visible"/>
                                      </p:to>
                                    </p:set>
                                    <p:animEffect transition="in" filter="wipe(down)">
                                      <p:cBhvr>
                                        <p:cTn id="45" dur="580">
                                          <p:stCondLst>
                                            <p:cond delay="0"/>
                                          </p:stCondLst>
                                        </p:cTn>
                                        <p:tgtEl>
                                          <p:spTgt spid="14"/>
                                        </p:tgtEl>
                                      </p:cBhvr>
                                    </p:animEffect>
                                    <p:anim calcmode="lin" valueType="num">
                                      <p:cBhvr>
                                        <p:cTn id="46"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47"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48"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49"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50"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51" dur="26">
                                          <p:stCondLst>
                                            <p:cond delay="650"/>
                                          </p:stCondLst>
                                        </p:cTn>
                                        <p:tgtEl>
                                          <p:spTgt spid="14"/>
                                        </p:tgtEl>
                                      </p:cBhvr>
                                      <p:to x="100000" y="60000"/>
                                    </p:animScale>
                                    <p:animScale>
                                      <p:cBhvr>
                                        <p:cTn id="52" dur="166" decel="50000">
                                          <p:stCondLst>
                                            <p:cond delay="676"/>
                                          </p:stCondLst>
                                        </p:cTn>
                                        <p:tgtEl>
                                          <p:spTgt spid="14"/>
                                        </p:tgtEl>
                                      </p:cBhvr>
                                      <p:to x="100000" y="100000"/>
                                    </p:animScale>
                                    <p:animScale>
                                      <p:cBhvr>
                                        <p:cTn id="53" dur="26">
                                          <p:stCondLst>
                                            <p:cond delay="1312"/>
                                          </p:stCondLst>
                                        </p:cTn>
                                        <p:tgtEl>
                                          <p:spTgt spid="14"/>
                                        </p:tgtEl>
                                      </p:cBhvr>
                                      <p:to x="100000" y="80000"/>
                                    </p:animScale>
                                    <p:animScale>
                                      <p:cBhvr>
                                        <p:cTn id="54" dur="166" decel="50000">
                                          <p:stCondLst>
                                            <p:cond delay="1338"/>
                                          </p:stCondLst>
                                        </p:cTn>
                                        <p:tgtEl>
                                          <p:spTgt spid="14"/>
                                        </p:tgtEl>
                                      </p:cBhvr>
                                      <p:to x="100000" y="100000"/>
                                    </p:animScale>
                                    <p:animScale>
                                      <p:cBhvr>
                                        <p:cTn id="55" dur="26">
                                          <p:stCondLst>
                                            <p:cond delay="1642"/>
                                          </p:stCondLst>
                                        </p:cTn>
                                        <p:tgtEl>
                                          <p:spTgt spid="14"/>
                                        </p:tgtEl>
                                      </p:cBhvr>
                                      <p:to x="100000" y="90000"/>
                                    </p:animScale>
                                    <p:animScale>
                                      <p:cBhvr>
                                        <p:cTn id="56" dur="166" decel="50000">
                                          <p:stCondLst>
                                            <p:cond delay="1668"/>
                                          </p:stCondLst>
                                        </p:cTn>
                                        <p:tgtEl>
                                          <p:spTgt spid="14"/>
                                        </p:tgtEl>
                                      </p:cBhvr>
                                      <p:to x="100000" y="100000"/>
                                    </p:animScale>
                                    <p:animScale>
                                      <p:cBhvr>
                                        <p:cTn id="57" dur="26">
                                          <p:stCondLst>
                                            <p:cond delay="1808"/>
                                          </p:stCondLst>
                                        </p:cTn>
                                        <p:tgtEl>
                                          <p:spTgt spid="14"/>
                                        </p:tgtEl>
                                      </p:cBhvr>
                                      <p:to x="100000" y="95000"/>
                                    </p:animScale>
                                    <p:animScale>
                                      <p:cBhvr>
                                        <p:cTn id="58" dur="166" decel="50000">
                                          <p:stCondLst>
                                            <p:cond delay="1834"/>
                                          </p:stCondLst>
                                        </p:cTn>
                                        <p:tgtEl>
                                          <p:spTgt spid="14"/>
                                        </p:tgtEl>
                                      </p:cBhvr>
                                      <p:to x="100000" y="100000"/>
                                    </p:animScale>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12"/>
                                        </p:tgtEl>
                                        <p:attrNameLst>
                                          <p:attrName>style.visibility</p:attrName>
                                        </p:attrNameLst>
                                      </p:cBhvr>
                                      <p:to>
                                        <p:strVal val="visible"/>
                                      </p:to>
                                    </p:set>
                                    <p:anim calcmode="lin" valueType="num">
                                      <p:cBhvr additive="base">
                                        <p:cTn id="63" dur="500" fill="hold"/>
                                        <p:tgtEl>
                                          <p:spTgt spid="12"/>
                                        </p:tgtEl>
                                        <p:attrNameLst>
                                          <p:attrName>ppt_x</p:attrName>
                                        </p:attrNameLst>
                                      </p:cBhvr>
                                      <p:tavLst>
                                        <p:tav tm="0">
                                          <p:val>
                                            <p:strVal val="#ppt_x"/>
                                          </p:val>
                                        </p:tav>
                                        <p:tav tm="100000">
                                          <p:val>
                                            <p:strVal val="#ppt_x"/>
                                          </p:val>
                                        </p:tav>
                                      </p:tavLst>
                                    </p:anim>
                                    <p:anim calcmode="lin" valueType="num">
                                      <p:cBhvr additive="base">
                                        <p:cTn id="64" dur="500" fill="hold"/>
                                        <p:tgtEl>
                                          <p:spTgt spid="12"/>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15"/>
                                        </p:tgtEl>
                                        <p:attrNameLst>
                                          <p:attrName>style.visibility</p:attrName>
                                        </p:attrNameLst>
                                      </p:cBhvr>
                                      <p:to>
                                        <p:strVal val="visible"/>
                                      </p:to>
                                    </p:set>
                                    <p:anim calcmode="lin" valueType="num">
                                      <p:cBhvr additive="base">
                                        <p:cTn id="67" dur="500" fill="hold"/>
                                        <p:tgtEl>
                                          <p:spTgt spid="15"/>
                                        </p:tgtEl>
                                        <p:attrNameLst>
                                          <p:attrName>ppt_x</p:attrName>
                                        </p:attrNameLst>
                                      </p:cBhvr>
                                      <p:tavLst>
                                        <p:tav tm="0">
                                          <p:val>
                                            <p:strVal val="#ppt_x"/>
                                          </p:val>
                                        </p:tav>
                                        <p:tav tm="100000">
                                          <p:val>
                                            <p:strVal val="#ppt_x"/>
                                          </p:val>
                                        </p:tav>
                                      </p:tavLst>
                                    </p:anim>
                                    <p:anim calcmode="lin" valueType="num">
                                      <p:cBhvr additive="base">
                                        <p:cTn id="68" dur="500" fill="hold"/>
                                        <p:tgtEl>
                                          <p:spTgt spid="15"/>
                                        </p:tgtEl>
                                        <p:attrNameLst>
                                          <p:attrName>ppt_y</p:attrName>
                                        </p:attrNameLst>
                                      </p:cBhvr>
                                      <p:tavLst>
                                        <p:tav tm="0">
                                          <p:val>
                                            <p:strVal val="1+#ppt_h/2"/>
                                          </p:val>
                                        </p:tav>
                                        <p:tav tm="100000">
                                          <p:val>
                                            <p:strVal val="#ppt_y"/>
                                          </p:val>
                                        </p:tav>
                                      </p:tavLst>
                                    </p:anim>
                                  </p:childTnLst>
                                </p:cTn>
                              </p:par>
                              <p:par>
                                <p:cTn id="69" presetID="2" presetClass="entr" presetSubtype="4" fill="hold" nodeType="withEffect">
                                  <p:stCondLst>
                                    <p:cond delay="0"/>
                                  </p:stCondLst>
                                  <p:childTnLst>
                                    <p:set>
                                      <p:cBhvr>
                                        <p:cTn id="70" dur="1" fill="hold">
                                          <p:stCondLst>
                                            <p:cond delay="0"/>
                                          </p:stCondLst>
                                        </p:cTn>
                                        <p:tgtEl>
                                          <p:spTgt spid="5"/>
                                        </p:tgtEl>
                                        <p:attrNameLst>
                                          <p:attrName>style.visibility</p:attrName>
                                        </p:attrNameLst>
                                      </p:cBhvr>
                                      <p:to>
                                        <p:strVal val="visible"/>
                                      </p:to>
                                    </p:set>
                                    <p:anim calcmode="lin" valueType="num">
                                      <p:cBhvr additive="base">
                                        <p:cTn id="71" dur="500" fill="hold"/>
                                        <p:tgtEl>
                                          <p:spTgt spid="5"/>
                                        </p:tgtEl>
                                        <p:attrNameLst>
                                          <p:attrName>ppt_x</p:attrName>
                                        </p:attrNameLst>
                                      </p:cBhvr>
                                      <p:tavLst>
                                        <p:tav tm="0">
                                          <p:val>
                                            <p:strVal val="#ppt_x"/>
                                          </p:val>
                                        </p:tav>
                                        <p:tav tm="100000">
                                          <p:val>
                                            <p:strVal val="#ppt_x"/>
                                          </p:val>
                                        </p:tav>
                                      </p:tavLst>
                                    </p:anim>
                                    <p:anim calcmode="lin" valueType="num">
                                      <p:cBhvr additive="base">
                                        <p:cTn id="7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grpId="0" nodeType="clickEffect">
                                  <p:stCondLst>
                                    <p:cond delay="0"/>
                                  </p:stCondLst>
                                  <p:childTnLst>
                                    <p:set>
                                      <p:cBhvr>
                                        <p:cTn id="76" dur="1" fill="hold">
                                          <p:stCondLst>
                                            <p:cond delay="0"/>
                                          </p:stCondLst>
                                        </p:cTn>
                                        <p:tgtEl>
                                          <p:spTgt spid="28"/>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4"/>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p:bldP spid="15" grpId="0"/>
      <p:bldP spid="12" grpId="0" animBg="1"/>
      <p:bldP spid="28" grpId="0" animBg="1"/>
      <p:bldP spid="2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a:extLst>
              <a:ext uri="{FF2B5EF4-FFF2-40B4-BE49-F238E27FC236}">
                <a16:creationId xmlns:a16="http://schemas.microsoft.com/office/drawing/2014/main" xmlns="" id="{D8E43803-C2F6-4323-9E42-C2AB6B6FC2C7}"/>
              </a:ext>
            </a:extLst>
          </p:cNvPr>
          <p:cNvSpPr/>
          <p:nvPr/>
        </p:nvSpPr>
        <p:spPr>
          <a:xfrm flipH="1">
            <a:off x="5242491" y="783393"/>
            <a:ext cx="6774095" cy="518974"/>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0"/>
              </a:spcBef>
              <a:spcAft>
                <a:spcPts val="0"/>
              </a:spcAft>
            </a:pPr>
            <a:r>
              <a:rPr lang="en-US" altLang="zh-CN" sz="2400" b="1" dirty="0" smtClean="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rPr>
              <a:t>Management &amp; Culture</a:t>
            </a:r>
            <a:endParaRPr lang="en-US" altLang="zh-CN" sz="2400" b="1" dirty="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endParaRPr>
          </a:p>
        </p:txBody>
      </p:sp>
      <p:sp>
        <p:nvSpPr>
          <p:cNvPr id="14" name="Content Placeholder 2">
            <a:extLst>
              <a:ext uri="{FF2B5EF4-FFF2-40B4-BE49-F238E27FC236}">
                <a16:creationId xmlns:a16="http://schemas.microsoft.com/office/drawing/2014/main" xmlns="" id="{DEC8B0BD-EB9A-428A-A8C2-E2ABA9EB60AE}"/>
              </a:ext>
            </a:extLst>
          </p:cNvPr>
          <p:cNvSpPr txBox="1">
            <a:spLocks/>
          </p:cNvSpPr>
          <p:nvPr/>
        </p:nvSpPr>
        <p:spPr>
          <a:xfrm flipH="1">
            <a:off x="5242487" y="1345497"/>
            <a:ext cx="6774097" cy="1508105"/>
          </a:xfrm>
          <a:prstGeom prst="rect">
            <a:avLst/>
          </a:prstGeom>
        </p:spPr>
        <p:txBody>
          <a:bodyPr vert="horz" wrap="square" lIns="0" tIns="0" rIns="0" bIns="0" rtlCol="0" anchor="t">
            <a:spAutoFit/>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70-year old company is imbued with colonial routines and archaic management mindset, unwilling to face changes, which fundamentally challenge Cathay managerially and culturally (Freed, 2017)</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Mistrust constantly instilled within the hierarchies, holding up strategic decision makings</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The only goal Cathay aiming for is to maximize shareholder wealth (Cathay Pacific, 2020), without much attention to its employees or organization</a:t>
            </a:r>
            <a:endPar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endParaRPr>
          </a:p>
        </p:txBody>
      </p:sp>
      <p:sp>
        <p:nvSpPr>
          <p:cNvPr id="15" name="Content Placeholder 2">
            <a:extLst>
              <a:ext uri="{FF2B5EF4-FFF2-40B4-BE49-F238E27FC236}">
                <a16:creationId xmlns:a16="http://schemas.microsoft.com/office/drawing/2014/main" xmlns="" id="{E676041F-F33F-4763-B3DB-3CD778017AF5}"/>
              </a:ext>
            </a:extLst>
          </p:cNvPr>
          <p:cNvSpPr txBox="1">
            <a:spLocks/>
          </p:cNvSpPr>
          <p:nvPr/>
        </p:nvSpPr>
        <p:spPr>
          <a:xfrm flipH="1">
            <a:off x="5242489" y="3406739"/>
            <a:ext cx="6774097" cy="3447098"/>
          </a:xfrm>
          <a:prstGeom prst="rect">
            <a:avLst/>
          </a:prstGeom>
        </p:spPr>
        <p:txBody>
          <a:bodyPr vert="horz" wrap="square" lIns="0" tIns="0" rIns="0" bIns="0" rtlCol="0" anchor="t">
            <a:spAutoFit/>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“House Staff” represents top management rotations only within the Swire Group elites and “Swire Prince” dubbed by its Oxbridge preserves, without a chance of fresh eyes and ideas from outside</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A rare 3-year transformation was not able to remove these traditions and routines that is very sad to the organization (Freed, 2017)</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The </a:t>
            </a:r>
            <a:r>
              <a:rPr lang="en-US" altLang="zh-CN" sz="1400" dirty="0" err="1" smtClean="0">
                <a:solidFill>
                  <a:schemeClr val="bg1">
                    <a:lumMod val="50000"/>
                  </a:schemeClr>
                </a:solidFill>
                <a:latin typeface="Microsoft YaHei" panose="020B0503020204020204" pitchFamily="34" charset="-122"/>
                <a:ea typeface="Microsoft YaHei" panose="020B0503020204020204" pitchFamily="34" charset="-122"/>
                <a:cs typeface="Lato Regular"/>
              </a:rPr>
              <a:t>Mintzberg</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 type of organization is sealed with concrete ceilings rather than glass ceilings, full of bureaucratic processes hard to break</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Even with a recent 2020 downsizing, the office staff size was even bigger than 2018 when it started to be profitable, while Cathay reported a -46.1% ditch in profit margin and Available </a:t>
            </a:r>
            <a:r>
              <a:rPr lang="en-US" altLang="zh-CN" sz="1400" dirty="0" err="1" smtClean="0">
                <a:solidFill>
                  <a:schemeClr val="bg1">
                    <a:lumMod val="50000"/>
                  </a:schemeClr>
                </a:solidFill>
                <a:latin typeface="Microsoft YaHei" panose="020B0503020204020204" pitchFamily="34" charset="-122"/>
                <a:ea typeface="Microsoft YaHei" panose="020B0503020204020204" pitchFamily="34" charset="-122"/>
                <a:cs typeface="Lato Regular"/>
              </a:rPr>
              <a:t>Tonne</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 Kilometer per Staff hit the lowest</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Owing to its mistrusted corporate culture and colonial management style, Cathay coercively suppresses and threatens union staff legal rights to strike (Kao, 2019) and unilaterally stopped negotiation with cabin crew and pilot unions during 2020 </a:t>
            </a: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restructuring </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(Lee</a:t>
            </a: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 2020a; Lee, 2020b</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HKSAR government was required to step in, expressing deep concerns (</a:t>
            </a:r>
            <a:r>
              <a:rPr lang="en-US" altLang="zh-CN" sz="1400" dirty="0" err="1" smtClean="0">
                <a:solidFill>
                  <a:schemeClr val="bg1">
                    <a:lumMod val="50000"/>
                  </a:schemeClr>
                </a:solidFill>
                <a:latin typeface="Microsoft YaHei" panose="020B0503020204020204" pitchFamily="34" charset="-122"/>
                <a:ea typeface="Microsoft YaHei" panose="020B0503020204020204" pitchFamily="34" charset="-122"/>
                <a:cs typeface="Lato Regular"/>
              </a:rPr>
              <a:t>GovHK</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 2020)</a:t>
            </a:r>
            <a:endPar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endParaRPr>
          </a:p>
        </p:txBody>
      </p:sp>
      <p:sp>
        <p:nvSpPr>
          <p:cNvPr id="12" name="矩形 11">
            <a:extLst>
              <a:ext uri="{FF2B5EF4-FFF2-40B4-BE49-F238E27FC236}">
                <a16:creationId xmlns:a16="http://schemas.microsoft.com/office/drawing/2014/main" xmlns="" id="{2516DCBC-69F6-433D-BAE4-EA2467271ADE}"/>
              </a:ext>
            </a:extLst>
          </p:cNvPr>
          <p:cNvSpPr/>
          <p:nvPr/>
        </p:nvSpPr>
        <p:spPr>
          <a:xfrm flipH="1">
            <a:off x="5242492" y="2864969"/>
            <a:ext cx="6774096" cy="51897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0"/>
              </a:spcBef>
              <a:spcAft>
                <a:spcPts val="0"/>
              </a:spcAft>
            </a:pPr>
            <a:r>
              <a:rPr lang="en-US" altLang="zh-CN" sz="2400" b="1" dirty="0" smtClean="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rPr>
              <a:t>Structure &amp; Employee</a:t>
            </a:r>
            <a:endParaRPr lang="en-US" altLang="zh-CN" sz="2400" b="1" dirty="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endParaRPr>
          </a:p>
        </p:txBody>
      </p:sp>
      <p:grpSp>
        <p:nvGrpSpPr>
          <p:cNvPr id="76" name="组合 6">
            <a:extLst>
              <a:ext uri="{FF2B5EF4-FFF2-40B4-BE49-F238E27FC236}">
                <a16:creationId xmlns:a16="http://schemas.microsoft.com/office/drawing/2014/main" xmlns="" id="{41501E81-1AB7-4A69-BA8B-D4667D4D517A}"/>
              </a:ext>
            </a:extLst>
          </p:cNvPr>
          <p:cNvGrpSpPr/>
          <p:nvPr/>
        </p:nvGrpSpPr>
        <p:grpSpPr>
          <a:xfrm>
            <a:off x="509695" y="295974"/>
            <a:ext cx="7387642" cy="800219"/>
            <a:chOff x="956666" y="3447854"/>
            <a:chExt cx="7387642" cy="800219"/>
          </a:xfrm>
        </p:grpSpPr>
        <p:sp>
          <p:nvSpPr>
            <p:cNvPr id="77" name="TextBox 38">
              <a:extLst>
                <a:ext uri="{FF2B5EF4-FFF2-40B4-BE49-F238E27FC236}">
                  <a16:creationId xmlns:a16="http://schemas.microsoft.com/office/drawing/2014/main" xmlns="" id="{C53C28E3-DC0F-4C61-A42D-5AC7B5E4C36E}"/>
                </a:ext>
              </a:extLst>
            </p:cNvPr>
            <p:cNvSpPr txBox="1"/>
            <p:nvPr/>
          </p:nvSpPr>
          <p:spPr>
            <a:xfrm>
              <a:off x="1622724" y="3447854"/>
              <a:ext cx="6721584" cy="800219"/>
            </a:xfrm>
            <a:prstGeom prst="rect">
              <a:avLst/>
            </a:prstGeom>
            <a:noFill/>
          </p:spPr>
          <p:txBody>
            <a:bodyPr wrap="none" rtlCol="0" anchor="t" anchorCtr="1">
              <a:spAutoFit/>
            </a:bodyPr>
            <a:lstStyle/>
            <a:p>
              <a:r>
                <a:rPr lang="en-US" altLang="zh-CN" sz="2800" b="1" spc="600" dirty="0" smtClean="0">
                  <a:solidFill>
                    <a:srgbClr val="113F4E"/>
                  </a:solidFill>
                  <a:latin typeface="微软雅黑" panose="020B0503020204020204" pitchFamily="34" charset="-122"/>
                  <a:ea typeface="微软雅黑" panose="020B0503020204020204" pitchFamily="34" charset="-122"/>
                </a:rPr>
                <a:t>Environmental Challenges</a:t>
              </a:r>
            </a:p>
            <a:p>
              <a:r>
                <a:rPr lang="en-US" altLang="zh-CN" b="1" spc="600" dirty="0" smtClean="0">
                  <a:solidFill>
                    <a:schemeClr val="bg1">
                      <a:lumMod val="50000"/>
                    </a:schemeClr>
                  </a:solidFill>
                  <a:latin typeface="微软雅黑" panose="020B0503020204020204" pitchFamily="34" charset="-122"/>
                  <a:ea typeface="微软雅黑" panose="020B0503020204020204" pitchFamily="34" charset="-122"/>
                </a:rPr>
                <a:t>Internal Environment</a:t>
              </a:r>
              <a:endParaRPr lang="zh-CN" altLang="en-US" b="1" spc="60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78" name="矩形 8">
              <a:extLst>
                <a:ext uri="{FF2B5EF4-FFF2-40B4-BE49-F238E27FC236}">
                  <a16:creationId xmlns:a16="http://schemas.microsoft.com/office/drawing/2014/main" xmlns="" id="{E32947FC-0CAF-491E-BB70-4BE979241394}"/>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79" name="矩形 9">
              <a:extLst>
                <a:ext uri="{FF2B5EF4-FFF2-40B4-BE49-F238E27FC236}">
                  <a16:creationId xmlns:a16="http://schemas.microsoft.com/office/drawing/2014/main" xmlns="" id="{3D41CC49-6D1D-4B11-8791-6EBDB155A635}"/>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sp>
        <p:nvSpPr>
          <p:cNvPr id="80" name="文本框 23">
            <a:extLst>
              <a:ext uri="{FF2B5EF4-FFF2-40B4-BE49-F238E27FC236}">
                <a16:creationId xmlns:a16="http://schemas.microsoft.com/office/drawing/2014/main" xmlns="" id="{D4CDD749-5E1D-4D14-861D-8AB76BB9010E}"/>
              </a:ext>
            </a:extLst>
          </p:cNvPr>
          <p:cNvSpPr txBox="1"/>
          <p:nvPr/>
        </p:nvSpPr>
        <p:spPr>
          <a:xfrm>
            <a:off x="713620" y="346206"/>
            <a:ext cx="426263" cy="461665"/>
          </a:xfrm>
          <a:prstGeom prst="rect">
            <a:avLst/>
          </a:prstGeom>
          <a:noFill/>
        </p:spPr>
        <p:txBody>
          <a:bodyPr wrap="square" rtlCol="0">
            <a:spAutoFit/>
            <a:scene3d>
              <a:camera prst="orthographicFront"/>
              <a:lightRig rig="threePt" dir="t"/>
            </a:scene3d>
            <a:sp3d contourW="12700"/>
          </a:bodyPr>
          <a:lstStyle/>
          <a:p>
            <a:r>
              <a:rPr lang="en-US" altLang="zh-CN" sz="2400" b="1" dirty="0">
                <a:solidFill>
                  <a:schemeClr val="bg1"/>
                </a:solidFill>
                <a:latin typeface="微软雅黑" panose="020B0503020204020204" pitchFamily="34" charset="-122"/>
                <a:ea typeface="微软雅黑" panose="020B0503020204020204" pitchFamily="34" charset="-122"/>
              </a:rPr>
              <a:t>3</a:t>
            </a:r>
            <a:endParaRPr lang="zh-CN" altLang="en-US" sz="2400" b="1" dirty="0">
              <a:solidFill>
                <a:schemeClr val="bg1"/>
              </a:solidFill>
              <a:latin typeface="微软雅黑" panose="020B0503020204020204" pitchFamily="34" charset="-122"/>
              <a:ea typeface="微软雅黑" panose="020B0503020204020204" pitchFamily="34" charset="-122"/>
            </a:endParaRPr>
          </a:p>
        </p:txBody>
      </p:sp>
      <p:sp>
        <p:nvSpPr>
          <p:cNvPr id="2" name="AutoShape 8" descr="Competition icon PNG and SVG Vector Free Downloa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25" name="Picture 2" descr="Download Cathay Pacific Logo in SVG Vector or PNG File Format - Logo.win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934699" y="1"/>
            <a:ext cx="1257299" cy="707886"/>
          </a:xfrm>
          <a:prstGeom prst="rect">
            <a:avLst/>
          </a:prstGeom>
          <a:noFill/>
          <a:extLst>
            <a:ext uri="{909E8E84-426E-40DD-AFC4-6F175D3DCCD1}">
              <a14:hiddenFill xmlns:a14="http://schemas.microsoft.com/office/drawing/2010/main">
                <a:solidFill>
                  <a:srgbClr val="FFFFFF"/>
                </a:solidFill>
              </a14:hiddenFill>
            </a:ext>
          </a:extLst>
        </p:spPr>
      </p:pic>
      <p:sp>
        <p:nvSpPr>
          <p:cNvPr id="31" name="任意多边形 33">
            <a:extLst>
              <a:ext uri="{FF2B5EF4-FFF2-40B4-BE49-F238E27FC236}">
                <a16:creationId xmlns:a16="http://schemas.microsoft.com/office/drawing/2014/main" xmlns="" id="{C159AAB5-A4A6-4B71-9F8C-4ACF0752491B}"/>
              </a:ext>
            </a:extLst>
          </p:cNvPr>
          <p:cNvSpPr/>
          <p:nvPr/>
        </p:nvSpPr>
        <p:spPr>
          <a:xfrm flipH="1">
            <a:off x="570835" y="2275357"/>
            <a:ext cx="1080365" cy="1222546"/>
          </a:xfrm>
          <a:custGeom>
            <a:avLst/>
            <a:gdLst>
              <a:gd name="connsiteX0" fmla="*/ 0 w 2232000"/>
              <a:gd name="connsiteY0" fmla="*/ 2335309 h 2590940"/>
              <a:gd name="connsiteX1" fmla="*/ 0 w 2232000"/>
              <a:gd name="connsiteY1" fmla="*/ 614571 h 2590940"/>
              <a:gd name="connsiteX2" fmla="*/ 255630 w 2232000"/>
              <a:gd name="connsiteY2" fmla="*/ 358940 h 2590940"/>
              <a:gd name="connsiteX3" fmla="*/ 907815 w 2232000"/>
              <a:gd name="connsiteY3" fmla="*/ 358940 h 2590940"/>
              <a:gd name="connsiteX4" fmla="*/ 1116000 w 2232000"/>
              <a:gd name="connsiteY4" fmla="*/ 0 h 2590940"/>
              <a:gd name="connsiteX5" fmla="*/ 1324185 w 2232000"/>
              <a:gd name="connsiteY5" fmla="*/ 358940 h 2590940"/>
              <a:gd name="connsiteX6" fmla="*/ 1976369 w 2232000"/>
              <a:gd name="connsiteY6" fmla="*/ 358940 h 2590940"/>
              <a:gd name="connsiteX7" fmla="*/ 2232000 w 2232000"/>
              <a:gd name="connsiteY7" fmla="*/ 614571 h 2590940"/>
              <a:gd name="connsiteX8" fmla="*/ 2232000 w 2232000"/>
              <a:gd name="connsiteY8" fmla="*/ 2335309 h 2590940"/>
              <a:gd name="connsiteX9" fmla="*/ 1976369 w 2232000"/>
              <a:gd name="connsiteY9" fmla="*/ 2590940 h 2590940"/>
              <a:gd name="connsiteX10" fmla="*/ 255630 w 2232000"/>
              <a:gd name="connsiteY10" fmla="*/ 2590940 h 2590940"/>
              <a:gd name="connsiteX11" fmla="*/ 0 w 2232000"/>
              <a:gd name="connsiteY11" fmla="*/ 2335309 h 259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32000" h="2590940">
                <a:moveTo>
                  <a:pt x="0" y="2335309"/>
                </a:moveTo>
                <a:lnTo>
                  <a:pt x="0" y="614571"/>
                </a:lnTo>
                <a:cubicBezTo>
                  <a:pt x="0" y="473390"/>
                  <a:pt x="114449" y="358940"/>
                  <a:pt x="255630" y="358940"/>
                </a:cubicBezTo>
                <a:lnTo>
                  <a:pt x="907815" y="358940"/>
                </a:lnTo>
                <a:lnTo>
                  <a:pt x="1116000" y="0"/>
                </a:lnTo>
                <a:lnTo>
                  <a:pt x="1324185" y="358940"/>
                </a:lnTo>
                <a:lnTo>
                  <a:pt x="1976369" y="358940"/>
                </a:lnTo>
                <a:cubicBezTo>
                  <a:pt x="2117550" y="358940"/>
                  <a:pt x="2232000" y="473390"/>
                  <a:pt x="2232000" y="614571"/>
                </a:cubicBezTo>
                <a:lnTo>
                  <a:pt x="2232000" y="2335309"/>
                </a:lnTo>
                <a:cubicBezTo>
                  <a:pt x="2232000" y="2476490"/>
                  <a:pt x="2117550" y="2590940"/>
                  <a:pt x="1976369" y="2590940"/>
                </a:cubicBezTo>
                <a:lnTo>
                  <a:pt x="255630" y="2590940"/>
                </a:lnTo>
                <a:cubicBezTo>
                  <a:pt x="114449" y="2590940"/>
                  <a:pt x="0" y="2476490"/>
                  <a:pt x="0" y="2335309"/>
                </a:cubicBezTo>
                <a:close/>
              </a:path>
            </a:pathLst>
          </a:custGeom>
          <a:solidFill>
            <a:srgbClr val="55C0AF">
              <a:alpha val="7000"/>
            </a:srgbClr>
          </a:solidFill>
          <a:ln w="22225">
            <a:noFill/>
          </a:ln>
        </p:spPr>
        <p:style>
          <a:lnRef idx="2">
            <a:schemeClr val="accent1">
              <a:shade val="50000"/>
            </a:schemeClr>
          </a:lnRef>
          <a:fillRef idx="1">
            <a:schemeClr val="accent1"/>
          </a:fillRef>
          <a:effectRef idx="0">
            <a:schemeClr val="accent1"/>
          </a:effectRef>
          <a:fontRef idx="minor">
            <a:schemeClr val="lt1"/>
          </a:fontRef>
        </p:style>
        <p:txBody>
          <a:bodyPr lIns="72585" tIns="36293" rIns="72585" bIns="36293" anchor="ctr"/>
          <a:lstStyle/>
          <a:p>
            <a:pPr algn="ctr" fontAlgn="auto">
              <a:spcBef>
                <a:spcPts val="0"/>
              </a:spcBef>
              <a:spcAft>
                <a:spcPts val="0"/>
              </a:spcAft>
              <a:defRPr/>
            </a:pPr>
            <a:endParaRPr lang="zh-CN" altLang="en-US">
              <a:latin typeface="微软雅黑" panose="020B0503020204020204" pitchFamily="34" charset="-122"/>
              <a:ea typeface="微软雅黑" panose="020B0503020204020204" pitchFamily="34" charset="-122"/>
            </a:endParaRPr>
          </a:p>
        </p:txBody>
      </p:sp>
      <p:sp>
        <p:nvSpPr>
          <p:cNvPr id="21" name="任意多边形 23">
            <a:extLst>
              <a:ext uri="{FF2B5EF4-FFF2-40B4-BE49-F238E27FC236}">
                <a16:creationId xmlns:a16="http://schemas.microsoft.com/office/drawing/2014/main" xmlns="" id="{12345E46-FB73-4596-AF46-D4299EEEA6CA}"/>
              </a:ext>
            </a:extLst>
          </p:cNvPr>
          <p:cNvSpPr/>
          <p:nvPr/>
        </p:nvSpPr>
        <p:spPr>
          <a:xfrm rot="16200000" flipH="1">
            <a:off x="1816133" y="2346515"/>
            <a:ext cx="1053247" cy="1254023"/>
          </a:xfrm>
          <a:custGeom>
            <a:avLst/>
            <a:gdLst>
              <a:gd name="connsiteX0" fmla="*/ 0 w 2232000"/>
              <a:gd name="connsiteY0" fmla="*/ 2335309 h 2590940"/>
              <a:gd name="connsiteX1" fmla="*/ 0 w 2232000"/>
              <a:gd name="connsiteY1" fmla="*/ 614571 h 2590940"/>
              <a:gd name="connsiteX2" fmla="*/ 255630 w 2232000"/>
              <a:gd name="connsiteY2" fmla="*/ 358940 h 2590940"/>
              <a:gd name="connsiteX3" fmla="*/ 907815 w 2232000"/>
              <a:gd name="connsiteY3" fmla="*/ 358940 h 2590940"/>
              <a:gd name="connsiteX4" fmla="*/ 1116000 w 2232000"/>
              <a:gd name="connsiteY4" fmla="*/ 0 h 2590940"/>
              <a:gd name="connsiteX5" fmla="*/ 1324185 w 2232000"/>
              <a:gd name="connsiteY5" fmla="*/ 358940 h 2590940"/>
              <a:gd name="connsiteX6" fmla="*/ 1976369 w 2232000"/>
              <a:gd name="connsiteY6" fmla="*/ 358940 h 2590940"/>
              <a:gd name="connsiteX7" fmla="*/ 2232000 w 2232000"/>
              <a:gd name="connsiteY7" fmla="*/ 614571 h 2590940"/>
              <a:gd name="connsiteX8" fmla="*/ 2232000 w 2232000"/>
              <a:gd name="connsiteY8" fmla="*/ 2335309 h 2590940"/>
              <a:gd name="connsiteX9" fmla="*/ 1976369 w 2232000"/>
              <a:gd name="connsiteY9" fmla="*/ 2590940 h 2590940"/>
              <a:gd name="connsiteX10" fmla="*/ 255630 w 2232000"/>
              <a:gd name="connsiteY10" fmla="*/ 2590940 h 2590940"/>
              <a:gd name="connsiteX11" fmla="*/ 0 w 2232000"/>
              <a:gd name="connsiteY11" fmla="*/ 2335309 h 259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32000" h="2590940">
                <a:moveTo>
                  <a:pt x="0" y="2335309"/>
                </a:moveTo>
                <a:lnTo>
                  <a:pt x="0" y="614571"/>
                </a:lnTo>
                <a:cubicBezTo>
                  <a:pt x="0" y="473390"/>
                  <a:pt x="114449" y="358940"/>
                  <a:pt x="255630" y="358940"/>
                </a:cubicBezTo>
                <a:lnTo>
                  <a:pt x="907815" y="358940"/>
                </a:lnTo>
                <a:lnTo>
                  <a:pt x="1116000" y="0"/>
                </a:lnTo>
                <a:lnTo>
                  <a:pt x="1324185" y="358940"/>
                </a:lnTo>
                <a:lnTo>
                  <a:pt x="1976369" y="358940"/>
                </a:lnTo>
                <a:cubicBezTo>
                  <a:pt x="2117550" y="358940"/>
                  <a:pt x="2232000" y="473390"/>
                  <a:pt x="2232000" y="614571"/>
                </a:cubicBezTo>
                <a:lnTo>
                  <a:pt x="2232000" y="2335309"/>
                </a:lnTo>
                <a:cubicBezTo>
                  <a:pt x="2232000" y="2476490"/>
                  <a:pt x="2117550" y="2590940"/>
                  <a:pt x="1976369" y="2590940"/>
                </a:cubicBezTo>
                <a:lnTo>
                  <a:pt x="255630" y="2590940"/>
                </a:lnTo>
                <a:cubicBezTo>
                  <a:pt x="114449" y="2590940"/>
                  <a:pt x="0" y="2476490"/>
                  <a:pt x="0" y="2335309"/>
                </a:cubicBezTo>
                <a:close/>
              </a:path>
            </a:pathLst>
          </a:custGeom>
          <a:solidFill>
            <a:srgbClr val="55C0AF">
              <a:alpha val="7000"/>
            </a:srgbClr>
          </a:solidFill>
          <a:ln w="22225">
            <a:noFill/>
          </a:ln>
        </p:spPr>
        <p:style>
          <a:lnRef idx="2">
            <a:schemeClr val="accent1">
              <a:shade val="50000"/>
            </a:schemeClr>
          </a:lnRef>
          <a:fillRef idx="1">
            <a:schemeClr val="accent1"/>
          </a:fillRef>
          <a:effectRef idx="0">
            <a:schemeClr val="accent1"/>
          </a:effectRef>
          <a:fontRef idx="minor">
            <a:schemeClr val="lt1"/>
          </a:fontRef>
        </p:style>
        <p:txBody>
          <a:bodyPr lIns="72585" tIns="36293" rIns="72585" bIns="36293" anchor="ctr"/>
          <a:lstStyle/>
          <a:p>
            <a:pPr algn="ctr" fontAlgn="auto">
              <a:spcBef>
                <a:spcPts val="0"/>
              </a:spcBef>
              <a:spcAft>
                <a:spcPts val="0"/>
              </a:spcAft>
              <a:defRPr/>
            </a:pPr>
            <a:endParaRPr lang="zh-CN" altLang="en-US" dirty="0">
              <a:latin typeface="微软雅黑" panose="020B0503020204020204" pitchFamily="34" charset="-122"/>
              <a:ea typeface="微软雅黑" panose="020B0503020204020204" pitchFamily="34" charset="-122"/>
            </a:endParaRPr>
          </a:p>
        </p:txBody>
      </p:sp>
      <p:grpSp>
        <p:nvGrpSpPr>
          <p:cNvPr id="4" name="Group 3"/>
          <p:cNvGrpSpPr/>
          <p:nvPr/>
        </p:nvGrpSpPr>
        <p:grpSpPr>
          <a:xfrm>
            <a:off x="609255" y="1190648"/>
            <a:ext cx="1254023" cy="1053247"/>
            <a:chOff x="528465" y="1464400"/>
            <a:chExt cx="2222470" cy="1890940"/>
          </a:xfrm>
        </p:grpSpPr>
        <p:sp>
          <p:nvSpPr>
            <p:cNvPr id="52" name="任意多边形 54">
              <a:extLst>
                <a:ext uri="{FF2B5EF4-FFF2-40B4-BE49-F238E27FC236}">
                  <a16:creationId xmlns:a16="http://schemas.microsoft.com/office/drawing/2014/main" xmlns="" id="{569F58E1-9E73-4C5C-A459-3A2A5ABF0EA5}"/>
                </a:ext>
              </a:extLst>
            </p:cNvPr>
            <p:cNvSpPr/>
            <p:nvPr/>
          </p:nvSpPr>
          <p:spPr>
            <a:xfrm rot="5400000">
              <a:off x="694230" y="1298635"/>
              <a:ext cx="1890940" cy="2222470"/>
            </a:xfrm>
            <a:custGeom>
              <a:avLst/>
              <a:gdLst>
                <a:gd name="connsiteX0" fmla="*/ 0 w 2232000"/>
                <a:gd name="connsiteY0" fmla="*/ 2335309 h 2590940"/>
                <a:gd name="connsiteX1" fmla="*/ 0 w 2232000"/>
                <a:gd name="connsiteY1" fmla="*/ 614571 h 2590940"/>
                <a:gd name="connsiteX2" fmla="*/ 255630 w 2232000"/>
                <a:gd name="connsiteY2" fmla="*/ 358940 h 2590940"/>
                <a:gd name="connsiteX3" fmla="*/ 907815 w 2232000"/>
                <a:gd name="connsiteY3" fmla="*/ 358940 h 2590940"/>
                <a:gd name="connsiteX4" fmla="*/ 1116000 w 2232000"/>
                <a:gd name="connsiteY4" fmla="*/ 0 h 2590940"/>
                <a:gd name="connsiteX5" fmla="*/ 1324185 w 2232000"/>
                <a:gd name="connsiteY5" fmla="*/ 358940 h 2590940"/>
                <a:gd name="connsiteX6" fmla="*/ 1976369 w 2232000"/>
                <a:gd name="connsiteY6" fmla="*/ 358940 h 2590940"/>
                <a:gd name="connsiteX7" fmla="*/ 2232000 w 2232000"/>
                <a:gd name="connsiteY7" fmla="*/ 614571 h 2590940"/>
                <a:gd name="connsiteX8" fmla="*/ 2232000 w 2232000"/>
                <a:gd name="connsiteY8" fmla="*/ 2335309 h 2590940"/>
                <a:gd name="connsiteX9" fmla="*/ 1976369 w 2232000"/>
                <a:gd name="connsiteY9" fmla="*/ 2590940 h 2590940"/>
                <a:gd name="connsiteX10" fmla="*/ 255630 w 2232000"/>
                <a:gd name="connsiteY10" fmla="*/ 2590940 h 2590940"/>
                <a:gd name="connsiteX11" fmla="*/ 0 w 2232000"/>
                <a:gd name="connsiteY11" fmla="*/ 2335309 h 259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32000" h="2590940">
                  <a:moveTo>
                    <a:pt x="0" y="2335309"/>
                  </a:moveTo>
                  <a:lnTo>
                    <a:pt x="0" y="614571"/>
                  </a:lnTo>
                  <a:cubicBezTo>
                    <a:pt x="0" y="473390"/>
                    <a:pt x="114449" y="358940"/>
                    <a:pt x="255630" y="358940"/>
                  </a:cubicBezTo>
                  <a:lnTo>
                    <a:pt x="907815" y="358940"/>
                  </a:lnTo>
                  <a:lnTo>
                    <a:pt x="1116000" y="0"/>
                  </a:lnTo>
                  <a:lnTo>
                    <a:pt x="1324185" y="358940"/>
                  </a:lnTo>
                  <a:lnTo>
                    <a:pt x="1976369" y="358940"/>
                  </a:lnTo>
                  <a:cubicBezTo>
                    <a:pt x="2117550" y="358940"/>
                    <a:pt x="2232000" y="473390"/>
                    <a:pt x="2232000" y="614571"/>
                  </a:cubicBezTo>
                  <a:lnTo>
                    <a:pt x="2232000" y="2335309"/>
                  </a:lnTo>
                  <a:cubicBezTo>
                    <a:pt x="2232000" y="2476490"/>
                    <a:pt x="2117550" y="2590940"/>
                    <a:pt x="1976369" y="2590940"/>
                  </a:cubicBezTo>
                  <a:lnTo>
                    <a:pt x="255630" y="2590940"/>
                  </a:lnTo>
                  <a:cubicBezTo>
                    <a:pt x="114449" y="2590940"/>
                    <a:pt x="0" y="2476490"/>
                    <a:pt x="0" y="2335309"/>
                  </a:cubicBezTo>
                  <a:close/>
                </a:path>
              </a:pathLst>
            </a:custGeom>
            <a:solidFill>
              <a:srgbClr val="113F4E"/>
            </a:solidFill>
            <a:ln w="22225">
              <a:noFill/>
            </a:ln>
          </p:spPr>
          <p:style>
            <a:lnRef idx="2">
              <a:schemeClr val="accent1">
                <a:shade val="50000"/>
              </a:schemeClr>
            </a:lnRef>
            <a:fillRef idx="1">
              <a:schemeClr val="accent1"/>
            </a:fillRef>
            <a:effectRef idx="0">
              <a:schemeClr val="accent1"/>
            </a:effectRef>
            <a:fontRef idx="minor">
              <a:schemeClr val="lt1"/>
            </a:fontRef>
          </p:style>
          <p:txBody>
            <a:bodyPr lIns="72585" tIns="36293" rIns="72585" bIns="36293" anchor="ctr"/>
            <a:lstStyle/>
            <a:p>
              <a:pPr algn="ctr" fontAlgn="auto">
                <a:spcBef>
                  <a:spcPts val="0"/>
                </a:spcBef>
                <a:spcAft>
                  <a:spcPts val="0"/>
                </a:spcAft>
                <a:defRPr/>
              </a:pPr>
              <a:endParaRPr lang="zh-CN" altLang="en-US" dirty="0">
                <a:latin typeface="微软雅黑" panose="020B0503020204020204" pitchFamily="34" charset="-122"/>
                <a:ea typeface="微软雅黑" panose="020B0503020204020204" pitchFamily="34" charset="-122"/>
              </a:endParaRPr>
            </a:p>
          </p:txBody>
        </p:sp>
        <p:pic>
          <p:nvPicPr>
            <p:cNvPr id="3" name="Picture 5" descr="Managers Icon #194620 - Free Icons Library"/>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1850" y="1571017"/>
              <a:ext cx="1629765" cy="1682111"/>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grpSp>
      <p:grpSp>
        <p:nvGrpSpPr>
          <p:cNvPr id="5" name="Group 4"/>
          <p:cNvGrpSpPr/>
          <p:nvPr/>
        </p:nvGrpSpPr>
        <p:grpSpPr>
          <a:xfrm>
            <a:off x="1890172" y="1195142"/>
            <a:ext cx="1079596" cy="1222546"/>
            <a:chOff x="2798599" y="1472469"/>
            <a:chExt cx="1913339" cy="2194889"/>
          </a:xfrm>
        </p:grpSpPr>
        <p:sp>
          <p:nvSpPr>
            <p:cNvPr id="44" name="任意多边形 46">
              <a:extLst>
                <a:ext uri="{FF2B5EF4-FFF2-40B4-BE49-F238E27FC236}">
                  <a16:creationId xmlns:a16="http://schemas.microsoft.com/office/drawing/2014/main" xmlns="" id="{2B448B51-435F-4C41-97FB-9B8980CABD00}"/>
                </a:ext>
              </a:extLst>
            </p:cNvPr>
            <p:cNvSpPr/>
            <p:nvPr/>
          </p:nvSpPr>
          <p:spPr>
            <a:xfrm flipH="1" flipV="1">
              <a:off x="2798599" y="1472469"/>
              <a:ext cx="1913339" cy="2194889"/>
            </a:xfrm>
            <a:custGeom>
              <a:avLst/>
              <a:gdLst>
                <a:gd name="connsiteX0" fmla="*/ 0 w 2232000"/>
                <a:gd name="connsiteY0" fmla="*/ 2335309 h 2590940"/>
                <a:gd name="connsiteX1" fmla="*/ 0 w 2232000"/>
                <a:gd name="connsiteY1" fmla="*/ 614571 h 2590940"/>
                <a:gd name="connsiteX2" fmla="*/ 255630 w 2232000"/>
                <a:gd name="connsiteY2" fmla="*/ 358940 h 2590940"/>
                <a:gd name="connsiteX3" fmla="*/ 907815 w 2232000"/>
                <a:gd name="connsiteY3" fmla="*/ 358940 h 2590940"/>
                <a:gd name="connsiteX4" fmla="*/ 1116000 w 2232000"/>
                <a:gd name="connsiteY4" fmla="*/ 0 h 2590940"/>
                <a:gd name="connsiteX5" fmla="*/ 1324185 w 2232000"/>
                <a:gd name="connsiteY5" fmla="*/ 358940 h 2590940"/>
                <a:gd name="connsiteX6" fmla="*/ 1976369 w 2232000"/>
                <a:gd name="connsiteY6" fmla="*/ 358940 h 2590940"/>
                <a:gd name="connsiteX7" fmla="*/ 2232000 w 2232000"/>
                <a:gd name="connsiteY7" fmla="*/ 614571 h 2590940"/>
                <a:gd name="connsiteX8" fmla="*/ 2232000 w 2232000"/>
                <a:gd name="connsiteY8" fmla="*/ 2335309 h 2590940"/>
                <a:gd name="connsiteX9" fmla="*/ 1976369 w 2232000"/>
                <a:gd name="connsiteY9" fmla="*/ 2590940 h 2590940"/>
                <a:gd name="connsiteX10" fmla="*/ 255630 w 2232000"/>
                <a:gd name="connsiteY10" fmla="*/ 2590940 h 2590940"/>
                <a:gd name="connsiteX11" fmla="*/ 0 w 2232000"/>
                <a:gd name="connsiteY11" fmla="*/ 2335309 h 259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32000" h="2590940">
                  <a:moveTo>
                    <a:pt x="0" y="2335309"/>
                  </a:moveTo>
                  <a:lnTo>
                    <a:pt x="0" y="614571"/>
                  </a:lnTo>
                  <a:cubicBezTo>
                    <a:pt x="0" y="473390"/>
                    <a:pt x="114449" y="358940"/>
                    <a:pt x="255630" y="358940"/>
                  </a:cubicBezTo>
                  <a:lnTo>
                    <a:pt x="907815" y="358940"/>
                  </a:lnTo>
                  <a:lnTo>
                    <a:pt x="1116000" y="0"/>
                  </a:lnTo>
                  <a:lnTo>
                    <a:pt x="1324185" y="358940"/>
                  </a:lnTo>
                  <a:lnTo>
                    <a:pt x="1976369" y="358940"/>
                  </a:lnTo>
                  <a:cubicBezTo>
                    <a:pt x="2117550" y="358940"/>
                    <a:pt x="2232000" y="473390"/>
                    <a:pt x="2232000" y="614571"/>
                  </a:cubicBezTo>
                  <a:lnTo>
                    <a:pt x="2232000" y="2335309"/>
                  </a:lnTo>
                  <a:cubicBezTo>
                    <a:pt x="2232000" y="2476490"/>
                    <a:pt x="2117550" y="2590940"/>
                    <a:pt x="1976369" y="2590940"/>
                  </a:cubicBezTo>
                  <a:lnTo>
                    <a:pt x="255630" y="2590940"/>
                  </a:lnTo>
                  <a:cubicBezTo>
                    <a:pt x="114449" y="2590940"/>
                    <a:pt x="0" y="2476490"/>
                    <a:pt x="0" y="2335309"/>
                  </a:cubicBezTo>
                  <a:close/>
                </a:path>
              </a:pathLst>
            </a:custGeom>
            <a:solidFill>
              <a:srgbClr val="55C0AF"/>
            </a:solidFill>
            <a:ln w="22225">
              <a:noFill/>
            </a:ln>
          </p:spPr>
          <p:style>
            <a:lnRef idx="2">
              <a:schemeClr val="accent1">
                <a:shade val="50000"/>
              </a:schemeClr>
            </a:lnRef>
            <a:fillRef idx="1">
              <a:schemeClr val="accent1"/>
            </a:fillRef>
            <a:effectRef idx="0">
              <a:schemeClr val="accent1"/>
            </a:effectRef>
            <a:fontRef idx="minor">
              <a:schemeClr val="lt1"/>
            </a:fontRef>
          </p:style>
          <p:txBody>
            <a:bodyPr lIns="72585" tIns="36293" rIns="72585" bIns="36293" anchor="ctr"/>
            <a:lstStyle/>
            <a:p>
              <a:pPr algn="ctr" fontAlgn="auto">
                <a:spcBef>
                  <a:spcPts val="0"/>
                </a:spcBef>
                <a:spcAft>
                  <a:spcPts val="0"/>
                </a:spcAft>
                <a:defRPr/>
              </a:pPr>
              <a:endParaRPr lang="zh-CN" altLang="en-US" dirty="0">
                <a:latin typeface="微软雅黑" panose="020B0503020204020204" pitchFamily="34" charset="-122"/>
                <a:ea typeface="微软雅黑" panose="020B0503020204020204" pitchFamily="34" charset="-122"/>
              </a:endParaRPr>
            </a:p>
          </p:txBody>
        </p:sp>
        <p:pic>
          <p:nvPicPr>
            <p:cNvPr id="2054"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14212" y="1571017"/>
              <a:ext cx="1682111" cy="1682111"/>
            </a:xfrm>
            <a:prstGeom prst="ellipse">
              <a:avLst/>
            </a:prstGeom>
            <a:ln w="9525">
              <a:noFill/>
              <a:miter lim="800000"/>
              <a:headEnd/>
              <a:tailEnd/>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chemeClr val="accent1"/>
                  </a:solidFill>
                </a14:hiddenFill>
              </a:ext>
            </a:extLst>
          </p:spPr>
        </p:pic>
      </p:grpSp>
      <p:graphicFrame>
        <p:nvGraphicFramePr>
          <p:cNvPr id="28" name="Table 27"/>
          <p:cNvGraphicFramePr>
            <a:graphicFrameLocks noGrp="1"/>
          </p:cNvGraphicFramePr>
          <p:nvPr>
            <p:extLst>
              <p:ext uri="{D42A27DB-BD31-4B8C-83A1-F6EECF244321}">
                <p14:modId xmlns:p14="http://schemas.microsoft.com/office/powerpoint/2010/main" val="1661795766"/>
              </p:ext>
            </p:extLst>
          </p:nvPr>
        </p:nvGraphicFramePr>
        <p:xfrm>
          <a:off x="570835" y="2446901"/>
          <a:ext cx="4401566" cy="3954470"/>
        </p:xfrm>
        <a:graphic>
          <a:graphicData uri="http://schemas.openxmlformats.org/drawingml/2006/table">
            <a:tbl>
              <a:tblPr/>
              <a:tblGrid>
                <a:gridCol w="933165">
                  <a:extLst>
                    <a:ext uri="{9D8B030D-6E8A-4147-A177-3AD203B41FA5}">
                      <a16:colId xmlns:a16="http://schemas.microsoft.com/office/drawing/2014/main" xmlns="" val="20000"/>
                    </a:ext>
                  </a:extLst>
                </a:gridCol>
                <a:gridCol w="759745">
                  <a:extLst>
                    <a:ext uri="{9D8B030D-6E8A-4147-A177-3AD203B41FA5}">
                      <a16:colId xmlns:a16="http://schemas.microsoft.com/office/drawing/2014/main" xmlns="" val="20001"/>
                    </a:ext>
                  </a:extLst>
                </a:gridCol>
                <a:gridCol w="528518">
                  <a:extLst>
                    <a:ext uri="{9D8B030D-6E8A-4147-A177-3AD203B41FA5}">
                      <a16:colId xmlns:a16="http://schemas.microsoft.com/office/drawing/2014/main" xmlns="" val="20002"/>
                    </a:ext>
                  </a:extLst>
                </a:gridCol>
                <a:gridCol w="528518">
                  <a:extLst>
                    <a:ext uri="{9D8B030D-6E8A-4147-A177-3AD203B41FA5}">
                      <a16:colId xmlns:a16="http://schemas.microsoft.com/office/drawing/2014/main" xmlns="" val="20003"/>
                    </a:ext>
                  </a:extLst>
                </a:gridCol>
                <a:gridCol w="528518">
                  <a:extLst>
                    <a:ext uri="{9D8B030D-6E8A-4147-A177-3AD203B41FA5}">
                      <a16:colId xmlns:a16="http://schemas.microsoft.com/office/drawing/2014/main" xmlns="" val="20004"/>
                    </a:ext>
                  </a:extLst>
                </a:gridCol>
                <a:gridCol w="583573">
                  <a:extLst>
                    <a:ext uri="{9D8B030D-6E8A-4147-A177-3AD203B41FA5}">
                      <a16:colId xmlns:a16="http://schemas.microsoft.com/office/drawing/2014/main" xmlns="" val="20005"/>
                    </a:ext>
                  </a:extLst>
                </a:gridCol>
                <a:gridCol w="539529">
                  <a:extLst>
                    <a:ext uri="{9D8B030D-6E8A-4147-A177-3AD203B41FA5}">
                      <a16:colId xmlns:a16="http://schemas.microsoft.com/office/drawing/2014/main" xmlns="" val="20006"/>
                    </a:ext>
                  </a:extLst>
                </a:gridCol>
              </a:tblGrid>
              <a:tr h="189013">
                <a:tc gridSpan="2">
                  <a:txBody>
                    <a:bodyPr/>
                    <a:lstStyle/>
                    <a:p>
                      <a:pPr algn="ctr" fontAlgn="ctr"/>
                      <a:r>
                        <a:rPr lang="en-US" sz="1100" b="0" i="0" u="none" strike="noStrike" dirty="0">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1" i="0" u="none" strike="noStrike">
                          <a:solidFill>
                            <a:schemeClr val="tx1"/>
                          </a:solidFill>
                          <a:effectLst/>
                          <a:latin typeface="Calibri"/>
                        </a:rPr>
                        <a:t>2020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1" i="0" u="none" strike="noStrike">
                          <a:solidFill>
                            <a:schemeClr val="tx1"/>
                          </a:solidFill>
                          <a:effectLst/>
                          <a:latin typeface="Calibri"/>
                        </a:rPr>
                        <a:t>2019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1" i="0" u="none" strike="noStrike" dirty="0">
                          <a:solidFill>
                            <a:schemeClr val="tx1"/>
                          </a:solidFill>
                          <a:effectLst/>
                          <a:latin typeface="Calibri"/>
                        </a:rPr>
                        <a:t>2018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1" i="0" u="none" strike="noStrike">
                          <a:solidFill>
                            <a:schemeClr val="tx1"/>
                          </a:solidFill>
                          <a:effectLst/>
                          <a:latin typeface="Calibri"/>
                        </a:rPr>
                        <a:t>2017</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1" i="0" u="none" strike="noStrike">
                          <a:solidFill>
                            <a:schemeClr val="tx1"/>
                          </a:solidFill>
                          <a:effectLst/>
                          <a:latin typeface="Calibri"/>
                        </a:rPr>
                        <a:t>2016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0"/>
                  </a:ext>
                </a:extLst>
              </a:tr>
              <a:tr h="189013">
                <a:tc gridSpan="2">
                  <a:txBody>
                    <a:bodyPr/>
                    <a:lstStyle/>
                    <a:p>
                      <a:pPr algn="ctr" fontAlgn="ctr"/>
                      <a:r>
                        <a:rPr lang="en-US" sz="1100" b="1" i="0" u="none" strike="noStrike">
                          <a:solidFill>
                            <a:schemeClr val="tx1"/>
                          </a:solidFill>
                          <a:effectLst/>
                          <a:latin typeface="Calibri"/>
                        </a:rPr>
                        <a:t>Business Operations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1" i="0" u="none" strike="noStrike" dirty="0">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1" i="0" u="none" strike="noStrike">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1" i="0" u="none" strike="noStrike">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1" i="0" u="none" strike="noStrike">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1" i="0" u="none" strike="noStrike">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1"/>
                  </a:ext>
                </a:extLst>
              </a:tr>
              <a:tr h="189013">
                <a:tc rowSpan="4">
                  <a:txBody>
                    <a:bodyPr/>
                    <a:lstStyle/>
                    <a:p>
                      <a:pPr algn="ctr" fontAlgn="ctr"/>
                      <a:r>
                        <a:rPr lang="en-US" sz="1100" b="0" i="0" u="none" strike="noStrike">
                          <a:solidFill>
                            <a:srgbClr val="000000"/>
                          </a:solidFill>
                          <a:effectLst/>
                          <a:latin typeface="Calibri"/>
                        </a:rPr>
                        <a:t>Employee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chemeClr val="tx1"/>
                          </a:solidFill>
                          <a:effectLst/>
                          <a:latin typeface="Calibri"/>
                        </a:rPr>
                        <a:t>Flight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3,210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4,101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3,967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3,930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3,894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2"/>
                  </a:ext>
                </a:extLst>
              </a:tr>
              <a:tr h="189013">
                <a:tc vMerge="1">
                  <a:txBody>
                    <a:bodyPr/>
                    <a:lstStyle/>
                    <a:p>
                      <a:endParaRPr lang="en-US"/>
                    </a:p>
                  </a:txBody>
                  <a:tcPr/>
                </a:tc>
                <a:tc>
                  <a:txBody>
                    <a:bodyPr/>
                    <a:lstStyle/>
                    <a:p>
                      <a:pPr algn="ctr" fontAlgn="ctr"/>
                      <a:r>
                        <a:rPr lang="en-US" sz="1100" b="0" i="0" u="none" strike="noStrike">
                          <a:solidFill>
                            <a:schemeClr val="tx1"/>
                          </a:solidFill>
                          <a:effectLst/>
                          <a:latin typeface="Calibri"/>
                        </a:rPr>
                        <a:t>Cabin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7,936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13,234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12,726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12,312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12,217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3"/>
                  </a:ext>
                </a:extLst>
              </a:tr>
              <a:tr h="189013">
                <a:tc vMerge="1">
                  <a:txBody>
                    <a:bodyPr/>
                    <a:lstStyle/>
                    <a:p>
                      <a:endParaRPr lang="en-US"/>
                    </a:p>
                  </a:txBody>
                  <a:tcPr/>
                </a:tc>
                <a:tc>
                  <a:txBody>
                    <a:bodyPr/>
                    <a:lstStyle/>
                    <a:p>
                      <a:pPr algn="ctr" fontAlgn="ctr"/>
                      <a:r>
                        <a:rPr lang="en-US" sz="1100" b="0" i="0" u="none" strike="noStrike">
                          <a:solidFill>
                            <a:schemeClr val="tx1"/>
                          </a:solidFill>
                          <a:effectLst/>
                          <a:latin typeface="Calibri"/>
                        </a:rPr>
                        <a:t>Ground</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8,306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10,007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9,930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9,787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10,563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4"/>
                  </a:ext>
                </a:extLst>
              </a:tr>
              <a:tr h="189013">
                <a:tc vMerge="1">
                  <a:txBody>
                    <a:bodyPr/>
                    <a:lstStyle/>
                    <a:p>
                      <a:endParaRPr lang="en-US"/>
                    </a:p>
                  </a:txBody>
                  <a:tcPr/>
                </a:tc>
                <a:tc rowSpan="2">
                  <a:txBody>
                    <a:bodyPr/>
                    <a:lstStyle/>
                    <a:p>
                      <a:pPr algn="ctr" fontAlgn="ctr"/>
                      <a:r>
                        <a:rPr lang="en-US" sz="1100" b="0" i="0" u="none" strike="noStrike" dirty="0" smtClean="0">
                          <a:solidFill>
                            <a:schemeClr val="tx1"/>
                          </a:solidFill>
                          <a:effectLst/>
                          <a:latin typeface="Calibri"/>
                        </a:rPr>
                        <a:t>Office</a:t>
                      </a:r>
                      <a:endParaRPr lang="en-US" sz="1100" b="0" i="0" u="none" strike="noStrike" dirty="0">
                        <a:solidFill>
                          <a:schemeClr val="tx1"/>
                        </a:solidFill>
                        <a:effectLst/>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6,148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6,858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5,777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6,671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7,126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5"/>
                  </a:ext>
                </a:extLst>
              </a:tr>
              <a:tr h="189013">
                <a:tc>
                  <a:txBody>
                    <a:bodyPr/>
                    <a:lstStyle/>
                    <a:p>
                      <a:pPr algn="ctr" fontAlgn="ctr"/>
                      <a:r>
                        <a:rPr lang="en-US" sz="1100" b="0" i="0" u="none" strike="noStrike">
                          <a:solidFill>
                            <a:srgbClr val="000000"/>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a:lstStyle/>
                    <a:p>
                      <a:pPr algn="ctr" fontAlgn="ctr"/>
                      <a:endParaRPr lang="en-US" sz="1100" b="0" i="0" u="none" strike="noStrike" dirty="0">
                        <a:solidFill>
                          <a:schemeClr val="tx1"/>
                        </a:solidFill>
                        <a:effectLst/>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32%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22%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27%</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6"/>
                  </a:ext>
                </a:extLst>
              </a:tr>
              <a:tr h="189013">
                <a:tc gridSpan="2">
                  <a:txBody>
                    <a:bodyPr/>
                    <a:lstStyle/>
                    <a:p>
                      <a:pPr algn="ctr" fontAlgn="ctr"/>
                      <a:r>
                        <a:rPr lang="en-US" sz="1100" b="0" i="0" u="none" strike="noStrike">
                          <a:solidFill>
                            <a:schemeClr val="tx1"/>
                          </a:solidFill>
                          <a:effectLst/>
                          <a:latin typeface="Calibri"/>
                        </a:rPr>
                        <a:t>Fleet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000" b="0" i="0" u="none" strike="noStrike">
                          <a:solidFill>
                            <a:schemeClr val="tx1"/>
                          </a:solidFill>
                          <a:effectLst/>
                          <a:latin typeface="Calibri"/>
                        </a:rPr>
                        <a:t>239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236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212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208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202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7"/>
                  </a:ext>
                </a:extLst>
              </a:tr>
              <a:tr h="189013">
                <a:tc gridSpan="2">
                  <a:txBody>
                    <a:bodyPr/>
                    <a:lstStyle/>
                    <a:p>
                      <a:pPr algn="ctr" fontAlgn="ctr"/>
                      <a:r>
                        <a:rPr lang="en-US" sz="1100" b="0" i="0" u="none" strike="noStrike">
                          <a:solidFill>
                            <a:schemeClr val="tx1"/>
                          </a:solidFill>
                          <a:effectLst/>
                          <a:latin typeface="Calibri"/>
                        </a:rPr>
                        <a:t>Destination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000" b="0" i="0" u="none" strike="noStrike">
                          <a:solidFill>
                            <a:schemeClr val="tx1"/>
                          </a:solidFill>
                          <a:effectLst/>
                          <a:latin typeface="Calibri"/>
                        </a:rPr>
                        <a:t>255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255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232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200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182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8"/>
                  </a:ext>
                </a:extLst>
              </a:tr>
              <a:tr h="187163">
                <a:tc gridSpan="7">
                  <a:txBody>
                    <a:bodyPr/>
                    <a:lstStyle/>
                    <a:p>
                      <a:pPr algn="ctr" fontAlgn="ctr"/>
                      <a:r>
                        <a:rPr lang="en-US" sz="1000" b="0" i="0" u="none" strike="noStrike" dirty="0">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9"/>
                  </a:ext>
                </a:extLst>
              </a:tr>
              <a:tr h="189013">
                <a:tc gridSpan="2">
                  <a:txBody>
                    <a:bodyPr/>
                    <a:lstStyle/>
                    <a:p>
                      <a:pPr algn="ctr" fontAlgn="ctr"/>
                      <a:r>
                        <a:rPr lang="en-US" sz="1100" b="1" i="0" u="none" strike="noStrike" dirty="0">
                          <a:solidFill>
                            <a:schemeClr val="tx1"/>
                          </a:solidFill>
                          <a:effectLst/>
                          <a:latin typeface="Calibri"/>
                        </a:rPr>
                        <a:t>Financials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000" b="0" i="0" u="none" strike="noStrike">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10"/>
                  </a:ext>
                </a:extLst>
              </a:tr>
              <a:tr h="189013">
                <a:tc gridSpan="2">
                  <a:txBody>
                    <a:bodyPr/>
                    <a:lstStyle/>
                    <a:p>
                      <a:pPr algn="ctr" fontAlgn="ctr"/>
                      <a:r>
                        <a:rPr lang="en-US" sz="1100" b="0" i="0" u="none" strike="noStrike">
                          <a:solidFill>
                            <a:schemeClr val="tx1"/>
                          </a:solidFill>
                          <a:effectLst/>
                          <a:latin typeface="Calibri"/>
                        </a:rPr>
                        <a:t>Revenue (HK$M)</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000" b="0" i="0" u="none" strike="noStrike">
                          <a:solidFill>
                            <a:schemeClr val="tx1"/>
                          </a:solidFill>
                          <a:effectLst/>
                          <a:latin typeface="Calibri"/>
                        </a:rPr>
                        <a:t>46,934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106,973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111,060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97,284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92,751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11"/>
                  </a:ext>
                </a:extLst>
              </a:tr>
              <a:tr h="374325">
                <a:tc gridSpan="2">
                  <a:txBody>
                    <a:bodyPr/>
                    <a:lstStyle/>
                    <a:p>
                      <a:pPr algn="ctr" fontAlgn="ctr"/>
                      <a:r>
                        <a:rPr lang="en-US" sz="1100" b="0" i="0" u="none" strike="noStrike">
                          <a:solidFill>
                            <a:schemeClr val="tx1"/>
                          </a:solidFill>
                          <a:effectLst/>
                          <a:latin typeface="Calibri"/>
                        </a:rPr>
                        <a:t>Operating Cost (HK$M)</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000" b="0" i="0" u="none" strike="noStrike">
                          <a:solidFill>
                            <a:schemeClr val="tx1"/>
                          </a:solidFill>
                          <a:effectLst/>
                          <a:latin typeface="Calibri"/>
                        </a:rPr>
                        <a:t>(58,639)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(103,646)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(107,465)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(99,563)</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(93,276)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12"/>
                  </a:ext>
                </a:extLst>
              </a:tr>
              <a:tr h="189013">
                <a:tc gridSpan="2">
                  <a:txBody>
                    <a:bodyPr/>
                    <a:lstStyle/>
                    <a:p>
                      <a:pPr algn="ctr" fontAlgn="ctr"/>
                      <a:r>
                        <a:rPr lang="en-US" sz="1100" b="0" i="0" u="none" strike="noStrike">
                          <a:solidFill>
                            <a:schemeClr val="tx1"/>
                          </a:solidFill>
                          <a:effectLst/>
                          <a:latin typeface="Calibri"/>
                        </a:rPr>
                        <a:t>Profit (HK$M)</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000" b="0" i="0" u="none" strike="noStrike">
                          <a:solidFill>
                            <a:schemeClr val="tx1"/>
                          </a:solidFill>
                          <a:effectLst/>
                          <a:latin typeface="Calibri"/>
                        </a:rPr>
                        <a:t>(21,647)</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1,691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2,777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(888)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(274)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13"/>
                  </a:ext>
                </a:extLst>
              </a:tr>
              <a:tr h="189013">
                <a:tc gridSpan="2">
                  <a:txBody>
                    <a:bodyPr/>
                    <a:lstStyle/>
                    <a:p>
                      <a:pPr algn="ctr" fontAlgn="ctr"/>
                      <a:r>
                        <a:rPr lang="en-US" sz="1100" b="0" i="0" u="none" strike="noStrike">
                          <a:solidFill>
                            <a:schemeClr val="tx1"/>
                          </a:solidFill>
                          <a:effectLst/>
                          <a:latin typeface="Calibri"/>
                        </a:rPr>
                        <a:t>Profit Margin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000" b="0" i="0" u="none" strike="noStrike" dirty="0">
                          <a:solidFill>
                            <a:schemeClr val="tx1"/>
                          </a:solidFill>
                          <a:effectLst/>
                          <a:latin typeface="Calibri"/>
                        </a:rPr>
                        <a:t>(46.1)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1.6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2.1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(1.3)</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(0.6)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14"/>
                  </a:ext>
                </a:extLst>
              </a:tr>
              <a:tr h="374325">
                <a:tc gridSpan="2">
                  <a:txBody>
                    <a:bodyPr/>
                    <a:lstStyle/>
                    <a:p>
                      <a:pPr algn="ctr" fontAlgn="ctr"/>
                      <a:r>
                        <a:rPr lang="en-US" sz="1100" b="0" i="0" u="none" strike="noStrike">
                          <a:solidFill>
                            <a:schemeClr val="tx1"/>
                          </a:solidFill>
                          <a:effectLst/>
                          <a:latin typeface="Calibri"/>
                        </a:rPr>
                        <a:t>ATK per HK$'000 Staff Cost (unit)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000" b="0" i="0" u="none" strike="noStrike">
                          <a:solidFill>
                            <a:schemeClr val="tx1"/>
                          </a:solidFill>
                          <a:effectLst/>
                          <a:latin typeface="Calibri"/>
                        </a:rPr>
                        <a:t>1,074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1,879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1,801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1,775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1,730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15"/>
                  </a:ext>
                </a:extLst>
              </a:tr>
              <a:tr h="187163">
                <a:tc gridSpan="7">
                  <a:txBody>
                    <a:bodyPr/>
                    <a:lstStyle/>
                    <a:p>
                      <a:pPr algn="ctr" fontAlgn="ctr"/>
                      <a:r>
                        <a:rPr lang="en-US" sz="1000" b="0" i="0" u="none" strike="noStrike" dirty="0">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16"/>
                  </a:ext>
                </a:extLst>
              </a:tr>
              <a:tr h="374325">
                <a:tc gridSpan="2">
                  <a:txBody>
                    <a:bodyPr/>
                    <a:lstStyle/>
                    <a:p>
                      <a:pPr algn="ctr" fontAlgn="ctr"/>
                      <a:r>
                        <a:rPr lang="en-US" sz="1100" b="1" i="0" u="none" strike="noStrike" dirty="0">
                          <a:solidFill>
                            <a:schemeClr val="tx1"/>
                          </a:solidFill>
                          <a:effectLst/>
                          <a:latin typeface="Calibri"/>
                        </a:rPr>
                        <a:t>Stock 293 Year-End </a:t>
                      </a:r>
                      <a:r>
                        <a:rPr lang="en-US" sz="1100" b="0" i="0" u="none" strike="noStrike" dirty="0">
                          <a:solidFill>
                            <a:schemeClr val="tx1"/>
                          </a:solidFill>
                          <a:effectLst/>
                          <a:latin typeface="Calibri"/>
                        </a:rPr>
                        <a:t>(HK$)</a:t>
                      </a:r>
                      <a:endParaRPr lang="en-US" sz="1100" b="1" i="0" u="none" strike="noStrike" dirty="0">
                        <a:solidFill>
                          <a:schemeClr val="tx1"/>
                        </a:solidFill>
                        <a:effectLst/>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000" b="0" i="0" u="none" strike="noStrike">
                          <a:solidFill>
                            <a:schemeClr val="tx1"/>
                          </a:solidFill>
                          <a:effectLst/>
                          <a:latin typeface="Calibri"/>
                        </a:rPr>
                        <a:t>7.2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11.5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11.1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12.1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10.2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17"/>
                  </a:ext>
                </a:extLst>
              </a:tr>
            </a:tbl>
          </a:graphicData>
        </a:graphic>
      </p:graphicFrame>
      <p:sp>
        <p:nvSpPr>
          <p:cNvPr id="7" name="Rectangle 6"/>
          <p:cNvSpPr/>
          <p:nvPr/>
        </p:nvSpPr>
        <p:spPr>
          <a:xfrm>
            <a:off x="2257844" y="3369858"/>
            <a:ext cx="2717321" cy="230690"/>
          </a:xfrm>
          <a:prstGeom prst="rect">
            <a:avLst/>
          </a:prstGeom>
          <a:no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a:off x="2257843" y="5254848"/>
            <a:ext cx="2717321" cy="230690"/>
          </a:xfrm>
          <a:prstGeom prst="rect">
            <a:avLst/>
          </a:prstGeom>
          <a:no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2257842" y="5549342"/>
            <a:ext cx="2717321" cy="230690"/>
          </a:xfrm>
          <a:prstGeom prst="rect">
            <a:avLst/>
          </a:prstGeom>
          <a:no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8575623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76"/>
                                        </p:tgtEl>
                                        <p:attrNameLst>
                                          <p:attrName>style.visibility</p:attrName>
                                        </p:attrNameLst>
                                      </p:cBhvr>
                                      <p:to>
                                        <p:strVal val="visible"/>
                                      </p:to>
                                    </p:set>
                                    <p:anim calcmode="lin" valueType="num">
                                      <p:cBhvr additive="base">
                                        <p:cTn id="7" dur="500" fill="hold"/>
                                        <p:tgtEl>
                                          <p:spTgt spid="76"/>
                                        </p:tgtEl>
                                        <p:attrNameLst>
                                          <p:attrName>ppt_x</p:attrName>
                                        </p:attrNameLst>
                                      </p:cBhvr>
                                      <p:tavLst>
                                        <p:tav tm="0">
                                          <p:val>
                                            <p:strVal val="0-#ppt_w/2"/>
                                          </p:val>
                                        </p:tav>
                                        <p:tav tm="100000">
                                          <p:val>
                                            <p:strVal val="#ppt_x"/>
                                          </p:val>
                                        </p:tav>
                                      </p:tavLst>
                                    </p:anim>
                                    <p:anim calcmode="lin" valueType="num">
                                      <p:cBhvr additive="base">
                                        <p:cTn id="8" dur="500" fill="hold"/>
                                        <p:tgtEl>
                                          <p:spTgt spid="7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ppt_x"/>
                                          </p:val>
                                        </p:tav>
                                        <p:tav tm="100000">
                                          <p:val>
                                            <p:strVal val="#ppt_x"/>
                                          </p:val>
                                        </p:tav>
                                      </p:tavLst>
                                    </p:anim>
                                    <p:anim calcmode="lin" valueType="num">
                                      <p:cBhvr additive="base">
                                        <p:cTn id="1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53" presetClass="entr" presetSubtype="16"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 calcmode="lin" valueType="num">
                                      <p:cBhvr>
                                        <p:cTn id="23" dur="500" fill="hold"/>
                                        <p:tgtEl>
                                          <p:spTgt spid="14"/>
                                        </p:tgtEl>
                                        <p:attrNameLst>
                                          <p:attrName>ppt_w</p:attrName>
                                        </p:attrNameLst>
                                      </p:cBhvr>
                                      <p:tavLst>
                                        <p:tav tm="0">
                                          <p:val>
                                            <p:fltVal val="0"/>
                                          </p:val>
                                        </p:tav>
                                        <p:tav tm="100000">
                                          <p:val>
                                            <p:strVal val="#ppt_w"/>
                                          </p:val>
                                        </p:tav>
                                      </p:tavLst>
                                    </p:anim>
                                    <p:anim calcmode="lin" valueType="num">
                                      <p:cBhvr>
                                        <p:cTn id="24" dur="500" fill="hold"/>
                                        <p:tgtEl>
                                          <p:spTgt spid="14"/>
                                        </p:tgtEl>
                                        <p:attrNameLst>
                                          <p:attrName>ppt_h</p:attrName>
                                        </p:attrNameLst>
                                      </p:cBhvr>
                                      <p:tavLst>
                                        <p:tav tm="0">
                                          <p:val>
                                            <p:fltVal val="0"/>
                                          </p:val>
                                        </p:tav>
                                        <p:tav tm="100000">
                                          <p:val>
                                            <p:strVal val="#ppt_h"/>
                                          </p:val>
                                        </p:tav>
                                      </p:tavLst>
                                    </p:anim>
                                    <p:animEffect transition="in" filter="fade">
                                      <p:cBhvr>
                                        <p:cTn id="25" dur="500"/>
                                        <p:tgtEl>
                                          <p:spTgt spid="14"/>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fade">
                                      <p:cBhvr>
                                        <p:cTn id="30" dur="1000"/>
                                        <p:tgtEl>
                                          <p:spTgt spid="5"/>
                                        </p:tgtEl>
                                      </p:cBhvr>
                                    </p:animEffect>
                                    <p:anim calcmode="lin" valueType="num">
                                      <p:cBhvr>
                                        <p:cTn id="31" dur="1000" fill="hold"/>
                                        <p:tgtEl>
                                          <p:spTgt spid="5"/>
                                        </p:tgtEl>
                                        <p:attrNameLst>
                                          <p:attrName>ppt_x</p:attrName>
                                        </p:attrNameLst>
                                      </p:cBhvr>
                                      <p:tavLst>
                                        <p:tav tm="0">
                                          <p:val>
                                            <p:strVal val="#ppt_x"/>
                                          </p:val>
                                        </p:tav>
                                        <p:tav tm="100000">
                                          <p:val>
                                            <p:strVal val="#ppt_x"/>
                                          </p:val>
                                        </p:tav>
                                      </p:tavLst>
                                    </p:anim>
                                    <p:anim calcmode="lin" valueType="num">
                                      <p:cBhvr>
                                        <p:cTn id="32" dur="1000" fill="hold"/>
                                        <p:tgtEl>
                                          <p:spTgt spid="5"/>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1000"/>
                                        <p:tgtEl>
                                          <p:spTgt spid="12"/>
                                        </p:tgtEl>
                                      </p:cBhvr>
                                    </p:animEffect>
                                    <p:anim calcmode="lin" valueType="num">
                                      <p:cBhvr>
                                        <p:cTn id="36" dur="1000" fill="hold"/>
                                        <p:tgtEl>
                                          <p:spTgt spid="12"/>
                                        </p:tgtEl>
                                        <p:attrNameLst>
                                          <p:attrName>ppt_x</p:attrName>
                                        </p:attrNameLst>
                                      </p:cBhvr>
                                      <p:tavLst>
                                        <p:tav tm="0">
                                          <p:val>
                                            <p:strVal val="#ppt_x"/>
                                          </p:val>
                                        </p:tav>
                                        <p:tav tm="100000">
                                          <p:val>
                                            <p:strVal val="#ppt_x"/>
                                          </p:val>
                                        </p:tav>
                                      </p:tavLst>
                                    </p:anim>
                                    <p:anim calcmode="lin" valueType="num">
                                      <p:cBhvr>
                                        <p:cTn id="37" dur="1000" fill="hold"/>
                                        <p:tgtEl>
                                          <p:spTgt spid="12"/>
                                        </p:tgtEl>
                                        <p:attrNameLst>
                                          <p:attrName>ppt_y</p:attrName>
                                        </p:attrNameLst>
                                      </p:cBhvr>
                                      <p:tavLst>
                                        <p:tav tm="0">
                                          <p:val>
                                            <p:strVal val="#ppt_y+.1"/>
                                          </p:val>
                                        </p:tav>
                                        <p:tav tm="100000">
                                          <p:val>
                                            <p:strVal val="#ppt_y"/>
                                          </p:val>
                                        </p:tav>
                                      </p:tavLst>
                                    </p:anim>
                                  </p:childTnLst>
                                </p:cTn>
                              </p:par>
                              <p:par>
                                <p:cTn id="38" presetID="6" presetClass="entr" presetSubtype="16" fill="hold" grpId="0" nodeType="withEffect">
                                  <p:stCondLst>
                                    <p:cond delay="0"/>
                                  </p:stCondLst>
                                  <p:childTnLst>
                                    <p:set>
                                      <p:cBhvr>
                                        <p:cTn id="39" dur="1" fill="hold">
                                          <p:stCondLst>
                                            <p:cond delay="0"/>
                                          </p:stCondLst>
                                        </p:cTn>
                                        <p:tgtEl>
                                          <p:spTgt spid="31"/>
                                        </p:tgtEl>
                                        <p:attrNameLst>
                                          <p:attrName>style.visibility</p:attrName>
                                        </p:attrNameLst>
                                      </p:cBhvr>
                                      <p:to>
                                        <p:strVal val="visible"/>
                                      </p:to>
                                    </p:set>
                                    <p:animEffect transition="in" filter="circle(in)">
                                      <p:cBhvr>
                                        <p:cTn id="40" dur="2000"/>
                                        <p:tgtEl>
                                          <p:spTgt spid="31"/>
                                        </p:tgtEl>
                                      </p:cBhvr>
                                    </p:animEffect>
                                  </p:childTnLst>
                                </p:cTn>
                              </p:par>
                              <p:par>
                                <p:cTn id="41" presetID="6" presetClass="entr" presetSubtype="16" fill="hold" grpId="0" nodeType="with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circle(in)">
                                      <p:cBhvr>
                                        <p:cTn id="43" dur="2000"/>
                                        <p:tgtEl>
                                          <p:spTgt spid="21"/>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4" fill="hold" nodeType="clickEffect">
                                  <p:stCondLst>
                                    <p:cond delay="0"/>
                                  </p:stCondLst>
                                  <p:childTnLst>
                                    <p:set>
                                      <p:cBhvr>
                                        <p:cTn id="47" dur="1" fill="hold">
                                          <p:stCondLst>
                                            <p:cond delay="0"/>
                                          </p:stCondLst>
                                        </p:cTn>
                                        <p:tgtEl>
                                          <p:spTgt spid="15">
                                            <p:txEl>
                                              <p:pRg st="0" end="0"/>
                                            </p:txEl>
                                          </p:spTgt>
                                        </p:tgtEl>
                                        <p:attrNameLst>
                                          <p:attrName>style.visibility</p:attrName>
                                        </p:attrNameLst>
                                      </p:cBhvr>
                                      <p:to>
                                        <p:strVal val="visible"/>
                                      </p:to>
                                    </p:set>
                                    <p:animEffect transition="in" filter="wipe(down)">
                                      <p:cBhvr>
                                        <p:cTn id="48" dur="500"/>
                                        <p:tgtEl>
                                          <p:spTgt spid="15">
                                            <p:txEl>
                                              <p:pRg st="0" end="0"/>
                                            </p:txEl>
                                          </p:spTgt>
                                        </p:tgtEl>
                                      </p:cBhvr>
                                    </p:animEffect>
                                  </p:childTnLst>
                                </p:cTn>
                              </p:par>
                              <p:par>
                                <p:cTn id="49" presetID="22" presetClass="entr" presetSubtype="4" fill="hold" nodeType="withEffect">
                                  <p:stCondLst>
                                    <p:cond delay="0"/>
                                  </p:stCondLst>
                                  <p:childTnLst>
                                    <p:set>
                                      <p:cBhvr>
                                        <p:cTn id="50" dur="1" fill="hold">
                                          <p:stCondLst>
                                            <p:cond delay="0"/>
                                          </p:stCondLst>
                                        </p:cTn>
                                        <p:tgtEl>
                                          <p:spTgt spid="15">
                                            <p:txEl>
                                              <p:pRg st="1" end="1"/>
                                            </p:txEl>
                                          </p:spTgt>
                                        </p:tgtEl>
                                        <p:attrNameLst>
                                          <p:attrName>style.visibility</p:attrName>
                                        </p:attrNameLst>
                                      </p:cBhvr>
                                      <p:to>
                                        <p:strVal val="visible"/>
                                      </p:to>
                                    </p:set>
                                    <p:animEffect transition="in" filter="wipe(down)">
                                      <p:cBhvr>
                                        <p:cTn id="51" dur="500"/>
                                        <p:tgtEl>
                                          <p:spTgt spid="15">
                                            <p:txEl>
                                              <p:pRg st="1" end="1"/>
                                            </p:txEl>
                                          </p:spTgt>
                                        </p:tgtEl>
                                      </p:cBhvr>
                                    </p:animEffect>
                                  </p:childTnLst>
                                </p:cTn>
                              </p:par>
                              <p:par>
                                <p:cTn id="52" presetID="22" presetClass="entr" presetSubtype="4" fill="hold" nodeType="withEffect">
                                  <p:stCondLst>
                                    <p:cond delay="0"/>
                                  </p:stCondLst>
                                  <p:childTnLst>
                                    <p:set>
                                      <p:cBhvr>
                                        <p:cTn id="53" dur="1" fill="hold">
                                          <p:stCondLst>
                                            <p:cond delay="0"/>
                                          </p:stCondLst>
                                        </p:cTn>
                                        <p:tgtEl>
                                          <p:spTgt spid="15">
                                            <p:txEl>
                                              <p:pRg st="2" end="2"/>
                                            </p:txEl>
                                          </p:spTgt>
                                        </p:tgtEl>
                                        <p:attrNameLst>
                                          <p:attrName>style.visibility</p:attrName>
                                        </p:attrNameLst>
                                      </p:cBhvr>
                                      <p:to>
                                        <p:strVal val="visible"/>
                                      </p:to>
                                    </p:set>
                                    <p:animEffect transition="in" filter="wipe(down)">
                                      <p:cBhvr>
                                        <p:cTn id="54" dur="500"/>
                                        <p:tgtEl>
                                          <p:spTgt spid="15">
                                            <p:txEl>
                                              <p:pRg st="2" end="2"/>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6" presetClass="entr" presetSubtype="16" fill="hold" nodeType="clickEffect">
                                  <p:stCondLst>
                                    <p:cond delay="0"/>
                                  </p:stCondLst>
                                  <p:childTnLst>
                                    <p:set>
                                      <p:cBhvr>
                                        <p:cTn id="58" dur="1" fill="hold">
                                          <p:stCondLst>
                                            <p:cond delay="0"/>
                                          </p:stCondLst>
                                        </p:cTn>
                                        <p:tgtEl>
                                          <p:spTgt spid="28"/>
                                        </p:tgtEl>
                                        <p:attrNameLst>
                                          <p:attrName>style.visibility</p:attrName>
                                        </p:attrNameLst>
                                      </p:cBhvr>
                                      <p:to>
                                        <p:strVal val="visible"/>
                                      </p:to>
                                    </p:set>
                                    <p:animEffect transition="in" filter="circle(in)">
                                      <p:cBhvr>
                                        <p:cTn id="59" dur="2000"/>
                                        <p:tgtEl>
                                          <p:spTgt spid="28"/>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4" fill="hold" nodeType="clickEffect">
                                  <p:stCondLst>
                                    <p:cond delay="0"/>
                                  </p:stCondLst>
                                  <p:childTnLst>
                                    <p:set>
                                      <p:cBhvr>
                                        <p:cTn id="63" dur="1" fill="hold">
                                          <p:stCondLst>
                                            <p:cond delay="0"/>
                                          </p:stCondLst>
                                        </p:cTn>
                                        <p:tgtEl>
                                          <p:spTgt spid="15">
                                            <p:txEl>
                                              <p:pRg st="3" end="3"/>
                                            </p:txEl>
                                          </p:spTgt>
                                        </p:tgtEl>
                                        <p:attrNameLst>
                                          <p:attrName>style.visibility</p:attrName>
                                        </p:attrNameLst>
                                      </p:cBhvr>
                                      <p:to>
                                        <p:strVal val="visible"/>
                                      </p:to>
                                    </p:set>
                                    <p:animEffect transition="in" filter="wipe(down)">
                                      <p:cBhvr>
                                        <p:cTn id="64" dur="500"/>
                                        <p:tgtEl>
                                          <p:spTgt spid="15">
                                            <p:txEl>
                                              <p:pRg st="3" end="3"/>
                                            </p:txEl>
                                          </p:spTgt>
                                        </p:tgtEl>
                                      </p:cBhvr>
                                    </p:animEffect>
                                  </p:childTnLst>
                                </p:cTn>
                              </p:par>
                              <p:par>
                                <p:cTn id="65" presetID="14" presetClass="entr" presetSubtype="10" fill="hold" grpId="0" nodeType="withEffect">
                                  <p:stCondLst>
                                    <p:cond delay="0"/>
                                  </p:stCondLst>
                                  <p:childTnLst>
                                    <p:set>
                                      <p:cBhvr>
                                        <p:cTn id="66" dur="1" fill="hold">
                                          <p:stCondLst>
                                            <p:cond delay="0"/>
                                          </p:stCondLst>
                                        </p:cTn>
                                        <p:tgtEl>
                                          <p:spTgt spid="7"/>
                                        </p:tgtEl>
                                        <p:attrNameLst>
                                          <p:attrName>style.visibility</p:attrName>
                                        </p:attrNameLst>
                                      </p:cBhvr>
                                      <p:to>
                                        <p:strVal val="visible"/>
                                      </p:to>
                                    </p:set>
                                    <p:animEffect transition="in" filter="randombar(horizontal)">
                                      <p:cBhvr>
                                        <p:cTn id="67" dur="500"/>
                                        <p:tgtEl>
                                          <p:spTgt spid="7"/>
                                        </p:tgtEl>
                                      </p:cBhvr>
                                    </p:animEffect>
                                  </p:childTnLst>
                                </p:cTn>
                              </p:par>
                              <p:par>
                                <p:cTn id="68" presetID="14" presetClass="entr" presetSubtype="10" fill="hold" grpId="0" nodeType="withEffect">
                                  <p:stCondLst>
                                    <p:cond delay="0"/>
                                  </p:stCondLst>
                                  <p:childTnLst>
                                    <p:set>
                                      <p:cBhvr>
                                        <p:cTn id="69" dur="1" fill="hold">
                                          <p:stCondLst>
                                            <p:cond delay="0"/>
                                          </p:stCondLst>
                                        </p:cTn>
                                        <p:tgtEl>
                                          <p:spTgt spid="30"/>
                                        </p:tgtEl>
                                        <p:attrNameLst>
                                          <p:attrName>style.visibility</p:attrName>
                                        </p:attrNameLst>
                                      </p:cBhvr>
                                      <p:to>
                                        <p:strVal val="visible"/>
                                      </p:to>
                                    </p:set>
                                    <p:animEffect transition="in" filter="randombar(horizontal)">
                                      <p:cBhvr>
                                        <p:cTn id="70" dur="500"/>
                                        <p:tgtEl>
                                          <p:spTgt spid="30"/>
                                        </p:tgtEl>
                                      </p:cBhvr>
                                    </p:animEffect>
                                  </p:childTnLst>
                                </p:cTn>
                              </p:par>
                              <p:par>
                                <p:cTn id="71" presetID="14" presetClass="entr" presetSubtype="10" fill="hold" grpId="0" nodeType="withEffect">
                                  <p:stCondLst>
                                    <p:cond delay="0"/>
                                  </p:stCondLst>
                                  <p:childTnLst>
                                    <p:set>
                                      <p:cBhvr>
                                        <p:cTn id="72" dur="1" fill="hold">
                                          <p:stCondLst>
                                            <p:cond delay="0"/>
                                          </p:stCondLst>
                                        </p:cTn>
                                        <p:tgtEl>
                                          <p:spTgt spid="32"/>
                                        </p:tgtEl>
                                        <p:attrNameLst>
                                          <p:attrName>style.visibility</p:attrName>
                                        </p:attrNameLst>
                                      </p:cBhvr>
                                      <p:to>
                                        <p:strVal val="visible"/>
                                      </p:to>
                                    </p:set>
                                    <p:animEffect transition="in" filter="randombar(horizontal)">
                                      <p:cBhvr>
                                        <p:cTn id="73" dur="500"/>
                                        <p:tgtEl>
                                          <p:spTgt spid="32"/>
                                        </p:tgtEl>
                                      </p:cBhvr>
                                    </p:animEffect>
                                  </p:childTnLst>
                                </p:cTn>
                              </p:par>
                            </p:childTnLst>
                          </p:cTn>
                        </p:par>
                      </p:childTnLst>
                    </p:cTn>
                  </p:par>
                  <p:par>
                    <p:cTn id="74" fill="hold">
                      <p:stCondLst>
                        <p:cond delay="indefinite"/>
                      </p:stCondLst>
                      <p:childTnLst>
                        <p:par>
                          <p:cTn id="75" fill="hold">
                            <p:stCondLst>
                              <p:cond delay="0"/>
                            </p:stCondLst>
                            <p:childTnLst>
                              <p:par>
                                <p:cTn id="76" presetID="22" presetClass="entr" presetSubtype="4" fill="hold" nodeType="clickEffect">
                                  <p:stCondLst>
                                    <p:cond delay="0"/>
                                  </p:stCondLst>
                                  <p:childTnLst>
                                    <p:set>
                                      <p:cBhvr>
                                        <p:cTn id="77" dur="1" fill="hold">
                                          <p:stCondLst>
                                            <p:cond delay="0"/>
                                          </p:stCondLst>
                                        </p:cTn>
                                        <p:tgtEl>
                                          <p:spTgt spid="15">
                                            <p:txEl>
                                              <p:pRg st="4" end="4"/>
                                            </p:txEl>
                                          </p:spTgt>
                                        </p:tgtEl>
                                        <p:attrNameLst>
                                          <p:attrName>style.visibility</p:attrName>
                                        </p:attrNameLst>
                                      </p:cBhvr>
                                      <p:to>
                                        <p:strVal val="visible"/>
                                      </p:to>
                                    </p:set>
                                    <p:animEffect transition="in" filter="wipe(down)">
                                      <p:cBhvr>
                                        <p:cTn id="78" dur="500"/>
                                        <p:tgtEl>
                                          <p:spTgt spid="15">
                                            <p:txEl>
                                              <p:pRg st="4" end="4"/>
                                            </p:txEl>
                                          </p:spTgt>
                                        </p:tgtEl>
                                      </p:cBhvr>
                                    </p:animEffect>
                                  </p:childTnLst>
                                </p:cTn>
                              </p:par>
                            </p:childTnLst>
                          </p:cTn>
                        </p:par>
                      </p:childTnLst>
                    </p:cTn>
                  </p:par>
                  <p:par>
                    <p:cTn id="79" fill="hold">
                      <p:stCondLst>
                        <p:cond delay="indefinite"/>
                      </p:stCondLst>
                      <p:childTnLst>
                        <p:par>
                          <p:cTn id="80" fill="hold">
                            <p:stCondLst>
                              <p:cond delay="0"/>
                            </p:stCondLst>
                            <p:childTnLst>
                              <p:par>
                                <p:cTn id="81" presetID="22" presetClass="entr" presetSubtype="4" fill="hold" nodeType="clickEffect">
                                  <p:stCondLst>
                                    <p:cond delay="0"/>
                                  </p:stCondLst>
                                  <p:childTnLst>
                                    <p:set>
                                      <p:cBhvr>
                                        <p:cTn id="82" dur="1" fill="hold">
                                          <p:stCondLst>
                                            <p:cond delay="0"/>
                                          </p:stCondLst>
                                        </p:cTn>
                                        <p:tgtEl>
                                          <p:spTgt spid="15">
                                            <p:txEl>
                                              <p:pRg st="5" end="5"/>
                                            </p:txEl>
                                          </p:spTgt>
                                        </p:tgtEl>
                                        <p:attrNameLst>
                                          <p:attrName>style.visibility</p:attrName>
                                        </p:attrNameLst>
                                      </p:cBhvr>
                                      <p:to>
                                        <p:strVal val="visible"/>
                                      </p:to>
                                    </p:set>
                                    <p:animEffect transition="in" filter="wipe(down)">
                                      <p:cBhvr>
                                        <p:cTn id="83" dur="500"/>
                                        <p:tgtEl>
                                          <p:spTgt spid="1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p:bldP spid="12" grpId="0" animBg="1"/>
      <p:bldP spid="31" grpId="0" animBg="1"/>
      <p:bldP spid="21" grpId="0" animBg="1"/>
      <p:bldP spid="7" grpId="0" animBg="1"/>
      <p:bldP spid="30" grpId="0" animBg="1"/>
      <p:bldP spid="3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a:extLst>
              <a:ext uri="{FF2B5EF4-FFF2-40B4-BE49-F238E27FC236}">
                <a16:creationId xmlns:a16="http://schemas.microsoft.com/office/drawing/2014/main" xmlns="" id="{D8E43803-C2F6-4323-9E42-C2AB6B6FC2C7}"/>
              </a:ext>
            </a:extLst>
          </p:cNvPr>
          <p:cNvSpPr/>
          <p:nvPr/>
        </p:nvSpPr>
        <p:spPr>
          <a:xfrm flipH="1">
            <a:off x="5276993" y="793576"/>
            <a:ext cx="6774095" cy="518974"/>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0"/>
              </a:spcBef>
              <a:spcAft>
                <a:spcPts val="0"/>
              </a:spcAft>
            </a:pPr>
            <a:r>
              <a:rPr lang="en-US" altLang="zh-CN" sz="2400" b="1" dirty="0" smtClean="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rPr>
              <a:t>Resources</a:t>
            </a:r>
            <a:endParaRPr lang="en-US" altLang="zh-CN" sz="2400" b="1" dirty="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endParaRPr>
          </a:p>
        </p:txBody>
      </p:sp>
      <p:sp>
        <p:nvSpPr>
          <p:cNvPr id="14" name="Content Placeholder 2">
            <a:extLst>
              <a:ext uri="{FF2B5EF4-FFF2-40B4-BE49-F238E27FC236}">
                <a16:creationId xmlns:a16="http://schemas.microsoft.com/office/drawing/2014/main" xmlns="" id="{DEC8B0BD-EB9A-428A-A8C2-E2ABA9EB60AE}"/>
              </a:ext>
            </a:extLst>
          </p:cNvPr>
          <p:cNvSpPr txBox="1">
            <a:spLocks/>
          </p:cNvSpPr>
          <p:nvPr/>
        </p:nvSpPr>
        <p:spPr>
          <a:xfrm flipH="1">
            <a:off x="5276989" y="1355680"/>
            <a:ext cx="6774097" cy="5386090"/>
          </a:xfrm>
          <a:prstGeom prst="rect">
            <a:avLst/>
          </a:prstGeom>
        </p:spPr>
        <p:txBody>
          <a:bodyPr vert="horz" wrap="square" lIns="0" tIns="0" rIns="0" bIns="0" rtlCol="0" anchor="t">
            <a:spAutoFit/>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algn="just">
              <a:spcBef>
                <a:spcPts val="0"/>
              </a:spcBef>
              <a:spcAft>
                <a:spcPts val="0"/>
              </a:spcAft>
            </a:pPr>
            <a:r>
              <a:rPr lang="en-US" altLang="zh-CN" sz="1400" b="1"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Fleet</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Instead of reducing fleet size when demands are looming, Cathay increased fleet size with more to come in 2021-2023 (Interim Report, 2021), where vendor relationship indeed becomes a burden rather than advantage</a:t>
            </a:r>
          </a:p>
          <a:p>
            <a:pPr algn="just">
              <a:spcBef>
                <a:spcPts val="0"/>
              </a:spcBef>
              <a:spcAft>
                <a:spcPts val="0"/>
              </a:spcAft>
            </a:pPr>
            <a:r>
              <a:rPr lang="en-US" altLang="zh-CN" sz="1400" b="1"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Financial</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Airline habitually practice fuel forward hedge to counter volatility, but the instrument is so complex and risky, letting alone the pandemic has injected further convolutions, even Cathy’s external auditor KPMG has raised concerns whether this operation is capable to be handled well internally (Annual Report, 2016; 2020)</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The exact hedge had caused a huge loss for Cathay in both 2016 and 2017, which represented -0.6% and -1.3% in profit margin losses</a:t>
            </a:r>
          </a:p>
          <a:p>
            <a:pPr marL="285750" indent="-285750" algn="just">
              <a:spcBef>
                <a:spcPts val="0"/>
              </a:spcBef>
              <a:spcAft>
                <a:spcPts val="0"/>
              </a:spcAft>
              <a:buFont typeface="Wingdings" panose="05000000000000000000" pitchFamily="2" charset="2"/>
              <a:buChar char="§"/>
            </a:pP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Annual Report (2020) </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reported </a:t>
            </a: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a 42.3% </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cost reduction in operation, nevertheless nowhere </a:t>
            </a: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close to </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56.1</a:t>
            </a: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 loss in revenue, excluding other </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possible cost obligations</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The </a:t>
            </a: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inadequate </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management of </a:t>
            </a: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the airline required a USD 5-billion bailout package from HKSAR government </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unprecedentedly </a:t>
            </a: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a:t>
            </a:r>
            <a:r>
              <a:rPr lang="en-US" altLang="zh-CN" sz="1400" dirty="0" err="1">
                <a:solidFill>
                  <a:schemeClr val="bg1">
                    <a:lumMod val="50000"/>
                  </a:schemeClr>
                </a:solidFill>
                <a:latin typeface="Microsoft YaHei" panose="020B0503020204020204" pitchFamily="34" charset="-122"/>
                <a:ea typeface="Microsoft YaHei" panose="020B0503020204020204" pitchFamily="34" charset="-122"/>
                <a:cs typeface="Lato Regular"/>
              </a:rPr>
              <a:t>Kawase</a:t>
            </a: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 2020</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a:t>
            </a:r>
          </a:p>
          <a:p>
            <a:pPr algn="just">
              <a:spcBef>
                <a:spcPts val="0"/>
              </a:spcBef>
              <a:spcAft>
                <a:spcPts val="0"/>
              </a:spcAft>
            </a:pPr>
            <a:r>
              <a:rPr lang="en-US" altLang="zh-CN" sz="1400" b="1"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Technology</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When rivals </a:t>
            </a: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are gearing for </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digital customer journey in </a:t>
            </a: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more advanced </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AI/AR </a:t>
            </a: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technologies, Cathay was still working on antiquated WhatsApp communication and inflight WiFi </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connectivity</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Big </a:t>
            </a: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data </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was only </a:t>
            </a: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for weather predictions, a small digital tweak in cargo temperature monitoring, and a primitive digital passport for </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boarding</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Even </a:t>
            </a: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all these were engulfed by its 2018 cyber hacking incident towards customer </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data, demonstrating </a:t>
            </a: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its incompetence </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security </a:t>
            </a: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management.</a:t>
            </a:r>
          </a:p>
        </p:txBody>
      </p:sp>
      <p:grpSp>
        <p:nvGrpSpPr>
          <p:cNvPr id="76" name="组合 6">
            <a:extLst>
              <a:ext uri="{FF2B5EF4-FFF2-40B4-BE49-F238E27FC236}">
                <a16:creationId xmlns:a16="http://schemas.microsoft.com/office/drawing/2014/main" xmlns="" id="{41501E81-1AB7-4A69-BA8B-D4667D4D517A}"/>
              </a:ext>
            </a:extLst>
          </p:cNvPr>
          <p:cNvGrpSpPr/>
          <p:nvPr/>
        </p:nvGrpSpPr>
        <p:grpSpPr>
          <a:xfrm>
            <a:off x="509695" y="295974"/>
            <a:ext cx="7387642" cy="800219"/>
            <a:chOff x="956666" y="3447854"/>
            <a:chExt cx="7387642" cy="800219"/>
          </a:xfrm>
        </p:grpSpPr>
        <p:sp>
          <p:nvSpPr>
            <p:cNvPr id="77" name="TextBox 38">
              <a:extLst>
                <a:ext uri="{FF2B5EF4-FFF2-40B4-BE49-F238E27FC236}">
                  <a16:creationId xmlns:a16="http://schemas.microsoft.com/office/drawing/2014/main" xmlns="" id="{C53C28E3-DC0F-4C61-A42D-5AC7B5E4C36E}"/>
                </a:ext>
              </a:extLst>
            </p:cNvPr>
            <p:cNvSpPr txBox="1"/>
            <p:nvPr/>
          </p:nvSpPr>
          <p:spPr>
            <a:xfrm>
              <a:off x="1622724" y="3447854"/>
              <a:ext cx="6721584" cy="800219"/>
            </a:xfrm>
            <a:prstGeom prst="rect">
              <a:avLst/>
            </a:prstGeom>
            <a:noFill/>
          </p:spPr>
          <p:txBody>
            <a:bodyPr wrap="none" rtlCol="0" anchor="t" anchorCtr="1">
              <a:spAutoFit/>
            </a:bodyPr>
            <a:lstStyle/>
            <a:p>
              <a:r>
                <a:rPr lang="en-US" altLang="zh-CN" sz="2800" b="1" spc="600" dirty="0" smtClean="0">
                  <a:solidFill>
                    <a:srgbClr val="113F4E"/>
                  </a:solidFill>
                  <a:latin typeface="微软雅黑" panose="020B0503020204020204" pitchFamily="34" charset="-122"/>
                  <a:ea typeface="微软雅黑" panose="020B0503020204020204" pitchFamily="34" charset="-122"/>
                </a:rPr>
                <a:t>Environmental Challenges</a:t>
              </a:r>
            </a:p>
            <a:p>
              <a:r>
                <a:rPr lang="en-US" altLang="zh-CN" b="1" spc="600" dirty="0" smtClean="0">
                  <a:solidFill>
                    <a:schemeClr val="bg1">
                      <a:lumMod val="50000"/>
                    </a:schemeClr>
                  </a:solidFill>
                  <a:latin typeface="微软雅黑" panose="020B0503020204020204" pitchFamily="34" charset="-122"/>
                  <a:ea typeface="微软雅黑" panose="020B0503020204020204" pitchFamily="34" charset="-122"/>
                </a:rPr>
                <a:t>Internal Environment</a:t>
              </a:r>
              <a:endParaRPr lang="zh-CN" altLang="en-US" b="1" spc="60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78" name="矩形 8">
              <a:extLst>
                <a:ext uri="{FF2B5EF4-FFF2-40B4-BE49-F238E27FC236}">
                  <a16:creationId xmlns:a16="http://schemas.microsoft.com/office/drawing/2014/main" xmlns="" id="{E32947FC-0CAF-491E-BB70-4BE979241394}"/>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79" name="矩形 9">
              <a:extLst>
                <a:ext uri="{FF2B5EF4-FFF2-40B4-BE49-F238E27FC236}">
                  <a16:creationId xmlns:a16="http://schemas.microsoft.com/office/drawing/2014/main" xmlns="" id="{3D41CC49-6D1D-4B11-8791-6EBDB155A635}"/>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sp>
        <p:nvSpPr>
          <p:cNvPr id="80" name="文本框 23">
            <a:extLst>
              <a:ext uri="{FF2B5EF4-FFF2-40B4-BE49-F238E27FC236}">
                <a16:creationId xmlns:a16="http://schemas.microsoft.com/office/drawing/2014/main" xmlns="" id="{D4CDD749-5E1D-4D14-861D-8AB76BB9010E}"/>
              </a:ext>
            </a:extLst>
          </p:cNvPr>
          <p:cNvSpPr txBox="1"/>
          <p:nvPr/>
        </p:nvSpPr>
        <p:spPr>
          <a:xfrm>
            <a:off x="713620" y="346206"/>
            <a:ext cx="426263" cy="461665"/>
          </a:xfrm>
          <a:prstGeom prst="rect">
            <a:avLst/>
          </a:prstGeom>
          <a:noFill/>
        </p:spPr>
        <p:txBody>
          <a:bodyPr wrap="square" rtlCol="0">
            <a:spAutoFit/>
            <a:scene3d>
              <a:camera prst="orthographicFront"/>
              <a:lightRig rig="threePt" dir="t"/>
            </a:scene3d>
            <a:sp3d contourW="12700"/>
          </a:bodyPr>
          <a:lstStyle/>
          <a:p>
            <a:r>
              <a:rPr lang="en-US" altLang="zh-CN" sz="2400" b="1" dirty="0">
                <a:solidFill>
                  <a:schemeClr val="bg1"/>
                </a:solidFill>
                <a:latin typeface="微软雅黑" panose="020B0503020204020204" pitchFamily="34" charset="-122"/>
                <a:ea typeface="微软雅黑" panose="020B0503020204020204" pitchFamily="34" charset="-122"/>
              </a:rPr>
              <a:t>3</a:t>
            </a:r>
            <a:endParaRPr lang="zh-CN" altLang="en-US" sz="2400" b="1" dirty="0">
              <a:solidFill>
                <a:schemeClr val="bg1"/>
              </a:solidFill>
              <a:latin typeface="微软雅黑" panose="020B0503020204020204" pitchFamily="34" charset="-122"/>
              <a:ea typeface="微软雅黑" panose="020B0503020204020204" pitchFamily="34" charset="-122"/>
            </a:endParaRPr>
          </a:p>
        </p:txBody>
      </p:sp>
      <p:sp>
        <p:nvSpPr>
          <p:cNvPr id="2" name="AutoShape 8" descr="Competition icon PNG and SVG Vector Free Downloa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25" name="Picture 2" descr="Download Cathay Pacific Logo in SVG Vector or PNG File Format - Logo.win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934699" y="1"/>
            <a:ext cx="1257299" cy="70788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8" name="Table 27"/>
          <p:cNvGraphicFramePr>
            <a:graphicFrameLocks noGrp="1"/>
          </p:cNvGraphicFramePr>
          <p:nvPr>
            <p:extLst>
              <p:ext uri="{D42A27DB-BD31-4B8C-83A1-F6EECF244321}">
                <p14:modId xmlns:p14="http://schemas.microsoft.com/office/powerpoint/2010/main" val="649172245"/>
              </p:ext>
            </p:extLst>
          </p:nvPr>
        </p:nvGraphicFramePr>
        <p:xfrm>
          <a:off x="609254" y="1195893"/>
          <a:ext cx="4401566" cy="4187379"/>
        </p:xfrm>
        <a:graphic>
          <a:graphicData uri="http://schemas.openxmlformats.org/drawingml/2006/table">
            <a:tbl>
              <a:tblPr/>
              <a:tblGrid>
                <a:gridCol w="933165">
                  <a:extLst>
                    <a:ext uri="{9D8B030D-6E8A-4147-A177-3AD203B41FA5}">
                      <a16:colId xmlns:a16="http://schemas.microsoft.com/office/drawing/2014/main" xmlns="" val="20000"/>
                    </a:ext>
                  </a:extLst>
                </a:gridCol>
                <a:gridCol w="759745">
                  <a:extLst>
                    <a:ext uri="{9D8B030D-6E8A-4147-A177-3AD203B41FA5}">
                      <a16:colId xmlns:a16="http://schemas.microsoft.com/office/drawing/2014/main" xmlns="" val="20001"/>
                    </a:ext>
                  </a:extLst>
                </a:gridCol>
                <a:gridCol w="528518">
                  <a:extLst>
                    <a:ext uri="{9D8B030D-6E8A-4147-A177-3AD203B41FA5}">
                      <a16:colId xmlns:a16="http://schemas.microsoft.com/office/drawing/2014/main" xmlns="" val="20002"/>
                    </a:ext>
                  </a:extLst>
                </a:gridCol>
                <a:gridCol w="528518">
                  <a:extLst>
                    <a:ext uri="{9D8B030D-6E8A-4147-A177-3AD203B41FA5}">
                      <a16:colId xmlns:a16="http://schemas.microsoft.com/office/drawing/2014/main" xmlns="" val="20003"/>
                    </a:ext>
                  </a:extLst>
                </a:gridCol>
                <a:gridCol w="528518">
                  <a:extLst>
                    <a:ext uri="{9D8B030D-6E8A-4147-A177-3AD203B41FA5}">
                      <a16:colId xmlns:a16="http://schemas.microsoft.com/office/drawing/2014/main" xmlns="" val="20004"/>
                    </a:ext>
                  </a:extLst>
                </a:gridCol>
                <a:gridCol w="583573">
                  <a:extLst>
                    <a:ext uri="{9D8B030D-6E8A-4147-A177-3AD203B41FA5}">
                      <a16:colId xmlns:a16="http://schemas.microsoft.com/office/drawing/2014/main" xmlns="" val="20005"/>
                    </a:ext>
                  </a:extLst>
                </a:gridCol>
                <a:gridCol w="539529">
                  <a:extLst>
                    <a:ext uri="{9D8B030D-6E8A-4147-A177-3AD203B41FA5}">
                      <a16:colId xmlns:a16="http://schemas.microsoft.com/office/drawing/2014/main" xmlns="" val="20006"/>
                    </a:ext>
                  </a:extLst>
                </a:gridCol>
              </a:tblGrid>
              <a:tr h="199399">
                <a:tc gridSpan="2">
                  <a:txBody>
                    <a:bodyPr/>
                    <a:lstStyle/>
                    <a:p>
                      <a:pPr algn="ctr" fontAlgn="ctr"/>
                      <a:r>
                        <a:rPr lang="en-US" sz="1100" b="0" i="0" u="none" strike="noStrike" dirty="0">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1" i="0" u="none" strike="noStrike">
                          <a:solidFill>
                            <a:schemeClr val="tx1"/>
                          </a:solidFill>
                          <a:effectLst/>
                          <a:latin typeface="Calibri"/>
                        </a:rPr>
                        <a:t>2020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1" i="0" u="none" strike="noStrike">
                          <a:solidFill>
                            <a:schemeClr val="tx1"/>
                          </a:solidFill>
                          <a:effectLst/>
                          <a:latin typeface="Calibri"/>
                        </a:rPr>
                        <a:t>2019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1" i="0" u="none" strike="noStrike" dirty="0">
                          <a:solidFill>
                            <a:schemeClr val="tx1"/>
                          </a:solidFill>
                          <a:effectLst/>
                          <a:latin typeface="Calibri"/>
                        </a:rPr>
                        <a:t>2018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1" i="0" u="none" strike="noStrike">
                          <a:solidFill>
                            <a:schemeClr val="tx1"/>
                          </a:solidFill>
                          <a:effectLst/>
                          <a:latin typeface="Calibri"/>
                        </a:rPr>
                        <a:t>2017</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1" i="0" u="none" strike="noStrike">
                          <a:solidFill>
                            <a:schemeClr val="tx1"/>
                          </a:solidFill>
                          <a:effectLst/>
                          <a:latin typeface="Calibri"/>
                        </a:rPr>
                        <a:t>2016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0"/>
                  </a:ext>
                </a:extLst>
              </a:tr>
              <a:tr h="199399">
                <a:tc gridSpan="2">
                  <a:txBody>
                    <a:bodyPr/>
                    <a:lstStyle/>
                    <a:p>
                      <a:pPr algn="ctr" fontAlgn="ctr"/>
                      <a:r>
                        <a:rPr lang="en-US" sz="1100" b="1" i="0" u="none" strike="noStrike">
                          <a:solidFill>
                            <a:schemeClr val="tx1"/>
                          </a:solidFill>
                          <a:effectLst/>
                          <a:latin typeface="Calibri"/>
                        </a:rPr>
                        <a:t>Business Operations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100" b="1" i="0" u="none" strike="noStrike" dirty="0">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1" i="0" u="none" strike="noStrike">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1" i="0" u="none" strike="noStrike">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1" i="0" u="none" strike="noStrike">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1" i="0" u="none" strike="noStrike">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1"/>
                  </a:ext>
                </a:extLst>
              </a:tr>
              <a:tr h="199399">
                <a:tc rowSpan="4">
                  <a:txBody>
                    <a:bodyPr/>
                    <a:lstStyle/>
                    <a:p>
                      <a:pPr algn="ctr" fontAlgn="ctr"/>
                      <a:r>
                        <a:rPr lang="en-US" sz="1100" b="0" i="0" u="none" strike="noStrike">
                          <a:solidFill>
                            <a:srgbClr val="000000"/>
                          </a:solidFill>
                          <a:effectLst/>
                          <a:latin typeface="Calibri"/>
                        </a:rPr>
                        <a:t>Employee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a:solidFill>
                            <a:schemeClr val="tx1"/>
                          </a:solidFill>
                          <a:effectLst/>
                          <a:latin typeface="Calibri"/>
                        </a:rPr>
                        <a:t>Flight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3,210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4,101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3,967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3,930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3,894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2"/>
                  </a:ext>
                </a:extLst>
              </a:tr>
              <a:tr h="199399">
                <a:tc vMerge="1">
                  <a:txBody>
                    <a:bodyPr/>
                    <a:lstStyle/>
                    <a:p>
                      <a:endParaRPr lang="en-US"/>
                    </a:p>
                  </a:txBody>
                  <a:tcPr/>
                </a:tc>
                <a:tc>
                  <a:txBody>
                    <a:bodyPr/>
                    <a:lstStyle/>
                    <a:p>
                      <a:pPr algn="ctr" fontAlgn="ctr"/>
                      <a:r>
                        <a:rPr lang="en-US" sz="1100" b="0" i="0" u="none" strike="noStrike">
                          <a:solidFill>
                            <a:schemeClr val="tx1"/>
                          </a:solidFill>
                          <a:effectLst/>
                          <a:latin typeface="Calibri"/>
                        </a:rPr>
                        <a:t>Cabin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7,936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13,234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12,726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12,312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12,217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3"/>
                  </a:ext>
                </a:extLst>
              </a:tr>
              <a:tr h="199399">
                <a:tc vMerge="1">
                  <a:txBody>
                    <a:bodyPr/>
                    <a:lstStyle/>
                    <a:p>
                      <a:endParaRPr lang="en-US"/>
                    </a:p>
                  </a:txBody>
                  <a:tcPr/>
                </a:tc>
                <a:tc>
                  <a:txBody>
                    <a:bodyPr/>
                    <a:lstStyle/>
                    <a:p>
                      <a:pPr algn="ctr" fontAlgn="ctr"/>
                      <a:r>
                        <a:rPr lang="en-US" sz="1100" b="0" i="0" u="none" strike="noStrike">
                          <a:solidFill>
                            <a:schemeClr val="tx1"/>
                          </a:solidFill>
                          <a:effectLst/>
                          <a:latin typeface="Calibri"/>
                        </a:rPr>
                        <a:t>Ground</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8,306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10,007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9,930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9,787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10,563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4"/>
                  </a:ext>
                </a:extLst>
              </a:tr>
              <a:tr h="199399">
                <a:tc vMerge="1">
                  <a:txBody>
                    <a:bodyPr/>
                    <a:lstStyle/>
                    <a:p>
                      <a:endParaRPr lang="en-US"/>
                    </a:p>
                  </a:txBody>
                  <a:tcPr/>
                </a:tc>
                <a:tc rowSpan="2">
                  <a:txBody>
                    <a:bodyPr/>
                    <a:lstStyle/>
                    <a:p>
                      <a:pPr algn="ctr" fontAlgn="ctr"/>
                      <a:r>
                        <a:rPr lang="en-US" sz="1100" b="0" i="0" u="none" strike="noStrike" dirty="0" smtClean="0">
                          <a:solidFill>
                            <a:schemeClr val="tx1"/>
                          </a:solidFill>
                          <a:effectLst/>
                          <a:latin typeface="Calibri"/>
                        </a:rPr>
                        <a:t>Office</a:t>
                      </a:r>
                      <a:endParaRPr lang="en-US" sz="1100" b="0" i="0" u="none" strike="noStrike" dirty="0">
                        <a:solidFill>
                          <a:schemeClr val="tx1"/>
                        </a:solidFill>
                        <a:effectLst/>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6,148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6,858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5,777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6,671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7,126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5"/>
                  </a:ext>
                </a:extLst>
              </a:tr>
              <a:tr h="199399">
                <a:tc>
                  <a:txBody>
                    <a:bodyPr/>
                    <a:lstStyle/>
                    <a:p>
                      <a:pPr algn="ctr" fontAlgn="ctr"/>
                      <a:r>
                        <a:rPr lang="en-US" sz="1100" b="0" i="0" u="none" strike="noStrike">
                          <a:solidFill>
                            <a:srgbClr val="000000"/>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a:lstStyle/>
                    <a:p>
                      <a:pPr algn="ctr" fontAlgn="ctr"/>
                      <a:endParaRPr lang="en-US" sz="1100" b="0" i="0" u="none" strike="noStrike" dirty="0">
                        <a:solidFill>
                          <a:schemeClr val="tx1"/>
                        </a:solidFill>
                        <a:effectLst/>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32%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22%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27%</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6"/>
                  </a:ext>
                </a:extLst>
              </a:tr>
              <a:tr h="199399">
                <a:tc gridSpan="2">
                  <a:txBody>
                    <a:bodyPr/>
                    <a:lstStyle/>
                    <a:p>
                      <a:pPr algn="ctr" fontAlgn="ctr"/>
                      <a:r>
                        <a:rPr lang="en-US" sz="1100" b="0" i="0" u="none" strike="noStrike">
                          <a:solidFill>
                            <a:schemeClr val="tx1"/>
                          </a:solidFill>
                          <a:effectLst/>
                          <a:latin typeface="Calibri"/>
                        </a:rPr>
                        <a:t>Fleet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000" b="0" i="0" u="none" strike="noStrike">
                          <a:solidFill>
                            <a:schemeClr val="tx1"/>
                          </a:solidFill>
                          <a:effectLst/>
                          <a:latin typeface="Calibri"/>
                        </a:rPr>
                        <a:t>239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236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212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208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202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7"/>
                  </a:ext>
                </a:extLst>
              </a:tr>
              <a:tr h="199399">
                <a:tc gridSpan="2">
                  <a:txBody>
                    <a:bodyPr/>
                    <a:lstStyle/>
                    <a:p>
                      <a:pPr algn="ctr" fontAlgn="ctr"/>
                      <a:r>
                        <a:rPr lang="en-US" sz="1100" b="0" i="0" u="none" strike="noStrike" dirty="0">
                          <a:solidFill>
                            <a:schemeClr val="tx1"/>
                          </a:solidFill>
                          <a:effectLst/>
                          <a:latin typeface="Calibri"/>
                        </a:rPr>
                        <a:t>Destination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000" b="0" i="0" u="none" strike="noStrike">
                          <a:solidFill>
                            <a:schemeClr val="tx1"/>
                          </a:solidFill>
                          <a:effectLst/>
                          <a:latin typeface="Calibri"/>
                        </a:rPr>
                        <a:t>255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255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232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200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182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8"/>
                  </a:ext>
                </a:extLst>
              </a:tr>
              <a:tr h="199399">
                <a:tc gridSpan="7">
                  <a:txBody>
                    <a:bodyPr/>
                    <a:lstStyle/>
                    <a:p>
                      <a:pPr algn="ctr" fontAlgn="ctr"/>
                      <a:r>
                        <a:rPr lang="en-US" sz="1000" b="0" i="0" u="none" strike="noStrike" dirty="0">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9"/>
                  </a:ext>
                </a:extLst>
              </a:tr>
              <a:tr h="199399">
                <a:tc gridSpan="2">
                  <a:txBody>
                    <a:bodyPr/>
                    <a:lstStyle/>
                    <a:p>
                      <a:pPr algn="ctr" fontAlgn="ctr"/>
                      <a:r>
                        <a:rPr lang="en-US" sz="1100" b="1" i="0" u="none" strike="noStrike" dirty="0">
                          <a:solidFill>
                            <a:schemeClr val="tx1"/>
                          </a:solidFill>
                          <a:effectLst/>
                          <a:latin typeface="Calibri"/>
                        </a:rPr>
                        <a:t>Financials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000" b="0" i="0" u="none" strike="noStrike">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10"/>
                  </a:ext>
                </a:extLst>
              </a:tr>
              <a:tr h="199399">
                <a:tc gridSpan="2">
                  <a:txBody>
                    <a:bodyPr/>
                    <a:lstStyle/>
                    <a:p>
                      <a:pPr algn="ctr" fontAlgn="ctr"/>
                      <a:r>
                        <a:rPr lang="en-US" sz="1100" b="0" i="0" u="none" strike="noStrike">
                          <a:solidFill>
                            <a:schemeClr val="tx1"/>
                          </a:solidFill>
                          <a:effectLst/>
                          <a:latin typeface="Calibri"/>
                        </a:rPr>
                        <a:t>Revenue (HK$M)</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000" b="0" i="0" u="none" strike="noStrike">
                          <a:solidFill>
                            <a:schemeClr val="tx1"/>
                          </a:solidFill>
                          <a:effectLst/>
                          <a:latin typeface="Calibri"/>
                        </a:rPr>
                        <a:t>46,934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106,973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111,060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97,284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92,751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11"/>
                  </a:ext>
                </a:extLst>
              </a:tr>
              <a:tr h="398798">
                <a:tc gridSpan="2">
                  <a:txBody>
                    <a:bodyPr/>
                    <a:lstStyle/>
                    <a:p>
                      <a:pPr algn="ctr" fontAlgn="ctr"/>
                      <a:r>
                        <a:rPr lang="en-US" sz="1100" b="0" i="0" u="none" strike="noStrike">
                          <a:solidFill>
                            <a:schemeClr val="tx1"/>
                          </a:solidFill>
                          <a:effectLst/>
                          <a:latin typeface="Calibri"/>
                        </a:rPr>
                        <a:t>Operating Cost (HK$M)</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000" b="0" i="0" u="none" strike="noStrike">
                          <a:solidFill>
                            <a:schemeClr val="tx1"/>
                          </a:solidFill>
                          <a:effectLst/>
                          <a:latin typeface="Calibri"/>
                        </a:rPr>
                        <a:t>(58,639)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(103,646)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(107,465)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(99,563)</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(93,276)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12"/>
                  </a:ext>
                </a:extLst>
              </a:tr>
              <a:tr h="199399">
                <a:tc gridSpan="2">
                  <a:txBody>
                    <a:bodyPr/>
                    <a:lstStyle/>
                    <a:p>
                      <a:pPr algn="ctr" fontAlgn="ctr"/>
                      <a:r>
                        <a:rPr lang="en-US" sz="1100" b="0" i="0" u="none" strike="noStrike">
                          <a:solidFill>
                            <a:schemeClr val="tx1"/>
                          </a:solidFill>
                          <a:effectLst/>
                          <a:latin typeface="Calibri"/>
                        </a:rPr>
                        <a:t>Profit (HK$M)</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000" b="0" i="0" u="none" strike="noStrike">
                          <a:solidFill>
                            <a:schemeClr val="tx1"/>
                          </a:solidFill>
                          <a:effectLst/>
                          <a:latin typeface="Calibri"/>
                        </a:rPr>
                        <a:t>(21,647)</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1,691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2,777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(888)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(274)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13"/>
                  </a:ext>
                </a:extLst>
              </a:tr>
              <a:tr h="199399">
                <a:tc gridSpan="2">
                  <a:txBody>
                    <a:bodyPr/>
                    <a:lstStyle/>
                    <a:p>
                      <a:pPr algn="ctr" fontAlgn="ctr"/>
                      <a:r>
                        <a:rPr lang="en-US" sz="1100" b="0" i="0" u="none" strike="noStrike">
                          <a:solidFill>
                            <a:schemeClr val="tx1"/>
                          </a:solidFill>
                          <a:effectLst/>
                          <a:latin typeface="Calibri"/>
                        </a:rPr>
                        <a:t>Profit Margin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000" b="0" i="0" u="none" strike="noStrike" dirty="0">
                          <a:solidFill>
                            <a:schemeClr val="tx1"/>
                          </a:solidFill>
                          <a:effectLst/>
                          <a:latin typeface="Calibri"/>
                        </a:rPr>
                        <a:t>(46.1)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1.6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2.1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(1.3)</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(0.6)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14"/>
                  </a:ext>
                </a:extLst>
              </a:tr>
              <a:tr h="398798">
                <a:tc gridSpan="2">
                  <a:txBody>
                    <a:bodyPr/>
                    <a:lstStyle/>
                    <a:p>
                      <a:pPr algn="ctr" fontAlgn="ctr"/>
                      <a:r>
                        <a:rPr lang="en-US" sz="1100" b="0" i="0" u="none" strike="noStrike">
                          <a:solidFill>
                            <a:schemeClr val="tx1"/>
                          </a:solidFill>
                          <a:effectLst/>
                          <a:latin typeface="Calibri"/>
                        </a:rPr>
                        <a:t>ATK per HK$'000 Staff Cost (unit)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000" b="0" i="0" u="none" strike="noStrike">
                          <a:solidFill>
                            <a:schemeClr val="tx1"/>
                          </a:solidFill>
                          <a:effectLst/>
                          <a:latin typeface="Calibri"/>
                        </a:rPr>
                        <a:t>1,074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1,879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1,801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1,775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1,730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15"/>
                  </a:ext>
                </a:extLst>
              </a:tr>
              <a:tr h="199399">
                <a:tc gridSpan="7">
                  <a:txBody>
                    <a:bodyPr/>
                    <a:lstStyle/>
                    <a:p>
                      <a:pPr algn="ctr" fontAlgn="ctr"/>
                      <a:r>
                        <a:rPr lang="en-US" sz="1000" b="0" i="0" u="none" strike="noStrike" dirty="0">
                          <a:solidFill>
                            <a:schemeClr val="tx1"/>
                          </a:solidFill>
                          <a:effectLst/>
                          <a:latin typeface="Calibri"/>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16"/>
                  </a:ext>
                </a:extLst>
              </a:tr>
              <a:tr h="398798">
                <a:tc gridSpan="2">
                  <a:txBody>
                    <a:bodyPr/>
                    <a:lstStyle/>
                    <a:p>
                      <a:pPr algn="ctr" fontAlgn="ctr"/>
                      <a:r>
                        <a:rPr lang="en-US" sz="1100" b="1" i="0" u="none" strike="noStrike" dirty="0">
                          <a:solidFill>
                            <a:schemeClr val="tx1"/>
                          </a:solidFill>
                          <a:effectLst/>
                          <a:latin typeface="Calibri"/>
                        </a:rPr>
                        <a:t>Stock 293 Year-End </a:t>
                      </a:r>
                      <a:r>
                        <a:rPr lang="en-US" sz="1100" b="0" i="0" u="none" strike="noStrike" dirty="0">
                          <a:solidFill>
                            <a:schemeClr val="tx1"/>
                          </a:solidFill>
                          <a:effectLst/>
                          <a:latin typeface="Calibri"/>
                        </a:rPr>
                        <a:t>(HK$)</a:t>
                      </a:r>
                      <a:endParaRPr lang="en-US" sz="1100" b="1" i="0" u="none" strike="noStrike" dirty="0">
                        <a:solidFill>
                          <a:schemeClr val="tx1"/>
                        </a:solidFill>
                        <a:effectLst/>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gn="ctr" fontAlgn="ctr"/>
                      <a:r>
                        <a:rPr lang="en-US" sz="1000" b="0" i="0" u="none" strike="noStrike">
                          <a:solidFill>
                            <a:schemeClr val="tx1"/>
                          </a:solidFill>
                          <a:effectLst/>
                          <a:latin typeface="Calibri"/>
                        </a:rPr>
                        <a:t>7.2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11.5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a:solidFill>
                            <a:schemeClr val="tx1"/>
                          </a:solidFill>
                          <a:effectLst/>
                          <a:latin typeface="Calibri"/>
                        </a:rPr>
                        <a:t>11.1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12.1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000" b="0" i="0" u="none" strike="noStrike" dirty="0">
                          <a:solidFill>
                            <a:schemeClr val="tx1"/>
                          </a:solidFill>
                          <a:effectLst/>
                          <a:latin typeface="Calibri"/>
                        </a:rPr>
                        <a:t>10.2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17"/>
                  </a:ext>
                </a:extLst>
              </a:tr>
            </a:tbl>
          </a:graphicData>
        </a:graphic>
      </p:graphicFrame>
      <p:sp>
        <p:nvSpPr>
          <p:cNvPr id="30" name="Rectangle 29"/>
          <p:cNvSpPr/>
          <p:nvPr/>
        </p:nvSpPr>
        <p:spPr>
          <a:xfrm>
            <a:off x="2292347" y="2576037"/>
            <a:ext cx="2717321" cy="230690"/>
          </a:xfrm>
          <a:prstGeom prst="rect">
            <a:avLst/>
          </a:prstGeom>
          <a:no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2292345" y="4164854"/>
            <a:ext cx="2717321" cy="230690"/>
          </a:xfrm>
          <a:prstGeom prst="rect">
            <a:avLst/>
          </a:prstGeom>
          <a:no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任意多边形 54">
            <a:extLst>
              <a:ext uri="{FF2B5EF4-FFF2-40B4-BE49-F238E27FC236}">
                <a16:creationId xmlns:a16="http://schemas.microsoft.com/office/drawing/2014/main" xmlns="" id="{569F58E1-9E73-4C5C-A459-3A2A5ABF0EA5}"/>
              </a:ext>
            </a:extLst>
          </p:cNvPr>
          <p:cNvSpPr/>
          <p:nvPr/>
        </p:nvSpPr>
        <p:spPr>
          <a:xfrm rot="5400000">
            <a:off x="749739" y="4177519"/>
            <a:ext cx="1028578" cy="1233939"/>
          </a:xfrm>
          <a:custGeom>
            <a:avLst/>
            <a:gdLst>
              <a:gd name="connsiteX0" fmla="*/ 0 w 2232000"/>
              <a:gd name="connsiteY0" fmla="*/ 2335309 h 2590940"/>
              <a:gd name="connsiteX1" fmla="*/ 0 w 2232000"/>
              <a:gd name="connsiteY1" fmla="*/ 614571 h 2590940"/>
              <a:gd name="connsiteX2" fmla="*/ 255630 w 2232000"/>
              <a:gd name="connsiteY2" fmla="*/ 358940 h 2590940"/>
              <a:gd name="connsiteX3" fmla="*/ 907815 w 2232000"/>
              <a:gd name="connsiteY3" fmla="*/ 358940 h 2590940"/>
              <a:gd name="connsiteX4" fmla="*/ 1116000 w 2232000"/>
              <a:gd name="connsiteY4" fmla="*/ 0 h 2590940"/>
              <a:gd name="connsiteX5" fmla="*/ 1324185 w 2232000"/>
              <a:gd name="connsiteY5" fmla="*/ 358940 h 2590940"/>
              <a:gd name="connsiteX6" fmla="*/ 1976369 w 2232000"/>
              <a:gd name="connsiteY6" fmla="*/ 358940 h 2590940"/>
              <a:gd name="connsiteX7" fmla="*/ 2232000 w 2232000"/>
              <a:gd name="connsiteY7" fmla="*/ 614571 h 2590940"/>
              <a:gd name="connsiteX8" fmla="*/ 2232000 w 2232000"/>
              <a:gd name="connsiteY8" fmla="*/ 2335309 h 2590940"/>
              <a:gd name="connsiteX9" fmla="*/ 1976369 w 2232000"/>
              <a:gd name="connsiteY9" fmla="*/ 2590940 h 2590940"/>
              <a:gd name="connsiteX10" fmla="*/ 255630 w 2232000"/>
              <a:gd name="connsiteY10" fmla="*/ 2590940 h 2590940"/>
              <a:gd name="connsiteX11" fmla="*/ 0 w 2232000"/>
              <a:gd name="connsiteY11" fmla="*/ 2335309 h 259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32000" h="2590940">
                <a:moveTo>
                  <a:pt x="0" y="2335309"/>
                </a:moveTo>
                <a:lnTo>
                  <a:pt x="0" y="614571"/>
                </a:lnTo>
                <a:cubicBezTo>
                  <a:pt x="0" y="473390"/>
                  <a:pt x="114449" y="358940"/>
                  <a:pt x="255630" y="358940"/>
                </a:cubicBezTo>
                <a:lnTo>
                  <a:pt x="907815" y="358940"/>
                </a:lnTo>
                <a:lnTo>
                  <a:pt x="1116000" y="0"/>
                </a:lnTo>
                <a:lnTo>
                  <a:pt x="1324185" y="358940"/>
                </a:lnTo>
                <a:lnTo>
                  <a:pt x="1976369" y="358940"/>
                </a:lnTo>
                <a:cubicBezTo>
                  <a:pt x="2117550" y="358940"/>
                  <a:pt x="2232000" y="473390"/>
                  <a:pt x="2232000" y="614571"/>
                </a:cubicBezTo>
                <a:lnTo>
                  <a:pt x="2232000" y="2335309"/>
                </a:lnTo>
                <a:cubicBezTo>
                  <a:pt x="2232000" y="2476490"/>
                  <a:pt x="2117550" y="2590940"/>
                  <a:pt x="1976369" y="2590940"/>
                </a:cubicBezTo>
                <a:lnTo>
                  <a:pt x="255630" y="2590940"/>
                </a:lnTo>
                <a:cubicBezTo>
                  <a:pt x="114449" y="2590940"/>
                  <a:pt x="0" y="2476490"/>
                  <a:pt x="0" y="2335309"/>
                </a:cubicBezTo>
                <a:close/>
              </a:path>
            </a:pathLst>
          </a:custGeom>
          <a:solidFill>
            <a:srgbClr val="55C0AF">
              <a:alpha val="7000"/>
            </a:srgbClr>
          </a:solidFill>
          <a:ln w="22225">
            <a:noFill/>
          </a:ln>
        </p:spPr>
        <p:style>
          <a:lnRef idx="2">
            <a:schemeClr val="accent1">
              <a:shade val="50000"/>
            </a:schemeClr>
          </a:lnRef>
          <a:fillRef idx="1">
            <a:schemeClr val="accent1"/>
          </a:fillRef>
          <a:effectRef idx="0">
            <a:schemeClr val="accent1"/>
          </a:effectRef>
          <a:fontRef idx="minor">
            <a:schemeClr val="lt1"/>
          </a:fontRef>
        </p:style>
        <p:txBody>
          <a:bodyPr lIns="72585" tIns="36293" rIns="72585" bIns="36293" anchor="ctr"/>
          <a:lstStyle/>
          <a:p>
            <a:pPr algn="ctr" fontAlgn="auto">
              <a:spcBef>
                <a:spcPts val="0"/>
              </a:spcBef>
              <a:spcAft>
                <a:spcPts val="0"/>
              </a:spcAft>
              <a:defRPr/>
            </a:pPr>
            <a:endParaRPr lang="zh-CN" altLang="en-US" dirty="0">
              <a:latin typeface="微软雅黑" panose="020B0503020204020204" pitchFamily="34" charset="-122"/>
              <a:ea typeface="微软雅黑" panose="020B0503020204020204" pitchFamily="34" charset="-122"/>
            </a:endParaRPr>
          </a:p>
        </p:txBody>
      </p:sp>
      <p:sp>
        <p:nvSpPr>
          <p:cNvPr id="47" name="任意多边形 46">
            <a:extLst>
              <a:ext uri="{FF2B5EF4-FFF2-40B4-BE49-F238E27FC236}">
                <a16:creationId xmlns:a16="http://schemas.microsoft.com/office/drawing/2014/main" xmlns="" id="{2B448B51-435F-4C41-97FB-9B8980CABD00}"/>
              </a:ext>
            </a:extLst>
          </p:cNvPr>
          <p:cNvSpPr/>
          <p:nvPr/>
        </p:nvSpPr>
        <p:spPr>
          <a:xfrm flipH="1" flipV="1">
            <a:off x="1907461" y="4284589"/>
            <a:ext cx="1062306" cy="1193911"/>
          </a:xfrm>
          <a:custGeom>
            <a:avLst/>
            <a:gdLst>
              <a:gd name="connsiteX0" fmla="*/ 0 w 2232000"/>
              <a:gd name="connsiteY0" fmla="*/ 2335309 h 2590940"/>
              <a:gd name="connsiteX1" fmla="*/ 0 w 2232000"/>
              <a:gd name="connsiteY1" fmla="*/ 614571 h 2590940"/>
              <a:gd name="connsiteX2" fmla="*/ 255630 w 2232000"/>
              <a:gd name="connsiteY2" fmla="*/ 358940 h 2590940"/>
              <a:gd name="connsiteX3" fmla="*/ 907815 w 2232000"/>
              <a:gd name="connsiteY3" fmla="*/ 358940 h 2590940"/>
              <a:gd name="connsiteX4" fmla="*/ 1116000 w 2232000"/>
              <a:gd name="connsiteY4" fmla="*/ 0 h 2590940"/>
              <a:gd name="connsiteX5" fmla="*/ 1324185 w 2232000"/>
              <a:gd name="connsiteY5" fmla="*/ 358940 h 2590940"/>
              <a:gd name="connsiteX6" fmla="*/ 1976369 w 2232000"/>
              <a:gd name="connsiteY6" fmla="*/ 358940 h 2590940"/>
              <a:gd name="connsiteX7" fmla="*/ 2232000 w 2232000"/>
              <a:gd name="connsiteY7" fmla="*/ 614571 h 2590940"/>
              <a:gd name="connsiteX8" fmla="*/ 2232000 w 2232000"/>
              <a:gd name="connsiteY8" fmla="*/ 2335309 h 2590940"/>
              <a:gd name="connsiteX9" fmla="*/ 1976369 w 2232000"/>
              <a:gd name="connsiteY9" fmla="*/ 2590940 h 2590940"/>
              <a:gd name="connsiteX10" fmla="*/ 255630 w 2232000"/>
              <a:gd name="connsiteY10" fmla="*/ 2590940 h 2590940"/>
              <a:gd name="connsiteX11" fmla="*/ 0 w 2232000"/>
              <a:gd name="connsiteY11" fmla="*/ 2335309 h 259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32000" h="2590940">
                <a:moveTo>
                  <a:pt x="0" y="2335309"/>
                </a:moveTo>
                <a:lnTo>
                  <a:pt x="0" y="614571"/>
                </a:lnTo>
                <a:cubicBezTo>
                  <a:pt x="0" y="473390"/>
                  <a:pt x="114449" y="358940"/>
                  <a:pt x="255630" y="358940"/>
                </a:cubicBezTo>
                <a:lnTo>
                  <a:pt x="907815" y="358940"/>
                </a:lnTo>
                <a:lnTo>
                  <a:pt x="1116000" y="0"/>
                </a:lnTo>
                <a:lnTo>
                  <a:pt x="1324185" y="358940"/>
                </a:lnTo>
                <a:lnTo>
                  <a:pt x="1976369" y="358940"/>
                </a:lnTo>
                <a:cubicBezTo>
                  <a:pt x="2117550" y="358940"/>
                  <a:pt x="2232000" y="473390"/>
                  <a:pt x="2232000" y="614571"/>
                </a:cubicBezTo>
                <a:lnTo>
                  <a:pt x="2232000" y="2335309"/>
                </a:lnTo>
                <a:cubicBezTo>
                  <a:pt x="2232000" y="2476490"/>
                  <a:pt x="2117550" y="2590940"/>
                  <a:pt x="1976369" y="2590940"/>
                </a:cubicBezTo>
                <a:lnTo>
                  <a:pt x="255630" y="2590940"/>
                </a:lnTo>
                <a:cubicBezTo>
                  <a:pt x="114449" y="2590940"/>
                  <a:pt x="0" y="2476490"/>
                  <a:pt x="0" y="2335309"/>
                </a:cubicBezTo>
                <a:close/>
              </a:path>
            </a:pathLst>
          </a:custGeom>
          <a:solidFill>
            <a:srgbClr val="55C0AF">
              <a:alpha val="7000"/>
            </a:srgbClr>
          </a:solidFill>
          <a:ln w="22225">
            <a:noFill/>
          </a:ln>
        </p:spPr>
        <p:style>
          <a:lnRef idx="2">
            <a:schemeClr val="accent1">
              <a:shade val="50000"/>
            </a:schemeClr>
          </a:lnRef>
          <a:fillRef idx="1">
            <a:schemeClr val="accent1"/>
          </a:fillRef>
          <a:effectRef idx="0">
            <a:schemeClr val="accent1"/>
          </a:effectRef>
          <a:fontRef idx="minor">
            <a:schemeClr val="lt1"/>
          </a:fontRef>
        </p:style>
        <p:txBody>
          <a:bodyPr lIns="72585" tIns="36293" rIns="72585" bIns="36293" anchor="ctr"/>
          <a:lstStyle/>
          <a:p>
            <a:pPr algn="ctr" fontAlgn="auto">
              <a:spcBef>
                <a:spcPts val="0"/>
              </a:spcBef>
              <a:spcAft>
                <a:spcPts val="0"/>
              </a:spcAft>
              <a:defRPr/>
            </a:pPr>
            <a:endParaRPr lang="zh-CN" altLang="en-US" dirty="0">
              <a:latin typeface="微软雅黑" panose="020B0503020204020204" pitchFamily="34" charset="-122"/>
              <a:ea typeface="微软雅黑" panose="020B0503020204020204" pitchFamily="34" charset="-122"/>
            </a:endParaRPr>
          </a:p>
        </p:txBody>
      </p:sp>
      <p:grpSp>
        <p:nvGrpSpPr>
          <p:cNvPr id="48" name="Group 47"/>
          <p:cNvGrpSpPr/>
          <p:nvPr/>
        </p:nvGrpSpPr>
        <p:grpSpPr>
          <a:xfrm>
            <a:off x="1735828" y="5507030"/>
            <a:ext cx="1233939" cy="1028578"/>
            <a:chOff x="2489468" y="3719808"/>
            <a:chExt cx="2222470" cy="1890940"/>
          </a:xfrm>
        </p:grpSpPr>
        <p:sp>
          <p:nvSpPr>
            <p:cNvPr id="53" name="任意多边形 23">
              <a:extLst>
                <a:ext uri="{FF2B5EF4-FFF2-40B4-BE49-F238E27FC236}">
                  <a16:creationId xmlns:a16="http://schemas.microsoft.com/office/drawing/2014/main" xmlns="" id="{12345E46-FB73-4596-AF46-D4299EEEA6CA}"/>
                </a:ext>
              </a:extLst>
            </p:cNvPr>
            <p:cNvSpPr/>
            <p:nvPr/>
          </p:nvSpPr>
          <p:spPr>
            <a:xfrm rot="16200000" flipH="1">
              <a:off x="2655233" y="3554043"/>
              <a:ext cx="1890940" cy="2222470"/>
            </a:xfrm>
            <a:custGeom>
              <a:avLst/>
              <a:gdLst>
                <a:gd name="connsiteX0" fmla="*/ 0 w 2232000"/>
                <a:gd name="connsiteY0" fmla="*/ 2335309 h 2590940"/>
                <a:gd name="connsiteX1" fmla="*/ 0 w 2232000"/>
                <a:gd name="connsiteY1" fmla="*/ 614571 h 2590940"/>
                <a:gd name="connsiteX2" fmla="*/ 255630 w 2232000"/>
                <a:gd name="connsiteY2" fmla="*/ 358940 h 2590940"/>
                <a:gd name="connsiteX3" fmla="*/ 907815 w 2232000"/>
                <a:gd name="connsiteY3" fmla="*/ 358940 h 2590940"/>
                <a:gd name="connsiteX4" fmla="*/ 1116000 w 2232000"/>
                <a:gd name="connsiteY4" fmla="*/ 0 h 2590940"/>
                <a:gd name="connsiteX5" fmla="*/ 1324185 w 2232000"/>
                <a:gd name="connsiteY5" fmla="*/ 358940 h 2590940"/>
                <a:gd name="connsiteX6" fmla="*/ 1976369 w 2232000"/>
                <a:gd name="connsiteY6" fmla="*/ 358940 h 2590940"/>
                <a:gd name="connsiteX7" fmla="*/ 2232000 w 2232000"/>
                <a:gd name="connsiteY7" fmla="*/ 614571 h 2590940"/>
                <a:gd name="connsiteX8" fmla="*/ 2232000 w 2232000"/>
                <a:gd name="connsiteY8" fmla="*/ 2335309 h 2590940"/>
                <a:gd name="connsiteX9" fmla="*/ 1976369 w 2232000"/>
                <a:gd name="connsiteY9" fmla="*/ 2590940 h 2590940"/>
                <a:gd name="connsiteX10" fmla="*/ 255630 w 2232000"/>
                <a:gd name="connsiteY10" fmla="*/ 2590940 h 2590940"/>
                <a:gd name="connsiteX11" fmla="*/ 0 w 2232000"/>
                <a:gd name="connsiteY11" fmla="*/ 2335309 h 259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32000" h="2590940">
                  <a:moveTo>
                    <a:pt x="0" y="2335309"/>
                  </a:moveTo>
                  <a:lnTo>
                    <a:pt x="0" y="614571"/>
                  </a:lnTo>
                  <a:cubicBezTo>
                    <a:pt x="0" y="473390"/>
                    <a:pt x="114449" y="358940"/>
                    <a:pt x="255630" y="358940"/>
                  </a:cubicBezTo>
                  <a:lnTo>
                    <a:pt x="907815" y="358940"/>
                  </a:lnTo>
                  <a:lnTo>
                    <a:pt x="1116000" y="0"/>
                  </a:lnTo>
                  <a:lnTo>
                    <a:pt x="1324185" y="358940"/>
                  </a:lnTo>
                  <a:lnTo>
                    <a:pt x="1976369" y="358940"/>
                  </a:lnTo>
                  <a:cubicBezTo>
                    <a:pt x="2117550" y="358940"/>
                    <a:pt x="2232000" y="473390"/>
                    <a:pt x="2232000" y="614571"/>
                  </a:cubicBezTo>
                  <a:lnTo>
                    <a:pt x="2232000" y="2335309"/>
                  </a:lnTo>
                  <a:cubicBezTo>
                    <a:pt x="2232000" y="2476490"/>
                    <a:pt x="2117550" y="2590940"/>
                    <a:pt x="1976369" y="2590940"/>
                  </a:cubicBezTo>
                  <a:lnTo>
                    <a:pt x="255630" y="2590940"/>
                  </a:lnTo>
                  <a:cubicBezTo>
                    <a:pt x="114449" y="2590940"/>
                    <a:pt x="0" y="2476490"/>
                    <a:pt x="0" y="2335309"/>
                  </a:cubicBezTo>
                  <a:close/>
                </a:path>
              </a:pathLst>
            </a:custGeom>
            <a:solidFill>
              <a:srgbClr val="113F4E"/>
            </a:solidFill>
            <a:ln w="22225">
              <a:noFill/>
            </a:ln>
          </p:spPr>
          <p:style>
            <a:lnRef idx="2">
              <a:schemeClr val="accent1">
                <a:shade val="50000"/>
              </a:schemeClr>
            </a:lnRef>
            <a:fillRef idx="1">
              <a:schemeClr val="accent1"/>
            </a:fillRef>
            <a:effectRef idx="0">
              <a:schemeClr val="accent1"/>
            </a:effectRef>
            <a:fontRef idx="minor">
              <a:schemeClr val="lt1"/>
            </a:fontRef>
          </p:style>
          <p:txBody>
            <a:bodyPr lIns="72585" tIns="36293" rIns="72585" bIns="36293" anchor="ctr"/>
            <a:lstStyle/>
            <a:p>
              <a:pPr algn="ctr" fontAlgn="auto">
                <a:spcBef>
                  <a:spcPts val="0"/>
                </a:spcBef>
                <a:spcAft>
                  <a:spcPts val="0"/>
                </a:spcAft>
                <a:defRPr/>
              </a:pPr>
              <a:endParaRPr lang="zh-CN" altLang="en-US" dirty="0">
                <a:latin typeface="微软雅黑" panose="020B0503020204020204" pitchFamily="34" charset="-122"/>
                <a:ea typeface="微软雅黑" panose="020B0503020204020204" pitchFamily="34" charset="-122"/>
              </a:endParaRPr>
            </a:p>
          </p:txBody>
        </p:sp>
        <p:pic>
          <p:nvPicPr>
            <p:cNvPr id="54" name="Picture 7"/>
            <p:cNvPicPr>
              <a:picLocks noChangeAspect="1" noChangeArrowheads="1"/>
            </p:cNvPicPr>
            <p:nvPr/>
          </p:nvPicPr>
          <p:blipFill>
            <a:blip r:embed="rId4">
              <a:duotone>
                <a:prstClr val="black"/>
                <a:schemeClr val="accent3">
                  <a:tint val="45000"/>
                  <a:satMod val="400000"/>
                </a:schemeClr>
              </a:duotone>
              <a:extLst>
                <a:ext uri="{28A0092B-C50C-407E-A947-70E740481C1C}">
                  <a14:useLocalDpi xmlns:a14="http://schemas.microsoft.com/office/drawing/2010/main" val="0"/>
                </a:ext>
              </a:extLst>
            </a:blip>
            <a:srcRect/>
            <a:stretch>
              <a:fillRect/>
            </a:stretch>
          </p:blipFill>
          <p:spPr bwMode="auto">
            <a:xfrm>
              <a:off x="2931951" y="3844941"/>
              <a:ext cx="1646633" cy="1679011"/>
            </a:xfrm>
            <a:prstGeom prst="ellipse">
              <a:avLst/>
            </a:prstGeom>
            <a:ln w="9525">
              <a:noFill/>
              <a:miter lim="800000"/>
              <a:headEnd/>
              <a:tailEnd/>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chemeClr val="accent1"/>
                  </a:solidFill>
                </a14:hiddenFill>
              </a:ext>
            </a:extLst>
          </p:spPr>
        </p:pic>
      </p:grpSp>
      <p:sp>
        <p:nvSpPr>
          <p:cNvPr id="50" name="任意多边形 33">
            <a:extLst>
              <a:ext uri="{FF2B5EF4-FFF2-40B4-BE49-F238E27FC236}">
                <a16:creationId xmlns:a16="http://schemas.microsoft.com/office/drawing/2014/main" xmlns="" id="{C159AAB5-A4A6-4B71-9F8C-4ACF0752491B}"/>
              </a:ext>
            </a:extLst>
          </p:cNvPr>
          <p:cNvSpPr/>
          <p:nvPr/>
        </p:nvSpPr>
        <p:spPr>
          <a:xfrm flipH="1">
            <a:off x="609254" y="5339502"/>
            <a:ext cx="1063062" cy="1193911"/>
          </a:xfrm>
          <a:custGeom>
            <a:avLst/>
            <a:gdLst>
              <a:gd name="connsiteX0" fmla="*/ 0 w 2232000"/>
              <a:gd name="connsiteY0" fmla="*/ 2335309 h 2590940"/>
              <a:gd name="connsiteX1" fmla="*/ 0 w 2232000"/>
              <a:gd name="connsiteY1" fmla="*/ 614571 h 2590940"/>
              <a:gd name="connsiteX2" fmla="*/ 255630 w 2232000"/>
              <a:gd name="connsiteY2" fmla="*/ 358940 h 2590940"/>
              <a:gd name="connsiteX3" fmla="*/ 907815 w 2232000"/>
              <a:gd name="connsiteY3" fmla="*/ 358940 h 2590940"/>
              <a:gd name="connsiteX4" fmla="*/ 1116000 w 2232000"/>
              <a:gd name="connsiteY4" fmla="*/ 0 h 2590940"/>
              <a:gd name="connsiteX5" fmla="*/ 1324185 w 2232000"/>
              <a:gd name="connsiteY5" fmla="*/ 358940 h 2590940"/>
              <a:gd name="connsiteX6" fmla="*/ 1976369 w 2232000"/>
              <a:gd name="connsiteY6" fmla="*/ 358940 h 2590940"/>
              <a:gd name="connsiteX7" fmla="*/ 2232000 w 2232000"/>
              <a:gd name="connsiteY7" fmla="*/ 614571 h 2590940"/>
              <a:gd name="connsiteX8" fmla="*/ 2232000 w 2232000"/>
              <a:gd name="connsiteY8" fmla="*/ 2335309 h 2590940"/>
              <a:gd name="connsiteX9" fmla="*/ 1976369 w 2232000"/>
              <a:gd name="connsiteY9" fmla="*/ 2590940 h 2590940"/>
              <a:gd name="connsiteX10" fmla="*/ 255630 w 2232000"/>
              <a:gd name="connsiteY10" fmla="*/ 2590940 h 2590940"/>
              <a:gd name="connsiteX11" fmla="*/ 0 w 2232000"/>
              <a:gd name="connsiteY11" fmla="*/ 2335309 h 259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32000" h="2590940">
                <a:moveTo>
                  <a:pt x="0" y="2335309"/>
                </a:moveTo>
                <a:lnTo>
                  <a:pt x="0" y="614571"/>
                </a:lnTo>
                <a:cubicBezTo>
                  <a:pt x="0" y="473390"/>
                  <a:pt x="114449" y="358940"/>
                  <a:pt x="255630" y="358940"/>
                </a:cubicBezTo>
                <a:lnTo>
                  <a:pt x="907815" y="358940"/>
                </a:lnTo>
                <a:lnTo>
                  <a:pt x="1116000" y="0"/>
                </a:lnTo>
                <a:lnTo>
                  <a:pt x="1324185" y="358940"/>
                </a:lnTo>
                <a:lnTo>
                  <a:pt x="1976369" y="358940"/>
                </a:lnTo>
                <a:cubicBezTo>
                  <a:pt x="2117550" y="358940"/>
                  <a:pt x="2232000" y="473390"/>
                  <a:pt x="2232000" y="614571"/>
                </a:cubicBezTo>
                <a:lnTo>
                  <a:pt x="2232000" y="2335309"/>
                </a:lnTo>
                <a:cubicBezTo>
                  <a:pt x="2232000" y="2476490"/>
                  <a:pt x="2117550" y="2590940"/>
                  <a:pt x="1976369" y="2590940"/>
                </a:cubicBezTo>
                <a:lnTo>
                  <a:pt x="255630" y="2590940"/>
                </a:lnTo>
                <a:cubicBezTo>
                  <a:pt x="114449" y="2590940"/>
                  <a:pt x="0" y="2476490"/>
                  <a:pt x="0" y="2335309"/>
                </a:cubicBezTo>
                <a:close/>
              </a:path>
            </a:pathLst>
          </a:custGeom>
          <a:solidFill>
            <a:srgbClr val="55C0AF">
              <a:alpha val="7000"/>
            </a:srgbClr>
          </a:solidFill>
          <a:ln w="22225">
            <a:noFill/>
          </a:ln>
        </p:spPr>
        <p:style>
          <a:lnRef idx="2">
            <a:schemeClr val="accent1">
              <a:shade val="50000"/>
            </a:schemeClr>
          </a:lnRef>
          <a:fillRef idx="1">
            <a:schemeClr val="accent1"/>
          </a:fillRef>
          <a:effectRef idx="0">
            <a:schemeClr val="accent1"/>
          </a:effectRef>
          <a:fontRef idx="minor">
            <a:schemeClr val="lt1"/>
          </a:fontRef>
        </p:style>
        <p:txBody>
          <a:bodyPr lIns="72585" tIns="36293" rIns="72585" bIns="36293" anchor="ctr"/>
          <a:lstStyle/>
          <a:p>
            <a:pPr algn="ctr" fontAlgn="auto">
              <a:spcBef>
                <a:spcPts val="0"/>
              </a:spcBef>
              <a:spcAft>
                <a:spcPts val="0"/>
              </a:spcAft>
              <a:defRPr/>
            </a:pPr>
            <a:endParaRPr lang="zh-CN" altLang="en-US">
              <a:latin typeface="微软雅黑" panose="020B0503020204020204" pitchFamily="34" charset="-122"/>
              <a:ea typeface="微软雅黑" panose="020B0503020204020204" pitchFamily="34" charset="-122"/>
            </a:endParaRPr>
          </a:p>
        </p:txBody>
      </p:sp>
      <p:sp>
        <p:nvSpPr>
          <p:cNvPr id="55" name="Rectangle 54"/>
          <p:cNvSpPr/>
          <p:nvPr/>
        </p:nvSpPr>
        <p:spPr>
          <a:xfrm>
            <a:off x="2292344" y="3366598"/>
            <a:ext cx="2717321" cy="618805"/>
          </a:xfrm>
          <a:prstGeom prst="rect">
            <a:avLst/>
          </a:prstGeom>
          <a:noFill/>
          <a:ln w="254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9905615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76"/>
                                        </p:tgtEl>
                                        <p:attrNameLst>
                                          <p:attrName>style.visibility</p:attrName>
                                        </p:attrNameLst>
                                      </p:cBhvr>
                                      <p:to>
                                        <p:strVal val="visible"/>
                                      </p:to>
                                    </p:set>
                                    <p:anim calcmode="lin" valueType="num">
                                      <p:cBhvr additive="base">
                                        <p:cTn id="7" dur="500" fill="hold"/>
                                        <p:tgtEl>
                                          <p:spTgt spid="76"/>
                                        </p:tgtEl>
                                        <p:attrNameLst>
                                          <p:attrName>ppt_x</p:attrName>
                                        </p:attrNameLst>
                                      </p:cBhvr>
                                      <p:tavLst>
                                        <p:tav tm="0">
                                          <p:val>
                                            <p:strVal val="0-#ppt_w/2"/>
                                          </p:val>
                                        </p:tav>
                                        <p:tav tm="100000">
                                          <p:val>
                                            <p:strVal val="#ppt_x"/>
                                          </p:val>
                                        </p:tav>
                                      </p:tavLst>
                                    </p:anim>
                                    <p:anim calcmode="lin" valueType="num">
                                      <p:cBhvr additive="base">
                                        <p:cTn id="8" dur="500" fill="hold"/>
                                        <p:tgtEl>
                                          <p:spTgt spid="7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p:cTn id="13" dur="500" fill="hold"/>
                                        <p:tgtEl>
                                          <p:spTgt spid="13"/>
                                        </p:tgtEl>
                                        <p:attrNameLst>
                                          <p:attrName>ppt_w</p:attrName>
                                        </p:attrNameLst>
                                      </p:cBhvr>
                                      <p:tavLst>
                                        <p:tav tm="0">
                                          <p:val>
                                            <p:fltVal val="0"/>
                                          </p:val>
                                        </p:tav>
                                        <p:tav tm="100000">
                                          <p:val>
                                            <p:strVal val="#ppt_w"/>
                                          </p:val>
                                        </p:tav>
                                      </p:tavLst>
                                    </p:anim>
                                    <p:anim calcmode="lin" valueType="num">
                                      <p:cBhvr>
                                        <p:cTn id="14" dur="500" fill="hold"/>
                                        <p:tgtEl>
                                          <p:spTgt spid="13"/>
                                        </p:tgtEl>
                                        <p:attrNameLst>
                                          <p:attrName>ppt_h</p:attrName>
                                        </p:attrNameLst>
                                      </p:cBhvr>
                                      <p:tavLst>
                                        <p:tav tm="0">
                                          <p:val>
                                            <p:fltVal val="0"/>
                                          </p:val>
                                        </p:tav>
                                        <p:tav tm="100000">
                                          <p:val>
                                            <p:strVal val="#ppt_h"/>
                                          </p:val>
                                        </p:tav>
                                      </p:tavLst>
                                    </p:anim>
                                    <p:animEffect transition="in" filter="fade">
                                      <p:cBhvr>
                                        <p:cTn id="15" dur="500"/>
                                        <p:tgtEl>
                                          <p:spTgt spid="13"/>
                                        </p:tgtEl>
                                      </p:cBhvr>
                                    </p:animEffect>
                                  </p:childTnLst>
                                </p:cTn>
                              </p:par>
                              <p:par>
                                <p:cTn id="16" presetID="53" presetClass="entr" presetSubtype="16" fill="hold" nodeType="withEffect">
                                  <p:stCondLst>
                                    <p:cond delay="0"/>
                                  </p:stCondLst>
                                  <p:childTnLst>
                                    <p:set>
                                      <p:cBhvr>
                                        <p:cTn id="17" dur="1" fill="hold">
                                          <p:stCondLst>
                                            <p:cond delay="0"/>
                                          </p:stCondLst>
                                        </p:cTn>
                                        <p:tgtEl>
                                          <p:spTgt spid="48"/>
                                        </p:tgtEl>
                                        <p:attrNameLst>
                                          <p:attrName>style.visibility</p:attrName>
                                        </p:attrNameLst>
                                      </p:cBhvr>
                                      <p:to>
                                        <p:strVal val="visible"/>
                                      </p:to>
                                    </p:set>
                                    <p:anim calcmode="lin" valueType="num">
                                      <p:cBhvr>
                                        <p:cTn id="18" dur="500" fill="hold"/>
                                        <p:tgtEl>
                                          <p:spTgt spid="48"/>
                                        </p:tgtEl>
                                        <p:attrNameLst>
                                          <p:attrName>ppt_w</p:attrName>
                                        </p:attrNameLst>
                                      </p:cBhvr>
                                      <p:tavLst>
                                        <p:tav tm="0">
                                          <p:val>
                                            <p:fltVal val="0"/>
                                          </p:val>
                                        </p:tav>
                                        <p:tav tm="100000">
                                          <p:val>
                                            <p:strVal val="#ppt_w"/>
                                          </p:val>
                                        </p:tav>
                                      </p:tavLst>
                                    </p:anim>
                                    <p:anim calcmode="lin" valueType="num">
                                      <p:cBhvr>
                                        <p:cTn id="19" dur="500" fill="hold"/>
                                        <p:tgtEl>
                                          <p:spTgt spid="48"/>
                                        </p:tgtEl>
                                        <p:attrNameLst>
                                          <p:attrName>ppt_h</p:attrName>
                                        </p:attrNameLst>
                                      </p:cBhvr>
                                      <p:tavLst>
                                        <p:tav tm="0">
                                          <p:val>
                                            <p:fltVal val="0"/>
                                          </p:val>
                                        </p:tav>
                                        <p:tav tm="100000">
                                          <p:val>
                                            <p:strVal val="#ppt_h"/>
                                          </p:val>
                                        </p:tav>
                                      </p:tavLst>
                                    </p:anim>
                                    <p:animEffect transition="in" filter="fade">
                                      <p:cBhvr>
                                        <p:cTn id="20" dur="500"/>
                                        <p:tgtEl>
                                          <p:spTgt spid="48"/>
                                        </p:tgtEl>
                                      </p:cBhvr>
                                    </p:animEffect>
                                  </p:childTnLst>
                                </p:cTn>
                              </p:par>
                              <p:par>
                                <p:cTn id="21" presetID="53" presetClass="entr" presetSubtype="16"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anim calcmode="lin" valueType="num">
                                      <p:cBhvr>
                                        <p:cTn id="23" dur="500" fill="hold"/>
                                        <p:tgtEl>
                                          <p:spTgt spid="14"/>
                                        </p:tgtEl>
                                        <p:attrNameLst>
                                          <p:attrName>ppt_w</p:attrName>
                                        </p:attrNameLst>
                                      </p:cBhvr>
                                      <p:tavLst>
                                        <p:tav tm="0">
                                          <p:val>
                                            <p:fltVal val="0"/>
                                          </p:val>
                                        </p:tav>
                                        <p:tav tm="100000">
                                          <p:val>
                                            <p:strVal val="#ppt_w"/>
                                          </p:val>
                                        </p:tav>
                                      </p:tavLst>
                                    </p:anim>
                                    <p:anim calcmode="lin" valueType="num">
                                      <p:cBhvr>
                                        <p:cTn id="24" dur="500" fill="hold"/>
                                        <p:tgtEl>
                                          <p:spTgt spid="14"/>
                                        </p:tgtEl>
                                        <p:attrNameLst>
                                          <p:attrName>ppt_h</p:attrName>
                                        </p:attrNameLst>
                                      </p:cBhvr>
                                      <p:tavLst>
                                        <p:tav tm="0">
                                          <p:val>
                                            <p:fltVal val="0"/>
                                          </p:val>
                                        </p:tav>
                                        <p:tav tm="100000">
                                          <p:val>
                                            <p:strVal val="#ppt_h"/>
                                          </p:val>
                                        </p:tav>
                                      </p:tavLst>
                                    </p:anim>
                                    <p:animEffect transition="in" filter="fade">
                                      <p:cBhvr>
                                        <p:cTn id="25" dur="500"/>
                                        <p:tgtEl>
                                          <p:spTgt spid="14"/>
                                        </p:tgtEl>
                                      </p:cBhvr>
                                    </p:animEffect>
                                  </p:childTnLst>
                                </p:cTn>
                              </p:par>
                              <p:par>
                                <p:cTn id="26" presetID="53" presetClass="entr" presetSubtype="16" fill="hold" grpId="0" nodeType="withEffect">
                                  <p:stCondLst>
                                    <p:cond delay="0"/>
                                  </p:stCondLst>
                                  <p:childTnLst>
                                    <p:set>
                                      <p:cBhvr>
                                        <p:cTn id="27" dur="1" fill="hold">
                                          <p:stCondLst>
                                            <p:cond delay="0"/>
                                          </p:stCondLst>
                                        </p:cTn>
                                        <p:tgtEl>
                                          <p:spTgt spid="30"/>
                                        </p:tgtEl>
                                        <p:attrNameLst>
                                          <p:attrName>style.visibility</p:attrName>
                                        </p:attrNameLst>
                                      </p:cBhvr>
                                      <p:to>
                                        <p:strVal val="visible"/>
                                      </p:to>
                                    </p:set>
                                    <p:anim calcmode="lin" valueType="num">
                                      <p:cBhvr>
                                        <p:cTn id="28" dur="500" fill="hold"/>
                                        <p:tgtEl>
                                          <p:spTgt spid="30"/>
                                        </p:tgtEl>
                                        <p:attrNameLst>
                                          <p:attrName>ppt_w</p:attrName>
                                        </p:attrNameLst>
                                      </p:cBhvr>
                                      <p:tavLst>
                                        <p:tav tm="0">
                                          <p:val>
                                            <p:fltVal val="0"/>
                                          </p:val>
                                        </p:tav>
                                        <p:tav tm="100000">
                                          <p:val>
                                            <p:strVal val="#ppt_w"/>
                                          </p:val>
                                        </p:tav>
                                      </p:tavLst>
                                    </p:anim>
                                    <p:anim calcmode="lin" valueType="num">
                                      <p:cBhvr>
                                        <p:cTn id="29" dur="500" fill="hold"/>
                                        <p:tgtEl>
                                          <p:spTgt spid="30"/>
                                        </p:tgtEl>
                                        <p:attrNameLst>
                                          <p:attrName>ppt_h</p:attrName>
                                        </p:attrNameLst>
                                      </p:cBhvr>
                                      <p:tavLst>
                                        <p:tav tm="0">
                                          <p:val>
                                            <p:fltVal val="0"/>
                                          </p:val>
                                        </p:tav>
                                        <p:tav tm="100000">
                                          <p:val>
                                            <p:strVal val="#ppt_h"/>
                                          </p:val>
                                        </p:tav>
                                      </p:tavLst>
                                    </p:anim>
                                    <p:animEffect transition="in" filter="fade">
                                      <p:cBhvr>
                                        <p:cTn id="30" dur="500"/>
                                        <p:tgtEl>
                                          <p:spTgt spid="30"/>
                                        </p:tgtEl>
                                      </p:cBhvr>
                                    </p:animEffect>
                                  </p:childTnLst>
                                </p:cTn>
                              </p:par>
                              <p:par>
                                <p:cTn id="31" presetID="53" presetClass="entr" presetSubtype="16" fill="hold" grpId="0" nodeType="withEffect">
                                  <p:stCondLst>
                                    <p:cond delay="0"/>
                                  </p:stCondLst>
                                  <p:childTnLst>
                                    <p:set>
                                      <p:cBhvr>
                                        <p:cTn id="32" dur="1" fill="hold">
                                          <p:stCondLst>
                                            <p:cond delay="0"/>
                                          </p:stCondLst>
                                        </p:cTn>
                                        <p:tgtEl>
                                          <p:spTgt spid="55"/>
                                        </p:tgtEl>
                                        <p:attrNameLst>
                                          <p:attrName>style.visibility</p:attrName>
                                        </p:attrNameLst>
                                      </p:cBhvr>
                                      <p:to>
                                        <p:strVal val="visible"/>
                                      </p:to>
                                    </p:set>
                                    <p:anim calcmode="lin" valueType="num">
                                      <p:cBhvr>
                                        <p:cTn id="33" dur="500" fill="hold"/>
                                        <p:tgtEl>
                                          <p:spTgt spid="55"/>
                                        </p:tgtEl>
                                        <p:attrNameLst>
                                          <p:attrName>ppt_w</p:attrName>
                                        </p:attrNameLst>
                                      </p:cBhvr>
                                      <p:tavLst>
                                        <p:tav tm="0">
                                          <p:val>
                                            <p:fltVal val="0"/>
                                          </p:val>
                                        </p:tav>
                                        <p:tav tm="100000">
                                          <p:val>
                                            <p:strVal val="#ppt_w"/>
                                          </p:val>
                                        </p:tav>
                                      </p:tavLst>
                                    </p:anim>
                                    <p:anim calcmode="lin" valueType="num">
                                      <p:cBhvr>
                                        <p:cTn id="34" dur="500" fill="hold"/>
                                        <p:tgtEl>
                                          <p:spTgt spid="55"/>
                                        </p:tgtEl>
                                        <p:attrNameLst>
                                          <p:attrName>ppt_h</p:attrName>
                                        </p:attrNameLst>
                                      </p:cBhvr>
                                      <p:tavLst>
                                        <p:tav tm="0">
                                          <p:val>
                                            <p:fltVal val="0"/>
                                          </p:val>
                                        </p:tav>
                                        <p:tav tm="100000">
                                          <p:val>
                                            <p:strVal val="#ppt_h"/>
                                          </p:val>
                                        </p:tav>
                                      </p:tavLst>
                                    </p:anim>
                                    <p:animEffect transition="in" filter="fade">
                                      <p:cBhvr>
                                        <p:cTn id="35" dur="500"/>
                                        <p:tgtEl>
                                          <p:spTgt spid="55"/>
                                        </p:tgtEl>
                                      </p:cBhvr>
                                    </p:animEffect>
                                  </p:childTnLst>
                                </p:cTn>
                              </p:par>
                              <p:par>
                                <p:cTn id="36" presetID="53" presetClass="entr" presetSubtype="16" fill="hold" grpId="0" nodeType="withEffect">
                                  <p:stCondLst>
                                    <p:cond delay="0"/>
                                  </p:stCondLst>
                                  <p:childTnLst>
                                    <p:set>
                                      <p:cBhvr>
                                        <p:cTn id="37" dur="1" fill="hold">
                                          <p:stCondLst>
                                            <p:cond delay="0"/>
                                          </p:stCondLst>
                                        </p:cTn>
                                        <p:tgtEl>
                                          <p:spTgt spid="32"/>
                                        </p:tgtEl>
                                        <p:attrNameLst>
                                          <p:attrName>style.visibility</p:attrName>
                                        </p:attrNameLst>
                                      </p:cBhvr>
                                      <p:to>
                                        <p:strVal val="visible"/>
                                      </p:to>
                                    </p:set>
                                    <p:anim calcmode="lin" valueType="num">
                                      <p:cBhvr>
                                        <p:cTn id="38" dur="500" fill="hold"/>
                                        <p:tgtEl>
                                          <p:spTgt spid="32"/>
                                        </p:tgtEl>
                                        <p:attrNameLst>
                                          <p:attrName>ppt_w</p:attrName>
                                        </p:attrNameLst>
                                      </p:cBhvr>
                                      <p:tavLst>
                                        <p:tav tm="0">
                                          <p:val>
                                            <p:fltVal val="0"/>
                                          </p:val>
                                        </p:tav>
                                        <p:tav tm="100000">
                                          <p:val>
                                            <p:strVal val="#ppt_w"/>
                                          </p:val>
                                        </p:tav>
                                      </p:tavLst>
                                    </p:anim>
                                    <p:anim calcmode="lin" valueType="num">
                                      <p:cBhvr>
                                        <p:cTn id="39" dur="500" fill="hold"/>
                                        <p:tgtEl>
                                          <p:spTgt spid="32"/>
                                        </p:tgtEl>
                                        <p:attrNameLst>
                                          <p:attrName>ppt_h</p:attrName>
                                        </p:attrNameLst>
                                      </p:cBhvr>
                                      <p:tavLst>
                                        <p:tav tm="0">
                                          <p:val>
                                            <p:fltVal val="0"/>
                                          </p:val>
                                        </p:tav>
                                        <p:tav tm="100000">
                                          <p:val>
                                            <p:strVal val="#ppt_h"/>
                                          </p:val>
                                        </p:tav>
                                      </p:tavLst>
                                    </p:anim>
                                    <p:animEffect transition="in" filter="fade">
                                      <p:cBhvr>
                                        <p:cTn id="40" dur="500"/>
                                        <p:tgtEl>
                                          <p:spTgt spid="32"/>
                                        </p:tgtEl>
                                      </p:cBhvr>
                                    </p:animEffect>
                                  </p:childTnLst>
                                </p:cTn>
                              </p:par>
                              <p:par>
                                <p:cTn id="41" presetID="53" presetClass="entr" presetSubtype="16" fill="hold" nodeType="withEffect">
                                  <p:stCondLst>
                                    <p:cond delay="0"/>
                                  </p:stCondLst>
                                  <p:childTnLst>
                                    <p:set>
                                      <p:cBhvr>
                                        <p:cTn id="42" dur="1" fill="hold">
                                          <p:stCondLst>
                                            <p:cond delay="0"/>
                                          </p:stCondLst>
                                        </p:cTn>
                                        <p:tgtEl>
                                          <p:spTgt spid="28"/>
                                        </p:tgtEl>
                                        <p:attrNameLst>
                                          <p:attrName>style.visibility</p:attrName>
                                        </p:attrNameLst>
                                      </p:cBhvr>
                                      <p:to>
                                        <p:strVal val="visible"/>
                                      </p:to>
                                    </p:set>
                                    <p:anim calcmode="lin" valueType="num">
                                      <p:cBhvr>
                                        <p:cTn id="43" dur="500" fill="hold"/>
                                        <p:tgtEl>
                                          <p:spTgt spid="28"/>
                                        </p:tgtEl>
                                        <p:attrNameLst>
                                          <p:attrName>ppt_w</p:attrName>
                                        </p:attrNameLst>
                                      </p:cBhvr>
                                      <p:tavLst>
                                        <p:tav tm="0">
                                          <p:val>
                                            <p:fltVal val="0"/>
                                          </p:val>
                                        </p:tav>
                                        <p:tav tm="100000">
                                          <p:val>
                                            <p:strVal val="#ppt_w"/>
                                          </p:val>
                                        </p:tav>
                                      </p:tavLst>
                                    </p:anim>
                                    <p:anim calcmode="lin" valueType="num">
                                      <p:cBhvr>
                                        <p:cTn id="44" dur="500" fill="hold"/>
                                        <p:tgtEl>
                                          <p:spTgt spid="28"/>
                                        </p:tgtEl>
                                        <p:attrNameLst>
                                          <p:attrName>ppt_h</p:attrName>
                                        </p:attrNameLst>
                                      </p:cBhvr>
                                      <p:tavLst>
                                        <p:tav tm="0">
                                          <p:val>
                                            <p:fltVal val="0"/>
                                          </p:val>
                                        </p:tav>
                                        <p:tav tm="100000">
                                          <p:val>
                                            <p:strVal val="#ppt_h"/>
                                          </p:val>
                                        </p:tav>
                                      </p:tavLst>
                                    </p:anim>
                                    <p:animEffect transition="in" filter="fade">
                                      <p:cBhvr>
                                        <p:cTn id="45"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p:bldP spid="30" grpId="0" animBg="1"/>
      <p:bldP spid="32" grpId="0" animBg="1"/>
      <p:bldP spid="5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2">
            <a:extLst>
              <a:ext uri="{FF2B5EF4-FFF2-40B4-BE49-F238E27FC236}">
                <a16:creationId xmlns:a16="http://schemas.microsoft.com/office/drawing/2014/main" xmlns="" id="{DEC8B0BD-EB9A-428A-A8C2-E2ABA9EB60AE}"/>
              </a:ext>
            </a:extLst>
          </p:cNvPr>
          <p:cNvSpPr txBox="1">
            <a:spLocks/>
          </p:cNvSpPr>
          <p:nvPr/>
        </p:nvSpPr>
        <p:spPr>
          <a:xfrm flipH="1">
            <a:off x="5000942" y="1736090"/>
            <a:ext cx="6774097" cy="1292662"/>
          </a:xfrm>
          <a:prstGeom prst="rect">
            <a:avLst/>
          </a:prstGeom>
        </p:spPr>
        <p:txBody>
          <a:bodyPr vert="horz" wrap="square" lIns="0" tIns="0" rIns="0" bIns="0" rtlCol="0" anchor="t">
            <a:spAutoFit/>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marL="285750" indent="-285750" algn="just">
              <a:spcBef>
                <a:spcPts val="0"/>
              </a:spcBef>
              <a:spcAft>
                <a:spcPts val="0"/>
              </a:spcAft>
              <a:buFont typeface="Wingdings" panose="05000000000000000000" pitchFamily="2" charset="2"/>
              <a:buChar char="§"/>
            </a:pP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rPr>
              <a:t>Lax management of closed-loop crew that caused recent Omicron outbreak in Hong Kong has shed dissatisfactory sentiments among HK </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residents</a:t>
            </a:r>
          </a:p>
          <a:p>
            <a:pPr marL="285750" indent="-285750" algn="just">
              <a:spcBef>
                <a:spcPts val="0"/>
              </a:spcBef>
              <a:spcAft>
                <a:spcPts val="0"/>
              </a:spcAft>
              <a:buFont typeface="Wingdings" panose="05000000000000000000" pitchFamily="2" charset="2"/>
              <a:buChar char="§"/>
            </a:pP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rPr>
              <a:t>2020 dissolution  of Cathay Dragon, a 35-year household name for Hong Kongers, was a sentiment blow to the city</a:t>
            </a:r>
            <a:endPar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Lato Regular"/>
            </a:endParaRPr>
          </a:p>
          <a:p>
            <a:pPr marL="285750" indent="-285750" algn="just">
              <a:spcBef>
                <a:spcPts val="0"/>
              </a:spcBef>
              <a:spcAft>
                <a:spcPts val="0"/>
              </a:spcAft>
              <a:buFont typeface="Wingdings" panose="05000000000000000000" pitchFamily="2" charset="2"/>
              <a:buChar char="§"/>
            </a:pPr>
            <a:r>
              <a:rPr lang="en-US" altLang="zh-CN" sz="1400" dirty="0">
                <a:solidFill>
                  <a:schemeClr val="bg1">
                    <a:lumMod val="50000"/>
                  </a:schemeClr>
                </a:solidFill>
                <a:latin typeface="Microsoft YaHei" panose="020B0503020204020204" pitchFamily="34" charset="-122"/>
                <a:ea typeface="Microsoft YaHei" panose="020B0503020204020204" pitchFamily="34" charset="-122"/>
                <a:cs typeface="Arial" panose="020B0604020202020204" pitchFamily="34" charset="0"/>
                <a:sym typeface="Arial" panose="020B0604020202020204" pitchFamily="34" charset="0"/>
              </a:rPr>
              <a:t>CSR becomes a challenge for Cathay </a:t>
            </a:r>
            <a:r>
              <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Arial" panose="020B0604020202020204" pitchFamily="34" charset="0"/>
                <a:sym typeface="Arial" panose="020B0604020202020204" pitchFamily="34" charset="0"/>
              </a:rPr>
              <a:t>management to cope with</a:t>
            </a:r>
            <a:endParaRPr lang="en-US" altLang="zh-CN" sz="1400" dirty="0">
              <a:solidFill>
                <a:schemeClr val="bg1">
                  <a:lumMod val="50000"/>
                </a:schemeClr>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endParaRPr>
          </a:p>
          <a:p>
            <a:pPr marL="285750" indent="-285750" algn="just">
              <a:spcBef>
                <a:spcPts val="0"/>
              </a:spcBef>
              <a:spcAft>
                <a:spcPts val="0"/>
              </a:spcAft>
              <a:buFont typeface="Wingdings" panose="05000000000000000000" pitchFamily="2" charset="2"/>
              <a:buChar char="§"/>
            </a:pPr>
            <a:endParaRPr lang="en-US" altLang="zh-CN" sz="1400" dirty="0" smtClean="0">
              <a:solidFill>
                <a:schemeClr val="bg1">
                  <a:lumMod val="50000"/>
                </a:schemeClr>
              </a:solidFill>
              <a:latin typeface="Microsoft YaHei" panose="020B0503020204020204" pitchFamily="34" charset="-122"/>
              <a:ea typeface="Microsoft YaHei" panose="020B0503020204020204" pitchFamily="34" charset="-122"/>
              <a:cs typeface="Lato Regular"/>
            </a:endParaRPr>
          </a:p>
        </p:txBody>
      </p:sp>
      <p:grpSp>
        <p:nvGrpSpPr>
          <p:cNvPr id="76" name="组合 6">
            <a:extLst>
              <a:ext uri="{FF2B5EF4-FFF2-40B4-BE49-F238E27FC236}">
                <a16:creationId xmlns:a16="http://schemas.microsoft.com/office/drawing/2014/main" xmlns="" id="{41501E81-1AB7-4A69-BA8B-D4667D4D517A}"/>
              </a:ext>
            </a:extLst>
          </p:cNvPr>
          <p:cNvGrpSpPr/>
          <p:nvPr/>
        </p:nvGrpSpPr>
        <p:grpSpPr>
          <a:xfrm>
            <a:off x="509695" y="295974"/>
            <a:ext cx="7387642" cy="800219"/>
            <a:chOff x="956666" y="3447854"/>
            <a:chExt cx="7387642" cy="800219"/>
          </a:xfrm>
        </p:grpSpPr>
        <p:sp>
          <p:nvSpPr>
            <p:cNvPr id="77" name="TextBox 38">
              <a:extLst>
                <a:ext uri="{FF2B5EF4-FFF2-40B4-BE49-F238E27FC236}">
                  <a16:creationId xmlns:a16="http://schemas.microsoft.com/office/drawing/2014/main" xmlns="" id="{C53C28E3-DC0F-4C61-A42D-5AC7B5E4C36E}"/>
                </a:ext>
              </a:extLst>
            </p:cNvPr>
            <p:cNvSpPr txBox="1"/>
            <p:nvPr/>
          </p:nvSpPr>
          <p:spPr>
            <a:xfrm>
              <a:off x="1622724" y="3447854"/>
              <a:ext cx="6721584" cy="800219"/>
            </a:xfrm>
            <a:prstGeom prst="rect">
              <a:avLst/>
            </a:prstGeom>
            <a:noFill/>
          </p:spPr>
          <p:txBody>
            <a:bodyPr wrap="none" rtlCol="0" anchor="t" anchorCtr="1">
              <a:spAutoFit/>
            </a:bodyPr>
            <a:lstStyle/>
            <a:p>
              <a:r>
                <a:rPr lang="en-US" altLang="zh-CN" sz="2800" b="1" spc="600" dirty="0" smtClean="0">
                  <a:solidFill>
                    <a:srgbClr val="113F4E"/>
                  </a:solidFill>
                  <a:latin typeface="微软雅黑" panose="020B0503020204020204" pitchFamily="34" charset="-122"/>
                  <a:ea typeface="微软雅黑" panose="020B0503020204020204" pitchFamily="34" charset="-122"/>
                </a:rPr>
                <a:t>Environmental Challenges</a:t>
              </a:r>
            </a:p>
            <a:p>
              <a:r>
                <a:rPr lang="en-US" altLang="zh-CN" b="1" spc="600" dirty="0" smtClean="0">
                  <a:solidFill>
                    <a:schemeClr val="bg1">
                      <a:lumMod val="50000"/>
                    </a:schemeClr>
                  </a:solidFill>
                  <a:latin typeface="微软雅黑" panose="020B0503020204020204" pitchFamily="34" charset="-122"/>
                  <a:ea typeface="微软雅黑" panose="020B0503020204020204" pitchFamily="34" charset="-122"/>
                </a:rPr>
                <a:t>Internal Environment</a:t>
              </a:r>
              <a:endParaRPr lang="zh-CN" altLang="en-US" b="1" spc="60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78" name="矩形 8">
              <a:extLst>
                <a:ext uri="{FF2B5EF4-FFF2-40B4-BE49-F238E27FC236}">
                  <a16:creationId xmlns:a16="http://schemas.microsoft.com/office/drawing/2014/main" xmlns="" id="{E32947FC-0CAF-491E-BB70-4BE979241394}"/>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79" name="矩形 9">
              <a:extLst>
                <a:ext uri="{FF2B5EF4-FFF2-40B4-BE49-F238E27FC236}">
                  <a16:creationId xmlns:a16="http://schemas.microsoft.com/office/drawing/2014/main" xmlns="" id="{3D41CC49-6D1D-4B11-8791-6EBDB155A635}"/>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sp>
        <p:nvSpPr>
          <p:cNvPr id="80" name="文本框 23">
            <a:extLst>
              <a:ext uri="{FF2B5EF4-FFF2-40B4-BE49-F238E27FC236}">
                <a16:creationId xmlns:a16="http://schemas.microsoft.com/office/drawing/2014/main" xmlns="" id="{D4CDD749-5E1D-4D14-861D-8AB76BB9010E}"/>
              </a:ext>
            </a:extLst>
          </p:cNvPr>
          <p:cNvSpPr txBox="1"/>
          <p:nvPr/>
        </p:nvSpPr>
        <p:spPr>
          <a:xfrm>
            <a:off x="713620" y="346206"/>
            <a:ext cx="426263" cy="461665"/>
          </a:xfrm>
          <a:prstGeom prst="rect">
            <a:avLst/>
          </a:prstGeom>
          <a:noFill/>
        </p:spPr>
        <p:txBody>
          <a:bodyPr wrap="square" rtlCol="0">
            <a:spAutoFit/>
            <a:scene3d>
              <a:camera prst="orthographicFront"/>
              <a:lightRig rig="threePt" dir="t"/>
            </a:scene3d>
            <a:sp3d contourW="12700"/>
          </a:bodyPr>
          <a:lstStyle/>
          <a:p>
            <a:r>
              <a:rPr lang="en-US" altLang="zh-CN" sz="2400" b="1" dirty="0">
                <a:solidFill>
                  <a:schemeClr val="bg1"/>
                </a:solidFill>
                <a:latin typeface="微软雅黑" panose="020B0503020204020204" pitchFamily="34" charset="-122"/>
                <a:ea typeface="微软雅黑" panose="020B0503020204020204" pitchFamily="34" charset="-122"/>
              </a:rPr>
              <a:t>3</a:t>
            </a:r>
            <a:endParaRPr lang="zh-CN" altLang="en-US" sz="2400" b="1" dirty="0">
              <a:solidFill>
                <a:schemeClr val="bg1"/>
              </a:solidFill>
              <a:latin typeface="微软雅黑" panose="020B0503020204020204" pitchFamily="34" charset="-122"/>
              <a:ea typeface="微软雅黑" panose="020B0503020204020204" pitchFamily="34" charset="-122"/>
            </a:endParaRPr>
          </a:p>
        </p:txBody>
      </p:sp>
      <p:sp>
        <p:nvSpPr>
          <p:cNvPr id="2" name="AutoShape 8" descr="Competition icon PNG and SVG Vector Free Downloa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25" name="Picture 2" descr="Download Cathay Pacific Logo in SVG Vector or PNG File Format - Logo.win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934699" y="1"/>
            <a:ext cx="1257299" cy="707886"/>
          </a:xfrm>
          <a:prstGeom prst="rect">
            <a:avLst/>
          </a:prstGeom>
          <a:noFill/>
          <a:extLst>
            <a:ext uri="{909E8E84-426E-40DD-AFC4-6F175D3DCCD1}">
              <a14:hiddenFill xmlns:a14="http://schemas.microsoft.com/office/drawing/2010/main">
                <a:solidFill>
                  <a:srgbClr val="FFFFFF"/>
                </a:solidFill>
              </a14:hiddenFill>
            </a:ext>
          </a:extLst>
        </p:spPr>
      </p:pic>
      <p:grpSp>
        <p:nvGrpSpPr>
          <p:cNvPr id="45" name="Group 44"/>
          <p:cNvGrpSpPr/>
          <p:nvPr/>
        </p:nvGrpSpPr>
        <p:grpSpPr>
          <a:xfrm>
            <a:off x="626611" y="1138398"/>
            <a:ext cx="2360514" cy="2255409"/>
            <a:chOff x="460375" y="1464400"/>
            <a:chExt cx="4251565" cy="4146349"/>
          </a:xfrm>
        </p:grpSpPr>
        <p:sp>
          <p:nvSpPr>
            <p:cNvPr id="46" name="任意多边形 54">
              <a:extLst>
                <a:ext uri="{FF2B5EF4-FFF2-40B4-BE49-F238E27FC236}">
                  <a16:creationId xmlns:a16="http://schemas.microsoft.com/office/drawing/2014/main" xmlns="" id="{569F58E1-9E73-4C5C-A459-3A2A5ABF0EA5}"/>
                </a:ext>
              </a:extLst>
            </p:cNvPr>
            <p:cNvSpPr/>
            <p:nvPr/>
          </p:nvSpPr>
          <p:spPr>
            <a:xfrm rot="5400000">
              <a:off x="694230" y="1298635"/>
              <a:ext cx="1890940" cy="2222470"/>
            </a:xfrm>
            <a:custGeom>
              <a:avLst/>
              <a:gdLst>
                <a:gd name="connsiteX0" fmla="*/ 0 w 2232000"/>
                <a:gd name="connsiteY0" fmla="*/ 2335309 h 2590940"/>
                <a:gd name="connsiteX1" fmla="*/ 0 w 2232000"/>
                <a:gd name="connsiteY1" fmla="*/ 614571 h 2590940"/>
                <a:gd name="connsiteX2" fmla="*/ 255630 w 2232000"/>
                <a:gd name="connsiteY2" fmla="*/ 358940 h 2590940"/>
                <a:gd name="connsiteX3" fmla="*/ 907815 w 2232000"/>
                <a:gd name="connsiteY3" fmla="*/ 358940 h 2590940"/>
                <a:gd name="connsiteX4" fmla="*/ 1116000 w 2232000"/>
                <a:gd name="connsiteY4" fmla="*/ 0 h 2590940"/>
                <a:gd name="connsiteX5" fmla="*/ 1324185 w 2232000"/>
                <a:gd name="connsiteY5" fmla="*/ 358940 h 2590940"/>
                <a:gd name="connsiteX6" fmla="*/ 1976369 w 2232000"/>
                <a:gd name="connsiteY6" fmla="*/ 358940 h 2590940"/>
                <a:gd name="connsiteX7" fmla="*/ 2232000 w 2232000"/>
                <a:gd name="connsiteY7" fmla="*/ 614571 h 2590940"/>
                <a:gd name="connsiteX8" fmla="*/ 2232000 w 2232000"/>
                <a:gd name="connsiteY8" fmla="*/ 2335309 h 2590940"/>
                <a:gd name="connsiteX9" fmla="*/ 1976369 w 2232000"/>
                <a:gd name="connsiteY9" fmla="*/ 2590940 h 2590940"/>
                <a:gd name="connsiteX10" fmla="*/ 255630 w 2232000"/>
                <a:gd name="connsiteY10" fmla="*/ 2590940 h 2590940"/>
                <a:gd name="connsiteX11" fmla="*/ 0 w 2232000"/>
                <a:gd name="connsiteY11" fmla="*/ 2335309 h 259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32000" h="2590940">
                  <a:moveTo>
                    <a:pt x="0" y="2335309"/>
                  </a:moveTo>
                  <a:lnTo>
                    <a:pt x="0" y="614571"/>
                  </a:lnTo>
                  <a:cubicBezTo>
                    <a:pt x="0" y="473390"/>
                    <a:pt x="114449" y="358940"/>
                    <a:pt x="255630" y="358940"/>
                  </a:cubicBezTo>
                  <a:lnTo>
                    <a:pt x="907815" y="358940"/>
                  </a:lnTo>
                  <a:lnTo>
                    <a:pt x="1116000" y="0"/>
                  </a:lnTo>
                  <a:lnTo>
                    <a:pt x="1324185" y="358940"/>
                  </a:lnTo>
                  <a:lnTo>
                    <a:pt x="1976369" y="358940"/>
                  </a:lnTo>
                  <a:cubicBezTo>
                    <a:pt x="2117550" y="358940"/>
                    <a:pt x="2232000" y="473390"/>
                    <a:pt x="2232000" y="614571"/>
                  </a:cubicBezTo>
                  <a:lnTo>
                    <a:pt x="2232000" y="2335309"/>
                  </a:lnTo>
                  <a:cubicBezTo>
                    <a:pt x="2232000" y="2476490"/>
                    <a:pt x="2117550" y="2590940"/>
                    <a:pt x="1976369" y="2590940"/>
                  </a:cubicBezTo>
                  <a:lnTo>
                    <a:pt x="255630" y="2590940"/>
                  </a:lnTo>
                  <a:cubicBezTo>
                    <a:pt x="114449" y="2590940"/>
                    <a:pt x="0" y="2476490"/>
                    <a:pt x="0" y="2335309"/>
                  </a:cubicBezTo>
                  <a:close/>
                </a:path>
              </a:pathLst>
            </a:custGeom>
            <a:solidFill>
              <a:srgbClr val="55C0AF">
                <a:alpha val="7000"/>
              </a:srgbClr>
            </a:solidFill>
            <a:ln w="22225">
              <a:noFill/>
            </a:ln>
          </p:spPr>
          <p:style>
            <a:lnRef idx="2">
              <a:schemeClr val="accent1">
                <a:shade val="50000"/>
              </a:schemeClr>
            </a:lnRef>
            <a:fillRef idx="1">
              <a:schemeClr val="accent1"/>
            </a:fillRef>
            <a:effectRef idx="0">
              <a:schemeClr val="accent1"/>
            </a:effectRef>
            <a:fontRef idx="minor">
              <a:schemeClr val="lt1"/>
            </a:fontRef>
          </p:style>
          <p:txBody>
            <a:bodyPr lIns="72585" tIns="36293" rIns="72585" bIns="36293" anchor="ctr"/>
            <a:lstStyle/>
            <a:p>
              <a:pPr algn="ctr" fontAlgn="auto">
                <a:spcBef>
                  <a:spcPts val="0"/>
                </a:spcBef>
                <a:spcAft>
                  <a:spcPts val="0"/>
                </a:spcAft>
                <a:defRPr/>
              </a:pPr>
              <a:endParaRPr lang="zh-CN" altLang="en-US" dirty="0">
                <a:latin typeface="微软雅黑" panose="020B0503020204020204" pitchFamily="34" charset="-122"/>
                <a:ea typeface="微软雅黑" panose="020B0503020204020204" pitchFamily="34" charset="-122"/>
              </a:endParaRPr>
            </a:p>
          </p:txBody>
        </p:sp>
        <p:sp>
          <p:nvSpPr>
            <p:cNvPr id="47" name="任意多边形 46">
              <a:extLst>
                <a:ext uri="{FF2B5EF4-FFF2-40B4-BE49-F238E27FC236}">
                  <a16:creationId xmlns:a16="http://schemas.microsoft.com/office/drawing/2014/main" xmlns="" id="{2B448B51-435F-4C41-97FB-9B8980CABD00}"/>
                </a:ext>
              </a:extLst>
            </p:cNvPr>
            <p:cNvSpPr/>
            <p:nvPr/>
          </p:nvSpPr>
          <p:spPr>
            <a:xfrm flipH="1" flipV="1">
              <a:off x="2798599" y="1472469"/>
              <a:ext cx="1913339" cy="2194889"/>
            </a:xfrm>
            <a:custGeom>
              <a:avLst/>
              <a:gdLst>
                <a:gd name="connsiteX0" fmla="*/ 0 w 2232000"/>
                <a:gd name="connsiteY0" fmla="*/ 2335309 h 2590940"/>
                <a:gd name="connsiteX1" fmla="*/ 0 w 2232000"/>
                <a:gd name="connsiteY1" fmla="*/ 614571 h 2590940"/>
                <a:gd name="connsiteX2" fmla="*/ 255630 w 2232000"/>
                <a:gd name="connsiteY2" fmla="*/ 358940 h 2590940"/>
                <a:gd name="connsiteX3" fmla="*/ 907815 w 2232000"/>
                <a:gd name="connsiteY3" fmla="*/ 358940 h 2590940"/>
                <a:gd name="connsiteX4" fmla="*/ 1116000 w 2232000"/>
                <a:gd name="connsiteY4" fmla="*/ 0 h 2590940"/>
                <a:gd name="connsiteX5" fmla="*/ 1324185 w 2232000"/>
                <a:gd name="connsiteY5" fmla="*/ 358940 h 2590940"/>
                <a:gd name="connsiteX6" fmla="*/ 1976369 w 2232000"/>
                <a:gd name="connsiteY6" fmla="*/ 358940 h 2590940"/>
                <a:gd name="connsiteX7" fmla="*/ 2232000 w 2232000"/>
                <a:gd name="connsiteY7" fmla="*/ 614571 h 2590940"/>
                <a:gd name="connsiteX8" fmla="*/ 2232000 w 2232000"/>
                <a:gd name="connsiteY8" fmla="*/ 2335309 h 2590940"/>
                <a:gd name="connsiteX9" fmla="*/ 1976369 w 2232000"/>
                <a:gd name="connsiteY9" fmla="*/ 2590940 h 2590940"/>
                <a:gd name="connsiteX10" fmla="*/ 255630 w 2232000"/>
                <a:gd name="connsiteY10" fmla="*/ 2590940 h 2590940"/>
                <a:gd name="connsiteX11" fmla="*/ 0 w 2232000"/>
                <a:gd name="connsiteY11" fmla="*/ 2335309 h 259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32000" h="2590940">
                  <a:moveTo>
                    <a:pt x="0" y="2335309"/>
                  </a:moveTo>
                  <a:lnTo>
                    <a:pt x="0" y="614571"/>
                  </a:lnTo>
                  <a:cubicBezTo>
                    <a:pt x="0" y="473390"/>
                    <a:pt x="114449" y="358940"/>
                    <a:pt x="255630" y="358940"/>
                  </a:cubicBezTo>
                  <a:lnTo>
                    <a:pt x="907815" y="358940"/>
                  </a:lnTo>
                  <a:lnTo>
                    <a:pt x="1116000" y="0"/>
                  </a:lnTo>
                  <a:lnTo>
                    <a:pt x="1324185" y="358940"/>
                  </a:lnTo>
                  <a:lnTo>
                    <a:pt x="1976369" y="358940"/>
                  </a:lnTo>
                  <a:cubicBezTo>
                    <a:pt x="2117550" y="358940"/>
                    <a:pt x="2232000" y="473390"/>
                    <a:pt x="2232000" y="614571"/>
                  </a:cubicBezTo>
                  <a:lnTo>
                    <a:pt x="2232000" y="2335309"/>
                  </a:lnTo>
                  <a:cubicBezTo>
                    <a:pt x="2232000" y="2476490"/>
                    <a:pt x="2117550" y="2590940"/>
                    <a:pt x="1976369" y="2590940"/>
                  </a:cubicBezTo>
                  <a:lnTo>
                    <a:pt x="255630" y="2590940"/>
                  </a:lnTo>
                  <a:cubicBezTo>
                    <a:pt x="114449" y="2590940"/>
                    <a:pt x="0" y="2476490"/>
                    <a:pt x="0" y="2335309"/>
                  </a:cubicBezTo>
                  <a:close/>
                </a:path>
              </a:pathLst>
            </a:custGeom>
            <a:solidFill>
              <a:srgbClr val="55C0AF">
                <a:alpha val="7000"/>
              </a:srgbClr>
            </a:solidFill>
            <a:ln w="22225">
              <a:noFill/>
            </a:ln>
          </p:spPr>
          <p:style>
            <a:lnRef idx="2">
              <a:schemeClr val="accent1">
                <a:shade val="50000"/>
              </a:schemeClr>
            </a:lnRef>
            <a:fillRef idx="1">
              <a:schemeClr val="accent1"/>
            </a:fillRef>
            <a:effectRef idx="0">
              <a:schemeClr val="accent1"/>
            </a:effectRef>
            <a:fontRef idx="minor">
              <a:schemeClr val="lt1"/>
            </a:fontRef>
          </p:style>
          <p:txBody>
            <a:bodyPr lIns="72585" tIns="36293" rIns="72585" bIns="36293" anchor="ctr"/>
            <a:lstStyle/>
            <a:p>
              <a:pPr algn="ctr" fontAlgn="auto">
                <a:spcBef>
                  <a:spcPts val="0"/>
                </a:spcBef>
                <a:spcAft>
                  <a:spcPts val="0"/>
                </a:spcAft>
                <a:defRPr/>
              </a:pPr>
              <a:endParaRPr lang="zh-CN" altLang="en-US" dirty="0">
                <a:latin typeface="微软雅黑" panose="020B0503020204020204" pitchFamily="34" charset="-122"/>
                <a:ea typeface="微软雅黑" panose="020B0503020204020204" pitchFamily="34" charset="-122"/>
              </a:endParaRPr>
            </a:p>
          </p:txBody>
        </p:sp>
        <p:sp>
          <p:nvSpPr>
            <p:cNvPr id="53" name="任意多边形 23">
              <a:extLst>
                <a:ext uri="{FF2B5EF4-FFF2-40B4-BE49-F238E27FC236}">
                  <a16:creationId xmlns:a16="http://schemas.microsoft.com/office/drawing/2014/main" xmlns="" id="{12345E46-FB73-4596-AF46-D4299EEEA6CA}"/>
                </a:ext>
              </a:extLst>
            </p:cNvPr>
            <p:cNvSpPr/>
            <p:nvPr/>
          </p:nvSpPr>
          <p:spPr>
            <a:xfrm rot="16200000" flipH="1">
              <a:off x="2655234" y="3554044"/>
              <a:ext cx="1890941" cy="2222470"/>
            </a:xfrm>
            <a:custGeom>
              <a:avLst/>
              <a:gdLst>
                <a:gd name="connsiteX0" fmla="*/ 0 w 2232000"/>
                <a:gd name="connsiteY0" fmla="*/ 2335309 h 2590940"/>
                <a:gd name="connsiteX1" fmla="*/ 0 w 2232000"/>
                <a:gd name="connsiteY1" fmla="*/ 614571 h 2590940"/>
                <a:gd name="connsiteX2" fmla="*/ 255630 w 2232000"/>
                <a:gd name="connsiteY2" fmla="*/ 358940 h 2590940"/>
                <a:gd name="connsiteX3" fmla="*/ 907815 w 2232000"/>
                <a:gd name="connsiteY3" fmla="*/ 358940 h 2590940"/>
                <a:gd name="connsiteX4" fmla="*/ 1116000 w 2232000"/>
                <a:gd name="connsiteY4" fmla="*/ 0 h 2590940"/>
                <a:gd name="connsiteX5" fmla="*/ 1324185 w 2232000"/>
                <a:gd name="connsiteY5" fmla="*/ 358940 h 2590940"/>
                <a:gd name="connsiteX6" fmla="*/ 1976369 w 2232000"/>
                <a:gd name="connsiteY6" fmla="*/ 358940 h 2590940"/>
                <a:gd name="connsiteX7" fmla="*/ 2232000 w 2232000"/>
                <a:gd name="connsiteY7" fmla="*/ 614571 h 2590940"/>
                <a:gd name="connsiteX8" fmla="*/ 2232000 w 2232000"/>
                <a:gd name="connsiteY8" fmla="*/ 2335309 h 2590940"/>
                <a:gd name="connsiteX9" fmla="*/ 1976369 w 2232000"/>
                <a:gd name="connsiteY9" fmla="*/ 2590940 h 2590940"/>
                <a:gd name="connsiteX10" fmla="*/ 255630 w 2232000"/>
                <a:gd name="connsiteY10" fmla="*/ 2590940 h 2590940"/>
                <a:gd name="connsiteX11" fmla="*/ 0 w 2232000"/>
                <a:gd name="connsiteY11" fmla="*/ 2335309 h 259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32000" h="2590940">
                  <a:moveTo>
                    <a:pt x="0" y="2335309"/>
                  </a:moveTo>
                  <a:lnTo>
                    <a:pt x="0" y="614571"/>
                  </a:lnTo>
                  <a:cubicBezTo>
                    <a:pt x="0" y="473390"/>
                    <a:pt x="114449" y="358940"/>
                    <a:pt x="255630" y="358940"/>
                  </a:cubicBezTo>
                  <a:lnTo>
                    <a:pt x="907815" y="358940"/>
                  </a:lnTo>
                  <a:lnTo>
                    <a:pt x="1116000" y="0"/>
                  </a:lnTo>
                  <a:lnTo>
                    <a:pt x="1324185" y="358940"/>
                  </a:lnTo>
                  <a:lnTo>
                    <a:pt x="1976369" y="358940"/>
                  </a:lnTo>
                  <a:cubicBezTo>
                    <a:pt x="2117550" y="358940"/>
                    <a:pt x="2232000" y="473390"/>
                    <a:pt x="2232000" y="614571"/>
                  </a:cubicBezTo>
                  <a:lnTo>
                    <a:pt x="2232000" y="2335309"/>
                  </a:lnTo>
                  <a:cubicBezTo>
                    <a:pt x="2232000" y="2476490"/>
                    <a:pt x="2117550" y="2590940"/>
                    <a:pt x="1976369" y="2590940"/>
                  </a:cubicBezTo>
                  <a:lnTo>
                    <a:pt x="255630" y="2590940"/>
                  </a:lnTo>
                  <a:cubicBezTo>
                    <a:pt x="114449" y="2590940"/>
                    <a:pt x="0" y="2476490"/>
                    <a:pt x="0" y="2335309"/>
                  </a:cubicBezTo>
                  <a:close/>
                </a:path>
              </a:pathLst>
            </a:custGeom>
            <a:solidFill>
              <a:srgbClr val="113F4E">
                <a:alpha val="7000"/>
              </a:srgbClr>
            </a:solidFill>
            <a:ln w="22225">
              <a:noFill/>
            </a:ln>
          </p:spPr>
          <p:style>
            <a:lnRef idx="2">
              <a:schemeClr val="accent1">
                <a:shade val="50000"/>
              </a:schemeClr>
            </a:lnRef>
            <a:fillRef idx="1">
              <a:schemeClr val="accent1"/>
            </a:fillRef>
            <a:effectRef idx="0">
              <a:schemeClr val="accent1"/>
            </a:effectRef>
            <a:fontRef idx="minor">
              <a:schemeClr val="lt1"/>
            </a:fontRef>
          </p:style>
          <p:txBody>
            <a:bodyPr lIns="72585" tIns="36293" rIns="72585" bIns="36293" anchor="ctr"/>
            <a:lstStyle/>
            <a:p>
              <a:pPr algn="ctr" fontAlgn="auto">
                <a:spcBef>
                  <a:spcPts val="0"/>
                </a:spcBef>
                <a:spcAft>
                  <a:spcPts val="0"/>
                </a:spcAft>
                <a:defRPr/>
              </a:pPr>
              <a:endParaRPr lang="zh-CN" altLang="en-US" dirty="0">
                <a:latin typeface="微软雅黑" panose="020B0503020204020204" pitchFamily="34" charset="-122"/>
                <a:ea typeface="微软雅黑" panose="020B0503020204020204" pitchFamily="34" charset="-122"/>
              </a:endParaRPr>
            </a:p>
          </p:txBody>
        </p:sp>
        <p:grpSp>
          <p:nvGrpSpPr>
            <p:cNvPr id="49" name="Group 48"/>
            <p:cNvGrpSpPr/>
            <p:nvPr/>
          </p:nvGrpSpPr>
          <p:grpSpPr>
            <a:xfrm>
              <a:off x="460375" y="3411824"/>
              <a:ext cx="1914701" cy="2194889"/>
              <a:chOff x="460375" y="3411824"/>
              <a:chExt cx="1914701" cy="2194889"/>
            </a:xfrm>
          </p:grpSpPr>
          <p:sp>
            <p:nvSpPr>
              <p:cNvPr id="50" name="任意多边形 33">
                <a:extLst>
                  <a:ext uri="{FF2B5EF4-FFF2-40B4-BE49-F238E27FC236}">
                    <a16:creationId xmlns:a16="http://schemas.microsoft.com/office/drawing/2014/main" xmlns="" id="{C159AAB5-A4A6-4B71-9F8C-4ACF0752491B}"/>
                  </a:ext>
                </a:extLst>
              </p:cNvPr>
              <p:cNvSpPr/>
              <p:nvPr/>
            </p:nvSpPr>
            <p:spPr>
              <a:xfrm flipH="1">
                <a:off x="460375" y="3411824"/>
                <a:ext cx="1914701" cy="2194889"/>
              </a:xfrm>
              <a:custGeom>
                <a:avLst/>
                <a:gdLst>
                  <a:gd name="connsiteX0" fmla="*/ 0 w 2232000"/>
                  <a:gd name="connsiteY0" fmla="*/ 2335309 h 2590940"/>
                  <a:gd name="connsiteX1" fmla="*/ 0 w 2232000"/>
                  <a:gd name="connsiteY1" fmla="*/ 614571 h 2590940"/>
                  <a:gd name="connsiteX2" fmla="*/ 255630 w 2232000"/>
                  <a:gd name="connsiteY2" fmla="*/ 358940 h 2590940"/>
                  <a:gd name="connsiteX3" fmla="*/ 907815 w 2232000"/>
                  <a:gd name="connsiteY3" fmla="*/ 358940 h 2590940"/>
                  <a:gd name="connsiteX4" fmla="*/ 1116000 w 2232000"/>
                  <a:gd name="connsiteY4" fmla="*/ 0 h 2590940"/>
                  <a:gd name="connsiteX5" fmla="*/ 1324185 w 2232000"/>
                  <a:gd name="connsiteY5" fmla="*/ 358940 h 2590940"/>
                  <a:gd name="connsiteX6" fmla="*/ 1976369 w 2232000"/>
                  <a:gd name="connsiteY6" fmla="*/ 358940 h 2590940"/>
                  <a:gd name="connsiteX7" fmla="*/ 2232000 w 2232000"/>
                  <a:gd name="connsiteY7" fmla="*/ 614571 h 2590940"/>
                  <a:gd name="connsiteX8" fmla="*/ 2232000 w 2232000"/>
                  <a:gd name="connsiteY8" fmla="*/ 2335309 h 2590940"/>
                  <a:gd name="connsiteX9" fmla="*/ 1976369 w 2232000"/>
                  <a:gd name="connsiteY9" fmla="*/ 2590940 h 2590940"/>
                  <a:gd name="connsiteX10" fmla="*/ 255630 w 2232000"/>
                  <a:gd name="connsiteY10" fmla="*/ 2590940 h 2590940"/>
                  <a:gd name="connsiteX11" fmla="*/ 0 w 2232000"/>
                  <a:gd name="connsiteY11" fmla="*/ 2335309 h 259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32000" h="2590940">
                    <a:moveTo>
                      <a:pt x="0" y="2335309"/>
                    </a:moveTo>
                    <a:lnTo>
                      <a:pt x="0" y="614571"/>
                    </a:lnTo>
                    <a:cubicBezTo>
                      <a:pt x="0" y="473390"/>
                      <a:pt x="114449" y="358940"/>
                      <a:pt x="255630" y="358940"/>
                    </a:cubicBezTo>
                    <a:lnTo>
                      <a:pt x="907815" y="358940"/>
                    </a:lnTo>
                    <a:lnTo>
                      <a:pt x="1116000" y="0"/>
                    </a:lnTo>
                    <a:lnTo>
                      <a:pt x="1324185" y="358940"/>
                    </a:lnTo>
                    <a:lnTo>
                      <a:pt x="1976369" y="358940"/>
                    </a:lnTo>
                    <a:cubicBezTo>
                      <a:pt x="2117550" y="358940"/>
                      <a:pt x="2232000" y="473390"/>
                      <a:pt x="2232000" y="614571"/>
                    </a:cubicBezTo>
                    <a:lnTo>
                      <a:pt x="2232000" y="2335309"/>
                    </a:lnTo>
                    <a:cubicBezTo>
                      <a:pt x="2232000" y="2476490"/>
                      <a:pt x="2117550" y="2590940"/>
                      <a:pt x="1976369" y="2590940"/>
                    </a:cubicBezTo>
                    <a:lnTo>
                      <a:pt x="255630" y="2590940"/>
                    </a:lnTo>
                    <a:cubicBezTo>
                      <a:pt x="114449" y="2590940"/>
                      <a:pt x="0" y="2476490"/>
                      <a:pt x="0" y="2335309"/>
                    </a:cubicBezTo>
                    <a:close/>
                  </a:path>
                </a:pathLst>
              </a:custGeom>
              <a:solidFill>
                <a:srgbClr val="55C0AF"/>
              </a:solidFill>
              <a:ln w="22225">
                <a:noFill/>
              </a:ln>
            </p:spPr>
            <p:style>
              <a:lnRef idx="2">
                <a:schemeClr val="accent1">
                  <a:shade val="50000"/>
                </a:schemeClr>
              </a:lnRef>
              <a:fillRef idx="1">
                <a:schemeClr val="accent1"/>
              </a:fillRef>
              <a:effectRef idx="0">
                <a:schemeClr val="accent1"/>
              </a:effectRef>
              <a:fontRef idx="minor">
                <a:schemeClr val="lt1"/>
              </a:fontRef>
            </p:style>
            <p:txBody>
              <a:bodyPr lIns="72585" tIns="36293" rIns="72585" bIns="36293" anchor="ctr"/>
              <a:lstStyle/>
              <a:p>
                <a:pPr algn="ctr" fontAlgn="auto">
                  <a:spcBef>
                    <a:spcPts val="0"/>
                  </a:spcBef>
                  <a:spcAft>
                    <a:spcPts val="0"/>
                  </a:spcAft>
                  <a:defRPr/>
                </a:pPr>
                <a:endParaRPr lang="zh-CN" altLang="en-US">
                  <a:latin typeface="微软雅黑" panose="020B0503020204020204" pitchFamily="34" charset="-122"/>
                  <a:ea typeface="微软雅黑" panose="020B0503020204020204" pitchFamily="34" charset="-122"/>
                </a:endParaRPr>
              </a:p>
            </p:txBody>
          </p:sp>
          <p:pic>
            <p:nvPicPr>
              <p:cNvPr id="51"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1513" y="3844941"/>
                <a:ext cx="1632424" cy="1632424"/>
              </a:xfrm>
              <a:prstGeom prst="ellipse">
                <a:avLst/>
              </a:prstGeom>
              <a:ln w="9525">
                <a:noFill/>
                <a:miter lim="800000"/>
                <a:headEnd/>
                <a:tailEnd/>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chemeClr val="accent1"/>
                    </a:solidFill>
                  </a14:hiddenFill>
                </a:ext>
              </a:extLst>
            </p:spPr>
          </p:pic>
        </p:grpSp>
      </p:grpSp>
      <p:sp>
        <p:nvSpPr>
          <p:cNvPr id="24" name="矩形 11">
            <a:extLst>
              <a:ext uri="{FF2B5EF4-FFF2-40B4-BE49-F238E27FC236}">
                <a16:creationId xmlns:a16="http://schemas.microsoft.com/office/drawing/2014/main" xmlns="" id="{2516DCBC-69F6-433D-BAE4-EA2467271ADE}"/>
              </a:ext>
            </a:extLst>
          </p:cNvPr>
          <p:cNvSpPr/>
          <p:nvPr/>
        </p:nvSpPr>
        <p:spPr>
          <a:xfrm flipH="1">
            <a:off x="5000942" y="1142787"/>
            <a:ext cx="6774096" cy="51897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0"/>
              </a:spcBef>
              <a:spcAft>
                <a:spcPts val="0"/>
              </a:spcAft>
            </a:pPr>
            <a:r>
              <a:rPr lang="en-US" altLang="zh-CN" sz="2400" b="1" dirty="0" smtClean="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rPr>
              <a:t>Corporate Image</a:t>
            </a:r>
            <a:endParaRPr lang="en-US" altLang="zh-CN" sz="2400" b="1" dirty="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279370461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76"/>
                                        </p:tgtEl>
                                        <p:attrNameLst>
                                          <p:attrName>style.visibility</p:attrName>
                                        </p:attrNameLst>
                                      </p:cBhvr>
                                      <p:to>
                                        <p:strVal val="visible"/>
                                      </p:to>
                                    </p:set>
                                    <p:anim calcmode="lin" valueType="num">
                                      <p:cBhvr additive="base">
                                        <p:cTn id="7" dur="500" fill="hold"/>
                                        <p:tgtEl>
                                          <p:spTgt spid="76"/>
                                        </p:tgtEl>
                                        <p:attrNameLst>
                                          <p:attrName>ppt_x</p:attrName>
                                        </p:attrNameLst>
                                      </p:cBhvr>
                                      <p:tavLst>
                                        <p:tav tm="0">
                                          <p:val>
                                            <p:strVal val="0-#ppt_w/2"/>
                                          </p:val>
                                        </p:tav>
                                        <p:tav tm="100000">
                                          <p:val>
                                            <p:strVal val="#ppt_x"/>
                                          </p:val>
                                        </p:tav>
                                      </p:tavLst>
                                    </p:anim>
                                    <p:anim calcmode="lin" valueType="num">
                                      <p:cBhvr additive="base">
                                        <p:cTn id="8" dur="500" fill="hold"/>
                                        <p:tgtEl>
                                          <p:spTgt spid="7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wipe(down)">
                                      <p:cBhvr>
                                        <p:cTn id="13" dur="500"/>
                                        <p:tgtEl>
                                          <p:spTgt spid="24"/>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wipe(down)">
                                      <p:cBhvr>
                                        <p:cTn id="16" dur="500"/>
                                        <p:tgtEl>
                                          <p:spTgt spid="14"/>
                                        </p:tgtEl>
                                      </p:cBhvr>
                                    </p:animEffect>
                                  </p:childTnLst>
                                </p:cTn>
                              </p:par>
                              <p:par>
                                <p:cTn id="17" presetID="22" presetClass="entr" presetSubtype="4" fill="hold" nodeType="withEffect">
                                  <p:stCondLst>
                                    <p:cond delay="0"/>
                                  </p:stCondLst>
                                  <p:childTnLst>
                                    <p:set>
                                      <p:cBhvr>
                                        <p:cTn id="18" dur="1" fill="hold">
                                          <p:stCondLst>
                                            <p:cond delay="0"/>
                                          </p:stCondLst>
                                        </p:cTn>
                                        <p:tgtEl>
                                          <p:spTgt spid="45"/>
                                        </p:tgtEl>
                                        <p:attrNameLst>
                                          <p:attrName>style.visibility</p:attrName>
                                        </p:attrNameLst>
                                      </p:cBhvr>
                                      <p:to>
                                        <p:strVal val="visible"/>
                                      </p:to>
                                    </p:set>
                                    <p:animEffect transition="in" filter="wipe(down)">
                                      <p:cBhvr>
                                        <p:cTn id="19"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2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文本框 23">
            <a:extLst>
              <a:ext uri="{FF2B5EF4-FFF2-40B4-BE49-F238E27FC236}">
                <a16:creationId xmlns:a16="http://schemas.microsoft.com/office/drawing/2014/main" xmlns="" id="{D4CDD749-5E1D-4D14-861D-8AB76BB9010E}"/>
              </a:ext>
            </a:extLst>
          </p:cNvPr>
          <p:cNvSpPr txBox="1"/>
          <p:nvPr/>
        </p:nvSpPr>
        <p:spPr>
          <a:xfrm>
            <a:off x="713620" y="346206"/>
            <a:ext cx="426263" cy="461665"/>
          </a:xfrm>
          <a:prstGeom prst="rect">
            <a:avLst/>
          </a:prstGeom>
          <a:noFill/>
        </p:spPr>
        <p:txBody>
          <a:bodyPr wrap="square" rtlCol="0">
            <a:spAutoFit/>
            <a:scene3d>
              <a:camera prst="orthographicFront"/>
              <a:lightRig rig="threePt" dir="t"/>
            </a:scene3d>
            <a:sp3d contourW="12700"/>
          </a:bodyPr>
          <a:lstStyle/>
          <a:p>
            <a:r>
              <a:rPr lang="en-US" altLang="zh-CN" sz="2400" b="1" dirty="0">
                <a:solidFill>
                  <a:schemeClr val="bg1"/>
                </a:solidFill>
                <a:latin typeface="微软雅黑" panose="020B0503020204020204" pitchFamily="34" charset="-122"/>
                <a:ea typeface="微软雅黑" panose="020B0503020204020204" pitchFamily="34" charset="-122"/>
              </a:rPr>
              <a:t>3</a:t>
            </a:r>
            <a:endParaRPr lang="zh-CN" altLang="en-US" sz="2400" b="1" dirty="0">
              <a:solidFill>
                <a:schemeClr val="bg1"/>
              </a:solidFill>
              <a:latin typeface="微软雅黑" panose="020B0503020204020204" pitchFamily="34" charset="-122"/>
              <a:ea typeface="微软雅黑" panose="020B0503020204020204" pitchFamily="34" charset="-122"/>
            </a:endParaRPr>
          </a:p>
        </p:txBody>
      </p:sp>
      <p:grpSp>
        <p:nvGrpSpPr>
          <p:cNvPr id="58" name="组合 6">
            <a:extLst>
              <a:ext uri="{FF2B5EF4-FFF2-40B4-BE49-F238E27FC236}">
                <a16:creationId xmlns:a16="http://schemas.microsoft.com/office/drawing/2014/main" xmlns="" id="{41501E81-1AB7-4A69-BA8B-D4667D4D517A}"/>
              </a:ext>
            </a:extLst>
          </p:cNvPr>
          <p:cNvGrpSpPr/>
          <p:nvPr/>
        </p:nvGrpSpPr>
        <p:grpSpPr>
          <a:xfrm>
            <a:off x="509695" y="295974"/>
            <a:ext cx="5989951" cy="800219"/>
            <a:chOff x="956666" y="3447854"/>
            <a:chExt cx="5989951" cy="800219"/>
          </a:xfrm>
        </p:grpSpPr>
        <p:sp>
          <p:nvSpPr>
            <p:cNvPr id="59" name="TextBox 38">
              <a:extLst>
                <a:ext uri="{FF2B5EF4-FFF2-40B4-BE49-F238E27FC236}">
                  <a16:creationId xmlns:a16="http://schemas.microsoft.com/office/drawing/2014/main" xmlns="" id="{C53C28E3-DC0F-4C61-A42D-5AC7B5E4C36E}"/>
                </a:ext>
              </a:extLst>
            </p:cNvPr>
            <p:cNvSpPr txBox="1"/>
            <p:nvPr/>
          </p:nvSpPr>
          <p:spPr>
            <a:xfrm>
              <a:off x="1581046" y="3447854"/>
              <a:ext cx="5365571" cy="800219"/>
            </a:xfrm>
            <a:prstGeom prst="rect">
              <a:avLst/>
            </a:prstGeom>
            <a:noFill/>
          </p:spPr>
          <p:txBody>
            <a:bodyPr wrap="none" rtlCol="0" anchor="t" anchorCtr="1">
              <a:spAutoFit/>
            </a:bodyPr>
            <a:lstStyle/>
            <a:p>
              <a:r>
                <a:rPr lang="en-US" altLang="zh-CN" sz="2800" b="1" spc="600" dirty="0" smtClean="0">
                  <a:solidFill>
                    <a:srgbClr val="113F4E"/>
                  </a:solidFill>
                  <a:latin typeface="微软雅黑" panose="020B0503020204020204" pitchFamily="34" charset="-122"/>
                  <a:ea typeface="微软雅黑" panose="020B0503020204020204" pitchFamily="34" charset="-122"/>
                </a:rPr>
                <a:t>Change Management</a:t>
              </a:r>
              <a:endParaRPr lang="en-US" altLang="zh-CN" sz="2800" b="1" spc="600" dirty="0">
                <a:solidFill>
                  <a:srgbClr val="113F4E"/>
                </a:solidFill>
                <a:latin typeface="微软雅黑" panose="020B0503020204020204" pitchFamily="34" charset="-122"/>
                <a:ea typeface="微软雅黑" panose="020B0503020204020204" pitchFamily="34" charset="-122"/>
              </a:endParaRPr>
            </a:p>
            <a:p>
              <a:r>
                <a:rPr lang="en-US" altLang="zh-CN" b="1" spc="600" dirty="0" smtClean="0">
                  <a:solidFill>
                    <a:schemeClr val="bg1">
                      <a:lumMod val="50000"/>
                    </a:schemeClr>
                  </a:solidFill>
                  <a:latin typeface="微软雅黑" panose="020B0503020204020204" pitchFamily="34" charset="-122"/>
                  <a:ea typeface="微软雅黑" panose="020B0503020204020204" pitchFamily="34" charset="-122"/>
                </a:rPr>
                <a:t>Models</a:t>
              </a:r>
              <a:endParaRPr lang="zh-CN" altLang="en-US" b="1" spc="60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60" name="矩形 8">
              <a:extLst>
                <a:ext uri="{FF2B5EF4-FFF2-40B4-BE49-F238E27FC236}">
                  <a16:creationId xmlns:a16="http://schemas.microsoft.com/office/drawing/2014/main" xmlns="" id="{E32947FC-0CAF-491E-BB70-4BE979241394}"/>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61" name="矩形 9">
              <a:extLst>
                <a:ext uri="{FF2B5EF4-FFF2-40B4-BE49-F238E27FC236}">
                  <a16:creationId xmlns:a16="http://schemas.microsoft.com/office/drawing/2014/main" xmlns="" id="{3D41CC49-6D1D-4B11-8791-6EBDB155A635}"/>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sp>
        <p:nvSpPr>
          <p:cNvPr id="2" name="Rectangle 1"/>
          <p:cNvSpPr/>
          <p:nvPr/>
        </p:nvSpPr>
        <p:spPr>
          <a:xfrm>
            <a:off x="729708" y="346206"/>
            <a:ext cx="373820" cy="461665"/>
          </a:xfrm>
          <a:prstGeom prst="rect">
            <a:avLst/>
          </a:prstGeom>
        </p:spPr>
        <p:txBody>
          <a:bodyPr wrap="none">
            <a:spAutoFit/>
          </a:bodyPr>
          <a:lstStyle/>
          <a:p>
            <a:r>
              <a:rPr lang="en-US" altLang="zh-CN" sz="2400" b="1" dirty="0">
                <a:solidFill>
                  <a:schemeClr val="bg1"/>
                </a:solidFill>
                <a:latin typeface="微软雅黑" panose="020B0503020204020204" pitchFamily="34" charset="-122"/>
                <a:ea typeface="微软雅黑" panose="020B0503020204020204" pitchFamily="34" charset="-122"/>
              </a:rPr>
              <a:t>4</a:t>
            </a:r>
            <a:endParaRPr lang="zh-CN" altLang="en-US" sz="2400" b="1" dirty="0">
              <a:solidFill>
                <a:schemeClr val="bg1"/>
              </a:solidFill>
              <a:latin typeface="微软雅黑" panose="020B0503020204020204" pitchFamily="34" charset="-122"/>
              <a:ea typeface="微软雅黑" panose="020B0503020204020204" pitchFamily="34" charset="-122"/>
            </a:endParaRPr>
          </a:p>
        </p:txBody>
      </p:sp>
      <p:sp>
        <p:nvSpPr>
          <p:cNvPr id="62" name="Content Placeholder 2">
            <a:extLst>
              <a:ext uri="{FF2B5EF4-FFF2-40B4-BE49-F238E27FC236}">
                <a16:creationId xmlns:a16="http://schemas.microsoft.com/office/drawing/2014/main" xmlns="" id="{DEC8B0BD-EB9A-428A-A8C2-E2ABA9EB60AE}"/>
              </a:ext>
            </a:extLst>
          </p:cNvPr>
          <p:cNvSpPr txBox="1">
            <a:spLocks/>
          </p:cNvSpPr>
          <p:nvPr/>
        </p:nvSpPr>
        <p:spPr>
          <a:xfrm flipH="1">
            <a:off x="509694" y="1038947"/>
            <a:ext cx="9420044" cy="430887"/>
          </a:xfrm>
          <a:prstGeom prst="rect">
            <a:avLst/>
          </a:prstGeom>
        </p:spPr>
        <p:txBody>
          <a:bodyPr vert="horz" wrap="square" lIns="0" tIns="0" rIns="0" bIns="0" rtlCol="0" anchor="t">
            <a:spAutoFit/>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algn="l">
              <a:spcBef>
                <a:spcPts val="0"/>
              </a:spcBef>
              <a:spcAft>
                <a:spcPts val="0"/>
              </a:spcAft>
            </a:pPr>
            <a:r>
              <a:rPr lang="en-US" altLang="zh-CN" sz="1400" dirty="0">
                <a:solidFill>
                  <a:schemeClr val="bg1">
                    <a:lumMod val="50000"/>
                  </a:schemeClr>
                </a:solidFill>
                <a:latin typeface="微软雅黑" panose="020B0503020204020204" pitchFamily="34" charset="-122"/>
                <a:ea typeface="微软雅黑" panose="020B0503020204020204" pitchFamily="34" charset="-122"/>
                <a:cs typeface="Lato Regular"/>
              </a:rPr>
              <a:t>Selecting the suitable change model(s) during the incubation is crucial for the success of the mission, which is to abridge the change tasks precisely and increase acceptance to people shaped by change (Mitchell, 2013</a:t>
            </a: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a:t>
            </a:r>
            <a:endParaRPr lang="en-US" altLang="zh-CN" sz="1600" b="1" dirty="0">
              <a:solidFill>
                <a:schemeClr val="bg1">
                  <a:lumMod val="50000"/>
                </a:schemeClr>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endParaRPr>
          </a:p>
        </p:txBody>
      </p:sp>
      <p:sp>
        <p:nvSpPr>
          <p:cNvPr id="3" name="Vertical Scroll 2"/>
          <p:cNvSpPr/>
          <p:nvPr/>
        </p:nvSpPr>
        <p:spPr>
          <a:xfrm rot="20993136">
            <a:off x="9801207" y="882889"/>
            <a:ext cx="2493034" cy="2400207"/>
          </a:xfrm>
          <a:prstGeom prst="verticalScroll">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In view of Cathay’s company history, culture, and prior transformation experience, this research would propose a mixture of McKinsey 7S and Kotter’s emergent change to manage both internal and external change forces in </a:t>
            </a:r>
            <a:r>
              <a:rPr lang="en-US" sz="1100" dirty="0" smtClean="0"/>
              <a:t>supplementary</a:t>
            </a:r>
            <a:endParaRPr lang="en-US" sz="1100" dirty="0"/>
          </a:p>
        </p:txBody>
      </p:sp>
      <p:grpSp>
        <p:nvGrpSpPr>
          <p:cNvPr id="63" name="Group 62"/>
          <p:cNvGrpSpPr/>
          <p:nvPr/>
        </p:nvGrpSpPr>
        <p:grpSpPr>
          <a:xfrm>
            <a:off x="2242868" y="1499739"/>
            <a:ext cx="7686870" cy="5108427"/>
            <a:chOff x="2063182" y="1679628"/>
            <a:chExt cx="3703963" cy="5108427"/>
          </a:xfrm>
        </p:grpSpPr>
        <p:sp>
          <p:nvSpPr>
            <p:cNvPr id="64" name="矩形 5">
              <a:extLst>
                <a:ext uri="{FF2B5EF4-FFF2-40B4-BE49-F238E27FC236}">
                  <a16:creationId xmlns:a16="http://schemas.microsoft.com/office/drawing/2014/main" xmlns="" id="{4C563F36-3BC3-41C6-8813-0567859B8075}"/>
                </a:ext>
              </a:extLst>
            </p:cNvPr>
            <p:cNvSpPr/>
            <p:nvPr/>
          </p:nvSpPr>
          <p:spPr>
            <a:xfrm>
              <a:off x="2063182" y="2537096"/>
              <a:ext cx="3703963" cy="4250959"/>
            </a:xfrm>
            <a:prstGeom prst="rect">
              <a:avLst/>
            </a:prstGeom>
            <a:noFill/>
            <a:ln>
              <a:solidFill>
                <a:srgbClr val="55C0AF"/>
              </a:solidFill>
            </a:ln>
          </p:spPr>
          <p:style>
            <a:lnRef idx="2">
              <a:schemeClr val="accent1">
                <a:shade val="50000"/>
              </a:schemeClr>
            </a:lnRef>
            <a:fillRef idx="1">
              <a:schemeClr val="accent1"/>
            </a:fillRef>
            <a:effectRef idx="0">
              <a:schemeClr val="accent1"/>
            </a:effectRef>
            <a:fontRef idx="minor">
              <a:schemeClr val="lt1"/>
            </a:fontRef>
          </p:style>
          <p:txBody>
            <a:bodyPr lIns="91472" tIns="45736" rIns="91472" bIns="45736" rtlCol="0" anchor="ctr"/>
            <a:lstStyle/>
            <a:p>
              <a:pPr algn="just"/>
              <a:endParaRPr lang="zh-CN" altLang="en-US" dirty="0">
                <a:latin typeface="微软雅黑" panose="020B0503020204020204" pitchFamily="34" charset="-122"/>
                <a:ea typeface="微软雅黑" panose="020B0503020204020204" pitchFamily="34" charset="-122"/>
              </a:endParaRPr>
            </a:p>
          </p:txBody>
        </p:sp>
        <p:sp>
          <p:nvSpPr>
            <p:cNvPr id="65" name="AutoShape 12">
              <a:extLst>
                <a:ext uri="{FF2B5EF4-FFF2-40B4-BE49-F238E27FC236}">
                  <a16:creationId xmlns:a16="http://schemas.microsoft.com/office/drawing/2014/main" xmlns="" id="{94C1C612-69FF-4CBD-8448-B2A416D323F8}"/>
                </a:ext>
              </a:extLst>
            </p:cNvPr>
            <p:cNvSpPr>
              <a:spLocks noChangeArrowheads="1"/>
            </p:cNvSpPr>
            <p:nvPr/>
          </p:nvSpPr>
          <p:spPr bwMode="auto">
            <a:xfrm>
              <a:off x="2063182" y="1679628"/>
              <a:ext cx="3703963" cy="790298"/>
            </a:xfrm>
            <a:prstGeom prst="homePlate">
              <a:avLst>
                <a:gd name="adj" fmla="val 63872"/>
              </a:avLst>
            </a:prstGeom>
            <a:solidFill>
              <a:srgbClr val="55C0AF"/>
            </a:solidFill>
            <a:ln w="9525">
              <a:noFill/>
              <a:miter lim="800000"/>
              <a:headEnd/>
              <a:tailEnd/>
            </a:ln>
          </p:spPr>
          <p:txBody>
            <a:bodyPr wrap="none" lIns="91472" tIns="45736" rIns="91472" bIns="45736" anchor="ctr"/>
            <a:lstStyle/>
            <a:p>
              <a:pPr algn="ctr"/>
              <a:r>
                <a:rPr lang="en-US" altLang="zh-CN" b="1" dirty="0" smtClean="0">
                  <a:solidFill>
                    <a:prstClr val="white"/>
                  </a:solidFill>
                  <a:latin typeface="Bookman Old Style" panose="02050604050505020204" pitchFamily="18" charset="0"/>
                  <a:ea typeface="微软雅黑" pitchFamily="34" charset="-122"/>
                </a:rPr>
                <a:t>McKinsey 7S</a:t>
              </a:r>
              <a:endParaRPr lang="zh-CN" altLang="en-US" b="1" dirty="0">
                <a:solidFill>
                  <a:prstClr val="white"/>
                </a:solidFill>
                <a:latin typeface="Bookman Old Style" panose="02050604050505020204" pitchFamily="18" charset="0"/>
                <a:ea typeface="微软雅黑" pitchFamily="34" charset="-122"/>
              </a:endParaRPr>
            </a:p>
          </p:txBody>
        </p:sp>
        <p:sp>
          <p:nvSpPr>
            <p:cNvPr id="66" name="TextBox 19">
              <a:extLst>
                <a:ext uri="{FF2B5EF4-FFF2-40B4-BE49-F238E27FC236}">
                  <a16:creationId xmlns:a16="http://schemas.microsoft.com/office/drawing/2014/main" xmlns="" id="{155D4921-1915-419D-B93D-3E22D812818B}"/>
                </a:ext>
              </a:extLst>
            </p:cNvPr>
            <p:cNvSpPr txBox="1"/>
            <p:nvPr/>
          </p:nvSpPr>
          <p:spPr>
            <a:xfrm>
              <a:off x="2135237" y="2709349"/>
              <a:ext cx="3559853" cy="3933417"/>
            </a:xfrm>
            <a:prstGeom prst="rect">
              <a:avLst/>
            </a:prstGeom>
            <a:noFill/>
          </p:spPr>
          <p:txBody>
            <a:bodyPr wrap="square" lIns="91472" tIns="45736" rIns="91472" bIns="45736" rtlCol="0">
              <a:spAutoFit/>
            </a:bodyPr>
            <a:lstStyle/>
            <a:p>
              <a:pPr algn="just">
                <a:lnSpc>
                  <a:spcPct val="130000"/>
                </a:lnSpc>
              </a:pPr>
              <a:r>
                <a:rPr lang="en-US" altLang="zh-CN" sz="1200" dirty="0">
                  <a:solidFill>
                    <a:schemeClr val="bg1">
                      <a:lumMod val="50000"/>
                    </a:schemeClr>
                  </a:solidFill>
                  <a:latin typeface="Bookman Old Style" panose="02050604050505020204" pitchFamily="18" charset="0"/>
                  <a:ea typeface="微软雅黑" pitchFamily="34" charset="-122"/>
                </a:rPr>
                <a:t>The model was developed by Waterman, Peters and Phillips (1980) for the purpose of identifying strategic objectives specially to changes, which </a:t>
              </a:r>
              <a:r>
                <a:rPr lang="en-US" altLang="zh-CN" sz="1200" dirty="0" err="1">
                  <a:solidFill>
                    <a:schemeClr val="bg1">
                      <a:lumMod val="50000"/>
                    </a:schemeClr>
                  </a:solidFill>
                  <a:latin typeface="Bookman Old Style" panose="02050604050505020204" pitchFamily="18" charset="0"/>
                  <a:ea typeface="微软雅黑" pitchFamily="34" charset="-122"/>
                </a:rPr>
                <a:t>Corrall</a:t>
              </a:r>
              <a:r>
                <a:rPr lang="en-US" altLang="zh-CN" sz="1200" dirty="0">
                  <a:solidFill>
                    <a:schemeClr val="bg1">
                      <a:lumMod val="50000"/>
                    </a:schemeClr>
                  </a:solidFill>
                  <a:latin typeface="Bookman Old Style" panose="02050604050505020204" pitchFamily="18" charset="0"/>
                  <a:ea typeface="微软雅黑" pitchFamily="34" charset="-122"/>
                </a:rPr>
                <a:t> (2008) pointed out it’s a perfect framework to </a:t>
              </a:r>
              <a:r>
                <a:rPr lang="en-US" altLang="zh-CN" sz="1200" dirty="0" smtClean="0">
                  <a:solidFill>
                    <a:schemeClr val="bg1">
                      <a:lumMod val="50000"/>
                    </a:schemeClr>
                  </a:solidFill>
                  <a:latin typeface="Bookman Old Style" panose="02050604050505020204" pitchFamily="18" charset="0"/>
                  <a:ea typeface="微软雅黑" pitchFamily="34" charset="-122"/>
                </a:rPr>
                <a:t>analyze </a:t>
              </a:r>
              <a:r>
                <a:rPr lang="en-US" altLang="zh-CN" sz="1200" dirty="0">
                  <a:solidFill>
                    <a:schemeClr val="bg1">
                      <a:lumMod val="50000"/>
                    </a:schemeClr>
                  </a:solidFill>
                  <a:latin typeface="Bookman Old Style" panose="02050604050505020204" pitchFamily="18" charset="0"/>
                  <a:ea typeface="微软雅黑" pitchFamily="34" charset="-122"/>
                </a:rPr>
                <a:t>company’s strategic position and ramification among 7 elements. McKinsey 7S is sometimes being criticized for focusing purely of internal challenges and lack of attention to external forces, however the 7S does provide a holistic view of the fundamentals what a company operates within and often ignored once the business became a routine (</a:t>
              </a:r>
              <a:r>
                <a:rPr lang="en-US" altLang="zh-CN" sz="1200" dirty="0" err="1">
                  <a:solidFill>
                    <a:schemeClr val="bg1">
                      <a:lumMod val="50000"/>
                    </a:schemeClr>
                  </a:solidFill>
                  <a:latin typeface="Bookman Old Style" panose="02050604050505020204" pitchFamily="18" charset="0"/>
                  <a:ea typeface="微软雅黑" pitchFamily="34" charset="-122"/>
                </a:rPr>
                <a:t>Hamdo</a:t>
              </a:r>
              <a:r>
                <a:rPr lang="en-US" altLang="zh-CN" sz="1200" dirty="0">
                  <a:solidFill>
                    <a:schemeClr val="bg1">
                      <a:lumMod val="50000"/>
                    </a:schemeClr>
                  </a:solidFill>
                  <a:latin typeface="Bookman Old Style" panose="02050604050505020204" pitchFamily="18" charset="0"/>
                  <a:ea typeface="微软雅黑" pitchFamily="34" charset="-122"/>
                </a:rPr>
                <a:t>, 2021). </a:t>
              </a:r>
            </a:p>
            <a:p>
              <a:pPr algn="just">
                <a:lnSpc>
                  <a:spcPct val="130000"/>
                </a:lnSpc>
              </a:pPr>
              <a:endParaRPr lang="en-US" altLang="zh-CN" sz="1200" dirty="0">
                <a:solidFill>
                  <a:schemeClr val="bg1">
                    <a:lumMod val="50000"/>
                  </a:schemeClr>
                </a:solidFill>
                <a:latin typeface="Bookman Old Style" panose="02050604050505020204" pitchFamily="18" charset="0"/>
                <a:ea typeface="微软雅黑" pitchFamily="34" charset="-122"/>
              </a:endParaRPr>
            </a:p>
            <a:p>
              <a:pPr algn="just">
                <a:lnSpc>
                  <a:spcPct val="130000"/>
                </a:lnSpc>
              </a:pPr>
              <a:r>
                <a:rPr lang="en-US" altLang="zh-CN" sz="1200" dirty="0">
                  <a:solidFill>
                    <a:schemeClr val="bg1">
                      <a:lumMod val="50000"/>
                    </a:schemeClr>
                  </a:solidFill>
                  <a:latin typeface="Bookman Old Style" panose="02050604050505020204" pitchFamily="18" charset="0"/>
                  <a:ea typeface="微软雅黑" pitchFamily="34" charset="-122"/>
                </a:rPr>
                <a:t>In the case of 76-year-old Cathay, this definitely is a huge hurdle for change. Other than System within the ‘Hard S’ is constantly being looked into in terms of technology and fleet, the rest 6S are ‘systematically’ being ignored, among which Staff, Style and Shared Values are the most challenging elements letting alone years of unsuccessful Strategies. </a:t>
              </a:r>
            </a:p>
            <a:p>
              <a:pPr algn="just">
                <a:lnSpc>
                  <a:spcPct val="130000"/>
                </a:lnSpc>
              </a:pPr>
              <a:endParaRPr lang="en-US" altLang="zh-CN" sz="1200" dirty="0">
                <a:solidFill>
                  <a:schemeClr val="bg1">
                    <a:lumMod val="50000"/>
                  </a:schemeClr>
                </a:solidFill>
                <a:latin typeface="Bookman Old Style" panose="02050604050505020204" pitchFamily="18" charset="0"/>
                <a:ea typeface="微软雅黑" pitchFamily="34" charset="-122"/>
              </a:endParaRPr>
            </a:p>
            <a:p>
              <a:pPr algn="just">
                <a:lnSpc>
                  <a:spcPct val="130000"/>
                </a:lnSpc>
              </a:pPr>
              <a:r>
                <a:rPr lang="en-US" altLang="zh-CN" sz="1200" dirty="0">
                  <a:solidFill>
                    <a:schemeClr val="bg1">
                      <a:lumMod val="50000"/>
                    </a:schemeClr>
                  </a:solidFill>
                  <a:latin typeface="Bookman Old Style" panose="02050604050505020204" pitchFamily="18" charset="0"/>
                  <a:ea typeface="微软雅黑" pitchFamily="34" charset="-122"/>
                </a:rPr>
                <a:t>For a highly effective organization, all these key elements are essentially interlocked for its success and sustainability, especially upon business volatility. The model provides a perfect prelude and start-point before any executable model to follow (Cox, </a:t>
              </a:r>
              <a:r>
                <a:rPr lang="en-US" altLang="zh-CN" sz="1200" dirty="0" err="1">
                  <a:solidFill>
                    <a:schemeClr val="bg1">
                      <a:lumMod val="50000"/>
                    </a:schemeClr>
                  </a:solidFill>
                  <a:latin typeface="Bookman Old Style" panose="02050604050505020204" pitchFamily="18" charset="0"/>
                  <a:ea typeface="微软雅黑" pitchFamily="34" charset="-122"/>
                </a:rPr>
                <a:t>Pinfield</a:t>
              </a:r>
              <a:r>
                <a:rPr lang="en-US" altLang="zh-CN" sz="1200" dirty="0">
                  <a:solidFill>
                    <a:schemeClr val="bg1">
                      <a:lumMod val="50000"/>
                    </a:schemeClr>
                  </a:solidFill>
                  <a:latin typeface="Bookman Old Style" panose="02050604050505020204" pitchFamily="18" charset="0"/>
                  <a:ea typeface="微软雅黑" pitchFamily="34" charset="-122"/>
                </a:rPr>
                <a:t> and Rutter, 2018).</a:t>
              </a:r>
            </a:p>
          </p:txBody>
        </p:sp>
      </p:grpSp>
      <p:pic>
        <p:nvPicPr>
          <p:cNvPr id="57" name="Picture 3"/>
          <p:cNvPicPr>
            <a:picLocks noChangeAspect="1" noChangeArrowheads="1"/>
          </p:cNvPicPr>
          <p:nvPr/>
        </p:nvPicPr>
        <p:blipFill>
          <a:blip r:embed="rId3">
            <a:duotone>
              <a:schemeClr val="accent6">
                <a:shade val="45000"/>
                <a:satMod val="135000"/>
              </a:schemeClr>
              <a:prstClr val="white"/>
            </a:duotone>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138024" y="4482685"/>
            <a:ext cx="2182776" cy="22120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 name="Picture 2" descr="Download Cathay Pacific Logo in SVG Vector or PNG File Format - Logo.wine"/>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934699" y="1"/>
            <a:ext cx="1257299" cy="707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520510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58"/>
                                        </p:tgtEl>
                                        <p:attrNameLst>
                                          <p:attrName>style.visibility</p:attrName>
                                        </p:attrNameLst>
                                      </p:cBhvr>
                                      <p:to>
                                        <p:strVal val="visible"/>
                                      </p:to>
                                    </p:set>
                                    <p:anim calcmode="lin" valueType="num">
                                      <p:cBhvr additive="base">
                                        <p:cTn id="7" dur="500" fill="hold"/>
                                        <p:tgtEl>
                                          <p:spTgt spid="58"/>
                                        </p:tgtEl>
                                        <p:attrNameLst>
                                          <p:attrName>ppt_x</p:attrName>
                                        </p:attrNameLst>
                                      </p:cBhvr>
                                      <p:tavLst>
                                        <p:tav tm="0">
                                          <p:val>
                                            <p:strVal val="0-#ppt_w/2"/>
                                          </p:val>
                                        </p:tav>
                                        <p:tav tm="100000">
                                          <p:val>
                                            <p:strVal val="#ppt_x"/>
                                          </p:val>
                                        </p:tav>
                                      </p:tavLst>
                                    </p:anim>
                                    <p:anim calcmode="lin" valueType="num">
                                      <p:cBhvr additive="base">
                                        <p:cTn id="8" dur="500" fill="hold"/>
                                        <p:tgtEl>
                                          <p:spTgt spid="5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2"/>
                                        </p:tgtEl>
                                        <p:attrNameLst>
                                          <p:attrName>style.visibility</p:attrName>
                                        </p:attrNameLst>
                                      </p:cBhvr>
                                      <p:to>
                                        <p:strVal val="visible"/>
                                      </p:to>
                                    </p:set>
                                    <p:animEffect transition="in" filter="fade">
                                      <p:cBhvr>
                                        <p:cTn id="13" dur="1000"/>
                                        <p:tgtEl>
                                          <p:spTgt spid="62"/>
                                        </p:tgtEl>
                                      </p:cBhvr>
                                    </p:animEffect>
                                    <p:anim calcmode="lin" valueType="num">
                                      <p:cBhvr>
                                        <p:cTn id="14" dur="1000" fill="hold"/>
                                        <p:tgtEl>
                                          <p:spTgt spid="62"/>
                                        </p:tgtEl>
                                        <p:attrNameLst>
                                          <p:attrName>ppt_x</p:attrName>
                                        </p:attrNameLst>
                                      </p:cBhvr>
                                      <p:tavLst>
                                        <p:tav tm="0">
                                          <p:val>
                                            <p:strVal val="#ppt_x"/>
                                          </p:val>
                                        </p:tav>
                                        <p:tav tm="100000">
                                          <p:val>
                                            <p:strVal val="#ppt_x"/>
                                          </p:val>
                                        </p:tav>
                                      </p:tavLst>
                                    </p:anim>
                                    <p:anim calcmode="lin" valueType="num">
                                      <p:cBhvr>
                                        <p:cTn id="15" dur="1000" fill="hold"/>
                                        <p:tgtEl>
                                          <p:spTgt spid="62"/>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57"/>
                                        </p:tgtEl>
                                        <p:attrNameLst>
                                          <p:attrName>style.visibility</p:attrName>
                                        </p:attrNameLst>
                                      </p:cBhvr>
                                      <p:to>
                                        <p:strVal val="visible"/>
                                      </p:to>
                                    </p:set>
                                    <p:animEffect transition="in" filter="fade">
                                      <p:cBhvr>
                                        <p:cTn id="18" dur="1000"/>
                                        <p:tgtEl>
                                          <p:spTgt spid="57"/>
                                        </p:tgtEl>
                                      </p:cBhvr>
                                    </p:animEffect>
                                    <p:anim calcmode="lin" valueType="num">
                                      <p:cBhvr>
                                        <p:cTn id="19" dur="1000" fill="hold"/>
                                        <p:tgtEl>
                                          <p:spTgt spid="57"/>
                                        </p:tgtEl>
                                        <p:attrNameLst>
                                          <p:attrName>ppt_x</p:attrName>
                                        </p:attrNameLst>
                                      </p:cBhvr>
                                      <p:tavLst>
                                        <p:tav tm="0">
                                          <p:val>
                                            <p:strVal val="#ppt_x"/>
                                          </p:val>
                                        </p:tav>
                                        <p:tav tm="100000">
                                          <p:val>
                                            <p:strVal val="#ppt_x"/>
                                          </p:val>
                                        </p:tav>
                                      </p:tavLst>
                                    </p:anim>
                                    <p:anim calcmode="lin" valueType="num">
                                      <p:cBhvr>
                                        <p:cTn id="20" dur="1000" fill="hold"/>
                                        <p:tgtEl>
                                          <p:spTgt spid="57"/>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3"/>
                                        </p:tgtEl>
                                        <p:attrNameLst>
                                          <p:attrName>style.visibility</p:attrName>
                                        </p:attrNameLst>
                                      </p:cBhvr>
                                      <p:to>
                                        <p:strVal val="visible"/>
                                      </p:to>
                                    </p:set>
                                    <p:anim calcmode="lin" valueType="num">
                                      <p:cBhvr additive="base">
                                        <p:cTn id="25" dur="500" fill="hold"/>
                                        <p:tgtEl>
                                          <p:spTgt spid="63"/>
                                        </p:tgtEl>
                                        <p:attrNameLst>
                                          <p:attrName>ppt_x</p:attrName>
                                        </p:attrNameLst>
                                      </p:cBhvr>
                                      <p:tavLst>
                                        <p:tav tm="0">
                                          <p:val>
                                            <p:strVal val="#ppt_x"/>
                                          </p:val>
                                        </p:tav>
                                        <p:tav tm="100000">
                                          <p:val>
                                            <p:strVal val="#ppt_x"/>
                                          </p:val>
                                        </p:tav>
                                      </p:tavLst>
                                    </p:anim>
                                    <p:anim calcmode="lin" valueType="num">
                                      <p:cBhvr additive="base">
                                        <p:cTn id="26" dur="500" fill="hold"/>
                                        <p:tgtEl>
                                          <p:spTgt spid="63"/>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gtEl>
                                        <p:attrNameLst>
                                          <p:attrName>style.visibility</p:attrName>
                                        </p:attrNameLst>
                                      </p:cBhvr>
                                      <p:to>
                                        <p:strVal val="visible"/>
                                      </p:to>
                                    </p:set>
                                    <p:anim calcmode="lin" valueType="num">
                                      <p:cBhvr additive="base">
                                        <p:cTn id="29" dur="500" fill="hold"/>
                                        <p:tgtEl>
                                          <p:spTgt spid="3"/>
                                        </p:tgtEl>
                                        <p:attrNameLst>
                                          <p:attrName>ppt_x</p:attrName>
                                        </p:attrNameLst>
                                      </p:cBhvr>
                                      <p:tavLst>
                                        <p:tav tm="0">
                                          <p:val>
                                            <p:strVal val="#ppt_x"/>
                                          </p:val>
                                        </p:tav>
                                        <p:tav tm="100000">
                                          <p:val>
                                            <p:strVal val="#ppt_x"/>
                                          </p:val>
                                        </p:tav>
                                      </p:tavLst>
                                    </p:anim>
                                    <p:anim calcmode="lin" valueType="num">
                                      <p:cBhvr additive="base">
                                        <p:cTn id="3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文本框 23">
            <a:extLst>
              <a:ext uri="{FF2B5EF4-FFF2-40B4-BE49-F238E27FC236}">
                <a16:creationId xmlns:a16="http://schemas.microsoft.com/office/drawing/2014/main" xmlns="" id="{D4CDD749-5E1D-4D14-861D-8AB76BB9010E}"/>
              </a:ext>
            </a:extLst>
          </p:cNvPr>
          <p:cNvSpPr txBox="1"/>
          <p:nvPr/>
        </p:nvSpPr>
        <p:spPr>
          <a:xfrm>
            <a:off x="713620" y="346206"/>
            <a:ext cx="426263" cy="461665"/>
          </a:xfrm>
          <a:prstGeom prst="rect">
            <a:avLst/>
          </a:prstGeom>
          <a:noFill/>
        </p:spPr>
        <p:txBody>
          <a:bodyPr wrap="square" rtlCol="0">
            <a:spAutoFit/>
            <a:scene3d>
              <a:camera prst="orthographicFront"/>
              <a:lightRig rig="threePt" dir="t"/>
            </a:scene3d>
            <a:sp3d contourW="12700"/>
          </a:bodyPr>
          <a:lstStyle/>
          <a:p>
            <a:r>
              <a:rPr lang="en-US" altLang="zh-CN" sz="2400" b="1" dirty="0">
                <a:solidFill>
                  <a:schemeClr val="bg1"/>
                </a:solidFill>
                <a:latin typeface="微软雅黑" panose="020B0503020204020204" pitchFamily="34" charset="-122"/>
                <a:ea typeface="微软雅黑" panose="020B0503020204020204" pitchFamily="34" charset="-122"/>
              </a:rPr>
              <a:t>3</a:t>
            </a:r>
            <a:endParaRPr lang="zh-CN" altLang="en-US" sz="2400" b="1" dirty="0">
              <a:solidFill>
                <a:schemeClr val="bg1"/>
              </a:solidFill>
              <a:latin typeface="微软雅黑" panose="020B0503020204020204" pitchFamily="34" charset="-122"/>
              <a:ea typeface="微软雅黑" panose="020B0503020204020204" pitchFamily="34" charset="-122"/>
            </a:endParaRPr>
          </a:p>
        </p:txBody>
      </p:sp>
      <p:grpSp>
        <p:nvGrpSpPr>
          <p:cNvPr id="58" name="组合 6">
            <a:extLst>
              <a:ext uri="{FF2B5EF4-FFF2-40B4-BE49-F238E27FC236}">
                <a16:creationId xmlns:a16="http://schemas.microsoft.com/office/drawing/2014/main" xmlns="" id="{41501E81-1AB7-4A69-BA8B-D4667D4D517A}"/>
              </a:ext>
            </a:extLst>
          </p:cNvPr>
          <p:cNvGrpSpPr/>
          <p:nvPr/>
        </p:nvGrpSpPr>
        <p:grpSpPr>
          <a:xfrm>
            <a:off x="509695" y="295974"/>
            <a:ext cx="5989951" cy="800219"/>
            <a:chOff x="956666" y="3447854"/>
            <a:chExt cx="5989951" cy="800219"/>
          </a:xfrm>
        </p:grpSpPr>
        <p:sp>
          <p:nvSpPr>
            <p:cNvPr id="59" name="TextBox 38">
              <a:extLst>
                <a:ext uri="{FF2B5EF4-FFF2-40B4-BE49-F238E27FC236}">
                  <a16:creationId xmlns:a16="http://schemas.microsoft.com/office/drawing/2014/main" xmlns="" id="{C53C28E3-DC0F-4C61-A42D-5AC7B5E4C36E}"/>
                </a:ext>
              </a:extLst>
            </p:cNvPr>
            <p:cNvSpPr txBox="1"/>
            <p:nvPr/>
          </p:nvSpPr>
          <p:spPr>
            <a:xfrm>
              <a:off x="1581046" y="3447854"/>
              <a:ext cx="5365571" cy="800219"/>
            </a:xfrm>
            <a:prstGeom prst="rect">
              <a:avLst/>
            </a:prstGeom>
            <a:noFill/>
          </p:spPr>
          <p:txBody>
            <a:bodyPr wrap="none" rtlCol="0" anchor="t" anchorCtr="1">
              <a:spAutoFit/>
            </a:bodyPr>
            <a:lstStyle/>
            <a:p>
              <a:r>
                <a:rPr lang="en-US" altLang="zh-CN" sz="2800" b="1" spc="600" dirty="0" smtClean="0">
                  <a:solidFill>
                    <a:srgbClr val="113F4E"/>
                  </a:solidFill>
                  <a:latin typeface="微软雅黑" panose="020B0503020204020204" pitchFamily="34" charset="-122"/>
                  <a:ea typeface="微软雅黑" panose="020B0503020204020204" pitchFamily="34" charset="-122"/>
                </a:rPr>
                <a:t>Change Management</a:t>
              </a:r>
              <a:endParaRPr lang="en-US" altLang="zh-CN" sz="2800" b="1" spc="600" dirty="0">
                <a:solidFill>
                  <a:srgbClr val="113F4E"/>
                </a:solidFill>
                <a:latin typeface="微软雅黑" panose="020B0503020204020204" pitchFamily="34" charset="-122"/>
                <a:ea typeface="微软雅黑" panose="020B0503020204020204" pitchFamily="34" charset="-122"/>
              </a:endParaRPr>
            </a:p>
            <a:p>
              <a:r>
                <a:rPr lang="en-US" altLang="zh-CN" b="1" spc="600" dirty="0" smtClean="0">
                  <a:solidFill>
                    <a:schemeClr val="bg1">
                      <a:lumMod val="50000"/>
                    </a:schemeClr>
                  </a:solidFill>
                  <a:latin typeface="微软雅黑" panose="020B0503020204020204" pitchFamily="34" charset="-122"/>
                  <a:ea typeface="微软雅黑" panose="020B0503020204020204" pitchFamily="34" charset="-122"/>
                </a:rPr>
                <a:t>Models</a:t>
              </a:r>
              <a:endParaRPr lang="zh-CN" altLang="en-US" b="1" spc="60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60" name="矩形 8">
              <a:extLst>
                <a:ext uri="{FF2B5EF4-FFF2-40B4-BE49-F238E27FC236}">
                  <a16:creationId xmlns:a16="http://schemas.microsoft.com/office/drawing/2014/main" xmlns="" id="{E32947FC-0CAF-491E-BB70-4BE979241394}"/>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61" name="矩形 9">
              <a:extLst>
                <a:ext uri="{FF2B5EF4-FFF2-40B4-BE49-F238E27FC236}">
                  <a16:creationId xmlns:a16="http://schemas.microsoft.com/office/drawing/2014/main" xmlns="" id="{3D41CC49-6D1D-4B11-8791-6EBDB155A635}"/>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sp>
        <p:nvSpPr>
          <p:cNvPr id="2" name="Rectangle 1"/>
          <p:cNvSpPr/>
          <p:nvPr/>
        </p:nvSpPr>
        <p:spPr>
          <a:xfrm>
            <a:off x="729708" y="346206"/>
            <a:ext cx="373820" cy="461665"/>
          </a:xfrm>
          <a:prstGeom prst="rect">
            <a:avLst/>
          </a:prstGeom>
        </p:spPr>
        <p:txBody>
          <a:bodyPr wrap="none">
            <a:spAutoFit/>
          </a:bodyPr>
          <a:lstStyle/>
          <a:p>
            <a:r>
              <a:rPr lang="en-US" altLang="zh-CN" sz="2400" b="1" dirty="0">
                <a:solidFill>
                  <a:schemeClr val="bg1"/>
                </a:solidFill>
                <a:latin typeface="微软雅黑" panose="020B0503020204020204" pitchFamily="34" charset="-122"/>
                <a:ea typeface="微软雅黑" panose="020B0503020204020204" pitchFamily="34" charset="-122"/>
              </a:rPr>
              <a:t>4</a:t>
            </a:r>
            <a:endParaRPr lang="zh-CN" altLang="en-US" sz="2400" b="1" dirty="0">
              <a:solidFill>
                <a:schemeClr val="bg1"/>
              </a:solidFill>
              <a:latin typeface="微软雅黑" panose="020B0503020204020204" pitchFamily="34" charset="-122"/>
              <a:ea typeface="微软雅黑" panose="020B0503020204020204" pitchFamily="34" charset="-122"/>
            </a:endParaRPr>
          </a:p>
        </p:txBody>
      </p:sp>
      <p:sp>
        <p:nvSpPr>
          <p:cNvPr id="62" name="Content Placeholder 2">
            <a:extLst>
              <a:ext uri="{FF2B5EF4-FFF2-40B4-BE49-F238E27FC236}">
                <a16:creationId xmlns:a16="http://schemas.microsoft.com/office/drawing/2014/main" xmlns="" id="{DEC8B0BD-EB9A-428A-A8C2-E2ABA9EB60AE}"/>
              </a:ext>
            </a:extLst>
          </p:cNvPr>
          <p:cNvSpPr txBox="1">
            <a:spLocks/>
          </p:cNvSpPr>
          <p:nvPr/>
        </p:nvSpPr>
        <p:spPr>
          <a:xfrm flipH="1">
            <a:off x="2668765" y="1038945"/>
            <a:ext cx="8907884" cy="430887"/>
          </a:xfrm>
          <a:prstGeom prst="rect">
            <a:avLst/>
          </a:prstGeom>
        </p:spPr>
        <p:txBody>
          <a:bodyPr vert="horz" wrap="square" lIns="0" tIns="0" rIns="0" bIns="0" rtlCol="0" anchor="t">
            <a:spAutoFit/>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algn="l">
              <a:spcBef>
                <a:spcPts val="0"/>
              </a:spcBef>
              <a:spcAft>
                <a:spcPts val="0"/>
              </a:spcAft>
            </a:pPr>
            <a:r>
              <a:rPr lang="en-US" altLang="zh-CN" sz="1400" dirty="0">
                <a:solidFill>
                  <a:schemeClr val="bg1">
                    <a:lumMod val="50000"/>
                  </a:schemeClr>
                </a:solidFill>
                <a:latin typeface="微软雅黑" panose="020B0503020204020204" pitchFamily="34" charset="-122"/>
                <a:ea typeface="微软雅黑" panose="020B0503020204020204" pitchFamily="34" charset="-122"/>
                <a:cs typeface="Lato Regular"/>
              </a:rPr>
              <a:t>The success of supplementary approach of both McKinsey 7S and Kotter’s models was celebrated by </a:t>
            </a:r>
            <a:r>
              <a:rPr lang="en-US" altLang="zh-CN" sz="1400" dirty="0" err="1">
                <a:solidFill>
                  <a:schemeClr val="bg1">
                    <a:lumMod val="50000"/>
                  </a:schemeClr>
                </a:solidFill>
                <a:latin typeface="微软雅黑" panose="020B0503020204020204" pitchFamily="34" charset="-122"/>
                <a:ea typeface="微软雅黑" panose="020B0503020204020204" pitchFamily="34" charset="-122"/>
                <a:cs typeface="Lato Regular"/>
              </a:rPr>
              <a:t>Ratsch</a:t>
            </a:r>
            <a:r>
              <a:rPr lang="en-US" altLang="zh-CN" sz="1400" dirty="0">
                <a:solidFill>
                  <a:schemeClr val="bg1">
                    <a:lumMod val="50000"/>
                  </a:schemeClr>
                </a:solidFill>
                <a:latin typeface="微软雅黑" panose="020B0503020204020204" pitchFamily="34" charset="-122"/>
                <a:ea typeface="微软雅黑" panose="020B0503020204020204" pitchFamily="34" charset="-122"/>
                <a:cs typeface="Lato Regular"/>
              </a:rPr>
              <a:t>, Sewell and Pennington (2019</a:t>
            </a:r>
            <a:r>
              <a:rPr lang="en-US" altLang="zh-CN" sz="1400" dirty="0" smtClean="0">
                <a:solidFill>
                  <a:schemeClr val="bg1">
                    <a:lumMod val="50000"/>
                  </a:schemeClr>
                </a:solidFill>
                <a:latin typeface="微软雅黑" panose="020B0503020204020204" pitchFamily="34" charset="-122"/>
                <a:ea typeface="微软雅黑" panose="020B0503020204020204" pitchFamily="34" charset="-122"/>
                <a:cs typeface="Lato Regular"/>
              </a:rPr>
              <a:t>)</a:t>
            </a:r>
            <a:endParaRPr lang="en-US" altLang="zh-CN" sz="1600" b="1" dirty="0">
              <a:solidFill>
                <a:schemeClr val="bg1">
                  <a:lumMod val="50000"/>
                </a:schemeClr>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endParaRPr>
          </a:p>
        </p:txBody>
      </p:sp>
      <p:sp>
        <p:nvSpPr>
          <p:cNvPr id="3" name="Vertical Scroll 2"/>
          <p:cNvSpPr/>
          <p:nvPr/>
        </p:nvSpPr>
        <p:spPr>
          <a:xfrm rot="20993136">
            <a:off x="-15652" y="1239200"/>
            <a:ext cx="2493034" cy="2400207"/>
          </a:xfrm>
          <a:prstGeom prst="verticalScroll">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In view of Cathay’s company history, culture, and prior transformation experience, this research would propose a mixture of McKinsey 7S and Kotter’s emergent change to manage both internal and external change forces in </a:t>
            </a:r>
            <a:r>
              <a:rPr lang="en-US" sz="1100" dirty="0" smtClean="0"/>
              <a:t>supplementary</a:t>
            </a:r>
            <a:endParaRPr lang="en-US" sz="1100" dirty="0"/>
          </a:p>
        </p:txBody>
      </p:sp>
      <p:grpSp>
        <p:nvGrpSpPr>
          <p:cNvPr id="15" name="Group 14"/>
          <p:cNvGrpSpPr/>
          <p:nvPr/>
        </p:nvGrpSpPr>
        <p:grpSpPr>
          <a:xfrm>
            <a:off x="2430632" y="1558967"/>
            <a:ext cx="7806906" cy="5109252"/>
            <a:chOff x="6444016" y="1803412"/>
            <a:chExt cx="3718477" cy="5109252"/>
          </a:xfrm>
        </p:grpSpPr>
        <p:sp>
          <p:nvSpPr>
            <p:cNvPr id="16" name="矩形 12">
              <a:extLst>
                <a:ext uri="{FF2B5EF4-FFF2-40B4-BE49-F238E27FC236}">
                  <a16:creationId xmlns:a16="http://schemas.microsoft.com/office/drawing/2014/main" xmlns="" id="{6FE44F02-DCC0-43DB-8A12-50B03AAEA2AF}"/>
                </a:ext>
              </a:extLst>
            </p:cNvPr>
            <p:cNvSpPr/>
            <p:nvPr/>
          </p:nvSpPr>
          <p:spPr>
            <a:xfrm>
              <a:off x="6444016" y="2671344"/>
              <a:ext cx="3703963" cy="4241320"/>
            </a:xfrm>
            <a:prstGeom prst="rect">
              <a:avLst/>
            </a:prstGeom>
            <a:noFill/>
            <a:ln>
              <a:solidFill>
                <a:srgbClr val="113F4E"/>
              </a:solidFill>
            </a:ln>
          </p:spPr>
          <p:style>
            <a:lnRef idx="2">
              <a:schemeClr val="accent1">
                <a:shade val="50000"/>
              </a:schemeClr>
            </a:lnRef>
            <a:fillRef idx="1">
              <a:schemeClr val="accent1"/>
            </a:fillRef>
            <a:effectRef idx="0">
              <a:schemeClr val="accent1"/>
            </a:effectRef>
            <a:fontRef idx="minor">
              <a:schemeClr val="lt1"/>
            </a:fontRef>
          </p:style>
          <p:txBody>
            <a:bodyPr lIns="91472" tIns="45736" rIns="91472" bIns="45736"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17" name="AutoShape 12">
              <a:extLst>
                <a:ext uri="{FF2B5EF4-FFF2-40B4-BE49-F238E27FC236}">
                  <a16:creationId xmlns:a16="http://schemas.microsoft.com/office/drawing/2014/main" xmlns="" id="{59EED7E5-9A44-48B7-BE54-82B773A5DAA9}"/>
                </a:ext>
              </a:extLst>
            </p:cNvPr>
            <p:cNvSpPr>
              <a:spLocks noChangeArrowheads="1"/>
            </p:cNvSpPr>
            <p:nvPr/>
          </p:nvSpPr>
          <p:spPr bwMode="auto">
            <a:xfrm flipH="1">
              <a:off x="6458530" y="1803412"/>
              <a:ext cx="3703963" cy="790298"/>
            </a:xfrm>
            <a:prstGeom prst="homePlate">
              <a:avLst>
                <a:gd name="adj" fmla="val 63872"/>
              </a:avLst>
            </a:prstGeom>
            <a:solidFill>
              <a:srgbClr val="113F4E"/>
            </a:solidFill>
            <a:ln w="9525">
              <a:noFill/>
              <a:miter lim="800000"/>
              <a:headEnd/>
              <a:tailEnd/>
            </a:ln>
          </p:spPr>
          <p:txBody>
            <a:bodyPr wrap="none" lIns="91472" tIns="45736" rIns="91472" bIns="45736" anchor="ctr"/>
            <a:lstStyle/>
            <a:p>
              <a:pPr algn="ctr"/>
              <a:r>
                <a:rPr lang="en-US" altLang="zh-CN" b="1" dirty="0">
                  <a:solidFill>
                    <a:prstClr val="white"/>
                  </a:solidFill>
                  <a:latin typeface="Bookman Old Style" panose="02050604050505020204" pitchFamily="18" charset="0"/>
                  <a:ea typeface="微软雅黑" pitchFamily="34" charset="-122"/>
                </a:rPr>
                <a:t>Kotter’s 8-Step Model</a:t>
              </a:r>
              <a:endParaRPr lang="zh-CN" altLang="en-US" b="1" dirty="0">
                <a:solidFill>
                  <a:prstClr val="white"/>
                </a:solidFill>
                <a:latin typeface="Bookman Old Style" panose="02050604050505020204" pitchFamily="18" charset="0"/>
                <a:ea typeface="微软雅黑" pitchFamily="34" charset="-122"/>
              </a:endParaRPr>
            </a:p>
          </p:txBody>
        </p:sp>
        <p:sp>
          <p:nvSpPr>
            <p:cNvPr id="18" name="TextBox 22">
              <a:extLst>
                <a:ext uri="{FF2B5EF4-FFF2-40B4-BE49-F238E27FC236}">
                  <a16:creationId xmlns:a16="http://schemas.microsoft.com/office/drawing/2014/main" xmlns="" id="{BB570140-924D-4F65-97E4-29D351B3C3C8}"/>
                </a:ext>
              </a:extLst>
            </p:cNvPr>
            <p:cNvSpPr txBox="1"/>
            <p:nvPr/>
          </p:nvSpPr>
          <p:spPr>
            <a:xfrm>
              <a:off x="6530585" y="2875309"/>
              <a:ext cx="3559853" cy="3833389"/>
            </a:xfrm>
            <a:prstGeom prst="rect">
              <a:avLst/>
            </a:prstGeom>
            <a:noFill/>
          </p:spPr>
          <p:txBody>
            <a:bodyPr wrap="square" lIns="91472" tIns="45736" rIns="91472" bIns="45736" rtlCol="0">
              <a:spAutoFit/>
            </a:bodyPr>
            <a:lstStyle/>
            <a:p>
              <a:pPr algn="just">
                <a:lnSpc>
                  <a:spcPct val="130000"/>
                </a:lnSpc>
              </a:pPr>
              <a:r>
                <a:rPr lang="en-US" altLang="zh-CN" sz="1100" dirty="0">
                  <a:solidFill>
                    <a:schemeClr val="bg1">
                      <a:lumMod val="50000"/>
                    </a:schemeClr>
                  </a:solidFill>
                  <a:latin typeface="Bookman Old Style" panose="02050604050505020204" pitchFamily="18" charset="0"/>
                  <a:ea typeface="微软雅黑" pitchFamily="34" charset="-122"/>
                </a:rPr>
                <a:t>Created by Kotter, the author (2012) emphasized an all-hands-on-deck change scenario to face the unexpected and unpredictability, when organization needs to remain competitive and to combat with continuous external change forces. The key difference between Kotter’s model from classic Lewin’s is the emphasis on political coalition and vision (</a:t>
              </a:r>
              <a:r>
                <a:rPr lang="en-US" altLang="zh-CN" sz="1100" dirty="0" err="1">
                  <a:solidFill>
                    <a:schemeClr val="bg1">
                      <a:lumMod val="50000"/>
                    </a:schemeClr>
                  </a:solidFill>
                  <a:latin typeface="Bookman Old Style" panose="02050604050505020204" pitchFamily="18" charset="0"/>
                  <a:ea typeface="微软雅黑" pitchFamily="34" charset="-122"/>
                </a:rPr>
                <a:t>Dipnarine</a:t>
              </a:r>
              <a:r>
                <a:rPr lang="en-US" altLang="zh-CN" sz="1100" dirty="0">
                  <a:solidFill>
                    <a:schemeClr val="bg1">
                      <a:lumMod val="50000"/>
                    </a:schemeClr>
                  </a:solidFill>
                  <a:latin typeface="Bookman Old Style" panose="02050604050505020204" pitchFamily="18" charset="0"/>
                  <a:ea typeface="微软雅黑" pitchFamily="34" charset="-122"/>
                </a:rPr>
                <a:t>, 2016). Nevertheless, </a:t>
              </a:r>
              <a:r>
                <a:rPr lang="en-US" altLang="zh-CN" sz="1100" dirty="0" err="1">
                  <a:solidFill>
                    <a:schemeClr val="bg1">
                      <a:lumMod val="50000"/>
                    </a:schemeClr>
                  </a:solidFill>
                  <a:latin typeface="Bookman Old Style" panose="02050604050505020204" pitchFamily="18" charset="0"/>
                  <a:ea typeface="微软雅黑" pitchFamily="34" charset="-122"/>
                </a:rPr>
                <a:t>Venkateswaran</a:t>
              </a:r>
              <a:r>
                <a:rPr lang="en-US" altLang="zh-CN" sz="1100" dirty="0">
                  <a:solidFill>
                    <a:schemeClr val="bg1">
                      <a:lumMod val="50000"/>
                    </a:schemeClr>
                  </a:solidFill>
                  <a:latin typeface="Bookman Old Style" panose="02050604050505020204" pitchFamily="18" charset="0"/>
                  <a:ea typeface="微软雅黑" pitchFamily="34" charset="-122"/>
                </a:rPr>
                <a:t> (2014) argued that the model couldn’t deliver change vision early enough at Step 1, when buy-in is required most to embrace the change. McKinsey 7S’ pre-context could well address the issue to equip urgency with shared value and change vision identification prior. </a:t>
              </a:r>
            </a:p>
            <a:p>
              <a:pPr algn="just">
                <a:lnSpc>
                  <a:spcPct val="130000"/>
                </a:lnSpc>
              </a:pPr>
              <a:endParaRPr lang="en-US" altLang="zh-CN" sz="1100" dirty="0">
                <a:solidFill>
                  <a:schemeClr val="bg1">
                    <a:lumMod val="50000"/>
                  </a:schemeClr>
                </a:solidFill>
                <a:latin typeface="Bookman Old Style" panose="02050604050505020204" pitchFamily="18" charset="0"/>
                <a:ea typeface="微软雅黑" pitchFamily="34" charset="-122"/>
              </a:endParaRPr>
            </a:p>
            <a:p>
              <a:pPr algn="just">
                <a:lnSpc>
                  <a:spcPct val="130000"/>
                </a:lnSpc>
              </a:pPr>
              <a:r>
                <a:rPr lang="en-US" altLang="zh-CN" sz="1100" dirty="0">
                  <a:solidFill>
                    <a:schemeClr val="bg1">
                      <a:lumMod val="50000"/>
                    </a:schemeClr>
                  </a:solidFill>
                  <a:latin typeface="Bookman Old Style" panose="02050604050505020204" pitchFamily="18" charset="0"/>
                  <a:ea typeface="微软雅黑" pitchFamily="34" charset="-122"/>
                </a:rPr>
                <a:t>Had Cathay followed a consistent emergent change model, some of the fruitful achievements from its rare 2017 transformation could have been reserved. Instead, all the internal challenges discussed previously were worsened under brutal pounding from the pandemic and failed ill-prepared restructuring in 2020, along with broken Staff, Strategy and Shared Values in core. </a:t>
              </a:r>
            </a:p>
            <a:p>
              <a:pPr algn="just">
                <a:lnSpc>
                  <a:spcPct val="130000"/>
                </a:lnSpc>
              </a:pPr>
              <a:endParaRPr lang="en-US" altLang="zh-CN" sz="1100" dirty="0">
                <a:solidFill>
                  <a:schemeClr val="bg1">
                    <a:lumMod val="50000"/>
                  </a:schemeClr>
                </a:solidFill>
                <a:latin typeface="Bookman Old Style" panose="02050604050505020204" pitchFamily="18" charset="0"/>
                <a:ea typeface="微软雅黑" pitchFamily="34" charset="-122"/>
              </a:endParaRPr>
            </a:p>
            <a:p>
              <a:pPr algn="just">
                <a:lnSpc>
                  <a:spcPct val="130000"/>
                </a:lnSpc>
              </a:pPr>
              <a:r>
                <a:rPr lang="en-US" altLang="zh-CN" sz="1100" dirty="0">
                  <a:solidFill>
                    <a:schemeClr val="bg1">
                      <a:lumMod val="50000"/>
                    </a:schemeClr>
                  </a:solidFill>
                  <a:latin typeface="Bookman Old Style" panose="02050604050505020204" pitchFamily="18" charset="0"/>
                  <a:ea typeface="微软雅黑" pitchFamily="34" charset="-122"/>
                </a:rPr>
                <a:t>Although Kotter’s Model brings dynamics inside organization that promotes change participation, it still constitutes a shortfall in top-down manner which vision is created at the top (Galli, 2018). People tend to anticipate towards where their expectation achieves; thus a greater engagement to direct participation towards realizing their common belief of vision: leadership.</a:t>
              </a:r>
            </a:p>
          </p:txBody>
        </p:sp>
      </p:grpSp>
      <p:pic>
        <p:nvPicPr>
          <p:cNvPr id="57" name="Picture 3"/>
          <p:cNvPicPr>
            <a:picLocks noChangeAspect="1" noChangeArrowheads="1"/>
          </p:cNvPicPr>
          <p:nvPr/>
        </p:nvPicPr>
        <p:blipFill>
          <a:blip r:embed="rId3">
            <a:duotone>
              <a:schemeClr val="accent6">
                <a:shade val="45000"/>
                <a:satMod val="135000"/>
              </a:schemeClr>
              <a:prstClr val="white"/>
            </a:duotone>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10086259" y="4674896"/>
            <a:ext cx="2105740" cy="21340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 name="Picture 2" descr="Download Cathay Pacific Logo in SVG Vector or PNG File Format - Logo.wine"/>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934699" y="1"/>
            <a:ext cx="1257299" cy="707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903818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58"/>
                                        </p:tgtEl>
                                        <p:attrNameLst>
                                          <p:attrName>style.visibility</p:attrName>
                                        </p:attrNameLst>
                                      </p:cBhvr>
                                      <p:to>
                                        <p:strVal val="visible"/>
                                      </p:to>
                                    </p:set>
                                    <p:anim calcmode="lin" valueType="num">
                                      <p:cBhvr additive="base">
                                        <p:cTn id="7" dur="500" fill="hold"/>
                                        <p:tgtEl>
                                          <p:spTgt spid="58"/>
                                        </p:tgtEl>
                                        <p:attrNameLst>
                                          <p:attrName>ppt_x</p:attrName>
                                        </p:attrNameLst>
                                      </p:cBhvr>
                                      <p:tavLst>
                                        <p:tav tm="0">
                                          <p:val>
                                            <p:strVal val="0-#ppt_w/2"/>
                                          </p:val>
                                        </p:tav>
                                        <p:tav tm="100000">
                                          <p:val>
                                            <p:strVal val="#ppt_x"/>
                                          </p:val>
                                        </p:tav>
                                      </p:tavLst>
                                    </p:anim>
                                    <p:anim calcmode="lin" valueType="num">
                                      <p:cBhvr additive="base">
                                        <p:cTn id="8" dur="500" fill="hold"/>
                                        <p:tgtEl>
                                          <p:spTgt spid="5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2"/>
                                        </p:tgtEl>
                                        <p:attrNameLst>
                                          <p:attrName>style.visibility</p:attrName>
                                        </p:attrNameLst>
                                      </p:cBhvr>
                                      <p:to>
                                        <p:strVal val="visible"/>
                                      </p:to>
                                    </p:set>
                                    <p:animEffect transition="in" filter="fade">
                                      <p:cBhvr>
                                        <p:cTn id="13" dur="1000"/>
                                        <p:tgtEl>
                                          <p:spTgt spid="62"/>
                                        </p:tgtEl>
                                      </p:cBhvr>
                                    </p:animEffect>
                                    <p:anim calcmode="lin" valueType="num">
                                      <p:cBhvr>
                                        <p:cTn id="14" dur="1000" fill="hold"/>
                                        <p:tgtEl>
                                          <p:spTgt spid="62"/>
                                        </p:tgtEl>
                                        <p:attrNameLst>
                                          <p:attrName>ppt_x</p:attrName>
                                        </p:attrNameLst>
                                      </p:cBhvr>
                                      <p:tavLst>
                                        <p:tav tm="0">
                                          <p:val>
                                            <p:strVal val="#ppt_x"/>
                                          </p:val>
                                        </p:tav>
                                        <p:tav tm="100000">
                                          <p:val>
                                            <p:strVal val="#ppt_x"/>
                                          </p:val>
                                        </p:tav>
                                      </p:tavLst>
                                    </p:anim>
                                    <p:anim calcmode="lin" valueType="num">
                                      <p:cBhvr>
                                        <p:cTn id="15" dur="1000" fill="hold"/>
                                        <p:tgtEl>
                                          <p:spTgt spid="62"/>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57"/>
                                        </p:tgtEl>
                                        <p:attrNameLst>
                                          <p:attrName>style.visibility</p:attrName>
                                        </p:attrNameLst>
                                      </p:cBhvr>
                                      <p:to>
                                        <p:strVal val="visible"/>
                                      </p:to>
                                    </p:set>
                                    <p:animEffect transition="in" filter="fade">
                                      <p:cBhvr>
                                        <p:cTn id="18" dur="1000"/>
                                        <p:tgtEl>
                                          <p:spTgt spid="57"/>
                                        </p:tgtEl>
                                      </p:cBhvr>
                                    </p:animEffect>
                                    <p:anim calcmode="lin" valueType="num">
                                      <p:cBhvr>
                                        <p:cTn id="19" dur="1000" fill="hold"/>
                                        <p:tgtEl>
                                          <p:spTgt spid="57"/>
                                        </p:tgtEl>
                                        <p:attrNameLst>
                                          <p:attrName>ppt_x</p:attrName>
                                        </p:attrNameLst>
                                      </p:cBhvr>
                                      <p:tavLst>
                                        <p:tav tm="0">
                                          <p:val>
                                            <p:strVal val="#ppt_x"/>
                                          </p:val>
                                        </p:tav>
                                        <p:tav tm="100000">
                                          <p:val>
                                            <p:strVal val="#ppt_x"/>
                                          </p:val>
                                        </p:tav>
                                      </p:tavLst>
                                    </p:anim>
                                    <p:anim calcmode="lin" valueType="num">
                                      <p:cBhvr>
                                        <p:cTn id="20" dur="1000" fill="hold"/>
                                        <p:tgtEl>
                                          <p:spTgt spid="57"/>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gtEl>
                                        <p:attrNameLst>
                                          <p:attrName>style.visibility</p:attrName>
                                        </p:attrNameLst>
                                      </p:cBhvr>
                                      <p:to>
                                        <p:strVal val="visible"/>
                                      </p:to>
                                    </p:set>
                                    <p:animEffect transition="in" filter="fade">
                                      <p:cBhvr>
                                        <p:cTn id="2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Subtitle 2">
            <a:extLst>
              <a:ext uri="{FF2B5EF4-FFF2-40B4-BE49-F238E27FC236}">
                <a16:creationId xmlns:a16="http://schemas.microsoft.com/office/drawing/2014/main" xmlns="" id="{3D7AE30A-0C52-4FA9-93F1-61FEF234C058}"/>
              </a:ext>
            </a:extLst>
          </p:cNvPr>
          <p:cNvSpPr txBox="1"/>
          <p:nvPr/>
        </p:nvSpPr>
        <p:spPr>
          <a:xfrm>
            <a:off x="6615194" y="2299044"/>
            <a:ext cx="755552" cy="461643"/>
          </a:xfrm>
          <a:prstGeom prst="rect">
            <a:avLst/>
          </a:prstGeom>
        </p:spPr>
        <p:txBody>
          <a:bodyPr vert="horz" wrap="square" lIns="91420" tIns="45709" rIns="91420" bIns="45709" rtlCol="0">
            <a:sp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buNone/>
            </a:pPr>
            <a:r>
              <a:rPr lang="en-US" sz="2400" dirty="0">
                <a:solidFill>
                  <a:schemeClr val="bg1"/>
                </a:solidFill>
                <a:latin typeface="Agency FB" panose="020B0503020202020204" pitchFamily="34" charset="0"/>
                <a:cs typeface="Helvetica Neue"/>
              </a:rPr>
              <a:t>25%</a:t>
            </a:r>
            <a:endParaRPr lang="en-US" sz="1400" dirty="0">
              <a:solidFill>
                <a:schemeClr val="bg1"/>
              </a:solidFill>
              <a:latin typeface="Agency FB" panose="020B0503020202020204" pitchFamily="34" charset="0"/>
              <a:cs typeface="Helvetica Neue"/>
            </a:endParaRPr>
          </a:p>
        </p:txBody>
      </p:sp>
      <p:sp>
        <p:nvSpPr>
          <p:cNvPr id="41" name="Subtitle 2">
            <a:extLst>
              <a:ext uri="{FF2B5EF4-FFF2-40B4-BE49-F238E27FC236}">
                <a16:creationId xmlns:a16="http://schemas.microsoft.com/office/drawing/2014/main" xmlns="" id="{D34732C4-A158-4920-9105-E2FFD3507C21}"/>
              </a:ext>
            </a:extLst>
          </p:cNvPr>
          <p:cNvSpPr txBox="1"/>
          <p:nvPr/>
        </p:nvSpPr>
        <p:spPr>
          <a:xfrm>
            <a:off x="6605787" y="3263698"/>
            <a:ext cx="755552" cy="461643"/>
          </a:xfrm>
          <a:prstGeom prst="rect">
            <a:avLst/>
          </a:prstGeom>
        </p:spPr>
        <p:txBody>
          <a:bodyPr vert="horz" wrap="square" lIns="91420" tIns="45709" rIns="91420" bIns="45709" rtlCol="0">
            <a:sp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buNone/>
            </a:pPr>
            <a:r>
              <a:rPr lang="en-US" sz="2400" dirty="0">
                <a:solidFill>
                  <a:schemeClr val="bg1"/>
                </a:solidFill>
                <a:latin typeface="Agency FB" panose="020B0503020202020204" pitchFamily="34" charset="0"/>
                <a:cs typeface="Helvetica Neue"/>
              </a:rPr>
              <a:t>55%</a:t>
            </a:r>
            <a:endParaRPr lang="en-US" sz="1400" dirty="0">
              <a:solidFill>
                <a:schemeClr val="bg1"/>
              </a:solidFill>
              <a:latin typeface="Agency FB" panose="020B0503020202020204" pitchFamily="34" charset="0"/>
              <a:cs typeface="Helvetica Neue"/>
            </a:endParaRPr>
          </a:p>
        </p:txBody>
      </p:sp>
      <p:sp>
        <p:nvSpPr>
          <p:cNvPr id="42" name="Subtitle 2">
            <a:extLst>
              <a:ext uri="{FF2B5EF4-FFF2-40B4-BE49-F238E27FC236}">
                <a16:creationId xmlns:a16="http://schemas.microsoft.com/office/drawing/2014/main" xmlns="" id="{26F0CF41-0C4C-400C-9294-25691D13E6CF}"/>
              </a:ext>
            </a:extLst>
          </p:cNvPr>
          <p:cNvSpPr txBox="1"/>
          <p:nvPr/>
        </p:nvSpPr>
        <p:spPr>
          <a:xfrm>
            <a:off x="6615194" y="4199668"/>
            <a:ext cx="755552" cy="461643"/>
          </a:xfrm>
          <a:prstGeom prst="rect">
            <a:avLst/>
          </a:prstGeom>
        </p:spPr>
        <p:txBody>
          <a:bodyPr vert="horz" wrap="square" lIns="91420" tIns="45709" rIns="91420" bIns="45709" rtlCol="0">
            <a:sp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buNone/>
            </a:pPr>
            <a:r>
              <a:rPr lang="en-US" sz="2400" dirty="0">
                <a:solidFill>
                  <a:schemeClr val="bg1"/>
                </a:solidFill>
                <a:latin typeface="Agency FB" panose="020B0503020202020204" pitchFamily="34" charset="0"/>
                <a:cs typeface="Helvetica Neue"/>
              </a:rPr>
              <a:t>20%</a:t>
            </a:r>
            <a:endParaRPr lang="en-US" sz="1400" dirty="0">
              <a:solidFill>
                <a:schemeClr val="bg1"/>
              </a:solidFill>
              <a:latin typeface="Agency FB" panose="020B0503020202020204" pitchFamily="34" charset="0"/>
              <a:cs typeface="Helvetica Neue"/>
            </a:endParaRPr>
          </a:p>
        </p:txBody>
      </p:sp>
      <p:sp>
        <p:nvSpPr>
          <p:cNvPr id="43" name="Subtitle 2">
            <a:extLst>
              <a:ext uri="{FF2B5EF4-FFF2-40B4-BE49-F238E27FC236}">
                <a16:creationId xmlns:a16="http://schemas.microsoft.com/office/drawing/2014/main" xmlns="" id="{BAFECCB9-2DDE-4A94-8510-0F4DBD8D5EEC}"/>
              </a:ext>
            </a:extLst>
          </p:cNvPr>
          <p:cNvSpPr txBox="1"/>
          <p:nvPr/>
        </p:nvSpPr>
        <p:spPr>
          <a:xfrm>
            <a:off x="6615194" y="5197128"/>
            <a:ext cx="755552" cy="461643"/>
          </a:xfrm>
          <a:prstGeom prst="rect">
            <a:avLst/>
          </a:prstGeom>
        </p:spPr>
        <p:txBody>
          <a:bodyPr vert="horz" wrap="square" lIns="91420" tIns="45709" rIns="91420" bIns="45709" rtlCol="0">
            <a:sp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buNone/>
            </a:pPr>
            <a:r>
              <a:rPr lang="en-US" sz="2400" dirty="0">
                <a:solidFill>
                  <a:schemeClr val="bg1"/>
                </a:solidFill>
                <a:latin typeface="Agency FB" panose="020B0503020202020204" pitchFamily="34" charset="0"/>
                <a:cs typeface="Helvetica Neue"/>
              </a:rPr>
              <a:t>80%</a:t>
            </a:r>
            <a:endParaRPr lang="en-US" sz="1400" dirty="0">
              <a:solidFill>
                <a:schemeClr val="bg1"/>
              </a:solidFill>
              <a:latin typeface="Agency FB" panose="020B0503020202020204" pitchFamily="34" charset="0"/>
              <a:cs typeface="Helvetica Neue"/>
            </a:endParaRPr>
          </a:p>
        </p:txBody>
      </p:sp>
      <p:cxnSp>
        <p:nvCxnSpPr>
          <p:cNvPr id="44" name="Straight Connector 16">
            <a:extLst>
              <a:ext uri="{FF2B5EF4-FFF2-40B4-BE49-F238E27FC236}">
                <a16:creationId xmlns:a16="http://schemas.microsoft.com/office/drawing/2014/main" xmlns="" id="{8E0160D9-8CE8-494B-8FAB-CB66B1409B67}"/>
              </a:ext>
            </a:extLst>
          </p:cNvPr>
          <p:cNvCxnSpPr/>
          <p:nvPr/>
        </p:nvCxnSpPr>
        <p:spPr>
          <a:xfrm flipH="1">
            <a:off x="4884197" y="1895304"/>
            <a:ext cx="0" cy="3919537"/>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45" name="Oval 1">
            <a:extLst>
              <a:ext uri="{FF2B5EF4-FFF2-40B4-BE49-F238E27FC236}">
                <a16:creationId xmlns:a16="http://schemas.microsoft.com/office/drawing/2014/main" xmlns="" id="{819C48F6-070F-4111-8ABE-DC5834753C9F}"/>
              </a:ext>
            </a:extLst>
          </p:cNvPr>
          <p:cNvSpPr/>
          <p:nvPr/>
        </p:nvSpPr>
        <p:spPr>
          <a:xfrm>
            <a:off x="314611" y="2208228"/>
            <a:ext cx="769734" cy="769732"/>
          </a:xfrm>
          <a:prstGeom prst="ellipse">
            <a:avLst/>
          </a:prstGeom>
          <a:solidFill>
            <a:srgbClr val="113F4E"/>
          </a:solidFill>
          <a:ln w="38100" cmpd="sng">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latin typeface="Agency FB" panose="020B0503020202020204" pitchFamily="34" charset="0"/>
              </a:rPr>
              <a:t>Status Quo</a:t>
            </a:r>
            <a:endParaRPr lang="en-US" sz="1400" dirty="0">
              <a:latin typeface="Agency FB" panose="020B0503020202020204" pitchFamily="34" charset="0"/>
            </a:endParaRPr>
          </a:p>
        </p:txBody>
      </p:sp>
      <p:sp>
        <p:nvSpPr>
          <p:cNvPr id="48" name="Oval 4">
            <a:extLst>
              <a:ext uri="{FF2B5EF4-FFF2-40B4-BE49-F238E27FC236}">
                <a16:creationId xmlns:a16="http://schemas.microsoft.com/office/drawing/2014/main" xmlns="" id="{0B241CB4-3F9B-48AC-AC07-84772DD5B91A}"/>
              </a:ext>
            </a:extLst>
          </p:cNvPr>
          <p:cNvSpPr/>
          <p:nvPr/>
        </p:nvSpPr>
        <p:spPr>
          <a:xfrm>
            <a:off x="314611" y="5103620"/>
            <a:ext cx="769734" cy="769732"/>
          </a:xfrm>
          <a:prstGeom prst="ellipse">
            <a:avLst/>
          </a:prstGeom>
          <a:solidFill>
            <a:srgbClr val="55C0AF"/>
          </a:solidFill>
          <a:ln w="38100" cmpd="sng">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latin typeface="Agency FB" panose="020B0503020202020204" pitchFamily="34" charset="0"/>
              </a:rPr>
              <a:t>CIP</a:t>
            </a:r>
            <a:endParaRPr lang="en-US" dirty="0">
              <a:latin typeface="Agency FB" panose="020B0503020202020204" pitchFamily="34" charset="0"/>
            </a:endParaRPr>
          </a:p>
        </p:txBody>
      </p:sp>
      <p:sp>
        <p:nvSpPr>
          <p:cNvPr id="49" name="Subtitle 2">
            <a:extLst>
              <a:ext uri="{FF2B5EF4-FFF2-40B4-BE49-F238E27FC236}">
                <a16:creationId xmlns:a16="http://schemas.microsoft.com/office/drawing/2014/main" xmlns="" id="{C84FA104-4F64-4E22-A7E9-309F09C0BB4C}"/>
              </a:ext>
            </a:extLst>
          </p:cNvPr>
          <p:cNvSpPr txBox="1"/>
          <p:nvPr/>
        </p:nvSpPr>
        <p:spPr>
          <a:xfrm>
            <a:off x="1134075" y="1511937"/>
            <a:ext cx="3558695" cy="2800745"/>
          </a:xfrm>
          <a:prstGeom prst="rect">
            <a:avLst/>
          </a:prstGeom>
        </p:spPr>
        <p:txBody>
          <a:bodyPr vert="horz" wrap="square" lIns="91420" tIns="45709" rIns="91420" bIns="45709" rtlCol="0">
            <a:sp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just">
              <a:buNone/>
            </a:pPr>
            <a:r>
              <a:rPr lang="en-US" altLang="zh-CN" sz="1100" dirty="0">
                <a:solidFill>
                  <a:schemeClr val="bg1">
                    <a:lumMod val="50000"/>
                  </a:schemeClr>
                </a:solidFill>
                <a:latin typeface="Bookman Old Style" panose="02050604050505020204" pitchFamily="18" charset="0"/>
                <a:ea typeface="微软雅黑" panose="020B0503020204020204" pitchFamily="34" charset="-122"/>
                <a:cs typeface="Calibri"/>
              </a:rPr>
              <a:t>The disastrous business impact from COVID-19 was a proxy to reveal Cathay’s proud-but-failed 3-year transformation from 2017 and its loss of momentum to sustain the economic turbulence in 2020. Giving the credit, the rare 2017 transformation did provide some underlying changes to its System and Strategies, but only limited to these domains. The unfortunate so-called 2020 restructuring was catastrophically managed only on Staff being axed. Both ill-planned change management launches demonstrated a classic lack of thorough strategic analysis, value and vision providing, coalition buy-in, change sustainability, continuous improvement, and leadership; instead full of resistance and unwillingness to change.</a:t>
            </a:r>
            <a:endParaRPr lang="en-US" sz="1100" dirty="0">
              <a:solidFill>
                <a:schemeClr val="bg1">
                  <a:lumMod val="50000"/>
                </a:schemeClr>
              </a:solidFill>
              <a:latin typeface="Bookman Old Style" panose="02050604050505020204" pitchFamily="18" charset="0"/>
              <a:ea typeface="微软雅黑" panose="020B0503020204020204" pitchFamily="34" charset="-122"/>
              <a:cs typeface="Calibri"/>
            </a:endParaRPr>
          </a:p>
        </p:txBody>
      </p:sp>
      <p:sp>
        <p:nvSpPr>
          <p:cNvPr id="52" name="Subtitle 2">
            <a:extLst>
              <a:ext uri="{FF2B5EF4-FFF2-40B4-BE49-F238E27FC236}">
                <a16:creationId xmlns:a16="http://schemas.microsoft.com/office/drawing/2014/main" xmlns="" id="{7C74447D-D3DC-4788-A01E-56E3AB4722E3}"/>
              </a:ext>
            </a:extLst>
          </p:cNvPr>
          <p:cNvSpPr txBox="1"/>
          <p:nvPr/>
        </p:nvSpPr>
        <p:spPr>
          <a:xfrm>
            <a:off x="1134076" y="5037433"/>
            <a:ext cx="3558694" cy="1107973"/>
          </a:xfrm>
          <a:prstGeom prst="rect">
            <a:avLst/>
          </a:prstGeom>
        </p:spPr>
        <p:txBody>
          <a:bodyPr vert="horz" wrap="square" lIns="91420" tIns="45709" rIns="91420" bIns="45709" rtlCol="0">
            <a:sp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just">
              <a:buNone/>
            </a:pPr>
            <a:r>
              <a:rPr lang="en-US" altLang="zh-CN" sz="1100" dirty="0">
                <a:solidFill>
                  <a:schemeClr val="bg1">
                    <a:lumMod val="50000"/>
                  </a:schemeClr>
                </a:solidFill>
                <a:latin typeface="Bookman Old Style" panose="02050604050505020204" pitchFamily="18" charset="0"/>
                <a:ea typeface="微软雅黑" panose="020B0503020204020204" pitchFamily="34" charset="-122"/>
                <a:cs typeface="Calibri"/>
              </a:rPr>
              <a:t>The research would suggest the following approaches re-design the change framework with Kotter’s Model for primary deployment, while McKinsey 7S </a:t>
            </a:r>
            <a:r>
              <a:rPr lang="en-US" altLang="zh-CN" sz="1100" dirty="0" smtClean="0">
                <a:solidFill>
                  <a:schemeClr val="bg1">
                    <a:lumMod val="50000"/>
                  </a:schemeClr>
                </a:solidFill>
                <a:latin typeface="Bookman Old Style" panose="02050604050505020204" pitchFamily="18" charset="0"/>
                <a:ea typeface="微软雅黑" panose="020B0503020204020204" pitchFamily="34" charset="-122"/>
                <a:cs typeface="Calibri"/>
              </a:rPr>
              <a:t>is </a:t>
            </a:r>
            <a:r>
              <a:rPr lang="en-US" altLang="zh-CN" sz="1100" dirty="0">
                <a:solidFill>
                  <a:schemeClr val="bg1">
                    <a:lumMod val="50000"/>
                  </a:schemeClr>
                </a:solidFill>
                <a:latin typeface="Bookman Old Style" panose="02050604050505020204" pitchFamily="18" charset="0"/>
                <a:ea typeface="微软雅黑" panose="020B0503020204020204" pitchFamily="34" charset="-122"/>
                <a:cs typeface="Calibri"/>
              </a:rPr>
              <a:t>in support to qualify the status quo and to bridge the emergent factor with urgency for </a:t>
            </a:r>
            <a:r>
              <a:rPr lang="en-US" altLang="zh-CN" sz="1100" dirty="0" smtClean="0">
                <a:solidFill>
                  <a:schemeClr val="bg1">
                    <a:lumMod val="50000"/>
                  </a:schemeClr>
                </a:solidFill>
                <a:latin typeface="Bookman Old Style" panose="02050604050505020204" pitchFamily="18" charset="0"/>
                <a:ea typeface="微软雅黑" panose="020B0503020204020204" pitchFamily="34" charset="-122"/>
                <a:cs typeface="Calibri"/>
              </a:rPr>
              <a:t>change.</a:t>
            </a:r>
            <a:endParaRPr lang="en-US" sz="1100" dirty="0">
              <a:solidFill>
                <a:schemeClr val="bg1">
                  <a:lumMod val="50000"/>
                </a:schemeClr>
              </a:solidFill>
              <a:latin typeface="Bookman Old Style" panose="02050604050505020204" pitchFamily="18" charset="0"/>
              <a:ea typeface="微软雅黑" panose="020B0503020204020204" pitchFamily="34" charset="-122"/>
              <a:cs typeface="Calibri"/>
            </a:endParaRPr>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6365" y="224286"/>
            <a:ext cx="3703130" cy="3412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Bent Arrow 1"/>
          <p:cNvSpPr/>
          <p:nvPr/>
        </p:nvSpPr>
        <p:spPr>
          <a:xfrm rot="14232198" flipH="1">
            <a:off x="4892205" y="3825515"/>
            <a:ext cx="1908926" cy="998644"/>
          </a:xfrm>
          <a:prstGeom prst="bentArrow">
            <a:avLst>
              <a:gd name="adj1" fmla="val 25000"/>
              <a:gd name="adj2" fmla="val 23940"/>
              <a:gd name="adj3" fmla="val 25000"/>
              <a:gd name="adj4" fmla="val 43750"/>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65" name="Group 64"/>
          <p:cNvGrpSpPr/>
          <p:nvPr/>
        </p:nvGrpSpPr>
        <p:grpSpPr>
          <a:xfrm>
            <a:off x="509695" y="295974"/>
            <a:ext cx="5989951" cy="800219"/>
            <a:chOff x="509695" y="295974"/>
            <a:chExt cx="5989951" cy="800219"/>
          </a:xfrm>
        </p:grpSpPr>
        <p:grpSp>
          <p:nvGrpSpPr>
            <p:cNvPr id="66" name="组合 6">
              <a:extLst>
                <a:ext uri="{FF2B5EF4-FFF2-40B4-BE49-F238E27FC236}">
                  <a16:creationId xmlns:a16="http://schemas.microsoft.com/office/drawing/2014/main" xmlns="" id="{41501E81-1AB7-4A69-BA8B-D4667D4D517A}"/>
                </a:ext>
              </a:extLst>
            </p:cNvPr>
            <p:cNvGrpSpPr/>
            <p:nvPr/>
          </p:nvGrpSpPr>
          <p:grpSpPr>
            <a:xfrm>
              <a:off x="509695" y="295974"/>
              <a:ext cx="5989951" cy="800219"/>
              <a:chOff x="956666" y="3447854"/>
              <a:chExt cx="5989951" cy="800219"/>
            </a:xfrm>
          </p:grpSpPr>
          <p:sp>
            <p:nvSpPr>
              <p:cNvPr id="68" name="TextBox 38">
                <a:extLst>
                  <a:ext uri="{FF2B5EF4-FFF2-40B4-BE49-F238E27FC236}">
                    <a16:creationId xmlns:a16="http://schemas.microsoft.com/office/drawing/2014/main" xmlns="" id="{C53C28E3-DC0F-4C61-A42D-5AC7B5E4C36E}"/>
                  </a:ext>
                </a:extLst>
              </p:cNvPr>
              <p:cNvSpPr txBox="1"/>
              <p:nvPr/>
            </p:nvSpPr>
            <p:spPr>
              <a:xfrm>
                <a:off x="1581046" y="3447854"/>
                <a:ext cx="5365571" cy="800219"/>
              </a:xfrm>
              <a:prstGeom prst="rect">
                <a:avLst/>
              </a:prstGeom>
              <a:noFill/>
            </p:spPr>
            <p:txBody>
              <a:bodyPr wrap="none" rtlCol="0" anchor="t" anchorCtr="1">
                <a:spAutoFit/>
              </a:bodyPr>
              <a:lstStyle/>
              <a:p>
                <a:r>
                  <a:rPr lang="en-US" altLang="zh-CN" sz="2800" b="1" spc="600" dirty="0" smtClean="0">
                    <a:solidFill>
                      <a:srgbClr val="113F4E"/>
                    </a:solidFill>
                    <a:latin typeface="微软雅黑" panose="020B0503020204020204" pitchFamily="34" charset="-122"/>
                    <a:ea typeface="微软雅黑" panose="020B0503020204020204" pitchFamily="34" charset="-122"/>
                  </a:rPr>
                  <a:t>Change Management</a:t>
                </a:r>
                <a:endParaRPr lang="en-US" altLang="zh-CN" sz="2800" b="1" spc="600" dirty="0">
                  <a:solidFill>
                    <a:srgbClr val="113F4E"/>
                  </a:solidFill>
                  <a:latin typeface="微软雅黑" panose="020B0503020204020204" pitchFamily="34" charset="-122"/>
                  <a:ea typeface="微软雅黑" panose="020B0503020204020204" pitchFamily="34" charset="-122"/>
                </a:endParaRPr>
              </a:p>
              <a:p>
                <a:r>
                  <a:rPr lang="en-US" altLang="zh-CN" b="1" spc="600" dirty="0" smtClean="0">
                    <a:solidFill>
                      <a:schemeClr val="bg1">
                        <a:lumMod val="50000"/>
                      </a:schemeClr>
                    </a:solidFill>
                    <a:latin typeface="微软雅黑" panose="020B0503020204020204" pitchFamily="34" charset="-122"/>
                    <a:ea typeface="微软雅黑" panose="020B0503020204020204" pitchFamily="34" charset="-122"/>
                  </a:rPr>
                  <a:t>Application</a:t>
                </a:r>
                <a:endParaRPr lang="zh-CN" altLang="en-US" b="1" spc="60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69" name="矩形 8">
                <a:extLst>
                  <a:ext uri="{FF2B5EF4-FFF2-40B4-BE49-F238E27FC236}">
                    <a16:creationId xmlns:a16="http://schemas.microsoft.com/office/drawing/2014/main" xmlns="" id="{E32947FC-0CAF-491E-BB70-4BE979241394}"/>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70" name="矩形 9">
                <a:extLst>
                  <a:ext uri="{FF2B5EF4-FFF2-40B4-BE49-F238E27FC236}">
                    <a16:creationId xmlns:a16="http://schemas.microsoft.com/office/drawing/2014/main" xmlns="" id="{3D41CC49-6D1D-4B11-8791-6EBDB155A635}"/>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sp>
          <p:nvSpPr>
            <p:cNvPr id="67" name="Rectangle 66"/>
            <p:cNvSpPr/>
            <p:nvPr/>
          </p:nvSpPr>
          <p:spPr>
            <a:xfrm>
              <a:off x="729708" y="346206"/>
              <a:ext cx="373820" cy="461665"/>
            </a:xfrm>
            <a:prstGeom prst="rect">
              <a:avLst/>
            </a:prstGeom>
          </p:spPr>
          <p:txBody>
            <a:bodyPr wrap="none">
              <a:spAutoFit/>
            </a:bodyPr>
            <a:lstStyle/>
            <a:p>
              <a:r>
                <a:rPr lang="en-US" altLang="zh-CN" sz="2400" b="1" dirty="0">
                  <a:solidFill>
                    <a:schemeClr val="bg1"/>
                  </a:solidFill>
                  <a:latin typeface="微软雅黑" panose="020B0503020204020204" pitchFamily="34" charset="-122"/>
                  <a:ea typeface="微软雅黑" panose="020B0503020204020204" pitchFamily="34" charset="-122"/>
                </a:rPr>
                <a:t>4</a:t>
              </a:r>
              <a:endParaRPr lang="zh-CN" altLang="en-US" sz="2400" b="1" dirty="0">
                <a:solidFill>
                  <a:schemeClr val="bg1"/>
                </a:solidFill>
                <a:latin typeface="微软雅黑" panose="020B0503020204020204" pitchFamily="34" charset="-122"/>
                <a:ea typeface="微软雅黑" panose="020B0503020204020204" pitchFamily="34" charset="-122"/>
              </a:endParaRPr>
            </a:p>
          </p:txBody>
        </p:sp>
      </p:gr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8657" y="3637171"/>
            <a:ext cx="5903343" cy="32108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 name="Picture 2" descr="Download Cathay Pacific Logo in SVG Vector or PNG File Format - Logo.wine"/>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934699" y="1"/>
            <a:ext cx="1257299" cy="707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170168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fade">
                                      <p:cBhvr>
                                        <p:cTn id="7" dur="500"/>
                                        <p:tgtEl>
                                          <p:spTgt spid="4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2"/>
                                        </p:tgtEl>
                                        <p:attrNameLst>
                                          <p:attrName>style.visibility</p:attrName>
                                        </p:attrNameLst>
                                      </p:cBhvr>
                                      <p:to>
                                        <p:strVal val="visible"/>
                                      </p:to>
                                    </p:set>
                                    <p:animEffect transition="in" filter="fade">
                                      <p:cBhvr>
                                        <p:cTn id="10" dur="500"/>
                                        <p:tgtEl>
                                          <p:spTgt spid="4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0"/>
                                        </p:tgtEl>
                                        <p:attrNameLst>
                                          <p:attrName>style.visibility</p:attrName>
                                        </p:attrNameLst>
                                      </p:cBhvr>
                                      <p:to>
                                        <p:strVal val="visible"/>
                                      </p:to>
                                    </p:set>
                                    <p:animEffect transition="in" filter="fade">
                                      <p:cBhvr>
                                        <p:cTn id="13" dur="500"/>
                                        <p:tgtEl>
                                          <p:spTgt spid="40"/>
                                        </p:tgtEl>
                                      </p:cBhvr>
                                    </p:animEffect>
                                  </p:childTnLst>
                                </p:cTn>
                              </p:par>
                            </p:childTnLst>
                          </p:cTn>
                        </p:par>
                        <p:par>
                          <p:cTn id="14" fill="hold">
                            <p:stCondLst>
                              <p:cond delay="500"/>
                            </p:stCondLst>
                            <p:childTnLst>
                              <p:par>
                                <p:cTn id="15" presetID="2" presetClass="entr" presetSubtype="8" fill="hold" nodeType="afterEffect">
                                  <p:stCondLst>
                                    <p:cond delay="0"/>
                                  </p:stCondLst>
                                  <p:childTnLst>
                                    <p:set>
                                      <p:cBhvr>
                                        <p:cTn id="16" dur="1" fill="hold">
                                          <p:stCondLst>
                                            <p:cond delay="0"/>
                                          </p:stCondLst>
                                        </p:cTn>
                                        <p:tgtEl>
                                          <p:spTgt spid="44"/>
                                        </p:tgtEl>
                                        <p:attrNameLst>
                                          <p:attrName>style.visibility</p:attrName>
                                        </p:attrNameLst>
                                      </p:cBhvr>
                                      <p:to>
                                        <p:strVal val="visible"/>
                                      </p:to>
                                    </p:set>
                                    <p:anim calcmode="lin" valueType="num">
                                      <p:cBhvr additive="base">
                                        <p:cTn id="17" dur="250" fill="hold"/>
                                        <p:tgtEl>
                                          <p:spTgt spid="44"/>
                                        </p:tgtEl>
                                        <p:attrNameLst>
                                          <p:attrName>ppt_x</p:attrName>
                                        </p:attrNameLst>
                                      </p:cBhvr>
                                      <p:tavLst>
                                        <p:tav tm="0">
                                          <p:val>
                                            <p:strVal val="0-#ppt_w/2"/>
                                          </p:val>
                                        </p:tav>
                                        <p:tav tm="100000">
                                          <p:val>
                                            <p:strVal val="#ppt_x"/>
                                          </p:val>
                                        </p:tav>
                                      </p:tavLst>
                                    </p:anim>
                                    <p:anim calcmode="lin" valueType="num">
                                      <p:cBhvr additive="base">
                                        <p:cTn id="18" dur="250" fill="hold"/>
                                        <p:tgtEl>
                                          <p:spTgt spid="44"/>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45"/>
                                        </p:tgtEl>
                                        <p:attrNameLst>
                                          <p:attrName>style.visibility</p:attrName>
                                        </p:attrNameLst>
                                      </p:cBhvr>
                                      <p:to>
                                        <p:strVal val="visible"/>
                                      </p:to>
                                    </p:set>
                                    <p:animEffect transition="in" filter="fade">
                                      <p:cBhvr>
                                        <p:cTn id="23" dur="1000"/>
                                        <p:tgtEl>
                                          <p:spTgt spid="45"/>
                                        </p:tgtEl>
                                      </p:cBhvr>
                                    </p:animEffect>
                                    <p:anim calcmode="lin" valueType="num">
                                      <p:cBhvr>
                                        <p:cTn id="24" dur="1000" fill="hold"/>
                                        <p:tgtEl>
                                          <p:spTgt spid="45"/>
                                        </p:tgtEl>
                                        <p:attrNameLst>
                                          <p:attrName>ppt_x</p:attrName>
                                        </p:attrNameLst>
                                      </p:cBhvr>
                                      <p:tavLst>
                                        <p:tav tm="0">
                                          <p:val>
                                            <p:strVal val="#ppt_x"/>
                                          </p:val>
                                        </p:tav>
                                        <p:tav tm="100000">
                                          <p:val>
                                            <p:strVal val="#ppt_x"/>
                                          </p:val>
                                        </p:tav>
                                      </p:tavLst>
                                    </p:anim>
                                    <p:anim calcmode="lin" valueType="num">
                                      <p:cBhvr>
                                        <p:cTn id="25" dur="1000" fill="hold"/>
                                        <p:tgtEl>
                                          <p:spTgt spid="45"/>
                                        </p:tgtEl>
                                        <p:attrNameLst>
                                          <p:attrName>ppt_y</p:attrName>
                                        </p:attrNameLst>
                                      </p:cBhvr>
                                      <p:tavLst>
                                        <p:tav tm="0">
                                          <p:val>
                                            <p:strVal val="#ppt_y+.1"/>
                                          </p:val>
                                        </p:tav>
                                        <p:tav tm="100000">
                                          <p:val>
                                            <p:strVal val="#ppt_y"/>
                                          </p:val>
                                        </p:tav>
                                      </p:tavLst>
                                    </p:anim>
                                  </p:childTnLst>
                                </p:cTn>
                              </p:par>
                              <p:par>
                                <p:cTn id="26" presetID="42" presetClass="entr" presetSubtype="0" fill="hold" grpId="0" nodeType="withEffect">
                                  <p:stCondLst>
                                    <p:cond delay="0"/>
                                  </p:stCondLst>
                                  <p:childTnLst>
                                    <p:set>
                                      <p:cBhvr>
                                        <p:cTn id="27" dur="1" fill="hold">
                                          <p:stCondLst>
                                            <p:cond delay="0"/>
                                          </p:stCondLst>
                                        </p:cTn>
                                        <p:tgtEl>
                                          <p:spTgt spid="49"/>
                                        </p:tgtEl>
                                        <p:attrNameLst>
                                          <p:attrName>style.visibility</p:attrName>
                                        </p:attrNameLst>
                                      </p:cBhvr>
                                      <p:to>
                                        <p:strVal val="visible"/>
                                      </p:to>
                                    </p:set>
                                    <p:animEffect transition="in" filter="fade">
                                      <p:cBhvr>
                                        <p:cTn id="28" dur="1000"/>
                                        <p:tgtEl>
                                          <p:spTgt spid="49"/>
                                        </p:tgtEl>
                                      </p:cBhvr>
                                    </p:animEffect>
                                    <p:anim calcmode="lin" valueType="num">
                                      <p:cBhvr>
                                        <p:cTn id="29" dur="1000" fill="hold"/>
                                        <p:tgtEl>
                                          <p:spTgt spid="49"/>
                                        </p:tgtEl>
                                        <p:attrNameLst>
                                          <p:attrName>ppt_x</p:attrName>
                                        </p:attrNameLst>
                                      </p:cBhvr>
                                      <p:tavLst>
                                        <p:tav tm="0">
                                          <p:val>
                                            <p:strVal val="#ppt_x"/>
                                          </p:val>
                                        </p:tav>
                                        <p:tav tm="100000">
                                          <p:val>
                                            <p:strVal val="#ppt_x"/>
                                          </p:val>
                                        </p:tav>
                                      </p:tavLst>
                                    </p:anim>
                                    <p:anim calcmode="lin" valueType="num">
                                      <p:cBhvr>
                                        <p:cTn id="30" dur="1000" fill="hold"/>
                                        <p:tgtEl>
                                          <p:spTgt spid="4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grpId="0" nodeType="clickEffect">
                                  <p:stCondLst>
                                    <p:cond delay="0"/>
                                  </p:stCondLst>
                                  <p:childTnLst>
                                    <p:set>
                                      <p:cBhvr>
                                        <p:cTn id="34" dur="1" fill="hold">
                                          <p:stCondLst>
                                            <p:cond delay="0"/>
                                          </p:stCondLst>
                                        </p:cTn>
                                        <p:tgtEl>
                                          <p:spTgt spid="48"/>
                                        </p:tgtEl>
                                        <p:attrNameLst>
                                          <p:attrName>style.visibility</p:attrName>
                                        </p:attrNameLst>
                                      </p:cBhvr>
                                      <p:to>
                                        <p:strVal val="visible"/>
                                      </p:to>
                                    </p:set>
                                    <p:animEffect transition="in" filter="barn(inVertical)">
                                      <p:cBhvr>
                                        <p:cTn id="35" dur="500"/>
                                        <p:tgtEl>
                                          <p:spTgt spid="48"/>
                                        </p:tgtEl>
                                      </p:cBhvr>
                                    </p:animEffect>
                                  </p:childTnLst>
                                </p:cTn>
                              </p:par>
                              <p:par>
                                <p:cTn id="36" presetID="16" presetClass="entr" presetSubtype="21" fill="hold" grpId="0" nodeType="withEffect">
                                  <p:stCondLst>
                                    <p:cond delay="0"/>
                                  </p:stCondLst>
                                  <p:childTnLst>
                                    <p:set>
                                      <p:cBhvr>
                                        <p:cTn id="37" dur="1" fill="hold">
                                          <p:stCondLst>
                                            <p:cond delay="0"/>
                                          </p:stCondLst>
                                        </p:cTn>
                                        <p:tgtEl>
                                          <p:spTgt spid="52"/>
                                        </p:tgtEl>
                                        <p:attrNameLst>
                                          <p:attrName>style.visibility</p:attrName>
                                        </p:attrNameLst>
                                      </p:cBhvr>
                                      <p:to>
                                        <p:strVal val="visible"/>
                                      </p:to>
                                    </p:set>
                                    <p:animEffect transition="in" filter="barn(inVertical)">
                                      <p:cBhvr>
                                        <p:cTn id="38" dur="500"/>
                                        <p:tgtEl>
                                          <p:spTgt spid="52"/>
                                        </p:tgtEl>
                                      </p:cBhvr>
                                    </p:animEffect>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123"/>
                                        </p:tgtEl>
                                        <p:attrNameLst>
                                          <p:attrName>style.visibility</p:attrName>
                                        </p:attrNameLst>
                                      </p:cBhvr>
                                      <p:to>
                                        <p:strVal val="visible"/>
                                      </p:to>
                                    </p:set>
                                    <p:anim calcmode="lin" valueType="num">
                                      <p:cBhvr additive="base">
                                        <p:cTn id="43" dur="500" fill="hold"/>
                                        <p:tgtEl>
                                          <p:spTgt spid="5123"/>
                                        </p:tgtEl>
                                        <p:attrNameLst>
                                          <p:attrName>ppt_x</p:attrName>
                                        </p:attrNameLst>
                                      </p:cBhvr>
                                      <p:tavLst>
                                        <p:tav tm="0">
                                          <p:val>
                                            <p:strVal val="#ppt_x"/>
                                          </p:val>
                                        </p:tav>
                                        <p:tav tm="100000">
                                          <p:val>
                                            <p:strVal val="#ppt_x"/>
                                          </p:val>
                                        </p:tav>
                                      </p:tavLst>
                                    </p:anim>
                                    <p:anim calcmode="lin" valueType="num">
                                      <p:cBhvr additive="base">
                                        <p:cTn id="44" dur="500" fill="hold"/>
                                        <p:tgtEl>
                                          <p:spTgt spid="512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grpId="0" nodeType="clickEffect">
                                  <p:stCondLst>
                                    <p:cond delay="0"/>
                                  </p:stCondLst>
                                  <p:childTnLst>
                                    <p:set>
                                      <p:cBhvr>
                                        <p:cTn id="48" dur="1" fill="hold">
                                          <p:stCondLst>
                                            <p:cond delay="0"/>
                                          </p:stCondLst>
                                        </p:cTn>
                                        <p:tgtEl>
                                          <p:spTgt spid="2"/>
                                        </p:tgtEl>
                                        <p:attrNameLst>
                                          <p:attrName>style.visibility</p:attrName>
                                        </p:attrNameLst>
                                      </p:cBhvr>
                                      <p:to>
                                        <p:strVal val="visible"/>
                                      </p:to>
                                    </p:set>
                                    <p:animEffect transition="in" filter="circle(in)">
                                      <p:cBhvr>
                                        <p:cTn id="49" dur="2000"/>
                                        <p:tgtEl>
                                          <p:spTgt spid="2"/>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nodeType="clickEffect">
                                  <p:stCondLst>
                                    <p:cond delay="0"/>
                                  </p:stCondLst>
                                  <p:childTnLst>
                                    <p:set>
                                      <p:cBhvr>
                                        <p:cTn id="53" dur="1" fill="hold">
                                          <p:stCondLst>
                                            <p:cond delay="0"/>
                                          </p:stCondLst>
                                        </p:cTn>
                                        <p:tgtEl>
                                          <p:spTgt spid="1026"/>
                                        </p:tgtEl>
                                        <p:attrNameLst>
                                          <p:attrName>style.visibility</p:attrName>
                                        </p:attrNameLst>
                                      </p:cBhvr>
                                      <p:to>
                                        <p:strVal val="visible"/>
                                      </p:to>
                                    </p:set>
                                    <p:animEffect transition="in" filter="barn(inVertical)">
                                      <p:cBhvr>
                                        <p:cTn id="54"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P spid="42" grpId="0"/>
      <p:bldP spid="43" grpId="0"/>
      <p:bldP spid="45" grpId="0" animBg="1"/>
      <p:bldP spid="48" grpId="0" animBg="1"/>
      <p:bldP spid="49" grpId="0"/>
      <p:bldP spid="52" grpId="0"/>
      <p:bldP spid="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文本框 23">
            <a:extLst>
              <a:ext uri="{FF2B5EF4-FFF2-40B4-BE49-F238E27FC236}">
                <a16:creationId xmlns:a16="http://schemas.microsoft.com/office/drawing/2014/main" xmlns="" id="{D4CDD749-5E1D-4D14-861D-8AB76BB9010E}"/>
              </a:ext>
            </a:extLst>
          </p:cNvPr>
          <p:cNvSpPr txBox="1"/>
          <p:nvPr/>
        </p:nvSpPr>
        <p:spPr>
          <a:xfrm>
            <a:off x="713620" y="346206"/>
            <a:ext cx="426263" cy="461665"/>
          </a:xfrm>
          <a:prstGeom prst="rect">
            <a:avLst/>
          </a:prstGeom>
          <a:noFill/>
        </p:spPr>
        <p:txBody>
          <a:bodyPr wrap="square" rtlCol="0">
            <a:spAutoFit/>
            <a:scene3d>
              <a:camera prst="orthographicFront"/>
              <a:lightRig rig="threePt" dir="t"/>
            </a:scene3d>
            <a:sp3d contourW="12700"/>
          </a:bodyPr>
          <a:lstStyle/>
          <a:p>
            <a:r>
              <a:rPr lang="en-US" altLang="zh-CN" sz="2400" b="1" dirty="0">
                <a:solidFill>
                  <a:schemeClr val="bg1"/>
                </a:solidFill>
                <a:latin typeface="微软雅黑" panose="020B0503020204020204" pitchFamily="34" charset="-122"/>
                <a:ea typeface="微软雅黑" panose="020B0503020204020204" pitchFamily="34" charset="-122"/>
              </a:rPr>
              <a:t>3</a:t>
            </a:r>
            <a:endParaRPr lang="zh-CN" altLang="en-US" sz="2400" b="1" dirty="0">
              <a:solidFill>
                <a:schemeClr val="bg1"/>
              </a:solidFill>
              <a:latin typeface="微软雅黑" panose="020B0503020204020204" pitchFamily="34" charset="-122"/>
              <a:ea typeface="微软雅黑" panose="020B0503020204020204" pitchFamily="34" charset="-122"/>
            </a:endParaRPr>
          </a:p>
        </p:txBody>
      </p:sp>
      <p:grpSp>
        <p:nvGrpSpPr>
          <p:cNvPr id="4" name="Group 3"/>
          <p:cNvGrpSpPr/>
          <p:nvPr/>
        </p:nvGrpSpPr>
        <p:grpSpPr>
          <a:xfrm>
            <a:off x="509695" y="295974"/>
            <a:ext cx="6201548" cy="800219"/>
            <a:chOff x="509695" y="295974"/>
            <a:chExt cx="6201548" cy="800219"/>
          </a:xfrm>
        </p:grpSpPr>
        <p:grpSp>
          <p:nvGrpSpPr>
            <p:cNvPr id="58" name="组合 6">
              <a:extLst>
                <a:ext uri="{FF2B5EF4-FFF2-40B4-BE49-F238E27FC236}">
                  <a16:creationId xmlns:a16="http://schemas.microsoft.com/office/drawing/2014/main" xmlns="" id="{41501E81-1AB7-4A69-BA8B-D4667D4D517A}"/>
                </a:ext>
              </a:extLst>
            </p:cNvPr>
            <p:cNvGrpSpPr/>
            <p:nvPr/>
          </p:nvGrpSpPr>
          <p:grpSpPr>
            <a:xfrm>
              <a:off x="509695" y="295974"/>
              <a:ext cx="6201548" cy="800219"/>
              <a:chOff x="956666" y="3447854"/>
              <a:chExt cx="6201548" cy="800219"/>
            </a:xfrm>
          </p:grpSpPr>
          <p:sp>
            <p:nvSpPr>
              <p:cNvPr id="59" name="TextBox 38">
                <a:extLst>
                  <a:ext uri="{FF2B5EF4-FFF2-40B4-BE49-F238E27FC236}">
                    <a16:creationId xmlns:a16="http://schemas.microsoft.com/office/drawing/2014/main" xmlns="" id="{C53C28E3-DC0F-4C61-A42D-5AC7B5E4C36E}"/>
                  </a:ext>
                </a:extLst>
              </p:cNvPr>
              <p:cNvSpPr txBox="1"/>
              <p:nvPr/>
            </p:nvSpPr>
            <p:spPr>
              <a:xfrm>
                <a:off x="1581046" y="3447854"/>
                <a:ext cx="5577168" cy="800219"/>
              </a:xfrm>
              <a:prstGeom prst="rect">
                <a:avLst/>
              </a:prstGeom>
              <a:noFill/>
            </p:spPr>
            <p:txBody>
              <a:bodyPr wrap="none" rtlCol="0" anchor="t" anchorCtr="1">
                <a:spAutoFit/>
              </a:bodyPr>
              <a:lstStyle/>
              <a:p>
                <a:r>
                  <a:rPr lang="en-US" altLang="zh-CN" sz="2800" b="1" spc="600" dirty="0" smtClean="0">
                    <a:solidFill>
                      <a:srgbClr val="113F4E"/>
                    </a:solidFill>
                    <a:latin typeface="微软雅黑" panose="020B0503020204020204" pitchFamily="34" charset="-122"/>
                    <a:ea typeface="微软雅黑" panose="020B0503020204020204" pitchFamily="34" charset="-122"/>
                  </a:rPr>
                  <a:t>Change Management</a:t>
                </a:r>
                <a:endParaRPr lang="en-US" altLang="zh-CN" sz="2800" b="1" spc="600" dirty="0">
                  <a:solidFill>
                    <a:srgbClr val="113F4E"/>
                  </a:solidFill>
                  <a:latin typeface="微软雅黑" panose="020B0503020204020204" pitchFamily="34" charset="-122"/>
                  <a:ea typeface="微软雅黑" panose="020B0503020204020204" pitchFamily="34" charset="-122"/>
                </a:endParaRPr>
              </a:p>
              <a:p>
                <a:r>
                  <a:rPr lang="en-US" altLang="zh-CN" b="1" spc="600" dirty="0" smtClean="0">
                    <a:solidFill>
                      <a:schemeClr val="bg1">
                        <a:lumMod val="50000"/>
                      </a:schemeClr>
                    </a:solidFill>
                    <a:latin typeface="微软雅黑" panose="020B0503020204020204" pitchFamily="34" charset="-122"/>
                    <a:ea typeface="微软雅黑" panose="020B0503020204020204" pitchFamily="34" charset="-122"/>
                  </a:rPr>
                  <a:t>Application</a:t>
                </a:r>
                <a:endParaRPr lang="zh-CN" altLang="en-US" b="1" spc="60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60" name="矩形 8">
                <a:extLst>
                  <a:ext uri="{FF2B5EF4-FFF2-40B4-BE49-F238E27FC236}">
                    <a16:creationId xmlns:a16="http://schemas.microsoft.com/office/drawing/2014/main" xmlns="" id="{E32947FC-0CAF-491E-BB70-4BE979241394}"/>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61" name="矩形 9">
                <a:extLst>
                  <a:ext uri="{FF2B5EF4-FFF2-40B4-BE49-F238E27FC236}">
                    <a16:creationId xmlns:a16="http://schemas.microsoft.com/office/drawing/2014/main" xmlns="" id="{3D41CC49-6D1D-4B11-8791-6EBDB155A635}"/>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sp>
          <p:nvSpPr>
            <p:cNvPr id="2" name="Rectangle 1"/>
            <p:cNvSpPr/>
            <p:nvPr/>
          </p:nvSpPr>
          <p:spPr>
            <a:xfrm>
              <a:off x="729708" y="346206"/>
              <a:ext cx="373820" cy="461665"/>
            </a:xfrm>
            <a:prstGeom prst="rect">
              <a:avLst/>
            </a:prstGeom>
          </p:spPr>
          <p:txBody>
            <a:bodyPr wrap="none">
              <a:spAutoFit/>
            </a:bodyPr>
            <a:lstStyle/>
            <a:p>
              <a:r>
                <a:rPr lang="en-US" altLang="zh-CN" sz="2400" b="1" dirty="0">
                  <a:solidFill>
                    <a:schemeClr val="bg1"/>
                  </a:solidFill>
                  <a:latin typeface="微软雅黑" panose="020B0503020204020204" pitchFamily="34" charset="-122"/>
                  <a:ea typeface="微软雅黑" panose="020B0503020204020204" pitchFamily="34" charset="-122"/>
                </a:rPr>
                <a:t>4</a:t>
              </a:r>
              <a:endParaRPr lang="zh-CN" altLang="en-US" sz="2400" b="1" dirty="0">
                <a:solidFill>
                  <a:schemeClr val="bg1"/>
                </a:solidFill>
                <a:latin typeface="微软雅黑" panose="020B0503020204020204" pitchFamily="34" charset="-122"/>
                <a:ea typeface="微软雅黑" panose="020B0503020204020204" pitchFamily="34" charset="-122"/>
              </a:endParaRPr>
            </a:p>
          </p:txBody>
        </p:sp>
      </p:gr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40083" y="862065"/>
            <a:ext cx="6213894" cy="33815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矩形 12">
            <a:extLst>
              <a:ext uri="{FF2B5EF4-FFF2-40B4-BE49-F238E27FC236}">
                <a16:creationId xmlns:a16="http://schemas.microsoft.com/office/drawing/2014/main" xmlns="" id="{D8E43803-C2F6-4323-9E42-C2AB6B6FC2C7}"/>
              </a:ext>
            </a:extLst>
          </p:cNvPr>
          <p:cNvSpPr/>
          <p:nvPr/>
        </p:nvSpPr>
        <p:spPr>
          <a:xfrm flipH="1">
            <a:off x="118407" y="1096193"/>
            <a:ext cx="5635412" cy="518974"/>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0"/>
              </a:spcBef>
              <a:spcAft>
                <a:spcPts val="0"/>
              </a:spcAft>
            </a:pPr>
            <a:r>
              <a:rPr lang="en-US" altLang="zh-CN" sz="2400" b="1" dirty="0" smtClean="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rPr>
              <a:t>Management Challenges</a:t>
            </a:r>
            <a:endParaRPr lang="en-US" altLang="zh-CN" sz="2400" b="1" dirty="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endParaRPr>
          </a:p>
        </p:txBody>
      </p:sp>
      <p:sp>
        <p:nvSpPr>
          <p:cNvPr id="13" name="Content Placeholder 2">
            <a:extLst>
              <a:ext uri="{FF2B5EF4-FFF2-40B4-BE49-F238E27FC236}">
                <a16:creationId xmlns:a16="http://schemas.microsoft.com/office/drawing/2014/main" xmlns="" id="{DEC8B0BD-EB9A-428A-A8C2-E2ABA9EB60AE}"/>
              </a:ext>
            </a:extLst>
          </p:cNvPr>
          <p:cNvSpPr txBox="1">
            <a:spLocks/>
          </p:cNvSpPr>
          <p:nvPr/>
        </p:nvSpPr>
        <p:spPr>
          <a:xfrm flipH="1">
            <a:off x="118403" y="1684175"/>
            <a:ext cx="5635415" cy="2585323"/>
          </a:xfrm>
          <a:prstGeom prst="rect">
            <a:avLst/>
          </a:prstGeom>
        </p:spPr>
        <p:txBody>
          <a:bodyPr vert="horz" wrap="square" lIns="0" tIns="0" rIns="0" bIns="0" rtlCol="0" anchor="t">
            <a:spAutoFit/>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algn="just">
              <a:spcBef>
                <a:spcPts val="0"/>
              </a:spcBef>
              <a:spcAft>
                <a:spcPts val="0"/>
              </a:spcAft>
            </a:pPr>
            <a:r>
              <a:rPr lang="en-US" altLang="zh-CN" sz="1200" dirty="0" smtClean="0">
                <a:solidFill>
                  <a:schemeClr val="bg1">
                    <a:lumMod val="50000"/>
                  </a:schemeClr>
                </a:solidFill>
                <a:latin typeface="Bookman Old Style" panose="02050604050505020204" pitchFamily="18" charset="0"/>
                <a:ea typeface="Microsoft YaHei" panose="020B0503020204020204" pitchFamily="34" charset="-122"/>
                <a:cs typeface="Lato Regular"/>
              </a:rPr>
              <a:t>Through the analysis and discussion of external, industrial and internal challenges, the research utilizes a visual approach to explore significant links of these challenging factors, of which also have most impacts to McKinsey’s 7S. This could most straightforwardly provide Cathay a glimpse of its noteworthy managerial challenges listed below, which are the foundations for change management to attack with. </a:t>
            </a:r>
          </a:p>
          <a:p>
            <a:pPr marL="285750" indent="-285750" algn="just">
              <a:spcBef>
                <a:spcPts val="0"/>
              </a:spcBef>
              <a:spcAft>
                <a:spcPts val="0"/>
              </a:spcAft>
              <a:buFont typeface="Wingdings" panose="05000000000000000000" pitchFamily="2" charset="2"/>
              <a:buChar char="§"/>
            </a:pPr>
            <a:r>
              <a:rPr lang="en-US" altLang="zh-CN" sz="1200" dirty="0" smtClean="0">
                <a:solidFill>
                  <a:schemeClr val="bg1">
                    <a:lumMod val="50000"/>
                  </a:schemeClr>
                </a:solidFill>
                <a:latin typeface="Bookman Old Style" panose="02050604050505020204" pitchFamily="18" charset="0"/>
                <a:ea typeface="Microsoft YaHei" panose="020B0503020204020204" pitchFamily="34" charset="-122"/>
                <a:cs typeface="Lato Regular"/>
              </a:rPr>
              <a:t>To improve business strategies and processes, physically and technologically, to compete with industrial rivals and attract customers</a:t>
            </a:r>
          </a:p>
          <a:p>
            <a:pPr marL="285750" indent="-285750" algn="just">
              <a:spcBef>
                <a:spcPts val="0"/>
              </a:spcBef>
              <a:spcAft>
                <a:spcPts val="0"/>
              </a:spcAft>
              <a:buFont typeface="Wingdings" panose="05000000000000000000" pitchFamily="2" charset="2"/>
              <a:buChar char="§"/>
            </a:pPr>
            <a:r>
              <a:rPr lang="en-US" altLang="zh-CN" sz="1200" dirty="0" smtClean="0">
                <a:solidFill>
                  <a:schemeClr val="bg1">
                    <a:lumMod val="50000"/>
                  </a:schemeClr>
                </a:solidFill>
                <a:latin typeface="Bookman Old Style" panose="02050604050505020204" pitchFamily="18" charset="0"/>
                <a:ea typeface="Microsoft YaHei" panose="020B0503020204020204" pitchFamily="34" charset="-122"/>
                <a:cs typeface="Lato Regular"/>
              </a:rPr>
              <a:t>To modernize organizational culture and structure to enhance trust among top management, middle management and employees, with a goal also to boost transparency and communication with unions</a:t>
            </a:r>
          </a:p>
          <a:p>
            <a:pPr marL="285750" indent="-285750" algn="just">
              <a:spcBef>
                <a:spcPts val="0"/>
              </a:spcBef>
              <a:spcAft>
                <a:spcPts val="0"/>
              </a:spcAft>
              <a:buFont typeface="Wingdings" panose="05000000000000000000" pitchFamily="2" charset="2"/>
              <a:buChar char="§"/>
            </a:pPr>
            <a:r>
              <a:rPr lang="en-US" altLang="zh-CN" sz="1200" dirty="0" smtClean="0">
                <a:solidFill>
                  <a:schemeClr val="bg1">
                    <a:lumMod val="50000"/>
                  </a:schemeClr>
                </a:solidFill>
                <a:latin typeface="Bookman Old Style" panose="02050604050505020204" pitchFamily="18" charset="0"/>
                <a:ea typeface="Microsoft YaHei" panose="020B0503020204020204" pitchFamily="34" charset="-122"/>
                <a:cs typeface="Lato Regular"/>
              </a:rPr>
              <a:t>To emphasize on leadership style and shared vision to reinvigorate the organization and its corporate image through the industry</a:t>
            </a:r>
          </a:p>
          <a:p>
            <a:pPr marL="285750" indent="-285750" algn="just">
              <a:spcBef>
                <a:spcPts val="0"/>
              </a:spcBef>
              <a:spcAft>
                <a:spcPts val="0"/>
              </a:spcAft>
              <a:buFont typeface="Wingdings" panose="05000000000000000000" pitchFamily="2" charset="2"/>
              <a:buChar char="§"/>
            </a:pPr>
            <a:endParaRPr lang="en-US" altLang="zh-CN" sz="1200" dirty="0">
              <a:solidFill>
                <a:schemeClr val="bg1">
                  <a:lumMod val="50000"/>
                </a:schemeClr>
              </a:solidFill>
              <a:latin typeface="Bookman Old Style" panose="02050604050505020204" pitchFamily="18" charset="0"/>
              <a:ea typeface="Microsoft YaHei" panose="020B0503020204020204" pitchFamily="34" charset="-122"/>
              <a:cs typeface="Lato Regular"/>
            </a:endParaRPr>
          </a:p>
        </p:txBody>
      </p:sp>
      <p:sp>
        <p:nvSpPr>
          <p:cNvPr id="14" name="Content Placeholder 2">
            <a:extLst>
              <a:ext uri="{FF2B5EF4-FFF2-40B4-BE49-F238E27FC236}">
                <a16:creationId xmlns:a16="http://schemas.microsoft.com/office/drawing/2014/main" xmlns="" id="{E676041F-F33F-4763-B3DB-3CD778017AF5}"/>
              </a:ext>
            </a:extLst>
          </p:cNvPr>
          <p:cNvSpPr txBox="1">
            <a:spLocks/>
          </p:cNvSpPr>
          <p:nvPr/>
        </p:nvSpPr>
        <p:spPr>
          <a:xfrm flipH="1">
            <a:off x="6286285" y="4959289"/>
            <a:ext cx="5635419" cy="1292662"/>
          </a:xfrm>
          <a:prstGeom prst="rect">
            <a:avLst/>
          </a:prstGeom>
        </p:spPr>
        <p:txBody>
          <a:bodyPr vert="horz" wrap="square" lIns="0" tIns="0" rIns="0" bIns="0" rtlCol="0" anchor="t">
            <a:spAutoFit/>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algn="just">
              <a:spcBef>
                <a:spcPts val="0"/>
              </a:spcBef>
              <a:spcAft>
                <a:spcPts val="0"/>
              </a:spcAft>
            </a:pPr>
            <a:r>
              <a:rPr lang="en-US" altLang="zh-CN" sz="1200" dirty="0" smtClean="0">
                <a:solidFill>
                  <a:schemeClr val="bg1">
                    <a:lumMod val="50000"/>
                  </a:schemeClr>
                </a:solidFill>
                <a:latin typeface="Bookman Old Style" panose="02050604050505020204" pitchFamily="18" charset="0"/>
                <a:ea typeface="Microsoft YaHei" panose="020B0503020204020204" pitchFamily="34" charset="-122"/>
                <a:cs typeface="Lato Regular"/>
              </a:rPr>
              <a:t>In order to safeguard a relatively smoother sail of change management process, an early identification of resistance factors is the key. </a:t>
            </a:r>
          </a:p>
          <a:p>
            <a:pPr marL="285750" indent="-285750" algn="just">
              <a:spcBef>
                <a:spcPts val="0"/>
              </a:spcBef>
              <a:spcAft>
                <a:spcPts val="0"/>
              </a:spcAft>
              <a:buFont typeface="Wingdings" panose="05000000000000000000" pitchFamily="2" charset="2"/>
              <a:buChar char="§"/>
            </a:pPr>
            <a:r>
              <a:rPr lang="en-US" altLang="zh-CN" sz="1200" dirty="0" smtClean="0">
                <a:solidFill>
                  <a:schemeClr val="bg1">
                    <a:lumMod val="50000"/>
                  </a:schemeClr>
                </a:solidFill>
                <a:latin typeface="Bookman Old Style" panose="02050604050505020204" pitchFamily="18" charset="0"/>
                <a:ea typeface="Microsoft YaHei" panose="020B0503020204020204" pitchFamily="34" charset="-122"/>
                <a:cs typeface="Lato Regular"/>
              </a:rPr>
              <a:t>Senior management buy-in and confidence of the change to modernize Cathay</a:t>
            </a:r>
          </a:p>
          <a:p>
            <a:pPr marL="285750" indent="-285750" algn="just">
              <a:spcBef>
                <a:spcPts val="0"/>
              </a:spcBef>
              <a:spcAft>
                <a:spcPts val="0"/>
              </a:spcAft>
              <a:buFont typeface="Wingdings" panose="05000000000000000000" pitchFamily="2" charset="2"/>
              <a:buChar char="§"/>
            </a:pPr>
            <a:r>
              <a:rPr lang="en-US" altLang="zh-CN" sz="1200" dirty="0" smtClean="0">
                <a:solidFill>
                  <a:schemeClr val="bg1">
                    <a:lumMod val="50000"/>
                  </a:schemeClr>
                </a:solidFill>
                <a:latin typeface="Bookman Old Style" panose="02050604050505020204" pitchFamily="18" charset="0"/>
                <a:ea typeface="Microsoft YaHei" panose="020B0503020204020204" pitchFamily="34" charset="-122"/>
                <a:cs typeface="Lato Regular"/>
              </a:rPr>
              <a:t>Employees and union support, especially trust-building amongst middle management teams</a:t>
            </a:r>
          </a:p>
          <a:p>
            <a:pPr marL="285750" indent="-285750" algn="just">
              <a:spcBef>
                <a:spcPts val="0"/>
              </a:spcBef>
              <a:spcAft>
                <a:spcPts val="0"/>
              </a:spcAft>
              <a:buFont typeface="Wingdings" panose="05000000000000000000" pitchFamily="2" charset="2"/>
              <a:buChar char="§"/>
            </a:pPr>
            <a:r>
              <a:rPr lang="en-US" altLang="zh-CN" sz="1200" dirty="0" smtClean="0">
                <a:solidFill>
                  <a:schemeClr val="bg1">
                    <a:lumMod val="50000"/>
                  </a:schemeClr>
                </a:solidFill>
                <a:latin typeface="Bookman Old Style" panose="02050604050505020204" pitchFamily="18" charset="0"/>
                <a:ea typeface="Microsoft YaHei" panose="020B0503020204020204" pitchFamily="34" charset="-122"/>
                <a:cs typeface="Lato Regular"/>
              </a:rPr>
              <a:t>Major suppliers’ collaboration along the way</a:t>
            </a:r>
          </a:p>
        </p:txBody>
      </p:sp>
      <p:sp>
        <p:nvSpPr>
          <p:cNvPr id="15" name="矩形 11">
            <a:extLst>
              <a:ext uri="{FF2B5EF4-FFF2-40B4-BE49-F238E27FC236}">
                <a16:creationId xmlns:a16="http://schemas.microsoft.com/office/drawing/2014/main" xmlns="" id="{2516DCBC-69F6-433D-BAE4-EA2467271ADE}"/>
              </a:ext>
            </a:extLst>
          </p:cNvPr>
          <p:cNvSpPr/>
          <p:nvPr/>
        </p:nvSpPr>
        <p:spPr>
          <a:xfrm flipH="1">
            <a:off x="6286289" y="4417519"/>
            <a:ext cx="5635416" cy="51897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0"/>
              </a:spcBef>
              <a:spcAft>
                <a:spcPts val="0"/>
              </a:spcAft>
            </a:pPr>
            <a:r>
              <a:rPr lang="en-US" altLang="zh-CN" sz="2400" b="1" dirty="0" smtClean="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rPr>
              <a:t>Change Barriers</a:t>
            </a:r>
            <a:endParaRPr lang="en-US" altLang="zh-CN" sz="2400" b="1" dirty="0">
              <a:solidFill>
                <a:schemeClr val="bg1"/>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endParaRPr>
          </a:p>
        </p:txBody>
      </p:sp>
      <p:pic>
        <p:nvPicPr>
          <p:cNvPr id="2051" name="Picture 3"/>
          <p:cNvPicPr>
            <a:picLocks noChangeAspect="1" noChangeArrowheads="1"/>
          </p:cNvPicPr>
          <p:nvPr/>
        </p:nvPicPr>
        <p:blipFill>
          <a:blip r:embed="rId4">
            <a:duotone>
              <a:prstClr val="black"/>
              <a:schemeClr val="accent5">
                <a:tint val="45000"/>
                <a:satMod val="400000"/>
              </a:schemeClr>
            </a:duotone>
            <a:extLst>
              <a:ext uri="{28A0092B-C50C-407E-A947-70E740481C1C}">
                <a14:useLocalDpi xmlns:a14="http://schemas.microsoft.com/office/drawing/2010/main" val="0"/>
              </a:ext>
            </a:extLst>
          </a:blip>
          <a:srcRect/>
          <a:stretch>
            <a:fillRect/>
          </a:stretch>
        </p:blipFill>
        <p:spPr bwMode="auto">
          <a:xfrm>
            <a:off x="1470443" y="4533180"/>
            <a:ext cx="2533650" cy="1809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 name="Picture 2" descr="Download Cathay Pacific Logo in SVG Vector or PNG File Format - Logo.wine"/>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934699" y="1"/>
            <a:ext cx="1257299" cy="707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15564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par>
                                <p:cTn id="8" presetID="22" presetClass="entr" presetSubtype="4" fill="hold" nodeType="withEffect">
                                  <p:stCondLst>
                                    <p:cond delay="0"/>
                                  </p:stCondLst>
                                  <p:childTnLst>
                                    <p:set>
                                      <p:cBhvr>
                                        <p:cTn id="9" dur="1" fill="hold">
                                          <p:stCondLst>
                                            <p:cond delay="0"/>
                                          </p:stCondLst>
                                        </p:cTn>
                                        <p:tgtEl>
                                          <p:spTgt spid="2050"/>
                                        </p:tgtEl>
                                        <p:attrNameLst>
                                          <p:attrName>style.visibility</p:attrName>
                                        </p:attrNameLst>
                                      </p:cBhvr>
                                      <p:to>
                                        <p:strVal val="visible"/>
                                      </p:to>
                                    </p:set>
                                    <p:animEffect transition="in" filter="wipe(down)">
                                      <p:cBhvr>
                                        <p:cTn id="10" dur="500"/>
                                        <p:tgtEl>
                                          <p:spTgt spid="2050"/>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wipe(down)">
                                      <p:cBhvr>
                                        <p:cTn id="13" dur="500"/>
                                        <p:tgtEl>
                                          <p:spTgt spid="13"/>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barn(inVertical)">
                                      <p:cBhvr>
                                        <p:cTn id="18" dur="500"/>
                                        <p:tgtEl>
                                          <p:spTgt spid="15"/>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barn(inVertical)">
                                      <p:cBhvr>
                                        <p:cTn id="21" dur="500"/>
                                        <p:tgtEl>
                                          <p:spTgt spid="14"/>
                                        </p:tgtEl>
                                      </p:cBhvr>
                                    </p:animEffect>
                                  </p:childTnLst>
                                </p:cTn>
                              </p:par>
                              <p:par>
                                <p:cTn id="22" presetID="16" presetClass="entr" presetSubtype="21" fill="hold" nodeType="withEffect">
                                  <p:stCondLst>
                                    <p:cond delay="0"/>
                                  </p:stCondLst>
                                  <p:childTnLst>
                                    <p:set>
                                      <p:cBhvr>
                                        <p:cTn id="23" dur="1" fill="hold">
                                          <p:stCondLst>
                                            <p:cond delay="0"/>
                                          </p:stCondLst>
                                        </p:cTn>
                                        <p:tgtEl>
                                          <p:spTgt spid="2051"/>
                                        </p:tgtEl>
                                        <p:attrNameLst>
                                          <p:attrName>style.visibility</p:attrName>
                                        </p:attrNameLst>
                                      </p:cBhvr>
                                      <p:to>
                                        <p:strVal val="visible"/>
                                      </p:to>
                                    </p:set>
                                    <p:animEffect transition="in" filter="barn(inVertical)">
                                      <p:cBhvr>
                                        <p:cTn id="24" dur="5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p:bldP spid="14" grpId="0"/>
      <p:bldP spid="1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文本框 23">
            <a:extLst>
              <a:ext uri="{FF2B5EF4-FFF2-40B4-BE49-F238E27FC236}">
                <a16:creationId xmlns:a16="http://schemas.microsoft.com/office/drawing/2014/main" xmlns="" id="{D4CDD749-5E1D-4D14-861D-8AB76BB9010E}"/>
              </a:ext>
            </a:extLst>
          </p:cNvPr>
          <p:cNvSpPr txBox="1"/>
          <p:nvPr/>
        </p:nvSpPr>
        <p:spPr>
          <a:xfrm>
            <a:off x="713620" y="346206"/>
            <a:ext cx="426263" cy="461665"/>
          </a:xfrm>
          <a:prstGeom prst="rect">
            <a:avLst/>
          </a:prstGeom>
          <a:noFill/>
        </p:spPr>
        <p:txBody>
          <a:bodyPr wrap="square" rtlCol="0">
            <a:spAutoFit/>
            <a:scene3d>
              <a:camera prst="orthographicFront"/>
              <a:lightRig rig="threePt" dir="t"/>
            </a:scene3d>
            <a:sp3d contourW="12700"/>
          </a:bodyPr>
          <a:lstStyle/>
          <a:p>
            <a:r>
              <a:rPr lang="en-US" altLang="zh-CN" sz="2400" b="1" dirty="0">
                <a:solidFill>
                  <a:schemeClr val="bg1"/>
                </a:solidFill>
                <a:latin typeface="微软雅黑" panose="020B0503020204020204" pitchFamily="34" charset="-122"/>
                <a:ea typeface="微软雅黑" panose="020B0503020204020204" pitchFamily="34" charset="-122"/>
              </a:rPr>
              <a:t>3</a:t>
            </a:r>
            <a:endParaRPr lang="zh-CN" altLang="en-US" sz="2400" b="1" dirty="0">
              <a:solidFill>
                <a:schemeClr val="bg1"/>
              </a:solidFill>
              <a:latin typeface="微软雅黑" panose="020B0503020204020204" pitchFamily="34" charset="-122"/>
              <a:ea typeface="微软雅黑" panose="020B0503020204020204" pitchFamily="34" charset="-122"/>
            </a:endParaRPr>
          </a:p>
        </p:txBody>
      </p:sp>
      <p:grpSp>
        <p:nvGrpSpPr>
          <p:cNvPr id="4" name="Group 3"/>
          <p:cNvGrpSpPr/>
          <p:nvPr/>
        </p:nvGrpSpPr>
        <p:grpSpPr>
          <a:xfrm>
            <a:off x="509695" y="295974"/>
            <a:ext cx="5989951" cy="800219"/>
            <a:chOff x="509695" y="295974"/>
            <a:chExt cx="5989951" cy="800219"/>
          </a:xfrm>
        </p:grpSpPr>
        <p:grpSp>
          <p:nvGrpSpPr>
            <p:cNvPr id="58" name="组合 6">
              <a:extLst>
                <a:ext uri="{FF2B5EF4-FFF2-40B4-BE49-F238E27FC236}">
                  <a16:creationId xmlns:a16="http://schemas.microsoft.com/office/drawing/2014/main" xmlns="" id="{41501E81-1AB7-4A69-BA8B-D4667D4D517A}"/>
                </a:ext>
              </a:extLst>
            </p:cNvPr>
            <p:cNvGrpSpPr/>
            <p:nvPr/>
          </p:nvGrpSpPr>
          <p:grpSpPr>
            <a:xfrm>
              <a:off x="509695" y="295974"/>
              <a:ext cx="5989951" cy="800219"/>
              <a:chOff x="956666" y="3447854"/>
              <a:chExt cx="5989951" cy="800219"/>
            </a:xfrm>
          </p:grpSpPr>
          <p:sp>
            <p:nvSpPr>
              <p:cNvPr id="59" name="TextBox 38">
                <a:extLst>
                  <a:ext uri="{FF2B5EF4-FFF2-40B4-BE49-F238E27FC236}">
                    <a16:creationId xmlns:a16="http://schemas.microsoft.com/office/drawing/2014/main" xmlns="" id="{C53C28E3-DC0F-4C61-A42D-5AC7B5E4C36E}"/>
                  </a:ext>
                </a:extLst>
              </p:cNvPr>
              <p:cNvSpPr txBox="1"/>
              <p:nvPr/>
            </p:nvSpPr>
            <p:spPr>
              <a:xfrm>
                <a:off x="1581046" y="3447854"/>
                <a:ext cx="5365571" cy="800219"/>
              </a:xfrm>
              <a:prstGeom prst="rect">
                <a:avLst/>
              </a:prstGeom>
              <a:noFill/>
            </p:spPr>
            <p:txBody>
              <a:bodyPr wrap="none" rtlCol="0" anchor="t" anchorCtr="1">
                <a:spAutoFit/>
              </a:bodyPr>
              <a:lstStyle/>
              <a:p>
                <a:r>
                  <a:rPr lang="en-US" altLang="zh-CN" sz="2800" b="1" spc="600" dirty="0" smtClean="0">
                    <a:solidFill>
                      <a:srgbClr val="113F4E"/>
                    </a:solidFill>
                    <a:latin typeface="微软雅黑" panose="020B0503020204020204" pitchFamily="34" charset="-122"/>
                    <a:ea typeface="微软雅黑" panose="020B0503020204020204" pitchFamily="34" charset="-122"/>
                  </a:rPr>
                  <a:t>Change Management</a:t>
                </a:r>
                <a:endParaRPr lang="en-US" altLang="zh-CN" sz="2800" b="1" spc="600" dirty="0">
                  <a:solidFill>
                    <a:srgbClr val="113F4E"/>
                  </a:solidFill>
                  <a:latin typeface="微软雅黑" panose="020B0503020204020204" pitchFamily="34" charset="-122"/>
                  <a:ea typeface="微软雅黑" panose="020B0503020204020204" pitchFamily="34" charset="-122"/>
                </a:endParaRPr>
              </a:p>
              <a:p>
                <a:r>
                  <a:rPr lang="en-US" altLang="zh-CN" b="1" spc="600" dirty="0" smtClean="0">
                    <a:solidFill>
                      <a:schemeClr val="bg1">
                        <a:lumMod val="50000"/>
                      </a:schemeClr>
                    </a:solidFill>
                    <a:latin typeface="微软雅黑" panose="020B0503020204020204" pitchFamily="34" charset="-122"/>
                    <a:ea typeface="微软雅黑" panose="020B0503020204020204" pitchFamily="34" charset="-122"/>
                  </a:rPr>
                  <a:t>Application</a:t>
                </a:r>
                <a:endParaRPr lang="zh-CN" altLang="en-US" b="1" spc="60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60" name="矩形 8">
                <a:extLst>
                  <a:ext uri="{FF2B5EF4-FFF2-40B4-BE49-F238E27FC236}">
                    <a16:creationId xmlns:a16="http://schemas.microsoft.com/office/drawing/2014/main" xmlns="" id="{E32947FC-0CAF-491E-BB70-4BE979241394}"/>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61" name="矩形 9">
                <a:extLst>
                  <a:ext uri="{FF2B5EF4-FFF2-40B4-BE49-F238E27FC236}">
                    <a16:creationId xmlns:a16="http://schemas.microsoft.com/office/drawing/2014/main" xmlns="" id="{3D41CC49-6D1D-4B11-8791-6EBDB155A635}"/>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sp>
          <p:nvSpPr>
            <p:cNvPr id="2" name="Rectangle 1"/>
            <p:cNvSpPr/>
            <p:nvPr/>
          </p:nvSpPr>
          <p:spPr>
            <a:xfrm>
              <a:off x="729708" y="346206"/>
              <a:ext cx="373820" cy="461665"/>
            </a:xfrm>
            <a:prstGeom prst="rect">
              <a:avLst/>
            </a:prstGeom>
          </p:spPr>
          <p:txBody>
            <a:bodyPr wrap="none">
              <a:spAutoFit/>
            </a:bodyPr>
            <a:lstStyle/>
            <a:p>
              <a:r>
                <a:rPr lang="en-US" altLang="zh-CN" sz="2400" b="1" dirty="0">
                  <a:solidFill>
                    <a:schemeClr val="bg1"/>
                  </a:solidFill>
                  <a:latin typeface="微软雅黑" panose="020B0503020204020204" pitchFamily="34" charset="-122"/>
                  <a:ea typeface="微软雅黑" panose="020B0503020204020204" pitchFamily="34" charset="-122"/>
                </a:rPr>
                <a:t>4</a:t>
              </a:r>
              <a:endParaRPr lang="zh-CN" altLang="en-US" sz="2400" b="1" dirty="0">
                <a:solidFill>
                  <a:schemeClr val="bg1"/>
                </a:solidFill>
                <a:latin typeface="微软雅黑" panose="020B0503020204020204" pitchFamily="34" charset="-122"/>
                <a:ea typeface="微软雅黑" panose="020B0503020204020204" pitchFamily="34" charset="-122"/>
              </a:endParaRPr>
            </a:p>
          </p:txBody>
        </p:sp>
      </p:grpSp>
      <p:grpSp>
        <p:nvGrpSpPr>
          <p:cNvPr id="6" name="Group 5"/>
          <p:cNvGrpSpPr/>
          <p:nvPr/>
        </p:nvGrpSpPr>
        <p:grpSpPr>
          <a:xfrm>
            <a:off x="-3481" y="1490188"/>
            <a:ext cx="2912458" cy="1553587"/>
            <a:chOff x="3643736" y="890415"/>
            <a:chExt cx="2912458" cy="1553587"/>
          </a:xfrm>
        </p:grpSpPr>
        <p:sp>
          <p:nvSpPr>
            <p:cNvPr id="117" name="Rounded Rectangle 26">
              <a:extLst>
                <a:ext uri="{FF2B5EF4-FFF2-40B4-BE49-F238E27FC236}">
                  <a16:creationId xmlns:a16="http://schemas.microsoft.com/office/drawing/2014/main" xmlns="" id="{8EFD1A0D-3F74-45E0-B0AE-A8C8E56C5A19}"/>
                </a:ext>
              </a:extLst>
            </p:cNvPr>
            <p:cNvSpPr/>
            <p:nvPr/>
          </p:nvSpPr>
          <p:spPr>
            <a:xfrm>
              <a:off x="4663989" y="890415"/>
              <a:ext cx="1553972" cy="488138"/>
            </a:xfrm>
            <a:prstGeom prst="roundRect">
              <a:avLst>
                <a:gd name="adj" fmla="val 50000"/>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微软雅黑" panose="020B0503020204020204" pitchFamily="34" charset="-122"/>
              </a:endParaRPr>
            </a:p>
          </p:txBody>
        </p:sp>
        <p:sp>
          <p:nvSpPr>
            <p:cNvPr id="118" name="Rounded Rectangle 27">
              <a:extLst>
                <a:ext uri="{FF2B5EF4-FFF2-40B4-BE49-F238E27FC236}">
                  <a16:creationId xmlns:a16="http://schemas.microsoft.com/office/drawing/2014/main" xmlns="" id="{2F70D8F2-EA7D-4353-821D-BE0E8082947A}"/>
                </a:ext>
              </a:extLst>
            </p:cNvPr>
            <p:cNvSpPr/>
            <p:nvPr/>
          </p:nvSpPr>
          <p:spPr>
            <a:xfrm rot="5400000">
              <a:off x="5197098" y="1423140"/>
              <a:ext cx="1553587" cy="488138"/>
            </a:xfrm>
            <a:prstGeom prst="roundRect">
              <a:avLst>
                <a:gd name="adj" fmla="val 50000"/>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微软雅黑" panose="020B0503020204020204" pitchFamily="34" charset="-122"/>
              </a:endParaRPr>
            </a:p>
          </p:txBody>
        </p:sp>
        <p:sp>
          <p:nvSpPr>
            <p:cNvPr id="119" name="Rounded Rectangle 28">
              <a:extLst>
                <a:ext uri="{FF2B5EF4-FFF2-40B4-BE49-F238E27FC236}">
                  <a16:creationId xmlns:a16="http://schemas.microsoft.com/office/drawing/2014/main" xmlns="" id="{ADA8F8C9-19C0-4C38-B992-E555F85D142C}"/>
                </a:ext>
              </a:extLst>
            </p:cNvPr>
            <p:cNvSpPr/>
            <p:nvPr/>
          </p:nvSpPr>
          <p:spPr>
            <a:xfrm rot="8183085">
              <a:off x="3643736" y="1725796"/>
              <a:ext cx="2912458" cy="488138"/>
            </a:xfrm>
            <a:prstGeom prst="roundRect">
              <a:avLst>
                <a:gd name="adj" fmla="val 50000"/>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微软雅黑" panose="020B0503020204020204" pitchFamily="34" charset="-122"/>
              </a:endParaRPr>
            </a:p>
          </p:txBody>
        </p:sp>
        <p:sp>
          <p:nvSpPr>
            <p:cNvPr id="120" name="Oval 29">
              <a:extLst>
                <a:ext uri="{FF2B5EF4-FFF2-40B4-BE49-F238E27FC236}">
                  <a16:creationId xmlns:a16="http://schemas.microsoft.com/office/drawing/2014/main" xmlns="" id="{726047E4-00E7-4EE9-8C76-E73A2D9B3706}"/>
                </a:ext>
              </a:extLst>
            </p:cNvPr>
            <p:cNvSpPr/>
            <p:nvPr/>
          </p:nvSpPr>
          <p:spPr>
            <a:xfrm>
              <a:off x="5777868" y="943228"/>
              <a:ext cx="392048" cy="392048"/>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b="1" dirty="0">
                <a:solidFill>
                  <a:schemeClr val="tx1">
                    <a:lumMod val="65000"/>
                    <a:lumOff val="35000"/>
                  </a:schemeClr>
                </a:solidFill>
                <a:latin typeface="微软雅黑" panose="020B0503020204020204" pitchFamily="34" charset="-122"/>
              </a:endParaRPr>
            </a:p>
          </p:txBody>
        </p:sp>
        <p:sp>
          <p:nvSpPr>
            <p:cNvPr id="122" name="TextBox 19">
              <a:extLst>
                <a:ext uri="{FF2B5EF4-FFF2-40B4-BE49-F238E27FC236}">
                  <a16:creationId xmlns:a16="http://schemas.microsoft.com/office/drawing/2014/main" xmlns="" id="{7AFEC7FC-6A82-41EB-ADA3-BD8420FF8D6A}"/>
                </a:ext>
              </a:extLst>
            </p:cNvPr>
            <p:cNvSpPr txBox="1"/>
            <p:nvPr/>
          </p:nvSpPr>
          <p:spPr>
            <a:xfrm rot="18958774">
              <a:off x="3839023" y="1913762"/>
              <a:ext cx="2258503" cy="338554"/>
            </a:xfrm>
            <a:prstGeom prst="rect">
              <a:avLst/>
            </a:prstGeom>
            <a:noFill/>
          </p:spPr>
          <p:txBody>
            <a:bodyPr wrap="none" rtlCol="0">
              <a:spAutoFit/>
            </a:bodyPr>
            <a:lstStyle/>
            <a:p>
              <a:r>
                <a:rPr lang="en-US" altLang="zh-CN" sz="1600" b="1" dirty="0" smtClean="0">
                  <a:solidFill>
                    <a:schemeClr val="bg1"/>
                  </a:solidFill>
                  <a:latin typeface="Open Sans" panose="020B0606030504020204" pitchFamily="34" charset="0"/>
                  <a:ea typeface="Open Sans" panose="020B0606030504020204" pitchFamily="34" charset="0"/>
                  <a:cs typeface="Open Sans" panose="020B0606030504020204" pitchFamily="34" charset="0"/>
                </a:rPr>
                <a:t>Effectiveness Measurement</a:t>
              </a:r>
              <a:endParaRPr lang="en-US" altLang="zh-CN" sz="1600" b="1"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grpSp>
      <p:sp>
        <p:nvSpPr>
          <p:cNvPr id="123" name="TextBox 24">
            <a:extLst>
              <a:ext uri="{FF2B5EF4-FFF2-40B4-BE49-F238E27FC236}">
                <a16:creationId xmlns:a16="http://schemas.microsoft.com/office/drawing/2014/main" xmlns="" id="{5AAB43D6-FB60-4E0A-BA21-57722BCF2932}"/>
              </a:ext>
            </a:extLst>
          </p:cNvPr>
          <p:cNvSpPr txBox="1"/>
          <p:nvPr/>
        </p:nvSpPr>
        <p:spPr>
          <a:xfrm>
            <a:off x="2881223" y="1011558"/>
            <a:ext cx="9135374" cy="3016210"/>
          </a:xfrm>
          <a:prstGeom prst="rect">
            <a:avLst/>
          </a:prstGeom>
          <a:noFill/>
        </p:spPr>
        <p:txBody>
          <a:bodyPr wrap="square" rtlCol="0">
            <a:spAutoFit/>
          </a:bodyPr>
          <a:lstStyle/>
          <a:p>
            <a:pPr algn="just"/>
            <a:r>
              <a:rPr lang="en-US" sz="1200" dirty="0">
                <a:latin typeface="Bookman Old Style" panose="02050604050505020204" pitchFamily="18" charset="0"/>
              </a:rPr>
              <a:t>A detail SMART plan is </a:t>
            </a:r>
            <a:r>
              <a:rPr lang="en-US" sz="1200" dirty="0" smtClean="0">
                <a:latin typeface="Bookman Old Style" panose="02050604050505020204" pitchFamily="18" charset="0"/>
              </a:rPr>
              <a:t>definitely required </a:t>
            </a:r>
            <a:r>
              <a:rPr lang="en-US" sz="1200" dirty="0">
                <a:latin typeface="Bookman Old Style" panose="02050604050505020204" pitchFamily="18" charset="0"/>
              </a:rPr>
              <a:t>to accompany the implementation with clear timelines, </a:t>
            </a:r>
            <a:r>
              <a:rPr lang="en-US" sz="1200" dirty="0" smtClean="0">
                <a:latin typeface="Bookman Old Style" panose="02050604050505020204" pitchFamily="18" charset="0"/>
              </a:rPr>
              <a:t>objectives, </a:t>
            </a:r>
            <a:r>
              <a:rPr lang="en-US" sz="1200" dirty="0">
                <a:latin typeface="Bookman Old Style" panose="02050604050505020204" pitchFamily="18" charset="0"/>
              </a:rPr>
              <a:t>milestones, resources and outcomes identified</a:t>
            </a:r>
            <a:r>
              <a:rPr lang="en-US" sz="1200" dirty="0" smtClean="0">
                <a:latin typeface="Bookman Old Style" panose="02050604050505020204" pitchFamily="18" charset="0"/>
              </a:rPr>
              <a:t>.</a:t>
            </a:r>
          </a:p>
          <a:p>
            <a:pPr algn="just"/>
            <a:endParaRPr lang="en-US" sz="1200" dirty="0" smtClean="0">
              <a:latin typeface="Bookman Old Style" panose="02050604050505020204" pitchFamily="18" charset="0"/>
            </a:endParaRPr>
          </a:p>
          <a:p>
            <a:pPr algn="just"/>
            <a:r>
              <a:rPr lang="en-US" sz="1200" dirty="0" smtClean="0">
                <a:latin typeface="Bookman Old Style" panose="02050604050505020204" pitchFamily="18" charset="0"/>
              </a:rPr>
              <a:t>Pictorially, the diagram below demonstrates a typical change management flow that depicts a continuous improvement process for Cathay. A two-dimension approach could be utilized to assess the change effectiveness.</a:t>
            </a:r>
          </a:p>
          <a:p>
            <a:pPr marL="171450" indent="-171450" algn="just">
              <a:buFont typeface="Wingdings" panose="05000000000000000000" pitchFamily="2" charset="2"/>
              <a:buChar char="§"/>
            </a:pPr>
            <a:r>
              <a:rPr lang="en-US" sz="1000" dirty="0" smtClean="0">
                <a:latin typeface="Bookman Old Style" panose="02050604050505020204" pitchFamily="18" charset="0"/>
              </a:rPr>
              <a:t>From a business point of view, personnel engagement and business performance can be evaluated as a dimension. In terms of personnel performance review, the evaluation should emphasize on bilateral feedback and on-the-go to establish timely communication and to monitor consistent change progresses. Besides 1ON1 interviews, a 360-degree review approach is also encouraged to achieve greatest involvement of employees. Milestones could be clearly associated with quick wins, business and operational KPIs, of which financial outcomes could be one of the key indicators to weigh change adaption. </a:t>
            </a:r>
          </a:p>
          <a:p>
            <a:pPr marL="171450" indent="-171450" algn="just">
              <a:buFont typeface="Wingdings" panose="05000000000000000000" pitchFamily="2" charset="2"/>
              <a:buChar char="§"/>
            </a:pPr>
            <a:r>
              <a:rPr lang="en-US" sz="1000" dirty="0" smtClean="0">
                <a:latin typeface="Bookman Old Style" panose="02050604050505020204" pitchFamily="18" charset="0"/>
              </a:rPr>
              <a:t>The other dimension is to judge the effectiveness quantitatively and qualitatively, where interview and focus groups are utilized as mentioned previously. Quantitatively, survey could be further engaged to measure efficacy among employees, whereas observation and experiment could be consumed to test business process improvements.</a:t>
            </a:r>
          </a:p>
          <a:p>
            <a:pPr marL="171450" indent="-171450" algn="just">
              <a:buFont typeface="Wingdings" panose="05000000000000000000" pitchFamily="2" charset="2"/>
              <a:buChar char="§"/>
            </a:pPr>
            <a:r>
              <a:rPr lang="en-US" sz="1000" dirty="0" smtClean="0">
                <a:latin typeface="Bookman Old Style" panose="02050604050505020204" pitchFamily="18" charset="0"/>
              </a:rPr>
              <a:t>New project opportunities could further test whether the change management approach is universal enough to adopt new requirements. At the end of the change cycle, the final outcomes should be able to measure against initial objectives, which financial ROIs are important to meet target.</a:t>
            </a:r>
          </a:p>
          <a:p>
            <a:pPr marL="171450" indent="-171450" algn="just">
              <a:buFont typeface="Wingdings" panose="05000000000000000000" pitchFamily="2" charset="2"/>
              <a:buChar char="§"/>
            </a:pPr>
            <a:r>
              <a:rPr lang="en-US" sz="1000" dirty="0" smtClean="0">
                <a:latin typeface="Bookman Old Style" panose="02050604050505020204" pitchFamily="18" charset="0"/>
              </a:rPr>
              <a:t>Most importantly, another key indicator of change effectiveness is to measure leadership commitment and support, which is fundamentally a game changer for the organization to be able to institutionalize the change and continue the improvements.</a:t>
            </a:r>
            <a:endParaRPr lang="en-US" sz="1200" dirty="0">
              <a:latin typeface="Bookman Old Style" panose="02050604050505020204" pitchFamily="18" charset="0"/>
            </a:endParaRPr>
          </a:p>
        </p:txBody>
      </p:sp>
      <p:sp>
        <p:nvSpPr>
          <p:cNvPr id="8" name="AutoShape 5" descr="Stop, circle, outline Free Icon - Icon-Icons.co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nvGrpSpPr>
          <p:cNvPr id="134" name="Group 133"/>
          <p:cNvGrpSpPr/>
          <p:nvPr/>
        </p:nvGrpSpPr>
        <p:grpSpPr>
          <a:xfrm>
            <a:off x="1040975" y="3986455"/>
            <a:ext cx="10202236" cy="2774281"/>
            <a:chOff x="1040975" y="3790427"/>
            <a:chExt cx="10202236" cy="2774281"/>
          </a:xfrm>
        </p:grpSpPr>
        <p:sp>
          <p:nvSpPr>
            <p:cNvPr id="12" name="矩形 13">
              <a:extLst>
                <a:ext uri="{FF2B5EF4-FFF2-40B4-BE49-F238E27FC236}">
                  <a16:creationId xmlns="" xmlns:a14="http://schemas.microsoft.com/office/drawing/2010/main" xmlns:asvg="http://schemas.microsoft.com/office/drawing/2016/SVG/main" xmlns:p14="http://schemas.microsoft.com/office/powerpoint/2010/main" xmlns:mc="http://schemas.openxmlformats.org/markup-compatibility/2006" xmlns:a16="http://schemas.microsoft.com/office/drawing/2014/main" id="{07DB6A4B-59C1-41A0-9BDD-DB0CCA66BBCE}"/>
                </a:ext>
              </a:extLst>
            </p:cNvPr>
            <p:cNvSpPr/>
            <p:nvPr/>
          </p:nvSpPr>
          <p:spPr>
            <a:xfrm>
              <a:off x="8692652" y="3844906"/>
              <a:ext cx="2550559" cy="2306490"/>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b="1">
                <a:solidFill>
                  <a:schemeClr val="bg1"/>
                </a:solidFill>
                <a:latin typeface="Arial" panose="020B0604020202020204" pitchFamily="34" charset="0"/>
                <a:ea typeface="微软雅黑" panose="020B0503020204020204" pitchFamily="34" charset="-122"/>
                <a:cs typeface="Arial" panose="020B0604020202020204" pitchFamily="34" charset="0"/>
                <a:sym typeface="+mn-lt"/>
              </a:endParaRPr>
            </a:p>
          </p:txBody>
        </p:sp>
        <p:sp>
          <p:nvSpPr>
            <p:cNvPr id="35" name="弦形 34">
              <a:extLst>
                <a:ext uri="{FF2B5EF4-FFF2-40B4-BE49-F238E27FC236}">
                  <a16:creationId xmlns="" xmlns:a14="http://schemas.microsoft.com/office/drawing/2010/main" xmlns:asvg="http://schemas.microsoft.com/office/drawing/2016/SVG/main" xmlns:p14="http://schemas.microsoft.com/office/powerpoint/2010/main" xmlns:mc="http://schemas.openxmlformats.org/markup-compatibility/2006" xmlns:a16="http://schemas.microsoft.com/office/drawing/2014/main" id="{FB38225C-07EB-4DB0-BD09-9E8A70AD6B65}"/>
                </a:ext>
              </a:extLst>
            </p:cNvPr>
            <p:cNvSpPr/>
            <p:nvPr/>
          </p:nvSpPr>
          <p:spPr>
            <a:xfrm rot="10800000">
              <a:off x="10205631" y="5866114"/>
              <a:ext cx="511985" cy="285282"/>
            </a:xfrm>
            <a:prstGeom prst="chord">
              <a:avLst>
                <a:gd name="adj1" fmla="val 3615375"/>
                <a:gd name="adj2" fmla="val 1620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36" name="矩形 35">
              <a:extLst>
                <a:ext uri="{FF2B5EF4-FFF2-40B4-BE49-F238E27FC236}">
                  <a16:creationId xmlns="" xmlns:a14="http://schemas.microsoft.com/office/drawing/2010/main" xmlns:asvg="http://schemas.microsoft.com/office/drawing/2016/SVG/main" xmlns:p14="http://schemas.microsoft.com/office/powerpoint/2010/main" xmlns:mc="http://schemas.openxmlformats.org/markup-compatibility/2006" xmlns:a16="http://schemas.microsoft.com/office/drawing/2014/main" id="{A20B6876-48A9-4573-90B5-7AF904758536}"/>
                </a:ext>
              </a:extLst>
            </p:cNvPr>
            <p:cNvSpPr/>
            <p:nvPr/>
          </p:nvSpPr>
          <p:spPr>
            <a:xfrm>
              <a:off x="8692652" y="5863349"/>
              <a:ext cx="1766545" cy="2908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4" name="矩形 10">
              <a:extLst>
                <a:ext uri="{FF2B5EF4-FFF2-40B4-BE49-F238E27FC236}">
                  <a16:creationId xmlns="" xmlns:a14="http://schemas.microsoft.com/office/drawing/2010/main" xmlns:asvg="http://schemas.microsoft.com/office/drawing/2016/SVG/main" xmlns:p14="http://schemas.microsoft.com/office/powerpoint/2010/main" xmlns:mc="http://schemas.openxmlformats.org/markup-compatibility/2006" xmlns:a16="http://schemas.microsoft.com/office/drawing/2014/main" id="{148B9DB5-E4BF-437A-908D-2803FF3CEEA0}"/>
                </a:ext>
              </a:extLst>
            </p:cNvPr>
            <p:cNvSpPr/>
            <p:nvPr/>
          </p:nvSpPr>
          <p:spPr>
            <a:xfrm>
              <a:off x="1040975" y="3844907"/>
              <a:ext cx="2550559" cy="2306490"/>
            </a:xfrm>
            <a:prstGeom prst="rect">
              <a:avLst/>
            </a:prstGeom>
            <a:solidFill>
              <a:schemeClr val="bg1"/>
            </a:solidFill>
            <a:ln>
              <a:noFill/>
            </a:ln>
            <a:effectLst>
              <a:outerShdw blurRad="152400" dist="38100" dir="2700000" algn="tl" rotWithShape="0">
                <a:prstClr val="black">
                  <a:alpha val="3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5" name="矩形 11">
              <a:extLst>
                <a:ext uri="{FF2B5EF4-FFF2-40B4-BE49-F238E27FC236}">
                  <a16:creationId xmlns="" xmlns:a14="http://schemas.microsoft.com/office/drawing/2010/main" xmlns:asvg="http://schemas.microsoft.com/office/drawing/2016/SVG/main" xmlns:p14="http://schemas.microsoft.com/office/powerpoint/2010/main" xmlns:mc="http://schemas.openxmlformats.org/markup-compatibility/2006" xmlns:a16="http://schemas.microsoft.com/office/drawing/2014/main" id="{4F72B0BE-D3D3-43E7-98A0-19673702EA59}"/>
                </a:ext>
              </a:extLst>
            </p:cNvPr>
            <p:cNvSpPr/>
            <p:nvPr/>
          </p:nvSpPr>
          <p:spPr>
            <a:xfrm>
              <a:off x="3591534" y="3844907"/>
              <a:ext cx="2550559" cy="2306490"/>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b="1">
                <a:solidFill>
                  <a:schemeClr val="bg1"/>
                </a:solidFill>
                <a:latin typeface="Arial" panose="020B0604020202020204" pitchFamily="34" charset="0"/>
                <a:ea typeface="微软雅黑" panose="020B0503020204020204" pitchFamily="34" charset="-122"/>
                <a:cs typeface="Arial" panose="020B0604020202020204" pitchFamily="34" charset="0"/>
                <a:sym typeface="+mn-lt"/>
              </a:endParaRPr>
            </a:p>
          </p:txBody>
        </p:sp>
        <p:sp>
          <p:nvSpPr>
            <p:cNvPr id="16" name="矩形 12">
              <a:extLst>
                <a:ext uri="{FF2B5EF4-FFF2-40B4-BE49-F238E27FC236}">
                  <a16:creationId xmlns="" xmlns:a14="http://schemas.microsoft.com/office/drawing/2010/main" xmlns:asvg="http://schemas.microsoft.com/office/drawing/2016/SVG/main" xmlns:p14="http://schemas.microsoft.com/office/powerpoint/2010/main" xmlns:mc="http://schemas.openxmlformats.org/markup-compatibility/2006" xmlns:a16="http://schemas.microsoft.com/office/drawing/2014/main" id="{6A418C34-1498-4C22-B11C-A353CFBE377C}"/>
                </a:ext>
              </a:extLst>
            </p:cNvPr>
            <p:cNvSpPr/>
            <p:nvPr/>
          </p:nvSpPr>
          <p:spPr>
            <a:xfrm>
              <a:off x="6142093" y="3844908"/>
              <a:ext cx="2550559" cy="2306491"/>
            </a:xfrm>
            <a:prstGeom prst="rect">
              <a:avLst/>
            </a:prstGeom>
            <a:solidFill>
              <a:schemeClr val="bg1"/>
            </a:solidFill>
            <a:ln>
              <a:noFill/>
            </a:ln>
            <a:effectLst>
              <a:outerShdw blurRad="152400" dist="38100" dir="2700000" algn="tl" rotWithShape="0">
                <a:prstClr val="black">
                  <a:alpha val="3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矩形 14">
              <a:extLst>
                <a:ext uri="{FF2B5EF4-FFF2-40B4-BE49-F238E27FC236}">
                  <a16:creationId xmlns="" xmlns:a14="http://schemas.microsoft.com/office/drawing/2010/main" xmlns:asvg="http://schemas.microsoft.com/office/drawing/2016/SVG/main" xmlns:p14="http://schemas.microsoft.com/office/powerpoint/2010/main" xmlns:mc="http://schemas.openxmlformats.org/markup-compatibility/2006" xmlns:a16="http://schemas.microsoft.com/office/drawing/2014/main" id="{82AEC9A1-0326-41B0-87C6-64CBC128DA2A}"/>
                </a:ext>
              </a:extLst>
            </p:cNvPr>
            <p:cNvSpPr/>
            <p:nvPr/>
          </p:nvSpPr>
          <p:spPr>
            <a:xfrm>
              <a:off x="1040975" y="5863349"/>
              <a:ext cx="7651677" cy="2880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dirty="0">
                <a:cs typeface="+mn-ea"/>
                <a:sym typeface="+mn-lt"/>
              </a:endParaRPr>
            </a:p>
          </p:txBody>
        </p:sp>
        <p:sp>
          <p:nvSpPr>
            <p:cNvPr id="23" name="文本框 22">
              <a:extLst>
                <a:ext uri="{FF2B5EF4-FFF2-40B4-BE49-F238E27FC236}">
                  <a16:creationId xmlns="" xmlns:a14="http://schemas.microsoft.com/office/drawing/2010/main" xmlns:asvg="http://schemas.microsoft.com/office/drawing/2016/SVG/main" xmlns:p14="http://schemas.microsoft.com/office/powerpoint/2010/main" xmlns:mc="http://schemas.openxmlformats.org/markup-compatibility/2006" xmlns:a16="http://schemas.microsoft.com/office/drawing/2014/main" id="{61071662-BC22-4CEB-BC12-45A16AFE4E73}"/>
                </a:ext>
              </a:extLst>
            </p:cNvPr>
            <p:cNvSpPr txBox="1"/>
            <p:nvPr/>
          </p:nvSpPr>
          <p:spPr>
            <a:xfrm>
              <a:off x="1884987" y="4393864"/>
              <a:ext cx="811904" cy="229384"/>
            </a:xfrm>
            <a:prstGeom prst="rect">
              <a:avLst/>
            </a:prstGeom>
          </p:spPr>
          <p:txBody>
            <a:bodyPr vert="horz" lIns="91440" tIns="45720" rIns="91440" bIns="45720" rtlCol="0" anchor="ctr">
              <a:noAutofit/>
            </a:bodyPr>
            <a:lstStyle>
              <a:defPPr>
                <a:defRPr lang="zh-CN"/>
              </a:defPPr>
              <a:lvl1pPr>
                <a:lnSpc>
                  <a:spcPct val="90000"/>
                </a:lnSpc>
                <a:spcBef>
                  <a:spcPct val="0"/>
                </a:spcBef>
                <a:defRPr sz="4800">
                  <a:solidFill>
                    <a:schemeClr val="tx1">
                      <a:lumMod val="75000"/>
                      <a:lumOff val="25000"/>
                    </a:schemeClr>
                  </a:solidFill>
                  <a:latin typeface="字魂59号-创粗黑" panose="00000500000000000000" pitchFamily="2" charset="-122"/>
                  <a:ea typeface="字魂59号-创粗黑" panose="00000500000000000000" pitchFamily="2" charset="-122"/>
                  <a:cs typeface="+mj-cs"/>
                </a:defRPr>
              </a:lvl1pPr>
            </a:lstStyle>
            <a:p>
              <a:pPr algn="ctr">
                <a:lnSpc>
                  <a:spcPct val="100000"/>
                </a:lnSpc>
              </a:pPr>
              <a:r>
                <a:rPr lang="en-US" altLang="zh-CN" sz="2400" b="1" dirty="0" smtClean="0">
                  <a:latin typeface="+mn-lt"/>
                  <a:ea typeface="+mn-ea"/>
                  <a:cs typeface="+mn-ea"/>
                  <a:sym typeface="+mn-lt"/>
                </a:rPr>
                <a:t>Start</a:t>
              </a:r>
              <a:endParaRPr lang="zh-CN" altLang="en-US" sz="2400" b="1" dirty="0">
                <a:latin typeface="+mn-lt"/>
                <a:ea typeface="+mn-ea"/>
                <a:cs typeface="+mn-ea"/>
                <a:sym typeface="+mn-lt"/>
              </a:endParaRPr>
            </a:p>
          </p:txBody>
        </p:sp>
        <p:sp>
          <p:nvSpPr>
            <p:cNvPr id="24" name="矩形 23">
              <a:extLst>
                <a:ext uri="{FF2B5EF4-FFF2-40B4-BE49-F238E27FC236}">
                  <a16:creationId xmlns="" xmlns:a14="http://schemas.microsoft.com/office/drawing/2010/main" xmlns:asvg="http://schemas.microsoft.com/office/drawing/2016/SVG/main" xmlns:p14="http://schemas.microsoft.com/office/powerpoint/2010/main" xmlns:mc="http://schemas.openxmlformats.org/markup-compatibility/2006" xmlns:a16="http://schemas.microsoft.com/office/drawing/2014/main" id="{BE7C4017-CF28-489A-A5F8-5C177832086E}"/>
                </a:ext>
              </a:extLst>
            </p:cNvPr>
            <p:cNvSpPr/>
            <p:nvPr/>
          </p:nvSpPr>
          <p:spPr>
            <a:xfrm>
              <a:off x="1212689" y="4694697"/>
              <a:ext cx="2062190" cy="837458"/>
            </a:xfrm>
            <a:prstGeom prst="rect">
              <a:avLst/>
            </a:prstGeom>
          </p:spPr>
          <p:txBody>
            <a:bodyPr vert="horz" lIns="91440" tIns="45720" rIns="91440" bIns="45720" rtlCol="0" anchor="t">
              <a:noAutofit/>
            </a:bodyPr>
            <a:lstStyle/>
            <a:p>
              <a:pPr algn="ctr">
                <a:spcBef>
                  <a:spcPct val="0"/>
                </a:spcBef>
              </a:pPr>
              <a:r>
                <a:rPr lang="en-US" altLang="zh-CN" sz="1100" dirty="0" smtClean="0">
                  <a:solidFill>
                    <a:schemeClr val="tx1">
                      <a:lumMod val="75000"/>
                      <a:lumOff val="25000"/>
                    </a:schemeClr>
                  </a:solidFill>
                  <a:cs typeface="+mn-ea"/>
                  <a:sym typeface="+mn-lt"/>
                </a:rPr>
                <a:t>Change Objectives</a:t>
              </a:r>
            </a:p>
            <a:p>
              <a:pPr algn="ctr">
                <a:spcBef>
                  <a:spcPct val="0"/>
                </a:spcBef>
              </a:pPr>
              <a:r>
                <a:rPr lang="en-US" altLang="zh-CN" sz="1100" dirty="0" smtClean="0">
                  <a:solidFill>
                    <a:schemeClr val="tx1">
                      <a:lumMod val="75000"/>
                      <a:lumOff val="25000"/>
                    </a:schemeClr>
                  </a:solidFill>
                  <a:cs typeface="+mn-ea"/>
                  <a:sym typeface="+mn-lt"/>
                </a:rPr>
                <a:t>Start Date</a:t>
              </a:r>
            </a:p>
            <a:p>
              <a:pPr algn="ctr">
                <a:spcBef>
                  <a:spcPct val="0"/>
                </a:spcBef>
              </a:pPr>
              <a:r>
                <a:rPr lang="en-US" altLang="zh-CN" sz="1100" dirty="0" smtClean="0">
                  <a:solidFill>
                    <a:schemeClr val="tx1">
                      <a:lumMod val="75000"/>
                      <a:lumOff val="25000"/>
                    </a:schemeClr>
                  </a:solidFill>
                  <a:cs typeface="+mn-ea"/>
                  <a:sym typeface="+mn-lt"/>
                </a:rPr>
                <a:t>Responsible</a:t>
              </a:r>
            </a:p>
            <a:p>
              <a:pPr algn="ctr">
                <a:spcBef>
                  <a:spcPct val="0"/>
                </a:spcBef>
              </a:pPr>
              <a:r>
                <a:rPr lang="en-US" altLang="zh-CN" sz="1100" dirty="0" smtClean="0">
                  <a:solidFill>
                    <a:schemeClr val="tx1">
                      <a:lumMod val="75000"/>
                      <a:lumOff val="25000"/>
                    </a:schemeClr>
                  </a:solidFill>
                  <a:cs typeface="+mn-ea"/>
                  <a:sym typeface="+mn-lt"/>
                </a:rPr>
                <a:t>Resources</a:t>
              </a:r>
            </a:p>
            <a:p>
              <a:pPr algn="ctr">
                <a:spcBef>
                  <a:spcPct val="0"/>
                </a:spcBef>
              </a:pPr>
              <a:endParaRPr lang="zh-CN" altLang="en-US" sz="1100" dirty="0">
                <a:solidFill>
                  <a:schemeClr val="tx1">
                    <a:lumMod val="75000"/>
                    <a:lumOff val="25000"/>
                  </a:schemeClr>
                </a:solidFill>
                <a:cs typeface="+mn-ea"/>
                <a:sym typeface="+mn-lt"/>
              </a:endParaRPr>
            </a:p>
          </p:txBody>
        </p:sp>
        <p:sp>
          <p:nvSpPr>
            <p:cNvPr id="31" name="文本框 30">
              <a:extLst>
                <a:ext uri="{FF2B5EF4-FFF2-40B4-BE49-F238E27FC236}">
                  <a16:creationId xmlns="" xmlns:a14="http://schemas.microsoft.com/office/drawing/2010/main" xmlns:asvg="http://schemas.microsoft.com/office/drawing/2016/SVG/main" xmlns:p14="http://schemas.microsoft.com/office/powerpoint/2010/main" xmlns:mc="http://schemas.openxmlformats.org/markup-compatibility/2006" xmlns:a16="http://schemas.microsoft.com/office/drawing/2014/main" id="{9084E23F-2DEA-411E-84A5-E71275241CBF}"/>
                </a:ext>
              </a:extLst>
            </p:cNvPr>
            <p:cNvSpPr txBox="1"/>
            <p:nvPr/>
          </p:nvSpPr>
          <p:spPr>
            <a:xfrm>
              <a:off x="1904648" y="5992096"/>
              <a:ext cx="811904" cy="229384"/>
            </a:xfrm>
            <a:prstGeom prst="rect">
              <a:avLst/>
            </a:prstGeom>
          </p:spPr>
          <p:txBody>
            <a:bodyPr vert="horz" lIns="91440" tIns="45720" rIns="91440" bIns="45720" rtlCol="0" anchor="b">
              <a:noAutofit/>
            </a:bodyPr>
            <a:lstStyle>
              <a:defPPr>
                <a:defRPr lang="zh-CN"/>
              </a:defPPr>
              <a:lvl1pPr>
                <a:lnSpc>
                  <a:spcPct val="90000"/>
                </a:lnSpc>
                <a:spcBef>
                  <a:spcPct val="0"/>
                </a:spcBef>
                <a:defRPr sz="4800">
                  <a:solidFill>
                    <a:schemeClr val="tx1">
                      <a:lumMod val="75000"/>
                      <a:lumOff val="25000"/>
                    </a:schemeClr>
                  </a:solidFill>
                  <a:latin typeface="字魂59号-创粗黑" panose="00000500000000000000" pitchFamily="2" charset="-122"/>
                  <a:ea typeface="字魂59号-创粗黑" panose="00000500000000000000" pitchFamily="2" charset="-122"/>
                  <a:cs typeface="+mj-cs"/>
                </a:defRPr>
              </a:lvl1pPr>
            </a:lstStyle>
            <a:p>
              <a:pPr algn="ctr"/>
              <a:r>
                <a:rPr lang="en-US" altLang="zh-CN" sz="2000" b="1" dirty="0">
                  <a:solidFill>
                    <a:schemeClr val="bg1"/>
                  </a:solidFill>
                  <a:latin typeface="+mn-lt"/>
                  <a:ea typeface="+mn-ea"/>
                  <a:cs typeface="+mn-ea"/>
                  <a:sym typeface="+mn-lt"/>
                </a:rPr>
                <a:t>S</a:t>
              </a:r>
              <a:r>
                <a:rPr lang="en-US" altLang="zh-CN" sz="2000" b="1" dirty="0" smtClean="0">
                  <a:solidFill>
                    <a:schemeClr val="bg1"/>
                  </a:solidFill>
                  <a:latin typeface="+mn-lt"/>
                  <a:ea typeface="+mn-ea"/>
                  <a:cs typeface="+mn-ea"/>
                  <a:sym typeface="+mn-lt"/>
                </a:rPr>
                <a:t>1</a:t>
              </a:r>
              <a:endParaRPr lang="zh-CN" altLang="en-US" sz="2000" b="1" dirty="0">
                <a:solidFill>
                  <a:schemeClr val="bg1"/>
                </a:solidFill>
                <a:latin typeface="+mn-lt"/>
                <a:ea typeface="+mn-ea"/>
                <a:cs typeface="+mn-ea"/>
                <a:sym typeface="+mn-lt"/>
              </a:endParaRPr>
            </a:p>
          </p:txBody>
        </p:sp>
        <p:sp>
          <p:nvSpPr>
            <p:cNvPr id="32" name="文本框 31">
              <a:extLst>
                <a:ext uri="{FF2B5EF4-FFF2-40B4-BE49-F238E27FC236}">
                  <a16:creationId xmlns="" xmlns:a14="http://schemas.microsoft.com/office/drawing/2010/main" xmlns:asvg="http://schemas.microsoft.com/office/drawing/2016/SVG/main" xmlns:p14="http://schemas.microsoft.com/office/powerpoint/2010/main" xmlns:mc="http://schemas.openxmlformats.org/markup-compatibility/2006" xmlns:a16="http://schemas.microsoft.com/office/drawing/2014/main" id="{B3CC21D1-5C3C-4612-9BB9-D0E17550E56E}"/>
                </a:ext>
              </a:extLst>
            </p:cNvPr>
            <p:cNvSpPr txBox="1"/>
            <p:nvPr/>
          </p:nvSpPr>
          <p:spPr>
            <a:xfrm>
              <a:off x="4512847" y="5992899"/>
              <a:ext cx="811904" cy="229384"/>
            </a:xfrm>
            <a:prstGeom prst="rect">
              <a:avLst/>
            </a:prstGeom>
          </p:spPr>
          <p:txBody>
            <a:bodyPr vert="horz" lIns="91440" tIns="45720" rIns="91440" bIns="45720" rtlCol="0" anchor="b">
              <a:noAutofit/>
            </a:bodyPr>
            <a:lstStyle>
              <a:defPPr>
                <a:defRPr lang="zh-CN"/>
              </a:defPPr>
              <a:lvl1pPr>
                <a:lnSpc>
                  <a:spcPct val="90000"/>
                </a:lnSpc>
                <a:spcBef>
                  <a:spcPct val="0"/>
                </a:spcBef>
                <a:defRPr sz="4800">
                  <a:solidFill>
                    <a:schemeClr val="tx1">
                      <a:lumMod val="75000"/>
                      <a:lumOff val="25000"/>
                    </a:schemeClr>
                  </a:solidFill>
                  <a:latin typeface="字魂59号-创粗黑" panose="00000500000000000000" pitchFamily="2" charset="-122"/>
                  <a:ea typeface="字魂59号-创粗黑" panose="00000500000000000000" pitchFamily="2" charset="-122"/>
                  <a:cs typeface="+mj-cs"/>
                </a:defRPr>
              </a:lvl1pPr>
            </a:lstStyle>
            <a:p>
              <a:pPr algn="ctr"/>
              <a:r>
                <a:rPr lang="en-US" altLang="zh-CN" sz="2000" b="1" dirty="0">
                  <a:solidFill>
                    <a:schemeClr val="bg1"/>
                  </a:solidFill>
                  <a:latin typeface="+mn-lt"/>
                  <a:ea typeface="+mn-ea"/>
                  <a:cs typeface="+mn-ea"/>
                  <a:sym typeface="+mn-lt"/>
                </a:rPr>
                <a:t>S</a:t>
              </a:r>
              <a:r>
                <a:rPr lang="en-US" altLang="zh-CN" sz="2000" b="1" dirty="0" smtClean="0">
                  <a:solidFill>
                    <a:schemeClr val="bg1"/>
                  </a:solidFill>
                  <a:latin typeface="+mn-lt"/>
                  <a:ea typeface="+mn-ea"/>
                  <a:cs typeface="+mn-ea"/>
                  <a:sym typeface="+mn-lt"/>
                </a:rPr>
                <a:t>2</a:t>
              </a:r>
              <a:endParaRPr lang="zh-CN" altLang="en-US" sz="2000" b="1" dirty="0">
                <a:solidFill>
                  <a:schemeClr val="bg1"/>
                </a:solidFill>
                <a:latin typeface="+mn-lt"/>
                <a:ea typeface="+mn-ea"/>
                <a:cs typeface="+mn-ea"/>
                <a:sym typeface="+mn-lt"/>
              </a:endParaRPr>
            </a:p>
          </p:txBody>
        </p:sp>
        <p:sp>
          <p:nvSpPr>
            <p:cNvPr id="33" name="文本框 32">
              <a:extLst>
                <a:ext uri="{FF2B5EF4-FFF2-40B4-BE49-F238E27FC236}">
                  <a16:creationId xmlns="" xmlns:a14="http://schemas.microsoft.com/office/drawing/2010/main" xmlns:asvg="http://schemas.microsoft.com/office/drawing/2016/SVG/main" xmlns:p14="http://schemas.microsoft.com/office/powerpoint/2010/main" xmlns:mc="http://schemas.openxmlformats.org/markup-compatibility/2006" xmlns:a16="http://schemas.microsoft.com/office/drawing/2014/main" id="{ACBDF619-D950-4296-8C4D-AFCDA305E017}"/>
                </a:ext>
              </a:extLst>
            </p:cNvPr>
            <p:cNvSpPr txBox="1"/>
            <p:nvPr/>
          </p:nvSpPr>
          <p:spPr>
            <a:xfrm>
              <a:off x="7096734" y="5987890"/>
              <a:ext cx="811904" cy="229384"/>
            </a:xfrm>
            <a:prstGeom prst="rect">
              <a:avLst/>
            </a:prstGeom>
          </p:spPr>
          <p:txBody>
            <a:bodyPr vert="horz" lIns="91440" tIns="45720" rIns="91440" bIns="45720" rtlCol="0" anchor="b">
              <a:noAutofit/>
            </a:bodyPr>
            <a:lstStyle>
              <a:defPPr>
                <a:defRPr lang="zh-CN"/>
              </a:defPPr>
              <a:lvl1pPr>
                <a:lnSpc>
                  <a:spcPct val="90000"/>
                </a:lnSpc>
                <a:spcBef>
                  <a:spcPct val="0"/>
                </a:spcBef>
                <a:defRPr sz="4800">
                  <a:solidFill>
                    <a:schemeClr val="tx1">
                      <a:lumMod val="75000"/>
                      <a:lumOff val="25000"/>
                    </a:schemeClr>
                  </a:solidFill>
                  <a:latin typeface="字魂59号-创粗黑" panose="00000500000000000000" pitchFamily="2" charset="-122"/>
                  <a:ea typeface="字魂59号-创粗黑" panose="00000500000000000000" pitchFamily="2" charset="-122"/>
                  <a:cs typeface="+mj-cs"/>
                </a:defRPr>
              </a:lvl1pPr>
            </a:lstStyle>
            <a:p>
              <a:pPr algn="ctr"/>
              <a:r>
                <a:rPr lang="en-US" altLang="zh-CN" sz="2000" b="1" dirty="0">
                  <a:solidFill>
                    <a:schemeClr val="bg1"/>
                  </a:solidFill>
                  <a:latin typeface="+mn-lt"/>
                  <a:ea typeface="+mn-ea"/>
                  <a:cs typeface="+mn-ea"/>
                  <a:sym typeface="+mn-lt"/>
                </a:rPr>
                <a:t>S</a:t>
              </a:r>
              <a:r>
                <a:rPr lang="en-US" altLang="zh-CN" sz="2000" b="1" dirty="0" smtClean="0">
                  <a:solidFill>
                    <a:schemeClr val="bg1"/>
                  </a:solidFill>
                  <a:latin typeface="+mn-lt"/>
                  <a:ea typeface="+mn-ea"/>
                  <a:cs typeface="+mn-ea"/>
                  <a:sym typeface="+mn-lt"/>
                </a:rPr>
                <a:t>3</a:t>
              </a:r>
              <a:endParaRPr lang="zh-CN" altLang="en-US" sz="2000" b="1" dirty="0">
                <a:solidFill>
                  <a:schemeClr val="bg1"/>
                </a:solidFill>
                <a:latin typeface="+mn-lt"/>
                <a:ea typeface="+mn-ea"/>
                <a:cs typeface="+mn-ea"/>
                <a:sym typeface="+mn-lt"/>
              </a:endParaRPr>
            </a:p>
          </p:txBody>
        </p:sp>
        <p:sp>
          <p:nvSpPr>
            <p:cNvPr id="34" name="文本框 33">
              <a:extLst>
                <a:ext uri="{FF2B5EF4-FFF2-40B4-BE49-F238E27FC236}">
                  <a16:creationId xmlns="" xmlns:a14="http://schemas.microsoft.com/office/drawing/2010/main" xmlns:asvg="http://schemas.microsoft.com/office/drawing/2016/SVG/main" xmlns:p14="http://schemas.microsoft.com/office/powerpoint/2010/main" xmlns:mc="http://schemas.openxmlformats.org/markup-compatibility/2006" xmlns:a16="http://schemas.microsoft.com/office/drawing/2014/main" id="{0B2DEBD8-AA4E-482C-98BD-BFEF5E69AD10}"/>
                </a:ext>
              </a:extLst>
            </p:cNvPr>
            <p:cNvSpPr txBox="1"/>
            <p:nvPr/>
          </p:nvSpPr>
          <p:spPr>
            <a:xfrm>
              <a:off x="9360286" y="5998972"/>
              <a:ext cx="811904" cy="229384"/>
            </a:xfrm>
            <a:prstGeom prst="rect">
              <a:avLst/>
            </a:prstGeom>
          </p:spPr>
          <p:txBody>
            <a:bodyPr vert="horz" lIns="91440" tIns="45720" rIns="91440" bIns="45720" rtlCol="0" anchor="b">
              <a:noAutofit/>
            </a:bodyPr>
            <a:lstStyle>
              <a:defPPr>
                <a:defRPr lang="zh-CN"/>
              </a:defPPr>
              <a:lvl1pPr>
                <a:lnSpc>
                  <a:spcPct val="90000"/>
                </a:lnSpc>
                <a:spcBef>
                  <a:spcPct val="0"/>
                </a:spcBef>
                <a:defRPr sz="4800">
                  <a:solidFill>
                    <a:schemeClr val="tx1">
                      <a:lumMod val="75000"/>
                      <a:lumOff val="25000"/>
                    </a:schemeClr>
                  </a:solidFill>
                  <a:latin typeface="字魂59号-创粗黑" panose="00000500000000000000" pitchFamily="2" charset="-122"/>
                  <a:ea typeface="字魂59号-创粗黑" panose="00000500000000000000" pitchFamily="2" charset="-122"/>
                  <a:cs typeface="+mj-cs"/>
                </a:defRPr>
              </a:lvl1pPr>
            </a:lstStyle>
            <a:p>
              <a:pPr algn="ctr"/>
              <a:r>
                <a:rPr lang="en-US" altLang="zh-CN" sz="2000" b="1" dirty="0">
                  <a:solidFill>
                    <a:schemeClr val="bg1"/>
                  </a:solidFill>
                  <a:latin typeface="+mn-lt"/>
                  <a:ea typeface="+mn-ea"/>
                  <a:cs typeface="+mn-ea"/>
                  <a:sym typeface="+mn-lt"/>
                </a:rPr>
                <a:t>S</a:t>
              </a:r>
              <a:r>
                <a:rPr lang="en-US" altLang="zh-CN" sz="2000" b="1" dirty="0" smtClean="0">
                  <a:solidFill>
                    <a:schemeClr val="bg1"/>
                  </a:solidFill>
                  <a:latin typeface="+mn-lt"/>
                  <a:ea typeface="+mn-ea"/>
                  <a:cs typeface="+mn-ea"/>
                  <a:sym typeface="+mn-lt"/>
                </a:rPr>
                <a:t>4</a:t>
              </a:r>
              <a:endParaRPr lang="zh-CN" altLang="en-US" sz="2000" b="1" dirty="0">
                <a:solidFill>
                  <a:schemeClr val="bg1"/>
                </a:solidFill>
                <a:latin typeface="+mn-lt"/>
                <a:ea typeface="+mn-ea"/>
                <a:cs typeface="+mn-ea"/>
                <a:sym typeface="+mn-lt"/>
              </a:endParaRPr>
            </a:p>
          </p:txBody>
        </p:sp>
        <p:sp>
          <p:nvSpPr>
            <p:cNvPr id="126" name="文本框 22">
              <a:extLst>
                <a:ext uri="{FF2B5EF4-FFF2-40B4-BE49-F238E27FC236}">
                  <a16:creationId xmlns="" xmlns:a14="http://schemas.microsoft.com/office/drawing/2010/main" xmlns:asvg="http://schemas.microsoft.com/office/drawing/2016/SVG/main" xmlns:p14="http://schemas.microsoft.com/office/powerpoint/2010/main" xmlns:mc="http://schemas.openxmlformats.org/markup-compatibility/2006" xmlns:a16="http://schemas.microsoft.com/office/drawing/2014/main" id="{61071662-BC22-4CEB-BC12-45A16AFE4E73}"/>
                </a:ext>
              </a:extLst>
            </p:cNvPr>
            <p:cNvSpPr txBox="1"/>
            <p:nvPr/>
          </p:nvSpPr>
          <p:spPr>
            <a:xfrm>
              <a:off x="4022704" y="4393864"/>
              <a:ext cx="1688218" cy="229384"/>
            </a:xfrm>
            <a:prstGeom prst="rect">
              <a:avLst/>
            </a:prstGeom>
          </p:spPr>
          <p:txBody>
            <a:bodyPr vert="horz" lIns="91440" tIns="45720" rIns="91440" bIns="45720" rtlCol="0" anchor="ctr">
              <a:noAutofit/>
            </a:bodyPr>
            <a:lstStyle>
              <a:defPPr>
                <a:defRPr lang="zh-CN"/>
              </a:defPPr>
              <a:lvl1pPr>
                <a:lnSpc>
                  <a:spcPct val="90000"/>
                </a:lnSpc>
                <a:spcBef>
                  <a:spcPct val="0"/>
                </a:spcBef>
                <a:defRPr sz="4800">
                  <a:solidFill>
                    <a:schemeClr val="tx1">
                      <a:lumMod val="75000"/>
                      <a:lumOff val="25000"/>
                    </a:schemeClr>
                  </a:solidFill>
                  <a:latin typeface="字魂59号-创粗黑" panose="00000500000000000000" pitchFamily="2" charset="-122"/>
                  <a:ea typeface="字魂59号-创粗黑" panose="00000500000000000000" pitchFamily="2" charset="-122"/>
                  <a:cs typeface="+mj-cs"/>
                </a:defRPr>
              </a:lvl1pPr>
            </a:lstStyle>
            <a:p>
              <a:pPr algn="ctr">
                <a:lnSpc>
                  <a:spcPct val="100000"/>
                </a:lnSpc>
              </a:pPr>
              <a:r>
                <a:rPr lang="en-US" altLang="zh-CN" sz="2400" b="1" dirty="0" smtClean="0">
                  <a:solidFill>
                    <a:schemeClr val="bg1"/>
                  </a:solidFill>
                  <a:latin typeface="+mn-lt"/>
                  <a:ea typeface="+mn-ea"/>
                  <a:cs typeface="+mn-ea"/>
                  <a:sym typeface="+mn-lt"/>
                </a:rPr>
                <a:t>Milestones</a:t>
              </a:r>
              <a:endParaRPr lang="zh-CN" altLang="en-US" sz="2400" b="1" dirty="0">
                <a:solidFill>
                  <a:schemeClr val="bg1"/>
                </a:solidFill>
                <a:latin typeface="+mn-lt"/>
                <a:ea typeface="+mn-ea"/>
                <a:cs typeface="+mn-ea"/>
                <a:sym typeface="+mn-lt"/>
              </a:endParaRPr>
            </a:p>
          </p:txBody>
        </p:sp>
        <p:sp>
          <p:nvSpPr>
            <p:cNvPr id="127" name="矩形 23">
              <a:extLst>
                <a:ext uri="{FF2B5EF4-FFF2-40B4-BE49-F238E27FC236}">
                  <a16:creationId xmlns="" xmlns:a14="http://schemas.microsoft.com/office/drawing/2010/main" xmlns:asvg="http://schemas.microsoft.com/office/drawing/2016/SVG/main" xmlns:p14="http://schemas.microsoft.com/office/powerpoint/2010/main" xmlns:mc="http://schemas.openxmlformats.org/markup-compatibility/2006" xmlns:a16="http://schemas.microsoft.com/office/drawing/2014/main" id="{BE7C4017-CF28-489A-A5F8-5C177832086E}"/>
                </a:ext>
              </a:extLst>
            </p:cNvPr>
            <p:cNvSpPr/>
            <p:nvPr/>
          </p:nvSpPr>
          <p:spPr>
            <a:xfrm>
              <a:off x="3674075" y="4685961"/>
              <a:ext cx="2380890" cy="1113369"/>
            </a:xfrm>
            <a:prstGeom prst="rect">
              <a:avLst/>
            </a:prstGeom>
          </p:spPr>
          <p:txBody>
            <a:bodyPr vert="horz" lIns="91440" tIns="45720" rIns="91440" bIns="45720" rtlCol="0" anchor="t">
              <a:noAutofit/>
            </a:bodyPr>
            <a:lstStyle/>
            <a:p>
              <a:pPr algn="ctr">
                <a:spcBef>
                  <a:spcPct val="0"/>
                </a:spcBef>
              </a:pPr>
              <a:r>
                <a:rPr lang="en-US" altLang="zh-CN" sz="1100" b="1" dirty="0" smtClean="0">
                  <a:solidFill>
                    <a:schemeClr val="bg1"/>
                  </a:solidFill>
                  <a:cs typeface="+mn-ea"/>
                  <a:sym typeface="+mn-lt"/>
                </a:rPr>
                <a:t>Personnel 2-Way Review On-The-Go</a:t>
              </a:r>
            </a:p>
            <a:p>
              <a:pPr algn="ctr">
                <a:spcBef>
                  <a:spcPct val="0"/>
                </a:spcBef>
              </a:pPr>
              <a:r>
                <a:rPr lang="en-US" altLang="zh-CN" sz="1000" dirty="0" smtClean="0">
                  <a:solidFill>
                    <a:schemeClr val="bg1"/>
                  </a:solidFill>
                  <a:cs typeface="+mn-ea"/>
                  <a:sym typeface="+mn-lt"/>
                </a:rPr>
                <a:t>1ON1 Performance Interview</a:t>
              </a:r>
            </a:p>
            <a:p>
              <a:pPr algn="ctr">
                <a:spcBef>
                  <a:spcPct val="0"/>
                </a:spcBef>
              </a:pPr>
              <a:r>
                <a:rPr lang="en-US" altLang="zh-CN" sz="1000" dirty="0" smtClean="0">
                  <a:solidFill>
                    <a:schemeClr val="bg1"/>
                  </a:solidFill>
                  <a:cs typeface="+mn-ea"/>
                  <a:sym typeface="+mn-lt"/>
                </a:rPr>
                <a:t>Focus Group 360 Review</a:t>
              </a:r>
            </a:p>
            <a:p>
              <a:pPr algn="ctr">
                <a:spcBef>
                  <a:spcPct val="0"/>
                </a:spcBef>
              </a:pPr>
              <a:r>
                <a:rPr lang="en-US" altLang="zh-CN" sz="1100" b="1" dirty="0" smtClean="0">
                  <a:solidFill>
                    <a:schemeClr val="bg1"/>
                  </a:solidFill>
                  <a:cs typeface="+mn-ea"/>
                  <a:sym typeface="+mn-lt"/>
                </a:rPr>
                <a:t>Business Performance Review</a:t>
              </a:r>
            </a:p>
            <a:p>
              <a:pPr algn="ctr">
                <a:spcBef>
                  <a:spcPct val="0"/>
                </a:spcBef>
              </a:pPr>
              <a:r>
                <a:rPr lang="en-US" altLang="zh-CN" sz="1000" dirty="0" smtClean="0">
                  <a:solidFill>
                    <a:schemeClr val="bg1"/>
                  </a:solidFill>
                  <a:cs typeface="+mn-ea"/>
                  <a:sym typeface="+mn-lt"/>
                </a:rPr>
                <a:t>Quick Wins</a:t>
              </a:r>
            </a:p>
            <a:p>
              <a:pPr algn="ctr">
                <a:spcBef>
                  <a:spcPct val="0"/>
                </a:spcBef>
              </a:pPr>
              <a:r>
                <a:rPr lang="en-US" altLang="zh-CN" sz="1000" dirty="0" smtClean="0">
                  <a:solidFill>
                    <a:schemeClr val="bg1"/>
                  </a:solidFill>
                  <a:cs typeface="+mn-ea"/>
                  <a:sym typeface="+mn-lt"/>
                </a:rPr>
                <a:t>Business Performance KPIs</a:t>
              </a:r>
            </a:p>
            <a:p>
              <a:pPr algn="ctr">
                <a:spcBef>
                  <a:spcPct val="0"/>
                </a:spcBef>
              </a:pPr>
              <a:r>
                <a:rPr lang="en-US" altLang="zh-CN" sz="1000" dirty="0" smtClean="0">
                  <a:solidFill>
                    <a:schemeClr val="bg1"/>
                  </a:solidFill>
                  <a:cs typeface="+mn-ea"/>
                  <a:sym typeface="+mn-lt"/>
                </a:rPr>
                <a:t>Financial KPIs</a:t>
              </a:r>
            </a:p>
            <a:p>
              <a:pPr algn="ctr">
                <a:spcBef>
                  <a:spcPct val="0"/>
                </a:spcBef>
              </a:pPr>
              <a:endParaRPr lang="zh-CN" altLang="en-US" sz="1100" dirty="0">
                <a:solidFill>
                  <a:schemeClr val="bg1"/>
                </a:solidFill>
                <a:cs typeface="+mn-ea"/>
                <a:sym typeface="+mn-lt"/>
              </a:endParaRPr>
            </a:p>
          </p:txBody>
        </p:sp>
        <p:sp>
          <p:nvSpPr>
            <p:cNvPr id="128" name="文本框 22">
              <a:extLst>
                <a:ext uri="{FF2B5EF4-FFF2-40B4-BE49-F238E27FC236}">
                  <a16:creationId xmlns="" xmlns:a14="http://schemas.microsoft.com/office/drawing/2010/main" xmlns:asvg="http://schemas.microsoft.com/office/drawing/2016/SVG/main" xmlns:p14="http://schemas.microsoft.com/office/powerpoint/2010/main" xmlns:mc="http://schemas.openxmlformats.org/markup-compatibility/2006" xmlns:a16="http://schemas.microsoft.com/office/drawing/2014/main" id="{61071662-BC22-4CEB-BC12-45A16AFE4E73}"/>
                </a:ext>
              </a:extLst>
            </p:cNvPr>
            <p:cNvSpPr txBox="1"/>
            <p:nvPr/>
          </p:nvSpPr>
          <p:spPr>
            <a:xfrm>
              <a:off x="9593945" y="4393864"/>
              <a:ext cx="811904" cy="229384"/>
            </a:xfrm>
            <a:prstGeom prst="rect">
              <a:avLst/>
            </a:prstGeom>
          </p:spPr>
          <p:txBody>
            <a:bodyPr vert="horz" lIns="91440" tIns="45720" rIns="91440" bIns="45720" rtlCol="0" anchor="ctr">
              <a:noAutofit/>
            </a:bodyPr>
            <a:lstStyle>
              <a:defPPr>
                <a:defRPr lang="zh-CN"/>
              </a:defPPr>
              <a:lvl1pPr>
                <a:lnSpc>
                  <a:spcPct val="90000"/>
                </a:lnSpc>
                <a:spcBef>
                  <a:spcPct val="0"/>
                </a:spcBef>
                <a:defRPr sz="4800">
                  <a:solidFill>
                    <a:schemeClr val="tx1">
                      <a:lumMod val="75000"/>
                      <a:lumOff val="25000"/>
                    </a:schemeClr>
                  </a:solidFill>
                  <a:latin typeface="字魂59号-创粗黑" panose="00000500000000000000" pitchFamily="2" charset="-122"/>
                  <a:ea typeface="字魂59号-创粗黑" panose="00000500000000000000" pitchFamily="2" charset="-122"/>
                  <a:cs typeface="+mj-cs"/>
                </a:defRPr>
              </a:lvl1pPr>
            </a:lstStyle>
            <a:p>
              <a:pPr algn="ctr">
                <a:lnSpc>
                  <a:spcPct val="100000"/>
                </a:lnSpc>
              </a:pPr>
              <a:r>
                <a:rPr lang="en-US" altLang="zh-CN" sz="2400" b="1" dirty="0" smtClean="0">
                  <a:solidFill>
                    <a:schemeClr val="bg1"/>
                  </a:solidFill>
                  <a:latin typeface="+mn-lt"/>
                  <a:ea typeface="+mn-ea"/>
                  <a:cs typeface="+mn-ea"/>
                  <a:sym typeface="+mn-lt"/>
                </a:rPr>
                <a:t>Due</a:t>
              </a:r>
              <a:endParaRPr lang="zh-CN" altLang="en-US" sz="2400" b="1" dirty="0">
                <a:solidFill>
                  <a:schemeClr val="bg1"/>
                </a:solidFill>
                <a:latin typeface="+mn-lt"/>
                <a:ea typeface="+mn-ea"/>
                <a:cs typeface="+mn-ea"/>
                <a:sym typeface="+mn-lt"/>
              </a:endParaRPr>
            </a:p>
          </p:txBody>
        </p:sp>
        <p:sp>
          <p:nvSpPr>
            <p:cNvPr id="129" name="矩形 23">
              <a:extLst>
                <a:ext uri="{FF2B5EF4-FFF2-40B4-BE49-F238E27FC236}">
                  <a16:creationId xmlns="" xmlns:a14="http://schemas.microsoft.com/office/drawing/2010/main" xmlns:asvg="http://schemas.microsoft.com/office/drawing/2016/SVG/main" xmlns:p14="http://schemas.microsoft.com/office/powerpoint/2010/main" xmlns:mc="http://schemas.openxmlformats.org/markup-compatibility/2006" xmlns:a16="http://schemas.microsoft.com/office/drawing/2014/main" id="{BE7C4017-CF28-489A-A5F8-5C177832086E}"/>
                </a:ext>
              </a:extLst>
            </p:cNvPr>
            <p:cNvSpPr/>
            <p:nvPr/>
          </p:nvSpPr>
          <p:spPr>
            <a:xfrm>
              <a:off x="8936836" y="4685961"/>
              <a:ext cx="2062190" cy="837458"/>
            </a:xfrm>
            <a:prstGeom prst="rect">
              <a:avLst/>
            </a:prstGeom>
          </p:spPr>
          <p:txBody>
            <a:bodyPr vert="horz" lIns="91440" tIns="45720" rIns="91440" bIns="45720" rtlCol="0" anchor="t">
              <a:noAutofit/>
            </a:bodyPr>
            <a:lstStyle/>
            <a:p>
              <a:pPr algn="ctr">
                <a:spcBef>
                  <a:spcPct val="0"/>
                </a:spcBef>
              </a:pPr>
              <a:r>
                <a:rPr lang="en-US" altLang="zh-CN" sz="1100" dirty="0" smtClean="0">
                  <a:solidFill>
                    <a:schemeClr val="bg1"/>
                  </a:solidFill>
                  <a:cs typeface="+mn-ea"/>
                  <a:sym typeface="+mn-lt"/>
                </a:rPr>
                <a:t>Change Outcomes</a:t>
              </a:r>
            </a:p>
            <a:p>
              <a:pPr algn="ctr">
                <a:spcBef>
                  <a:spcPct val="0"/>
                </a:spcBef>
              </a:pPr>
              <a:r>
                <a:rPr lang="en-US" altLang="zh-CN" sz="1100" dirty="0" smtClean="0">
                  <a:solidFill>
                    <a:schemeClr val="bg1"/>
                  </a:solidFill>
                  <a:cs typeface="+mn-ea"/>
                  <a:sym typeface="+mn-lt"/>
                </a:rPr>
                <a:t>Due Date</a:t>
              </a:r>
            </a:p>
            <a:p>
              <a:pPr algn="ctr">
                <a:spcBef>
                  <a:spcPct val="0"/>
                </a:spcBef>
              </a:pPr>
              <a:r>
                <a:rPr lang="en-US" altLang="zh-CN" sz="1100" dirty="0" smtClean="0">
                  <a:solidFill>
                    <a:schemeClr val="bg1"/>
                  </a:solidFill>
                  <a:cs typeface="+mn-ea"/>
                  <a:sym typeface="+mn-lt"/>
                </a:rPr>
                <a:t>CIP</a:t>
              </a:r>
            </a:p>
          </p:txBody>
        </p:sp>
        <p:sp>
          <p:nvSpPr>
            <p:cNvPr id="130" name="文本框 22">
              <a:extLst>
                <a:ext uri="{FF2B5EF4-FFF2-40B4-BE49-F238E27FC236}">
                  <a16:creationId xmlns="" xmlns:a14="http://schemas.microsoft.com/office/drawing/2010/main" xmlns:asvg="http://schemas.microsoft.com/office/drawing/2016/SVG/main" xmlns:p14="http://schemas.microsoft.com/office/powerpoint/2010/main" xmlns:mc="http://schemas.openxmlformats.org/markup-compatibility/2006" xmlns:a16="http://schemas.microsoft.com/office/drawing/2014/main" id="{61071662-BC22-4CEB-BC12-45A16AFE4E73}"/>
                </a:ext>
              </a:extLst>
            </p:cNvPr>
            <p:cNvSpPr txBox="1"/>
            <p:nvPr/>
          </p:nvSpPr>
          <p:spPr>
            <a:xfrm>
              <a:off x="6548122" y="4391991"/>
              <a:ext cx="1755120" cy="229384"/>
            </a:xfrm>
            <a:prstGeom prst="rect">
              <a:avLst/>
            </a:prstGeom>
          </p:spPr>
          <p:txBody>
            <a:bodyPr vert="horz" lIns="91440" tIns="45720" rIns="91440" bIns="45720" rtlCol="0" anchor="ctr">
              <a:noAutofit/>
            </a:bodyPr>
            <a:lstStyle>
              <a:defPPr>
                <a:defRPr lang="zh-CN"/>
              </a:defPPr>
              <a:lvl1pPr>
                <a:lnSpc>
                  <a:spcPct val="90000"/>
                </a:lnSpc>
                <a:spcBef>
                  <a:spcPct val="0"/>
                </a:spcBef>
                <a:defRPr sz="4800">
                  <a:solidFill>
                    <a:schemeClr val="tx1">
                      <a:lumMod val="75000"/>
                      <a:lumOff val="25000"/>
                    </a:schemeClr>
                  </a:solidFill>
                  <a:latin typeface="字魂59号-创粗黑" panose="00000500000000000000" pitchFamily="2" charset="-122"/>
                  <a:ea typeface="字魂59号-创粗黑" panose="00000500000000000000" pitchFamily="2" charset="-122"/>
                  <a:cs typeface="+mj-cs"/>
                </a:defRPr>
              </a:lvl1pPr>
            </a:lstStyle>
            <a:p>
              <a:pPr algn="ctr">
                <a:lnSpc>
                  <a:spcPct val="100000"/>
                </a:lnSpc>
              </a:pPr>
              <a:r>
                <a:rPr lang="en-US" altLang="zh-CN" sz="2400" b="1" dirty="0" smtClean="0">
                  <a:latin typeface="+mn-lt"/>
                  <a:ea typeface="+mn-ea"/>
                  <a:cs typeface="+mn-ea"/>
                  <a:sym typeface="+mn-lt"/>
                </a:rPr>
                <a:t>Milestones</a:t>
              </a:r>
              <a:endParaRPr lang="zh-CN" altLang="en-US" sz="2400" b="1" dirty="0">
                <a:latin typeface="+mn-lt"/>
                <a:ea typeface="+mn-ea"/>
                <a:cs typeface="+mn-ea"/>
                <a:sym typeface="+mn-lt"/>
              </a:endParaRPr>
            </a:p>
          </p:txBody>
        </p:sp>
        <p:sp>
          <p:nvSpPr>
            <p:cNvPr id="131" name="矩形 23">
              <a:extLst>
                <a:ext uri="{FF2B5EF4-FFF2-40B4-BE49-F238E27FC236}">
                  <a16:creationId xmlns="" xmlns:a14="http://schemas.microsoft.com/office/drawing/2010/main" xmlns:asvg="http://schemas.microsoft.com/office/drawing/2016/SVG/main" xmlns:p14="http://schemas.microsoft.com/office/powerpoint/2010/main" xmlns:mc="http://schemas.openxmlformats.org/markup-compatibility/2006" xmlns:a16="http://schemas.microsoft.com/office/drawing/2014/main" id="{BE7C4017-CF28-489A-A5F8-5C177832086E}"/>
                </a:ext>
              </a:extLst>
            </p:cNvPr>
            <p:cNvSpPr/>
            <p:nvPr/>
          </p:nvSpPr>
          <p:spPr>
            <a:xfrm>
              <a:off x="6369775" y="4700813"/>
              <a:ext cx="2062190" cy="837458"/>
            </a:xfrm>
            <a:prstGeom prst="rect">
              <a:avLst/>
            </a:prstGeom>
          </p:spPr>
          <p:txBody>
            <a:bodyPr vert="horz" lIns="91440" tIns="45720" rIns="91440" bIns="45720" rtlCol="0" anchor="t">
              <a:noAutofit/>
            </a:bodyPr>
            <a:lstStyle/>
            <a:p>
              <a:pPr algn="ctr">
                <a:spcBef>
                  <a:spcPct val="0"/>
                </a:spcBef>
              </a:pPr>
              <a:r>
                <a:rPr lang="en-US" altLang="zh-CN" sz="1100" dirty="0" smtClean="0">
                  <a:solidFill>
                    <a:schemeClr val="tx1">
                      <a:lumMod val="75000"/>
                      <a:lumOff val="25000"/>
                    </a:schemeClr>
                  </a:solidFill>
                  <a:cs typeface="+mn-ea"/>
                  <a:sym typeface="+mn-lt"/>
                </a:rPr>
                <a:t>Continuous Review</a:t>
              </a:r>
            </a:p>
            <a:p>
              <a:pPr algn="ctr">
                <a:spcBef>
                  <a:spcPct val="0"/>
                </a:spcBef>
              </a:pPr>
              <a:endParaRPr lang="en-US" altLang="zh-CN" sz="1100" dirty="0">
                <a:solidFill>
                  <a:schemeClr val="tx1">
                    <a:lumMod val="75000"/>
                    <a:lumOff val="25000"/>
                  </a:schemeClr>
                </a:solidFill>
                <a:cs typeface="+mn-ea"/>
                <a:sym typeface="+mn-lt"/>
              </a:endParaRPr>
            </a:p>
            <a:p>
              <a:pPr algn="ctr">
                <a:spcBef>
                  <a:spcPct val="0"/>
                </a:spcBef>
              </a:pPr>
              <a:r>
                <a:rPr lang="en-US" altLang="zh-CN" sz="1100" dirty="0" smtClean="0">
                  <a:solidFill>
                    <a:schemeClr val="tx1">
                      <a:lumMod val="75000"/>
                      <a:lumOff val="25000"/>
                    </a:schemeClr>
                  </a:solidFill>
                  <a:cs typeface="+mn-ea"/>
                  <a:sym typeface="+mn-lt"/>
                </a:rPr>
                <a:t>New Project Opportunity</a:t>
              </a:r>
            </a:p>
            <a:p>
              <a:pPr algn="ctr">
                <a:spcBef>
                  <a:spcPct val="0"/>
                </a:spcBef>
              </a:pPr>
              <a:endParaRPr lang="zh-CN" altLang="en-US" sz="1100" dirty="0">
                <a:solidFill>
                  <a:schemeClr val="tx1">
                    <a:lumMod val="75000"/>
                    <a:lumOff val="25000"/>
                  </a:schemeClr>
                </a:solidFill>
                <a:cs typeface="+mn-ea"/>
                <a:sym typeface="+mn-lt"/>
              </a:endParaRP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05341" y="3844908"/>
              <a:ext cx="610518" cy="610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6498" y="3879382"/>
              <a:ext cx="576044" cy="5760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5"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14664" y="3879382"/>
              <a:ext cx="576044" cy="5760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85" name="Picture 13" descr="outcome Vector Icons free download in SVG, PNG Format"/>
            <p:cNvPicPr>
              <a:picLocks noChangeAspect="1" noChangeArrowheads="1"/>
            </p:cNvPicPr>
            <p:nvPr/>
          </p:nvPicPr>
          <p:blipFill>
            <a:blip r:embed="rId5" cstate="print">
              <a:duotone>
                <a:prstClr val="black"/>
                <a:schemeClr val="accent5">
                  <a:tint val="45000"/>
                  <a:satMod val="400000"/>
                </a:schemeClr>
              </a:duotone>
              <a:extLst>
                <a:ext uri="{28A0092B-C50C-407E-A947-70E740481C1C}">
                  <a14:useLocalDpi xmlns:a14="http://schemas.microsoft.com/office/drawing/2010/main" val="0"/>
                </a:ext>
              </a:extLst>
            </a:blip>
            <a:srcRect/>
            <a:stretch>
              <a:fillRect/>
            </a:stretch>
          </p:blipFill>
          <p:spPr bwMode="auto">
            <a:xfrm>
              <a:off x="9685166" y="3790427"/>
              <a:ext cx="702227" cy="702227"/>
            </a:xfrm>
            <a:prstGeom prst="rect">
              <a:avLst/>
            </a:prstGeom>
            <a:noFill/>
            <a:extLst>
              <a:ext uri="{909E8E84-426E-40DD-AFC4-6F175D3DCCD1}">
                <a14:hiddenFill xmlns:a14="http://schemas.microsoft.com/office/drawing/2010/main">
                  <a:solidFill>
                    <a:srgbClr val="FFFFFF"/>
                  </a:solidFill>
                </a14:hiddenFill>
              </a:ext>
            </a:extLst>
          </p:spPr>
        </p:pic>
        <p:sp>
          <p:nvSpPr>
            <p:cNvPr id="9" name="Right Arrow 8"/>
            <p:cNvSpPr/>
            <p:nvPr/>
          </p:nvSpPr>
          <p:spPr>
            <a:xfrm>
              <a:off x="1040975" y="6167893"/>
              <a:ext cx="10202236" cy="39681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smtClean="0"/>
                <a:t>Consistent Leadership</a:t>
              </a:r>
              <a:endParaRPr lang="en-US" sz="2000" b="1" dirty="0"/>
            </a:p>
          </p:txBody>
        </p:sp>
      </p:grpSp>
      <p:sp>
        <p:nvSpPr>
          <p:cNvPr id="141" name="TextBox 140">
            <a:extLst>
              <a:ext uri="{FF2B5EF4-FFF2-40B4-BE49-F238E27FC236}">
                <a16:creationId xmlns:a16="http://schemas.microsoft.com/office/drawing/2014/main" xmlns="" id="{FFCE9851-B8BB-45F9-9AD0-3E5C48CB05C5}"/>
              </a:ext>
            </a:extLst>
          </p:cNvPr>
          <p:cNvSpPr txBox="1"/>
          <p:nvPr/>
        </p:nvSpPr>
        <p:spPr>
          <a:xfrm>
            <a:off x="3497051" y="6629931"/>
            <a:ext cx="5290083" cy="261610"/>
          </a:xfrm>
          <a:prstGeom prst="rect">
            <a:avLst/>
          </a:prstGeom>
          <a:noFill/>
        </p:spPr>
        <p:txBody>
          <a:bodyPr wrap="square" rtlCol="0">
            <a:spAutoFit/>
          </a:bodyPr>
          <a:lstStyle/>
          <a:p>
            <a:pPr algn="ctr"/>
            <a:r>
              <a:rPr lang="en-US" sz="1100" dirty="0" smtClean="0">
                <a:latin typeface="Times New Roman" panose="02020603050405020304" pitchFamily="18" charset="0"/>
                <a:cs typeface="Times New Roman" panose="02020603050405020304" pitchFamily="18" charset="0"/>
              </a:rPr>
              <a:t>Source</a:t>
            </a:r>
            <a:r>
              <a:rPr lang="en-US" sz="1100" dirty="0">
                <a:latin typeface="Times New Roman" panose="02020603050405020304" pitchFamily="18" charset="0"/>
                <a:cs typeface="Times New Roman" panose="02020603050405020304" pitchFamily="18" charset="0"/>
              </a:rPr>
              <a:t>: </a:t>
            </a:r>
            <a:r>
              <a:rPr lang="en-US" sz="1100" dirty="0" smtClean="0">
                <a:latin typeface="Times New Roman" panose="02020603050405020304" pitchFamily="18" charset="0"/>
                <a:cs typeface="Times New Roman" panose="02020603050405020304" pitchFamily="18" charset="0"/>
              </a:rPr>
              <a:t>Constructed by Author</a:t>
            </a:r>
            <a:endParaRPr lang="en-HK" sz="1100" dirty="0">
              <a:latin typeface="Times New Roman" panose="02020603050405020304" pitchFamily="18" charset="0"/>
              <a:cs typeface="Times New Roman" panose="02020603050405020304" pitchFamily="18" charset="0"/>
            </a:endParaRPr>
          </a:p>
        </p:txBody>
      </p:sp>
      <p:pic>
        <p:nvPicPr>
          <p:cNvPr id="145" name="Picture 2" descr="Download Cathay Pacific Logo in SVG Vector or PNG File Format - Logo.wine"/>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934699" y="1"/>
            <a:ext cx="1257299" cy="707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91001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fade">
                                      <p:cBhvr>
                                        <p:cTn id="7" dur="1000"/>
                                        <p:tgtEl>
                                          <p:spTgt spid="123"/>
                                        </p:tgtEl>
                                      </p:cBhvr>
                                    </p:animEffect>
                                    <p:anim calcmode="lin" valueType="num">
                                      <p:cBhvr>
                                        <p:cTn id="8" dur="1000" fill="hold"/>
                                        <p:tgtEl>
                                          <p:spTgt spid="123"/>
                                        </p:tgtEl>
                                        <p:attrNameLst>
                                          <p:attrName>ppt_x</p:attrName>
                                        </p:attrNameLst>
                                      </p:cBhvr>
                                      <p:tavLst>
                                        <p:tav tm="0">
                                          <p:val>
                                            <p:strVal val="#ppt_x"/>
                                          </p:val>
                                        </p:tav>
                                        <p:tav tm="100000">
                                          <p:val>
                                            <p:strVal val="#ppt_x"/>
                                          </p:val>
                                        </p:tav>
                                      </p:tavLst>
                                    </p:anim>
                                    <p:anim calcmode="lin" valueType="num">
                                      <p:cBhvr>
                                        <p:cTn id="9" dur="1000" fill="hold"/>
                                        <p:tgtEl>
                                          <p:spTgt spid="123"/>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nodeType="clickEffect">
                                  <p:stCondLst>
                                    <p:cond delay="0"/>
                                  </p:stCondLst>
                                  <p:childTnLst>
                                    <p:set>
                                      <p:cBhvr>
                                        <p:cTn id="18" dur="1" fill="hold">
                                          <p:stCondLst>
                                            <p:cond delay="0"/>
                                          </p:stCondLst>
                                        </p:cTn>
                                        <p:tgtEl>
                                          <p:spTgt spid="134"/>
                                        </p:tgtEl>
                                        <p:attrNameLst>
                                          <p:attrName>style.visibility</p:attrName>
                                        </p:attrNameLst>
                                      </p:cBhvr>
                                      <p:to>
                                        <p:strVal val="visible"/>
                                      </p:to>
                                    </p:set>
                                    <p:animEffect transition="in" filter="wheel(1)">
                                      <p:cBhvr>
                                        <p:cTn id="19" dur="2000"/>
                                        <p:tgtEl>
                                          <p:spTgt spid="1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a:extLst>
              <a:ext uri="{FF2B5EF4-FFF2-40B4-BE49-F238E27FC236}">
                <a16:creationId xmlns:a16="http://schemas.microsoft.com/office/drawing/2014/main" xmlns="" id="{216A7B83-B7C0-4F4C-94CC-150681C0EF08}"/>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flipH="1">
            <a:off x="0" y="0"/>
            <a:ext cx="12192000" cy="6858000"/>
          </a:xfrm>
          <a:prstGeom prst="rect">
            <a:avLst/>
          </a:prstGeom>
        </p:spPr>
      </p:pic>
      <p:grpSp>
        <p:nvGrpSpPr>
          <p:cNvPr id="10" name="组合 9">
            <a:extLst>
              <a:ext uri="{FF2B5EF4-FFF2-40B4-BE49-F238E27FC236}">
                <a16:creationId xmlns:a16="http://schemas.microsoft.com/office/drawing/2014/main" xmlns="" id="{558CC3F4-24F2-4D71-8114-35FBC57E409E}"/>
              </a:ext>
            </a:extLst>
          </p:cNvPr>
          <p:cNvGrpSpPr/>
          <p:nvPr/>
        </p:nvGrpSpPr>
        <p:grpSpPr>
          <a:xfrm>
            <a:off x="778012" y="788523"/>
            <a:ext cx="5317988" cy="6069477"/>
            <a:chOff x="6863128" y="897200"/>
            <a:chExt cx="5317988" cy="6069477"/>
          </a:xfrm>
        </p:grpSpPr>
        <p:sp>
          <p:nvSpPr>
            <p:cNvPr id="11" name="文本框 10">
              <a:extLst>
                <a:ext uri="{FF2B5EF4-FFF2-40B4-BE49-F238E27FC236}">
                  <a16:creationId xmlns:a16="http://schemas.microsoft.com/office/drawing/2014/main" xmlns="" id="{D9B3EB80-36BA-4B82-862B-A9E9A822B277}"/>
                </a:ext>
              </a:extLst>
            </p:cNvPr>
            <p:cNvSpPr txBox="1"/>
            <p:nvPr/>
          </p:nvSpPr>
          <p:spPr>
            <a:xfrm>
              <a:off x="6863128" y="897200"/>
              <a:ext cx="3985404" cy="584775"/>
            </a:xfrm>
            <a:prstGeom prst="rect">
              <a:avLst/>
            </a:prstGeom>
            <a:noFill/>
            <a:effectLst/>
          </p:spPr>
          <p:txBody>
            <a:bodyPr wrap="square" rtlCol="0">
              <a:spAutoFit/>
            </a:bodyPr>
            <a:lstStyle/>
            <a:p>
              <a:r>
                <a:rPr lang="en-US" altLang="zh-CN" sz="3200" dirty="0" smtClean="0">
                  <a:solidFill>
                    <a:srgbClr val="55C0AF"/>
                  </a:solidFill>
                  <a:latin typeface="微软雅黑" panose="020B0503020204020204" pitchFamily="34" charset="-122"/>
                  <a:ea typeface="微软雅黑" panose="020B0503020204020204" pitchFamily="34" charset="-122"/>
                </a:rPr>
                <a:t>Conclusion</a:t>
              </a:r>
              <a:endParaRPr lang="zh-CN" altLang="en-US" sz="3200" dirty="0">
                <a:solidFill>
                  <a:srgbClr val="55C0AF"/>
                </a:solidFill>
                <a:latin typeface="微软雅黑" panose="020B0503020204020204" pitchFamily="34" charset="-122"/>
                <a:ea typeface="微软雅黑" panose="020B0503020204020204" pitchFamily="34" charset="-122"/>
              </a:endParaRPr>
            </a:p>
          </p:txBody>
        </p:sp>
        <p:sp>
          <p:nvSpPr>
            <p:cNvPr id="12" name="文本框 11">
              <a:extLst>
                <a:ext uri="{FF2B5EF4-FFF2-40B4-BE49-F238E27FC236}">
                  <a16:creationId xmlns:a16="http://schemas.microsoft.com/office/drawing/2014/main" xmlns="" id="{CC083D12-B503-4B67-8D8D-9790679E284D}"/>
                </a:ext>
              </a:extLst>
            </p:cNvPr>
            <p:cNvSpPr txBox="1"/>
            <p:nvPr/>
          </p:nvSpPr>
          <p:spPr>
            <a:xfrm>
              <a:off x="7832648" y="6258791"/>
              <a:ext cx="4348468" cy="707886"/>
            </a:xfrm>
            <a:prstGeom prst="rect">
              <a:avLst/>
            </a:prstGeom>
            <a:noFill/>
          </p:spPr>
          <p:txBody>
            <a:bodyPr wrap="square" rtlCol="0">
              <a:spAutoFit/>
            </a:bodyPr>
            <a:lstStyle/>
            <a:p>
              <a:pPr algn="ctr"/>
              <a:r>
                <a:rPr lang="en-US" altLang="zh-CN" sz="4000" b="1" spc="600" dirty="0" smtClean="0">
                  <a:solidFill>
                    <a:srgbClr val="113F4E"/>
                  </a:solidFill>
                  <a:latin typeface="微软雅黑" panose="020B0503020204020204" pitchFamily="34" charset="-122"/>
                  <a:ea typeface="微软雅黑" panose="020B0503020204020204" pitchFamily="34" charset="-122"/>
                </a:rPr>
                <a:t>Q&amp;</a:t>
              </a:r>
              <a:r>
                <a:rPr lang="en-US" altLang="zh-CN" sz="4000" b="1" spc="600" dirty="0">
                  <a:solidFill>
                    <a:srgbClr val="113F4E"/>
                  </a:solidFill>
                  <a:latin typeface="微软雅黑" panose="020B0503020204020204" pitchFamily="34" charset="-122"/>
                  <a:ea typeface="微软雅黑" panose="020B0503020204020204" pitchFamily="34" charset="-122"/>
                </a:rPr>
                <a:t>A</a:t>
              </a:r>
              <a:endParaRPr lang="en-US" altLang="zh-CN" sz="4000" b="1" spc="600" dirty="0" smtClean="0">
                <a:solidFill>
                  <a:srgbClr val="113F4E"/>
                </a:solidFill>
                <a:latin typeface="微软雅黑" panose="020B0503020204020204" pitchFamily="34" charset="-122"/>
                <a:ea typeface="微软雅黑" panose="020B0503020204020204" pitchFamily="34" charset="-122"/>
              </a:endParaRPr>
            </a:p>
          </p:txBody>
        </p:sp>
      </p:grpSp>
      <p:pic>
        <p:nvPicPr>
          <p:cNvPr id="19" name="Picture 2" descr="Download Cathay Pacific Logo in SVG Vector or PNG File Format - Logo.win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1257299" cy="70788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778012" y="1645216"/>
            <a:ext cx="6406551" cy="2862322"/>
          </a:xfrm>
          <a:prstGeom prst="rect">
            <a:avLst/>
          </a:prstGeom>
        </p:spPr>
        <p:txBody>
          <a:bodyPr wrap="square">
            <a:spAutoFit/>
          </a:bodyPr>
          <a:lstStyle/>
          <a:p>
            <a:pPr algn="just"/>
            <a:r>
              <a:rPr lang="en-US" sz="1200" dirty="0">
                <a:latin typeface="Bookman Old Style" panose="02050604050505020204" pitchFamily="18" charset="0"/>
              </a:rPr>
              <a:t>Wherever human being is involved and interacted with, organism would present and an organization is no exception. Therefore, change has to be accepted and dealt with such as any change in nature to life. </a:t>
            </a:r>
            <a:endParaRPr lang="en-US" sz="1200" dirty="0" smtClean="0">
              <a:latin typeface="Bookman Old Style" panose="02050604050505020204" pitchFamily="18" charset="0"/>
            </a:endParaRPr>
          </a:p>
          <a:p>
            <a:pPr algn="just"/>
            <a:endParaRPr lang="en-US" sz="1200" dirty="0">
              <a:latin typeface="Bookman Old Style" panose="02050604050505020204" pitchFamily="18" charset="0"/>
            </a:endParaRPr>
          </a:p>
          <a:p>
            <a:pPr algn="just"/>
            <a:r>
              <a:rPr lang="en-US" sz="1200" dirty="0" smtClean="0">
                <a:latin typeface="Bookman Old Style" panose="02050604050505020204" pitchFamily="18" charset="0"/>
              </a:rPr>
              <a:t>Cathay </a:t>
            </a:r>
            <a:r>
              <a:rPr lang="en-US" sz="1200" dirty="0">
                <a:latin typeface="Bookman Old Style" panose="02050604050505020204" pitchFamily="18" charset="0"/>
              </a:rPr>
              <a:t>Pacific’s crumbling business is a perfect example of how indifference to modern change and poorly managed transformation can produce vital impact to business. Through analytical discussion, the research successfully identified 1) challenging macro and micro factors affecting Cathay operations today 2) the appropriate change models could reshape the transformation effectively 3) change frameworks could strategically </a:t>
            </a:r>
            <a:r>
              <a:rPr lang="en-US" sz="1200" dirty="0" smtClean="0">
                <a:latin typeface="Bookman Old Style" panose="02050604050505020204" pitchFamily="18" charset="0"/>
              </a:rPr>
              <a:t>answer Cathay’s management challenges and change resistance. </a:t>
            </a:r>
            <a:endParaRPr lang="en-US" sz="1200" dirty="0">
              <a:latin typeface="Bookman Old Style" panose="02050604050505020204" pitchFamily="18" charset="0"/>
            </a:endParaRPr>
          </a:p>
          <a:p>
            <a:pPr algn="just"/>
            <a:endParaRPr lang="en-US" sz="1200" dirty="0" smtClean="0">
              <a:latin typeface="Bookman Old Style" panose="02050604050505020204" pitchFamily="18" charset="0"/>
            </a:endParaRPr>
          </a:p>
          <a:p>
            <a:pPr algn="just"/>
            <a:r>
              <a:rPr lang="en-US" sz="1200" dirty="0" smtClean="0">
                <a:latin typeface="Bookman Old Style" panose="02050604050505020204" pitchFamily="18" charset="0"/>
              </a:rPr>
              <a:t>Cathay management team must have</a:t>
            </a:r>
            <a:r>
              <a:rPr lang="en-US" sz="1200" dirty="0">
                <a:latin typeface="Bookman Old Style" panose="02050604050505020204" pitchFamily="18" charset="0"/>
              </a:rPr>
              <a:t> </a:t>
            </a:r>
            <a:r>
              <a:rPr lang="en-US" sz="1200" dirty="0" smtClean="0">
                <a:latin typeface="Bookman Old Style" panose="02050604050505020204" pitchFamily="18" charset="0"/>
              </a:rPr>
              <a:t>its resolution to manage </a:t>
            </a:r>
            <a:r>
              <a:rPr lang="en-US" sz="1200" dirty="0">
                <a:latin typeface="Bookman Old Style" panose="02050604050505020204" pitchFamily="18" charset="0"/>
              </a:rPr>
              <a:t>uncertainties prudently </a:t>
            </a:r>
            <a:r>
              <a:rPr lang="en-US" sz="1200" dirty="0" smtClean="0">
                <a:latin typeface="Bookman Old Style" panose="02050604050505020204" pitchFamily="18" charset="0"/>
              </a:rPr>
              <a:t>with transformation and </a:t>
            </a:r>
            <a:r>
              <a:rPr lang="en-US" sz="1200" dirty="0">
                <a:latin typeface="Bookman Old Style" panose="02050604050505020204" pitchFamily="18" charset="0"/>
              </a:rPr>
              <a:t>stay </a:t>
            </a:r>
            <a:r>
              <a:rPr lang="en-US" sz="1200" dirty="0" smtClean="0">
                <a:latin typeface="Bookman Old Style" panose="02050604050505020204" pitchFamily="18" charset="0"/>
              </a:rPr>
              <a:t>competitive readily ahead of unpredictable emergent forces.</a:t>
            </a:r>
            <a:endParaRPr lang="en-US" sz="1200" dirty="0">
              <a:latin typeface="Bookman Old Style" panose="02050604050505020204" pitchFamily="18" charset="0"/>
            </a:endParaRPr>
          </a:p>
        </p:txBody>
      </p:sp>
    </p:spTree>
    <p:extLst>
      <p:ext uri="{BB962C8B-B14F-4D97-AF65-F5344CB8AC3E}">
        <p14:creationId xmlns:p14="http://schemas.microsoft.com/office/powerpoint/2010/main" val="3721371993"/>
      </p:ext>
    </p:extLst>
  </p:cSld>
  <p:clrMapOvr>
    <a:masterClrMapping/>
  </p:clrMapOvr>
  <p:transition spd="slow">
    <p:push dir="u"/>
  </p:transition>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750"/>
                                            <p:tgtEl>
                                              <p:spTgt spid="9"/>
                                            </p:tgtEl>
                                          </p:cBhvr>
                                        </p:animEffect>
                                      </p:childTnLst>
                                    </p:cTn>
                                  </p:par>
                                </p:childTnLst>
                              </p:cTn>
                            </p:par>
                            <p:par>
                              <p:cTn id="8" fill="hold">
                                <p:stCondLst>
                                  <p:cond delay="750"/>
                                </p:stCondLst>
                                <p:childTnLst>
                                  <p:par>
                                    <p:cTn id="9" presetID="2" presetClass="entr" presetSubtype="1" fill="hold" nodeType="afterEffect" p14:presetBounceEnd="54000">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14:bounceEnd="54000">
                                          <p:cBhvr additive="base">
                                            <p:cTn id="11" dur="750" fill="hold"/>
                                            <p:tgtEl>
                                              <p:spTgt spid="10"/>
                                            </p:tgtEl>
                                            <p:attrNameLst>
                                              <p:attrName>ppt_x</p:attrName>
                                            </p:attrNameLst>
                                          </p:cBhvr>
                                          <p:tavLst>
                                            <p:tav tm="0">
                                              <p:val>
                                                <p:strVal val="#ppt_x"/>
                                              </p:val>
                                            </p:tav>
                                            <p:tav tm="100000">
                                              <p:val>
                                                <p:strVal val="#ppt_x"/>
                                              </p:val>
                                            </p:tav>
                                          </p:tavLst>
                                        </p:anim>
                                        <p:anim calcmode="lin" valueType="num" p14:bounceEnd="54000">
                                          <p:cBhvr additive="base">
                                            <p:cTn id="12" dur="750" fill="hold"/>
                                            <p:tgtEl>
                                              <p:spTgt spid="1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750"/>
                                            <p:tgtEl>
                                              <p:spTgt spid="9"/>
                                            </p:tgtEl>
                                          </p:cBhvr>
                                        </p:animEffect>
                                      </p:childTnLst>
                                    </p:cTn>
                                  </p:par>
                                </p:childTnLst>
                              </p:cTn>
                            </p:par>
                            <p:par>
                              <p:cTn id="8" fill="hold">
                                <p:stCondLst>
                                  <p:cond delay="750"/>
                                </p:stCondLst>
                                <p:childTnLst>
                                  <p:par>
                                    <p:cTn id="9" presetID="2" presetClass="entr" presetSubtype="1" fill="hold" nodeType="after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750" fill="hold"/>
                                            <p:tgtEl>
                                              <p:spTgt spid="10"/>
                                            </p:tgtEl>
                                            <p:attrNameLst>
                                              <p:attrName>ppt_x</p:attrName>
                                            </p:attrNameLst>
                                          </p:cBhvr>
                                          <p:tavLst>
                                            <p:tav tm="0">
                                              <p:val>
                                                <p:strVal val="#ppt_x"/>
                                              </p:val>
                                            </p:tav>
                                            <p:tav tm="100000">
                                              <p:val>
                                                <p:strVal val="#ppt_x"/>
                                              </p:val>
                                            </p:tav>
                                          </p:tavLst>
                                        </p:anim>
                                        <p:anim calcmode="lin" valueType="num">
                                          <p:cBhvr additive="base">
                                            <p:cTn id="12" dur="750" fill="hold"/>
                                            <p:tgtEl>
                                              <p:spTgt spid="1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a:extLst>
              <a:ext uri="{FF2B5EF4-FFF2-40B4-BE49-F238E27FC236}">
                <a16:creationId xmlns:a16="http://schemas.microsoft.com/office/drawing/2014/main" xmlns="" id="{41501E81-1AB7-4A69-BA8B-D4667D4D517A}"/>
              </a:ext>
            </a:extLst>
          </p:cNvPr>
          <p:cNvGrpSpPr/>
          <p:nvPr/>
        </p:nvGrpSpPr>
        <p:grpSpPr>
          <a:xfrm>
            <a:off x="509695" y="295974"/>
            <a:ext cx="3427393" cy="622368"/>
            <a:chOff x="956666" y="3447854"/>
            <a:chExt cx="3427393" cy="622368"/>
          </a:xfrm>
        </p:grpSpPr>
        <p:sp>
          <p:nvSpPr>
            <p:cNvPr id="8" name="TextBox 38">
              <a:extLst>
                <a:ext uri="{FF2B5EF4-FFF2-40B4-BE49-F238E27FC236}">
                  <a16:creationId xmlns:a16="http://schemas.microsoft.com/office/drawing/2014/main" xmlns="" id="{C53C28E3-DC0F-4C61-A42D-5AC7B5E4C36E}"/>
                </a:ext>
              </a:extLst>
            </p:cNvPr>
            <p:cNvSpPr txBox="1"/>
            <p:nvPr/>
          </p:nvSpPr>
          <p:spPr>
            <a:xfrm>
              <a:off x="1718265" y="3447854"/>
              <a:ext cx="2665794" cy="523220"/>
            </a:xfrm>
            <a:prstGeom prst="rect">
              <a:avLst/>
            </a:prstGeom>
            <a:noFill/>
          </p:spPr>
          <p:txBody>
            <a:bodyPr wrap="none" rtlCol="0" anchor="t" anchorCtr="1">
              <a:spAutoFit/>
            </a:bodyPr>
            <a:lstStyle/>
            <a:p>
              <a:pPr algn="ctr"/>
              <a:r>
                <a:rPr lang="en-US" altLang="zh-CN" sz="2800" b="1" spc="600" dirty="0" smtClean="0">
                  <a:solidFill>
                    <a:srgbClr val="113F4E"/>
                  </a:solidFill>
                  <a:latin typeface="微软雅黑" panose="020B0503020204020204" pitchFamily="34" charset="-122"/>
                  <a:ea typeface="微软雅黑" panose="020B0503020204020204" pitchFamily="34" charset="-122"/>
                </a:rPr>
                <a:t>Reference</a:t>
              </a:r>
              <a:endParaRPr lang="en-US" altLang="zh-CN" sz="2800" b="1" spc="600" dirty="0">
                <a:solidFill>
                  <a:srgbClr val="113F4E"/>
                </a:solidFill>
                <a:latin typeface="微软雅黑" panose="020B0503020204020204" pitchFamily="34" charset="-122"/>
                <a:ea typeface="微软雅黑" panose="020B0503020204020204" pitchFamily="34" charset="-122"/>
              </a:endParaRPr>
            </a:p>
          </p:txBody>
        </p:sp>
        <p:sp>
          <p:nvSpPr>
            <p:cNvPr id="9" name="矩形 8">
              <a:extLst>
                <a:ext uri="{FF2B5EF4-FFF2-40B4-BE49-F238E27FC236}">
                  <a16:creationId xmlns:a16="http://schemas.microsoft.com/office/drawing/2014/main" xmlns="" id="{E32947FC-0CAF-491E-BB70-4BE979241394}"/>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10" name="矩形 9">
              <a:extLst>
                <a:ext uri="{FF2B5EF4-FFF2-40B4-BE49-F238E27FC236}">
                  <a16:creationId xmlns:a16="http://schemas.microsoft.com/office/drawing/2014/main" xmlns="" id="{3D41CC49-6D1D-4B11-8791-6EBDB155A635}"/>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sp>
        <p:nvSpPr>
          <p:cNvPr id="15" name="矩形 14">
            <a:extLst>
              <a:ext uri="{FF2B5EF4-FFF2-40B4-BE49-F238E27FC236}">
                <a16:creationId xmlns:a16="http://schemas.microsoft.com/office/drawing/2014/main" xmlns="" id="{1CC3ACC2-3497-421F-96BB-076752AFD14A}"/>
              </a:ext>
            </a:extLst>
          </p:cNvPr>
          <p:cNvSpPr/>
          <p:nvPr/>
        </p:nvSpPr>
        <p:spPr>
          <a:xfrm>
            <a:off x="509694" y="993980"/>
            <a:ext cx="11377505" cy="5909310"/>
          </a:xfrm>
          <a:prstGeom prst="rect">
            <a:avLst/>
          </a:prstGeom>
        </p:spPr>
        <p:txBody>
          <a:bodyPr wrap="square">
            <a:spAutoFit/>
          </a:bodyPr>
          <a:lstStyle/>
          <a:p>
            <a:r>
              <a:rPr lang="en-HK" sz="900" dirty="0">
                <a:latin typeface="Times New Roman" panose="02020603050405020304" pitchFamily="18" charset="0"/>
                <a:cs typeface="Times New Roman" panose="02020603050405020304" pitchFamily="18" charset="0"/>
              </a:rPr>
              <a:t>Cathay Pacific (2016) </a:t>
            </a:r>
            <a:r>
              <a:rPr lang="en-HK" sz="900" i="1" dirty="0">
                <a:latin typeface="Times New Roman" panose="02020603050405020304" pitchFamily="18" charset="0"/>
                <a:cs typeface="Times New Roman" panose="02020603050405020304" pitchFamily="18" charset="0"/>
              </a:rPr>
              <a:t>Annual Report 2016</a:t>
            </a:r>
            <a:r>
              <a:rPr lang="en-HK" sz="900" dirty="0">
                <a:latin typeface="Times New Roman" panose="02020603050405020304" pitchFamily="18" charset="0"/>
                <a:cs typeface="Times New Roman" panose="02020603050405020304" pitchFamily="18" charset="0"/>
              </a:rPr>
              <a:t>. Available at: </a:t>
            </a:r>
            <a:r>
              <a:rPr lang="en-HK" sz="900" u="sng" dirty="0" smtClean="0">
                <a:latin typeface="Times New Roman" panose="02020603050405020304" pitchFamily="18" charset="0"/>
                <a:cs typeface="Times New Roman" panose="02020603050405020304" pitchFamily="18" charset="0"/>
                <a:hlinkClick r:id="rId3"/>
              </a:rPr>
              <a:t>https</a:t>
            </a:r>
            <a:r>
              <a:rPr lang="en-HK" sz="900" u="sng" dirty="0">
                <a:latin typeface="Times New Roman" panose="02020603050405020304" pitchFamily="18" charset="0"/>
                <a:cs typeface="Times New Roman" panose="02020603050405020304" pitchFamily="18" charset="0"/>
                <a:hlinkClick r:id="rId3"/>
              </a:rPr>
              <a:t>://www.cathaypacific.com/content/dam/cx/about-us/investor-relations/interim-annual-reports/en/CX16_Final_en.pdf</a:t>
            </a:r>
            <a:r>
              <a:rPr lang="en-HK" sz="900" dirty="0">
                <a:latin typeface="Times New Roman" panose="02020603050405020304" pitchFamily="18" charset="0"/>
                <a:cs typeface="Times New Roman" panose="02020603050405020304" pitchFamily="18" charset="0"/>
              </a:rPr>
              <a:t> (Accessed: 26 </a:t>
            </a:r>
            <a:r>
              <a:rPr lang="en-HK" sz="900" dirty="0" smtClean="0">
                <a:latin typeface="Times New Roman" panose="02020603050405020304" pitchFamily="18" charset="0"/>
                <a:cs typeface="Times New Roman" panose="02020603050405020304" pitchFamily="18" charset="0"/>
              </a:rPr>
              <a:t>February </a:t>
            </a:r>
            <a:r>
              <a:rPr lang="en-HK" sz="900" dirty="0">
                <a:latin typeface="Times New Roman" panose="02020603050405020304" pitchFamily="18" charset="0"/>
                <a:cs typeface="Times New Roman" panose="02020603050405020304" pitchFamily="18" charset="0"/>
              </a:rPr>
              <a:t>2022).</a:t>
            </a:r>
            <a:endParaRPr lang="en-US" sz="900" dirty="0">
              <a:latin typeface="Times New Roman" panose="02020603050405020304" pitchFamily="18" charset="0"/>
              <a:cs typeface="Times New Roman" panose="02020603050405020304" pitchFamily="18" charset="0"/>
            </a:endParaRPr>
          </a:p>
          <a:p>
            <a:r>
              <a:rPr lang="en-HK" sz="900" b="1"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Cathay Pacific (2017) </a:t>
            </a:r>
            <a:r>
              <a:rPr lang="en-HK" sz="900" i="1" dirty="0">
                <a:latin typeface="Times New Roman" panose="02020603050405020304" pitchFamily="18" charset="0"/>
                <a:cs typeface="Times New Roman" panose="02020603050405020304" pitchFamily="18" charset="0"/>
              </a:rPr>
              <a:t>Annual Report 2017</a:t>
            </a:r>
            <a:r>
              <a:rPr lang="en-HK" sz="900" dirty="0">
                <a:latin typeface="Times New Roman" panose="02020603050405020304" pitchFamily="18" charset="0"/>
                <a:cs typeface="Times New Roman" panose="02020603050405020304" pitchFamily="18" charset="0"/>
              </a:rPr>
              <a:t>. Available at: </a:t>
            </a:r>
            <a:r>
              <a:rPr lang="en-HK" sz="900" u="sng" dirty="0" smtClean="0">
                <a:latin typeface="Times New Roman" panose="02020603050405020304" pitchFamily="18" charset="0"/>
                <a:cs typeface="Times New Roman" panose="02020603050405020304" pitchFamily="18" charset="0"/>
                <a:hlinkClick r:id="rId4"/>
              </a:rPr>
              <a:t>https</a:t>
            </a:r>
            <a:r>
              <a:rPr lang="en-HK" sz="900" u="sng" dirty="0">
                <a:latin typeface="Times New Roman" panose="02020603050405020304" pitchFamily="18" charset="0"/>
                <a:cs typeface="Times New Roman" panose="02020603050405020304" pitchFamily="18" charset="0"/>
                <a:hlinkClick r:id="rId4"/>
              </a:rPr>
              <a:t>://www.cathaypacific.com/content/dam/cx/about-us/investor-relations/interim-annual-reports/en/2017_annual_report_en.pdf</a:t>
            </a:r>
            <a:r>
              <a:rPr lang="en-HK" sz="900" dirty="0">
                <a:latin typeface="Times New Roman" panose="02020603050405020304" pitchFamily="18" charset="0"/>
                <a:cs typeface="Times New Roman" panose="02020603050405020304" pitchFamily="18" charset="0"/>
              </a:rPr>
              <a:t> (Accessed: </a:t>
            </a:r>
            <a:r>
              <a:rPr lang="en-HK" sz="900" dirty="0" smtClean="0">
                <a:latin typeface="Times New Roman" panose="02020603050405020304" pitchFamily="18" charset="0"/>
                <a:cs typeface="Times New Roman" panose="02020603050405020304" pitchFamily="18" charset="0"/>
              </a:rPr>
              <a:t>	26 </a:t>
            </a:r>
            <a:r>
              <a:rPr lang="en-HK" sz="900" dirty="0">
                <a:latin typeface="Times New Roman" panose="02020603050405020304" pitchFamily="18" charset="0"/>
                <a:cs typeface="Times New Roman" panose="02020603050405020304" pitchFamily="18" charset="0"/>
              </a:rPr>
              <a:t>February 2022).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Cathay Pacific (2018) </a:t>
            </a:r>
            <a:r>
              <a:rPr lang="en-HK" sz="900" i="1" dirty="0">
                <a:latin typeface="Times New Roman" panose="02020603050405020304" pitchFamily="18" charset="0"/>
                <a:cs typeface="Times New Roman" panose="02020603050405020304" pitchFamily="18" charset="0"/>
              </a:rPr>
              <a:t>Annual Report 2018</a:t>
            </a:r>
            <a:r>
              <a:rPr lang="en-HK" sz="900" dirty="0">
                <a:latin typeface="Times New Roman" panose="02020603050405020304" pitchFamily="18" charset="0"/>
                <a:cs typeface="Times New Roman" panose="02020603050405020304" pitchFamily="18" charset="0"/>
              </a:rPr>
              <a:t>. Available at: </a:t>
            </a:r>
            <a:r>
              <a:rPr lang="en-HK" sz="900" u="sng" dirty="0" smtClean="0">
                <a:latin typeface="Times New Roman" panose="02020603050405020304" pitchFamily="18" charset="0"/>
                <a:cs typeface="Times New Roman" panose="02020603050405020304" pitchFamily="18" charset="0"/>
                <a:hlinkClick r:id="rId5"/>
              </a:rPr>
              <a:t>https</a:t>
            </a:r>
            <a:r>
              <a:rPr lang="en-HK" sz="900" u="sng" dirty="0">
                <a:latin typeface="Times New Roman" panose="02020603050405020304" pitchFamily="18" charset="0"/>
                <a:cs typeface="Times New Roman" panose="02020603050405020304" pitchFamily="18" charset="0"/>
                <a:hlinkClick r:id="rId5"/>
              </a:rPr>
              <a:t>://www.cathaypacific.com/content/dam/cx/about-us/investor-relations/interim-annual-reports/en/2018_annual_report_en.pdf</a:t>
            </a:r>
            <a:r>
              <a:rPr lang="en-HK" sz="900" dirty="0">
                <a:latin typeface="Times New Roman" panose="02020603050405020304" pitchFamily="18" charset="0"/>
                <a:cs typeface="Times New Roman" panose="02020603050405020304" pitchFamily="18" charset="0"/>
              </a:rPr>
              <a:t> (Accessed: </a:t>
            </a:r>
            <a:r>
              <a:rPr lang="en-HK" sz="900" dirty="0" smtClean="0">
                <a:latin typeface="Times New Roman" panose="02020603050405020304" pitchFamily="18" charset="0"/>
                <a:cs typeface="Times New Roman" panose="02020603050405020304" pitchFamily="18" charset="0"/>
              </a:rPr>
              <a:t>	26 </a:t>
            </a:r>
            <a:r>
              <a:rPr lang="en-HK" sz="900" dirty="0">
                <a:latin typeface="Times New Roman" panose="02020603050405020304" pitchFamily="18" charset="0"/>
                <a:cs typeface="Times New Roman" panose="02020603050405020304" pitchFamily="18" charset="0"/>
              </a:rPr>
              <a:t>February 2022).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Cathay Pacific (2019) </a:t>
            </a:r>
            <a:r>
              <a:rPr lang="en-HK" sz="900" i="1" dirty="0">
                <a:latin typeface="Times New Roman" panose="02020603050405020304" pitchFamily="18" charset="0"/>
                <a:cs typeface="Times New Roman" panose="02020603050405020304" pitchFamily="18" charset="0"/>
              </a:rPr>
              <a:t>Annual Report 2019</a:t>
            </a:r>
            <a:r>
              <a:rPr lang="en-HK" sz="900" dirty="0">
                <a:latin typeface="Times New Roman" panose="02020603050405020304" pitchFamily="18" charset="0"/>
                <a:cs typeface="Times New Roman" panose="02020603050405020304" pitchFamily="18" charset="0"/>
              </a:rPr>
              <a:t>. Available at: </a:t>
            </a:r>
            <a:r>
              <a:rPr lang="en-HK" sz="900" u="sng" dirty="0" smtClean="0">
                <a:latin typeface="Times New Roman" panose="02020603050405020304" pitchFamily="18" charset="0"/>
                <a:cs typeface="Times New Roman" panose="02020603050405020304" pitchFamily="18" charset="0"/>
                <a:hlinkClick r:id="rId6"/>
              </a:rPr>
              <a:t>https</a:t>
            </a:r>
            <a:r>
              <a:rPr lang="en-HK" sz="900" u="sng" dirty="0">
                <a:latin typeface="Times New Roman" panose="02020603050405020304" pitchFamily="18" charset="0"/>
                <a:cs typeface="Times New Roman" panose="02020603050405020304" pitchFamily="18" charset="0"/>
                <a:hlinkClick r:id="rId6"/>
              </a:rPr>
              <a:t>://www.cathaypacific.com/content/dam/cx/about-us/investor-relations/interim-annual-reports/en/annual_report_2019_eng.pdf</a:t>
            </a:r>
            <a:r>
              <a:rPr lang="en-HK" sz="900" dirty="0">
                <a:latin typeface="Times New Roman" panose="02020603050405020304" pitchFamily="18" charset="0"/>
                <a:cs typeface="Times New Roman" panose="02020603050405020304" pitchFamily="18" charset="0"/>
              </a:rPr>
              <a:t> (Accessed:  </a:t>
            </a:r>
            <a:r>
              <a:rPr lang="en-HK" sz="900" dirty="0" smtClean="0">
                <a:latin typeface="Times New Roman" panose="02020603050405020304" pitchFamily="18" charset="0"/>
                <a:cs typeface="Times New Roman" panose="02020603050405020304" pitchFamily="18" charset="0"/>
              </a:rPr>
              <a:t>26 </a:t>
            </a:r>
            <a:r>
              <a:rPr lang="en-HK" sz="900" dirty="0">
                <a:latin typeface="Times New Roman" panose="02020603050405020304" pitchFamily="18" charset="0"/>
                <a:cs typeface="Times New Roman" panose="02020603050405020304" pitchFamily="18" charset="0"/>
              </a:rPr>
              <a:t>February 2022).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Cathay Pacific (2020) </a:t>
            </a:r>
            <a:r>
              <a:rPr lang="en-HK" sz="900" i="1" dirty="0">
                <a:latin typeface="Times New Roman" panose="02020603050405020304" pitchFamily="18" charset="0"/>
                <a:cs typeface="Times New Roman" panose="02020603050405020304" pitchFamily="18" charset="0"/>
              </a:rPr>
              <a:t>Annual Report 2020</a:t>
            </a:r>
            <a:r>
              <a:rPr lang="en-HK" sz="900" dirty="0">
                <a:latin typeface="Times New Roman" panose="02020603050405020304" pitchFamily="18" charset="0"/>
                <a:cs typeface="Times New Roman" panose="02020603050405020304" pitchFamily="18" charset="0"/>
              </a:rPr>
              <a:t>. Available at: </a:t>
            </a:r>
            <a:r>
              <a:rPr lang="en-HK" sz="900" u="sng" dirty="0" smtClean="0">
                <a:latin typeface="Times New Roman" panose="02020603050405020304" pitchFamily="18" charset="0"/>
                <a:cs typeface="Times New Roman" panose="02020603050405020304" pitchFamily="18" charset="0"/>
                <a:hlinkClick r:id="rId7"/>
              </a:rPr>
              <a:t>https</a:t>
            </a:r>
            <a:r>
              <a:rPr lang="en-HK" sz="900" u="sng" dirty="0">
                <a:latin typeface="Times New Roman" panose="02020603050405020304" pitchFamily="18" charset="0"/>
                <a:cs typeface="Times New Roman" panose="02020603050405020304" pitchFamily="18" charset="0"/>
                <a:hlinkClick r:id="rId7"/>
              </a:rPr>
              <a:t>://www.cathaypacific.com/content/dam/cx/about-us/investor-relations/interim-annual-reports/en/2020_cx_annual_report_en.pdf</a:t>
            </a:r>
            <a:r>
              <a:rPr lang="en-HK" sz="900" dirty="0">
                <a:latin typeface="Times New Roman" panose="02020603050405020304" pitchFamily="18" charset="0"/>
                <a:cs typeface="Times New Roman" panose="02020603050405020304" pitchFamily="18" charset="0"/>
              </a:rPr>
              <a:t>  </a:t>
            </a:r>
            <a:r>
              <a:rPr lang="en-HK" sz="900" dirty="0" smtClean="0">
                <a:latin typeface="Times New Roman" panose="02020603050405020304" pitchFamily="18" charset="0"/>
                <a:cs typeface="Times New Roman" panose="02020603050405020304" pitchFamily="18" charset="0"/>
              </a:rPr>
              <a:t>(</a:t>
            </a:r>
            <a:r>
              <a:rPr lang="en-HK" sz="900" dirty="0">
                <a:latin typeface="Times New Roman" panose="02020603050405020304" pitchFamily="18" charset="0"/>
                <a:cs typeface="Times New Roman" panose="02020603050405020304" pitchFamily="18" charset="0"/>
              </a:rPr>
              <a:t>Accessed: 26 February 2022).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Cathay Pacific (2020) </a:t>
            </a:r>
            <a:r>
              <a:rPr lang="en-HK" sz="900" i="1" dirty="0">
                <a:latin typeface="Times New Roman" panose="02020603050405020304" pitchFamily="18" charset="0"/>
                <a:cs typeface="Times New Roman" panose="02020603050405020304" pitchFamily="18" charset="0"/>
              </a:rPr>
              <a:t>Sustainable Development Report 2020.</a:t>
            </a:r>
            <a:r>
              <a:rPr lang="en-HK" sz="900" dirty="0">
                <a:latin typeface="Times New Roman" panose="02020603050405020304" pitchFamily="18" charset="0"/>
                <a:cs typeface="Times New Roman" panose="02020603050405020304" pitchFamily="18" charset="0"/>
              </a:rPr>
              <a:t> Available at: </a:t>
            </a:r>
            <a:r>
              <a:rPr lang="en-HK" sz="900" u="sng" dirty="0" smtClean="0">
                <a:latin typeface="Times New Roman" panose="02020603050405020304" pitchFamily="18" charset="0"/>
                <a:cs typeface="Times New Roman" panose="02020603050405020304" pitchFamily="18" charset="0"/>
                <a:hlinkClick r:id="rId8"/>
              </a:rPr>
              <a:t>https</a:t>
            </a:r>
            <a:r>
              <a:rPr lang="en-HK" sz="900" u="sng" dirty="0">
                <a:latin typeface="Times New Roman" panose="02020603050405020304" pitchFamily="18" charset="0"/>
                <a:cs typeface="Times New Roman" panose="02020603050405020304" pitchFamily="18" charset="0"/>
                <a:hlinkClick r:id="rId8"/>
              </a:rPr>
              <a:t>://sustainability.cathaypacific.com/wp-content/uploads/2021/05/Cathay-Pacific_SD-Report-2020_EN.pdf</a:t>
            </a:r>
            <a:r>
              <a:rPr lang="en-HK" sz="900" dirty="0">
                <a:latin typeface="Times New Roman" panose="02020603050405020304" pitchFamily="18" charset="0"/>
                <a:cs typeface="Times New Roman" panose="02020603050405020304" pitchFamily="18" charset="0"/>
              </a:rPr>
              <a:t> (Accessed:  </a:t>
            </a:r>
            <a:r>
              <a:rPr lang="en-HK" sz="900" dirty="0" smtClean="0">
                <a:latin typeface="Times New Roman" panose="02020603050405020304" pitchFamily="18" charset="0"/>
                <a:cs typeface="Times New Roman" panose="02020603050405020304" pitchFamily="18" charset="0"/>
              </a:rPr>
              <a:t>26 </a:t>
            </a:r>
            <a:r>
              <a:rPr lang="en-HK" sz="900" dirty="0">
                <a:latin typeface="Times New Roman" panose="02020603050405020304" pitchFamily="18" charset="0"/>
                <a:cs typeface="Times New Roman" panose="02020603050405020304" pitchFamily="18" charset="0"/>
              </a:rPr>
              <a:t>February 2022).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Cathay Pacific (2021) </a:t>
            </a:r>
            <a:r>
              <a:rPr lang="en-HK" sz="900" i="1" dirty="0">
                <a:latin typeface="Times New Roman" panose="02020603050405020304" pitchFamily="18" charset="0"/>
                <a:cs typeface="Times New Roman" panose="02020603050405020304" pitchFamily="18" charset="0"/>
              </a:rPr>
              <a:t>Interim Report 2021. </a:t>
            </a:r>
            <a:r>
              <a:rPr lang="en-HK" sz="900" dirty="0">
                <a:latin typeface="Times New Roman" panose="02020603050405020304" pitchFamily="18" charset="0"/>
                <a:cs typeface="Times New Roman" panose="02020603050405020304" pitchFamily="18" charset="0"/>
              </a:rPr>
              <a:t>Available at: </a:t>
            </a:r>
            <a:r>
              <a:rPr lang="en-HK" sz="900" u="sng" dirty="0" smtClean="0">
                <a:latin typeface="Times New Roman" panose="02020603050405020304" pitchFamily="18" charset="0"/>
                <a:cs typeface="Times New Roman" panose="02020603050405020304" pitchFamily="18" charset="0"/>
                <a:hlinkClick r:id="rId9"/>
              </a:rPr>
              <a:t>https</a:t>
            </a:r>
            <a:r>
              <a:rPr lang="en-HK" sz="900" u="sng" dirty="0">
                <a:latin typeface="Times New Roman" panose="02020603050405020304" pitchFamily="18" charset="0"/>
                <a:cs typeface="Times New Roman" panose="02020603050405020304" pitchFamily="18" charset="0"/>
                <a:hlinkClick r:id="rId9"/>
              </a:rPr>
              <a:t>://www.cathaypacific.com/content/dam/cx/about-us/investor-relations/interim-annual-reports/en/2021_cx_interim_report_en.pdf</a:t>
            </a:r>
            <a:r>
              <a:rPr lang="en-HK" sz="900" dirty="0">
                <a:latin typeface="Times New Roman" panose="02020603050405020304" pitchFamily="18" charset="0"/>
                <a:cs typeface="Times New Roman" panose="02020603050405020304" pitchFamily="18" charset="0"/>
              </a:rPr>
              <a:t> </a:t>
            </a:r>
            <a:r>
              <a:rPr lang="en-HK" sz="900" dirty="0" smtClean="0">
                <a:latin typeface="Times New Roman" panose="02020603050405020304" pitchFamily="18" charset="0"/>
                <a:cs typeface="Times New Roman" panose="02020603050405020304" pitchFamily="18" charset="0"/>
              </a:rPr>
              <a:t>(</a:t>
            </a:r>
            <a:r>
              <a:rPr lang="en-HK" sz="900" dirty="0">
                <a:latin typeface="Times New Roman" panose="02020603050405020304" pitchFamily="18" charset="0"/>
                <a:cs typeface="Times New Roman" panose="02020603050405020304" pitchFamily="18" charset="0"/>
              </a:rPr>
              <a:t>Accessed: 26 February 2022).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Cathay Pacific (2022) </a:t>
            </a:r>
            <a:r>
              <a:rPr lang="en-HK" sz="900" i="1" dirty="0">
                <a:latin typeface="Times New Roman" panose="02020603050405020304" pitchFamily="18" charset="0"/>
                <a:cs typeface="Times New Roman" panose="02020603050405020304" pitchFamily="18" charset="0"/>
              </a:rPr>
              <a:t>History</a:t>
            </a:r>
            <a:r>
              <a:rPr lang="en-HK" sz="900" dirty="0">
                <a:latin typeface="Times New Roman" panose="02020603050405020304" pitchFamily="18" charset="0"/>
                <a:cs typeface="Times New Roman" panose="02020603050405020304" pitchFamily="18" charset="0"/>
              </a:rPr>
              <a:t>. Available at: </a:t>
            </a:r>
            <a:r>
              <a:rPr lang="en-HK" sz="900" u="sng" dirty="0" smtClean="0">
                <a:latin typeface="Times New Roman" panose="02020603050405020304" pitchFamily="18" charset="0"/>
                <a:cs typeface="Times New Roman" panose="02020603050405020304" pitchFamily="18" charset="0"/>
                <a:hlinkClick r:id="rId10"/>
              </a:rPr>
              <a:t>https</a:t>
            </a:r>
            <a:r>
              <a:rPr lang="en-HK" sz="900" u="sng" dirty="0">
                <a:latin typeface="Times New Roman" panose="02020603050405020304" pitchFamily="18" charset="0"/>
                <a:cs typeface="Times New Roman" panose="02020603050405020304" pitchFamily="18" charset="0"/>
                <a:hlinkClick r:id="rId10"/>
              </a:rPr>
              <a:t>://www.cathaypacific.com/cx/en_HK/about-us/about-our-airline/history.html</a:t>
            </a:r>
            <a:r>
              <a:rPr lang="en-HK" sz="900" dirty="0">
                <a:latin typeface="Times New Roman" panose="02020603050405020304" pitchFamily="18" charset="0"/>
                <a:cs typeface="Times New Roman" panose="02020603050405020304" pitchFamily="18" charset="0"/>
              </a:rPr>
              <a:t> </a:t>
            </a:r>
            <a:r>
              <a:rPr lang="en-HK" sz="900" dirty="0" smtClean="0">
                <a:latin typeface="Times New Roman" panose="02020603050405020304" pitchFamily="18" charset="0"/>
                <a:cs typeface="Times New Roman" panose="02020603050405020304" pitchFamily="18" charset="0"/>
              </a:rPr>
              <a:t>(</a:t>
            </a:r>
            <a:r>
              <a:rPr lang="en-HK" sz="900" dirty="0">
                <a:latin typeface="Times New Roman" panose="02020603050405020304" pitchFamily="18" charset="0"/>
                <a:cs typeface="Times New Roman" panose="02020603050405020304" pitchFamily="18" charset="0"/>
              </a:rPr>
              <a:t>Accessed: 1 March 2022).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err="1">
                <a:latin typeface="Times New Roman" panose="02020603050405020304" pitchFamily="18" charset="0"/>
                <a:cs typeface="Times New Roman" panose="02020603050405020304" pitchFamily="18" charset="0"/>
              </a:rPr>
              <a:t>Chak</a:t>
            </a:r>
            <a:r>
              <a:rPr lang="en-HK" sz="900" dirty="0">
                <a:latin typeface="Times New Roman" panose="02020603050405020304" pitchFamily="18" charset="0"/>
                <a:cs typeface="Times New Roman" panose="02020603050405020304" pitchFamily="18" charset="0"/>
              </a:rPr>
              <a:t>, S.C. (2020) ‘Cathay Dragon: why is a truly Hong Kong brand being sacrificed?’, </a:t>
            </a:r>
            <a:r>
              <a:rPr lang="en-HK" sz="900" i="1" dirty="0" smtClean="0">
                <a:latin typeface="Times New Roman" panose="02020603050405020304" pitchFamily="18" charset="0"/>
                <a:cs typeface="Times New Roman" panose="02020603050405020304" pitchFamily="18" charset="0"/>
              </a:rPr>
              <a:t>South China </a:t>
            </a:r>
            <a:r>
              <a:rPr lang="en-HK" sz="900" i="1" dirty="0">
                <a:latin typeface="Times New Roman" panose="02020603050405020304" pitchFamily="18" charset="0"/>
                <a:cs typeface="Times New Roman" panose="02020603050405020304" pitchFamily="18" charset="0"/>
              </a:rPr>
              <a:t>Morning Post</a:t>
            </a:r>
            <a:r>
              <a:rPr lang="en-HK" sz="900" dirty="0">
                <a:latin typeface="Times New Roman" panose="02020603050405020304" pitchFamily="18" charset="0"/>
                <a:cs typeface="Times New Roman" panose="02020603050405020304" pitchFamily="18" charset="0"/>
              </a:rPr>
              <a:t>, 2 November. Available at: </a:t>
            </a:r>
            <a:r>
              <a:rPr lang="en-HK" sz="900" u="sng" dirty="0" smtClean="0">
                <a:latin typeface="Times New Roman" panose="02020603050405020304" pitchFamily="18" charset="0"/>
                <a:cs typeface="Times New Roman" panose="02020603050405020304" pitchFamily="18" charset="0"/>
                <a:hlinkClick r:id="rId11"/>
              </a:rPr>
              <a:t>https</a:t>
            </a:r>
            <a:r>
              <a:rPr lang="en-HK" sz="900" u="sng" dirty="0">
                <a:latin typeface="Times New Roman" panose="02020603050405020304" pitchFamily="18" charset="0"/>
                <a:cs typeface="Times New Roman" panose="02020603050405020304" pitchFamily="18" charset="0"/>
                <a:hlinkClick r:id="rId11"/>
              </a:rPr>
              <a:t>://</a:t>
            </a:r>
            <a:r>
              <a:rPr lang="en-HK" sz="900" u="sng" dirty="0" smtClean="0">
                <a:latin typeface="Times New Roman" panose="02020603050405020304" pitchFamily="18" charset="0"/>
                <a:cs typeface="Times New Roman" panose="02020603050405020304" pitchFamily="18" charset="0"/>
                <a:hlinkClick r:id="rId11"/>
              </a:rPr>
              <a:t>www.scmp.com/comment/letters/article/3107655/cathay-dragon-why-truly-hong-kong-brand-</a:t>
            </a:r>
          </a:p>
          <a:p>
            <a:pPr lvl="1"/>
            <a:r>
              <a:rPr lang="en-HK" sz="900" u="sng" dirty="0" smtClean="0">
                <a:latin typeface="Times New Roman" panose="02020603050405020304" pitchFamily="18" charset="0"/>
                <a:cs typeface="Times New Roman" panose="02020603050405020304" pitchFamily="18" charset="0"/>
                <a:hlinkClick r:id="rId11"/>
              </a:rPr>
              <a:t>being-sacrificed</a:t>
            </a:r>
            <a:r>
              <a:rPr lang="en-HK" sz="900" dirty="0" smtClean="0">
                <a:latin typeface="Times New Roman" panose="02020603050405020304" pitchFamily="18" charset="0"/>
                <a:cs typeface="Times New Roman" panose="02020603050405020304" pitchFamily="18" charset="0"/>
              </a:rPr>
              <a:t> </a:t>
            </a:r>
            <a:r>
              <a:rPr lang="en-HK" sz="900" dirty="0">
                <a:latin typeface="Times New Roman" panose="02020603050405020304" pitchFamily="18" charset="0"/>
                <a:cs typeface="Times New Roman" panose="02020603050405020304" pitchFamily="18" charset="0"/>
              </a:rPr>
              <a:t>(Accessed: 1 March 2022).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err="1" smtClean="0">
                <a:latin typeface="Times New Roman" panose="02020603050405020304" pitchFamily="18" charset="0"/>
                <a:cs typeface="Times New Roman" panose="02020603050405020304" pitchFamily="18" charset="0"/>
              </a:rPr>
              <a:t>Corrall</a:t>
            </a:r>
            <a:r>
              <a:rPr lang="en-HK" sz="900" dirty="0" smtClean="0">
                <a:latin typeface="Times New Roman" panose="02020603050405020304" pitchFamily="18" charset="0"/>
                <a:cs typeface="Times New Roman" panose="02020603050405020304" pitchFamily="18" charset="0"/>
              </a:rPr>
              <a:t>, S</a:t>
            </a:r>
            <a:r>
              <a:rPr lang="en-HK" sz="900" dirty="0">
                <a:latin typeface="Times New Roman" panose="02020603050405020304" pitchFamily="18" charset="0"/>
                <a:cs typeface="Times New Roman" panose="02020603050405020304" pitchFamily="18" charset="0"/>
              </a:rPr>
              <a:t>. (2008) ‘Information literacy strategy development in higher education: An </a:t>
            </a:r>
            <a:r>
              <a:rPr lang="en-HK" sz="900" dirty="0" smtClean="0">
                <a:latin typeface="Times New Roman" panose="02020603050405020304" pitchFamily="18" charset="0"/>
                <a:cs typeface="Times New Roman" panose="02020603050405020304" pitchFamily="18" charset="0"/>
              </a:rPr>
              <a:t>exploratory </a:t>
            </a:r>
            <a:r>
              <a:rPr lang="en-HK" sz="900" dirty="0">
                <a:latin typeface="Times New Roman" panose="02020603050405020304" pitchFamily="18" charset="0"/>
                <a:cs typeface="Times New Roman" panose="02020603050405020304" pitchFamily="18" charset="0"/>
              </a:rPr>
              <a:t>study’, </a:t>
            </a:r>
            <a:r>
              <a:rPr lang="en-HK" sz="900" i="1" dirty="0">
                <a:latin typeface="Times New Roman" panose="02020603050405020304" pitchFamily="18" charset="0"/>
                <a:cs typeface="Times New Roman" panose="02020603050405020304" pitchFamily="18" charset="0"/>
              </a:rPr>
              <a:t>International Journal of Information Management</a:t>
            </a:r>
            <a:r>
              <a:rPr lang="en-HK" sz="900" dirty="0">
                <a:latin typeface="Times New Roman" panose="02020603050405020304" pitchFamily="18" charset="0"/>
                <a:cs typeface="Times New Roman" panose="02020603050405020304" pitchFamily="18" charset="0"/>
              </a:rPr>
              <a:t>, 28(1), pp. </a:t>
            </a:r>
            <a:r>
              <a:rPr lang="en-HK" sz="900" dirty="0" smtClean="0">
                <a:latin typeface="Times New Roman" panose="02020603050405020304" pitchFamily="18" charset="0"/>
                <a:cs typeface="Times New Roman" panose="02020603050405020304" pitchFamily="18" charset="0"/>
              </a:rPr>
              <a:t>26–37</a:t>
            </a:r>
            <a:r>
              <a:rPr lang="en-HK" sz="900" dirty="0">
                <a:latin typeface="Times New Roman" panose="02020603050405020304" pitchFamily="18" charset="0"/>
                <a:cs typeface="Times New Roman" panose="02020603050405020304" pitchFamily="18" charset="0"/>
              </a:rPr>
              <a:t>, February. </a:t>
            </a:r>
            <a:r>
              <a:rPr lang="en-HK" sz="900" dirty="0" smtClean="0">
                <a:latin typeface="Times New Roman" panose="02020603050405020304" pitchFamily="18" charset="0"/>
                <a:cs typeface="Times New Roman" panose="02020603050405020304" pitchFamily="18" charset="0"/>
              </a:rPr>
              <a:t>DOI:10.1016/j.ijinfomgt.2007.07.002</a:t>
            </a:r>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Cox, A. M., </a:t>
            </a:r>
            <a:r>
              <a:rPr lang="en-HK" sz="900" dirty="0" err="1">
                <a:latin typeface="Times New Roman" panose="02020603050405020304" pitchFamily="18" charset="0"/>
                <a:cs typeface="Times New Roman" panose="02020603050405020304" pitchFamily="18" charset="0"/>
              </a:rPr>
              <a:t>Pinfield</a:t>
            </a:r>
            <a:r>
              <a:rPr lang="en-HK" sz="900" dirty="0">
                <a:latin typeface="Times New Roman" panose="02020603050405020304" pitchFamily="18" charset="0"/>
                <a:cs typeface="Times New Roman" panose="02020603050405020304" pitchFamily="18" charset="0"/>
              </a:rPr>
              <a:t>, S., and Rutter, S. (2018). ‘Extending McKinsey’s 7S model to </a:t>
            </a:r>
            <a:r>
              <a:rPr lang="en-HK" sz="900" dirty="0" smtClean="0">
                <a:latin typeface="Times New Roman" panose="02020603050405020304" pitchFamily="18" charset="0"/>
                <a:cs typeface="Times New Roman" panose="02020603050405020304" pitchFamily="18" charset="0"/>
              </a:rPr>
              <a:t>understand </a:t>
            </a:r>
            <a:r>
              <a:rPr lang="en-HK" sz="900" dirty="0">
                <a:latin typeface="Times New Roman" panose="02020603050405020304" pitchFamily="18" charset="0"/>
                <a:cs typeface="Times New Roman" panose="02020603050405020304" pitchFamily="18" charset="0"/>
              </a:rPr>
              <a:t>strategic alignment in academic libraries’, </a:t>
            </a:r>
            <a:r>
              <a:rPr lang="en-HK" sz="900" i="1" dirty="0">
                <a:latin typeface="Times New Roman" panose="02020603050405020304" pitchFamily="18" charset="0"/>
                <a:cs typeface="Times New Roman" panose="02020603050405020304" pitchFamily="18" charset="0"/>
              </a:rPr>
              <a:t>Library Management</a:t>
            </a:r>
            <a:r>
              <a:rPr lang="en-HK" sz="900" dirty="0">
                <a:latin typeface="Times New Roman" panose="02020603050405020304" pitchFamily="18" charset="0"/>
                <a:cs typeface="Times New Roman" panose="02020603050405020304" pitchFamily="18" charset="0"/>
              </a:rPr>
              <a:t>. </a:t>
            </a:r>
            <a:r>
              <a:rPr lang="en-HK" sz="900" dirty="0" smtClean="0">
                <a:latin typeface="Times New Roman" panose="02020603050405020304" pitchFamily="18" charset="0"/>
                <a:cs typeface="Times New Roman" panose="02020603050405020304" pitchFamily="18" charset="0"/>
              </a:rPr>
              <a:t>DOI:10.1108/lm-06-2018-0052.</a:t>
            </a:r>
          </a:p>
          <a:p>
            <a:endParaRPr lang="en-HK" sz="900" dirty="0" smtClean="0">
              <a:latin typeface="Times New Roman" panose="02020603050405020304" pitchFamily="18" charset="0"/>
              <a:cs typeface="Times New Roman" panose="02020603050405020304" pitchFamily="18" charset="0"/>
            </a:endParaRPr>
          </a:p>
          <a:p>
            <a:r>
              <a:rPr lang="en-HK" sz="900" dirty="0" smtClean="0">
                <a:latin typeface="Times New Roman" panose="02020603050405020304" pitchFamily="18" charset="0"/>
                <a:cs typeface="Times New Roman" panose="02020603050405020304" pitchFamily="18" charset="0"/>
              </a:rPr>
              <a:t>Dipnarine</a:t>
            </a:r>
            <a:r>
              <a:rPr lang="en-HK" sz="900" dirty="0">
                <a:latin typeface="Times New Roman" panose="02020603050405020304" pitchFamily="18" charset="0"/>
                <a:cs typeface="Times New Roman" panose="02020603050405020304" pitchFamily="18" charset="0"/>
              </a:rPr>
              <a:t>, P. (2016) </a:t>
            </a:r>
            <a:r>
              <a:rPr lang="en-HK" sz="900" i="1" dirty="0">
                <a:latin typeface="Times New Roman" panose="02020603050405020304" pitchFamily="18" charset="0"/>
                <a:cs typeface="Times New Roman" panose="02020603050405020304" pitchFamily="18" charset="0"/>
              </a:rPr>
              <a:t>AN ANALYSIS OF STRATEGIC CHANGE MANAGEMENT RELATIVE TO C.S.R</a:t>
            </a:r>
            <a:r>
              <a:rPr lang="en-HK" sz="900" dirty="0">
                <a:latin typeface="Times New Roman" panose="02020603050405020304" pitchFamily="18" charset="0"/>
                <a:cs typeface="Times New Roman" panose="02020603050405020304" pitchFamily="18" charset="0"/>
              </a:rPr>
              <a:t>, January. DOI: 10.13140/RG.2.1.2724.7762.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Freed, J. (2017) ‘As Cathay Pacific wields jobs axe, 'Swire prince' culture survives’, </a:t>
            </a:r>
            <a:r>
              <a:rPr lang="en-HK" sz="900" i="1" dirty="0">
                <a:latin typeface="Times New Roman" panose="02020603050405020304" pitchFamily="18" charset="0"/>
                <a:cs typeface="Times New Roman" panose="02020603050405020304" pitchFamily="18" charset="0"/>
              </a:rPr>
              <a:t>Reuters,</a:t>
            </a:r>
            <a:r>
              <a:rPr lang="en-HK" sz="900" dirty="0">
                <a:latin typeface="Times New Roman" panose="02020603050405020304" pitchFamily="18" charset="0"/>
                <a:cs typeface="Times New Roman" panose="02020603050405020304" pitchFamily="18" charset="0"/>
              </a:rPr>
              <a:t> 6 December.  Available at: </a:t>
            </a:r>
            <a:r>
              <a:rPr lang="en-HK" sz="900" u="sng" dirty="0">
                <a:latin typeface="Times New Roman" panose="02020603050405020304" pitchFamily="18" charset="0"/>
                <a:cs typeface="Times New Roman" panose="02020603050405020304" pitchFamily="18" charset="0"/>
                <a:hlinkClick r:id="rId12"/>
              </a:rPr>
              <a:t>https://</a:t>
            </a:r>
            <a:r>
              <a:rPr lang="en-HK" sz="900" u="sng" dirty="0" smtClean="0">
                <a:latin typeface="Times New Roman" panose="02020603050405020304" pitchFamily="18" charset="0"/>
                <a:cs typeface="Times New Roman" panose="02020603050405020304" pitchFamily="18" charset="0"/>
                <a:hlinkClick r:id="rId12"/>
              </a:rPr>
              <a:t>www.reuters.com/article/uk-cathay-pacific-strategy-analysis-idUKKBN1DZ391</a:t>
            </a:r>
            <a:r>
              <a:rPr lang="en-HK" sz="900" dirty="0">
                <a:latin typeface="Times New Roman" panose="02020603050405020304" pitchFamily="18" charset="0"/>
                <a:cs typeface="Times New Roman" panose="02020603050405020304" pitchFamily="18" charset="0"/>
              </a:rPr>
              <a:t> </a:t>
            </a:r>
            <a:r>
              <a:rPr lang="en-HK" sz="900" dirty="0" smtClean="0">
                <a:latin typeface="Times New Roman" panose="02020603050405020304" pitchFamily="18" charset="0"/>
                <a:cs typeface="Times New Roman" panose="02020603050405020304" pitchFamily="18" charset="0"/>
              </a:rPr>
              <a:t>(Accessed</a:t>
            </a:r>
            <a:r>
              <a:rPr lang="en-HK" sz="900" dirty="0">
                <a:latin typeface="Times New Roman" panose="02020603050405020304" pitchFamily="18" charset="0"/>
                <a:cs typeface="Times New Roman" panose="02020603050405020304" pitchFamily="18" charset="0"/>
              </a:rPr>
              <a:t>: 2 March 2022).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Galli, B.J. (2018) ‘Change Management Models: A Comparative Analysis and Concerns’,  </a:t>
            </a:r>
            <a:r>
              <a:rPr lang="en-HK" sz="900" i="1" dirty="0">
                <a:latin typeface="Times New Roman" panose="02020603050405020304" pitchFamily="18" charset="0"/>
                <a:cs typeface="Times New Roman" panose="02020603050405020304" pitchFamily="18" charset="0"/>
              </a:rPr>
              <a:t>IEEE Engineering Management Review</a:t>
            </a:r>
            <a:r>
              <a:rPr lang="en-HK" sz="900" dirty="0">
                <a:latin typeface="Times New Roman" panose="02020603050405020304" pitchFamily="18" charset="0"/>
                <a:cs typeface="Times New Roman" panose="02020603050405020304" pitchFamily="18" charset="0"/>
              </a:rPr>
              <a:t>, 46(3), pp. 124–132. DOI: 10.1109/emr.2018.2866860.</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err="1">
                <a:latin typeface="Times New Roman" panose="02020603050405020304" pitchFamily="18" charset="0"/>
                <a:cs typeface="Times New Roman" panose="02020603050405020304" pitchFamily="18" charset="0"/>
              </a:rPr>
              <a:t>GovHK</a:t>
            </a:r>
            <a:r>
              <a:rPr lang="en-HK" sz="900" dirty="0">
                <a:latin typeface="Times New Roman" panose="02020603050405020304" pitchFamily="18" charset="0"/>
                <a:cs typeface="Times New Roman" panose="02020603050405020304" pitchFamily="18" charset="0"/>
              </a:rPr>
              <a:t> (2020) </a:t>
            </a:r>
            <a:r>
              <a:rPr lang="en-HK" sz="900" i="1" dirty="0">
                <a:latin typeface="Times New Roman" panose="02020603050405020304" pitchFamily="18" charset="0"/>
                <a:cs typeface="Times New Roman" panose="02020603050405020304" pitchFamily="18" charset="0"/>
              </a:rPr>
              <a:t>Labour Department's response to media enquiries on Cathay Pacific Group's restructuring</a:t>
            </a:r>
            <a:r>
              <a:rPr lang="en-HK" sz="900" dirty="0">
                <a:latin typeface="Times New Roman" panose="02020603050405020304" pitchFamily="18" charset="0"/>
                <a:cs typeface="Times New Roman" panose="02020603050405020304" pitchFamily="18" charset="0"/>
              </a:rPr>
              <a:t>, 21 October. Available at: </a:t>
            </a:r>
            <a:r>
              <a:rPr lang="en-HK" sz="900" u="sng" dirty="0" smtClean="0">
                <a:latin typeface="Times New Roman" panose="02020603050405020304" pitchFamily="18" charset="0"/>
                <a:cs typeface="Times New Roman" panose="02020603050405020304" pitchFamily="18" charset="0"/>
                <a:hlinkClick r:id="rId13"/>
              </a:rPr>
              <a:t>https</a:t>
            </a:r>
            <a:r>
              <a:rPr lang="en-HK" sz="900" u="sng" dirty="0">
                <a:latin typeface="Times New Roman" panose="02020603050405020304" pitchFamily="18" charset="0"/>
                <a:cs typeface="Times New Roman" panose="02020603050405020304" pitchFamily="18" charset="0"/>
                <a:hlinkClick r:id="rId13"/>
              </a:rPr>
              <a:t>://www.info.gov.hk/gia/general/202010/21/P2020102100504.htm</a:t>
            </a:r>
            <a:r>
              <a:rPr lang="en-HK" sz="900" dirty="0">
                <a:latin typeface="Times New Roman" panose="02020603050405020304" pitchFamily="18" charset="0"/>
                <a:cs typeface="Times New Roman" panose="02020603050405020304" pitchFamily="18" charset="0"/>
              </a:rPr>
              <a:t> (Accessed: 26 February 2022).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err="1">
                <a:latin typeface="Times New Roman" panose="02020603050405020304" pitchFamily="18" charset="0"/>
                <a:cs typeface="Times New Roman" panose="02020603050405020304" pitchFamily="18" charset="0"/>
              </a:rPr>
              <a:t>Hamdo</a:t>
            </a:r>
            <a:r>
              <a:rPr lang="en-HK" sz="900" dirty="0">
                <a:latin typeface="Times New Roman" panose="02020603050405020304" pitchFamily="18" charset="0"/>
                <a:cs typeface="Times New Roman" panose="02020603050405020304" pitchFamily="18" charset="0"/>
              </a:rPr>
              <a:t>, S.S. (2021) </a:t>
            </a:r>
            <a:r>
              <a:rPr lang="en-HK" sz="900" i="1" dirty="0">
                <a:latin typeface="Times New Roman" panose="02020603050405020304" pitchFamily="18" charset="0"/>
                <a:cs typeface="Times New Roman" panose="02020603050405020304" pitchFamily="18" charset="0"/>
              </a:rPr>
              <a:t>Change Management Models: A Comparative Review</a:t>
            </a:r>
            <a:r>
              <a:rPr lang="en-HK" sz="900" dirty="0">
                <a:latin typeface="Times New Roman" panose="02020603050405020304" pitchFamily="18" charset="0"/>
                <a:cs typeface="Times New Roman" panose="02020603050405020304" pitchFamily="18" charset="0"/>
              </a:rPr>
              <a:t>, April. DOI: 10.13140/RG.2.2.24741.01764.</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ICAO (2022) </a:t>
            </a:r>
            <a:r>
              <a:rPr lang="en-HK" sz="900" i="1" dirty="0">
                <a:latin typeface="Times New Roman" panose="02020603050405020304" pitchFamily="18" charset="0"/>
                <a:cs typeface="Times New Roman" panose="02020603050405020304" pitchFamily="18" charset="0"/>
              </a:rPr>
              <a:t>Economic Impacts of COVID-19 on Civil Aviation. </a:t>
            </a:r>
            <a:r>
              <a:rPr lang="en-HK" sz="900" dirty="0">
                <a:latin typeface="Times New Roman" panose="02020603050405020304" pitchFamily="18" charset="0"/>
                <a:cs typeface="Times New Roman" panose="02020603050405020304" pitchFamily="18" charset="0"/>
              </a:rPr>
              <a:t>Available at: </a:t>
            </a:r>
            <a:r>
              <a:rPr lang="en-HK" sz="900" u="sng" dirty="0">
                <a:latin typeface="Times New Roman" panose="02020603050405020304" pitchFamily="18" charset="0"/>
                <a:cs typeface="Times New Roman" panose="02020603050405020304" pitchFamily="18" charset="0"/>
                <a:hlinkClick r:id="rId14"/>
              </a:rPr>
              <a:t>https://www.icao.int/sustainability/Pages/Economic-Impacts-of-COVID-19.aspx</a:t>
            </a:r>
            <a:r>
              <a:rPr lang="en-HK" sz="900" dirty="0">
                <a:latin typeface="Times New Roman" panose="02020603050405020304" pitchFamily="18" charset="0"/>
                <a:cs typeface="Times New Roman" panose="02020603050405020304" pitchFamily="18" charset="0"/>
              </a:rPr>
              <a:t> (Accessed: 28 February 2022).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ICAO (2021) </a:t>
            </a:r>
            <a:r>
              <a:rPr lang="en-HK" sz="900" i="1" dirty="0">
                <a:latin typeface="Times New Roman" panose="02020603050405020304" pitchFamily="18" charset="0"/>
                <a:cs typeface="Times New Roman" panose="02020603050405020304" pitchFamily="18" charset="0"/>
              </a:rPr>
              <a:t>Economic impact -Air carriers. </a:t>
            </a:r>
            <a:r>
              <a:rPr lang="en-HK" sz="900" dirty="0">
                <a:latin typeface="Times New Roman" panose="02020603050405020304" pitchFamily="18" charset="0"/>
                <a:cs typeface="Times New Roman" panose="02020603050405020304" pitchFamily="18" charset="0"/>
              </a:rPr>
              <a:t>Available at: </a:t>
            </a:r>
            <a:r>
              <a:rPr lang="en-HK" sz="900" u="sng" dirty="0">
                <a:latin typeface="Times New Roman" panose="02020603050405020304" pitchFamily="18" charset="0"/>
                <a:cs typeface="Times New Roman" panose="02020603050405020304" pitchFamily="18" charset="0"/>
                <a:hlinkClick r:id="rId15"/>
              </a:rPr>
              <a:t>https://www.icao.int/sustainability/Pages/COVID-19-Air-Traffic-Dashboard.aspx</a:t>
            </a:r>
            <a:r>
              <a:rPr lang="en-HK" sz="900" dirty="0">
                <a:latin typeface="Times New Roman" panose="02020603050405020304" pitchFamily="18" charset="0"/>
                <a:cs typeface="Times New Roman" panose="02020603050405020304" pitchFamily="18" charset="0"/>
              </a:rPr>
              <a:t> (Accessed: 28 February 2022).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IMF (2021) ‘Recovery During a Pandemic’, </a:t>
            </a:r>
            <a:r>
              <a:rPr lang="en-HK" sz="900" i="1" dirty="0">
                <a:latin typeface="Times New Roman" panose="02020603050405020304" pitchFamily="18" charset="0"/>
                <a:cs typeface="Times New Roman" panose="02020603050405020304" pitchFamily="18" charset="0"/>
              </a:rPr>
              <a:t>WORLD ECONOMIC OUTLOOK</a:t>
            </a:r>
            <a:r>
              <a:rPr lang="en-HK" sz="900" dirty="0">
                <a:latin typeface="Times New Roman" panose="02020603050405020304" pitchFamily="18" charset="0"/>
                <a:cs typeface="Times New Roman" panose="02020603050405020304" pitchFamily="18" charset="0"/>
              </a:rPr>
              <a:t>, October. Available at: </a:t>
            </a:r>
            <a:r>
              <a:rPr lang="en-HK" sz="900" u="sng" dirty="0">
                <a:latin typeface="Times New Roman" panose="02020603050405020304" pitchFamily="18" charset="0"/>
                <a:cs typeface="Times New Roman" panose="02020603050405020304" pitchFamily="18" charset="0"/>
                <a:hlinkClick r:id="rId16"/>
              </a:rPr>
              <a:t>https://www.imf.org/en/publications/weo</a:t>
            </a:r>
            <a:r>
              <a:rPr lang="en-HK" sz="900" dirty="0">
                <a:latin typeface="Times New Roman" panose="02020603050405020304" pitchFamily="18" charset="0"/>
                <a:cs typeface="Times New Roman" panose="02020603050405020304" pitchFamily="18" charset="0"/>
              </a:rPr>
              <a:t> (Accessed: 2 March 2022).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err="1">
                <a:latin typeface="Times New Roman" panose="02020603050405020304" pitchFamily="18" charset="0"/>
                <a:cs typeface="Times New Roman" panose="02020603050405020304" pitchFamily="18" charset="0"/>
              </a:rPr>
              <a:t>Junnaid</a:t>
            </a:r>
            <a:r>
              <a:rPr lang="en-HK" sz="900" dirty="0">
                <a:latin typeface="Times New Roman" panose="02020603050405020304" pitchFamily="18" charset="0"/>
                <a:cs typeface="Times New Roman" panose="02020603050405020304" pitchFamily="18" charset="0"/>
              </a:rPr>
              <a:t>, M.H. et al. (2020) ‘LEADERSHIP AND ORGANIZATIONAL CHANGE MANAGEMENT IN UNPREDICTABLE SITUATIONS IN RESPONDING TO COVID-19 PANDEMIC’, </a:t>
            </a:r>
            <a:r>
              <a:rPr lang="en-HK" sz="900" i="1" dirty="0" smtClean="0">
                <a:latin typeface="Times New Roman" panose="02020603050405020304" pitchFamily="18" charset="0"/>
                <a:cs typeface="Times New Roman" panose="02020603050405020304" pitchFamily="18" charset="0"/>
              </a:rPr>
              <a:t>International </a:t>
            </a:r>
            <a:r>
              <a:rPr lang="en-HK" sz="900" i="1" dirty="0">
                <a:latin typeface="Times New Roman" panose="02020603050405020304" pitchFamily="18" charset="0"/>
                <a:cs typeface="Times New Roman" panose="02020603050405020304" pitchFamily="18" charset="0"/>
              </a:rPr>
              <a:t>Transaction Journal of Engineering, </a:t>
            </a:r>
          </a:p>
          <a:p>
            <a:pPr lvl="1"/>
            <a:r>
              <a:rPr lang="en-HK" sz="900" i="1" dirty="0" smtClean="0">
                <a:latin typeface="Times New Roman" panose="02020603050405020304" pitchFamily="18" charset="0"/>
                <a:cs typeface="Times New Roman" panose="02020603050405020304" pitchFamily="18" charset="0"/>
              </a:rPr>
              <a:t>Management</a:t>
            </a:r>
            <a:r>
              <a:rPr lang="en-HK" sz="900" i="1" dirty="0">
                <a:latin typeface="Times New Roman" panose="02020603050405020304" pitchFamily="18" charset="0"/>
                <a:cs typeface="Times New Roman" panose="02020603050405020304" pitchFamily="18" charset="0"/>
              </a:rPr>
              <a:t>, &amp; Applied Sciences &amp; Technologies</a:t>
            </a:r>
            <a:r>
              <a:rPr lang="en-HK" sz="900" dirty="0">
                <a:latin typeface="Times New Roman" panose="02020603050405020304" pitchFamily="18" charset="0"/>
                <a:cs typeface="Times New Roman" panose="02020603050405020304" pitchFamily="18" charset="0"/>
              </a:rPr>
              <a:t>. Available at: </a:t>
            </a:r>
            <a:r>
              <a:rPr lang="en-HK" sz="900" u="sng" dirty="0">
                <a:latin typeface="Times New Roman" panose="02020603050405020304" pitchFamily="18" charset="0"/>
                <a:cs typeface="Times New Roman" panose="02020603050405020304" pitchFamily="18" charset="0"/>
                <a:hlinkClick r:id="rId17"/>
              </a:rPr>
              <a:t>https://tuengr.com/V11B/11A16M.pdf</a:t>
            </a:r>
            <a:r>
              <a:rPr lang="en-HK" sz="900" dirty="0">
                <a:latin typeface="Times New Roman" panose="02020603050405020304" pitchFamily="18" charset="0"/>
                <a:cs typeface="Times New Roman" panose="02020603050405020304" pitchFamily="18" charset="0"/>
              </a:rPr>
              <a:t> (Accessed: 1 March 2022).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p:txBody>
      </p:sp>
      <p:sp>
        <p:nvSpPr>
          <p:cNvPr id="2" name="Rectangle 1"/>
          <p:cNvSpPr/>
          <p:nvPr/>
        </p:nvSpPr>
        <p:spPr>
          <a:xfrm>
            <a:off x="729708" y="358808"/>
            <a:ext cx="373820" cy="461665"/>
          </a:xfrm>
          <a:prstGeom prst="rect">
            <a:avLst/>
          </a:prstGeom>
        </p:spPr>
        <p:txBody>
          <a:bodyPr wrap="none">
            <a:spAutoFit/>
          </a:bodyPr>
          <a:lstStyle/>
          <a:p>
            <a:r>
              <a:rPr lang="en-US" altLang="zh-CN" sz="2400" b="1" dirty="0" smtClean="0">
                <a:solidFill>
                  <a:schemeClr val="bg1"/>
                </a:solidFill>
                <a:latin typeface="微软雅黑" panose="020B0503020204020204" pitchFamily="34" charset="-122"/>
                <a:ea typeface="微软雅黑" panose="020B0503020204020204" pitchFamily="34" charset="-122"/>
              </a:rPr>
              <a:t>6</a:t>
            </a:r>
            <a:endParaRPr lang="zh-CN" altLang="en-US" sz="2400" b="1" dirty="0">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79528507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a:extLst>
              <a:ext uri="{FF2B5EF4-FFF2-40B4-BE49-F238E27FC236}">
                <a16:creationId xmlns:a16="http://schemas.microsoft.com/office/drawing/2014/main" xmlns="" id="{41501E81-1AB7-4A69-BA8B-D4667D4D517A}"/>
              </a:ext>
            </a:extLst>
          </p:cNvPr>
          <p:cNvGrpSpPr/>
          <p:nvPr/>
        </p:nvGrpSpPr>
        <p:grpSpPr>
          <a:xfrm>
            <a:off x="509695" y="295974"/>
            <a:ext cx="3427393" cy="622368"/>
            <a:chOff x="956666" y="3447854"/>
            <a:chExt cx="3427393" cy="622368"/>
          </a:xfrm>
        </p:grpSpPr>
        <p:sp>
          <p:nvSpPr>
            <p:cNvPr id="8" name="TextBox 38">
              <a:extLst>
                <a:ext uri="{FF2B5EF4-FFF2-40B4-BE49-F238E27FC236}">
                  <a16:creationId xmlns:a16="http://schemas.microsoft.com/office/drawing/2014/main" xmlns="" id="{C53C28E3-DC0F-4C61-A42D-5AC7B5E4C36E}"/>
                </a:ext>
              </a:extLst>
            </p:cNvPr>
            <p:cNvSpPr txBox="1"/>
            <p:nvPr/>
          </p:nvSpPr>
          <p:spPr>
            <a:xfrm>
              <a:off x="1718265" y="3447854"/>
              <a:ext cx="2665794" cy="523220"/>
            </a:xfrm>
            <a:prstGeom prst="rect">
              <a:avLst/>
            </a:prstGeom>
            <a:noFill/>
          </p:spPr>
          <p:txBody>
            <a:bodyPr wrap="none" rtlCol="0" anchor="t" anchorCtr="1">
              <a:spAutoFit/>
            </a:bodyPr>
            <a:lstStyle/>
            <a:p>
              <a:pPr algn="ctr"/>
              <a:r>
                <a:rPr lang="en-US" altLang="zh-CN" sz="2800" b="1" spc="600" dirty="0" smtClean="0">
                  <a:solidFill>
                    <a:srgbClr val="113F4E"/>
                  </a:solidFill>
                  <a:latin typeface="微软雅黑" panose="020B0503020204020204" pitchFamily="34" charset="-122"/>
                  <a:ea typeface="微软雅黑" panose="020B0503020204020204" pitchFamily="34" charset="-122"/>
                </a:rPr>
                <a:t>Reference</a:t>
              </a:r>
              <a:endParaRPr lang="en-US" altLang="zh-CN" sz="2800" b="1" spc="600" dirty="0">
                <a:solidFill>
                  <a:srgbClr val="113F4E"/>
                </a:solidFill>
                <a:latin typeface="微软雅黑" panose="020B0503020204020204" pitchFamily="34" charset="-122"/>
                <a:ea typeface="微软雅黑" panose="020B0503020204020204" pitchFamily="34" charset="-122"/>
              </a:endParaRPr>
            </a:p>
          </p:txBody>
        </p:sp>
        <p:sp>
          <p:nvSpPr>
            <p:cNvPr id="9" name="矩形 8">
              <a:extLst>
                <a:ext uri="{FF2B5EF4-FFF2-40B4-BE49-F238E27FC236}">
                  <a16:creationId xmlns:a16="http://schemas.microsoft.com/office/drawing/2014/main" xmlns="" id="{E32947FC-0CAF-491E-BB70-4BE979241394}"/>
                </a:ext>
              </a:extLst>
            </p:cNvPr>
            <p:cNvSpPr/>
            <p:nvPr/>
          </p:nvSpPr>
          <p:spPr>
            <a:xfrm>
              <a:off x="956666" y="3498086"/>
              <a:ext cx="448664" cy="448662"/>
            </a:xfrm>
            <a:prstGeom prst="rect">
              <a:avLst/>
            </a:prstGeom>
            <a:solidFill>
              <a:srgbClr val="113F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10" name="矩形 9">
              <a:extLst>
                <a:ext uri="{FF2B5EF4-FFF2-40B4-BE49-F238E27FC236}">
                  <a16:creationId xmlns:a16="http://schemas.microsoft.com/office/drawing/2014/main" xmlns="" id="{3D41CC49-6D1D-4B11-8791-6EBDB155A635}"/>
                </a:ext>
              </a:extLst>
            </p:cNvPr>
            <p:cNvSpPr/>
            <p:nvPr/>
          </p:nvSpPr>
          <p:spPr>
            <a:xfrm>
              <a:off x="1176679" y="3689818"/>
              <a:ext cx="380404" cy="380404"/>
            </a:xfrm>
            <a:prstGeom prst="rect">
              <a:avLst/>
            </a:prstGeom>
            <a:solidFill>
              <a:srgbClr val="55C0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sp>
        <p:nvSpPr>
          <p:cNvPr id="15" name="矩形 14">
            <a:extLst>
              <a:ext uri="{FF2B5EF4-FFF2-40B4-BE49-F238E27FC236}">
                <a16:creationId xmlns:a16="http://schemas.microsoft.com/office/drawing/2014/main" xmlns="" id="{1CC3ACC2-3497-421F-96BB-076752AFD14A}"/>
              </a:ext>
            </a:extLst>
          </p:cNvPr>
          <p:cNvSpPr/>
          <p:nvPr/>
        </p:nvSpPr>
        <p:spPr>
          <a:xfrm>
            <a:off x="509694" y="993980"/>
            <a:ext cx="11377505" cy="5109091"/>
          </a:xfrm>
          <a:prstGeom prst="rect">
            <a:avLst/>
          </a:prstGeom>
        </p:spPr>
        <p:txBody>
          <a:bodyPr wrap="square">
            <a:spAutoFit/>
          </a:bodyPr>
          <a:lstStyle/>
          <a:p>
            <a:r>
              <a:rPr lang="en-HK" sz="900" dirty="0">
                <a:latin typeface="Times New Roman" panose="02020603050405020304" pitchFamily="18" charset="0"/>
                <a:cs typeface="Times New Roman" panose="02020603050405020304" pitchFamily="18" charset="0"/>
              </a:rPr>
              <a:t>Kao, Z. (2019) ‘Cathay Pacific threatens to fire employees participating in strike next week’, </a:t>
            </a:r>
            <a:r>
              <a:rPr lang="en-HK" sz="900" i="1" dirty="0">
                <a:latin typeface="Times New Roman" panose="02020603050405020304" pitchFamily="18" charset="0"/>
                <a:cs typeface="Times New Roman" panose="02020603050405020304" pitchFamily="18" charset="0"/>
              </a:rPr>
              <a:t>Taiwan News</a:t>
            </a:r>
            <a:r>
              <a:rPr lang="en-HK" sz="900" dirty="0">
                <a:latin typeface="Times New Roman" panose="02020603050405020304" pitchFamily="18" charset="0"/>
                <a:cs typeface="Times New Roman" panose="02020603050405020304" pitchFamily="18" charset="0"/>
              </a:rPr>
              <a:t>, 30 August. Available at: </a:t>
            </a:r>
            <a:r>
              <a:rPr lang="en-HK" sz="900" u="sng" dirty="0">
                <a:latin typeface="Times New Roman" panose="02020603050405020304" pitchFamily="18" charset="0"/>
                <a:cs typeface="Times New Roman" panose="02020603050405020304" pitchFamily="18" charset="0"/>
                <a:hlinkClick r:id="rId3"/>
              </a:rPr>
              <a:t>https://www.taiwannews.com.tw/en/news/3769596</a:t>
            </a:r>
            <a:r>
              <a:rPr lang="en-HK" sz="900" dirty="0">
                <a:latin typeface="Times New Roman" panose="02020603050405020304" pitchFamily="18" charset="0"/>
                <a:cs typeface="Times New Roman" panose="02020603050405020304" pitchFamily="18" charset="0"/>
              </a:rPr>
              <a:t> (Accessed: 4 </a:t>
            </a:r>
            <a:r>
              <a:rPr lang="en-HK" sz="900" dirty="0" smtClean="0">
                <a:latin typeface="Times New Roman" panose="02020603050405020304" pitchFamily="18" charset="0"/>
                <a:cs typeface="Times New Roman" panose="02020603050405020304" pitchFamily="18" charset="0"/>
              </a:rPr>
              <a:t>March </a:t>
            </a:r>
            <a:r>
              <a:rPr lang="en-HK" sz="900" dirty="0">
                <a:latin typeface="Times New Roman" panose="02020603050405020304" pitchFamily="18" charset="0"/>
                <a:cs typeface="Times New Roman" panose="02020603050405020304" pitchFamily="18" charset="0"/>
              </a:rPr>
              <a:t>2022).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err="1">
                <a:latin typeface="Times New Roman" panose="02020603050405020304" pitchFamily="18" charset="0"/>
                <a:cs typeface="Times New Roman" panose="02020603050405020304" pitchFamily="18" charset="0"/>
              </a:rPr>
              <a:t>Kawase</a:t>
            </a:r>
            <a:r>
              <a:rPr lang="en-HK" sz="900" dirty="0">
                <a:latin typeface="Times New Roman" panose="02020603050405020304" pitchFamily="18" charset="0"/>
                <a:cs typeface="Times New Roman" panose="02020603050405020304" pitchFamily="18" charset="0"/>
              </a:rPr>
              <a:t>, K. (2020) ‘Cathay Pacific shareholders approve government-led bailout’, </a:t>
            </a:r>
            <a:r>
              <a:rPr lang="en-HK" sz="900" i="1" dirty="0">
                <a:latin typeface="Times New Roman" panose="02020603050405020304" pitchFamily="18" charset="0"/>
                <a:cs typeface="Times New Roman" panose="02020603050405020304" pitchFamily="18" charset="0"/>
              </a:rPr>
              <a:t>Nikkei Asia</a:t>
            </a:r>
            <a:r>
              <a:rPr lang="en-HK" sz="900" dirty="0">
                <a:latin typeface="Times New Roman" panose="02020603050405020304" pitchFamily="18" charset="0"/>
                <a:cs typeface="Times New Roman" panose="02020603050405020304" pitchFamily="18" charset="0"/>
              </a:rPr>
              <a:t>, 13 July. Available at: </a:t>
            </a:r>
            <a:r>
              <a:rPr lang="en-HK" sz="900" u="sng" dirty="0">
                <a:latin typeface="Times New Roman" panose="02020603050405020304" pitchFamily="18" charset="0"/>
                <a:cs typeface="Times New Roman" panose="02020603050405020304" pitchFamily="18" charset="0"/>
                <a:hlinkClick r:id="rId4"/>
              </a:rPr>
              <a:t>https://asia.nikkei.com/Business/Transportation/Cathay-Pacific-shareholders-approve-government-led-bailout#:~:text=HONG%20KONG%20%2D%2D%20Shareholders%20of,resurgence%20of%20COVID%2D19%20cases</a:t>
            </a:r>
            <a:r>
              <a:rPr lang="en-HK" sz="900" dirty="0">
                <a:latin typeface="Times New Roman" panose="02020603050405020304" pitchFamily="18" charset="0"/>
                <a:cs typeface="Times New Roman" panose="02020603050405020304" pitchFamily="18" charset="0"/>
              </a:rPr>
              <a:t>. (Accessed: 4 March 2022).</a:t>
            </a:r>
          </a:p>
          <a:p>
            <a:endParaRPr lang="en-HK"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Kim, Y., Lee, S. S., and </a:t>
            </a:r>
            <a:r>
              <a:rPr lang="en-HK" sz="900" dirty="0" err="1">
                <a:latin typeface="Times New Roman" panose="02020603050405020304" pitchFamily="18" charset="0"/>
                <a:cs typeface="Times New Roman" panose="02020603050405020304" pitchFamily="18" charset="0"/>
              </a:rPr>
              <a:t>Roh</a:t>
            </a:r>
            <a:r>
              <a:rPr lang="en-HK" sz="900" dirty="0">
                <a:latin typeface="Times New Roman" panose="02020603050405020304" pitchFamily="18" charset="0"/>
                <a:cs typeface="Times New Roman" panose="02020603050405020304" pitchFamily="18" charset="0"/>
              </a:rPr>
              <a:t>, T. (2020) ‘Taking Another Look at Airline CSR: How Required CSR and Desired CSR Affect Customer Loyalty in the Airline Industry’, </a:t>
            </a:r>
            <a:r>
              <a:rPr lang="en-HK" sz="900" i="1" dirty="0">
                <a:latin typeface="Times New Roman" panose="02020603050405020304" pitchFamily="18" charset="0"/>
                <a:cs typeface="Times New Roman" panose="02020603050405020304" pitchFamily="18" charset="0"/>
              </a:rPr>
              <a:t>Sustainability</a:t>
            </a:r>
            <a:r>
              <a:rPr lang="en-HK" sz="900" dirty="0">
                <a:latin typeface="Times New Roman" panose="02020603050405020304" pitchFamily="18" charset="0"/>
                <a:cs typeface="Times New Roman" panose="02020603050405020304" pitchFamily="18" charset="0"/>
              </a:rPr>
              <a:t>, 12(10), May. DOI: 10.3390/su12104281.</a:t>
            </a:r>
            <a:endParaRPr lang="en-US" sz="900" dirty="0">
              <a:latin typeface="Times New Roman" panose="02020603050405020304" pitchFamily="18" charset="0"/>
              <a:cs typeface="Times New Roman" panose="02020603050405020304" pitchFamily="18" charset="0"/>
            </a:endParaRPr>
          </a:p>
          <a:p>
            <a:endParaRPr lang="en-HK"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Kotter, J.P. (2012) </a:t>
            </a:r>
            <a:r>
              <a:rPr lang="en-HK" sz="900" i="1" dirty="0">
                <a:latin typeface="Times New Roman" panose="02020603050405020304" pitchFamily="18" charset="0"/>
                <a:cs typeface="Times New Roman" panose="02020603050405020304" pitchFamily="18" charset="0"/>
              </a:rPr>
              <a:t>Leading Change</a:t>
            </a:r>
            <a:r>
              <a:rPr lang="en-HK" sz="900" dirty="0">
                <a:latin typeface="Times New Roman" panose="02020603050405020304" pitchFamily="18" charset="0"/>
                <a:cs typeface="Times New Roman" panose="02020603050405020304" pitchFamily="18" charset="0"/>
              </a:rPr>
              <a:t>. Boston: Harvard Business Review Press</a:t>
            </a:r>
            <a:r>
              <a:rPr lang="en-HK" sz="900" dirty="0" smtClean="0">
                <a:latin typeface="Times New Roman" panose="02020603050405020304" pitchFamily="18" charset="0"/>
                <a:cs typeface="Times New Roman" panose="02020603050405020304" pitchFamily="18" charset="0"/>
              </a:rPr>
              <a:t>.</a:t>
            </a:r>
          </a:p>
          <a:p>
            <a:endParaRPr lang="en-HK" sz="900" dirty="0">
              <a:latin typeface="Times New Roman" panose="02020603050405020304" pitchFamily="18" charset="0"/>
              <a:cs typeface="Times New Roman" panose="02020603050405020304" pitchFamily="18" charset="0"/>
            </a:endParaRPr>
          </a:p>
          <a:p>
            <a:r>
              <a:rPr lang="en-HK" sz="900" dirty="0" smtClean="0">
                <a:latin typeface="Times New Roman" panose="02020603050405020304" pitchFamily="18" charset="0"/>
                <a:cs typeface="Times New Roman" panose="02020603050405020304" pitchFamily="18" charset="0"/>
              </a:rPr>
              <a:t>Lee</a:t>
            </a:r>
            <a:r>
              <a:rPr lang="en-HK" sz="900" dirty="0">
                <a:latin typeface="Times New Roman" panose="02020603050405020304" pitchFamily="18" charset="0"/>
                <a:cs typeface="Times New Roman" panose="02020603050405020304" pitchFamily="18" charset="0"/>
              </a:rPr>
              <a:t>, D. (2020a) ‘Hong Kong pilots’ union demands bigger role in Cathay Pacific talks amid looming job cuts, end of carrier’s recognition of staff body’, </a:t>
            </a:r>
            <a:r>
              <a:rPr lang="en-HK" sz="900" i="1" dirty="0">
                <a:latin typeface="Times New Roman" panose="02020603050405020304" pitchFamily="18" charset="0"/>
                <a:cs typeface="Times New Roman" panose="02020603050405020304" pitchFamily="18" charset="0"/>
              </a:rPr>
              <a:t>South China Morning Post</a:t>
            </a:r>
            <a:r>
              <a:rPr lang="en-HK" sz="900" dirty="0">
                <a:latin typeface="Times New Roman" panose="02020603050405020304" pitchFamily="18" charset="0"/>
                <a:cs typeface="Times New Roman" panose="02020603050405020304" pitchFamily="18" charset="0"/>
              </a:rPr>
              <a:t>, 30 September. </a:t>
            </a:r>
            <a:r>
              <a:rPr lang="en-HK" sz="900" dirty="0" smtClean="0">
                <a:latin typeface="Times New Roman" panose="02020603050405020304" pitchFamily="18" charset="0"/>
                <a:cs typeface="Times New Roman" panose="02020603050405020304" pitchFamily="18" charset="0"/>
              </a:rPr>
              <a:t>Available </a:t>
            </a:r>
            <a:r>
              <a:rPr lang="en-HK" sz="900" dirty="0">
                <a:latin typeface="Times New Roman" panose="02020603050405020304" pitchFamily="18" charset="0"/>
                <a:cs typeface="Times New Roman" panose="02020603050405020304" pitchFamily="18" charset="0"/>
              </a:rPr>
              <a:t>at: </a:t>
            </a:r>
            <a:endParaRPr lang="en-HK" sz="900" dirty="0" smtClean="0">
              <a:latin typeface="Times New Roman" panose="02020603050405020304" pitchFamily="18" charset="0"/>
              <a:cs typeface="Times New Roman" panose="02020603050405020304" pitchFamily="18" charset="0"/>
            </a:endParaRPr>
          </a:p>
          <a:p>
            <a:pPr lvl="1"/>
            <a:r>
              <a:rPr lang="en-HK" sz="900" u="sng" dirty="0" smtClean="0">
                <a:latin typeface="Times New Roman" panose="02020603050405020304" pitchFamily="18" charset="0"/>
                <a:cs typeface="Times New Roman" panose="02020603050405020304" pitchFamily="18" charset="0"/>
                <a:hlinkClick r:id="rId5"/>
              </a:rPr>
              <a:t>https</a:t>
            </a:r>
            <a:r>
              <a:rPr lang="en-HK" sz="900" u="sng" dirty="0">
                <a:latin typeface="Times New Roman" panose="02020603050405020304" pitchFamily="18" charset="0"/>
                <a:cs typeface="Times New Roman" panose="02020603050405020304" pitchFamily="18" charset="0"/>
                <a:hlinkClick r:id="rId5"/>
              </a:rPr>
              <a:t>://www.scmp.com/news/hong-kong/transport/article/3103556/hong-kong-pilots-union-demands-bigger-role-cathay-pacific</a:t>
            </a:r>
            <a:r>
              <a:rPr lang="en-HK" sz="900" dirty="0">
                <a:latin typeface="Times New Roman" panose="02020603050405020304" pitchFamily="18" charset="0"/>
                <a:cs typeface="Times New Roman" panose="02020603050405020304" pitchFamily="18" charset="0"/>
              </a:rPr>
              <a:t> (Accessed: 4 March 2022).</a:t>
            </a:r>
            <a:endParaRPr lang="en-US" sz="900" dirty="0">
              <a:latin typeface="Times New Roman" panose="02020603050405020304" pitchFamily="18" charset="0"/>
              <a:cs typeface="Times New Roman" panose="02020603050405020304" pitchFamily="18" charset="0"/>
            </a:endParaRPr>
          </a:p>
          <a:p>
            <a:endParaRPr lang="en-HK" sz="900" dirty="0">
              <a:latin typeface="Times New Roman" panose="02020603050405020304" pitchFamily="18" charset="0"/>
              <a:cs typeface="Times New Roman" panose="02020603050405020304" pitchFamily="18" charset="0"/>
            </a:endParaRPr>
          </a:p>
          <a:p>
            <a:r>
              <a:rPr lang="en-HK" sz="900" dirty="0" smtClean="0">
                <a:latin typeface="Times New Roman" panose="02020603050405020304" pitchFamily="18" charset="0"/>
                <a:cs typeface="Times New Roman" panose="02020603050405020304" pitchFamily="18" charset="0"/>
              </a:rPr>
              <a:t>Lee</a:t>
            </a:r>
            <a:r>
              <a:rPr lang="en-HK" sz="900" dirty="0">
                <a:latin typeface="Times New Roman" panose="02020603050405020304" pitchFamily="18" charset="0"/>
                <a:cs typeface="Times New Roman" panose="02020603050405020304" pitchFamily="18" charset="0"/>
              </a:rPr>
              <a:t>, D. (2020b) ‘Cathay Pacific snubs union over pay talks and says it will contact staff </a:t>
            </a:r>
            <a:r>
              <a:rPr lang="en-HK" sz="900" dirty="0" smtClean="0">
                <a:latin typeface="Times New Roman" panose="02020603050405020304" pitchFamily="18" charset="0"/>
                <a:cs typeface="Times New Roman" panose="02020603050405020304" pitchFamily="18" charset="0"/>
              </a:rPr>
              <a:t>directly</a:t>
            </a:r>
            <a:r>
              <a:rPr lang="en-HK" sz="900" dirty="0">
                <a:latin typeface="Times New Roman" panose="02020603050405020304" pitchFamily="18" charset="0"/>
                <a:cs typeface="Times New Roman" panose="02020603050405020304" pitchFamily="18" charset="0"/>
              </a:rPr>
              <a:t>, in move flight attendants’ group calls ‘greatest setback’ in a decade’, </a:t>
            </a:r>
            <a:r>
              <a:rPr lang="en-HK" sz="900" i="1" dirty="0">
                <a:latin typeface="Times New Roman" panose="02020603050405020304" pitchFamily="18" charset="0"/>
                <a:cs typeface="Times New Roman" panose="02020603050405020304" pitchFamily="18" charset="0"/>
              </a:rPr>
              <a:t>South China Morning Post</a:t>
            </a:r>
            <a:r>
              <a:rPr lang="en-HK" sz="900" dirty="0">
                <a:latin typeface="Times New Roman" panose="02020603050405020304" pitchFamily="18" charset="0"/>
                <a:cs typeface="Times New Roman" panose="02020603050405020304" pitchFamily="18" charset="0"/>
              </a:rPr>
              <a:t>, 27 </a:t>
            </a:r>
            <a:r>
              <a:rPr lang="en-HK" sz="900" dirty="0" smtClean="0">
                <a:latin typeface="Times New Roman" panose="02020603050405020304" pitchFamily="18" charset="0"/>
                <a:cs typeface="Times New Roman" panose="02020603050405020304" pitchFamily="18" charset="0"/>
              </a:rPr>
              <a:t>November</a:t>
            </a:r>
            <a:r>
              <a:rPr lang="en-HK" sz="900" dirty="0">
                <a:latin typeface="Times New Roman" panose="02020603050405020304" pitchFamily="18" charset="0"/>
                <a:cs typeface="Times New Roman" panose="02020603050405020304" pitchFamily="18" charset="0"/>
              </a:rPr>
              <a:t>. Available at: </a:t>
            </a:r>
            <a:endParaRPr lang="en-HK" sz="900" dirty="0" smtClean="0">
              <a:latin typeface="Times New Roman" panose="02020603050405020304" pitchFamily="18" charset="0"/>
              <a:cs typeface="Times New Roman" panose="02020603050405020304" pitchFamily="18" charset="0"/>
            </a:endParaRPr>
          </a:p>
          <a:p>
            <a:pPr lvl="1"/>
            <a:r>
              <a:rPr lang="en-HK" sz="900" u="sng" dirty="0" smtClean="0">
                <a:latin typeface="Times New Roman" panose="02020603050405020304" pitchFamily="18" charset="0"/>
                <a:cs typeface="Times New Roman" panose="02020603050405020304" pitchFamily="18" charset="0"/>
                <a:hlinkClick r:id="rId6"/>
              </a:rPr>
              <a:t>https</a:t>
            </a:r>
            <a:r>
              <a:rPr lang="en-HK" sz="900" u="sng" dirty="0">
                <a:latin typeface="Times New Roman" panose="02020603050405020304" pitchFamily="18" charset="0"/>
                <a:cs typeface="Times New Roman" panose="02020603050405020304" pitchFamily="18" charset="0"/>
                <a:hlinkClick r:id="rId6"/>
              </a:rPr>
              <a:t>://www.scmp.com/news/hong-kong/transport/article/3111621/cathay-pacific-snubs-union-over-pay-talks-and-says-it-will</a:t>
            </a:r>
            <a:r>
              <a:rPr lang="en-HK" sz="900" dirty="0">
                <a:latin typeface="Times New Roman" panose="02020603050405020304" pitchFamily="18" charset="0"/>
                <a:cs typeface="Times New Roman" panose="02020603050405020304" pitchFamily="18" charset="0"/>
              </a:rPr>
              <a:t> (Accessed: 4 March 2022).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Linden, E. (2021) ‘Pandemics and environmental shocks: What aviation managers should </a:t>
            </a:r>
            <a:r>
              <a:rPr lang="en-HK" sz="900" dirty="0" smtClean="0">
                <a:latin typeface="Times New Roman" panose="02020603050405020304" pitchFamily="18" charset="0"/>
                <a:cs typeface="Times New Roman" panose="02020603050405020304" pitchFamily="18" charset="0"/>
              </a:rPr>
              <a:t>learn </a:t>
            </a:r>
            <a:r>
              <a:rPr lang="en-HK" sz="900" dirty="0">
                <a:latin typeface="Times New Roman" panose="02020603050405020304" pitchFamily="18" charset="0"/>
                <a:cs typeface="Times New Roman" panose="02020603050405020304" pitchFamily="18" charset="0"/>
              </a:rPr>
              <a:t>from COVID-19 for long-term planning’, </a:t>
            </a:r>
            <a:r>
              <a:rPr lang="en-HK" sz="900" i="1" dirty="0">
                <a:latin typeface="Times New Roman" panose="02020603050405020304" pitchFamily="18" charset="0"/>
                <a:cs typeface="Times New Roman" panose="02020603050405020304" pitchFamily="18" charset="0"/>
              </a:rPr>
              <a:t>Journal of Air Transport Management, </a:t>
            </a:r>
            <a:r>
              <a:rPr lang="en-HK" sz="900" dirty="0" smtClean="0">
                <a:latin typeface="Times New Roman" panose="02020603050405020304" pitchFamily="18" charset="0"/>
                <a:cs typeface="Times New Roman" panose="02020603050405020304" pitchFamily="18" charset="0"/>
              </a:rPr>
              <a:t>vol</a:t>
            </a:r>
            <a:r>
              <a:rPr lang="en-HK" sz="900" dirty="0">
                <a:latin typeface="Times New Roman" panose="02020603050405020304" pitchFamily="18" charset="0"/>
                <a:cs typeface="Times New Roman" panose="02020603050405020304" pitchFamily="18" charset="0"/>
              </a:rPr>
              <a:t>. 90, January. </a:t>
            </a:r>
            <a:r>
              <a:rPr lang="en-HK" sz="900" dirty="0" smtClean="0">
                <a:latin typeface="Times New Roman" panose="02020603050405020304" pitchFamily="18" charset="0"/>
                <a:cs typeface="Times New Roman" panose="02020603050405020304" pitchFamily="18" charset="0"/>
              </a:rPr>
              <a:t>DOI: 10.1016/j.jairtraman.2020.101944</a:t>
            </a:r>
            <a:r>
              <a:rPr lang="en-HK" sz="900" dirty="0">
                <a:latin typeface="Times New Roman" panose="02020603050405020304" pitchFamily="18" charset="0"/>
                <a:cs typeface="Times New Roman" panose="02020603050405020304" pitchFamily="18" charset="0"/>
              </a:rPr>
              <a:t>.</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Low, Z. and </a:t>
            </a:r>
            <a:r>
              <a:rPr lang="en-HK" sz="900" dirty="0" err="1">
                <a:latin typeface="Times New Roman" panose="02020603050405020304" pitchFamily="18" charset="0"/>
                <a:cs typeface="Times New Roman" panose="02020603050405020304" pitchFamily="18" charset="0"/>
              </a:rPr>
              <a:t>Magramo</a:t>
            </a:r>
            <a:r>
              <a:rPr lang="en-HK" sz="900" dirty="0">
                <a:latin typeface="Times New Roman" panose="02020603050405020304" pitchFamily="18" charset="0"/>
                <a:cs typeface="Times New Roman" panose="02020603050405020304" pitchFamily="18" charset="0"/>
              </a:rPr>
              <a:t>, K. (2020) ‘‘Like we’ve lost a home’: Cathay Dragon employees </a:t>
            </a:r>
            <a:r>
              <a:rPr lang="en-HK" sz="900" dirty="0" smtClean="0">
                <a:latin typeface="Times New Roman" panose="02020603050405020304" pitchFamily="18" charset="0"/>
                <a:cs typeface="Times New Roman" panose="02020603050405020304" pitchFamily="18" charset="0"/>
              </a:rPr>
              <a:t>surprised</a:t>
            </a:r>
            <a:r>
              <a:rPr lang="en-HK" sz="900" dirty="0">
                <a:latin typeface="Times New Roman" panose="02020603050405020304" pitchFamily="18" charset="0"/>
                <a:cs typeface="Times New Roman" panose="02020603050405020304" pitchFamily="18" charset="0"/>
              </a:rPr>
              <a:t>, shaken by decision to axe Hong Kong airline’, </a:t>
            </a:r>
            <a:r>
              <a:rPr lang="en-HK" sz="900" i="1" dirty="0">
                <a:latin typeface="Times New Roman" panose="02020603050405020304" pitchFamily="18" charset="0"/>
                <a:cs typeface="Times New Roman" panose="02020603050405020304" pitchFamily="18" charset="0"/>
              </a:rPr>
              <a:t>South China Morning Post</a:t>
            </a:r>
            <a:r>
              <a:rPr lang="en-HK" sz="900" dirty="0">
                <a:latin typeface="Times New Roman" panose="02020603050405020304" pitchFamily="18" charset="0"/>
                <a:cs typeface="Times New Roman" panose="02020603050405020304" pitchFamily="18" charset="0"/>
              </a:rPr>
              <a:t>, 21 October. Available at: </a:t>
            </a:r>
            <a:endParaRPr lang="en-HK" sz="900" dirty="0" smtClean="0">
              <a:latin typeface="Times New Roman" panose="02020603050405020304" pitchFamily="18" charset="0"/>
              <a:cs typeface="Times New Roman" panose="02020603050405020304" pitchFamily="18" charset="0"/>
            </a:endParaRPr>
          </a:p>
          <a:p>
            <a:pPr lvl="1"/>
            <a:r>
              <a:rPr lang="en-HK" sz="900" u="sng" dirty="0" smtClean="0">
                <a:latin typeface="Times New Roman" panose="02020603050405020304" pitchFamily="18" charset="0"/>
                <a:cs typeface="Times New Roman" panose="02020603050405020304" pitchFamily="18" charset="0"/>
                <a:hlinkClick r:id="rId7"/>
              </a:rPr>
              <a:t>https</a:t>
            </a:r>
            <a:r>
              <a:rPr lang="en-HK" sz="900" u="sng" dirty="0">
                <a:latin typeface="Times New Roman" panose="02020603050405020304" pitchFamily="18" charset="0"/>
                <a:cs typeface="Times New Roman" panose="02020603050405020304" pitchFamily="18" charset="0"/>
                <a:hlinkClick r:id="rId7"/>
              </a:rPr>
              <a:t>://www.scmp.com/news/hong-kong/society/article/3106533/weve-lost-home-cathay-dragon-employees-surprised-shaken?module=inline&amp;pgtype=article</a:t>
            </a:r>
            <a:r>
              <a:rPr lang="en-HK" sz="900" dirty="0">
                <a:latin typeface="Times New Roman" panose="02020603050405020304" pitchFamily="18" charset="0"/>
                <a:cs typeface="Times New Roman" panose="02020603050405020304" pitchFamily="18" charset="0"/>
              </a:rPr>
              <a:t> (Accessed: 1 March 2022).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Mitchell, G. (2013) ‘Selecting the best theory to implement planned change’, </a:t>
            </a:r>
            <a:r>
              <a:rPr lang="en-HK" sz="900" i="1" dirty="0">
                <a:latin typeface="Times New Roman" panose="02020603050405020304" pitchFamily="18" charset="0"/>
                <a:cs typeface="Times New Roman" panose="02020603050405020304" pitchFamily="18" charset="0"/>
              </a:rPr>
              <a:t>Nursing </a:t>
            </a:r>
            <a:r>
              <a:rPr lang="en-HK" sz="900" i="1" dirty="0" smtClean="0">
                <a:latin typeface="Times New Roman" panose="02020603050405020304" pitchFamily="18" charset="0"/>
                <a:cs typeface="Times New Roman" panose="02020603050405020304" pitchFamily="18" charset="0"/>
              </a:rPr>
              <a:t>Management</a:t>
            </a:r>
            <a:r>
              <a:rPr lang="en-HK" sz="900" i="1" dirty="0">
                <a:latin typeface="Times New Roman" panose="02020603050405020304" pitchFamily="18" charset="0"/>
                <a:cs typeface="Times New Roman" panose="02020603050405020304" pitchFamily="18" charset="0"/>
              </a:rPr>
              <a:t>, </a:t>
            </a:r>
            <a:r>
              <a:rPr lang="en-HK" sz="900" dirty="0">
                <a:latin typeface="Times New Roman" panose="02020603050405020304" pitchFamily="18" charset="0"/>
                <a:cs typeface="Times New Roman" panose="02020603050405020304" pitchFamily="18" charset="0"/>
              </a:rPr>
              <a:t>20(1), pp. 32-37, 4 February. DOI: 10.7748/nm2013.04.20.1.32.e1013.</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Raina, A. (2020) ‘The 4 pillars of digital transformation in air transport’, </a:t>
            </a:r>
            <a:r>
              <a:rPr lang="en-HK" sz="900" i="1" dirty="0">
                <a:latin typeface="Times New Roman" panose="02020603050405020304" pitchFamily="18" charset="0"/>
                <a:cs typeface="Times New Roman" panose="02020603050405020304" pitchFamily="18" charset="0"/>
              </a:rPr>
              <a:t>SITA</a:t>
            </a:r>
            <a:r>
              <a:rPr lang="en-HK" sz="900" dirty="0">
                <a:latin typeface="Times New Roman" panose="02020603050405020304" pitchFamily="18" charset="0"/>
                <a:cs typeface="Times New Roman" panose="02020603050405020304" pitchFamily="18" charset="0"/>
              </a:rPr>
              <a:t>, 27 February. </a:t>
            </a:r>
            <a:r>
              <a:rPr lang="en-HK" sz="900" dirty="0" smtClean="0">
                <a:latin typeface="Times New Roman" panose="02020603050405020304" pitchFamily="18" charset="0"/>
                <a:cs typeface="Times New Roman" panose="02020603050405020304" pitchFamily="18" charset="0"/>
              </a:rPr>
              <a:t>Available </a:t>
            </a:r>
            <a:r>
              <a:rPr lang="en-HK" sz="900" dirty="0">
                <a:latin typeface="Times New Roman" panose="02020603050405020304" pitchFamily="18" charset="0"/>
                <a:cs typeface="Times New Roman" panose="02020603050405020304" pitchFamily="18" charset="0"/>
              </a:rPr>
              <a:t>at: </a:t>
            </a:r>
            <a:r>
              <a:rPr lang="en-HK" sz="900" u="sng" dirty="0">
                <a:latin typeface="Times New Roman" panose="02020603050405020304" pitchFamily="18" charset="0"/>
                <a:cs typeface="Times New Roman" panose="02020603050405020304" pitchFamily="18" charset="0"/>
                <a:hlinkClick r:id="rId8"/>
              </a:rPr>
              <a:t>https://www.sita.aero/pressroom/blog/the-4-pillars-of-digital-transformation-in-air-transport/</a:t>
            </a:r>
            <a:r>
              <a:rPr lang="en-HK" sz="900" dirty="0">
                <a:latin typeface="Times New Roman" panose="02020603050405020304" pitchFamily="18" charset="0"/>
                <a:cs typeface="Times New Roman" panose="02020603050405020304" pitchFamily="18" charset="0"/>
              </a:rPr>
              <a:t> </a:t>
            </a:r>
            <a:r>
              <a:rPr lang="en-HK" sz="900" dirty="0" smtClean="0">
                <a:latin typeface="Times New Roman" panose="02020603050405020304" pitchFamily="18" charset="0"/>
                <a:cs typeface="Times New Roman" panose="02020603050405020304" pitchFamily="18" charset="0"/>
              </a:rPr>
              <a:t>(</a:t>
            </a:r>
            <a:r>
              <a:rPr lang="en-HK" sz="900" dirty="0">
                <a:latin typeface="Times New Roman" panose="02020603050405020304" pitchFamily="18" charset="0"/>
                <a:cs typeface="Times New Roman" panose="02020603050405020304" pitchFamily="18" charset="0"/>
              </a:rPr>
              <a:t>Accessed: 2 March 2022).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err="1">
                <a:latin typeface="Times New Roman" panose="02020603050405020304" pitchFamily="18" charset="0"/>
                <a:cs typeface="Times New Roman" panose="02020603050405020304" pitchFamily="18" charset="0"/>
              </a:rPr>
              <a:t>Ratsch</a:t>
            </a:r>
            <a:r>
              <a:rPr lang="en-HK" sz="900" dirty="0">
                <a:latin typeface="Times New Roman" panose="02020603050405020304" pitchFamily="18" charset="0"/>
                <a:cs typeface="Times New Roman" panose="02020603050405020304" pitchFamily="18" charset="0"/>
              </a:rPr>
              <a:t>, A., Sewell, F., and Pennington, A. (2019) ‘Developing and testing a matrix to achieve </a:t>
            </a:r>
            <a:r>
              <a:rPr lang="en-HK" sz="900" dirty="0" smtClean="0">
                <a:latin typeface="Times New Roman" panose="02020603050405020304" pitchFamily="18" charset="0"/>
                <a:cs typeface="Times New Roman" panose="02020603050405020304" pitchFamily="18" charset="0"/>
              </a:rPr>
              <a:t>ready-everyday </a:t>
            </a:r>
            <a:r>
              <a:rPr lang="en-HK" sz="900" dirty="0">
                <a:latin typeface="Times New Roman" panose="02020603050405020304" pitchFamily="18" charset="0"/>
                <a:cs typeface="Times New Roman" panose="02020603050405020304" pitchFamily="18" charset="0"/>
              </a:rPr>
              <a:t>nursing standards (RENS): an observational study protocol’, </a:t>
            </a:r>
            <a:r>
              <a:rPr lang="en-HK" sz="900" i="1" dirty="0">
                <a:latin typeface="Times New Roman" panose="02020603050405020304" pitchFamily="18" charset="0"/>
                <a:cs typeface="Times New Roman" panose="02020603050405020304" pitchFamily="18" charset="0"/>
              </a:rPr>
              <a:t>BMJ </a:t>
            </a:r>
            <a:r>
              <a:rPr lang="en-HK" sz="900" i="1" dirty="0" smtClean="0">
                <a:latin typeface="Times New Roman" panose="02020603050405020304" pitchFamily="18" charset="0"/>
                <a:cs typeface="Times New Roman" panose="02020603050405020304" pitchFamily="18" charset="0"/>
              </a:rPr>
              <a:t>Open</a:t>
            </a:r>
            <a:r>
              <a:rPr lang="en-HK" sz="900" dirty="0">
                <a:latin typeface="Times New Roman" panose="02020603050405020304" pitchFamily="18" charset="0"/>
                <a:cs typeface="Times New Roman" panose="02020603050405020304" pitchFamily="18" charset="0"/>
              </a:rPr>
              <a:t>, 9(8), August.  </a:t>
            </a:r>
            <a:r>
              <a:rPr lang="en-HK" sz="900" dirty="0" smtClean="0">
                <a:latin typeface="Times New Roman" panose="02020603050405020304" pitchFamily="18" charset="0"/>
                <a:cs typeface="Times New Roman" panose="02020603050405020304" pitchFamily="18" charset="0"/>
              </a:rPr>
              <a:t>DOI</a:t>
            </a:r>
            <a:r>
              <a:rPr lang="en-HK" sz="900" dirty="0">
                <a:latin typeface="Times New Roman" panose="02020603050405020304" pitchFamily="18" charset="0"/>
                <a:cs typeface="Times New Roman" panose="02020603050405020304" pitchFamily="18" charset="0"/>
              </a:rPr>
              <a:t>: 10.1136/bmjopen-2019-031499.</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The World Bank (2020) </a:t>
            </a:r>
            <a:r>
              <a:rPr lang="en-HK" sz="900" i="1" dirty="0">
                <a:latin typeface="Times New Roman" panose="02020603050405020304" pitchFamily="18" charset="0"/>
                <a:cs typeface="Times New Roman" panose="02020603050405020304" pitchFamily="18" charset="0"/>
              </a:rPr>
              <a:t>Air Transport Annual Report 2020</a:t>
            </a:r>
            <a:r>
              <a:rPr lang="en-HK" sz="900" dirty="0">
                <a:latin typeface="Times New Roman" panose="02020603050405020304" pitchFamily="18" charset="0"/>
                <a:cs typeface="Times New Roman" panose="02020603050405020304" pitchFamily="18" charset="0"/>
              </a:rPr>
              <a:t>. Available at: </a:t>
            </a:r>
            <a:r>
              <a:rPr lang="en-HK" sz="900" u="sng" dirty="0" smtClean="0">
                <a:latin typeface="Times New Roman" panose="02020603050405020304" pitchFamily="18" charset="0"/>
                <a:cs typeface="Times New Roman" panose="02020603050405020304" pitchFamily="18" charset="0"/>
                <a:hlinkClick r:id="rId9"/>
              </a:rPr>
              <a:t>https</a:t>
            </a:r>
            <a:r>
              <a:rPr lang="en-HK" sz="900" u="sng" dirty="0">
                <a:latin typeface="Times New Roman" panose="02020603050405020304" pitchFamily="18" charset="0"/>
                <a:cs typeface="Times New Roman" panose="02020603050405020304" pitchFamily="18" charset="0"/>
                <a:hlinkClick r:id="rId9"/>
              </a:rPr>
              <a:t>://documents1.worldbank.org/curated/en/839601631518964272/pdf/Air-Transport-Annual-Report-2020.pdf</a:t>
            </a:r>
            <a:r>
              <a:rPr lang="en-HK" sz="900" dirty="0">
                <a:latin typeface="Times New Roman" panose="02020603050405020304" pitchFamily="18" charset="0"/>
                <a:cs typeface="Times New Roman" panose="02020603050405020304" pitchFamily="18" charset="0"/>
              </a:rPr>
              <a:t> (Accessed: </a:t>
            </a:r>
            <a:r>
              <a:rPr lang="en-HK" sz="900" dirty="0" smtClean="0">
                <a:latin typeface="Times New Roman" panose="02020603050405020304" pitchFamily="18" charset="0"/>
                <a:cs typeface="Times New Roman" panose="02020603050405020304" pitchFamily="18" charset="0"/>
              </a:rPr>
              <a:t>	28 </a:t>
            </a:r>
            <a:r>
              <a:rPr lang="en-HK" sz="900" dirty="0">
                <a:latin typeface="Times New Roman" panose="02020603050405020304" pitchFamily="18" charset="0"/>
                <a:cs typeface="Times New Roman" panose="02020603050405020304" pitchFamily="18" charset="0"/>
              </a:rPr>
              <a:t>February 2022).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err="1">
                <a:latin typeface="Times New Roman" panose="02020603050405020304" pitchFamily="18" charset="0"/>
                <a:cs typeface="Times New Roman" panose="02020603050405020304" pitchFamily="18" charset="0"/>
              </a:rPr>
              <a:t>Venkateswaran</a:t>
            </a:r>
            <a:r>
              <a:rPr lang="en-HK" sz="900" dirty="0">
                <a:latin typeface="Times New Roman" panose="02020603050405020304" pitchFamily="18" charset="0"/>
                <a:cs typeface="Times New Roman" panose="02020603050405020304" pitchFamily="18" charset="0"/>
              </a:rPr>
              <a:t>, D. (2014) ‘A CRITIQUE OF KOTTER’S 8 STEP MODEL FOR LEADING </a:t>
            </a:r>
            <a:r>
              <a:rPr lang="en-HK" sz="900" dirty="0" smtClean="0">
                <a:latin typeface="Times New Roman" panose="02020603050405020304" pitchFamily="18" charset="0"/>
                <a:cs typeface="Times New Roman" panose="02020603050405020304" pitchFamily="18" charset="0"/>
              </a:rPr>
              <a:t>CHANGE</a:t>
            </a:r>
            <a:r>
              <a:rPr lang="en-HK" sz="900" dirty="0">
                <a:latin typeface="Times New Roman" panose="02020603050405020304" pitchFamily="18" charset="0"/>
                <a:cs typeface="Times New Roman" panose="02020603050405020304" pitchFamily="18" charset="0"/>
              </a:rPr>
              <a:t>’, </a:t>
            </a:r>
            <a:r>
              <a:rPr lang="en-HK" sz="900" i="1" dirty="0">
                <a:latin typeface="Times New Roman" panose="02020603050405020304" pitchFamily="18" charset="0"/>
                <a:cs typeface="Times New Roman" panose="02020603050405020304" pitchFamily="18" charset="0"/>
              </a:rPr>
              <a:t>Word Press</a:t>
            </a:r>
            <a:r>
              <a:rPr lang="en-HK" sz="900" dirty="0">
                <a:latin typeface="Times New Roman" panose="02020603050405020304" pitchFamily="18" charset="0"/>
                <a:cs typeface="Times New Roman" panose="02020603050405020304" pitchFamily="18" charset="0"/>
              </a:rPr>
              <a:t>, 19 May. Available at: </a:t>
            </a:r>
            <a:r>
              <a:rPr lang="en-HK" sz="900" u="sng" dirty="0">
                <a:latin typeface="Times New Roman" panose="02020603050405020304" pitchFamily="18" charset="0"/>
                <a:cs typeface="Times New Roman" panose="02020603050405020304" pitchFamily="18" charset="0"/>
                <a:hlinkClick r:id="rId10"/>
              </a:rPr>
              <a:t>https://</a:t>
            </a:r>
            <a:r>
              <a:rPr lang="en-HK" sz="900" u="sng" dirty="0" smtClean="0">
                <a:latin typeface="Times New Roman" panose="02020603050405020304" pitchFamily="18" charset="0"/>
                <a:cs typeface="Times New Roman" panose="02020603050405020304" pitchFamily="18" charset="0"/>
                <a:hlinkClick r:id="rId10"/>
              </a:rPr>
              <a:t>dineshvenk.wordpress.com/2014/05/19/kotter-critique-part-1</a:t>
            </a:r>
            <a:r>
              <a:rPr lang="en-HK" sz="900" u="sng" dirty="0">
                <a:latin typeface="Times New Roman" panose="02020603050405020304" pitchFamily="18" charset="0"/>
                <a:cs typeface="Times New Roman" panose="02020603050405020304" pitchFamily="18" charset="0"/>
                <a:hlinkClick r:id="rId10"/>
              </a:rPr>
              <a:t>/</a:t>
            </a:r>
            <a:r>
              <a:rPr lang="en-HK" sz="900" dirty="0">
                <a:latin typeface="Times New Roman" panose="02020603050405020304" pitchFamily="18" charset="0"/>
                <a:cs typeface="Times New Roman" panose="02020603050405020304" pitchFamily="18" charset="0"/>
              </a:rPr>
              <a:t> (Accessed: 5 March 2022).</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Waterman, R.H., Peters, T., and Phillips, J. (1980) ‘Structure is not organization’, </a:t>
            </a:r>
            <a:r>
              <a:rPr lang="en-HK" sz="900" i="1" dirty="0">
                <a:latin typeface="Times New Roman" panose="02020603050405020304" pitchFamily="18" charset="0"/>
                <a:cs typeface="Times New Roman" panose="02020603050405020304" pitchFamily="18" charset="0"/>
              </a:rPr>
              <a:t>Business </a:t>
            </a:r>
            <a:r>
              <a:rPr lang="en-HK" sz="900" i="1" dirty="0" smtClean="0">
                <a:latin typeface="Times New Roman" panose="02020603050405020304" pitchFamily="18" charset="0"/>
                <a:cs typeface="Times New Roman" panose="02020603050405020304" pitchFamily="18" charset="0"/>
              </a:rPr>
              <a:t>Horizons</a:t>
            </a:r>
            <a:r>
              <a:rPr lang="en-HK" sz="900" dirty="0">
                <a:latin typeface="Times New Roman" panose="02020603050405020304" pitchFamily="18" charset="0"/>
                <a:cs typeface="Times New Roman" panose="02020603050405020304" pitchFamily="18" charset="0"/>
              </a:rPr>
              <a:t>, 23(3), pp. 14-26, June. DOI: 10.1016/0007-6813(80)90027-0</a:t>
            </a:r>
            <a:r>
              <a:rPr lang="en-HK" sz="900" dirty="0" smtClean="0">
                <a:latin typeface="Times New Roman" panose="02020603050405020304" pitchFamily="18" charset="0"/>
                <a:cs typeface="Times New Roman" panose="02020603050405020304" pitchFamily="18" charset="0"/>
              </a:rPr>
              <a:t>.</a:t>
            </a:r>
          </a:p>
          <a:p>
            <a:endParaRPr lang="en-HK" sz="900" dirty="0">
              <a:latin typeface="Times New Roman" panose="02020603050405020304" pitchFamily="18" charset="0"/>
              <a:cs typeface="Times New Roman" panose="02020603050405020304" pitchFamily="18" charset="0"/>
            </a:endParaRPr>
          </a:p>
          <a:p>
            <a:r>
              <a:rPr lang="en-HK" sz="900" dirty="0">
                <a:latin typeface="Times New Roman" panose="02020603050405020304" pitchFamily="18" charset="0"/>
                <a:cs typeface="Times New Roman" panose="02020603050405020304" pitchFamily="18" charset="0"/>
              </a:rPr>
              <a:t>Xu, F., </a:t>
            </a:r>
            <a:r>
              <a:rPr lang="en-HK" sz="900" dirty="0" err="1">
                <a:latin typeface="Times New Roman" panose="02020603050405020304" pitchFamily="18" charset="0"/>
                <a:cs typeface="Times New Roman" panose="02020603050405020304" pitchFamily="18" charset="0"/>
              </a:rPr>
              <a:t>Buhalis</a:t>
            </a:r>
            <a:r>
              <a:rPr lang="en-HK" sz="900" dirty="0">
                <a:latin typeface="Times New Roman" panose="02020603050405020304" pitchFamily="18" charset="0"/>
                <a:cs typeface="Times New Roman" panose="02020603050405020304" pitchFamily="18" charset="0"/>
              </a:rPr>
              <a:t>, D., &amp; Weber, J. (2017) ‘Serious games and the gamification of tourism’, </a:t>
            </a:r>
            <a:r>
              <a:rPr lang="en-HK" sz="900" i="1" dirty="0" smtClean="0">
                <a:latin typeface="Times New Roman" panose="02020603050405020304" pitchFamily="18" charset="0"/>
                <a:cs typeface="Times New Roman" panose="02020603050405020304" pitchFamily="18" charset="0"/>
              </a:rPr>
              <a:t>Tourism </a:t>
            </a:r>
            <a:r>
              <a:rPr lang="en-HK" sz="900" i="1" dirty="0">
                <a:latin typeface="Times New Roman" panose="02020603050405020304" pitchFamily="18" charset="0"/>
                <a:cs typeface="Times New Roman" panose="02020603050405020304" pitchFamily="18" charset="0"/>
              </a:rPr>
              <a:t>Management</a:t>
            </a:r>
            <a:r>
              <a:rPr lang="en-HK" sz="900" dirty="0">
                <a:latin typeface="Times New Roman" panose="02020603050405020304" pitchFamily="18" charset="0"/>
                <a:cs typeface="Times New Roman" panose="02020603050405020304" pitchFamily="18" charset="0"/>
              </a:rPr>
              <a:t>, vol. 60, pp. 244–256. DOI: 10.1016/j.tourman.2016.11.020. </a:t>
            </a:r>
            <a:endParaRPr lang="en-US" sz="900" dirty="0">
              <a:latin typeface="Times New Roman" panose="02020603050405020304" pitchFamily="18" charset="0"/>
              <a:cs typeface="Times New Roman" panose="02020603050405020304" pitchFamily="18" charset="0"/>
            </a:endParaRPr>
          </a:p>
          <a:p>
            <a:endParaRPr lang="en-US" sz="900" dirty="0">
              <a:latin typeface="Times New Roman" panose="02020603050405020304" pitchFamily="18" charset="0"/>
              <a:cs typeface="Times New Roman" panose="02020603050405020304" pitchFamily="18" charset="0"/>
            </a:endParaRPr>
          </a:p>
          <a:p>
            <a:endParaRPr lang="en-US" altLang="zh-CN" sz="900" dirty="0">
              <a:solidFill>
                <a:schemeClr val="bg1">
                  <a:lumMod val="50000"/>
                </a:schemeClr>
              </a:solidFill>
              <a:latin typeface="Times New Roman" panose="02020603050405020304" pitchFamily="18" charset="0"/>
              <a:ea typeface="微软雅黑" panose="020B0503020204020204" pitchFamily="34" charset="-122"/>
              <a:cs typeface="Times New Roman" panose="02020603050405020304" pitchFamily="18" charset="0"/>
            </a:endParaRPr>
          </a:p>
          <a:p>
            <a:endParaRPr lang="en-US" altLang="zh-CN" sz="1100" dirty="0">
              <a:solidFill>
                <a:schemeClr val="bg1">
                  <a:lumMod val="50000"/>
                </a:schemeClr>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2" name="Rectangle 1"/>
          <p:cNvSpPr/>
          <p:nvPr/>
        </p:nvSpPr>
        <p:spPr>
          <a:xfrm>
            <a:off x="729708" y="358808"/>
            <a:ext cx="373820" cy="461665"/>
          </a:xfrm>
          <a:prstGeom prst="rect">
            <a:avLst/>
          </a:prstGeom>
        </p:spPr>
        <p:txBody>
          <a:bodyPr wrap="none">
            <a:spAutoFit/>
          </a:bodyPr>
          <a:lstStyle/>
          <a:p>
            <a:r>
              <a:rPr lang="en-US" altLang="zh-CN" sz="2400" b="1" dirty="0" smtClean="0">
                <a:solidFill>
                  <a:schemeClr val="bg1"/>
                </a:solidFill>
                <a:latin typeface="微软雅黑" panose="020B0503020204020204" pitchFamily="34" charset="-122"/>
                <a:ea typeface="微软雅黑" panose="020B0503020204020204" pitchFamily="34" charset="-122"/>
              </a:rPr>
              <a:t>6</a:t>
            </a:r>
            <a:endParaRPr lang="zh-CN" altLang="en-US" sz="2400" b="1" dirty="0">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09789223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ISPRING_PRESENTATION_TITLE" val="PowerPoint 演示文稿"/>
</p:tagLst>
</file>

<file path=ppt/theme/theme1.xml><?xml version="1.0" encoding="utf-8"?>
<a:theme xmlns:a="http://schemas.openxmlformats.org/drawingml/2006/main" name="第一PPT，www.1ppt.c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2733</TotalTime>
  <Words>3073</Words>
  <Application>Microsoft Office PowerPoint</Application>
  <PresentationFormat>Custom</PresentationFormat>
  <Paragraphs>537</Paragraphs>
  <Slides>18</Slides>
  <Notes>18</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第一PPT，www.1ppt.com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第一PPT，www.1ppt.com</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多边形</dc:title>
  <dc:creator>第一PPT</dc:creator>
  <cp:keywords>www.1ppt.com</cp:keywords>
  <dc:description>www.1ppt.com</dc:description>
  <cp:lastModifiedBy>IT</cp:lastModifiedBy>
  <cp:revision>375</cp:revision>
  <dcterms:created xsi:type="dcterms:W3CDTF">2018-02-23T07:21:57Z</dcterms:created>
  <dcterms:modified xsi:type="dcterms:W3CDTF">2022-03-30T15:50:07Z</dcterms:modified>
</cp:coreProperties>
</file>