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fonts/font1.fntdata" ContentType="application/x-fontdata"/>
  <Override PartName="/ppt/fonts/font2.fntdata" ContentType="application/x-fontdata"/>
  <Override PartName="/ppt/fonts/font3.fntdata" ContentType="application/x-fontdata"/>
  <Override PartName="/ppt/fonts/font4.fntdata" ContentType="application/x-fontdata"/>
  <Override PartName="/ppt/fonts/font5.fntdata" ContentType="application/x-fontdata"/>
  <Override PartName="/ppt/fonts/font6.fntdata" ContentType="application/x-fontdata"/>
  <Override PartName="/ppt/fonts/font7.fntdata" ContentType="application/x-fontdata"/>
  <Override PartName="/ppt/fonts/font8.fntdata" ContentType="application/x-fontdata"/>
  <Override PartName="/ppt/media/image2.svg" ContentType="image/svg+xml"/>
  <Override PartName="/ppt/media/image4.svg" ContentType="image/svg+xml"/>
  <Override PartName="/ppt/media/image6.svg" ContentType="image/svg+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heme/theme1.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3"/>
    <p:sldId id="258" r:id="rId4"/>
    <p:sldId id="257" r:id="rId5"/>
    <p:sldId id="259" r:id="rId6"/>
    <p:sldId id="272" r:id="rId7"/>
    <p:sldId id="273" r:id="rId8"/>
    <p:sldId id="274" r:id="rId9"/>
    <p:sldId id="275" r:id="rId10"/>
    <p:sldId id="260" r:id="rId11"/>
    <p:sldId id="264" r:id="rId12"/>
    <p:sldId id="287" r:id="rId13"/>
    <p:sldId id="288" r:id="rId14"/>
    <p:sldId id="289" r:id="rId15"/>
    <p:sldId id="290" r:id="rId16"/>
    <p:sldId id="291" r:id="rId17"/>
    <p:sldId id="292" r:id="rId18"/>
    <p:sldId id="293" r:id="rId19"/>
    <p:sldId id="294" r:id="rId20"/>
    <p:sldId id="295" r:id="rId21"/>
    <p:sldId id="261" r:id="rId22"/>
    <p:sldId id="297" r:id="rId23"/>
    <p:sldId id="298" r:id="rId24"/>
    <p:sldId id="299" r:id="rId25"/>
    <p:sldId id="301" r:id="rId26"/>
    <p:sldId id="270" r:id="rId27"/>
  </p:sldIdLst>
  <p:sldSz cx="18288000" cy="10287000"/>
  <p:notesSz cx="6858000" cy="9144000"/>
  <p:embeddedFontLst>
    <p:embeddedFont>
      <p:font typeface="Yeseva One" panose="00000500000000000000"/>
      <p:regular r:id="rId31"/>
    </p:embeddedFont>
    <p:embeddedFont>
      <p:font typeface="Libre Baskerville" panose="02000000000000000000"/>
      <p:regular r:id="rId32"/>
      <p:bold r:id="rId33"/>
      <p:italic r:id="rId34"/>
    </p:embeddedFont>
    <p:embeddedFont>
      <p:font typeface="Calibri" panose="020F0502020204030204" charset="0"/>
      <p:regular r:id="rId35"/>
      <p:bold r:id="rId36"/>
      <p:italic r:id="rId37"/>
      <p:boldItalic r:id="rId38"/>
    </p:embeddedFont>
  </p:embeddedFontLst>
  <p:custDataLst>
    <p:tags r:id="rId3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288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AD5D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showGuides="1">
      <p:cViewPr varScale="1">
        <p:scale>
          <a:sx n="52" d="100"/>
          <a:sy n="52" d="100"/>
        </p:scale>
        <p:origin x="850" y="67"/>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9" Type="http://schemas.openxmlformats.org/officeDocument/2006/relationships/slide" Target="slides/slide7.xml"/><Relationship Id="rId8" Type="http://schemas.openxmlformats.org/officeDocument/2006/relationships/slide" Target="slides/slide6.xml"/><Relationship Id="rId7" Type="http://schemas.openxmlformats.org/officeDocument/2006/relationships/slide" Target="slides/slide5.xml"/><Relationship Id="rId6" Type="http://schemas.openxmlformats.org/officeDocument/2006/relationships/slide" Target="slides/slide4.xml"/><Relationship Id="rId5" Type="http://schemas.openxmlformats.org/officeDocument/2006/relationships/slide" Target="slides/slide3.xml"/><Relationship Id="rId4" Type="http://schemas.openxmlformats.org/officeDocument/2006/relationships/slide" Target="slides/slide2.xml"/><Relationship Id="rId39" Type="http://schemas.openxmlformats.org/officeDocument/2006/relationships/tags" Target="tags/tag4.xml"/><Relationship Id="rId38" Type="http://schemas.openxmlformats.org/officeDocument/2006/relationships/font" Target="fonts/font8.fntdata"/><Relationship Id="rId37" Type="http://schemas.openxmlformats.org/officeDocument/2006/relationships/font" Target="fonts/font7.fntdata"/><Relationship Id="rId36" Type="http://schemas.openxmlformats.org/officeDocument/2006/relationships/font" Target="fonts/font6.fntdata"/><Relationship Id="rId35" Type="http://schemas.openxmlformats.org/officeDocument/2006/relationships/font" Target="fonts/font5.fntdata"/><Relationship Id="rId34" Type="http://schemas.openxmlformats.org/officeDocument/2006/relationships/font" Target="fonts/font4.fntdata"/><Relationship Id="rId33" Type="http://schemas.openxmlformats.org/officeDocument/2006/relationships/font" Target="fonts/font3.fntdata"/><Relationship Id="rId32" Type="http://schemas.openxmlformats.org/officeDocument/2006/relationships/font" Target="fonts/font2.fntdata"/><Relationship Id="rId31" Type="http://schemas.openxmlformats.org/officeDocument/2006/relationships/font" Target="fonts/font1.fntdata"/><Relationship Id="rId30" Type="http://schemas.openxmlformats.org/officeDocument/2006/relationships/tableStyles" Target="tableStyles.xml"/><Relationship Id="rId3" Type="http://schemas.openxmlformats.org/officeDocument/2006/relationships/slide" Target="slides/slide1.xml"/><Relationship Id="rId29" Type="http://schemas.openxmlformats.org/officeDocument/2006/relationships/viewProps" Target="viewProps.xml"/><Relationship Id="rId28" Type="http://schemas.openxmlformats.org/officeDocument/2006/relationships/presProps" Target="presProps.xml"/><Relationship Id="rId27" Type="http://schemas.openxmlformats.org/officeDocument/2006/relationships/slide" Target="slides/slide25.xml"/><Relationship Id="rId26" Type="http://schemas.openxmlformats.org/officeDocument/2006/relationships/slide" Target="slides/slide24.xml"/><Relationship Id="rId25" Type="http://schemas.openxmlformats.org/officeDocument/2006/relationships/slide" Target="slides/slide23.xml"/><Relationship Id="rId24" Type="http://schemas.openxmlformats.org/officeDocument/2006/relationships/slide" Target="slides/slide22.xml"/><Relationship Id="rId23" Type="http://schemas.openxmlformats.org/officeDocument/2006/relationships/slide" Target="slides/slide21.xml"/><Relationship Id="rId22" Type="http://schemas.openxmlformats.org/officeDocument/2006/relationships/slide" Target="slides/slide20.xml"/><Relationship Id="rId21" Type="http://schemas.openxmlformats.org/officeDocument/2006/relationships/slide" Target="slides/slide19.xml"/><Relationship Id="rId20" Type="http://schemas.openxmlformats.org/officeDocument/2006/relationships/slide" Target="slides/slide18.xml"/><Relationship Id="rId2" Type="http://schemas.openxmlformats.org/officeDocument/2006/relationships/theme" Target="theme/theme1.xml"/><Relationship Id="rId19" Type="http://schemas.openxmlformats.org/officeDocument/2006/relationships/slide" Target="slides/slide17.xml"/><Relationship Id="rId18" Type="http://schemas.openxmlformats.org/officeDocument/2006/relationships/slide" Target="slides/slide16.xml"/><Relationship Id="rId17" Type="http://schemas.openxmlformats.org/officeDocument/2006/relationships/slide" Target="slides/slide15.xml"/><Relationship Id="rId16" Type="http://schemas.openxmlformats.org/officeDocument/2006/relationships/slide" Target="slides/slide14.xml"/><Relationship Id="rId15" Type="http://schemas.openxmlformats.org/officeDocument/2006/relationships/slide" Target="slides/slide13.xml"/><Relationship Id="rId14" Type="http://schemas.openxmlformats.org/officeDocument/2006/relationships/slide" Target="slides/slide12.xml"/><Relationship Id="rId13" Type="http://schemas.openxmlformats.org/officeDocument/2006/relationships/slide" Target="slides/slide11.xml"/><Relationship Id="rId12" Type="http://schemas.openxmlformats.org/officeDocument/2006/relationships/slide" Target="slides/slide10.xml"/><Relationship Id="rId11" Type="http://schemas.openxmlformats.org/officeDocument/2006/relationships/slide" Target="slides/slide9.xml"/><Relationship Id="rId10" Type="http://schemas.openxmlformats.org/officeDocument/2006/relationships/slide" Target="slides/slide8.xml"/><Relationship Id="rId1" Type="http://schemas.openxmlformats.org/officeDocument/2006/relationships/slideMaster" Target="slideMasters/slideMaster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a:p>
        </p:txBody>
      </p:sp>
      <p:sp>
        <p:nvSpPr>
          <p:cNvPr id="3" name="Content Placeholder 2"/>
          <p:cNvSpPr>
            <a:spLocks noGrp="1"/>
          </p:cNvSpPr>
          <p:nvPr>
            <p:ph idx="1"/>
          </p:nvPr>
        </p:nvSpPr>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2" Type="http://schemas.openxmlformats.org/officeDocument/2006/relationships/theme" Target="../theme/theme1.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DAD5D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7" Type="http://schemas.openxmlformats.org/officeDocument/2006/relationships/slideLayout" Target="../slideLayouts/slideLayout7.xml"/><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s>
</file>

<file path=ppt/slides/_rels/slide2.xml.rels><?xml version="1.0" encoding="UTF-8" standalone="yes"?>
<Relationships xmlns="http://schemas.openxmlformats.org/package/2006/relationships"><Relationship Id="rId7" Type="http://schemas.openxmlformats.org/officeDocument/2006/relationships/slideLayout" Target="../slideLayouts/slideLayout7.xml"/><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s>
</file>

<file path=ppt/slides/_rels/slide3.xml.rels><?xml version="1.0" encoding="UTF-8" standalone="yes"?>
<Relationships xmlns="http://schemas.openxmlformats.org/package/2006/relationships"><Relationship Id="rId7" Type="http://schemas.openxmlformats.org/officeDocument/2006/relationships/slideLayout" Target="../slideLayouts/slideLayout7.xml"/><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s>
</file>

<file path=ppt/slides/_rels/slide4.xml.rels><?xml version="1.0" encoding="UTF-8" standalone="yes"?>
<Relationships xmlns="http://schemas.openxmlformats.org/package/2006/relationships"><Relationship Id="rId7" Type="http://schemas.openxmlformats.org/officeDocument/2006/relationships/slideLayout" Target="../slideLayouts/slideLayout7.xml"/><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s>
</file>

<file path=ppt/slides/_rels/slide5.xml.rels><?xml version="1.0" encoding="UTF-8" standalone="yes"?>
<Relationships xmlns="http://schemas.openxmlformats.org/package/2006/relationships"><Relationship Id="rId7" Type="http://schemas.openxmlformats.org/officeDocument/2006/relationships/slideLayout" Target="../slideLayouts/slideLayout7.xml"/><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s>
</file>

<file path=ppt/slides/_rels/slide6.xml.rels><?xml version="1.0" encoding="UTF-8" standalone="yes"?>
<Relationships xmlns="http://schemas.openxmlformats.org/package/2006/relationships"><Relationship Id="rId7" Type="http://schemas.openxmlformats.org/officeDocument/2006/relationships/slideLayout" Target="../slideLayouts/slideLayout7.xml"/><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s>
</file>

<file path=ppt/slides/_rels/slide7.xml.rels><?xml version="1.0" encoding="UTF-8" standalone="yes"?>
<Relationships xmlns="http://schemas.openxmlformats.org/package/2006/relationships"><Relationship Id="rId7" Type="http://schemas.openxmlformats.org/officeDocument/2006/relationships/slideLayout" Target="../slideLayouts/slideLayout7.xml"/><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s>
</file>

<file path=ppt/slides/_rels/slide8.xml.rels><?xml version="1.0" encoding="UTF-8" standalone="yes"?>
<Relationships xmlns="http://schemas.openxmlformats.org/package/2006/relationships"><Relationship Id="rId7" Type="http://schemas.openxmlformats.org/officeDocument/2006/relationships/slideLayout" Target="../slideLayouts/slideLayout7.xml"/><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s>
</file>

<file path=ppt/slides/_rels/slide9.xml.rels><?xml version="1.0" encoding="UTF-8" standalone="yes"?>
<Relationships xmlns="http://schemas.openxmlformats.org/package/2006/relationships"><Relationship Id="rId7" Type="http://schemas.openxmlformats.org/officeDocument/2006/relationships/slideLayout" Target="../slideLayouts/slideLayout7.xml"/><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s>
</file>

<file path=ppt/slides/_rels/slide10.xml.rels><?xml version="1.0" encoding="UTF-8" standalone="yes"?>
<Relationships xmlns="http://schemas.openxmlformats.org/package/2006/relationships"><Relationship Id="rId8" Type="http://schemas.openxmlformats.org/officeDocument/2006/relationships/slideLayout" Target="../slideLayouts/slideLayout7.xml"/><Relationship Id="rId7" Type="http://schemas.openxmlformats.org/officeDocument/2006/relationships/image" Target="../media/image7.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s>
</file>

<file path=ppt/slides/_rels/slide11.xml.rels><?xml version="1.0" encoding="UTF-8" standalone="yes"?>
<Relationships xmlns="http://schemas.openxmlformats.org/package/2006/relationships"><Relationship Id="rId4" Type="http://schemas.openxmlformats.org/officeDocument/2006/relationships/slideLayout" Target="../slideLayouts/slideLayout7.xml"/><Relationship Id="rId3" Type="http://schemas.openxmlformats.org/officeDocument/2006/relationships/image" Target="../media/image5.png"/><Relationship Id="rId2" Type="http://schemas.openxmlformats.org/officeDocument/2006/relationships/image" Target="../media/image3.png"/><Relationship Id="rId1" Type="http://schemas.openxmlformats.org/officeDocument/2006/relationships/image" Target="../media/image1.png"/></Relationships>
</file>

<file path=ppt/slides/_rels/slide12.xml.rels><?xml version="1.0" encoding="UTF-8" standalone="yes"?>
<Relationships xmlns="http://schemas.openxmlformats.org/package/2006/relationships"><Relationship Id="rId5" Type="http://schemas.openxmlformats.org/officeDocument/2006/relationships/slideLayout" Target="../slideLayouts/slideLayout7.xml"/><Relationship Id="rId4" Type="http://schemas.openxmlformats.org/officeDocument/2006/relationships/tags" Target="../tags/tag1.xml"/><Relationship Id="rId3" Type="http://schemas.openxmlformats.org/officeDocument/2006/relationships/image" Target="../media/image5.png"/><Relationship Id="rId2" Type="http://schemas.openxmlformats.org/officeDocument/2006/relationships/image" Target="../media/image3.png"/><Relationship Id="rId1" Type="http://schemas.openxmlformats.org/officeDocument/2006/relationships/image" Target="../media/image1.png"/></Relationships>
</file>

<file path=ppt/slides/_rels/slide13.xml.rels><?xml version="1.0" encoding="UTF-8" standalone="yes"?>
<Relationships xmlns="http://schemas.openxmlformats.org/package/2006/relationships"><Relationship Id="rId4" Type="http://schemas.openxmlformats.org/officeDocument/2006/relationships/slideLayout" Target="../slideLayouts/slideLayout7.xml"/><Relationship Id="rId3" Type="http://schemas.openxmlformats.org/officeDocument/2006/relationships/image" Target="../media/image5.png"/><Relationship Id="rId2" Type="http://schemas.openxmlformats.org/officeDocument/2006/relationships/image" Target="../media/image3.png"/><Relationship Id="rId1" Type="http://schemas.openxmlformats.org/officeDocument/2006/relationships/image" Target="../media/image1.png"/></Relationships>
</file>

<file path=ppt/slides/_rels/slide14.xml.rels><?xml version="1.0" encoding="UTF-8" standalone="yes"?>
<Relationships xmlns="http://schemas.openxmlformats.org/package/2006/relationships"><Relationship Id="rId4" Type="http://schemas.openxmlformats.org/officeDocument/2006/relationships/slideLayout" Target="../slideLayouts/slideLayout7.xml"/><Relationship Id="rId3" Type="http://schemas.openxmlformats.org/officeDocument/2006/relationships/image" Target="../media/image5.png"/><Relationship Id="rId2" Type="http://schemas.openxmlformats.org/officeDocument/2006/relationships/image" Target="../media/image3.png"/><Relationship Id="rId1" Type="http://schemas.openxmlformats.org/officeDocument/2006/relationships/image" Target="../media/image1.png"/></Relationships>
</file>

<file path=ppt/slides/_rels/slide15.xml.rels><?xml version="1.0" encoding="UTF-8" standalone="yes"?>
<Relationships xmlns="http://schemas.openxmlformats.org/package/2006/relationships"><Relationship Id="rId4" Type="http://schemas.openxmlformats.org/officeDocument/2006/relationships/slideLayout" Target="../slideLayouts/slideLayout7.xml"/><Relationship Id="rId3" Type="http://schemas.openxmlformats.org/officeDocument/2006/relationships/image" Target="../media/image5.png"/><Relationship Id="rId2" Type="http://schemas.openxmlformats.org/officeDocument/2006/relationships/image" Target="../media/image3.png"/><Relationship Id="rId1" Type="http://schemas.openxmlformats.org/officeDocument/2006/relationships/image" Target="../media/image1.png"/></Relationships>
</file>

<file path=ppt/slides/_rels/slide16.xml.rels><?xml version="1.0" encoding="UTF-8" standalone="yes"?>
<Relationships xmlns="http://schemas.openxmlformats.org/package/2006/relationships"><Relationship Id="rId4" Type="http://schemas.openxmlformats.org/officeDocument/2006/relationships/slideLayout" Target="../slideLayouts/slideLayout7.xml"/><Relationship Id="rId3" Type="http://schemas.openxmlformats.org/officeDocument/2006/relationships/image" Target="../media/image5.png"/><Relationship Id="rId2" Type="http://schemas.openxmlformats.org/officeDocument/2006/relationships/image" Target="../media/image3.png"/><Relationship Id="rId1" Type="http://schemas.openxmlformats.org/officeDocument/2006/relationships/image" Target="../media/image1.png"/></Relationships>
</file>

<file path=ppt/slides/_rels/slide17.xml.rels><?xml version="1.0" encoding="UTF-8" standalone="yes"?>
<Relationships xmlns="http://schemas.openxmlformats.org/package/2006/relationships"><Relationship Id="rId4" Type="http://schemas.openxmlformats.org/officeDocument/2006/relationships/slideLayout" Target="../slideLayouts/slideLayout7.xml"/><Relationship Id="rId3" Type="http://schemas.openxmlformats.org/officeDocument/2006/relationships/image" Target="../media/image5.png"/><Relationship Id="rId2" Type="http://schemas.openxmlformats.org/officeDocument/2006/relationships/image" Target="../media/image3.png"/><Relationship Id="rId1" Type="http://schemas.openxmlformats.org/officeDocument/2006/relationships/image" Target="../media/image1.png"/></Relationships>
</file>

<file path=ppt/slides/_rels/slide18.xml.rels><?xml version="1.0" encoding="UTF-8" standalone="yes"?>
<Relationships xmlns="http://schemas.openxmlformats.org/package/2006/relationships"><Relationship Id="rId4" Type="http://schemas.openxmlformats.org/officeDocument/2006/relationships/slideLayout" Target="../slideLayouts/slideLayout7.xml"/><Relationship Id="rId3" Type="http://schemas.openxmlformats.org/officeDocument/2006/relationships/image" Target="../media/image5.png"/><Relationship Id="rId2" Type="http://schemas.openxmlformats.org/officeDocument/2006/relationships/image" Target="../media/image3.png"/><Relationship Id="rId1" Type="http://schemas.openxmlformats.org/officeDocument/2006/relationships/image" Target="../media/image1.png"/></Relationships>
</file>

<file path=ppt/slides/_rels/slide19.xml.rels><?xml version="1.0" encoding="UTF-8" standalone="yes"?>
<Relationships xmlns="http://schemas.openxmlformats.org/package/2006/relationships"><Relationship Id="rId4" Type="http://schemas.openxmlformats.org/officeDocument/2006/relationships/slideLayout" Target="../slideLayouts/slideLayout7.xml"/><Relationship Id="rId3" Type="http://schemas.openxmlformats.org/officeDocument/2006/relationships/image" Target="../media/image5.png"/><Relationship Id="rId2" Type="http://schemas.openxmlformats.org/officeDocument/2006/relationships/image" Target="../media/image3.png"/><Relationship Id="rId1" Type="http://schemas.openxmlformats.org/officeDocument/2006/relationships/image" Target="../media/image1.png"/></Relationships>
</file>

<file path=ppt/slides/_rels/slide20.xml.rels><?xml version="1.0" encoding="UTF-8" standalone="yes"?>
<Relationships xmlns="http://schemas.openxmlformats.org/package/2006/relationships"><Relationship Id="rId5" Type="http://schemas.openxmlformats.org/officeDocument/2006/relationships/slideLayout" Target="../slideLayouts/slideLayout7.xml"/><Relationship Id="rId4" Type="http://schemas.openxmlformats.org/officeDocument/2006/relationships/tags" Target="../tags/tag2.xml"/><Relationship Id="rId3" Type="http://schemas.openxmlformats.org/officeDocument/2006/relationships/image" Target="../media/image5.png"/><Relationship Id="rId2" Type="http://schemas.openxmlformats.org/officeDocument/2006/relationships/image" Target="../media/image3.png"/><Relationship Id="rId1" Type="http://schemas.openxmlformats.org/officeDocument/2006/relationships/image" Target="../media/image1.png"/></Relationships>
</file>

<file path=ppt/slides/_rels/slide21.xml.rels><?xml version="1.0" encoding="UTF-8" standalone="yes"?>
<Relationships xmlns="http://schemas.openxmlformats.org/package/2006/relationships"><Relationship Id="rId4" Type="http://schemas.openxmlformats.org/officeDocument/2006/relationships/slideLayout" Target="../slideLayouts/slideLayout7.xml"/><Relationship Id="rId3" Type="http://schemas.openxmlformats.org/officeDocument/2006/relationships/image" Target="../media/image5.png"/><Relationship Id="rId2" Type="http://schemas.openxmlformats.org/officeDocument/2006/relationships/image" Target="../media/image3.png"/><Relationship Id="rId1" Type="http://schemas.openxmlformats.org/officeDocument/2006/relationships/image" Target="../media/image1.png"/></Relationships>
</file>

<file path=ppt/slides/_rels/slide22.xml.rels><?xml version="1.0" encoding="UTF-8" standalone="yes"?>
<Relationships xmlns="http://schemas.openxmlformats.org/package/2006/relationships"><Relationship Id="rId4" Type="http://schemas.openxmlformats.org/officeDocument/2006/relationships/slideLayout" Target="../slideLayouts/slideLayout7.xml"/><Relationship Id="rId3" Type="http://schemas.openxmlformats.org/officeDocument/2006/relationships/image" Target="../media/image5.png"/><Relationship Id="rId2" Type="http://schemas.openxmlformats.org/officeDocument/2006/relationships/image" Target="../media/image3.png"/><Relationship Id="rId1" Type="http://schemas.openxmlformats.org/officeDocument/2006/relationships/image" Target="../media/image1.png"/></Relationships>
</file>

<file path=ppt/slides/_rels/slide23.xml.rels><?xml version="1.0" encoding="UTF-8" standalone="yes"?>
<Relationships xmlns="http://schemas.openxmlformats.org/package/2006/relationships"><Relationship Id="rId4" Type="http://schemas.openxmlformats.org/officeDocument/2006/relationships/slideLayout" Target="../slideLayouts/slideLayout7.xml"/><Relationship Id="rId3" Type="http://schemas.openxmlformats.org/officeDocument/2006/relationships/image" Target="../media/image5.png"/><Relationship Id="rId2" Type="http://schemas.openxmlformats.org/officeDocument/2006/relationships/image" Target="../media/image3.png"/><Relationship Id="rId1" Type="http://schemas.openxmlformats.org/officeDocument/2006/relationships/image" Target="../media/image1.png"/></Relationships>
</file>

<file path=ppt/slides/_rels/slide24.xml.rels><?xml version="1.0" encoding="UTF-8" standalone="yes"?>
<Relationships xmlns="http://schemas.openxmlformats.org/package/2006/relationships"><Relationship Id="rId5" Type="http://schemas.openxmlformats.org/officeDocument/2006/relationships/slideLayout" Target="../slideLayouts/slideLayout7.xml"/><Relationship Id="rId4" Type="http://schemas.openxmlformats.org/officeDocument/2006/relationships/tags" Target="../tags/tag3.xml"/><Relationship Id="rId3" Type="http://schemas.openxmlformats.org/officeDocument/2006/relationships/image" Target="../media/image5.png"/><Relationship Id="rId2" Type="http://schemas.openxmlformats.org/officeDocument/2006/relationships/image" Target="../media/image3.png"/><Relationship Id="rId1" Type="http://schemas.openxmlformats.org/officeDocument/2006/relationships/image" Target="../media/image1.png"/></Relationships>
</file>

<file path=ppt/slides/_rels/slide25.xml.rels><?xml version="1.0" encoding="UTF-8" standalone="yes"?>
<Relationships xmlns="http://schemas.openxmlformats.org/package/2006/relationships"><Relationship Id="rId4" Type="http://schemas.openxmlformats.org/officeDocument/2006/relationships/slideLayout" Target="../slideLayouts/slideLayout7.xml"/><Relationship Id="rId3" Type="http://schemas.openxmlformats.org/officeDocument/2006/relationships/image" Target="../media/image5.png"/><Relationship Id="rId2" Type="http://schemas.openxmlformats.org/officeDocument/2006/relationships/image" Target="../media/image3.png"/><Relationship Id="rId1"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2708391" y="2780562"/>
            <a:ext cx="12871218" cy="4817857"/>
          </a:xfrm>
          <a:prstGeom prst="rect">
            <a:avLst/>
          </a:prstGeom>
        </p:spPr>
        <p:txBody>
          <a:bodyPr wrap="square" lIns="0" tIns="0" rIns="0" bIns="0" rtlCol="0" anchor="t">
            <a:spAutoFit/>
          </a:bodyPr>
          <a:lstStyle/>
          <a:p>
            <a:pPr algn="ctr">
              <a:lnSpc>
                <a:spcPts val="12500"/>
              </a:lnSpc>
            </a:pPr>
            <a:r>
              <a:rPr lang="en-US" sz="12500" dirty="0">
                <a:solidFill>
                  <a:srgbClr val="000000"/>
                </a:solidFill>
                <a:latin typeface="Yeseva One" panose="00000500000000000000"/>
              </a:rPr>
              <a:t>PROJECT MANAGEMENT ESSENTIALS</a:t>
            </a:r>
            <a:endParaRPr lang="en-US" sz="12500" dirty="0">
              <a:solidFill>
                <a:srgbClr val="000000"/>
              </a:solidFill>
              <a:latin typeface="Consolas" panose="020B0609020204030204" pitchFamily="49" charset="0"/>
            </a:endParaRPr>
          </a:p>
        </p:txBody>
      </p:sp>
      <p:sp>
        <p:nvSpPr>
          <p:cNvPr id="3" name="Freeform 3"/>
          <p:cNvSpPr/>
          <p:nvPr/>
        </p:nvSpPr>
        <p:spPr>
          <a:xfrm>
            <a:off x="12610204" y="-571500"/>
            <a:ext cx="6626483" cy="5715000"/>
          </a:xfrm>
          <a:custGeom>
            <a:avLst/>
            <a:gdLst/>
            <a:ahLst/>
            <a:cxnLst/>
            <a:rect l="l" t="t" r="r" b="b"/>
            <a:pathLst>
              <a:path w="6626483" h="5715000">
                <a:moveTo>
                  <a:pt x="0" y="0"/>
                </a:moveTo>
                <a:lnTo>
                  <a:pt x="6626483" y="0"/>
                </a:lnTo>
                <a:lnTo>
                  <a:pt x="6626483" y="5715000"/>
                </a:lnTo>
                <a:lnTo>
                  <a:pt x="0" y="5715000"/>
                </a:lnTo>
                <a:lnTo>
                  <a:pt x="0" y="0"/>
                </a:lnTo>
                <a:close/>
              </a:path>
            </a:pathLst>
          </a:custGeom>
          <a:blipFill>
            <a:blip r:embed="rId1">
              <a:extLst>
                <a:ext uri="{96DAC541-7B7A-43D3-8B79-37D633B846F1}">
                  <asvg:svgBlip xmlns:asvg="http://schemas.microsoft.com/office/drawing/2016/SVG/main" r:embed="rId2"/>
                </a:ext>
              </a:extLst>
            </a:blip>
            <a:stretch>
              <a:fillRect/>
            </a:stretch>
          </a:blipFill>
        </p:spPr>
      </p:sp>
      <p:sp>
        <p:nvSpPr>
          <p:cNvPr id="4" name="Freeform 4"/>
          <p:cNvSpPr/>
          <p:nvPr/>
        </p:nvSpPr>
        <p:spPr>
          <a:xfrm rot="-1266137">
            <a:off x="-1277219" y="5897732"/>
            <a:ext cx="5210769" cy="6721137"/>
          </a:xfrm>
          <a:custGeom>
            <a:avLst/>
            <a:gdLst/>
            <a:ahLst/>
            <a:cxnLst/>
            <a:rect l="l" t="t" r="r" b="b"/>
            <a:pathLst>
              <a:path w="5210769" h="6721137">
                <a:moveTo>
                  <a:pt x="0" y="0"/>
                </a:moveTo>
                <a:lnTo>
                  <a:pt x="5210769" y="0"/>
                </a:lnTo>
                <a:lnTo>
                  <a:pt x="5210769" y="6721136"/>
                </a:lnTo>
                <a:lnTo>
                  <a:pt x="0" y="672113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5" name="Freeform 5"/>
          <p:cNvSpPr/>
          <p:nvPr/>
        </p:nvSpPr>
        <p:spPr>
          <a:xfrm rot="-5569636">
            <a:off x="779619" y="-2269556"/>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6" name="TextBox 6"/>
          <p:cNvSpPr txBox="1"/>
          <p:nvPr/>
        </p:nvSpPr>
        <p:spPr>
          <a:xfrm>
            <a:off x="3283182" y="1089025"/>
            <a:ext cx="11721636" cy="400050"/>
          </a:xfrm>
          <a:prstGeom prst="rect">
            <a:avLst/>
          </a:prstGeom>
        </p:spPr>
        <p:txBody>
          <a:bodyPr lIns="0" tIns="0" rIns="0" bIns="0" rtlCol="0" anchor="t">
            <a:spAutoFit/>
          </a:bodyPr>
          <a:lstStyle/>
          <a:p>
            <a:pPr algn="ctr">
              <a:lnSpc>
                <a:spcPts val="3000"/>
              </a:lnSpc>
            </a:pPr>
            <a:r>
              <a:rPr lang="en-US" sz="3000" dirty="0">
                <a:solidFill>
                  <a:srgbClr val="000000"/>
                </a:solidFill>
                <a:latin typeface="Libre Baskerville" panose="02000000000000000000"/>
              </a:rPr>
              <a:t>03 NOV 2023</a:t>
            </a:r>
            <a:endParaRPr lang="en-US" sz="3000" dirty="0">
              <a:solidFill>
                <a:srgbClr val="000000"/>
              </a:solidFill>
              <a:latin typeface="Libre Baskerville" panose="02000000000000000000"/>
            </a:endParaRPr>
          </a:p>
        </p:txBody>
      </p:sp>
      <p:sp>
        <p:nvSpPr>
          <p:cNvPr id="7" name="TextBox 7"/>
          <p:cNvSpPr txBox="1"/>
          <p:nvPr/>
        </p:nvSpPr>
        <p:spPr>
          <a:xfrm>
            <a:off x="3283182" y="8858250"/>
            <a:ext cx="11721636" cy="400050"/>
          </a:xfrm>
          <a:prstGeom prst="rect">
            <a:avLst/>
          </a:prstGeom>
        </p:spPr>
        <p:txBody>
          <a:bodyPr lIns="0" tIns="0" rIns="0" bIns="0" rtlCol="0" anchor="t">
            <a:spAutoFit/>
          </a:bodyPr>
          <a:lstStyle/>
          <a:p>
            <a:pPr algn="ctr">
              <a:lnSpc>
                <a:spcPts val="3000"/>
              </a:lnSpc>
            </a:pPr>
            <a:r>
              <a:rPr lang="en-US" sz="3000" dirty="0">
                <a:solidFill>
                  <a:srgbClr val="000000"/>
                </a:solidFill>
                <a:latin typeface="Libre Baskerville" panose="02000000000000000000"/>
              </a:rPr>
              <a:t>GROUP 4</a:t>
            </a:r>
            <a:endParaRPr lang="en-US" sz="3000" dirty="0">
              <a:solidFill>
                <a:srgbClr val="000000"/>
              </a:solidFill>
              <a:latin typeface="Libre Baskerville" panose="02000000000000000000"/>
            </a:endParaRPr>
          </a:p>
        </p:txBody>
      </p:sp>
      <p:sp>
        <p:nvSpPr>
          <p:cNvPr id="8" name="Freeform 8"/>
          <p:cNvSpPr/>
          <p:nvPr/>
        </p:nvSpPr>
        <p:spPr>
          <a:xfrm rot="-3755510">
            <a:off x="14637629" y="5499669"/>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4971208" y="1790717"/>
            <a:ext cx="8496705" cy="1166986"/>
          </a:xfrm>
          <a:prstGeom prst="rect">
            <a:avLst/>
          </a:prstGeom>
        </p:spPr>
        <p:txBody>
          <a:bodyPr lIns="0" tIns="0" rIns="0" bIns="0" rtlCol="0" anchor="t">
            <a:spAutoFit/>
          </a:bodyPr>
          <a:lstStyle/>
          <a:p>
            <a:pPr algn="ctr">
              <a:lnSpc>
                <a:spcPts val="9060"/>
              </a:lnSpc>
            </a:pPr>
            <a:r>
              <a:rPr lang="en-US" sz="9060" dirty="0">
                <a:solidFill>
                  <a:srgbClr val="000000"/>
                </a:solidFill>
                <a:latin typeface="Yeseva One" panose="00000500000000000000"/>
              </a:rPr>
              <a:t>CONTENTS</a:t>
            </a:r>
            <a:endParaRPr lang="en-US" sz="9060" dirty="0">
              <a:solidFill>
                <a:srgbClr val="000000"/>
              </a:solidFill>
              <a:latin typeface="Yeseva One" panose="00000500000000000000"/>
            </a:endParaRPr>
          </a:p>
        </p:txBody>
      </p:sp>
      <p:sp>
        <p:nvSpPr>
          <p:cNvPr id="3" name="Freeform 3"/>
          <p:cNvSpPr/>
          <p:nvPr/>
        </p:nvSpPr>
        <p:spPr>
          <a:xfrm>
            <a:off x="12610204" y="-571500"/>
            <a:ext cx="6626483" cy="5715000"/>
          </a:xfrm>
          <a:custGeom>
            <a:avLst/>
            <a:gdLst/>
            <a:ahLst/>
            <a:cxnLst/>
            <a:rect l="l" t="t" r="r" b="b"/>
            <a:pathLst>
              <a:path w="6626483" h="5715000">
                <a:moveTo>
                  <a:pt x="0" y="0"/>
                </a:moveTo>
                <a:lnTo>
                  <a:pt x="6626483" y="0"/>
                </a:lnTo>
                <a:lnTo>
                  <a:pt x="6626483" y="5715000"/>
                </a:lnTo>
                <a:lnTo>
                  <a:pt x="0" y="5715000"/>
                </a:lnTo>
                <a:lnTo>
                  <a:pt x="0" y="0"/>
                </a:lnTo>
                <a:close/>
              </a:path>
            </a:pathLst>
          </a:custGeom>
          <a:blipFill>
            <a:blip r:embed="rId1">
              <a:extLst>
                <a:ext uri="{96DAC541-7B7A-43D3-8B79-37D633B846F1}">
                  <asvg:svgBlip xmlns:asvg="http://schemas.microsoft.com/office/drawing/2016/SVG/main" r:embed="rId2"/>
                </a:ext>
              </a:extLst>
            </a:blip>
            <a:stretch>
              <a:fillRect/>
            </a:stretch>
          </a:blipFill>
        </p:spPr>
      </p:sp>
      <p:sp>
        <p:nvSpPr>
          <p:cNvPr id="4" name="Freeform 4"/>
          <p:cNvSpPr/>
          <p:nvPr/>
        </p:nvSpPr>
        <p:spPr>
          <a:xfrm rot="-1266137">
            <a:off x="-1277219" y="5897732"/>
            <a:ext cx="5210769" cy="6721137"/>
          </a:xfrm>
          <a:custGeom>
            <a:avLst/>
            <a:gdLst/>
            <a:ahLst/>
            <a:cxnLst/>
            <a:rect l="l" t="t" r="r" b="b"/>
            <a:pathLst>
              <a:path w="5210769" h="6721137">
                <a:moveTo>
                  <a:pt x="0" y="0"/>
                </a:moveTo>
                <a:lnTo>
                  <a:pt x="5210769" y="0"/>
                </a:lnTo>
                <a:lnTo>
                  <a:pt x="5210769" y="6721136"/>
                </a:lnTo>
                <a:lnTo>
                  <a:pt x="0" y="672113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5" name="Freeform 5"/>
          <p:cNvSpPr/>
          <p:nvPr/>
        </p:nvSpPr>
        <p:spPr>
          <a:xfrm rot="-5569636">
            <a:off x="779619" y="-2269556"/>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8" name="Freeform 8"/>
          <p:cNvSpPr/>
          <p:nvPr/>
        </p:nvSpPr>
        <p:spPr>
          <a:xfrm rot="-3755510">
            <a:off x="14637629" y="5499669"/>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9" name="TextBox 9"/>
          <p:cNvSpPr txBox="1"/>
          <p:nvPr/>
        </p:nvSpPr>
        <p:spPr>
          <a:xfrm>
            <a:off x="6324601" y="3896274"/>
            <a:ext cx="7924800" cy="389081"/>
          </a:xfrm>
          <a:prstGeom prst="rect">
            <a:avLst/>
          </a:prstGeom>
        </p:spPr>
        <p:txBody>
          <a:bodyPr wrap="square" lIns="0" tIns="0" rIns="0" bIns="0" rtlCol="0" anchor="t">
            <a:spAutoFit/>
          </a:bodyPr>
          <a:lstStyle/>
          <a:p>
            <a:pPr>
              <a:lnSpc>
                <a:spcPts val="3000"/>
              </a:lnSpc>
            </a:pPr>
            <a:r>
              <a:rPr lang="en-US" sz="3000" dirty="0">
                <a:solidFill>
                  <a:srgbClr val="000000"/>
                </a:solidFill>
                <a:latin typeface="Libre Baskerville" panose="02000000000000000000"/>
              </a:rPr>
              <a:t>O</a:t>
            </a:r>
            <a:r>
              <a:rPr lang="en-US" altLang="zh-CN" sz="3000" dirty="0">
                <a:solidFill>
                  <a:srgbClr val="000000"/>
                </a:solidFill>
                <a:latin typeface="Libre Baskerville" panose="02000000000000000000"/>
              </a:rPr>
              <a:t>verview</a:t>
            </a:r>
            <a:r>
              <a:rPr lang="en-US" sz="3000" dirty="0">
                <a:solidFill>
                  <a:srgbClr val="000000"/>
                </a:solidFill>
                <a:latin typeface="Libre Baskerville" panose="02000000000000000000"/>
              </a:rPr>
              <a:t> Of Project Management</a:t>
            </a:r>
            <a:endParaRPr lang="en-US" sz="3000" dirty="0">
              <a:solidFill>
                <a:srgbClr val="000000"/>
              </a:solidFill>
              <a:latin typeface="Libre Baskerville" panose="02000000000000000000"/>
            </a:endParaRPr>
          </a:p>
        </p:txBody>
      </p:sp>
      <p:sp>
        <p:nvSpPr>
          <p:cNvPr id="10" name="TextBox 10"/>
          <p:cNvSpPr txBox="1"/>
          <p:nvPr/>
        </p:nvSpPr>
        <p:spPr>
          <a:xfrm>
            <a:off x="6324601" y="4636686"/>
            <a:ext cx="7620000" cy="389081"/>
          </a:xfrm>
          <a:prstGeom prst="rect">
            <a:avLst/>
          </a:prstGeom>
        </p:spPr>
        <p:txBody>
          <a:bodyPr wrap="square" lIns="0" tIns="0" rIns="0" bIns="0" rtlCol="0" anchor="t">
            <a:spAutoFit/>
          </a:bodyPr>
          <a:lstStyle/>
          <a:p>
            <a:pPr>
              <a:lnSpc>
                <a:spcPts val="3000"/>
              </a:lnSpc>
            </a:pPr>
            <a:r>
              <a:rPr lang="en-US" sz="3000" dirty="0">
                <a:solidFill>
                  <a:srgbClr val="000000"/>
                </a:solidFill>
                <a:latin typeface="Libre Baskerville" panose="02000000000000000000"/>
              </a:rPr>
              <a:t>Key Areas Of </a:t>
            </a:r>
            <a:r>
              <a:rPr lang="en-US" altLang="zh-CN" sz="3000" dirty="0">
                <a:solidFill>
                  <a:srgbClr val="000000"/>
                </a:solidFill>
                <a:latin typeface="Libre Baskerville" panose="02000000000000000000"/>
              </a:rPr>
              <a:t>Project Management</a:t>
            </a:r>
            <a:endParaRPr lang="en-US" sz="3000" dirty="0">
              <a:solidFill>
                <a:srgbClr val="000000"/>
              </a:solidFill>
              <a:latin typeface="Libre Baskerville" panose="02000000000000000000"/>
            </a:endParaRPr>
          </a:p>
        </p:txBody>
      </p:sp>
      <p:sp>
        <p:nvSpPr>
          <p:cNvPr id="11" name="TextBox 11"/>
          <p:cNvSpPr txBox="1"/>
          <p:nvPr/>
        </p:nvSpPr>
        <p:spPr>
          <a:xfrm>
            <a:off x="6324600" y="5379636"/>
            <a:ext cx="6781800" cy="389081"/>
          </a:xfrm>
          <a:prstGeom prst="rect">
            <a:avLst/>
          </a:prstGeom>
        </p:spPr>
        <p:txBody>
          <a:bodyPr wrap="square" lIns="0" tIns="0" rIns="0" bIns="0" rtlCol="0" anchor="t">
            <a:spAutoFit/>
          </a:bodyPr>
          <a:lstStyle/>
          <a:p>
            <a:pPr>
              <a:lnSpc>
                <a:spcPts val="3000"/>
              </a:lnSpc>
            </a:pPr>
            <a:r>
              <a:rPr lang="en-US" sz="3000" dirty="0">
                <a:solidFill>
                  <a:srgbClr val="000000"/>
                </a:solidFill>
                <a:latin typeface="Libre Baskerville" panose="02000000000000000000"/>
              </a:rPr>
              <a:t>Project Management Triangle</a:t>
            </a:r>
            <a:endParaRPr lang="en-US" sz="3000" dirty="0">
              <a:solidFill>
                <a:srgbClr val="000000"/>
              </a:solidFill>
              <a:latin typeface="Libre Baskerville" panose="02000000000000000000"/>
            </a:endParaRPr>
          </a:p>
        </p:txBody>
      </p:sp>
      <p:sp>
        <p:nvSpPr>
          <p:cNvPr id="12" name="TextBox 12"/>
          <p:cNvSpPr txBox="1"/>
          <p:nvPr/>
        </p:nvSpPr>
        <p:spPr>
          <a:xfrm>
            <a:off x="6324600" y="6122586"/>
            <a:ext cx="7620001" cy="389081"/>
          </a:xfrm>
          <a:prstGeom prst="rect">
            <a:avLst/>
          </a:prstGeom>
        </p:spPr>
        <p:txBody>
          <a:bodyPr wrap="square" lIns="0" tIns="0" rIns="0" bIns="0" rtlCol="0" anchor="t">
            <a:spAutoFit/>
          </a:bodyPr>
          <a:lstStyle/>
          <a:p>
            <a:pPr>
              <a:lnSpc>
                <a:spcPts val="3000"/>
              </a:lnSpc>
            </a:pPr>
            <a:r>
              <a:rPr lang="en-US" sz="3000" dirty="0">
                <a:solidFill>
                  <a:srgbClr val="000000"/>
                </a:solidFill>
                <a:latin typeface="Libre Baskerville" panose="02000000000000000000"/>
              </a:rPr>
              <a:t>Work Breakdown Structure </a:t>
            </a:r>
            <a:endParaRPr lang="en-US" sz="3000" dirty="0">
              <a:solidFill>
                <a:srgbClr val="000000"/>
              </a:solidFill>
              <a:latin typeface="Libre Baskerville" panose="02000000000000000000"/>
            </a:endParaRPr>
          </a:p>
        </p:txBody>
      </p:sp>
      <p:sp>
        <p:nvSpPr>
          <p:cNvPr id="13" name="TextBox 13"/>
          <p:cNvSpPr txBox="1"/>
          <p:nvPr/>
        </p:nvSpPr>
        <p:spPr>
          <a:xfrm>
            <a:off x="6324601" y="6873525"/>
            <a:ext cx="6781800" cy="389081"/>
          </a:xfrm>
          <a:prstGeom prst="rect">
            <a:avLst/>
          </a:prstGeom>
        </p:spPr>
        <p:txBody>
          <a:bodyPr wrap="square" lIns="0" tIns="0" rIns="0" bIns="0" rtlCol="0" anchor="t">
            <a:spAutoFit/>
          </a:bodyPr>
          <a:lstStyle/>
          <a:p>
            <a:pPr>
              <a:lnSpc>
                <a:spcPts val="3000"/>
              </a:lnSpc>
            </a:pPr>
            <a:r>
              <a:rPr lang="en-US" sz="3000" dirty="0">
                <a:solidFill>
                  <a:srgbClr val="000000"/>
                </a:solidFill>
                <a:latin typeface="Libre Baskerville" panose="02000000000000000000"/>
              </a:rPr>
              <a:t>Task Sequencing Approaches</a:t>
            </a:r>
            <a:endParaRPr lang="en-US" sz="3000" dirty="0">
              <a:solidFill>
                <a:srgbClr val="000000"/>
              </a:solidFill>
              <a:latin typeface="Libre Baskerville" panose="02000000000000000000"/>
            </a:endParaRPr>
          </a:p>
        </p:txBody>
      </p:sp>
      <p:sp>
        <p:nvSpPr>
          <p:cNvPr id="14" name="TextBox 14"/>
          <p:cNvSpPr txBox="1"/>
          <p:nvPr/>
        </p:nvSpPr>
        <p:spPr>
          <a:xfrm>
            <a:off x="6324600" y="7572370"/>
            <a:ext cx="3777199" cy="400050"/>
          </a:xfrm>
          <a:prstGeom prst="rect">
            <a:avLst/>
          </a:prstGeom>
        </p:spPr>
        <p:txBody>
          <a:bodyPr wrap="square" lIns="0" tIns="0" rIns="0" bIns="0" rtlCol="0" anchor="t">
            <a:spAutoFit/>
          </a:bodyPr>
          <a:lstStyle/>
          <a:p>
            <a:pPr>
              <a:lnSpc>
                <a:spcPts val="3000"/>
              </a:lnSpc>
            </a:pPr>
            <a:r>
              <a:rPr lang="en-US" sz="3000" dirty="0">
                <a:solidFill>
                  <a:srgbClr val="000000"/>
                </a:solidFill>
                <a:latin typeface="Libre Baskerville" panose="02000000000000000000"/>
              </a:rPr>
              <a:t>Conclusion</a:t>
            </a:r>
            <a:endParaRPr lang="en-US" sz="3000" dirty="0">
              <a:solidFill>
                <a:srgbClr val="000000"/>
              </a:solidFill>
              <a:latin typeface="Libre Baskerville" panose="02000000000000000000"/>
            </a:endParaRPr>
          </a:p>
        </p:txBody>
      </p:sp>
      <p:sp>
        <p:nvSpPr>
          <p:cNvPr id="20" name="TextBox 20"/>
          <p:cNvSpPr txBox="1"/>
          <p:nvPr/>
        </p:nvSpPr>
        <p:spPr>
          <a:xfrm>
            <a:off x="5428517" y="3861349"/>
            <a:ext cx="848458" cy="448841"/>
          </a:xfrm>
          <a:prstGeom prst="rect">
            <a:avLst/>
          </a:prstGeom>
        </p:spPr>
        <p:txBody>
          <a:bodyPr wrap="square" lIns="0" tIns="0" rIns="0" bIns="0" rtlCol="0" anchor="t">
            <a:spAutoFit/>
          </a:bodyPr>
          <a:lstStyle/>
          <a:p>
            <a:pPr algn="ctr">
              <a:lnSpc>
                <a:spcPts val="3500"/>
              </a:lnSpc>
            </a:pPr>
            <a:r>
              <a:rPr lang="en-US" sz="3500">
                <a:solidFill>
                  <a:srgbClr val="000000"/>
                </a:solidFill>
                <a:latin typeface="Yeseva One" panose="00000500000000000000"/>
              </a:rPr>
              <a:t>01</a:t>
            </a:r>
            <a:endParaRPr lang="en-US" sz="3500">
              <a:solidFill>
                <a:srgbClr val="000000"/>
              </a:solidFill>
              <a:latin typeface="Yeseva One" panose="00000500000000000000"/>
            </a:endParaRPr>
          </a:p>
        </p:txBody>
      </p:sp>
      <p:sp>
        <p:nvSpPr>
          <p:cNvPr id="21" name="TextBox 21"/>
          <p:cNvSpPr txBox="1"/>
          <p:nvPr/>
        </p:nvSpPr>
        <p:spPr>
          <a:xfrm>
            <a:off x="5428517" y="4601760"/>
            <a:ext cx="848458" cy="448841"/>
          </a:xfrm>
          <a:prstGeom prst="rect">
            <a:avLst/>
          </a:prstGeom>
        </p:spPr>
        <p:txBody>
          <a:bodyPr wrap="square" lIns="0" tIns="0" rIns="0" bIns="0" rtlCol="0" anchor="t">
            <a:spAutoFit/>
          </a:bodyPr>
          <a:lstStyle/>
          <a:p>
            <a:pPr algn="ctr">
              <a:lnSpc>
                <a:spcPts val="3500"/>
              </a:lnSpc>
            </a:pPr>
            <a:r>
              <a:rPr lang="en-US" sz="3500">
                <a:solidFill>
                  <a:srgbClr val="000000"/>
                </a:solidFill>
                <a:latin typeface="Yeseva One" panose="00000500000000000000"/>
              </a:rPr>
              <a:t>02</a:t>
            </a:r>
            <a:endParaRPr lang="en-US" sz="3500">
              <a:solidFill>
                <a:srgbClr val="000000"/>
              </a:solidFill>
              <a:latin typeface="Yeseva One" panose="00000500000000000000"/>
            </a:endParaRPr>
          </a:p>
        </p:txBody>
      </p:sp>
      <p:sp>
        <p:nvSpPr>
          <p:cNvPr id="22" name="TextBox 22"/>
          <p:cNvSpPr txBox="1"/>
          <p:nvPr/>
        </p:nvSpPr>
        <p:spPr>
          <a:xfrm>
            <a:off x="5428517" y="5344710"/>
            <a:ext cx="848458" cy="448841"/>
          </a:xfrm>
          <a:prstGeom prst="rect">
            <a:avLst/>
          </a:prstGeom>
        </p:spPr>
        <p:txBody>
          <a:bodyPr wrap="square" lIns="0" tIns="0" rIns="0" bIns="0" rtlCol="0" anchor="t">
            <a:spAutoFit/>
          </a:bodyPr>
          <a:lstStyle/>
          <a:p>
            <a:pPr algn="ctr">
              <a:lnSpc>
                <a:spcPts val="3500"/>
              </a:lnSpc>
            </a:pPr>
            <a:r>
              <a:rPr lang="en-US" sz="3500">
                <a:solidFill>
                  <a:srgbClr val="000000"/>
                </a:solidFill>
                <a:latin typeface="Yeseva One" panose="00000500000000000000"/>
              </a:rPr>
              <a:t>03</a:t>
            </a:r>
            <a:endParaRPr lang="en-US" sz="3500">
              <a:solidFill>
                <a:srgbClr val="000000"/>
              </a:solidFill>
              <a:latin typeface="Yeseva One" panose="00000500000000000000"/>
            </a:endParaRPr>
          </a:p>
        </p:txBody>
      </p:sp>
      <p:sp>
        <p:nvSpPr>
          <p:cNvPr id="23" name="TextBox 23"/>
          <p:cNvSpPr txBox="1"/>
          <p:nvPr/>
        </p:nvSpPr>
        <p:spPr>
          <a:xfrm>
            <a:off x="5428517" y="6081310"/>
            <a:ext cx="848458" cy="448841"/>
          </a:xfrm>
          <a:prstGeom prst="rect">
            <a:avLst/>
          </a:prstGeom>
        </p:spPr>
        <p:txBody>
          <a:bodyPr wrap="square" lIns="0" tIns="0" rIns="0" bIns="0" rtlCol="0" anchor="t">
            <a:spAutoFit/>
          </a:bodyPr>
          <a:lstStyle/>
          <a:p>
            <a:pPr algn="ctr">
              <a:lnSpc>
                <a:spcPts val="3500"/>
              </a:lnSpc>
            </a:pPr>
            <a:r>
              <a:rPr lang="en-US" sz="3500">
                <a:solidFill>
                  <a:srgbClr val="000000"/>
                </a:solidFill>
                <a:latin typeface="Yeseva One" panose="00000500000000000000"/>
              </a:rPr>
              <a:t>04</a:t>
            </a:r>
            <a:endParaRPr lang="en-US" sz="3500">
              <a:solidFill>
                <a:srgbClr val="000000"/>
              </a:solidFill>
              <a:latin typeface="Yeseva One" panose="00000500000000000000"/>
            </a:endParaRPr>
          </a:p>
        </p:txBody>
      </p:sp>
      <p:sp>
        <p:nvSpPr>
          <p:cNvPr id="24" name="TextBox 24"/>
          <p:cNvSpPr txBox="1"/>
          <p:nvPr/>
        </p:nvSpPr>
        <p:spPr>
          <a:xfrm>
            <a:off x="5429217" y="6838600"/>
            <a:ext cx="848458" cy="448841"/>
          </a:xfrm>
          <a:prstGeom prst="rect">
            <a:avLst/>
          </a:prstGeom>
        </p:spPr>
        <p:txBody>
          <a:bodyPr wrap="square" lIns="0" tIns="0" rIns="0" bIns="0" rtlCol="0" anchor="t">
            <a:spAutoFit/>
          </a:bodyPr>
          <a:lstStyle/>
          <a:p>
            <a:pPr algn="ctr">
              <a:lnSpc>
                <a:spcPts val="3500"/>
              </a:lnSpc>
            </a:pPr>
            <a:r>
              <a:rPr lang="en-US" sz="3500">
                <a:solidFill>
                  <a:srgbClr val="000000"/>
                </a:solidFill>
                <a:latin typeface="Yeseva One" panose="00000500000000000000"/>
              </a:rPr>
              <a:t>05</a:t>
            </a:r>
            <a:endParaRPr lang="en-US" sz="3500">
              <a:solidFill>
                <a:srgbClr val="000000"/>
              </a:solidFill>
              <a:latin typeface="Yeseva One" panose="00000500000000000000"/>
            </a:endParaRPr>
          </a:p>
        </p:txBody>
      </p:sp>
      <p:sp>
        <p:nvSpPr>
          <p:cNvPr id="25" name="TextBox 25"/>
          <p:cNvSpPr txBox="1"/>
          <p:nvPr/>
        </p:nvSpPr>
        <p:spPr>
          <a:xfrm>
            <a:off x="5429217" y="7579011"/>
            <a:ext cx="848458" cy="448841"/>
          </a:xfrm>
          <a:prstGeom prst="rect">
            <a:avLst/>
          </a:prstGeom>
        </p:spPr>
        <p:txBody>
          <a:bodyPr wrap="square" lIns="0" tIns="0" rIns="0" bIns="0" rtlCol="0" anchor="t">
            <a:spAutoFit/>
          </a:bodyPr>
          <a:lstStyle/>
          <a:p>
            <a:pPr algn="ctr">
              <a:lnSpc>
                <a:spcPts val="3500"/>
              </a:lnSpc>
            </a:pPr>
            <a:r>
              <a:rPr lang="en-US" sz="3500">
                <a:solidFill>
                  <a:srgbClr val="000000"/>
                </a:solidFill>
                <a:latin typeface="Yeseva One" panose="00000500000000000000"/>
              </a:rPr>
              <a:t>06</a:t>
            </a:r>
            <a:endParaRPr lang="en-US" sz="3500">
              <a:solidFill>
                <a:srgbClr val="000000"/>
              </a:solidFill>
              <a:latin typeface="Yeseva One" panose="0000050000000000000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4895648" y="2618996"/>
            <a:ext cx="8496705" cy="1166986"/>
          </a:xfrm>
          <a:prstGeom prst="rect">
            <a:avLst/>
          </a:prstGeom>
        </p:spPr>
        <p:txBody>
          <a:bodyPr lIns="0" tIns="0" rIns="0" bIns="0" rtlCol="0" anchor="t">
            <a:spAutoFit/>
          </a:bodyPr>
          <a:lstStyle/>
          <a:p>
            <a:pPr algn="ctr">
              <a:lnSpc>
                <a:spcPts val="9060"/>
              </a:lnSpc>
            </a:pPr>
            <a:r>
              <a:rPr lang="en-US" sz="9060" dirty="0">
                <a:solidFill>
                  <a:srgbClr val="000000"/>
                </a:solidFill>
                <a:latin typeface="Yeseva One" panose="00000500000000000000"/>
              </a:rPr>
              <a:t>Introduction</a:t>
            </a:r>
            <a:endParaRPr lang="en-US" sz="9060" dirty="0">
              <a:solidFill>
                <a:srgbClr val="000000"/>
              </a:solidFill>
              <a:latin typeface="Yeseva One" panose="00000500000000000000"/>
            </a:endParaRPr>
          </a:p>
        </p:txBody>
      </p:sp>
      <p:sp>
        <p:nvSpPr>
          <p:cNvPr id="3" name="Freeform 3"/>
          <p:cNvSpPr/>
          <p:nvPr/>
        </p:nvSpPr>
        <p:spPr>
          <a:xfrm>
            <a:off x="12610204" y="-571500"/>
            <a:ext cx="6626483" cy="5715000"/>
          </a:xfrm>
          <a:custGeom>
            <a:avLst/>
            <a:gdLst/>
            <a:ahLst/>
            <a:cxnLst/>
            <a:rect l="l" t="t" r="r" b="b"/>
            <a:pathLst>
              <a:path w="6626483" h="5715000">
                <a:moveTo>
                  <a:pt x="0" y="0"/>
                </a:moveTo>
                <a:lnTo>
                  <a:pt x="6626483" y="0"/>
                </a:lnTo>
                <a:lnTo>
                  <a:pt x="6626483" y="5715000"/>
                </a:lnTo>
                <a:lnTo>
                  <a:pt x="0" y="5715000"/>
                </a:lnTo>
                <a:lnTo>
                  <a:pt x="0" y="0"/>
                </a:lnTo>
                <a:close/>
              </a:path>
            </a:pathLst>
          </a:custGeom>
          <a:blipFill>
            <a:blip r:embed="rId1">
              <a:extLst>
                <a:ext uri="{96DAC541-7B7A-43D3-8B79-37D633B846F1}">
                  <asvg:svgBlip xmlns:asvg="http://schemas.microsoft.com/office/drawing/2016/SVG/main" r:embed="rId2"/>
                </a:ext>
              </a:extLst>
            </a:blip>
            <a:stretch>
              <a:fillRect/>
            </a:stretch>
          </a:blipFill>
        </p:spPr>
      </p:sp>
      <p:sp>
        <p:nvSpPr>
          <p:cNvPr id="4" name="Freeform 4"/>
          <p:cNvSpPr/>
          <p:nvPr/>
        </p:nvSpPr>
        <p:spPr>
          <a:xfrm rot="-1266137">
            <a:off x="-1277219" y="5897732"/>
            <a:ext cx="5210769" cy="6721137"/>
          </a:xfrm>
          <a:custGeom>
            <a:avLst/>
            <a:gdLst/>
            <a:ahLst/>
            <a:cxnLst/>
            <a:rect l="l" t="t" r="r" b="b"/>
            <a:pathLst>
              <a:path w="5210769" h="6721137">
                <a:moveTo>
                  <a:pt x="0" y="0"/>
                </a:moveTo>
                <a:lnTo>
                  <a:pt x="5210769" y="0"/>
                </a:lnTo>
                <a:lnTo>
                  <a:pt x="5210769" y="6721136"/>
                </a:lnTo>
                <a:lnTo>
                  <a:pt x="0" y="672113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5" name="Freeform 5"/>
          <p:cNvSpPr/>
          <p:nvPr/>
        </p:nvSpPr>
        <p:spPr>
          <a:xfrm rot="-5569636">
            <a:off x="779619" y="-2269556"/>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6" name="TextBox 6"/>
          <p:cNvSpPr txBox="1"/>
          <p:nvPr/>
        </p:nvSpPr>
        <p:spPr>
          <a:xfrm>
            <a:off x="3283182" y="1089025"/>
            <a:ext cx="11721636" cy="773802"/>
          </a:xfrm>
          <a:prstGeom prst="rect">
            <a:avLst/>
          </a:prstGeom>
        </p:spPr>
        <p:txBody>
          <a:bodyPr lIns="0" tIns="0" rIns="0" bIns="0" rtlCol="0" anchor="t">
            <a:spAutoFit/>
          </a:bodyPr>
          <a:lstStyle/>
          <a:p>
            <a:pPr algn="ctr">
              <a:lnSpc>
                <a:spcPts val="3000"/>
              </a:lnSpc>
            </a:pPr>
            <a:r>
              <a:rPr lang="en-US" altLang="zh-CN" sz="3000" b="1" dirty="0">
                <a:solidFill>
                  <a:srgbClr val="000000"/>
                </a:solidFill>
                <a:latin typeface="Libre Baskerville" panose="02000000000000000000"/>
              </a:rPr>
              <a:t>Overview Of Project Management</a:t>
            </a:r>
            <a:endParaRPr lang="en-US" altLang="zh-CN" sz="3000" b="1" dirty="0">
              <a:solidFill>
                <a:srgbClr val="000000"/>
              </a:solidFill>
              <a:latin typeface="Libre Baskerville" panose="02000000000000000000"/>
            </a:endParaRPr>
          </a:p>
          <a:p>
            <a:pPr algn="ctr">
              <a:lnSpc>
                <a:spcPts val="3000"/>
              </a:lnSpc>
            </a:pPr>
            <a:endParaRPr lang="en-US" altLang="zh-CN" sz="3000" b="1" dirty="0">
              <a:solidFill>
                <a:srgbClr val="000000"/>
              </a:solidFill>
              <a:latin typeface="Libre Baskerville" panose="02000000000000000000"/>
            </a:endParaRPr>
          </a:p>
        </p:txBody>
      </p:sp>
      <p:sp>
        <p:nvSpPr>
          <p:cNvPr id="8" name="Freeform 8"/>
          <p:cNvSpPr/>
          <p:nvPr/>
        </p:nvSpPr>
        <p:spPr>
          <a:xfrm rot="-3755510">
            <a:off x="14637629" y="5499669"/>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9" name="TextBox 9"/>
          <p:cNvSpPr txBox="1"/>
          <p:nvPr/>
        </p:nvSpPr>
        <p:spPr>
          <a:xfrm>
            <a:off x="3283182" y="4095103"/>
            <a:ext cx="11721636" cy="4456541"/>
          </a:xfrm>
          <a:prstGeom prst="rect">
            <a:avLst/>
          </a:prstGeom>
        </p:spPr>
        <p:txBody>
          <a:bodyPr lIns="0" tIns="0" rIns="0" bIns="0" rtlCol="0" anchor="t">
            <a:spAutoFit/>
          </a:bodyPr>
          <a:lstStyle/>
          <a:p>
            <a:pPr algn="ctr">
              <a:lnSpc>
                <a:spcPct val="150000"/>
              </a:lnSpc>
            </a:pPr>
            <a:r>
              <a:rPr lang="en-US" sz="2800" dirty="0">
                <a:solidFill>
                  <a:srgbClr val="000000"/>
                </a:solidFill>
                <a:latin typeface="Libre Baskerville" panose="02000000000000000000"/>
              </a:rPr>
              <a:t>Information Security Project Management is a specialized field focusing on safeguarding an organization's information assets, ensuring the confidentiality, integrity, and availability of data. </a:t>
            </a:r>
            <a:endParaRPr lang="en-US" sz="2800" dirty="0">
              <a:solidFill>
                <a:srgbClr val="000000"/>
              </a:solidFill>
              <a:latin typeface="Libre Baskerville" panose="02000000000000000000"/>
            </a:endParaRPr>
          </a:p>
          <a:p>
            <a:pPr algn="ctr">
              <a:lnSpc>
                <a:spcPct val="150000"/>
              </a:lnSpc>
            </a:pPr>
            <a:r>
              <a:rPr lang="en-US" sz="2800" dirty="0">
                <a:solidFill>
                  <a:srgbClr val="000000"/>
                </a:solidFill>
                <a:latin typeface="Libre Baskerville" panose="02000000000000000000"/>
              </a:rPr>
              <a:t>It involves planning, executing, and monitoring security controls to mitigate threats and comply with regulations.</a:t>
            </a:r>
            <a:endParaRPr lang="en-US" sz="2800" dirty="0">
              <a:solidFill>
                <a:srgbClr val="000000"/>
              </a:solidFill>
              <a:latin typeface="Libre Baskerville" panose="02000000000000000000"/>
            </a:endParaRPr>
          </a:p>
          <a:p>
            <a:pPr algn="ctr">
              <a:lnSpc>
                <a:spcPct val="150000"/>
              </a:lnSpc>
            </a:pPr>
            <a:r>
              <a:rPr lang="en-US" sz="2800" dirty="0">
                <a:solidFill>
                  <a:srgbClr val="000000"/>
                </a:solidFill>
                <a:latin typeface="Libre Baskerville" panose="02000000000000000000"/>
              </a:rPr>
              <a:t> Effective InfoSec project management is essential for protecting sensitive information and maintaining trust.</a:t>
            </a:r>
            <a:endParaRPr lang="en-US" sz="2800" dirty="0">
              <a:solidFill>
                <a:srgbClr val="000000"/>
              </a:solidFill>
              <a:latin typeface="Libre Baskerville" panose="0200000000000000000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2610204" y="-571500"/>
            <a:ext cx="6626483" cy="5715000"/>
          </a:xfrm>
          <a:custGeom>
            <a:avLst/>
            <a:gdLst/>
            <a:ahLst/>
            <a:cxnLst/>
            <a:rect l="l" t="t" r="r" b="b"/>
            <a:pathLst>
              <a:path w="6626483" h="5715000">
                <a:moveTo>
                  <a:pt x="0" y="0"/>
                </a:moveTo>
                <a:lnTo>
                  <a:pt x="6626483" y="0"/>
                </a:lnTo>
                <a:lnTo>
                  <a:pt x="6626483" y="5715000"/>
                </a:lnTo>
                <a:lnTo>
                  <a:pt x="0" y="5715000"/>
                </a:lnTo>
                <a:lnTo>
                  <a:pt x="0" y="0"/>
                </a:lnTo>
                <a:close/>
              </a:path>
            </a:pathLst>
          </a:custGeom>
          <a:blipFill>
            <a:blip r:embed="rId1">
              <a:extLst>
                <a:ext uri="{96DAC541-7B7A-43D3-8B79-37D633B846F1}">
                  <asvg:svgBlip xmlns:asvg="http://schemas.microsoft.com/office/drawing/2016/SVG/main" r:embed="rId2"/>
                </a:ext>
              </a:extLst>
            </a:blip>
            <a:stretch>
              <a:fillRect/>
            </a:stretch>
          </a:blipFill>
        </p:spPr>
      </p:sp>
      <p:sp>
        <p:nvSpPr>
          <p:cNvPr id="3" name="Freeform 3"/>
          <p:cNvSpPr/>
          <p:nvPr/>
        </p:nvSpPr>
        <p:spPr>
          <a:xfrm rot="-1266137">
            <a:off x="-1277219" y="5897732"/>
            <a:ext cx="5210769" cy="6721137"/>
          </a:xfrm>
          <a:custGeom>
            <a:avLst/>
            <a:gdLst/>
            <a:ahLst/>
            <a:cxnLst/>
            <a:rect l="l" t="t" r="r" b="b"/>
            <a:pathLst>
              <a:path w="5210769" h="6721137">
                <a:moveTo>
                  <a:pt x="0" y="0"/>
                </a:moveTo>
                <a:lnTo>
                  <a:pt x="5210769" y="0"/>
                </a:lnTo>
                <a:lnTo>
                  <a:pt x="5210769" y="6721136"/>
                </a:lnTo>
                <a:lnTo>
                  <a:pt x="0" y="672113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4" name="Freeform 4"/>
          <p:cNvSpPr/>
          <p:nvPr/>
        </p:nvSpPr>
        <p:spPr>
          <a:xfrm rot="-5569636">
            <a:off x="779619" y="-2269556"/>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5" name="TextBox 5"/>
          <p:cNvSpPr txBox="1"/>
          <p:nvPr/>
        </p:nvSpPr>
        <p:spPr>
          <a:xfrm>
            <a:off x="3283182" y="1089025"/>
            <a:ext cx="11721636" cy="389081"/>
          </a:xfrm>
          <a:prstGeom prst="rect">
            <a:avLst/>
          </a:prstGeom>
        </p:spPr>
        <p:txBody>
          <a:bodyPr lIns="0" tIns="0" rIns="0" bIns="0" rtlCol="0" anchor="t">
            <a:spAutoFit/>
          </a:bodyPr>
          <a:lstStyle/>
          <a:p>
            <a:pPr algn="ctr">
              <a:lnSpc>
                <a:spcPts val="3000"/>
              </a:lnSpc>
            </a:pPr>
            <a:r>
              <a:rPr lang="en-US" altLang="zh-CN" sz="3000" b="1" dirty="0">
                <a:solidFill>
                  <a:srgbClr val="000000"/>
                </a:solidFill>
                <a:latin typeface="Libre Baskerville" panose="02000000000000000000"/>
              </a:rPr>
              <a:t>Key Areas Of Project Management</a:t>
            </a:r>
            <a:endParaRPr lang="en-US" altLang="zh-CN" sz="3000" b="1" dirty="0">
              <a:solidFill>
                <a:srgbClr val="000000"/>
              </a:solidFill>
              <a:latin typeface="Libre Baskerville" panose="02000000000000000000"/>
            </a:endParaRPr>
          </a:p>
        </p:txBody>
      </p:sp>
      <p:sp>
        <p:nvSpPr>
          <p:cNvPr id="7" name="Freeform 7"/>
          <p:cNvSpPr/>
          <p:nvPr/>
        </p:nvSpPr>
        <p:spPr>
          <a:xfrm rot="-3755510">
            <a:off x="14637629" y="5499669"/>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10" name="TextBox 10"/>
          <p:cNvSpPr txBox="1"/>
          <p:nvPr/>
        </p:nvSpPr>
        <p:spPr>
          <a:xfrm>
            <a:off x="1143000" y="1673828"/>
            <a:ext cx="14739784" cy="1028743"/>
          </a:xfrm>
          <a:prstGeom prst="rect">
            <a:avLst/>
          </a:prstGeom>
        </p:spPr>
        <p:txBody>
          <a:bodyPr wrap="square" lIns="0" tIns="0" rIns="0" bIns="0" rtlCol="0" anchor="t">
            <a:spAutoFit/>
          </a:bodyPr>
          <a:lstStyle/>
          <a:p>
            <a:pPr>
              <a:lnSpc>
                <a:spcPts val="9060"/>
              </a:lnSpc>
            </a:pPr>
            <a:r>
              <a:rPr lang="en-US" sz="4800" dirty="0">
                <a:solidFill>
                  <a:srgbClr val="000000"/>
                </a:solidFill>
                <a:latin typeface="Yeseva One" panose="00000500000000000000"/>
              </a:rPr>
              <a:t>01 Project Integration Management</a:t>
            </a:r>
            <a:endParaRPr lang="en-US" sz="4800" dirty="0">
              <a:solidFill>
                <a:srgbClr val="000000"/>
              </a:solidFill>
              <a:latin typeface="Yeseva One" panose="00000500000000000000"/>
            </a:endParaRPr>
          </a:p>
        </p:txBody>
      </p:sp>
      <p:sp>
        <p:nvSpPr>
          <p:cNvPr id="11" name="TextBox 11"/>
          <p:cNvSpPr txBox="1"/>
          <p:nvPr/>
        </p:nvSpPr>
        <p:spPr>
          <a:xfrm>
            <a:off x="1143000" y="2756893"/>
            <a:ext cx="16268700" cy="2697405"/>
          </a:xfrm>
          <a:prstGeom prst="rect">
            <a:avLst/>
          </a:prstGeom>
        </p:spPr>
        <p:txBody>
          <a:bodyPr wrap="square" lIns="0" tIns="0" rIns="0" bIns="0" rtlCol="0" anchor="t">
            <a:spAutoFit/>
          </a:bodyPr>
          <a:lstStyle/>
          <a:p>
            <a:pPr>
              <a:lnSpc>
                <a:spcPct val="150000"/>
              </a:lnSpc>
            </a:pPr>
            <a:r>
              <a:rPr lang="en-US" sz="3000" dirty="0">
                <a:solidFill>
                  <a:srgbClr val="000000"/>
                </a:solidFill>
                <a:latin typeface="Libre Baskerville" panose="02000000000000000000"/>
              </a:rPr>
              <a:t>Project integration management can be simply defined as the framework that allows project managers to coordinate tasks, resources, stakeholders, changes and project variables. Project managers can use different tools to make sure there are solid project integration management practices in place. </a:t>
            </a:r>
            <a:endParaRPr lang="en-US" sz="3000" dirty="0">
              <a:solidFill>
                <a:srgbClr val="000000"/>
              </a:solidFill>
              <a:latin typeface="Libre Baskerville" panose="02000000000000000000"/>
            </a:endParaRPr>
          </a:p>
        </p:txBody>
      </p:sp>
      <p:sp>
        <p:nvSpPr>
          <p:cNvPr id="12" name="TextBox 10"/>
          <p:cNvSpPr txBox="1"/>
          <p:nvPr/>
        </p:nvSpPr>
        <p:spPr>
          <a:xfrm>
            <a:off x="1133168" y="5586598"/>
            <a:ext cx="14739784" cy="1028743"/>
          </a:xfrm>
          <a:prstGeom prst="rect">
            <a:avLst/>
          </a:prstGeom>
        </p:spPr>
        <p:txBody>
          <a:bodyPr wrap="square" lIns="0" tIns="0" rIns="0" bIns="0" rtlCol="0" anchor="t">
            <a:spAutoFit/>
          </a:bodyPr>
          <a:lstStyle/>
          <a:p>
            <a:pPr>
              <a:lnSpc>
                <a:spcPts val="9060"/>
              </a:lnSpc>
            </a:pPr>
            <a:r>
              <a:rPr lang="en-US" sz="4800" dirty="0">
                <a:solidFill>
                  <a:srgbClr val="000000"/>
                </a:solidFill>
                <a:latin typeface="Yeseva One" panose="00000500000000000000"/>
              </a:rPr>
              <a:t>02 Project Scope Management</a:t>
            </a:r>
            <a:endParaRPr lang="en-US" sz="4800" dirty="0">
              <a:solidFill>
                <a:srgbClr val="000000"/>
              </a:solidFill>
              <a:latin typeface="Yeseva One" panose="00000500000000000000"/>
            </a:endParaRPr>
          </a:p>
        </p:txBody>
      </p:sp>
      <p:sp>
        <p:nvSpPr>
          <p:cNvPr id="13" name="TextBox 11"/>
          <p:cNvSpPr txBox="1"/>
          <p:nvPr/>
        </p:nvSpPr>
        <p:spPr>
          <a:xfrm>
            <a:off x="1149210" y="6671765"/>
            <a:ext cx="16268700" cy="2697405"/>
          </a:xfrm>
          <a:prstGeom prst="rect">
            <a:avLst/>
          </a:prstGeom>
        </p:spPr>
        <p:txBody>
          <a:bodyPr wrap="square" lIns="0" tIns="0" rIns="0" bIns="0" rtlCol="0" anchor="t">
            <a:spAutoFit/>
          </a:bodyPr>
          <a:lstStyle/>
          <a:p>
            <a:pPr>
              <a:lnSpc>
                <a:spcPct val="150000"/>
              </a:lnSpc>
            </a:pPr>
            <a:r>
              <a:rPr lang="en-US" sz="3000" dirty="0">
                <a:solidFill>
                  <a:srgbClr val="000000"/>
                </a:solidFill>
                <a:latin typeface="Libre Baskerville" panose="02000000000000000000"/>
              </a:rPr>
              <a:t>Project scope management consists of managing your project scope, which refers to the work that needs to be executed in a project. To manage your project scope, you’ll need to build a project scope management plan, a document where you’ll define what will be done in your project.</a:t>
            </a:r>
            <a:endParaRPr lang="en-US" sz="3000" dirty="0">
              <a:solidFill>
                <a:srgbClr val="000000"/>
              </a:solidFill>
              <a:latin typeface="Libre Baskerville" panose="0200000000000000000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2610204" y="-571500"/>
            <a:ext cx="6626483" cy="5715000"/>
          </a:xfrm>
          <a:custGeom>
            <a:avLst/>
            <a:gdLst/>
            <a:ahLst/>
            <a:cxnLst/>
            <a:rect l="l" t="t" r="r" b="b"/>
            <a:pathLst>
              <a:path w="6626483" h="5715000">
                <a:moveTo>
                  <a:pt x="0" y="0"/>
                </a:moveTo>
                <a:lnTo>
                  <a:pt x="6626483" y="0"/>
                </a:lnTo>
                <a:lnTo>
                  <a:pt x="6626483" y="5715000"/>
                </a:lnTo>
                <a:lnTo>
                  <a:pt x="0" y="5715000"/>
                </a:lnTo>
                <a:lnTo>
                  <a:pt x="0" y="0"/>
                </a:lnTo>
                <a:close/>
              </a:path>
            </a:pathLst>
          </a:custGeom>
          <a:blipFill>
            <a:blip r:embed="rId1">
              <a:extLst>
                <a:ext uri="{96DAC541-7B7A-43D3-8B79-37D633B846F1}">
                  <asvg:svgBlip xmlns:asvg="http://schemas.microsoft.com/office/drawing/2016/SVG/main" r:embed="rId2"/>
                </a:ext>
              </a:extLst>
            </a:blip>
            <a:stretch>
              <a:fillRect/>
            </a:stretch>
          </a:blipFill>
        </p:spPr>
      </p:sp>
      <p:sp>
        <p:nvSpPr>
          <p:cNvPr id="3" name="Freeform 3"/>
          <p:cNvSpPr/>
          <p:nvPr/>
        </p:nvSpPr>
        <p:spPr>
          <a:xfrm rot="-1266137">
            <a:off x="-1277219" y="5897732"/>
            <a:ext cx="5210769" cy="6721137"/>
          </a:xfrm>
          <a:custGeom>
            <a:avLst/>
            <a:gdLst/>
            <a:ahLst/>
            <a:cxnLst/>
            <a:rect l="l" t="t" r="r" b="b"/>
            <a:pathLst>
              <a:path w="5210769" h="6721137">
                <a:moveTo>
                  <a:pt x="0" y="0"/>
                </a:moveTo>
                <a:lnTo>
                  <a:pt x="5210769" y="0"/>
                </a:lnTo>
                <a:lnTo>
                  <a:pt x="5210769" y="6721136"/>
                </a:lnTo>
                <a:lnTo>
                  <a:pt x="0" y="672113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4" name="Freeform 4"/>
          <p:cNvSpPr/>
          <p:nvPr/>
        </p:nvSpPr>
        <p:spPr>
          <a:xfrm rot="-5569636">
            <a:off x="779619" y="-2269556"/>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5" name="TextBox 5"/>
          <p:cNvSpPr txBox="1"/>
          <p:nvPr/>
        </p:nvSpPr>
        <p:spPr>
          <a:xfrm>
            <a:off x="3283182" y="1089025"/>
            <a:ext cx="11721636" cy="389081"/>
          </a:xfrm>
          <a:prstGeom prst="rect">
            <a:avLst/>
          </a:prstGeom>
        </p:spPr>
        <p:txBody>
          <a:bodyPr lIns="0" tIns="0" rIns="0" bIns="0" rtlCol="0" anchor="t">
            <a:spAutoFit/>
          </a:bodyPr>
          <a:lstStyle/>
          <a:p>
            <a:pPr algn="ctr">
              <a:lnSpc>
                <a:spcPts val="3000"/>
              </a:lnSpc>
            </a:pPr>
            <a:r>
              <a:rPr lang="en-US" altLang="zh-CN" sz="3000" b="1" dirty="0">
                <a:solidFill>
                  <a:srgbClr val="000000"/>
                </a:solidFill>
                <a:latin typeface="Libre Baskerville" panose="02000000000000000000"/>
              </a:rPr>
              <a:t>Key Areas Of Project Management</a:t>
            </a:r>
            <a:endParaRPr lang="en-US" altLang="zh-CN" sz="3000" b="1" dirty="0">
              <a:solidFill>
                <a:srgbClr val="000000"/>
              </a:solidFill>
              <a:latin typeface="Libre Baskerville" panose="02000000000000000000"/>
            </a:endParaRPr>
          </a:p>
        </p:txBody>
      </p:sp>
      <p:sp>
        <p:nvSpPr>
          <p:cNvPr id="7" name="Freeform 7"/>
          <p:cNvSpPr/>
          <p:nvPr/>
        </p:nvSpPr>
        <p:spPr>
          <a:xfrm rot="-3755510">
            <a:off x="14637629" y="5499669"/>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10" name="TextBox 10"/>
          <p:cNvSpPr txBox="1"/>
          <p:nvPr/>
        </p:nvSpPr>
        <p:spPr>
          <a:xfrm>
            <a:off x="1143000" y="1673828"/>
            <a:ext cx="14739784" cy="1028743"/>
          </a:xfrm>
          <a:prstGeom prst="rect">
            <a:avLst/>
          </a:prstGeom>
        </p:spPr>
        <p:txBody>
          <a:bodyPr wrap="square" lIns="0" tIns="0" rIns="0" bIns="0" rtlCol="0" anchor="t">
            <a:spAutoFit/>
          </a:bodyPr>
          <a:lstStyle/>
          <a:p>
            <a:pPr>
              <a:lnSpc>
                <a:spcPts val="9060"/>
              </a:lnSpc>
            </a:pPr>
            <a:r>
              <a:rPr lang="en-US" sz="4800" dirty="0">
                <a:solidFill>
                  <a:srgbClr val="000000"/>
                </a:solidFill>
                <a:latin typeface="Yeseva One" panose="00000500000000000000"/>
              </a:rPr>
              <a:t>03 Project Time Management</a:t>
            </a:r>
            <a:endParaRPr lang="en-US" sz="4800" dirty="0">
              <a:solidFill>
                <a:srgbClr val="000000"/>
              </a:solidFill>
              <a:latin typeface="Yeseva One" panose="00000500000000000000"/>
            </a:endParaRPr>
          </a:p>
        </p:txBody>
      </p:sp>
      <p:sp>
        <p:nvSpPr>
          <p:cNvPr id="11" name="TextBox 11"/>
          <p:cNvSpPr txBox="1"/>
          <p:nvPr/>
        </p:nvSpPr>
        <p:spPr>
          <a:xfrm>
            <a:off x="1143000" y="2756893"/>
            <a:ext cx="16268700" cy="2697405"/>
          </a:xfrm>
          <a:prstGeom prst="rect">
            <a:avLst/>
          </a:prstGeom>
        </p:spPr>
        <p:txBody>
          <a:bodyPr wrap="square" lIns="0" tIns="0" rIns="0" bIns="0" rtlCol="0" anchor="t">
            <a:spAutoFit/>
          </a:bodyPr>
          <a:lstStyle/>
          <a:p>
            <a:pPr>
              <a:lnSpc>
                <a:spcPct val="150000"/>
              </a:lnSpc>
            </a:pPr>
            <a:r>
              <a:rPr lang="en-US" altLang="zh-CN" sz="3000" dirty="0">
                <a:solidFill>
                  <a:srgbClr val="000000"/>
                </a:solidFill>
                <a:latin typeface="Libre Baskerville" panose="02000000000000000000"/>
              </a:rPr>
              <a:t>Project time management starts by defining the project scope, identifying and arranging tasks, estimating resources and task durations, determining the critical path, and implementing control plans. Regularly use earned value management to monitor plan adherence. This is essential for on-time project delivery.</a:t>
            </a:r>
            <a:endParaRPr lang="en-US" altLang="zh-CN" sz="3000" dirty="0">
              <a:solidFill>
                <a:srgbClr val="000000"/>
              </a:solidFill>
              <a:latin typeface="Libre Baskerville" panose="02000000000000000000"/>
            </a:endParaRPr>
          </a:p>
        </p:txBody>
      </p:sp>
      <p:sp>
        <p:nvSpPr>
          <p:cNvPr id="12" name="TextBox 10"/>
          <p:cNvSpPr txBox="1"/>
          <p:nvPr/>
        </p:nvSpPr>
        <p:spPr>
          <a:xfrm>
            <a:off x="1133168" y="5586598"/>
            <a:ext cx="14739784" cy="1028743"/>
          </a:xfrm>
          <a:prstGeom prst="rect">
            <a:avLst/>
          </a:prstGeom>
        </p:spPr>
        <p:txBody>
          <a:bodyPr wrap="square" lIns="0" tIns="0" rIns="0" bIns="0" rtlCol="0" anchor="t">
            <a:spAutoFit/>
          </a:bodyPr>
          <a:lstStyle/>
          <a:p>
            <a:pPr>
              <a:lnSpc>
                <a:spcPts val="9060"/>
              </a:lnSpc>
            </a:pPr>
            <a:r>
              <a:rPr lang="en-US" sz="4800" dirty="0">
                <a:solidFill>
                  <a:srgbClr val="000000"/>
                </a:solidFill>
                <a:latin typeface="Yeseva One" panose="00000500000000000000"/>
              </a:rPr>
              <a:t>04 Project Cost Management</a:t>
            </a:r>
            <a:endParaRPr lang="en-US" sz="4800" dirty="0">
              <a:solidFill>
                <a:srgbClr val="000000"/>
              </a:solidFill>
              <a:latin typeface="Yeseva One" panose="00000500000000000000"/>
            </a:endParaRPr>
          </a:p>
        </p:txBody>
      </p:sp>
      <p:sp>
        <p:nvSpPr>
          <p:cNvPr id="13" name="TextBox 11"/>
          <p:cNvSpPr txBox="1"/>
          <p:nvPr/>
        </p:nvSpPr>
        <p:spPr>
          <a:xfrm>
            <a:off x="1149210" y="6671765"/>
            <a:ext cx="16268700" cy="2697405"/>
          </a:xfrm>
          <a:prstGeom prst="rect">
            <a:avLst/>
          </a:prstGeom>
        </p:spPr>
        <p:txBody>
          <a:bodyPr wrap="square" lIns="0" tIns="0" rIns="0" bIns="0" rtlCol="0" anchor="t">
            <a:spAutoFit/>
          </a:bodyPr>
          <a:lstStyle/>
          <a:p>
            <a:pPr>
              <a:lnSpc>
                <a:spcPct val="150000"/>
              </a:lnSpc>
            </a:pPr>
            <a:r>
              <a:rPr lang="en-US" sz="3000" dirty="0">
                <a:solidFill>
                  <a:srgbClr val="000000"/>
                </a:solidFill>
                <a:latin typeface="Libre Baskerville" panose="02000000000000000000"/>
              </a:rPr>
              <a:t>This project management knowledge area involves estimating project costs to create a project budget. To do so, you’ll need to use cost-estimating tools and techniques to make sure that the funds cover the project expenses and are being monitored regularly to keep stakeholders or sponsors informed.</a:t>
            </a:r>
            <a:endParaRPr lang="en-US" sz="3000" dirty="0">
              <a:solidFill>
                <a:srgbClr val="000000"/>
              </a:solidFill>
              <a:latin typeface="Libre Baskerville" panose="0200000000000000000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2610204" y="-571500"/>
            <a:ext cx="6626483" cy="5715000"/>
          </a:xfrm>
          <a:custGeom>
            <a:avLst/>
            <a:gdLst/>
            <a:ahLst/>
            <a:cxnLst/>
            <a:rect l="l" t="t" r="r" b="b"/>
            <a:pathLst>
              <a:path w="6626483" h="5715000">
                <a:moveTo>
                  <a:pt x="0" y="0"/>
                </a:moveTo>
                <a:lnTo>
                  <a:pt x="6626483" y="0"/>
                </a:lnTo>
                <a:lnTo>
                  <a:pt x="6626483" y="5715000"/>
                </a:lnTo>
                <a:lnTo>
                  <a:pt x="0" y="5715000"/>
                </a:lnTo>
                <a:lnTo>
                  <a:pt x="0" y="0"/>
                </a:lnTo>
                <a:close/>
              </a:path>
            </a:pathLst>
          </a:custGeom>
          <a:blipFill>
            <a:blip r:embed="rId1">
              <a:extLst>
                <a:ext uri="{96DAC541-7B7A-43D3-8B79-37D633B846F1}">
                  <asvg:svgBlip xmlns:asvg="http://schemas.microsoft.com/office/drawing/2016/SVG/main" r:embed="rId2"/>
                </a:ext>
              </a:extLst>
            </a:blip>
            <a:stretch>
              <a:fillRect/>
            </a:stretch>
          </a:blipFill>
        </p:spPr>
      </p:sp>
      <p:sp>
        <p:nvSpPr>
          <p:cNvPr id="3" name="Freeform 3"/>
          <p:cNvSpPr/>
          <p:nvPr/>
        </p:nvSpPr>
        <p:spPr>
          <a:xfrm rot="-1266137">
            <a:off x="-1277219" y="5897732"/>
            <a:ext cx="5210769" cy="6721137"/>
          </a:xfrm>
          <a:custGeom>
            <a:avLst/>
            <a:gdLst/>
            <a:ahLst/>
            <a:cxnLst/>
            <a:rect l="l" t="t" r="r" b="b"/>
            <a:pathLst>
              <a:path w="5210769" h="6721137">
                <a:moveTo>
                  <a:pt x="0" y="0"/>
                </a:moveTo>
                <a:lnTo>
                  <a:pt x="5210769" y="0"/>
                </a:lnTo>
                <a:lnTo>
                  <a:pt x="5210769" y="6721136"/>
                </a:lnTo>
                <a:lnTo>
                  <a:pt x="0" y="672113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4" name="Freeform 4"/>
          <p:cNvSpPr/>
          <p:nvPr/>
        </p:nvSpPr>
        <p:spPr>
          <a:xfrm rot="-5569636">
            <a:off x="779619" y="-2269556"/>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5" name="TextBox 5"/>
          <p:cNvSpPr txBox="1"/>
          <p:nvPr/>
        </p:nvSpPr>
        <p:spPr>
          <a:xfrm>
            <a:off x="3283182" y="1089025"/>
            <a:ext cx="11721636" cy="389081"/>
          </a:xfrm>
          <a:prstGeom prst="rect">
            <a:avLst/>
          </a:prstGeom>
        </p:spPr>
        <p:txBody>
          <a:bodyPr lIns="0" tIns="0" rIns="0" bIns="0" rtlCol="0" anchor="t">
            <a:spAutoFit/>
          </a:bodyPr>
          <a:lstStyle/>
          <a:p>
            <a:pPr algn="ctr">
              <a:lnSpc>
                <a:spcPts val="3000"/>
              </a:lnSpc>
            </a:pPr>
            <a:r>
              <a:rPr lang="en-US" altLang="zh-CN" sz="3000" b="1" dirty="0">
                <a:solidFill>
                  <a:srgbClr val="000000"/>
                </a:solidFill>
                <a:latin typeface="Libre Baskerville" panose="02000000000000000000"/>
              </a:rPr>
              <a:t>Key Areas Of Project Management</a:t>
            </a:r>
            <a:endParaRPr lang="en-US" altLang="zh-CN" sz="3000" b="1" dirty="0">
              <a:solidFill>
                <a:srgbClr val="000000"/>
              </a:solidFill>
              <a:latin typeface="Libre Baskerville" panose="02000000000000000000"/>
            </a:endParaRPr>
          </a:p>
        </p:txBody>
      </p:sp>
      <p:sp>
        <p:nvSpPr>
          <p:cNvPr id="7" name="Freeform 7"/>
          <p:cNvSpPr/>
          <p:nvPr/>
        </p:nvSpPr>
        <p:spPr>
          <a:xfrm rot="-3755510">
            <a:off x="14637629" y="5499669"/>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10" name="TextBox 10"/>
          <p:cNvSpPr txBox="1"/>
          <p:nvPr/>
        </p:nvSpPr>
        <p:spPr>
          <a:xfrm>
            <a:off x="1143000" y="1673828"/>
            <a:ext cx="14739784" cy="1028743"/>
          </a:xfrm>
          <a:prstGeom prst="rect">
            <a:avLst/>
          </a:prstGeom>
        </p:spPr>
        <p:txBody>
          <a:bodyPr wrap="square" lIns="0" tIns="0" rIns="0" bIns="0" rtlCol="0" anchor="t">
            <a:spAutoFit/>
          </a:bodyPr>
          <a:lstStyle/>
          <a:p>
            <a:pPr>
              <a:lnSpc>
                <a:spcPts val="9060"/>
              </a:lnSpc>
            </a:pPr>
            <a:r>
              <a:rPr lang="en-US" sz="4800" dirty="0">
                <a:solidFill>
                  <a:srgbClr val="000000"/>
                </a:solidFill>
                <a:latin typeface="Yeseva One" panose="00000500000000000000"/>
              </a:rPr>
              <a:t>05 Project Quality Management</a:t>
            </a:r>
            <a:endParaRPr lang="en-US" sz="4800" dirty="0">
              <a:solidFill>
                <a:srgbClr val="000000"/>
              </a:solidFill>
              <a:latin typeface="Yeseva One" panose="00000500000000000000"/>
            </a:endParaRPr>
          </a:p>
        </p:txBody>
      </p:sp>
      <p:sp>
        <p:nvSpPr>
          <p:cNvPr id="11" name="TextBox 11"/>
          <p:cNvSpPr txBox="1"/>
          <p:nvPr/>
        </p:nvSpPr>
        <p:spPr>
          <a:xfrm>
            <a:off x="1149210" y="3075543"/>
            <a:ext cx="16268700" cy="2004908"/>
          </a:xfrm>
          <a:prstGeom prst="rect">
            <a:avLst/>
          </a:prstGeom>
        </p:spPr>
        <p:txBody>
          <a:bodyPr wrap="square" lIns="0" tIns="0" rIns="0" bIns="0" rtlCol="0" anchor="t">
            <a:spAutoFit/>
          </a:bodyPr>
          <a:lstStyle/>
          <a:p>
            <a:pPr>
              <a:lnSpc>
                <a:spcPct val="150000"/>
              </a:lnSpc>
            </a:pPr>
            <a:r>
              <a:rPr lang="en-US" altLang="zh-CN" sz="3000" dirty="0">
                <a:solidFill>
                  <a:srgbClr val="000000"/>
                </a:solidFill>
                <a:latin typeface="Libre Baskerville" panose="02000000000000000000"/>
              </a:rPr>
              <a:t>Quality is crucial in project management. A project can be on time and budget, but poor quality makes it a failure. Your project management plan should outline quality control and assurance guidelines.</a:t>
            </a:r>
            <a:endParaRPr lang="en-US" altLang="zh-CN" sz="3000" dirty="0">
              <a:solidFill>
                <a:srgbClr val="000000"/>
              </a:solidFill>
              <a:latin typeface="Libre Baskerville" panose="02000000000000000000"/>
            </a:endParaRPr>
          </a:p>
        </p:txBody>
      </p:sp>
      <p:sp>
        <p:nvSpPr>
          <p:cNvPr id="12" name="TextBox 10"/>
          <p:cNvSpPr txBox="1"/>
          <p:nvPr/>
        </p:nvSpPr>
        <p:spPr>
          <a:xfrm>
            <a:off x="1133168" y="5586598"/>
            <a:ext cx="14739784" cy="1028743"/>
          </a:xfrm>
          <a:prstGeom prst="rect">
            <a:avLst/>
          </a:prstGeom>
        </p:spPr>
        <p:txBody>
          <a:bodyPr wrap="square" lIns="0" tIns="0" rIns="0" bIns="0" rtlCol="0" anchor="t">
            <a:spAutoFit/>
          </a:bodyPr>
          <a:lstStyle/>
          <a:p>
            <a:pPr>
              <a:lnSpc>
                <a:spcPts val="9060"/>
              </a:lnSpc>
            </a:pPr>
            <a:r>
              <a:rPr lang="en-US" sz="4800" dirty="0">
                <a:solidFill>
                  <a:srgbClr val="000000"/>
                </a:solidFill>
                <a:latin typeface="Yeseva One" panose="00000500000000000000"/>
              </a:rPr>
              <a:t>06 Project Human Resource Management</a:t>
            </a:r>
            <a:endParaRPr lang="en-US" sz="4800" dirty="0">
              <a:solidFill>
                <a:srgbClr val="000000"/>
              </a:solidFill>
              <a:latin typeface="Yeseva One" panose="00000500000000000000"/>
            </a:endParaRPr>
          </a:p>
        </p:txBody>
      </p:sp>
      <p:sp>
        <p:nvSpPr>
          <p:cNvPr id="13" name="TextBox 11"/>
          <p:cNvSpPr txBox="1"/>
          <p:nvPr/>
        </p:nvSpPr>
        <p:spPr>
          <a:xfrm>
            <a:off x="1149210" y="6915145"/>
            <a:ext cx="16268700" cy="2004908"/>
          </a:xfrm>
          <a:prstGeom prst="rect">
            <a:avLst/>
          </a:prstGeom>
        </p:spPr>
        <p:txBody>
          <a:bodyPr wrap="square" lIns="0" tIns="0" rIns="0" bIns="0" rtlCol="0" anchor="t">
            <a:spAutoFit/>
          </a:bodyPr>
          <a:lstStyle/>
          <a:p>
            <a:pPr>
              <a:lnSpc>
                <a:spcPct val="150000"/>
              </a:lnSpc>
            </a:pPr>
            <a:r>
              <a:rPr lang="en-US" sz="3000" dirty="0">
                <a:solidFill>
                  <a:srgbClr val="000000"/>
                </a:solidFill>
                <a:latin typeface="Libre Baskerville" panose="02000000000000000000"/>
              </a:rPr>
              <a:t>The project team is key. Assemble the best team, keep them satisfied, and monitor their performance. A human resource management plan defines roles, requirements, and their place in the project structure.</a:t>
            </a:r>
            <a:endParaRPr lang="en-US" sz="3000" dirty="0">
              <a:solidFill>
                <a:srgbClr val="000000"/>
              </a:solidFill>
              <a:latin typeface="Libre Baskerville" panose="0200000000000000000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2610204" y="-571500"/>
            <a:ext cx="6626483" cy="5715000"/>
          </a:xfrm>
          <a:custGeom>
            <a:avLst/>
            <a:gdLst/>
            <a:ahLst/>
            <a:cxnLst/>
            <a:rect l="l" t="t" r="r" b="b"/>
            <a:pathLst>
              <a:path w="6626483" h="5715000">
                <a:moveTo>
                  <a:pt x="0" y="0"/>
                </a:moveTo>
                <a:lnTo>
                  <a:pt x="6626483" y="0"/>
                </a:lnTo>
                <a:lnTo>
                  <a:pt x="6626483" y="5715000"/>
                </a:lnTo>
                <a:lnTo>
                  <a:pt x="0" y="5715000"/>
                </a:lnTo>
                <a:lnTo>
                  <a:pt x="0" y="0"/>
                </a:lnTo>
                <a:close/>
              </a:path>
            </a:pathLst>
          </a:custGeom>
          <a:blipFill>
            <a:blip r:embed="rId1">
              <a:extLst>
                <a:ext uri="{96DAC541-7B7A-43D3-8B79-37D633B846F1}">
                  <asvg:svgBlip xmlns:asvg="http://schemas.microsoft.com/office/drawing/2016/SVG/main" r:embed="rId2"/>
                </a:ext>
              </a:extLst>
            </a:blip>
            <a:stretch>
              <a:fillRect/>
            </a:stretch>
          </a:blipFill>
        </p:spPr>
      </p:sp>
      <p:sp>
        <p:nvSpPr>
          <p:cNvPr id="3" name="Freeform 3"/>
          <p:cNvSpPr/>
          <p:nvPr/>
        </p:nvSpPr>
        <p:spPr>
          <a:xfrm rot="-1266137">
            <a:off x="-1277219" y="5897732"/>
            <a:ext cx="5210769" cy="6721137"/>
          </a:xfrm>
          <a:custGeom>
            <a:avLst/>
            <a:gdLst/>
            <a:ahLst/>
            <a:cxnLst/>
            <a:rect l="l" t="t" r="r" b="b"/>
            <a:pathLst>
              <a:path w="5210769" h="6721137">
                <a:moveTo>
                  <a:pt x="0" y="0"/>
                </a:moveTo>
                <a:lnTo>
                  <a:pt x="5210769" y="0"/>
                </a:lnTo>
                <a:lnTo>
                  <a:pt x="5210769" y="6721136"/>
                </a:lnTo>
                <a:lnTo>
                  <a:pt x="0" y="672113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4" name="Freeform 4"/>
          <p:cNvSpPr/>
          <p:nvPr/>
        </p:nvSpPr>
        <p:spPr>
          <a:xfrm rot="-5569636">
            <a:off x="779619" y="-2269556"/>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5" name="TextBox 5"/>
          <p:cNvSpPr txBox="1"/>
          <p:nvPr/>
        </p:nvSpPr>
        <p:spPr>
          <a:xfrm>
            <a:off x="3283182" y="1089025"/>
            <a:ext cx="11721636" cy="389081"/>
          </a:xfrm>
          <a:prstGeom prst="rect">
            <a:avLst/>
          </a:prstGeom>
        </p:spPr>
        <p:txBody>
          <a:bodyPr lIns="0" tIns="0" rIns="0" bIns="0" rtlCol="0" anchor="t">
            <a:spAutoFit/>
          </a:bodyPr>
          <a:lstStyle/>
          <a:p>
            <a:pPr algn="ctr">
              <a:lnSpc>
                <a:spcPts val="3000"/>
              </a:lnSpc>
            </a:pPr>
            <a:r>
              <a:rPr lang="en-US" altLang="zh-CN" sz="3000" b="1" dirty="0">
                <a:solidFill>
                  <a:srgbClr val="000000"/>
                </a:solidFill>
                <a:latin typeface="Libre Baskerville" panose="02000000000000000000"/>
              </a:rPr>
              <a:t>Key Areas Of Project Management</a:t>
            </a:r>
            <a:endParaRPr lang="en-US" altLang="zh-CN" sz="3000" b="1" dirty="0">
              <a:solidFill>
                <a:srgbClr val="000000"/>
              </a:solidFill>
              <a:latin typeface="Libre Baskerville" panose="02000000000000000000"/>
            </a:endParaRPr>
          </a:p>
        </p:txBody>
      </p:sp>
      <p:sp>
        <p:nvSpPr>
          <p:cNvPr id="7" name="Freeform 7"/>
          <p:cNvSpPr/>
          <p:nvPr/>
        </p:nvSpPr>
        <p:spPr>
          <a:xfrm rot="-3755510">
            <a:off x="14637629" y="5499669"/>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10" name="TextBox 10"/>
          <p:cNvSpPr txBox="1"/>
          <p:nvPr/>
        </p:nvSpPr>
        <p:spPr>
          <a:xfrm>
            <a:off x="1143000" y="1673828"/>
            <a:ext cx="14739784" cy="1028743"/>
          </a:xfrm>
          <a:prstGeom prst="rect">
            <a:avLst/>
          </a:prstGeom>
        </p:spPr>
        <p:txBody>
          <a:bodyPr wrap="square" lIns="0" tIns="0" rIns="0" bIns="0" rtlCol="0" anchor="t">
            <a:spAutoFit/>
          </a:bodyPr>
          <a:lstStyle/>
          <a:p>
            <a:pPr>
              <a:lnSpc>
                <a:spcPts val="9060"/>
              </a:lnSpc>
            </a:pPr>
            <a:r>
              <a:rPr lang="en-US" sz="4800" dirty="0">
                <a:solidFill>
                  <a:srgbClr val="000000"/>
                </a:solidFill>
                <a:latin typeface="Yeseva One" panose="00000500000000000000"/>
              </a:rPr>
              <a:t>07 Project Communications Management</a:t>
            </a:r>
            <a:endParaRPr lang="en-US" sz="4800" dirty="0">
              <a:solidFill>
                <a:srgbClr val="000000"/>
              </a:solidFill>
              <a:latin typeface="Yeseva One" panose="00000500000000000000"/>
            </a:endParaRPr>
          </a:p>
        </p:txBody>
      </p:sp>
      <p:sp>
        <p:nvSpPr>
          <p:cNvPr id="11" name="TextBox 11"/>
          <p:cNvSpPr txBox="1"/>
          <p:nvPr/>
        </p:nvSpPr>
        <p:spPr>
          <a:xfrm>
            <a:off x="1143000" y="2756893"/>
            <a:ext cx="16268700" cy="2697405"/>
          </a:xfrm>
          <a:prstGeom prst="rect">
            <a:avLst/>
          </a:prstGeom>
        </p:spPr>
        <p:txBody>
          <a:bodyPr wrap="square" lIns="0" tIns="0" rIns="0" bIns="0" rtlCol="0" anchor="t">
            <a:spAutoFit/>
          </a:bodyPr>
          <a:lstStyle/>
          <a:p>
            <a:pPr>
              <a:lnSpc>
                <a:spcPct val="150000"/>
              </a:lnSpc>
            </a:pPr>
            <a:r>
              <a:rPr lang="en-US" altLang="zh-CN" sz="3000" dirty="0">
                <a:solidFill>
                  <a:srgbClr val="000000"/>
                </a:solidFill>
                <a:latin typeface="Libre Baskerville" panose="02000000000000000000"/>
              </a:rPr>
              <a:t>All knowledge areas of project management are important, but communication management might be paramount as it informs every aspect of the project. Communications inform the team and stakeholders, therefore the need to plan communications management is a critical step in any project.</a:t>
            </a:r>
            <a:endParaRPr lang="en-US" altLang="zh-CN" sz="3000" dirty="0">
              <a:solidFill>
                <a:srgbClr val="000000"/>
              </a:solidFill>
              <a:latin typeface="Libre Baskerville" panose="02000000000000000000"/>
            </a:endParaRPr>
          </a:p>
        </p:txBody>
      </p:sp>
      <p:sp>
        <p:nvSpPr>
          <p:cNvPr id="12" name="TextBox 10"/>
          <p:cNvSpPr txBox="1"/>
          <p:nvPr/>
        </p:nvSpPr>
        <p:spPr>
          <a:xfrm>
            <a:off x="1133168" y="5586598"/>
            <a:ext cx="14739784" cy="1028743"/>
          </a:xfrm>
          <a:prstGeom prst="rect">
            <a:avLst/>
          </a:prstGeom>
        </p:spPr>
        <p:txBody>
          <a:bodyPr wrap="square" lIns="0" tIns="0" rIns="0" bIns="0" rtlCol="0" anchor="t">
            <a:spAutoFit/>
          </a:bodyPr>
          <a:lstStyle/>
          <a:p>
            <a:pPr>
              <a:lnSpc>
                <a:spcPts val="9060"/>
              </a:lnSpc>
            </a:pPr>
            <a:r>
              <a:rPr lang="en-US" sz="4800" dirty="0">
                <a:solidFill>
                  <a:srgbClr val="000000"/>
                </a:solidFill>
                <a:latin typeface="Yeseva One" panose="00000500000000000000"/>
              </a:rPr>
              <a:t>08 Project Risk Management</a:t>
            </a:r>
            <a:endParaRPr lang="en-US" sz="4800" dirty="0">
              <a:solidFill>
                <a:srgbClr val="000000"/>
              </a:solidFill>
              <a:latin typeface="Yeseva One" panose="00000500000000000000"/>
            </a:endParaRPr>
          </a:p>
        </p:txBody>
      </p:sp>
      <p:sp>
        <p:nvSpPr>
          <p:cNvPr id="13" name="TextBox 11"/>
          <p:cNvSpPr txBox="1"/>
          <p:nvPr/>
        </p:nvSpPr>
        <p:spPr>
          <a:xfrm>
            <a:off x="1149210" y="6671765"/>
            <a:ext cx="16268700" cy="2697405"/>
          </a:xfrm>
          <a:prstGeom prst="rect">
            <a:avLst/>
          </a:prstGeom>
        </p:spPr>
        <p:txBody>
          <a:bodyPr wrap="square" lIns="0" tIns="0" rIns="0" bIns="0" rtlCol="0" anchor="t">
            <a:spAutoFit/>
          </a:bodyPr>
          <a:lstStyle/>
          <a:p>
            <a:pPr>
              <a:lnSpc>
                <a:spcPct val="150000"/>
              </a:lnSpc>
            </a:pPr>
            <a:r>
              <a:rPr lang="en-US" sz="3000" dirty="0">
                <a:solidFill>
                  <a:srgbClr val="000000"/>
                </a:solidFill>
                <a:latin typeface="Libre Baskerville" panose="02000000000000000000"/>
              </a:rPr>
              <a:t>Risk management plans identify, categorize, and prioritize risks using a risk register. Qualitative analysis follows risk identification and classification. Prioritize risks based on impact. Then conduct quantitative analysis considering their effect on the project, including budget and schedule.</a:t>
            </a:r>
            <a:endParaRPr lang="en-US" sz="3000" dirty="0">
              <a:solidFill>
                <a:srgbClr val="000000"/>
              </a:solidFill>
              <a:latin typeface="Libre Baskerville" panose="0200000000000000000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2610204" y="-571500"/>
            <a:ext cx="6626483" cy="5715000"/>
          </a:xfrm>
          <a:custGeom>
            <a:avLst/>
            <a:gdLst/>
            <a:ahLst/>
            <a:cxnLst/>
            <a:rect l="l" t="t" r="r" b="b"/>
            <a:pathLst>
              <a:path w="6626483" h="5715000">
                <a:moveTo>
                  <a:pt x="0" y="0"/>
                </a:moveTo>
                <a:lnTo>
                  <a:pt x="6626483" y="0"/>
                </a:lnTo>
                <a:lnTo>
                  <a:pt x="6626483" y="5715000"/>
                </a:lnTo>
                <a:lnTo>
                  <a:pt x="0" y="5715000"/>
                </a:lnTo>
                <a:lnTo>
                  <a:pt x="0" y="0"/>
                </a:lnTo>
                <a:close/>
              </a:path>
            </a:pathLst>
          </a:custGeom>
          <a:blipFill>
            <a:blip r:embed="rId1">
              <a:extLst>
                <a:ext uri="{96DAC541-7B7A-43D3-8B79-37D633B846F1}">
                  <asvg:svgBlip xmlns:asvg="http://schemas.microsoft.com/office/drawing/2016/SVG/main" r:embed="rId2"/>
                </a:ext>
              </a:extLst>
            </a:blip>
            <a:stretch>
              <a:fillRect/>
            </a:stretch>
          </a:blipFill>
        </p:spPr>
      </p:sp>
      <p:sp>
        <p:nvSpPr>
          <p:cNvPr id="3" name="Freeform 3"/>
          <p:cNvSpPr/>
          <p:nvPr/>
        </p:nvSpPr>
        <p:spPr>
          <a:xfrm rot="-1266137">
            <a:off x="-1277219" y="5897732"/>
            <a:ext cx="5210769" cy="6721137"/>
          </a:xfrm>
          <a:custGeom>
            <a:avLst/>
            <a:gdLst/>
            <a:ahLst/>
            <a:cxnLst/>
            <a:rect l="l" t="t" r="r" b="b"/>
            <a:pathLst>
              <a:path w="5210769" h="6721137">
                <a:moveTo>
                  <a:pt x="0" y="0"/>
                </a:moveTo>
                <a:lnTo>
                  <a:pt x="5210769" y="0"/>
                </a:lnTo>
                <a:lnTo>
                  <a:pt x="5210769" y="6721136"/>
                </a:lnTo>
                <a:lnTo>
                  <a:pt x="0" y="672113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4" name="Freeform 4"/>
          <p:cNvSpPr/>
          <p:nvPr/>
        </p:nvSpPr>
        <p:spPr>
          <a:xfrm rot="-5569636">
            <a:off x="779619" y="-2269556"/>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5" name="TextBox 5"/>
          <p:cNvSpPr txBox="1"/>
          <p:nvPr/>
        </p:nvSpPr>
        <p:spPr>
          <a:xfrm>
            <a:off x="3283182" y="1089025"/>
            <a:ext cx="11721636" cy="389081"/>
          </a:xfrm>
          <a:prstGeom prst="rect">
            <a:avLst/>
          </a:prstGeom>
        </p:spPr>
        <p:txBody>
          <a:bodyPr lIns="0" tIns="0" rIns="0" bIns="0" rtlCol="0" anchor="t">
            <a:spAutoFit/>
          </a:bodyPr>
          <a:lstStyle/>
          <a:p>
            <a:pPr algn="ctr">
              <a:lnSpc>
                <a:spcPts val="3000"/>
              </a:lnSpc>
            </a:pPr>
            <a:r>
              <a:rPr lang="en-US" altLang="zh-CN" sz="3000" b="1" dirty="0">
                <a:solidFill>
                  <a:srgbClr val="000000"/>
                </a:solidFill>
                <a:latin typeface="Libre Baskerville" panose="02000000000000000000"/>
              </a:rPr>
              <a:t>Key Areas Of Project Management</a:t>
            </a:r>
            <a:endParaRPr lang="en-US" altLang="zh-CN" sz="3000" b="1" dirty="0">
              <a:solidFill>
                <a:srgbClr val="000000"/>
              </a:solidFill>
              <a:latin typeface="Libre Baskerville" panose="02000000000000000000"/>
            </a:endParaRPr>
          </a:p>
        </p:txBody>
      </p:sp>
      <p:sp>
        <p:nvSpPr>
          <p:cNvPr id="7" name="Freeform 7"/>
          <p:cNvSpPr/>
          <p:nvPr/>
        </p:nvSpPr>
        <p:spPr>
          <a:xfrm rot="-3755510">
            <a:off x="14637629" y="5499669"/>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10" name="TextBox 10"/>
          <p:cNvSpPr txBox="1"/>
          <p:nvPr/>
        </p:nvSpPr>
        <p:spPr>
          <a:xfrm>
            <a:off x="1143000" y="1673828"/>
            <a:ext cx="14739784" cy="1028743"/>
          </a:xfrm>
          <a:prstGeom prst="rect">
            <a:avLst/>
          </a:prstGeom>
        </p:spPr>
        <p:txBody>
          <a:bodyPr wrap="square" lIns="0" tIns="0" rIns="0" bIns="0" rtlCol="0" anchor="t">
            <a:spAutoFit/>
          </a:bodyPr>
          <a:lstStyle/>
          <a:p>
            <a:pPr>
              <a:lnSpc>
                <a:spcPts val="9060"/>
              </a:lnSpc>
            </a:pPr>
            <a:r>
              <a:rPr lang="en-US" sz="4800" dirty="0">
                <a:solidFill>
                  <a:srgbClr val="000000"/>
                </a:solidFill>
                <a:latin typeface="Yeseva One" panose="00000500000000000000"/>
              </a:rPr>
              <a:t>09 Project Procurement Management</a:t>
            </a:r>
            <a:endParaRPr lang="en-US" sz="4800" dirty="0">
              <a:solidFill>
                <a:srgbClr val="000000"/>
              </a:solidFill>
              <a:latin typeface="Yeseva One" panose="00000500000000000000"/>
            </a:endParaRPr>
          </a:p>
        </p:txBody>
      </p:sp>
      <p:sp>
        <p:nvSpPr>
          <p:cNvPr id="11" name="TextBox 11"/>
          <p:cNvSpPr txBox="1"/>
          <p:nvPr/>
        </p:nvSpPr>
        <p:spPr>
          <a:xfrm>
            <a:off x="1143000" y="2756893"/>
            <a:ext cx="16268700" cy="2697405"/>
          </a:xfrm>
          <a:prstGeom prst="rect">
            <a:avLst/>
          </a:prstGeom>
        </p:spPr>
        <p:txBody>
          <a:bodyPr wrap="square" lIns="0" tIns="0" rIns="0" bIns="0" rtlCol="0" anchor="t">
            <a:spAutoFit/>
          </a:bodyPr>
          <a:lstStyle/>
          <a:p>
            <a:pPr>
              <a:lnSpc>
                <a:spcPct val="150000"/>
              </a:lnSpc>
            </a:pPr>
            <a:r>
              <a:rPr lang="en-US" altLang="zh-CN" sz="3000" dirty="0">
                <a:solidFill>
                  <a:srgbClr val="000000"/>
                </a:solidFill>
                <a:latin typeface="Libre Baskerville" panose="02000000000000000000"/>
              </a:rPr>
              <a:t>This involves external procurement, affecting budgets and timelines. First determine the external needs of the project, then hire a contractor, manage the procurement process, and finally close the contract when the work is completed satisfactorily.</a:t>
            </a:r>
            <a:endParaRPr lang="en-US" altLang="zh-CN" sz="3000" dirty="0">
              <a:solidFill>
                <a:srgbClr val="000000"/>
              </a:solidFill>
              <a:latin typeface="Libre Baskerville" panose="02000000000000000000"/>
            </a:endParaRPr>
          </a:p>
        </p:txBody>
      </p:sp>
      <p:sp>
        <p:nvSpPr>
          <p:cNvPr id="12" name="TextBox 10"/>
          <p:cNvSpPr txBox="1"/>
          <p:nvPr/>
        </p:nvSpPr>
        <p:spPr>
          <a:xfrm>
            <a:off x="1133168" y="5586598"/>
            <a:ext cx="14739784" cy="1028743"/>
          </a:xfrm>
          <a:prstGeom prst="rect">
            <a:avLst/>
          </a:prstGeom>
        </p:spPr>
        <p:txBody>
          <a:bodyPr wrap="square" lIns="0" tIns="0" rIns="0" bIns="0" rtlCol="0" anchor="t">
            <a:spAutoFit/>
          </a:bodyPr>
          <a:lstStyle/>
          <a:p>
            <a:pPr>
              <a:lnSpc>
                <a:spcPts val="9060"/>
              </a:lnSpc>
            </a:pPr>
            <a:r>
              <a:rPr lang="en-US" sz="4800" dirty="0">
                <a:solidFill>
                  <a:srgbClr val="000000"/>
                </a:solidFill>
                <a:latin typeface="Yeseva One" panose="00000500000000000000"/>
              </a:rPr>
              <a:t>10 Project Stakeholder Management</a:t>
            </a:r>
            <a:endParaRPr lang="en-US" sz="4800" dirty="0">
              <a:solidFill>
                <a:srgbClr val="000000"/>
              </a:solidFill>
              <a:latin typeface="Yeseva One" panose="00000500000000000000"/>
            </a:endParaRPr>
          </a:p>
        </p:txBody>
      </p:sp>
      <p:sp>
        <p:nvSpPr>
          <p:cNvPr id="13" name="TextBox 11"/>
          <p:cNvSpPr txBox="1"/>
          <p:nvPr/>
        </p:nvSpPr>
        <p:spPr>
          <a:xfrm>
            <a:off x="1149210" y="6671765"/>
            <a:ext cx="16268700" cy="2697405"/>
          </a:xfrm>
          <a:prstGeom prst="rect">
            <a:avLst/>
          </a:prstGeom>
        </p:spPr>
        <p:txBody>
          <a:bodyPr wrap="square" lIns="0" tIns="0" rIns="0" bIns="0" rtlCol="0" anchor="t">
            <a:spAutoFit/>
          </a:bodyPr>
          <a:lstStyle/>
          <a:p>
            <a:pPr>
              <a:lnSpc>
                <a:spcPct val="150000"/>
              </a:lnSpc>
            </a:pPr>
            <a:r>
              <a:rPr lang="en-US" sz="3000" dirty="0">
                <a:solidFill>
                  <a:srgbClr val="000000"/>
                </a:solidFill>
                <a:latin typeface="Libre Baskerville" panose="02000000000000000000"/>
              </a:rPr>
              <a:t>Stakeholders are crucial; identify and understand their concerns. Plan stakeholder management, prioritize concerns, and manage expectations. Continuously engage stakeholders, making necessary adjustments to meet their needs or align expectations.</a:t>
            </a:r>
            <a:endParaRPr lang="en-US" sz="3000" dirty="0">
              <a:solidFill>
                <a:srgbClr val="000000"/>
              </a:solidFill>
              <a:latin typeface="Libre Baskerville" panose="0200000000000000000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2610204" y="-571500"/>
            <a:ext cx="6626483" cy="5715000"/>
          </a:xfrm>
          <a:custGeom>
            <a:avLst/>
            <a:gdLst/>
            <a:ahLst/>
            <a:cxnLst/>
            <a:rect l="l" t="t" r="r" b="b"/>
            <a:pathLst>
              <a:path w="6626483" h="5715000">
                <a:moveTo>
                  <a:pt x="0" y="0"/>
                </a:moveTo>
                <a:lnTo>
                  <a:pt x="6626483" y="0"/>
                </a:lnTo>
                <a:lnTo>
                  <a:pt x="6626483" y="5715000"/>
                </a:lnTo>
                <a:lnTo>
                  <a:pt x="0" y="5715000"/>
                </a:lnTo>
                <a:lnTo>
                  <a:pt x="0" y="0"/>
                </a:lnTo>
                <a:close/>
              </a:path>
            </a:pathLst>
          </a:custGeom>
          <a:blipFill>
            <a:blip r:embed="rId1">
              <a:extLst>
                <a:ext uri="{96DAC541-7B7A-43D3-8B79-37D633B846F1}">
                  <asvg:svgBlip xmlns:asvg="http://schemas.microsoft.com/office/drawing/2016/SVG/main" r:embed="rId2"/>
                </a:ext>
              </a:extLst>
            </a:blip>
            <a:stretch>
              <a:fillRect/>
            </a:stretch>
          </a:blipFill>
        </p:spPr>
      </p:sp>
      <p:sp>
        <p:nvSpPr>
          <p:cNvPr id="3" name="Freeform 3"/>
          <p:cNvSpPr/>
          <p:nvPr/>
        </p:nvSpPr>
        <p:spPr>
          <a:xfrm rot="-1266137">
            <a:off x="-1277219" y="5897732"/>
            <a:ext cx="5210769" cy="6721137"/>
          </a:xfrm>
          <a:custGeom>
            <a:avLst/>
            <a:gdLst/>
            <a:ahLst/>
            <a:cxnLst/>
            <a:rect l="l" t="t" r="r" b="b"/>
            <a:pathLst>
              <a:path w="5210769" h="6721137">
                <a:moveTo>
                  <a:pt x="0" y="0"/>
                </a:moveTo>
                <a:lnTo>
                  <a:pt x="5210769" y="0"/>
                </a:lnTo>
                <a:lnTo>
                  <a:pt x="5210769" y="6721136"/>
                </a:lnTo>
                <a:lnTo>
                  <a:pt x="0" y="672113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4" name="Freeform 4"/>
          <p:cNvSpPr/>
          <p:nvPr/>
        </p:nvSpPr>
        <p:spPr>
          <a:xfrm rot="-5569636">
            <a:off x="779619" y="-2269556"/>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5" name="TextBox 5"/>
          <p:cNvSpPr txBox="1"/>
          <p:nvPr/>
        </p:nvSpPr>
        <p:spPr>
          <a:xfrm>
            <a:off x="3283182" y="1089025"/>
            <a:ext cx="11721636" cy="400050"/>
          </a:xfrm>
          <a:prstGeom prst="rect">
            <a:avLst/>
          </a:prstGeom>
        </p:spPr>
        <p:txBody>
          <a:bodyPr lIns="0" tIns="0" rIns="0" bIns="0" rtlCol="0" anchor="t">
            <a:spAutoFit/>
          </a:bodyPr>
          <a:lstStyle/>
          <a:p>
            <a:pPr algn="ctr">
              <a:lnSpc>
                <a:spcPts val="3000"/>
              </a:lnSpc>
            </a:pPr>
            <a:r>
              <a:rPr lang="en-US" sz="3000" b="1" dirty="0">
                <a:solidFill>
                  <a:srgbClr val="000000"/>
                </a:solidFill>
                <a:latin typeface="Libre Baskerville" panose="02000000000000000000"/>
              </a:rPr>
              <a:t>Project Management Triangle</a:t>
            </a:r>
            <a:endParaRPr lang="en-US" sz="3000" b="1" dirty="0">
              <a:solidFill>
                <a:srgbClr val="000000"/>
              </a:solidFill>
              <a:latin typeface="Libre Baskerville" panose="02000000000000000000"/>
            </a:endParaRPr>
          </a:p>
        </p:txBody>
      </p:sp>
      <p:sp>
        <p:nvSpPr>
          <p:cNvPr id="7" name="Freeform 7"/>
          <p:cNvSpPr/>
          <p:nvPr/>
        </p:nvSpPr>
        <p:spPr>
          <a:xfrm rot="-3755510">
            <a:off x="14637629" y="5499669"/>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8" name="TextBox 8"/>
          <p:cNvSpPr txBox="1"/>
          <p:nvPr/>
        </p:nvSpPr>
        <p:spPr>
          <a:xfrm>
            <a:off x="2857571" y="2558649"/>
            <a:ext cx="12693909" cy="1166986"/>
          </a:xfrm>
          <a:prstGeom prst="rect">
            <a:avLst/>
          </a:prstGeom>
        </p:spPr>
        <p:txBody>
          <a:bodyPr wrap="square" lIns="0" tIns="0" rIns="0" bIns="0" rtlCol="0" anchor="t">
            <a:spAutoFit/>
          </a:bodyPr>
          <a:lstStyle/>
          <a:p>
            <a:pPr algn="ctr">
              <a:lnSpc>
                <a:spcPts val="9060"/>
              </a:lnSpc>
            </a:pPr>
            <a:r>
              <a:rPr lang="en-US" sz="9060" dirty="0">
                <a:solidFill>
                  <a:srgbClr val="000000"/>
                </a:solidFill>
                <a:latin typeface="Yeseva One" panose="00000500000000000000"/>
              </a:rPr>
              <a:t>Time, Scope &amp; Cost</a:t>
            </a:r>
            <a:endParaRPr lang="en-US" sz="9060" dirty="0">
              <a:solidFill>
                <a:srgbClr val="000000"/>
              </a:solidFill>
              <a:latin typeface="Yeseva One" panose="00000500000000000000"/>
            </a:endParaRPr>
          </a:p>
        </p:txBody>
      </p:sp>
      <p:sp>
        <p:nvSpPr>
          <p:cNvPr id="9" name="TextBox 9"/>
          <p:cNvSpPr txBox="1"/>
          <p:nvPr/>
        </p:nvSpPr>
        <p:spPr>
          <a:xfrm>
            <a:off x="1365036" y="5027841"/>
            <a:ext cx="4963220" cy="3231654"/>
          </a:xfrm>
          <a:prstGeom prst="rect">
            <a:avLst/>
          </a:prstGeom>
        </p:spPr>
        <p:txBody>
          <a:bodyPr lIns="0" tIns="0" rIns="0" bIns="0" rtlCol="0" anchor="t">
            <a:spAutoFit/>
          </a:bodyPr>
          <a:lstStyle/>
          <a:p>
            <a:r>
              <a:rPr lang="en-US" sz="3000" dirty="0">
                <a:solidFill>
                  <a:srgbClr val="000000"/>
                </a:solidFill>
                <a:latin typeface="Libre Baskerville" panose="02000000000000000000"/>
              </a:rPr>
              <a:t>Project task durations depend on factors like team size and skills. Time is critical but uncontrollable. Missing deadlines often results from resource shortages.</a:t>
            </a:r>
            <a:endParaRPr lang="en-US" sz="3000" dirty="0">
              <a:solidFill>
                <a:srgbClr val="000000"/>
              </a:solidFill>
              <a:latin typeface="Libre Baskerville" panose="02000000000000000000"/>
            </a:endParaRPr>
          </a:p>
        </p:txBody>
      </p:sp>
      <p:sp>
        <p:nvSpPr>
          <p:cNvPr id="10" name="TextBox 10"/>
          <p:cNvSpPr txBox="1"/>
          <p:nvPr/>
        </p:nvSpPr>
        <p:spPr>
          <a:xfrm>
            <a:off x="6767487" y="5027841"/>
            <a:ext cx="4947821" cy="3231654"/>
          </a:xfrm>
          <a:prstGeom prst="rect">
            <a:avLst/>
          </a:prstGeom>
        </p:spPr>
        <p:txBody>
          <a:bodyPr lIns="0" tIns="0" rIns="0" bIns="0" rtlCol="0" anchor="t">
            <a:spAutoFit/>
          </a:bodyPr>
          <a:lstStyle/>
          <a:p>
            <a:r>
              <a:rPr lang="en-US" sz="3000" dirty="0">
                <a:solidFill>
                  <a:srgbClr val="000000"/>
                </a:solidFill>
                <a:latin typeface="Libre Baskerville" panose="02000000000000000000"/>
              </a:rPr>
              <a:t>Project cost estimates and budgets are crucial for cost control. Additional resources may be required to meet deadlines, incurring extra costs.</a:t>
            </a:r>
            <a:endParaRPr lang="en-US" sz="3000" dirty="0">
              <a:solidFill>
                <a:srgbClr val="000000"/>
              </a:solidFill>
              <a:latin typeface="Libre Baskerville" panose="02000000000000000000"/>
            </a:endParaRPr>
          </a:p>
        </p:txBody>
      </p:sp>
      <p:sp>
        <p:nvSpPr>
          <p:cNvPr id="11" name="TextBox 11"/>
          <p:cNvSpPr txBox="1"/>
          <p:nvPr/>
        </p:nvSpPr>
        <p:spPr>
          <a:xfrm>
            <a:off x="12169937" y="5027841"/>
            <a:ext cx="5279863" cy="3231654"/>
          </a:xfrm>
          <a:prstGeom prst="rect">
            <a:avLst/>
          </a:prstGeom>
        </p:spPr>
        <p:txBody>
          <a:bodyPr wrap="square" lIns="0" tIns="0" rIns="0" bIns="0" rtlCol="0" anchor="t">
            <a:spAutoFit/>
          </a:bodyPr>
          <a:lstStyle/>
          <a:p>
            <a:r>
              <a:rPr lang="en-US" sz="3000" dirty="0">
                <a:solidFill>
                  <a:srgbClr val="000000"/>
                </a:solidFill>
                <a:latin typeface="Libre Baskerville" panose="02000000000000000000"/>
              </a:rPr>
              <a:t>Scope defines project outcomes and deliverables. Effective project managers manage scope and scope changes, considering time and cost implications.</a:t>
            </a:r>
            <a:endParaRPr lang="en-US" sz="3000" dirty="0">
              <a:solidFill>
                <a:srgbClr val="000000"/>
              </a:solidFill>
              <a:latin typeface="Libre Baskerville" panose="02000000000000000000"/>
            </a:endParaRPr>
          </a:p>
        </p:txBody>
      </p:sp>
      <p:sp>
        <p:nvSpPr>
          <p:cNvPr id="12" name="TextBox 12"/>
          <p:cNvSpPr txBox="1"/>
          <p:nvPr/>
        </p:nvSpPr>
        <p:spPr>
          <a:xfrm>
            <a:off x="1377678" y="4500791"/>
            <a:ext cx="2051321" cy="448841"/>
          </a:xfrm>
          <a:prstGeom prst="rect">
            <a:avLst/>
          </a:prstGeom>
        </p:spPr>
        <p:txBody>
          <a:bodyPr wrap="square" lIns="0" tIns="0" rIns="0" bIns="0" rtlCol="0" anchor="t">
            <a:spAutoFit/>
          </a:bodyPr>
          <a:lstStyle/>
          <a:p>
            <a:pPr>
              <a:lnSpc>
                <a:spcPts val="3500"/>
              </a:lnSpc>
            </a:pPr>
            <a:r>
              <a:rPr lang="en-US" sz="3500" dirty="0">
                <a:solidFill>
                  <a:srgbClr val="000000"/>
                </a:solidFill>
                <a:latin typeface="Yeseva One" panose="00000500000000000000"/>
              </a:rPr>
              <a:t>01 Time</a:t>
            </a:r>
            <a:endParaRPr lang="en-US" sz="3500" dirty="0">
              <a:solidFill>
                <a:srgbClr val="000000"/>
              </a:solidFill>
              <a:latin typeface="Yeseva One" panose="00000500000000000000"/>
            </a:endParaRPr>
          </a:p>
        </p:txBody>
      </p:sp>
      <p:sp>
        <p:nvSpPr>
          <p:cNvPr id="13" name="TextBox 13"/>
          <p:cNvSpPr txBox="1"/>
          <p:nvPr/>
        </p:nvSpPr>
        <p:spPr>
          <a:xfrm>
            <a:off x="6767486" y="4500791"/>
            <a:ext cx="2528913" cy="448841"/>
          </a:xfrm>
          <a:prstGeom prst="rect">
            <a:avLst/>
          </a:prstGeom>
        </p:spPr>
        <p:txBody>
          <a:bodyPr wrap="square" lIns="0" tIns="0" rIns="0" bIns="0" rtlCol="0" anchor="t">
            <a:spAutoFit/>
          </a:bodyPr>
          <a:lstStyle/>
          <a:p>
            <a:pPr>
              <a:lnSpc>
                <a:spcPts val="3500"/>
              </a:lnSpc>
            </a:pPr>
            <a:r>
              <a:rPr lang="en-US" sz="3500" dirty="0">
                <a:solidFill>
                  <a:srgbClr val="000000"/>
                </a:solidFill>
                <a:latin typeface="Yeseva One" panose="00000500000000000000"/>
              </a:rPr>
              <a:t>02 Scope</a:t>
            </a:r>
            <a:endParaRPr lang="en-US" sz="3500" dirty="0">
              <a:solidFill>
                <a:srgbClr val="000000"/>
              </a:solidFill>
              <a:latin typeface="Yeseva One" panose="00000500000000000000"/>
            </a:endParaRPr>
          </a:p>
        </p:txBody>
      </p:sp>
      <p:sp>
        <p:nvSpPr>
          <p:cNvPr id="14" name="TextBox 14"/>
          <p:cNvSpPr txBox="1"/>
          <p:nvPr/>
        </p:nvSpPr>
        <p:spPr>
          <a:xfrm>
            <a:off x="12235488" y="4500791"/>
            <a:ext cx="2769329" cy="448841"/>
          </a:xfrm>
          <a:prstGeom prst="rect">
            <a:avLst/>
          </a:prstGeom>
        </p:spPr>
        <p:txBody>
          <a:bodyPr wrap="square" lIns="0" tIns="0" rIns="0" bIns="0" rtlCol="0" anchor="t">
            <a:spAutoFit/>
          </a:bodyPr>
          <a:lstStyle/>
          <a:p>
            <a:pPr>
              <a:lnSpc>
                <a:spcPts val="3500"/>
              </a:lnSpc>
            </a:pPr>
            <a:r>
              <a:rPr lang="en-US" sz="3500" dirty="0">
                <a:solidFill>
                  <a:srgbClr val="000000"/>
                </a:solidFill>
                <a:latin typeface="Yeseva One" panose="00000500000000000000"/>
              </a:rPr>
              <a:t>03 Cost</a:t>
            </a:r>
            <a:endParaRPr lang="en-US" sz="3500" dirty="0">
              <a:solidFill>
                <a:srgbClr val="000000"/>
              </a:solidFill>
              <a:latin typeface="Yeseva One" panose="0000050000000000000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2610204" y="-571500"/>
            <a:ext cx="6626483" cy="5715000"/>
          </a:xfrm>
          <a:custGeom>
            <a:avLst/>
            <a:gdLst/>
            <a:ahLst/>
            <a:cxnLst/>
            <a:rect l="l" t="t" r="r" b="b"/>
            <a:pathLst>
              <a:path w="6626483" h="5715000">
                <a:moveTo>
                  <a:pt x="0" y="0"/>
                </a:moveTo>
                <a:lnTo>
                  <a:pt x="6626483" y="0"/>
                </a:lnTo>
                <a:lnTo>
                  <a:pt x="6626483" y="5715000"/>
                </a:lnTo>
                <a:lnTo>
                  <a:pt x="0" y="5715000"/>
                </a:lnTo>
                <a:lnTo>
                  <a:pt x="0" y="0"/>
                </a:lnTo>
                <a:close/>
              </a:path>
            </a:pathLst>
          </a:custGeom>
          <a:blipFill>
            <a:blip r:embed="rId1">
              <a:extLst>
                <a:ext uri="{96DAC541-7B7A-43D3-8B79-37D633B846F1}">
                  <asvg:svgBlip xmlns:asvg="http://schemas.microsoft.com/office/drawing/2016/SVG/main" r:embed="rId2"/>
                </a:ext>
              </a:extLst>
            </a:blip>
            <a:stretch>
              <a:fillRect/>
            </a:stretch>
          </a:blipFill>
        </p:spPr>
      </p:sp>
      <p:sp>
        <p:nvSpPr>
          <p:cNvPr id="3" name="Freeform 3"/>
          <p:cNvSpPr/>
          <p:nvPr/>
        </p:nvSpPr>
        <p:spPr>
          <a:xfrm rot="-1266137">
            <a:off x="-1277219" y="5897732"/>
            <a:ext cx="5210769" cy="6721137"/>
          </a:xfrm>
          <a:custGeom>
            <a:avLst/>
            <a:gdLst/>
            <a:ahLst/>
            <a:cxnLst/>
            <a:rect l="l" t="t" r="r" b="b"/>
            <a:pathLst>
              <a:path w="5210769" h="6721137">
                <a:moveTo>
                  <a:pt x="0" y="0"/>
                </a:moveTo>
                <a:lnTo>
                  <a:pt x="5210769" y="0"/>
                </a:lnTo>
                <a:lnTo>
                  <a:pt x="5210769" y="6721136"/>
                </a:lnTo>
                <a:lnTo>
                  <a:pt x="0" y="672113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4" name="Freeform 4"/>
          <p:cNvSpPr/>
          <p:nvPr/>
        </p:nvSpPr>
        <p:spPr>
          <a:xfrm rot="-5569636">
            <a:off x="779619" y="-2269556"/>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5" name="TextBox 5"/>
          <p:cNvSpPr txBox="1"/>
          <p:nvPr/>
        </p:nvSpPr>
        <p:spPr>
          <a:xfrm>
            <a:off x="3283182" y="1089025"/>
            <a:ext cx="11721636" cy="400050"/>
          </a:xfrm>
          <a:prstGeom prst="rect">
            <a:avLst/>
          </a:prstGeom>
        </p:spPr>
        <p:txBody>
          <a:bodyPr lIns="0" tIns="0" rIns="0" bIns="0" rtlCol="0" anchor="t">
            <a:spAutoFit/>
          </a:bodyPr>
          <a:lstStyle/>
          <a:p>
            <a:pPr algn="ctr">
              <a:lnSpc>
                <a:spcPts val="3000"/>
              </a:lnSpc>
            </a:pPr>
            <a:r>
              <a:rPr lang="en-US" altLang="zh-CN" sz="3000" b="1" dirty="0">
                <a:solidFill>
                  <a:srgbClr val="000000"/>
                </a:solidFill>
                <a:latin typeface="Libre Baskerville" panose="02000000000000000000"/>
              </a:rPr>
              <a:t>Project Management Triangle</a:t>
            </a:r>
            <a:endParaRPr lang="en-US" altLang="zh-CN" sz="3000" b="1" dirty="0">
              <a:solidFill>
                <a:srgbClr val="000000"/>
              </a:solidFill>
              <a:latin typeface="Libre Baskerville" panose="02000000000000000000"/>
            </a:endParaRPr>
          </a:p>
        </p:txBody>
      </p:sp>
      <p:sp>
        <p:nvSpPr>
          <p:cNvPr id="7" name="Freeform 7"/>
          <p:cNvSpPr/>
          <p:nvPr/>
        </p:nvSpPr>
        <p:spPr>
          <a:xfrm rot="-3755510">
            <a:off x="14637629" y="5499669"/>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8" name="TextBox 8"/>
          <p:cNvSpPr txBox="1"/>
          <p:nvPr/>
        </p:nvSpPr>
        <p:spPr>
          <a:xfrm>
            <a:off x="1028700" y="2115930"/>
            <a:ext cx="16230600" cy="1067087"/>
          </a:xfrm>
          <a:prstGeom prst="rect">
            <a:avLst/>
          </a:prstGeom>
        </p:spPr>
        <p:txBody>
          <a:bodyPr lIns="0" tIns="0" rIns="0" bIns="0" rtlCol="0" anchor="t">
            <a:spAutoFit/>
          </a:bodyPr>
          <a:lstStyle/>
          <a:p>
            <a:pPr algn="ctr">
              <a:lnSpc>
                <a:spcPts val="9060"/>
              </a:lnSpc>
            </a:pPr>
            <a:r>
              <a:rPr lang="en-US" sz="6000" dirty="0">
                <a:solidFill>
                  <a:srgbClr val="000000"/>
                </a:solidFill>
                <a:latin typeface="Yeseva One" panose="00000500000000000000"/>
              </a:rPr>
              <a:t>How Does the Triple Constraint Work?</a:t>
            </a:r>
            <a:endParaRPr lang="en-US" sz="6000" dirty="0">
              <a:solidFill>
                <a:srgbClr val="000000"/>
              </a:solidFill>
              <a:latin typeface="Yeseva One" panose="00000500000000000000"/>
            </a:endParaRPr>
          </a:p>
        </p:txBody>
      </p:sp>
      <p:sp>
        <p:nvSpPr>
          <p:cNvPr id="9" name="TextBox 9"/>
          <p:cNvSpPr txBox="1"/>
          <p:nvPr/>
        </p:nvSpPr>
        <p:spPr>
          <a:xfrm>
            <a:off x="6934200" y="4063155"/>
            <a:ext cx="11125200" cy="4616648"/>
          </a:xfrm>
          <a:prstGeom prst="rect">
            <a:avLst/>
          </a:prstGeom>
        </p:spPr>
        <p:txBody>
          <a:bodyPr wrap="square" lIns="0" tIns="0" rIns="0" bIns="0" rtlCol="0" anchor="t">
            <a:spAutoFit/>
          </a:bodyPr>
          <a:lstStyle/>
          <a:p>
            <a:r>
              <a:rPr lang="en-US" sz="3000" b="1" dirty="0">
                <a:solidFill>
                  <a:srgbClr val="000000"/>
                </a:solidFill>
                <a:latin typeface="Libre Baskerville" panose="02000000000000000000"/>
              </a:rPr>
              <a:t>Time and Scope</a:t>
            </a:r>
            <a:r>
              <a:rPr lang="en-US" sz="3000" dirty="0">
                <a:solidFill>
                  <a:srgbClr val="000000"/>
                </a:solidFill>
                <a:latin typeface="Libre Baskerville" panose="02000000000000000000"/>
              </a:rPr>
              <a:t>: To save time when behind schedule, cut project scope. When extra activities arise, extend the project timeline.</a:t>
            </a:r>
            <a:endParaRPr lang="en-US" sz="3000" dirty="0">
              <a:solidFill>
                <a:srgbClr val="000000"/>
              </a:solidFill>
              <a:latin typeface="Libre Baskerville" panose="02000000000000000000"/>
            </a:endParaRPr>
          </a:p>
          <a:p>
            <a:endParaRPr lang="en-US" sz="3000" dirty="0">
              <a:solidFill>
                <a:srgbClr val="000000"/>
              </a:solidFill>
              <a:latin typeface="Libre Baskerville" panose="02000000000000000000"/>
            </a:endParaRPr>
          </a:p>
          <a:p>
            <a:r>
              <a:rPr lang="en-US" sz="3000" b="1" dirty="0">
                <a:solidFill>
                  <a:srgbClr val="000000"/>
                </a:solidFill>
                <a:latin typeface="Libre Baskerville" panose="02000000000000000000"/>
              </a:rPr>
              <a:t>Cost and Scope</a:t>
            </a:r>
            <a:r>
              <a:rPr lang="en-US" sz="3000" dirty="0">
                <a:solidFill>
                  <a:srgbClr val="000000"/>
                </a:solidFill>
                <a:latin typeface="Libre Baskerville" panose="02000000000000000000"/>
              </a:rPr>
              <a:t>: Smaller scope means fewer tasks and lower costs, while a larger scope results in higher costs.</a:t>
            </a:r>
            <a:endParaRPr lang="en-US" sz="3000" dirty="0">
              <a:solidFill>
                <a:srgbClr val="000000"/>
              </a:solidFill>
              <a:latin typeface="Libre Baskerville" panose="02000000000000000000"/>
            </a:endParaRPr>
          </a:p>
          <a:p>
            <a:endParaRPr lang="en-US" sz="3000" dirty="0">
              <a:solidFill>
                <a:srgbClr val="000000"/>
              </a:solidFill>
              <a:latin typeface="Libre Baskerville" panose="02000000000000000000"/>
            </a:endParaRPr>
          </a:p>
          <a:p>
            <a:r>
              <a:rPr lang="en-US" sz="3000" b="1" dirty="0">
                <a:solidFill>
                  <a:srgbClr val="000000"/>
                </a:solidFill>
                <a:latin typeface="Libre Baskerville" panose="02000000000000000000"/>
              </a:rPr>
              <a:t>Cost and Time</a:t>
            </a:r>
            <a:r>
              <a:rPr lang="en-US" sz="3000" dirty="0">
                <a:solidFill>
                  <a:srgbClr val="000000"/>
                </a:solidFill>
                <a:latin typeface="Libre Baskerville" panose="02000000000000000000"/>
              </a:rPr>
              <a:t>: In some projects, time and cost are directly related. For instance, costs rise as the time for renting equipment or labor increases.</a:t>
            </a:r>
            <a:endParaRPr lang="en-US" sz="3000" dirty="0">
              <a:solidFill>
                <a:srgbClr val="000000"/>
              </a:solidFill>
              <a:latin typeface="Libre Baskerville" panose="02000000000000000000"/>
            </a:endParaRPr>
          </a:p>
        </p:txBody>
      </p:sp>
      <p:pic>
        <p:nvPicPr>
          <p:cNvPr id="16" name="图片 15"/>
          <p:cNvPicPr>
            <a:picLocks noChangeAspect="1"/>
          </p:cNvPicPr>
          <p:nvPr/>
        </p:nvPicPr>
        <p:blipFill>
          <a:blip r:embed="rId7"/>
          <a:stretch>
            <a:fillRect/>
          </a:stretch>
        </p:blipFill>
        <p:spPr>
          <a:xfrm>
            <a:off x="515860" y="4063155"/>
            <a:ext cx="5825135" cy="4574648"/>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2610204" y="-571500"/>
            <a:ext cx="6626483" cy="5715000"/>
          </a:xfrm>
          <a:custGeom>
            <a:avLst/>
            <a:gdLst/>
            <a:ahLst/>
            <a:cxnLst/>
            <a:rect l="l" t="t" r="r" b="b"/>
            <a:pathLst>
              <a:path w="6626483" h="5715000">
                <a:moveTo>
                  <a:pt x="0" y="0"/>
                </a:moveTo>
                <a:lnTo>
                  <a:pt x="6626483" y="0"/>
                </a:lnTo>
                <a:lnTo>
                  <a:pt x="6626483" y="5715000"/>
                </a:lnTo>
                <a:lnTo>
                  <a:pt x="0" y="5715000"/>
                </a:lnTo>
                <a:lnTo>
                  <a:pt x="0" y="0"/>
                </a:lnTo>
                <a:close/>
              </a:path>
            </a:pathLst>
          </a:custGeom>
          <a:blipFill>
            <a:blip r:embed="rId1"/>
            <a:stretch>
              <a:fillRect/>
            </a:stretch>
          </a:blipFill>
        </p:spPr>
      </p:sp>
      <p:sp>
        <p:nvSpPr>
          <p:cNvPr id="3" name="Freeform 3"/>
          <p:cNvSpPr/>
          <p:nvPr/>
        </p:nvSpPr>
        <p:spPr>
          <a:xfrm rot="-1266137">
            <a:off x="-1277219" y="5897732"/>
            <a:ext cx="5210769" cy="6721137"/>
          </a:xfrm>
          <a:custGeom>
            <a:avLst/>
            <a:gdLst/>
            <a:ahLst/>
            <a:cxnLst/>
            <a:rect l="l" t="t" r="r" b="b"/>
            <a:pathLst>
              <a:path w="5210769" h="6721137">
                <a:moveTo>
                  <a:pt x="0" y="0"/>
                </a:moveTo>
                <a:lnTo>
                  <a:pt x="5210769" y="0"/>
                </a:lnTo>
                <a:lnTo>
                  <a:pt x="5210769" y="6721136"/>
                </a:lnTo>
                <a:lnTo>
                  <a:pt x="0" y="6721136"/>
                </a:lnTo>
                <a:lnTo>
                  <a:pt x="0" y="0"/>
                </a:lnTo>
                <a:close/>
              </a:path>
            </a:pathLst>
          </a:custGeom>
          <a:blipFill>
            <a:blip r:embed="rId2"/>
            <a:stretch>
              <a:fillRect/>
            </a:stretch>
          </a:blipFill>
        </p:spPr>
      </p:sp>
      <p:sp>
        <p:nvSpPr>
          <p:cNvPr id="4" name="Freeform 4"/>
          <p:cNvSpPr/>
          <p:nvPr/>
        </p:nvSpPr>
        <p:spPr>
          <a:xfrm rot="-5569636">
            <a:off x="779619" y="-2269556"/>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3"/>
            <a:stretch>
              <a:fillRect/>
            </a:stretch>
          </a:blipFill>
        </p:spPr>
      </p:sp>
      <p:sp>
        <p:nvSpPr>
          <p:cNvPr id="5" name="TextBox 5"/>
          <p:cNvSpPr txBox="1"/>
          <p:nvPr/>
        </p:nvSpPr>
        <p:spPr>
          <a:xfrm>
            <a:off x="3283182" y="1089025"/>
            <a:ext cx="11721636" cy="384175"/>
          </a:xfrm>
          <a:prstGeom prst="rect">
            <a:avLst/>
          </a:prstGeom>
        </p:spPr>
        <p:txBody>
          <a:bodyPr lIns="0" tIns="0" rIns="0" bIns="0" rtlCol="0" anchor="t">
            <a:spAutoFit/>
          </a:bodyPr>
          <a:lstStyle/>
          <a:p>
            <a:pPr algn="ctr">
              <a:lnSpc>
                <a:spcPts val="3000"/>
              </a:lnSpc>
              <a:buClrTx/>
              <a:buSzTx/>
              <a:buFontTx/>
            </a:pPr>
            <a:r>
              <a:rPr lang="en-US" altLang="zh-CN" sz="3000" b="1" dirty="0">
                <a:solidFill>
                  <a:srgbClr val="000000"/>
                </a:solidFill>
                <a:latin typeface="Libre Baskerville" panose="02000000000000000000"/>
                <a:sym typeface="+mn-ea"/>
              </a:rPr>
              <a:t>Work Breakdown Structure</a:t>
            </a:r>
            <a:endParaRPr lang="en-US" altLang="zh-CN" sz="3000" b="1" dirty="0">
              <a:solidFill>
                <a:srgbClr val="000000"/>
              </a:solidFill>
              <a:latin typeface="Libre Baskerville" panose="02000000000000000000"/>
            </a:endParaRPr>
          </a:p>
        </p:txBody>
      </p:sp>
      <p:sp>
        <p:nvSpPr>
          <p:cNvPr id="7" name="Freeform 7"/>
          <p:cNvSpPr/>
          <p:nvPr/>
        </p:nvSpPr>
        <p:spPr>
          <a:xfrm rot="-3755510">
            <a:off x="14637629" y="5499669"/>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3"/>
            <a:stretch>
              <a:fillRect/>
            </a:stretch>
          </a:blipFill>
        </p:spPr>
      </p:sp>
      <p:sp>
        <p:nvSpPr>
          <p:cNvPr id="8" name="TextBox 8"/>
          <p:cNvSpPr txBox="1"/>
          <p:nvPr/>
        </p:nvSpPr>
        <p:spPr>
          <a:xfrm>
            <a:off x="603885" y="2115820"/>
            <a:ext cx="17029430" cy="1161415"/>
          </a:xfrm>
          <a:prstGeom prst="rect">
            <a:avLst/>
          </a:prstGeom>
        </p:spPr>
        <p:txBody>
          <a:bodyPr wrap="square" lIns="0" tIns="0" rIns="0" bIns="0" rtlCol="0" anchor="t">
            <a:spAutoFit/>
          </a:bodyPr>
          <a:lstStyle/>
          <a:p>
            <a:pPr algn="ctr">
              <a:lnSpc>
                <a:spcPts val="9060"/>
              </a:lnSpc>
            </a:pPr>
            <a:r>
              <a:rPr lang="en-US" sz="6000" dirty="0">
                <a:solidFill>
                  <a:srgbClr val="000000"/>
                </a:solidFill>
                <a:latin typeface="Yeseva One" panose="00000500000000000000"/>
              </a:rPr>
              <a:t>What is a work breakdown structure (WBS)?</a:t>
            </a:r>
            <a:endParaRPr lang="en-US" sz="6000" dirty="0">
              <a:solidFill>
                <a:srgbClr val="000000"/>
              </a:solidFill>
              <a:latin typeface="Yeseva One" panose="00000500000000000000"/>
            </a:endParaRPr>
          </a:p>
        </p:txBody>
      </p:sp>
      <p:sp>
        <p:nvSpPr>
          <p:cNvPr id="9" name="TextBox 9"/>
          <p:cNvSpPr txBox="1"/>
          <p:nvPr/>
        </p:nvSpPr>
        <p:spPr>
          <a:xfrm>
            <a:off x="2058035" y="4063365"/>
            <a:ext cx="14196695" cy="4154805"/>
          </a:xfrm>
          <a:prstGeom prst="rect">
            <a:avLst/>
          </a:prstGeom>
        </p:spPr>
        <p:txBody>
          <a:bodyPr wrap="square" lIns="0" tIns="0" rIns="0" bIns="0" rtlCol="0" anchor="t">
            <a:spAutoFit/>
          </a:bodyPr>
          <a:lstStyle/>
          <a:p>
            <a:pPr algn="l">
              <a:lnSpc>
                <a:spcPct val="150000"/>
              </a:lnSpc>
              <a:buClrTx/>
              <a:buSzTx/>
              <a:buFontTx/>
            </a:pPr>
            <a:r>
              <a:rPr lang="en-US" sz="3000" dirty="0">
                <a:solidFill>
                  <a:srgbClr val="000000"/>
                </a:solidFill>
                <a:latin typeface="Libre Baskerville" panose="02000000000000000000"/>
              </a:rPr>
              <a:t>A Work Breakdown Structure (WBS) is a hierarchical, visual representation of a project's scope that breaks it down into smaller, more manageable components or work packages. Each level of the WBS represents a progressively detailed decomposition of the project, with the top level representing the overall project and the lower levels breaking it down into finer-grained tasks and activities.</a:t>
            </a:r>
            <a:endParaRPr lang="en-US" sz="3000" dirty="0">
              <a:solidFill>
                <a:srgbClr val="000000"/>
              </a:solidFill>
              <a:latin typeface="Libre Baskerville" panose="0200000000000000000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2610204" y="-571500"/>
            <a:ext cx="6626483" cy="5715000"/>
          </a:xfrm>
          <a:custGeom>
            <a:avLst/>
            <a:gdLst/>
            <a:ahLst/>
            <a:cxnLst/>
            <a:rect l="l" t="t" r="r" b="b"/>
            <a:pathLst>
              <a:path w="6626483" h="5715000">
                <a:moveTo>
                  <a:pt x="0" y="0"/>
                </a:moveTo>
                <a:lnTo>
                  <a:pt x="6626483" y="0"/>
                </a:lnTo>
                <a:lnTo>
                  <a:pt x="6626483" y="5715000"/>
                </a:lnTo>
                <a:lnTo>
                  <a:pt x="0" y="5715000"/>
                </a:lnTo>
                <a:lnTo>
                  <a:pt x="0" y="0"/>
                </a:lnTo>
                <a:close/>
              </a:path>
            </a:pathLst>
          </a:custGeom>
          <a:blipFill>
            <a:blip r:embed="rId1"/>
            <a:stretch>
              <a:fillRect/>
            </a:stretch>
          </a:blipFill>
        </p:spPr>
      </p:sp>
      <p:sp>
        <p:nvSpPr>
          <p:cNvPr id="3" name="Freeform 3"/>
          <p:cNvSpPr/>
          <p:nvPr/>
        </p:nvSpPr>
        <p:spPr>
          <a:xfrm rot="-1266137">
            <a:off x="-1277219" y="5897732"/>
            <a:ext cx="5210769" cy="6721137"/>
          </a:xfrm>
          <a:custGeom>
            <a:avLst/>
            <a:gdLst/>
            <a:ahLst/>
            <a:cxnLst/>
            <a:rect l="l" t="t" r="r" b="b"/>
            <a:pathLst>
              <a:path w="5210769" h="6721137">
                <a:moveTo>
                  <a:pt x="0" y="0"/>
                </a:moveTo>
                <a:lnTo>
                  <a:pt x="5210769" y="0"/>
                </a:lnTo>
                <a:lnTo>
                  <a:pt x="5210769" y="6721136"/>
                </a:lnTo>
                <a:lnTo>
                  <a:pt x="0" y="6721136"/>
                </a:lnTo>
                <a:lnTo>
                  <a:pt x="0" y="0"/>
                </a:lnTo>
                <a:close/>
              </a:path>
            </a:pathLst>
          </a:custGeom>
          <a:blipFill>
            <a:blip r:embed="rId2"/>
            <a:stretch>
              <a:fillRect/>
            </a:stretch>
          </a:blipFill>
        </p:spPr>
      </p:sp>
      <p:sp>
        <p:nvSpPr>
          <p:cNvPr id="4" name="Freeform 4"/>
          <p:cNvSpPr/>
          <p:nvPr/>
        </p:nvSpPr>
        <p:spPr>
          <a:xfrm rot="-5569636">
            <a:off x="779619" y="-2269556"/>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3"/>
            <a:stretch>
              <a:fillRect/>
            </a:stretch>
          </a:blipFill>
        </p:spPr>
      </p:sp>
      <p:sp>
        <p:nvSpPr>
          <p:cNvPr id="5" name="TextBox 5"/>
          <p:cNvSpPr txBox="1"/>
          <p:nvPr/>
        </p:nvSpPr>
        <p:spPr>
          <a:xfrm>
            <a:off x="3283182" y="1089025"/>
            <a:ext cx="11721636" cy="384175"/>
          </a:xfrm>
          <a:prstGeom prst="rect">
            <a:avLst/>
          </a:prstGeom>
        </p:spPr>
        <p:txBody>
          <a:bodyPr lIns="0" tIns="0" rIns="0" bIns="0" rtlCol="0" anchor="t">
            <a:spAutoFit/>
          </a:bodyPr>
          <a:lstStyle/>
          <a:p>
            <a:pPr algn="ctr">
              <a:lnSpc>
                <a:spcPts val="3000"/>
              </a:lnSpc>
            </a:pPr>
            <a:r>
              <a:rPr lang="en-US" altLang="zh-CN" sz="3000" b="1" dirty="0">
                <a:solidFill>
                  <a:srgbClr val="000000"/>
                </a:solidFill>
                <a:latin typeface="Libre Baskerville" panose="02000000000000000000"/>
                <a:sym typeface="+mn-ea"/>
              </a:rPr>
              <a:t>Work Breakdown Structure</a:t>
            </a:r>
            <a:endParaRPr lang="en-US" altLang="zh-CN" sz="3000" b="1" dirty="0">
              <a:solidFill>
                <a:srgbClr val="000000"/>
              </a:solidFill>
              <a:latin typeface="Libre Baskerville" panose="02000000000000000000"/>
            </a:endParaRPr>
          </a:p>
        </p:txBody>
      </p:sp>
      <p:sp>
        <p:nvSpPr>
          <p:cNvPr id="7" name="Freeform 7"/>
          <p:cNvSpPr/>
          <p:nvPr/>
        </p:nvSpPr>
        <p:spPr>
          <a:xfrm rot="-3755510">
            <a:off x="14637629" y="5499669"/>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3"/>
            <a:stretch>
              <a:fillRect/>
            </a:stretch>
          </a:blipFill>
        </p:spPr>
      </p:sp>
      <p:sp>
        <p:nvSpPr>
          <p:cNvPr id="12" name="TextBox 10"/>
          <p:cNvSpPr txBox="1"/>
          <p:nvPr/>
        </p:nvSpPr>
        <p:spPr>
          <a:xfrm>
            <a:off x="1142693" y="3959093"/>
            <a:ext cx="14739784" cy="1161415"/>
          </a:xfrm>
          <a:prstGeom prst="rect">
            <a:avLst/>
          </a:prstGeom>
        </p:spPr>
        <p:txBody>
          <a:bodyPr wrap="square" lIns="0" tIns="0" rIns="0" bIns="0" rtlCol="0" anchor="t">
            <a:spAutoFit/>
          </a:bodyPr>
          <a:lstStyle/>
          <a:p>
            <a:pPr>
              <a:lnSpc>
                <a:spcPts val="9060"/>
              </a:lnSpc>
            </a:pPr>
            <a:r>
              <a:rPr lang="en-US" sz="4800" dirty="0">
                <a:solidFill>
                  <a:srgbClr val="000000"/>
                </a:solidFill>
                <a:latin typeface="Yeseva One" panose="00000500000000000000"/>
              </a:rPr>
              <a:t>01 Clarity and Understanding</a:t>
            </a:r>
            <a:endParaRPr lang="en-US" sz="4800" dirty="0">
              <a:solidFill>
                <a:srgbClr val="000000"/>
              </a:solidFill>
              <a:latin typeface="Yeseva One" panose="00000500000000000000"/>
            </a:endParaRPr>
          </a:p>
        </p:txBody>
      </p:sp>
      <p:sp>
        <p:nvSpPr>
          <p:cNvPr id="13" name="TextBox 11"/>
          <p:cNvSpPr txBox="1"/>
          <p:nvPr/>
        </p:nvSpPr>
        <p:spPr>
          <a:xfrm>
            <a:off x="1142860" y="5295720"/>
            <a:ext cx="16268700" cy="2769870"/>
          </a:xfrm>
          <a:prstGeom prst="rect">
            <a:avLst/>
          </a:prstGeom>
        </p:spPr>
        <p:txBody>
          <a:bodyPr wrap="square" lIns="0" tIns="0" rIns="0" bIns="0" rtlCol="0" anchor="t">
            <a:spAutoFit/>
          </a:bodyPr>
          <a:lstStyle/>
          <a:p>
            <a:pPr>
              <a:lnSpc>
                <a:spcPct val="150000"/>
              </a:lnSpc>
            </a:pPr>
            <a:r>
              <a:rPr lang="en-US" sz="3000" dirty="0">
                <a:solidFill>
                  <a:srgbClr val="000000"/>
                </a:solidFill>
                <a:latin typeface="Libre Baskerville" panose="02000000000000000000"/>
              </a:rPr>
              <a:t>The WBS provides a clear and structured representation of the project's scope. It breaks down the project into smaller, more manageable components, making it easier for project stakeholders, team members, and other relevant parties to understand what needs to be done.</a:t>
            </a:r>
            <a:endParaRPr lang="en-US" sz="3000" dirty="0">
              <a:solidFill>
                <a:srgbClr val="000000"/>
              </a:solidFill>
              <a:latin typeface="Libre Baskerville" panose="02000000000000000000"/>
            </a:endParaRPr>
          </a:p>
        </p:txBody>
      </p:sp>
      <p:sp>
        <p:nvSpPr>
          <p:cNvPr id="6" name="TextBox 8"/>
          <p:cNvSpPr txBox="1"/>
          <p:nvPr>
            <p:custDataLst>
              <p:tags r:id="rId4"/>
            </p:custDataLst>
          </p:nvPr>
        </p:nvSpPr>
        <p:spPr>
          <a:xfrm>
            <a:off x="457200" y="2331720"/>
            <a:ext cx="17430750" cy="1161415"/>
          </a:xfrm>
          <a:prstGeom prst="rect">
            <a:avLst/>
          </a:prstGeom>
        </p:spPr>
        <p:txBody>
          <a:bodyPr wrap="square" lIns="0" tIns="0" rIns="0" bIns="0" rtlCol="0" anchor="t">
            <a:spAutoFit/>
          </a:bodyPr>
          <a:p>
            <a:pPr algn="ctr">
              <a:lnSpc>
                <a:spcPts val="9060"/>
              </a:lnSpc>
            </a:pPr>
            <a:r>
              <a:rPr lang="en-US" sz="6000" dirty="0">
                <a:solidFill>
                  <a:srgbClr val="000000"/>
                </a:solidFill>
                <a:latin typeface="Yeseva One" panose="00000500000000000000"/>
              </a:rPr>
              <a:t>Why work breakdown structure is important?</a:t>
            </a:r>
            <a:endParaRPr lang="en-US" sz="6000" dirty="0">
              <a:solidFill>
                <a:srgbClr val="000000"/>
              </a:solidFill>
              <a:latin typeface="Yeseva One" panose="0000050000000000000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2610204" y="-571500"/>
            <a:ext cx="6626483" cy="5715000"/>
          </a:xfrm>
          <a:custGeom>
            <a:avLst/>
            <a:gdLst/>
            <a:ahLst/>
            <a:cxnLst/>
            <a:rect l="l" t="t" r="r" b="b"/>
            <a:pathLst>
              <a:path w="6626483" h="5715000">
                <a:moveTo>
                  <a:pt x="0" y="0"/>
                </a:moveTo>
                <a:lnTo>
                  <a:pt x="6626483" y="0"/>
                </a:lnTo>
                <a:lnTo>
                  <a:pt x="6626483" y="5715000"/>
                </a:lnTo>
                <a:lnTo>
                  <a:pt x="0" y="5715000"/>
                </a:lnTo>
                <a:lnTo>
                  <a:pt x="0" y="0"/>
                </a:lnTo>
                <a:close/>
              </a:path>
            </a:pathLst>
          </a:custGeom>
          <a:blipFill>
            <a:blip r:embed="rId1"/>
            <a:stretch>
              <a:fillRect/>
            </a:stretch>
          </a:blipFill>
        </p:spPr>
      </p:sp>
      <p:sp>
        <p:nvSpPr>
          <p:cNvPr id="3" name="Freeform 3"/>
          <p:cNvSpPr/>
          <p:nvPr/>
        </p:nvSpPr>
        <p:spPr>
          <a:xfrm rot="-1266137">
            <a:off x="-1277219" y="5897732"/>
            <a:ext cx="5210769" cy="6721137"/>
          </a:xfrm>
          <a:custGeom>
            <a:avLst/>
            <a:gdLst/>
            <a:ahLst/>
            <a:cxnLst/>
            <a:rect l="l" t="t" r="r" b="b"/>
            <a:pathLst>
              <a:path w="5210769" h="6721137">
                <a:moveTo>
                  <a:pt x="0" y="0"/>
                </a:moveTo>
                <a:lnTo>
                  <a:pt x="5210769" y="0"/>
                </a:lnTo>
                <a:lnTo>
                  <a:pt x="5210769" y="6721136"/>
                </a:lnTo>
                <a:lnTo>
                  <a:pt x="0" y="6721136"/>
                </a:lnTo>
                <a:lnTo>
                  <a:pt x="0" y="0"/>
                </a:lnTo>
                <a:close/>
              </a:path>
            </a:pathLst>
          </a:custGeom>
          <a:blipFill>
            <a:blip r:embed="rId2"/>
            <a:stretch>
              <a:fillRect/>
            </a:stretch>
          </a:blipFill>
        </p:spPr>
      </p:sp>
      <p:sp>
        <p:nvSpPr>
          <p:cNvPr id="4" name="Freeform 4"/>
          <p:cNvSpPr/>
          <p:nvPr/>
        </p:nvSpPr>
        <p:spPr>
          <a:xfrm rot="-5569636">
            <a:off x="779619" y="-2269556"/>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3"/>
            <a:stretch>
              <a:fillRect/>
            </a:stretch>
          </a:blipFill>
        </p:spPr>
      </p:sp>
      <p:sp>
        <p:nvSpPr>
          <p:cNvPr id="5" name="TextBox 5"/>
          <p:cNvSpPr txBox="1"/>
          <p:nvPr/>
        </p:nvSpPr>
        <p:spPr>
          <a:xfrm>
            <a:off x="3283182" y="1089025"/>
            <a:ext cx="11721636" cy="384175"/>
          </a:xfrm>
          <a:prstGeom prst="rect">
            <a:avLst/>
          </a:prstGeom>
        </p:spPr>
        <p:txBody>
          <a:bodyPr lIns="0" tIns="0" rIns="0" bIns="0" rtlCol="0" anchor="t">
            <a:spAutoFit/>
          </a:bodyPr>
          <a:lstStyle/>
          <a:p>
            <a:pPr algn="ctr">
              <a:lnSpc>
                <a:spcPts val="3000"/>
              </a:lnSpc>
              <a:buClrTx/>
              <a:buSzTx/>
              <a:buFontTx/>
            </a:pPr>
            <a:r>
              <a:rPr lang="en-US" altLang="zh-CN" sz="3000" b="1" dirty="0">
                <a:solidFill>
                  <a:srgbClr val="000000"/>
                </a:solidFill>
                <a:latin typeface="Libre Baskerville" panose="02000000000000000000"/>
                <a:sym typeface="+mn-ea"/>
              </a:rPr>
              <a:t>Work Breakdown Structure</a:t>
            </a:r>
            <a:endParaRPr lang="en-US" altLang="zh-CN" sz="3000" b="1" dirty="0">
              <a:solidFill>
                <a:srgbClr val="000000"/>
              </a:solidFill>
              <a:latin typeface="Libre Baskerville" panose="02000000000000000000"/>
            </a:endParaRPr>
          </a:p>
        </p:txBody>
      </p:sp>
      <p:sp>
        <p:nvSpPr>
          <p:cNvPr id="7" name="Freeform 7"/>
          <p:cNvSpPr/>
          <p:nvPr/>
        </p:nvSpPr>
        <p:spPr>
          <a:xfrm rot="-3755510">
            <a:off x="14637629" y="5499669"/>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3"/>
            <a:stretch>
              <a:fillRect/>
            </a:stretch>
          </a:blipFill>
        </p:spPr>
      </p:sp>
      <p:sp>
        <p:nvSpPr>
          <p:cNvPr id="10" name="TextBox 10"/>
          <p:cNvSpPr txBox="1"/>
          <p:nvPr/>
        </p:nvSpPr>
        <p:spPr>
          <a:xfrm>
            <a:off x="1143000" y="1673828"/>
            <a:ext cx="14739784" cy="1161415"/>
          </a:xfrm>
          <a:prstGeom prst="rect">
            <a:avLst/>
          </a:prstGeom>
        </p:spPr>
        <p:txBody>
          <a:bodyPr wrap="square" lIns="0" tIns="0" rIns="0" bIns="0" rtlCol="0" anchor="t">
            <a:spAutoFit/>
          </a:bodyPr>
          <a:lstStyle/>
          <a:p>
            <a:pPr>
              <a:lnSpc>
                <a:spcPts val="9060"/>
              </a:lnSpc>
            </a:pPr>
            <a:r>
              <a:rPr lang="en-US" sz="4800" dirty="0">
                <a:solidFill>
                  <a:srgbClr val="000000"/>
                </a:solidFill>
                <a:latin typeface="Yeseva One" panose="00000500000000000000"/>
              </a:rPr>
              <a:t>02 Scope Definition</a:t>
            </a:r>
            <a:endParaRPr lang="en-US" sz="4800" dirty="0">
              <a:solidFill>
                <a:srgbClr val="000000"/>
              </a:solidFill>
              <a:latin typeface="Yeseva One" panose="00000500000000000000"/>
            </a:endParaRPr>
          </a:p>
        </p:txBody>
      </p:sp>
      <p:sp>
        <p:nvSpPr>
          <p:cNvPr id="11" name="TextBox 11"/>
          <p:cNvSpPr txBox="1"/>
          <p:nvPr/>
        </p:nvSpPr>
        <p:spPr>
          <a:xfrm>
            <a:off x="1143000" y="2756893"/>
            <a:ext cx="16268700" cy="2077085"/>
          </a:xfrm>
          <a:prstGeom prst="rect">
            <a:avLst/>
          </a:prstGeom>
        </p:spPr>
        <p:txBody>
          <a:bodyPr wrap="square" lIns="0" tIns="0" rIns="0" bIns="0" rtlCol="0" anchor="t">
            <a:spAutoFit/>
          </a:bodyPr>
          <a:lstStyle/>
          <a:p>
            <a:pPr>
              <a:lnSpc>
                <a:spcPct val="150000"/>
              </a:lnSpc>
            </a:pPr>
            <a:r>
              <a:rPr lang="en-US" sz="3000" dirty="0">
                <a:solidFill>
                  <a:srgbClr val="000000"/>
                </a:solidFill>
                <a:latin typeface="Libre Baskerville" panose="02000000000000000000"/>
              </a:rPr>
              <a:t>The WBS helps in defining the project's scope by identifying all the necessary work packages and deliverables. This ensures that nothing critical is overlooked, preventing scope creep, which can lead to project delays and cost overruns.</a:t>
            </a:r>
            <a:endParaRPr lang="en-US" sz="3000" dirty="0">
              <a:solidFill>
                <a:srgbClr val="000000"/>
              </a:solidFill>
              <a:latin typeface="Libre Baskerville" panose="02000000000000000000"/>
            </a:endParaRPr>
          </a:p>
        </p:txBody>
      </p:sp>
      <p:sp>
        <p:nvSpPr>
          <p:cNvPr id="12" name="TextBox 10"/>
          <p:cNvSpPr txBox="1"/>
          <p:nvPr/>
        </p:nvSpPr>
        <p:spPr>
          <a:xfrm>
            <a:off x="1133168" y="5586598"/>
            <a:ext cx="14739784" cy="1161415"/>
          </a:xfrm>
          <a:prstGeom prst="rect">
            <a:avLst/>
          </a:prstGeom>
        </p:spPr>
        <p:txBody>
          <a:bodyPr wrap="square" lIns="0" tIns="0" rIns="0" bIns="0" rtlCol="0" anchor="t">
            <a:spAutoFit/>
          </a:bodyPr>
          <a:lstStyle/>
          <a:p>
            <a:pPr>
              <a:lnSpc>
                <a:spcPts val="9060"/>
              </a:lnSpc>
            </a:pPr>
            <a:r>
              <a:rPr lang="en-US" sz="4800" dirty="0">
                <a:solidFill>
                  <a:srgbClr val="000000"/>
                </a:solidFill>
                <a:latin typeface="Yeseva One" panose="00000500000000000000"/>
              </a:rPr>
              <a:t>03 Organization and Structure</a:t>
            </a:r>
            <a:endParaRPr lang="en-US" sz="4800" dirty="0">
              <a:solidFill>
                <a:srgbClr val="000000"/>
              </a:solidFill>
              <a:latin typeface="Yeseva One" panose="00000500000000000000"/>
            </a:endParaRPr>
          </a:p>
        </p:txBody>
      </p:sp>
      <p:sp>
        <p:nvSpPr>
          <p:cNvPr id="13" name="TextBox 11"/>
          <p:cNvSpPr txBox="1"/>
          <p:nvPr/>
        </p:nvSpPr>
        <p:spPr>
          <a:xfrm>
            <a:off x="1149210" y="6671765"/>
            <a:ext cx="16268700" cy="2077085"/>
          </a:xfrm>
          <a:prstGeom prst="rect">
            <a:avLst/>
          </a:prstGeom>
        </p:spPr>
        <p:txBody>
          <a:bodyPr wrap="square" lIns="0" tIns="0" rIns="0" bIns="0" rtlCol="0" anchor="t">
            <a:spAutoFit/>
          </a:bodyPr>
          <a:lstStyle/>
          <a:p>
            <a:pPr>
              <a:lnSpc>
                <a:spcPct val="150000"/>
              </a:lnSpc>
            </a:pPr>
            <a:r>
              <a:rPr lang="en-US" sz="3000" dirty="0">
                <a:solidFill>
                  <a:srgbClr val="000000"/>
                </a:solidFill>
                <a:latin typeface="Libre Baskerville" panose="02000000000000000000"/>
              </a:rPr>
              <a:t>It offers a structured framework for organizing and managing project work. This structured approach simplifies project management, making it more systematic and less chaotic.</a:t>
            </a:r>
            <a:endParaRPr lang="en-US" sz="3000" dirty="0">
              <a:solidFill>
                <a:srgbClr val="000000"/>
              </a:solidFill>
              <a:latin typeface="Libre Baskerville" panose="0200000000000000000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2610204" y="-571500"/>
            <a:ext cx="6626483" cy="5715000"/>
          </a:xfrm>
          <a:custGeom>
            <a:avLst/>
            <a:gdLst/>
            <a:ahLst/>
            <a:cxnLst/>
            <a:rect l="l" t="t" r="r" b="b"/>
            <a:pathLst>
              <a:path w="6626483" h="5715000">
                <a:moveTo>
                  <a:pt x="0" y="0"/>
                </a:moveTo>
                <a:lnTo>
                  <a:pt x="6626483" y="0"/>
                </a:lnTo>
                <a:lnTo>
                  <a:pt x="6626483" y="5715000"/>
                </a:lnTo>
                <a:lnTo>
                  <a:pt x="0" y="5715000"/>
                </a:lnTo>
                <a:lnTo>
                  <a:pt x="0" y="0"/>
                </a:lnTo>
                <a:close/>
              </a:path>
            </a:pathLst>
          </a:custGeom>
          <a:blipFill>
            <a:blip r:embed="rId1"/>
            <a:stretch>
              <a:fillRect/>
            </a:stretch>
          </a:blipFill>
        </p:spPr>
      </p:sp>
      <p:sp>
        <p:nvSpPr>
          <p:cNvPr id="3" name="Freeform 3"/>
          <p:cNvSpPr/>
          <p:nvPr/>
        </p:nvSpPr>
        <p:spPr>
          <a:xfrm rot="-1266137">
            <a:off x="-1277219" y="5897732"/>
            <a:ext cx="5210769" cy="6721137"/>
          </a:xfrm>
          <a:custGeom>
            <a:avLst/>
            <a:gdLst/>
            <a:ahLst/>
            <a:cxnLst/>
            <a:rect l="l" t="t" r="r" b="b"/>
            <a:pathLst>
              <a:path w="5210769" h="6721137">
                <a:moveTo>
                  <a:pt x="0" y="0"/>
                </a:moveTo>
                <a:lnTo>
                  <a:pt x="5210769" y="0"/>
                </a:lnTo>
                <a:lnTo>
                  <a:pt x="5210769" y="6721136"/>
                </a:lnTo>
                <a:lnTo>
                  <a:pt x="0" y="6721136"/>
                </a:lnTo>
                <a:lnTo>
                  <a:pt x="0" y="0"/>
                </a:lnTo>
                <a:close/>
              </a:path>
            </a:pathLst>
          </a:custGeom>
          <a:blipFill>
            <a:blip r:embed="rId2"/>
            <a:stretch>
              <a:fillRect/>
            </a:stretch>
          </a:blipFill>
        </p:spPr>
      </p:sp>
      <p:sp>
        <p:nvSpPr>
          <p:cNvPr id="4" name="Freeform 4"/>
          <p:cNvSpPr/>
          <p:nvPr/>
        </p:nvSpPr>
        <p:spPr>
          <a:xfrm rot="-5569636">
            <a:off x="779619" y="-2269556"/>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3"/>
            <a:stretch>
              <a:fillRect/>
            </a:stretch>
          </a:blipFill>
        </p:spPr>
      </p:sp>
      <p:sp>
        <p:nvSpPr>
          <p:cNvPr id="5" name="TextBox 5"/>
          <p:cNvSpPr txBox="1"/>
          <p:nvPr/>
        </p:nvSpPr>
        <p:spPr>
          <a:xfrm>
            <a:off x="3283182" y="1089025"/>
            <a:ext cx="11721636" cy="384175"/>
          </a:xfrm>
          <a:prstGeom prst="rect">
            <a:avLst/>
          </a:prstGeom>
        </p:spPr>
        <p:txBody>
          <a:bodyPr lIns="0" tIns="0" rIns="0" bIns="0" rtlCol="0" anchor="t">
            <a:spAutoFit/>
          </a:bodyPr>
          <a:lstStyle/>
          <a:p>
            <a:pPr algn="ctr">
              <a:lnSpc>
                <a:spcPts val="3000"/>
              </a:lnSpc>
              <a:buClrTx/>
              <a:buSzTx/>
              <a:buFontTx/>
            </a:pPr>
            <a:r>
              <a:rPr lang="en-US" altLang="zh-CN" sz="3000" b="1" dirty="0">
                <a:solidFill>
                  <a:srgbClr val="000000"/>
                </a:solidFill>
                <a:latin typeface="Libre Baskerville" panose="02000000000000000000"/>
                <a:sym typeface="+mn-ea"/>
              </a:rPr>
              <a:t>Work Breakdown Structure</a:t>
            </a:r>
            <a:endParaRPr lang="en-US" altLang="zh-CN" sz="3000" b="1" dirty="0">
              <a:solidFill>
                <a:srgbClr val="000000"/>
              </a:solidFill>
              <a:latin typeface="Libre Baskerville" panose="02000000000000000000"/>
            </a:endParaRPr>
          </a:p>
        </p:txBody>
      </p:sp>
      <p:sp>
        <p:nvSpPr>
          <p:cNvPr id="7" name="Freeform 7"/>
          <p:cNvSpPr/>
          <p:nvPr/>
        </p:nvSpPr>
        <p:spPr>
          <a:xfrm rot="-3755510">
            <a:off x="14637629" y="5499669"/>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3"/>
            <a:stretch>
              <a:fillRect/>
            </a:stretch>
          </a:blipFill>
        </p:spPr>
      </p:sp>
      <p:sp>
        <p:nvSpPr>
          <p:cNvPr id="10" name="TextBox 10"/>
          <p:cNvSpPr txBox="1"/>
          <p:nvPr/>
        </p:nvSpPr>
        <p:spPr>
          <a:xfrm>
            <a:off x="1143000" y="1673828"/>
            <a:ext cx="14739784" cy="1161415"/>
          </a:xfrm>
          <a:prstGeom prst="rect">
            <a:avLst/>
          </a:prstGeom>
        </p:spPr>
        <p:txBody>
          <a:bodyPr wrap="square" lIns="0" tIns="0" rIns="0" bIns="0" rtlCol="0" anchor="t">
            <a:spAutoFit/>
          </a:bodyPr>
          <a:lstStyle/>
          <a:p>
            <a:pPr>
              <a:lnSpc>
                <a:spcPts val="9060"/>
              </a:lnSpc>
            </a:pPr>
            <a:r>
              <a:rPr lang="en-US" sz="4800" dirty="0">
                <a:solidFill>
                  <a:srgbClr val="000000"/>
                </a:solidFill>
                <a:latin typeface="Yeseva One" panose="00000500000000000000"/>
              </a:rPr>
              <a:t>04 Responsibility Assignment</a:t>
            </a:r>
            <a:endParaRPr lang="en-US" sz="4800" dirty="0">
              <a:solidFill>
                <a:srgbClr val="000000"/>
              </a:solidFill>
              <a:latin typeface="Yeseva One" panose="00000500000000000000"/>
            </a:endParaRPr>
          </a:p>
        </p:txBody>
      </p:sp>
      <p:sp>
        <p:nvSpPr>
          <p:cNvPr id="11" name="TextBox 11"/>
          <p:cNvSpPr txBox="1"/>
          <p:nvPr/>
        </p:nvSpPr>
        <p:spPr>
          <a:xfrm>
            <a:off x="1143000" y="2756893"/>
            <a:ext cx="16268700" cy="2077085"/>
          </a:xfrm>
          <a:prstGeom prst="rect">
            <a:avLst/>
          </a:prstGeom>
        </p:spPr>
        <p:txBody>
          <a:bodyPr wrap="square" lIns="0" tIns="0" rIns="0" bIns="0" rtlCol="0" anchor="t">
            <a:spAutoFit/>
          </a:bodyPr>
          <a:lstStyle/>
          <a:p>
            <a:pPr>
              <a:lnSpc>
                <a:spcPct val="150000"/>
              </a:lnSpc>
            </a:pPr>
            <a:r>
              <a:rPr lang="en-US" sz="3000" dirty="0">
                <a:solidFill>
                  <a:srgbClr val="000000"/>
                </a:solidFill>
                <a:latin typeface="Libre Baskerville" panose="02000000000000000000"/>
              </a:rPr>
              <a:t>The WBS allows project managers to assign specific responsibilities to individuals or teams for each work package. This promotes accountability and clear ownership, ensuring that the right people are responsible for each task.</a:t>
            </a:r>
            <a:endParaRPr lang="en-US" sz="3000" dirty="0">
              <a:solidFill>
                <a:srgbClr val="000000"/>
              </a:solidFill>
              <a:latin typeface="Libre Baskerville" panose="02000000000000000000"/>
            </a:endParaRPr>
          </a:p>
        </p:txBody>
      </p:sp>
      <p:sp>
        <p:nvSpPr>
          <p:cNvPr id="12" name="TextBox 10"/>
          <p:cNvSpPr txBox="1"/>
          <p:nvPr/>
        </p:nvSpPr>
        <p:spPr>
          <a:xfrm>
            <a:off x="1133168" y="5586598"/>
            <a:ext cx="14739784" cy="1161415"/>
          </a:xfrm>
          <a:prstGeom prst="rect">
            <a:avLst/>
          </a:prstGeom>
        </p:spPr>
        <p:txBody>
          <a:bodyPr wrap="square" lIns="0" tIns="0" rIns="0" bIns="0" rtlCol="0" anchor="t">
            <a:spAutoFit/>
          </a:bodyPr>
          <a:lstStyle/>
          <a:p>
            <a:pPr>
              <a:lnSpc>
                <a:spcPts val="9060"/>
              </a:lnSpc>
            </a:pPr>
            <a:r>
              <a:rPr lang="en-US" sz="4800" dirty="0">
                <a:solidFill>
                  <a:srgbClr val="000000"/>
                </a:solidFill>
                <a:latin typeface="Yeseva One" panose="00000500000000000000"/>
              </a:rPr>
              <a:t>05 Resource Planning</a:t>
            </a:r>
            <a:endParaRPr lang="en-US" sz="4800" dirty="0">
              <a:solidFill>
                <a:srgbClr val="000000"/>
              </a:solidFill>
              <a:latin typeface="Yeseva One" panose="00000500000000000000"/>
            </a:endParaRPr>
          </a:p>
        </p:txBody>
      </p:sp>
      <p:sp>
        <p:nvSpPr>
          <p:cNvPr id="13" name="TextBox 11"/>
          <p:cNvSpPr txBox="1"/>
          <p:nvPr/>
        </p:nvSpPr>
        <p:spPr>
          <a:xfrm>
            <a:off x="1149210" y="6671765"/>
            <a:ext cx="16268700" cy="2077085"/>
          </a:xfrm>
          <a:prstGeom prst="rect">
            <a:avLst/>
          </a:prstGeom>
        </p:spPr>
        <p:txBody>
          <a:bodyPr wrap="square" lIns="0" tIns="0" rIns="0" bIns="0" rtlCol="0" anchor="t">
            <a:spAutoFit/>
          </a:bodyPr>
          <a:lstStyle/>
          <a:p>
            <a:pPr>
              <a:lnSpc>
                <a:spcPct val="150000"/>
              </a:lnSpc>
            </a:pPr>
            <a:r>
              <a:rPr lang="en-US" sz="3000" dirty="0">
                <a:solidFill>
                  <a:srgbClr val="000000"/>
                </a:solidFill>
                <a:latin typeface="Libre Baskerville" panose="02000000000000000000"/>
              </a:rPr>
              <a:t>With a well-defined WBS, it becomes easier to estimate the resources (human, financial, and material) required for each work package. This is essential for effective resource allocation and budget management.</a:t>
            </a:r>
            <a:endParaRPr lang="en-US" sz="3000" dirty="0">
              <a:solidFill>
                <a:srgbClr val="000000"/>
              </a:solidFill>
              <a:latin typeface="Libre Baskerville" panose="02000000000000000000"/>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2610204" y="-571500"/>
            <a:ext cx="6626483" cy="5715000"/>
          </a:xfrm>
          <a:custGeom>
            <a:avLst/>
            <a:gdLst/>
            <a:ahLst/>
            <a:cxnLst/>
            <a:rect l="l" t="t" r="r" b="b"/>
            <a:pathLst>
              <a:path w="6626483" h="5715000">
                <a:moveTo>
                  <a:pt x="0" y="0"/>
                </a:moveTo>
                <a:lnTo>
                  <a:pt x="6626483" y="0"/>
                </a:lnTo>
                <a:lnTo>
                  <a:pt x="6626483" y="5715000"/>
                </a:lnTo>
                <a:lnTo>
                  <a:pt x="0" y="5715000"/>
                </a:lnTo>
                <a:lnTo>
                  <a:pt x="0" y="0"/>
                </a:lnTo>
                <a:close/>
              </a:path>
            </a:pathLst>
          </a:custGeom>
          <a:blipFill>
            <a:blip r:embed="rId1"/>
            <a:stretch>
              <a:fillRect/>
            </a:stretch>
          </a:blipFill>
        </p:spPr>
      </p:sp>
      <p:sp>
        <p:nvSpPr>
          <p:cNvPr id="3" name="Freeform 3"/>
          <p:cNvSpPr/>
          <p:nvPr/>
        </p:nvSpPr>
        <p:spPr>
          <a:xfrm rot="-1266137">
            <a:off x="-1277219" y="5897732"/>
            <a:ext cx="5210769" cy="6721137"/>
          </a:xfrm>
          <a:custGeom>
            <a:avLst/>
            <a:gdLst/>
            <a:ahLst/>
            <a:cxnLst/>
            <a:rect l="l" t="t" r="r" b="b"/>
            <a:pathLst>
              <a:path w="5210769" h="6721137">
                <a:moveTo>
                  <a:pt x="0" y="0"/>
                </a:moveTo>
                <a:lnTo>
                  <a:pt x="5210769" y="0"/>
                </a:lnTo>
                <a:lnTo>
                  <a:pt x="5210769" y="6721136"/>
                </a:lnTo>
                <a:lnTo>
                  <a:pt x="0" y="6721136"/>
                </a:lnTo>
                <a:lnTo>
                  <a:pt x="0" y="0"/>
                </a:lnTo>
                <a:close/>
              </a:path>
            </a:pathLst>
          </a:custGeom>
          <a:blipFill>
            <a:blip r:embed="rId2"/>
            <a:stretch>
              <a:fillRect/>
            </a:stretch>
          </a:blipFill>
        </p:spPr>
      </p:sp>
      <p:sp>
        <p:nvSpPr>
          <p:cNvPr id="4" name="Freeform 4"/>
          <p:cNvSpPr/>
          <p:nvPr/>
        </p:nvSpPr>
        <p:spPr>
          <a:xfrm rot="-5569636">
            <a:off x="779619" y="-2269556"/>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3"/>
            <a:stretch>
              <a:fillRect/>
            </a:stretch>
          </a:blipFill>
        </p:spPr>
      </p:sp>
      <p:sp>
        <p:nvSpPr>
          <p:cNvPr id="5" name="TextBox 5"/>
          <p:cNvSpPr txBox="1"/>
          <p:nvPr/>
        </p:nvSpPr>
        <p:spPr>
          <a:xfrm>
            <a:off x="3283182" y="1089025"/>
            <a:ext cx="11721636" cy="384175"/>
          </a:xfrm>
          <a:prstGeom prst="rect">
            <a:avLst/>
          </a:prstGeom>
        </p:spPr>
        <p:txBody>
          <a:bodyPr lIns="0" tIns="0" rIns="0" bIns="0" rtlCol="0" anchor="t">
            <a:spAutoFit/>
          </a:bodyPr>
          <a:lstStyle/>
          <a:p>
            <a:pPr algn="ctr">
              <a:lnSpc>
                <a:spcPts val="3000"/>
              </a:lnSpc>
              <a:buClrTx/>
              <a:buSzTx/>
              <a:buFontTx/>
            </a:pPr>
            <a:r>
              <a:rPr lang="en-US" altLang="zh-CN" sz="3000" b="1" dirty="0">
                <a:solidFill>
                  <a:srgbClr val="000000"/>
                </a:solidFill>
                <a:latin typeface="Libre Baskerville" panose="02000000000000000000"/>
                <a:sym typeface="+mn-ea"/>
              </a:rPr>
              <a:t>Work Breakdown Structure</a:t>
            </a:r>
            <a:endParaRPr lang="en-US" altLang="zh-CN" sz="3000" b="1" dirty="0">
              <a:solidFill>
                <a:srgbClr val="000000"/>
              </a:solidFill>
              <a:latin typeface="Libre Baskerville" panose="02000000000000000000"/>
            </a:endParaRPr>
          </a:p>
        </p:txBody>
      </p:sp>
      <p:sp>
        <p:nvSpPr>
          <p:cNvPr id="7" name="Freeform 7"/>
          <p:cNvSpPr/>
          <p:nvPr/>
        </p:nvSpPr>
        <p:spPr>
          <a:xfrm rot="-3755510">
            <a:off x="14637629" y="5499669"/>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3"/>
            <a:stretch>
              <a:fillRect/>
            </a:stretch>
          </a:blipFill>
        </p:spPr>
      </p:sp>
      <p:sp>
        <p:nvSpPr>
          <p:cNvPr id="10" name="TextBox 10"/>
          <p:cNvSpPr txBox="1"/>
          <p:nvPr/>
        </p:nvSpPr>
        <p:spPr>
          <a:xfrm>
            <a:off x="1143000" y="1673828"/>
            <a:ext cx="14739784" cy="1161415"/>
          </a:xfrm>
          <a:prstGeom prst="rect">
            <a:avLst/>
          </a:prstGeom>
        </p:spPr>
        <p:txBody>
          <a:bodyPr wrap="square" lIns="0" tIns="0" rIns="0" bIns="0" rtlCol="0" anchor="t">
            <a:spAutoFit/>
          </a:bodyPr>
          <a:lstStyle/>
          <a:p>
            <a:pPr>
              <a:lnSpc>
                <a:spcPts val="9060"/>
              </a:lnSpc>
            </a:pPr>
            <a:r>
              <a:rPr lang="en-US" sz="4800" dirty="0">
                <a:solidFill>
                  <a:srgbClr val="000000"/>
                </a:solidFill>
                <a:latin typeface="Yeseva One" panose="00000500000000000000"/>
              </a:rPr>
              <a:t>06 Time and Cost Estimation</a:t>
            </a:r>
            <a:endParaRPr lang="en-US" sz="4800" dirty="0">
              <a:solidFill>
                <a:srgbClr val="000000"/>
              </a:solidFill>
              <a:latin typeface="Yeseva One" panose="00000500000000000000"/>
            </a:endParaRPr>
          </a:p>
        </p:txBody>
      </p:sp>
      <p:sp>
        <p:nvSpPr>
          <p:cNvPr id="11" name="TextBox 11"/>
          <p:cNvSpPr txBox="1"/>
          <p:nvPr/>
        </p:nvSpPr>
        <p:spPr>
          <a:xfrm>
            <a:off x="1143000" y="2756893"/>
            <a:ext cx="16268700" cy="2077085"/>
          </a:xfrm>
          <a:prstGeom prst="rect">
            <a:avLst/>
          </a:prstGeom>
        </p:spPr>
        <p:txBody>
          <a:bodyPr wrap="square" lIns="0" tIns="0" rIns="0" bIns="0" rtlCol="0" anchor="t">
            <a:spAutoFit/>
          </a:bodyPr>
          <a:lstStyle/>
          <a:p>
            <a:pPr>
              <a:lnSpc>
                <a:spcPct val="150000"/>
              </a:lnSpc>
            </a:pPr>
            <a:r>
              <a:rPr lang="en-US" sz="3000" dirty="0">
                <a:solidFill>
                  <a:srgbClr val="000000"/>
                </a:solidFill>
                <a:latin typeface="Libre Baskerville" panose="02000000000000000000"/>
              </a:rPr>
              <a:t>By breaking the project into smaller components, the WBS facilitates more accurate estimation of the time and cost required for each work package. This enables better project planning and budgeting.</a:t>
            </a:r>
            <a:endParaRPr lang="en-US" sz="3000" dirty="0">
              <a:solidFill>
                <a:srgbClr val="000000"/>
              </a:solidFill>
              <a:latin typeface="Libre Baskerville" panose="02000000000000000000"/>
            </a:endParaRPr>
          </a:p>
        </p:txBody>
      </p:sp>
      <p:sp>
        <p:nvSpPr>
          <p:cNvPr id="12" name="TextBox 10"/>
          <p:cNvSpPr txBox="1"/>
          <p:nvPr/>
        </p:nvSpPr>
        <p:spPr>
          <a:xfrm>
            <a:off x="1133168" y="5586598"/>
            <a:ext cx="14739784" cy="1161415"/>
          </a:xfrm>
          <a:prstGeom prst="rect">
            <a:avLst/>
          </a:prstGeom>
        </p:spPr>
        <p:txBody>
          <a:bodyPr wrap="square" lIns="0" tIns="0" rIns="0" bIns="0" rtlCol="0" anchor="t">
            <a:spAutoFit/>
          </a:bodyPr>
          <a:lstStyle/>
          <a:p>
            <a:pPr>
              <a:lnSpc>
                <a:spcPts val="9060"/>
              </a:lnSpc>
            </a:pPr>
            <a:r>
              <a:rPr lang="en-US" sz="4800" dirty="0">
                <a:solidFill>
                  <a:srgbClr val="000000"/>
                </a:solidFill>
                <a:latin typeface="Yeseva One" panose="00000500000000000000"/>
              </a:rPr>
              <a:t>07 Progress Monitoring</a:t>
            </a:r>
            <a:endParaRPr lang="en-US" sz="4800" dirty="0">
              <a:solidFill>
                <a:srgbClr val="000000"/>
              </a:solidFill>
              <a:latin typeface="Yeseva One" panose="00000500000000000000"/>
            </a:endParaRPr>
          </a:p>
        </p:txBody>
      </p:sp>
      <p:sp>
        <p:nvSpPr>
          <p:cNvPr id="13" name="TextBox 11"/>
          <p:cNvSpPr txBox="1"/>
          <p:nvPr/>
        </p:nvSpPr>
        <p:spPr>
          <a:xfrm>
            <a:off x="1149210" y="6671765"/>
            <a:ext cx="16268700" cy="2077085"/>
          </a:xfrm>
          <a:prstGeom prst="rect">
            <a:avLst/>
          </a:prstGeom>
        </p:spPr>
        <p:txBody>
          <a:bodyPr wrap="square" lIns="0" tIns="0" rIns="0" bIns="0" rtlCol="0" anchor="t">
            <a:spAutoFit/>
          </a:bodyPr>
          <a:lstStyle/>
          <a:p>
            <a:pPr>
              <a:lnSpc>
                <a:spcPct val="150000"/>
              </a:lnSpc>
            </a:pPr>
            <a:r>
              <a:rPr lang="en-US" sz="3000" dirty="0">
                <a:solidFill>
                  <a:srgbClr val="000000"/>
                </a:solidFill>
                <a:latin typeface="Libre Baskerville" panose="02000000000000000000"/>
              </a:rPr>
              <a:t>The WBS serves as a baseline for tracking and monitoring project progress. Project managers can compare actual progress with the planned WBS to identify deviations and take corrective actions as needed.</a:t>
            </a:r>
            <a:endParaRPr lang="en-US" sz="3000" dirty="0">
              <a:solidFill>
                <a:srgbClr val="000000"/>
              </a:solidFill>
              <a:latin typeface="Libre Baskerville" panose="02000000000000000000"/>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2610204" y="-571500"/>
            <a:ext cx="6626483" cy="5715000"/>
          </a:xfrm>
          <a:custGeom>
            <a:avLst/>
            <a:gdLst/>
            <a:ahLst/>
            <a:cxnLst/>
            <a:rect l="l" t="t" r="r" b="b"/>
            <a:pathLst>
              <a:path w="6626483" h="5715000">
                <a:moveTo>
                  <a:pt x="0" y="0"/>
                </a:moveTo>
                <a:lnTo>
                  <a:pt x="6626483" y="0"/>
                </a:lnTo>
                <a:lnTo>
                  <a:pt x="6626483" y="5715000"/>
                </a:lnTo>
                <a:lnTo>
                  <a:pt x="0" y="5715000"/>
                </a:lnTo>
                <a:lnTo>
                  <a:pt x="0" y="0"/>
                </a:lnTo>
                <a:close/>
              </a:path>
            </a:pathLst>
          </a:custGeom>
          <a:blipFill>
            <a:blip r:embed="rId1"/>
            <a:stretch>
              <a:fillRect/>
            </a:stretch>
          </a:blipFill>
        </p:spPr>
      </p:sp>
      <p:sp>
        <p:nvSpPr>
          <p:cNvPr id="3" name="Freeform 3"/>
          <p:cNvSpPr/>
          <p:nvPr/>
        </p:nvSpPr>
        <p:spPr>
          <a:xfrm rot="-1266137">
            <a:off x="-1277219" y="5897732"/>
            <a:ext cx="5210769" cy="6721137"/>
          </a:xfrm>
          <a:custGeom>
            <a:avLst/>
            <a:gdLst/>
            <a:ahLst/>
            <a:cxnLst/>
            <a:rect l="l" t="t" r="r" b="b"/>
            <a:pathLst>
              <a:path w="5210769" h="6721137">
                <a:moveTo>
                  <a:pt x="0" y="0"/>
                </a:moveTo>
                <a:lnTo>
                  <a:pt x="5210769" y="0"/>
                </a:lnTo>
                <a:lnTo>
                  <a:pt x="5210769" y="6721136"/>
                </a:lnTo>
                <a:lnTo>
                  <a:pt x="0" y="6721136"/>
                </a:lnTo>
                <a:lnTo>
                  <a:pt x="0" y="0"/>
                </a:lnTo>
                <a:close/>
              </a:path>
            </a:pathLst>
          </a:custGeom>
          <a:blipFill>
            <a:blip r:embed="rId2"/>
            <a:stretch>
              <a:fillRect/>
            </a:stretch>
          </a:blipFill>
        </p:spPr>
      </p:sp>
      <p:sp>
        <p:nvSpPr>
          <p:cNvPr id="4" name="Freeform 4"/>
          <p:cNvSpPr/>
          <p:nvPr/>
        </p:nvSpPr>
        <p:spPr>
          <a:xfrm rot="-5569636">
            <a:off x="779619" y="-2269556"/>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3"/>
            <a:stretch>
              <a:fillRect/>
            </a:stretch>
          </a:blipFill>
        </p:spPr>
      </p:sp>
      <p:sp>
        <p:nvSpPr>
          <p:cNvPr id="5" name="TextBox 5"/>
          <p:cNvSpPr txBox="1"/>
          <p:nvPr/>
        </p:nvSpPr>
        <p:spPr>
          <a:xfrm>
            <a:off x="3283182" y="1089025"/>
            <a:ext cx="11721636" cy="384175"/>
          </a:xfrm>
          <a:prstGeom prst="rect">
            <a:avLst/>
          </a:prstGeom>
        </p:spPr>
        <p:txBody>
          <a:bodyPr lIns="0" tIns="0" rIns="0" bIns="0" rtlCol="0" anchor="t">
            <a:spAutoFit/>
          </a:bodyPr>
          <a:lstStyle/>
          <a:p>
            <a:pPr algn="ctr">
              <a:lnSpc>
                <a:spcPts val="3000"/>
              </a:lnSpc>
              <a:buClrTx/>
              <a:buSzTx/>
              <a:buFontTx/>
            </a:pPr>
            <a:r>
              <a:rPr lang="en-US" altLang="zh-CN" sz="3000" b="1" dirty="0">
                <a:solidFill>
                  <a:srgbClr val="000000"/>
                </a:solidFill>
                <a:latin typeface="Libre Baskerville" panose="02000000000000000000"/>
                <a:sym typeface="+mn-ea"/>
              </a:rPr>
              <a:t>Work Breakdown Structure</a:t>
            </a:r>
            <a:endParaRPr lang="en-US" altLang="zh-CN" sz="3000" b="1" dirty="0">
              <a:solidFill>
                <a:srgbClr val="000000"/>
              </a:solidFill>
              <a:latin typeface="Libre Baskerville" panose="02000000000000000000"/>
            </a:endParaRPr>
          </a:p>
        </p:txBody>
      </p:sp>
      <p:sp>
        <p:nvSpPr>
          <p:cNvPr id="7" name="Freeform 7"/>
          <p:cNvSpPr/>
          <p:nvPr/>
        </p:nvSpPr>
        <p:spPr>
          <a:xfrm rot="-3755510">
            <a:off x="14637629" y="5499669"/>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3"/>
            <a:stretch>
              <a:fillRect/>
            </a:stretch>
          </a:blipFill>
        </p:spPr>
      </p:sp>
      <p:sp>
        <p:nvSpPr>
          <p:cNvPr id="10" name="TextBox 10"/>
          <p:cNvSpPr txBox="1"/>
          <p:nvPr/>
        </p:nvSpPr>
        <p:spPr>
          <a:xfrm>
            <a:off x="1143000" y="1673828"/>
            <a:ext cx="14739784" cy="1161415"/>
          </a:xfrm>
          <a:prstGeom prst="rect">
            <a:avLst/>
          </a:prstGeom>
        </p:spPr>
        <p:txBody>
          <a:bodyPr wrap="square" lIns="0" tIns="0" rIns="0" bIns="0" rtlCol="0" anchor="t">
            <a:spAutoFit/>
          </a:bodyPr>
          <a:lstStyle/>
          <a:p>
            <a:pPr>
              <a:lnSpc>
                <a:spcPts val="9060"/>
              </a:lnSpc>
            </a:pPr>
            <a:r>
              <a:rPr lang="en-US" sz="4800" dirty="0">
                <a:solidFill>
                  <a:srgbClr val="000000"/>
                </a:solidFill>
                <a:latin typeface="Yeseva One" panose="00000500000000000000"/>
              </a:rPr>
              <a:t>08 Communication</a:t>
            </a:r>
            <a:endParaRPr lang="en-US" sz="4800" dirty="0">
              <a:solidFill>
                <a:srgbClr val="000000"/>
              </a:solidFill>
              <a:latin typeface="Yeseva One" panose="00000500000000000000"/>
            </a:endParaRPr>
          </a:p>
        </p:txBody>
      </p:sp>
      <p:sp>
        <p:nvSpPr>
          <p:cNvPr id="11" name="TextBox 11"/>
          <p:cNvSpPr txBox="1"/>
          <p:nvPr/>
        </p:nvSpPr>
        <p:spPr>
          <a:xfrm>
            <a:off x="1143000" y="2756893"/>
            <a:ext cx="16268700" cy="2077085"/>
          </a:xfrm>
          <a:prstGeom prst="rect">
            <a:avLst/>
          </a:prstGeom>
        </p:spPr>
        <p:txBody>
          <a:bodyPr wrap="square" lIns="0" tIns="0" rIns="0" bIns="0" rtlCol="0" anchor="t">
            <a:spAutoFit/>
          </a:bodyPr>
          <a:lstStyle/>
          <a:p>
            <a:pPr>
              <a:lnSpc>
                <a:spcPct val="150000"/>
              </a:lnSpc>
            </a:pPr>
            <a:r>
              <a:rPr lang="en-US" sz="3000" dirty="0">
                <a:solidFill>
                  <a:srgbClr val="000000"/>
                </a:solidFill>
                <a:latin typeface="Libre Baskerville" panose="02000000000000000000"/>
              </a:rPr>
              <a:t>The WBS provides a visual and standardized way to communicate the project's structure and scope to stakeholders, team members, and other relevant parties. This enhances understanding and alignment among all involved.</a:t>
            </a:r>
            <a:endParaRPr lang="en-US" sz="3000" dirty="0">
              <a:solidFill>
                <a:srgbClr val="000000"/>
              </a:solidFill>
              <a:latin typeface="Libre Baskerville" panose="02000000000000000000"/>
            </a:endParaRPr>
          </a:p>
        </p:txBody>
      </p:sp>
      <p:sp>
        <p:nvSpPr>
          <p:cNvPr id="12" name="TextBox 10"/>
          <p:cNvSpPr txBox="1"/>
          <p:nvPr/>
        </p:nvSpPr>
        <p:spPr>
          <a:xfrm>
            <a:off x="1133168" y="5586598"/>
            <a:ext cx="14739784" cy="1161415"/>
          </a:xfrm>
          <a:prstGeom prst="rect">
            <a:avLst/>
          </a:prstGeom>
        </p:spPr>
        <p:txBody>
          <a:bodyPr wrap="square" lIns="0" tIns="0" rIns="0" bIns="0" rtlCol="0" anchor="t">
            <a:spAutoFit/>
          </a:bodyPr>
          <a:lstStyle/>
          <a:p>
            <a:pPr>
              <a:lnSpc>
                <a:spcPts val="9060"/>
              </a:lnSpc>
            </a:pPr>
            <a:r>
              <a:rPr lang="en-US" sz="4800" dirty="0">
                <a:solidFill>
                  <a:srgbClr val="000000"/>
                </a:solidFill>
                <a:latin typeface="Yeseva One" panose="00000500000000000000"/>
              </a:rPr>
              <a:t>09 Risk Management</a:t>
            </a:r>
            <a:endParaRPr lang="en-US" sz="4800" dirty="0">
              <a:solidFill>
                <a:srgbClr val="000000"/>
              </a:solidFill>
              <a:latin typeface="Yeseva One" panose="00000500000000000000"/>
            </a:endParaRPr>
          </a:p>
        </p:txBody>
      </p:sp>
      <p:sp>
        <p:nvSpPr>
          <p:cNvPr id="13" name="TextBox 11"/>
          <p:cNvSpPr txBox="1"/>
          <p:nvPr/>
        </p:nvSpPr>
        <p:spPr>
          <a:xfrm>
            <a:off x="1149210" y="6671765"/>
            <a:ext cx="16268700" cy="2077085"/>
          </a:xfrm>
          <a:prstGeom prst="rect">
            <a:avLst/>
          </a:prstGeom>
        </p:spPr>
        <p:txBody>
          <a:bodyPr wrap="square" lIns="0" tIns="0" rIns="0" bIns="0" rtlCol="0" anchor="t">
            <a:spAutoFit/>
          </a:bodyPr>
          <a:lstStyle/>
          <a:p>
            <a:pPr>
              <a:lnSpc>
                <a:spcPct val="150000"/>
              </a:lnSpc>
            </a:pPr>
            <a:r>
              <a:rPr lang="en-US" sz="3000" dirty="0">
                <a:solidFill>
                  <a:srgbClr val="000000"/>
                </a:solidFill>
                <a:latin typeface="Libre Baskerville" panose="02000000000000000000"/>
              </a:rPr>
              <a:t>It helps in identifying potential risks and dependencies within the project. By breaking the project into smaller elements, it becomes easier to recognize and mitigate risks effectively.</a:t>
            </a:r>
            <a:endParaRPr lang="en-US" sz="3000" dirty="0">
              <a:solidFill>
                <a:srgbClr val="000000"/>
              </a:solidFill>
              <a:latin typeface="Libre Baskerville" panose="02000000000000000000"/>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2610204" y="-571500"/>
            <a:ext cx="6626483" cy="5715000"/>
          </a:xfrm>
          <a:custGeom>
            <a:avLst/>
            <a:gdLst/>
            <a:ahLst/>
            <a:cxnLst/>
            <a:rect l="l" t="t" r="r" b="b"/>
            <a:pathLst>
              <a:path w="6626483" h="5715000">
                <a:moveTo>
                  <a:pt x="0" y="0"/>
                </a:moveTo>
                <a:lnTo>
                  <a:pt x="6626483" y="0"/>
                </a:lnTo>
                <a:lnTo>
                  <a:pt x="6626483" y="5715000"/>
                </a:lnTo>
                <a:lnTo>
                  <a:pt x="0" y="5715000"/>
                </a:lnTo>
                <a:lnTo>
                  <a:pt x="0" y="0"/>
                </a:lnTo>
                <a:close/>
              </a:path>
            </a:pathLst>
          </a:custGeom>
          <a:blipFill>
            <a:blip r:embed="rId1"/>
            <a:stretch>
              <a:fillRect/>
            </a:stretch>
          </a:blipFill>
        </p:spPr>
      </p:sp>
      <p:sp>
        <p:nvSpPr>
          <p:cNvPr id="3" name="Freeform 3"/>
          <p:cNvSpPr/>
          <p:nvPr/>
        </p:nvSpPr>
        <p:spPr>
          <a:xfrm rot="-1266137">
            <a:off x="-1277219" y="5897732"/>
            <a:ext cx="5210769" cy="6721137"/>
          </a:xfrm>
          <a:custGeom>
            <a:avLst/>
            <a:gdLst/>
            <a:ahLst/>
            <a:cxnLst/>
            <a:rect l="l" t="t" r="r" b="b"/>
            <a:pathLst>
              <a:path w="5210769" h="6721137">
                <a:moveTo>
                  <a:pt x="0" y="0"/>
                </a:moveTo>
                <a:lnTo>
                  <a:pt x="5210769" y="0"/>
                </a:lnTo>
                <a:lnTo>
                  <a:pt x="5210769" y="6721136"/>
                </a:lnTo>
                <a:lnTo>
                  <a:pt x="0" y="6721136"/>
                </a:lnTo>
                <a:lnTo>
                  <a:pt x="0" y="0"/>
                </a:lnTo>
                <a:close/>
              </a:path>
            </a:pathLst>
          </a:custGeom>
          <a:blipFill>
            <a:blip r:embed="rId2"/>
            <a:stretch>
              <a:fillRect/>
            </a:stretch>
          </a:blipFill>
        </p:spPr>
      </p:sp>
      <p:sp>
        <p:nvSpPr>
          <p:cNvPr id="4" name="Freeform 4"/>
          <p:cNvSpPr/>
          <p:nvPr/>
        </p:nvSpPr>
        <p:spPr>
          <a:xfrm rot="-5569636">
            <a:off x="779619" y="-2269556"/>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3"/>
            <a:stretch>
              <a:fillRect/>
            </a:stretch>
          </a:blipFill>
        </p:spPr>
      </p:sp>
      <p:sp>
        <p:nvSpPr>
          <p:cNvPr id="5" name="TextBox 5"/>
          <p:cNvSpPr txBox="1"/>
          <p:nvPr/>
        </p:nvSpPr>
        <p:spPr>
          <a:xfrm>
            <a:off x="3283182" y="1089025"/>
            <a:ext cx="11721636" cy="384175"/>
          </a:xfrm>
          <a:prstGeom prst="rect">
            <a:avLst/>
          </a:prstGeom>
        </p:spPr>
        <p:txBody>
          <a:bodyPr lIns="0" tIns="0" rIns="0" bIns="0" rtlCol="0" anchor="t">
            <a:spAutoFit/>
          </a:bodyPr>
          <a:lstStyle/>
          <a:p>
            <a:pPr algn="ctr">
              <a:lnSpc>
                <a:spcPts val="3000"/>
              </a:lnSpc>
              <a:buClrTx/>
              <a:buSzTx/>
              <a:buFontTx/>
            </a:pPr>
            <a:r>
              <a:rPr lang="en-US" altLang="zh-CN" sz="3000" b="1" dirty="0">
                <a:solidFill>
                  <a:srgbClr val="000000"/>
                </a:solidFill>
                <a:latin typeface="Libre Baskerville" panose="02000000000000000000"/>
                <a:sym typeface="+mn-ea"/>
              </a:rPr>
              <a:t>Work Breakdown Structure</a:t>
            </a:r>
            <a:endParaRPr lang="en-US" altLang="zh-CN" sz="3000" b="1" dirty="0">
              <a:solidFill>
                <a:srgbClr val="000000"/>
              </a:solidFill>
              <a:latin typeface="Libre Baskerville" panose="02000000000000000000"/>
            </a:endParaRPr>
          </a:p>
        </p:txBody>
      </p:sp>
      <p:sp>
        <p:nvSpPr>
          <p:cNvPr id="7" name="Freeform 7"/>
          <p:cNvSpPr/>
          <p:nvPr/>
        </p:nvSpPr>
        <p:spPr>
          <a:xfrm rot="-3755510">
            <a:off x="14637629" y="5499669"/>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3"/>
            <a:stretch>
              <a:fillRect/>
            </a:stretch>
          </a:blipFill>
        </p:spPr>
      </p:sp>
      <p:sp>
        <p:nvSpPr>
          <p:cNvPr id="10" name="TextBox 10"/>
          <p:cNvSpPr txBox="1"/>
          <p:nvPr/>
        </p:nvSpPr>
        <p:spPr>
          <a:xfrm>
            <a:off x="1143000" y="1673828"/>
            <a:ext cx="14739784" cy="1161415"/>
          </a:xfrm>
          <a:prstGeom prst="rect">
            <a:avLst/>
          </a:prstGeom>
        </p:spPr>
        <p:txBody>
          <a:bodyPr wrap="square" lIns="0" tIns="0" rIns="0" bIns="0" rtlCol="0" anchor="t">
            <a:spAutoFit/>
          </a:bodyPr>
          <a:lstStyle/>
          <a:p>
            <a:pPr>
              <a:lnSpc>
                <a:spcPts val="9060"/>
              </a:lnSpc>
            </a:pPr>
            <a:r>
              <a:rPr lang="en-US" sz="4800" dirty="0">
                <a:solidFill>
                  <a:srgbClr val="000000"/>
                </a:solidFill>
                <a:latin typeface="Yeseva One" panose="00000500000000000000"/>
              </a:rPr>
              <a:t>10 Quality Assurance</a:t>
            </a:r>
            <a:endParaRPr lang="en-US" sz="4800" dirty="0">
              <a:solidFill>
                <a:srgbClr val="000000"/>
              </a:solidFill>
              <a:latin typeface="Yeseva One" panose="00000500000000000000"/>
            </a:endParaRPr>
          </a:p>
        </p:txBody>
      </p:sp>
      <p:sp>
        <p:nvSpPr>
          <p:cNvPr id="11" name="TextBox 11"/>
          <p:cNvSpPr txBox="1"/>
          <p:nvPr/>
        </p:nvSpPr>
        <p:spPr>
          <a:xfrm>
            <a:off x="1143000" y="2756893"/>
            <a:ext cx="16268700" cy="2077085"/>
          </a:xfrm>
          <a:prstGeom prst="rect">
            <a:avLst/>
          </a:prstGeom>
        </p:spPr>
        <p:txBody>
          <a:bodyPr wrap="square" lIns="0" tIns="0" rIns="0" bIns="0" rtlCol="0" anchor="t">
            <a:spAutoFit/>
          </a:bodyPr>
          <a:lstStyle/>
          <a:p>
            <a:pPr>
              <a:lnSpc>
                <a:spcPct val="150000"/>
              </a:lnSpc>
            </a:pPr>
            <a:r>
              <a:rPr lang="en-US" sz="3000" dirty="0">
                <a:solidFill>
                  <a:srgbClr val="000000"/>
                </a:solidFill>
                <a:latin typeface="Libre Baskerville" panose="02000000000000000000"/>
              </a:rPr>
              <a:t>A well-defined WBS ensures that all necessary components are considered and addressed. This helps in improving the quality of project deliverables as it prevents critical aspects from being overlooked.</a:t>
            </a:r>
            <a:endParaRPr lang="en-US" sz="3000" dirty="0">
              <a:solidFill>
                <a:srgbClr val="000000"/>
              </a:solidFill>
              <a:latin typeface="Libre Baskerville" panose="02000000000000000000"/>
            </a:endParaRPr>
          </a:p>
        </p:txBody>
      </p:sp>
      <p:sp>
        <p:nvSpPr>
          <p:cNvPr id="12" name="TextBox 10"/>
          <p:cNvSpPr txBox="1"/>
          <p:nvPr/>
        </p:nvSpPr>
        <p:spPr>
          <a:xfrm>
            <a:off x="1133168" y="5586598"/>
            <a:ext cx="14739784" cy="1161415"/>
          </a:xfrm>
          <a:prstGeom prst="rect">
            <a:avLst/>
          </a:prstGeom>
        </p:spPr>
        <p:txBody>
          <a:bodyPr wrap="square" lIns="0" tIns="0" rIns="0" bIns="0" rtlCol="0" anchor="t">
            <a:spAutoFit/>
          </a:bodyPr>
          <a:lstStyle/>
          <a:p>
            <a:pPr>
              <a:lnSpc>
                <a:spcPts val="9060"/>
              </a:lnSpc>
            </a:pPr>
            <a:r>
              <a:rPr lang="en-US" sz="4800" dirty="0">
                <a:solidFill>
                  <a:srgbClr val="000000"/>
                </a:solidFill>
                <a:latin typeface="Yeseva One" panose="00000500000000000000"/>
              </a:rPr>
              <a:t>11 Project Control</a:t>
            </a:r>
            <a:endParaRPr lang="en-US" sz="4800" dirty="0">
              <a:solidFill>
                <a:srgbClr val="000000"/>
              </a:solidFill>
              <a:latin typeface="Yeseva One" panose="00000500000000000000"/>
            </a:endParaRPr>
          </a:p>
        </p:txBody>
      </p:sp>
      <p:sp>
        <p:nvSpPr>
          <p:cNvPr id="13" name="TextBox 11"/>
          <p:cNvSpPr txBox="1"/>
          <p:nvPr/>
        </p:nvSpPr>
        <p:spPr>
          <a:xfrm>
            <a:off x="1149210" y="6671765"/>
            <a:ext cx="16268700" cy="2077085"/>
          </a:xfrm>
          <a:prstGeom prst="rect">
            <a:avLst/>
          </a:prstGeom>
        </p:spPr>
        <p:txBody>
          <a:bodyPr wrap="square" lIns="0" tIns="0" rIns="0" bIns="0" rtlCol="0" anchor="t">
            <a:spAutoFit/>
          </a:bodyPr>
          <a:lstStyle/>
          <a:p>
            <a:pPr>
              <a:lnSpc>
                <a:spcPct val="150000"/>
              </a:lnSpc>
            </a:pPr>
            <a:r>
              <a:rPr lang="en-US" sz="3000" dirty="0">
                <a:solidFill>
                  <a:srgbClr val="000000"/>
                </a:solidFill>
                <a:latin typeface="Libre Baskerville" panose="02000000000000000000"/>
              </a:rPr>
              <a:t>The WBS forms the basis for project control and change management. When changes occur during the project, they can be evaluated against the WBS to determine their impact on scope, schedule, and budget.</a:t>
            </a:r>
            <a:endParaRPr lang="en-US" sz="3000" dirty="0">
              <a:solidFill>
                <a:srgbClr val="000000"/>
              </a:solidFill>
              <a:latin typeface="Libre Baskerville" panose="02000000000000000000"/>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2610204" y="-571500"/>
            <a:ext cx="6626483" cy="5715000"/>
          </a:xfrm>
          <a:custGeom>
            <a:avLst/>
            <a:gdLst/>
            <a:ahLst/>
            <a:cxnLst/>
            <a:rect l="l" t="t" r="r" b="b"/>
            <a:pathLst>
              <a:path w="6626483" h="5715000">
                <a:moveTo>
                  <a:pt x="0" y="0"/>
                </a:moveTo>
                <a:lnTo>
                  <a:pt x="6626483" y="0"/>
                </a:lnTo>
                <a:lnTo>
                  <a:pt x="6626483" y="5715000"/>
                </a:lnTo>
                <a:lnTo>
                  <a:pt x="0" y="5715000"/>
                </a:lnTo>
                <a:lnTo>
                  <a:pt x="0" y="0"/>
                </a:lnTo>
                <a:close/>
              </a:path>
            </a:pathLst>
          </a:custGeom>
          <a:blipFill>
            <a:blip r:embed="rId1"/>
            <a:stretch>
              <a:fillRect/>
            </a:stretch>
          </a:blipFill>
        </p:spPr>
      </p:sp>
      <p:sp>
        <p:nvSpPr>
          <p:cNvPr id="3" name="Freeform 3"/>
          <p:cNvSpPr/>
          <p:nvPr/>
        </p:nvSpPr>
        <p:spPr>
          <a:xfrm rot="-1266137">
            <a:off x="-1277219" y="5897732"/>
            <a:ext cx="5210769" cy="6721137"/>
          </a:xfrm>
          <a:custGeom>
            <a:avLst/>
            <a:gdLst/>
            <a:ahLst/>
            <a:cxnLst/>
            <a:rect l="l" t="t" r="r" b="b"/>
            <a:pathLst>
              <a:path w="5210769" h="6721137">
                <a:moveTo>
                  <a:pt x="0" y="0"/>
                </a:moveTo>
                <a:lnTo>
                  <a:pt x="5210769" y="0"/>
                </a:lnTo>
                <a:lnTo>
                  <a:pt x="5210769" y="6721136"/>
                </a:lnTo>
                <a:lnTo>
                  <a:pt x="0" y="6721136"/>
                </a:lnTo>
                <a:lnTo>
                  <a:pt x="0" y="0"/>
                </a:lnTo>
                <a:close/>
              </a:path>
            </a:pathLst>
          </a:custGeom>
          <a:blipFill>
            <a:blip r:embed="rId2"/>
            <a:stretch>
              <a:fillRect/>
            </a:stretch>
          </a:blipFill>
        </p:spPr>
      </p:sp>
      <p:sp>
        <p:nvSpPr>
          <p:cNvPr id="4" name="Freeform 4"/>
          <p:cNvSpPr/>
          <p:nvPr/>
        </p:nvSpPr>
        <p:spPr>
          <a:xfrm rot="-5569636">
            <a:off x="779619" y="-2269556"/>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3"/>
            <a:stretch>
              <a:fillRect/>
            </a:stretch>
          </a:blipFill>
        </p:spPr>
      </p:sp>
      <p:sp>
        <p:nvSpPr>
          <p:cNvPr id="5" name="TextBox 5"/>
          <p:cNvSpPr txBox="1"/>
          <p:nvPr/>
        </p:nvSpPr>
        <p:spPr>
          <a:xfrm>
            <a:off x="3283182" y="1089025"/>
            <a:ext cx="11721636" cy="384175"/>
          </a:xfrm>
          <a:prstGeom prst="rect">
            <a:avLst/>
          </a:prstGeom>
        </p:spPr>
        <p:txBody>
          <a:bodyPr lIns="0" tIns="0" rIns="0" bIns="0" rtlCol="0" anchor="t">
            <a:spAutoFit/>
          </a:bodyPr>
          <a:lstStyle/>
          <a:p>
            <a:pPr algn="ctr">
              <a:lnSpc>
                <a:spcPts val="3000"/>
              </a:lnSpc>
              <a:buClrTx/>
              <a:buSzTx/>
              <a:buFontTx/>
            </a:pPr>
            <a:r>
              <a:rPr lang="en-US" altLang="zh-CN" sz="3000" b="1" dirty="0">
                <a:solidFill>
                  <a:srgbClr val="000000"/>
                </a:solidFill>
                <a:latin typeface="Libre Baskerville" panose="02000000000000000000"/>
                <a:sym typeface="+mn-ea"/>
              </a:rPr>
              <a:t>Work Breakdown Structure</a:t>
            </a:r>
            <a:endParaRPr lang="en-US" altLang="zh-CN" sz="3000" b="1" dirty="0">
              <a:solidFill>
                <a:srgbClr val="000000"/>
              </a:solidFill>
              <a:latin typeface="Libre Baskerville" panose="02000000000000000000"/>
            </a:endParaRPr>
          </a:p>
        </p:txBody>
      </p:sp>
      <p:sp>
        <p:nvSpPr>
          <p:cNvPr id="7" name="Freeform 7"/>
          <p:cNvSpPr/>
          <p:nvPr/>
        </p:nvSpPr>
        <p:spPr>
          <a:xfrm rot="-3755510">
            <a:off x="14637629" y="5499669"/>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3"/>
            <a:stretch>
              <a:fillRect/>
            </a:stretch>
          </a:blipFill>
        </p:spPr>
      </p:sp>
      <p:sp>
        <p:nvSpPr>
          <p:cNvPr id="10" name="TextBox 10"/>
          <p:cNvSpPr txBox="1"/>
          <p:nvPr/>
        </p:nvSpPr>
        <p:spPr>
          <a:xfrm>
            <a:off x="1143000" y="1673828"/>
            <a:ext cx="14739784" cy="1161415"/>
          </a:xfrm>
          <a:prstGeom prst="rect">
            <a:avLst/>
          </a:prstGeom>
        </p:spPr>
        <p:txBody>
          <a:bodyPr wrap="square" lIns="0" tIns="0" rIns="0" bIns="0" rtlCol="0" anchor="t">
            <a:spAutoFit/>
          </a:bodyPr>
          <a:lstStyle/>
          <a:p>
            <a:pPr>
              <a:lnSpc>
                <a:spcPts val="9060"/>
              </a:lnSpc>
            </a:pPr>
            <a:r>
              <a:rPr lang="en-US" sz="4800" dirty="0">
                <a:solidFill>
                  <a:srgbClr val="000000"/>
                </a:solidFill>
                <a:latin typeface="Yeseva One" panose="00000500000000000000"/>
              </a:rPr>
              <a:t>12 Decision-Making</a:t>
            </a:r>
            <a:endParaRPr lang="en-US" sz="4800" dirty="0">
              <a:solidFill>
                <a:srgbClr val="000000"/>
              </a:solidFill>
              <a:latin typeface="Yeseva One" panose="00000500000000000000"/>
            </a:endParaRPr>
          </a:p>
        </p:txBody>
      </p:sp>
      <p:sp>
        <p:nvSpPr>
          <p:cNvPr id="11" name="TextBox 11"/>
          <p:cNvSpPr txBox="1"/>
          <p:nvPr/>
        </p:nvSpPr>
        <p:spPr>
          <a:xfrm>
            <a:off x="1143000" y="2756893"/>
            <a:ext cx="16268700" cy="2077085"/>
          </a:xfrm>
          <a:prstGeom prst="rect">
            <a:avLst/>
          </a:prstGeom>
        </p:spPr>
        <p:txBody>
          <a:bodyPr wrap="square" lIns="0" tIns="0" rIns="0" bIns="0" rtlCol="0" anchor="t">
            <a:spAutoFit/>
          </a:bodyPr>
          <a:lstStyle/>
          <a:p>
            <a:pPr>
              <a:lnSpc>
                <a:spcPct val="150000"/>
              </a:lnSpc>
            </a:pPr>
            <a:r>
              <a:rPr lang="en-US" sz="3000" dirty="0">
                <a:solidFill>
                  <a:srgbClr val="000000"/>
                </a:solidFill>
                <a:latin typeface="Libre Baskerville" panose="02000000000000000000"/>
              </a:rPr>
              <a:t> Project decisions, such as prioritizing tasks or making trade-offs, can be better informed with a clear understanding of the project's structure provided by the WBS.</a:t>
            </a:r>
            <a:endParaRPr lang="en-US" sz="3000" dirty="0">
              <a:solidFill>
                <a:srgbClr val="000000"/>
              </a:solidFill>
              <a:latin typeface="Libre Baskerville" panose="02000000000000000000"/>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2610204" y="-571500"/>
            <a:ext cx="6626483" cy="5715000"/>
          </a:xfrm>
          <a:custGeom>
            <a:avLst/>
            <a:gdLst/>
            <a:ahLst/>
            <a:cxnLst/>
            <a:rect l="l" t="t" r="r" b="b"/>
            <a:pathLst>
              <a:path w="6626483" h="5715000">
                <a:moveTo>
                  <a:pt x="0" y="0"/>
                </a:moveTo>
                <a:lnTo>
                  <a:pt x="6626483" y="0"/>
                </a:lnTo>
                <a:lnTo>
                  <a:pt x="6626483" y="5715000"/>
                </a:lnTo>
                <a:lnTo>
                  <a:pt x="0" y="5715000"/>
                </a:lnTo>
                <a:lnTo>
                  <a:pt x="0" y="0"/>
                </a:lnTo>
                <a:close/>
              </a:path>
            </a:pathLst>
          </a:custGeom>
          <a:blipFill>
            <a:blip r:embed="rId1"/>
            <a:stretch>
              <a:fillRect/>
            </a:stretch>
          </a:blipFill>
        </p:spPr>
      </p:sp>
      <p:sp>
        <p:nvSpPr>
          <p:cNvPr id="3" name="Freeform 3"/>
          <p:cNvSpPr/>
          <p:nvPr/>
        </p:nvSpPr>
        <p:spPr>
          <a:xfrm rot="-1266137">
            <a:off x="-1277219" y="5897732"/>
            <a:ext cx="5210769" cy="6721137"/>
          </a:xfrm>
          <a:custGeom>
            <a:avLst/>
            <a:gdLst/>
            <a:ahLst/>
            <a:cxnLst/>
            <a:rect l="l" t="t" r="r" b="b"/>
            <a:pathLst>
              <a:path w="5210769" h="6721137">
                <a:moveTo>
                  <a:pt x="0" y="0"/>
                </a:moveTo>
                <a:lnTo>
                  <a:pt x="5210769" y="0"/>
                </a:lnTo>
                <a:lnTo>
                  <a:pt x="5210769" y="6721136"/>
                </a:lnTo>
                <a:lnTo>
                  <a:pt x="0" y="6721136"/>
                </a:lnTo>
                <a:lnTo>
                  <a:pt x="0" y="0"/>
                </a:lnTo>
                <a:close/>
              </a:path>
            </a:pathLst>
          </a:custGeom>
          <a:blipFill>
            <a:blip r:embed="rId2"/>
            <a:stretch>
              <a:fillRect/>
            </a:stretch>
          </a:blipFill>
        </p:spPr>
      </p:sp>
      <p:sp>
        <p:nvSpPr>
          <p:cNvPr id="4" name="Freeform 4"/>
          <p:cNvSpPr/>
          <p:nvPr/>
        </p:nvSpPr>
        <p:spPr>
          <a:xfrm rot="-5569636">
            <a:off x="779619" y="-2269556"/>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3"/>
            <a:stretch>
              <a:fillRect/>
            </a:stretch>
          </a:blipFill>
        </p:spPr>
      </p:sp>
      <p:sp>
        <p:nvSpPr>
          <p:cNvPr id="5" name="TextBox 5"/>
          <p:cNvSpPr txBox="1"/>
          <p:nvPr/>
        </p:nvSpPr>
        <p:spPr>
          <a:xfrm>
            <a:off x="3283182" y="1089025"/>
            <a:ext cx="11721636" cy="384175"/>
          </a:xfrm>
          <a:prstGeom prst="rect">
            <a:avLst/>
          </a:prstGeom>
        </p:spPr>
        <p:txBody>
          <a:bodyPr lIns="0" tIns="0" rIns="0" bIns="0" rtlCol="0" anchor="t">
            <a:spAutoFit/>
          </a:bodyPr>
          <a:lstStyle/>
          <a:p>
            <a:pPr algn="ctr">
              <a:lnSpc>
                <a:spcPts val="3000"/>
              </a:lnSpc>
              <a:buClrTx/>
              <a:buSzTx/>
              <a:buFontTx/>
            </a:pPr>
            <a:r>
              <a:rPr lang="en-US" altLang="zh-CN" sz="3000" b="1" dirty="0">
                <a:solidFill>
                  <a:srgbClr val="000000"/>
                </a:solidFill>
                <a:latin typeface="Libre Baskerville" panose="02000000000000000000"/>
                <a:sym typeface="+mn-ea"/>
              </a:rPr>
              <a:t>Task Sequencing Approaches</a:t>
            </a:r>
            <a:endParaRPr lang="en-US" altLang="zh-CN" sz="3000" b="1" dirty="0">
              <a:solidFill>
                <a:srgbClr val="000000"/>
              </a:solidFill>
              <a:latin typeface="Libre Baskerville" panose="02000000000000000000"/>
            </a:endParaRPr>
          </a:p>
        </p:txBody>
      </p:sp>
      <p:sp>
        <p:nvSpPr>
          <p:cNvPr id="7" name="Freeform 7"/>
          <p:cNvSpPr/>
          <p:nvPr/>
        </p:nvSpPr>
        <p:spPr>
          <a:xfrm rot="-3755510">
            <a:off x="14637629" y="5499669"/>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3"/>
            <a:stretch>
              <a:fillRect/>
            </a:stretch>
          </a:blipFill>
        </p:spPr>
      </p:sp>
      <p:sp>
        <p:nvSpPr>
          <p:cNvPr id="8" name="TextBox 8"/>
          <p:cNvSpPr txBox="1"/>
          <p:nvPr/>
        </p:nvSpPr>
        <p:spPr>
          <a:xfrm>
            <a:off x="603885" y="2115820"/>
            <a:ext cx="17029430" cy="1161415"/>
          </a:xfrm>
          <a:prstGeom prst="rect">
            <a:avLst/>
          </a:prstGeom>
        </p:spPr>
        <p:txBody>
          <a:bodyPr wrap="square" lIns="0" tIns="0" rIns="0" bIns="0" rtlCol="0" anchor="t">
            <a:spAutoFit/>
          </a:bodyPr>
          <a:lstStyle/>
          <a:p>
            <a:pPr algn="ctr">
              <a:lnSpc>
                <a:spcPts val="9060"/>
              </a:lnSpc>
            </a:pPr>
            <a:r>
              <a:rPr lang="en-US" sz="6000" dirty="0">
                <a:solidFill>
                  <a:srgbClr val="000000"/>
                </a:solidFill>
                <a:latin typeface="Yeseva One" panose="00000500000000000000"/>
              </a:rPr>
              <a:t>What are sequencing activities?</a:t>
            </a:r>
            <a:endParaRPr lang="en-US" sz="6000" dirty="0">
              <a:solidFill>
                <a:srgbClr val="000000"/>
              </a:solidFill>
              <a:latin typeface="Yeseva One" panose="00000500000000000000"/>
            </a:endParaRPr>
          </a:p>
        </p:txBody>
      </p:sp>
      <p:sp>
        <p:nvSpPr>
          <p:cNvPr id="9" name="TextBox 9"/>
          <p:cNvSpPr txBox="1"/>
          <p:nvPr/>
        </p:nvSpPr>
        <p:spPr>
          <a:xfrm>
            <a:off x="2058035" y="3402330"/>
            <a:ext cx="14196695" cy="6893560"/>
          </a:xfrm>
          <a:prstGeom prst="rect">
            <a:avLst/>
          </a:prstGeom>
        </p:spPr>
        <p:txBody>
          <a:bodyPr wrap="square" lIns="0" tIns="0" rIns="0" bIns="0" rtlCol="0" anchor="t">
            <a:noAutofit/>
          </a:bodyPr>
          <a:lstStyle/>
          <a:p>
            <a:pPr algn="l">
              <a:lnSpc>
                <a:spcPct val="150000"/>
              </a:lnSpc>
              <a:buClrTx/>
              <a:buSzTx/>
              <a:buFontTx/>
            </a:pPr>
            <a:r>
              <a:rPr lang="en-US" sz="3000" dirty="0">
                <a:solidFill>
                  <a:srgbClr val="000000"/>
                </a:solidFill>
                <a:latin typeface="Libre Baskerville" panose="02000000000000000000"/>
              </a:rPr>
              <a:t>Sequencing activities is a process that recognizes how the tasks of the assignment connect with one another. Project managers determine what they're trying to accomplish with their efforts and arrange a logical chain of events that can achieve that goal. They assign numbers that dictate the moment during production that employees start the task. For example, a responsibility with the number "2" label proceeds after the completion of the item with the number "1." Managers may also create a diagram that illustrates the project sequence. The graphic encloses the steps in shapes, and the arrows between them represent the relationship.</a:t>
            </a:r>
            <a:endParaRPr lang="en-US" sz="3000" dirty="0">
              <a:solidFill>
                <a:srgbClr val="000000"/>
              </a:solidFill>
              <a:latin typeface="Libre Baskerville" panose="02000000000000000000"/>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2610204" y="-571500"/>
            <a:ext cx="6626483" cy="5715000"/>
          </a:xfrm>
          <a:custGeom>
            <a:avLst/>
            <a:gdLst/>
            <a:ahLst/>
            <a:cxnLst/>
            <a:rect l="l" t="t" r="r" b="b"/>
            <a:pathLst>
              <a:path w="6626483" h="5715000">
                <a:moveTo>
                  <a:pt x="0" y="0"/>
                </a:moveTo>
                <a:lnTo>
                  <a:pt x="6626483" y="0"/>
                </a:lnTo>
                <a:lnTo>
                  <a:pt x="6626483" y="5715000"/>
                </a:lnTo>
                <a:lnTo>
                  <a:pt x="0" y="5715000"/>
                </a:lnTo>
                <a:lnTo>
                  <a:pt x="0" y="0"/>
                </a:lnTo>
                <a:close/>
              </a:path>
            </a:pathLst>
          </a:custGeom>
          <a:blipFill>
            <a:blip r:embed="rId1"/>
            <a:stretch>
              <a:fillRect/>
            </a:stretch>
          </a:blipFill>
        </p:spPr>
      </p:sp>
      <p:sp>
        <p:nvSpPr>
          <p:cNvPr id="3" name="Freeform 3"/>
          <p:cNvSpPr/>
          <p:nvPr/>
        </p:nvSpPr>
        <p:spPr>
          <a:xfrm rot="-1266137">
            <a:off x="-1277219" y="5897732"/>
            <a:ext cx="5210769" cy="6721137"/>
          </a:xfrm>
          <a:custGeom>
            <a:avLst/>
            <a:gdLst/>
            <a:ahLst/>
            <a:cxnLst/>
            <a:rect l="l" t="t" r="r" b="b"/>
            <a:pathLst>
              <a:path w="5210769" h="6721137">
                <a:moveTo>
                  <a:pt x="0" y="0"/>
                </a:moveTo>
                <a:lnTo>
                  <a:pt x="5210769" y="0"/>
                </a:lnTo>
                <a:lnTo>
                  <a:pt x="5210769" y="6721136"/>
                </a:lnTo>
                <a:lnTo>
                  <a:pt x="0" y="6721136"/>
                </a:lnTo>
                <a:lnTo>
                  <a:pt x="0" y="0"/>
                </a:lnTo>
                <a:close/>
              </a:path>
            </a:pathLst>
          </a:custGeom>
          <a:blipFill>
            <a:blip r:embed="rId2"/>
            <a:stretch>
              <a:fillRect/>
            </a:stretch>
          </a:blipFill>
        </p:spPr>
      </p:sp>
      <p:sp>
        <p:nvSpPr>
          <p:cNvPr id="4" name="Freeform 4"/>
          <p:cNvSpPr/>
          <p:nvPr/>
        </p:nvSpPr>
        <p:spPr>
          <a:xfrm rot="-5569636">
            <a:off x="779619" y="-2269556"/>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3"/>
            <a:stretch>
              <a:fillRect/>
            </a:stretch>
          </a:blipFill>
        </p:spPr>
      </p:sp>
      <p:sp>
        <p:nvSpPr>
          <p:cNvPr id="5" name="TextBox 5"/>
          <p:cNvSpPr txBox="1"/>
          <p:nvPr/>
        </p:nvSpPr>
        <p:spPr>
          <a:xfrm>
            <a:off x="3283182" y="1089025"/>
            <a:ext cx="11721636" cy="384175"/>
          </a:xfrm>
          <a:prstGeom prst="rect">
            <a:avLst/>
          </a:prstGeom>
        </p:spPr>
        <p:txBody>
          <a:bodyPr lIns="0" tIns="0" rIns="0" bIns="0" rtlCol="0" anchor="t">
            <a:spAutoFit/>
          </a:bodyPr>
          <a:lstStyle/>
          <a:p>
            <a:pPr algn="ctr">
              <a:lnSpc>
                <a:spcPts val="3000"/>
              </a:lnSpc>
            </a:pPr>
            <a:r>
              <a:rPr lang="en-US" sz="3000">
                <a:solidFill>
                  <a:srgbClr val="000000"/>
                </a:solidFill>
                <a:latin typeface="Libre Baskerville" panose="02000000000000000000"/>
              </a:rPr>
              <a:t>Task Sequencing Approaches</a:t>
            </a:r>
            <a:endParaRPr lang="en-US" sz="3000">
              <a:solidFill>
                <a:srgbClr val="000000"/>
              </a:solidFill>
              <a:latin typeface="Libre Baskerville" panose="02000000000000000000"/>
            </a:endParaRPr>
          </a:p>
        </p:txBody>
      </p:sp>
      <p:sp>
        <p:nvSpPr>
          <p:cNvPr id="7" name="Freeform 7"/>
          <p:cNvSpPr/>
          <p:nvPr/>
        </p:nvSpPr>
        <p:spPr>
          <a:xfrm rot="-3755510">
            <a:off x="14637629" y="5499669"/>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3"/>
            <a:stretch>
              <a:fillRect/>
            </a:stretch>
          </a:blipFill>
        </p:spPr>
      </p:sp>
      <p:sp>
        <p:nvSpPr>
          <p:cNvPr id="9" name="TextBox 9"/>
          <p:cNvSpPr txBox="1"/>
          <p:nvPr/>
        </p:nvSpPr>
        <p:spPr>
          <a:xfrm>
            <a:off x="1297433" y="4031148"/>
            <a:ext cx="4963220" cy="1153795"/>
          </a:xfrm>
          <a:prstGeom prst="rect">
            <a:avLst/>
          </a:prstGeom>
        </p:spPr>
        <p:txBody>
          <a:bodyPr lIns="0" tIns="0" rIns="0" bIns="0" rtlCol="0" anchor="t">
            <a:spAutoFit/>
          </a:bodyPr>
          <a:lstStyle/>
          <a:p>
            <a:pPr>
              <a:lnSpc>
                <a:spcPts val="3000"/>
              </a:lnSpc>
            </a:pPr>
            <a:r>
              <a:rPr lang="en-US" sz="3000">
                <a:solidFill>
                  <a:srgbClr val="000000"/>
                </a:solidFill>
                <a:latin typeface="Libre Baskerville" panose="02000000000000000000"/>
              </a:rPr>
              <a:t>Precedence Diagramming Method (PDM)</a:t>
            </a:r>
            <a:endParaRPr lang="en-US" sz="3000">
              <a:solidFill>
                <a:srgbClr val="000000"/>
              </a:solidFill>
              <a:latin typeface="Libre Baskerville" panose="02000000000000000000"/>
            </a:endParaRPr>
          </a:p>
        </p:txBody>
      </p:sp>
      <p:sp>
        <p:nvSpPr>
          <p:cNvPr id="10" name="TextBox 10"/>
          <p:cNvSpPr txBox="1"/>
          <p:nvPr/>
        </p:nvSpPr>
        <p:spPr>
          <a:xfrm>
            <a:off x="1310076" y="3504098"/>
            <a:ext cx="848458" cy="469900"/>
          </a:xfrm>
          <a:prstGeom prst="rect">
            <a:avLst/>
          </a:prstGeom>
        </p:spPr>
        <p:txBody>
          <a:bodyPr lIns="0" tIns="0" rIns="0" bIns="0" rtlCol="0" anchor="t">
            <a:spAutoFit/>
          </a:bodyPr>
          <a:lstStyle/>
          <a:p>
            <a:pPr>
              <a:lnSpc>
                <a:spcPts val="3500"/>
              </a:lnSpc>
            </a:pPr>
            <a:r>
              <a:rPr lang="en-US" sz="3500">
                <a:solidFill>
                  <a:srgbClr val="000000"/>
                </a:solidFill>
                <a:latin typeface="Yeseva One" panose="00000500000000000000"/>
              </a:rPr>
              <a:t>01</a:t>
            </a:r>
            <a:endParaRPr lang="en-US" sz="3500">
              <a:solidFill>
                <a:srgbClr val="000000"/>
              </a:solidFill>
              <a:latin typeface="Yeseva One" panose="00000500000000000000"/>
            </a:endParaRPr>
          </a:p>
        </p:txBody>
      </p:sp>
      <p:sp>
        <p:nvSpPr>
          <p:cNvPr id="11" name="TextBox 11"/>
          <p:cNvSpPr txBox="1"/>
          <p:nvPr/>
        </p:nvSpPr>
        <p:spPr>
          <a:xfrm>
            <a:off x="6699883" y="3504098"/>
            <a:ext cx="848458" cy="469900"/>
          </a:xfrm>
          <a:prstGeom prst="rect">
            <a:avLst/>
          </a:prstGeom>
        </p:spPr>
        <p:txBody>
          <a:bodyPr lIns="0" tIns="0" rIns="0" bIns="0" rtlCol="0" anchor="t">
            <a:spAutoFit/>
          </a:bodyPr>
          <a:lstStyle/>
          <a:p>
            <a:pPr>
              <a:lnSpc>
                <a:spcPts val="3500"/>
              </a:lnSpc>
            </a:pPr>
            <a:r>
              <a:rPr lang="en-US" sz="3500">
                <a:solidFill>
                  <a:srgbClr val="000000"/>
                </a:solidFill>
                <a:latin typeface="Yeseva One" panose="00000500000000000000"/>
              </a:rPr>
              <a:t>02</a:t>
            </a:r>
            <a:endParaRPr lang="en-US" sz="3500">
              <a:solidFill>
                <a:srgbClr val="000000"/>
              </a:solidFill>
              <a:latin typeface="Yeseva One" panose="00000500000000000000"/>
            </a:endParaRPr>
          </a:p>
        </p:txBody>
      </p:sp>
      <p:sp>
        <p:nvSpPr>
          <p:cNvPr id="12" name="TextBox 12"/>
          <p:cNvSpPr txBox="1"/>
          <p:nvPr/>
        </p:nvSpPr>
        <p:spPr>
          <a:xfrm>
            <a:off x="12167886" y="3504098"/>
            <a:ext cx="848458" cy="469900"/>
          </a:xfrm>
          <a:prstGeom prst="rect">
            <a:avLst/>
          </a:prstGeom>
        </p:spPr>
        <p:txBody>
          <a:bodyPr lIns="0" tIns="0" rIns="0" bIns="0" rtlCol="0" anchor="t">
            <a:spAutoFit/>
          </a:bodyPr>
          <a:lstStyle/>
          <a:p>
            <a:pPr>
              <a:lnSpc>
                <a:spcPts val="3500"/>
              </a:lnSpc>
            </a:pPr>
            <a:r>
              <a:rPr lang="en-US" sz="3500">
                <a:solidFill>
                  <a:srgbClr val="000000"/>
                </a:solidFill>
                <a:latin typeface="Yeseva One" panose="00000500000000000000"/>
              </a:rPr>
              <a:t>03</a:t>
            </a:r>
            <a:endParaRPr lang="en-US" sz="3500">
              <a:solidFill>
                <a:srgbClr val="000000"/>
              </a:solidFill>
              <a:latin typeface="Yeseva One" panose="00000500000000000000"/>
            </a:endParaRPr>
          </a:p>
        </p:txBody>
      </p:sp>
      <p:sp>
        <p:nvSpPr>
          <p:cNvPr id="13" name="TextBox 13"/>
          <p:cNvSpPr txBox="1"/>
          <p:nvPr/>
        </p:nvSpPr>
        <p:spPr>
          <a:xfrm>
            <a:off x="6699883" y="4031148"/>
            <a:ext cx="4963220" cy="768985"/>
          </a:xfrm>
          <a:prstGeom prst="rect">
            <a:avLst/>
          </a:prstGeom>
        </p:spPr>
        <p:txBody>
          <a:bodyPr lIns="0" tIns="0" rIns="0" bIns="0" rtlCol="0" anchor="t">
            <a:spAutoFit/>
          </a:bodyPr>
          <a:lstStyle/>
          <a:p>
            <a:pPr>
              <a:lnSpc>
                <a:spcPts val="3000"/>
              </a:lnSpc>
            </a:pPr>
            <a:r>
              <a:rPr lang="en-US" sz="3000">
                <a:solidFill>
                  <a:srgbClr val="000000"/>
                </a:solidFill>
                <a:latin typeface="Libre Baskerville" panose="02000000000000000000"/>
              </a:rPr>
              <a:t>Arrow Diagramming Method (ADM)</a:t>
            </a:r>
            <a:endParaRPr lang="en-US" sz="3000">
              <a:solidFill>
                <a:srgbClr val="000000"/>
              </a:solidFill>
              <a:latin typeface="Libre Baskerville" panose="02000000000000000000"/>
            </a:endParaRPr>
          </a:p>
        </p:txBody>
      </p:sp>
      <p:sp>
        <p:nvSpPr>
          <p:cNvPr id="14" name="TextBox 14"/>
          <p:cNvSpPr txBox="1"/>
          <p:nvPr/>
        </p:nvSpPr>
        <p:spPr>
          <a:xfrm>
            <a:off x="12102334" y="4031148"/>
            <a:ext cx="4963220" cy="768985"/>
          </a:xfrm>
          <a:prstGeom prst="rect">
            <a:avLst/>
          </a:prstGeom>
        </p:spPr>
        <p:txBody>
          <a:bodyPr lIns="0" tIns="0" rIns="0" bIns="0" rtlCol="0" anchor="t">
            <a:spAutoFit/>
          </a:bodyPr>
          <a:lstStyle/>
          <a:p>
            <a:pPr>
              <a:lnSpc>
                <a:spcPts val="3000"/>
              </a:lnSpc>
            </a:pPr>
            <a:r>
              <a:rPr lang="en-US" sz="3000">
                <a:solidFill>
                  <a:srgbClr val="000000"/>
                </a:solidFill>
                <a:latin typeface="Libre Baskerville" panose="02000000000000000000"/>
              </a:rPr>
              <a:t>Critical Path Method (CPM)</a:t>
            </a:r>
            <a:endParaRPr lang="en-US" sz="3000">
              <a:solidFill>
                <a:srgbClr val="000000"/>
              </a:solidFill>
              <a:latin typeface="Libre Baskerville" panose="02000000000000000000"/>
            </a:endParaRPr>
          </a:p>
        </p:txBody>
      </p:sp>
      <p:sp>
        <p:nvSpPr>
          <p:cNvPr id="15" name="TextBox 15"/>
          <p:cNvSpPr txBox="1"/>
          <p:nvPr/>
        </p:nvSpPr>
        <p:spPr>
          <a:xfrm>
            <a:off x="1310076" y="5958373"/>
            <a:ext cx="4963220" cy="384175"/>
          </a:xfrm>
          <a:prstGeom prst="rect">
            <a:avLst/>
          </a:prstGeom>
        </p:spPr>
        <p:txBody>
          <a:bodyPr lIns="0" tIns="0" rIns="0" bIns="0" rtlCol="0" anchor="t">
            <a:spAutoFit/>
          </a:bodyPr>
          <a:lstStyle/>
          <a:p>
            <a:pPr>
              <a:lnSpc>
                <a:spcPts val="3000"/>
              </a:lnSpc>
            </a:pPr>
            <a:r>
              <a:rPr lang="en-US" sz="3000">
                <a:solidFill>
                  <a:srgbClr val="000000"/>
                </a:solidFill>
                <a:latin typeface="Libre Baskerville" panose="02000000000000000000"/>
              </a:rPr>
              <a:t>Gantt Chart</a:t>
            </a:r>
            <a:endParaRPr lang="en-US" sz="3000">
              <a:solidFill>
                <a:srgbClr val="000000"/>
              </a:solidFill>
              <a:latin typeface="Libre Baskerville" panose="02000000000000000000"/>
            </a:endParaRPr>
          </a:p>
        </p:txBody>
      </p:sp>
      <p:sp>
        <p:nvSpPr>
          <p:cNvPr id="16" name="TextBox 16"/>
          <p:cNvSpPr txBox="1"/>
          <p:nvPr/>
        </p:nvSpPr>
        <p:spPr>
          <a:xfrm>
            <a:off x="1322719" y="5431323"/>
            <a:ext cx="848458" cy="469900"/>
          </a:xfrm>
          <a:prstGeom prst="rect">
            <a:avLst/>
          </a:prstGeom>
        </p:spPr>
        <p:txBody>
          <a:bodyPr lIns="0" tIns="0" rIns="0" bIns="0" rtlCol="0" anchor="t">
            <a:spAutoFit/>
          </a:bodyPr>
          <a:lstStyle/>
          <a:p>
            <a:pPr>
              <a:lnSpc>
                <a:spcPts val="3500"/>
              </a:lnSpc>
            </a:pPr>
            <a:r>
              <a:rPr lang="en-US" sz="3500">
                <a:solidFill>
                  <a:srgbClr val="000000"/>
                </a:solidFill>
                <a:latin typeface="Yeseva One" panose="00000500000000000000"/>
              </a:rPr>
              <a:t>04</a:t>
            </a:r>
            <a:endParaRPr lang="en-US" sz="3500">
              <a:solidFill>
                <a:srgbClr val="000000"/>
              </a:solidFill>
              <a:latin typeface="Yeseva One" panose="00000500000000000000"/>
            </a:endParaRPr>
          </a:p>
        </p:txBody>
      </p:sp>
      <p:sp>
        <p:nvSpPr>
          <p:cNvPr id="17" name="TextBox 17"/>
          <p:cNvSpPr txBox="1"/>
          <p:nvPr/>
        </p:nvSpPr>
        <p:spPr>
          <a:xfrm>
            <a:off x="6712526" y="5431323"/>
            <a:ext cx="848458" cy="469900"/>
          </a:xfrm>
          <a:prstGeom prst="rect">
            <a:avLst/>
          </a:prstGeom>
        </p:spPr>
        <p:txBody>
          <a:bodyPr lIns="0" tIns="0" rIns="0" bIns="0" rtlCol="0" anchor="t">
            <a:spAutoFit/>
          </a:bodyPr>
          <a:lstStyle/>
          <a:p>
            <a:pPr>
              <a:lnSpc>
                <a:spcPts val="3500"/>
              </a:lnSpc>
            </a:pPr>
            <a:r>
              <a:rPr lang="en-US" sz="3500">
                <a:solidFill>
                  <a:srgbClr val="000000"/>
                </a:solidFill>
                <a:latin typeface="Yeseva One" panose="00000500000000000000"/>
              </a:rPr>
              <a:t>05</a:t>
            </a:r>
            <a:endParaRPr lang="en-US" sz="3500">
              <a:solidFill>
                <a:srgbClr val="000000"/>
              </a:solidFill>
              <a:latin typeface="Yeseva One" panose="00000500000000000000"/>
            </a:endParaRPr>
          </a:p>
        </p:txBody>
      </p:sp>
      <p:sp>
        <p:nvSpPr>
          <p:cNvPr id="18" name="TextBox 18"/>
          <p:cNvSpPr txBox="1"/>
          <p:nvPr/>
        </p:nvSpPr>
        <p:spPr>
          <a:xfrm>
            <a:off x="12180529" y="5431323"/>
            <a:ext cx="848458" cy="469900"/>
          </a:xfrm>
          <a:prstGeom prst="rect">
            <a:avLst/>
          </a:prstGeom>
        </p:spPr>
        <p:txBody>
          <a:bodyPr lIns="0" tIns="0" rIns="0" bIns="0" rtlCol="0" anchor="t">
            <a:spAutoFit/>
          </a:bodyPr>
          <a:lstStyle/>
          <a:p>
            <a:pPr>
              <a:lnSpc>
                <a:spcPts val="3500"/>
              </a:lnSpc>
            </a:pPr>
            <a:r>
              <a:rPr lang="en-US" sz="3500">
                <a:solidFill>
                  <a:srgbClr val="000000"/>
                </a:solidFill>
                <a:latin typeface="Yeseva One" panose="00000500000000000000"/>
              </a:rPr>
              <a:t>06</a:t>
            </a:r>
            <a:endParaRPr lang="en-US" sz="3500">
              <a:solidFill>
                <a:srgbClr val="000000"/>
              </a:solidFill>
              <a:latin typeface="Yeseva One" panose="00000500000000000000"/>
            </a:endParaRPr>
          </a:p>
        </p:txBody>
      </p:sp>
      <p:sp>
        <p:nvSpPr>
          <p:cNvPr id="19" name="TextBox 19"/>
          <p:cNvSpPr txBox="1"/>
          <p:nvPr/>
        </p:nvSpPr>
        <p:spPr>
          <a:xfrm>
            <a:off x="6712526" y="5958373"/>
            <a:ext cx="4963220" cy="768985"/>
          </a:xfrm>
          <a:prstGeom prst="rect">
            <a:avLst/>
          </a:prstGeom>
        </p:spPr>
        <p:txBody>
          <a:bodyPr lIns="0" tIns="0" rIns="0" bIns="0" rtlCol="0" anchor="t">
            <a:spAutoFit/>
          </a:bodyPr>
          <a:lstStyle/>
          <a:p>
            <a:pPr>
              <a:lnSpc>
                <a:spcPts val="3000"/>
              </a:lnSpc>
            </a:pPr>
            <a:r>
              <a:rPr lang="en-US" sz="3000">
                <a:solidFill>
                  <a:srgbClr val="000000"/>
                </a:solidFill>
                <a:latin typeface="Libre Baskerville" panose="02000000000000000000"/>
              </a:rPr>
              <a:t>Dependency Determination</a:t>
            </a:r>
            <a:endParaRPr lang="en-US" sz="3000">
              <a:solidFill>
                <a:srgbClr val="000000"/>
              </a:solidFill>
              <a:latin typeface="Libre Baskerville" panose="02000000000000000000"/>
            </a:endParaRPr>
          </a:p>
        </p:txBody>
      </p:sp>
      <p:sp>
        <p:nvSpPr>
          <p:cNvPr id="20" name="TextBox 20"/>
          <p:cNvSpPr txBox="1"/>
          <p:nvPr/>
        </p:nvSpPr>
        <p:spPr>
          <a:xfrm>
            <a:off x="12114977" y="5958373"/>
            <a:ext cx="4963220" cy="768985"/>
          </a:xfrm>
          <a:prstGeom prst="rect">
            <a:avLst/>
          </a:prstGeom>
        </p:spPr>
        <p:txBody>
          <a:bodyPr lIns="0" tIns="0" rIns="0" bIns="0" rtlCol="0" anchor="t">
            <a:spAutoFit/>
          </a:bodyPr>
          <a:lstStyle/>
          <a:p>
            <a:pPr>
              <a:lnSpc>
                <a:spcPts val="3000"/>
              </a:lnSpc>
            </a:pPr>
            <a:r>
              <a:rPr lang="en-US" sz="3000">
                <a:solidFill>
                  <a:srgbClr val="000000"/>
                </a:solidFill>
                <a:latin typeface="Libre Baskerville" panose="02000000000000000000"/>
              </a:rPr>
              <a:t>Resource-Based Sequencing</a:t>
            </a:r>
            <a:endParaRPr lang="en-US" sz="3000">
              <a:solidFill>
                <a:srgbClr val="000000"/>
              </a:solidFill>
              <a:latin typeface="Libre Baskerville" panose="02000000000000000000"/>
            </a:endParaRPr>
          </a:p>
        </p:txBody>
      </p:sp>
      <p:sp>
        <p:nvSpPr>
          <p:cNvPr id="21" name="TextBox 8"/>
          <p:cNvSpPr txBox="1"/>
          <p:nvPr>
            <p:custDataLst>
              <p:tags r:id="rId4"/>
            </p:custDataLst>
          </p:nvPr>
        </p:nvSpPr>
        <p:spPr>
          <a:xfrm>
            <a:off x="603885" y="2115820"/>
            <a:ext cx="17029430" cy="1161415"/>
          </a:xfrm>
          <a:prstGeom prst="rect">
            <a:avLst/>
          </a:prstGeom>
        </p:spPr>
        <p:txBody>
          <a:bodyPr wrap="square" lIns="0" tIns="0" rIns="0" bIns="0" rtlCol="0" anchor="t">
            <a:spAutoFit/>
          </a:bodyPr>
          <a:p>
            <a:pPr algn="ctr">
              <a:lnSpc>
                <a:spcPts val="9060"/>
              </a:lnSpc>
            </a:pPr>
            <a:r>
              <a:rPr lang="en-US" sz="6000" dirty="0">
                <a:solidFill>
                  <a:srgbClr val="000000"/>
                </a:solidFill>
                <a:latin typeface="Yeseva One" panose="00000500000000000000"/>
              </a:rPr>
              <a:t>Some of the main approaches</a:t>
            </a:r>
            <a:endParaRPr lang="en-US" sz="6000" dirty="0">
              <a:solidFill>
                <a:srgbClr val="000000"/>
              </a:solidFill>
              <a:latin typeface="Yeseva One" panose="00000500000000000000"/>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2610204" y="-571500"/>
            <a:ext cx="6626483" cy="5715000"/>
          </a:xfrm>
          <a:custGeom>
            <a:avLst/>
            <a:gdLst/>
            <a:ahLst/>
            <a:cxnLst/>
            <a:rect l="l" t="t" r="r" b="b"/>
            <a:pathLst>
              <a:path w="6626483" h="5715000">
                <a:moveTo>
                  <a:pt x="0" y="0"/>
                </a:moveTo>
                <a:lnTo>
                  <a:pt x="6626483" y="0"/>
                </a:lnTo>
                <a:lnTo>
                  <a:pt x="6626483" y="5715000"/>
                </a:lnTo>
                <a:lnTo>
                  <a:pt x="0" y="5715000"/>
                </a:lnTo>
                <a:lnTo>
                  <a:pt x="0" y="0"/>
                </a:lnTo>
                <a:close/>
              </a:path>
            </a:pathLst>
          </a:custGeom>
          <a:blipFill>
            <a:blip r:embed="rId1"/>
            <a:stretch>
              <a:fillRect/>
            </a:stretch>
          </a:blipFill>
        </p:spPr>
      </p:sp>
      <p:sp>
        <p:nvSpPr>
          <p:cNvPr id="3" name="Freeform 3"/>
          <p:cNvSpPr/>
          <p:nvPr/>
        </p:nvSpPr>
        <p:spPr>
          <a:xfrm rot="-1266137">
            <a:off x="-1277219" y="5897732"/>
            <a:ext cx="5210769" cy="6721137"/>
          </a:xfrm>
          <a:custGeom>
            <a:avLst/>
            <a:gdLst/>
            <a:ahLst/>
            <a:cxnLst/>
            <a:rect l="l" t="t" r="r" b="b"/>
            <a:pathLst>
              <a:path w="5210769" h="6721137">
                <a:moveTo>
                  <a:pt x="0" y="0"/>
                </a:moveTo>
                <a:lnTo>
                  <a:pt x="5210769" y="0"/>
                </a:lnTo>
                <a:lnTo>
                  <a:pt x="5210769" y="6721136"/>
                </a:lnTo>
                <a:lnTo>
                  <a:pt x="0" y="6721136"/>
                </a:lnTo>
                <a:lnTo>
                  <a:pt x="0" y="0"/>
                </a:lnTo>
                <a:close/>
              </a:path>
            </a:pathLst>
          </a:custGeom>
          <a:blipFill>
            <a:blip r:embed="rId2"/>
            <a:stretch>
              <a:fillRect/>
            </a:stretch>
          </a:blipFill>
        </p:spPr>
      </p:sp>
      <p:sp>
        <p:nvSpPr>
          <p:cNvPr id="4" name="Freeform 4"/>
          <p:cNvSpPr/>
          <p:nvPr/>
        </p:nvSpPr>
        <p:spPr>
          <a:xfrm rot="-5569636">
            <a:off x="779619" y="-2269556"/>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3"/>
            <a:stretch>
              <a:fillRect/>
            </a:stretch>
          </a:blipFill>
        </p:spPr>
      </p:sp>
      <p:sp>
        <p:nvSpPr>
          <p:cNvPr id="5" name="TextBox 5"/>
          <p:cNvSpPr txBox="1"/>
          <p:nvPr/>
        </p:nvSpPr>
        <p:spPr>
          <a:xfrm>
            <a:off x="3283182" y="1089025"/>
            <a:ext cx="11721636" cy="384175"/>
          </a:xfrm>
          <a:prstGeom prst="rect">
            <a:avLst/>
          </a:prstGeom>
        </p:spPr>
        <p:txBody>
          <a:bodyPr lIns="0" tIns="0" rIns="0" bIns="0" rtlCol="0" anchor="t">
            <a:spAutoFit/>
          </a:bodyPr>
          <a:lstStyle/>
          <a:p>
            <a:pPr algn="ctr">
              <a:lnSpc>
                <a:spcPts val="3000"/>
              </a:lnSpc>
              <a:buClrTx/>
              <a:buSzTx/>
              <a:buFontTx/>
            </a:pPr>
            <a:r>
              <a:rPr lang="en-US" altLang="zh-CN" sz="3000" b="1" dirty="0">
                <a:solidFill>
                  <a:srgbClr val="000000"/>
                </a:solidFill>
                <a:latin typeface="Libre Baskerville" panose="02000000000000000000"/>
                <a:sym typeface="+mn-ea"/>
              </a:rPr>
              <a:t>Task Sequencing Approaches</a:t>
            </a:r>
            <a:endParaRPr lang="en-US" altLang="zh-CN" sz="3000" b="1" dirty="0">
              <a:solidFill>
                <a:srgbClr val="000000"/>
              </a:solidFill>
              <a:latin typeface="Libre Baskerville" panose="02000000000000000000"/>
            </a:endParaRPr>
          </a:p>
        </p:txBody>
      </p:sp>
      <p:sp>
        <p:nvSpPr>
          <p:cNvPr id="7" name="Freeform 7"/>
          <p:cNvSpPr/>
          <p:nvPr/>
        </p:nvSpPr>
        <p:spPr>
          <a:xfrm rot="-3755510">
            <a:off x="14637629" y="5499669"/>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3"/>
            <a:stretch>
              <a:fillRect/>
            </a:stretch>
          </a:blipFill>
        </p:spPr>
      </p:sp>
      <p:sp>
        <p:nvSpPr>
          <p:cNvPr id="9" name="TextBox 9"/>
          <p:cNvSpPr txBox="1"/>
          <p:nvPr/>
        </p:nvSpPr>
        <p:spPr>
          <a:xfrm>
            <a:off x="1128430" y="2995889"/>
            <a:ext cx="7877739" cy="5770880"/>
          </a:xfrm>
          <a:prstGeom prst="rect">
            <a:avLst/>
          </a:prstGeom>
        </p:spPr>
        <p:txBody>
          <a:bodyPr lIns="0" tIns="0" rIns="0" bIns="0" rtlCol="0" anchor="t">
            <a:spAutoFit/>
          </a:bodyPr>
          <a:lstStyle/>
          <a:p>
            <a:pPr>
              <a:lnSpc>
                <a:spcPts val="3000"/>
              </a:lnSpc>
            </a:pPr>
            <a:r>
              <a:rPr lang="en-US" sz="3000">
                <a:solidFill>
                  <a:srgbClr val="000000"/>
                </a:solidFill>
                <a:latin typeface="Libre Baskerville" panose="02000000000000000000"/>
              </a:rPr>
              <a:t>PDM is one of the most widely used approaches for task sequencing. It involves representing tasks as nodes and dependencies between tasks as arrows on a diagram. There are four types of task dependencies:</a:t>
            </a:r>
            <a:endParaRPr lang="en-US" sz="3000">
              <a:solidFill>
                <a:srgbClr val="000000"/>
              </a:solidFill>
              <a:latin typeface="Libre Baskerville" panose="02000000000000000000"/>
            </a:endParaRPr>
          </a:p>
          <a:p>
            <a:pPr>
              <a:lnSpc>
                <a:spcPts val="3000"/>
              </a:lnSpc>
            </a:pPr>
            <a:endParaRPr lang="en-US" sz="3000">
              <a:solidFill>
                <a:srgbClr val="000000"/>
              </a:solidFill>
              <a:latin typeface="Libre Baskerville" panose="02000000000000000000"/>
            </a:endParaRPr>
          </a:p>
          <a:p>
            <a:pPr marL="457200" indent="-457200">
              <a:lnSpc>
                <a:spcPts val="3000"/>
              </a:lnSpc>
              <a:buFont typeface="Arial" panose="020B0604020202020204" pitchFamily="34" charset="0"/>
              <a:buChar char="•"/>
            </a:pPr>
            <a:r>
              <a:rPr lang="en-US" sz="3000">
                <a:solidFill>
                  <a:srgbClr val="000000"/>
                </a:solidFill>
                <a:latin typeface="Libre Baskerville" panose="02000000000000000000"/>
              </a:rPr>
              <a:t>Finish-to-Start (FS): Task A must finish before Task B can start.</a:t>
            </a:r>
            <a:endParaRPr lang="en-US" sz="3000">
              <a:solidFill>
                <a:srgbClr val="000000"/>
              </a:solidFill>
              <a:latin typeface="Libre Baskerville" panose="02000000000000000000"/>
            </a:endParaRPr>
          </a:p>
          <a:p>
            <a:pPr marL="457200" indent="-457200">
              <a:lnSpc>
                <a:spcPts val="3000"/>
              </a:lnSpc>
              <a:buFont typeface="Arial" panose="020B0604020202020204" pitchFamily="34" charset="0"/>
              <a:buChar char="•"/>
            </a:pPr>
            <a:r>
              <a:rPr lang="en-US" sz="3000">
                <a:solidFill>
                  <a:srgbClr val="000000"/>
                </a:solidFill>
                <a:latin typeface="Libre Baskerville" panose="02000000000000000000"/>
              </a:rPr>
              <a:t>Start-to-Start (SS): Task A must start before Task B can start.</a:t>
            </a:r>
            <a:endParaRPr lang="en-US" sz="3000">
              <a:solidFill>
                <a:srgbClr val="000000"/>
              </a:solidFill>
              <a:latin typeface="Libre Baskerville" panose="02000000000000000000"/>
            </a:endParaRPr>
          </a:p>
          <a:p>
            <a:pPr marL="457200" indent="-457200">
              <a:lnSpc>
                <a:spcPts val="3000"/>
              </a:lnSpc>
              <a:buFont typeface="Arial" panose="020B0604020202020204" pitchFamily="34" charset="0"/>
              <a:buChar char="•"/>
            </a:pPr>
            <a:r>
              <a:rPr lang="en-US" sz="3000">
                <a:solidFill>
                  <a:srgbClr val="000000"/>
                </a:solidFill>
                <a:latin typeface="Libre Baskerville" panose="02000000000000000000"/>
              </a:rPr>
              <a:t>Finish-to-Finish (FF): Task A must finish before Task B can finish.</a:t>
            </a:r>
            <a:endParaRPr lang="en-US" sz="3000">
              <a:solidFill>
                <a:srgbClr val="000000"/>
              </a:solidFill>
              <a:latin typeface="Libre Baskerville" panose="02000000000000000000"/>
            </a:endParaRPr>
          </a:p>
          <a:p>
            <a:pPr marL="457200" indent="-457200">
              <a:lnSpc>
                <a:spcPts val="3000"/>
              </a:lnSpc>
              <a:buFont typeface="Arial" panose="020B0604020202020204" pitchFamily="34" charset="0"/>
              <a:buChar char="•"/>
            </a:pPr>
            <a:r>
              <a:rPr lang="en-US" sz="3000">
                <a:solidFill>
                  <a:srgbClr val="000000"/>
                </a:solidFill>
                <a:latin typeface="Libre Baskerville" panose="02000000000000000000"/>
              </a:rPr>
              <a:t>Start-to-Finish (SF): Task A must start before Task B can finish.</a:t>
            </a:r>
            <a:endParaRPr lang="en-US" sz="3000">
              <a:solidFill>
                <a:srgbClr val="000000"/>
              </a:solidFill>
              <a:latin typeface="Libre Baskerville" panose="02000000000000000000"/>
            </a:endParaRPr>
          </a:p>
        </p:txBody>
      </p:sp>
      <p:sp>
        <p:nvSpPr>
          <p:cNvPr id="10" name="TextBox 10"/>
          <p:cNvSpPr txBox="1"/>
          <p:nvPr/>
        </p:nvSpPr>
        <p:spPr>
          <a:xfrm>
            <a:off x="1128395" y="2095500"/>
            <a:ext cx="9063990" cy="448310"/>
          </a:xfrm>
          <a:prstGeom prst="rect">
            <a:avLst/>
          </a:prstGeom>
        </p:spPr>
        <p:txBody>
          <a:bodyPr wrap="square" lIns="0" tIns="0" rIns="0" bIns="0" rtlCol="0" anchor="t">
            <a:spAutoFit/>
          </a:bodyPr>
          <a:lstStyle/>
          <a:p>
            <a:pPr>
              <a:lnSpc>
                <a:spcPts val="3500"/>
              </a:lnSpc>
            </a:pPr>
            <a:r>
              <a:rPr lang="en-US" sz="3500">
                <a:solidFill>
                  <a:srgbClr val="000000"/>
                </a:solidFill>
                <a:latin typeface="Yeseva One" panose="00000500000000000000"/>
              </a:rPr>
              <a:t>Precedence Diagramming Method</a:t>
            </a:r>
            <a:endParaRPr lang="en-US" sz="3500">
              <a:solidFill>
                <a:srgbClr val="000000"/>
              </a:solidFill>
              <a:latin typeface="Yeseva One" panose="00000500000000000000"/>
            </a:endParaRPr>
          </a:p>
        </p:txBody>
      </p:sp>
      <p:sp>
        <p:nvSpPr>
          <p:cNvPr id="11" name="TextBox 11"/>
          <p:cNvSpPr txBox="1"/>
          <p:nvPr/>
        </p:nvSpPr>
        <p:spPr>
          <a:xfrm>
            <a:off x="9243730" y="2995889"/>
            <a:ext cx="7877739" cy="4847590"/>
          </a:xfrm>
          <a:prstGeom prst="rect">
            <a:avLst/>
          </a:prstGeom>
        </p:spPr>
        <p:txBody>
          <a:bodyPr lIns="0" tIns="0" rIns="0" bIns="0" rtlCol="0" anchor="t">
            <a:spAutoFit/>
          </a:bodyPr>
          <a:lstStyle/>
          <a:p>
            <a:pPr algn="l">
              <a:lnSpc>
                <a:spcPct val="150000"/>
              </a:lnSpc>
              <a:buClrTx/>
              <a:buSzTx/>
              <a:buFontTx/>
            </a:pPr>
            <a:r>
              <a:rPr lang="en-US" sz="3000" dirty="0">
                <a:solidFill>
                  <a:srgbClr val="000000"/>
                </a:solidFill>
                <a:latin typeface="Libre Baskerville" panose="02000000000000000000"/>
              </a:rPr>
              <a:t>ADM is another network diagramming technique for task sequencing. It uses arrows to represent tasks and dependencies between them, similar to PDM. ADM is commonly used in the Program Evaluation and Review Technique (PERT).</a:t>
            </a:r>
            <a:endParaRPr lang="en-US" sz="3000" dirty="0">
              <a:solidFill>
                <a:srgbClr val="000000"/>
              </a:solidFill>
              <a:latin typeface="Libre Baskerville" panose="02000000000000000000"/>
            </a:endParaRPr>
          </a:p>
        </p:txBody>
      </p:sp>
      <p:sp>
        <p:nvSpPr>
          <p:cNvPr id="12" name="TextBox 12"/>
          <p:cNvSpPr txBox="1"/>
          <p:nvPr/>
        </p:nvSpPr>
        <p:spPr>
          <a:xfrm>
            <a:off x="9243695" y="2095500"/>
            <a:ext cx="8463915" cy="448310"/>
          </a:xfrm>
          <a:prstGeom prst="rect">
            <a:avLst/>
          </a:prstGeom>
        </p:spPr>
        <p:txBody>
          <a:bodyPr wrap="square" lIns="0" tIns="0" rIns="0" bIns="0" rtlCol="0" anchor="t">
            <a:spAutoFit/>
          </a:bodyPr>
          <a:lstStyle/>
          <a:p>
            <a:pPr>
              <a:lnSpc>
                <a:spcPts val="3500"/>
              </a:lnSpc>
            </a:pPr>
            <a:r>
              <a:rPr lang="en-US" sz="3500">
                <a:solidFill>
                  <a:srgbClr val="000000"/>
                </a:solidFill>
                <a:latin typeface="Yeseva One" panose="00000500000000000000"/>
              </a:rPr>
              <a:t>Arrow Diagramming Method</a:t>
            </a:r>
            <a:endParaRPr lang="en-US" sz="3500">
              <a:solidFill>
                <a:srgbClr val="000000"/>
              </a:solidFill>
              <a:latin typeface="Yeseva One" panose="00000500000000000000"/>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2610204" y="-571500"/>
            <a:ext cx="6626483" cy="5715000"/>
          </a:xfrm>
          <a:custGeom>
            <a:avLst/>
            <a:gdLst/>
            <a:ahLst/>
            <a:cxnLst/>
            <a:rect l="l" t="t" r="r" b="b"/>
            <a:pathLst>
              <a:path w="6626483" h="5715000">
                <a:moveTo>
                  <a:pt x="0" y="0"/>
                </a:moveTo>
                <a:lnTo>
                  <a:pt x="6626483" y="0"/>
                </a:lnTo>
                <a:lnTo>
                  <a:pt x="6626483" y="5715000"/>
                </a:lnTo>
                <a:lnTo>
                  <a:pt x="0" y="5715000"/>
                </a:lnTo>
                <a:lnTo>
                  <a:pt x="0" y="0"/>
                </a:lnTo>
                <a:close/>
              </a:path>
            </a:pathLst>
          </a:custGeom>
          <a:blipFill>
            <a:blip r:embed="rId1"/>
            <a:stretch>
              <a:fillRect/>
            </a:stretch>
          </a:blipFill>
        </p:spPr>
      </p:sp>
      <p:sp>
        <p:nvSpPr>
          <p:cNvPr id="3" name="Freeform 3"/>
          <p:cNvSpPr/>
          <p:nvPr/>
        </p:nvSpPr>
        <p:spPr>
          <a:xfrm rot="-1266137">
            <a:off x="-1277219" y="5897732"/>
            <a:ext cx="5210769" cy="6721137"/>
          </a:xfrm>
          <a:custGeom>
            <a:avLst/>
            <a:gdLst/>
            <a:ahLst/>
            <a:cxnLst/>
            <a:rect l="l" t="t" r="r" b="b"/>
            <a:pathLst>
              <a:path w="5210769" h="6721137">
                <a:moveTo>
                  <a:pt x="0" y="0"/>
                </a:moveTo>
                <a:lnTo>
                  <a:pt x="5210769" y="0"/>
                </a:lnTo>
                <a:lnTo>
                  <a:pt x="5210769" y="6721136"/>
                </a:lnTo>
                <a:lnTo>
                  <a:pt x="0" y="6721136"/>
                </a:lnTo>
                <a:lnTo>
                  <a:pt x="0" y="0"/>
                </a:lnTo>
                <a:close/>
              </a:path>
            </a:pathLst>
          </a:custGeom>
          <a:blipFill>
            <a:blip r:embed="rId2"/>
            <a:stretch>
              <a:fillRect/>
            </a:stretch>
          </a:blipFill>
        </p:spPr>
      </p:sp>
      <p:sp>
        <p:nvSpPr>
          <p:cNvPr id="4" name="Freeform 4"/>
          <p:cNvSpPr/>
          <p:nvPr/>
        </p:nvSpPr>
        <p:spPr>
          <a:xfrm rot="-5569636">
            <a:off x="779619" y="-2269556"/>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3"/>
            <a:stretch>
              <a:fillRect/>
            </a:stretch>
          </a:blipFill>
        </p:spPr>
      </p:sp>
      <p:sp>
        <p:nvSpPr>
          <p:cNvPr id="5" name="TextBox 5"/>
          <p:cNvSpPr txBox="1"/>
          <p:nvPr/>
        </p:nvSpPr>
        <p:spPr>
          <a:xfrm>
            <a:off x="3283182" y="1089025"/>
            <a:ext cx="11721636" cy="384175"/>
          </a:xfrm>
          <a:prstGeom prst="rect">
            <a:avLst/>
          </a:prstGeom>
        </p:spPr>
        <p:txBody>
          <a:bodyPr lIns="0" tIns="0" rIns="0" bIns="0" rtlCol="0" anchor="t">
            <a:spAutoFit/>
          </a:bodyPr>
          <a:lstStyle/>
          <a:p>
            <a:pPr algn="ctr">
              <a:lnSpc>
                <a:spcPts val="3000"/>
              </a:lnSpc>
              <a:buClrTx/>
              <a:buSzTx/>
              <a:buFontTx/>
            </a:pPr>
            <a:r>
              <a:rPr lang="en-US" altLang="zh-CN" sz="3000" b="1" dirty="0">
                <a:solidFill>
                  <a:srgbClr val="000000"/>
                </a:solidFill>
                <a:latin typeface="Libre Baskerville" panose="02000000000000000000"/>
                <a:sym typeface="+mn-ea"/>
              </a:rPr>
              <a:t>Task Sequencing Approaches</a:t>
            </a:r>
            <a:endParaRPr lang="en-US" altLang="zh-CN" sz="3000" b="1" dirty="0">
              <a:solidFill>
                <a:srgbClr val="000000"/>
              </a:solidFill>
              <a:latin typeface="Libre Baskerville" panose="02000000000000000000"/>
            </a:endParaRPr>
          </a:p>
        </p:txBody>
      </p:sp>
      <p:sp>
        <p:nvSpPr>
          <p:cNvPr id="7" name="Freeform 7"/>
          <p:cNvSpPr/>
          <p:nvPr/>
        </p:nvSpPr>
        <p:spPr>
          <a:xfrm rot="-3755510">
            <a:off x="14637629" y="5499669"/>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3"/>
            <a:stretch>
              <a:fillRect/>
            </a:stretch>
          </a:blipFill>
        </p:spPr>
      </p:sp>
      <p:sp>
        <p:nvSpPr>
          <p:cNvPr id="9" name="TextBox 9"/>
          <p:cNvSpPr txBox="1"/>
          <p:nvPr/>
        </p:nvSpPr>
        <p:spPr>
          <a:xfrm>
            <a:off x="1128430" y="2995889"/>
            <a:ext cx="7877739" cy="4847590"/>
          </a:xfrm>
          <a:prstGeom prst="rect">
            <a:avLst/>
          </a:prstGeom>
        </p:spPr>
        <p:txBody>
          <a:bodyPr lIns="0" tIns="0" rIns="0" bIns="0" rtlCol="0" anchor="t">
            <a:spAutoFit/>
          </a:bodyPr>
          <a:lstStyle/>
          <a:p>
            <a:pPr algn="l">
              <a:lnSpc>
                <a:spcPct val="150000"/>
              </a:lnSpc>
              <a:buClrTx/>
              <a:buSzTx/>
              <a:buFontTx/>
            </a:pPr>
            <a:r>
              <a:rPr lang="en-US" sz="3000" dirty="0">
                <a:solidFill>
                  <a:srgbClr val="000000"/>
                </a:solidFill>
                <a:latin typeface="Libre Baskerville" panose="02000000000000000000"/>
              </a:rPr>
              <a:t>CPM is a method for identifying the critical path in a project schedule. The critical path is the longest sequence of dependent tasks that, when delayed, would delay the project's completion. It helps project managers focus on tasks with the least schedule flexibility.</a:t>
            </a:r>
            <a:endParaRPr lang="en-US" sz="3000" dirty="0">
              <a:solidFill>
                <a:srgbClr val="000000"/>
              </a:solidFill>
              <a:latin typeface="Libre Baskerville" panose="02000000000000000000"/>
            </a:endParaRPr>
          </a:p>
        </p:txBody>
      </p:sp>
      <p:sp>
        <p:nvSpPr>
          <p:cNvPr id="10" name="TextBox 10"/>
          <p:cNvSpPr txBox="1"/>
          <p:nvPr/>
        </p:nvSpPr>
        <p:spPr>
          <a:xfrm>
            <a:off x="1104900" y="2010410"/>
            <a:ext cx="6591300" cy="448310"/>
          </a:xfrm>
          <a:prstGeom prst="rect">
            <a:avLst/>
          </a:prstGeom>
        </p:spPr>
        <p:txBody>
          <a:bodyPr wrap="square" lIns="0" tIns="0" rIns="0" bIns="0" rtlCol="0" anchor="t">
            <a:spAutoFit/>
          </a:bodyPr>
          <a:lstStyle/>
          <a:p>
            <a:pPr>
              <a:lnSpc>
                <a:spcPts val="3500"/>
              </a:lnSpc>
            </a:pPr>
            <a:r>
              <a:rPr lang="en-US" sz="3500">
                <a:solidFill>
                  <a:srgbClr val="000000"/>
                </a:solidFill>
                <a:latin typeface="Yeseva One" panose="00000500000000000000"/>
              </a:rPr>
              <a:t>Critical Path Method</a:t>
            </a:r>
            <a:endParaRPr lang="en-US" sz="3500">
              <a:solidFill>
                <a:srgbClr val="000000"/>
              </a:solidFill>
              <a:latin typeface="Yeseva One" panose="00000500000000000000"/>
            </a:endParaRPr>
          </a:p>
        </p:txBody>
      </p:sp>
      <p:sp>
        <p:nvSpPr>
          <p:cNvPr id="11" name="TextBox 11"/>
          <p:cNvSpPr txBox="1"/>
          <p:nvPr/>
        </p:nvSpPr>
        <p:spPr>
          <a:xfrm>
            <a:off x="9243730" y="2995889"/>
            <a:ext cx="7877739" cy="5539740"/>
          </a:xfrm>
          <a:prstGeom prst="rect">
            <a:avLst/>
          </a:prstGeom>
        </p:spPr>
        <p:txBody>
          <a:bodyPr lIns="0" tIns="0" rIns="0" bIns="0" rtlCol="0" anchor="t">
            <a:spAutoFit/>
          </a:bodyPr>
          <a:lstStyle/>
          <a:p>
            <a:pPr algn="l">
              <a:lnSpc>
                <a:spcPct val="150000"/>
              </a:lnSpc>
              <a:buClrTx/>
              <a:buSzTx/>
              <a:buFontTx/>
            </a:pPr>
            <a:r>
              <a:rPr lang="en-US" sz="3000" dirty="0">
                <a:solidFill>
                  <a:srgbClr val="000000"/>
                </a:solidFill>
                <a:latin typeface="Libre Baskerville" panose="02000000000000000000"/>
              </a:rPr>
              <a:t>Gantt charts display project tasks on a timeline. While they may not explicitly show task dependencies, they offer a visual representation of when tasks are scheduled to start and finish. Task sequencing can be inferred by examining the overlap and order of tasks in the chart</a:t>
            </a:r>
            <a:endParaRPr lang="en-US" sz="3000" dirty="0">
              <a:solidFill>
                <a:srgbClr val="000000"/>
              </a:solidFill>
              <a:latin typeface="Libre Baskerville" panose="02000000000000000000"/>
            </a:endParaRPr>
          </a:p>
        </p:txBody>
      </p:sp>
      <p:sp>
        <p:nvSpPr>
          <p:cNvPr id="12" name="TextBox 12"/>
          <p:cNvSpPr txBox="1"/>
          <p:nvPr/>
        </p:nvSpPr>
        <p:spPr>
          <a:xfrm>
            <a:off x="9220235" y="2010369"/>
            <a:ext cx="3940619" cy="448310"/>
          </a:xfrm>
          <a:prstGeom prst="rect">
            <a:avLst/>
          </a:prstGeom>
        </p:spPr>
        <p:txBody>
          <a:bodyPr lIns="0" tIns="0" rIns="0" bIns="0" rtlCol="0" anchor="t">
            <a:spAutoFit/>
          </a:bodyPr>
          <a:lstStyle/>
          <a:p>
            <a:pPr>
              <a:lnSpc>
                <a:spcPts val="3500"/>
              </a:lnSpc>
            </a:pPr>
            <a:r>
              <a:rPr lang="en-US" sz="3500">
                <a:solidFill>
                  <a:srgbClr val="000000"/>
                </a:solidFill>
                <a:latin typeface="Yeseva One" panose="00000500000000000000"/>
              </a:rPr>
              <a:t>Gantt Chart</a:t>
            </a:r>
            <a:endParaRPr lang="en-US" sz="3500">
              <a:solidFill>
                <a:srgbClr val="000000"/>
              </a:solidFill>
              <a:latin typeface="Yeseva One" panose="00000500000000000000"/>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2610204" y="-571500"/>
            <a:ext cx="6626483" cy="5715000"/>
          </a:xfrm>
          <a:custGeom>
            <a:avLst/>
            <a:gdLst/>
            <a:ahLst/>
            <a:cxnLst/>
            <a:rect l="l" t="t" r="r" b="b"/>
            <a:pathLst>
              <a:path w="6626483" h="5715000">
                <a:moveTo>
                  <a:pt x="0" y="0"/>
                </a:moveTo>
                <a:lnTo>
                  <a:pt x="6626483" y="0"/>
                </a:lnTo>
                <a:lnTo>
                  <a:pt x="6626483" y="5715000"/>
                </a:lnTo>
                <a:lnTo>
                  <a:pt x="0" y="5715000"/>
                </a:lnTo>
                <a:lnTo>
                  <a:pt x="0" y="0"/>
                </a:lnTo>
                <a:close/>
              </a:path>
            </a:pathLst>
          </a:custGeom>
          <a:blipFill>
            <a:blip r:embed="rId1"/>
            <a:stretch>
              <a:fillRect/>
            </a:stretch>
          </a:blipFill>
        </p:spPr>
      </p:sp>
      <p:sp>
        <p:nvSpPr>
          <p:cNvPr id="3" name="Freeform 3"/>
          <p:cNvSpPr/>
          <p:nvPr/>
        </p:nvSpPr>
        <p:spPr>
          <a:xfrm rot="-1266137">
            <a:off x="-1277219" y="5897732"/>
            <a:ext cx="5210769" cy="6721137"/>
          </a:xfrm>
          <a:custGeom>
            <a:avLst/>
            <a:gdLst/>
            <a:ahLst/>
            <a:cxnLst/>
            <a:rect l="l" t="t" r="r" b="b"/>
            <a:pathLst>
              <a:path w="5210769" h="6721137">
                <a:moveTo>
                  <a:pt x="0" y="0"/>
                </a:moveTo>
                <a:lnTo>
                  <a:pt x="5210769" y="0"/>
                </a:lnTo>
                <a:lnTo>
                  <a:pt x="5210769" y="6721136"/>
                </a:lnTo>
                <a:lnTo>
                  <a:pt x="0" y="6721136"/>
                </a:lnTo>
                <a:lnTo>
                  <a:pt x="0" y="0"/>
                </a:lnTo>
                <a:close/>
              </a:path>
            </a:pathLst>
          </a:custGeom>
          <a:blipFill>
            <a:blip r:embed="rId2"/>
            <a:stretch>
              <a:fillRect/>
            </a:stretch>
          </a:blipFill>
        </p:spPr>
      </p:sp>
      <p:sp>
        <p:nvSpPr>
          <p:cNvPr id="4" name="Freeform 4"/>
          <p:cNvSpPr/>
          <p:nvPr/>
        </p:nvSpPr>
        <p:spPr>
          <a:xfrm rot="-5569636">
            <a:off x="779619" y="-2269556"/>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3"/>
            <a:stretch>
              <a:fillRect/>
            </a:stretch>
          </a:blipFill>
        </p:spPr>
      </p:sp>
      <p:sp>
        <p:nvSpPr>
          <p:cNvPr id="5" name="TextBox 5"/>
          <p:cNvSpPr txBox="1"/>
          <p:nvPr/>
        </p:nvSpPr>
        <p:spPr>
          <a:xfrm>
            <a:off x="3283182" y="1089025"/>
            <a:ext cx="11721636" cy="384175"/>
          </a:xfrm>
          <a:prstGeom prst="rect">
            <a:avLst/>
          </a:prstGeom>
        </p:spPr>
        <p:txBody>
          <a:bodyPr lIns="0" tIns="0" rIns="0" bIns="0" rtlCol="0" anchor="t">
            <a:spAutoFit/>
          </a:bodyPr>
          <a:lstStyle/>
          <a:p>
            <a:pPr algn="ctr">
              <a:lnSpc>
                <a:spcPts val="3000"/>
              </a:lnSpc>
              <a:buClrTx/>
              <a:buSzTx/>
              <a:buFontTx/>
            </a:pPr>
            <a:r>
              <a:rPr lang="en-US" altLang="zh-CN" sz="3000" b="1" dirty="0">
                <a:solidFill>
                  <a:srgbClr val="000000"/>
                </a:solidFill>
                <a:latin typeface="Libre Baskerville" panose="02000000000000000000"/>
                <a:sym typeface="+mn-ea"/>
              </a:rPr>
              <a:t>Task Sequencing Approaches</a:t>
            </a:r>
            <a:endParaRPr lang="en-US" altLang="zh-CN" sz="3000" b="1" dirty="0">
              <a:solidFill>
                <a:srgbClr val="000000"/>
              </a:solidFill>
              <a:latin typeface="Libre Baskerville" panose="02000000000000000000"/>
            </a:endParaRPr>
          </a:p>
        </p:txBody>
      </p:sp>
      <p:sp>
        <p:nvSpPr>
          <p:cNvPr id="7" name="Freeform 7"/>
          <p:cNvSpPr/>
          <p:nvPr/>
        </p:nvSpPr>
        <p:spPr>
          <a:xfrm rot="-3755510">
            <a:off x="14637629" y="5499669"/>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3"/>
            <a:stretch>
              <a:fillRect/>
            </a:stretch>
          </a:blipFill>
        </p:spPr>
      </p:sp>
      <p:sp>
        <p:nvSpPr>
          <p:cNvPr id="9" name="TextBox 9"/>
          <p:cNvSpPr txBox="1"/>
          <p:nvPr/>
        </p:nvSpPr>
        <p:spPr>
          <a:xfrm>
            <a:off x="1128430" y="2995889"/>
            <a:ext cx="7877739" cy="5539740"/>
          </a:xfrm>
          <a:prstGeom prst="rect">
            <a:avLst/>
          </a:prstGeom>
        </p:spPr>
        <p:txBody>
          <a:bodyPr lIns="0" tIns="0" rIns="0" bIns="0" rtlCol="0" anchor="t">
            <a:spAutoFit/>
          </a:bodyPr>
          <a:lstStyle/>
          <a:p>
            <a:pPr algn="l">
              <a:lnSpc>
                <a:spcPct val="150000"/>
              </a:lnSpc>
              <a:buClrTx/>
              <a:buSzTx/>
              <a:buFontTx/>
            </a:pPr>
            <a:r>
              <a:rPr lang="en-US" sz="3000" dirty="0">
                <a:solidFill>
                  <a:srgbClr val="000000"/>
                </a:solidFill>
                <a:latin typeface="Libre Baskerville" panose="02000000000000000000"/>
              </a:rPr>
              <a:t>This approach involves defining dependencies between tasks based on logical relationships, constraints, or external factors. Common dependencies include "finish-to-start" (task A must finish before task B starts) and "start-to-start" (task A must start before task B starts).</a:t>
            </a:r>
            <a:endParaRPr lang="en-US" sz="3000" dirty="0">
              <a:solidFill>
                <a:srgbClr val="000000"/>
              </a:solidFill>
              <a:latin typeface="Libre Baskerville" panose="02000000000000000000"/>
            </a:endParaRPr>
          </a:p>
        </p:txBody>
      </p:sp>
      <p:sp>
        <p:nvSpPr>
          <p:cNvPr id="10" name="TextBox 10"/>
          <p:cNvSpPr txBox="1"/>
          <p:nvPr/>
        </p:nvSpPr>
        <p:spPr>
          <a:xfrm>
            <a:off x="1219200" y="2019300"/>
            <a:ext cx="8211185" cy="448310"/>
          </a:xfrm>
          <a:prstGeom prst="rect">
            <a:avLst/>
          </a:prstGeom>
        </p:spPr>
        <p:txBody>
          <a:bodyPr wrap="square" lIns="0" tIns="0" rIns="0" bIns="0" rtlCol="0" anchor="t">
            <a:spAutoFit/>
          </a:bodyPr>
          <a:lstStyle/>
          <a:p>
            <a:pPr>
              <a:lnSpc>
                <a:spcPts val="3500"/>
              </a:lnSpc>
            </a:pPr>
            <a:r>
              <a:rPr lang="en-US" sz="3500">
                <a:solidFill>
                  <a:srgbClr val="000000"/>
                </a:solidFill>
                <a:latin typeface="Yeseva One" panose="00000500000000000000"/>
              </a:rPr>
              <a:t>Dependency Determination</a:t>
            </a:r>
            <a:endParaRPr lang="en-US" sz="3500">
              <a:solidFill>
                <a:srgbClr val="000000"/>
              </a:solidFill>
              <a:latin typeface="Yeseva One" panose="00000500000000000000"/>
            </a:endParaRPr>
          </a:p>
        </p:txBody>
      </p:sp>
      <p:sp>
        <p:nvSpPr>
          <p:cNvPr id="11" name="TextBox 11"/>
          <p:cNvSpPr txBox="1"/>
          <p:nvPr/>
        </p:nvSpPr>
        <p:spPr>
          <a:xfrm>
            <a:off x="9243730" y="2995889"/>
            <a:ext cx="7877739" cy="4154805"/>
          </a:xfrm>
          <a:prstGeom prst="rect">
            <a:avLst/>
          </a:prstGeom>
        </p:spPr>
        <p:txBody>
          <a:bodyPr lIns="0" tIns="0" rIns="0" bIns="0" rtlCol="0" anchor="t">
            <a:spAutoFit/>
          </a:bodyPr>
          <a:lstStyle/>
          <a:p>
            <a:pPr algn="l">
              <a:lnSpc>
                <a:spcPct val="150000"/>
              </a:lnSpc>
              <a:buClrTx/>
              <a:buSzTx/>
              <a:buFontTx/>
            </a:pPr>
            <a:r>
              <a:rPr lang="en-US" sz="3000" dirty="0">
                <a:solidFill>
                  <a:srgbClr val="000000"/>
                </a:solidFill>
                <a:latin typeface="Libre Baskerville" panose="02000000000000000000"/>
              </a:rPr>
              <a:t>This approach considers the availability of resources, such as people, equipment, or materials, when sequencing tasks. It aims to optimize resource allocation and scheduling to avoid resource conflicts and bottlenecks.</a:t>
            </a:r>
            <a:endParaRPr lang="en-US" sz="3000" dirty="0">
              <a:solidFill>
                <a:srgbClr val="000000"/>
              </a:solidFill>
              <a:latin typeface="Libre Baskerville" panose="02000000000000000000"/>
            </a:endParaRPr>
          </a:p>
        </p:txBody>
      </p:sp>
      <p:sp>
        <p:nvSpPr>
          <p:cNvPr id="12" name="TextBox 12"/>
          <p:cNvSpPr txBox="1"/>
          <p:nvPr/>
        </p:nvSpPr>
        <p:spPr>
          <a:xfrm>
            <a:off x="9334500" y="2019300"/>
            <a:ext cx="6515735" cy="448310"/>
          </a:xfrm>
          <a:prstGeom prst="rect">
            <a:avLst/>
          </a:prstGeom>
        </p:spPr>
        <p:txBody>
          <a:bodyPr wrap="square" lIns="0" tIns="0" rIns="0" bIns="0" rtlCol="0" anchor="t">
            <a:spAutoFit/>
          </a:bodyPr>
          <a:lstStyle/>
          <a:p>
            <a:pPr>
              <a:lnSpc>
                <a:spcPts val="3500"/>
              </a:lnSpc>
            </a:pPr>
            <a:r>
              <a:rPr lang="en-US" sz="3500">
                <a:solidFill>
                  <a:srgbClr val="000000"/>
                </a:solidFill>
                <a:latin typeface="Yeseva One" panose="00000500000000000000"/>
              </a:rPr>
              <a:t>Resource-Based Sequencing</a:t>
            </a:r>
            <a:endParaRPr lang="en-US" sz="3500">
              <a:solidFill>
                <a:srgbClr val="000000"/>
              </a:solidFill>
              <a:latin typeface="Yeseva One" panose="00000500000000000000"/>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4724198" y="1857801"/>
            <a:ext cx="8496705" cy="1214357"/>
          </a:xfrm>
          <a:prstGeom prst="rect">
            <a:avLst/>
          </a:prstGeom>
        </p:spPr>
        <p:txBody>
          <a:bodyPr lIns="0" tIns="0" rIns="0" bIns="0" rtlCol="0" anchor="t">
            <a:spAutoFit/>
          </a:bodyPr>
          <a:lstStyle/>
          <a:p>
            <a:pPr algn="ctr">
              <a:lnSpc>
                <a:spcPts val="9060"/>
              </a:lnSpc>
            </a:pPr>
            <a:r>
              <a:rPr lang="en-US" sz="9060">
                <a:solidFill>
                  <a:srgbClr val="000000"/>
                </a:solidFill>
                <a:latin typeface="Yeseva One" panose="00000500000000000000"/>
              </a:rPr>
              <a:t>Conclusion</a:t>
            </a:r>
            <a:endParaRPr lang="en-US" sz="9060">
              <a:solidFill>
                <a:srgbClr val="000000"/>
              </a:solidFill>
              <a:latin typeface="Yeseva One" panose="00000500000000000000"/>
            </a:endParaRPr>
          </a:p>
        </p:txBody>
      </p:sp>
      <p:sp>
        <p:nvSpPr>
          <p:cNvPr id="3" name="Freeform 3"/>
          <p:cNvSpPr/>
          <p:nvPr/>
        </p:nvSpPr>
        <p:spPr>
          <a:xfrm>
            <a:off x="12610204" y="-571500"/>
            <a:ext cx="6626483" cy="5715000"/>
          </a:xfrm>
          <a:custGeom>
            <a:avLst/>
            <a:gdLst/>
            <a:ahLst/>
            <a:cxnLst/>
            <a:rect l="l" t="t" r="r" b="b"/>
            <a:pathLst>
              <a:path w="6626483" h="5715000">
                <a:moveTo>
                  <a:pt x="0" y="0"/>
                </a:moveTo>
                <a:lnTo>
                  <a:pt x="6626483" y="0"/>
                </a:lnTo>
                <a:lnTo>
                  <a:pt x="6626483" y="5715000"/>
                </a:lnTo>
                <a:lnTo>
                  <a:pt x="0" y="5715000"/>
                </a:lnTo>
                <a:lnTo>
                  <a:pt x="0" y="0"/>
                </a:lnTo>
                <a:close/>
              </a:path>
            </a:pathLst>
          </a:custGeom>
          <a:blipFill>
            <a:blip r:embed="rId1"/>
            <a:stretch>
              <a:fillRect/>
            </a:stretch>
          </a:blipFill>
        </p:spPr>
      </p:sp>
      <p:sp>
        <p:nvSpPr>
          <p:cNvPr id="4" name="Freeform 4"/>
          <p:cNvSpPr/>
          <p:nvPr/>
        </p:nvSpPr>
        <p:spPr>
          <a:xfrm rot="-1266137">
            <a:off x="-1277219" y="5897732"/>
            <a:ext cx="5210769" cy="6721137"/>
          </a:xfrm>
          <a:custGeom>
            <a:avLst/>
            <a:gdLst/>
            <a:ahLst/>
            <a:cxnLst/>
            <a:rect l="l" t="t" r="r" b="b"/>
            <a:pathLst>
              <a:path w="5210769" h="6721137">
                <a:moveTo>
                  <a:pt x="0" y="0"/>
                </a:moveTo>
                <a:lnTo>
                  <a:pt x="5210769" y="0"/>
                </a:lnTo>
                <a:lnTo>
                  <a:pt x="5210769" y="6721136"/>
                </a:lnTo>
                <a:lnTo>
                  <a:pt x="0" y="6721136"/>
                </a:lnTo>
                <a:lnTo>
                  <a:pt x="0" y="0"/>
                </a:lnTo>
                <a:close/>
              </a:path>
            </a:pathLst>
          </a:custGeom>
          <a:blipFill>
            <a:blip r:embed="rId2"/>
            <a:stretch>
              <a:fillRect/>
            </a:stretch>
          </a:blipFill>
        </p:spPr>
      </p:sp>
      <p:sp>
        <p:nvSpPr>
          <p:cNvPr id="5" name="Freeform 5"/>
          <p:cNvSpPr/>
          <p:nvPr/>
        </p:nvSpPr>
        <p:spPr>
          <a:xfrm rot="-5569636">
            <a:off x="779619" y="-2269556"/>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3"/>
            <a:stretch>
              <a:fillRect/>
            </a:stretch>
          </a:blipFill>
        </p:spPr>
      </p:sp>
      <p:sp>
        <p:nvSpPr>
          <p:cNvPr id="8" name="Freeform 8"/>
          <p:cNvSpPr/>
          <p:nvPr/>
        </p:nvSpPr>
        <p:spPr>
          <a:xfrm rot="-3755510">
            <a:off x="14637629" y="5499669"/>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3"/>
            <a:stretch>
              <a:fillRect/>
            </a:stretch>
          </a:blipFill>
        </p:spPr>
      </p:sp>
      <p:sp>
        <p:nvSpPr>
          <p:cNvPr id="9" name="TextBox 9"/>
          <p:cNvSpPr txBox="1"/>
          <p:nvPr/>
        </p:nvSpPr>
        <p:spPr>
          <a:xfrm>
            <a:off x="1668145" y="3009900"/>
            <a:ext cx="15453995" cy="5071110"/>
          </a:xfrm>
          <a:prstGeom prst="rect">
            <a:avLst/>
          </a:prstGeom>
        </p:spPr>
        <p:txBody>
          <a:bodyPr lIns="0" tIns="0" rIns="0" bIns="0" rtlCol="0" anchor="t">
            <a:noAutofit/>
          </a:bodyPr>
          <a:lstStyle/>
          <a:p>
            <a:pPr algn="ctr">
              <a:lnSpc>
                <a:spcPct val="150000"/>
              </a:lnSpc>
              <a:buClrTx/>
              <a:buSzTx/>
              <a:buNone/>
            </a:pPr>
            <a:r>
              <a:rPr lang="en-US" sz="2800" dirty="0">
                <a:solidFill>
                  <a:srgbClr val="000000"/>
                </a:solidFill>
                <a:latin typeface="Libre Baskerville" panose="02000000000000000000"/>
              </a:rPr>
              <a:t>Project management is the process of leading the work of a team to achieve all project goals within the given constraints.This information is usually described in project documentation, created at the beginning of the development process. The primary constraints are scope, time, and budget.</a:t>
            </a:r>
            <a:endParaRPr lang="en-US" sz="2800" dirty="0">
              <a:solidFill>
                <a:srgbClr val="000000"/>
              </a:solidFill>
              <a:latin typeface="Libre Baskerville" panose="02000000000000000000"/>
            </a:endParaRPr>
          </a:p>
          <a:p>
            <a:pPr algn="ctr">
              <a:lnSpc>
                <a:spcPct val="150000"/>
              </a:lnSpc>
              <a:buClrTx/>
              <a:buSzTx/>
              <a:buNone/>
            </a:pPr>
            <a:endParaRPr lang="en-US" sz="2800" dirty="0">
              <a:solidFill>
                <a:srgbClr val="000000"/>
              </a:solidFill>
              <a:latin typeface="Libre Baskerville" panose="02000000000000000000"/>
            </a:endParaRPr>
          </a:p>
          <a:p>
            <a:pPr algn="ctr">
              <a:lnSpc>
                <a:spcPct val="150000"/>
              </a:lnSpc>
              <a:buClrTx/>
              <a:buSzTx/>
              <a:buNone/>
            </a:pPr>
            <a:r>
              <a:rPr lang="en-US" sz="2800" dirty="0">
                <a:solidFill>
                  <a:srgbClr val="000000"/>
                </a:solidFill>
                <a:latin typeface="Libre Baskerville" panose="02000000000000000000"/>
              </a:rPr>
              <a:t>Sequencing project tasks is a crucial step in project time and schedule management. It involves identifying and arranging the logical order of the activities that need to be performed to achieve the project objectives. By sequencing project tasks, you can estimate the duration, resources, and dependencies of each activity, and create a realistic and effective project schedule.</a:t>
            </a:r>
            <a:endParaRPr lang="en-US" sz="2800" dirty="0">
              <a:solidFill>
                <a:srgbClr val="000000"/>
              </a:solidFill>
              <a:latin typeface="Libre Baskerville" panose="02000000000000000000"/>
            </a:endParaRPr>
          </a:p>
        </p:txBody>
      </p:sp>
      <p:sp>
        <p:nvSpPr>
          <p:cNvPr id="10" name="TextBox 6"/>
          <p:cNvSpPr txBox="1"/>
          <p:nvPr>
            <p:custDataLst>
              <p:tags r:id="rId4"/>
            </p:custDataLst>
          </p:nvPr>
        </p:nvSpPr>
        <p:spPr>
          <a:xfrm>
            <a:off x="3283182" y="1089025"/>
            <a:ext cx="11721636" cy="384175"/>
          </a:xfrm>
          <a:prstGeom prst="rect">
            <a:avLst/>
          </a:prstGeom>
        </p:spPr>
        <p:txBody>
          <a:bodyPr lIns="0" tIns="0" rIns="0" bIns="0" rtlCol="0" anchor="t">
            <a:spAutoFit/>
          </a:bodyPr>
          <a:p>
            <a:pPr algn="ctr">
              <a:lnSpc>
                <a:spcPts val="3000"/>
              </a:lnSpc>
              <a:buClrTx/>
              <a:buSzTx/>
              <a:buFontTx/>
            </a:pPr>
            <a:r>
              <a:rPr lang="en-US" altLang="zh-CN" sz="3000" b="1" dirty="0">
                <a:solidFill>
                  <a:srgbClr val="000000"/>
                </a:solidFill>
                <a:latin typeface="Libre Baskerville" panose="02000000000000000000"/>
                <a:sym typeface="+mn-ea"/>
              </a:rPr>
              <a:t>Conclusion</a:t>
            </a:r>
            <a:endParaRPr lang="en-US" altLang="zh-CN" sz="3000" b="1" dirty="0">
              <a:solidFill>
                <a:srgbClr val="000000"/>
              </a:solidFill>
              <a:latin typeface="Libre Baskerville" panose="02000000000000000000"/>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3283182" y="3632200"/>
            <a:ext cx="11721636" cy="3251201"/>
          </a:xfrm>
          <a:prstGeom prst="rect">
            <a:avLst/>
          </a:prstGeom>
        </p:spPr>
        <p:txBody>
          <a:bodyPr lIns="0" tIns="0" rIns="0" bIns="0" rtlCol="0" anchor="t">
            <a:spAutoFit/>
          </a:bodyPr>
          <a:lstStyle/>
          <a:p>
            <a:pPr algn="ctr">
              <a:lnSpc>
                <a:spcPts val="12500"/>
              </a:lnSpc>
            </a:pPr>
            <a:r>
              <a:rPr lang="en-US" sz="12500" dirty="0">
                <a:solidFill>
                  <a:srgbClr val="000000"/>
                </a:solidFill>
                <a:latin typeface="Yeseva One" panose="00000500000000000000"/>
              </a:rPr>
              <a:t>Thank</a:t>
            </a:r>
            <a:endParaRPr lang="en-US" sz="12500" dirty="0">
              <a:solidFill>
                <a:srgbClr val="000000"/>
              </a:solidFill>
              <a:latin typeface="Yeseva One" panose="00000500000000000000"/>
            </a:endParaRPr>
          </a:p>
          <a:p>
            <a:pPr algn="ctr">
              <a:lnSpc>
                <a:spcPts val="12500"/>
              </a:lnSpc>
            </a:pPr>
            <a:r>
              <a:rPr lang="en-US" sz="12500" dirty="0">
                <a:solidFill>
                  <a:srgbClr val="000000"/>
                </a:solidFill>
                <a:latin typeface="Yeseva One" panose="00000500000000000000"/>
              </a:rPr>
              <a:t>You</a:t>
            </a:r>
            <a:endParaRPr lang="en-US" sz="12500" dirty="0">
              <a:solidFill>
                <a:srgbClr val="000000"/>
              </a:solidFill>
              <a:latin typeface="Yeseva One" panose="00000500000000000000"/>
            </a:endParaRPr>
          </a:p>
        </p:txBody>
      </p:sp>
      <p:sp>
        <p:nvSpPr>
          <p:cNvPr id="3" name="Freeform 3"/>
          <p:cNvSpPr/>
          <p:nvPr/>
        </p:nvSpPr>
        <p:spPr>
          <a:xfrm>
            <a:off x="12610204" y="-571500"/>
            <a:ext cx="6626483" cy="5715000"/>
          </a:xfrm>
          <a:custGeom>
            <a:avLst/>
            <a:gdLst/>
            <a:ahLst/>
            <a:cxnLst/>
            <a:rect l="l" t="t" r="r" b="b"/>
            <a:pathLst>
              <a:path w="6626483" h="5715000">
                <a:moveTo>
                  <a:pt x="0" y="0"/>
                </a:moveTo>
                <a:lnTo>
                  <a:pt x="6626483" y="0"/>
                </a:lnTo>
                <a:lnTo>
                  <a:pt x="6626483" y="5715000"/>
                </a:lnTo>
                <a:lnTo>
                  <a:pt x="0" y="5715000"/>
                </a:lnTo>
                <a:lnTo>
                  <a:pt x="0" y="0"/>
                </a:lnTo>
                <a:close/>
              </a:path>
            </a:pathLst>
          </a:custGeom>
          <a:blipFill>
            <a:blip r:embed="rId1"/>
            <a:stretch>
              <a:fillRect/>
            </a:stretch>
          </a:blipFill>
        </p:spPr>
      </p:sp>
      <p:sp>
        <p:nvSpPr>
          <p:cNvPr id="4" name="Freeform 4"/>
          <p:cNvSpPr/>
          <p:nvPr/>
        </p:nvSpPr>
        <p:spPr>
          <a:xfrm rot="-1266137">
            <a:off x="-1277219" y="5897732"/>
            <a:ext cx="5210769" cy="6721137"/>
          </a:xfrm>
          <a:custGeom>
            <a:avLst/>
            <a:gdLst/>
            <a:ahLst/>
            <a:cxnLst/>
            <a:rect l="l" t="t" r="r" b="b"/>
            <a:pathLst>
              <a:path w="5210769" h="6721137">
                <a:moveTo>
                  <a:pt x="0" y="0"/>
                </a:moveTo>
                <a:lnTo>
                  <a:pt x="5210769" y="0"/>
                </a:lnTo>
                <a:lnTo>
                  <a:pt x="5210769" y="6721136"/>
                </a:lnTo>
                <a:lnTo>
                  <a:pt x="0" y="6721136"/>
                </a:lnTo>
                <a:lnTo>
                  <a:pt x="0" y="0"/>
                </a:lnTo>
                <a:close/>
              </a:path>
            </a:pathLst>
          </a:custGeom>
          <a:blipFill>
            <a:blip r:embed="rId2"/>
            <a:stretch>
              <a:fillRect/>
            </a:stretch>
          </a:blipFill>
        </p:spPr>
      </p:sp>
      <p:sp>
        <p:nvSpPr>
          <p:cNvPr id="5" name="Freeform 5"/>
          <p:cNvSpPr/>
          <p:nvPr/>
        </p:nvSpPr>
        <p:spPr>
          <a:xfrm rot="-5569636">
            <a:off x="779619" y="-2269556"/>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3"/>
            <a:stretch>
              <a:fillRect/>
            </a:stretch>
          </a:blipFill>
        </p:spPr>
      </p:sp>
      <p:sp>
        <p:nvSpPr>
          <p:cNvPr id="6" name="TextBox 6"/>
          <p:cNvSpPr txBox="1"/>
          <p:nvPr/>
        </p:nvSpPr>
        <p:spPr>
          <a:xfrm>
            <a:off x="3283182" y="1089025"/>
            <a:ext cx="11721636" cy="400050"/>
          </a:xfrm>
          <a:prstGeom prst="rect">
            <a:avLst/>
          </a:prstGeom>
        </p:spPr>
        <p:txBody>
          <a:bodyPr lIns="0" tIns="0" rIns="0" bIns="0" rtlCol="0" anchor="t">
            <a:spAutoFit/>
          </a:bodyPr>
          <a:lstStyle/>
          <a:p>
            <a:pPr algn="ctr">
              <a:lnSpc>
                <a:spcPts val="3000"/>
              </a:lnSpc>
            </a:pPr>
            <a:r>
              <a:rPr lang="en-US" sz="3000" dirty="0">
                <a:solidFill>
                  <a:srgbClr val="000000"/>
                </a:solidFill>
                <a:latin typeface="Libre Baskerville" panose="02000000000000000000"/>
              </a:rPr>
              <a:t>03 NOV 2023</a:t>
            </a:r>
            <a:endParaRPr lang="en-US" sz="3000" dirty="0">
              <a:solidFill>
                <a:srgbClr val="000000"/>
              </a:solidFill>
              <a:latin typeface="Libre Baskerville" panose="02000000000000000000"/>
            </a:endParaRPr>
          </a:p>
        </p:txBody>
      </p:sp>
      <p:sp>
        <p:nvSpPr>
          <p:cNvPr id="7" name="TextBox 7"/>
          <p:cNvSpPr txBox="1"/>
          <p:nvPr/>
        </p:nvSpPr>
        <p:spPr>
          <a:xfrm>
            <a:off x="3283182" y="8858250"/>
            <a:ext cx="11721636" cy="400050"/>
          </a:xfrm>
          <a:prstGeom prst="rect">
            <a:avLst/>
          </a:prstGeom>
        </p:spPr>
        <p:txBody>
          <a:bodyPr lIns="0" tIns="0" rIns="0" bIns="0" rtlCol="0" anchor="t">
            <a:spAutoFit/>
          </a:bodyPr>
          <a:lstStyle/>
          <a:p>
            <a:pPr algn="ctr">
              <a:lnSpc>
                <a:spcPts val="3000"/>
              </a:lnSpc>
            </a:pPr>
            <a:r>
              <a:rPr lang="en-US" sz="3000" dirty="0">
                <a:solidFill>
                  <a:srgbClr val="000000"/>
                </a:solidFill>
                <a:latin typeface="Libre Baskerville" panose="02000000000000000000"/>
              </a:rPr>
              <a:t>GROUP 4</a:t>
            </a:r>
            <a:endParaRPr lang="en-US" sz="3000" dirty="0">
              <a:solidFill>
                <a:srgbClr val="000000"/>
              </a:solidFill>
              <a:latin typeface="Libre Baskerville" panose="02000000000000000000"/>
            </a:endParaRPr>
          </a:p>
        </p:txBody>
      </p:sp>
      <p:sp>
        <p:nvSpPr>
          <p:cNvPr id="8" name="Freeform 8"/>
          <p:cNvSpPr/>
          <p:nvPr/>
        </p:nvSpPr>
        <p:spPr>
          <a:xfrm rot="-3755510">
            <a:off x="14637629" y="5499669"/>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3"/>
            <a:stretch>
              <a:fillRect/>
            </a:stretch>
          </a:blipFill>
        </p:spPr>
      </p:sp>
    </p:spTree>
  </p:cSld>
  <p:clrMapOvr>
    <a:masterClrMapping/>
  </p:clrMapOvr>
</p:sld>
</file>

<file path=ppt/tags/tag1.xml><?xml version="1.0" encoding="utf-8"?>
<p:tagLst xmlns:p="http://schemas.openxmlformats.org/presentationml/2006/main">
  <p:tag name="KSO_WM_BEAUTIFY_FLAG" val=""/>
</p:tagLst>
</file>

<file path=ppt/tags/tag2.xml><?xml version="1.0" encoding="utf-8"?>
<p:tagLst xmlns:p="http://schemas.openxmlformats.org/presentationml/2006/main">
  <p:tag name="KSO_WM_BEAUTIFY_FLAG" val=""/>
</p:tagLst>
</file>

<file path=ppt/tags/tag3.xml><?xml version="1.0" encoding="utf-8"?>
<p:tagLst xmlns:p="http://schemas.openxmlformats.org/presentationml/2006/main">
  <p:tag name="KSO_WM_BEAUTIFY_FLAG" val=""/>
</p:tagLst>
</file>

<file path=ppt/tags/tag4.xml><?xml version="1.0" encoding="utf-8"?>
<p:tagLst xmlns:p="http://schemas.openxmlformats.org/presentationml/2006/main">
  <p:tag name="commondata" val="eyJoZGlkIjoiOWY2NWU1Njk3Y2Y3ZTRhNGZkNjA2NmExNmIyYmY3YjkifQ=="/>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11741</Words>
  <Application>WPS 演示</Application>
  <PresentationFormat>自定义</PresentationFormat>
  <Paragraphs>271</Paragraphs>
  <Slides>25</Slides>
  <Notes>0</Notes>
  <HiddenSlides>0</HiddenSlides>
  <MMClips>0</MMClips>
  <ScaleCrop>false</ScaleCrop>
  <HeadingPairs>
    <vt:vector size="6" baseType="variant">
      <vt:variant>
        <vt:lpstr>已用的字体</vt:lpstr>
      </vt:variant>
      <vt:variant>
        <vt:i4>9</vt:i4>
      </vt:variant>
      <vt:variant>
        <vt:lpstr>主题</vt:lpstr>
      </vt:variant>
      <vt:variant>
        <vt:i4>1</vt:i4>
      </vt:variant>
      <vt:variant>
        <vt:lpstr>幻灯片标题</vt:lpstr>
      </vt:variant>
      <vt:variant>
        <vt:i4>25</vt:i4>
      </vt:variant>
    </vt:vector>
  </HeadingPairs>
  <TitlesOfParts>
    <vt:vector size="35" baseType="lpstr">
      <vt:lpstr>Arial</vt:lpstr>
      <vt:lpstr>宋体</vt:lpstr>
      <vt:lpstr>Wingdings</vt:lpstr>
      <vt:lpstr>Yeseva One</vt:lpstr>
      <vt:lpstr>Consolas</vt:lpstr>
      <vt:lpstr>Libre Baskerville</vt:lpstr>
      <vt:lpstr>微软雅黑</vt:lpstr>
      <vt:lpstr>Arial Unicode MS</vt:lpstr>
      <vt:lpstr>Calibri</vt:lpstr>
      <vt:lpstr>Office Theme</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Minimalist Beige Cream Brand Proposal Presentation</dc:title>
  <dc:creator/>
  <cp:lastModifiedBy>欢</cp:lastModifiedBy>
  <cp:revision>17</cp:revision>
  <dcterms:created xsi:type="dcterms:W3CDTF">2006-08-16T00:00:00Z</dcterms:created>
  <dcterms:modified xsi:type="dcterms:W3CDTF">2023-11-02T16:06:24Z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2844B6DE45144EFFBADA5A94A790E17C_12</vt:lpwstr>
  </property>
  <property fmtid="{D5CDD505-2E9C-101B-9397-08002B2CF9AE}" pid="3" name="KSOProductBuildVer">
    <vt:lpwstr>2052-12.1.0.15712</vt:lpwstr>
  </property>
</Properties>
</file>