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9AFE66-29E4-4531-8504-EDAB8E2D0ED0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Ahlh</a:t>
            </a:r>
            <a:r>
              <a:rPr lang="en-GB" dirty="0" smtClean="0"/>
              <a:t> 7064 </a:t>
            </a:r>
            <a:r>
              <a:rPr lang="en-GB" dirty="0" err="1" smtClean="0"/>
              <a:t>s.w.</a:t>
            </a:r>
            <a:r>
              <a:rPr lang="en-GB" dirty="0" smtClean="0"/>
              <a:t> wales since 1600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South-West  </a:t>
            </a:r>
            <a:r>
              <a:rPr lang="en-GB" dirty="0" smtClean="0"/>
              <a:t>Wales and the Civil War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998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 of Union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Enhancement of Tudor Crown</a:t>
            </a:r>
          </a:p>
          <a:p>
            <a:r>
              <a:rPr lang="en-GB" dirty="0" smtClean="0"/>
              <a:t>Passed by English Parliament</a:t>
            </a:r>
          </a:p>
          <a:p>
            <a:r>
              <a:rPr lang="en-GB" dirty="0" smtClean="0"/>
              <a:t>Limited Welsh representation</a:t>
            </a:r>
          </a:p>
          <a:p>
            <a:r>
              <a:rPr lang="en-GB" dirty="0" smtClean="0"/>
              <a:t>No recognition of Welsh Laws</a:t>
            </a:r>
          </a:p>
          <a:p>
            <a:r>
              <a:rPr lang="en-GB" dirty="0" smtClean="0"/>
              <a:t>Welsh = English in the eyes of the law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" y="1772816"/>
            <a:ext cx="400050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6090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/>
          <a:lstStyle/>
          <a:p>
            <a:r>
              <a:rPr lang="en-GB" dirty="0" smtClean="0"/>
              <a:t>Welsh Gentry – status rose as JPs and MPs</a:t>
            </a:r>
          </a:p>
          <a:p>
            <a:r>
              <a:rPr lang="en-GB" dirty="0" smtClean="0"/>
              <a:t>Gentry flourished in London</a:t>
            </a:r>
          </a:p>
          <a:p>
            <a:r>
              <a:rPr lang="en-GB" dirty="0" smtClean="0"/>
              <a:t>Local Government emerged</a:t>
            </a:r>
          </a:p>
          <a:p>
            <a:r>
              <a:rPr lang="en-GB" dirty="0" smtClean="0"/>
              <a:t>Through Primogeniture the Landed in Wales flourished</a:t>
            </a:r>
          </a:p>
          <a:p>
            <a:r>
              <a:rPr lang="en-GB" dirty="0" smtClean="0"/>
              <a:t>Defining social class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2592288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535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Diminishing power of the Papacy</a:t>
            </a:r>
          </a:p>
          <a:p>
            <a:r>
              <a:rPr lang="en-GB" dirty="0" smtClean="0"/>
              <a:t>Dissolution of Monasteries</a:t>
            </a:r>
          </a:p>
          <a:p>
            <a:r>
              <a:rPr lang="en-GB" dirty="0" smtClean="0"/>
              <a:t>English Prayer Book</a:t>
            </a:r>
          </a:p>
          <a:p>
            <a:r>
              <a:rPr lang="en-GB" dirty="0" smtClean="0"/>
              <a:t>Welsh Humanists and the tenets of Protestantism</a:t>
            </a:r>
          </a:p>
          <a:p>
            <a:r>
              <a:rPr lang="en-GB" dirty="0" smtClean="0"/>
              <a:t>Absence of unrest in Wales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324036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821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Legacy of Tudor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Despite arbitrariness nature – single citizenship established</a:t>
            </a:r>
          </a:p>
          <a:p>
            <a:r>
              <a:rPr lang="en-GB" dirty="0" smtClean="0"/>
              <a:t>Notion of a Welsh Nation reborn</a:t>
            </a:r>
          </a:p>
          <a:p>
            <a:r>
              <a:rPr lang="en-GB" dirty="0" smtClean="0"/>
              <a:t>Language flourished within new religion</a:t>
            </a:r>
          </a:p>
          <a:p>
            <a:r>
              <a:rPr lang="en-GB" dirty="0" smtClean="0"/>
              <a:t>Stability and economic growth</a:t>
            </a:r>
          </a:p>
          <a:p>
            <a:r>
              <a:rPr lang="en-GB" dirty="0" smtClean="0"/>
              <a:t>Free enquiry and cultural advance</a:t>
            </a:r>
          </a:p>
          <a:p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338437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1358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CIVIL WAR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Fear – of a ‘Topsy-turvy’ world </a:t>
            </a:r>
          </a:p>
          <a:p>
            <a:r>
              <a:rPr lang="en-GB" dirty="0" smtClean="0"/>
              <a:t>Traditional world undermined – fear of ‘base men’ in power</a:t>
            </a:r>
          </a:p>
          <a:p>
            <a:r>
              <a:rPr lang="en-GB" dirty="0" smtClean="0"/>
              <a:t>Millenarianism – transformation of society</a:t>
            </a:r>
          </a:p>
          <a:p>
            <a:r>
              <a:rPr lang="en-GB" dirty="0" smtClean="0"/>
              <a:t>Thirty-Years War – fear of similar destruction 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2880320" cy="4176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5333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King!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Access to Ireland – Anglesey and Pembrokeshire </a:t>
            </a:r>
          </a:p>
          <a:p>
            <a:r>
              <a:rPr lang="en-GB" dirty="0" smtClean="0"/>
              <a:t>Royalist power in the Marches </a:t>
            </a:r>
          </a:p>
          <a:p>
            <a:r>
              <a:rPr lang="en-GB" dirty="0" smtClean="0"/>
              <a:t>Gentry support for King</a:t>
            </a:r>
          </a:p>
          <a:p>
            <a:r>
              <a:rPr lang="en-GB" dirty="0" smtClean="0"/>
              <a:t>Nursery for King’s Infantry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28800"/>
            <a:ext cx="403860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3147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Parliament!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Puritanism strong – Wrexham; Monmouth; south Pembrokeshire</a:t>
            </a:r>
          </a:p>
          <a:p>
            <a:r>
              <a:rPr lang="en-GB" dirty="0" err="1" smtClean="0"/>
              <a:t>Haverfordwest</a:t>
            </a:r>
            <a:r>
              <a:rPr lang="en-GB" dirty="0" smtClean="0"/>
              <a:t>; Pembroke; Tenby  - trading links with Puritan Bristol</a:t>
            </a:r>
          </a:p>
          <a:p>
            <a:r>
              <a:rPr lang="en-GB" dirty="0" smtClean="0"/>
              <a:t>Robert Devereux , Earl of Essex (land interests in S.W. Wales)</a:t>
            </a:r>
          </a:p>
          <a:p>
            <a:r>
              <a:rPr lang="en-GB" dirty="0" smtClean="0"/>
              <a:t>Fear of Popery and Irish </a:t>
            </a:r>
            <a:r>
              <a:rPr lang="en-GB" dirty="0" err="1" smtClean="0"/>
              <a:t>Catholiocs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28803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6894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Cat and mouse in S.W. Wales .</a:t>
            </a:r>
          </a:p>
          <a:p>
            <a:r>
              <a:rPr lang="en-GB" dirty="0" smtClean="0"/>
              <a:t>Royalists led by Richard Vaughan , Earl of </a:t>
            </a:r>
            <a:r>
              <a:rPr lang="en-GB" dirty="0" err="1" smtClean="0"/>
              <a:t>Carbery</a:t>
            </a:r>
            <a:r>
              <a:rPr lang="en-GB" dirty="0" smtClean="0"/>
              <a:t> (Golden Grove)</a:t>
            </a:r>
          </a:p>
          <a:p>
            <a:r>
              <a:rPr lang="en-GB" dirty="0" smtClean="0"/>
              <a:t>Parliament by Rowland </a:t>
            </a:r>
            <a:r>
              <a:rPr lang="en-GB" dirty="0" err="1" smtClean="0"/>
              <a:t>Laugharne</a:t>
            </a:r>
            <a:endParaRPr lang="en-GB" dirty="0" smtClean="0"/>
          </a:p>
          <a:p>
            <a:r>
              <a:rPr lang="en-GB" dirty="0" smtClean="0"/>
              <a:t>1644- </a:t>
            </a:r>
            <a:r>
              <a:rPr lang="en-GB" dirty="0" err="1" smtClean="0"/>
              <a:t>Laugharne</a:t>
            </a:r>
            <a:r>
              <a:rPr lang="en-GB" dirty="0" smtClean="0"/>
              <a:t> captures strategic sites in region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53857"/>
            <a:ext cx="2036687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Image result for richard vaughan earl of carbe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148" y="1369934"/>
            <a:ext cx="2160240" cy="300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5350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Inept Earl </a:t>
            </a:r>
            <a:r>
              <a:rPr lang="en-GB" dirty="0" err="1" smtClean="0"/>
              <a:t>Carbery</a:t>
            </a:r>
            <a:r>
              <a:rPr lang="en-GB" dirty="0" smtClean="0"/>
              <a:t> replaced by Colonel Charles Gerard</a:t>
            </a:r>
          </a:p>
          <a:p>
            <a:r>
              <a:rPr lang="en-GB" dirty="0" smtClean="0"/>
              <a:t>Ruthless leader who slowly regained SW Wales for the Royal cause</a:t>
            </a:r>
          </a:p>
          <a:p>
            <a:r>
              <a:rPr lang="en-GB" dirty="0" smtClean="0"/>
              <a:t>By the Summer of 1644 only Pembroke remained for Parliament</a:t>
            </a:r>
          </a:p>
          <a:p>
            <a:r>
              <a:rPr lang="en-GB" dirty="0" smtClean="0"/>
              <a:t>Gerard = hate figure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2952328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1984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1645-6: </a:t>
            </a:r>
          </a:p>
          <a:p>
            <a:r>
              <a:rPr lang="en-GB" dirty="0" smtClean="0"/>
              <a:t>Gerard called to Bristol to aid Prince Rupert</a:t>
            </a:r>
          </a:p>
          <a:p>
            <a:r>
              <a:rPr lang="en-GB" dirty="0" err="1" smtClean="0"/>
              <a:t>Laugharne</a:t>
            </a:r>
            <a:r>
              <a:rPr lang="en-GB" dirty="0" smtClean="0"/>
              <a:t> takes advantage</a:t>
            </a:r>
          </a:p>
          <a:p>
            <a:r>
              <a:rPr lang="en-GB" dirty="0" smtClean="0"/>
              <a:t>Gerard returns, defeating </a:t>
            </a:r>
            <a:r>
              <a:rPr lang="en-GB" dirty="0" err="1" smtClean="0"/>
              <a:t>Laugharne</a:t>
            </a:r>
            <a:r>
              <a:rPr lang="en-GB" dirty="0" smtClean="0"/>
              <a:t> at Newcastle Emlyn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44824"/>
            <a:ext cx="453650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4478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/>
          <a:lstStyle/>
          <a:p>
            <a:r>
              <a:rPr lang="en-GB" dirty="0" smtClean="0"/>
              <a:t>Royalist re-take strongholds in west Wales</a:t>
            </a:r>
          </a:p>
          <a:p>
            <a:r>
              <a:rPr lang="en-GB" dirty="0" smtClean="0"/>
              <a:t>However, Gerard recalled and </a:t>
            </a:r>
            <a:r>
              <a:rPr lang="en-GB" dirty="0" err="1" smtClean="0"/>
              <a:t>Laugharne</a:t>
            </a:r>
            <a:r>
              <a:rPr lang="en-GB" dirty="0" smtClean="0"/>
              <a:t> on the offensive</a:t>
            </a:r>
          </a:p>
          <a:p>
            <a:r>
              <a:rPr lang="en-GB" dirty="0" smtClean="0"/>
              <a:t>Decisive battle at Colby Moor (1/8/1645)</a:t>
            </a:r>
          </a:p>
          <a:p>
            <a:r>
              <a:rPr lang="en-GB" dirty="0" smtClean="0"/>
              <a:t>Royalists defeated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4032447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2038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1646-8:</a:t>
            </a:r>
          </a:p>
          <a:p>
            <a:r>
              <a:rPr lang="en-GB" dirty="0" smtClean="0"/>
              <a:t>Unstable years: faith in Royal cause diminishing </a:t>
            </a:r>
          </a:p>
          <a:p>
            <a:r>
              <a:rPr lang="en-GB" dirty="0" smtClean="0"/>
              <a:t>Social, political, economic uncertainty</a:t>
            </a:r>
          </a:p>
          <a:p>
            <a:r>
              <a:rPr lang="en-GB" dirty="0" smtClean="0"/>
              <a:t>Witnessed final attempt of Royalist to control SW Wales</a:t>
            </a:r>
          </a:p>
          <a:p>
            <a:r>
              <a:rPr lang="en-GB" dirty="0" smtClean="0"/>
              <a:t>John </a:t>
            </a:r>
            <a:r>
              <a:rPr lang="en-GB" dirty="0" err="1" smtClean="0"/>
              <a:t>Poyer</a:t>
            </a:r>
            <a:r>
              <a:rPr lang="en-GB" dirty="0" smtClean="0"/>
              <a:t> (Governor of Pembroke Castle) declares for the King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0" y="2060849"/>
            <a:ext cx="2095500" cy="338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0175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drawing of lots!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Former Parliamentarians rebel</a:t>
            </a:r>
          </a:p>
          <a:p>
            <a:r>
              <a:rPr lang="en-GB" dirty="0" err="1" smtClean="0"/>
              <a:t>Laugharne</a:t>
            </a:r>
            <a:r>
              <a:rPr lang="en-GB" dirty="0" smtClean="0"/>
              <a:t> and Rice Powell (Governor of Tenby)  join </a:t>
            </a:r>
            <a:r>
              <a:rPr lang="en-GB" dirty="0" err="1" smtClean="0"/>
              <a:t>Poyer</a:t>
            </a:r>
            <a:endParaRPr lang="en-GB" dirty="0" smtClean="0"/>
          </a:p>
          <a:p>
            <a:r>
              <a:rPr lang="en-GB" dirty="0" smtClean="0"/>
              <a:t>Begin new campaign I south Wales</a:t>
            </a:r>
          </a:p>
          <a:p>
            <a:r>
              <a:rPr lang="en-GB" dirty="0" smtClean="0"/>
              <a:t>Defeated by ‘Ironsides’ at St </a:t>
            </a:r>
            <a:r>
              <a:rPr lang="en-GB" dirty="0" err="1" smtClean="0"/>
              <a:t>Fagans</a:t>
            </a:r>
            <a:endParaRPr lang="en-GB" dirty="0" smtClean="0"/>
          </a:p>
          <a:p>
            <a:r>
              <a:rPr lang="en-GB" dirty="0" smtClean="0"/>
              <a:t>Trial by lots; </a:t>
            </a:r>
            <a:r>
              <a:rPr lang="en-GB" dirty="0" err="1" smtClean="0"/>
              <a:t>Poyer</a:t>
            </a:r>
            <a:r>
              <a:rPr lang="en-GB" dirty="0" smtClean="0"/>
              <a:t> loses and executed 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72816"/>
            <a:ext cx="403860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925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Towns suffered most, around the strongholds and surrounds</a:t>
            </a:r>
          </a:p>
          <a:p>
            <a:r>
              <a:rPr lang="en-GB" dirty="0" smtClean="0"/>
              <a:t>Under Gerard land </a:t>
            </a:r>
            <a:r>
              <a:rPr lang="en-GB" dirty="0" err="1" smtClean="0"/>
              <a:t>bespoiled</a:t>
            </a:r>
            <a:endParaRPr lang="en-GB" dirty="0" smtClean="0"/>
          </a:p>
          <a:p>
            <a:r>
              <a:rPr lang="en-GB" dirty="0" smtClean="0"/>
              <a:t>Economic dislocation – Drovers and clothiers</a:t>
            </a:r>
          </a:p>
          <a:p>
            <a:r>
              <a:rPr lang="en-GB" dirty="0" smtClean="0"/>
              <a:t>Free trade restricted and lack of cash in system</a:t>
            </a:r>
          </a:p>
          <a:p>
            <a:r>
              <a:rPr lang="en-GB" dirty="0" smtClean="0"/>
              <a:t>Poor harvests from 1646</a:t>
            </a:r>
          </a:p>
          <a:p>
            <a:r>
              <a:rPr lang="en-GB" dirty="0" smtClean="0"/>
              <a:t>Plague in </a:t>
            </a:r>
            <a:r>
              <a:rPr lang="en-GB" dirty="0" err="1" smtClean="0"/>
              <a:t>Haverfordwest</a:t>
            </a:r>
            <a:r>
              <a:rPr lang="en-GB" dirty="0" smtClean="0"/>
              <a:t> (1652)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410445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09455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180</TotalTime>
  <Words>466</Words>
  <Application>Microsoft Office PowerPoint</Application>
  <PresentationFormat>On-screen Show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Ahlh 7064 s.w. wales since 1600</vt:lpstr>
      <vt:lpstr>Act of Union</vt:lpstr>
      <vt:lpstr>Impact </vt:lpstr>
      <vt:lpstr>Reformation</vt:lpstr>
      <vt:lpstr>Legacy of Tudor rule</vt:lpstr>
      <vt:lpstr>CIVIL WAR</vt:lpstr>
      <vt:lpstr>For King!</vt:lpstr>
      <vt:lpstr>For Parliament! </vt:lpstr>
      <vt:lpstr>Theatre of War</vt:lpstr>
      <vt:lpstr>Theatre of War </vt:lpstr>
      <vt:lpstr>Theatre of War</vt:lpstr>
      <vt:lpstr>Theatre of War</vt:lpstr>
      <vt:lpstr>Theatre of War </vt:lpstr>
      <vt:lpstr>The drawing of lots!</vt:lpstr>
      <vt:lpstr>IMPACT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7064</dc:title>
  <dc:creator>Lester Mason</dc:creator>
  <cp:lastModifiedBy>Lester Mason</cp:lastModifiedBy>
  <cp:revision>13</cp:revision>
  <dcterms:created xsi:type="dcterms:W3CDTF">2019-10-14T18:58:37Z</dcterms:created>
  <dcterms:modified xsi:type="dcterms:W3CDTF">2019-10-17T13:12:33Z</dcterms:modified>
</cp:coreProperties>
</file>