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8" r:id="rId2"/>
    <p:sldId id="267" r:id="rId3"/>
    <p:sldId id="269" r:id="rId4"/>
    <p:sldId id="274" r:id="rId5"/>
    <p:sldId id="275" r:id="rId6"/>
    <p:sldId id="268" r:id="rId7"/>
    <p:sldId id="273" r:id="rId8"/>
    <p:sldId id="276" r:id="rId9"/>
    <p:sldId id="279" r:id="rId10"/>
    <p:sldId id="278" r:id="rId11"/>
    <p:sldId id="280" r:id="rId12"/>
    <p:sldId id="272" r:id="rId13"/>
    <p:sldId id="263" r:id="rId14"/>
    <p:sldId id="262" r:id="rId15"/>
    <p:sldId id="265" r:id="rId16"/>
    <p:sldId id="264" r:id="rId17"/>
    <p:sldId id="285" r:id="rId18"/>
    <p:sldId id="266" r:id="rId19"/>
    <p:sldId id="271" r:id="rId20"/>
    <p:sldId id="281" r:id="rId21"/>
    <p:sldId id="284" r:id="rId22"/>
    <p:sldId id="260" r:id="rId23"/>
    <p:sldId id="283" r:id="rId24"/>
    <p:sldId id="282"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624" autoAdjust="0"/>
  </p:normalViewPr>
  <p:slideViewPr>
    <p:cSldViewPr>
      <p:cViewPr>
        <p:scale>
          <a:sx n="70" d="100"/>
          <a:sy n="70" d="100"/>
        </p:scale>
        <p:origin x="-138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C2E0BA27-ABC1-4FA3-AB50-4972515C27AF}" type="datetimeFigureOut">
              <a:rPr lang="en-GB" smtClean="0"/>
              <a:pPr/>
              <a:t>22/11/2013</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33DEB5A2-D228-4AE9-B18D-6AED888CB4F3}"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DEB5A2-D228-4AE9-B18D-6AED888CB4F3}"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DEB5A2-D228-4AE9-B18D-6AED888CB4F3}"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3DEB5A2-D228-4AE9-B18D-6AED888CB4F3}"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33DEB5A2-D228-4AE9-B18D-6AED888CB4F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33DEB5A2-D228-4AE9-B18D-6AED888CB4F3}"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33DEB5A2-D228-4AE9-B18D-6AED888CB4F3}"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C2E0BA27-ABC1-4FA3-AB50-4972515C27AF}" type="datetimeFigureOut">
              <a:rPr lang="en-GB" smtClean="0"/>
              <a:pPr/>
              <a:t>22/11/2013</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33DEB5A2-D228-4AE9-B18D-6AED888CB4F3}"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C2E0BA27-ABC1-4FA3-AB50-4972515C27AF}" type="datetimeFigureOut">
              <a:rPr lang="en-GB" smtClean="0"/>
              <a:pPr/>
              <a:t>22/11/2013</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33DEB5A2-D228-4AE9-B18D-6AED888CB4F3}"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DEB5A2-D228-4AE9-B18D-6AED888CB4F3}"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C2E0BA27-ABC1-4FA3-AB50-4972515C27AF}" type="datetimeFigureOut">
              <a:rPr lang="en-GB" smtClean="0"/>
              <a:pPr/>
              <a:t>22/11/2013</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33DEB5A2-D228-4AE9-B18D-6AED888CB4F3}"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C2E0BA27-ABC1-4FA3-AB50-4972515C27AF}" type="datetimeFigureOut">
              <a:rPr lang="en-GB" smtClean="0"/>
              <a:pPr/>
              <a:t>22/11/2013</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33DEB5A2-D228-4AE9-B18D-6AED888CB4F3}"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method123.com/financial-plan.php"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pmlive.com/wp-content/uploads/2011/09/Portfolio-Financial-Planning.png"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blog.zilicus.com/wp-content/uploads/2013/01/Track-Project-Budget-Expenses.png" TargetMode="External"/><Relationship Id="rId5" Type="http://schemas.openxmlformats.org/officeDocument/2006/relationships/hyperlink" Target="http://www.geniusinside.com/sites/default/files/project-cost-tracking_0.jpg" TargetMode="External"/><Relationship Id="rId4" Type="http://schemas.openxmlformats.org/officeDocument/2006/relationships/image" Target="../media/image4.wmf"/></Relationships>
</file>

<file path=ppt/slides/_rels/slide13.xml.rels><?xml version="1.0" encoding="UTF-8" standalone="yes"?>
<Relationships xmlns="http://schemas.openxmlformats.org/package/2006/relationships"><Relationship Id="rId3" Type="http://schemas.openxmlformats.org/officeDocument/2006/relationships/hyperlink" Target="http://blog.aecsoftware.com/2013/03/visualizing-data-across-time-with-summary-graphs/timeline-with-budget-per-week-summary-graph/" TargetMode="External"/><Relationship Id="rId2" Type="http://schemas.openxmlformats.org/officeDocument/2006/relationships/hyperlink" Target="http://psgblog.typepad.com/photos/uncategorized/2008/04/10/0410_1_3.jpg"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onemorestop.net/images/project-costs.jp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e-education.psu.edu/files/geog584/image/fig7-3.jpg"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e-education.psu.edu/geog584/l6_p6.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rjassociates.co/images/project_lifecycle.gif" TargetMode="External"/><Relationship Id="rId2" Type="http://schemas.openxmlformats.org/officeDocument/2006/relationships/hyperlink" Target="http://www.technologyuk.net/computing/project_management/images/project_life_cycle.gif" TargetMode="External"/><Relationship Id="rId1" Type="http://schemas.openxmlformats.org/officeDocument/2006/relationships/slideLayout" Target="../slideLayouts/slideLayout2.xml"/><Relationship Id="rId5" Type="http://schemas.openxmlformats.org/officeDocument/2006/relationships/hyperlink" Target="https://www.google.co.uk/search?q=project+cost+template&amp;safe=off&amp;client=firefox-a&amp;hs=hLE&amp;rls=org.mozilla:en-US:official&amp;source=lnms&amp;tbm=isch&amp;sa=X&amp;ei=mm-PUsCEEpSQhQeW74G4CA&amp;ved=0CAkQ_AUoAQ&amp;biw=1366&amp;bih=636" TargetMode="External"/><Relationship Id="rId4" Type="http://schemas.openxmlformats.org/officeDocument/2006/relationships/hyperlink" Target="http://www.method123.com/financial-plan.ph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www.intuit.co.uk/quickbooks-accounting-software/price-plans.jsp" TargetMode="External"/><Relationship Id="rId13" Type="http://schemas.openxmlformats.org/officeDocument/2006/relationships/hyperlink" Target="http://www.youtube.com/watch?v=Fyiix26tbeg" TargetMode="External"/><Relationship Id="rId3" Type="http://schemas.openxmlformats.org/officeDocument/2006/relationships/hyperlink" Target="http://teamgantt.com/tour/" TargetMode="External"/><Relationship Id="rId7" Type="http://schemas.openxmlformats.org/officeDocument/2006/relationships/hyperlink" Target="http://www.netsuite.co.uk/portal/uk/seo-landing-page/accounting-2/main.shtml?gclid=CMTeteqc-LoCFUzHtAodm0kAow" TargetMode="External"/><Relationship Id="rId12" Type="http://schemas.openxmlformats.org/officeDocument/2006/relationships/hyperlink" Target="http://www.sage.co.uk/sage-50-job-costing" TargetMode="External"/><Relationship Id="rId2" Type="http://schemas.openxmlformats.org/officeDocument/2006/relationships/hyperlink" Target="http://office.microsoft.com/en-gb/project/" TargetMode="External"/><Relationship Id="rId1" Type="http://schemas.openxmlformats.org/officeDocument/2006/relationships/slideLayout" Target="../slideLayouts/slideLayout2.xml"/><Relationship Id="rId6" Type="http://schemas.openxmlformats.org/officeDocument/2006/relationships/hyperlink" Target="http://uk.sageone.com/accounts-range/?mckv=sYAgRO3zU_dc&amp;pcrid=33294675454&amp;plid=&amp;kword=cloud%20accounting&amp;utm_source=google&amp;utm_medium=cpc&amp;utm_term=cloud%20accounting&amp;utm_campaign=Accounting+Software&amp;gclid=CI_3kOmc-LoCFWsTwwodDgQAZw" TargetMode="External"/><Relationship Id="rId11" Type="http://schemas.openxmlformats.org/officeDocument/2006/relationships/hyperlink" Target="http://www.freshbooks.com/uk/" TargetMode="External"/><Relationship Id="rId5" Type="http://schemas.openxmlformats.org/officeDocument/2006/relationships/hyperlink" Target="http://gantter.com/" TargetMode="External"/><Relationship Id="rId10" Type="http://schemas.openxmlformats.org/officeDocument/2006/relationships/hyperlink" Target="http://kashoo.com/" TargetMode="External"/><Relationship Id="rId4" Type="http://schemas.openxmlformats.org/officeDocument/2006/relationships/hyperlink" Target="http://www.tomsplanner.com/" TargetMode="External"/><Relationship Id="rId9" Type="http://schemas.openxmlformats.org/officeDocument/2006/relationships/hyperlink" Target="Financial%20Planning.pptx"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mchannigan.com/wp-content/uploads/2012/08/10.-Contingency.gif" TargetMode="External"/><Relationship Id="rId1" Type="http://schemas.openxmlformats.org/officeDocument/2006/relationships/slideLayout" Target="../slideLayouts/slideLayout2.xml"/><Relationship Id="rId4" Type="http://schemas.openxmlformats.org/officeDocument/2006/relationships/image" Target="../media/image4.wmf"/></Relationships>
</file>

<file path=ppt/slides/_rels/slide21.xml.rels><?xml version="1.0" encoding="UTF-8" standalone="yes"?>
<Relationships xmlns="http://schemas.openxmlformats.org/package/2006/relationships"><Relationship Id="rId3" Type="http://schemas.openxmlformats.org/officeDocument/2006/relationships/hyperlink" Target="http://www.tomsplanner.com/" TargetMode="External"/><Relationship Id="rId2" Type="http://schemas.openxmlformats.org/officeDocument/2006/relationships/hyperlink" Target="http://teamgantt.com/tour/" TargetMode="External"/><Relationship Id="rId1" Type="http://schemas.openxmlformats.org/officeDocument/2006/relationships/slideLayout" Target="../slideLayouts/slideLayout2.xml"/><Relationship Id="rId4" Type="http://schemas.openxmlformats.org/officeDocument/2006/relationships/hyperlink" Target="http://gantter.com/"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www.wikihow.com/Create-a-Project-Financial-Plan" TargetMode="External"/><Relationship Id="rId2" Type="http://schemas.openxmlformats.org/officeDocument/2006/relationships/hyperlink" Target="http://it.toolbox.com/blogs/enterprise-solutions/preparing-project-financial-plans-25145" TargetMode="External"/><Relationship Id="rId1" Type="http://schemas.openxmlformats.org/officeDocument/2006/relationships/slideLayout" Target="../slideLayouts/slideLayout2.xml"/><Relationship Id="rId4" Type="http://schemas.openxmlformats.org/officeDocument/2006/relationships/hyperlink" Target="http://www.youtube.com/watch?v=GGXOUsMETW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340768"/>
            <a:ext cx="7772400" cy="1100335"/>
          </a:xfrm>
        </p:spPr>
        <p:txBody>
          <a:bodyPr>
            <a:normAutofit/>
          </a:bodyPr>
          <a:lstStyle/>
          <a:p>
            <a:pPr algn="ctr"/>
            <a:r>
              <a:rPr lang="en-GB" smtClean="0"/>
              <a:t>Financial </a:t>
            </a:r>
            <a:r>
              <a:rPr lang="en-GB" dirty="0" smtClean="0"/>
              <a:t>planning</a:t>
            </a:r>
            <a:endParaRPr lang="en-GB" dirty="0"/>
          </a:p>
        </p:txBody>
      </p:sp>
      <p:pic>
        <p:nvPicPr>
          <p:cNvPr id="1029" name="Picture 5" descr="C:\Users\Pamela\AppData\Local\Microsoft\Windows\Temporary Internet Files\Content.IE5\WEAUD3S2\MC900090563[1].wmf"/>
          <p:cNvPicPr>
            <a:picLocks noChangeAspect="1" noChangeArrowheads="1"/>
          </p:cNvPicPr>
          <p:nvPr/>
        </p:nvPicPr>
        <p:blipFill>
          <a:blip r:embed="rId2" cstate="print"/>
          <a:srcRect/>
          <a:stretch>
            <a:fillRect/>
          </a:stretch>
        </p:blipFill>
        <p:spPr bwMode="auto">
          <a:xfrm>
            <a:off x="2843808" y="2610150"/>
            <a:ext cx="3479549" cy="2547042"/>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One almost universal Project Objective is to: deliver a project </a:t>
            </a:r>
            <a:r>
              <a:rPr lang="en-GB" b="1" dirty="0" smtClean="0"/>
              <a:t>on-time </a:t>
            </a:r>
            <a:r>
              <a:rPr lang="en-GB" dirty="0" smtClean="0"/>
              <a:t>and </a:t>
            </a:r>
            <a:r>
              <a:rPr lang="en-GB" b="1" dirty="0" smtClean="0"/>
              <a:t>within-budget</a:t>
            </a:r>
            <a:r>
              <a:rPr lang="en-GB" dirty="0" smtClean="0"/>
              <a:t>.</a:t>
            </a:r>
          </a:p>
          <a:p>
            <a:endParaRPr lang="en-GB" dirty="0" smtClean="0"/>
          </a:p>
          <a:p>
            <a:r>
              <a:rPr lang="en-GB" dirty="0" smtClean="0"/>
              <a:t>A </a:t>
            </a:r>
            <a:r>
              <a:rPr lang="en-GB" b="1" dirty="0" smtClean="0"/>
              <a:t>Project Financial Plan </a:t>
            </a:r>
            <a:r>
              <a:rPr lang="en-GB" dirty="0" smtClean="0"/>
              <a:t>is used to </a:t>
            </a:r>
            <a:r>
              <a:rPr lang="en-GB" dirty="0" smtClean="0"/>
              <a:t>help you </a:t>
            </a:r>
            <a:r>
              <a:rPr lang="en-GB" dirty="0" smtClean="0"/>
              <a:t>do this.</a:t>
            </a:r>
          </a:p>
          <a:p>
            <a:endParaRPr lang="en-GB" dirty="0" smtClean="0"/>
          </a:p>
          <a:p>
            <a:r>
              <a:rPr lang="en-GB" b="1" dirty="0" smtClean="0"/>
              <a:t>Project Financial Planning </a:t>
            </a:r>
            <a:r>
              <a:rPr lang="en-GB" dirty="0" smtClean="0"/>
              <a:t>is aka </a:t>
            </a:r>
            <a:r>
              <a:rPr lang="en-GB" b="1" dirty="0" smtClean="0"/>
              <a:t>Project Cost Accounting.</a:t>
            </a:r>
            <a:endParaRPr lang="en-GB" b="1" dirty="0"/>
          </a:p>
        </p:txBody>
      </p:sp>
      <p:sp>
        <p:nvSpPr>
          <p:cNvPr id="3" name="Title 2"/>
          <p:cNvSpPr>
            <a:spLocks noGrp="1"/>
          </p:cNvSpPr>
          <p:nvPr>
            <p:ph type="title"/>
          </p:nvPr>
        </p:nvSpPr>
        <p:spPr/>
        <p:txBody>
          <a:bodyPr>
            <a:normAutofit fontScale="90000"/>
          </a:bodyPr>
          <a:lstStyle/>
          <a:p>
            <a:r>
              <a:rPr lang="en-GB" dirty="0" smtClean="0"/>
              <a:t>Project Objective &amp; Financial Plan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t>A </a:t>
            </a:r>
            <a:r>
              <a:rPr lang="en-GB" sz="2000" dirty="0" smtClean="0"/>
              <a:t>Financial Plan identifies the Project Finance (i.e. money) needed to meet specific objectives. </a:t>
            </a:r>
            <a:endParaRPr lang="en-GB" sz="2000" dirty="0" smtClean="0"/>
          </a:p>
          <a:p>
            <a:r>
              <a:rPr lang="en-GB" sz="2000" dirty="0" smtClean="0"/>
              <a:t>The </a:t>
            </a:r>
            <a:r>
              <a:rPr lang="en-GB" sz="2000" dirty="0" smtClean="0"/>
              <a:t>Financial Plan </a:t>
            </a:r>
            <a:r>
              <a:rPr lang="en-GB" sz="2000" b="1" dirty="0" smtClean="0"/>
              <a:t>defines all of the various types of expenses </a:t>
            </a:r>
            <a:r>
              <a:rPr lang="en-GB" sz="2000" dirty="0" smtClean="0"/>
              <a:t>that a project will incur </a:t>
            </a:r>
            <a:r>
              <a:rPr lang="en-GB" sz="2000" dirty="0" smtClean="0"/>
              <a:t>(labour, </a:t>
            </a:r>
            <a:r>
              <a:rPr lang="en-GB" sz="2000" dirty="0" smtClean="0"/>
              <a:t>equipment, materials and administration </a:t>
            </a:r>
            <a:r>
              <a:rPr lang="en-GB" sz="2000" dirty="0" smtClean="0"/>
              <a:t>costs), along </a:t>
            </a:r>
            <a:r>
              <a:rPr lang="en-GB" sz="2000" dirty="0" smtClean="0"/>
              <a:t>with an estimation of the value of each expense. </a:t>
            </a:r>
            <a:endParaRPr lang="en-GB" sz="2000" dirty="0" smtClean="0"/>
          </a:p>
          <a:p>
            <a:r>
              <a:rPr lang="en-GB" sz="2000" dirty="0" smtClean="0"/>
              <a:t>The </a:t>
            </a:r>
            <a:r>
              <a:rPr lang="en-GB" sz="2000" b="1" dirty="0" smtClean="0"/>
              <a:t>Financial Plan </a:t>
            </a:r>
            <a:r>
              <a:rPr lang="en-GB" sz="2000" b="1" dirty="0" smtClean="0"/>
              <a:t>summarizes </a:t>
            </a:r>
            <a:r>
              <a:rPr lang="en-GB" sz="2000" b="1" dirty="0" smtClean="0"/>
              <a:t>the total expense to be incurred across the project </a:t>
            </a:r>
            <a:r>
              <a:rPr lang="en-GB" sz="2000" dirty="0" smtClean="0"/>
              <a:t>and this total expense becomes the </a:t>
            </a:r>
            <a:r>
              <a:rPr lang="en-GB" sz="2000" b="1" dirty="0" smtClean="0"/>
              <a:t>project budget</a:t>
            </a:r>
            <a:r>
              <a:rPr lang="en-GB" sz="2000" dirty="0" smtClean="0"/>
              <a:t>. As part of the Financial Planning exercise, a </a:t>
            </a:r>
            <a:r>
              <a:rPr lang="en-GB" sz="2000" b="1" dirty="0" smtClean="0"/>
              <a:t>schedule</a:t>
            </a:r>
            <a:r>
              <a:rPr lang="en-GB" sz="2000" dirty="0" smtClean="0"/>
              <a:t> is provided which states the amount of money needed during </a:t>
            </a:r>
            <a:r>
              <a:rPr lang="en-GB" sz="2000" b="1" dirty="0" smtClean="0"/>
              <a:t>each stage of the project</a:t>
            </a:r>
            <a:r>
              <a:rPr lang="en-GB" sz="2000" dirty="0" smtClean="0"/>
              <a:t>.</a:t>
            </a:r>
            <a:endParaRPr lang="en-GB" sz="2000" dirty="0" smtClean="0"/>
          </a:p>
          <a:p>
            <a:endParaRPr lang="en-GB" sz="2000" dirty="0"/>
          </a:p>
        </p:txBody>
      </p:sp>
      <p:sp>
        <p:nvSpPr>
          <p:cNvPr id="3" name="Title 2"/>
          <p:cNvSpPr>
            <a:spLocks noGrp="1"/>
          </p:cNvSpPr>
          <p:nvPr>
            <p:ph type="title"/>
          </p:nvPr>
        </p:nvSpPr>
        <p:spPr/>
        <p:txBody>
          <a:bodyPr/>
          <a:lstStyle/>
          <a:p>
            <a:r>
              <a:rPr lang="en-GB" dirty="0" smtClean="0"/>
              <a:t>Financial Plan</a:t>
            </a:r>
            <a:endParaRPr lang="en-GB" dirty="0"/>
          </a:p>
        </p:txBody>
      </p:sp>
      <p:sp>
        <p:nvSpPr>
          <p:cNvPr id="4" name="TextBox 3"/>
          <p:cNvSpPr txBox="1"/>
          <p:nvPr/>
        </p:nvSpPr>
        <p:spPr>
          <a:xfrm>
            <a:off x="35496" y="6669940"/>
            <a:ext cx="5328592"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www.method123.com/financial-plan.php</a:t>
            </a:r>
            <a:r>
              <a:rPr lang="en-GB" sz="800" dirty="0" smtClean="0"/>
              <a:t> </a:t>
            </a:r>
            <a:endParaRPr lang="en-GB" sz="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Many factors contribute to the cost of running a project, but the two biggest contributors are the </a:t>
            </a:r>
            <a:r>
              <a:rPr lang="en-GB" b="1" dirty="0" smtClean="0"/>
              <a:t>cost of labour </a:t>
            </a:r>
            <a:r>
              <a:rPr lang="en-GB" dirty="0" smtClean="0"/>
              <a:t>and </a:t>
            </a:r>
            <a:r>
              <a:rPr lang="en-GB" b="1" dirty="0" smtClean="0"/>
              <a:t>materials</a:t>
            </a:r>
            <a:r>
              <a:rPr lang="en-GB" dirty="0" smtClean="0"/>
              <a:t>. </a:t>
            </a:r>
          </a:p>
          <a:p>
            <a:endParaRPr lang="en-GB" dirty="0"/>
          </a:p>
        </p:txBody>
      </p:sp>
      <p:sp>
        <p:nvSpPr>
          <p:cNvPr id="2" name="Title 1"/>
          <p:cNvSpPr>
            <a:spLocks noGrp="1"/>
          </p:cNvSpPr>
          <p:nvPr>
            <p:ph type="title"/>
          </p:nvPr>
        </p:nvSpPr>
        <p:spPr/>
        <p:txBody>
          <a:bodyPr/>
          <a:lstStyle/>
          <a:p>
            <a:r>
              <a:rPr lang="en-GB" dirty="0" smtClean="0"/>
              <a:t>Costs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2008" y="1340768"/>
            <a:ext cx="8892480" cy="5376672"/>
          </a:xfrm>
        </p:spPr>
        <p:txBody>
          <a:bodyPr>
            <a:normAutofit fontScale="77500" lnSpcReduction="20000"/>
          </a:bodyPr>
          <a:lstStyle/>
          <a:p>
            <a:r>
              <a:rPr lang="en-GB" dirty="0" smtClean="0"/>
              <a:t>The method chosen to create the plan e.g. </a:t>
            </a:r>
            <a:r>
              <a:rPr lang="en-GB" b="1" dirty="0" smtClean="0"/>
              <a:t>spreadsheet</a:t>
            </a:r>
            <a:r>
              <a:rPr lang="en-GB" dirty="0" smtClean="0"/>
              <a:t> </a:t>
            </a:r>
            <a:r>
              <a:rPr lang="en-GB" dirty="0" smtClean="0"/>
              <a:t>must enable you to </a:t>
            </a:r>
            <a:r>
              <a:rPr lang="en-GB" b="1" dirty="0" smtClean="0"/>
              <a:t>plan</a:t>
            </a:r>
            <a:r>
              <a:rPr lang="en-GB" dirty="0" smtClean="0"/>
              <a:t>, </a:t>
            </a:r>
            <a:r>
              <a:rPr lang="en-GB" b="1" dirty="0" smtClean="0"/>
              <a:t>administer</a:t>
            </a:r>
            <a:r>
              <a:rPr lang="en-GB" dirty="0" smtClean="0"/>
              <a:t>  </a:t>
            </a:r>
            <a:r>
              <a:rPr lang="en-GB" dirty="0" smtClean="0"/>
              <a:t>(i.e. Monitor and update) and </a:t>
            </a:r>
            <a:r>
              <a:rPr lang="en-GB" b="1" dirty="0" smtClean="0"/>
              <a:t>report</a:t>
            </a:r>
            <a:r>
              <a:rPr lang="en-GB" dirty="0" smtClean="0"/>
              <a:t> the detailed finances of your </a:t>
            </a:r>
            <a:r>
              <a:rPr lang="en-GB" dirty="0" smtClean="0"/>
              <a:t>project.</a:t>
            </a:r>
          </a:p>
          <a:p>
            <a:r>
              <a:rPr lang="en-GB" dirty="0" smtClean="0"/>
              <a:t>Costs can be associated with each activity.</a:t>
            </a:r>
          </a:p>
          <a:p>
            <a:r>
              <a:rPr lang="en-GB" dirty="0" smtClean="0"/>
              <a:t>Base son this a </a:t>
            </a:r>
            <a:r>
              <a:rPr lang="en-GB" b="1" dirty="0" smtClean="0"/>
              <a:t>cost line can be created</a:t>
            </a:r>
            <a:r>
              <a:rPr lang="en-GB" dirty="0" smtClean="0"/>
              <a:t> to forecast cost/expenditure activity. This is illustrated on the next slide.</a:t>
            </a:r>
          </a:p>
          <a:p>
            <a:r>
              <a:rPr lang="en-GB" dirty="0" smtClean="0"/>
              <a:t>A procedure should be clearly documented for collecting incoming invoices (</a:t>
            </a:r>
            <a:r>
              <a:rPr lang="en-GB" sz="3200" dirty="0" smtClean="0"/>
              <a:t>can</a:t>
            </a:r>
            <a:r>
              <a:rPr lang="en-GB" dirty="0" smtClean="0"/>
              <a:t> often be received in both paper and electronically, and a central system should be used to keep track of all invoice received and payments to suppliers / team members.</a:t>
            </a:r>
            <a:endParaRPr lang="en-GB" dirty="0" smtClean="0"/>
          </a:p>
          <a:p>
            <a:r>
              <a:rPr lang="en-GB" dirty="0" smtClean="0"/>
              <a:t>Payment procedures should also be clearly stated and included in ‘terms of payment’ with  all </a:t>
            </a:r>
            <a:r>
              <a:rPr lang="en-GB" dirty="0" smtClean="0"/>
              <a:t>suppliers </a:t>
            </a:r>
            <a:r>
              <a:rPr lang="en-GB" dirty="0" smtClean="0"/>
              <a:t>so they are clear on when and how they will receive payment. </a:t>
            </a:r>
          </a:p>
          <a:p>
            <a:r>
              <a:rPr lang="en-GB" dirty="0" smtClean="0"/>
              <a:t>Projects </a:t>
            </a:r>
            <a:r>
              <a:rPr lang="en-GB" dirty="0" smtClean="0"/>
              <a:t>develop problems when team members get dissatisfied; rest assured, non- or late-payment is a primary cause of dissatisfaction.</a:t>
            </a:r>
          </a:p>
          <a:p>
            <a:r>
              <a:rPr lang="en-GB" dirty="0" smtClean="0"/>
              <a:t>Remember to set some budget aside for 'contingencies' - you will almost certainly need </a:t>
            </a:r>
            <a:r>
              <a:rPr lang="en-GB" dirty="0" smtClean="0"/>
              <a:t>it</a:t>
            </a:r>
            <a:r>
              <a:rPr lang="en-GB" dirty="0" smtClean="0"/>
              <a:t>.</a:t>
            </a:r>
          </a:p>
          <a:p>
            <a:endParaRPr lang="en-GB" dirty="0"/>
          </a:p>
        </p:txBody>
      </p:sp>
      <p:sp>
        <p:nvSpPr>
          <p:cNvPr id="3" name="Title 2"/>
          <p:cNvSpPr>
            <a:spLocks noGrp="1"/>
          </p:cNvSpPr>
          <p:nvPr>
            <p:ph type="title"/>
          </p:nvPr>
        </p:nvSpPr>
        <p:spPr/>
        <p:txBody>
          <a:bodyPr/>
          <a:lstStyle/>
          <a:p>
            <a:r>
              <a:rPr lang="en-GB" dirty="0" smtClean="0"/>
              <a:t>Financial planning &amp; reporting</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Creating the Financial Plan can be achieved in 4 steps:</a:t>
            </a:r>
          </a:p>
          <a:p>
            <a:r>
              <a:rPr lang="en-GB" b="1" dirty="0" smtClean="0"/>
              <a:t>Step 1: List the Financial </a:t>
            </a:r>
            <a:r>
              <a:rPr lang="en-GB" b="1" dirty="0" smtClean="0"/>
              <a:t>Expenses.</a:t>
            </a:r>
          </a:p>
          <a:p>
            <a:r>
              <a:rPr lang="en-GB" b="1" dirty="0" smtClean="0"/>
              <a:t>Step 2: Quantify the Financial </a:t>
            </a:r>
            <a:r>
              <a:rPr lang="en-GB" b="1" dirty="0" smtClean="0"/>
              <a:t>Expenses.</a:t>
            </a:r>
          </a:p>
          <a:p>
            <a:r>
              <a:rPr lang="en-GB" b="1" dirty="0" smtClean="0"/>
              <a:t>Step 3: Construct </a:t>
            </a:r>
            <a:r>
              <a:rPr lang="en-GB" b="1" dirty="0" smtClean="0"/>
              <a:t>a Financial Plan, </a:t>
            </a:r>
            <a:r>
              <a:rPr lang="en-GB" dirty="0" smtClean="0"/>
              <a:t>aka an </a:t>
            </a:r>
            <a:r>
              <a:rPr lang="en-GB" dirty="0" smtClean="0"/>
              <a:t>Expense </a:t>
            </a:r>
            <a:r>
              <a:rPr lang="en-GB" dirty="0" smtClean="0"/>
              <a:t>Schedule.</a:t>
            </a:r>
          </a:p>
          <a:p>
            <a:r>
              <a:rPr lang="en-GB" b="1" dirty="0" smtClean="0"/>
              <a:t>Step 4: Define the Financial </a:t>
            </a:r>
            <a:r>
              <a:rPr lang="en-GB" b="1" dirty="0" smtClean="0"/>
              <a:t>Process.</a:t>
            </a:r>
            <a:endParaRPr lang="en-GB" dirty="0"/>
          </a:p>
        </p:txBody>
      </p:sp>
      <p:sp>
        <p:nvSpPr>
          <p:cNvPr id="3" name="Title 2"/>
          <p:cNvSpPr>
            <a:spLocks noGrp="1"/>
          </p:cNvSpPr>
          <p:nvPr>
            <p:ph type="title"/>
          </p:nvPr>
        </p:nvSpPr>
        <p:spPr/>
        <p:txBody>
          <a:bodyPr/>
          <a:lstStyle/>
          <a:p>
            <a:r>
              <a:rPr lang="en-GB" dirty="0" smtClean="0"/>
              <a:t>Financial Plan</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first step taken when defining a Financial Plan and setting a project budget, is to identify all of the types of </a:t>
            </a:r>
            <a:r>
              <a:rPr lang="en-GB" dirty="0" smtClean="0"/>
              <a:t>activities and their expenses </a:t>
            </a:r>
            <a:r>
              <a:rPr lang="en-GB" dirty="0" smtClean="0"/>
              <a:t>that are likely to be incurred </a:t>
            </a:r>
            <a:r>
              <a:rPr lang="en-GB" b="1" dirty="0" smtClean="0"/>
              <a:t>throughout the Project Lifecycle</a:t>
            </a:r>
            <a:r>
              <a:rPr lang="en-GB" dirty="0" smtClean="0"/>
              <a:t>.</a:t>
            </a:r>
          </a:p>
          <a:p>
            <a:r>
              <a:rPr lang="en-GB" dirty="0" smtClean="0"/>
              <a:t>Typically, most projects spend the majority of their budget on purchasing, leasing, renting or contracting the resources to the project (e.g. </a:t>
            </a:r>
            <a:r>
              <a:rPr lang="en-GB" dirty="0" smtClean="0"/>
              <a:t>labour, </a:t>
            </a:r>
            <a:r>
              <a:rPr lang="en-GB" dirty="0" smtClean="0"/>
              <a:t>equipment and materials</a:t>
            </a:r>
            <a:r>
              <a:rPr lang="en-GB" dirty="0" smtClean="0"/>
              <a:t>).</a:t>
            </a:r>
          </a:p>
        </p:txBody>
      </p:sp>
      <p:sp>
        <p:nvSpPr>
          <p:cNvPr id="3" name="Title 2"/>
          <p:cNvSpPr>
            <a:spLocks noGrp="1"/>
          </p:cNvSpPr>
          <p:nvPr>
            <p:ph type="title"/>
          </p:nvPr>
        </p:nvSpPr>
        <p:spPr/>
        <p:txBody>
          <a:bodyPr>
            <a:normAutofit fontScale="90000"/>
          </a:bodyPr>
          <a:lstStyle/>
          <a:p>
            <a:r>
              <a:rPr lang="en-GB" dirty="0" smtClean="0"/>
              <a:t>Step 1: List the Financial Expenses</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567333"/>
            <a:ext cx="8352928" cy="4309939"/>
          </a:xfrm>
        </p:spPr>
        <p:txBody>
          <a:bodyPr>
            <a:noAutofit/>
          </a:bodyPr>
          <a:lstStyle/>
          <a:p>
            <a:r>
              <a:rPr lang="en-GB" sz="2400" dirty="0" smtClean="0"/>
              <a:t>Once </a:t>
            </a:r>
            <a:r>
              <a:rPr lang="en-GB" sz="2400" dirty="0" smtClean="0"/>
              <a:t>you have identified a </a:t>
            </a:r>
            <a:r>
              <a:rPr lang="en-GB" sz="2400" dirty="0" smtClean="0"/>
              <a:t>list </a:t>
            </a:r>
            <a:r>
              <a:rPr lang="en-GB" sz="2400" dirty="0" smtClean="0"/>
              <a:t>of </a:t>
            </a:r>
            <a:r>
              <a:rPr lang="en-GB" sz="2400" dirty="0" smtClean="0"/>
              <a:t>activities and their expenses </a:t>
            </a:r>
            <a:r>
              <a:rPr lang="en-GB" sz="2400" dirty="0" smtClean="0"/>
              <a:t>to be incurred throughout the project, the next step is to forecast the </a:t>
            </a:r>
            <a:r>
              <a:rPr lang="en-GB" sz="2400" b="1" dirty="0" smtClean="0"/>
              <a:t>unit </a:t>
            </a:r>
            <a:r>
              <a:rPr lang="en-GB" sz="2400" b="1" dirty="0" smtClean="0"/>
              <a:t>cost </a:t>
            </a:r>
            <a:r>
              <a:rPr lang="en-GB" sz="2400" dirty="0" smtClean="0"/>
              <a:t>for each expense</a:t>
            </a:r>
            <a:r>
              <a:rPr lang="en-GB" sz="2400" dirty="0" smtClean="0"/>
              <a:t> </a:t>
            </a:r>
            <a:r>
              <a:rPr lang="en-GB" sz="2400" dirty="0" smtClean="0"/>
              <a:t>and then the </a:t>
            </a:r>
            <a:r>
              <a:rPr lang="en-GB" sz="2400" b="1" dirty="0" smtClean="0"/>
              <a:t>total cost </a:t>
            </a:r>
            <a:r>
              <a:rPr lang="en-GB" sz="2400" dirty="0" smtClean="0"/>
              <a:t>for each activity.</a:t>
            </a:r>
          </a:p>
        </p:txBody>
      </p:sp>
      <p:sp>
        <p:nvSpPr>
          <p:cNvPr id="3" name="Title 2"/>
          <p:cNvSpPr>
            <a:spLocks noGrp="1"/>
          </p:cNvSpPr>
          <p:nvPr>
            <p:ph type="title"/>
          </p:nvPr>
        </p:nvSpPr>
        <p:spPr/>
        <p:txBody>
          <a:bodyPr>
            <a:normAutofit fontScale="90000"/>
          </a:bodyPr>
          <a:lstStyle/>
          <a:p>
            <a:r>
              <a:rPr lang="en-GB" dirty="0" smtClean="0"/>
              <a:t>Step 2: Quantify the Financial Expenses</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dirty="0" smtClean="0"/>
              <a:t>The </a:t>
            </a:r>
            <a:r>
              <a:rPr lang="en-GB" sz="2000" dirty="0" smtClean="0"/>
              <a:t>next step is to forecast the </a:t>
            </a:r>
            <a:r>
              <a:rPr lang="en-GB" sz="2000" b="1" dirty="0" smtClean="0"/>
              <a:t>unit cost for each expense</a:t>
            </a:r>
            <a:r>
              <a:rPr lang="en-GB" sz="2000" dirty="0" smtClean="0"/>
              <a:t>.</a:t>
            </a:r>
          </a:p>
          <a:p>
            <a:r>
              <a:rPr lang="en-GB" sz="2000" dirty="0" smtClean="0"/>
              <a:t>The </a:t>
            </a:r>
            <a:r>
              <a:rPr lang="en-GB" sz="2000" b="1" dirty="0" smtClean="0"/>
              <a:t>unit cost is simply the cost of a single unit </a:t>
            </a:r>
            <a:r>
              <a:rPr lang="en-GB" sz="2000" dirty="0" smtClean="0"/>
              <a:t>of a particular expense item. For instance, the unit cost for: </a:t>
            </a:r>
          </a:p>
          <a:p>
            <a:pPr lvl="1"/>
            <a:r>
              <a:rPr lang="en-GB" sz="2000" b="1" dirty="0" smtClean="0"/>
              <a:t>Labour may be calculated as the cost per hour supplied, for each role.</a:t>
            </a:r>
          </a:p>
          <a:p>
            <a:pPr lvl="1"/>
            <a:r>
              <a:rPr lang="en-GB" sz="2000" b="1" dirty="0" smtClean="0"/>
              <a:t>Equipment may be calculated as the rental cost per day.</a:t>
            </a:r>
          </a:p>
          <a:p>
            <a:pPr lvl="1"/>
            <a:r>
              <a:rPr lang="en-GB" sz="2000" b="1" dirty="0" smtClean="0"/>
              <a:t>Materials may be calculated as the purchase cost per quantity.</a:t>
            </a:r>
          </a:p>
          <a:p>
            <a:endParaRPr lang="en-GB" dirty="0"/>
          </a:p>
        </p:txBody>
      </p:sp>
      <p:sp>
        <p:nvSpPr>
          <p:cNvPr id="3" name="Title 2"/>
          <p:cNvSpPr>
            <a:spLocks noGrp="1"/>
          </p:cNvSpPr>
          <p:nvPr>
            <p:ph type="title"/>
          </p:nvPr>
        </p:nvSpPr>
        <p:spPr/>
        <p:txBody>
          <a:bodyPr/>
          <a:lstStyle/>
          <a:p>
            <a:r>
              <a:rPr lang="en-GB" dirty="0" smtClean="0"/>
              <a:t>Unit Cost</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000" dirty="0" smtClean="0"/>
              <a:t>After listing the unit costs, you should calculate the </a:t>
            </a:r>
            <a:r>
              <a:rPr lang="en-GB" sz="2000" b="1" dirty="0" smtClean="0"/>
              <a:t>total </a:t>
            </a:r>
            <a:r>
              <a:rPr lang="en-GB" sz="2000" b="1" dirty="0" smtClean="0"/>
              <a:t>cost </a:t>
            </a:r>
            <a:r>
              <a:rPr lang="en-GB" sz="2000" dirty="0" smtClean="0"/>
              <a:t>of </a:t>
            </a:r>
            <a:r>
              <a:rPr lang="en-GB" sz="2000" dirty="0" smtClean="0"/>
              <a:t>each expense needed to undertake the project. For instance:</a:t>
            </a:r>
          </a:p>
          <a:p>
            <a:pPr lvl="1"/>
            <a:r>
              <a:rPr lang="en-GB" sz="2000" dirty="0" smtClean="0"/>
              <a:t>Identify the number of hours required for each Team member and calculate the total expense.</a:t>
            </a:r>
          </a:p>
          <a:p>
            <a:pPr lvl="1"/>
            <a:r>
              <a:rPr lang="en-GB" sz="2000" dirty="0" smtClean="0"/>
              <a:t>Quantify the items of equipment </a:t>
            </a:r>
            <a:r>
              <a:rPr lang="en-GB" sz="2000" dirty="0" smtClean="0"/>
              <a:t>needed, and </a:t>
            </a:r>
            <a:r>
              <a:rPr lang="en-GB" sz="2000" dirty="0" smtClean="0"/>
              <a:t>calculate the total expense.</a:t>
            </a:r>
          </a:p>
          <a:p>
            <a:pPr lvl="1"/>
            <a:r>
              <a:rPr lang="en-GB" sz="2000" dirty="0" smtClean="0"/>
              <a:t>Determine the amount of materials required, and calculate the total expense.</a:t>
            </a:r>
          </a:p>
          <a:p>
            <a:pPr lvl="1"/>
            <a:r>
              <a:rPr lang="en-GB" sz="2000" dirty="0" smtClean="0"/>
              <a:t>Quantify the items to be sourced from suppliers, and calculate the total expense.</a:t>
            </a:r>
          </a:p>
          <a:p>
            <a:pPr lvl="1"/>
            <a:r>
              <a:rPr lang="en-GB" sz="2000" dirty="0" smtClean="0"/>
              <a:t>Calculate the administration costs for the project etc..</a:t>
            </a:r>
          </a:p>
          <a:p>
            <a:pPr lvl="1"/>
            <a:r>
              <a:rPr lang="en-GB" sz="2000" dirty="0" smtClean="0"/>
              <a:t>Technology costs.</a:t>
            </a:r>
          </a:p>
          <a:p>
            <a:endParaRPr lang="en-GB" dirty="0"/>
          </a:p>
        </p:txBody>
      </p:sp>
      <p:sp>
        <p:nvSpPr>
          <p:cNvPr id="3" name="Title 2"/>
          <p:cNvSpPr>
            <a:spLocks noGrp="1"/>
          </p:cNvSpPr>
          <p:nvPr>
            <p:ph type="title"/>
          </p:nvPr>
        </p:nvSpPr>
        <p:spPr/>
        <p:txBody>
          <a:bodyPr/>
          <a:lstStyle/>
          <a:p>
            <a:r>
              <a:rPr lang="en-GB" dirty="0" smtClean="0"/>
              <a:t>Total Cost</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7500" lnSpcReduction="20000"/>
          </a:bodyPr>
          <a:lstStyle/>
          <a:p>
            <a:r>
              <a:rPr lang="en-GB" dirty="0" smtClean="0"/>
              <a:t>At this point you </a:t>
            </a:r>
            <a:r>
              <a:rPr lang="en-GB" dirty="0" smtClean="0"/>
              <a:t>have now collated all the information needed to build a detailed expense </a:t>
            </a:r>
            <a:r>
              <a:rPr lang="en-GB" dirty="0" smtClean="0"/>
              <a:t>or budget schedule</a:t>
            </a:r>
            <a:r>
              <a:rPr lang="en-GB" dirty="0" smtClean="0"/>
              <a:t>. </a:t>
            </a:r>
            <a:endParaRPr lang="en-GB" dirty="0" smtClean="0"/>
          </a:p>
          <a:p>
            <a:r>
              <a:rPr lang="en-GB" dirty="0" smtClean="0"/>
              <a:t>This </a:t>
            </a:r>
            <a:r>
              <a:rPr lang="en-GB" dirty="0" smtClean="0"/>
              <a:t>schedule enables the Project Manager to calculate the total cost of undertaking the project on a daily, weekly or monthly basis.</a:t>
            </a:r>
          </a:p>
          <a:p>
            <a:r>
              <a:rPr lang="en-GB" dirty="0" smtClean="0"/>
              <a:t>To create </a:t>
            </a:r>
            <a:r>
              <a:rPr lang="en-GB" dirty="0" smtClean="0"/>
              <a:t>an Expense  Schedule</a:t>
            </a:r>
            <a:r>
              <a:rPr lang="en-GB" dirty="0" smtClean="0"/>
              <a:t>, build a table which lists all of the expense types down the left hand side of page, and all of the </a:t>
            </a:r>
            <a:r>
              <a:rPr lang="en-GB" dirty="0" smtClean="0"/>
              <a:t>weeks or months </a:t>
            </a:r>
            <a:r>
              <a:rPr lang="en-GB" dirty="0" smtClean="0"/>
              <a:t>in the year across the </a:t>
            </a:r>
            <a:r>
              <a:rPr lang="en-GB" dirty="0" smtClean="0"/>
              <a:t>page.</a:t>
            </a:r>
          </a:p>
          <a:p>
            <a:r>
              <a:rPr lang="en-GB" dirty="0" smtClean="0"/>
              <a:t>Then </a:t>
            </a:r>
            <a:r>
              <a:rPr lang="en-GB" dirty="0" smtClean="0"/>
              <a:t>identify for each week and for each expense type, the amount of financial </a:t>
            </a:r>
            <a:r>
              <a:rPr lang="en-GB" dirty="0" smtClean="0"/>
              <a:t>expenditure. </a:t>
            </a:r>
          </a:p>
          <a:p>
            <a:r>
              <a:rPr lang="en-GB" dirty="0" smtClean="0"/>
              <a:t>Once </a:t>
            </a:r>
            <a:r>
              <a:rPr lang="en-GB" dirty="0" smtClean="0"/>
              <a:t>complete, you can sum up all of the expenses for any particular week to gain a weekly budget for the entire project</a:t>
            </a:r>
            <a:r>
              <a:rPr lang="en-GB" dirty="0" smtClean="0"/>
              <a:t>. </a:t>
            </a:r>
          </a:p>
          <a:p>
            <a:r>
              <a:rPr lang="en-GB" dirty="0" smtClean="0"/>
              <a:t>Y</a:t>
            </a:r>
            <a:r>
              <a:rPr lang="en-GB" dirty="0" smtClean="0"/>
              <a:t>ou can </a:t>
            </a:r>
            <a:r>
              <a:rPr lang="en-GB" dirty="0" smtClean="0"/>
              <a:t>calculate a daily, monthly or yearly view, based on </a:t>
            </a:r>
            <a:r>
              <a:rPr lang="en-GB" dirty="0" smtClean="0"/>
              <a:t>the particular </a:t>
            </a:r>
            <a:r>
              <a:rPr lang="en-GB" dirty="0" smtClean="0"/>
              <a:t>project need. </a:t>
            </a:r>
          </a:p>
          <a:p>
            <a:endParaRPr lang="en-GB" dirty="0"/>
          </a:p>
        </p:txBody>
      </p:sp>
      <p:sp>
        <p:nvSpPr>
          <p:cNvPr id="3" name="Title 2"/>
          <p:cNvSpPr>
            <a:spLocks noGrp="1"/>
          </p:cNvSpPr>
          <p:nvPr>
            <p:ph type="title"/>
          </p:nvPr>
        </p:nvSpPr>
        <p:spPr/>
        <p:txBody>
          <a:bodyPr>
            <a:normAutofit fontScale="90000"/>
          </a:bodyPr>
          <a:lstStyle/>
          <a:p>
            <a:r>
              <a:rPr lang="en-GB" dirty="0" smtClean="0"/>
              <a:t>Step 3: Construct an Expense </a:t>
            </a:r>
            <a:r>
              <a:rPr lang="en-GB" dirty="0" smtClean="0"/>
              <a:t>Schedule i.e. Financial Plan</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Example Budget aka Financial Plan</a:t>
            </a:r>
            <a:endParaRPr lang="en-GB" dirty="0"/>
          </a:p>
        </p:txBody>
      </p:sp>
      <p:pic>
        <p:nvPicPr>
          <p:cNvPr id="22530" name="Picture 2" descr="http://epmlive.com/wp-content/uploads/2011/09/Portfolio-Financial-Planning.png"/>
          <p:cNvPicPr>
            <a:picLocks noChangeAspect="1" noChangeArrowheads="1"/>
          </p:cNvPicPr>
          <p:nvPr/>
        </p:nvPicPr>
        <p:blipFill>
          <a:blip r:embed="rId2" cstate="print"/>
          <a:srcRect/>
          <a:stretch>
            <a:fillRect/>
          </a:stretch>
        </p:blipFill>
        <p:spPr bwMode="auto">
          <a:xfrm>
            <a:off x="1" y="1404713"/>
            <a:ext cx="9144000" cy="4400551"/>
          </a:xfrm>
          <a:prstGeom prst="rect">
            <a:avLst/>
          </a:prstGeom>
          <a:noFill/>
        </p:spPr>
      </p:pic>
      <p:pic>
        <p:nvPicPr>
          <p:cNvPr id="22531" name="Picture 3" descr="C:\Users\Pamela\AppData\Local\Microsoft\Windows\Temporary Internet Files\Content.IE5\57BTOVYG\MC900339630[3].wmf">
            <a:hlinkClick r:id="rId3"/>
          </p:cNvPr>
          <p:cNvPicPr>
            <a:picLocks noChangeAspect="1" noChangeArrowheads="1"/>
          </p:cNvPicPr>
          <p:nvPr/>
        </p:nvPicPr>
        <p:blipFill>
          <a:blip r:embed="rId4" cstate="print"/>
          <a:srcRect/>
          <a:stretch>
            <a:fillRect/>
          </a:stretch>
        </p:blipFill>
        <p:spPr bwMode="auto">
          <a:xfrm>
            <a:off x="7264742" y="5301208"/>
            <a:ext cx="1339706" cy="1368152"/>
          </a:xfrm>
          <a:prstGeom prst="rect">
            <a:avLst/>
          </a:prstGeom>
          <a:noFill/>
        </p:spPr>
      </p:pic>
      <p:sp>
        <p:nvSpPr>
          <p:cNvPr id="6" name="TextBox 5"/>
          <p:cNvSpPr txBox="1"/>
          <p:nvPr/>
        </p:nvSpPr>
        <p:spPr>
          <a:xfrm>
            <a:off x="35496" y="6669940"/>
            <a:ext cx="5400600" cy="215444"/>
          </a:xfrm>
          <a:prstGeom prst="rect">
            <a:avLst/>
          </a:prstGeom>
          <a:noFill/>
        </p:spPr>
        <p:txBody>
          <a:bodyPr wrap="square" rtlCol="0">
            <a:spAutoFit/>
          </a:bodyPr>
          <a:lstStyle/>
          <a:p>
            <a:r>
              <a:rPr lang="en-GB" sz="800" dirty="0" smtClean="0"/>
              <a:t>Ref: </a:t>
            </a:r>
            <a:r>
              <a:rPr lang="en-GB" sz="800" dirty="0" smtClean="0">
                <a:hlinkClick r:id="rId3"/>
              </a:rPr>
              <a:t>http://</a:t>
            </a:r>
            <a:r>
              <a:rPr lang="en-GB" sz="800" dirty="0" smtClean="0">
                <a:hlinkClick r:id="rId3"/>
              </a:rPr>
              <a:t>epmlive.com/wp-content/uploads/2011/09/Portfolio-Financial-Planning.png</a:t>
            </a:r>
            <a:r>
              <a:rPr lang="en-GB" sz="800" dirty="0" smtClean="0"/>
              <a:t> </a:t>
            </a:r>
            <a:endParaRPr lang="en-GB" sz="800" dirty="0"/>
          </a:p>
        </p:txBody>
      </p:sp>
      <p:sp>
        <p:nvSpPr>
          <p:cNvPr id="7" name="TextBox 6"/>
          <p:cNvSpPr txBox="1"/>
          <p:nvPr/>
        </p:nvSpPr>
        <p:spPr>
          <a:xfrm>
            <a:off x="2051720" y="6021288"/>
            <a:ext cx="4896544" cy="338554"/>
          </a:xfrm>
          <a:prstGeom prst="rect">
            <a:avLst/>
          </a:prstGeom>
          <a:noFill/>
        </p:spPr>
        <p:txBody>
          <a:bodyPr wrap="square" rtlCol="0">
            <a:spAutoFit/>
          </a:bodyPr>
          <a:lstStyle/>
          <a:p>
            <a:pPr algn="ctr"/>
            <a:r>
              <a:rPr lang="en-GB" sz="1600" dirty="0" smtClean="0"/>
              <a:t>Example 2: </a:t>
            </a:r>
            <a:r>
              <a:rPr lang="en-GB" sz="1600" dirty="0" smtClean="0">
                <a:hlinkClick r:id="rId5"/>
              </a:rPr>
              <a:t>click here</a:t>
            </a:r>
            <a:r>
              <a:rPr lang="en-GB" sz="1600" dirty="0" smtClean="0"/>
              <a:t>. Example 3: </a:t>
            </a:r>
            <a:r>
              <a:rPr lang="en-GB" sz="1600" dirty="0" smtClean="0">
                <a:hlinkClick r:id="rId6"/>
              </a:rPr>
              <a:t>click-here</a:t>
            </a:r>
            <a:r>
              <a:rPr lang="en-GB" sz="1600" dirty="0" smtClean="0"/>
              <a:t>.</a:t>
            </a:r>
            <a:endParaRPr lang="en-GB" sz="16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When setting out your ‘Project Activities’ in a table and/or Gantt chart it is very useful to include an estimate cost for each activity.</a:t>
            </a:r>
          </a:p>
          <a:p>
            <a:r>
              <a:rPr lang="en-GB" dirty="0" smtClean="0"/>
              <a:t>For example: ‘</a:t>
            </a:r>
            <a:r>
              <a:rPr lang="en-GB" dirty="0" smtClean="0">
                <a:hlinkClick r:id="rId2"/>
              </a:rPr>
              <a:t>Project Activity Costs</a:t>
            </a:r>
            <a:r>
              <a:rPr lang="en-GB" dirty="0" smtClean="0"/>
              <a:t>’.</a:t>
            </a:r>
          </a:p>
          <a:p>
            <a:r>
              <a:rPr lang="en-GB" dirty="0" smtClean="0"/>
              <a:t>Example of how ‘Activity Costs’ integrated into a </a:t>
            </a:r>
            <a:r>
              <a:rPr lang="en-GB" dirty="0" smtClean="0">
                <a:hlinkClick r:id="rId3"/>
              </a:rPr>
              <a:t>Gantt Chart</a:t>
            </a:r>
            <a:r>
              <a:rPr lang="en-GB" dirty="0" smtClean="0"/>
              <a:t>.</a:t>
            </a:r>
            <a:endParaRPr lang="en-GB" dirty="0"/>
          </a:p>
        </p:txBody>
      </p:sp>
      <p:sp>
        <p:nvSpPr>
          <p:cNvPr id="3" name="Title 2"/>
          <p:cNvSpPr>
            <a:spLocks noGrp="1"/>
          </p:cNvSpPr>
          <p:nvPr>
            <p:ph type="title"/>
          </p:nvPr>
        </p:nvSpPr>
        <p:spPr/>
        <p:txBody>
          <a:bodyPr/>
          <a:lstStyle/>
          <a:p>
            <a:r>
              <a:rPr lang="en-GB" dirty="0" smtClean="0"/>
              <a:t>Project Activity Costs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It is a good idea to estimate costs at key points in the project, for example at each milestone or phase.</a:t>
            </a:r>
          </a:p>
          <a:p>
            <a:r>
              <a:rPr lang="en-GB" dirty="0" smtClean="0"/>
              <a:t>For example: </a:t>
            </a:r>
            <a:r>
              <a:rPr lang="en-GB" dirty="0" smtClean="0">
                <a:hlinkClick r:id="rId2"/>
              </a:rPr>
              <a:t>Project Phase Costs</a:t>
            </a:r>
            <a:r>
              <a:rPr lang="en-GB" dirty="0" smtClean="0"/>
              <a:t>.</a:t>
            </a:r>
          </a:p>
        </p:txBody>
      </p:sp>
      <p:sp>
        <p:nvSpPr>
          <p:cNvPr id="3" name="Title 2"/>
          <p:cNvSpPr>
            <a:spLocks noGrp="1"/>
          </p:cNvSpPr>
          <p:nvPr>
            <p:ph type="title"/>
          </p:nvPr>
        </p:nvSpPr>
        <p:spPr/>
        <p:txBody>
          <a:bodyPr/>
          <a:lstStyle/>
          <a:p>
            <a:r>
              <a:rPr lang="en-GB" dirty="0" smtClean="0"/>
              <a:t>Project Phase Costs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mtClean="0"/>
              <a:t>Cost line</a:t>
            </a:r>
            <a:endParaRPr lang="en-GB" dirty="0"/>
          </a:p>
        </p:txBody>
      </p:sp>
      <p:pic>
        <p:nvPicPr>
          <p:cNvPr id="1026" name="Picture 2" descr="https://www.e-education.psu.edu/files/geog584/image/fig7-3.jpg"/>
          <p:cNvPicPr>
            <a:picLocks noChangeAspect="1" noChangeArrowheads="1"/>
          </p:cNvPicPr>
          <p:nvPr/>
        </p:nvPicPr>
        <p:blipFill>
          <a:blip r:embed="rId2" cstate="print"/>
          <a:srcRect l="1923" t="3844" b="3896"/>
          <a:stretch>
            <a:fillRect/>
          </a:stretch>
        </p:blipFill>
        <p:spPr bwMode="auto">
          <a:xfrm>
            <a:off x="827584" y="1124744"/>
            <a:ext cx="7854873" cy="5544616"/>
          </a:xfrm>
          <a:prstGeom prst="rect">
            <a:avLst/>
          </a:prstGeom>
          <a:noFill/>
        </p:spPr>
      </p:pic>
      <p:sp>
        <p:nvSpPr>
          <p:cNvPr id="7" name="TextBox 6"/>
          <p:cNvSpPr txBox="1"/>
          <p:nvPr/>
        </p:nvSpPr>
        <p:spPr>
          <a:xfrm>
            <a:off x="92430" y="6669360"/>
            <a:ext cx="3831498" cy="215444"/>
          </a:xfrm>
          <a:prstGeom prst="rect">
            <a:avLst/>
          </a:prstGeom>
          <a:noFill/>
        </p:spPr>
        <p:txBody>
          <a:bodyPr wrap="none" rtlCol="0">
            <a:spAutoFit/>
          </a:bodyPr>
          <a:lstStyle/>
          <a:p>
            <a:r>
              <a:rPr lang="en-GB" sz="800" dirty="0" smtClean="0"/>
              <a:t>Ref: </a:t>
            </a:r>
            <a:r>
              <a:rPr lang="en-GB" sz="800" dirty="0" smtClean="0">
                <a:hlinkClick r:id="rId3"/>
              </a:rPr>
              <a:t>https://</a:t>
            </a:r>
            <a:r>
              <a:rPr lang="en-GB" sz="800" dirty="0" smtClean="0">
                <a:hlinkClick r:id="rId3"/>
              </a:rPr>
              <a:t>www.e-education.psu.edu/files/geog584/image/fig7-3.jpg</a:t>
            </a:r>
            <a:r>
              <a:rPr lang="en-GB" sz="800" dirty="0" smtClean="0"/>
              <a:t> </a:t>
            </a:r>
            <a:endParaRPr lang="en-GB" sz="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Forecasting the costs for a Project during the planning stage will allow you to predict the: </a:t>
            </a:r>
            <a:r>
              <a:rPr lang="en-GB" b="1" dirty="0" smtClean="0"/>
              <a:t>Estimate Cost at Completion </a:t>
            </a:r>
            <a:r>
              <a:rPr lang="en-GB" dirty="0" smtClean="0"/>
              <a:t>or </a:t>
            </a:r>
            <a:r>
              <a:rPr lang="en-GB" b="1" dirty="0" smtClean="0"/>
              <a:t>EAC</a:t>
            </a:r>
            <a:r>
              <a:rPr lang="en-GB" dirty="0" smtClean="0"/>
              <a:t>.</a:t>
            </a:r>
          </a:p>
          <a:p>
            <a:r>
              <a:rPr lang="en-GB" dirty="0" smtClean="0"/>
              <a:t>You will then be able to plot the </a:t>
            </a:r>
            <a:r>
              <a:rPr lang="en-GB" b="1" dirty="0" smtClean="0"/>
              <a:t>Actual Cost or AC</a:t>
            </a:r>
            <a:r>
              <a:rPr lang="en-GB" dirty="0" smtClean="0"/>
              <a:t> throughout the project.</a:t>
            </a:r>
          </a:p>
          <a:p>
            <a:r>
              <a:rPr lang="en-GB" dirty="0" smtClean="0"/>
              <a:t>The Estimate and Actual Cost line enables the Project manager to easily see how accurate the initial estimates were and to see if total expenditure is staying inline with the initial budgeting.</a:t>
            </a:r>
          </a:p>
          <a:p>
            <a:r>
              <a:rPr lang="en-GB" sz="1900" dirty="0" smtClean="0"/>
              <a:t>Note: Earned Value or EV is the number of tasks complete, optional, can be useful but not always included.</a:t>
            </a:r>
            <a:endParaRPr lang="en-GB" sz="1900" dirty="0"/>
          </a:p>
        </p:txBody>
      </p:sp>
      <p:sp>
        <p:nvSpPr>
          <p:cNvPr id="3" name="Title 2"/>
          <p:cNvSpPr>
            <a:spLocks noGrp="1"/>
          </p:cNvSpPr>
          <p:nvPr>
            <p:ph type="title"/>
          </p:nvPr>
        </p:nvSpPr>
        <p:spPr/>
        <p:txBody>
          <a:bodyPr/>
          <a:lstStyle/>
          <a:p>
            <a:r>
              <a:rPr lang="en-GB" dirty="0" smtClean="0"/>
              <a:t>Forecast &amp; Actual Cost line</a:t>
            </a:r>
            <a:endParaRPr lang="en-GB" dirty="0"/>
          </a:p>
        </p:txBody>
      </p:sp>
      <p:sp>
        <p:nvSpPr>
          <p:cNvPr id="4" name="TextBox 3"/>
          <p:cNvSpPr txBox="1"/>
          <p:nvPr/>
        </p:nvSpPr>
        <p:spPr>
          <a:xfrm>
            <a:off x="0" y="6669940"/>
            <a:ext cx="6804248" cy="215444"/>
          </a:xfrm>
          <a:prstGeom prst="rect">
            <a:avLst/>
          </a:prstGeom>
          <a:noFill/>
        </p:spPr>
        <p:txBody>
          <a:bodyPr wrap="square" rtlCol="0">
            <a:spAutoFit/>
          </a:bodyPr>
          <a:lstStyle/>
          <a:p>
            <a:r>
              <a:rPr lang="en-GB" sz="800" dirty="0" smtClean="0"/>
              <a:t>Ref: </a:t>
            </a:r>
            <a:r>
              <a:rPr lang="en-GB" sz="800" dirty="0" smtClean="0">
                <a:hlinkClick r:id="rId2"/>
              </a:rPr>
              <a:t>https://</a:t>
            </a:r>
            <a:r>
              <a:rPr lang="en-GB" sz="800" dirty="0" smtClean="0">
                <a:hlinkClick r:id="rId2"/>
              </a:rPr>
              <a:t>www.e-education.psu.edu/geog584/l6_p6.html</a:t>
            </a:r>
            <a:r>
              <a:rPr lang="en-GB" sz="800" dirty="0" smtClean="0"/>
              <a:t> </a:t>
            </a:r>
            <a:endParaRPr lang="en-GB"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Project Manager needs to define </a:t>
            </a:r>
            <a:r>
              <a:rPr lang="en-GB" dirty="0" smtClean="0"/>
              <a:t>the process for monitoring and controlling expenses (i.e. costs) throughout the </a:t>
            </a:r>
            <a:r>
              <a:rPr lang="en-GB" dirty="0" smtClean="0"/>
              <a:t>Project lifecycle (</a:t>
            </a:r>
            <a:r>
              <a:rPr lang="en-GB" dirty="0" smtClean="0">
                <a:hlinkClick r:id="rId2"/>
              </a:rPr>
              <a:t>1</a:t>
            </a:r>
            <a:r>
              <a:rPr lang="en-GB" dirty="0" smtClean="0"/>
              <a:t>, </a:t>
            </a:r>
            <a:r>
              <a:rPr lang="en-GB" dirty="0" smtClean="0">
                <a:hlinkClick r:id="rId3"/>
              </a:rPr>
              <a:t>2</a:t>
            </a:r>
            <a:r>
              <a:rPr lang="en-GB" dirty="0" smtClean="0"/>
              <a:t>) </a:t>
            </a:r>
          </a:p>
          <a:p>
            <a:r>
              <a:rPr lang="en-GB" dirty="0" smtClean="0"/>
              <a:t>For example s/he will need to decide:</a:t>
            </a:r>
          </a:p>
          <a:p>
            <a:pPr lvl="1"/>
            <a:r>
              <a:rPr lang="en-GB" b="1" dirty="0" smtClean="0"/>
              <a:t>Role</a:t>
            </a:r>
            <a:r>
              <a:rPr lang="en-GB" dirty="0" smtClean="0"/>
              <a:t>: who will be responsible for monitoring finances, </a:t>
            </a:r>
          </a:p>
          <a:p>
            <a:pPr lvl="1"/>
            <a:r>
              <a:rPr lang="en-GB" b="1" dirty="0" smtClean="0"/>
              <a:t>Procedures</a:t>
            </a:r>
            <a:r>
              <a:rPr lang="en-GB" dirty="0" smtClean="0"/>
              <a:t>: the procedures for processing invoices and paying suppliers, </a:t>
            </a:r>
          </a:p>
          <a:p>
            <a:pPr lvl="1"/>
            <a:r>
              <a:rPr lang="en-GB" b="1" dirty="0" smtClean="0"/>
              <a:t>Templates</a:t>
            </a:r>
            <a:r>
              <a:rPr lang="en-GB" dirty="0" smtClean="0"/>
              <a:t>: the Financial planning, monitoring and reporting templates (often undertaken by the PM or with the ‘Project Finance Officer’. Templates e.g. </a:t>
            </a:r>
            <a:r>
              <a:rPr lang="en-GB" dirty="0" smtClean="0">
                <a:hlinkClick r:id="rId4"/>
              </a:rPr>
              <a:t>Examples</a:t>
            </a:r>
            <a:r>
              <a:rPr lang="en-GB" dirty="0" smtClean="0"/>
              <a:t>, </a:t>
            </a:r>
            <a:r>
              <a:rPr lang="en-GB" dirty="0" smtClean="0">
                <a:hlinkClick r:id="rId5"/>
              </a:rPr>
              <a:t>Blank Template</a:t>
            </a:r>
            <a:r>
              <a:rPr lang="en-GB" dirty="0" smtClean="0"/>
              <a:t>.</a:t>
            </a:r>
          </a:p>
          <a:p>
            <a:pPr lvl="1"/>
            <a:r>
              <a:rPr lang="en-GB" b="1" dirty="0" smtClean="0"/>
              <a:t>Technology</a:t>
            </a:r>
            <a:r>
              <a:rPr lang="en-GB" dirty="0" smtClean="0"/>
              <a:t>: the technology that will be used to document calculate monitor and generate financial reports.</a:t>
            </a:r>
            <a:endParaRPr lang="en-GB" dirty="0" smtClean="0"/>
          </a:p>
        </p:txBody>
      </p:sp>
      <p:sp>
        <p:nvSpPr>
          <p:cNvPr id="3" name="Title 2"/>
          <p:cNvSpPr>
            <a:spLocks noGrp="1"/>
          </p:cNvSpPr>
          <p:nvPr>
            <p:ph type="title"/>
          </p:nvPr>
        </p:nvSpPr>
        <p:spPr/>
        <p:txBody>
          <a:bodyPr>
            <a:normAutofit fontScale="90000"/>
          </a:bodyPr>
          <a:lstStyle/>
          <a:p>
            <a:r>
              <a:rPr lang="en-GB" dirty="0" smtClean="0"/>
              <a:t>Step 4: Define the Financial Process</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Tip: </a:t>
            </a:r>
            <a:r>
              <a:rPr lang="en-GB" sz="2800" dirty="0" smtClean="0"/>
              <a:t>If you don't know how to put together a basic financial plan, make sure you bring a good friendly, flexible financial person into your team - it's a key function of project management, and if you can't manage the financial processes your self you need to be able to rely completely on whoever does it for you.</a:t>
            </a:r>
          </a:p>
          <a:p>
            <a:endParaRPr lang="en-GB" dirty="0"/>
          </a:p>
        </p:txBody>
      </p:sp>
      <p:sp>
        <p:nvSpPr>
          <p:cNvPr id="3" name="Title 2"/>
          <p:cNvSpPr>
            <a:spLocks noGrp="1"/>
          </p:cNvSpPr>
          <p:nvPr>
            <p:ph type="title"/>
          </p:nvPr>
        </p:nvSpPr>
        <p:spPr/>
        <p:txBody>
          <a:bodyPr/>
          <a:lstStyle/>
          <a:p>
            <a:r>
              <a:rPr lang="en-GB" dirty="0" smtClean="0"/>
              <a:t>Top tip:</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72008" y="1364696"/>
            <a:ext cx="8964488" cy="5376672"/>
          </a:xfrm>
        </p:spPr>
        <p:txBody>
          <a:bodyPr>
            <a:noAutofit/>
          </a:bodyPr>
          <a:lstStyle/>
          <a:p>
            <a:r>
              <a:rPr lang="en-GB" sz="2000" dirty="0" smtClean="0"/>
              <a:t>For projects involving more than petty cash you'll probably need a </a:t>
            </a:r>
            <a:r>
              <a:rPr lang="en-GB" sz="2000" b="1" dirty="0" smtClean="0"/>
              <a:t>spreadsheet</a:t>
            </a:r>
            <a:r>
              <a:rPr lang="en-GB" sz="2000" dirty="0" smtClean="0"/>
              <a:t> to </a:t>
            </a:r>
            <a:r>
              <a:rPr lang="en-GB" sz="2000" b="1" dirty="0" smtClean="0"/>
              <a:t>plan and report </a:t>
            </a:r>
            <a:r>
              <a:rPr lang="en-GB" sz="2000" dirty="0" smtClean="0"/>
              <a:t>forecasted</a:t>
            </a:r>
            <a:r>
              <a:rPr lang="en-GB" sz="2000" b="1" dirty="0" smtClean="0"/>
              <a:t> </a:t>
            </a:r>
            <a:r>
              <a:rPr lang="en-GB" sz="2000" dirty="0" smtClean="0"/>
              <a:t>and </a:t>
            </a:r>
            <a:r>
              <a:rPr lang="en-GB" sz="2000" dirty="0" smtClean="0"/>
              <a:t>actual </a:t>
            </a:r>
            <a:r>
              <a:rPr lang="en-GB" sz="2000" b="1" dirty="0" smtClean="0"/>
              <a:t>expenditure</a:t>
            </a:r>
            <a:r>
              <a:rPr lang="en-GB" sz="2000" dirty="0" smtClean="0"/>
              <a:t>.</a:t>
            </a:r>
            <a:endParaRPr lang="en-GB" sz="2000" dirty="0" smtClean="0"/>
          </a:p>
          <a:p>
            <a:r>
              <a:rPr lang="en-GB" sz="2000" dirty="0" smtClean="0"/>
              <a:t>You can use </a:t>
            </a:r>
            <a:r>
              <a:rPr lang="en-GB" sz="2000" dirty="0" err="1" smtClean="0"/>
              <a:t>MSExcel</a:t>
            </a:r>
            <a:r>
              <a:rPr lang="en-GB" sz="2000" dirty="0" smtClean="0"/>
              <a:t> or similar (e.g. Google </a:t>
            </a:r>
            <a:r>
              <a:rPr lang="en-GB" sz="2000" dirty="0" smtClean="0"/>
              <a:t>Drive or Open Office Spreadsheet). </a:t>
            </a:r>
            <a:r>
              <a:rPr lang="en-GB" sz="2000" dirty="0" smtClean="0"/>
              <a:t> </a:t>
            </a:r>
            <a:endParaRPr lang="en-GB" sz="2000" dirty="0" smtClean="0"/>
          </a:p>
          <a:p>
            <a:r>
              <a:rPr lang="en-GB" sz="2000" dirty="0" smtClean="0"/>
              <a:t>Financial </a:t>
            </a:r>
            <a:r>
              <a:rPr lang="en-GB" sz="2000" dirty="0" smtClean="0"/>
              <a:t>accounting for </a:t>
            </a:r>
            <a:r>
              <a:rPr lang="en-GB" sz="2000" b="1" dirty="0" smtClean="0"/>
              <a:t>small projects </a:t>
            </a:r>
            <a:r>
              <a:rPr lang="en-GB" sz="2000" dirty="0" smtClean="0"/>
              <a:t>can </a:t>
            </a:r>
            <a:r>
              <a:rPr lang="en-GB" sz="2000" dirty="0" smtClean="0"/>
              <a:t>be </a:t>
            </a:r>
            <a:r>
              <a:rPr lang="en-GB" sz="2000" dirty="0" smtClean="0"/>
              <a:t>managed using the project's </a:t>
            </a:r>
            <a:r>
              <a:rPr lang="en-GB" sz="2000" b="1" dirty="0" smtClean="0"/>
              <a:t>Gantt </a:t>
            </a:r>
            <a:r>
              <a:rPr lang="en-GB" sz="2000" b="1" dirty="0" smtClean="0"/>
              <a:t>Chart</a:t>
            </a:r>
            <a:r>
              <a:rPr lang="en-GB" sz="2000" dirty="0" smtClean="0"/>
              <a:t> </a:t>
            </a:r>
            <a:r>
              <a:rPr lang="en-GB" sz="2000" dirty="0" smtClean="0"/>
              <a:t>(e.g. </a:t>
            </a:r>
            <a:r>
              <a:rPr lang="en-GB" sz="2000" dirty="0" smtClean="0">
                <a:hlinkClick r:id="rId2"/>
              </a:rPr>
              <a:t>MSProject</a:t>
            </a:r>
            <a:r>
              <a:rPr lang="en-GB" sz="2000" dirty="0" smtClean="0"/>
              <a:t>,</a:t>
            </a:r>
            <a:r>
              <a:rPr lang="en-GB" sz="2000" dirty="0" smtClean="0"/>
              <a:t> </a:t>
            </a:r>
            <a:r>
              <a:rPr lang="en-GB" sz="2000" dirty="0" err="1" smtClean="0">
                <a:hlinkClick r:id="rId3"/>
              </a:rPr>
              <a:t>TeamGannt</a:t>
            </a:r>
            <a:r>
              <a:rPr lang="en-GB" sz="2000" dirty="0" smtClean="0"/>
              <a:t>, </a:t>
            </a:r>
            <a:r>
              <a:rPr lang="en-GB" sz="2000" dirty="0" err="1" smtClean="0">
                <a:hlinkClick r:id="rId4"/>
              </a:rPr>
              <a:t>TomsPlanner</a:t>
            </a:r>
            <a:r>
              <a:rPr lang="en-GB" sz="2000" dirty="0" smtClean="0">
                <a:hlinkClick r:id="rId4"/>
              </a:rPr>
              <a:t> </a:t>
            </a:r>
            <a:r>
              <a:rPr lang="en-GB" sz="2000" dirty="0" smtClean="0"/>
              <a:t>or </a:t>
            </a:r>
            <a:r>
              <a:rPr lang="en-GB" sz="2000" dirty="0" smtClean="0">
                <a:hlinkClick r:id="rId5"/>
              </a:rPr>
              <a:t>Gantter</a:t>
            </a:r>
            <a:r>
              <a:rPr lang="en-GB" sz="2000" dirty="0" smtClean="0"/>
              <a:t>).</a:t>
            </a:r>
            <a:endParaRPr lang="en-GB" sz="2000" dirty="0" smtClean="0"/>
          </a:p>
          <a:p>
            <a:r>
              <a:rPr lang="en-GB" sz="2000" dirty="0" smtClean="0"/>
              <a:t>Large projects are likely to require </a:t>
            </a:r>
            <a:r>
              <a:rPr lang="en-GB" sz="2000" dirty="0" smtClean="0"/>
              <a:t>a dedicated </a:t>
            </a:r>
            <a:r>
              <a:rPr lang="en-GB" sz="2000" dirty="0" smtClean="0"/>
              <a:t>accounting </a:t>
            </a:r>
            <a:r>
              <a:rPr lang="en-GB" sz="2000" dirty="0" smtClean="0"/>
              <a:t>system e.g. common and traditional systems, now available online, include: </a:t>
            </a:r>
            <a:r>
              <a:rPr lang="en-GB" sz="2000" dirty="0" smtClean="0">
                <a:hlinkClick r:id="rId6"/>
              </a:rPr>
              <a:t>Sage ONE</a:t>
            </a:r>
            <a:r>
              <a:rPr lang="en-GB" sz="2000" dirty="0" smtClean="0"/>
              <a:t>,</a:t>
            </a:r>
            <a:r>
              <a:rPr lang="en-GB" sz="2000" dirty="0" smtClean="0"/>
              <a:t> </a:t>
            </a:r>
            <a:r>
              <a:rPr lang="en-GB" sz="2000" dirty="0" smtClean="0">
                <a:hlinkClick r:id="rId7"/>
              </a:rPr>
              <a:t>NetSuite</a:t>
            </a:r>
            <a:r>
              <a:rPr lang="en-GB" sz="2000" dirty="0" smtClean="0"/>
              <a:t>, </a:t>
            </a:r>
            <a:r>
              <a:rPr lang="en-GB" sz="2000" dirty="0" smtClean="0">
                <a:hlinkClick r:id="rId8"/>
              </a:rPr>
              <a:t>QuickBooks Online</a:t>
            </a:r>
            <a:r>
              <a:rPr lang="en-GB" sz="2000" dirty="0" smtClean="0"/>
              <a:t>,</a:t>
            </a:r>
            <a:r>
              <a:rPr lang="en-GB" sz="2000" dirty="0" smtClean="0"/>
              <a:t> </a:t>
            </a:r>
            <a:r>
              <a:rPr lang="en-GB" sz="2000" dirty="0" smtClean="0">
                <a:hlinkClick r:id="rId9" action="ppaction://hlinkpres?slideindex=1&amp;slidetitle="/>
              </a:rPr>
              <a:t>Xero</a:t>
            </a:r>
            <a:r>
              <a:rPr lang="en-GB" sz="2000" dirty="0" smtClean="0"/>
              <a:t>.</a:t>
            </a:r>
          </a:p>
          <a:p>
            <a:r>
              <a:rPr lang="en-GB" sz="2000" dirty="0" smtClean="0"/>
              <a:t>Other up-and-coming and popular Online Accounting solutions particularly for SMEs include: </a:t>
            </a:r>
            <a:r>
              <a:rPr lang="en-GB" sz="2000" dirty="0" smtClean="0">
                <a:hlinkClick r:id="rId10"/>
              </a:rPr>
              <a:t>Kashoo</a:t>
            </a:r>
            <a:r>
              <a:rPr lang="en-GB" sz="2000" dirty="0" smtClean="0"/>
              <a:t> – </a:t>
            </a:r>
            <a:r>
              <a:rPr lang="en-GB" sz="2000" dirty="0" smtClean="0">
                <a:hlinkClick r:id="rId11"/>
              </a:rPr>
              <a:t>Freshbooks </a:t>
            </a:r>
            <a:endParaRPr lang="en-GB" sz="2000" dirty="0" smtClean="0"/>
          </a:p>
          <a:p>
            <a:r>
              <a:rPr lang="en-GB" sz="2000" dirty="0" smtClean="0"/>
              <a:t>Specialist Accounting Software for Projects is also available such as </a:t>
            </a:r>
            <a:r>
              <a:rPr lang="en-GB" sz="2000" b="1" dirty="0" smtClean="0">
                <a:hlinkClick r:id="rId12"/>
              </a:rPr>
              <a:t>Sage 50 Job Costing</a:t>
            </a:r>
            <a:r>
              <a:rPr lang="en-GB" sz="2000" b="1" dirty="0" smtClean="0"/>
              <a:t>. For a Video Overview please </a:t>
            </a:r>
            <a:r>
              <a:rPr lang="en-GB" sz="2000" b="1" dirty="0" smtClean="0">
                <a:hlinkClick r:id="rId13"/>
              </a:rPr>
              <a:t>click-here</a:t>
            </a:r>
            <a:r>
              <a:rPr lang="en-GB" sz="2000" b="1" dirty="0" smtClean="0"/>
              <a:t>.</a:t>
            </a:r>
            <a:endParaRPr lang="en-GB" sz="2000" b="1" dirty="0" smtClean="0"/>
          </a:p>
          <a:p>
            <a:r>
              <a:rPr lang="en-GB" sz="2000" dirty="0" smtClean="0"/>
              <a:t>Note: Gantt </a:t>
            </a:r>
            <a:r>
              <a:rPr lang="en-GB" sz="2000" dirty="0" smtClean="0"/>
              <a:t>Charts and financial </a:t>
            </a:r>
            <a:r>
              <a:rPr lang="en-GB" sz="2000" dirty="0" smtClean="0"/>
              <a:t>accounts </a:t>
            </a:r>
            <a:r>
              <a:rPr lang="en-GB" sz="2000" dirty="0" smtClean="0"/>
              <a:t>can easily be administered within a spreadsheet </a:t>
            </a:r>
            <a:r>
              <a:rPr lang="en-GB" sz="2000" dirty="0" smtClean="0"/>
              <a:t>given </a:t>
            </a:r>
            <a:r>
              <a:rPr lang="en-GB" sz="2000" dirty="0" smtClean="0"/>
              <a:t>sufficient expertise</a:t>
            </a:r>
            <a:r>
              <a:rPr lang="en-GB" sz="2000" dirty="0" smtClean="0"/>
              <a:t>.</a:t>
            </a:r>
            <a:endParaRPr lang="en-GB" sz="2000" dirty="0" smtClean="0"/>
          </a:p>
        </p:txBody>
      </p:sp>
      <p:sp>
        <p:nvSpPr>
          <p:cNvPr id="3" name="Title 2"/>
          <p:cNvSpPr>
            <a:spLocks noGrp="1"/>
          </p:cNvSpPr>
          <p:nvPr>
            <p:ph type="title"/>
          </p:nvPr>
        </p:nvSpPr>
        <p:spPr/>
        <p:txBody>
          <a:bodyPr>
            <a:normAutofit fontScale="90000"/>
          </a:bodyPr>
          <a:lstStyle/>
          <a:p>
            <a:r>
              <a:rPr lang="en-GB" dirty="0" smtClean="0"/>
              <a:t>Technology: Financial </a:t>
            </a:r>
            <a:r>
              <a:rPr lang="en-GB" dirty="0" smtClean="0"/>
              <a:t>planning </a:t>
            </a:r>
            <a:r>
              <a:rPr lang="en-GB" dirty="0" smtClean="0"/>
              <a:t>reporting</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Example: Gantt including Costs</a:t>
            </a:r>
            <a:endParaRPr lang="en-GB" dirty="0"/>
          </a:p>
        </p:txBody>
      </p:sp>
      <p:sp>
        <p:nvSpPr>
          <p:cNvPr id="4" name="Rectangle 3"/>
          <p:cNvSpPr/>
          <p:nvPr/>
        </p:nvSpPr>
        <p:spPr>
          <a:xfrm>
            <a:off x="0" y="6642556"/>
            <a:ext cx="4572000" cy="215444"/>
          </a:xfrm>
          <a:prstGeom prst="rect">
            <a:avLst/>
          </a:prstGeom>
        </p:spPr>
        <p:txBody>
          <a:bodyPr>
            <a:spAutoFit/>
          </a:bodyPr>
          <a:lstStyle/>
          <a:p>
            <a:r>
              <a:rPr lang="en-GB" sz="800" dirty="0" smtClean="0"/>
              <a:t>Ref: </a:t>
            </a:r>
            <a:r>
              <a:rPr lang="en-GB" sz="800" dirty="0" smtClean="0">
                <a:hlinkClick r:id="rId2"/>
              </a:rPr>
              <a:t>http://mchannigan.com/wp-content/uploads/2012/08/10.-Contingency.gif</a:t>
            </a:r>
            <a:r>
              <a:rPr lang="en-GB" sz="800" dirty="0" smtClean="0"/>
              <a:t> </a:t>
            </a:r>
            <a:endParaRPr lang="en-GB" sz="800" dirty="0"/>
          </a:p>
        </p:txBody>
      </p:sp>
      <p:pic>
        <p:nvPicPr>
          <p:cNvPr id="27651" name="Picture 3"/>
          <p:cNvPicPr>
            <a:picLocks noChangeAspect="1" noChangeArrowheads="1"/>
          </p:cNvPicPr>
          <p:nvPr/>
        </p:nvPicPr>
        <p:blipFill>
          <a:blip r:embed="rId3" cstate="print"/>
          <a:srcRect/>
          <a:stretch>
            <a:fillRect/>
          </a:stretch>
        </p:blipFill>
        <p:spPr bwMode="auto">
          <a:xfrm>
            <a:off x="683568" y="1412776"/>
            <a:ext cx="7684603" cy="4320480"/>
          </a:xfrm>
          <a:prstGeom prst="rect">
            <a:avLst/>
          </a:prstGeom>
          <a:noFill/>
          <a:ln w="9525">
            <a:noFill/>
            <a:miter lim="800000"/>
            <a:headEnd/>
            <a:tailEnd/>
          </a:ln>
        </p:spPr>
      </p:pic>
      <p:pic>
        <p:nvPicPr>
          <p:cNvPr id="27652" name="Picture 4" descr="C:\Users\Pamela\AppData\Local\Microsoft\Windows\Temporary Internet Files\Content.IE5\57BTOVYG\MC900339630[3].wmf">
            <a:hlinkClick r:id="rId2"/>
          </p:cNvPr>
          <p:cNvPicPr>
            <a:picLocks noChangeAspect="1" noChangeArrowheads="1"/>
          </p:cNvPicPr>
          <p:nvPr/>
        </p:nvPicPr>
        <p:blipFill>
          <a:blip r:embed="rId4" cstate="print"/>
          <a:srcRect/>
          <a:stretch>
            <a:fillRect/>
          </a:stretch>
        </p:blipFill>
        <p:spPr bwMode="auto">
          <a:xfrm>
            <a:off x="4427984" y="3140968"/>
            <a:ext cx="2880320" cy="2941478"/>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624078" indent="-514350">
              <a:buFont typeface="+mj-lt"/>
              <a:buAutoNum type="arabicPeriod"/>
            </a:pPr>
            <a:r>
              <a:rPr lang="en-GB" sz="2600" dirty="0" smtClean="0"/>
              <a:t>In pairs decide on a New Product for an Organisation of your choice.</a:t>
            </a:r>
          </a:p>
          <a:p>
            <a:pPr marL="624078" indent="-514350">
              <a:buFont typeface="+mj-lt"/>
              <a:buAutoNum type="arabicPeriod"/>
            </a:pPr>
            <a:r>
              <a:rPr lang="en-GB" sz="2600" dirty="0" smtClean="0"/>
              <a:t>Create a Gantt Chart to design and develop the Product.</a:t>
            </a:r>
          </a:p>
          <a:p>
            <a:pPr marL="880110" lvl="1" indent="-514350"/>
            <a:r>
              <a:rPr lang="en-GB" sz="2600" dirty="0" smtClean="0"/>
              <a:t>Use Technology of your choice </a:t>
            </a:r>
            <a:r>
              <a:rPr lang="en-GB" sz="2600" dirty="0" smtClean="0"/>
              <a:t>e.g. MSProject, </a:t>
            </a:r>
            <a:r>
              <a:rPr lang="en-GB" sz="2600" dirty="0" err="1" smtClean="0">
                <a:hlinkClick r:id="rId2"/>
              </a:rPr>
              <a:t>TeamGannt</a:t>
            </a:r>
            <a:r>
              <a:rPr lang="en-GB" sz="2600" dirty="0" smtClean="0"/>
              <a:t>, </a:t>
            </a:r>
            <a:r>
              <a:rPr lang="en-GB" sz="2600" dirty="0" err="1" smtClean="0">
                <a:hlinkClick r:id="rId3"/>
              </a:rPr>
              <a:t>TomsPlanner</a:t>
            </a:r>
            <a:r>
              <a:rPr lang="en-GB" sz="2600" dirty="0" smtClean="0">
                <a:hlinkClick r:id="rId3"/>
              </a:rPr>
              <a:t> </a:t>
            </a:r>
            <a:r>
              <a:rPr lang="en-GB" sz="2600" dirty="0" smtClean="0"/>
              <a:t>or </a:t>
            </a:r>
            <a:r>
              <a:rPr lang="en-GB" sz="2600" dirty="0" smtClean="0">
                <a:hlinkClick r:id="rId4"/>
              </a:rPr>
              <a:t>Gantter</a:t>
            </a:r>
            <a:r>
              <a:rPr lang="en-GB" sz="2600" dirty="0" smtClean="0"/>
              <a:t>).</a:t>
            </a:r>
            <a:endParaRPr lang="en-GB" sz="2600" dirty="0" smtClean="0"/>
          </a:p>
          <a:p>
            <a:pPr marL="624078" indent="-514350">
              <a:buFont typeface="+mj-lt"/>
              <a:buAutoNum type="arabicPeriod"/>
            </a:pPr>
            <a:r>
              <a:rPr lang="en-GB" sz="2600" dirty="0" smtClean="0"/>
              <a:t>Include Costs for each activity.</a:t>
            </a:r>
          </a:p>
          <a:p>
            <a:pPr marL="880110" lvl="1" indent="-514350"/>
            <a:r>
              <a:rPr lang="en-GB" sz="2200" dirty="0" smtClean="0"/>
              <a:t>Note: Approximations and fictitious figures are absolutely fine. However you may need to do a little research on-line to help you. Try and find some existing examples to help you.</a:t>
            </a:r>
            <a:endParaRPr lang="en-GB" sz="2200" dirty="0"/>
          </a:p>
        </p:txBody>
      </p:sp>
      <p:sp>
        <p:nvSpPr>
          <p:cNvPr id="3" name="Title 2"/>
          <p:cNvSpPr>
            <a:spLocks noGrp="1"/>
          </p:cNvSpPr>
          <p:nvPr>
            <p:ph type="title"/>
          </p:nvPr>
        </p:nvSpPr>
        <p:spPr/>
        <p:txBody>
          <a:bodyPr/>
          <a:lstStyle/>
          <a:p>
            <a:r>
              <a:rPr lang="en-GB" dirty="0" err="1" smtClean="0"/>
              <a:t>Acitivty</a:t>
            </a:r>
            <a:r>
              <a:rPr lang="en-GB" dirty="0" smtClean="0"/>
              <a:t>:</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hlinkClick r:id="rId2"/>
              </a:rPr>
              <a:t>Preparing Project Financial </a:t>
            </a:r>
            <a:r>
              <a:rPr lang="en-GB" dirty="0" smtClean="0">
                <a:hlinkClick r:id="rId2"/>
              </a:rPr>
              <a:t>Plans</a:t>
            </a:r>
            <a:endParaRPr lang="en-GB" dirty="0" smtClean="0"/>
          </a:p>
          <a:p>
            <a:endParaRPr lang="en-GB" dirty="0" smtClean="0"/>
          </a:p>
          <a:p>
            <a:r>
              <a:rPr lang="en-GB" dirty="0" smtClean="0">
                <a:hlinkClick r:id="rId3"/>
              </a:rPr>
              <a:t>How to Create a Project financial Plan</a:t>
            </a:r>
            <a:endParaRPr lang="en-GB" dirty="0" smtClean="0"/>
          </a:p>
          <a:p>
            <a:endParaRPr lang="en-GB" dirty="0" smtClean="0"/>
          </a:p>
          <a:p>
            <a:r>
              <a:rPr lang="en-GB" dirty="0" smtClean="0"/>
              <a:t>Video </a:t>
            </a:r>
            <a:r>
              <a:rPr lang="en-GB" dirty="0" smtClean="0"/>
              <a:t>Overview: </a:t>
            </a:r>
            <a:r>
              <a:rPr lang="en-GB" dirty="0" smtClean="0">
                <a:hlinkClick r:id="rId4"/>
              </a:rPr>
              <a:t>Financial Planning</a:t>
            </a:r>
            <a:endParaRPr lang="en-GB" dirty="0" smtClean="0"/>
          </a:p>
        </p:txBody>
      </p:sp>
      <p:sp>
        <p:nvSpPr>
          <p:cNvPr id="3" name="Title 2"/>
          <p:cNvSpPr>
            <a:spLocks noGrp="1"/>
          </p:cNvSpPr>
          <p:nvPr>
            <p:ph type="title"/>
          </p:nvPr>
        </p:nvSpPr>
        <p:spPr/>
        <p:txBody>
          <a:bodyPr/>
          <a:lstStyle/>
          <a:p>
            <a:r>
              <a:rPr lang="en-GB" dirty="0" smtClean="0"/>
              <a:t>Supporting information:</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C:\Users\Pamela\AppData\Local\Microsoft\Windows\Temporary Internet Files\Content.IE5\ZRA2GB1R\MC900116362[2].wmf"/>
          <p:cNvPicPr>
            <a:picLocks noChangeAspect="1" noChangeArrowheads="1"/>
          </p:cNvPicPr>
          <p:nvPr/>
        </p:nvPicPr>
        <p:blipFill>
          <a:blip r:embed="rId2" cstate="print"/>
          <a:srcRect/>
          <a:stretch>
            <a:fillRect/>
          </a:stretch>
        </p:blipFill>
        <p:spPr bwMode="auto">
          <a:xfrm>
            <a:off x="3684575" y="3029864"/>
            <a:ext cx="1774850" cy="798271"/>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smtClean="0"/>
              <a:t>It can be useful to list </a:t>
            </a:r>
            <a:r>
              <a:rPr lang="en-GB" dirty="0" smtClean="0"/>
              <a:t>any assumptions made during the creation of </a:t>
            </a:r>
            <a:r>
              <a:rPr lang="en-GB" dirty="0" smtClean="0"/>
              <a:t>the </a:t>
            </a:r>
            <a:r>
              <a:rPr lang="en-GB" dirty="0" smtClean="0"/>
              <a:t>Financial Plan. For example, it may be assumed that:</a:t>
            </a:r>
          </a:p>
          <a:p>
            <a:r>
              <a:rPr lang="en-GB" dirty="0" smtClean="0"/>
              <a:t>“The project delivery dates will not change during this project.”</a:t>
            </a:r>
          </a:p>
          <a:p>
            <a:r>
              <a:rPr lang="en-GB" dirty="0" smtClean="0"/>
              <a:t>“The unit costs forecast are accurate to within 5%.”</a:t>
            </a:r>
          </a:p>
          <a:p>
            <a:r>
              <a:rPr lang="en-GB" dirty="0" smtClean="0"/>
              <a:t>“The funds listed by this plan will be available as required.”</a:t>
            </a:r>
          </a:p>
          <a:p>
            <a:r>
              <a:rPr lang="en-GB" dirty="0" smtClean="0"/>
              <a:t>And finally, list any constraints identified during this financial planning process. For example:</a:t>
            </a:r>
          </a:p>
          <a:p>
            <a:r>
              <a:rPr lang="en-GB" dirty="0" smtClean="0"/>
              <a:t>“Limited information was available when identifying costs”</a:t>
            </a:r>
          </a:p>
          <a:p>
            <a:r>
              <a:rPr lang="en-GB" dirty="0" smtClean="0"/>
              <a:t>“A market shortage has resulted in a high </a:t>
            </a:r>
            <a:r>
              <a:rPr lang="en-GB" dirty="0" smtClean="0"/>
              <a:t>labour </a:t>
            </a:r>
            <a:r>
              <a:rPr lang="en-GB" dirty="0" smtClean="0"/>
              <a:t>costs”</a:t>
            </a:r>
          </a:p>
          <a:p>
            <a:endParaRPr lang="en-GB" dirty="0"/>
          </a:p>
        </p:txBody>
      </p:sp>
      <p:sp>
        <p:nvSpPr>
          <p:cNvPr id="3" name="Title 2"/>
          <p:cNvSpPr>
            <a:spLocks noGrp="1"/>
          </p:cNvSpPr>
          <p:nvPr>
            <p:ph type="title"/>
          </p:nvPr>
        </p:nvSpPr>
        <p:spPr/>
        <p:txBody>
          <a:bodyPr/>
          <a:lstStyle/>
          <a:p>
            <a:r>
              <a:rPr lang="en-GB" dirty="0" smtClean="0"/>
              <a:t>Assumptions</a:t>
            </a:r>
            <a:endParaRPr lang="en-GB" dirty="0"/>
          </a:p>
        </p:txBody>
      </p:sp>
      <p:sp>
        <p:nvSpPr>
          <p:cNvPr id="4" name="TextBox 3"/>
          <p:cNvSpPr txBox="1"/>
          <p:nvPr/>
        </p:nvSpPr>
        <p:spPr>
          <a:xfrm>
            <a:off x="0" y="6669940"/>
            <a:ext cx="6660232" cy="215444"/>
          </a:xfrm>
          <a:prstGeom prst="rect">
            <a:avLst/>
          </a:prstGeom>
          <a:noFill/>
        </p:spPr>
        <p:txBody>
          <a:bodyPr wrap="square" rtlCol="0">
            <a:spAutoFit/>
          </a:bodyPr>
          <a:lstStyle/>
          <a:p>
            <a:r>
              <a:rPr lang="en-GB" sz="800" dirty="0" smtClean="0"/>
              <a:t>Ref: http://blog.method123.com/2009/06/10/project-financial-plan/</a:t>
            </a:r>
            <a:endParaRPr lang="en-GB" sz="8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276</TotalTime>
  <Words>1667</Words>
  <Application>Microsoft Office PowerPoint</Application>
  <PresentationFormat>On-screen Show (4:3)</PresentationFormat>
  <Paragraphs>119</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Concourse</vt:lpstr>
      <vt:lpstr>Financial planning</vt:lpstr>
      <vt:lpstr>Project Objective &amp; Financial Plan</vt:lpstr>
      <vt:lpstr>Financial Plan</vt:lpstr>
      <vt:lpstr>Costs</vt:lpstr>
      <vt:lpstr>Financial planning &amp; reporting</vt:lpstr>
      <vt:lpstr>Financial Plan</vt:lpstr>
      <vt:lpstr>Step 1: List the Financial Expenses</vt:lpstr>
      <vt:lpstr>Step 2: Quantify the Financial Expenses</vt:lpstr>
      <vt:lpstr>Unit Cost</vt:lpstr>
      <vt:lpstr>Total Cost</vt:lpstr>
      <vt:lpstr>Step 3: Construct an Expense Schedule i.e. Financial Plan</vt:lpstr>
      <vt:lpstr>Example Budget aka Financial Plan</vt:lpstr>
      <vt:lpstr>Project Activity Costs</vt:lpstr>
      <vt:lpstr>Project Phase Costs</vt:lpstr>
      <vt:lpstr>Cost line</vt:lpstr>
      <vt:lpstr>Forecast &amp; Actual Cost line</vt:lpstr>
      <vt:lpstr>Step 4: Define the Financial Process</vt:lpstr>
      <vt:lpstr>Top tip:</vt:lpstr>
      <vt:lpstr>Technology: Financial planning reporting</vt:lpstr>
      <vt:lpstr>Example: Gantt including Costs</vt:lpstr>
      <vt:lpstr>Acitivty:</vt:lpstr>
      <vt:lpstr>Supporting information:</vt:lpstr>
      <vt:lpstr>Slide 23</vt:lpstr>
      <vt:lpstr>Assumptions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&amp; Project  ‘Finance’</dc:title>
  <dc:creator>Pamela</dc:creator>
  <cp:lastModifiedBy>Pamela</cp:lastModifiedBy>
  <cp:revision>30</cp:revision>
  <dcterms:created xsi:type="dcterms:W3CDTF">2013-11-06T13:17:58Z</dcterms:created>
  <dcterms:modified xsi:type="dcterms:W3CDTF">2013-11-22T15:16:15Z</dcterms:modified>
</cp:coreProperties>
</file>